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notesMasterIdLst>
    <p:notesMasterId r:id="rId22"/>
  </p:notesMasterIdLst>
  <p:handoutMasterIdLst>
    <p:handoutMasterId r:id="rId23"/>
  </p:handoutMasterIdLst>
  <p:sldIdLst>
    <p:sldId id="276" r:id="rId5"/>
    <p:sldId id="965" r:id="rId6"/>
    <p:sldId id="971" r:id="rId7"/>
    <p:sldId id="964" r:id="rId8"/>
    <p:sldId id="962" r:id="rId9"/>
    <p:sldId id="968" r:id="rId10"/>
    <p:sldId id="972" r:id="rId11"/>
    <p:sldId id="970" r:id="rId12"/>
    <p:sldId id="822" r:id="rId13"/>
    <p:sldId id="967" r:id="rId14"/>
    <p:sldId id="817" r:id="rId15"/>
    <p:sldId id="830" r:id="rId16"/>
    <p:sldId id="826" r:id="rId17"/>
    <p:sldId id="792" r:id="rId18"/>
    <p:sldId id="973" r:id="rId19"/>
    <p:sldId id="829" r:id="rId20"/>
    <p:sldId id="966" r:id="rId21"/>
  </p:sldIdLst>
  <p:sldSz cx="9144000" cy="5715000" type="screen16x1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00FF"/>
    <a:srgbClr val="009900"/>
    <a:srgbClr val="FFFF66"/>
    <a:srgbClr val="FFFFFF"/>
    <a:srgbClr val="4F81BD"/>
    <a:srgbClr val="FF6600"/>
    <a:srgbClr val="C2ECA0"/>
    <a:srgbClr val="C35C59"/>
    <a:srgbClr val="BB46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31"/>
    <p:restoredTop sz="84421" autoAdjust="0"/>
  </p:normalViewPr>
  <p:slideViewPr>
    <p:cSldViewPr>
      <p:cViewPr varScale="1">
        <p:scale>
          <a:sx n="129" d="100"/>
          <a:sy n="129" d="100"/>
        </p:scale>
        <p:origin x="1048" y="192"/>
      </p:cViewPr>
      <p:guideLst>
        <p:guide orient="horz" pos="1800"/>
        <p:guide pos="2880"/>
      </p:guideLst>
    </p:cSldViewPr>
  </p:slideViewPr>
  <p:notesTextViewPr>
    <p:cViewPr>
      <p:scale>
        <a:sx n="100" d="100"/>
        <a:sy n="100" d="100"/>
      </p:scale>
      <p:origin x="0" y="0"/>
    </p:cViewPr>
  </p:notesTextViewPr>
  <p:sorterViewPr>
    <p:cViewPr>
      <p:scale>
        <a:sx n="180" d="100"/>
        <a:sy n="1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Torr_Box\Box%20Sync\LCLS-II-HE\170716%20FEL_Performance_Estimator%20100%20uJ%20vs%20energy%20and%20emi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Maximum Wavelength for</a:t>
            </a:r>
            <a:r>
              <a:rPr lang="en-US" baseline="0" dirty="0"/>
              <a:t> 100 </a:t>
            </a:r>
            <a:r>
              <a:rPr lang="en-US" baseline="0" dirty="0" err="1"/>
              <a:t>uJ</a:t>
            </a:r>
            <a:endParaRPr lang="en-US" dirty="0"/>
          </a:p>
        </c:rich>
      </c:tx>
      <c:layout>
        <c:manualLayout>
          <c:xMode val="edge"/>
          <c:yMode val="edge"/>
          <c:x val="0.22453557491152301"/>
          <c:y val="3.86783633106857E-2"/>
        </c:manualLayout>
      </c:layout>
      <c:overlay val="1"/>
    </c:title>
    <c:autoTitleDeleted val="0"/>
    <c:plotArea>
      <c:layout>
        <c:manualLayout>
          <c:layoutTarget val="inner"/>
          <c:xMode val="edge"/>
          <c:yMode val="edge"/>
          <c:x val="6.9287080454058195E-2"/>
          <c:y val="3.0585453677794399E-2"/>
          <c:w val="0.73131174461795401"/>
          <c:h val="0.90040172664367402"/>
        </c:manualLayout>
      </c:layout>
      <c:scatterChart>
        <c:scatterStyle val="lineMarker"/>
        <c:varyColors val="0"/>
        <c:ser>
          <c:idx val="7"/>
          <c:order val="0"/>
          <c:tx>
            <c:v>Nominal Emitt</c:v>
          </c:tx>
          <c:spPr>
            <a:ln>
              <a:solidFill>
                <a:srgbClr val="00B050"/>
              </a:solidFill>
            </a:ln>
          </c:spPr>
          <c:marker>
            <c:symbol val="none"/>
          </c:marker>
          <c:xVal>
            <c:numRef>
              <c:f>'Charge Optimized peak energy'!$S$8:$AA$8</c:f>
              <c:numCache>
                <c:formatCode>0.00</c:formatCode>
                <c:ptCount val="9"/>
                <c:pt idx="0">
                  <c:v>7</c:v>
                </c:pt>
                <c:pt idx="1">
                  <c:v>7.25</c:v>
                </c:pt>
                <c:pt idx="2">
                  <c:v>7.5</c:v>
                </c:pt>
                <c:pt idx="3">
                  <c:v>7.75</c:v>
                </c:pt>
                <c:pt idx="4">
                  <c:v>8</c:v>
                </c:pt>
                <c:pt idx="5">
                  <c:v>8.25</c:v>
                </c:pt>
                <c:pt idx="6">
                  <c:v>8.5</c:v>
                </c:pt>
                <c:pt idx="7">
                  <c:v>8.75</c:v>
                </c:pt>
                <c:pt idx="8">
                  <c:v>9</c:v>
                </c:pt>
              </c:numCache>
            </c:numRef>
          </c:xVal>
          <c:yVal>
            <c:numRef>
              <c:f>'Charge Optimized peak energy'!$S$7:$AA$7</c:f>
              <c:numCache>
                <c:formatCode>0.000</c:formatCode>
                <c:ptCount val="9"/>
                <c:pt idx="0">
                  <c:v>10.92</c:v>
                </c:pt>
                <c:pt idx="1">
                  <c:v>11.34</c:v>
                </c:pt>
                <c:pt idx="2">
                  <c:v>11.76</c:v>
                </c:pt>
                <c:pt idx="3">
                  <c:v>12.18</c:v>
                </c:pt>
                <c:pt idx="4">
                  <c:v>12.6</c:v>
                </c:pt>
                <c:pt idx="5">
                  <c:v>13.02</c:v>
                </c:pt>
                <c:pt idx="6">
                  <c:v>13.44</c:v>
                </c:pt>
                <c:pt idx="7">
                  <c:v>13.807499999999999</c:v>
                </c:pt>
                <c:pt idx="8">
                  <c:v>14.175000000000001</c:v>
                </c:pt>
              </c:numCache>
            </c:numRef>
          </c:yVal>
          <c:smooth val="0"/>
          <c:extLst>
            <c:ext xmlns:c16="http://schemas.microsoft.com/office/drawing/2014/chart" uri="{C3380CC4-5D6E-409C-BE32-E72D297353CC}">
              <c16:uniqueId val="{00000000-12B7-9D46-A988-0519BB6A4832}"/>
            </c:ext>
          </c:extLst>
        </c:ser>
        <c:ser>
          <c:idx val="0"/>
          <c:order val="1"/>
          <c:tx>
            <c:v>75% Nominal Emitt</c:v>
          </c:tx>
          <c:marker>
            <c:symbol val="none"/>
          </c:marker>
          <c:xVal>
            <c:numRef>
              <c:f>'Charge Optimized peak energy'!$AC$8:$AK$8</c:f>
              <c:numCache>
                <c:formatCode>0.00</c:formatCode>
                <c:ptCount val="9"/>
                <c:pt idx="0">
                  <c:v>7</c:v>
                </c:pt>
                <c:pt idx="1">
                  <c:v>7.25</c:v>
                </c:pt>
                <c:pt idx="2">
                  <c:v>7.5</c:v>
                </c:pt>
                <c:pt idx="3">
                  <c:v>7.75</c:v>
                </c:pt>
                <c:pt idx="4">
                  <c:v>8</c:v>
                </c:pt>
                <c:pt idx="5">
                  <c:v>8.25</c:v>
                </c:pt>
                <c:pt idx="6">
                  <c:v>8.5</c:v>
                </c:pt>
                <c:pt idx="7">
                  <c:v>8.75</c:v>
                </c:pt>
                <c:pt idx="8">
                  <c:v>9</c:v>
                </c:pt>
              </c:numCache>
            </c:numRef>
          </c:xVal>
          <c:yVal>
            <c:numRef>
              <c:f>'Charge Optimized peak energy'!$AC$7:$AK$7</c:f>
              <c:numCache>
                <c:formatCode>0.000</c:formatCode>
                <c:ptCount val="9"/>
                <c:pt idx="0">
                  <c:v>12.6</c:v>
                </c:pt>
                <c:pt idx="1">
                  <c:v>13.23</c:v>
                </c:pt>
                <c:pt idx="2">
                  <c:v>13.86</c:v>
                </c:pt>
                <c:pt idx="3">
                  <c:v>14.4375</c:v>
                </c:pt>
                <c:pt idx="4">
                  <c:v>15.015000000000001</c:v>
                </c:pt>
                <c:pt idx="5">
                  <c:v>15.592499999999999</c:v>
                </c:pt>
                <c:pt idx="6">
                  <c:v>16.170000000000009</c:v>
                </c:pt>
                <c:pt idx="7">
                  <c:v>16.747499999999999</c:v>
                </c:pt>
                <c:pt idx="8">
                  <c:v>17.272500000000001</c:v>
                </c:pt>
              </c:numCache>
            </c:numRef>
          </c:yVal>
          <c:smooth val="0"/>
          <c:extLst>
            <c:ext xmlns:c16="http://schemas.microsoft.com/office/drawing/2014/chart" uri="{C3380CC4-5D6E-409C-BE32-E72D297353CC}">
              <c16:uniqueId val="{00000001-12B7-9D46-A988-0519BB6A4832}"/>
            </c:ext>
          </c:extLst>
        </c:ser>
        <c:ser>
          <c:idx val="1"/>
          <c:order val="2"/>
          <c:tx>
            <c:v>50% Nominal emitt</c:v>
          </c:tx>
          <c:spPr>
            <a:ln>
              <a:solidFill>
                <a:srgbClr val="FFC000"/>
              </a:solidFill>
            </a:ln>
          </c:spPr>
          <c:marker>
            <c:symbol val="none"/>
          </c:marker>
          <c:xVal>
            <c:numRef>
              <c:f>'Charge Optimized peak energy'!$AM$8:$AU$8</c:f>
              <c:numCache>
                <c:formatCode>0.00</c:formatCode>
                <c:ptCount val="9"/>
                <c:pt idx="0">
                  <c:v>7</c:v>
                </c:pt>
                <c:pt idx="1">
                  <c:v>7.25</c:v>
                </c:pt>
                <c:pt idx="2">
                  <c:v>7.5</c:v>
                </c:pt>
                <c:pt idx="3">
                  <c:v>7.75</c:v>
                </c:pt>
                <c:pt idx="4">
                  <c:v>8</c:v>
                </c:pt>
                <c:pt idx="5">
                  <c:v>8.25</c:v>
                </c:pt>
                <c:pt idx="6">
                  <c:v>8.5</c:v>
                </c:pt>
                <c:pt idx="7">
                  <c:v>8.75</c:v>
                </c:pt>
                <c:pt idx="8">
                  <c:v>9</c:v>
                </c:pt>
              </c:numCache>
            </c:numRef>
          </c:xVal>
          <c:yVal>
            <c:numRef>
              <c:f>'Charge Optimized peak energy'!$AM$7:$AU$7</c:f>
              <c:numCache>
                <c:formatCode>0.000</c:formatCode>
                <c:ptCount val="9"/>
                <c:pt idx="0">
                  <c:v>14.49</c:v>
                </c:pt>
                <c:pt idx="1">
                  <c:v>15.33</c:v>
                </c:pt>
                <c:pt idx="2">
                  <c:v>16.170000000000009</c:v>
                </c:pt>
                <c:pt idx="3">
                  <c:v>17.0625</c:v>
                </c:pt>
                <c:pt idx="4">
                  <c:v>17.9025</c:v>
                </c:pt>
                <c:pt idx="5">
                  <c:v>18.7425</c:v>
                </c:pt>
                <c:pt idx="6">
                  <c:v>19.5825</c:v>
                </c:pt>
                <c:pt idx="7">
                  <c:v>20.422499999999879</c:v>
                </c:pt>
                <c:pt idx="8">
                  <c:v>21.262499999999779</c:v>
                </c:pt>
              </c:numCache>
            </c:numRef>
          </c:yVal>
          <c:smooth val="0"/>
          <c:extLst>
            <c:ext xmlns:c16="http://schemas.microsoft.com/office/drawing/2014/chart" uri="{C3380CC4-5D6E-409C-BE32-E72D297353CC}">
              <c16:uniqueId val="{00000002-12B7-9D46-A988-0519BB6A4832}"/>
            </c:ext>
          </c:extLst>
        </c:ser>
        <c:ser>
          <c:idx val="2"/>
          <c:order val="3"/>
          <c:tx>
            <c:v>125% Nominal Emit</c:v>
          </c:tx>
          <c:marker>
            <c:symbol val="none"/>
          </c:marker>
          <c:xVal>
            <c:numRef>
              <c:f>'Charge Optimized peak energy'!$AW$8:$BE$8</c:f>
              <c:numCache>
                <c:formatCode>0.00</c:formatCode>
                <c:ptCount val="9"/>
                <c:pt idx="0">
                  <c:v>7</c:v>
                </c:pt>
                <c:pt idx="1">
                  <c:v>7.25</c:v>
                </c:pt>
                <c:pt idx="2">
                  <c:v>7.5</c:v>
                </c:pt>
                <c:pt idx="3">
                  <c:v>7.75</c:v>
                </c:pt>
                <c:pt idx="4">
                  <c:v>8</c:v>
                </c:pt>
                <c:pt idx="5">
                  <c:v>8.25</c:v>
                </c:pt>
                <c:pt idx="6">
                  <c:v>8.5</c:v>
                </c:pt>
                <c:pt idx="7">
                  <c:v>8.75</c:v>
                </c:pt>
                <c:pt idx="8">
                  <c:v>9</c:v>
                </c:pt>
              </c:numCache>
            </c:numRef>
          </c:xVal>
          <c:yVal>
            <c:numRef>
              <c:f>'Charge Optimized peak energy'!$AW$7:$BE$7</c:f>
              <c:numCache>
                <c:formatCode>0.000</c:formatCode>
                <c:ptCount val="9"/>
                <c:pt idx="0">
                  <c:v>9.4500000000000028</c:v>
                </c:pt>
                <c:pt idx="1">
                  <c:v>9.7650000000000006</c:v>
                </c:pt>
                <c:pt idx="2">
                  <c:v>10.1325</c:v>
                </c:pt>
                <c:pt idx="3">
                  <c:v>10.4475</c:v>
                </c:pt>
                <c:pt idx="4">
                  <c:v>10.71</c:v>
                </c:pt>
                <c:pt idx="5">
                  <c:v>11.025</c:v>
                </c:pt>
                <c:pt idx="6">
                  <c:v>11.2875</c:v>
                </c:pt>
                <c:pt idx="7">
                  <c:v>11.55</c:v>
                </c:pt>
                <c:pt idx="8">
                  <c:v>11.8125</c:v>
                </c:pt>
              </c:numCache>
            </c:numRef>
          </c:yVal>
          <c:smooth val="0"/>
          <c:extLst>
            <c:ext xmlns:c16="http://schemas.microsoft.com/office/drawing/2014/chart" uri="{C3380CC4-5D6E-409C-BE32-E72D297353CC}">
              <c16:uniqueId val="{00000003-12B7-9D46-A988-0519BB6A4832}"/>
            </c:ext>
          </c:extLst>
        </c:ser>
        <c:dLbls>
          <c:showLegendKey val="0"/>
          <c:showVal val="0"/>
          <c:showCatName val="0"/>
          <c:showSerName val="0"/>
          <c:showPercent val="0"/>
          <c:showBubbleSize val="0"/>
        </c:dLbls>
        <c:axId val="1974712592"/>
        <c:axId val="1974708688"/>
      </c:scatterChart>
      <c:valAx>
        <c:axId val="1974712592"/>
        <c:scaling>
          <c:orientation val="minMax"/>
          <c:min val="6.5"/>
        </c:scaling>
        <c:delete val="0"/>
        <c:axPos val="b"/>
        <c:numFmt formatCode="0.00" sourceLinked="1"/>
        <c:majorTickMark val="out"/>
        <c:minorTickMark val="none"/>
        <c:tickLblPos val="nextTo"/>
        <c:crossAx val="1974708688"/>
        <c:crosses val="autoZero"/>
        <c:crossBetween val="midCat"/>
      </c:valAx>
      <c:valAx>
        <c:axId val="1974708688"/>
        <c:scaling>
          <c:orientation val="minMax"/>
          <c:max val="25"/>
          <c:min val="7"/>
        </c:scaling>
        <c:delete val="0"/>
        <c:axPos val="l"/>
        <c:majorGridlines/>
        <c:numFmt formatCode="0.000" sourceLinked="1"/>
        <c:majorTickMark val="out"/>
        <c:minorTickMark val="none"/>
        <c:tickLblPos val="nextTo"/>
        <c:crossAx val="1974712592"/>
        <c:crosses val="autoZero"/>
        <c:crossBetween val="midCat"/>
      </c:valAx>
    </c:plotArea>
    <c:legend>
      <c:legendPos val="r"/>
      <c:layout>
        <c:manualLayout>
          <c:xMode val="edge"/>
          <c:yMode val="edge"/>
          <c:x val="0.79674230104029531"/>
          <c:y val="0.38935856585569223"/>
          <c:w val="0.20325769895970469"/>
          <c:h val="0.21497970082288595"/>
        </c:manualLayout>
      </c:layout>
      <c:overlay val="0"/>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0.43492</cdr:x>
      <cdr:y>0.20937</cdr:y>
    </cdr:from>
    <cdr:to>
      <cdr:x>0.43492</cdr:x>
      <cdr:y>0.92011</cdr:y>
    </cdr:to>
    <cdr:cxnSp macro="">
      <cdr:nvCxnSpPr>
        <cdr:cNvPr id="4" name="Straight Connector 3">
          <a:extLst xmlns:a="http://schemas.openxmlformats.org/drawingml/2006/main">
            <a:ext uri="{FF2B5EF4-FFF2-40B4-BE49-F238E27FC236}">
              <a16:creationId xmlns:a16="http://schemas.microsoft.com/office/drawing/2014/main" id="{C0F0A91D-4348-6040-93BA-549F64CF06CC}"/>
            </a:ext>
          </a:extLst>
        </cdr:cNvPr>
        <cdr:cNvCxnSpPr/>
      </cdr:nvCxnSpPr>
      <cdr:spPr>
        <a:xfrm xmlns:a="http://schemas.openxmlformats.org/drawingml/2006/main" flipH="1" flipV="1">
          <a:off x="3479800" y="965200"/>
          <a:ext cx="0" cy="3276600"/>
        </a:xfrm>
        <a:prstGeom xmlns:a="http://schemas.openxmlformats.org/drawingml/2006/main" prst="line">
          <a:avLst/>
        </a:prstGeom>
        <a:ln xmlns:a="http://schemas.openxmlformats.org/drawingml/2006/main" w="15875">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3702B45E-01D3-4E75-998F-8723769DF146}" type="datetimeFigureOut">
              <a:rPr lang="en-US" smtClean="0"/>
              <a:t>10/9/18</a:t>
            </a:fld>
            <a:endParaRPr lang="en-US"/>
          </a:p>
        </p:txBody>
      </p:sp>
      <p:sp>
        <p:nvSpPr>
          <p:cNvPr id="4" name="Footer Placeholder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8A324FCB-51A9-4EED-AF04-9D983BD3E365}" type="slidenum">
              <a:rPr lang="en-US" smtClean="0"/>
              <a:t>‹#›</a:t>
            </a:fld>
            <a:endParaRPr lang="en-US"/>
          </a:p>
        </p:txBody>
      </p:sp>
    </p:spTree>
    <p:extLst>
      <p:ext uri="{BB962C8B-B14F-4D97-AF65-F5344CB8AC3E}">
        <p14:creationId xmlns:p14="http://schemas.microsoft.com/office/powerpoint/2010/main" val="41031148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689C90EA-7041-408A-9C66-3B452DA687A4}" type="datetimeFigureOut">
              <a:rPr lang="en-US" smtClean="0"/>
              <a:t>10/9/18</a:t>
            </a:fld>
            <a:endParaRPr lang="en-US"/>
          </a:p>
        </p:txBody>
      </p:sp>
      <p:sp>
        <p:nvSpPr>
          <p:cNvPr id="4" name="Slide Image Placeholder 3"/>
          <p:cNvSpPr>
            <a:spLocks noGrp="1" noRot="1" noChangeAspect="1"/>
          </p:cNvSpPr>
          <p:nvPr>
            <p:ph type="sldImg" idx="2"/>
          </p:nvPr>
        </p:nvSpPr>
        <p:spPr>
          <a:xfrm>
            <a:off x="704850" y="692150"/>
            <a:ext cx="5540375" cy="34639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A09D4133-83CC-4CC9-827D-244464574286}" type="slidenum">
              <a:rPr lang="en-US" smtClean="0"/>
              <a:t>‹#›</a:t>
            </a:fld>
            <a:endParaRPr lang="en-US"/>
          </a:p>
        </p:txBody>
      </p:sp>
    </p:spTree>
    <p:extLst>
      <p:ext uri="{BB962C8B-B14F-4D97-AF65-F5344CB8AC3E}">
        <p14:creationId xmlns:p14="http://schemas.microsoft.com/office/powerpoint/2010/main" val="2514447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9BC4E5-2BC1-4F43-85DD-A1B8F74CB7E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03344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SACLA thermionic</a:t>
            </a:r>
          </a:p>
          <a:p>
            <a:r>
              <a:rPr lang="en-US" dirty="0"/>
              <a:t>PAL copper</a:t>
            </a:r>
          </a:p>
          <a:p>
            <a:r>
              <a:rPr lang="en-US" dirty="0"/>
              <a:t>LCLS-II, </a:t>
            </a:r>
            <a:r>
              <a:rPr lang="en-US" dirty="0" err="1"/>
              <a:t>CsTe</a:t>
            </a:r>
            <a:endParaRPr lang="en-US" dirty="0"/>
          </a:p>
          <a:p>
            <a:r>
              <a:rPr lang="en-US" dirty="0"/>
              <a:t>LCLS-I Copper</a:t>
            </a:r>
          </a:p>
          <a:p>
            <a:r>
              <a:rPr lang="en-US" dirty="0"/>
              <a:t>XFEL – </a:t>
            </a:r>
            <a:r>
              <a:rPr lang="en-US" dirty="0" err="1"/>
              <a:t>CsTe</a:t>
            </a:r>
            <a:endParaRPr lang="en-US" dirty="0"/>
          </a:p>
          <a:p>
            <a:r>
              <a:rPr lang="en-US" dirty="0" err="1"/>
              <a:t>SwissFEL</a:t>
            </a:r>
            <a:r>
              <a:rPr lang="en-US" dirty="0"/>
              <a:t> copper</a:t>
            </a:r>
          </a:p>
          <a:p>
            <a:r>
              <a:rPr lang="en-US" dirty="0"/>
              <a:t>Shanghai – </a:t>
            </a:r>
            <a:r>
              <a:rPr lang="en-US" dirty="0" err="1"/>
              <a:t>CsTe</a:t>
            </a:r>
            <a:endParaRPr lang="en-US" dirty="0"/>
          </a:p>
          <a:p>
            <a:endParaRPr lang="en-US" dirty="0"/>
          </a:p>
        </p:txBody>
      </p:sp>
      <p:sp>
        <p:nvSpPr>
          <p:cNvPr id="4" name="Slide Number Placeholder 3"/>
          <p:cNvSpPr>
            <a:spLocks noGrp="1"/>
          </p:cNvSpPr>
          <p:nvPr>
            <p:ph type="sldNum" sz="quarter" idx="5"/>
          </p:nvPr>
        </p:nvSpPr>
        <p:spPr/>
        <p:txBody>
          <a:bodyPr/>
          <a:lstStyle/>
          <a:p>
            <a:fld id="{A09D4133-83CC-4CC9-827D-244464574286}" type="slidenum">
              <a:rPr lang="en-US" smtClean="0"/>
              <a:t>2</a:t>
            </a:fld>
            <a:endParaRPr lang="en-US"/>
          </a:p>
        </p:txBody>
      </p:sp>
    </p:spTree>
    <p:extLst>
      <p:ext uri="{BB962C8B-B14F-4D97-AF65-F5344CB8AC3E}">
        <p14:creationId xmlns:p14="http://schemas.microsoft.com/office/powerpoint/2010/main" val="849035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Boeing FEL used </a:t>
            </a:r>
            <a:r>
              <a:rPr lang="en-US" dirty="0" err="1"/>
              <a:t>CsKSb</a:t>
            </a:r>
            <a:endParaRPr lang="en-US" dirty="0"/>
          </a:p>
          <a:p>
            <a:r>
              <a:rPr lang="en-US" dirty="0"/>
              <a:t>Only metal, </a:t>
            </a:r>
            <a:r>
              <a:rPr lang="en-US" dirty="0" err="1"/>
              <a:t>CsTe</a:t>
            </a:r>
            <a:r>
              <a:rPr lang="en-US" dirty="0"/>
              <a:t> and thermionic cathodes in regular use – what are we doing wrong???</a:t>
            </a:r>
          </a:p>
          <a:p>
            <a:endParaRPr lang="en-US" dirty="0"/>
          </a:p>
          <a:p>
            <a:r>
              <a:rPr lang="en-US" dirty="0"/>
              <a:t>Industrial FEL, EUV</a:t>
            </a:r>
          </a:p>
          <a:p>
            <a:endParaRPr lang="en-US" dirty="0"/>
          </a:p>
          <a:p>
            <a:r>
              <a:rPr lang="en-US" dirty="0"/>
              <a:t>CHALLENGE!! How to justify all the work we have and want to do</a:t>
            </a:r>
          </a:p>
          <a:p>
            <a:r>
              <a:rPr lang="en-US" dirty="0"/>
              <a:t>QW GaAs only real advance in memory</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A09D4133-83CC-4CC9-827D-244464574286}" type="slidenum">
              <a:rPr lang="en-US" smtClean="0"/>
              <a:t>3</a:t>
            </a:fld>
            <a:endParaRPr lang="en-US"/>
          </a:p>
        </p:txBody>
      </p:sp>
    </p:spTree>
    <p:extLst>
      <p:ext uri="{BB962C8B-B14F-4D97-AF65-F5344CB8AC3E}">
        <p14:creationId xmlns:p14="http://schemas.microsoft.com/office/powerpoint/2010/main" val="1241271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1295" indent="-341295" algn="just">
              <a:lnSpc>
                <a:spcPts val="2800"/>
              </a:lnSpc>
              <a:buBlip>
                <a:blip r:embed="rId3"/>
              </a:buBlip>
            </a:pPr>
            <a:r>
              <a:rPr lang="en-US" sz="1200" dirty="0">
                <a:solidFill>
                  <a:prstClr val="black"/>
                </a:solidFill>
                <a:latin typeface="Arial Narrow" pitchFamily="34" charset="0"/>
              </a:rPr>
              <a:t>We must </a:t>
            </a:r>
            <a:r>
              <a:rPr lang="en-US" sz="1200" dirty="0">
                <a:solidFill>
                  <a:srgbClr val="FF0000"/>
                </a:solidFill>
                <a:latin typeface="Arial Narrow" pitchFamily="34" charset="0"/>
              </a:rPr>
              <a:t>increase</a:t>
            </a:r>
            <a:r>
              <a:rPr lang="en-US" sz="1200" dirty="0">
                <a:solidFill>
                  <a:prstClr val="black"/>
                </a:solidFill>
                <a:latin typeface="Arial Narrow" pitchFamily="34" charset="0"/>
              </a:rPr>
              <a:t> peak current, </a:t>
            </a:r>
            <a:r>
              <a:rPr lang="en-US" sz="1200" dirty="0">
                <a:solidFill>
                  <a:srgbClr val="FF0000"/>
                </a:solidFill>
                <a:latin typeface="Arial Narrow" pitchFamily="34" charset="0"/>
              </a:rPr>
              <a:t>preserve</a:t>
            </a:r>
            <a:r>
              <a:rPr lang="en-US" sz="1200" dirty="0">
                <a:solidFill>
                  <a:prstClr val="black"/>
                </a:solidFill>
                <a:latin typeface="Arial Narrow" pitchFamily="34" charset="0"/>
              </a:rPr>
              <a:t> emittance, and </a:t>
            </a:r>
            <a:r>
              <a:rPr lang="en-US" sz="1200" dirty="0">
                <a:solidFill>
                  <a:srgbClr val="FF0000"/>
                </a:solidFill>
                <a:latin typeface="Arial Narrow" pitchFamily="34" charset="0"/>
              </a:rPr>
              <a:t>maintain</a:t>
            </a:r>
            <a:r>
              <a:rPr lang="en-US" sz="1200" dirty="0">
                <a:solidFill>
                  <a:prstClr val="black"/>
                </a:solidFill>
                <a:latin typeface="Arial Narrow" pitchFamily="34" charset="0"/>
              </a:rPr>
              <a:t> small energy spread so that power grows exponentially with undulator distance, </a:t>
            </a:r>
            <a:r>
              <a:rPr lang="en-US" sz="1200" i="1" dirty="0">
                <a:solidFill>
                  <a:prstClr val="black"/>
                </a:solidFill>
                <a:latin typeface="Times New Roman" pitchFamily="18" charset="0"/>
                <a:cs typeface="Times New Roman" pitchFamily="18" charset="0"/>
              </a:rPr>
              <a:t>z</a:t>
            </a:r>
            <a:r>
              <a:rPr lang="en-US" sz="1200" dirty="0">
                <a:solidFill>
                  <a:prstClr val="black"/>
                </a:solidFill>
                <a:latin typeface="Arial Narrow" pitchFamily="34" charset="0"/>
                <a:cs typeface="Times New Roman" pitchFamily="18" charset="0"/>
              </a:rPr>
              <a:t>,</a:t>
            </a:r>
          </a:p>
          <a:p>
            <a:pPr marL="341295" indent="-341295" algn="just">
              <a:lnSpc>
                <a:spcPts val="2800"/>
              </a:lnSpc>
            </a:pPr>
            <a:r>
              <a:rPr lang="en-US" sz="1200" i="1" dirty="0">
                <a:solidFill>
                  <a:prstClr val="black"/>
                </a:solidFill>
                <a:latin typeface="Times New Roman" pitchFamily="18" charset="0"/>
                <a:cs typeface="Times New Roman" pitchFamily="18" charset="0"/>
              </a:rPr>
              <a:t>	P</a:t>
            </a:r>
            <a:r>
              <a:rPr lang="en-US" sz="1200" dirty="0">
                <a:solidFill>
                  <a:prstClr val="black"/>
                </a:solidFill>
                <a:latin typeface="Times New Roman" pitchFamily="18" charset="0"/>
                <a:cs typeface="Times New Roman" pitchFamily="18" charset="0"/>
              </a:rPr>
              <a:t>(</a:t>
            </a:r>
            <a:r>
              <a:rPr lang="en-US" sz="1200" i="1" dirty="0">
                <a:solidFill>
                  <a:prstClr val="black"/>
                </a:solidFill>
                <a:latin typeface="Times New Roman" pitchFamily="18" charset="0"/>
                <a:cs typeface="Times New Roman" pitchFamily="18" charset="0"/>
              </a:rPr>
              <a:t>z</a:t>
            </a:r>
            <a:r>
              <a:rPr lang="en-US" sz="1200" dirty="0">
                <a:solidFill>
                  <a:prstClr val="black"/>
                </a:solidFill>
                <a:latin typeface="Times New Roman" pitchFamily="18" charset="0"/>
                <a:cs typeface="Times New Roman" pitchFamily="18" charset="0"/>
              </a:rPr>
              <a:t>)</a:t>
            </a:r>
            <a:r>
              <a:rPr lang="en-US" sz="1200" i="1" dirty="0">
                <a:solidFill>
                  <a:prstClr val="black"/>
                </a:solidFill>
                <a:latin typeface="Times New Roman" pitchFamily="18" charset="0"/>
                <a:cs typeface="Times New Roman" pitchFamily="18" charset="0"/>
              </a:rPr>
              <a:t> = P</a:t>
            </a:r>
            <a:r>
              <a:rPr lang="en-US" sz="1200" baseline="-25000" dirty="0">
                <a:solidFill>
                  <a:prstClr val="black"/>
                </a:solidFill>
                <a:latin typeface="Times New Roman" pitchFamily="18" charset="0"/>
                <a:cs typeface="Times New Roman" pitchFamily="18" charset="0"/>
              </a:rPr>
              <a:t>0</a:t>
            </a:r>
            <a:r>
              <a:rPr lang="en-US" sz="300" dirty="0">
                <a:solidFill>
                  <a:prstClr val="black"/>
                </a:solidFill>
                <a:latin typeface="+mn-lt"/>
                <a:cs typeface="Times New Roman" pitchFamily="18" charset="0"/>
              </a:rPr>
              <a:t> </a:t>
            </a:r>
            <a:r>
              <a:rPr lang="en-US" sz="1200" dirty="0">
                <a:solidFill>
                  <a:prstClr val="black"/>
                </a:solidFill>
                <a:latin typeface="+mn-lt"/>
                <a:cs typeface="Times New Roman" pitchFamily="18" charset="0"/>
              </a:rPr>
              <a:t>∙</a:t>
            </a:r>
            <a:r>
              <a:rPr lang="en-US" sz="300" dirty="0">
                <a:solidFill>
                  <a:prstClr val="black"/>
                </a:solidFill>
                <a:latin typeface="+mn-lt"/>
                <a:cs typeface="Times New Roman" pitchFamily="18" charset="0"/>
              </a:rPr>
              <a:t> </a:t>
            </a:r>
            <a:r>
              <a:rPr lang="en-US" sz="1200" dirty="0" err="1">
                <a:solidFill>
                  <a:prstClr val="black"/>
                </a:solidFill>
                <a:latin typeface="Times New Roman" pitchFamily="18" charset="0"/>
                <a:cs typeface="Times New Roman" pitchFamily="18" charset="0"/>
              </a:rPr>
              <a:t>exp</a:t>
            </a:r>
            <a:r>
              <a:rPr lang="en-US" sz="1200" dirty="0">
                <a:solidFill>
                  <a:prstClr val="black"/>
                </a:solidFill>
                <a:latin typeface="Times New Roman" pitchFamily="18" charset="0"/>
                <a:cs typeface="Times New Roman" pitchFamily="18" charset="0"/>
              </a:rPr>
              <a:t>(</a:t>
            </a:r>
            <a:r>
              <a:rPr lang="en-US" sz="1200" i="1" dirty="0">
                <a:solidFill>
                  <a:prstClr val="black"/>
                </a:solidFill>
                <a:latin typeface="Times New Roman" pitchFamily="18" charset="0"/>
                <a:cs typeface="Times New Roman" pitchFamily="18" charset="0"/>
              </a:rPr>
              <a:t>z/L</a:t>
            </a:r>
            <a:r>
              <a:rPr lang="en-US" sz="1200" i="1" baseline="-25000" dirty="0">
                <a:solidFill>
                  <a:prstClr val="black"/>
                </a:solidFill>
                <a:latin typeface="Times New Roman" pitchFamily="18" charset="0"/>
                <a:cs typeface="Times New Roman" pitchFamily="18" charset="0"/>
              </a:rPr>
              <a:t>G</a:t>
            </a:r>
            <a:r>
              <a:rPr lang="en-US" sz="1200" dirty="0">
                <a:solidFill>
                  <a:prstClr val="black"/>
                </a:solidFill>
                <a:latin typeface="Times New Roman" pitchFamily="18" charset="0"/>
                <a:cs typeface="Times New Roman" pitchFamily="18" charset="0"/>
              </a:rPr>
              <a:t>)</a:t>
            </a:r>
            <a:endParaRPr lang="en-US" sz="1200" dirty="0">
              <a:solidFill>
                <a:prstClr val="black"/>
              </a:solidFill>
              <a:latin typeface="Arial Narrow" pitchFamily="34" charset="0"/>
            </a:endParaRPr>
          </a:p>
          <a:p>
            <a:pPr marL="341295" indent="-341295" algn="just">
              <a:lnSpc>
                <a:spcPts val="2800"/>
              </a:lnSpc>
              <a:buBlip>
                <a:blip r:embed="rId3"/>
              </a:buBlip>
            </a:pPr>
            <a:r>
              <a:rPr lang="en-US" sz="1200" dirty="0">
                <a:solidFill>
                  <a:prstClr val="black"/>
                </a:solidFill>
                <a:latin typeface="Arial Narrow" pitchFamily="34" charset="0"/>
              </a:rPr>
              <a:t>FEL power reaches </a:t>
            </a:r>
            <a:r>
              <a:rPr lang="en-US" sz="1200" i="1" dirty="0">
                <a:solidFill>
                  <a:prstClr val="black"/>
                </a:solidFill>
                <a:latin typeface="Arial Narrow" pitchFamily="34" charset="0"/>
              </a:rPr>
              <a:t>saturation</a:t>
            </a:r>
            <a:r>
              <a:rPr lang="en-US" sz="1200" dirty="0">
                <a:solidFill>
                  <a:prstClr val="black"/>
                </a:solidFill>
                <a:latin typeface="Arial Narrow" pitchFamily="34" charset="0"/>
              </a:rPr>
              <a:t> at </a:t>
            </a:r>
            <a:r>
              <a:rPr lang="en-US" sz="1200" dirty="0">
                <a:solidFill>
                  <a:prstClr val="black"/>
                </a:solidFill>
                <a:latin typeface="Times New Roman" pitchFamily="18" charset="0"/>
                <a:cs typeface="Times New Roman" pitchFamily="18" charset="0"/>
              </a:rPr>
              <a:t>~18</a:t>
            </a:r>
            <a:r>
              <a:rPr lang="en-US" sz="1200" i="1" dirty="0">
                <a:solidFill>
                  <a:prstClr val="black"/>
                </a:solidFill>
                <a:latin typeface="Times New Roman" pitchFamily="18" charset="0"/>
                <a:cs typeface="Times New Roman" pitchFamily="18" charset="0"/>
              </a:rPr>
              <a:t>L</a:t>
            </a:r>
            <a:r>
              <a:rPr lang="en-US" sz="1200" i="1" baseline="-25000" dirty="0">
                <a:solidFill>
                  <a:prstClr val="black"/>
                </a:solidFill>
                <a:latin typeface="Times New Roman" pitchFamily="18" charset="0"/>
                <a:cs typeface="Times New Roman" pitchFamily="18" charset="0"/>
              </a:rPr>
              <a:t>G</a:t>
            </a:r>
          </a:p>
          <a:p>
            <a:pPr marL="341295" indent="-341295" algn="just">
              <a:lnSpc>
                <a:spcPts val="2800"/>
              </a:lnSpc>
              <a:buBlip>
                <a:blip r:embed="rId3"/>
              </a:buBlip>
            </a:pPr>
            <a:r>
              <a:rPr lang="en-US" sz="1200" dirty="0">
                <a:solidFill>
                  <a:prstClr val="black"/>
                </a:solidFill>
                <a:latin typeface="Arial Narrow" pitchFamily="34" charset="0"/>
              </a:rPr>
              <a:t>SASE depends </a:t>
            </a:r>
            <a:r>
              <a:rPr lang="en-US" sz="1200" i="1" dirty="0">
                <a:solidFill>
                  <a:srgbClr val="FF0000"/>
                </a:solidFill>
                <a:latin typeface="Arial Narrow" pitchFamily="34" charset="0"/>
              </a:rPr>
              <a:t>exponentially</a:t>
            </a:r>
            <a:r>
              <a:rPr lang="en-US" sz="1200" dirty="0">
                <a:solidFill>
                  <a:prstClr val="black"/>
                </a:solidFill>
                <a:latin typeface="Arial Narrow" pitchFamily="34" charset="0"/>
              </a:rPr>
              <a:t> on </a:t>
            </a:r>
            <a:r>
              <a:rPr lang="en-US" sz="1200" i="1" dirty="0">
                <a:solidFill>
                  <a:prstClr val="black"/>
                </a:solidFill>
                <a:latin typeface="Times New Roman" pitchFamily="18" charset="0"/>
                <a:cs typeface="Times New Roman" pitchFamily="18" charset="0"/>
              </a:rPr>
              <a:t>e</a:t>
            </a:r>
            <a:r>
              <a:rPr lang="en-US" sz="1200" baseline="30000" dirty="0">
                <a:solidFill>
                  <a:prstClr val="black"/>
                </a:solidFill>
                <a:latin typeface="Symbol" pitchFamily="18" charset="2"/>
              </a:rPr>
              <a:t>-</a:t>
            </a:r>
            <a:r>
              <a:rPr lang="en-US" sz="1200" baseline="30000" dirty="0">
                <a:solidFill>
                  <a:prstClr val="black"/>
                </a:solidFill>
                <a:latin typeface="Arial Narrow" pitchFamily="34" charset="0"/>
              </a:rPr>
              <a:t> </a:t>
            </a:r>
            <a:r>
              <a:rPr lang="en-US" sz="1200" dirty="0">
                <a:solidFill>
                  <a:prstClr val="black"/>
                </a:solidFill>
                <a:latin typeface="Arial Narrow" pitchFamily="34" charset="0"/>
              </a:rPr>
              <a:t>beam quality (to be exploited)</a:t>
            </a:r>
          </a:p>
          <a:p>
            <a:endParaRPr lang="en-US" dirty="0"/>
          </a:p>
        </p:txBody>
      </p:sp>
      <p:sp>
        <p:nvSpPr>
          <p:cNvPr id="4" name="Slide Number Placeholder 3"/>
          <p:cNvSpPr>
            <a:spLocks noGrp="1"/>
          </p:cNvSpPr>
          <p:nvPr>
            <p:ph type="sldNum" sz="quarter" idx="5"/>
          </p:nvPr>
        </p:nvSpPr>
        <p:spPr/>
        <p:txBody>
          <a:bodyPr/>
          <a:lstStyle/>
          <a:p>
            <a:fld id="{A09D4133-83CC-4CC9-827D-244464574286}" type="slidenum">
              <a:rPr lang="en-US" smtClean="0"/>
              <a:t>4</a:t>
            </a:fld>
            <a:endParaRPr lang="en-US"/>
          </a:p>
        </p:txBody>
      </p:sp>
    </p:spTree>
    <p:extLst>
      <p:ext uri="{BB962C8B-B14F-4D97-AF65-F5344CB8AC3E}">
        <p14:creationId xmlns:p14="http://schemas.microsoft.com/office/powerpoint/2010/main" val="2637627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 bunching instabilities driven by laser modulations</a:t>
            </a:r>
          </a:p>
        </p:txBody>
      </p:sp>
      <p:sp>
        <p:nvSpPr>
          <p:cNvPr id="4" name="Slide Number Placeholder 3"/>
          <p:cNvSpPr>
            <a:spLocks noGrp="1"/>
          </p:cNvSpPr>
          <p:nvPr>
            <p:ph type="sldNum" sz="quarter" idx="5"/>
          </p:nvPr>
        </p:nvSpPr>
        <p:spPr/>
        <p:txBody>
          <a:bodyPr/>
          <a:lstStyle/>
          <a:p>
            <a:fld id="{A09D4133-83CC-4CC9-827D-244464574286}" type="slidenum">
              <a:rPr lang="en-US" smtClean="0"/>
              <a:t>8</a:t>
            </a:fld>
            <a:endParaRPr lang="en-US"/>
          </a:p>
        </p:txBody>
      </p:sp>
    </p:spTree>
    <p:extLst>
      <p:ext uri="{BB962C8B-B14F-4D97-AF65-F5344CB8AC3E}">
        <p14:creationId xmlns:p14="http://schemas.microsoft.com/office/powerpoint/2010/main" val="531921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plots show some recent measurements on alkali</a:t>
            </a:r>
            <a:r>
              <a:rPr lang="en-US" baseline="0" dirty="0"/>
              <a:t> cathodes.  Each have emittance on the left axis and laser spot size on the bottom.  The slope gives the thermal emittance per mm of laser spot size, our usual way to describe cathodes a low current.  The left shows what happens as the laser wavelength is changed from green to infrared </a:t>
            </a:r>
            <a:r>
              <a:rPr lang="mr-IN" baseline="0" dirty="0"/>
              <a:t>–</a:t>
            </a:r>
            <a:r>
              <a:rPr lang="en-US" baseline="0" dirty="0"/>
              <a:t> the emittance drops &gt; 2X.  Cooling it down drops in even further.</a:t>
            </a:r>
            <a:endParaRPr lang="en-US" dirty="0"/>
          </a:p>
          <a:p>
            <a:r>
              <a:rPr lang="en-US" dirty="0"/>
              <a:t>Note that the QE drops for longer wavelengths, and for colder temperatures</a:t>
            </a:r>
          </a:p>
          <a:p>
            <a:r>
              <a:rPr lang="en-US" dirty="0"/>
              <a:t>The could be the first step in a staged</a:t>
            </a:r>
            <a:r>
              <a:rPr lang="en-US" baseline="0" dirty="0"/>
              <a:t> approach to harder x-rays </a:t>
            </a:r>
            <a:r>
              <a:rPr lang="mr-IN" baseline="0" dirty="0"/>
              <a:t>–</a:t>
            </a:r>
            <a:r>
              <a:rPr lang="en-US" baseline="0" dirty="0"/>
              <a:t> a new cathode and laser.</a:t>
            </a:r>
          </a:p>
          <a:p>
            <a:endParaRPr lang="en-US" baseline="0" dirty="0"/>
          </a:p>
          <a:p>
            <a:r>
              <a:rPr lang="en-US" baseline="0" dirty="0"/>
              <a:t>R&amp;D: full characterization over 4K-300K, operation in an SRF gun, dark current/</a:t>
            </a:r>
            <a:r>
              <a:rPr lang="en-US" baseline="0" dirty="0" err="1"/>
              <a:t>multipacting</a:t>
            </a:r>
            <a:r>
              <a:rPr lang="en-US" baseline="0" dirty="0"/>
              <a:t>, particle free growth and </a:t>
            </a:r>
            <a:r>
              <a:rPr lang="en-US" baseline="0" dirty="0" err="1"/>
              <a:t>transport,surface</a:t>
            </a:r>
            <a:r>
              <a:rPr lang="en-US" baseline="0" dirty="0"/>
              <a:t> roughness</a:t>
            </a:r>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14</a:t>
            </a:fld>
            <a:endParaRPr lang="en-US" dirty="0"/>
          </a:p>
        </p:txBody>
      </p:sp>
    </p:spTree>
    <p:extLst>
      <p:ext uri="{BB962C8B-B14F-4D97-AF65-F5344CB8AC3E}">
        <p14:creationId xmlns:p14="http://schemas.microsoft.com/office/powerpoint/2010/main" val="16916201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58400" cy="5724000"/>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868434" y="5164056"/>
            <a:ext cx="2275566" cy="550944"/>
          </a:xfrm>
          <a:prstGeom prst="rect">
            <a:avLst/>
          </a:prstGeom>
        </p:spPr>
      </p:pic>
      <p:pic>
        <p:nvPicPr>
          <p:cNvPr id="9" name="Picture 8"/>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5116830"/>
            <a:ext cx="1973584" cy="598171"/>
          </a:xfrm>
          <a:prstGeom prst="rect">
            <a:avLst/>
          </a:prstGeom>
        </p:spPr>
      </p:pic>
      <p:sp>
        <p:nvSpPr>
          <p:cNvPr id="2" name="Title 1"/>
          <p:cNvSpPr>
            <a:spLocks noGrp="1"/>
          </p:cNvSpPr>
          <p:nvPr>
            <p:ph type="ctrTitle"/>
          </p:nvPr>
        </p:nvSpPr>
        <p:spPr>
          <a:xfrm>
            <a:off x="557214" y="447146"/>
            <a:ext cx="8008937" cy="1871928"/>
          </a:xfrm>
        </p:spPr>
        <p:txBody>
          <a:bodyPr anchor="b" anchorCtr="0">
            <a:noAutofit/>
          </a:bodyPr>
          <a:lstStyle>
            <a:lvl1pPr>
              <a:defRPr sz="3583" b="1">
                <a:solidFill>
                  <a:schemeClr val="bg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557214" y="3038475"/>
            <a:ext cx="7989887" cy="1823085"/>
          </a:xfrm>
        </p:spPr>
        <p:txBody>
          <a:bodyPr>
            <a:noAutofit/>
          </a:bodyPr>
          <a:lstStyle>
            <a:lvl1pPr marL="0" indent="0" algn="l">
              <a:lnSpc>
                <a:spcPct val="110000"/>
              </a:lnSpc>
              <a:buNone/>
              <a:defRPr sz="1333" b="0">
                <a:solidFill>
                  <a:schemeClr val="bg1"/>
                </a:solidFill>
                <a:latin typeface="Arial" pitchFamily="34" charset="0"/>
                <a:cs typeface="Arial" pitchFamily="34" charset="0"/>
              </a:defRPr>
            </a:lvl1pPr>
            <a:lvl2pPr marL="380985" indent="0" algn="ctr">
              <a:buNone/>
              <a:defRPr>
                <a:solidFill>
                  <a:schemeClr val="tx1">
                    <a:tint val="75000"/>
                  </a:schemeClr>
                </a:solidFill>
              </a:defRPr>
            </a:lvl2pPr>
            <a:lvl3pPr marL="761970" indent="0" algn="ctr">
              <a:buNone/>
              <a:defRPr>
                <a:solidFill>
                  <a:schemeClr val="tx1">
                    <a:tint val="75000"/>
                  </a:schemeClr>
                </a:solidFill>
              </a:defRPr>
            </a:lvl3pPr>
            <a:lvl4pPr marL="1142954" indent="0" algn="ctr">
              <a:buNone/>
              <a:defRPr>
                <a:solidFill>
                  <a:schemeClr val="tx1">
                    <a:tint val="75000"/>
                  </a:schemeClr>
                </a:solidFill>
              </a:defRPr>
            </a:lvl4pPr>
            <a:lvl5pPr marL="1523939" indent="0" algn="ctr">
              <a:buNone/>
              <a:defRPr>
                <a:solidFill>
                  <a:schemeClr val="tx1">
                    <a:tint val="75000"/>
                  </a:schemeClr>
                </a:solidFill>
              </a:defRPr>
            </a:lvl5pPr>
            <a:lvl6pPr marL="1904924" indent="0" algn="ctr">
              <a:buNone/>
              <a:defRPr>
                <a:solidFill>
                  <a:schemeClr val="tx1">
                    <a:tint val="75000"/>
                  </a:schemeClr>
                </a:solidFill>
              </a:defRPr>
            </a:lvl6pPr>
            <a:lvl7pPr marL="2285909" indent="0" algn="ctr">
              <a:buNone/>
              <a:defRPr>
                <a:solidFill>
                  <a:schemeClr val="tx1">
                    <a:tint val="75000"/>
                  </a:schemeClr>
                </a:solidFill>
              </a:defRPr>
            </a:lvl7pPr>
            <a:lvl8pPr marL="2666893" indent="0" algn="ctr">
              <a:buNone/>
              <a:defRPr>
                <a:solidFill>
                  <a:schemeClr val="tx1">
                    <a:tint val="75000"/>
                  </a:schemeClr>
                </a:solidFill>
              </a:defRPr>
            </a:lvl8pPr>
            <a:lvl9pPr marL="3047878"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557214" y="2295843"/>
            <a:ext cx="8008937" cy="529908"/>
          </a:xfrm>
        </p:spPr>
        <p:txBody>
          <a:bodyPr>
            <a:noAutofit/>
          </a:bodyPr>
          <a:lstStyle>
            <a:lvl1pPr>
              <a:lnSpc>
                <a:spcPct val="100000"/>
              </a:lnSpc>
              <a:defRPr sz="3500" b="0">
                <a:solidFill>
                  <a:schemeClr val="bg1"/>
                </a:solidFill>
                <a:latin typeface="Arial" pitchFamily="34" charset="0"/>
                <a:cs typeface="Arial" pitchFamily="34" charset="0"/>
              </a:defRPr>
            </a:lvl1pPr>
          </a:lstStyle>
          <a:p>
            <a:pPr lvl="0"/>
            <a:r>
              <a:rPr lang="en-CA" dirty="0"/>
              <a:t>Click to edit Master subtitle style</a:t>
            </a:r>
          </a:p>
        </p:txBody>
      </p:sp>
    </p:spTree>
    <p:extLst>
      <p:ext uri="{BB962C8B-B14F-4D97-AF65-F5344CB8AC3E}">
        <p14:creationId xmlns:p14="http://schemas.microsoft.com/office/powerpoint/2010/main" val="650192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043940"/>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 y="779111"/>
            <a:ext cx="8685251" cy="168909"/>
          </a:xfrm>
          <a:prstGeom prst="rect">
            <a:avLst/>
          </a:prstGeom>
        </p:spPr>
      </p:pic>
      <p:sp>
        <p:nvSpPr>
          <p:cNvPr id="8" name="Slide Number Placeholder 7"/>
          <p:cNvSpPr>
            <a:spLocks noGrp="1"/>
          </p:cNvSpPr>
          <p:nvPr>
            <p:ph type="sldNum" sz="quarter" idx="11"/>
          </p:nvPr>
        </p:nvSpPr>
        <p:spPr/>
        <p:txBody>
          <a:bodyPr/>
          <a:lstStyle>
            <a:lvl1pPr>
              <a:defRPr sz="750"/>
            </a:lvl1p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32657" y="5424714"/>
            <a:ext cx="4126528" cy="261938"/>
          </a:xfrm>
          <a:prstGeom prst="rect">
            <a:avLst/>
          </a:prstGeom>
        </p:spPr>
        <p:txBody>
          <a:bodyPr/>
          <a:lstStyle>
            <a:lvl1pPr algn="l">
              <a:defRPr sz="750" b="0">
                <a:solidFill>
                  <a:schemeClr val="tx1"/>
                </a:solidFill>
              </a:defRPr>
            </a:lvl1pPr>
          </a:lstStyle>
          <a:p>
            <a:r>
              <a:rPr lang="en-US" dirty="0">
                <a:solidFill>
                  <a:srgbClr val="000000"/>
                </a:solidFill>
              </a:rPr>
              <a:t>HEP Budget Briefing FY2016</a:t>
            </a:r>
          </a:p>
        </p:txBody>
      </p:sp>
      <p:sp>
        <p:nvSpPr>
          <p:cNvPr id="16" name="Content Placeholder 15"/>
          <p:cNvSpPr>
            <a:spLocks noGrp="1"/>
          </p:cNvSpPr>
          <p:nvPr>
            <p:ph sz="quarter" idx="14"/>
          </p:nvPr>
        </p:nvSpPr>
        <p:spPr>
          <a:xfrm>
            <a:off x="457200" y="1036320"/>
            <a:ext cx="8108950" cy="4221268"/>
          </a:xfrm>
        </p:spPr>
        <p:txBody>
          <a:bodyPr/>
          <a:lstStyle>
            <a:lvl1pPr>
              <a:buClr>
                <a:srgbClr val="981E32"/>
              </a:buClr>
              <a:defRPr/>
            </a:lvl1pPr>
            <a:lvl2pPr>
              <a:spcBef>
                <a:spcPts val="0"/>
              </a:spcBef>
              <a:buClr>
                <a:srgbClr val="981E32"/>
              </a:buClr>
              <a:defRPr sz="1833"/>
            </a:lvl2pPr>
            <a:lvl3pPr>
              <a:buClr>
                <a:srgbClr val="981E32"/>
              </a:buClr>
              <a:defRPr/>
            </a:lvl3pPr>
            <a:lvl4pPr>
              <a:buClr>
                <a:srgbClr val="981E32"/>
              </a:buClr>
              <a:defRPr sz="1500"/>
            </a:lvl4pPr>
            <a:lvl5pPr>
              <a:buClr>
                <a:srgbClr val="981E32"/>
              </a:buClr>
              <a:defRPr sz="13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Tree>
    <p:extLst>
      <p:ext uri="{BB962C8B-B14F-4D97-AF65-F5344CB8AC3E}">
        <p14:creationId xmlns:p14="http://schemas.microsoft.com/office/powerpoint/2010/main" val="2996329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043940"/>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 y="779111"/>
            <a:ext cx="8685251" cy="168909"/>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5334000"/>
            <a:ext cx="4126528" cy="261938"/>
          </a:xfrm>
          <a:prstGeom prst="rect">
            <a:avLst/>
          </a:prstGeom>
        </p:spPr>
        <p:txBody>
          <a:bodyPr/>
          <a:lstStyle>
            <a:lvl1pPr algn="l">
              <a:defRPr sz="750" b="0">
                <a:solidFill>
                  <a:schemeClr val="tx1"/>
                </a:solidFill>
              </a:defRPr>
            </a:lvl1pPr>
          </a:lstStyle>
          <a:p>
            <a:r>
              <a:rPr lang="en-US">
                <a:solidFill>
                  <a:srgbClr val="000000"/>
                </a:solidFill>
              </a:rPr>
              <a:t>HEP Budget Briefing FY2016</a:t>
            </a:r>
            <a:endParaRPr lang="en-US" dirty="0">
              <a:solidFill>
                <a:srgbClr val="000000"/>
              </a:solidFill>
            </a:endParaRPr>
          </a:p>
        </p:txBody>
      </p:sp>
    </p:spTree>
    <p:extLst>
      <p:ext uri="{BB962C8B-B14F-4D97-AF65-F5344CB8AC3E}">
        <p14:creationId xmlns:p14="http://schemas.microsoft.com/office/powerpoint/2010/main" val="1604977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043940"/>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 y="779111"/>
            <a:ext cx="8685251" cy="168909"/>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5334000"/>
            <a:ext cx="4126528" cy="261938"/>
          </a:xfrm>
          <a:prstGeom prst="rect">
            <a:avLst/>
          </a:prstGeom>
        </p:spPr>
        <p:txBody>
          <a:bodyPr/>
          <a:lstStyle>
            <a:lvl1pPr algn="l">
              <a:defRPr sz="667" b="0">
                <a:solidFill>
                  <a:schemeClr val="tx1"/>
                </a:solidFill>
              </a:defRPr>
            </a:lvl1pPr>
          </a:lstStyle>
          <a:p>
            <a:r>
              <a:rPr lang="en-US" dirty="0">
                <a:solidFill>
                  <a:srgbClr val="000000"/>
                </a:solidFill>
              </a:rPr>
              <a:t>HEP Budget Briefing FY2016</a:t>
            </a:r>
          </a:p>
        </p:txBody>
      </p:sp>
      <p:sp>
        <p:nvSpPr>
          <p:cNvPr id="16" name="Content Placeholder 15"/>
          <p:cNvSpPr>
            <a:spLocks noGrp="1"/>
          </p:cNvSpPr>
          <p:nvPr>
            <p:ph sz="quarter" idx="14"/>
          </p:nvPr>
        </p:nvSpPr>
        <p:spPr>
          <a:xfrm>
            <a:off x="457200" y="1036320"/>
            <a:ext cx="3886200" cy="4221268"/>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1" name="Content Placeholder 15"/>
          <p:cNvSpPr>
            <a:spLocks noGrp="1"/>
          </p:cNvSpPr>
          <p:nvPr>
            <p:ph sz="quarter" idx="15"/>
          </p:nvPr>
        </p:nvSpPr>
        <p:spPr>
          <a:xfrm>
            <a:off x="4648200" y="1043941"/>
            <a:ext cx="3886200" cy="4221268"/>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Tree>
    <p:extLst>
      <p:ext uri="{BB962C8B-B14F-4D97-AF65-F5344CB8AC3E}">
        <p14:creationId xmlns:p14="http://schemas.microsoft.com/office/powerpoint/2010/main" val="207385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043940"/>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 y="779111"/>
            <a:ext cx="8685251" cy="168909"/>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043940"/>
            <a:ext cx="2442340" cy="2067560"/>
          </a:xfrm>
        </p:spPr>
        <p:txBody>
          <a:bodyPr/>
          <a:lstStyle/>
          <a:p>
            <a:r>
              <a:rPr lang="en-US" dirty="0"/>
              <a:t>Click icon to add picture</a:t>
            </a:r>
            <a:endParaRPr lang="en-CA" dirty="0"/>
          </a:p>
        </p:txBody>
      </p:sp>
      <p:sp>
        <p:nvSpPr>
          <p:cNvPr id="11" name="Picture Placeholder 4"/>
          <p:cNvSpPr>
            <a:spLocks noGrp="1"/>
          </p:cNvSpPr>
          <p:nvPr>
            <p:ph type="pic" sz="quarter" idx="16"/>
          </p:nvPr>
        </p:nvSpPr>
        <p:spPr>
          <a:xfrm>
            <a:off x="3646488" y="3238500"/>
            <a:ext cx="2442340" cy="2026708"/>
          </a:xfrm>
        </p:spPr>
        <p:txBody>
          <a:bodyPr/>
          <a:lstStyle/>
          <a:p>
            <a:r>
              <a:rPr lang="en-US" dirty="0"/>
              <a:t>Click icon to add picture</a:t>
            </a:r>
            <a:endParaRPr lang="en-CA" dirty="0"/>
          </a:p>
        </p:txBody>
      </p:sp>
      <p:sp>
        <p:nvSpPr>
          <p:cNvPr id="13" name="Picture Placeholder 4"/>
          <p:cNvSpPr>
            <a:spLocks noGrp="1"/>
          </p:cNvSpPr>
          <p:nvPr>
            <p:ph type="pic" sz="quarter" idx="17"/>
          </p:nvPr>
        </p:nvSpPr>
        <p:spPr>
          <a:xfrm>
            <a:off x="6242954" y="1036320"/>
            <a:ext cx="2442340" cy="4221268"/>
          </a:xfrm>
        </p:spPr>
        <p:txBody>
          <a:bodyPr/>
          <a:lstStyle/>
          <a:p>
            <a:r>
              <a:rPr lang="en-US" dirty="0"/>
              <a:t>Click icon to add picture</a:t>
            </a:r>
            <a:endParaRPr lang="en-CA" dirty="0"/>
          </a:p>
        </p:txBody>
      </p:sp>
      <p:sp>
        <p:nvSpPr>
          <p:cNvPr id="3" name="Content Placeholder 2"/>
          <p:cNvSpPr>
            <a:spLocks noGrp="1"/>
          </p:cNvSpPr>
          <p:nvPr>
            <p:ph sz="quarter" idx="18"/>
          </p:nvPr>
        </p:nvSpPr>
        <p:spPr>
          <a:xfrm>
            <a:off x="457201" y="1036320"/>
            <a:ext cx="3013075" cy="422126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4" name="Footer Placeholder 11"/>
          <p:cNvSpPr>
            <a:spLocks noGrp="1"/>
          </p:cNvSpPr>
          <p:nvPr>
            <p:ph type="ftr" sz="quarter" idx="13"/>
          </p:nvPr>
        </p:nvSpPr>
        <p:spPr>
          <a:xfrm>
            <a:off x="445472" y="5334000"/>
            <a:ext cx="4126528" cy="261938"/>
          </a:xfrm>
          <a:prstGeom prst="rect">
            <a:avLst/>
          </a:prstGeom>
        </p:spPr>
        <p:txBody>
          <a:bodyPr/>
          <a:lstStyle>
            <a:lvl1pPr algn="l">
              <a:defRPr sz="750" b="0">
                <a:solidFill>
                  <a:schemeClr val="tx1"/>
                </a:solidFill>
              </a:defRPr>
            </a:lvl1pPr>
          </a:lstStyle>
          <a:p>
            <a:r>
              <a:rPr lang="en-US" dirty="0">
                <a:solidFill>
                  <a:srgbClr val="000000"/>
                </a:solidFill>
              </a:rPr>
              <a:t>HEP Budget Briefing FY2016</a:t>
            </a:r>
          </a:p>
        </p:txBody>
      </p:sp>
    </p:spTree>
    <p:extLst>
      <p:ext uri="{BB962C8B-B14F-4D97-AF65-F5344CB8AC3E}">
        <p14:creationId xmlns:p14="http://schemas.microsoft.com/office/powerpoint/2010/main" val="2241496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043940"/>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 y="779111"/>
            <a:ext cx="8685251" cy="168909"/>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036320"/>
            <a:ext cx="2667000" cy="4221268"/>
          </a:xfrm>
        </p:spPr>
        <p:txBody>
          <a:bodyPr/>
          <a:lstStyle/>
          <a:p>
            <a:r>
              <a:rPr lang="en-US" dirty="0"/>
              <a:t>Click icon to add chart</a:t>
            </a:r>
            <a:endParaRPr lang="en-CA" dirty="0"/>
          </a:p>
        </p:txBody>
      </p:sp>
      <p:sp>
        <p:nvSpPr>
          <p:cNvPr id="5" name="Content Placeholder 4"/>
          <p:cNvSpPr>
            <a:spLocks noGrp="1"/>
          </p:cNvSpPr>
          <p:nvPr>
            <p:ph sz="quarter" idx="16"/>
          </p:nvPr>
        </p:nvSpPr>
        <p:spPr>
          <a:xfrm>
            <a:off x="457200" y="1036320"/>
            <a:ext cx="5484812" cy="422126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1" name="Footer Placeholder 11"/>
          <p:cNvSpPr>
            <a:spLocks noGrp="1"/>
          </p:cNvSpPr>
          <p:nvPr>
            <p:ph type="ftr" sz="quarter" idx="13"/>
          </p:nvPr>
        </p:nvSpPr>
        <p:spPr>
          <a:xfrm>
            <a:off x="445472" y="5334000"/>
            <a:ext cx="4126528" cy="261938"/>
          </a:xfrm>
          <a:prstGeom prst="rect">
            <a:avLst/>
          </a:prstGeom>
        </p:spPr>
        <p:txBody>
          <a:bodyPr/>
          <a:lstStyle>
            <a:lvl1pPr algn="l">
              <a:defRPr sz="750" b="0">
                <a:solidFill>
                  <a:schemeClr val="tx1"/>
                </a:solidFill>
              </a:defRPr>
            </a:lvl1pPr>
          </a:lstStyle>
          <a:p>
            <a:r>
              <a:rPr lang="en-US" dirty="0">
                <a:solidFill>
                  <a:srgbClr val="000000"/>
                </a:solidFill>
              </a:rPr>
              <a:t>HEP Budget Briefing FY2016</a:t>
            </a:r>
          </a:p>
        </p:txBody>
      </p:sp>
    </p:spTree>
    <p:extLst>
      <p:ext uri="{BB962C8B-B14F-4D97-AF65-F5344CB8AC3E}">
        <p14:creationId xmlns:p14="http://schemas.microsoft.com/office/powerpoint/2010/main" val="38084111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07576"/>
            <a:ext cx="8103570" cy="627528"/>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365761" y="1036320"/>
            <a:ext cx="8109919" cy="41910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566150" y="5265209"/>
            <a:ext cx="318932" cy="449792"/>
          </a:xfrm>
          <a:prstGeom prst="rect">
            <a:avLst/>
          </a:prstGeom>
        </p:spPr>
        <p:txBody>
          <a:bodyPr vert="horz" lIns="72000" tIns="57600" rIns="72000" bIns="45720" rtlCol="0" anchor="ctr"/>
          <a:lstStyle>
            <a:lvl1pPr algn="l">
              <a:defRPr sz="917" b="0">
                <a:solidFill>
                  <a:schemeClr val="tx1"/>
                </a:solidFill>
                <a:latin typeface="Arial" pitchFamily="34" charset="0"/>
                <a:cs typeface="Arial" pitchFamily="34" charset="0"/>
              </a:defRPr>
            </a:lvl1pPr>
          </a:lstStyle>
          <a:p>
            <a:pPr defTabSz="761970"/>
            <a:fld id="{5BD36294-2849-48A8-8531-5354CF3095D2}" type="slidenum">
              <a:rPr lang="en-US" smtClean="0">
                <a:solidFill>
                  <a:srgbClr val="000000"/>
                </a:solidFill>
              </a:rPr>
              <a:pPr defTabSz="761970"/>
              <a:t>‹#›</a:t>
            </a:fld>
            <a:endParaRPr lang="en-US" dirty="0">
              <a:solidFill>
                <a:srgbClr val="000000"/>
              </a:solidFill>
            </a:endParaRPr>
          </a:p>
        </p:txBody>
      </p:sp>
      <p:sp>
        <p:nvSpPr>
          <p:cNvPr id="8" name="Footer Placeholder 11"/>
          <p:cNvSpPr>
            <a:spLocks noGrp="1"/>
          </p:cNvSpPr>
          <p:nvPr>
            <p:ph type="ftr" sz="quarter" idx="3"/>
          </p:nvPr>
        </p:nvSpPr>
        <p:spPr>
          <a:xfrm>
            <a:off x="445472" y="5334000"/>
            <a:ext cx="4126528" cy="261938"/>
          </a:xfrm>
          <a:prstGeom prst="rect">
            <a:avLst/>
          </a:prstGeom>
        </p:spPr>
        <p:txBody>
          <a:bodyPr/>
          <a:lstStyle>
            <a:lvl1pPr algn="l">
              <a:defRPr sz="917" b="0">
                <a:solidFill>
                  <a:schemeClr val="tx1"/>
                </a:solidFill>
              </a:defRPr>
            </a:lvl1pPr>
          </a:lstStyle>
          <a:p>
            <a:pPr defTabSz="761970"/>
            <a:r>
              <a:rPr lang="en-US">
                <a:solidFill>
                  <a:srgbClr val="000000"/>
                </a:solidFill>
              </a:rPr>
              <a:t>HEP Budget Briefing FY2016</a:t>
            </a:r>
            <a:endParaRPr lang="en-US" dirty="0">
              <a:solidFill>
                <a:srgbClr val="000000"/>
              </a:solidFill>
            </a:endParaRPr>
          </a:p>
        </p:txBody>
      </p:sp>
    </p:spTree>
    <p:extLst>
      <p:ext uri="{BB962C8B-B14F-4D97-AF65-F5344CB8AC3E}">
        <p14:creationId xmlns:p14="http://schemas.microsoft.com/office/powerpoint/2010/main" val="4281517180"/>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Lst>
  <p:hf hdr="0" ftr="0" dt="0"/>
  <p:txStyles>
    <p:titleStyle>
      <a:lvl1pPr algn="l" defTabSz="761970" rtl="0" eaLnBrk="1" latinLnBrk="0" hangingPunct="1">
        <a:spcBef>
          <a:spcPct val="0"/>
        </a:spcBef>
        <a:buNone/>
        <a:defRPr sz="2000" b="1" kern="1200">
          <a:solidFill>
            <a:schemeClr val="bg2"/>
          </a:solidFill>
          <a:latin typeface="Arial" pitchFamily="34" charset="0"/>
          <a:ea typeface="+mj-ea"/>
          <a:cs typeface="Arial" pitchFamily="34" charset="0"/>
        </a:defRPr>
      </a:lvl1pPr>
    </p:titleStyle>
    <p:bodyStyle>
      <a:lvl1pPr marL="0" indent="0" algn="l" defTabSz="761970" rtl="0" eaLnBrk="1" latinLnBrk="0" hangingPunct="1">
        <a:lnSpc>
          <a:spcPct val="120000"/>
        </a:lnSpc>
        <a:spcBef>
          <a:spcPts val="0"/>
        </a:spcBef>
        <a:spcAft>
          <a:spcPts val="250"/>
        </a:spcAft>
        <a:buClr>
          <a:schemeClr val="tx1"/>
        </a:buClr>
        <a:buFont typeface="Arial" pitchFamily="34" charset="0"/>
        <a:buNone/>
        <a:defRPr sz="2000" b="0" kern="1200" baseline="0">
          <a:solidFill>
            <a:schemeClr val="tx1"/>
          </a:solidFill>
          <a:latin typeface="Arial" pitchFamily="34" charset="0"/>
          <a:ea typeface="+mn-ea"/>
          <a:cs typeface="Arial" pitchFamily="34" charset="0"/>
        </a:defRPr>
      </a:lvl1pPr>
      <a:lvl2pPr marL="380985" indent="-186524" algn="l" defTabSz="761970" rtl="0" eaLnBrk="1" latinLnBrk="0" hangingPunct="1">
        <a:lnSpc>
          <a:spcPct val="120000"/>
        </a:lnSpc>
        <a:spcBef>
          <a:spcPts val="0"/>
        </a:spcBef>
        <a:spcAft>
          <a:spcPts val="0"/>
        </a:spcAft>
        <a:buClr>
          <a:schemeClr val="bg2"/>
        </a:buClr>
        <a:buSzPct val="100000"/>
        <a:buFont typeface="Arial" pitchFamily="34" charset="0"/>
        <a:buChar char="•"/>
        <a:defRPr sz="1833" kern="1200">
          <a:solidFill>
            <a:schemeClr val="tx1"/>
          </a:solidFill>
          <a:latin typeface="Arial" pitchFamily="34" charset="0"/>
          <a:ea typeface="+mn-ea"/>
          <a:cs typeface="Arial" pitchFamily="34" charset="0"/>
        </a:defRPr>
      </a:lvl2pPr>
      <a:lvl3pPr marL="575446" indent="-194461" algn="l" defTabSz="761970" rtl="0" eaLnBrk="1" latinLnBrk="0" hangingPunct="1">
        <a:lnSpc>
          <a:spcPct val="120000"/>
        </a:lnSpc>
        <a:spcBef>
          <a:spcPts val="0"/>
        </a:spcBef>
        <a:buClr>
          <a:schemeClr val="bg2"/>
        </a:buClr>
        <a:buSzPct val="100000"/>
        <a:buFont typeface="Arial" pitchFamily="34" charset="0"/>
        <a:buChar char="-"/>
        <a:defRPr sz="1667" kern="1200">
          <a:solidFill>
            <a:schemeClr val="tx1"/>
          </a:solidFill>
          <a:latin typeface="Arial" pitchFamily="34" charset="0"/>
          <a:ea typeface="+mn-ea"/>
          <a:cs typeface="Arial" pitchFamily="34" charset="0"/>
        </a:defRPr>
      </a:lvl3pPr>
      <a:lvl4pPr marL="761970" indent="-186524" algn="l" defTabSz="761970" rtl="0" eaLnBrk="1" latinLnBrk="0" hangingPunct="1">
        <a:lnSpc>
          <a:spcPct val="120000"/>
        </a:lnSpc>
        <a:spcBef>
          <a:spcPts val="0"/>
        </a:spcBef>
        <a:buClr>
          <a:schemeClr val="bg2"/>
        </a:buClr>
        <a:buSzPct val="100000"/>
        <a:buFont typeface="Arial" pitchFamily="34" charset="0"/>
        <a:buChar char="•"/>
        <a:defRPr sz="1500" kern="1200">
          <a:solidFill>
            <a:schemeClr val="tx1"/>
          </a:solidFill>
          <a:latin typeface="Arial" pitchFamily="34" charset="0"/>
          <a:ea typeface="+mn-ea"/>
          <a:cs typeface="Arial" pitchFamily="34" charset="0"/>
        </a:defRPr>
      </a:lvl4pPr>
      <a:lvl5pPr marL="959962" indent="-149994" algn="l" defTabSz="761970" rtl="0" eaLnBrk="1" latinLnBrk="0" hangingPunct="1">
        <a:lnSpc>
          <a:spcPct val="120000"/>
        </a:lnSpc>
        <a:spcBef>
          <a:spcPts val="0"/>
        </a:spcBef>
        <a:buClr>
          <a:schemeClr val="bg2"/>
        </a:buClr>
        <a:buSzPct val="100000"/>
        <a:buFont typeface="Arial" pitchFamily="34" charset="0"/>
        <a:buChar char="-"/>
        <a:defRPr sz="1333" kern="1200">
          <a:solidFill>
            <a:schemeClr val="tx1"/>
          </a:solidFill>
          <a:latin typeface="+mn-lt"/>
          <a:ea typeface="+mn-ea"/>
          <a:cs typeface="+mn-cs"/>
        </a:defRPr>
      </a:lvl5pPr>
      <a:lvl6pPr marL="209541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6pPr>
      <a:lvl7pPr marL="247640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7pPr>
      <a:lvl8pPr marL="285738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8pPr>
      <a:lvl9pPr marL="3238370"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3.tif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1.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2.gif"/><Relationship Id="rId13" Type="http://schemas.openxmlformats.org/officeDocument/2006/relationships/hyperlink" Target="https://www.cia.gov/library/publications/the-world-factbook/flags/flagtemplate_sz.html" TargetMode="External"/><Relationship Id="rId18" Type="http://schemas.openxmlformats.org/officeDocument/2006/relationships/image" Target="../media/image19.png"/><Relationship Id="rId3" Type="http://schemas.openxmlformats.org/officeDocument/2006/relationships/image" Target="../media/image8.png"/><Relationship Id="rId7" Type="http://schemas.openxmlformats.org/officeDocument/2006/relationships/hyperlink" Target="https://www.cia.gov/library/publications/the-world-factbook/flags/flagtemplate_gm.html" TargetMode="External"/><Relationship Id="rId12" Type="http://schemas.openxmlformats.org/officeDocument/2006/relationships/image" Target="../media/image14.gif"/><Relationship Id="rId17" Type="http://schemas.openxmlformats.org/officeDocument/2006/relationships/image" Target="../media/image18.jpeg"/><Relationship Id="rId2" Type="http://schemas.openxmlformats.org/officeDocument/2006/relationships/notesSlide" Target="../notesSlides/notesSlide2.xml"/><Relationship Id="rId16"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11.jpeg"/><Relationship Id="rId11" Type="http://schemas.openxmlformats.org/officeDocument/2006/relationships/hyperlink" Target="https://www.cia.gov/library/publications/the-world-factbook/flags/flagtemplate_ja.html" TargetMode="External"/><Relationship Id="rId5" Type="http://schemas.openxmlformats.org/officeDocument/2006/relationships/image" Target="../media/image10.jpeg"/><Relationship Id="rId15" Type="http://schemas.openxmlformats.org/officeDocument/2006/relationships/image" Target="../media/image16.png"/><Relationship Id="rId10" Type="http://schemas.openxmlformats.org/officeDocument/2006/relationships/image" Target="../media/image13.gif"/><Relationship Id="rId4" Type="http://schemas.openxmlformats.org/officeDocument/2006/relationships/image" Target="../media/image9.jpeg"/><Relationship Id="rId9" Type="http://schemas.openxmlformats.org/officeDocument/2006/relationships/hyperlink" Target="https://www.cia.gov/library/publications/the-world-factbook/flags/flagtemplate_ks.html" TargetMode="External"/><Relationship Id="rId14" Type="http://schemas.openxmlformats.org/officeDocument/2006/relationships/image" Target="../media/image15.gif"/></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22.jpeg"/><Relationship Id="rId4" Type="http://schemas.openxmlformats.org/officeDocument/2006/relationships/image" Target="../media/image21.jpeg"/></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bronwynb\Desktop\Overview Presentation\Accel-dusk.jpg"/>
          <p:cNvPicPr>
            <a:picLocks noChangeAspect="1" noChangeArrowheads="1"/>
          </p:cNvPicPr>
          <p:nvPr/>
        </p:nvPicPr>
        <p:blipFill rotWithShape="1">
          <a:blip r:embed="rId3"/>
          <a:srcRect l="8657" r="1426"/>
          <a:stretch/>
        </p:blipFill>
        <p:spPr bwMode="auto">
          <a:xfrm>
            <a:off x="0" y="1"/>
            <a:ext cx="9144000" cy="5715000"/>
          </a:xfrm>
          <a:prstGeom prst="rect">
            <a:avLst/>
          </a:prstGeom>
          <a:noFill/>
        </p:spPr>
      </p:pic>
      <p:sp>
        <p:nvSpPr>
          <p:cNvPr id="3" name="TextBox 2"/>
          <p:cNvSpPr txBox="1"/>
          <p:nvPr/>
        </p:nvSpPr>
        <p:spPr>
          <a:xfrm>
            <a:off x="3865419" y="5548752"/>
            <a:ext cx="184731" cy="323165"/>
          </a:xfrm>
          <a:prstGeom prst="rect">
            <a:avLst/>
          </a:prstGeom>
          <a:noFill/>
        </p:spPr>
        <p:txBody>
          <a:bodyPr wrap="none" rtlCol="0">
            <a:spAutoFit/>
          </a:bodyPr>
          <a:lstStyle/>
          <a:p>
            <a:pPr defTabSz="761940">
              <a:defRPr/>
            </a:pPr>
            <a:endParaRPr lang="en-US" sz="1500" dirty="0">
              <a:latin typeface="Aria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572400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7751" y="5118568"/>
            <a:ext cx="2540001" cy="737961"/>
          </a:xfrm>
          <a:prstGeom prst="rect">
            <a:avLst/>
          </a:prstGeom>
        </p:spPr>
      </p:pic>
      <p:sp>
        <p:nvSpPr>
          <p:cNvPr id="2" name="TextBox 1">
            <a:extLst>
              <a:ext uri="{FF2B5EF4-FFF2-40B4-BE49-F238E27FC236}">
                <a16:creationId xmlns:a16="http://schemas.microsoft.com/office/drawing/2014/main" id="{5DB1034A-2BC7-4E47-9F06-7866BF71B5F2}"/>
              </a:ext>
            </a:extLst>
          </p:cNvPr>
          <p:cNvSpPr txBox="1"/>
          <p:nvPr/>
        </p:nvSpPr>
        <p:spPr>
          <a:xfrm>
            <a:off x="7070918" y="5291810"/>
            <a:ext cx="1692082" cy="297646"/>
          </a:xfrm>
          <a:prstGeom prst="rect">
            <a:avLst/>
          </a:prstGeom>
          <a:noFill/>
        </p:spPr>
        <p:txBody>
          <a:bodyPr wrap="square" rtlCol="0">
            <a:spAutoFit/>
          </a:bodyPr>
          <a:lstStyle/>
          <a:p>
            <a:pPr defTabSz="761940">
              <a:defRPr/>
            </a:pPr>
            <a:r>
              <a:rPr lang="en-US" sz="1334" dirty="0">
                <a:solidFill>
                  <a:schemeClr val="bg1"/>
                </a:solidFill>
                <a:latin typeface="Arial"/>
              </a:rPr>
              <a:t>Oct 15, 2018</a:t>
            </a:r>
          </a:p>
        </p:txBody>
      </p:sp>
      <p:sp>
        <p:nvSpPr>
          <p:cNvPr id="9" name="Title 8"/>
          <p:cNvSpPr>
            <a:spLocks noGrp="1"/>
          </p:cNvSpPr>
          <p:nvPr>
            <p:ph type="ctrTitle"/>
          </p:nvPr>
        </p:nvSpPr>
        <p:spPr>
          <a:xfrm>
            <a:off x="1219200" y="857251"/>
            <a:ext cx="7118351" cy="1447800"/>
          </a:xfrm>
        </p:spPr>
        <p:txBody>
          <a:bodyPr/>
          <a:lstStyle/>
          <a:p>
            <a:pPr algn="ctr">
              <a:spcAft>
                <a:spcPts val="250"/>
              </a:spcAft>
              <a:buClr>
                <a:srgbClr val="000000"/>
              </a:buClr>
            </a:pPr>
            <a:r>
              <a:rPr lang="en-US" dirty="0"/>
              <a:t>Requirements and Challenges of Photocathodes for Free Electron Laser Applications</a:t>
            </a:r>
            <a:endParaRPr lang="en-CA" sz="2666" b="0" i="1" dirty="0"/>
          </a:p>
        </p:txBody>
      </p:sp>
      <p:sp>
        <p:nvSpPr>
          <p:cNvPr id="11" name="Title 8">
            <a:extLst>
              <a:ext uri="{FF2B5EF4-FFF2-40B4-BE49-F238E27FC236}">
                <a16:creationId xmlns:a16="http://schemas.microsoft.com/office/drawing/2014/main" id="{03BAFA50-89A6-5B47-8B51-1238A8488351}"/>
              </a:ext>
            </a:extLst>
          </p:cNvPr>
          <p:cNvSpPr txBox="1">
            <a:spLocks/>
          </p:cNvSpPr>
          <p:nvPr/>
        </p:nvSpPr>
        <p:spPr>
          <a:xfrm>
            <a:off x="76200" y="3162300"/>
            <a:ext cx="5105400" cy="576528"/>
          </a:xfrm>
          <a:prstGeom prst="rect">
            <a:avLst/>
          </a:prstGeom>
        </p:spPr>
        <p:txBody>
          <a:bodyPr vert="horz" lIns="0" tIns="0" rIns="0" bIns="0" rtlCol="0" anchor="b" anchorCtr="0">
            <a:noAutofit/>
          </a:bodyPr>
          <a:lstStyle>
            <a:lvl1pPr algn="l" defTabSz="761970" rtl="0" eaLnBrk="1" latinLnBrk="0" hangingPunct="1">
              <a:spcBef>
                <a:spcPct val="0"/>
              </a:spcBef>
              <a:buNone/>
              <a:defRPr sz="3583" b="1" kern="1200">
                <a:solidFill>
                  <a:schemeClr val="bg1"/>
                </a:solidFill>
                <a:latin typeface="Arial" pitchFamily="34" charset="0"/>
                <a:ea typeface="+mj-ea"/>
                <a:cs typeface="Arial" pitchFamily="34" charset="0"/>
              </a:defRPr>
            </a:lvl1pPr>
          </a:lstStyle>
          <a:p>
            <a:pPr>
              <a:spcAft>
                <a:spcPts val="250"/>
              </a:spcAft>
              <a:buClr>
                <a:srgbClr val="000000"/>
              </a:buClr>
            </a:pPr>
            <a:r>
              <a:rPr lang="en-US" sz="2400" b="0" dirty="0"/>
              <a:t>Bruce Dunham</a:t>
            </a:r>
          </a:p>
        </p:txBody>
      </p:sp>
      <p:sp>
        <p:nvSpPr>
          <p:cNvPr id="4" name="TextBox 3">
            <a:extLst>
              <a:ext uri="{FF2B5EF4-FFF2-40B4-BE49-F238E27FC236}">
                <a16:creationId xmlns:a16="http://schemas.microsoft.com/office/drawing/2014/main" id="{9875C214-33BE-BC4D-A40F-383184889747}"/>
              </a:ext>
            </a:extLst>
          </p:cNvPr>
          <p:cNvSpPr txBox="1"/>
          <p:nvPr/>
        </p:nvSpPr>
        <p:spPr>
          <a:xfrm rot="19478681">
            <a:off x="3810000" y="2740075"/>
            <a:ext cx="5181600" cy="1323439"/>
          </a:xfrm>
          <a:prstGeom prst="rect">
            <a:avLst/>
          </a:prstGeom>
          <a:noFill/>
        </p:spPr>
        <p:txBody>
          <a:bodyPr wrap="square" rtlCol="0">
            <a:spAutoFit/>
          </a:bodyPr>
          <a:lstStyle/>
          <a:p>
            <a:r>
              <a:rPr lang="en-US" sz="8000" dirty="0">
                <a:solidFill>
                  <a:schemeClr val="bg1"/>
                </a:solidFill>
              </a:rPr>
              <a:t>DRAFT</a:t>
            </a:r>
          </a:p>
        </p:txBody>
      </p:sp>
    </p:spTree>
    <p:extLst>
      <p:ext uri="{BB962C8B-B14F-4D97-AF65-F5344CB8AC3E}">
        <p14:creationId xmlns:p14="http://schemas.microsoft.com/office/powerpoint/2010/main" val="3010787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D5A706-94EE-E748-BD81-A1232299E7FC}"/>
              </a:ext>
            </a:extLst>
          </p:cNvPr>
          <p:cNvSpPr>
            <a:spLocks noGrp="1"/>
          </p:cNvSpPr>
          <p:nvPr>
            <p:ph type="sldNum" sz="quarter" idx="11"/>
          </p:nvPr>
        </p:nvSpPr>
        <p:spPr/>
        <p:txBody>
          <a:bodyPr/>
          <a:lstStyle/>
          <a:p>
            <a:fld id="{5BD36294-2849-48A8-8531-5354CF3095D2}" type="slidenum">
              <a:rPr lang="en-US" smtClean="0">
                <a:solidFill>
                  <a:srgbClr val="000000"/>
                </a:solidFill>
              </a:rPr>
              <a:pPr/>
              <a:t>10</a:t>
            </a:fld>
            <a:endParaRPr lang="en-US" dirty="0">
              <a:solidFill>
                <a:srgbClr val="000000"/>
              </a:solidFill>
            </a:endParaRPr>
          </a:p>
        </p:txBody>
      </p:sp>
      <p:sp>
        <p:nvSpPr>
          <p:cNvPr id="3" name="TextBox 2">
            <a:extLst>
              <a:ext uri="{FF2B5EF4-FFF2-40B4-BE49-F238E27FC236}">
                <a16:creationId xmlns:a16="http://schemas.microsoft.com/office/drawing/2014/main" id="{D9D6D57E-5A74-F645-B4A5-FAB6801697B7}"/>
              </a:ext>
            </a:extLst>
          </p:cNvPr>
          <p:cNvSpPr txBox="1"/>
          <p:nvPr/>
        </p:nvSpPr>
        <p:spPr>
          <a:xfrm>
            <a:off x="533400" y="1409700"/>
            <a:ext cx="746760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Average currents for FELs are in the range of ~10 </a:t>
            </a:r>
            <a:r>
              <a:rPr lang="en-US" dirty="0" err="1"/>
              <a:t>nA</a:t>
            </a:r>
            <a:r>
              <a:rPr lang="en-US" dirty="0"/>
              <a:t> up to ~10 mA with bunch charges of ~10 </a:t>
            </a:r>
            <a:r>
              <a:rPr lang="en-US" dirty="0" err="1"/>
              <a:t>pC</a:t>
            </a:r>
            <a:r>
              <a:rPr lang="en-US" dirty="0"/>
              <a:t> up to ~500 </a:t>
            </a:r>
            <a:r>
              <a:rPr lang="en-US" dirty="0" err="1"/>
              <a:t>pC</a:t>
            </a:r>
            <a:endParaRPr lang="en-US" dirty="0"/>
          </a:p>
          <a:p>
            <a:pPr marL="285750" indent="-285750">
              <a:buFont typeface="Arial" panose="020B0604020202020204" pitchFamily="34" charset="0"/>
              <a:buChar char="•"/>
            </a:pPr>
            <a:r>
              <a:rPr lang="en-US" dirty="0"/>
              <a:t>The rep rate is the biggest driver for average current, with ‘industrial’ applications at the high end. CW systems more in use.</a:t>
            </a:r>
          </a:p>
          <a:p>
            <a:pPr marL="285750" indent="-285750">
              <a:buFont typeface="Arial" panose="020B0604020202020204" pitchFamily="34" charset="0"/>
              <a:buChar char="•"/>
            </a:pPr>
            <a:r>
              <a:rPr lang="en-US" dirty="0"/>
              <a:t>The majority of machines are &lt;100 </a:t>
            </a:r>
            <a:r>
              <a:rPr lang="en-US" dirty="0" err="1"/>
              <a:t>uA</a:t>
            </a:r>
            <a:r>
              <a:rPr lang="en-US" dirty="0"/>
              <a:t> and ~100 </a:t>
            </a:r>
            <a:r>
              <a:rPr lang="en-US" dirty="0" err="1"/>
              <a:t>pC</a:t>
            </a:r>
            <a:endParaRPr lang="en-US" dirty="0"/>
          </a:p>
          <a:p>
            <a:pPr marL="742950" lvl="1" indent="-285750">
              <a:buFont typeface="Arial" panose="020B0604020202020204" pitchFamily="34" charset="0"/>
              <a:buChar char="•"/>
            </a:pPr>
            <a:r>
              <a:rPr lang="en-US" dirty="0"/>
              <a:t>Much less demanding for cathodes (QE not a big concern)</a:t>
            </a:r>
          </a:p>
          <a:p>
            <a:pPr marL="742950" lvl="1" indent="-285750">
              <a:buFont typeface="Arial" panose="020B0604020202020204" pitchFamily="34" charset="0"/>
              <a:buChar char="•"/>
            </a:pPr>
            <a:r>
              <a:rPr lang="en-US" dirty="0"/>
              <a:t>Opens up opportunities for: metals, near threshold emission, </a:t>
            </a:r>
            <a:r>
              <a:rPr lang="en-US" dirty="0" err="1"/>
              <a:t>etc</a:t>
            </a:r>
            <a:endParaRPr lang="en-US" dirty="0"/>
          </a:p>
          <a:p>
            <a:pPr marL="742950" lvl="1" indent="-285750">
              <a:buFont typeface="Arial" panose="020B0604020202020204" pitchFamily="34" charset="0"/>
              <a:buChar char="•"/>
            </a:pPr>
            <a:r>
              <a:rPr lang="en-US" dirty="0"/>
              <a:t>Cathode lifetime is less of a concern (2 week lifetime desired) </a:t>
            </a:r>
          </a:p>
          <a:p>
            <a:endParaRPr lang="en-US" dirty="0"/>
          </a:p>
        </p:txBody>
      </p:sp>
      <p:sp>
        <p:nvSpPr>
          <p:cNvPr id="4" name="Title 2">
            <a:extLst>
              <a:ext uri="{FF2B5EF4-FFF2-40B4-BE49-F238E27FC236}">
                <a16:creationId xmlns:a16="http://schemas.microsoft.com/office/drawing/2014/main" id="{EC5E85EF-894F-BF42-93D2-C9A8E0EC4320}"/>
              </a:ext>
            </a:extLst>
          </p:cNvPr>
          <p:cNvSpPr>
            <a:spLocks noGrp="1"/>
          </p:cNvSpPr>
          <p:nvPr>
            <p:ph type="title"/>
          </p:nvPr>
        </p:nvSpPr>
        <p:spPr>
          <a:xfrm>
            <a:off x="451822" y="107576"/>
            <a:ext cx="8103570" cy="627528"/>
          </a:xfrm>
        </p:spPr>
        <p:txBody>
          <a:bodyPr/>
          <a:lstStyle/>
          <a:p>
            <a:r>
              <a:rPr lang="en-US" dirty="0"/>
              <a:t>Average Current and Bunch Charge</a:t>
            </a:r>
          </a:p>
        </p:txBody>
      </p:sp>
      <p:sp>
        <p:nvSpPr>
          <p:cNvPr id="5" name="TextBox 4">
            <a:extLst>
              <a:ext uri="{FF2B5EF4-FFF2-40B4-BE49-F238E27FC236}">
                <a16:creationId xmlns:a16="http://schemas.microsoft.com/office/drawing/2014/main" id="{B976F5F9-1037-3E4F-B491-492D27D20CF5}"/>
              </a:ext>
            </a:extLst>
          </p:cNvPr>
          <p:cNvSpPr txBox="1"/>
          <p:nvPr/>
        </p:nvSpPr>
        <p:spPr>
          <a:xfrm>
            <a:off x="533400" y="4229100"/>
            <a:ext cx="7543800" cy="646331"/>
          </a:xfrm>
          <a:prstGeom prst="rect">
            <a:avLst/>
          </a:prstGeom>
          <a:noFill/>
        </p:spPr>
        <p:txBody>
          <a:bodyPr wrap="square" rtlCol="0">
            <a:spAutoFit/>
          </a:bodyPr>
          <a:lstStyle/>
          <a:p>
            <a:r>
              <a:rPr lang="en-US" dirty="0"/>
              <a:t>The relatively modest demands on current/bunch charge open up possibilities for big reductions in thermal emittance.</a:t>
            </a:r>
          </a:p>
        </p:txBody>
      </p:sp>
    </p:spTree>
    <p:extLst>
      <p:ext uri="{BB962C8B-B14F-4D97-AF65-F5344CB8AC3E}">
        <p14:creationId xmlns:p14="http://schemas.microsoft.com/office/powerpoint/2010/main" val="3573283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solidFill>
                  <a:srgbClr val="000000"/>
                </a:solidFill>
              </a:rPr>
              <a:pPr/>
              <a:t>11</a:t>
            </a:fld>
            <a:endParaRPr lang="en-US" dirty="0">
              <a:solidFill>
                <a:srgbClr val="000000"/>
              </a:solidFill>
            </a:endParaRPr>
          </a:p>
        </p:txBody>
      </p:sp>
      <p:sp>
        <p:nvSpPr>
          <p:cNvPr id="3" name="Title 2"/>
          <p:cNvSpPr>
            <a:spLocks noGrp="1"/>
          </p:cNvSpPr>
          <p:nvPr>
            <p:ph type="title"/>
          </p:nvPr>
        </p:nvSpPr>
        <p:spPr/>
        <p:txBody>
          <a:bodyPr/>
          <a:lstStyle/>
          <a:p>
            <a:r>
              <a:rPr lang="en-US" dirty="0"/>
              <a:t>Example: Improvements for LCLS-II</a:t>
            </a:r>
          </a:p>
        </p:txBody>
      </p:sp>
      <p:pic>
        <p:nvPicPr>
          <p:cNvPr id="4" name="Picture 3"/>
          <p:cNvPicPr>
            <a:picLocks noChangeAspect="1"/>
          </p:cNvPicPr>
          <p:nvPr/>
        </p:nvPicPr>
        <p:blipFill>
          <a:blip r:embed="rId2"/>
          <a:stretch>
            <a:fillRect/>
          </a:stretch>
        </p:blipFill>
        <p:spPr>
          <a:xfrm>
            <a:off x="5334000" y="1888541"/>
            <a:ext cx="3175530" cy="2528771"/>
          </a:xfrm>
          <a:prstGeom prst="rect">
            <a:avLst/>
          </a:prstGeom>
        </p:spPr>
      </p:pic>
      <p:sp>
        <p:nvSpPr>
          <p:cNvPr id="5" name="TextBox 4"/>
          <p:cNvSpPr txBox="1"/>
          <p:nvPr/>
        </p:nvSpPr>
        <p:spPr>
          <a:xfrm>
            <a:off x="6400800" y="1649814"/>
            <a:ext cx="889000" cy="323165"/>
          </a:xfrm>
          <a:prstGeom prst="rect">
            <a:avLst/>
          </a:prstGeom>
          <a:noFill/>
        </p:spPr>
        <p:txBody>
          <a:bodyPr wrap="square" rtlCol="0">
            <a:spAutoFit/>
          </a:bodyPr>
          <a:lstStyle/>
          <a:p>
            <a:r>
              <a:rPr lang="en-US" sz="1500" dirty="0"/>
              <a:t>Na</a:t>
            </a:r>
            <a:r>
              <a:rPr lang="en-US" sz="1500" baseline="-25000" dirty="0"/>
              <a:t>2</a:t>
            </a:r>
            <a:r>
              <a:rPr lang="en-US" sz="1500" dirty="0"/>
              <a:t>KSb</a:t>
            </a:r>
          </a:p>
        </p:txBody>
      </p:sp>
      <p:sp>
        <p:nvSpPr>
          <p:cNvPr id="6" name="TextBox 5"/>
          <p:cNvSpPr txBox="1"/>
          <p:nvPr/>
        </p:nvSpPr>
        <p:spPr>
          <a:xfrm>
            <a:off x="889000" y="1236177"/>
            <a:ext cx="4299116" cy="1528175"/>
          </a:xfrm>
          <a:prstGeom prst="rect">
            <a:avLst/>
          </a:prstGeom>
          <a:noFill/>
        </p:spPr>
        <p:txBody>
          <a:bodyPr wrap="square" rtlCol="0">
            <a:spAutoFit/>
          </a:bodyPr>
          <a:lstStyle/>
          <a:p>
            <a:r>
              <a:rPr lang="en-US" sz="1333" dirty="0" err="1"/>
              <a:t>CsTe</a:t>
            </a:r>
            <a:r>
              <a:rPr lang="en-US" sz="1333" dirty="0"/>
              <a:t> is the baseline cathode for LCLS-II.  An easy win for lower emittance:</a:t>
            </a:r>
          </a:p>
          <a:p>
            <a:r>
              <a:rPr lang="en-US" sz="1333" dirty="0">
                <a:solidFill>
                  <a:srgbClr val="FF0000"/>
                </a:solidFill>
              </a:rPr>
              <a:t>change to a better cathode with visible/IR excitation</a:t>
            </a:r>
          </a:p>
          <a:p>
            <a:endParaRPr lang="en-US" sz="1333" dirty="0"/>
          </a:p>
          <a:p>
            <a:r>
              <a:rPr lang="en-US" sz="1333" dirty="0"/>
              <a:t>Initial simulations indicate that ~0.20 um (95%) can be obtained:</a:t>
            </a:r>
          </a:p>
          <a:p>
            <a:endParaRPr lang="en-US" sz="1333" dirty="0"/>
          </a:p>
        </p:txBody>
      </p:sp>
      <p:sp>
        <p:nvSpPr>
          <p:cNvPr id="7" name="TextBox 6"/>
          <p:cNvSpPr txBox="1"/>
          <p:nvPr/>
        </p:nvSpPr>
        <p:spPr>
          <a:xfrm>
            <a:off x="1450388" y="2824095"/>
            <a:ext cx="3111500" cy="1733295"/>
          </a:xfrm>
          <a:prstGeom prst="rect">
            <a:avLst/>
          </a:prstGeom>
          <a:noFill/>
        </p:spPr>
        <p:txBody>
          <a:bodyPr wrap="square" rtlCol="0">
            <a:spAutoFit/>
          </a:bodyPr>
          <a:lstStyle/>
          <a:p>
            <a:r>
              <a:rPr lang="en-US" sz="1333" dirty="0"/>
              <a:t>This cathode is desired because:</a:t>
            </a:r>
          </a:p>
          <a:p>
            <a:pPr marL="238115" indent="-238115">
              <a:buFont typeface="Arial" charset="0"/>
              <a:buChar char="•"/>
            </a:pPr>
            <a:r>
              <a:rPr lang="en-US" sz="1333" dirty="0"/>
              <a:t>It can run ‘hot’, and the LBL gun operates at &gt;50C</a:t>
            </a:r>
          </a:p>
          <a:p>
            <a:pPr marL="238115" indent="-238115">
              <a:buFont typeface="Arial" charset="0"/>
              <a:buChar char="•"/>
            </a:pPr>
            <a:r>
              <a:rPr lang="en-US" sz="1333" dirty="0"/>
              <a:t>Has already demonstrated 65 mA with reasonable lifetime in a DC gun</a:t>
            </a:r>
          </a:p>
          <a:p>
            <a:pPr marL="238115" indent="-238115">
              <a:buFont typeface="Arial" charset="0"/>
              <a:buChar char="•"/>
            </a:pPr>
            <a:r>
              <a:rPr lang="en-US" sz="1333" dirty="0"/>
              <a:t>Improved emittance control with laser shaping in the green/IR</a:t>
            </a:r>
          </a:p>
        </p:txBody>
      </p:sp>
      <p:sp>
        <p:nvSpPr>
          <p:cNvPr id="9" name="Rectangle 8">
            <a:extLst>
              <a:ext uri="{FF2B5EF4-FFF2-40B4-BE49-F238E27FC236}">
                <a16:creationId xmlns:a16="http://schemas.microsoft.com/office/drawing/2014/main" id="{3578D85D-0CD7-024E-B91F-D16F93FC40C5}"/>
              </a:ext>
            </a:extLst>
          </p:cNvPr>
          <p:cNvSpPr/>
          <p:nvPr/>
        </p:nvSpPr>
        <p:spPr>
          <a:xfrm>
            <a:off x="1714501" y="4849535"/>
            <a:ext cx="5728229" cy="63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Full characterization of a </a:t>
            </a:r>
            <a:r>
              <a:rPr lang="en-US" sz="1500" dirty="0" err="1"/>
              <a:t>NaKSb</a:t>
            </a:r>
            <a:r>
              <a:rPr lang="en-US" sz="1500" dirty="0"/>
              <a:t> photocathode in the APEX gun to prove out feasibility for LCLS-II/HE</a:t>
            </a:r>
          </a:p>
        </p:txBody>
      </p:sp>
    </p:spTree>
    <p:extLst>
      <p:ext uri="{BB962C8B-B14F-4D97-AF65-F5344CB8AC3E}">
        <p14:creationId xmlns:p14="http://schemas.microsoft.com/office/powerpoint/2010/main" val="1885870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solidFill>
                  <a:srgbClr val="000000"/>
                </a:solidFill>
              </a:rPr>
              <a:pPr/>
              <a:t>12</a:t>
            </a:fld>
            <a:endParaRPr lang="en-US" dirty="0">
              <a:solidFill>
                <a:srgbClr val="000000"/>
              </a:solidFill>
            </a:endParaRPr>
          </a:p>
        </p:txBody>
      </p:sp>
      <p:sp>
        <p:nvSpPr>
          <p:cNvPr id="3" name="Title 2"/>
          <p:cNvSpPr>
            <a:spLocks noGrp="1"/>
          </p:cNvSpPr>
          <p:nvPr>
            <p:ph type="title"/>
          </p:nvPr>
        </p:nvSpPr>
        <p:spPr/>
        <p:txBody>
          <a:bodyPr/>
          <a:lstStyle/>
          <a:p>
            <a:r>
              <a:rPr lang="en-US" dirty="0"/>
              <a:t>Example: Metal Cathodes</a:t>
            </a:r>
          </a:p>
        </p:txBody>
      </p:sp>
      <p:sp>
        <p:nvSpPr>
          <p:cNvPr id="6" name="TextBox 5">
            <a:extLst>
              <a:ext uri="{FF2B5EF4-FFF2-40B4-BE49-F238E27FC236}">
                <a16:creationId xmlns:a16="http://schemas.microsoft.com/office/drawing/2014/main" id="{7070C668-8E48-E543-AA96-A341A13F1460}"/>
              </a:ext>
            </a:extLst>
          </p:cNvPr>
          <p:cNvSpPr txBox="1"/>
          <p:nvPr/>
        </p:nvSpPr>
        <p:spPr>
          <a:xfrm>
            <a:off x="5696201" y="3335070"/>
            <a:ext cx="3048000" cy="271934"/>
          </a:xfrm>
          <a:prstGeom prst="rect">
            <a:avLst/>
          </a:prstGeom>
          <a:noFill/>
        </p:spPr>
        <p:txBody>
          <a:bodyPr wrap="square" rtlCol="0">
            <a:spAutoFit/>
          </a:bodyPr>
          <a:lstStyle/>
          <a:p>
            <a:r>
              <a:rPr lang="en-US" sz="1167" dirty="0"/>
              <a:t>J. Teichert ERL17 workshop</a:t>
            </a:r>
            <a:endParaRPr lang="en-US" sz="1500" dirty="0"/>
          </a:p>
        </p:txBody>
      </p:sp>
      <p:sp>
        <p:nvSpPr>
          <p:cNvPr id="4" name="Rectangle 3">
            <a:extLst>
              <a:ext uri="{FF2B5EF4-FFF2-40B4-BE49-F238E27FC236}">
                <a16:creationId xmlns:a16="http://schemas.microsoft.com/office/drawing/2014/main" id="{B6A750D4-D6B3-9941-88B8-0ABB098914FE}"/>
              </a:ext>
            </a:extLst>
          </p:cNvPr>
          <p:cNvSpPr/>
          <p:nvPr/>
        </p:nvSpPr>
        <p:spPr>
          <a:xfrm>
            <a:off x="1905000" y="4444720"/>
            <a:ext cx="5080000" cy="947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Theoretical understanding and full characterization of the thermal emittance and QE versus wavelength of Mg/</a:t>
            </a:r>
            <a:r>
              <a:rPr lang="en-US" sz="1500" dirty="0" err="1"/>
              <a:t>Pb</a:t>
            </a:r>
            <a:r>
              <a:rPr lang="en-US" sz="1500" dirty="0"/>
              <a:t> cathodes for use in an SRF gun, material properties, roughness, …</a:t>
            </a:r>
          </a:p>
        </p:txBody>
      </p:sp>
      <p:sp>
        <p:nvSpPr>
          <p:cNvPr id="5" name="TextBox 4">
            <a:extLst>
              <a:ext uri="{FF2B5EF4-FFF2-40B4-BE49-F238E27FC236}">
                <a16:creationId xmlns:a16="http://schemas.microsoft.com/office/drawing/2014/main" id="{9AE9D704-F6CB-444A-B979-FE3124BFEC07}"/>
              </a:ext>
            </a:extLst>
          </p:cNvPr>
          <p:cNvSpPr txBox="1"/>
          <p:nvPr/>
        </p:nvSpPr>
        <p:spPr>
          <a:xfrm>
            <a:off x="889000" y="1463806"/>
            <a:ext cx="4445000" cy="2914324"/>
          </a:xfrm>
          <a:prstGeom prst="rect">
            <a:avLst/>
          </a:prstGeom>
          <a:noFill/>
        </p:spPr>
        <p:txBody>
          <a:bodyPr wrap="square" rtlCol="0">
            <a:spAutoFit/>
          </a:bodyPr>
          <a:lstStyle/>
          <a:p>
            <a:pPr marL="238115" indent="-238115">
              <a:buFont typeface="Arial" panose="020B0604020202020204" pitchFamily="34" charset="0"/>
              <a:buChar char="•"/>
            </a:pPr>
            <a:r>
              <a:rPr lang="en-US" sz="1667" dirty="0"/>
              <a:t>Magnesium has the highest QE of a (machinable) metal – 0.2% at 260 nm</a:t>
            </a:r>
          </a:p>
          <a:p>
            <a:pPr marL="238115" indent="-238115">
              <a:buFont typeface="Arial" panose="020B0604020202020204" pitchFamily="34" charset="0"/>
              <a:buChar char="•"/>
            </a:pPr>
            <a:r>
              <a:rPr lang="en-US" sz="1667" dirty="0"/>
              <a:t>Can be cleaned in-situ</a:t>
            </a:r>
          </a:p>
          <a:p>
            <a:pPr marL="238115" indent="-238115">
              <a:buFont typeface="Arial" panose="020B0604020202020204" pitchFamily="34" charset="0"/>
              <a:buChar char="•"/>
            </a:pPr>
            <a:r>
              <a:rPr lang="en-US" sz="1667" dirty="0"/>
              <a:t>Low dark current</a:t>
            </a:r>
          </a:p>
          <a:p>
            <a:pPr marL="238115" indent="-238115">
              <a:buFont typeface="Arial" panose="020B0604020202020204" pitchFamily="34" charset="0"/>
              <a:buChar char="•"/>
            </a:pPr>
            <a:r>
              <a:rPr lang="en-US" sz="1667" dirty="0"/>
              <a:t>Cathodes can be machined then cleaned and prepared to be particle-free</a:t>
            </a:r>
          </a:p>
          <a:p>
            <a:pPr marL="238115" indent="-238115">
              <a:buFont typeface="Arial" panose="020B0604020202020204" pitchFamily="34" charset="0"/>
              <a:buChar char="•"/>
            </a:pPr>
            <a:r>
              <a:rPr lang="en-US" sz="1667" dirty="0"/>
              <a:t>Bunch charges up to 300 </a:t>
            </a:r>
            <a:r>
              <a:rPr lang="en-US" sz="1667" dirty="0" err="1"/>
              <a:t>pC</a:t>
            </a:r>
            <a:r>
              <a:rPr lang="en-US" sz="1667" dirty="0"/>
              <a:t> and current of 30 </a:t>
            </a:r>
            <a:r>
              <a:rPr lang="en-US" sz="1667" dirty="0" err="1"/>
              <a:t>uA</a:t>
            </a:r>
            <a:r>
              <a:rPr lang="en-US" sz="1667" dirty="0"/>
              <a:t> have been demonstrated</a:t>
            </a:r>
          </a:p>
          <a:p>
            <a:pPr marL="238115" indent="-238115">
              <a:buFont typeface="Arial" panose="020B0604020202020204" pitchFamily="34" charset="0"/>
              <a:buChar char="•"/>
            </a:pPr>
            <a:r>
              <a:rPr lang="en-US" sz="1667" dirty="0"/>
              <a:t>One measurement (BNL) indicates that it has lower thermal emittance than predicted</a:t>
            </a:r>
          </a:p>
        </p:txBody>
      </p:sp>
      <p:pic>
        <p:nvPicPr>
          <p:cNvPr id="8" name="Picture 3">
            <a:extLst>
              <a:ext uri="{FF2B5EF4-FFF2-40B4-BE49-F238E27FC236}">
                <a16:creationId xmlns:a16="http://schemas.microsoft.com/office/drawing/2014/main" id="{92849276-303D-E94E-99D9-1212C75BD1CF}"/>
              </a:ext>
            </a:extLst>
          </p:cNvPr>
          <p:cNvPicPr>
            <a:picLocks noChangeAspect="1"/>
          </p:cNvPicPr>
          <p:nvPr/>
        </p:nvPicPr>
        <p:blipFill rotWithShape="1">
          <a:blip r:embed="rId2"/>
          <a:srcRect l="3050" t="54411" r="46165" b="2642"/>
          <a:stretch/>
        </p:blipFill>
        <p:spPr>
          <a:xfrm>
            <a:off x="5517163" y="1798508"/>
            <a:ext cx="2516184" cy="1223355"/>
          </a:xfrm>
          <a:prstGeom prst="rect">
            <a:avLst/>
          </a:prstGeom>
        </p:spPr>
      </p:pic>
      <p:sp>
        <p:nvSpPr>
          <p:cNvPr id="9" name="TextBox 8">
            <a:extLst>
              <a:ext uri="{FF2B5EF4-FFF2-40B4-BE49-F238E27FC236}">
                <a16:creationId xmlns:a16="http://schemas.microsoft.com/office/drawing/2014/main" id="{D3B099D7-F3AD-7548-91F3-5CB62B61D988}"/>
              </a:ext>
            </a:extLst>
          </p:cNvPr>
          <p:cNvSpPr txBox="1"/>
          <p:nvPr/>
        </p:nvSpPr>
        <p:spPr>
          <a:xfrm>
            <a:off x="5645612" y="3027703"/>
            <a:ext cx="2387735" cy="323165"/>
          </a:xfrm>
          <a:prstGeom prst="rect">
            <a:avLst/>
          </a:prstGeom>
          <a:noFill/>
        </p:spPr>
        <p:txBody>
          <a:bodyPr wrap="square" rtlCol="0">
            <a:spAutoFit/>
          </a:bodyPr>
          <a:lstStyle/>
          <a:p>
            <a:r>
              <a:rPr lang="en-US" sz="1500" dirty="0"/>
              <a:t>Mg plugs for an SRF gun</a:t>
            </a:r>
          </a:p>
        </p:txBody>
      </p:sp>
    </p:spTree>
    <p:extLst>
      <p:ext uri="{BB962C8B-B14F-4D97-AF65-F5344CB8AC3E}">
        <p14:creationId xmlns:p14="http://schemas.microsoft.com/office/powerpoint/2010/main" val="3217194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solidFill>
                  <a:srgbClr val="000000"/>
                </a:solidFill>
              </a:rPr>
              <a:pPr/>
              <a:t>13</a:t>
            </a:fld>
            <a:endParaRPr lang="en-US" dirty="0">
              <a:solidFill>
                <a:srgbClr val="000000"/>
              </a:solidFill>
            </a:endParaRPr>
          </a:p>
        </p:txBody>
      </p:sp>
      <p:sp>
        <p:nvSpPr>
          <p:cNvPr id="3" name="Title 2"/>
          <p:cNvSpPr>
            <a:spLocks noGrp="1"/>
          </p:cNvSpPr>
          <p:nvPr>
            <p:ph type="title"/>
          </p:nvPr>
        </p:nvSpPr>
        <p:spPr/>
        <p:txBody>
          <a:bodyPr/>
          <a:lstStyle/>
          <a:p>
            <a:r>
              <a:rPr lang="en-US" dirty="0"/>
              <a:t>Example: SRF Gun with a lead cathode (DESY)</a:t>
            </a:r>
          </a:p>
        </p:txBody>
      </p:sp>
      <p:pic>
        <p:nvPicPr>
          <p:cNvPr id="4" name="Picture 3">
            <a:extLst>
              <a:ext uri="{FF2B5EF4-FFF2-40B4-BE49-F238E27FC236}">
                <a16:creationId xmlns:a16="http://schemas.microsoft.com/office/drawing/2014/main" id="{B271E191-8061-3648-96A5-7DCAD29A89F8}"/>
              </a:ext>
            </a:extLst>
          </p:cNvPr>
          <p:cNvPicPr>
            <a:picLocks noChangeAspect="1"/>
          </p:cNvPicPr>
          <p:nvPr/>
        </p:nvPicPr>
        <p:blipFill>
          <a:blip r:embed="rId2"/>
          <a:stretch>
            <a:fillRect/>
          </a:stretch>
        </p:blipFill>
        <p:spPr>
          <a:xfrm>
            <a:off x="1397000" y="1397000"/>
            <a:ext cx="3406205" cy="2794000"/>
          </a:xfrm>
          <a:prstGeom prst="rect">
            <a:avLst/>
          </a:prstGeom>
        </p:spPr>
      </p:pic>
      <p:sp>
        <p:nvSpPr>
          <p:cNvPr id="5" name="TextBox 4">
            <a:extLst>
              <a:ext uri="{FF2B5EF4-FFF2-40B4-BE49-F238E27FC236}">
                <a16:creationId xmlns:a16="http://schemas.microsoft.com/office/drawing/2014/main" id="{FDE3E215-9215-5247-AB6E-6FACBAB614A8}"/>
              </a:ext>
            </a:extLst>
          </p:cNvPr>
          <p:cNvSpPr txBox="1"/>
          <p:nvPr/>
        </p:nvSpPr>
        <p:spPr>
          <a:xfrm>
            <a:off x="4987741" y="1716782"/>
            <a:ext cx="2921000" cy="2400657"/>
          </a:xfrm>
          <a:prstGeom prst="rect">
            <a:avLst/>
          </a:prstGeom>
          <a:noFill/>
        </p:spPr>
        <p:txBody>
          <a:bodyPr wrap="square" rtlCol="0">
            <a:spAutoFit/>
          </a:bodyPr>
          <a:lstStyle/>
          <a:p>
            <a:endParaRPr lang="en-US" sz="1500" dirty="0"/>
          </a:p>
          <a:p>
            <a:r>
              <a:rPr lang="en-US" sz="1500" dirty="0" err="1"/>
              <a:t>Pb</a:t>
            </a:r>
            <a:r>
              <a:rPr lang="en-US" sz="1500" dirty="0"/>
              <a:t> is a superconductor</a:t>
            </a:r>
          </a:p>
          <a:p>
            <a:endParaRPr lang="en-US" sz="1500" dirty="0"/>
          </a:p>
          <a:p>
            <a:r>
              <a:rPr lang="en-US" sz="1500" dirty="0"/>
              <a:t>QE of ~0.05%</a:t>
            </a:r>
          </a:p>
          <a:p>
            <a:r>
              <a:rPr lang="en-US" sz="1500" dirty="0"/>
              <a:t>100 </a:t>
            </a:r>
            <a:r>
              <a:rPr lang="en-US" sz="1500" dirty="0" err="1"/>
              <a:t>pC</a:t>
            </a:r>
            <a:r>
              <a:rPr lang="en-US" sz="1500" dirty="0"/>
              <a:t> operation feasible</a:t>
            </a:r>
          </a:p>
          <a:p>
            <a:endParaRPr lang="en-US" sz="1500" dirty="0"/>
          </a:p>
          <a:p>
            <a:r>
              <a:rPr lang="en-US" sz="1500" dirty="0"/>
              <a:t>Vertical tests underway at DESY</a:t>
            </a:r>
          </a:p>
          <a:p>
            <a:endParaRPr lang="en-US" sz="1500" dirty="0"/>
          </a:p>
          <a:p>
            <a:endParaRPr lang="en-US" sz="1500" dirty="0"/>
          </a:p>
        </p:txBody>
      </p:sp>
      <p:sp>
        <p:nvSpPr>
          <p:cNvPr id="6" name="Rectangle 5">
            <a:extLst>
              <a:ext uri="{FF2B5EF4-FFF2-40B4-BE49-F238E27FC236}">
                <a16:creationId xmlns:a16="http://schemas.microsoft.com/office/drawing/2014/main" id="{F31184AA-0286-C541-ACF8-2BD221ABCA91}"/>
              </a:ext>
            </a:extLst>
          </p:cNvPr>
          <p:cNvSpPr/>
          <p:nvPr/>
        </p:nvSpPr>
        <p:spPr>
          <a:xfrm>
            <a:off x="2032000" y="4318000"/>
            <a:ext cx="5080000" cy="63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Waiting for results from DESY</a:t>
            </a:r>
          </a:p>
        </p:txBody>
      </p:sp>
    </p:spTree>
    <p:extLst>
      <p:ext uri="{BB962C8B-B14F-4D97-AF65-F5344CB8AC3E}">
        <p14:creationId xmlns:p14="http://schemas.microsoft.com/office/powerpoint/2010/main" val="2883782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solidFill>
                  <a:srgbClr val="000000"/>
                </a:solidFill>
              </a:rPr>
              <a:pPr/>
              <a:t>14</a:t>
            </a:fld>
            <a:endParaRPr lang="en-US" dirty="0">
              <a:solidFill>
                <a:srgbClr val="000000"/>
              </a:solidFill>
            </a:endParaRPr>
          </a:p>
        </p:txBody>
      </p:sp>
      <p:sp>
        <p:nvSpPr>
          <p:cNvPr id="3" name="Title 2"/>
          <p:cNvSpPr>
            <a:spLocks noGrp="1"/>
          </p:cNvSpPr>
          <p:nvPr>
            <p:ph type="title"/>
          </p:nvPr>
        </p:nvSpPr>
        <p:spPr/>
        <p:txBody>
          <a:bodyPr/>
          <a:lstStyle/>
          <a:p>
            <a:r>
              <a:rPr lang="en-US" dirty="0"/>
              <a:t>Properties of Alkali Photocathodes</a:t>
            </a:r>
          </a:p>
        </p:txBody>
      </p:sp>
      <p:pic>
        <p:nvPicPr>
          <p:cNvPr id="5" name="Picture 4"/>
          <p:cNvPicPr>
            <a:picLocks noChangeAspect="1"/>
          </p:cNvPicPr>
          <p:nvPr/>
        </p:nvPicPr>
        <p:blipFill>
          <a:blip r:embed="rId3"/>
          <a:stretch>
            <a:fillRect/>
          </a:stretch>
        </p:blipFill>
        <p:spPr>
          <a:xfrm>
            <a:off x="4711037" y="1460500"/>
            <a:ext cx="3156218" cy="2145883"/>
          </a:xfrm>
          <a:prstGeom prst="rect">
            <a:avLst/>
          </a:prstGeom>
        </p:spPr>
      </p:pic>
      <p:sp>
        <p:nvSpPr>
          <p:cNvPr id="6" name="TextBox 5"/>
          <p:cNvSpPr txBox="1"/>
          <p:nvPr/>
        </p:nvSpPr>
        <p:spPr>
          <a:xfrm>
            <a:off x="6413500" y="3606383"/>
            <a:ext cx="889000" cy="323165"/>
          </a:xfrm>
          <a:prstGeom prst="rect">
            <a:avLst/>
          </a:prstGeom>
          <a:noFill/>
        </p:spPr>
        <p:txBody>
          <a:bodyPr wrap="square" rtlCol="0">
            <a:spAutoFit/>
          </a:bodyPr>
          <a:lstStyle/>
          <a:p>
            <a:r>
              <a:rPr lang="en-US" sz="1500" dirty="0"/>
              <a:t>Cs</a:t>
            </a:r>
            <a:r>
              <a:rPr lang="en-US" sz="1500" baseline="-25000" dirty="0"/>
              <a:t>3</a:t>
            </a:r>
            <a:r>
              <a:rPr lang="en-US" sz="1500" dirty="0"/>
              <a:t>Sb</a:t>
            </a:r>
          </a:p>
        </p:txBody>
      </p:sp>
      <p:pic>
        <p:nvPicPr>
          <p:cNvPr id="8" name="Picture 7"/>
          <p:cNvPicPr>
            <a:picLocks noChangeAspect="1"/>
          </p:cNvPicPr>
          <p:nvPr/>
        </p:nvPicPr>
        <p:blipFill>
          <a:blip r:embed="rId4"/>
          <a:stretch>
            <a:fillRect/>
          </a:stretch>
        </p:blipFill>
        <p:spPr>
          <a:xfrm>
            <a:off x="1206500" y="1460501"/>
            <a:ext cx="2756958" cy="2195449"/>
          </a:xfrm>
          <a:prstGeom prst="rect">
            <a:avLst/>
          </a:prstGeom>
        </p:spPr>
      </p:pic>
      <p:sp>
        <p:nvSpPr>
          <p:cNvPr id="9" name="TextBox 8"/>
          <p:cNvSpPr txBox="1"/>
          <p:nvPr/>
        </p:nvSpPr>
        <p:spPr>
          <a:xfrm>
            <a:off x="2667000" y="3606383"/>
            <a:ext cx="889000" cy="323165"/>
          </a:xfrm>
          <a:prstGeom prst="rect">
            <a:avLst/>
          </a:prstGeom>
          <a:noFill/>
        </p:spPr>
        <p:txBody>
          <a:bodyPr wrap="square" rtlCol="0">
            <a:spAutoFit/>
          </a:bodyPr>
          <a:lstStyle/>
          <a:p>
            <a:r>
              <a:rPr lang="en-US" sz="1500" dirty="0"/>
              <a:t>Na</a:t>
            </a:r>
            <a:r>
              <a:rPr lang="en-US" sz="1500" baseline="-25000" dirty="0"/>
              <a:t>2</a:t>
            </a:r>
            <a:r>
              <a:rPr lang="en-US" sz="1500" dirty="0"/>
              <a:t>KSb</a:t>
            </a:r>
          </a:p>
        </p:txBody>
      </p:sp>
      <p:sp>
        <p:nvSpPr>
          <p:cNvPr id="10" name="TextBox 9"/>
          <p:cNvSpPr txBox="1"/>
          <p:nvPr/>
        </p:nvSpPr>
        <p:spPr>
          <a:xfrm>
            <a:off x="1532965" y="3877859"/>
            <a:ext cx="6367493" cy="1246495"/>
          </a:xfrm>
          <a:prstGeom prst="rect">
            <a:avLst/>
          </a:prstGeom>
          <a:noFill/>
        </p:spPr>
        <p:txBody>
          <a:bodyPr wrap="square" rtlCol="0">
            <a:spAutoFit/>
          </a:bodyPr>
          <a:lstStyle/>
          <a:p>
            <a:r>
              <a:rPr lang="en-US" sz="1500" dirty="0"/>
              <a:t>QE drops near threshold and with decreasing temperature.  </a:t>
            </a:r>
          </a:p>
          <a:p>
            <a:r>
              <a:rPr lang="en-US" sz="1500" dirty="0"/>
              <a:t>Not a big concern for most FELs</a:t>
            </a:r>
          </a:p>
          <a:p>
            <a:r>
              <a:rPr lang="en-US" sz="1500" dirty="0"/>
              <a:t>Operation at cold temperatures a good match for CW SRF guns</a:t>
            </a:r>
          </a:p>
          <a:p>
            <a:endParaRPr lang="en-US" sz="1500" dirty="0"/>
          </a:p>
          <a:p>
            <a:r>
              <a:rPr lang="en-US" sz="1500" dirty="0"/>
              <a:t>Need a better understanding of properties at &lt; 80K </a:t>
            </a:r>
          </a:p>
        </p:txBody>
      </p:sp>
      <p:sp>
        <p:nvSpPr>
          <p:cNvPr id="15" name="TextBox 14"/>
          <p:cNvSpPr txBox="1"/>
          <p:nvPr/>
        </p:nvSpPr>
        <p:spPr>
          <a:xfrm>
            <a:off x="3532188" y="3502051"/>
            <a:ext cx="2222500" cy="220510"/>
          </a:xfrm>
          <a:prstGeom prst="rect">
            <a:avLst/>
          </a:prstGeom>
          <a:noFill/>
        </p:spPr>
        <p:txBody>
          <a:bodyPr wrap="square" rtlCol="0">
            <a:spAutoFit/>
          </a:bodyPr>
          <a:lstStyle/>
          <a:p>
            <a:r>
              <a:rPr lang="en-US" sz="833"/>
              <a:t>Cultrera et al, APL 108, 134105 (2016)</a:t>
            </a:r>
          </a:p>
        </p:txBody>
      </p:sp>
      <p:sp>
        <p:nvSpPr>
          <p:cNvPr id="4" name="Up Arrow 3"/>
          <p:cNvSpPr/>
          <p:nvPr/>
        </p:nvSpPr>
        <p:spPr>
          <a:xfrm flipV="1">
            <a:off x="3873500" y="1885606"/>
            <a:ext cx="89958" cy="889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2" name="Up Arrow 11"/>
          <p:cNvSpPr/>
          <p:nvPr/>
        </p:nvSpPr>
        <p:spPr>
          <a:xfrm flipV="1">
            <a:off x="7620000" y="1587500"/>
            <a:ext cx="63500" cy="508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7" name="TextBox 6"/>
          <p:cNvSpPr txBox="1"/>
          <p:nvPr/>
        </p:nvSpPr>
        <p:spPr>
          <a:xfrm rot="16200000">
            <a:off x="3283488" y="2222053"/>
            <a:ext cx="1642327" cy="246221"/>
          </a:xfrm>
          <a:prstGeom prst="rect">
            <a:avLst/>
          </a:prstGeom>
          <a:noFill/>
        </p:spPr>
        <p:txBody>
          <a:bodyPr wrap="square" rtlCol="0">
            <a:spAutoFit/>
          </a:bodyPr>
          <a:lstStyle/>
          <a:p>
            <a:r>
              <a:rPr lang="en-US" sz="1000"/>
              <a:t>Longer laser wavelengths</a:t>
            </a:r>
          </a:p>
        </p:txBody>
      </p:sp>
      <p:sp>
        <p:nvSpPr>
          <p:cNvPr id="16" name="TextBox 15"/>
          <p:cNvSpPr txBox="1"/>
          <p:nvPr/>
        </p:nvSpPr>
        <p:spPr>
          <a:xfrm rot="16200000">
            <a:off x="7229079" y="1986358"/>
            <a:ext cx="1324828" cy="400110"/>
          </a:xfrm>
          <a:prstGeom prst="rect">
            <a:avLst/>
          </a:prstGeom>
          <a:noFill/>
        </p:spPr>
        <p:txBody>
          <a:bodyPr wrap="square" rtlCol="0">
            <a:spAutoFit/>
          </a:bodyPr>
          <a:lstStyle/>
          <a:p>
            <a:r>
              <a:rPr lang="en-US" sz="1000"/>
              <a:t>Colder temperatures</a:t>
            </a:r>
            <a:endParaRPr lang="en-US" sz="1000" dirty="0"/>
          </a:p>
        </p:txBody>
      </p:sp>
    </p:spTree>
    <p:extLst>
      <p:ext uri="{BB962C8B-B14F-4D97-AF65-F5344CB8AC3E}">
        <p14:creationId xmlns:p14="http://schemas.microsoft.com/office/powerpoint/2010/main" val="1779714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D5A706-94EE-E748-BD81-A1232299E7FC}"/>
              </a:ext>
            </a:extLst>
          </p:cNvPr>
          <p:cNvSpPr>
            <a:spLocks noGrp="1"/>
          </p:cNvSpPr>
          <p:nvPr>
            <p:ph type="sldNum" sz="quarter" idx="11"/>
          </p:nvPr>
        </p:nvSpPr>
        <p:spPr/>
        <p:txBody>
          <a:bodyPr/>
          <a:lstStyle/>
          <a:p>
            <a:fld id="{5BD36294-2849-48A8-8531-5354CF3095D2}" type="slidenum">
              <a:rPr lang="en-US" smtClean="0">
                <a:solidFill>
                  <a:srgbClr val="000000"/>
                </a:solidFill>
              </a:rPr>
              <a:pPr/>
              <a:t>15</a:t>
            </a:fld>
            <a:endParaRPr lang="en-US" dirty="0">
              <a:solidFill>
                <a:srgbClr val="000000"/>
              </a:solidFill>
            </a:endParaRPr>
          </a:p>
        </p:txBody>
      </p:sp>
      <p:sp>
        <p:nvSpPr>
          <p:cNvPr id="3" name="TextBox 2">
            <a:extLst>
              <a:ext uri="{FF2B5EF4-FFF2-40B4-BE49-F238E27FC236}">
                <a16:creationId xmlns:a16="http://schemas.microsoft.com/office/drawing/2014/main" id="{56479AF0-AC3F-DD47-8F08-270E1B355021}"/>
              </a:ext>
            </a:extLst>
          </p:cNvPr>
          <p:cNvSpPr txBox="1"/>
          <p:nvPr/>
        </p:nvSpPr>
        <p:spPr>
          <a:xfrm>
            <a:off x="762000" y="1866900"/>
            <a:ext cx="66294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Induced heating</a:t>
            </a:r>
          </a:p>
          <a:p>
            <a:pPr marL="285750" indent="-285750">
              <a:buFont typeface="Arial" panose="020B0604020202020204" pitchFamily="34" charset="0"/>
              <a:buChar char="•"/>
            </a:pPr>
            <a:r>
              <a:rPr lang="en-US" dirty="0"/>
              <a:t>Longitudinal non-linearities that reduce  compression efficiency</a:t>
            </a:r>
          </a:p>
          <a:p>
            <a:pPr marL="285750" indent="-285750">
              <a:buFont typeface="Arial" panose="020B0604020202020204" pitchFamily="34" charset="0"/>
              <a:buChar char="•"/>
            </a:pPr>
            <a:r>
              <a:rPr lang="en-US" dirty="0"/>
              <a:t>Longitudinal non-linearities that drive instabilities</a:t>
            </a:r>
          </a:p>
          <a:p>
            <a:pPr marL="285750" indent="-285750">
              <a:buFont typeface="Arial" panose="020B0604020202020204" pitchFamily="34" charset="0"/>
              <a:buChar char="•"/>
            </a:pPr>
            <a:r>
              <a:rPr lang="en-US" dirty="0"/>
              <a:t>Optimizing laser shaping for emittance and/or FEL performance</a:t>
            </a:r>
          </a:p>
          <a:p>
            <a:endParaRPr lang="en-US" dirty="0"/>
          </a:p>
        </p:txBody>
      </p:sp>
      <p:sp>
        <p:nvSpPr>
          <p:cNvPr id="4" name="Title 2">
            <a:extLst>
              <a:ext uri="{FF2B5EF4-FFF2-40B4-BE49-F238E27FC236}">
                <a16:creationId xmlns:a16="http://schemas.microsoft.com/office/drawing/2014/main" id="{E6267EA8-37BF-3B41-A786-DC82FAC3E050}"/>
              </a:ext>
            </a:extLst>
          </p:cNvPr>
          <p:cNvSpPr>
            <a:spLocks noGrp="1"/>
          </p:cNvSpPr>
          <p:nvPr>
            <p:ph type="title"/>
          </p:nvPr>
        </p:nvSpPr>
        <p:spPr>
          <a:xfrm>
            <a:off x="451822" y="107576"/>
            <a:ext cx="8103570" cy="627528"/>
          </a:xfrm>
        </p:spPr>
        <p:txBody>
          <a:bodyPr/>
          <a:lstStyle/>
          <a:p>
            <a:r>
              <a:rPr lang="en-US" dirty="0"/>
              <a:t>Other Topics to Consider</a:t>
            </a:r>
          </a:p>
        </p:txBody>
      </p:sp>
    </p:spTree>
    <p:extLst>
      <p:ext uri="{BB962C8B-B14F-4D97-AF65-F5344CB8AC3E}">
        <p14:creationId xmlns:p14="http://schemas.microsoft.com/office/powerpoint/2010/main" val="40292886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solidFill>
                  <a:srgbClr val="000000"/>
                </a:solidFill>
              </a:rPr>
              <a:pPr/>
              <a:t>16</a:t>
            </a:fld>
            <a:endParaRPr lang="en-US" dirty="0">
              <a:solidFill>
                <a:srgbClr val="000000"/>
              </a:solidFill>
            </a:endParaRPr>
          </a:p>
        </p:txBody>
      </p:sp>
      <p:sp>
        <p:nvSpPr>
          <p:cNvPr id="3" name="Title 2"/>
          <p:cNvSpPr>
            <a:spLocks noGrp="1"/>
          </p:cNvSpPr>
          <p:nvPr>
            <p:ph type="title"/>
          </p:nvPr>
        </p:nvSpPr>
        <p:spPr/>
        <p:txBody>
          <a:bodyPr/>
          <a:lstStyle/>
          <a:p>
            <a:r>
              <a:rPr lang="en-US" dirty="0"/>
              <a:t>Final Example: Path forward for LCLS-II-HE and 20 keV </a:t>
            </a:r>
          </a:p>
        </p:txBody>
      </p:sp>
      <p:sp>
        <p:nvSpPr>
          <p:cNvPr id="8" name="TextBox 7">
            <a:extLst>
              <a:ext uri="{FF2B5EF4-FFF2-40B4-BE49-F238E27FC236}">
                <a16:creationId xmlns:a16="http://schemas.microsoft.com/office/drawing/2014/main" id="{C23800B9-FA90-E04C-9F83-9D08CD006E0F}"/>
              </a:ext>
            </a:extLst>
          </p:cNvPr>
          <p:cNvSpPr txBox="1"/>
          <p:nvPr/>
        </p:nvSpPr>
        <p:spPr>
          <a:xfrm>
            <a:off x="414651" y="5095932"/>
            <a:ext cx="6096000" cy="338554"/>
          </a:xfrm>
          <a:prstGeom prst="rect">
            <a:avLst/>
          </a:prstGeom>
          <a:noFill/>
        </p:spPr>
        <p:txBody>
          <a:bodyPr wrap="square" rtlCol="0">
            <a:spAutoFit/>
          </a:bodyPr>
          <a:lstStyle/>
          <a:p>
            <a:pPr>
              <a:spcAft>
                <a:spcPts val="600"/>
              </a:spcAft>
            </a:pPr>
            <a:r>
              <a:rPr lang="en-US" sz="1600" b="1" dirty="0">
                <a:solidFill>
                  <a:srgbClr val="C00000"/>
                </a:solidFill>
                <a:latin typeface="Arial" panose="020B0604020202020204" pitchFamily="34" charset="0"/>
                <a:cs typeface="Arial" panose="020B0604020202020204" pitchFamily="34" charset="0"/>
              </a:rPr>
              <a:t>Lower intrinsic emittance allows improved beam brightness</a:t>
            </a:r>
          </a:p>
        </p:txBody>
      </p:sp>
      <p:graphicFrame>
        <p:nvGraphicFramePr>
          <p:cNvPr id="9" name="Table 8">
            <a:extLst>
              <a:ext uri="{FF2B5EF4-FFF2-40B4-BE49-F238E27FC236}">
                <a16:creationId xmlns:a16="http://schemas.microsoft.com/office/drawing/2014/main" id="{9611F2A8-75C2-9E4B-A231-89DF5E44165B}"/>
              </a:ext>
            </a:extLst>
          </p:cNvPr>
          <p:cNvGraphicFramePr>
            <a:graphicFrameLocks noGrp="1"/>
          </p:cNvGraphicFramePr>
          <p:nvPr>
            <p:extLst>
              <p:ext uri="{D42A27DB-BD31-4B8C-83A1-F6EECF244321}">
                <p14:modId xmlns:p14="http://schemas.microsoft.com/office/powerpoint/2010/main" val="752740937"/>
              </p:ext>
            </p:extLst>
          </p:nvPr>
        </p:nvGraphicFramePr>
        <p:xfrm>
          <a:off x="5410200" y="1639280"/>
          <a:ext cx="3048000" cy="3137535"/>
        </p:xfrm>
        <a:graphic>
          <a:graphicData uri="http://schemas.openxmlformats.org/drawingml/2006/table">
            <a:tbl>
              <a:tblPr firstRow="1" bandRow="1">
                <a:tableStyleId>{21E4AEA4-8DFA-4A89-87EB-49C32662AFE0}</a:tableStyleId>
              </a:tblPr>
              <a:tblGrid>
                <a:gridCol w="1016000">
                  <a:extLst>
                    <a:ext uri="{9D8B030D-6E8A-4147-A177-3AD203B41FA5}">
                      <a16:colId xmlns:a16="http://schemas.microsoft.com/office/drawing/2014/main" val="20000"/>
                    </a:ext>
                  </a:extLst>
                </a:gridCol>
                <a:gridCol w="952500">
                  <a:extLst>
                    <a:ext uri="{9D8B030D-6E8A-4147-A177-3AD203B41FA5}">
                      <a16:colId xmlns:a16="http://schemas.microsoft.com/office/drawing/2014/main" val="20001"/>
                    </a:ext>
                  </a:extLst>
                </a:gridCol>
                <a:gridCol w="1079500">
                  <a:extLst>
                    <a:ext uri="{9D8B030D-6E8A-4147-A177-3AD203B41FA5}">
                      <a16:colId xmlns:a16="http://schemas.microsoft.com/office/drawing/2014/main" val="20002"/>
                    </a:ext>
                  </a:extLst>
                </a:gridCol>
              </a:tblGrid>
              <a:tr h="771525">
                <a:tc>
                  <a:txBody>
                    <a:bodyPr/>
                    <a:lstStyle/>
                    <a:p>
                      <a:r>
                        <a:rPr lang="en-US" sz="1200" dirty="0"/>
                        <a:t>Intrinsic</a:t>
                      </a:r>
                      <a:r>
                        <a:rPr lang="en-US" sz="1200" baseline="0" dirty="0"/>
                        <a:t> emittance  (um/mm rms)</a:t>
                      </a:r>
                      <a:endParaRPr lang="en-US" sz="1200" dirty="0"/>
                    </a:p>
                  </a:txBody>
                  <a:tcPr/>
                </a:tc>
                <a:tc>
                  <a:txBody>
                    <a:bodyPr/>
                    <a:lstStyle/>
                    <a:p>
                      <a:r>
                        <a:rPr lang="en-US" sz="1200" dirty="0"/>
                        <a:t>Total intrinsic emittance (um)</a:t>
                      </a:r>
                    </a:p>
                  </a:txBody>
                  <a:tcPr/>
                </a:tc>
                <a:tc>
                  <a:txBody>
                    <a:bodyPr/>
                    <a:lstStyle/>
                    <a:p>
                      <a:r>
                        <a:rPr lang="en-US" sz="1200" dirty="0"/>
                        <a:t>100% </a:t>
                      </a:r>
                      <a:r>
                        <a:rPr lang="en-US" sz="1200" baseline="0" dirty="0"/>
                        <a:t>emit. at </a:t>
                      </a:r>
                      <a:r>
                        <a:rPr lang="en-US" sz="1200" baseline="0" dirty="0" err="1"/>
                        <a:t>z</a:t>
                      </a:r>
                      <a:r>
                        <a:rPr lang="en-US" sz="1200" baseline="-25000" dirty="0" err="1"/>
                        <a:t>rms</a:t>
                      </a:r>
                      <a:r>
                        <a:rPr lang="en-US" sz="1200" baseline="-25000" dirty="0"/>
                        <a:t> </a:t>
                      </a:r>
                      <a:r>
                        <a:rPr lang="en-US" sz="1200" baseline="0" dirty="0"/>
                        <a:t>= 1 mm (um) 200K MP</a:t>
                      </a:r>
                      <a:endParaRPr lang="en-US" sz="1200" dirty="0"/>
                    </a:p>
                  </a:txBody>
                  <a:tcPr/>
                </a:tc>
                <a:extLst>
                  <a:ext uri="{0D108BD9-81ED-4DB2-BD59-A6C34878D82A}">
                    <a16:rowId xmlns:a16="http://schemas.microsoft.com/office/drawing/2014/main" val="10000"/>
                  </a:ext>
                </a:extLst>
              </a:tr>
              <a:tr h="771525">
                <a:tc>
                  <a:txBody>
                    <a:bodyPr/>
                    <a:lstStyle/>
                    <a:p>
                      <a:pPr algn="ctr"/>
                      <a:r>
                        <a:rPr lang="en-US" sz="1600" dirty="0">
                          <a:latin typeface="Arial" panose="020B0604020202020204" pitchFamily="34" charset="0"/>
                          <a:cs typeface="Arial" panose="020B0604020202020204" pitchFamily="34" charset="0"/>
                        </a:rPr>
                        <a:t>1.0</a:t>
                      </a:r>
                    </a:p>
                  </a:txBody>
                  <a:tcPr anchor="ctr"/>
                </a:tc>
                <a:tc>
                  <a:txBody>
                    <a:bodyPr/>
                    <a:lstStyle/>
                    <a:p>
                      <a:pPr algn="ctr"/>
                      <a:r>
                        <a:rPr lang="en-US" sz="1600" dirty="0">
                          <a:latin typeface="Arial" panose="020B0604020202020204" pitchFamily="34" charset="0"/>
                          <a:cs typeface="Arial" panose="020B0604020202020204" pitchFamily="34" charset="0"/>
                        </a:rPr>
                        <a:t>0.114</a:t>
                      </a:r>
                    </a:p>
                  </a:txBody>
                  <a:tcPr anchor="ctr"/>
                </a:tc>
                <a:tc>
                  <a:txBody>
                    <a:bodyPr/>
                    <a:lstStyle/>
                    <a:p>
                      <a:pPr algn="ctr"/>
                      <a:r>
                        <a:rPr lang="en-US" sz="1600" dirty="0">
                          <a:latin typeface="Arial" panose="020B0604020202020204" pitchFamily="34" charset="0"/>
                          <a:cs typeface="Arial" panose="020B0604020202020204" pitchFamily="34" charset="0"/>
                        </a:rPr>
                        <a:t>0.142</a:t>
                      </a:r>
                    </a:p>
                    <a:p>
                      <a:pPr algn="ctr"/>
                      <a:r>
                        <a:rPr lang="en-US" sz="1100" dirty="0">
                          <a:latin typeface="Arial" panose="020B0604020202020204" pitchFamily="34" charset="0"/>
                          <a:cs typeface="Arial" panose="020B0604020202020204" pitchFamily="34" charset="0"/>
                        </a:rPr>
                        <a:t>(0.116, 95%)</a:t>
                      </a:r>
                    </a:p>
                  </a:txBody>
                  <a:tcPr anchor="ctr"/>
                </a:tc>
                <a:extLst>
                  <a:ext uri="{0D108BD9-81ED-4DB2-BD59-A6C34878D82A}">
                    <a16:rowId xmlns:a16="http://schemas.microsoft.com/office/drawing/2014/main" val="10001"/>
                  </a:ext>
                </a:extLst>
              </a:tr>
              <a:tr h="771525">
                <a:tc>
                  <a:txBody>
                    <a:bodyPr/>
                    <a:lstStyle/>
                    <a:p>
                      <a:pPr algn="ctr"/>
                      <a:r>
                        <a:rPr lang="en-US" sz="1600" dirty="0">
                          <a:latin typeface="Arial" panose="020B0604020202020204" pitchFamily="34" charset="0"/>
                          <a:cs typeface="Arial" panose="020B0604020202020204" pitchFamily="34" charset="0"/>
                        </a:rPr>
                        <a:t>0.4</a:t>
                      </a:r>
                    </a:p>
                  </a:txBody>
                  <a:tcPr anchor="ctr"/>
                </a:tc>
                <a:tc>
                  <a:txBody>
                    <a:bodyPr/>
                    <a:lstStyle/>
                    <a:p>
                      <a:pPr algn="ctr"/>
                      <a:r>
                        <a:rPr lang="en-US" sz="1600" dirty="0">
                          <a:latin typeface="Arial" panose="020B0604020202020204" pitchFamily="34" charset="0"/>
                          <a:cs typeface="Arial" panose="020B0604020202020204" pitchFamily="34" charset="0"/>
                        </a:rPr>
                        <a:t>0.065</a:t>
                      </a:r>
                    </a:p>
                  </a:txBody>
                  <a:tcPr anchor="ctr"/>
                </a:tc>
                <a:tc>
                  <a:txBody>
                    <a:bodyPr/>
                    <a:lstStyle/>
                    <a:p>
                      <a:pPr algn="ctr"/>
                      <a:r>
                        <a:rPr lang="en-US" sz="1600" dirty="0">
                          <a:latin typeface="Arial" panose="020B0604020202020204" pitchFamily="34" charset="0"/>
                          <a:cs typeface="Arial" panose="020B0604020202020204" pitchFamily="34" charset="0"/>
                        </a:rPr>
                        <a:t>0.093</a:t>
                      </a:r>
                    </a:p>
                    <a:p>
                      <a:pPr marL="0" marR="0" lvl="0" indent="0" algn="ctr" defTabSz="913651" rtl="0" eaLnBrk="1" fontAlgn="auto" latinLnBrk="0" hangingPunct="1">
                        <a:lnSpc>
                          <a:spcPct val="100000"/>
                        </a:lnSpc>
                        <a:spcBef>
                          <a:spcPts val="0"/>
                        </a:spcBef>
                        <a:spcAft>
                          <a:spcPts val="0"/>
                        </a:spcAft>
                        <a:buClrTx/>
                        <a:buSzTx/>
                        <a:buFontTx/>
                        <a:buNone/>
                        <a:tabLst/>
                        <a:defRPr/>
                      </a:pPr>
                      <a:r>
                        <a:rPr lang="en-US" sz="1100" dirty="0">
                          <a:latin typeface="Arial" panose="020B0604020202020204" pitchFamily="34" charset="0"/>
                          <a:cs typeface="Arial" panose="020B0604020202020204" pitchFamily="34" charset="0"/>
                        </a:rPr>
                        <a:t>(0.075, 95%)</a:t>
                      </a:r>
                    </a:p>
                  </a:txBody>
                  <a:tcPr anchor="ctr"/>
                </a:tc>
                <a:extLst>
                  <a:ext uri="{0D108BD9-81ED-4DB2-BD59-A6C34878D82A}">
                    <a16:rowId xmlns:a16="http://schemas.microsoft.com/office/drawing/2014/main" val="10002"/>
                  </a:ext>
                </a:extLst>
              </a:tr>
              <a:tr h="771525">
                <a:tc>
                  <a:txBody>
                    <a:bodyPr/>
                    <a:lstStyle/>
                    <a:p>
                      <a:pPr algn="ctr"/>
                      <a:r>
                        <a:rPr lang="en-US" sz="1600" dirty="0">
                          <a:latin typeface="Arial" panose="020B0604020202020204" pitchFamily="34" charset="0"/>
                          <a:cs typeface="Arial" panose="020B0604020202020204" pitchFamily="34" charset="0"/>
                        </a:rPr>
                        <a:t>0.2</a:t>
                      </a:r>
                    </a:p>
                  </a:txBody>
                  <a:tcPr anchor="ctr"/>
                </a:tc>
                <a:tc>
                  <a:txBody>
                    <a:bodyPr/>
                    <a:lstStyle/>
                    <a:p>
                      <a:pPr algn="ctr"/>
                      <a:r>
                        <a:rPr lang="en-US" sz="1600" dirty="0">
                          <a:latin typeface="Arial" panose="020B0604020202020204" pitchFamily="34" charset="0"/>
                          <a:cs typeface="Arial" panose="020B0604020202020204" pitchFamily="34" charset="0"/>
                        </a:rPr>
                        <a:t>0.042</a:t>
                      </a:r>
                    </a:p>
                  </a:txBody>
                  <a:tcPr anchor="ctr"/>
                </a:tc>
                <a:tc>
                  <a:txBody>
                    <a:bodyPr/>
                    <a:lstStyle/>
                    <a:p>
                      <a:pPr algn="ctr"/>
                      <a:r>
                        <a:rPr lang="en-US" sz="1600" dirty="0">
                          <a:latin typeface="Arial" panose="020B0604020202020204" pitchFamily="34" charset="0"/>
                          <a:cs typeface="Arial" panose="020B0604020202020204" pitchFamily="34" charset="0"/>
                        </a:rPr>
                        <a:t>0.075</a:t>
                      </a:r>
                    </a:p>
                    <a:p>
                      <a:pPr algn="ctr"/>
                      <a:r>
                        <a:rPr lang="en-US" sz="1100" dirty="0">
                          <a:latin typeface="Arial" panose="020B0604020202020204" pitchFamily="34" charset="0"/>
                          <a:cs typeface="Arial" panose="020B0604020202020204" pitchFamily="34" charset="0"/>
                        </a:rPr>
                        <a:t>(0.061, 95%)</a:t>
                      </a:r>
                    </a:p>
                  </a:txBody>
                  <a:tcPr anchor="ctr"/>
                </a:tc>
                <a:extLst>
                  <a:ext uri="{0D108BD9-81ED-4DB2-BD59-A6C34878D82A}">
                    <a16:rowId xmlns:a16="http://schemas.microsoft.com/office/drawing/2014/main" val="10003"/>
                  </a:ext>
                </a:extLst>
              </a:tr>
            </a:tbl>
          </a:graphicData>
        </a:graphic>
      </p:graphicFrame>
      <p:sp>
        <p:nvSpPr>
          <p:cNvPr id="10" name="TextBox 9">
            <a:extLst>
              <a:ext uri="{FF2B5EF4-FFF2-40B4-BE49-F238E27FC236}">
                <a16:creationId xmlns:a16="http://schemas.microsoft.com/office/drawing/2014/main" id="{452E17A7-788F-3B46-A97E-B16E0B557D71}"/>
              </a:ext>
            </a:extLst>
          </p:cNvPr>
          <p:cNvSpPr txBox="1"/>
          <p:nvPr/>
        </p:nvSpPr>
        <p:spPr>
          <a:xfrm>
            <a:off x="5086814" y="1024617"/>
            <a:ext cx="4209586" cy="523220"/>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Comparison of WiFEL-type gun (40 MV/m) performances for different cathode </a:t>
            </a:r>
            <a:r>
              <a:rPr lang="el-GR" sz="1400" i="1" dirty="0">
                <a:latin typeface="Arial" panose="020B0604020202020204" pitchFamily="34" charset="0"/>
                <a:cs typeface="Arial" panose="020B0604020202020204" pitchFamily="34" charset="0"/>
              </a:rPr>
              <a:t>ε</a:t>
            </a:r>
            <a:r>
              <a:rPr lang="en-US" sz="1400" i="1" baseline="-25000" dirty="0">
                <a:latin typeface="Arial" panose="020B0604020202020204" pitchFamily="34" charset="0"/>
                <a:cs typeface="Arial" panose="020B0604020202020204" pitchFamily="34" charset="0"/>
              </a:rPr>
              <a:t>intrinsic</a:t>
            </a:r>
            <a:endParaRPr lang="en-US" sz="1400" b="1"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93F0E614-8711-F046-821B-2AE654296CFD}"/>
              </a:ext>
            </a:extLst>
          </p:cNvPr>
          <p:cNvPicPr>
            <a:picLocks noChangeAspect="1"/>
          </p:cNvPicPr>
          <p:nvPr/>
        </p:nvPicPr>
        <p:blipFill>
          <a:blip r:embed="rId2"/>
          <a:stretch>
            <a:fillRect/>
          </a:stretch>
        </p:blipFill>
        <p:spPr>
          <a:xfrm>
            <a:off x="414650" y="1578614"/>
            <a:ext cx="3739843" cy="2879085"/>
          </a:xfrm>
          <a:prstGeom prst="rect">
            <a:avLst/>
          </a:prstGeom>
        </p:spPr>
      </p:pic>
    </p:spTree>
    <p:extLst>
      <p:ext uri="{BB962C8B-B14F-4D97-AF65-F5344CB8AC3E}">
        <p14:creationId xmlns:p14="http://schemas.microsoft.com/office/powerpoint/2010/main" val="2299922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D5A706-94EE-E748-BD81-A1232299E7FC}"/>
              </a:ext>
            </a:extLst>
          </p:cNvPr>
          <p:cNvSpPr>
            <a:spLocks noGrp="1"/>
          </p:cNvSpPr>
          <p:nvPr>
            <p:ph type="sldNum" sz="quarter" idx="11"/>
          </p:nvPr>
        </p:nvSpPr>
        <p:spPr/>
        <p:txBody>
          <a:bodyPr/>
          <a:lstStyle/>
          <a:p>
            <a:fld id="{5BD36294-2849-48A8-8531-5354CF3095D2}" type="slidenum">
              <a:rPr lang="en-US" smtClean="0">
                <a:solidFill>
                  <a:srgbClr val="000000"/>
                </a:solidFill>
              </a:rPr>
              <a:pPr/>
              <a:t>17</a:t>
            </a:fld>
            <a:endParaRPr lang="en-US" dirty="0">
              <a:solidFill>
                <a:srgbClr val="000000"/>
              </a:solidFill>
            </a:endParaRPr>
          </a:p>
        </p:txBody>
      </p:sp>
      <p:sp>
        <p:nvSpPr>
          <p:cNvPr id="4" name="TextBox 3">
            <a:extLst>
              <a:ext uri="{FF2B5EF4-FFF2-40B4-BE49-F238E27FC236}">
                <a16:creationId xmlns:a16="http://schemas.microsoft.com/office/drawing/2014/main" id="{59CFE6D7-B604-894F-95BF-CD02B519A0F4}"/>
              </a:ext>
            </a:extLst>
          </p:cNvPr>
          <p:cNvSpPr txBox="1"/>
          <p:nvPr/>
        </p:nvSpPr>
        <p:spPr>
          <a:xfrm>
            <a:off x="304800" y="190500"/>
            <a:ext cx="3886200" cy="584775"/>
          </a:xfrm>
          <a:prstGeom prst="rect">
            <a:avLst/>
          </a:prstGeom>
          <a:noFill/>
        </p:spPr>
        <p:txBody>
          <a:bodyPr wrap="square" rtlCol="0">
            <a:spAutoFit/>
          </a:bodyPr>
          <a:lstStyle/>
          <a:p>
            <a:pPr algn="ctr"/>
            <a:r>
              <a:rPr lang="en-US" sz="3200" b="1" dirty="0">
                <a:solidFill>
                  <a:schemeClr val="bg2"/>
                </a:solidFill>
                <a:latin typeface="Arial" pitchFamily="34" charset="0"/>
                <a:ea typeface="+mj-ea"/>
                <a:cs typeface="Arial" pitchFamily="34" charset="0"/>
              </a:rPr>
              <a:t>Summary</a:t>
            </a:r>
          </a:p>
        </p:txBody>
      </p:sp>
      <p:sp>
        <p:nvSpPr>
          <p:cNvPr id="3" name="TextBox 2">
            <a:extLst>
              <a:ext uri="{FF2B5EF4-FFF2-40B4-BE49-F238E27FC236}">
                <a16:creationId xmlns:a16="http://schemas.microsoft.com/office/drawing/2014/main" id="{E41C0360-435E-FF41-B33B-6A32980E1861}"/>
              </a:ext>
            </a:extLst>
          </p:cNvPr>
          <p:cNvSpPr txBox="1"/>
          <p:nvPr/>
        </p:nvSpPr>
        <p:spPr>
          <a:xfrm>
            <a:off x="838200" y="1714500"/>
            <a:ext cx="5029200" cy="1477328"/>
          </a:xfrm>
          <a:prstGeom prst="rect">
            <a:avLst/>
          </a:prstGeom>
          <a:noFill/>
        </p:spPr>
        <p:txBody>
          <a:bodyPr wrap="square" rtlCol="0">
            <a:spAutoFit/>
          </a:bodyPr>
          <a:lstStyle/>
          <a:p>
            <a:r>
              <a:rPr lang="en-US" dirty="0"/>
              <a:t>Challenges</a:t>
            </a:r>
          </a:p>
          <a:p>
            <a:endParaRPr lang="en-US" dirty="0"/>
          </a:p>
          <a:p>
            <a:r>
              <a:rPr lang="en-US" dirty="0"/>
              <a:t>Requirements</a:t>
            </a:r>
          </a:p>
          <a:p>
            <a:endParaRPr lang="en-US" dirty="0"/>
          </a:p>
          <a:p>
            <a:endParaRPr lang="en-US" dirty="0"/>
          </a:p>
        </p:txBody>
      </p:sp>
    </p:spTree>
    <p:extLst>
      <p:ext uri="{BB962C8B-B14F-4D97-AF65-F5344CB8AC3E}">
        <p14:creationId xmlns:p14="http://schemas.microsoft.com/office/powerpoint/2010/main" val="1635028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_x119270112" descr="EMB000001783e39">
            <a:extLst>
              <a:ext uri="{FF2B5EF4-FFF2-40B4-BE49-F238E27FC236}">
                <a16:creationId xmlns:a16="http://schemas.microsoft.com/office/drawing/2014/main" id="{59B2DF5E-BDC5-8245-A938-0D044C5B2776}"/>
              </a:ext>
            </a:extLst>
          </p:cNvPr>
          <p:cNvPicPr>
            <a:picLocks noChangeAspect="1" noChangeArrowheads="1"/>
          </p:cNvPicPr>
          <p:nvPr/>
        </p:nvPicPr>
        <p:blipFill rotWithShape="1">
          <a:blip r:embed="rId3" cstate="print"/>
          <a:srcRect t="13984" b="6628"/>
          <a:stretch/>
        </p:blipFill>
        <p:spPr bwMode="auto">
          <a:xfrm>
            <a:off x="1313621" y="2493985"/>
            <a:ext cx="3139239" cy="1400978"/>
          </a:xfrm>
          <a:prstGeom prst="rect">
            <a:avLst/>
          </a:prstGeom>
          <a:noFill/>
          <a:ln>
            <a:solidFill>
              <a:schemeClr val="tx1"/>
            </a:solidFill>
          </a:ln>
          <a:effectLst>
            <a:outerShdw blurRad="50800" dist="38100" dir="2700000" algn="tl" rotWithShape="0">
              <a:prstClr val="black">
                <a:alpha val="40000"/>
              </a:prstClr>
            </a:outerShdw>
          </a:effectLst>
        </p:spPr>
      </p:pic>
      <p:pic>
        <p:nvPicPr>
          <p:cNvPr id="6" name="Picture 2" descr="L:\Photos\OSFA_141014_Luftaufnahmen\PA140154.JPG">
            <a:extLst>
              <a:ext uri="{FF2B5EF4-FFF2-40B4-BE49-F238E27FC236}">
                <a16:creationId xmlns:a16="http://schemas.microsoft.com/office/drawing/2014/main" id="{DFB410A2-020C-8642-B377-AB2266C5CCA2}"/>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t="13160"/>
          <a:stretch/>
        </p:blipFill>
        <p:spPr bwMode="auto">
          <a:xfrm>
            <a:off x="4498556" y="2528767"/>
            <a:ext cx="3092511" cy="1427633"/>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5" descr="http://www.xfel.eu/sites/site_xfel-gmbh/content/e63619/e65525/preview_eng.jpg">
            <a:extLst>
              <a:ext uri="{FF2B5EF4-FFF2-40B4-BE49-F238E27FC236}">
                <a16:creationId xmlns:a16="http://schemas.microsoft.com/office/drawing/2014/main" id="{C471C53E-3451-CA46-9422-7CEB7A7D5543}"/>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503308" y="1118271"/>
            <a:ext cx="3099837" cy="1404289"/>
          </a:xfrm>
          <a:prstGeom prst="rect">
            <a:avLst/>
          </a:prstGeom>
          <a:noFill/>
          <a:ln>
            <a:solidFill>
              <a:schemeClr val="tx1"/>
            </a:solidFill>
          </a:ln>
          <a:effectLst>
            <a:outerShdw blurRad="50800" dist="38100" dir="2700000" algn="tl" rotWithShape="0">
              <a:prstClr val="black">
                <a:alpha val="40000"/>
              </a:prstClr>
            </a:outerShdw>
          </a:effectLst>
        </p:spPr>
      </p:pic>
      <p:pic>
        <p:nvPicPr>
          <p:cNvPr id="8" name="Picture 7" descr="RIKEN/HARIMA　X-ray free electron laser XFEL">
            <a:extLst>
              <a:ext uri="{FF2B5EF4-FFF2-40B4-BE49-F238E27FC236}">
                <a16:creationId xmlns:a16="http://schemas.microsoft.com/office/drawing/2014/main" id="{867418BC-4F7B-3345-8758-D69A209F824E}"/>
              </a:ext>
            </a:extLst>
          </p:cNvPr>
          <p:cNvPicPr>
            <a:picLocks noChangeAspect="1" noChangeArrowheads="1"/>
          </p:cNvPicPr>
          <p:nvPr/>
        </p:nvPicPr>
        <p:blipFill>
          <a:blip r:embed="rId6" cstate="print"/>
          <a:srcRect/>
          <a:stretch>
            <a:fillRect/>
          </a:stretch>
        </p:blipFill>
        <p:spPr bwMode="auto">
          <a:xfrm>
            <a:off x="1313622" y="1094730"/>
            <a:ext cx="3140160" cy="1380159"/>
          </a:xfrm>
          <a:prstGeom prst="rect">
            <a:avLst/>
          </a:prstGeom>
          <a:noFill/>
          <a:ln>
            <a:solidFill>
              <a:schemeClr val="tx1"/>
            </a:solidFill>
          </a:ln>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54D64E61-0350-DB45-B091-A5AF3721AD86}"/>
              </a:ext>
            </a:extLst>
          </p:cNvPr>
          <p:cNvSpPr txBox="1"/>
          <p:nvPr/>
        </p:nvSpPr>
        <p:spPr>
          <a:xfrm>
            <a:off x="80143" y="1367374"/>
            <a:ext cx="1182901" cy="646303"/>
          </a:xfrm>
          <a:prstGeom prst="rect">
            <a:avLst/>
          </a:prstGeom>
        </p:spPr>
        <p:style>
          <a:lnRef idx="1">
            <a:schemeClr val="accent1"/>
          </a:lnRef>
          <a:fillRef idx="2">
            <a:schemeClr val="accent1"/>
          </a:fillRef>
          <a:effectRef idx="1">
            <a:schemeClr val="accent1"/>
          </a:effectRef>
          <a:fontRef idx="minor">
            <a:schemeClr val="dk1"/>
          </a:fontRef>
        </p:style>
        <p:txBody>
          <a:bodyPr wrap="square" lIns="91411" tIns="45706" rIns="91411" bIns="45706" rtlCol="0">
            <a:spAutoFit/>
          </a:bodyPr>
          <a:lstStyle/>
          <a:p>
            <a:r>
              <a:rPr lang="en-US" sz="1200" dirty="0">
                <a:solidFill>
                  <a:srgbClr val="000000"/>
                </a:solidFill>
                <a:cs typeface="Arial" pitchFamily="34" charset="0"/>
              </a:rPr>
              <a:t>SACLA 2011</a:t>
            </a:r>
          </a:p>
          <a:p>
            <a:r>
              <a:rPr lang="en-US" sz="1200" dirty="0">
                <a:solidFill>
                  <a:srgbClr val="000000"/>
                </a:solidFill>
                <a:cs typeface="Arial" pitchFamily="34" charset="0"/>
              </a:rPr>
              <a:t>8.5 GeV, </a:t>
            </a:r>
          </a:p>
          <a:p>
            <a:r>
              <a:rPr lang="en-US" sz="1200" dirty="0">
                <a:solidFill>
                  <a:srgbClr val="000000"/>
                </a:solidFill>
                <a:cs typeface="Arial" pitchFamily="34" charset="0"/>
              </a:rPr>
              <a:t>60Hz NC</a:t>
            </a:r>
          </a:p>
        </p:txBody>
      </p:sp>
      <p:sp>
        <p:nvSpPr>
          <p:cNvPr id="10" name="TextBox 9">
            <a:extLst>
              <a:ext uri="{FF2B5EF4-FFF2-40B4-BE49-F238E27FC236}">
                <a16:creationId xmlns:a16="http://schemas.microsoft.com/office/drawing/2014/main" id="{E4442D98-3EA1-D348-9DED-52E51D0A6AAA}"/>
              </a:ext>
            </a:extLst>
          </p:cNvPr>
          <p:cNvSpPr txBox="1"/>
          <p:nvPr/>
        </p:nvSpPr>
        <p:spPr>
          <a:xfrm>
            <a:off x="7652671" y="1428010"/>
            <a:ext cx="1339549" cy="830968"/>
          </a:xfrm>
          <a:prstGeom prst="rect">
            <a:avLst/>
          </a:prstGeom>
        </p:spPr>
        <p:style>
          <a:lnRef idx="1">
            <a:schemeClr val="accent1"/>
          </a:lnRef>
          <a:fillRef idx="2">
            <a:schemeClr val="accent1"/>
          </a:fillRef>
          <a:effectRef idx="1">
            <a:schemeClr val="accent1"/>
          </a:effectRef>
          <a:fontRef idx="minor">
            <a:schemeClr val="dk1"/>
          </a:fontRef>
        </p:style>
        <p:txBody>
          <a:bodyPr wrap="square" lIns="91411" tIns="45706" rIns="91411" bIns="45706" rtlCol="0">
            <a:spAutoFit/>
          </a:bodyPr>
          <a:lstStyle/>
          <a:p>
            <a:r>
              <a:rPr lang="en-US" sz="1200" dirty="0">
                <a:solidFill>
                  <a:srgbClr val="000000"/>
                </a:solidFill>
                <a:cs typeface="Arial" pitchFamily="34" charset="0"/>
              </a:rPr>
              <a:t>European XFEL 2017</a:t>
            </a:r>
          </a:p>
          <a:p>
            <a:r>
              <a:rPr lang="en-US" sz="1200" dirty="0">
                <a:solidFill>
                  <a:srgbClr val="000000"/>
                </a:solidFill>
                <a:cs typeface="Arial" pitchFamily="34" charset="0"/>
              </a:rPr>
              <a:t>17.5 GeV, </a:t>
            </a:r>
            <a:r>
              <a:rPr lang="en-US" sz="1200" b="1" dirty="0">
                <a:solidFill>
                  <a:srgbClr val="FF0000"/>
                </a:solidFill>
                <a:cs typeface="Arial" pitchFamily="34" charset="0"/>
              </a:rPr>
              <a:t>2800 x 10 Hz SC</a:t>
            </a:r>
          </a:p>
        </p:txBody>
      </p:sp>
      <p:sp>
        <p:nvSpPr>
          <p:cNvPr id="11" name="TextBox 10">
            <a:extLst>
              <a:ext uri="{FF2B5EF4-FFF2-40B4-BE49-F238E27FC236}">
                <a16:creationId xmlns:a16="http://schemas.microsoft.com/office/drawing/2014/main" id="{A28343F3-3250-8E45-8D5B-31BF83F4B2FC}"/>
              </a:ext>
            </a:extLst>
          </p:cNvPr>
          <p:cNvSpPr txBox="1"/>
          <p:nvPr/>
        </p:nvSpPr>
        <p:spPr>
          <a:xfrm>
            <a:off x="0" y="2738823"/>
            <a:ext cx="1263044" cy="646303"/>
          </a:xfrm>
          <a:prstGeom prst="rect">
            <a:avLst/>
          </a:prstGeom>
        </p:spPr>
        <p:style>
          <a:lnRef idx="1">
            <a:schemeClr val="accent1"/>
          </a:lnRef>
          <a:fillRef idx="2">
            <a:schemeClr val="accent1"/>
          </a:fillRef>
          <a:effectRef idx="1">
            <a:schemeClr val="accent1"/>
          </a:effectRef>
          <a:fontRef idx="minor">
            <a:schemeClr val="dk1"/>
          </a:fontRef>
        </p:style>
        <p:txBody>
          <a:bodyPr wrap="none" lIns="91411" tIns="45706" rIns="91411" bIns="45706" rtlCol="0">
            <a:spAutoFit/>
          </a:bodyPr>
          <a:lstStyle/>
          <a:p>
            <a:r>
              <a:rPr lang="en-US" sz="1200" dirty="0">
                <a:solidFill>
                  <a:srgbClr val="000000"/>
                </a:solidFill>
                <a:cs typeface="Arial" pitchFamily="34" charset="0"/>
              </a:rPr>
              <a:t>PAL XFEL2016</a:t>
            </a:r>
          </a:p>
          <a:p>
            <a:r>
              <a:rPr lang="en-US" sz="1200" dirty="0">
                <a:solidFill>
                  <a:srgbClr val="000000"/>
                </a:solidFill>
                <a:cs typeface="Arial" pitchFamily="34" charset="0"/>
              </a:rPr>
              <a:t>10 GeV</a:t>
            </a:r>
          </a:p>
          <a:p>
            <a:r>
              <a:rPr lang="en-US" sz="1200" dirty="0">
                <a:solidFill>
                  <a:srgbClr val="000000"/>
                </a:solidFill>
                <a:cs typeface="Arial" pitchFamily="34" charset="0"/>
              </a:rPr>
              <a:t>60Hz NC</a:t>
            </a:r>
          </a:p>
        </p:txBody>
      </p:sp>
      <p:sp>
        <p:nvSpPr>
          <p:cNvPr id="12" name="TextBox 11">
            <a:extLst>
              <a:ext uri="{FF2B5EF4-FFF2-40B4-BE49-F238E27FC236}">
                <a16:creationId xmlns:a16="http://schemas.microsoft.com/office/drawing/2014/main" id="{A9EAA4FC-33DB-034E-B2CF-F7CC5966895E}"/>
              </a:ext>
            </a:extLst>
          </p:cNvPr>
          <p:cNvSpPr txBox="1"/>
          <p:nvPr/>
        </p:nvSpPr>
        <p:spPr>
          <a:xfrm>
            <a:off x="7621547" y="2923321"/>
            <a:ext cx="1439058" cy="646303"/>
          </a:xfrm>
          <a:prstGeom prst="rect">
            <a:avLst/>
          </a:prstGeom>
        </p:spPr>
        <p:style>
          <a:lnRef idx="1">
            <a:schemeClr val="accent1"/>
          </a:lnRef>
          <a:fillRef idx="2">
            <a:schemeClr val="accent1"/>
          </a:fillRef>
          <a:effectRef idx="1">
            <a:schemeClr val="accent1"/>
          </a:effectRef>
          <a:fontRef idx="minor">
            <a:schemeClr val="dk1"/>
          </a:fontRef>
        </p:style>
        <p:txBody>
          <a:bodyPr wrap="square" lIns="91411" tIns="45706" rIns="91411" bIns="45706" rtlCol="0">
            <a:spAutoFit/>
          </a:bodyPr>
          <a:lstStyle/>
          <a:p>
            <a:r>
              <a:rPr lang="en-US" sz="1200" dirty="0">
                <a:solidFill>
                  <a:srgbClr val="000000"/>
                </a:solidFill>
                <a:cs typeface="Arial" pitchFamily="34" charset="0"/>
              </a:rPr>
              <a:t>SWISS FEL 2018</a:t>
            </a:r>
            <a:br>
              <a:rPr lang="en-US" sz="1200" dirty="0">
                <a:solidFill>
                  <a:srgbClr val="000000"/>
                </a:solidFill>
                <a:cs typeface="Arial" pitchFamily="34" charset="0"/>
              </a:rPr>
            </a:br>
            <a:r>
              <a:rPr lang="en-US" sz="1200" dirty="0">
                <a:solidFill>
                  <a:srgbClr val="000000"/>
                </a:solidFill>
                <a:cs typeface="Arial" pitchFamily="34" charset="0"/>
              </a:rPr>
              <a:t>5.8 GeV</a:t>
            </a:r>
          </a:p>
          <a:p>
            <a:r>
              <a:rPr lang="en-US" sz="1200" dirty="0">
                <a:solidFill>
                  <a:srgbClr val="000000"/>
                </a:solidFill>
                <a:cs typeface="Arial" pitchFamily="34" charset="0"/>
              </a:rPr>
              <a:t>100 Hz NC</a:t>
            </a:r>
          </a:p>
        </p:txBody>
      </p:sp>
      <p:pic>
        <p:nvPicPr>
          <p:cNvPr id="13" name="Picture 11" descr="Flag of Germany">
            <a:hlinkClick r:id="rId7"/>
            <a:extLst>
              <a:ext uri="{FF2B5EF4-FFF2-40B4-BE49-F238E27FC236}">
                <a16:creationId xmlns:a16="http://schemas.microsoft.com/office/drawing/2014/main" id="{6105D39F-A104-DD4C-B96A-3EEF5FF8DF20}"/>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127604" y="1110370"/>
            <a:ext cx="463463" cy="282957"/>
          </a:xfrm>
          <a:prstGeom prst="rect">
            <a:avLst/>
          </a:prstGeom>
          <a:noFill/>
        </p:spPr>
      </p:pic>
      <p:pic>
        <p:nvPicPr>
          <p:cNvPr id="14" name="Picture 13" descr="Flag of Korea, South">
            <a:hlinkClick r:id="rId9"/>
            <a:extLst>
              <a:ext uri="{FF2B5EF4-FFF2-40B4-BE49-F238E27FC236}">
                <a16:creationId xmlns:a16="http://schemas.microsoft.com/office/drawing/2014/main" id="{EA8CD5B5-67F0-F147-8193-23E8E97C6CF2}"/>
              </a:ext>
            </a:extLst>
          </p:cNvPr>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3967617" y="2615738"/>
            <a:ext cx="461375" cy="307583"/>
          </a:xfrm>
          <a:prstGeom prst="rect">
            <a:avLst/>
          </a:prstGeom>
          <a:noFill/>
        </p:spPr>
      </p:pic>
      <p:pic>
        <p:nvPicPr>
          <p:cNvPr id="15" name="Picture 15" descr="Flag of Japan">
            <a:hlinkClick r:id="rId11"/>
            <a:extLst>
              <a:ext uri="{FF2B5EF4-FFF2-40B4-BE49-F238E27FC236}">
                <a16:creationId xmlns:a16="http://schemas.microsoft.com/office/drawing/2014/main" id="{9CD71D4D-8032-4042-B73D-46E2E5F1AB4C}"/>
              </a:ext>
            </a:extLst>
          </p:cNvPr>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4031136" y="1118271"/>
            <a:ext cx="413359" cy="275572"/>
          </a:xfrm>
          <a:prstGeom prst="rect">
            <a:avLst/>
          </a:prstGeom>
          <a:noFill/>
        </p:spPr>
      </p:pic>
      <p:pic>
        <p:nvPicPr>
          <p:cNvPr id="16" name="Picture 17" descr="Flag of Switzerland">
            <a:hlinkClick r:id="rId13"/>
            <a:extLst>
              <a:ext uri="{FF2B5EF4-FFF2-40B4-BE49-F238E27FC236}">
                <a16:creationId xmlns:a16="http://schemas.microsoft.com/office/drawing/2014/main" id="{D076607D-B1A3-7D4D-814E-88FEB7C8B29F}"/>
              </a:ext>
            </a:extLst>
          </p:cNvPr>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7174389" y="2543104"/>
            <a:ext cx="391437" cy="391438"/>
          </a:xfrm>
          <a:prstGeom prst="rect">
            <a:avLst/>
          </a:prstGeom>
          <a:noFill/>
        </p:spPr>
      </p:pic>
      <p:sp>
        <p:nvSpPr>
          <p:cNvPr id="17" name="Slide Number Placeholder 1">
            <a:extLst>
              <a:ext uri="{FF2B5EF4-FFF2-40B4-BE49-F238E27FC236}">
                <a16:creationId xmlns:a16="http://schemas.microsoft.com/office/drawing/2014/main" id="{E9D44D56-86F3-B94F-B9EA-0E5328472AD2}"/>
              </a:ext>
            </a:extLst>
          </p:cNvPr>
          <p:cNvSpPr txBox="1">
            <a:spLocks/>
          </p:cNvSpPr>
          <p:nvPr/>
        </p:nvSpPr>
        <p:spPr>
          <a:xfrm>
            <a:off x="8566150" y="6318251"/>
            <a:ext cx="318932" cy="539750"/>
          </a:xfrm>
          <a:prstGeom prst="rect">
            <a:avLst/>
          </a:prstGeom>
        </p:spPr>
        <p:txBody>
          <a:bodyPr vert="horz" lIns="71996" tIns="57597" rIns="71996" bIns="45718" rtlCol="0" anchor="ctr"/>
          <a:lstStyle>
            <a:defPPr>
              <a:defRPr lang="en-US"/>
            </a:defPPr>
            <a:lvl1pPr marL="0" algn="l" defTabSz="914400" rtl="0" eaLnBrk="1" latinLnBrk="0" hangingPunct="1">
              <a:defRPr sz="1100" b="0" kern="1200">
                <a:solidFill>
                  <a:schemeClr val="tx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fld id="{5BD36294-2849-48A8-8531-5354CF3095D2}" type="slidenum">
              <a:rPr lang="en-US" smtClean="0">
                <a:solidFill>
                  <a:srgbClr val="000000"/>
                </a:solidFill>
              </a:rPr>
              <a:pPr fontAlgn="auto">
                <a:spcBef>
                  <a:spcPts val="0"/>
                </a:spcBef>
                <a:spcAft>
                  <a:spcPts val="0"/>
                </a:spcAft>
              </a:pPr>
              <a:t>2</a:t>
            </a:fld>
            <a:endParaRPr lang="en-US" dirty="0">
              <a:solidFill>
                <a:srgbClr val="000000"/>
              </a:solidFill>
            </a:endParaRPr>
          </a:p>
        </p:txBody>
      </p:sp>
      <p:pic>
        <p:nvPicPr>
          <p:cNvPr id="18" name="Picture 2">
            <a:extLst>
              <a:ext uri="{FF2B5EF4-FFF2-40B4-BE49-F238E27FC236}">
                <a16:creationId xmlns:a16="http://schemas.microsoft.com/office/drawing/2014/main" id="{2EC0CC1F-14CD-7C48-9BFB-A5404B524CA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95800" y="3962824"/>
            <a:ext cx="3096346" cy="1561676"/>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9" name="TextBox 18">
            <a:extLst>
              <a:ext uri="{FF2B5EF4-FFF2-40B4-BE49-F238E27FC236}">
                <a16:creationId xmlns:a16="http://schemas.microsoft.com/office/drawing/2014/main" id="{A87CE527-A647-CC44-8620-6BD4933800DE}"/>
              </a:ext>
            </a:extLst>
          </p:cNvPr>
          <p:cNvSpPr txBox="1"/>
          <p:nvPr/>
        </p:nvSpPr>
        <p:spPr>
          <a:xfrm>
            <a:off x="7621547" y="4158597"/>
            <a:ext cx="1446253" cy="830968"/>
          </a:xfrm>
          <a:prstGeom prst="rect">
            <a:avLst/>
          </a:prstGeom>
        </p:spPr>
        <p:style>
          <a:lnRef idx="1">
            <a:schemeClr val="accent1"/>
          </a:lnRef>
          <a:fillRef idx="2">
            <a:schemeClr val="accent1"/>
          </a:fillRef>
          <a:effectRef idx="1">
            <a:schemeClr val="accent1"/>
          </a:effectRef>
          <a:fontRef idx="minor">
            <a:schemeClr val="dk1"/>
          </a:fontRef>
        </p:style>
        <p:txBody>
          <a:bodyPr wrap="square" lIns="91411" tIns="45706" rIns="91411" bIns="45706" rtlCol="0">
            <a:spAutoFit/>
          </a:bodyPr>
          <a:lstStyle/>
          <a:p>
            <a:r>
              <a:rPr lang="en-US" sz="1200" dirty="0">
                <a:solidFill>
                  <a:srgbClr val="000000"/>
                </a:solidFill>
                <a:cs typeface="Arial" pitchFamily="34" charset="0"/>
              </a:rPr>
              <a:t>Shanghai SHINE 2025</a:t>
            </a:r>
            <a:br>
              <a:rPr lang="en-US" sz="1200" dirty="0">
                <a:solidFill>
                  <a:srgbClr val="000000"/>
                </a:solidFill>
                <a:cs typeface="Arial" pitchFamily="34" charset="0"/>
              </a:rPr>
            </a:br>
            <a:r>
              <a:rPr lang="en-US" sz="1200" dirty="0">
                <a:solidFill>
                  <a:srgbClr val="000000"/>
                </a:solidFill>
                <a:cs typeface="Arial" pitchFamily="34" charset="0"/>
              </a:rPr>
              <a:t>8 GeV</a:t>
            </a:r>
          </a:p>
          <a:p>
            <a:r>
              <a:rPr lang="en-US" sz="1200" b="1" dirty="0">
                <a:solidFill>
                  <a:srgbClr val="FF0000"/>
                </a:solidFill>
                <a:cs typeface="Arial" pitchFamily="34" charset="0"/>
              </a:rPr>
              <a:t>1 MHz SC</a:t>
            </a:r>
          </a:p>
        </p:txBody>
      </p:sp>
      <p:pic>
        <p:nvPicPr>
          <p:cNvPr id="20" name="Picture 8" descr="Image result for china flag">
            <a:extLst>
              <a:ext uri="{FF2B5EF4-FFF2-40B4-BE49-F238E27FC236}">
                <a16:creationId xmlns:a16="http://schemas.microsoft.com/office/drawing/2014/main" id="{544B9465-7305-5949-A1ED-5E83D3C687A9}"/>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998463" y="3967178"/>
            <a:ext cx="567363" cy="37824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0" descr="https://sciencesprings.files.wordpress.com/2015/10/slac-lclsii.jpg?w=624">
            <a:extLst>
              <a:ext uri="{FF2B5EF4-FFF2-40B4-BE49-F238E27FC236}">
                <a16:creationId xmlns:a16="http://schemas.microsoft.com/office/drawing/2014/main" id="{061BE970-EB94-344D-B697-1BE3F7032C0C}"/>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2296" r="2420" b="6537"/>
          <a:stretch/>
        </p:blipFill>
        <p:spPr bwMode="auto">
          <a:xfrm>
            <a:off x="1307250" y="3921923"/>
            <a:ext cx="3173815" cy="1643477"/>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E2656590-A832-D041-B4B5-2A404EEAE10B}"/>
              </a:ext>
            </a:extLst>
          </p:cNvPr>
          <p:cNvSpPr txBox="1"/>
          <p:nvPr/>
        </p:nvSpPr>
        <p:spPr>
          <a:xfrm>
            <a:off x="91372" y="4057631"/>
            <a:ext cx="1151213" cy="646303"/>
          </a:xfrm>
          <a:prstGeom prst="rect">
            <a:avLst/>
          </a:prstGeom>
        </p:spPr>
        <p:style>
          <a:lnRef idx="1">
            <a:schemeClr val="accent1"/>
          </a:lnRef>
          <a:fillRef idx="2">
            <a:schemeClr val="accent1"/>
          </a:fillRef>
          <a:effectRef idx="1">
            <a:schemeClr val="accent1"/>
          </a:effectRef>
          <a:fontRef idx="minor">
            <a:schemeClr val="dk1"/>
          </a:fontRef>
        </p:style>
        <p:txBody>
          <a:bodyPr wrap="square" lIns="91411" tIns="45706" rIns="91411" bIns="45706" rtlCol="0">
            <a:spAutoFit/>
          </a:bodyPr>
          <a:lstStyle/>
          <a:p>
            <a:r>
              <a:rPr lang="en-US" sz="1200" dirty="0">
                <a:solidFill>
                  <a:srgbClr val="000000"/>
                </a:solidFill>
                <a:cs typeface="Arial" pitchFamily="34" charset="0"/>
              </a:rPr>
              <a:t>LCLS-II 2020</a:t>
            </a:r>
            <a:br>
              <a:rPr lang="en-US" sz="1200" dirty="0">
                <a:solidFill>
                  <a:srgbClr val="000000"/>
                </a:solidFill>
                <a:cs typeface="Arial" pitchFamily="34" charset="0"/>
              </a:rPr>
            </a:br>
            <a:r>
              <a:rPr lang="en-US" sz="1200" dirty="0">
                <a:solidFill>
                  <a:srgbClr val="000000"/>
                </a:solidFill>
                <a:cs typeface="Arial" pitchFamily="34" charset="0"/>
              </a:rPr>
              <a:t>4 GeV</a:t>
            </a:r>
          </a:p>
          <a:p>
            <a:r>
              <a:rPr lang="en-US" sz="1200" b="1" dirty="0">
                <a:solidFill>
                  <a:srgbClr val="FF0000"/>
                </a:solidFill>
                <a:cs typeface="Arial" pitchFamily="34" charset="0"/>
              </a:rPr>
              <a:t>1 MHz SC</a:t>
            </a:r>
          </a:p>
        </p:txBody>
      </p:sp>
      <p:pic>
        <p:nvPicPr>
          <p:cNvPr id="23" name="Picture 14" descr="Image result for usa flag">
            <a:extLst>
              <a:ext uri="{FF2B5EF4-FFF2-40B4-BE49-F238E27FC236}">
                <a16:creationId xmlns:a16="http://schemas.microsoft.com/office/drawing/2014/main" id="{787ADC10-F39E-7646-B007-70A920F7F585}"/>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919881" y="4112704"/>
            <a:ext cx="509111" cy="268079"/>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E4E2E266-069D-8841-9DFA-E125EA475EEB}"/>
              </a:ext>
            </a:extLst>
          </p:cNvPr>
          <p:cNvSpPr txBox="1"/>
          <p:nvPr/>
        </p:nvSpPr>
        <p:spPr>
          <a:xfrm>
            <a:off x="80143" y="4734432"/>
            <a:ext cx="1151213" cy="830968"/>
          </a:xfrm>
          <a:prstGeom prst="rect">
            <a:avLst/>
          </a:prstGeom>
        </p:spPr>
        <p:style>
          <a:lnRef idx="1">
            <a:schemeClr val="accent1"/>
          </a:lnRef>
          <a:fillRef idx="2">
            <a:schemeClr val="accent1"/>
          </a:fillRef>
          <a:effectRef idx="1">
            <a:schemeClr val="accent1"/>
          </a:effectRef>
          <a:fontRef idx="minor">
            <a:schemeClr val="dk1"/>
          </a:fontRef>
        </p:style>
        <p:txBody>
          <a:bodyPr wrap="square" lIns="91411" tIns="45706" rIns="91411" bIns="45706" rtlCol="0">
            <a:spAutoFit/>
          </a:bodyPr>
          <a:lstStyle/>
          <a:p>
            <a:r>
              <a:rPr lang="en-US" sz="1200" dirty="0">
                <a:solidFill>
                  <a:srgbClr val="000000"/>
                </a:solidFill>
                <a:cs typeface="Arial" pitchFamily="34" charset="0"/>
              </a:rPr>
              <a:t>LCLS-II-HE 2025</a:t>
            </a:r>
            <a:br>
              <a:rPr lang="en-US" sz="1200" dirty="0">
                <a:solidFill>
                  <a:srgbClr val="000000"/>
                </a:solidFill>
                <a:cs typeface="Arial" pitchFamily="34" charset="0"/>
              </a:rPr>
            </a:br>
            <a:r>
              <a:rPr lang="en-US" sz="1200" dirty="0">
                <a:solidFill>
                  <a:srgbClr val="000000"/>
                </a:solidFill>
                <a:cs typeface="Arial" pitchFamily="34" charset="0"/>
              </a:rPr>
              <a:t>8 GeV</a:t>
            </a:r>
          </a:p>
          <a:p>
            <a:r>
              <a:rPr lang="en-US" sz="1200" b="1" dirty="0">
                <a:solidFill>
                  <a:srgbClr val="FF0000"/>
                </a:solidFill>
                <a:cs typeface="Arial" pitchFamily="34" charset="0"/>
              </a:rPr>
              <a:t>1 MHz SC</a:t>
            </a:r>
          </a:p>
        </p:txBody>
      </p:sp>
      <p:sp>
        <p:nvSpPr>
          <p:cNvPr id="3" name="TextBox 2">
            <a:extLst>
              <a:ext uri="{FF2B5EF4-FFF2-40B4-BE49-F238E27FC236}">
                <a16:creationId xmlns:a16="http://schemas.microsoft.com/office/drawing/2014/main" id="{F1EFA904-BDEB-4443-9697-1F84954DD882}"/>
              </a:ext>
            </a:extLst>
          </p:cNvPr>
          <p:cNvSpPr txBox="1"/>
          <p:nvPr/>
        </p:nvSpPr>
        <p:spPr>
          <a:xfrm>
            <a:off x="1752600" y="190500"/>
            <a:ext cx="5105400" cy="523220"/>
          </a:xfrm>
          <a:prstGeom prst="rect">
            <a:avLst/>
          </a:prstGeom>
          <a:noFill/>
        </p:spPr>
        <p:txBody>
          <a:bodyPr wrap="square" rtlCol="0">
            <a:spAutoFit/>
          </a:bodyPr>
          <a:lstStyle/>
          <a:p>
            <a:pPr algn="ctr" defTabSz="761970">
              <a:spcBef>
                <a:spcPct val="0"/>
              </a:spcBef>
            </a:pPr>
            <a:r>
              <a:rPr lang="en-US" sz="2800" b="1" dirty="0">
                <a:solidFill>
                  <a:schemeClr val="bg2"/>
                </a:solidFill>
                <a:latin typeface="Arial" pitchFamily="34" charset="0"/>
                <a:ea typeface="+mj-ea"/>
                <a:cs typeface="Arial" pitchFamily="34" charset="0"/>
              </a:rPr>
              <a:t>Hard X-ray FELs</a:t>
            </a:r>
          </a:p>
        </p:txBody>
      </p:sp>
    </p:spTree>
    <p:extLst>
      <p:ext uri="{BB962C8B-B14F-4D97-AF65-F5344CB8AC3E}">
        <p14:creationId xmlns:p14="http://schemas.microsoft.com/office/powerpoint/2010/main" val="1589652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D5A706-94EE-E748-BD81-A1232299E7FC}"/>
              </a:ext>
            </a:extLst>
          </p:cNvPr>
          <p:cNvSpPr>
            <a:spLocks noGrp="1"/>
          </p:cNvSpPr>
          <p:nvPr>
            <p:ph type="sldNum" sz="quarter" idx="11"/>
          </p:nvPr>
        </p:nvSpPr>
        <p:spPr/>
        <p:txBody>
          <a:bodyPr/>
          <a:lstStyle/>
          <a:p>
            <a:fld id="{5BD36294-2849-48A8-8531-5354CF3095D2}" type="slidenum">
              <a:rPr lang="en-US" smtClean="0">
                <a:solidFill>
                  <a:srgbClr val="000000"/>
                </a:solidFill>
              </a:rPr>
              <a:pPr/>
              <a:t>3</a:t>
            </a:fld>
            <a:endParaRPr lang="en-US" dirty="0">
              <a:solidFill>
                <a:srgbClr val="000000"/>
              </a:solidFill>
            </a:endParaRPr>
          </a:p>
        </p:txBody>
      </p:sp>
      <p:sp>
        <p:nvSpPr>
          <p:cNvPr id="3" name="TextBox 2">
            <a:extLst>
              <a:ext uri="{FF2B5EF4-FFF2-40B4-BE49-F238E27FC236}">
                <a16:creationId xmlns:a16="http://schemas.microsoft.com/office/drawing/2014/main" id="{33034641-E338-054B-B2B4-28FD826AA356}"/>
              </a:ext>
            </a:extLst>
          </p:cNvPr>
          <p:cNvSpPr txBox="1"/>
          <p:nvPr/>
        </p:nvSpPr>
        <p:spPr>
          <a:xfrm>
            <a:off x="1752600" y="190500"/>
            <a:ext cx="5105400" cy="523220"/>
          </a:xfrm>
          <a:prstGeom prst="rect">
            <a:avLst/>
          </a:prstGeom>
          <a:noFill/>
        </p:spPr>
        <p:txBody>
          <a:bodyPr wrap="square" rtlCol="0">
            <a:spAutoFit/>
          </a:bodyPr>
          <a:lstStyle/>
          <a:p>
            <a:pPr algn="ctr" defTabSz="761970">
              <a:spcBef>
                <a:spcPct val="0"/>
              </a:spcBef>
            </a:pPr>
            <a:r>
              <a:rPr lang="en-US" sz="2800" b="1" dirty="0">
                <a:solidFill>
                  <a:schemeClr val="bg2"/>
                </a:solidFill>
                <a:latin typeface="Arial" pitchFamily="34" charset="0"/>
                <a:ea typeface="+mj-ea"/>
                <a:cs typeface="Arial" pitchFamily="34" charset="0"/>
              </a:rPr>
              <a:t>Other FELs</a:t>
            </a:r>
          </a:p>
        </p:txBody>
      </p:sp>
      <p:pic>
        <p:nvPicPr>
          <p:cNvPr id="1026" name="Picture 2" descr="Image result for jefferson lab fel photo">
            <a:extLst>
              <a:ext uri="{FF2B5EF4-FFF2-40B4-BE49-F238E27FC236}">
                <a16:creationId xmlns:a16="http://schemas.microsoft.com/office/drawing/2014/main" id="{B3B26083-528A-CC46-A3DF-C0BC1F217D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111069"/>
            <a:ext cx="5410200" cy="16050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novosibirsk fel photo">
            <a:extLst>
              <a:ext uri="{FF2B5EF4-FFF2-40B4-BE49-F238E27FC236}">
                <a16:creationId xmlns:a16="http://schemas.microsoft.com/office/drawing/2014/main" id="{E2852FE1-DDE4-7840-AF33-C891DA78CA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958683"/>
            <a:ext cx="2178050" cy="172177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268B4A8-D992-BA4F-B987-1665A817EB32}"/>
              </a:ext>
            </a:extLst>
          </p:cNvPr>
          <p:cNvSpPr txBox="1"/>
          <p:nvPr/>
        </p:nvSpPr>
        <p:spPr>
          <a:xfrm>
            <a:off x="6172200" y="1562100"/>
            <a:ext cx="1981200" cy="830968"/>
          </a:xfrm>
          <a:prstGeom prst="rect">
            <a:avLst/>
          </a:prstGeom>
        </p:spPr>
        <p:style>
          <a:lnRef idx="1">
            <a:schemeClr val="accent1"/>
          </a:lnRef>
          <a:fillRef idx="2">
            <a:schemeClr val="accent1"/>
          </a:fillRef>
          <a:effectRef idx="1">
            <a:schemeClr val="accent1"/>
          </a:effectRef>
          <a:fontRef idx="minor">
            <a:schemeClr val="dk1"/>
          </a:fontRef>
        </p:style>
        <p:txBody>
          <a:bodyPr wrap="square" lIns="91411" tIns="45706" rIns="91411" bIns="45706" rtlCol="0">
            <a:spAutoFit/>
          </a:bodyPr>
          <a:lstStyle/>
          <a:p>
            <a:r>
              <a:rPr lang="en-US" sz="1600" dirty="0" err="1">
                <a:solidFill>
                  <a:srgbClr val="000000"/>
                </a:solidFill>
                <a:cs typeface="Arial" pitchFamily="34" charset="0"/>
              </a:rPr>
              <a:t>Jlab</a:t>
            </a:r>
            <a:r>
              <a:rPr lang="en-US" sz="1600" dirty="0">
                <a:solidFill>
                  <a:srgbClr val="000000"/>
                </a:solidFill>
                <a:cs typeface="Arial" pitchFamily="34" charset="0"/>
              </a:rPr>
              <a:t> IR/UV FEL</a:t>
            </a:r>
          </a:p>
          <a:p>
            <a:r>
              <a:rPr lang="en-US" sz="1600" dirty="0">
                <a:solidFill>
                  <a:srgbClr val="000000"/>
                </a:solidFill>
                <a:cs typeface="Arial" pitchFamily="34" charset="0"/>
              </a:rPr>
              <a:t>88-135 MeV</a:t>
            </a:r>
          </a:p>
          <a:p>
            <a:r>
              <a:rPr lang="en-US" sz="1600" dirty="0">
                <a:solidFill>
                  <a:srgbClr val="000000"/>
                </a:solidFill>
                <a:cs typeface="Arial" pitchFamily="34" charset="0"/>
              </a:rPr>
              <a:t>74.85 MHz</a:t>
            </a:r>
            <a:endParaRPr lang="en-US" sz="1600" dirty="0">
              <a:solidFill>
                <a:srgbClr val="FF0000"/>
              </a:solidFill>
              <a:cs typeface="Arial" pitchFamily="34" charset="0"/>
            </a:endParaRPr>
          </a:p>
        </p:txBody>
      </p:sp>
      <p:sp>
        <p:nvSpPr>
          <p:cNvPr id="9" name="TextBox 8">
            <a:extLst>
              <a:ext uri="{FF2B5EF4-FFF2-40B4-BE49-F238E27FC236}">
                <a16:creationId xmlns:a16="http://schemas.microsoft.com/office/drawing/2014/main" id="{42360874-0A71-4A41-AF4D-88C238DD73B7}"/>
              </a:ext>
            </a:extLst>
          </p:cNvPr>
          <p:cNvSpPr txBox="1"/>
          <p:nvPr/>
        </p:nvSpPr>
        <p:spPr>
          <a:xfrm>
            <a:off x="457200" y="4686425"/>
            <a:ext cx="2209800" cy="830968"/>
          </a:xfrm>
          <a:prstGeom prst="rect">
            <a:avLst/>
          </a:prstGeom>
        </p:spPr>
        <p:style>
          <a:lnRef idx="1">
            <a:schemeClr val="accent1"/>
          </a:lnRef>
          <a:fillRef idx="2">
            <a:schemeClr val="accent1"/>
          </a:fillRef>
          <a:effectRef idx="1">
            <a:schemeClr val="accent1"/>
          </a:effectRef>
          <a:fontRef idx="minor">
            <a:schemeClr val="dk1"/>
          </a:fontRef>
        </p:style>
        <p:txBody>
          <a:bodyPr wrap="square" lIns="91411" tIns="45706" rIns="91411" bIns="45706" rtlCol="0">
            <a:spAutoFit/>
          </a:bodyPr>
          <a:lstStyle/>
          <a:p>
            <a:r>
              <a:rPr lang="en-US" sz="1600" dirty="0">
                <a:solidFill>
                  <a:srgbClr val="000000"/>
                </a:solidFill>
                <a:cs typeface="Arial" pitchFamily="34" charset="0"/>
              </a:rPr>
              <a:t>Novosibirsk THz FEL</a:t>
            </a:r>
          </a:p>
          <a:p>
            <a:r>
              <a:rPr lang="en-US" sz="1600" dirty="0">
                <a:solidFill>
                  <a:srgbClr val="000000"/>
                </a:solidFill>
                <a:cs typeface="Arial" pitchFamily="34" charset="0"/>
              </a:rPr>
              <a:t>40 MeV</a:t>
            </a:r>
          </a:p>
          <a:p>
            <a:r>
              <a:rPr lang="en-US" sz="1600" dirty="0">
                <a:solidFill>
                  <a:srgbClr val="000000"/>
                </a:solidFill>
                <a:cs typeface="Arial" pitchFamily="34" charset="0"/>
              </a:rPr>
              <a:t>90 MHz</a:t>
            </a:r>
            <a:endParaRPr lang="en-US" sz="1600" dirty="0">
              <a:solidFill>
                <a:srgbClr val="FF0000"/>
              </a:solidFill>
              <a:cs typeface="Arial" pitchFamily="34" charset="0"/>
            </a:endParaRPr>
          </a:p>
        </p:txBody>
      </p:sp>
      <p:pic>
        <p:nvPicPr>
          <p:cNvPr id="1030" name="Picture 6" descr="https://www.fels-of-europe.eu/sites/site_fels-of-europe/content/e212729/e214595/e226822/e229341/Layoutfelbe.jpg">
            <a:extLst>
              <a:ext uri="{FF2B5EF4-FFF2-40B4-BE49-F238E27FC236}">
                <a16:creationId xmlns:a16="http://schemas.microsoft.com/office/drawing/2014/main" id="{39B40D37-70C4-5C4C-A5C6-DF3B7EFF5A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5300" y="2896164"/>
            <a:ext cx="3036764" cy="161019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0055CA98-890C-EF43-9053-33ABC3DB7BF8}"/>
              </a:ext>
            </a:extLst>
          </p:cNvPr>
          <p:cNvSpPr txBox="1"/>
          <p:nvPr/>
        </p:nvSpPr>
        <p:spPr>
          <a:xfrm>
            <a:off x="4855427" y="4686425"/>
            <a:ext cx="1574335" cy="830968"/>
          </a:xfrm>
          <a:prstGeom prst="rect">
            <a:avLst/>
          </a:prstGeom>
        </p:spPr>
        <p:style>
          <a:lnRef idx="1">
            <a:schemeClr val="accent1"/>
          </a:lnRef>
          <a:fillRef idx="2">
            <a:schemeClr val="accent1"/>
          </a:fillRef>
          <a:effectRef idx="1">
            <a:schemeClr val="accent1"/>
          </a:effectRef>
          <a:fontRef idx="minor">
            <a:schemeClr val="dk1"/>
          </a:fontRef>
        </p:style>
        <p:txBody>
          <a:bodyPr wrap="square" lIns="91411" tIns="45706" rIns="91411" bIns="45706" rtlCol="0">
            <a:spAutoFit/>
          </a:bodyPr>
          <a:lstStyle/>
          <a:p>
            <a:r>
              <a:rPr lang="en-US" sz="1600" dirty="0">
                <a:solidFill>
                  <a:srgbClr val="000000"/>
                </a:solidFill>
                <a:cs typeface="Arial" pitchFamily="34" charset="0"/>
              </a:rPr>
              <a:t>HZDR FEL</a:t>
            </a:r>
          </a:p>
          <a:p>
            <a:r>
              <a:rPr lang="en-US" sz="1600" dirty="0">
                <a:solidFill>
                  <a:srgbClr val="000000"/>
                </a:solidFill>
                <a:cs typeface="Arial" pitchFamily="34" charset="0"/>
              </a:rPr>
              <a:t>12-34 MeV</a:t>
            </a:r>
          </a:p>
          <a:p>
            <a:r>
              <a:rPr lang="en-US" sz="1600" dirty="0">
                <a:solidFill>
                  <a:srgbClr val="000000"/>
                </a:solidFill>
                <a:cs typeface="Arial" pitchFamily="34" charset="0"/>
              </a:rPr>
              <a:t>13 MHz</a:t>
            </a:r>
            <a:endParaRPr lang="en-US" sz="1600" dirty="0">
              <a:solidFill>
                <a:srgbClr val="FF0000"/>
              </a:solidFill>
              <a:cs typeface="Arial" pitchFamily="34" charset="0"/>
            </a:endParaRPr>
          </a:p>
        </p:txBody>
      </p:sp>
    </p:spTree>
    <p:extLst>
      <p:ext uri="{BB962C8B-B14F-4D97-AF65-F5344CB8AC3E}">
        <p14:creationId xmlns:p14="http://schemas.microsoft.com/office/powerpoint/2010/main" val="1079582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D5A706-94EE-E748-BD81-A1232299E7FC}"/>
              </a:ext>
            </a:extLst>
          </p:cNvPr>
          <p:cNvSpPr>
            <a:spLocks noGrp="1"/>
          </p:cNvSpPr>
          <p:nvPr>
            <p:ph type="sldNum" sz="quarter" idx="11"/>
          </p:nvPr>
        </p:nvSpPr>
        <p:spPr/>
        <p:txBody>
          <a:bodyPr/>
          <a:lstStyle/>
          <a:p>
            <a:fld id="{5BD36294-2849-48A8-8531-5354CF3095D2}" type="slidenum">
              <a:rPr lang="en-US" smtClean="0">
                <a:solidFill>
                  <a:srgbClr val="000000"/>
                </a:solidFill>
              </a:rPr>
              <a:pPr/>
              <a:t>4</a:t>
            </a:fld>
            <a:endParaRPr lang="en-US" dirty="0">
              <a:solidFill>
                <a:srgbClr val="000000"/>
              </a:solidFill>
            </a:endParaRPr>
          </a:p>
        </p:txBody>
      </p:sp>
      <p:sp>
        <p:nvSpPr>
          <p:cNvPr id="5" name="Rectangle 16">
            <a:extLst>
              <a:ext uri="{FF2B5EF4-FFF2-40B4-BE49-F238E27FC236}">
                <a16:creationId xmlns:a16="http://schemas.microsoft.com/office/drawing/2014/main" id="{FF9056D7-3FBE-6A4C-A07E-A6005407ABC6}"/>
              </a:ext>
            </a:extLst>
          </p:cNvPr>
          <p:cNvSpPr txBox="1">
            <a:spLocks noChangeArrowheads="1"/>
          </p:cNvSpPr>
          <p:nvPr/>
        </p:nvSpPr>
        <p:spPr>
          <a:xfrm>
            <a:off x="838200" y="0"/>
            <a:ext cx="7772400" cy="609600"/>
          </a:xfrm>
          <a:prstGeom prst="rect">
            <a:avLst/>
          </a:prstGeom>
          <a:effectLst/>
        </p:spPr>
        <p:txBody>
          <a:bodyPr vert="horz" lIns="0" tIns="0" rIns="0" bIns="0" rtlCol="0" anchor="b" anchorCtr="0">
            <a:normAutofit fontScale="97500"/>
          </a:bodyPr>
          <a:lstStyle>
            <a:lvl1pPr algn="l" defTabSz="761970" rtl="0" eaLnBrk="1" latinLnBrk="0" hangingPunct="1">
              <a:spcBef>
                <a:spcPct val="0"/>
              </a:spcBef>
              <a:buNone/>
              <a:defRPr sz="2000" b="1" kern="1200">
                <a:solidFill>
                  <a:schemeClr val="bg2"/>
                </a:solidFill>
                <a:latin typeface="Arial" pitchFamily="34" charset="0"/>
                <a:ea typeface="+mj-ea"/>
                <a:cs typeface="Arial" pitchFamily="34" charset="0"/>
              </a:defRPr>
            </a:lvl1pPr>
          </a:lstStyle>
          <a:p>
            <a:r>
              <a:rPr lang="en-US" sz="2400" dirty="0"/>
              <a:t>SASE FEL Electron Beam Requirements</a:t>
            </a:r>
          </a:p>
        </p:txBody>
      </p:sp>
      <p:sp>
        <p:nvSpPr>
          <p:cNvPr id="6" name="Text Box 18">
            <a:extLst>
              <a:ext uri="{FF2B5EF4-FFF2-40B4-BE49-F238E27FC236}">
                <a16:creationId xmlns:a16="http://schemas.microsoft.com/office/drawing/2014/main" id="{35A0BAA1-708D-E142-B0CC-3023383D8586}"/>
              </a:ext>
            </a:extLst>
          </p:cNvPr>
          <p:cNvSpPr txBox="1">
            <a:spLocks noChangeArrowheads="1"/>
          </p:cNvSpPr>
          <p:nvPr/>
        </p:nvSpPr>
        <p:spPr bwMode="auto">
          <a:xfrm>
            <a:off x="2286000" y="1098786"/>
            <a:ext cx="3780192" cy="523216"/>
          </a:xfrm>
          <a:prstGeom prst="rect">
            <a:avLst/>
          </a:prstGeom>
          <a:noFill/>
          <a:ln w="9525">
            <a:noFill/>
            <a:miter lim="800000"/>
            <a:headEnd/>
            <a:tailEnd/>
          </a:ln>
          <a:effectLst/>
        </p:spPr>
        <p:txBody>
          <a:bodyPr wrap="none" lIns="91435" tIns="45718" rIns="91435" bIns="45718">
            <a:spAutoFit/>
          </a:bodyPr>
          <a:lstStyle/>
          <a:p>
            <a:r>
              <a:rPr lang="en-US" sz="2800" i="1" dirty="0" err="1">
                <a:effectLst>
                  <a:outerShdw blurRad="38100" dist="38100" dir="2700000" algn="tl">
                    <a:srgbClr val="000000">
                      <a:alpha val="43137"/>
                    </a:srgbClr>
                  </a:outerShdw>
                </a:effectLst>
                <a:latin typeface="Symbol" pitchFamily="18" charset="2"/>
              </a:rPr>
              <a:t>e</a:t>
            </a:r>
            <a:r>
              <a:rPr lang="en-US" sz="2400" i="1" baseline="-25000" dirty="0" err="1">
                <a:effectLst>
                  <a:outerShdw blurRad="38100" dist="38100" dir="2700000" algn="tl">
                    <a:srgbClr val="000000">
                      <a:alpha val="43137"/>
                    </a:srgbClr>
                  </a:outerShdw>
                </a:effectLst>
                <a:latin typeface="Symbol" pitchFamily="18" charset="2"/>
              </a:rPr>
              <a:t>N</a:t>
            </a:r>
            <a:r>
              <a:rPr lang="en-US" sz="2800" dirty="0">
                <a:effectLst>
                  <a:outerShdw blurRad="38100" dist="38100" dir="2700000" algn="tl">
                    <a:srgbClr val="000000">
                      <a:alpha val="43137"/>
                    </a:srgbClr>
                  </a:outerShdw>
                </a:effectLst>
                <a:latin typeface="Arial Narrow" pitchFamily="34" charset="0"/>
              </a:rPr>
              <a:t> &lt; 0.5 µm at 1 Å, 15 GeV</a:t>
            </a:r>
          </a:p>
        </p:txBody>
      </p:sp>
      <p:sp>
        <p:nvSpPr>
          <p:cNvPr id="7" name="Text Box 20">
            <a:extLst>
              <a:ext uri="{FF2B5EF4-FFF2-40B4-BE49-F238E27FC236}">
                <a16:creationId xmlns:a16="http://schemas.microsoft.com/office/drawing/2014/main" id="{BD3DD021-56CC-A34E-8192-3A32F5F9FB9E}"/>
              </a:ext>
            </a:extLst>
          </p:cNvPr>
          <p:cNvSpPr txBox="1">
            <a:spLocks noChangeArrowheads="1"/>
          </p:cNvSpPr>
          <p:nvPr/>
        </p:nvSpPr>
        <p:spPr bwMode="auto">
          <a:xfrm>
            <a:off x="4979987" y="2353134"/>
            <a:ext cx="3124200" cy="954107"/>
          </a:xfrm>
          <a:prstGeom prst="rect">
            <a:avLst/>
          </a:prstGeom>
          <a:noFill/>
          <a:ln w="9525">
            <a:noFill/>
            <a:miter lim="800000"/>
            <a:headEnd/>
            <a:tailEnd/>
          </a:ln>
          <a:effectLst/>
        </p:spPr>
        <p:txBody>
          <a:bodyPr wrap="square" lIns="91435" tIns="45718" rIns="91435" bIns="45718">
            <a:spAutoFit/>
          </a:bodyPr>
          <a:lstStyle/>
          <a:p>
            <a:r>
              <a:rPr lang="en-US" sz="2800" dirty="0">
                <a:effectLst>
                  <a:outerShdw blurRad="38100" dist="38100" dir="2700000" algn="tl">
                    <a:srgbClr val="000000">
                      <a:alpha val="43137"/>
                    </a:srgbClr>
                  </a:outerShdw>
                </a:effectLst>
                <a:latin typeface="Arial Narrow" pitchFamily="34" charset="0"/>
              </a:rPr>
              <a:t>&lt;0.04% at </a:t>
            </a:r>
            <a:r>
              <a:rPr lang="en-US" sz="2800" i="1" dirty="0" err="1">
                <a:effectLst>
                  <a:outerShdw blurRad="38100" dist="38100" dir="2700000" algn="tl">
                    <a:srgbClr val="000000">
                      <a:alpha val="43137"/>
                    </a:srgbClr>
                  </a:outerShdw>
                </a:effectLst>
                <a:latin typeface="Times New Roman" charset="0"/>
              </a:rPr>
              <a:t>I</a:t>
            </a:r>
            <a:r>
              <a:rPr lang="en-US" sz="2800" i="1" baseline="-25000" dirty="0" err="1">
                <a:effectLst>
                  <a:outerShdw blurRad="38100" dist="38100" dir="2700000" algn="tl">
                    <a:srgbClr val="000000">
                      <a:alpha val="43137"/>
                    </a:srgbClr>
                  </a:outerShdw>
                </a:effectLst>
                <a:latin typeface="Times New Roman" charset="0"/>
              </a:rPr>
              <a:t>pk</a:t>
            </a:r>
            <a:r>
              <a:rPr lang="en-US" sz="2800" dirty="0">
                <a:effectLst>
                  <a:outerShdw blurRad="38100" dist="38100" dir="2700000" algn="tl">
                    <a:srgbClr val="000000">
                      <a:alpha val="43137"/>
                    </a:srgbClr>
                  </a:outerShdw>
                </a:effectLst>
                <a:latin typeface="Arial Narrow" pitchFamily="34" charset="0"/>
              </a:rPr>
              <a:t> = 3 kA, </a:t>
            </a:r>
            <a:r>
              <a:rPr lang="en-US" sz="2800" i="1" dirty="0">
                <a:effectLst>
                  <a:outerShdw blurRad="38100" dist="38100" dir="2700000" algn="tl">
                    <a:srgbClr val="000000">
                      <a:alpha val="43137"/>
                    </a:srgbClr>
                  </a:outerShdw>
                </a:effectLst>
                <a:latin typeface="Arial Narrow" pitchFamily="34" charset="0"/>
              </a:rPr>
              <a:t>K</a:t>
            </a:r>
            <a:r>
              <a:rPr lang="en-US" sz="2800" dirty="0">
                <a:effectLst>
                  <a:outerShdw blurRad="38100" dist="38100" dir="2700000" algn="tl">
                    <a:srgbClr val="000000">
                      <a:alpha val="43137"/>
                    </a:srgbClr>
                  </a:outerShdw>
                </a:effectLst>
                <a:latin typeface="Arial Narrow" pitchFamily="34" charset="0"/>
              </a:rPr>
              <a:t> </a:t>
            </a:r>
            <a:r>
              <a:rPr lang="en-US" sz="2800" dirty="0">
                <a:effectLst>
                  <a:outerShdw blurRad="38100" dist="38100" dir="2700000" algn="tl">
                    <a:srgbClr val="000000">
                      <a:alpha val="43137"/>
                    </a:srgbClr>
                  </a:outerShdw>
                </a:effectLst>
                <a:latin typeface="Arial Narrow" pitchFamily="34" charset="0"/>
                <a:sym typeface="Symbol" pitchFamily="18" charset="2"/>
              </a:rPr>
              <a:t> 3, </a:t>
            </a:r>
            <a:r>
              <a:rPr lang="en-US" sz="2800" i="1" dirty="0" err="1">
                <a:effectLst>
                  <a:outerShdw blurRad="38100" dist="38100" dir="2700000" algn="tl">
                    <a:srgbClr val="000000">
                      <a:alpha val="43137"/>
                    </a:srgbClr>
                  </a:outerShdw>
                </a:effectLst>
                <a:latin typeface="Symbol" pitchFamily="18" charset="2"/>
                <a:sym typeface="Symbol" pitchFamily="18" charset="2"/>
              </a:rPr>
              <a:t>l</a:t>
            </a:r>
            <a:r>
              <a:rPr lang="en-US" sz="2800" i="1" baseline="-25000" dirty="0" err="1">
                <a:effectLst>
                  <a:outerShdw blurRad="38100" dist="38100" dir="2700000" algn="tl">
                    <a:srgbClr val="000000">
                      <a:alpha val="43137"/>
                    </a:srgbClr>
                  </a:outerShdw>
                </a:effectLst>
                <a:latin typeface="Arial Narrow" pitchFamily="34" charset="0"/>
                <a:sym typeface="Symbol" pitchFamily="18" charset="2"/>
              </a:rPr>
              <a:t>u</a:t>
            </a:r>
            <a:r>
              <a:rPr lang="en-US" sz="2800" i="1" dirty="0">
                <a:effectLst>
                  <a:outerShdw blurRad="38100" dist="38100" dir="2700000" algn="tl">
                    <a:srgbClr val="000000">
                      <a:alpha val="43137"/>
                    </a:srgbClr>
                  </a:outerShdw>
                </a:effectLst>
                <a:latin typeface="Arial Narrow" pitchFamily="34" charset="0"/>
                <a:sym typeface="Symbol" pitchFamily="18" charset="2"/>
              </a:rPr>
              <a:t> </a:t>
            </a:r>
            <a:r>
              <a:rPr lang="en-US" sz="2800" dirty="0">
                <a:effectLst>
                  <a:outerShdw blurRad="38100" dist="38100" dir="2700000" algn="tl">
                    <a:srgbClr val="000000">
                      <a:alpha val="43137"/>
                    </a:srgbClr>
                  </a:outerShdw>
                </a:effectLst>
                <a:latin typeface="Arial Narrow" pitchFamily="34" charset="0"/>
                <a:sym typeface="Symbol" pitchFamily="18" charset="2"/>
              </a:rPr>
              <a:t></a:t>
            </a:r>
            <a:r>
              <a:rPr lang="en-US" sz="2800" i="1" dirty="0">
                <a:effectLst>
                  <a:outerShdw blurRad="38100" dist="38100" dir="2700000" algn="tl">
                    <a:srgbClr val="000000">
                      <a:alpha val="43137"/>
                    </a:srgbClr>
                  </a:outerShdw>
                </a:effectLst>
                <a:latin typeface="Arial Narrow" pitchFamily="34" charset="0"/>
                <a:sym typeface="Symbol" pitchFamily="18" charset="2"/>
              </a:rPr>
              <a:t> </a:t>
            </a:r>
            <a:r>
              <a:rPr lang="en-US" sz="2800" dirty="0">
                <a:effectLst>
                  <a:outerShdw blurRad="38100" dist="38100" dir="2700000" algn="tl">
                    <a:srgbClr val="000000">
                      <a:alpha val="43137"/>
                    </a:srgbClr>
                  </a:outerShdw>
                </a:effectLst>
                <a:latin typeface="Arial Narrow" pitchFamily="34" charset="0"/>
                <a:sym typeface="Symbol" pitchFamily="18" charset="2"/>
              </a:rPr>
              <a:t>3 cm, …</a:t>
            </a:r>
            <a:endParaRPr lang="en-US" sz="2800" dirty="0">
              <a:effectLst>
                <a:outerShdw blurRad="38100" dist="38100" dir="2700000" algn="tl">
                  <a:srgbClr val="000000">
                    <a:alpha val="43137"/>
                  </a:srgbClr>
                </a:outerShdw>
              </a:effectLst>
              <a:latin typeface="Arial Narrow" pitchFamily="34" charset="0"/>
            </a:endParaRPr>
          </a:p>
        </p:txBody>
      </p:sp>
      <p:sp>
        <p:nvSpPr>
          <p:cNvPr id="8" name="Text Box 21">
            <a:extLst>
              <a:ext uri="{FF2B5EF4-FFF2-40B4-BE49-F238E27FC236}">
                <a16:creationId xmlns:a16="http://schemas.microsoft.com/office/drawing/2014/main" id="{7A7056FA-8CEA-B344-B57A-DC903DFAA01D}"/>
              </a:ext>
            </a:extLst>
          </p:cNvPr>
          <p:cNvSpPr txBox="1">
            <a:spLocks noChangeArrowheads="1"/>
          </p:cNvSpPr>
          <p:nvPr/>
        </p:nvSpPr>
        <p:spPr bwMode="auto">
          <a:xfrm>
            <a:off x="2597383" y="3722672"/>
            <a:ext cx="4191000" cy="525142"/>
          </a:xfrm>
          <a:prstGeom prst="rect">
            <a:avLst/>
          </a:prstGeom>
          <a:noFill/>
          <a:ln w="9525">
            <a:noFill/>
            <a:miter lim="800000"/>
            <a:headEnd/>
            <a:tailEnd/>
          </a:ln>
          <a:effectLst/>
        </p:spPr>
        <p:txBody>
          <a:bodyPr lIns="91435" tIns="45718" rIns="91435" bIns="45718">
            <a:spAutoFit/>
          </a:bodyPr>
          <a:lstStyle/>
          <a:p>
            <a:r>
              <a:rPr lang="en-US" sz="2800" dirty="0">
                <a:effectLst>
                  <a:outerShdw blurRad="38100" dist="38100" dir="2700000" algn="tl">
                    <a:srgbClr val="000000">
                      <a:alpha val="43137"/>
                    </a:srgbClr>
                  </a:outerShdw>
                </a:effectLst>
                <a:latin typeface="Times New Roman" charset="0"/>
              </a:rPr>
              <a:t>18</a:t>
            </a:r>
            <a:r>
              <a:rPr lang="en-US" sz="2800" i="1" dirty="0">
                <a:effectLst>
                  <a:outerShdw blurRad="38100" dist="38100" dir="2700000" algn="tl">
                    <a:srgbClr val="000000">
                      <a:alpha val="43137"/>
                    </a:srgbClr>
                  </a:outerShdw>
                </a:effectLst>
                <a:latin typeface="Times New Roman" charset="0"/>
              </a:rPr>
              <a:t>L</a:t>
            </a:r>
            <a:r>
              <a:rPr lang="en-US" sz="2800" i="1" baseline="-25000" dirty="0">
                <a:effectLst>
                  <a:outerShdw blurRad="38100" dist="38100" dir="2700000" algn="tl">
                    <a:srgbClr val="000000">
                      <a:alpha val="43137"/>
                    </a:srgbClr>
                  </a:outerShdw>
                </a:effectLst>
                <a:latin typeface="Times New Roman" charset="0"/>
              </a:rPr>
              <a:t>G</a:t>
            </a:r>
            <a:r>
              <a:rPr lang="en-US" sz="2800" dirty="0">
                <a:effectLst>
                  <a:outerShdw blurRad="38100" dist="38100" dir="2700000" algn="tl">
                    <a:srgbClr val="000000">
                      <a:alpha val="43137"/>
                    </a:srgbClr>
                  </a:outerShdw>
                </a:effectLst>
                <a:latin typeface="Arial Narrow" pitchFamily="34" charset="0"/>
              </a:rPr>
              <a:t> </a:t>
            </a:r>
            <a:r>
              <a:rPr lang="en-US" sz="2800" dirty="0">
                <a:effectLst>
                  <a:outerShdw blurRad="38100" dist="38100" dir="2700000" algn="tl">
                    <a:srgbClr val="000000">
                      <a:alpha val="43137"/>
                    </a:srgbClr>
                  </a:outerShdw>
                </a:effectLst>
                <a:latin typeface="Calibri"/>
              </a:rPr>
              <a:t>≈</a:t>
            </a:r>
            <a:r>
              <a:rPr lang="en-US" sz="2800" dirty="0">
                <a:effectLst>
                  <a:outerShdw blurRad="38100" dist="38100" dir="2700000" algn="tl">
                    <a:srgbClr val="000000">
                      <a:alpha val="43137"/>
                    </a:srgbClr>
                  </a:outerShdw>
                </a:effectLst>
                <a:latin typeface="Arial Narrow" pitchFamily="34" charset="0"/>
              </a:rPr>
              <a:t> 60 m for </a:t>
            </a:r>
            <a:r>
              <a:rPr lang="en-US" sz="2800" i="1" dirty="0" err="1">
                <a:effectLst>
                  <a:outerShdw blurRad="38100" dist="38100" dir="2700000" algn="tl">
                    <a:srgbClr val="000000">
                      <a:alpha val="43137"/>
                    </a:srgbClr>
                  </a:outerShdw>
                </a:effectLst>
                <a:latin typeface="Symbol" pitchFamily="18" charset="2"/>
              </a:rPr>
              <a:t>e</a:t>
            </a:r>
            <a:r>
              <a:rPr lang="en-US" sz="2400" i="1" baseline="-25000" dirty="0" err="1">
                <a:effectLst>
                  <a:outerShdw blurRad="38100" dist="38100" dir="2700000" algn="tl">
                    <a:srgbClr val="000000">
                      <a:alpha val="43137"/>
                    </a:srgbClr>
                  </a:outerShdw>
                </a:effectLst>
                <a:latin typeface="Symbol" pitchFamily="18" charset="2"/>
              </a:rPr>
              <a:t>N</a:t>
            </a:r>
            <a:r>
              <a:rPr lang="en-US" sz="2800" dirty="0">
                <a:effectLst>
                  <a:outerShdw blurRad="38100" dist="38100" dir="2700000" algn="tl">
                    <a:srgbClr val="000000">
                      <a:alpha val="43137"/>
                    </a:srgbClr>
                  </a:outerShdw>
                </a:effectLst>
                <a:latin typeface="Arial Narrow" pitchFamily="34" charset="0"/>
              </a:rPr>
              <a:t> </a:t>
            </a:r>
            <a:r>
              <a:rPr lang="en-US" sz="2800" dirty="0">
                <a:effectLst>
                  <a:outerShdw blurRad="38100" dist="38100" dir="2700000" algn="tl">
                    <a:srgbClr val="000000">
                      <a:alpha val="43137"/>
                    </a:srgbClr>
                  </a:outerShdw>
                </a:effectLst>
                <a:latin typeface="Arial Narrow" pitchFamily="34" charset="0"/>
                <a:sym typeface="Symbol" pitchFamily="18" charset="2"/>
              </a:rPr>
              <a:t></a:t>
            </a:r>
            <a:r>
              <a:rPr lang="en-US" sz="2800" dirty="0">
                <a:effectLst>
                  <a:outerShdw blurRad="38100" dist="38100" dir="2700000" algn="tl">
                    <a:srgbClr val="000000">
                      <a:alpha val="43137"/>
                    </a:srgbClr>
                  </a:outerShdw>
                </a:effectLst>
                <a:latin typeface="Arial Narrow" pitchFamily="34" charset="0"/>
              </a:rPr>
              <a:t> 0.5 µm</a:t>
            </a:r>
          </a:p>
        </p:txBody>
      </p:sp>
      <p:sp>
        <p:nvSpPr>
          <p:cNvPr id="9" name="Text Box 22">
            <a:extLst>
              <a:ext uri="{FF2B5EF4-FFF2-40B4-BE49-F238E27FC236}">
                <a16:creationId xmlns:a16="http://schemas.microsoft.com/office/drawing/2014/main" id="{3F75FDBB-921D-C14F-AEE5-9BA06378BB3B}"/>
              </a:ext>
            </a:extLst>
          </p:cNvPr>
          <p:cNvSpPr txBox="1">
            <a:spLocks noChangeArrowheads="1"/>
          </p:cNvSpPr>
          <p:nvPr/>
        </p:nvSpPr>
        <p:spPr bwMode="auto">
          <a:xfrm>
            <a:off x="319398" y="4897402"/>
            <a:ext cx="3102210" cy="451402"/>
          </a:xfrm>
          <a:prstGeom prst="rect">
            <a:avLst/>
          </a:prstGeom>
          <a:solidFill>
            <a:schemeClr val="bg1"/>
          </a:solidFill>
          <a:ln w="19050">
            <a:solidFill>
              <a:srgbClr val="FF0000"/>
            </a:solidFill>
            <a:miter lim="800000"/>
            <a:headEnd/>
            <a:tailEnd/>
          </a:ln>
          <a:effectLst>
            <a:outerShdw blurRad="50800" dist="38100" dir="2700000" algn="tl" rotWithShape="0">
              <a:prstClr val="black">
                <a:alpha val="40000"/>
              </a:prstClr>
            </a:outerShdw>
          </a:effectLst>
        </p:spPr>
        <p:txBody>
          <a:bodyPr wrap="square" lIns="91435" tIns="45718" rIns="91435" bIns="45718">
            <a:spAutoFit/>
          </a:bodyPr>
          <a:lstStyle/>
          <a:p>
            <a:pPr marL="341295" indent="-341295" algn="just">
              <a:lnSpc>
                <a:spcPts val="2800"/>
              </a:lnSpc>
            </a:pPr>
            <a:r>
              <a:rPr lang="en-US" sz="2400" i="1" dirty="0">
                <a:solidFill>
                  <a:prstClr val="black"/>
                </a:solidFill>
                <a:latin typeface="Times New Roman" pitchFamily="18" charset="0"/>
                <a:cs typeface="Times New Roman" pitchFamily="18" charset="0"/>
              </a:rPr>
              <a:t>	P</a:t>
            </a:r>
            <a:r>
              <a:rPr lang="en-US" sz="2400" dirty="0">
                <a:solidFill>
                  <a:prstClr val="black"/>
                </a:solidFill>
                <a:latin typeface="Times New Roman" pitchFamily="18" charset="0"/>
                <a:cs typeface="Times New Roman" pitchFamily="18" charset="0"/>
              </a:rPr>
              <a:t>(</a:t>
            </a:r>
            <a:r>
              <a:rPr lang="en-US" sz="2400" i="1" dirty="0">
                <a:solidFill>
                  <a:prstClr val="black"/>
                </a:solidFill>
                <a:latin typeface="Times New Roman" pitchFamily="18" charset="0"/>
                <a:cs typeface="Times New Roman" pitchFamily="18" charset="0"/>
              </a:rPr>
              <a:t>z</a:t>
            </a:r>
            <a:r>
              <a:rPr lang="en-US" sz="2400" dirty="0">
                <a:solidFill>
                  <a:prstClr val="black"/>
                </a:solidFill>
                <a:latin typeface="Times New Roman" pitchFamily="18" charset="0"/>
                <a:cs typeface="Times New Roman" pitchFamily="18" charset="0"/>
              </a:rPr>
              <a:t>)</a:t>
            </a:r>
            <a:r>
              <a:rPr lang="en-US" sz="2400" i="1" dirty="0">
                <a:solidFill>
                  <a:prstClr val="black"/>
                </a:solidFill>
                <a:latin typeface="Times New Roman" pitchFamily="18" charset="0"/>
                <a:cs typeface="Times New Roman" pitchFamily="18" charset="0"/>
              </a:rPr>
              <a:t> = P</a:t>
            </a:r>
            <a:r>
              <a:rPr lang="en-US" sz="2400" baseline="-25000" dirty="0">
                <a:solidFill>
                  <a:prstClr val="black"/>
                </a:solidFill>
                <a:latin typeface="Times New Roman" pitchFamily="18" charset="0"/>
                <a:cs typeface="Times New Roman" pitchFamily="18" charset="0"/>
              </a:rPr>
              <a:t>0</a:t>
            </a:r>
            <a:r>
              <a:rPr lang="en-US" sz="800" dirty="0">
                <a:solidFill>
                  <a:prstClr val="black"/>
                </a:solidFill>
                <a:latin typeface="Calibri"/>
                <a:cs typeface="Times New Roman" pitchFamily="18" charset="0"/>
              </a:rPr>
              <a:t> </a:t>
            </a:r>
            <a:r>
              <a:rPr lang="en-US" sz="2400" dirty="0">
                <a:solidFill>
                  <a:prstClr val="black"/>
                </a:solidFill>
                <a:latin typeface="Calibri"/>
                <a:cs typeface="Times New Roman" pitchFamily="18" charset="0"/>
              </a:rPr>
              <a:t>∙</a:t>
            </a:r>
            <a:r>
              <a:rPr lang="en-US" sz="800" dirty="0">
                <a:solidFill>
                  <a:prstClr val="black"/>
                </a:solidFill>
                <a:latin typeface="Calibri"/>
                <a:cs typeface="Times New Roman" pitchFamily="18" charset="0"/>
              </a:rPr>
              <a:t> </a:t>
            </a:r>
            <a:r>
              <a:rPr lang="en-US" sz="2400" dirty="0">
                <a:solidFill>
                  <a:prstClr val="black"/>
                </a:solidFill>
                <a:latin typeface="Times New Roman" pitchFamily="18" charset="0"/>
                <a:cs typeface="Times New Roman" pitchFamily="18" charset="0"/>
              </a:rPr>
              <a:t>exp(</a:t>
            </a:r>
            <a:r>
              <a:rPr lang="en-US" sz="2400" i="1" dirty="0">
                <a:solidFill>
                  <a:prstClr val="black"/>
                </a:solidFill>
                <a:latin typeface="Times New Roman" pitchFamily="18" charset="0"/>
                <a:cs typeface="Times New Roman" pitchFamily="18" charset="0"/>
              </a:rPr>
              <a:t>z/L</a:t>
            </a:r>
            <a:r>
              <a:rPr lang="en-US" sz="2400" i="1" baseline="-25000" dirty="0">
                <a:solidFill>
                  <a:prstClr val="black"/>
                </a:solidFill>
                <a:latin typeface="Times New Roman" pitchFamily="18" charset="0"/>
                <a:cs typeface="Times New Roman" pitchFamily="18" charset="0"/>
              </a:rPr>
              <a:t>G</a:t>
            </a:r>
            <a:r>
              <a:rPr lang="en-US" sz="2400" dirty="0">
                <a:solidFill>
                  <a:prstClr val="black"/>
                </a:solidFill>
                <a:latin typeface="Times New Roman" pitchFamily="18" charset="0"/>
                <a:cs typeface="Times New Roman" pitchFamily="18" charset="0"/>
              </a:rPr>
              <a:t>)</a:t>
            </a:r>
            <a:endParaRPr lang="en-US" sz="2400" dirty="0">
              <a:solidFill>
                <a:prstClr val="black"/>
              </a:solidFill>
              <a:latin typeface="Arial Narrow" pitchFamily="34" charset="0"/>
            </a:endParaRPr>
          </a:p>
        </p:txBody>
      </p:sp>
      <p:pic>
        <p:nvPicPr>
          <p:cNvPr id="11" name="Picture 4">
            <a:extLst>
              <a:ext uri="{FF2B5EF4-FFF2-40B4-BE49-F238E27FC236}">
                <a16:creationId xmlns:a16="http://schemas.microsoft.com/office/drawing/2014/main" id="{9D317EB2-0165-2248-9060-DE4D92E76B63}"/>
              </a:ext>
            </a:extLst>
          </p:cNvPr>
          <p:cNvPicPr>
            <a:picLocks noChangeAspect="1" noChangeArrowheads="1"/>
          </p:cNvPicPr>
          <p:nvPr/>
        </p:nvPicPr>
        <p:blipFill>
          <a:blip r:embed="rId3" cstate="print"/>
          <a:srcRect/>
          <a:stretch>
            <a:fillRect/>
          </a:stretch>
        </p:blipFill>
        <p:spPr bwMode="auto">
          <a:xfrm>
            <a:off x="306388" y="948207"/>
            <a:ext cx="1349312" cy="836286"/>
          </a:xfrm>
          <a:prstGeom prst="rect">
            <a:avLst/>
          </a:prstGeom>
          <a:solidFill>
            <a:schemeClr val="bg1"/>
          </a:solidFill>
          <a:ln w="19050">
            <a:solidFill>
              <a:srgbClr val="FF0000"/>
            </a:solidFill>
            <a:miter lim="800000"/>
            <a:headEnd/>
            <a:tailEnd/>
          </a:ln>
          <a:effectLst>
            <a:outerShdw blurRad="50800" dist="38100" dir="2700000" algn="tl" rotWithShape="0">
              <a:prstClr val="black">
                <a:alpha val="40000"/>
              </a:prstClr>
            </a:outerShdw>
          </a:effectLst>
        </p:spPr>
      </p:pic>
      <p:grpSp>
        <p:nvGrpSpPr>
          <p:cNvPr id="16" name="Group 47">
            <a:extLst>
              <a:ext uri="{FF2B5EF4-FFF2-40B4-BE49-F238E27FC236}">
                <a16:creationId xmlns:a16="http://schemas.microsoft.com/office/drawing/2014/main" id="{5351F777-AC2E-444F-940A-80AA828EFE8D}"/>
              </a:ext>
            </a:extLst>
          </p:cNvPr>
          <p:cNvGrpSpPr>
            <a:grpSpLocks/>
          </p:cNvGrpSpPr>
          <p:nvPr/>
        </p:nvGrpSpPr>
        <p:grpSpPr bwMode="auto">
          <a:xfrm>
            <a:off x="306389" y="1904549"/>
            <a:ext cx="7824785" cy="1344613"/>
            <a:chOff x="193" y="1282"/>
            <a:chExt cx="4929" cy="847"/>
          </a:xfrm>
        </p:grpSpPr>
        <p:pic>
          <p:nvPicPr>
            <p:cNvPr id="17" name="Picture 9">
              <a:extLst>
                <a:ext uri="{FF2B5EF4-FFF2-40B4-BE49-F238E27FC236}">
                  <a16:creationId xmlns:a16="http://schemas.microsoft.com/office/drawing/2014/main" id="{24E1D14A-0AA6-2348-8249-5DA212795CE7}"/>
                </a:ext>
              </a:extLst>
            </p:cNvPr>
            <p:cNvPicPr>
              <a:picLocks noChangeAspect="1" noChangeArrowheads="1"/>
            </p:cNvPicPr>
            <p:nvPr/>
          </p:nvPicPr>
          <p:blipFill>
            <a:blip r:embed="rId4" cstate="print"/>
            <a:srcRect/>
            <a:stretch>
              <a:fillRect/>
            </a:stretch>
          </p:blipFill>
          <p:spPr bwMode="auto">
            <a:xfrm>
              <a:off x="193" y="1296"/>
              <a:ext cx="2639" cy="833"/>
            </a:xfrm>
            <a:prstGeom prst="rect">
              <a:avLst/>
            </a:prstGeom>
            <a:solidFill>
              <a:schemeClr val="bg1"/>
            </a:solidFill>
            <a:ln w="19050">
              <a:solidFill>
                <a:srgbClr val="FF0000"/>
              </a:solidFill>
              <a:miter lim="800000"/>
              <a:headEnd/>
              <a:tailEnd/>
            </a:ln>
            <a:effectLst>
              <a:outerShdw blurRad="50800" dist="38100" dir="2700000" algn="tl" rotWithShape="0">
                <a:prstClr val="black">
                  <a:alpha val="40000"/>
                </a:prstClr>
              </a:outerShdw>
            </a:effectLst>
          </p:spPr>
        </p:pic>
        <p:sp>
          <p:nvSpPr>
            <p:cNvPr id="18" name="Rectangle 46">
              <a:extLst>
                <a:ext uri="{FF2B5EF4-FFF2-40B4-BE49-F238E27FC236}">
                  <a16:creationId xmlns:a16="http://schemas.microsoft.com/office/drawing/2014/main" id="{26BB58FD-6CDE-CA4E-AB4B-9A33C1DCCE80}"/>
                </a:ext>
              </a:extLst>
            </p:cNvPr>
            <p:cNvSpPr>
              <a:spLocks noChangeArrowheads="1"/>
            </p:cNvSpPr>
            <p:nvPr/>
          </p:nvSpPr>
          <p:spPr bwMode="auto">
            <a:xfrm>
              <a:off x="3120" y="1282"/>
              <a:ext cx="2002" cy="330"/>
            </a:xfrm>
            <a:prstGeom prst="rect">
              <a:avLst/>
            </a:prstGeom>
            <a:noFill/>
            <a:ln w="9525">
              <a:noFill/>
              <a:miter lim="800000"/>
              <a:headEnd/>
              <a:tailEnd/>
            </a:ln>
            <a:effectLst/>
          </p:spPr>
          <p:txBody>
            <a:bodyPr wrap="none">
              <a:spAutoFit/>
            </a:bodyPr>
            <a:lstStyle/>
            <a:p>
              <a:r>
                <a:rPr lang="en-US" sz="2800" dirty="0">
                  <a:solidFill>
                    <a:prstClr val="black"/>
                  </a:solidFill>
                  <a:effectLst>
                    <a:outerShdw blurRad="38100" dist="38100" dir="2700000" algn="tl">
                      <a:srgbClr val="000000">
                        <a:alpha val="43137"/>
                      </a:srgbClr>
                    </a:outerShdw>
                  </a:effectLst>
                  <a:latin typeface="Arial Narrow" pitchFamily="34" charset="0"/>
                </a:rPr>
                <a:t>relative energy spread:</a:t>
              </a:r>
            </a:p>
          </p:txBody>
        </p:sp>
      </p:grpSp>
      <p:grpSp>
        <p:nvGrpSpPr>
          <p:cNvPr id="28" name="Group 50">
            <a:extLst>
              <a:ext uri="{FF2B5EF4-FFF2-40B4-BE49-F238E27FC236}">
                <a16:creationId xmlns:a16="http://schemas.microsoft.com/office/drawing/2014/main" id="{6E31B818-2461-8741-814F-1AFC4F2EC463}"/>
              </a:ext>
            </a:extLst>
          </p:cNvPr>
          <p:cNvGrpSpPr>
            <a:grpSpLocks/>
          </p:cNvGrpSpPr>
          <p:nvPr/>
        </p:nvGrpSpPr>
        <p:grpSpPr bwMode="auto">
          <a:xfrm>
            <a:off x="306388" y="3572333"/>
            <a:ext cx="2392363" cy="909638"/>
            <a:chOff x="193" y="2344"/>
            <a:chExt cx="1507" cy="573"/>
          </a:xfrm>
        </p:grpSpPr>
        <p:pic>
          <p:nvPicPr>
            <p:cNvPr id="29" name="Picture 12">
              <a:extLst>
                <a:ext uri="{FF2B5EF4-FFF2-40B4-BE49-F238E27FC236}">
                  <a16:creationId xmlns:a16="http://schemas.microsoft.com/office/drawing/2014/main" id="{49B928B9-EF81-FD48-9002-3FB118EE0B97}"/>
                </a:ext>
              </a:extLst>
            </p:cNvPr>
            <p:cNvPicPr>
              <a:picLocks noChangeAspect="1" noChangeArrowheads="1"/>
            </p:cNvPicPr>
            <p:nvPr/>
          </p:nvPicPr>
          <p:blipFill>
            <a:blip r:embed="rId5" cstate="print"/>
            <a:srcRect/>
            <a:stretch>
              <a:fillRect/>
            </a:stretch>
          </p:blipFill>
          <p:spPr bwMode="auto">
            <a:xfrm>
              <a:off x="193" y="2344"/>
              <a:ext cx="1055" cy="573"/>
            </a:xfrm>
            <a:prstGeom prst="rect">
              <a:avLst/>
            </a:prstGeom>
            <a:solidFill>
              <a:schemeClr val="bg1"/>
            </a:solidFill>
            <a:ln w="19050">
              <a:solidFill>
                <a:srgbClr val="FF0000"/>
              </a:solidFill>
              <a:miter lim="800000"/>
              <a:headEnd/>
              <a:tailEnd/>
            </a:ln>
            <a:effectLst>
              <a:outerShdw blurRad="50800" dist="38100" dir="2700000" algn="tl" rotWithShape="0">
                <a:prstClr val="black">
                  <a:alpha val="40000"/>
                </a:prstClr>
              </a:outerShdw>
            </a:effectLst>
          </p:spPr>
        </p:pic>
        <p:sp>
          <p:nvSpPr>
            <p:cNvPr id="30" name="Rectangle 49">
              <a:extLst>
                <a:ext uri="{FF2B5EF4-FFF2-40B4-BE49-F238E27FC236}">
                  <a16:creationId xmlns:a16="http://schemas.microsoft.com/office/drawing/2014/main" id="{DFB8DF0E-865F-FE4F-BD1F-B7BDCEE74F7C}"/>
                </a:ext>
              </a:extLst>
            </p:cNvPr>
            <p:cNvSpPr>
              <a:spLocks noChangeArrowheads="1"/>
            </p:cNvSpPr>
            <p:nvPr/>
          </p:nvSpPr>
          <p:spPr bwMode="auto">
            <a:xfrm>
              <a:off x="1584" y="2624"/>
              <a:ext cx="116" cy="291"/>
            </a:xfrm>
            <a:prstGeom prst="rect">
              <a:avLst/>
            </a:prstGeom>
            <a:noFill/>
            <a:ln w="9525">
              <a:noFill/>
              <a:miter lim="800000"/>
              <a:headEnd/>
              <a:tailEnd/>
            </a:ln>
            <a:effectLst>
              <a:outerShdw dist="35921" dir="2700000" algn="ctr" rotWithShape="0">
                <a:schemeClr val="tx1"/>
              </a:outerShdw>
            </a:effectLst>
          </p:spPr>
          <p:txBody>
            <a:bodyPr wrap="none">
              <a:spAutoFit/>
            </a:bodyPr>
            <a:lstStyle/>
            <a:p>
              <a:endParaRPr lang="en-US" sz="2400" dirty="0">
                <a:solidFill>
                  <a:prstClr val="black"/>
                </a:solidFill>
                <a:latin typeface="Arial Narrow" pitchFamily="34" charset="0"/>
              </a:endParaRPr>
            </a:p>
          </p:txBody>
        </p:sp>
      </p:grpSp>
    </p:spTree>
    <p:extLst>
      <p:ext uri="{BB962C8B-B14F-4D97-AF65-F5344CB8AC3E}">
        <p14:creationId xmlns:p14="http://schemas.microsoft.com/office/powerpoint/2010/main" val="1493880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499"/>
                                          </p:stCondLst>
                                        </p:cTn>
                                        <p:tgtEl>
                                          <p:spTgt spid="1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499"/>
                                          </p:stCondLst>
                                        </p:cTn>
                                        <p:tgtEl>
                                          <p:spTgt spid="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wipe(left)">
                                      <p:cBhvr>
                                        <p:cTn id="3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P spid="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D5A706-94EE-E748-BD81-A1232299E7FC}"/>
              </a:ext>
            </a:extLst>
          </p:cNvPr>
          <p:cNvSpPr>
            <a:spLocks noGrp="1"/>
          </p:cNvSpPr>
          <p:nvPr>
            <p:ph type="sldNum" sz="quarter" idx="11"/>
          </p:nvPr>
        </p:nvSpPr>
        <p:spPr/>
        <p:txBody>
          <a:bodyPr/>
          <a:lstStyle/>
          <a:p>
            <a:fld id="{5BD36294-2849-48A8-8531-5354CF3095D2}" type="slidenum">
              <a:rPr lang="en-US" smtClean="0">
                <a:solidFill>
                  <a:srgbClr val="000000"/>
                </a:solidFill>
              </a:rPr>
              <a:pPr/>
              <a:t>5</a:t>
            </a:fld>
            <a:endParaRPr lang="en-US" dirty="0">
              <a:solidFill>
                <a:srgbClr val="000000"/>
              </a:solidFill>
            </a:endParaRPr>
          </a:p>
        </p:txBody>
      </p:sp>
      <p:sp>
        <p:nvSpPr>
          <p:cNvPr id="5" name="Title 2">
            <a:extLst>
              <a:ext uri="{FF2B5EF4-FFF2-40B4-BE49-F238E27FC236}">
                <a16:creationId xmlns:a16="http://schemas.microsoft.com/office/drawing/2014/main" id="{5AE0DD79-ADCA-604D-BAD1-FF5F8C279288}"/>
              </a:ext>
            </a:extLst>
          </p:cNvPr>
          <p:cNvSpPr>
            <a:spLocks noGrp="1"/>
          </p:cNvSpPr>
          <p:nvPr>
            <p:ph type="title"/>
          </p:nvPr>
        </p:nvSpPr>
        <p:spPr>
          <a:xfrm>
            <a:off x="451822" y="129091"/>
            <a:ext cx="8103570" cy="753033"/>
          </a:xfrm>
        </p:spPr>
        <p:txBody>
          <a:bodyPr/>
          <a:lstStyle/>
          <a:p>
            <a:r>
              <a:rPr lang="en-US" dirty="0"/>
              <a:t>Example: FEL output vs. Injector emittance</a:t>
            </a:r>
          </a:p>
        </p:txBody>
      </p:sp>
      <p:sp>
        <p:nvSpPr>
          <p:cNvPr id="6" name="Content Placeholder 3">
            <a:extLst>
              <a:ext uri="{FF2B5EF4-FFF2-40B4-BE49-F238E27FC236}">
                <a16:creationId xmlns:a16="http://schemas.microsoft.com/office/drawing/2014/main" id="{18C7498C-3ECE-7B41-9EFC-F8BAA0582C63}"/>
              </a:ext>
            </a:extLst>
          </p:cNvPr>
          <p:cNvSpPr txBox="1">
            <a:spLocks/>
          </p:cNvSpPr>
          <p:nvPr/>
        </p:nvSpPr>
        <p:spPr>
          <a:xfrm>
            <a:off x="451822" y="1447800"/>
            <a:ext cx="8114328" cy="4000500"/>
          </a:xfrm>
          <a:prstGeom prst="rect">
            <a:avLst/>
          </a:prstGeom>
        </p:spPr>
        <p:txBody>
          <a:bodyPr/>
          <a:lstStyle>
            <a:lvl1pPr marL="0" indent="0" algn="l" defTabSz="761970" rtl="0" eaLnBrk="1" latinLnBrk="0" hangingPunct="1">
              <a:lnSpc>
                <a:spcPct val="120000"/>
              </a:lnSpc>
              <a:spcBef>
                <a:spcPts val="0"/>
              </a:spcBef>
              <a:spcAft>
                <a:spcPts val="250"/>
              </a:spcAft>
              <a:buClr>
                <a:schemeClr val="tx1"/>
              </a:buClr>
              <a:buFont typeface="Arial" pitchFamily="34" charset="0"/>
              <a:buNone/>
              <a:defRPr sz="2000" b="0" kern="1200" baseline="0">
                <a:solidFill>
                  <a:schemeClr val="tx1"/>
                </a:solidFill>
                <a:latin typeface="Arial" pitchFamily="34" charset="0"/>
                <a:ea typeface="+mn-ea"/>
                <a:cs typeface="Arial" pitchFamily="34" charset="0"/>
              </a:defRPr>
            </a:lvl1pPr>
            <a:lvl2pPr marL="380985" indent="-186524" algn="l" defTabSz="761970" rtl="0" eaLnBrk="1" latinLnBrk="0" hangingPunct="1">
              <a:lnSpc>
                <a:spcPct val="120000"/>
              </a:lnSpc>
              <a:spcBef>
                <a:spcPts val="0"/>
              </a:spcBef>
              <a:spcAft>
                <a:spcPts val="0"/>
              </a:spcAft>
              <a:buClr>
                <a:schemeClr val="bg2"/>
              </a:buClr>
              <a:buSzPct val="100000"/>
              <a:buFont typeface="Arial" pitchFamily="34" charset="0"/>
              <a:buChar char="•"/>
              <a:defRPr sz="1833" kern="1200">
                <a:solidFill>
                  <a:schemeClr val="tx1"/>
                </a:solidFill>
                <a:latin typeface="Arial" pitchFamily="34" charset="0"/>
                <a:ea typeface="+mn-ea"/>
                <a:cs typeface="Arial" pitchFamily="34" charset="0"/>
              </a:defRPr>
            </a:lvl2pPr>
            <a:lvl3pPr marL="575446" indent="-194461" algn="l" defTabSz="761970" rtl="0" eaLnBrk="1" latinLnBrk="0" hangingPunct="1">
              <a:lnSpc>
                <a:spcPct val="120000"/>
              </a:lnSpc>
              <a:spcBef>
                <a:spcPts val="0"/>
              </a:spcBef>
              <a:buClr>
                <a:schemeClr val="bg2"/>
              </a:buClr>
              <a:buSzPct val="100000"/>
              <a:buFont typeface="Arial" pitchFamily="34" charset="0"/>
              <a:buChar char="-"/>
              <a:defRPr sz="1667" kern="1200">
                <a:solidFill>
                  <a:schemeClr val="tx1"/>
                </a:solidFill>
                <a:latin typeface="Arial" pitchFamily="34" charset="0"/>
                <a:ea typeface="+mn-ea"/>
                <a:cs typeface="Arial" pitchFamily="34" charset="0"/>
              </a:defRPr>
            </a:lvl3pPr>
            <a:lvl4pPr marL="761970" indent="-186524" algn="l" defTabSz="761970" rtl="0" eaLnBrk="1" latinLnBrk="0" hangingPunct="1">
              <a:lnSpc>
                <a:spcPct val="120000"/>
              </a:lnSpc>
              <a:spcBef>
                <a:spcPts val="0"/>
              </a:spcBef>
              <a:buClr>
                <a:schemeClr val="bg2"/>
              </a:buClr>
              <a:buSzPct val="100000"/>
              <a:buFont typeface="Arial" pitchFamily="34" charset="0"/>
              <a:buChar char="•"/>
              <a:defRPr sz="1500" kern="1200">
                <a:solidFill>
                  <a:schemeClr val="tx1"/>
                </a:solidFill>
                <a:latin typeface="Arial" pitchFamily="34" charset="0"/>
                <a:ea typeface="+mn-ea"/>
                <a:cs typeface="Arial" pitchFamily="34" charset="0"/>
              </a:defRPr>
            </a:lvl4pPr>
            <a:lvl5pPr marL="959962" indent="-149994" algn="l" defTabSz="761970" rtl="0" eaLnBrk="1" latinLnBrk="0" hangingPunct="1">
              <a:lnSpc>
                <a:spcPct val="120000"/>
              </a:lnSpc>
              <a:spcBef>
                <a:spcPts val="0"/>
              </a:spcBef>
              <a:buClr>
                <a:schemeClr val="bg2"/>
              </a:buClr>
              <a:buSzPct val="100000"/>
              <a:buFont typeface="Arial" pitchFamily="34" charset="0"/>
              <a:buChar char="-"/>
              <a:defRPr sz="1333" kern="1200">
                <a:solidFill>
                  <a:schemeClr val="tx1"/>
                </a:solidFill>
                <a:latin typeface="+mn-lt"/>
                <a:ea typeface="+mn-ea"/>
                <a:cs typeface="+mn-cs"/>
              </a:defRPr>
            </a:lvl5pPr>
            <a:lvl6pPr marL="209541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6pPr>
            <a:lvl7pPr marL="2476401"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7pPr>
            <a:lvl8pPr marL="2857386"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8pPr>
            <a:lvl9pPr marL="3238370" indent="-190492" algn="l" defTabSz="761970" rtl="0" eaLnBrk="1" latinLnBrk="0" hangingPunct="1">
              <a:spcBef>
                <a:spcPct val="20000"/>
              </a:spcBef>
              <a:buFont typeface="Arial" pitchFamily="34" charset="0"/>
              <a:buChar char="•"/>
              <a:defRPr sz="1667" kern="1200">
                <a:solidFill>
                  <a:schemeClr val="tx1"/>
                </a:solidFill>
                <a:latin typeface="+mn-lt"/>
                <a:ea typeface="+mn-ea"/>
                <a:cs typeface="+mn-cs"/>
              </a:defRPr>
            </a:lvl9pPr>
          </a:lstStyle>
          <a:p>
            <a:pPr algn="ctr"/>
            <a:r>
              <a:rPr lang="en-US" sz="1800" dirty="0"/>
              <a:t>LCLS peak FEL performance</a:t>
            </a:r>
          </a:p>
        </p:txBody>
      </p:sp>
      <p:sp>
        <p:nvSpPr>
          <p:cNvPr id="7" name="TextBox 6">
            <a:extLst>
              <a:ext uri="{FF2B5EF4-FFF2-40B4-BE49-F238E27FC236}">
                <a16:creationId xmlns:a16="http://schemas.microsoft.com/office/drawing/2014/main" id="{BD8916F2-0F56-5A4D-A663-152E55AC0689}"/>
              </a:ext>
            </a:extLst>
          </p:cNvPr>
          <p:cNvSpPr txBox="1"/>
          <p:nvPr/>
        </p:nvSpPr>
        <p:spPr>
          <a:xfrm>
            <a:off x="1967415" y="5265209"/>
            <a:ext cx="5120312" cy="276999"/>
          </a:xfrm>
          <a:prstGeom prst="rect">
            <a:avLst/>
          </a:prstGeom>
          <a:noFill/>
        </p:spPr>
        <p:txBody>
          <a:bodyPr wrap="none" rtlCol="0">
            <a:spAutoFit/>
          </a:bodyPr>
          <a:lstStyle/>
          <a:p>
            <a:r>
              <a:rPr lang="en-US" sz="1200" i="1" dirty="0">
                <a:solidFill>
                  <a:schemeClr val="bg1">
                    <a:lumMod val="50000"/>
                  </a:schemeClr>
                </a:solidFill>
              </a:rPr>
              <a:t>LCLS hard X-ray (&gt; 6.5 </a:t>
            </a:r>
            <a:r>
              <a:rPr lang="en-US" sz="1200" i="1" dirty="0" err="1">
                <a:solidFill>
                  <a:schemeClr val="bg1">
                    <a:lumMod val="50000"/>
                  </a:schemeClr>
                </a:solidFill>
              </a:rPr>
              <a:t>keV</a:t>
            </a:r>
            <a:r>
              <a:rPr lang="en-US" sz="1200" i="1" dirty="0">
                <a:solidFill>
                  <a:schemeClr val="bg1">
                    <a:lumMod val="50000"/>
                  </a:schemeClr>
                </a:solidFill>
              </a:rPr>
              <a:t>) energy loss data w/ nominal injector charge</a:t>
            </a:r>
          </a:p>
        </p:txBody>
      </p:sp>
      <p:pic>
        <p:nvPicPr>
          <p:cNvPr id="8" name="Picture 2">
            <a:extLst>
              <a:ext uri="{FF2B5EF4-FFF2-40B4-BE49-F238E27FC236}">
                <a16:creationId xmlns:a16="http://schemas.microsoft.com/office/drawing/2014/main" id="{DC7F7448-E578-6F42-B2C0-F40463C0D2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790700"/>
            <a:ext cx="3810000" cy="32847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8260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D5A706-94EE-E748-BD81-A1232299E7FC}"/>
              </a:ext>
            </a:extLst>
          </p:cNvPr>
          <p:cNvSpPr>
            <a:spLocks noGrp="1"/>
          </p:cNvSpPr>
          <p:nvPr>
            <p:ph type="sldNum" sz="quarter" idx="11"/>
          </p:nvPr>
        </p:nvSpPr>
        <p:spPr/>
        <p:txBody>
          <a:bodyPr/>
          <a:lstStyle/>
          <a:p>
            <a:fld id="{5BD36294-2849-48A8-8531-5354CF3095D2}" type="slidenum">
              <a:rPr lang="en-US" smtClean="0">
                <a:solidFill>
                  <a:srgbClr val="000000"/>
                </a:solidFill>
              </a:rPr>
              <a:pPr/>
              <a:t>6</a:t>
            </a:fld>
            <a:endParaRPr lang="en-US" dirty="0">
              <a:solidFill>
                <a:srgbClr val="000000"/>
              </a:solidFill>
            </a:endParaRPr>
          </a:p>
        </p:txBody>
      </p:sp>
      <p:sp>
        <p:nvSpPr>
          <p:cNvPr id="13" name="Title 1">
            <a:extLst>
              <a:ext uri="{FF2B5EF4-FFF2-40B4-BE49-F238E27FC236}">
                <a16:creationId xmlns:a16="http://schemas.microsoft.com/office/drawing/2014/main" id="{3B732C36-954E-534E-A12B-6FD14C528AA0}"/>
              </a:ext>
            </a:extLst>
          </p:cNvPr>
          <p:cNvSpPr txBox="1">
            <a:spLocks/>
          </p:cNvSpPr>
          <p:nvPr/>
        </p:nvSpPr>
        <p:spPr>
          <a:xfrm>
            <a:off x="430815" y="60116"/>
            <a:ext cx="8174367" cy="753033"/>
          </a:xfrm>
          <a:prstGeom prst="rect">
            <a:avLst/>
          </a:prstGeom>
        </p:spPr>
        <p:txBody>
          <a:bodyPr vert="horz" lIns="0" tIns="0" rIns="0" bIns="0" rtlCol="0" anchor="b"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r>
              <a:rPr lang="en-US" dirty="0"/>
              <a:t>Motivation for lower thermal emittance (LCLS-II-HE)</a:t>
            </a:r>
          </a:p>
        </p:txBody>
      </p:sp>
      <p:graphicFrame>
        <p:nvGraphicFramePr>
          <p:cNvPr id="14" name="Chart 13">
            <a:extLst>
              <a:ext uri="{FF2B5EF4-FFF2-40B4-BE49-F238E27FC236}">
                <a16:creationId xmlns:a16="http://schemas.microsoft.com/office/drawing/2014/main" id="{8E678F56-114B-E647-8FB8-D0EBF3B440B6}"/>
              </a:ext>
            </a:extLst>
          </p:cNvPr>
          <p:cNvGraphicFramePr>
            <a:graphicFrameLocks/>
          </p:cNvGraphicFramePr>
          <p:nvPr>
            <p:extLst>
              <p:ext uri="{D42A27DB-BD31-4B8C-83A1-F6EECF244321}">
                <p14:modId xmlns:p14="http://schemas.microsoft.com/office/powerpoint/2010/main" val="1911476178"/>
              </p:ext>
            </p:extLst>
          </p:nvPr>
        </p:nvGraphicFramePr>
        <p:xfrm>
          <a:off x="945390" y="1333579"/>
          <a:ext cx="7360410" cy="4029720"/>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Box 14">
            <a:extLst>
              <a:ext uri="{FF2B5EF4-FFF2-40B4-BE49-F238E27FC236}">
                <a16:creationId xmlns:a16="http://schemas.microsoft.com/office/drawing/2014/main" id="{851C7FC2-68E6-1240-A274-03F2DE44A665}"/>
              </a:ext>
            </a:extLst>
          </p:cNvPr>
          <p:cNvSpPr txBox="1"/>
          <p:nvPr/>
        </p:nvSpPr>
        <p:spPr>
          <a:xfrm rot="16200000">
            <a:off x="-436925" y="3464501"/>
            <a:ext cx="2104813" cy="369332"/>
          </a:xfrm>
          <a:prstGeom prst="rect">
            <a:avLst/>
          </a:prstGeom>
          <a:noFill/>
        </p:spPr>
        <p:txBody>
          <a:bodyPr wrap="none" rtlCol="0">
            <a:spAutoFit/>
          </a:bodyPr>
          <a:lstStyle/>
          <a:p>
            <a:r>
              <a:rPr lang="en-US" dirty="0"/>
              <a:t>Photon Energy (</a:t>
            </a:r>
            <a:r>
              <a:rPr lang="en-US" dirty="0" err="1"/>
              <a:t>keV</a:t>
            </a:r>
            <a:r>
              <a:rPr lang="en-US" dirty="0"/>
              <a:t>)</a:t>
            </a:r>
          </a:p>
        </p:txBody>
      </p:sp>
      <p:sp>
        <p:nvSpPr>
          <p:cNvPr id="16" name="Rectangle 15">
            <a:extLst>
              <a:ext uri="{FF2B5EF4-FFF2-40B4-BE49-F238E27FC236}">
                <a16:creationId xmlns:a16="http://schemas.microsoft.com/office/drawing/2014/main" id="{5F971F67-ECB0-5D4C-81D6-8A48580DFA3E}"/>
              </a:ext>
            </a:extLst>
          </p:cNvPr>
          <p:cNvSpPr/>
          <p:nvPr/>
        </p:nvSpPr>
        <p:spPr>
          <a:xfrm>
            <a:off x="2997970" y="5300055"/>
            <a:ext cx="2241870" cy="369332"/>
          </a:xfrm>
          <a:prstGeom prst="rect">
            <a:avLst/>
          </a:prstGeom>
        </p:spPr>
        <p:txBody>
          <a:bodyPr wrap="none">
            <a:spAutoFit/>
          </a:bodyPr>
          <a:lstStyle/>
          <a:p>
            <a:r>
              <a:rPr lang="en-US" dirty="0"/>
              <a:t>Electron Energy (</a:t>
            </a:r>
            <a:r>
              <a:rPr lang="en-US" dirty="0" err="1"/>
              <a:t>GeV</a:t>
            </a:r>
            <a:r>
              <a:rPr lang="en-US" dirty="0"/>
              <a:t>)</a:t>
            </a:r>
          </a:p>
        </p:txBody>
      </p:sp>
      <p:sp>
        <p:nvSpPr>
          <p:cNvPr id="17" name="TextBox 16">
            <a:extLst>
              <a:ext uri="{FF2B5EF4-FFF2-40B4-BE49-F238E27FC236}">
                <a16:creationId xmlns:a16="http://schemas.microsoft.com/office/drawing/2014/main" id="{CE7ACAB3-73E2-1348-9756-A8124217E18B}"/>
              </a:ext>
            </a:extLst>
          </p:cNvPr>
          <p:cNvSpPr txBox="1"/>
          <p:nvPr/>
        </p:nvSpPr>
        <p:spPr>
          <a:xfrm>
            <a:off x="6798334" y="2478630"/>
            <a:ext cx="1888466" cy="307777"/>
          </a:xfrm>
          <a:prstGeom prst="rect">
            <a:avLst/>
          </a:prstGeom>
          <a:noFill/>
        </p:spPr>
        <p:txBody>
          <a:bodyPr wrap="none" rtlCol="0">
            <a:spAutoFit/>
          </a:bodyPr>
          <a:lstStyle/>
          <a:p>
            <a:r>
              <a:rPr lang="en-US" sz="1400" u="sng" dirty="0"/>
              <a:t>Emittance at </a:t>
            </a:r>
            <a:r>
              <a:rPr lang="en-US" sz="1400" u="sng" dirty="0" err="1"/>
              <a:t>Undulator</a:t>
            </a:r>
            <a:endParaRPr lang="en-US" sz="1400" u="sng" dirty="0"/>
          </a:p>
        </p:txBody>
      </p:sp>
      <p:sp>
        <p:nvSpPr>
          <p:cNvPr id="18" name="TextBox 17">
            <a:extLst>
              <a:ext uri="{FF2B5EF4-FFF2-40B4-BE49-F238E27FC236}">
                <a16:creationId xmlns:a16="http://schemas.microsoft.com/office/drawing/2014/main" id="{FE276E82-A947-214B-B009-511B0EAEDFE6}"/>
              </a:ext>
            </a:extLst>
          </p:cNvPr>
          <p:cNvSpPr txBox="1"/>
          <p:nvPr/>
        </p:nvSpPr>
        <p:spPr>
          <a:xfrm>
            <a:off x="7239000" y="4386278"/>
            <a:ext cx="1828800" cy="1200329"/>
          </a:xfrm>
          <a:prstGeom prst="rect">
            <a:avLst/>
          </a:prstGeom>
          <a:noFill/>
        </p:spPr>
        <p:txBody>
          <a:bodyPr wrap="square" rtlCol="0">
            <a:spAutoFit/>
          </a:bodyPr>
          <a:lstStyle/>
          <a:p>
            <a:r>
              <a:rPr lang="en-US" sz="1200" dirty="0"/>
              <a:t>The emittance at the injector will need to be at least 4X lower than we can generate now to reach 20 kV (&lt; 0.1 um needed)</a:t>
            </a:r>
          </a:p>
        </p:txBody>
      </p:sp>
      <p:sp>
        <p:nvSpPr>
          <p:cNvPr id="19" name="TextBox 18">
            <a:extLst>
              <a:ext uri="{FF2B5EF4-FFF2-40B4-BE49-F238E27FC236}">
                <a16:creationId xmlns:a16="http://schemas.microsoft.com/office/drawing/2014/main" id="{F0BCFC5E-DD60-2E40-9F5D-7E3DEA2514BE}"/>
              </a:ext>
            </a:extLst>
          </p:cNvPr>
          <p:cNvSpPr txBox="1"/>
          <p:nvPr/>
        </p:nvSpPr>
        <p:spPr>
          <a:xfrm>
            <a:off x="4929743" y="3719941"/>
            <a:ext cx="1611339" cy="338554"/>
          </a:xfrm>
          <a:prstGeom prst="rect">
            <a:avLst/>
          </a:prstGeom>
          <a:noFill/>
        </p:spPr>
        <p:txBody>
          <a:bodyPr wrap="none" rtlCol="0">
            <a:spAutoFit/>
          </a:bodyPr>
          <a:lstStyle/>
          <a:p>
            <a:r>
              <a:rPr lang="en-US" sz="1600" dirty="0">
                <a:solidFill>
                  <a:srgbClr val="00B050"/>
                </a:solidFill>
              </a:rPr>
              <a:t>LCLS-II Injector</a:t>
            </a:r>
          </a:p>
        </p:txBody>
      </p:sp>
      <p:sp>
        <p:nvSpPr>
          <p:cNvPr id="20" name="Oval 19">
            <a:extLst>
              <a:ext uri="{FF2B5EF4-FFF2-40B4-BE49-F238E27FC236}">
                <a16:creationId xmlns:a16="http://schemas.microsoft.com/office/drawing/2014/main" id="{5AA11161-6446-0045-9226-92663D5731E5}"/>
              </a:ext>
            </a:extLst>
          </p:cNvPr>
          <p:cNvSpPr/>
          <p:nvPr/>
        </p:nvSpPr>
        <p:spPr>
          <a:xfrm>
            <a:off x="3943897" y="3719941"/>
            <a:ext cx="350016" cy="4149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11">
            <a:extLst>
              <a:ext uri="{FF2B5EF4-FFF2-40B4-BE49-F238E27FC236}">
                <a16:creationId xmlns:a16="http://schemas.microsoft.com/office/drawing/2014/main" id="{6972CA17-2017-4D4A-8602-6CC9E9171D5F}"/>
              </a:ext>
            </a:extLst>
          </p:cNvPr>
          <p:cNvSpPr txBox="1">
            <a:spLocks/>
          </p:cNvSpPr>
          <p:nvPr/>
        </p:nvSpPr>
        <p:spPr>
          <a:xfrm>
            <a:off x="8566150" y="6543673"/>
            <a:ext cx="318932" cy="314327"/>
          </a:xfrm>
          <a:prstGeom prst="rect">
            <a:avLst/>
          </a:prstGeom>
        </p:spPr>
        <p:txBody>
          <a:bodyPr vert="horz" lIns="72000" tIns="57600" rIns="72000" bIns="45720" rtlCol="0" anchor="ctr"/>
          <a:lstStyle>
            <a:defPPr>
              <a:defRPr lang="en-US"/>
            </a:defPPr>
            <a:lvl1pPr marL="0" algn="l" defTabSz="914400" rtl="0" eaLnBrk="1" latinLnBrk="0" hangingPunct="1">
              <a:defRPr sz="1100" b="0" kern="1200">
                <a:solidFill>
                  <a:schemeClr val="tx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2" name="5-Point Star 21">
            <a:extLst>
              <a:ext uri="{FF2B5EF4-FFF2-40B4-BE49-F238E27FC236}">
                <a16:creationId xmlns:a16="http://schemas.microsoft.com/office/drawing/2014/main" id="{A7161A1F-C688-5043-BBF8-22534ECFB9D3}"/>
              </a:ext>
            </a:extLst>
          </p:cNvPr>
          <p:cNvSpPr/>
          <p:nvPr/>
        </p:nvSpPr>
        <p:spPr>
          <a:xfrm>
            <a:off x="4042705" y="2380320"/>
            <a:ext cx="152400" cy="14644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E3430A71-2141-4C45-A8BE-65658B6F5911}"/>
              </a:ext>
            </a:extLst>
          </p:cNvPr>
          <p:cNvCxnSpPr/>
          <p:nvPr/>
        </p:nvCxnSpPr>
        <p:spPr>
          <a:xfrm flipH="1" flipV="1">
            <a:off x="4422554" y="2743200"/>
            <a:ext cx="2892646" cy="1752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8869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D5A706-94EE-E748-BD81-A1232299E7FC}"/>
              </a:ext>
            </a:extLst>
          </p:cNvPr>
          <p:cNvSpPr>
            <a:spLocks noGrp="1"/>
          </p:cNvSpPr>
          <p:nvPr>
            <p:ph type="sldNum" sz="quarter" idx="11"/>
          </p:nvPr>
        </p:nvSpPr>
        <p:spPr/>
        <p:txBody>
          <a:bodyPr/>
          <a:lstStyle/>
          <a:p>
            <a:fld id="{5BD36294-2849-48A8-8531-5354CF3095D2}" type="slidenum">
              <a:rPr lang="en-US" smtClean="0">
                <a:solidFill>
                  <a:srgbClr val="000000"/>
                </a:solidFill>
              </a:rPr>
              <a:pPr/>
              <a:t>7</a:t>
            </a:fld>
            <a:endParaRPr lang="en-US" dirty="0">
              <a:solidFill>
                <a:srgbClr val="000000"/>
              </a:solidFill>
            </a:endParaRPr>
          </a:p>
        </p:txBody>
      </p:sp>
      <p:sp>
        <p:nvSpPr>
          <p:cNvPr id="27" name="Title 2">
            <a:extLst>
              <a:ext uri="{FF2B5EF4-FFF2-40B4-BE49-F238E27FC236}">
                <a16:creationId xmlns:a16="http://schemas.microsoft.com/office/drawing/2014/main" id="{430505B4-7275-1E4D-89A0-157F201F09C3}"/>
              </a:ext>
            </a:extLst>
          </p:cNvPr>
          <p:cNvSpPr>
            <a:spLocks noGrp="1"/>
          </p:cNvSpPr>
          <p:nvPr>
            <p:ph type="title"/>
          </p:nvPr>
        </p:nvSpPr>
        <p:spPr>
          <a:xfrm>
            <a:off x="286603" y="14750"/>
            <a:ext cx="8613605" cy="753033"/>
          </a:xfrm>
        </p:spPr>
        <p:txBody>
          <a:bodyPr/>
          <a:lstStyle/>
          <a:p>
            <a:r>
              <a:rPr lang="en-US" sz="2400" dirty="0"/>
              <a:t>Beam transport limitations from 100 MeV </a:t>
            </a:r>
            <a:r>
              <a:rPr lang="en-US" sz="2400" dirty="0">
                <a:sym typeface="Wingdings" panose="05000000000000000000" pitchFamily="2" charset="2"/>
              </a:rPr>
              <a:t> 8 GeV</a:t>
            </a:r>
            <a:endParaRPr lang="en-US" sz="2400" dirty="0"/>
          </a:p>
        </p:txBody>
      </p:sp>
      <p:sp>
        <p:nvSpPr>
          <p:cNvPr id="29" name="TextBox 28">
            <a:extLst>
              <a:ext uri="{FF2B5EF4-FFF2-40B4-BE49-F238E27FC236}">
                <a16:creationId xmlns:a16="http://schemas.microsoft.com/office/drawing/2014/main" id="{A2DB9EB0-F847-324B-98A3-D557595685B7}"/>
              </a:ext>
            </a:extLst>
          </p:cNvPr>
          <p:cNvSpPr txBox="1"/>
          <p:nvPr/>
        </p:nvSpPr>
        <p:spPr>
          <a:xfrm>
            <a:off x="623404" y="1243584"/>
            <a:ext cx="3304110" cy="338554"/>
          </a:xfrm>
          <a:prstGeom prst="rect">
            <a:avLst/>
          </a:prstGeom>
          <a:noFill/>
        </p:spPr>
        <p:txBody>
          <a:bodyPr wrap="none" rtlCol="0">
            <a:spAutoFit/>
          </a:bodyPr>
          <a:lstStyle/>
          <a:p>
            <a:pPr algn="ctr"/>
            <a:r>
              <a:rPr lang="en-US" sz="1600" dirty="0"/>
              <a:t>Nominal Slice Emittance Evolution</a:t>
            </a:r>
          </a:p>
        </p:txBody>
      </p:sp>
      <p:pic>
        <p:nvPicPr>
          <p:cNvPr id="30" name="Picture 29">
            <a:extLst>
              <a:ext uri="{FF2B5EF4-FFF2-40B4-BE49-F238E27FC236}">
                <a16:creationId xmlns:a16="http://schemas.microsoft.com/office/drawing/2014/main" id="{E50B606D-C024-834E-ABF9-0EDB6C233AF0}"/>
              </a:ext>
            </a:extLst>
          </p:cNvPr>
          <p:cNvPicPr>
            <a:picLocks noChangeAspect="1"/>
          </p:cNvPicPr>
          <p:nvPr/>
        </p:nvPicPr>
        <p:blipFill>
          <a:blip r:embed="rId2"/>
          <a:stretch>
            <a:fillRect/>
          </a:stretch>
        </p:blipFill>
        <p:spPr>
          <a:xfrm>
            <a:off x="138268" y="1622208"/>
            <a:ext cx="4191001" cy="3102200"/>
          </a:xfrm>
          <a:prstGeom prst="rect">
            <a:avLst/>
          </a:prstGeom>
        </p:spPr>
      </p:pic>
      <p:sp>
        <p:nvSpPr>
          <p:cNvPr id="31" name="TextBox 30">
            <a:extLst>
              <a:ext uri="{FF2B5EF4-FFF2-40B4-BE49-F238E27FC236}">
                <a16:creationId xmlns:a16="http://schemas.microsoft.com/office/drawing/2014/main" id="{2AEB35D4-0EE4-534B-9884-5E8301421905}"/>
              </a:ext>
            </a:extLst>
          </p:cNvPr>
          <p:cNvSpPr txBox="1"/>
          <p:nvPr/>
        </p:nvSpPr>
        <p:spPr>
          <a:xfrm>
            <a:off x="762000" y="3975074"/>
            <a:ext cx="3318537" cy="338554"/>
          </a:xfrm>
          <a:prstGeom prst="rect">
            <a:avLst/>
          </a:prstGeom>
          <a:solidFill>
            <a:schemeClr val="bg1"/>
          </a:solidFill>
        </p:spPr>
        <p:txBody>
          <a:bodyPr wrap="none" rtlCol="0">
            <a:spAutoFit/>
          </a:bodyPr>
          <a:lstStyle/>
          <a:p>
            <a:r>
              <a:rPr lang="en-US" sz="1600" dirty="0"/>
              <a:t>Slice </a:t>
            </a:r>
            <a:r>
              <a:rPr lang="en-US" sz="1600" dirty="0">
                <a:latin typeface="Symbol" panose="05050102010706020507" pitchFamily="18" charset="2"/>
              </a:rPr>
              <a:t>e</a:t>
            </a:r>
            <a:r>
              <a:rPr lang="en-US" sz="1600" dirty="0"/>
              <a:t>: 0.22/0.22 </a:t>
            </a:r>
            <a:r>
              <a:rPr lang="en-US" sz="1600" dirty="0">
                <a:sym typeface="Wingdings" panose="05000000000000000000" pitchFamily="2" charset="2"/>
              </a:rPr>
              <a:t> </a:t>
            </a:r>
            <a:r>
              <a:rPr lang="en-US" sz="1600" dirty="0"/>
              <a:t>0.26/0.30  um</a:t>
            </a:r>
          </a:p>
        </p:txBody>
      </p:sp>
      <p:sp>
        <p:nvSpPr>
          <p:cNvPr id="32" name="TextBox 31">
            <a:extLst>
              <a:ext uri="{FF2B5EF4-FFF2-40B4-BE49-F238E27FC236}">
                <a16:creationId xmlns:a16="http://schemas.microsoft.com/office/drawing/2014/main" id="{9AFBDAD4-56A3-3046-AEE1-E506E4D51C4D}"/>
              </a:ext>
            </a:extLst>
          </p:cNvPr>
          <p:cNvSpPr txBox="1"/>
          <p:nvPr/>
        </p:nvSpPr>
        <p:spPr>
          <a:xfrm>
            <a:off x="4920839" y="1243584"/>
            <a:ext cx="3999813" cy="338554"/>
          </a:xfrm>
          <a:prstGeom prst="rect">
            <a:avLst/>
          </a:prstGeom>
          <a:noFill/>
        </p:spPr>
        <p:txBody>
          <a:bodyPr wrap="none" rtlCol="0">
            <a:spAutoFit/>
          </a:bodyPr>
          <a:lstStyle/>
          <a:p>
            <a:pPr algn="ctr"/>
            <a:r>
              <a:rPr lang="en-US" sz="1600" dirty="0"/>
              <a:t>High Brightness Slice Emittance Evolution</a:t>
            </a:r>
          </a:p>
        </p:txBody>
      </p:sp>
      <p:pic>
        <p:nvPicPr>
          <p:cNvPr id="33" name="Picture 32">
            <a:extLst>
              <a:ext uri="{FF2B5EF4-FFF2-40B4-BE49-F238E27FC236}">
                <a16:creationId xmlns:a16="http://schemas.microsoft.com/office/drawing/2014/main" id="{E0E26602-1E0F-2745-8AF1-39C0F5673655}"/>
              </a:ext>
            </a:extLst>
          </p:cNvPr>
          <p:cNvPicPr>
            <a:picLocks noChangeAspect="1"/>
          </p:cNvPicPr>
          <p:nvPr/>
        </p:nvPicPr>
        <p:blipFill>
          <a:blip r:embed="rId3"/>
          <a:stretch>
            <a:fillRect/>
          </a:stretch>
        </p:blipFill>
        <p:spPr>
          <a:xfrm>
            <a:off x="4512200" y="1582138"/>
            <a:ext cx="4187781" cy="3119367"/>
          </a:xfrm>
          <a:prstGeom prst="rect">
            <a:avLst/>
          </a:prstGeom>
        </p:spPr>
      </p:pic>
      <p:sp>
        <p:nvSpPr>
          <p:cNvPr id="34" name="TextBox 33">
            <a:extLst>
              <a:ext uri="{FF2B5EF4-FFF2-40B4-BE49-F238E27FC236}">
                <a16:creationId xmlns:a16="http://schemas.microsoft.com/office/drawing/2014/main" id="{AEE569BB-AD1A-304A-8D0C-8B0AE9BC2635}"/>
              </a:ext>
            </a:extLst>
          </p:cNvPr>
          <p:cNvSpPr txBox="1"/>
          <p:nvPr/>
        </p:nvSpPr>
        <p:spPr>
          <a:xfrm>
            <a:off x="5178231" y="4010479"/>
            <a:ext cx="3241350" cy="338554"/>
          </a:xfrm>
          <a:prstGeom prst="rect">
            <a:avLst/>
          </a:prstGeom>
          <a:solidFill>
            <a:schemeClr val="bg1"/>
          </a:solidFill>
        </p:spPr>
        <p:txBody>
          <a:bodyPr wrap="square" rtlCol="0">
            <a:spAutoFit/>
          </a:bodyPr>
          <a:lstStyle/>
          <a:p>
            <a:r>
              <a:rPr lang="en-US" sz="1600" dirty="0"/>
              <a:t>Slice </a:t>
            </a:r>
            <a:r>
              <a:rPr lang="en-US" sz="1600" dirty="0">
                <a:latin typeface="Symbol" panose="05050102010706020507" pitchFamily="18" charset="2"/>
              </a:rPr>
              <a:t>e</a:t>
            </a:r>
            <a:r>
              <a:rPr lang="en-US" sz="1600" dirty="0"/>
              <a:t>: 0.08/0.07 </a:t>
            </a:r>
            <a:r>
              <a:rPr lang="en-US" sz="1600" dirty="0">
                <a:sym typeface="Wingdings" panose="05000000000000000000" pitchFamily="2" charset="2"/>
              </a:rPr>
              <a:t></a:t>
            </a:r>
            <a:r>
              <a:rPr lang="en-US" sz="1600" dirty="0"/>
              <a:t> 0.19/0.24 um</a:t>
            </a:r>
          </a:p>
        </p:txBody>
      </p:sp>
      <p:sp>
        <p:nvSpPr>
          <p:cNvPr id="35" name="Footer Placeholder 2">
            <a:extLst>
              <a:ext uri="{FF2B5EF4-FFF2-40B4-BE49-F238E27FC236}">
                <a16:creationId xmlns:a16="http://schemas.microsoft.com/office/drawing/2014/main" id="{F8C4DB80-A298-1243-9A2B-DE297A35B270}"/>
              </a:ext>
            </a:extLst>
          </p:cNvPr>
          <p:cNvSpPr>
            <a:spLocks noGrp="1"/>
          </p:cNvSpPr>
          <p:nvPr>
            <p:ph type="ftr" sz="quarter" idx="13"/>
          </p:nvPr>
        </p:nvSpPr>
        <p:spPr>
          <a:xfrm>
            <a:off x="7307729" y="4669031"/>
            <a:ext cx="1836271" cy="314326"/>
          </a:xfrm>
        </p:spPr>
        <p:txBody>
          <a:bodyPr/>
          <a:lstStyle/>
          <a:p>
            <a:r>
              <a:rPr lang="de-DE" dirty="0"/>
              <a:t>Tor Raubenheimer</a:t>
            </a:r>
            <a:endParaRPr lang="en-US" dirty="0"/>
          </a:p>
        </p:txBody>
      </p:sp>
      <p:sp>
        <p:nvSpPr>
          <p:cNvPr id="36" name="TextBox 35">
            <a:extLst>
              <a:ext uri="{FF2B5EF4-FFF2-40B4-BE49-F238E27FC236}">
                <a16:creationId xmlns:a16="http://schemas.microsoft.com/office/drawing/2014/main" id="{57F4A0A2-299D-014D-88BF-51463FE7E046}"/>
              </a:ext>
            </a:extLst>
          </p:cNvPr>
          <p:cNvSpPr txBox="1"/>
          <p:nvPr/>
        </p:nvSpPr>
        <p:spPr>
          <a:xfrm>
            <a:off x="685800" y="4858386"/>
            <a:ext cx="5936129" cy="369332"/>
          </a:xfrm>
          <a:prstGeom prst="rect">
            <a:avLst/>
          </a:prstGeom>
          <a:noFill/>
        </p:spPr>
        <p:txBody>
          <a:bodyPr wrap="square" rtlCol="0">
            <a:spAutoFit/>
          </a:bodyPr>
          <a:lstStyle/>
          <a:p>
            <a:r>
              <a:rPr lang="en-US" dirty="0"/>
              <a:t>Better cathodes do not solve everything …</a:t>
            </a:r>
          </a:p>
        </p:txBody>
      </p:sp>
    </p:spTree>
    <p:extLst>
      <p:ext uri="{BB962C8B-B14F-4D97-AF65-F5344CB8AC3E}">
        <p14:creationId xmlns:p14="http://schemas.microsoft.com/office/powerpoint/2010/main" val="3996219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5860B632-7F94-1B44-98E0-3CE8925B85AF}"/>
              </a:ext>
            </a:extLst>
          </p:cNvPr>
          <p:cNvSpPr>
            <a:spLocks noGrp="1"/>
          </p:cNvSpPr>
          <p:nvPr>
            <p:ph type="title"/>
          </p:nvPr>
        </p:nvSpPr>
        <p:spPr>
          <a:xfrm>
            <a:off x="457200" y="144668"/>
            <a:ext cx="8103570" cy="491637"/>
          </a:xfrm>
        </p:spPr>
        <p:txBody>
          <a:bodyPr/>
          <a:lstStyle/>
          <a:p>
            <a:r>
              <a:rPr lang="en-US" dirty="0"/>
              <a:t>System Level Knobs for FEL Performance</a:t>
            </a:r>
          </a:p>
        </p:txBody>
      </p:sp>
      <p:pic>
        <p:nvPicPr>
          <p:cNvPr id="6" name="Picture 5">
            <a:extLst>
              <a:ext uri="{FF2B5EF4-FFF2-40B4-BE49-F238E27FC236}">
                <a16:creationId xmlns:a16="http://schemas.microsoft.com/office/drawing/2014/main" id="{6B186151-2979-794B-9823-4EB5C602C4A9}"/>
              </a:ext>
            </a:extLst>
          </p:cNvPr>
          <p:cNvPicPr>
            <a:picLocks noChangeAspect="1"/>
          </p:cNvPicPr>
          <p:nvPr/>
        </p:nvPicPr>
        <p:blipFill>
          <a:blip r:embed="rId3"/>
          <a:stretch>
            <a:fillRect/>
          </a:stretch>
        </p:blipFill>
        <p:spPr>
          <a:xfrm>
            <a:off x="3068060" y="1813375"/>
            <a:ext cx="2788676" cy="600339"/>
          </a:xfrm>
          <a:prstGeom prst="rect">
            <a:avLst/>
          </a:prstGeom>
        </p:spPr>
      </p:pic>
      <p:sp>
        <p:nvSpPr>
          <p:cNvPr id="7" name="TextBox 6">
            <a:extLst>
              <a:ext uri="{FF2B5EF4-FFF2-40B4-BE49-F238E27FC236}">
                <a16:creationId xmlns:a16="http://schemas.microsoft.com/office/drawing/2014/main" id="{3D966D3F-10C5-754D-94CC-083FAEFEAE13}"/>
              </a:ext>
            </a:extLst>
          </p:cNvPr>
          <p:cNvSpPr txBox="1"/>
          <p:nvPr/>
        </p:nvSpPr>
        <p:spPr>
          <a:xfrm>
            <a:off x="1219200" y="1221808"/>
            <a:ext cx="6858000" cy="461665"/>
          </a:xfrm>
          <a:prstGeom prst="rect">
            <a:avLst/>
          </a:prstGeom>
          <a:solidFill>
            <a:sysClr val="window" lastClr="FFFFFF"/>
          </a:solidFill>
          <a:ln w="12700" cap="flat" cmpd="sng" algn="ctr">
            <a:solidFill>
              <a:sysClr val="window" lastClr="FFFFFF"/>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
                <a:cs typeface=""/>
              </a:rPr>
              <a:t>How to achieve better emittance at the undulators? </a:t>
            </a:r>
          </a:p>
        </p:txBody>
      </p:sp>
      <p:cxnSp>
        <p:nvCxnSpPr>
          <p:cNvPr id="8" name="Straight Arrow Connector 7">
            <a:extLst>
              <a:ext uri="{FF2B5EF4-FFF2-40B4-BE49-F238E27FC236}">
                <a16:creationId xmlns:a16="http://schemas.microsoft.com/office/drawing/2014/main" id="{5F44D357-11CC-1141-AF89-E4BD6B7559A5}"/>
              </a:ext>
            </a:extLst>
          </p:cNvPr>
          <p:cNvCxnSpPr>
            <a:cxnSpLocks/>
            <a:endCxn id="10" idx="0"/>
          </p:cNvCxnSpPr>
          <p:nvPr/>
        </p:nvCxnSpPr>
        <p:spPr>
          <a:xfrm flipH="1">
            <a:off x="1812545" y="2413714"/>
            <a:ext cx="2348198" cy="372550"/>
          </a:xfrm>
          <a:prstGeom prst="straightConnector1">
            <a:avLst/>
          </a:prstGeom>
          <a:noFill/>
          <a:ln w="19050" cap="flat" cmpd="sng" algn="ctr">
            <a:solidFill>
              <a:srgbClr val="FF0000"/>
            </a:solidFill>
            <a:prstDash val="solid"/>
            <a:miter lim="800000"/>
            <a:tailEnd type="triangle"/>
          </a:ln>
          <a:effectLst/>
        </p:spPr>
      </p:cxnSp>
      <p:cxnSp>
        <p:nvCxnSpPr>
          <p:cNvPr id="9" name="Straight Arrow Connector 8">
            <a:extLst>
              <a:ext uri="{FF2B5EF4-FFF2-40B4-BE49-F238E27FC236}">
                <a16:creationId xmlns:a16="http://schemas.microsoft.com/office/drawing/2014/main" id="{C4A7D448-182B-664B-98C6-5A7CD86A94D9}"/>
              </a:ext>
            </a:extLst>
          </p:cNvPr>
          <p:cNvCxnSpPr>
            <a:cxnSpLocks/>
            <a:endCxn id="11" idx="0"/>
          </p:cNvCxnSpPr>
          <p:nvPr/>
        </p:nvCxnSpPr>
        <p:spPr>
          <a:xfrm flipH="1">
            <a:off x="5017918" y="2385528"/>
            <a:ext cx="9404" cy="405594"/>
          </a:xfrm>
          <a:prstGeom prst="straightConnector1">
            <a:avLst/>
          </a:prstGeom>
          <a:noFill/>
          <a:ln w="19050" cap="flat" cmpd="sng" algn="ctr">
            <a:solidFill>
              <a:srgbClr val="0070C0"/>
            </a:solidFill>
            <a:prstDash val="solid"/>
            <a:miter lim="800000"/>
            <a:tailEnd type="triangle"/>
          </a:ln>
          <a:effectLst/>
        </p:spPr>
      </p:cxnSp>
      <p:sp>
        <p:nvSpPr>
          <p:cNvPr id="10" name="Rounded Rectangle 9">
            <a:extLst>
              <a:ext uri="{FF2B5EF4-FFF2-40B4-BE49-F238E27FC236}">
                <a16:creationId xmlns:a16="http://schemas.microsoft.com/office/drawing/2014/main" id="{03F1221A-6245-8344-AF0A-F072282DE3D8}"/>
              </a:ext>
            </a:extLst>
          </p:cNvPr>
          <p:cNvSpPr/>
          <p:nvPr/>
        </p:nvSpPr>
        <p:spPr>
          <a:xfrm>
            <a:off x="205157" y="2786264"/>
            <a:ext cx="3214776" cy="2463249"/>
          </a:xfrm>
          <a:prstGeom prst="roundRect">
            <a:avLst>
              <a:gd name="adj" fmla="val 4184"/>
            </a:avLst>
          </a:prstGeom>
          <a:no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
              <a:cs typeface=""/>
            </a:endParaRPr>
          </a:p>
        </p:txBody>
      </p:sp>
      <p:sp>
        <p:nvSpPr>
          <p:cNvPr id="11" name="Rounded Rectangle 10">
            <a:extLst>
              <a:ext uri="{FF2B5EF4-FFF2-40B4-BE49-F238E27FC236}">
                <a16:creationId xmlns:a16="http://schemas.microsoft.com/office/drawing/2014/main" id="{9F60530C-0D67-9F49-8170-AB916591A759}"/>
              </a:ext>
            </a:extLst>
          </p:cNvPr>
          <p:cNvSpPr/>
          <p:nvPr/>
        </p:nvSpPr>
        <p:spPr>
          <a:xfrm>
            <a:off x="3501162" y="2791122"/>
            <a:ext cx="3033511" cy="2474087"/>
          </a:xfrm>
          <a:prstGeom prst="roundRect">
            <a:avLst>
              <a:gd name="adj" fmla="val 4184"/>
            </a:avLst>
          </a:prstGeom>
          <a:noFill/>
          <a:ln w="127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
              <a:cs typeface=""/>
            </a:endParaRPr>
          </a:p>
        </p:txBody>
      </p:sp>
      <p:sp>
        <p:nvSpPr>
          <p:cNvPr id="12" name="Content Placeholder 9">
            <a:extLst>
              <a:ext uri="{FF2B5EF4-FFF2-40B4-BE49-F238E27FC236}">
                <a16:creationId xmlns:a16="http://schemas.microsoft.com/office/drawing/2014/main" id="{8A9F49FB-5E2D-B440-B170-ED198629FBA7}"/>
              </a:ext>
            </a:extLst>
          </p:cNvPr>
          <p:cNvSpPr txBox="1">
            <a:spLocks/>
          </p:cNvSpPr>
          <p:nvPr/>
        </p:nvSpPr>
        <p:spPr>
          <a:xfrm>
            <a:off x="3384052" y="2946775"/>
            <a:ext cx="3201038" cy="3143702"/>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3362" marR="0" lvl="1" indent="0" algn="l" defTabSz="914400" rtl="0" eaLnBrk="1" fontAlgn="auto" latinLnBrk="0" hangingPunct="1">
              <a:lnSpc>
                <a:spcPct val="120000"/>
              </a:lnSpc>
              <a:spcBef>
                <a:spcPts val="0"/>
              </a:spcBef>
              <a:spcAft>
                <a:spcPts val="1200"/>
              </a:spcAft>
              <a:buClr>
                <a:srgbClr val="E7E6E6"/>
              </a:buClr>
              <a:buSzPct val="120000"/>
              <a:buFont typeface="Arial" pitchFamily="34" charset="0"/>
              <a:buNone/>
              <a:tabLst/>
              <a:defRPr/>
            </a:pPr>
            <a:r>
              <a:rPr kumimoji="0" lang="en-US" sz="1400" b="1" i="0" u="none" strike="noStrike" kern="1200" cap="none" spc="0" normalizeH="0" baseline="0" noProof="0" dirty="0">
                <a:ln>
                  <a:noFill/>
                </a:ln>
                <a:solidFill>
                  <a:prstClr val="black"/>
                </a:solidFill>
                <a:effectLst/>
                <a:uLnTx/>
                <a:uFillTx/>
                <a:latin typeface="Calibri" charset="0"/>
                <a:ea typeface="Calibri" charset="0"/>
                <a:cs typeface="Calibri" charset="0"/>
              </a:rPr>
              <a:t>Cathodes with lower </a:t>
            </a:r>
            <a:r>
              <a:rPr kumimoji="0" lang="el-GR" sz="1400" b="1" i="0" u="none" strike="noStrike" kern="1200" cap="none" spc="0" normalizeH="0" baseline="0" noProof="0" dirty="0">
                <a:ln>
                  <a:noFill/>
                </a:ln>
                <a:solidFill>
                  <a:prstClr val="black"/>
                </a:solidFill>
                <a:effectLst/>
                <a:uLnTx/>
                <a:uFillTx/>
                <a:latin typeface="Calibri" charset="0"/>
                <a:ea typeface="Calibri" charset="0"/>
                <a:cs typeface="Calibri" charset="0"/>
              </a:rPr>
              <a:t>ε</a:t>
            </a:r>
            <a:r>
              <a:rPr kumimoji="0" lang="en-US" sz="1400" b="1" i="0" u="none" strike="noStrike" kern="1200" cap="none" spc="0" normalizeH="0" baseline="-25000" noProof="0" dirty="0" err="1">
                <a:ln>
                  <a:noFill/>
                </a:ln>
                <a:solidFill>
                  <a:prstClr val="black"/>
                </a:solidFill>
                <a:effectLst/>
                <a:uLnTx/>
                <a:uFillTx/>
                <a:latin typeface="Calibri" charset="0"/>
                <a:ea typeface="Calibri" charset="0"/>
                <a:cs typeface="Calibri" charset="0"/>
              </a:rPr>
              <a:t>th</a:t>
            </a:r>
            <a:r>
              <a:rPr kumimoji="0" lang="en-US" sz="1400" b="1" i="0" u="none" strike="noStrike" kern="1200" cap="none" spc="0" normalizeH="0" noProof="0" dirty="0">
                <a:ln>
                  <a:noFill/>
                </a:ln>
                <a:solidFill>
                  <a:prstClr val="black"/>
                </a:solidFill>
                <a:effectLst/>
                <a:uLnTx/>
                <a:uFillTx/>
                <a:latin typeface="Calibri" charset="0"/>
                <a:ea typeface="Calibri" charset="0"/>
                <a:cs typeface="Calibri" charset="0"/>
              </a:rPr>
              <a:t> and improved laser shaping</a:t>
            </a:r>
            <a:endParaRPr kumimoji="0" lang="en-US" sz="1400" b="1" i="0" u="none" strike="noStrike" kern="1200" cap="none" spc="0" normalizeH="0" baseline="0" noProof="0" dirty="0">
              <a:ln>
                <a:noFill/>
              </a:ln>
              <a:solidFill>
                <a:prstClr val="black"/>
              </a:solidFill>
              <a:effectLst/>
              <a:uLnTx/>
              <a:uFillTx/>
              <a:latin typeface="Calibri" charset="0"/>
              <a:ea typeface="Calibri" charset="0"/>
              <a:cs typeface="Calibri" charset="0"/>
            </a:endParaRPr>
          </a:p>
          <a:p>
            <a:pPr marL="457200" marR="0" lvl="1" indent="-223838" algn="l" defTabSz="914400" rtl="0" eaLnBrk="1" fontAlgn="auto" latinLnBrk="0" hangingPunct="1">
              <a:lnSpc>
                <a:spcPct val="100000"/>
              </a:lnSpc>
              <a:spcBef>
                <a:spcPts val="0"/>
              </a:spcBef>
              <a:spcAft>
                <a:spcPts val="600"/>
              </a:spcAft>
              <a:buClr>
                <a:srgbClr val="E7E6E6"/>
              </a:buClr>
              <a:buSzPct val="120000"/>
              <a:buFont typeface="Arial" pitchFamily="34" charset="0"/>
              <a:buChar char="•"/>
              <a:tabLst/>
              <a:defRPr/>
            </a:pPr>
            <a:r>
              <a:rPr lang="en-CA" sz="1400" dirty="0">
                <a:solidFill>
                  <a:prstClr val="black"/>
                </a:solidFill>
                <a:latin typeface="Calibri" charset="0"/>
                <a:ea typeface="Calibri" charset="0"/>
                <a:cs typeface="Calibri" charset="0"/>
              </a:rPr>
              <a:t>Wavelength dependence of </a:t>
            </a:r>
            <a:r>
              <a:rPr lang="el-GR" sz="1400" dirty="0">
                <a:solidFill>
                  <a:prstClr val="black"/>
                </a:solidFill>
                <a:latin typeface="Calibri" charset="0"/>
                <a:ea typeface="Calibri" charset="0"/>
                <a:cs typeface="Calibri" charset="0"/>
              </a:rPr>
              <a:t>ε</a:t>
            </a:r>
            <a:r>
              <a:rPr lang="en-US" sz="1400" baseline="-25000" dirty="0" err="1">
                <a:solidFill>
                  <a:prstClr val="black"/>
                </a:solidFill>
                <a:latin typeface="Calibri" charset="0"/>
                <a:ea typeface="Calibri" charset="0"/>
                <a:cs typeface="Calibri" charset="0"/>
              </a:rPr>
              <a:t>th</a:t>
            </a:r>
            <a:endParaRPr lang="en-US" sz="1400" baseline="-25000" dirty="0">
              <a:solidFill>
                <a:prstClr val="black"/>
              </a:solidFill>
              <a:latin typeface="Calibri" charset="0"/>
              <a:ea typeface="Calibri" charset="0"/>
              <a:cs typeface="Calibri" charset="0"/>
            </a:endParaRPr>
          </a:p>
          <a:p>
            <a:pPr marL="457200" marR="0" lvl="1" indent="-223838" algn="l" defTabSz="914400" rtl="0" eaLnBrk="1" fontAlgn="auto" latinLnBrk="0" hangingPunct="1">
              <a:lnSpc>
                <a:spcPct val="100000"/>
              </a:lnSpc>
              <a:spcBef>
                <a:spcPts val="0"/>
              </a:spcBef>
              <a:spcAft>
                <a:spcPts val="600"/>
              </a:spcAft>
              <a:buClr>
                <a:srgbClr val="E7E6E6"/>
              </a:buClr>
              <a:buSzPct val="120000"/>
              <a:buFont typeface="Arial" pitchFamily="34" charset="0"/>
              <a:buChar char="•"/>
              <a:tabLst/>
              <a:defRPr/>
            </a:pPr>
            <a:r>
              <a:rPr lang="en-CA" sz="1400" dirty="0">
                <a:solidFill>
                  <a:prstClr val="black"/>
                </a:solidFill>
                <a:latin typeface="Calibri" charset="0"/>
                <a:ea typeface="Calibri" charset="0"/>
                <a:cs typeface="Calibri" charset="0"/>
              </a:rPr>
              <a:t>Temperature dependence of </a:t>
            </a:r>
            <a:r>
              <a:rPr lang="el-GR" sz="1400" dirty="0">
                <a:solidFill>
                  <a:prstClr val="black"/>
                </a:solidFill>
                <a:latin typeface="Calibri" charset="0"/>
                <a:ea typeface="Calibri" charset="0"/>
                <a:cs typeface="Calibri" charset="0"/>
              </a:rPr>
              <a:t>ε</a:t>
            </a:r>
            <a:r>
              <a:rPr lang="en-US" sz="1400" baseline="-25000" dirty="0" err="1">
                <a:solidFill>
                  <a:prstClr val="black"/>
                </a:solidFill>
                <a:latin typeface="Calibri" charset="0"/>
                <a:ea typeface="Calibri" charset="0"/>
                <a:cs typeface="Calibri" charset="0"/>
              </a:rPr>
              <a:t>th</a:t>
            </a:r>
            <a:endParaRPr lang="en-CA" sz="1400" baseline="-25000" dirty="0">
              <a:solidFill>
                <a:prstClr val="black"/>
              </a:solidFill>
              <a:latin typeface="Calibri" charset="0"/>
              <a:ea typeface="Calibri" charset="0"/>
              <a:cs typeface="Calibri" charset="0"/>
            </a:endParaRPr>
          </a:p>
          <a:p>
            <a:pPr marL="457200" marR="0" lvl="1" indent="-223838" algn="l" defTabSz="914400" rtl="0" eaLnBrk="1" fontAlgn="auto" latinLnBrk="0" hangingPunct="1">
              <a:lnSpc>
                <a:spcPct val="100000"/>
              </a:lnSpc>
              <a:spcBef>
                <a:spcPts val="0"/>
              </a:spcBef>
              <a:spcAft>
                <a:spcPts val="600"/>
              </a:spcAft>
              <a:buClr>
                <a:srgbClr val="E7E6E6"/>
              </a:buClr>
              <a:buSzPct val="120000"/>
              <a:buFont typeface="Arial" pitchFamily="34" charset="0"/>
              <a:buChar char="•"/>
              <a:tabLst/>
              <a:defRPr/>
            </a:pPr>
            <a:r>
              <a:rPr lang="en-CA" sz="1400" dirty="0">
                <a:solidFill>
                  <a:prstClr val="black"/>
                </a:solidFill>
                <a:latin typeface="Calibri" charset="0"/>
                <a:ea typeface="Calibri" charset="0"/>
                <a:cs typeface="Calibri" charset="0"/>
              </a:rPr>
              <a:t>Laser shaping</a:t>
            </a:r>
          </a:p>
          <a:p>
            <a:pPr marL="457200" marR="0" lvl="1" indent="-223838" algn="l" defTabSz="914400" rtl="0" eaLnBrk="1" fontAlgn="auto" latinLnBrk="0" hangingPunct="1">
              <a:lnSpc>
                <a:spcPct val="100000"/>
              </a:lnSpc>
              <a:spcBef>
                <a:spcPts val="0"/>
              </a:spcBef>
              <a:spcAft>
                <a:spcPts val="600"/>
              </a:spcAft>
              <a:buClr>
                <a:srgbClr val="E7E6E6"/>
              </a:buClr>
              <a:buSzPct val="120000"/>
              <a:buFont typeface="Arial" pitchFamily="34" charset="0"/>
              <a:buChar char="•"/>
              <a:tabLst/>
              <a:defRPr/>
            </a:pPr>
            <a:r>
              <a:rPr lang="en-CA" sz="1400" dirty="0">
                <a:solidFill>
                  <a:prstClr val="black"/>
                </a:solidFill>
                <a:latin typeface="Calibri" charset="0"/>
                <a:ea typeface="Calibri" charset="0"/>
                <a:cs typeface="Calibri" charset="0"/>
              </a:rPr>
              <a:t>Cathode heating, other effects</a:t>
            </a:r>
          </a:p>
        </p:txBody>
      </p:sp>
      <p:sp>
        <p:nvSpPr>
          <p:cNvPr id="13" name="Rounded Rectangle 12">
            <a:extLst>
              <a:ext uri="{FF2B5EF4-FFF2-40B4-BE49-F238E27FC236}">
                <a16:creationId xmlns:a16="http://schemas.microsoft.com/office/drawing/2014/main" id="{64A7C480-FFBD-524C-97FF-7376AF7132D8}"/>
              </a:ext>
            </a:extLst>
          </p:cNvPr>
          <p:cNvSpPr/>
          <p:nvPr/>
        </p:nvSpPr>
        <p:spPr>
          <a:xfrm>
            <a:off x="6602621" y="2786264"/>
            <a:ext cx="2391308" cy="2478945"/>
          </a:xfrm>
          <a:prstGeom prst="roundRect">
            <a:avLst>
              <a:gd name="adj" fmla="val 4184"/>
            </a:avLst>
          </a:prstGeom>
          <a:noFill/>
          <a:ln w="12700" cap="flat" cmpd="sng" algn="ctr">
            <a:solidFill>
              <a:srgbClr val="70AD47">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accent6">
                  <a:lumMod val="50000"/>
                </a:schemeClr>
              </a:solidFill>
              <a:effectLst/>
              <a:uLnTx/>
              <a:uFillTx/>
              <a:latin typeface="Calibri" panose="020F0502020204030204"/>
              <a:ea typeface=""/>
              <a:cs typeface=""/>
            </a:endParaRPr>
          </a:p>
        </p:txBody>
      </p:sp>
      <p:sp>
        <p:nvSpPr>
          <p:cNvPr id="14" name="Content Placeholder 9">
            <a:extLst>
              <a:ext uri="{FF2B5EF4-FFF2-40B4-BE49-F238E27FC236}">
                <a16:creationId xmlns:a16="http://schemas.microsoft.com/office/drawing/2014/main" id="{C2BDCAD9-A8CF-6E46-8AAE-1EAAAE4BF341}"/>
              </a:ext>
            </a:extLst>
          </p:cNvPr>
          <p:cNvSpPr txBox="1">
            <a:spLocks/>
          </p:cNvSpPr>
          <p:nvPr/>
        </p:nvSpPr>
        <p:spPr>
          <a:xfrm>
            <a:off x="6434234" y="2952828"/>
            <a:ext cx="2408081" cy="3143702"/>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3362" marR="0" lvl="1" indent="0" algn="l" defTabSz="914400" rtl="0" eaLnBrk="1" fontAlgn="auto" latinLnBrk="0" hangingPunct="1">
              <a:lnSpc>
                <a:spcPct val="120000"/>
              </a:lnSpc>
              <a:spcBef>
                <a:spcPts val="0"/>
              </a:spcBef>
              <a:spcAft>
                <a:spcPts val="1200"/>
              </a:spcAft>
              <a:buClr>
                <a:srgbClr val="E7E6E6"/>
              </a:buClr>
              <a:buSzPct val="120000"/>
              <a:buFont typeface="Arial" pitchFamily="34" charset="0"/>
              <a:buNone/>
              <a:tabLst/>
              <a:defRPr/>
            </a:pPr>
            <a:r>
              <a:rPr kumimoji="0" lang="en-US" sz="1400" b="1" i="0" u="none" strike="noStrike" kern="1200" cap="none" spc="0" normalizeH="0" baseline="0" noProof="0" dirty="0">
                <a:ln>
                  <a:noFill/>
                </a:ln>
                <a:solidFill>
                  <a:prstClr val="black"/>
                </a:solidFill>
                <a:effectLst/>
                <a:uLnTx/>
                <a:uFillTx/>
                <a:latin typeface="Calibri" charset="0"/>
                <a:ea typeface="Calibri" charset="0"/>
                <a:cs typeface="Calibri" charset="0"/>
              </a:rPr>
              <a:t>Low Frequency Guns</a:t>
            </a:r>
          </a:p>
          <a:p>
            <a:pPr marL="457200" marR="0" lvl="1" indent="-223838" algn="l" defTabSz="914400" rtl="0" eaLnBrk="1" fontAlgn="auto" latinLnBrk="0" hangingPunct="1">
              <a:lnSpc>
                <a:spcPct val="100000"/>
              </a:lnSpc>
              <a:spcBef>
                <a:spcPts val="0"/>
              </a:spcBef>
              <a:spcAft>
                <a:spcPts val="600"/>
              </a:spcAft>
              <a:buClr>
                <a:srgbClr val="E7E6E6"/>
              </a:buClr>
              <a:buSzPct val="120000"/>
              <a:buFont typeface="Arial" pitchFamily="34" charset="0"/>
              <a:buChar char="•"/>
              <a:tabLst/>
              <a:defRPr/>
            </a:pPr>
            <a:r>
              <a:rPr kumimoji="0" lang="en-US" sz="1400" b="0" i="0" u="none" strike="noStrike" kern="1200" cap="none" spc="0" normalizeH="0" baseline="0" noProof="0" dirty="0">
                <a:ln>
                  <a:noFill/>
                </a:ln>
                <a:solidFill>
                  <a:prstClr val="black"/>
                </a:solidFill>
                <a:effectLst/>
                <a:uLnTx/>
                <a:uFillTx/>
                <a:latin typeface="Calibri" charset="0"/>
                <a:ea typeface="Calibri" charset="0"/>
                <a:cs typeface="Calibri" charset="0"/>
              </a:rPr>
              <a:t>Longer initial pulse (lower </a:t>
            </a:r>
            <a:r>
              <a:rPr kumimoji="0" lang="en-US" sz="1400" b="0" i="0" u="none" strike="noStrike" kern="1200" cap="none" spc="0" normalizeH="0" baseline="0" noProof="0" dirty="0" err="1">
                <a:ln>
                  <a:noFill/>
                </a:ln>
                <a:solidFill>
                  <a:prstClr val="black"/>
                </a:solidFill>
                <a:effectLst/>
                <a:uLnTx/>
                <a:uFillTx/>
                <a:latin typeface="Calibri" charset="0"/>
                <a:ea typeface="Calibri" charset="0"/>
                <a:cs typeface="Calibri" charset="0"/>
              </a:rPr>
              <a:t>I</a:t>
            </a:r>
            <a:r>
              <a:rPr kumimoji="0" lang="en-US" sz="1400" b="0" i="0" u="none" strike="noStrike" kern="1200" cap="none" spc="0" normalizeH="0" baseline="-25000" noProof="0" dirty="0" err="1">
                <a:ln>
                  <a:noFill/>
                </a:ln>
                <a:solidFill>
                  <a:prstClr val="black"/>
                </a:solidFill>
                <a:effectLst/>
                <a:uLnTx/>
                <a:uFillTx/>
                <a:latin typeface="Calibri" charset="0"/>
                <a:ea typeface="Calibri" charset="0"/>
                <a:cs typeface="Calibri" charset="0"/>
              </a:rPr>
              <a:t>peak</a:t>
            </a:r>
            <a:r>
              <a:rPr kumimoji="0" lang="en-US" sz="1400" b="0" i="0" u="none" strike="noStrike" kern="1200" cap="none" spc="0" normalizeH="0" baseline="0" noProof="0" dirty="0">
                <a:ln>
                  <a:noFill/>
                </a:ln>
                <a:solidFill>
                  <a:prstClr val="black"/>
                </a:solidFill>
                <a:effectLst/>
                <a:uLnTx/>
                <a:uFillTx/>
                <a:latin typeface="Calibri" charset="0"/>
                <a:ea typeface="Calibri" charset="0"/>
                <a:cs typeface="Calibri" charset="0"/>
              </a:rPr>
              <a:t>)</a:t>
            </a:r>
            <a:endParaRPr kumimoji="0" lang="en-US" sz="1400" b="0" i="0" u="none" strike="noStrike" kern="1200" cap="none" spc="0" normalizeH="0" baseline="-25000" noProof="0" dirty="0">
              <a:ln>
                <a:noFill/>
              </a:ln>
              <a:solidFill>
                <a:prstClr val="black"/>
              </a:solidFill>
              <a:effectLst/>
              <a:uLnTx/>
              <a:uFillTx/>
              <a:latin typeface="Calibri" charset="0"/>
              <a:ea typeface="Calibri" charset="0"/>
              <a:cs typeface="Calibri" charset="0"/>
            </a:endParaRPr>
          </a:p>
          <a:p>
            <a:pPr marL="457200" marR="0" lvl="1" indent="-223838" algn="l" defTabSz="914400" rtl="0" eaLnBrk="1" fontAlgn="auto" latinLnBrk="0" hangingPunct="1">
              <a:lnSpc>
                <a:spcPct val="100000"/>
              </a:lnSpc>
              <a:spcBef>
                <a:spcPts val="0"/>
              </a:spcBef>
              <a:spcAft>
                <a:spcPts val="600"/>
              </a:spcAft>
              <a:buClr>
                <a:srgbClr val="E7E6E6"/>
              </a:buClr>
              <a:buSzPct val="120000"/>
              <a:buFont typeface="Arial" pitchFamily="34" charset="0"/>
              <a:buChar char="•"/>
              <a:tabLst/>
              <a:defRPr/>
            </a:pPr>
            <a:r>
              <a:rPr kumimoji="0" lang="en-US" sz="1400" b="0" i="0" u="none" strike="noStrike" kern="1200" cap="none" spc="0" normalizeH="0" baseline="0" noProof="0" dirty="0">
                <a:ln>
                  <a:noFill/>
                </a:ln>
                <a:solidFill>
                  <a:prstClr val="black"/>
                </a:solidFill>
                <a:effectLst/>
                <a:uLnTx/>
                <a:uFillTx/>
                <a:latin typeface="Calibri" charset="0"/>
                <a:ea typeface="Calibri" charset="0"/>
                <a:cs typeface="Calibri" charset="0"/>
              </a:rPr>
              <a:t>Less RF curvature</a:t>
            </a:r>
          </a:p>
          <a:p>
            <a:pPr marL="457200" marR="0" lvl="1" indent="-223838" algn="l" defTabSz="914400" rtl="0" eaLnBrk="1" fontAlgn="auto" latinLnBrk="0" hangingPunct="1">
              <a:lnSpc>
                <a:spcPct val="100000"/>
              </a:lnSpc>
              <a:spcBef>
                <a:spcPts val="0"/>
              </a:spcBef>
              <a:spcAft>
                <a:spcPts val="600"/>
              </a:spcAft>
              <a:buClr>
                <a:srgbClr val="E7E6E6"/>
              </a:buClr>
              <a:buSzPct val="120000"/>
              <a:buFont typeface="Arial" pitchFamily="34" charset="0"/>
              <a:buChar char="•"/>
              <a:tabLst/>
              <a:defRPr/>
            </a:pPr>
            <a:r>
              <a:rPr lang="en-US" sz="1400" dirty="0">
                <a:solidFill>
                  <a:prstClr val="black"/>
                </a:solidFill>
                <a:latin typeface="Calibri" charset="0"/>
                <a:ea typeface="Calibri" charset="0"/>
                <a:cs typeface="Calibri" charset="0"/>
              </a:rPr>
              <a:t>G</a:t>
            </a:r>
            <a:r>
              <a:rPr kumimoji="0" lang="en-US" sz="1400" b="0" i="0" u="none" strike="noStrike" kern="1200" cap="none" spc="0" normalizeH="0" baseline="0" noProof="0" dirty="0">
                <a:ln>
                  <a:noFill/>
                </a:ln>
                <a:solidFill>
                  <a:prstClr val="black"/>
                </a:solidFill>
                <a:effectLst/>
                <a:uLnTx/>
                <a:uFillTx/>
                <a:latin typeface="Calibri" charset="0"/>
                <a:ea typeface="Calibri" charset="0"/>
                <a:cs typeface="Calibri" charset="0"/>
              </a:rPr>
              <a:t>un gradient</a:t>
            </a:r>
          </a:p>
          <a:p>
            <a:pPr marL="457200" marR="0" lvl="1" indent="-223838" algn="l" defTabSz="914400" rtl="0" eaLnBrk="1" fontAlgn="auto" latinLnBrk="0" hangingPunct="1">
              <a:lnSpc>
                <a:spcPct val="100000"/>
              </a:lnSpc>
              <a:spcBef>
                <a:spcPts val="0"/>
              </a:spcBef>
              <a:spcAft>
                <a:spcPts val="600"/>
              </a:spcAft>
              <a:buClr>
                <a:srgbClr val="E7E6E6"/>
              </a:buClr>
              <a:buSzPct val="120000"/>
              <a:buFont typeface="Arial" pitchFamily="34" charset="0"/>
              <a:buChar char="•"/>
              <a:tabLst/>
              <a:defRPr/>
            </a:pPr>
            <a:r>
              <a:rPr lang="en-US" sz="1400" dirty="0">
                <a:solidFill>
                  <a:prstClr val="black"/>
                </a:solidFill>
                <a:latin typeface="Calibri" charset="0"/>
                <a:ea typeface="Calibri" charset="0"/>
                <a:cs typeface="Calibri" charset="0"/>
              </a:rPr>
              <a:t>Gun energy</a:t>
            </a:r>
            <a:endParaRPr kumimoji="0" lang="en-CA" sz="1400" b="0" i="0" u="none" strike="noStrike" kern="1200" cap="none" spc="0" normalizeH="0" baseline="0" noProof="0" dirty="0">
              <a:ln>
                <a:noFill/>
              </a:ln>
              <a:solidFill>
                <a:prstClr val="black"/>
              </a:solidFill>
              <a:effectLst/>
              <a:uLnTx/>
              <a:uFillTx/>
              <a:latin typeface="Calibri" charset="0"/>
              <a:ea typeface="Calibri" charset="0"/>
              <a:cs typeface="Calibri" charset="0"/>
            </a:endParaRPr>
          </a:p>
        </p:txBody>
      </p:sp>
      <p:cxnSp>
        <p:nvCxnSpPr>
          <p:cNvPr id="15" name="Straight Arrow Connector 14">
            <a:extLst>
              <a:ext uri="{FF2B5EF4-FFF2-40B4-BE49-F238E27FC236}">
                <a16:creationId xmlns:a16="http://schemas.microsoft.com/office/drawing/2014/main" id="{95A5B925-2D1C-0C46-88F3-6BFA8EAD905B}"/>
              </a:ext>
            </a:extLst>
          </p:cNvPr>
          <p:cNvCxnSpPr>
            <a:cxnSpLocks/>
            <a:endCxn id="13" idx="0"/>
          </p:cNvCxnSpPr>
          <p:nvPr/>
        </p:nvCxnSpPr>
        <p:spPr>
          <a:xfrm>
            <a:off x="5819134" y="2424305"/>
            <a:ext cx="1979141" cy="361959"/>
          </a:xfrm>
          <a:prstGeom prst="straightConnector1">
            <a:avLst/>
          </a:prstGeom>
          <a:noFill/>
          <a:ln w="19050" cap="flat" cmpd="sng" algn="ctr">
            <a:solidFill>
              <a:srgbClr val="70AD47">
                <a:lumMod val="60000"/>
                <a:lumOff val="40000"/>
              </a:srgbClr>
            </a:solidFill>
            <a:prstDash val="solid"/>
            <a:miter lim="800000"/>
            <a:tailEnd type="triangle"/>
          </a:ln>
          <a:effectLst/>
        </p:spPr>
      </p:cxnSp>
      <p:sp>
        <p:nvSpPr>
          <p:cNvPr id="16" name="TextBox 15">
            <a:extLst>
              <a:ext uri="{FF2B5EF4-FFF2-40B4-BE49-F238E27FC236}">
                <a16:creationId xmlns:a16="http://schemas.microsoft.com/office/drawing/2014/main" id="{2F0B8415-9EFA-AD46-9420-FBBDAF415534}"/>
              </a:ext>
            </a:extLst>
          </p:cNvPr>
          <p:cNvSpPr txBox="1"/>
          <p:nvPr/>
        </p:nvSpPr>
        <p:spPr>
          <a:xfrm>
            <a:off x="227838" y="4748144"/>
            <a:ext cx="3182692" cy="646331"/>
          </a:xfrm>
          <a:prstGeom prst="rect">
            <a:avLst/>
          </a:prstGeom>
          <a:noFill/>
        </p:spPr>
        <p:txBody>
          <a:bodyPr wrap="square" rtlCol="0">
            <a:spAutoFit/>
          </a:bodyPr>
          <a:lstStyle/>
          <a:p>
            <a:r>
              <a:rPr lang="en-US" dirty="0">
                <a:solidFill>
                  <a:srgbClr val="FF0000"/>
                </a:solidFill>
                <a:latin typeface="Calibri" panose="020F0502020204030204"/>
              </a:rPr>
              <a:t>System Design and Optimization</a:t>
            </a:r>
          </a:p>
          <a:p>
            <a:pPr algn="ctr"/>
            <a:r>
              <a:rPr lang="en-US" dirty="0">
                <a:solidFill>
                  <a:srgbClr val="FF0000"/>
                </a:solidFill>
                <a:latin typeface="Calibri" panose="020F0502020204030204"/>
              </a:rPr>
              <a:t> </a:t>
            </a:r>
          </a:p>
        </p:txBody>
      </p:sp>
      <p:sp>
        <p:nvSpPr>
          <p:cNvPr id="17" name="TextBox 16">
            <a:extLst>
              <a:ext uri="{FF2B5EF4-FFF2-40B4-BE49-F238E27FC236}">
                <a16:creationId xmlns:a16="http://schemas.microsoft.com/office/drawing/2014/main" id="{9768C9DD-C00A-1445-8581-75C042A7FAA2}"/>
              </a:ext>
            </a:extLst>
          </p:cNvPr>
          <p:cNvSpPr txBox="1"/>
          <p:nvPr/>
        </p:nvSpPr>
        <p:spPr>
          <a:xfrm>
            <a:off x="3314204" y="4783692"/>
            <a:ext cx="3182692" cy="369332"/>
          </a:xfrm>
          <a:prstGeom prst="rect">
            <a:avLst/>
          </a:prstGeom>
          <a:noFill/>
        </p:spPr>
        <p:txBody>
          <a:bodyPr wrap="square" rtlCol="0">
            <a:spAutoFit/>
          </a:bodyPr>
          <a:lstStyle/>
          <a:p>
            <a:pPr algn="ctr"/>
            <a:r>
              <a:rPr lang="en-US" dirty="0">
                <a:solidFill>
                  <a:srgbClr val="5B9BD5">
                    <a:lumMod val="50000"/>
                  </a:srgbClr>
                </a:solidFill>
                <a:latin typeface="Calibri" panose="020F0502020204030204"/>
              </a:rPr>
              <a:t>Cathodes and Lasers</a:t>
            </a:r>
          </a:p>
        </p:txBody>
      </p:sp>
      <p:sp>
        <p:nvSpPr>
          <p:cNvPr id="18" name="Content Placeholder 9">
            <a:extLst>
              <a:ext uri="{FF2B5EF4-FFF2-40B4-BE49-F238E27FC236}">
                <a16:creationId xmlns:a16="http://schemas.microsoft.com/office/drawing/2014/main" id="{9E805EDB-2FD3-D541-ADA7-79E232493587}"/>
              </a:ext>
            </a:extLst>
          </p:cNvPr>
          <p:cNvSpPr txBox="1">
            <a:spLocks/>
          </p:cNvSpPr>
          <p:nvPr/>
        </p:nvSpPr>
        <p:spPr>
          <a:xfrm>
            <a:off x="12193" y="2952828"/>
            <a:ext cx="3431442" cy="314370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3362" lvl="1" indent="0">
              <a:spcAft>
                <a:spcPts val="1200"/>
              </a:spcAft>
              <a:buFont typeface="Arial" panose="020B0604020202020204" pitchFamily="34" charset="0"/>
              <a:buNone/>
            </a:pPr>
            <a:r>
              <a:rPr lang="en-US" sz="1400" b="1" dirty="0">
                <a:solidFill>
                  <a:prstClr val="black"/>
                </a:solidFill>
                <a:latin typeface="Calibri" charset="0"/>
                <a:ea typeface="Calibri" charset="0"/>
                <a:cs typeface="Calibri" charset="0"/>
              </a:rPr>
              <a:t>Injector and FEL optimizations</a:t>
            </a:r>
          </a:p>
          <a:p>
            <a:pPr marL="457200" lvl="1" indent="-223838">
              <a:lnSpc>
                <a:spcPct val="100000"/>
              </a:lnSpc>
              <a:spcBef>
                <a:spcPts val="0"/>
              </a:spcBef>
              <a:spcAft>
                <a:spcPts val="600"/>
              </a:spcAft>
              <a:buClr>
                <a:srgbClr val="E7E6E6"/>
              </a:buClr>
              <a:buSzPct val="120000"/>
            </a:pPr>
            <a:r>
              <a:rPr lang="en-US" sz="1400" dirty="0">
                <a:solidFill>
                  <a:prstClr val="black"/>
                </a:solidFill>
                <a:latin typeface="Calibri" charset="0"/>
                <a:ea typeface="Calibri" charset="0"/>
                <a:cs typeface="Calibri" charset="0"/>
              </a:rPr>
              <a:t>Layout optimized for lower </a:t>
            </a:r>
            <a:r>
              <a:rPr lang="en-US" sz="1400" dirty="0" err="1">
                <a:solidFill>
                  <a:prstClr val="black"/>
                </a:solidFill>
                <a:latin typeface="Calibri" charset="0"/>
                <a:ea typeface="Calibri" charset="0"/>
                <a:cs typeface="Calibri" charset="0"/>
              </a:rPr>
              <a:t>I</a:t>
            </a:r>
            <a:r>
              <a:rPr lang="en-US" sz="1400" baseline="-25000" dirty="0" err="1">
                <a:solidFill>
                  <a:prstClr val="black"/>
                </a:solidFill>
                <a:latin typeface="Calibri" charset="0"/>
                <a:ea typeface="Calibri" charset="0"/>
                <a:cs typeface="Calibri" charset="0"/>
              </a:rPr>
              <a:t>peak</a:t>
            </a:r>
            <a:r>
              <a:rPr lang="en-US" sz="1400" dirty="0">
                <a:solidFill>
                  <a:prstClr val="black"/>
                </a:solidFill>
                <a:latin typeface="Calibri" charset="0"/>
                <a:ea typeface="Calibri" charset="0"/>
                <a:cs typeface="Calibri" charset="0"/>
              </a:rPr>
              <a:t> </a:t>
            </a:r>
          </a:p>
          <a:p>
            <a:pPr marL="457200" lvl="1" indent="-223838">
              <a:lnSpc>
                <a:spcPct val="100000"/>
              </a:lnSpc>
              <a:spcBef>
                <a:spcPts val="0"/>
              </a:spcBef>
              <a:spcAft>
                <a:spcPts val="600"/>
              </a:spcAft>
              <a:buClr>
                <a:srgbClr val="E7E6E6"/>
              </a:buClr>
              <a:buSzPct val="120000"/>
            </a:pPr>
            <a:r>
              <a:rPr lang="en-US" sz="1400" dirty="0">
                <a:solidFill>
                  <a:prstClr val="black"/>
                </a:solidFill>
                <a:latin typeface="Calibri" charset="0"/>
                <a:ea typeface="Calibri" charset="0"/>
                <a:cs typeface="Calibri" charset="0"/>
              </a:rPr>
              <a:t>Controlling instabilities</a:t>
            </a:r>
            <a:endParaRPr lang="en-US" sz="1400" baseline="-25000" dirty="0">
              <a:solidFill>
                <a:prstClr val="black"/>
              </a:solidFill>
              <a:latin typeface="Calibri" charset="0"/>
              <a:ea typeface="Calibri" charset="0"/>
              <a:cs typeface="Calibri" charset="0"/>
            </a:endParaRPr>
          </a:p>
          <a:p>
            <a:pPr marL="457200" lvl="1" indent="-223838">
              <a:lnSpc>
                <a:spcPct val="100000"/>
              </a:lnSpc>
              <a:spcBef>
                <a:spcPts val="0"/>
              </a:spcBef>
              <a:spcAft>
                <a:spcPts val="600"/>
              </a:spcAft>
              <a:buClr>
                <a:srgbClr val="E7E6E6"/>
              </a:buClr>
              <a:buSzPct val="120000"/>
            </a:pPr>
            <a:r>
              <a:rPr lang="en-US" sz="1400" dirty="0">
                <a:solidFill>
                  <a:prstClr val="black"/>
                </a:solidFill>
                <a:latin typeface="Calibri" charset="0"/>
                <a:ea typeface="Calibri" charset="0"/>
                <a:cs typeface="Calibri" charset="0"/>
              </a:rPr>
              <a:t>Emittance compensation</a:t>
            </a:r>
          </a:p>
          <a:p>
            <a:pPr marL="457200" lvl="1" indent="-223838">
              <a:lnSpc>
                <a:spcPct val="100000"/>
              </a:lnSpc>
              <a:spcBef>
                <a:spcPts val="0"/>
              </a:spcBef>
              <a:spcAft>
                <a:spcPts val="600"/>
              </a:spcAft>
              <a:buClr>
                <a:srgbClr val="E7E6E6"/>
              </a:buClr>
              <a:buSzPct val="120000"/>
            </a:pPr>
            <a:r>
              <a:rPr lang="en-US" sz="1400" dirty="0">
                <a:solidFill>
                  <a:prstClr val="black"/>
                </a:solidFill>
                <a:latin typeface="Calibri" charset="0"/>
                <a:ea typeface="Calibri" charset="0"/>
                <a:cs typeface="Calibri" charset="0"/>
              </a:rPr>
              <a:t>Start-to-end simulations</a:t>
            </a:r>
          </a:p>
          <a:p>
            <a:pPr marL="457200" lvl="1" indent="-223838">
              <a:lnSpc>
                <a:spcPct val="100000"/>
              </a:lnSpc>
              <a:spcBef>
                <a:spcPts val="0"/>
              </a:spcBef>
              <a:spcAft>
                <a:spcPts val="600"/>
              </a:spcAft>
              <a:buClr>
                <a:srgbClr val="E7E6E6"/>
              </a:buClr>
              <a:buSzPct val="120000"/>
            </a:pPr>
            <a:r>
              <a:rPr lang="en-US" sz="1400" dirty="0">
                <a:solidFill>
                  <a:prstClr val="black"/>
                </a:solidFill>
                <a:latin typeface="Calibri" charset="0"/>
                <a:ea typeface="Calibri" charset="0"/>
                <a:cs typeface="Calibri" charset="0"/>
              </a:rPr>
              <a:t>Laser shaping</a:t>
            </a:r>
          </a:p>
        </p:txBody>
      </p:sp>
      <p:sp>
        <p:nvSpPr>
          <p:cNvPr id="19" name="TextBox 18">
            <a:extLst>
              <a:ext uri="{FF2B5EF4-FFF2-40B4-BE49-F238E27FC236}">
                <a16:creationId xmlns:a16="http://schemas.microsoft.com/office/drawing/2014/main" id="{5C749556-4683-C447-89F6-B03B353D3D11}"/>
              </a:ext>
            </a:extLst>
          </p:cNvPr>
          <p:cNvSpPr txBox="1"/>
          <p:nvPr/>
        </p:nvSpPr>
        <p:spPr>
          <a:xfrm>
            <a:off x="6206929" y="4839785"/>
            <a:ext cx="3182692" cy="369332"/>
          </a:xfrm>
          <a:prstGeom prst="rect">
            <a:avLst/>
          </a:prstGeom>
          <a:noFill/>
        </p:spPr>
        <p:txBody>
          <a:bodyPr wrap="square" rtlCol="0">
            <a:spAutoFit/>
          </a:bodyPr>
          <a:lstStyle/>
          <a:p>
            <a:pPr algn="ctr"/>
            <a:r>
              <a:rPr lang="en-US" dirty="0">
                <a:solidFill>
                  <a:schemeClr val="accent6">
                    <a:lumMod val="50000"/>
                  </a:schemeClr>
                </a:solidFill>
                <a:latin typeface="Calibri" panose="020F0502020204030204"/>
              </a:rPr>
              <a:t>Gun Design</a:t>
            </a:r>
          </a:p>
        </p:txBody>
      </p:sp>
    </p:spTree>
    <p:extLst>
      <p:ext uri="{BB962C8B-B14F-4D97-AF65-F5344CB8AC3E}">
        <p14:creationId xmlns:p14="http://schemas.microsoft.com/office/powerpoint/2010/main" val="1169206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solidFill>
                  <a:srgbClr val="000000"/>
                </a:solidFill>
              </a:rPr>
              <a:pPr/>
              <a:t>9</a:t>
            </a:fld>
            <a:endParaRPr lang="en-US" dirty="0">
              <a:solidFill>
                <a:srgbClr val="000000"/>
              </a:solidFill>
            </a:endParaRPr>
          </a:p>
        </p:txBody>
      </p:sp>
      <p:sp>
        <p:nvSpPr>
          <p:cNvPr id="3" name="Title 2"/>
          <p:cNvSpPr>
            <a:spLocks noGrp="1"/>
          </p:cNvSpPr>
          <p:nvPr>
            <p:ph type="title"/>
          </p:nvPr>
        </p:nvSpPr>
        <p:spPr/>
        <p:txBody>
          <a:bodyPr/>
          <a:lstStyle/>
          <a:p>
            <a:r>
              <a:rPr lang="en-US" dirty="0"/>
              <a:t>MTE Ranges available today</a:t>
            </a:r>
          </a:p>
        </p:txBody>
      </p:sp>
      <p:sp>
        <p:nvSpPr>
          <p:cNvPr id="6" name="Content Placeholder 2">
            <a:extLst>
              <a:ext uri="{FF2B5EF4-FFF2-40B4-BE49-F238E27FC236}">
                <a16:creationId xmlns:a16="http://schemas.microsoft.com/office/drawing/2014/main" id="{8E02AC8B-0ED7-B44C-AF97-C64E3571584F}"/>
              </a:ext>
            </a:extLst>
          </p:cNvPr>
          <p:cNvSpPr txBox="1">
            <a:spLocks/>
          </p:cNvSpPr>
          <p:nvPr/>
        </p:nvSpPr>
        <p:spPr>
          <a:xfrm>
            <a:off x="4673618" y="1867678"/>
            <a:ext cx="3623885" cy="2912197"/>
          </a:xfrm>
          <a:prstGeom prst="rect">
            <a:avLst/>
          </a:prstGeom>
        </p:spPr>
        <p:txBody>
          <a:bodyPr>
            <a:normAutofit fontScale="55000" lnSpcReduction="20000"/>
          </a:bodyPr>
          <a:lst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333" dirty="0"/>
              <a:t>Metals </a:t>
            </a:r>
          </a:p>
          <a:p>
            <a:pPr lvl="1"/>
            <a:r>
              <a:rPr lang="en-US" sz="3333" b="1" dirty="0"/>
              <a:t>25-40 </a:t>
            </a:r>
            <a:r>
              <a:rPr lang="en-US" sz="3333" b="1" dirty="0" err="1"/>
              <a:t>meV</a:t>
            </a:r>
            <a:r>
              <a:rPr lang="en-US" sz="3333" b="1" dirty="0"/>
              <a:t> </a:t>
            </a:r>
            <a:r>
              <a:rPr lang="en-US" sz="3333" dirty="0"/>
              <a:t>near threshold </a:t>
            </a:r>
          </a:p>
          <a:p>
            <a:pPr lvl="1"/>
            <a:r>
              <a:rPr lang="en-US" sz="3333" dirty="0">
                <a:solidFill>
                  <a:srgbClr val="FF0000"/>
                </a:solidFill>
              </a:rPr>
              <a:t>Very low QE&lt;10</a:t>
            </a:r>
            <a:r>
              <a:rPr lang="en-US" sz="3333" baseline="30000" dirty="0">
                <a:solidFill>
                  <a:srgbClr val="FF0000"/>
                </a:solidFill>
              </a:rPr>
              <a:t>-6</a:t>
            </a:r>
            <a:r>
              <a:rPr lang="en-US" sz="3333" dirty="0">
                <a:solidFill>
                  <a:srgbClr val="FF0000"/>
                </a:solidFill>
              </a:rPr>
              <a:t>.</a:t>
            </a:r>
          </a:p>
          <a:p>
            <a:r>
              <a:rPr lang="en-US" sz="3333" dirty="0"/>
              <a:t>Alkali-antimonides</a:t>
            </a:r>
          </a:p>
          <a:p>
            <a:pPr lvl="1"/>
            <a:r>
              <a:rPr lang="en-US" sz="3333" b="1" dirty="0"/>
              <a:t>25-40 </a:t>
            </a:r>
            <a:r>
              <a:rPr lang="en-US" sz="3333" b="1" dirty="0" err="1"/>
              <a:t>meV</a:t>
            </a:r>
            <a:r>
              <a:rPr lang="en-US" sz="3333" dirty="0"/>
              <a:t> near threshold </a:t>
            </a:r>
          </a:p>
          <a:p>
            <a:pPr lvl="1"/>
            <a:r>
              <a:rPr lang="en-US" sz="3333" dirty="0">
                <a:solidFill>
                  <a:srgbClr val="FF0000"/>
                </a:solidFill>
              </a:rPr>
              <a:t>Low QE &lt;10</a:t>
            </a:r>
            <a:r>
              <a:rPr lang="en-US" sz="3333" baseline="30000" dirty="0">
                <a:solidFill>
                  <a:srgbClr val="FF0000"/>
                </a:solidFill>
              </a:rPr>
              <a:t>-4</a:t>
            </a:r>
            <a:r>
              <a:rPr lang="en-US" sz="3333" dirty="0">
                <a:solidFill>
                  <a:srgbClr val="FF0000"/>
                </a:solidFill>
              </a:rPr>
              <a:t>.</a:t>
            </a:r>
          </a:p>
          <a:p>
            <a:r>
              <a:rPr lang="en-US" sz="3333" dirty="0"/>
              <a:t>GaAs/(</a:t>
            </a:r>
            <a:r>
              <a:rPr lang="en-US" sz="3333" dirty="0" err="1"/>
              <a:t>Cs,O</a:t>
            </a:r>
            <a:r>
              <a:rPr lang="en-US" sz="3333" dirty="0"/>
              <a:t>)</a:t>
            </a:r>
          </a:p>
          <a:p>
            <a:pPr lvl="1"/>
            <a:r>
              <a:rPr lang="en-US" sz="3333" b="1" dirty="0"/>
              <a:t>25-40 </a:t>
            </a:r>
            <a:r>
              <a:rPr lang="en-US" sz="3333" b="1" dirty="0" err="1"/>
              <a:t>meV</a:t>
            </a:r>
            <a:r>
              <a:rPr lang="en-US" sz="3333" b="1" dirty="0"/>
              <a:t> </a:t>
            </a:r>
            <a:r>
              <a:rPr lang="en-US" sz="3333" dirty="0"/>
              <a:t>near threshold</a:t>
            </a:r>
          </a:p>
          <a:p>
            <a:pPr lvl="1"/>
            <a:r>
              <a:rPr lang="en-US" sz="3333" dirty="0">
                <a:solidFill>
                  <a:srgbClr val="FF0000"/>
                </a:solidFill>
              </a:rPr>
              <a:t>long response time</a:t>
            </a:r>
          </a:p>
          <a:p>
            <a:endParaRPr lang="en-US" sz="2000" dirty="0"/>
          </a:p>
          <a:p>
            <a:endParaRPr lang="en-US" sz="2000" dirty="0"/>
          </a:p>
          <a:p>
            <a:endParaRPr lang="en-US" sz="2000" dirty="0"/>
          </a:p>
          <a:p>
            <a:endParaRPr lang="en-US" sz="2000" dirty="0"/>
          </a:p>
        </p:txBody>
      </p:sp>
      <p:sp>
        <p:nvSpPr>
          <p:cNvPr id="7" name="Rectangle 6">
            <a:extLst>
              <a:ext uri="{FF2B5EF4-FFF2-40B4-BE49-F238E27FC236}">
                <a16:creationId xmlns:a16="http://schemas.microsoft.com/office/drawing/2014/main" id="{9F904356-C7A4-B24F-8F72-27187444F551}"/>
              </a:ext>
            </a:extLst>
          </p:cNvPr>
          <p:cNvSpPr/>
          <p:nvPr/>
        </p:nvSpPr>
        <p:spPr>
          <a:xfrm>
            <a:off x="2406148" y="1161521"/>
            <a:ext cx="592667" cy="4242132"/>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a:p>
        </p:txBody>
      </p:sp>
      <p:cxnSp>
        <p:nvCxnSpPr>
          <p:cNvPr id="8" name="Straight Connector 7">
            <a:extLst>
              <a:ext uri="{FF2B5EF4-FFF2-40B4-BE49-F238E27FC236}">
                <a16:creationId xmlns:a16="http://schemas.microsoft.com/office/drawing/2014/main" id="{A6FF7533-7401-434E-86D7-6B2988587D11}"/>
              </a:ext>
            </a:extLst>
          </p:cNvPr>
          <p:cNvCxnSpPr/>
          <p:nvPr/>
        </p:nvCxnSpPr>
        <p:spPr>
          <a:xfrm>
            <a:off x="2406148" y="2568439"/>
            <a:ext cx="592667"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54A927D4-9882-9649-B329-678A04B1B9FF}"/>
              </a:ext>
            </a:extLst>
          </p:cNvPr>
          <p:cNvCxnSpPr/>
          <p:nvPr/>
        </p:nvCxnSpPr>
        <p:spPr>
          <a:xfrm>
            <a:off x="2412201" y="3985759"/>
            <a:ext cx="592667"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A4B832D9-E528-374B-87FA-0A3CEB01DAA4}"/>
              </a:ext>
            </a:extLst>
          </p:cNvPr>
          <p:cNvSpPr txBox="1"/>
          <p:nvPr/>
        </p:nvSpPr>
        <p:spPr>
          <a:xfrm>
            <a:off x="1821602" y="988379"/>
            <a:ext cx="774693" cy="348878"/>
          </a:xfrm>
          <a:prstGeom prst="rect">
            <a:avLst/>
          </a:prstGeom>
          <a:noFill/>
        </p:spPr>
        <p:txBody>
          <a:bodyPr wrap="square" rtlCol="0">
            <a:spAutoFit/>
          </a:bodyPr>
          <a:lstStyle/>
          <a:p>
            <a:r>
              <a:rPr lang="en-US" sz="1667" b="1" dirty="0">
                <a:solidFill>
                  <a:schemeClr val="accent2"/>
                </a:solidFill>
              </a:rPr>
              <a:t>1 eV</a:t>
            </a:r>
          </a:p>
        </p:txBody>
      </p:sp>
      <p:sp>
        <p:nvSpPr>
          <p:cNvPr id="11" name="TextBox 10">
            <a:extLst>
              <a:ext uri="{FF2B5EF4-FFF2-40B4-BE49-F238E27FC236}">
                <a16:creationId xmlns:a16="http://schemas.microsoft.com/office/drawing/2014/main" id="{389510F5-5866-AC43-BC92-77D5D64FDBD0}"/>
              </a:ext>
            </a:extLst>
          </p:cNvPr>
          <p:cNvSpPr txBox="1"/>
          <p:nvPr/>
        </p:nvSpPr>
        <p:spPr>
          <a:xfrm>
            <a:off x="1393400" y="2377156"/>
            <a:ext cx="1294137" cy="348878"/>
          </a:xfrm>
          <a:prstGeom prst="rect">
            <a:avLst/>
          </a:prstGeom>
          <a:noFill/>
        </p:spPr>
        <p:txBody>
          <a:bodyPr wrap="square" rtlCol="0">
            <a:spAutoFit/>
          </a:bodyPr>
          <a:lstStyle/>
          <a:p>
            <a:r>
              <a:rPr lang="en-US" sz="1667" b="1" dirty="0">
                <a:solidFill>
                  <a:schemeClr val="accent2"/>
                </a:solidFill>
              </a:rPr>
              <a:t>100 meV</a:t>
            </a:r>
          </a:p>
        </p:txBody>
      </p:sp>
      <p:sp>
        <p:nvSpPr>
          <p:cNvPr id="12" name="TextBox 11">
            <a:extLst>
              <a:ext uri="{FF2B5EF4-FFF2-40B4-BE49-F238E27FC236}">
                <a16:creationId xmlns:a16="http://schemas.microsoft.com/office/drawing/2014/main" id="{059D4CDD-3E89-9547-AD8D-B816050A1090}"/>
              </a:ext>
            </a:extLst>
          </p:cNvPr>
          <p:cNvSpPr txBox="1"/>
          <p:nvPr/>
        </p:nvSpPr>
        <p:spPr>
          <a:xfrm>
            <a:off x="1635293" y="5183527"/>
            <a:ext cx="951965" cy="348878"/>
          </a:xfrm>
          <a:prstGeom prst="rect">
            <a:avLst/>
          </a:prstGeom>
          <a:noFill/>
        </p:spPr>
        <p:txBody>
          <a:bodyPr wrap="square" rtlCol="0">
            <a:spAutoFit/>
          </a:bodyPr>
          <a:lstStyle/>
          <a:p>
            <a:r>
              <a:rPr lang="en-US" sz="1667" b="1" dirty="0">
                <a:solidFill>
                  <a:schemeClr val="accent2"/>
                </a:solidFill>
              </a:rPr>
              <a:t>1 meV</a:t>
            </a:r>
          </a:p>
        </p:txBody>
      </p:sp>
      <p:sp>
        <p:nvSpPr>
          <p:cNvPr id="13" name="TextBox 12">
            <a:extLst>
              <a:ext uri="{FF2B5EF4-FFF2-40B4-BE49-F238E27FC236}">
                <a16:creationId xmlns:a16="http://schemas.microsoft.com/office/drawing/2014/main" id="{36D21143-C371-2E41-91CE-4DCCFFB57866}"/>
              </a:ext>
            </a:extLst>
          </p:cNvPr>
          <p:cNvSpPr txBox="1"/>
          <p:nvPr/>
        </p:nvSpPr>
        <p:spPr>
          <a:xfrm>
            <a:off x="1496426" y="3795048"/>
            <a:ext cx="1183468" cy="348878"/>
          </a:xfrm>
          <a:prstGeom prst="rect">
            <a:avLst/>
          </a:prstGeom>
          <a:noFill/>
        </p:spPr>
        <p:txBody>
          <a:bodyPr wrap="square" rtlCol="0">
            <a:spAutoFit/>
          </a:bodyPr>
          <a:lstStyle/>
          <a:p>
            <a:r>
              <a:rPr lang="en-US" sz="1667" b="1" dirty="0">
                <a:solidFill>
                  <a:schemeClr val="accent2"/>
                </a:solidFill>
              </a:rPr>
              <a:t>10 meV</a:t>
            </a:r>
          </a:p>
        </p:txBody>
      </p:sp>
      <p:sp>
        <p:nvSpPr>
          <p:cNvPr id="14" name="Right Brace 13">
            <a:extLst>
              <a:ext uri="{FF2B5EF4-FFF2-40B4-BE49-F238E27FC236}">
                <a16:creationId xmlns:a16="http://schemas.microsoft.com/office/drawing/2014/main" id="{F7937801-2121-184C-AD5C-A722EF1FE620}"/>
              </a:ext>
            </a:extLst>
          </p:cNvPr>
          <p:cNvSpPr/>
          <p:nvPr/>
        </p:nvSpPr>
        <p:spPr>
          <a:xfrm>
            <a:off x="4157281" y="1161521"/>
            <a:ext cx="328448" cy="1209353"/>
          </a:xfrm>
          <a:prstGeom prst="rightBrace">
            <a:avLst>
              <a:gd name="adj1" fmla="val 8333"/>
              <a:gd name="adj2" fmla="val 20668"/>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15" name="TextBox 14">
            <a:extLst>
              <a:ext uri="{FF2B5EF4-FFF2-40B4-BE49-F238E27FC236}">
                <a16:creationId xmlns:a16="http://schemas.microsoft.com/office/drawing/2014/main" id="{E67FED6A-A27D-5E4F-8D4C-BD41CB59DEB5}"/>
              </a:ext>
            </a:extLst>
          </p:cNvPr>
          <p:cNvSpPr txBox="1"/>
          <p:nvPr/>
        </p:nvSpPr>
        <p:spPr>
          <a:xfrm>
            <a:off x="4568109" y="1180740"/>
            <a:ext cx="3123979" cy="400110"/>
          </a:xfrm>
          <a:prstGeom prst="rect">
            <a:avLst/>
          </a:prstGeom>
          <a:noFill/>
        </p:spPr>
        <p:txBody>
          <a:bodyPr wrap="square" rtlCol="0">
            <a:spAutoFit/>
          </a:bodyPr>
          <a:lstStyle/>
          <a:p>
            <a:r>
              <a:rPr lang="en-US" sz="2000" dirty="0"/>
              <a:t>Practically used MTE’s</a:t>
            </a:r>
          </a:p>
        </p:txBody>
      </p:sp>
      <p:cxnSp>
        <p:nvCxnSpPr>
          <p:cNvPr id="16" name="Straight Arrow Connector 15">
            <a:extLst>
              <a:ext uri="{FF2B5EF4-FFF2-40B4-BE49-F238E27FC236}">
                <a16:creationId xmlns:a16="http://schemas.microsoft.com/office/drawing/2014/main" id="{D5208B50-9379-044F-87B7-053E7514E6BA}"/>
              </a:ext>
            </a:extLst>
          </p:cNvPr>
          <p:cNvCxnSpPr/>
          <p:nvPr/>
        </p:nvCxnSpPr>
        <p:spPr>
          <a:xfrm>
            <a:off x="3004868" y="3420831"/>
            <a:ext cx="141544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D64B282E-5CCA-0247-B853-192EFC180C84}"/>
              </a:ext>
            </a:extLst>
          </p:cNvPr>
          <p:cNvCxnSpPr/>
          <p:nvPr/>
        </p:nvCxnSpPr>
        <p:spPr>
          <a:xfrm>
            <a:off x="4461604" y="5180810"/>
            <a:ext cx="55113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Left Brace 17">
            <a:extLst>
              <a:ext uri="{FF2B5EF4-FFF2-40B4-BE49-F238E27FC236}">
                <a16:creationId xmlns:a16="http://schemas.microsoft.com/office/drawing/2014/main" id="{DE33CA3D-02CD-EA40-AD90-8F46C3EB7E73}"/>
              </a:ext>
            </a:extLst>
          </p:cNvPr>
          <p:cNvSpPr/>
          <p:nvPr/>
        </p:nvSpPr>
        <p:spPr>
          <a:xfrm>
            <a:off x="4461605" y="1755900"/>
            <a:ext cx="446311" cy="2850356"/>
          </a:xfrm>
          <a:prstGeom prst="leftBrace">
            <a:avLst>
              <a:gd name="adj1" fmla="val 8333"/>
              <a:gd name="adj2" fmla="val 58789"/>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19" name="Right Brace 18">
            <a:extLst>
              <a:ext uri="{FF2B5EF4-FFF2-40B4-BE49-F238E27FC236}">
                <a16:creationId xmlns:a16="http://schemas.microsoft.com/office/drawing/2014/main" id="{FE9DFA86-8541-0649-9343-845353721E12}"/>
              </a:ext>
            </a:extLst>
          </p:cNvPr>
          <p:cNvSpPr/>
          <p:nvPr/>
        </p:nvSpPr>
        <p:spPr>
          <a:xfrm>
            <a:off x="4301441" y="4957969"/>
            <a:ext cx="164224" cy="445683"/>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20" name="TextBox 19">
            <a:extLst>
              <a:ext uri="{FF2B5EF4-FFF2-40B4-BE49-F238E27FC236}">
                <a16:creationId xmlns:a16="http://schemas.microsoft.com/office/drawing/2014/main" id="{2AA3A3FB-2E3B-474B-86A1-DF680A0F145E}"/>
              </a:ext>
            </a:extLst>
          </p:cNvPr>
          <p:cNvSpPr txBox="1"/>
          <p:nvPr/>
        </p:nvSpPr>
        <p:spPr>
          <a:xfrm>
            <a:off x="5095124" y="4855156"/>
            <a:ext cx="2905881" cy="707886"/>
          </a:xfrm>
          <a:prstGeom prst="rect">
            <a:avLst/>
          </a:prstGeom>
          <a:noFill/>
        </p:spPr>
        <p:txBody>
          <a:bodyPr wrap="square" rtlCol="0">
            <a:spAutoFit/>
          </a:bodyPr>
          <a:lstStyle/>
          <a:p>
            <a:r>
              <a:rPr lang="en-US" sz="2000" dirty="0"/>
              <a:t>MTE limited by </a:t>
            </a:r>
            <a:r>
              <a:rPr lang="en-US" sz="2000" i="1" dirty="0"/>
              <a:t>disorder induced heating (DIH)</a:t>
            </a:r>
          </a:p>
        </p:txBody>
      </p:sp>
      <p:sp>
        <p:nvSpPr>
          <p:cNvPr id="23" name="Rectangle 22">
            <a:extLst>
              <a:ext uri="{FF2B5EF4-FFF2-40B4-BE49-F238E27FC236}">
                <a16:creationId xmlns:a16="http://schemas.microsoft.com/office/drawing/2014/main" id="{3BF452C2-883B-2D44-BD5D-5C15213D03B8}"/>
              </a:ext>
            </a:extLst>
          </p:cNvPr>
          <p:cNvSpPr/>
          <p:nvPr/>
        </p:nvSpPr>
        <p:spPr>
          <a:xfrm>
            <a:off x="2998815" y="1063381"/>
            <a:ext cx="1083951" cy="323165"/>
          </a:xfrm>
          <a:prstGeom prst="rect">
            <a:avLst/>
          </a:prstGeom>
        </p:spPr>
        <p:txBody>
          <a:bodyPr wrap="none">
            <a:spAutoFit/>
          </a:bodyPr>
          <a:lstStyle/>
          <a:p>
            <a:r>
              <a:rPr lang="en-US" sz="1500" b="1" dirty="0"/>
              <a:t>emittance</a:t>
            </a:r>
          </a:p>
        </p:txBody>
      </p:sp>
      <p:sp>
        <p:nvSpPr>
          <p:cNvPr id="24" name="TextBox 23">
            <a:extLst>
              <a:ext uri="{FF2B5EF4-FFF2-40B4-BE49-F238E27FC236}">
                <a16:creationId xmlns:a16="http://schemas.microsoft.com/office/drawing/2014/main" id="{192D840B-8A31-7841-97DA-7E9526445602}"/>
              </a:ext>
            </a:extLst>
          </p:cNvPr>
          <p:cNvSpPr txBox="1"/>
          <p:nvPr/>
        </p:nvSpPr>
        <p:spPr>
          <a:xfrm>
            <a:off x="2986241" y="2360724"/>
            <a:ext cx="1352368" cy="432747"/>
          </a:xfrm>
          <a:prstGeom prst="rect">
            <a:avLst/>
          </a:prstGeom>
          <a:noFill/>
        </p:spPr>
        <p:txBody>
          <a:bodyPr wrap="square" rtlCol="0">
            <a:spAutoFit/>
          </a:bodyPr>
          <a:lstStyle/>
          <a:p>
            <a:pPr>
              <a:lnSpc>
                <a:spcPts val="1317"/>
              </a:lnSpc>
            </a:pPr>
            <a:r>
              <a:rPr lang="en-US" sz="1667" b="1" dirty="0"/>
              <a:t>0.44 um / mm-</a:t>
            </a:r>
            <a:r>
              <a:rPr lang="en-US" sz="1667" b="1" dirty="0" err="1"/>
              <a:t>rms</a:t>
            </a:r>
            <a:endParaRPr lang="en-US" sz="1667" b="1" dirty="0"/>
          </a:p>
        </p:txBody>
      </p:sp>
      <p:sp>
        <p:nvSpPr>
          <p:cNvPr id="25" name="TextBox 24">
            <a:extLst>
              <a:ext uri="{FF2B5EF4-FFF2-40B4-BE49-F238E27FC236}">
                <a16:creationId xmlns:a16="http://schemas.microsoft.com/office/drawing/2014/main" id="{281515A0-0D01-D846-919D-826B88C2C74F}"/>
              </a:ext>
            </a:extLst>
          </p:cNvPr>
          <p:cNvSpPr txBox="1"/>
          <p:nvPr/>
        </p:nvSpPr>
        <p:spPr>
          <a:xfrm>
            <a:off x="2972184" y="3784750"/>
            <a:ext cx="1352368" cy="432747"/>
          </a:xfrm>
          <a:prstGeom prst="rect">
            <a:avLst/>
          </a:prstGeom>
          <a:noFill/>
        </p:spPr>
        <p:txBody>
          <a:bodyPr wrap="square" rtlCol="0">
            <a:spAutoFit/>
          </a:bodyPr>
          <a:lstStyle/>
          <a:p>
            <a:pPr>
              <a:lnSpc>
                <a:spcPts val="1317"/>
              </a:lnSpc>
            </a:pPr>
            <a:r>
              <a:rPr lang="en-US" sz="1667" b="1" dirty="0"/>
              <a:t>0.14 um / mm-</a:t>
            </a:r>
            <a:r>
              <a:rPr lang="en-US" sz="1667" b="1" dirty="0" err="1"/>
              <a:t>rms</a:t>
            </a:r>
            <a:endParaRPr lang="en-US" sz="1667" b="1" dirty="0"/>
          </a:p>
        </p:txBody>
      </p:sp>
      <p:sp>
        <p:nvSpPr>
          <p:cNvPr id="26" name="TextBox 25">
            <a:extLst>
              <a:ext uri="{FF2B5EF4-FFF2-40B4-BE49-F238E27FC236}">
                <a16:creationId xmlns:a16="http://schemas.microsoft.com/office/drawing/2014/main" id="{68C694C2-A5BA-7B47-B32E-00A53A1DC299}"/>
              </a:ext>
            </a:extLst>
          </p:cNvPr>
          <p:cNvSpPr txBox="1"/>
          <p:nvPr/>
        </p:nvSpPr>
        <p:spPr>
          <a:xfrm>
            <a:off x="2984241" y="5167732"/>
            <a:ext cx="1352368" cy="432747"/>
          </a:xfrm>
          <a:prstGeom prst="rect">
            <a:avLst/>
          </a:prstGeom>
          <a:noFill/>
        </p:spPr>
        <p:txBody>
          <a:bodyPr wrap="square" rtlCol="0">
            <a:spAutoFit/>
          </a:bodyPr>
          <a:lstStyle/>
          <a:p>
            <a:pPr>
              <a:lnSpc>
                <a:spcPts val="1317"/>
              </a:lnSpc>
            </a:pPr>
            <a:r>
              <a:rPr lang="en-US" sz="1667" b="1" dirty="0"/>
              <a:t>0.04 um / mm-</a:t>
            </a:r>
            <a:r>
              <a:rPr lang="en-US" sz="1667" b="1" dirty="0" err="1"/>
              <a:t>rms</a:t>
            </a:r>
            <a:endParaRPr lang="en-US" sz="1667" b="1" dirty="0"/>
          </a:p>
        </p:txBody>
      </p:sp>
      <p:sp>
        <p:nvSpPr>
          <p:cNvPr id="27" name="TextBox 26">
            <a:extLst>
              <a:ext uri="{FF2B5EF4-FFF2-40B4-BE49-F238E27FC236}">
                <a16:creationId xmlns:a16="http://schemas.microsoft.com/office/drawing/2014/main" id="{DEDE38F0-7834-4C40-BD33-8329CCA7E6D8}"/>
              </a:ext>
            </a:extLst>
          </p:cNvPr>
          <p:cNvSpPr txBox="1"/>
          <p:nvPr/>
        </p:nvSpPr>
        <p:spPr>
          <a:xfrm>
            <a:off x="2984241" y="1384964"/>
            <a:ext cx="1352368" cy="432747"/>
          </a:xfrm>
          <a:prstGeom prst="rect">
            <a:avLst/>
          </a:prstGeom>
          <a:noFill/>
        </p:spPr>
        <p:txBody>
          <a:bodyPr wrap="square" rtlCol="0">
            <a:spAutoFit/>
          </a:bodyPr>
          <a:lstStyle/>
          <a:p>
            <a:pPr>
              <a:lnSpc>
                <a:spcPts val="1317"/>
              </a:lnSpc>
            </a:pPr>
            <a:r>
              <a:rPr lang="en-US" sz="1667" b="1" dirty="0"/>
              <a:t>1.4 um / mm-</a:t>
            </a:r>
            <a:r>
              <a:rPr lang="en-US" sz="1667" b="1" dirty="0" err="1"/>
              <a:t>rms</a:t>
            </a:r>
            <a:endParaRPr lang="en-US" sz="1667" b="1" dirty="0"/>
          </a:p>
        </p:txBody>
      </p:sp>
      <p:sp>
        <p:nvSpPr>
          <p:cNvPr id="28" name="Rectangle 27">
            <a:extLst>
              <a:ext uri="{FF2B5EF4-FFF2-40B4-BE49-F238E27FC236}">
                <a16:creationId xmlns:a16="http://schemas.microsoft.com/office/drawing/2014/main" id="{658A8D81-93DB-5B42-A12C-EBC9D41B606A}"/>
              </a:ext>
            </a:extLst>
          </p:cNvPr>
          <p:cNvSpPr/>
          <p:nvPr/>
        </p:nvSpPr>
        <p:spPr>
          <a:xfrm>
            <a:off x="2093626" y="1154565"/>
            <a:ext cx="915832" cy="553998"/>
          </a:xfrm>
          <a:prstGeom prst="rect">
            <a:avLst/>
          </a:prstGeom>
        </p:spPr>
        <p:txBody>
          <a:bodyPr wrap="square">
            <a:spAutoFit/>
          </a:bodyPr>
          <a:lstStyle/>
          <a:p>
            <a:pPr algn="r"/>
            <a:r>
              <a:rPr lang="en-US" sz="1500" b="1" i="1">
                <a:solidFill>
                  <a:schemeClr val="accent1">
                    <a:lumMod val="50000"/>
                  </a:schemeClr>
                </a:solidFill>
                <a:effectLst>
                  <a:glow rad="63500">
                    <a:schemeClr val="accent1">
                      <a:satMod val="175000"/>
                      <a:alpha val="40000"/>
                    </a:schemeClr>
                  </a:glow>
                </a:effectLst>
              </a:rPr>
              <a:t>Log-scale</a:t>
            </a:r>
            <a:endParaRPr lang="en-US" sz="1500" b="1" i="1" dirty="0">
              <a:solidFill>
                <a:schemeClr val="accent1">
                  <a:lumMod val="50000"/>
                </a:schemeClr>
              </a:solidFill>
              <a:effectLst>
                <a:glow rad="63500">
                  <a:schemeClr val="accent1">
                    <a:satMod val="175000"/>
                    <a:alpha val="40000"/>
                  </a:schemeClr>
                </a:glow>
              </a:effectLst>
            </a:endParaRPr>
          </a:p>
        </p:txBody>
      </p:sp>
    </p:spTree>
    <p:extLst>
      <p:ext uri="{BB962C8B-B14F-4D97-AF65-F5344CB8AC3E}">
        <p14:creationId xmlns:p14="http://schemas.microsoft.com/office/powerpoint/2010/main" val="199397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8" grpId="0" animBg="1"/>
      <p:bldP spid="19" grpId="0" animBg="1"/>
      <p:bldP spid="20" grpId="0"/>
    </p:bldLst>
  </p:timing>
</p:sld>
</file>

<file path=ppt/theme/theme1.xml><?xml version="1.0" encoding="utf-8"?>
<a:theme xmlns:a="http://schemas.openxmlformats.org/drawingml/2006/main" name="9_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File_x0020_for xmlns="aae52a7f-9df6-4586-ba93-71fbec7baaa7">Talk</File_x0020_for>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20EC86DF8B4B1478E631376EBAE4F83" ma:contentTypeVersion="1" ma:contentTypeDescription="Create a new document." ma:contentTypeScope="" ma:versionID="58a03b5e43a4422e32e4adb82b966c47">
  <xsd:schema xmlns:xsd="http://www.w3.org/2001/XMLSchema" xmlns:xs="http://www.w3.org/2001/XMLSchema" xmlns:p="http://schemas.microsoft.com/office/2006/metadata/properties" xmlns:ns2="aae52a7f-9df6-4586-ba93-71fbec7baaa7" targetNamespace="http://schemas.microsoft.com/office/2006/metadata/properties" ma:root="true" ma:fieldsID="a689a4e9d8c8e025bd967d1d834cd004" ns2:_="">
    <xsd:import namespace="aae52a7f-9df6-4586-ba93-71fbec7baaa7"/>
    <xsd:element name="properties">
      <xsd:complexType>
        <xsd:sequence>
          <xsd:element name="documentManagement">
            <xsd:complexType>
              <xsd:all>
                <xsd:element ref="ns2:File_x0020_fo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e52a7f-9df6-4586-ba93-71fbec7baaa7" elementFormDefault="qualified">
    <xsd:import namespace="http://schemas.microsoft.com/office/2006/documentManagement/types"/>
    <xsd:import namespace="http://schemas.microsoft.com/office/infopath/2007/PartnerControls"/>
    <xsd:element name="File_x0020_for" ma:index="2" ma:displayName="File for" ma:format="RadioButtons" ma:internalName="File_x0020_for">
      <xsd:simpleType>
        <xsd:union memberTypes="dms:Text">
          <xsd:simpleType>
            <xsd:restriction base="dms:Choice">
              <xsd:enumeration value="Talk"/>
              <xsd:enumeration value="Poster"/>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1" ma:displayName="Speaker"/>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2C2A38-3608-453F-8A4D-A6701209C41E}">
  <ds:schemaRefs>
    <ds:schemaRef ds:uri="http://schemas.microsoft.com/sharepoint/v3/contenttype/forms"/>
  </ds:schemaRefs>
</ds:datastoreItem>
</file>

<file path=customXml/itemProps2.xml><?xml version="1.0" encoding="utf-8"?>
<ds:datastoreItem xmlns:ds="http://schemas.openxmlformats.org/officeDocument/2006/customXml" ds:itemID="{CDB84DAC-6284-43B8-B488-B6F336B847F2}">
  <ds:schemaRefs>
    <ds:schemaRef ds:uri="http://schemas.microsoft.com/office/2006/metadata/properties"/>
    <ds:schemaRef ds:uri="http://schemas.microsoft.com/office/infopath/2007/PartnerControls"/>
    <ds:schemaRef ds:uri="aae52a7f-9df6-4586-ba93-71fbec7baaa7"/>
  </ds:schemaRefs>
</ds:datastoreItem>
</file>

<file path=customXml/itemProps3.xml><?xml version="1.0" encoding="utf-8"?>
<ds:datastoreItem xmlns:ds="http://schemas.openxmlformats.org/officeDocument/2006/customXml" ds:itemID="{F6A978C4-737D-4C38-8F6E-F4E19241D3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e52a7f-9df6-4586-ba93-71fbec7baa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57757</TotalTime>
  <Words>1215</Words>
  <Application>Microsoft Macintosh PowerPoint</Application>
  <PresentationFormat>On-screen Show (16:10)</PresentationFormat>
  <Paragraphs>224</Paragraphs>
  <Slides>17</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Arial Narrow</vt:lpstr>
      <vt:lpstr>Calibri</vt:lpstr>
      <vt:lpstr>Mangal</vt:lpstr>
      <vt:lpstr>Symbol</vt:lpstr>
      <vt:lpstr>Times New Roman</vt:lpstr>
      <vt:lpstr>Wingdings</vt:lpstr>
      <vt:lpstr>9_Blank</vt:lpstr>
      <vt:lpstr>Requirements and Challenges of Photocathodes for Free Electron Laser Applications</vt:lpstr>
      <vt:lpstr>PowerPoint Presentation</vt:lpstr>
      <vt:lpstr>PowerPoint Presentation</vt:lpstr>
      <vt:lpstr>PowerPoint Presentation</vt:lpstr>
      <vt:lpstr>Example: FEL output vs. Injector emittance</vt:lpstr>
      <vt:lpstr>PowerPoint Presentation</vt:lpstr>
      <vt:lpstr>Beam transport limitations from 100 MeV  8 GeV</vt:lpstr>
      <vt:lpstr>System Level Knobs for FEL Performance</vt:lpstr>
      <vt:lpstr>MTE Ranges available today</vt:lpstr>
      <vt:lpstr>Average Current and Bunch Charge</vt:lpstr>
      <vt:lpstr>Example: Improvements for LCLS-II</vt:lpstr>
      <vt:lpstr>Example: Metal Cathodes</vt:lpstr>
      <vt:lpstr>Example: SRF Gun with a lead cathode (DESY)</vt:lpstr>
      <vt:lpstr>Properties of Alkali Photocathodes</vt:lpstr>
      <vt:lpstr>Other Topics to Consider</vt:lpstr>
      <vt:lpstr>Final Example: Path forward for LCLS-II-HE and 20 keV </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rwschoenlein</dc:creator>
  <cp:lastModifiedBy>Bruce M. Dunham</cp:lastModifiedBy>
  <cp:revision>1172</cp:revision>
  <cp:lastPrinted>2018-08-24T22:17:12Z</cp:lastPrinted>
  <dcterms:created xsi:type="dcterms:W3CDTF">2014-10-24T12:34:26Z</dcterms:created>
  <dcterms:modified xsi:type="dcterms:W3CDTF">2018-10-13T19:56:46Z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0x010100D20EC86DF8B4B1478E631376EBAE4F83</vt:lpwstr>
  </property>
</Properties>
</file>