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9" r:id="rId3"/>
    <p:sldId id="335" r:id="rId4"/>
    <p:sldId id="339" r:id="rId5"/>
    <p:sldId id="340" r:id="rId6"/>
    <p:sldId id="342" r:id="rId7"/>
    <p:sldId id="354" r:id="rId8"/>
    <p:sldId id="341" r:id="rId9"/>
    <p:sldId id="355" r:id="rId10"/>
    <p:sldId id="356" r:id="rId11"/>
    <p:sldId id="257" r:id="rId12"/>
    <p:sldId id="259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FF"/>
    <a:srgbClr val="FFFF00"/>
    <a:srgbClr val="F5DB4B"/>
    <a:srgbClr val="FF3300"/>
    <a:srgbClr val="B12997"/>
    <a:srgbClr val="F5B60F"/>
    <a:srgbClr val="CD990F"/>
    <a:srgbClr val="C18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666FAA-01AD-4AEC-8B6B-C4B24C0FA3A1}" v="583" dt="2018-10-12T19:53:25.4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54"/>
    <p:restoredTop sz="94249" autoAdjust="0"/>
  </p:normalViewPr>
  <p:slideViewPr>
    <p:cSldViewPr snapToGrid="0" snapToObjects="1">
      <p:cViewPr>
        <p:scale>
          <a:sx n="75" d="100"/>
          <a:sy n="75" d="100"/>
        </p:scale>
        <p:origin x="1200" y="3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-47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21FF1-93C4-4609-A2A9-D9B36BFC2269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A4CAB-90DC-401C-9560-AAE4FF0F4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1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97616-ECBD-CB4F-A207-8F29E7150674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686A9-6F14-8749-8EDD-000CD18B3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82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686A9-6F14-8749-8EDD-000CD18B3D6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807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686A9-6F14-8749-8EDD-000CD18B3D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58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" y="2150247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35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504" y="1738618"/>
            <a:ext cx="7712736" cy="1701034"/>
          </a:xfrm>
          <a:noFill/>
          <a:ln>
            <a:noFill/>
          </a:ln>
        </p:spPr>
        <p:txBody>
          <a:bodyPr/>
          <a:lstStyle>
            <a:lvl1pPr algn="ctr">
              <a:defRPr sz="4500">
                <a:solidFill>
                  <a:schemeClr val="tx2">
                    <a:lumMod val="50000"/>
                  </a:schemeClr>
                </a:solidFill>
                <a:latin typeface="+mj-lt"/>
                <a:cs typeface="Palatin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71" y="177282"/>
            <a:ext cx="889756" cy="860609"/>
          </a:xfrm>
          <a:prstGeom prst="rect">
            <a:avLst/>
          </a:prstGeom>
        </p:spPr>
      </p:pic>
      <p:sp>
        <p:nvSpPr>
          <p:cNvPr id="32" name="Line 7"/>
          <p:cNvSpPr>
            <a:spLocks noChangeShapeType="1"/>
          </p:cNvSpPr>
          <p:nvPr userDrawn="1"/>
        </p:nvSpPr>
        <p:spPr bwMode="auto">
          <a:xfrm flipV="1">
            <a:off x="363894" y="1163088"/>
            <a:ext cx="8416212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5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217956" y="363891"/>
            <a:ext cx="3957257" cy="736599"/>
            <a:chOff x="1156996" y="363891"/>
            <a:chExt cx="3957257" cy="736599"/>
          </a:xfrm>
        </p:grpSpPr>
        <p:sp>
          <p:nvSpPr>
            <p:cNvPr id="3" name="TextBox 2"/>
            <p:cNvSpPr txBox="1"/>
            <p:nvPr userDrawn="1"/>
          </p:nvSpPr>
          <p:spPr>
            <a:xfrm>
              <a:off x="1156996" y="363891"/>
              <a:ext cx="3930884" cy="659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20"/>
                </a:lnSpc>
              </a:pPr>
              <a:r>
                <a:rPr lang="en-US" sz="1800" b="1" i="1" dirty="0">
                  <a:solidFill>
                    <a:schemeClr val="tx2"/>
                  </a:solidFill>
                  <a:latin typeface="Palatino" charset="0"/>
                  <a:ea typeface="Palatino" charset="0"/>
                  <a:cs typeface="Palatino" charset="0"/>
                </a:rPr>
                <a:t>Center</a:t>
              </a:r>
              <a:r>
                <a:rPr lang="en-US" sz="1800" b="1" i="1" baseline="0" dirty="0">
                  <a:solidFill>
                    <a:schemeClr val="tx2"/>
                  </a:solidFill>
                  <a:latin typeface="Palatino" charset="0"/>
                  <a:ea typeface="Palatino" charset="0"/>
                  <a:cs typeface="Palatino" charset="0"/>
                </a:rPr>
                <a:t> for</a:t>
              </a:r>
              <a:r>
                <a:rPr lang="en-US" baseline="0" dirty="0">
                  <a:solidFill>
                    <a:schemeClr val="tx2"/>
                  </a:solidFill>
                </a:rPr>
                <a:t> </a:t>
              </a:r>
            </a:p>
            <a:p>
              <a:r>
                <a:rPr lang="en-US" sz="3600" b="1" i="0" baseline="0" dirty="0">
                  <a:latin typeface="Palatino" charset="0"/>
                  <a:ea typeface="Palatino" charset="0"/>
                  <a:cs typeface="Palatino" charset="0"/>
                </a:rPr>
                <a:t>BRIGHT BEAMS</a:t>
              </a:r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1178560" y="846574"/>
              <a:ext cx="393569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b="0" i="0" baseline="0" dirty="0">
                  <a:solidFill>
                    <a:schemeClr val="tx2"/>
                  </a:solidFill>
                  <a:latin typeface="Avenir Book" charset="0"/>
                  <a:ea typeface="Avenir Book" charset="0"/>
                  <a:cs typeface="Avenir Book" charset="0"/>
                </a:rPr>
                <a:t>A National Science Foundation Science &amp; Technology Center</a:t>
              </a:r>
              <a:endParaRPr lang="en-US" sz="1600" b="0" i="0" dirty="0">
                <a:solidFill>
                  <a:schemeClr val="tx2"/>
                </a:solidFill>
                <a:latin typeface="Avenir Book" charset="0"/>
                <a:ea typeface="Avenir Book" charset="0"/>
                <a:cs typeface="Avenir Book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490220C-8255-4BE3-9309-9FC32D827F8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57572" y="101830"/>
            <a:ext cx="1259858" cy="10125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57BAA2-69B3-4B80-8CFF-5620273F41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427" y="34654"/>
            <a:ext cx="1419785" cy="107971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680720"/>
            <a:ext cx="2286000" cy="42913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680720"/>
            <a:ext cx="6705600" cy="42913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680" y="142240"/>
            <a:ext cx="7762240" cy="4000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27710"/>
            <a:ext cx="9144000" cy="2114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2936240"/>
            <a:ext cx="9144000" cy="19215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97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90880"/>
            <a:ext cx="4495800" cy="42240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0880"/>
            <a:ext cx="4495800" cy="42240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57175" indent="-195263"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karkare@asu.edu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of objective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100" baseline="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11200"/>
            <a:ext cx="4495800" cy="42037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11200"/>
            <a:ext cx="4495800" cy="42037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83546"/>
            <a:ext cx="4040188" cy="6518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096306"/>
            <a:ext cx="4040188" cy="370429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383546"/>
            <a:ext cx="4041775" cy="6518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096306"/>
            <a:ext cx="4041775" cy="370429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60400"/>
            <a:ext cx="3008313" cy="6683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60400"/>
            <a:ext cx="5111750" cy="418663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328738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0559"/>
            <a:ext cx="5486400" cy="2875121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05678"/>
            <a:ext cx="9144000" cy="420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4972050"/>
            <a:ext cx="54864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 i="1" smtClean="0">
                <a:latin typeface="+mn-lt"/>
              </a:defRPr>
            </a:lvl1pPr>
          </a:lstStyle>
          <a:p>
            <a:r>
              <a:rPr lang="en-US" dirty="0"/>
              <a:t>karkare@asu.edu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4972050"/>
            <a:ext cx="685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 i="1" smtClean="0">
                <a:latin typeface="+mn-lt"/>
              </a:defRPr>
            </a:lvl1pPr>
          </a:lstStyle>
          <a:p>
            <a:fld id="{921CBE81-14BD-7343-B359-01BCBA3179F9}" type="slidenum">
              <a:rPr lang="en-US" smtClean="0"/>
              <a:t>‹#›</a:t>
            </a:fld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4008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61109" y="65314"/>
            <a:ext cx="532832" cy="515377"/>
          </a:xfrm>
          <a:prstGeom prst="rect">
            <a:avLst/>
          </a:prstGeom>
        </p:spPr>
      </p:pic>
      <p:sp>
        <p:nvSpPr>
          <p:cNvPr id="21" name="Line 7"/>
          <p:cNvSpPr>
            <a:spLocks noChangeShapeType="1"/>
          </p:cNvSpPr>
          <p:nvPr userDrawn="1"/>
        </p:nvSpPr>
        <p:spPr bwMode="auto">
          <a:xfrm>
            <a:off x="160176" y="655086"/>
            <a:ext cx="8823648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EE6EBD-E4DA-4D5B-A4DA-A97CAD811F92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201640" y="-1"/>
            <a:ext cx="782184" cy="6286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257175" indent="-28575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ln>
            <a:noFill/>
          </a:ln>
          <a:solidFill>
            <a:schemeClr val="accent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ln>
            <a:noFill/>
          </a:ln>
          <a:solidFill>
            <a:schemeClr val="accent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ln>
            <a:noFill/>
          </a:ln>
          <a:solidFill>
            <a:schemeClr val="accent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ln>
            <a:noFill/>
          </a:ln>
          <a:solidFill>
            <a:schemeClr val="accent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ln>
            <a:noFill/>
          </a:ln>
          <a:solidFill>
            <a:schemeClr val="accent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660066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660066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660066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1.png"/><Relationship Id="rId7" Type="http://schemas.openxmlformats.org/officeDocument/2006/relationships/image" Target="../media/image14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546" y="1186506"/>
            <a:ext cx="8175291" cy="1701034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&lt;10 meV MTE from Cu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52716" y="2655989"/>
            <a:ext cx="539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- Siddharth Karkare (Department of Physics - ASU)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E64414-14B2-4A5B-8858-898709E49C58}"/>
              </a:ext>
            </a:extLst>
          </p:cNvPr>
          <p:cNvSpPr/>
          <p:nvPr/>
        </p:nvSpPr>
        <p:spPr>
          <a:xfrm>
            <a:off x="-5159" y="3130783"/>
            <a:ext cx="91491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What does MTE depend on?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Excess energy, roughness, band-structure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Demonstration of sub-10 meV MTE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Can be obtained from Cu(100) surface cooled to 30 K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How to translate low MTE to high brightness?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Defeat electron heating</a:t>
            </a:r>
          </a:p>
        </p:txBody>
      </p:sp>
    </p:spTree>
    <p:extLst>
      <p:ext uri="{BB962C8B-B14F-4D97-AF65-F5344CB8AC3E}">
        <p14:creationId xmlns:p14="http://schemas.microsoft.com/office/powerpoint/2010/main" val="1544353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B8D975-AEFE-49C7-867D-A4D4CA64A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942290"/>
            <a:ext cx="2387600" cy="1313622"/>
          </a:xfrm>
        </p:spPr>
        <p:txBody>
          <a:bodyPr/>
          <a:lstStyle/>
          <a:p>
            <a:pPr marL="61912" indent="0">
              <a:buNone/>
            </a:pPr>
            <a:r>
              <a:rPr lang="en-US" dirty="0">
                <a:solidFill>
                  <a:schemeClr val="tx1"/>
                </a:solidFill>
              </a:rPr>
              <a:t>LBNL</a:t>
            </a:r>
          </a:p>
          <a:p>
            <a:r>
              <a:rPr lang="en-US" sz="1800" dirty="0"/>
              <a:t>Howard </a:t>
            </a:r>
            <a:r>
              <a:rPr lang="en-US" sz="1800" dirty="0" err="1"/>
              <a:t>Padmore</a:t>
            </a:r>
            <a:endParaRPr lang="en-US" sz="1800" dirty="0"/>
          </a:p>
          <a:p>
            <a:r>
              <a:rPr lang="en-US" sz="1800" dirty="0"/>
              <a:t>Siddharth Karkare (now at ASU)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8E878A-C22D-4DF3-A508-9530AF0A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BE0095-0EB5-46D4-AC64-E95487DF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10735F-D783-407D-8740-88BDB55A3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C9DFA67-7439-4622-96C1-7EE0DF1FC599}"/>
              </a:ext>
            </a:extLst>
          </p:cNvPr>
          <p:cNvSpPr/>
          <p:nvPr/>
        </p:nvSpPr>
        <p:spPr>
          <a:xfrm>
            <a:off x="330200" y="2875317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61912" indent="0">
              <a:buNone/>
            </a:pPr>
            <a:r>
              <a:rPr lang="en-US" sz="2400" dirty="0"/>
              <a:t>Cornell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Jared Maxson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98275C-9294-4EAA-9919-D917CFB288B3}"/>
              </a:ext>
            </a:extLst>
          </p:cNvPr>
          <p:cNvSpPr/>
          <p:nvPr/>
        </p:nvSpPr>
        <p:spPr>
          <a:xfrm>
            <a:off x="3263900" y="93917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1912" indent="0">
              <a:buNone/>
            </a:pPr>
            <a:r>
              <a:rPr lang="en-US" sz="2400" dirty="0"/>
              <a:t>UIC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Gowri Adhikari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Andreas Schroeder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47319A-0671-46F4-9A39-7D2CAF4D4707}"/>
              </a:ext>
            </a:extLst>
          </p:cNvPr>
          <p:cNvSpPr/>
          <p:nvPr/>
        </p:nvSpPr>
        <p:spPr>
          <a:xfrm>
            <a:off x="5623835" y="2228986"/>
            <a:ext cx="1749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NSF and DOE 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for funding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430DEC-02C3-46F0-B966-B1A7F71BB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092865"/>
            <a:ext cx="1190625" cy="1200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F204D5-D036-4ED0-BB53-D3BEA3087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248" y="3225933"/>
            <a:ext cx="11811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88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855" y="-5137"/>
            <a:ext cx="7886700" cy="994172"/>
          </a:xfrm>
        </p:spPr>
        <p:txBody>
          <a:bodyPr/>
          <a:lstStyle/>
          <a:p>
            <a:r>
              <a:rPr lang="en-US" dirty="0"/>
              <a:t>Basic setup and equations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66652" y="1606732"/>
            <a:ext cx="2344783" cy="65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838051" y="2815826"/>
            <a:ext cx="59436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966652" y="2743596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436224" y="2739934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41863" y="1336264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DLD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29380" y="2774224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Sample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5711" y="2739934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Shield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619103" y="1613263"/>
            <a:ext cx="6532" cy="11266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90578" y="1951978"/>
            <a:ext cx="2808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d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20533" y="2739265"/>
            <a:ext cx="5967" cy="102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10699" y="2718412"/>
            <a:ext cx="3449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d</a:t>
            </a:r>
            <a:r>
              <a:rPr lang="en-US" sz="1350" baseline="-25000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97431" y="1565029"/>
            <a:ext cx="497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V=0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03136" y="2635725"/>
            <a:ext cx="9552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V</a:t>
            </a:r>
            <a:r>
              <a:rPr lang="en-US" sz="1350" baseline="-25000" dirty="0">
                <a:solidFill>
                  <a:srgbClr val="FF0000"/>
                </a:solidFill>
              </a:rPr>
              <a:t>shield</a:t>
            </a:r>
            <a:r>
              <a:rPr lang="en-US" sz="1350" dirty="0">
                <a:solidFill>
                  <a:schemeClr val="accent6"/>
                </a:solidFill>
              </a:rPr>
              <a:t>-V</a:t>
            </a:r>
            <a:r>
              <a:rPr lang="en-US" sz="1350" baseline="-25000" dirty="0">
                <a:solidFill>
                  <a:schemeClr val="accent6"/>
                </a:solidFill>
              </a:rPr>
              <a:t>off1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24280" y="2801983"/>
            <a:ext cx="8077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>
                <a:solidFill>
                  <a:srgbClr val="FF0000"/>
                </a:solidFill>
              </a:rPr>
              <a:t>V</a:t>
            </a:r>
            <a:r>
              <a:rPr lang="en-US" sz="1350" baseline="-25000" dirty="0" err="1">
                <a:solidFill>
                  <a:srgbClr val="FF0000"/>
                </a:solidFill>
              </a:rPr>
              <a:t>sam</a:t>
            </a:r>
            <a:r>
              <a:rPr lang="en-US" sz="1350" dirty="0" err="1">
                <a:solidFill>
                  <a:schemeClr val="accent6"/>
                </a:solidFill>
              </a:rPr>
              <a:t>-V</a:t>
            </a:r>
            <a:r>
              <a:rPr lang="en-US" sz="1350" baseline="-25000" dirty="0" err="1">
                <a:solidFill>
                  <a:schemeClr val="accent6"/>
                </a:solidFill>
              </a:rPr>
              <a:t>off</a:t>
            </a:r>
            <a:endParaRPr lang="en-US" sz="1350" baseline="-25000" dirty="0">
              <a:solidFill>
                <a:schemeClr val="accent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608448" y="1862088"/>
                <a:ext cx="4411144" cy="62093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1350" b="1" i="1">
                              <a:latin typeface="Cambria Math" panose="02040503050406030204" pitchFamily="18" charset="0"/>
                            </a:rPr>
                            <m:t>𝒍𝒐𝒏𝒈</m:t>
                          </m:r>
                        </m:sub>
                      </m:sSub>
                      <m:r>
                        <a:rPr lang="en-US" sz="1350" b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350" b="1"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sz="1350" b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350" b="1">
                          <a:latin typeface="Cambria Math" panose="02040503050406030204" pitchFamily="18" charset="0"/>
                        </a:rPr>
                        <m:t>𝐦𝐞𝐕</m:t>
                      </m:r>
                      <m:r>
                        <a:rPr lang="en-US" sz="1350" b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1000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p>
                        <m:sSup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50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350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350" i="1">
                                          <a:solidFill>
                                            <a:schemeClr val="accent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50" i="1">
                                          <a:solidFill>
                                            <a:schemeClr val="accent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en-US" sz="1350" i="1">
                                          <a:solidFill>
                                            <a:schemeClr val="accent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35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sz="135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35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35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sz="135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𝑠𝑎𝑚</m:t>
                                          </m:r>
                                        </m:sub>
                                      </m:sSub>
                                      <m: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350" i="1">
                                              <a:solidFill>
                                                <a:schemeClr val="accent6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350" i="1">
                                              <a:solidFill>
                                                <a:schemeClr val="accent6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US" sz="1350" i="1">
                                              <a:solidFill>
                                                <a:schemeClr val="accent6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𝑜𝑓𝑓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sz="135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3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350" i="1">
                                          <a:solidFill>
                                            <a:schemeClr val="accent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sz="1350" i="1">
                                          <a:solidFill>
                                            <a:schemeClr val="accent6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350" i="1">
                                              <a:solidFill>
                                                <a:schemeClr val="accent6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350" i="1">
                                              <a:solidFill>
                                                <a:schemeClr val="accent6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en-US" sz="1350" i="1">
                                              <a:solidFill>
                                                <a:schemeClr val="accent6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448" y="1862088"/>
                <a:ext cx="4411144" cy="6209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502920" y="3575577"/>
            <a:ext cx="380745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Red</a:t>
            </a:r>
            <a:r>
              <a:rPr lang="en-US" sz="1350" dirty="0"/>
              <a:t> </a:t>
            </a:r>
            <a:r>
              <a:rPr lang="en-US" sz="1350" dirty="0">
                <a:sym typeface="Wingdings" panose="05000000000000000000" pitchFamily="2" charset="2"/>
              </a:rPr>
              <a:t> known/can be varied and measured</a:t>
            </a:r>
          </a:p>
          <a:p>
            <a:r>
              <a:rPr lang="en-US" sz="1350" dirty="0">
                <a:solidFill>
                  <a:schemeClr val="accent6"/>
                </a:solidFill>
                <a:sym typeface="Wingdings" panose="05000000000000000000" pitchFamily="2" charset="2"/>
              </a:rPr>
              <a:t>Green </a:t>
            </a:r>
            <a:r>
              <a:rPr lang="en-US" sz="1350" dirty="0">
                <a:sym typeface="Wingdings" panose="05000000000000000000" pitchFamily="2" charset="2"/>
              </a:rPr>
              <a:t> unknown but constant for one sample</a:t>
            </a:r>
            <a:endParaRPr lang="en-US" sz="135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841863" y="2739265"/>
            <a:ext cx="656671" cy="7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163271" y="1626006"/>
            <a:ext cx="0" cy="11759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33012" y="2006297"/>
            <a:ext cx="5421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d+d</a:t>
            </a:r>
            <a:r>
              <a:rPr lang="en-US" sz="1350" baseline="-25000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85353" y="2524947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</a:t>
            </a:r>
          </a:p>
        </p:txBody>
      </p:sp>
      <p:sp>
        <p:nvSpPr>
          <p:cNvPr id="20" name="Oval 19"/>
          <p:cNvSpPr/>
          <p:nvPr/>
        </p:nvSpPr>
        <p:spPr>
          <a:xfrm>
            <a:off x="2139415" y="2713258"/>
            <a:ext cx="34289" cy="37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4390556" y="1796830"/>
            <a:ext cx="3289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005092" y="3128104"/>
            <a:ext cx="3289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2.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318240" y="3206678"/>
                <a:ext cx="738920" cy="44813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35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8240" y="3206678"/>
                <a:ext cx="738920" cy="4481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115959" y="3209507"/>
                <a:ext cx="744627" cy="44800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b="1" i="1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35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959" y="3209507"/>
                <a:ext cx="744627" cy="44800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Connector 39"/>
          <p:cNvCxnSpPr>
            <a:endCxn id="23" idx="3"/>
          </p:cNvCxnSpPr>
          <p:nvPr/>
        </p:nvCxnSpPr>
        <p:spPr>
          <a:xfrm>
            <a:off x="963665" y="1709135"/>
            <a:ext cx="2531018" cy="593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896702" y="2237066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963665" y="2454339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912642" y="2635127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896702" y="2032652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940682" y="1880624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855711" y="1232389"/>
            <a:ext cx="41440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x, y, t are recorded for each electron hitting the DLD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25328" y="3934764"/>
            <a:ext cx="46570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MTE is calculated by averaging over all detected electrons</a:t>
            </a:r>
          </a:p>
        </p:txBody>
      </p:sp>
    </p:spTree>
    <p:extLst>
      <p:ext uri="{BB962C8B-B14F-4D97-AF65-F5344CB8AC3E}">
        <p14:creationId xmlns:p14="http://schemas.microsoft.com/office/powerpoint/2010/main" val="2005426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/>
        </p:nvSpPr>
        <p:spPr>
          <a:xfrm>
            <a:off x="1390156" y="2631196"/>
            <a:ext cx="7125194" cy="18723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Rectangle 117"/>
          <p:cNvSpPr/>
          <p:nvPr/>
        </p:nvSpPr>
        <p:spPr>
          <a:xfrm>
            <a:off x="1390156" y="792222"/>
            <a:ext cx="7125194" cy="1872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976" y="-283042"/>
            <a:ext cx="8182841" cy="994172"/>
          </a:xfrm>
        </p:spPr>
        <p:txBody>
          <a:bodyPr/>
          <a:lstStyle/>
          <a:p>
            <a:r>
              <a:rPr lang="en-US" dirty="0"/>
              <a:t>Obtaining Flat equipotential lines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535917" y="1123368"/>
            <a:ext cx="2344783" cy="65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07316" y="2332462"/>
            <a:ext cx="59436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535917" y="2260232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005489" y="2256570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41192" y="873498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98645" y="2290861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Sample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4976" y="2256570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Shield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089798" y="2255901"/>
            <a:ext cx="5967" cy="102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79964" y="2235049"/>
            <a:ext cx="3449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d</a:t>
            </a:r>
            <a:r>
              <a:rPr lang="en-US" sz="1350" baseline="-25000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66696" y="1081666"/>
            <a:ext cx="497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V=0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72401" y="2152361"/>
            <a:ext cx="9552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V</a:t>
            </a:r>
            <a:r>
              <a:rPr lang="en-US" sz="1350" baseline="-25000" dirty="0">
                <a:solidFill>
                  <a:srgbClr val="FF0000"/>
                </a:solidFill>
              </a:rPr>
              <a:t>shield</a:t>
            </a:r>
            <a:r>
              <a:rPr lang="en-US" sz="1350" dirty="0">
                <a:solidFill>
                  <a:schemeClr val="accent6"/>
                </a:solidFill>
              </a:rPr>
              <a:t>-V</a:t>
            </a:r>
            <a:r>
              <a:rPr lang="en-US" sz="1350" baseline="-25000" dirty="0">
                <a:solidFill>
                  <a:schemeClr val="accent6"/>
                </a:solidFill>
              </a:rPr>
              <a:t>off1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93545" y="2318619"/>
            <a:ext cx="8077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>
                <a:solidFill>
                  <a:srgbClr val="FF0000"/>
                </a:solidFill>
              </a:rPr>
              <a:t>V</a:t>
            </a:r>
            <a:r>
              <a:rPr lang="en-US" sz="1350" baseline="-25000" dirty="0" err="1">
                <a:solidFill>
                  <a:srgbClr val="FF0000"/>
                </a:solidFill>
              </a:rPr>
              <a:t>sam</a:t>
            </a:r>
            <a:r>
              <a:rPr lang="en-US" sz="1350" dirty="0" err="1">
                <a:solidFill>
                  <a:schemeClr val="accent6"/>
                </a:solidFill>
              </a:rPr>
              <a:t>-V</a:t>
            </a:r>
            <a:r>
              <a:rPr lang="en-US" sz="1350" baseline="-25000" dirty="0" err="1">
                <a:solidFill>
                  <a:schemeClr val="accent6"/>
                </a:solidFill>
              </a:rPr>
              <a:t>off</a:t>
            </a:r>
            <a:endParaRPr lang="en-US" sz="1350" baseline="-25000" dirty="0">
              <a:solidFill>
                <a:schemeClr val="accent6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411128" y="2255901"/>
            <a:ext cx="656671" cy="7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15" idx="3"/>
          </p:cNvCxnSpPr>
          <p:nvPr/>
        </p:nvCxnSpPr>
        <p:spPr>
          <a:xfrm>
            <a:off x="1532930" y="1225771"/>
            <a:ext cx="2531018" cy="59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465967" y="1753703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532930" y="1970975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481907" y="2151763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465967" y="1549289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509947" y="1397260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709792" y="1129899"/>
            <a:ext cx="6928" cy="11887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421017" y="2894024"/>
            <a:ext cx="6928" cy="118872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287356" y="1092938"/>
            <a:ext cx="2344783" cy="65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352717" y="2302032"/>
            <a:ext cx="59436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481318" y="2229801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950890" y="2226140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084067" y="863745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DLD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44046" y="2260430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Sample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260378" y="2226139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Shield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7035199" y="2225471"/>
            <a:ext cx="5967" cy="102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025365" y="2204618"/>
            <a:ext cx="3449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d</a:t>
            </a:r>
            <a:r>
              <a:rPr lang="en-US" sz="1350" baseline="-25000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318134" y="1051235"/>
            <a:ext cx="497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V=0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11983" y="2226139"/>
            <a:ext cx="9552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V</a:t>
            </a:r>
            <a:r>
              <a:rPr lang="en-US" sz="1350" baseline="-25000" dirty="0">
                <a:solidFill>
                  <a:srgbClr val="FF0000"/>
                </a:solidFill>
              </a:rPr>
              <a:t>shield</a:t>
            </a:r>
            <a:r>
              <a:rPr lang="en-US" sz="1350" dirty="0">
                <a:solidFill>
                  <a:schemeClr val="accent6"/>
                </a:solidFill>
              </a:rPr>
              <a:t>-V</a:t>
            </a:r>
            <a:r>
              <a:rPr lang="en-US" sz="1350" baseline="-25000" dirty="0">
                <a:solidFill>
                  <a:schemeClr val="accent6"/>
                </a:solidFill>
              </a:rPr>
              <a:t>off1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874705" y="2274283"/>
            <a:ext cx="8077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>
                <a:solidFill>
                  <a:srgbClr val="FF0000"/>
                </a:solidFill>
              </a:rPr>
              <a:t>V</a:t>
            </a:r>
            <a:r>
              <a:rPr lang="en-US" sz="1350" baseline="-25000" dirty="0" err="1">
                <a:solidFill>
                  <a:srgbClr val="FF0000"/>
                </a:solidFill>
              </a:rPr>
              <a:t>sam</a:t>
            </a:r>
            <a:r>
              <a:rPr lang="en-US" sz="1350" dirty="0" err="1">
                <a:solidFill>
                  <a:schemeClr val="accent6"/>
                </a:solidFill>
              </a:rPr>
              <a:t>-V</a:t>
            </a:r>
            <a:r>
              <a:rPr lang="en-US" sz="1350" baseline="-25000" dirty="0" err="1">
                <a:solidFill>
                  <a:schemeClr val="accent6"/>
                </a:solidFill>
              </a:rPr>
              <a:t>off</a:t>
            </a:r>
            <a:endParaRPr lang="en-US" sz="1350" baseline="-25000" dirty="0">
              <a:solidFill>
                <a:schemeClr val="accent6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356529" y="2225471"/>
            <a:ext cx="656671" cy="7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41" idx="3"/>
          </p:cNvCxnSpPr>
          <p:nvPr/>
        </p:nvCxnSpPr>
        <p:spPr>
          <a:xfrm>
            <a:off x="5284368" y="1195340"/>
            <a:ext cx="2531018" cy="59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5217406" y="1723272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284368" y="1940545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5233346" y="2121332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5217406" y="1518858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5261386" y="1366829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6461231" y="1099469"/>
            <a:ext cx="6928" cy="11887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1547955" y="2907256"/>
            <a:ext cx="2344783" cy="65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419354" y="4116350"/>
            <a:ext cx="59436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547955" y="4044120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017527" y="4040458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369375" y="2664534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DLD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510683" y="4074748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Sample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327015" y="4040458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Shield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3101836" y="4039789"/>
            <a:ext cx="5967" cy="102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092002" y="4018936"/>
            <a:ext cx="3449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d</a:t>
            </a:r>
            <a:r>
              <a:rPr lang="en-US" sz="1350" baseline="-25000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578734" y="2865553"/>
            <a:ext cx="497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V=0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784439" y="3936249"/>
            <a:ext cx="9552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V</a:t>
            </a:r>
            <a:r>
              <a:rPr lang="en-US" sz="1350" baseline="-25000" dirty="0">
                <a:solidFill>
                  <a:srgbClr val="FF0000"/>
                </a:solidFill>
              </a:rPr>
              <a:t>shield</a:t>
            </a:r>
            <a:r>
              <a:rPr lang="en-US" sz="1350" dirty="0">
                <a:solidFill>
                  <a:schemeClr val="accent6"/>
                </a:solidFill>
              </a:rPr>
              <a:t>-V</a:t>
            </a:r>
            <a:r>
              <a:rPr lang="en-US" sz="1350" baseline="-25000" dirty="0">
                <a:solidFill>
                  <a:schemeClr val="accent6"/>
                </a:solidFill>
              </a:rPr>
              <a:t>off1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905583" y="4102507"/>
            <a:ext cx="8077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>
                <a:solidFill>
                  <a:srgbClr val="FF0000"/>
                </a:solidFill>
              </a:rPr>
              <a:t>V</a:t>
            </a:r>
            <a:r>
              <a:rPr lang="en-US" sz="1350" baseline="-25000" dirty="0" err="1">
                <a:solidFill>
                  <a:srgbClr val="FF0000"/>
                </a:solidFill>
              </a:rPr>
              <a:t>sam</a:t>
            </a:r>
            <a:r>
              <a:rPr lang="en-US" sz="1350" dirty="0" err="1">
                <a:solidFill>
                  <a:schemeClr val="accent6"/>
                </a:solidFill>
              </a:rPr>
              <a:t>-V</a:t>
            </a:r>
            <a:r>
              <a:rPr lang="en-US" sz="1350" baseline="-25000" dirty="0" err="1">
                <a:solidFill>
                  <a:schemeClr val="accent6"/>
                </a:solidFill>
              </a:rPr>
              <a:t>off</a:t>
            </a:r>
            <a:endParaRPr lang="en-US" sz="1350" baseline="-25000" dirty="0">
              <a:solidFill>
                <a:schemeClr val="accent6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2423166" y="4039789"/>
            <a:ext cx="656671" cy="7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endCxn id="61" idx="3"/>
          </p:cNvCxnSpPr>
          <p:nvPr/>
        </p:nvCxnSpPr>
        <p:spPr>
          <a:xfrm>
            <a:off x="1544968" y="3009659"/>
            <a:ext cx="2531018" cy="593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1521986" y="3181148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2721831" y="2913787"/>
            <a:ext cx="6928" cy="11887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reeform 71"/>
          <p:cNvSpPr/>
          <p:nvPr/>
        </p:nvSpPr>
        <p:spPr>
          <a:xfrm>
            <a:off x="1571903" y="3899705"/>
            <a:ext cx="2286000" cy="109777"/>
          </a:xfrm>
          <a:custGeom>
            <a:avLst/>
            <a:gdLst>
              <a:gd name="connsiteX0" fmla="*/ 0 w 3048000"/>
              <a:gd name="connsiteY0" fmla="*/ 138713 h 146369"/>
              <a:gd name="connsiteX1" fmla="*/ 591127 w 3048000"/>
              <a:gd name="connsiteY1" fmla="*/ 138713 h 146369"/>
              <a:gd name="connsiteX2" fmla="*/ 1089891 w 3048000"/>
              <a:gd name="connsiteY2" fmla="*/ 111004 h 146369"/>
              <a:gd name="connsiteX3" fmla="*/ 1533236 w 3048000"/>
              <a:gd name="connsiteY3" fmla="*/ 167 h 146369"/>
              <a:gd name="connsiteX4" fmla="*/ 1976582 w 3048000"/>
              <a:gd name="connsiteY4" fmla="*/ 138713 h 146369"/>
              <a:gd name="connsiteX5" fmla="*/ 2475346 w 3048000"/>
              <a:gd name="connsiteY5" fmla="*/ 129476 h 146369"/>
              <a:gd name="connsiteX6" fmla="*/ 3048000 w 3048000"/>
              <a:gd name="connsiteY6" fmla="*/ 129476 h 14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146369">
                <a:moveTo>
                  <a:pt x="0" y="138713"/>
                </a:moveTo>
                <a:cubicBezTo>
                  <a:pt x="204739" y="141022"/>
                  <a:pt x="409479" y="143331"/>
                  <a:pt x="591127" y="138713"/>
                </a:cubicBezTo>
                <a:cubicBezTo>
                  <a:pt x="772775" y="134095"/>
                  <a:pt x="932873" y="134095"/>
                  <a:pt x="1089891" y="111004"/>
                </a:cubicBezTo>
                <a:cubicBezTo>
                  <a:pt x="1246909" y="87913"/>
                  <a:pt x="1385454" y="-4451"/>
                  <a:pt x="1533236" y="167"/>
                </a:cubicBezTo>
                <a:cubicBezTo>
                  <a:pt x="1681018" y="4785"/>
                  <a:pt x="1819564" y="117162"/>
                  <a:pt x="1976582" y="138713"/>
                </a:cubicBezTo>
                <a:cubicBezTo>
                  <a:pt x="2133600" y="160264"/>
                  <a:pt x="2475346" y="129476"/>
                  <a:pt x="2475346" y="129476"/>
                </a:cubicBezTo>
                <a:lnTo>
                  <a:pt x="3048000" y="129476"/>
                </a:ln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3" name="Freeform 72"/>
          <p:cNvSpPr/>
          <p:nvPr/>
        </p:nvSpPr>
        <p:spPr>
          <a:xfrm>
            <a:off x="1601574" y="3646929"/>
            <a:ext cx="2286000" cy="125087"/>
          </a:xfrm>
          <a:custGeom>
            <a:avLst/>
            <a:gdLst>
              <a:gd name="connsiteX0" fmla="*/ 0 w 3048000"/>
              <a:gd name="connsiteY0" fmla="*/ 138713 h 146369"/>
              <a:gd name="connsiteX1" fmla="*/ 591127 w 3048000"/>
              <a:gd name="connsiteY1" fmla="*/ 138713 h 146369"/>
              <a:gd name="connsiteX2" fmla="*/ 1089891 w 3048000"/>
              <a:gd name="connsiteY2" fmla="*/ 111004 h 146369"/>
              <a:gd name="connsiteX3" fmla="*/ 1533236 w 3048000"/>
              <a:gd name="connsiteY3" fmla="*/ 167 h 146369"/>
              <a:gd name="connsiteX4" fmla="*/ 1976582 w 3048000"/>
              <a:gd name="connsiteY4" fmla="*/ 138713 h 146369"/>
              <a:gd name="connsiteX5" fmla="*/ 2475346 w 3048000"/>
              <a:gd name="connsiteY5" fmla="*/ 129476 h 146369"/>
              <a:gd name="connsiteX6" fmla="*/ 3048000 w 3048000"/>
              <a:gd name="connsiteY6" fmla="*/ 129476 h 146369"/>
              <a:gd name="connsiteX0" fmla="*/ 0 w 3048000"/>
              <a:gd name="connsiteY0" fmla="*/ 138986 h 163303"/>
              <a:gd name="connsiteX1" fmla="*/ 591127 w 3048000"/>
              <a:gd name="connsiteY1" fmla="*/ 138986 h 163303"/>
              <a:gd name="connsiteX2" fmla="*/ 1089891 w 3048000"/>
              <a:gd name="connsiteY2" fmla="*/ 111277 h 163303"/>
              <a:gd name="connsiteX3" fmla="*/ 1533236 w 3048000"/>
              <a:gd name="connsiteY3" fmla="*/ 440 h 163303"/>
              <a:gd name="connsiteX4" fmla="*/ 2272145 w 3048000"/>
              <a:gd name="connsiteY4" fmla="*/ 157459 h 163303"/>
              <a:gd name="connsiteX5" fmla="*/ 2475346 w 3048000"/>
              <a:gd name="connsiteY5" fmla="*/ 129749 h 163303"/>
              <a:gd name="connsiteX6" fmla="*/ 3048000 w 3048000"/>
              <a:gd name="connsiteY6" fmla="*/ 129749 h 163303"/>
              <a:gd name="connsiteX0" fmla="*/ 0 w 3048000"/>
              <a:gd name="connsiteY0" fmla="*/ 138986 h 158473"/>
              <a:gd name="connsiteX1" fmla="*/ 591127 w 3048000"/>
              <a:gd name="connsiteY1" fmla="*/ 138986 h 158473"/>
              <a:gd name="connsiteX2" fmla="*/ 1089891 w 3048000"/>
              <a:gd name="connsiteY2" fmla="*/ 111277 h 158473"/>
              <a:gd name="connsiteX3" fmla="*/ 1533236 w 3048000"/>
              <a:gd name="connsiteY3" fmla="*/ 440 h 158473"/>
              <a:gd name="connsiteX4" fmla="*/ 2272145 w 3048000"/>
              <a:gd name="connsiteY4" fmla="*/ 157459 h 158473"/>
              <a:gd name="connsiteX5" fmla="*/ 2475346 w 3048000"/>
              <a:gd name="connsiteY5" fmla="*/ 129749 h 158473"/>
              <a:gd name="connsiteX6" fmla="*/ 3048000 w 3048000"/>
              <a:gd name="connsiteY6" fmla="*/ 129749 h 158473"/>
              <a:gd name="connsiteX0" fmla="*/ 0 w 3048000"/>
              <a:gd name="connsiteY0" fmla="*/ 138986 h 167208"/>
              <a:gd name="connsiteX1" fmla="*/ 591127 w 3048000"/>
              <a:gd name="connsiteY1" fmla="*/ 138986 h 167208"/>
              <a:gd name="connsiteX2" fmla="*/ 1089891 w 3048000"/>
              <a:gd name="connsiteY2" fmla="*/ 111277 h 167208"/>
              <a:gd name="connsiteX3" fmla="*/ 1533236 w 3048000"/>
              <a:gd name="connsiteY3" fmla="*/ 440 h 167208"/>
              <a:gd name="connsiteX4" fmla="*/ 2272145 w 3048000"/>
              <a:gd name="connsiteY4" fmla="*/ 157459 h 167208"/>
              <a:gd name="connsiteX5" fmla="*/ 2475346 w 3048000"/>
              <a:gd name="connsiteY5" fmla="*/ 148221 h 167208"/>
              <a:gd name="connsiteX6" fmla="*/ 3048000 w 3048000"/>
              <a:gd name="connsiteY6" fmla="*/ 129749 h 167208"/>
              <a:gd name="connsiteX0" fmla="*/ 0 w 3048000"/>
              <a:gd name="connsiteY0" fmla="*/ 138560 h 166782"/>
              <a:gd name="connsiteX1" fmla="*/ 591127 w 3048000"/>
              <a:gd name="connsiteY1" fmla="*/ 138560 h 166782"/>
              <a:gd name="connsiteX2" fmla="*/ 748146 w 3048000"/>
              <a:gd name="connsiteY2" fmla="*/ 147796 h 166782"/>
              <a:gd name="connsiteX3" fmla="*/ 1533236 w 3048000"/>
              <a:gd name="connsiteY3" fmla="*/ 14 h 166782"/>
              <a:gd name="connsiteX4" fmla="*/ 2272145 w 3048000"/>
              <a:gd name="connsiteY4" fmla="*/ 157033 h 166782"/>
              <a:gd name="connsiteX5" fmla="*/ 2475346 w 3048000"/>
              <a:gd name="connsiteY5" fmla="*/ 147795 h 166782"/>
              <a:gd name="connsiteX6" fmla="*/ 3048000 w 3048000"/>
              <a:gd name="connsiteY6" fmla="*/ 129323 h 166782"/>
              <a:gd name="connsiteX0" fmla="*/ 0 w 3048000"/>
              <a:gd name="connsiteY0" fmla="*/ 138560 h 166782"/>
              <a:gd name="connsiteX1" fmla="*/ 591127 w 3048000"/>
              <a:gd name="connsiteY1" fmla="*/ 147796 h 166782"/>
              <a:gd name="connsiteX2" fmla="*/ 748146 w 3048000"/>
              <a:gd name="connsiteY2" fmla="*/ 147796 h 166782"/>
              <a:gd name="connsiteX3" fmla="*/ 1533236 w 3048000"/>
              <a:gd name="connsiteY3" fmla="*/ 14 h 166782"/>
              <a:gd name="connsiteX4" fmla="*/ 2272145 w 3048000"/>
              <a:gd name="connsiteY4" fmla="*/ 157033 h 166782"/>
              <a:gd name="connsiteX5" fmla="*/ 2475346 w 3048000"/>
              <a:gd name="connsiteY5" fmla="*/ 147795 h 166782"/>
              <a:gd name="connsiteX6" fmla="*/ 3048000 w 3048000"/>
              <a:gd name="connsiteY6" fmla="*/ 129323 h 16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166782">
                <a:moveTo>
                  <a:pt x="0" y="138560"/>
                </a:moveTo>
                <a:lnTo>
                  <a:pt x="591127" y="147796"/>
                </a:lnTo>
                <a:cubicBezTo>
                  <a:pt x="715818" y="149335"/>
                  <a:pt x="591128" y="172426"/>
                  <a:pt x="748146" y="147796"/>
                </a:cubicBezTo>
                <a:cubicBezTo>
                  <a:pt x="905164" y="123166"/>
                  <a:pt x="1279236" y="-1525"/>
                  <a:pt x="1533236" y="14"/>
                </a:cubicBezTo>
                <a:cubicBezTo>
                  <a:pt x="1787236" y="1553"/>
                  <a:pt x="2115127" y="132403"/>
                  <a:pt x="2272145" y="157033"/>
                </a:cubicBezTo>
                <a:cubicBezTo>
                  <a:pt x="2429163" y="181663"/>
                  <a:pt x="2346037" y="152413"/>
                  <a:pt x="2475346" y="147795"/>
                </a:cubicBezTo>
                <a:cubicBezTo>
                  <a:pt x="2604655" y="143177"/>
                  <a:pt x="2857115" y="129323"/>
                  <a:pt x="3048000" y="129323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4" name="Freeform 73"/>
          <p:cNvSpPr/>
          <p:nvPr/>
        </p:nvSpPr>
        <p:spPr>
          <a:xfrm>
            <a:off x="1582294" y="3386357"/>
            <a:ext cx="2286000" cy="127127"/>
          </a:xfrm>
          <a:custGeom>
            <a:avLst/>
            <a:gdLst>
              <a:gd name="connsiteX0" fmla="*/ 0 w 3048000"/>
              <a:gd name="connsiteY0" fmla="*/ 138713 h 146369"/>
              <a:gd name="connsiteX1" fmla="*/ 591127 w 3048000"/>
              <a:gd name="connsiteY1" fmla="*/ 138713 h 146369"/>
              <a:gd name="connsiteX2" fmla="*/ 1089891 w 3048000"/>
              <a:gd name="connsiteY2" fmla="*/ 111004 h 146369"/>
              <a:gd name="connsiteX3" fmla="*/ 1533236 w 3048000"/>
              <a:gd name="connsiteY3" fmla="*/ 167 h 146369"/>
              <a:gd name="connsiteX4" fmla="*/ 1976582 w 3048000"/>
              <a:gd name="connsiteY4" fmla="*/ 138713 h 146369"/>
              <a:gd name="connsiteX5" fmla="*/ 2475346 w 3048000"/>
              <a:gd name="connsiteY5" fmla="*/ 129476 h 146369"/>
              <a:gd name="connsiteX6" fmla="*/ 3048000 w 3048000"/>
              <a:gd name="connsiteY6" fmla="*/ 129476 h 146369"/>
              <a:gd name="connsiteX0" fmla="*/ 0 w 3048000"/>
              <a:gd name="connsiteY0" fmla="*/ 138986 h 163303"/>
              <a:gd name="connsiteX1" fmla="*/ 591127 w 3048000"/>
              <a:gd name="connsiteY1" fmla="*/ 138986 h 163303"/>
              <a:gd name="connsiteX2" fmla="*/ 1089891 w 3048000"/>
              <a:gd name="connsiteY2" fmla="*/ 111277 h 163303"/>
              <a:gd name="connsiteX3" fmla="*/ 1533236 w 3048000"/>
              <a:gd name="connsiteY3" fmla="*/ 440 h 163303"/>
              <a:gd name="connsiteX4" fmla="*/ 2272145 w 3048000"/>
              <a:gd name="connsiteY4" fmla="*/ 157459 h 163303"/>
              <a:gd name="connsiteX5" fmla="*/ 2475346 w 3048000"/>
              <a:gd name="connsiteY5" fmla="*/ 129749 h 163303"/>
              <a:gd name="connsiteX6" fmla="*/ 3048000 w 3048000"/>
              <a:gd name="connsiteY6" fmla="*/ 129749 h 163303"/>
              <a:gd name="connsiteX0" fmla="*/ 0 w 3048000"/>
              <a:gd name="connsiteY0" fmla="*/ 138986 h 158473"/>
              <a:gd name="connsiteX1" fmla="*/ 591127 w 3048000"/>
              <a:gd name="connsiteY1" fmla="*/ 138986 h 158473"/>
              <a:gd name="connsiteX2" fmla="*/ 1089891 w 3048000"/>
              <a:gd name="connsiteY2" fmla="*/ 111277 h 158473"/>
              <a:gd name="connsiteX3" fmla="*/ 1533236 w 3048000"/>
              <a:gd name="connsiteY3" fmla="*/ 440 h 158473"/>
              <a:gd name="connsiteX4" fmla="*/ 2272145 w 3048000"/>
              <a:gd name="connsiteY4" fmla="*/ 157459 h 158473"/>
              <a:gd name="connsiteX5" fmla="*/ 2475346 w 3048000"/>
              <a:gd name="connsiteY5" fmla="*/ 129749 h 158473"/>
              <a:gd name="connsiteX6" fmla="*/ 3048000 w 3048000"/>
              <a:gd name="connsiteY6" fmla="*/ 129749 h 158473"/>
              <a:gd name="connsiteX0" fmla="*/ 0 w 3048000"/>
              <a:gd name="connsiteY0" fmla="*/ 138986 h 167208"/>
              <a:gd name="connsiteX1" fmla="*/ 591127 w 3048000"/>
              <a:gd name="connsiteY1" fmla="*/ 138986 h 167208"/>
              <a:gd name="connsiteX2" fmla="*/ 1089891 w 3048000"/>
              <a:gd name="connsiteY2" fmla="*/ 111277 h 167208"/>
              <a:gd name="connsiteX3" fmla="*/ 1533236 w 3048000"/>
              <a:gd name="connsiteY3" fmla="*/ 440 h 167208"/>
              <a:gd name="connsiteX4" fmla="*/ 2272145 w 3048000"/>
              <a:gd name="connsiteY4" fmla="*/ 157459 h 167208"/>
              <a:gd name="connsiteX5" fmla="*/ 2475346 w 3048000"/>
              <a:gd name="connsiteY5" fmla="*/ 148221 h 167208"/>
              <a:gd name="connsiteX6" fmla="*/ 3048000 w 3048000"/>
              <a:gd name="connsiteY6" fmla="*/ 129749 h 167208"/>
              <a:gd name="connsiteX0" fmla="*/ 0 w 3048000"/>
              <a:gd name="connsiteY0" fmla="*/ 138560 h 166782"/>
              <a:gd name="connsiteX1" fmla="*/ 591127 w 3048000"/>
              <a:gd name="connsiteY1" fmla="*/ 138560 h 166782"/>
              <a:gd name="connsiteX2" fmla="*/ 748146 w 3048000"/>
              <a:gd name="connsiteY2" fmla="*/ 147796 h 166782"/>
              <a:gd name="connsiteX3" fmla="*/ 1533236 w 3048000"/>
              <a:gd name="connsiteY3" fmla="*/ 14 h 166782"/>
              <a:gd name="connsiteX4" fmla="*/ 2272145 w 3048000"/>
              <a:gd name="connsiteY4" fmla="*/ 157033 h 166782"/>
              <a:gd name="connsiteX5" fmla="*/ 2475346 w 3048000"/>
              <a:gd name="connsiteY5" fmla="*/ 147795 h 166782"/>
              <a:gd name="connsiteX6" fmla="*/ 3048000 w 3048000"/>
              <a:gd name="connsiteY6" fmla="*/ 129323 h 166782"/>
              <a:gd name="connsiteX0" fmla="*/ 0 w 3048000"/>
              <a:gd name="connsiteY0" fmla="*/ 138560 h 166782"/>
              <a:gd name="connsiteX1" fmla="*/ 591127 w 3048000"/>
              <a:gd name="connsiteY1" fmla="*/ 147796 h 166782"/>
              <a:gd name="connsiteX2" fmla="*/ 748146 w 3048000"/>
              <a:gd name="connsiteY2" fmla="*/ 147796 h 166782"/>
              <a:gd name="connsiteX3" fmla="*/ 1533236 w 3048000"/>
              <a:gd name="connsiteY3" fmla="*/ 14 h 166782"/>
              <a:gd name="connsiteX4" fmla="*/ 2272145 w 3048000"/>
              <a:gd name="connsiteY4" fmla="*/ 157033 h 166782"/>
              <a:gd name="connsiteX5" fmla="*/ 2475346 w 3048000"/>
              <a:gd name="connsiteY5" fmla="*/ 147795 h 166782"/>
              <a:gd name="connsiteX6" fmla="*/ 3048000 w 3048000"/>
              <a:gd name="connsiteY6" fmla="*/ 129323 h 166782"/>
              <a:gd name="connsiteX0" fmla="*/ 0 w 3048000"/>
              <a:gd name="connsiteY0" fmla="*/ 138560 h 162878"/>
              <a:gd name="connsiteX1" fmla="*/ 591127 w 3048000"/>
              <a:gd name="connsiteY1" fmla="*/ 147796 h 162878"/>
              <a:gd name="connsiteX2" fmla="*/ 748146 w 3048000"/>
              <a:gd name="connsiteY2" fmla="*/ 147796 h 162878"/>
              <a:gd name="connsiteX3" fmla="*/ 1533236 w 3048000"/>
              <a:gd name="connsiteY3" fmla="*/ 14 h 162878"/>
              <a:gd name="connsiteX4" fmla="*/ 2272145 w 3048000"/>
              <a:gd name="connsiteY4" fmla="*/ 157033 h 162878"/>
              <a:gd name="connsiteX5" fmla="*/ 2937164 w 3048000"/>
              <a:gd name="connsiteY5" fmla="*/ 129323 h 162878"/>
              <a:gd name="connsiteX6" fmla="*/ 3048000 w 3048000"/>
              <a:gd name="connsiteY6" fmla="*/ 129323 h 162878"/>
              <a:gd name="connsiteX0" fmla="*/ 0 w 3048000"/>
              <a:gd name="connsiteY0" fmla="*/ 138608 h 159140"/>
              <a:gd name="connsiteX1" fmla="*/ 591127 w 3048000"/>
              <a:gd name="connsiteY1" fmla="*/ 147844 h 159140"/>
              <a:gd name="connsiteX2" fmla="*/ 748146 w 3048000"/>
              <a:gd name="connsiteY2" fmla="*/ 147844 h 159140"/>
              <a:gd name="connsiteX3" fmla="*/ 1533236 w 3048000"/>
              <a:gd name="connsiteY3" fmla="*/ 62 h 159140"/>
              <a:gd name="connsiteX4" fmla="*/ 2743199 w 3048000"/>
              <a:gd name="connsiteY4" fmla="*/ 129372 h 159140"/>
              <a:gd name="connsiteX5" fmla="*/ 2937164 w 3048000"/>
              <a:gd name="connsiteY5" fmla="*/ 129371 h 159140"/>
              <a:gd name="connsiteX6" fmla="*/ 3048000 w 3048000"/>
              <a:gd name="connsiteY6" fmla="*/ 129371 h 159140"/>
              <a:gd name="connsiteX0" fmla="*/ 0 w 3048000"/>
              <a:gd name="connsiteY0" fmla="*/ 138608 h 162973"/>
              <a:gd name="connsiteX1" fmla="*/ 36945 w 3048000"/>
              <a:gd name="connsiteY1" fmla="*/ 157081 h 162973"/>
              <a:gd name="connsiteX2" fmla="*/ 748146 w 3048000"/>
              <a:gd name="connsiteY2" fmla="*/ 147844 h 162973"/>
              <a:gd name="connsiteX3" fmla="*/ 1533236 w 3048000"/>
              <a:gd name="connsiteY3" fmla="*/ 62 h 162973"/>
              <a:gd name="connsiteX4" fmla="*/ 2743199 w 3048000"/>
              <a:gd name="connsiteY4" fmla="*/ 129372 h 162973"/>
              <a:gd name="connsiteX5" fmla="*/ 2937164 w 3048000"/>
              <a:gd name="connsiteY5" fmla="*/ 129371 h 162973"/>
              <a:gd name="connsiteX6" fmla="*/ 3048000 w 3048000"/>
              <a:gd name="connsiteY6" fmla="*/ 129371 h 162973"/>
              <a:gd name="connsiteX0" fmla="*/ 0 w 3048000"/>
              <a:gd name="connsiteY0" fmla="*/ 138684 h 169502"/>
              <a:gd name="connsiteX1" fmla="*/ 36945 w 3048000"/>
              <a:gd name="connsiteY1" fmla="*/ 157157 h 169502"/>
              <a:gd name="connsiteX2" fmla="*/ 166255 w 3048000"/>
              <a:gd name="connsiteY2" fmla="*/ 157156 h 169502"/>
              <a:gd name="connsiteX3" fmla="*/ 1533236 w 3048000"/>
              <a:gd name="connsiteY3" fmla="*/ 138 h 169502"/>
              <a:gd name="connsiteX4" fmla="*/ 2743199 w 3048000"/>
              <a:gd name="connsiteY4" fmla="*/ 129448 h 169502"/>
              <a:gd name="connsiteX5" fmla="*/ 2937164 w 3048000"/>
              <a:gd name="connsiteY5" fmla="*/ 129447 h 169502"/>
              <a:gd name="connsiteX6" fmla="*/ 3048000 w 3048000"/>
              <a:gd name="connsiteY6" fmla="*/ 129447 h 16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169502">
                <a:moveTo>
                  <a:pt x="0" y="138684"/>
                </a:moveTo>
                <a:cubicBezTo>
                  <a:pt x="12315" y="144842"/>
                  <a:pt x="9236" y="154078"/>
                  <a:pt x="36945" y="157157"/>
                </a:cubicBezTo>
                <a:cubicBezTo>
                  <a:pt x="64654" y="160236"/>
                  <a:pt x="-83127" y="183326"/>
                  <a:pt x="166255" y="157156"/>
                </a:cubicBezTo>
                <a:cubicBezTo>
                  <a:pt x="415637" y="130986"/>
                  <a:pt x="1103745" y="4756"/>
                  <a:pt x="1533236" y="138"/>
                </a:cubicBezTo>
                <a:cubicBezTo>
                  <a:pt x="1962727" y="-4480"/>
                  <a:pt x="2509211" y="107897"/>
                  <a:pt x="2743199" y="129448"/>
                </a:cubicBezTo>
                <a:cubicBezTo>
                  <a:pt x="2977187" y="151000"/>
                  <a:pt x="2886364" y="129447"/>
                  <a:pt x="2937164" y="129447"/>
                </a:cubicBezTo>
                <a:lnTo>
                  <a:pt x="3048000" y="129447"/>
                </a:ln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5225046" y="2863619"/>
            <a:ext cx="2344783" cy="65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290407" y="4072713"/>
            <a:ext cx="594361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5419008" y="4000483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6888580" y="3996822"/>
            <a:ext cx="875211" cy="65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5027509" y="2627781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DLD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381736" y="4031112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Sample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98068" y="3996821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Shield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6972889" y="3996152"/>
            <a:ext cx="5967" cy="102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6963055" y="3975300"/>
            <a:ext cx="3449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d</a:t>
            </a:r>
            <a:r>
              <a:rPr lang="en-US" sz="1350" baseline="-25000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255824" y="2821917"/>
            <a:ext cx="4972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6"/>
                </a:solidFill>
              </a:rPr>
              <a:t>V=0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655492" y="3892612"/>
            <a:ext cx="9552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V</a:t>
            </a:r>
            <a:r>
              <a:rPr lang="en-US" sz="1350" baseline="-25000" dirty="0">
                <a:solidFill>
                  <a:srgbClr val="FF0000"/>
                </a:solidFill>
              </a:rPr>
              <a:t>shield</a:t>
            </a:r>
            <a:r>
              <a:rPr lang="en-US" sz="1350" dirty="0">
                <a:solidFill>
                  <a:schemeClr val="accent6"/>
                </a:solidFill>
              </a:rPr>
              <a:t>-V</a:t>
            </a:r>
            <a:r>
              <a:rPr lang="en-US" sz="1350" baseline="-25000" dirty="0">
                <a:solidFill>
                  <a:schemeClr val="accent6"/>
                </a:solidFill>
              </a:rPr>
              <a:t>off1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776636" y="4058870"/>
            <a:ext cx="8077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>
                <a:solidFill>
                  <a:srgbClr val="FF0000"/>
                </a:solidFill>
              </a:rPr>
              <a:t>V</a:t>
            </a:r>
            <a:r>
              <a:rPr lang="en-US" sz="1350" baseline="-25000" dirty="0" err="1">
                <a:solidFill>
                  <a:srgbClr val="FF0000"/>
                </a:solidFill>
              </a:rPr>
              <a:t>sam</a:t>
            </a:r>
            <a:r>
              <a:rPr lang="en-US" sz="1350" dirty="0" err="1">
                <a:solidFill>
                  <a:schemeClr val="accent6"/>
                </a:solidFill>
              </a:rPr>
              <a:t>-V</a:t>
            </a:r>
            <a:r>
              <a:rPr lang="en-US" sz="1350" baseline="-25000" dirty="0" err="1">
                <a:solidFill>
                  <a:schemeClr val="accent6"/>
                </a:solidFill>
              </a:rPr>
              <a:t>off</a:t>
            </a:r>
            <a:endParaRPr lang="en-US" sz="1350" baseline="-25000" dirty="0">
              <a:solidFill>
                <a:schemeClr val="accent6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6294219" y="3996153"/>
            <a:ext cx="656671" cy="7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84" idx="3"/>
          </p:cNvCxnSpPr>
          <p:nvPr/>
        </p:nvCxnSpPr>
        <p:spPr>
          <a:xfrm>
            <a:off x="5222058" y="2966022"/>
            <a:ext cx="2531018" cy="59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5199076" y="3137511"/>
            <a:ext cx="2445177" cy="56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 90"/>
          <p:cNvSpPr/>
          <p:nvPr/>
        </p:nvSpPr>
        <p:spPr>
          <a:xfrm>
            <a:off x="5442956" y="3856068"/>
            <a:ext cx="2286000" cy="109777"/>
          </a:xfrm>
          <a:custGeom>
            <a:avLst/>
            <a:gdLst>
              <a:gd name="connsiteX0" fmla="*/ 0 w 3048000"/>
              <a:gd name="connsiteY0" fmla="*/ 138713 h 146369"/>
              <a:gd name="connsiteX1" fmla="*/ 591127 w 3048000"/>
              <a:gd name="connsiteY1" fmla="*/ 138713 h 146369"/>
              <a:gd name="connsiteX2" fmla="*/ 1089891 w 3048000"/>
              <a:gd name="connsiteY2" fmla="*/ 111004 h 146369"/>
              <a:gd name="connsiteX3" fmla="*/ 1533236 w 3048000"/>
              <a:gd name="connsiteY3" fmla="*/ 167 h 146369"/>
              <a:gd name="connsiteX4" fmla="*/ 1976582 w 3048000"/>
              <a:gd name="connsiteY4" fmla="*/ 138713 h 146369"/>
              <a:gd name="connsiteX5" fmla="*/ 2475346 w 3048000"/>
              <a:gd name="connsiteY5" fmla="*/ 129476 h 146369"/>
              <a:gd name="connsiteX6" fmla="*/ 3048000 w 3048000"/>
              <a:gd name="connsiteY6" fmla="*/ 129476 h 146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146369">
                <a:moveTo>
                  <a:pt x="0" y="138713"/>
                </a:moveTo>
                <a:cubicBezTo>
                  <a:pt x="204739" y="141022"/>
                  <a:pt x="409479" y="143331"/>
                  <a:pt x="591127" y="138713"/>
                </a:cubicBezTo>
                <a:cubicBezTo>
                  <a:pt x="772775" y="134095"/>
                  <a:pt x="932873" y="134095"/>
                  <a:pt x="1089891" y="111004"/>
                </a:cubicBezTo>
                <a:cubicBezTo>
                  <a:pt x="1246909" y="87913"/>
                  <a:pt x="1385454" y="-4451"/>
                  <a:pt x="1533236" y="167"/>
                </a:cubicBezTo>
                <a:cubicBezTo>
                  <a:pt x="1681018" y="4785"/>
                  <a:pt x="1819564" y="117162"/>
                  <a:pt x="1976582" y="138713"/>
                </a:cubicBezTo>
                <a:cubicBezTo>
                  <a:pt x="2133600" y="160264"/>
                  <a:pt x="2475346" y="129476"/>
                  <a:pt x="2475346" y="129476"/>
                </a:cubicBezTo>
                <a:lnTo>
                  <a:pt x="3048000" y="129476"/>
                </a:ln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2" name="Freeform 91"/>
          <p:cNvSpPr/>
          <p:nvPr/>
        </p:nvSpPr>
        <p:spPr>
          <a:xfrm>
            <a:off x="5472627" y="3603292"/>
            <a:ext cx="2286000" cy="125087"/>
          </a:xfrm>
          <a:custGeom>
            <a:avLst/>
            <a:gdLst>
              <a:gd name="connsiteX0" fmla="*/ 0 w 3048000"/>
              <a:gd name="connsiteY0" fmla="*/ 138713 h 146369"/>
              <a:gd name="connsiteX1" fmla="*/ 591127 w 3048000"/>
              <a:gd name="connsiteY1" fmla="*/ 138713 h 146369"/>
              <a:gd name="connsiteX2" fmla="*/ 1089891 w 3048000"/>
              <a:gd name="connsiteY2" fmla="*/ 111004 h 146369"/>
              <a:gd name="connsiteX3" fmla="*/ 1533236 w 3048000"/>
              <a:gd name="connsiteY3" fmla="*/ 167 h 146369"/>
              <a:gd name="connsiteX4" fmla="*/ 1976582 w 3048000"/>
              <a:gd name="connsiteY4" fmla="*/ 138713 h 146369"/>
              <a:gd name="connsiteX5" fmla="*/ 2475346 w 3048000"/>
              <a:gd name="connsiteY5" fmla="*/ 129476 h 146369"/>
              <a:gd name="connsiteX6" fmla="*/ 3048000 w 3048000"/>
              <a:gd name="connsiteY6" fmla="*/ 129476 h 146369"/>
              <a:gd name="connsiteX0" fmla="*/ 0 w 3048000"/>
              <a:gd name="connsiteY0" fmla="*/ 138986 h 163303"/>
              <a:gd name="connsiteX1" fmla="*/ 591127 w 3048000"/>
              <a:gd name="connsiteY1" fmla="*/ 138986 h 163303"/>
              <a:gd name="connsiteX2" fmla="*/ 1089891 w 3048000"/>
              <a:gd name="connsiteY2" fmla="*/ 111277 h 163303"/>
              <a:gd name="connsiteX3" fmla="*/ 1533236 w 3048000"/>
              <a:gd name="connsiteY3" fmla="*/ 440 h 163303"/>
              <a:gd name="connsiteX4" fmla="*/ 2272145 w 3048000"/>
              <a:gd name="connsiteY4" fmla="*/ 157459 h 163303"/>
              <a:gd name="connsiteX5" fmla="*/ 2475346 w 3048000"/>
              <a:gd name="connsiteY5" fmla="*/ 129749 h 163303"/>
              <a:gd name="connsiteX6" fmla="*/ 3048000 w 3048000"/>
              <a:gd name="connsiteY6" fmla="*/ 129749 h 163303"/>
              <a:gd name="connsiteX0" fmla="*/ 0 w 3048000"/>
              <a:gd name="connsiteY0" fmla="*/ 138986 h 158473"/>
              <a:gd name="connsiteX1" fmla="*/ 591127 w 3048000"/>
              <a:gd name="connsiteY1" fmla="*/ 138986 h 158473"/>
              <a:gd name="connsiteX2" fmla="*/ 1089891 w 3048000"/>
              <a:gd name="connsiteY2" fmla="*/ 111277 h 158473"/>
              <a:gd name="connsiteX3" fmla="*/ 1533236 w 3048000"/>
              <a:gd name="connsiteY3" fmla="*/ 440 h 158473"/>
              <a:gd name="connsiteX4" fmla="*/ 2272145 w 3048000"/>
              <a:gd name="connsiteY4" fmla="*/ 157459 h 158473"/>
              <a:gd name="connsiteX5" fmla="*/ 2475346 w 3048000"/>
              <a:gd name="connsiteY5" fmla="*/ 129749 h 158473"/>
              <a:gd name="connsiteX6" fmla="*/ 3048000 w 3048000"/>
              <a:gd name="connsiteY6" fmla="*/ 129749 h 158473"/>
              <a:gd name="connsiteX0" fmla="*/ 0 w 3048000"/>
              <a:gd name="connsiteY0" fmla="*/ 138986 h 167208"/>
              <a:gd name="connsiteX1" fmla="*/ 591127 w 3048000"/>
              <a:gd name="connsiteY1" fmla="*/ 138986 h 167208"/>
              <a:gd name="connsiteX2" fmla="*/ 1089891 w 3048000"/>
              <a:gd name="connsiteY2" fmla="*/ 111277 h 167208"/>
              <a:gd name="connsiteX3" fmla="*/ 1533236 w 3048000"/>
              <a:gd name="connsiteY3" fmla="*/ 440 h 167208"/>
              <a:gd name="connsiteX4" fmla="*/ 2272145 w 3048000"/>
              <a:gd name="connsiteY4" fmla="*/ 157459 h 167208"/>
              <a:gd name="connsiteX5" fmla="*/ 2475346 w 3048000"/>
              <a:gd name="connsiteY5" fmla="*/ 148221 h 167208"/>
              <a:gd name="connsiteX6" fmla="*/ 3048000 w 3048000"/>
              <a:gd name="connsiteY6" fmla="*/ 129749 h 167208"/>
              <a:gd name="connsiteX0" fmla="*/ 0 w 3048000"/>
              <a:gd name="connsiteY0" fmla="*/ 138560 h 166782"/>
              <a:gd name="connsiteX1" fmla="*/ 591127 w 3048000"/>
              <a:gd name="connsiteY1" fmla="*/ 138560 h 166782"/>
              <a:gd name="connsiteX2" fmla="*/ 748146 w 3048000"/>
              <a:gd name="connsiteY2" fmla="*/ 147796 h 166782"/>
              <a:gd name="connsiteX3" fmla="*/ 1533236 w 3048000"/>
              <a:gd name="connsiteY3" fmla="*/ 14 h 166782"/>
              <a:gd name="connsiteX4" fmla="*/ 2272145 w 3048000"/>
              <a:gd name="connsiteY4" fmla="*/ 157033 h 166782"/>
              <a:gd name="connsiteX5" fmla="*/ 2475346 w 3048000"/>
              <a:gd name="connsiteY5" fmla="*/ 147795 h 166782"/>
              <a:gd name="connsiteX6" fmla="*/ 3048000 w 3048000"/>
              <a:gd name="connsiteY6" fmla="*/ 129323 h 166782"/>
              <a:gd name="connsiteX0" fmla="*/ 0 w 3048000"/>
              <a:gd name="connsiteY0" fmla="*/ 138560 h 166782"/>
              <a:gd name="connsiteX1" fmla="*/ 591127 w 3048000"/>
              <a:gd name="connsiteY1" fmla="*/ 147796 h 166782"/>
              <a:gd name="connsiteX2" fmla="*/ 748146 w 3048000"/>
              <a:gd name="connsiteY2" fmla="*/ 147796 h 166782"/>
              <a:gd name="connsiteX3" fmla="*/ 1533236 w 3048000"/>
              <a:gd name="connsiteY3" fmla="*/ 14 h 166782"/>
              <a:gd name="connsiteX4" fmla="*/ 2272145 w 3048000"/>
              <a:gd name="connsiteY4" fmla="*/ 157033 h 166782"/>
              <a:gd name="connsiteX5" fmla="*/ 2475346 w 3048000"/>
              <a:gd name="connsiteY5" fmla="*/ 147795 h 166782"/>
              <a:gd name="connsiteX6" fmla="*/ 3048000 w 3048000"/>
              <a:gd name="connsiteY6" fmla="*/ 129323 h 16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166782">
                <a:moveTo>
                  <a:pt x="0" y="138560"/>
                </a:moveTo>
                <a:lnTo>
                  <a:pt x="591127" y="147796"/>
                </a:lnTo>
                <a:cubicBezTo>
                  <a:pt x="715818" y="149335"/>
                  <a:pt x="591128" y="172426"/>
                  <a:pt x="748146" y="147796"/>
                </a:cubicBezTo>
                <a:cubicBezTo>
                  <a:pt x="905164" y="123166"/>
                  <a:pt x="1279236" y="-1525"/>
                  <a:pt x="1533236" y="14"/>
                </a:cubicBezTo>
                <a:cubicBezTo>
                  <a:pt x="1787236" y="1553"/>
                  <a:pt x="2115127" y="132403"/>
                  <a:pt x="2272145" y="157033"/>
                </a:cubicBezTo>
                <a:cubicBezTo>
                  <a:pt x="2429163" y="181663"/>
                  <a:pt x="2346037" y="152413"/>
                  <a:pt x="2475346" y="147795"/>
                </a:cubicBezTo>
                <a:cubicBezTo>
                  <a:pt x="2604655" y="143177"/>
                  <a:pt x="2857115" y="129323"/>
                  <a:pt x="3048000" y="129323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Freeform 92"/>
          <p:cNvSpPr/>
          <p:nvPr/>
        </p:nvSpPr>
        <p:spPr>
          <a:xfrm>
            <a:off x="5453347" y="3342721"/>
            <a:ext cx="2286000" cy="127127"/>
          </a:xfrm>
          <a:custGeom>
            <a:avLst/>
            <a:gdLst>
              <a:gd name="connsiteX0" fmla="*/ 0 w 3048000"/>
              <a:gd name="connsiteY0" fmla="*/ 138713 h 146369"/>
              <a:gd name="connsiteX1" fmla="*/ 591127 w 3048000"/>
              <a:gd name="connsiteY1" fmla="*/ 138713 h 146369"/>
              <a:gd name="connsiteX2" fmla="*/ 1089891 w 3048000"/>
              <a:gd name="connsiteY2" fmla="*/ 111004 h 146369"/>
              <a:gd name="connsiteX3" fmla="*/ 1533236 w 3048000"/>
              <a:gd name="connsiteY3" fmla="*/ 167 h 146369"/>
              <a:gd name="connsiteX4" fmla="*/ 1976582 w 3048000"/>
              <a:gd name="connsiteY4" fmla="*/ 138713 h 146369"/>
              <a:gd name="connsiteX5" fmla="*/ 2475346 w 3048000"/>
              <a:gd name="connsiteY5" fmla="*/ 129476 h 146369"/>
              <a:gd name="connsiteX6" fmla="*/ 3048000 w 3048000"/>
              <a:gd name="connsiteY6" fmla="*/ 129476 h 146369"/>
              <a:gd name="connsiteX0" fmla="*/ 0 w 3048000"/>
              <a:gd name="connsiteY0" fmla="*/ 138986 h 163303"/>
              <a:gd name="connsiteX1" fmla="*/ 591127 w 3048000"/>
              <a:gd name="connsiteY1" fmla="*/ 138986 h 163303"/>
              <a:gd name="connsiteX2" fmla="*/ 1089891 w 3048000"/>
              <a:gd name="connsiteY2" fmla="*/ 111277 h 163303"/>
              <a:gd name="connsiteX3" fmla="*/ 1533236 w 3048000"/>
              <a:gd name="connsiteY3" fmla="*/ 440 h 163303"/>
              <a:gd name="connsiteX4" fmla="*/ 2272145 w 3048000"/>
              <a:gd name="connsiteY4" fmla="*/ 157459 h 163303"/>
              <a:gd name="connsiteX5" fmla="*/ 2475346 w 3048000"/>
              <a:gd name="connsiteY5" fmla="*/ 129749 h 163303"/>
              <a:gd name="connsiteX6" fmla="*/ 3048000 w 3048000"/>
              <a:gd name="connsiteY6" fmla="*/ 129749 h 163303"/>
              <a:gd name="connsiteX0" fmla="*/ 0 w 3048000"/>
              <a:gd name="connsiteY0" fmla="*/ 138986 h 158473"/>
              <a:gd name="connsiteX1" fmla="*/ 591127 w 3048000"/>
              <a:gd name="connsiteY1" fmla="*/ 138986 h 158473"/>
              <a:gd name="connsiteX2" fmla="*/ 1089891 w 3048000"/>
              <a:gd name="connsiteY2" fmla="*/ 111277 h 158473"/>
              <a:gd name="connsiteX3" fmla="*/ 1533236 w 3048000"/>
              <a:gd name="connsiteY3" fmla="*/ 440 h 158473"/>
              <a:gd name="connsiteX4" fmla="*/ 2272145 w 3048000"/>
              <a:gd name="connsiteY4" fmla="*/ 157459 h 158473"/>
              <a:gd name="connsiteX5" fmla="*/ 2475346 w 3048000"/>
              <a:gd name="connsiteY5" fmla="*/ 129749 h 158473"/>
              <a:gd name="connsiteX6" fmla="*/ 3048000 w 3048000"/>
              <a:gd name="connsiteY6" fmla="*/ 129749 h 158473"/>
              <a:gd name="connsiteX0" fmla="*/ 0 w 3048000"/>
              <a:gd name="connsiteY0" fmla="*/ 138986 h 167208"/>
              <a:gd name="connsiteX1" fmla="*/ 591127 w 3048000"/>
              <a:gd name="connsiteY1" fmla="*/ 138986 h 167208"/>
              <a:gd name="connsiteX2" fmla="*/ 1089891 w 3048000"/>
              <a:gd name="connsiteY2" fmla="*/ 111277 h 167208"/>
              <a:gd name="connsiteX3" fmla="*/ 1533236 w 3048000"/>
              <a:gd name="connsiteY3" fmla="*/ 440 h 167208"/>
              <a:gd name="connsiteX4" fmla="*/ 2272145 w 3048000"/>
              <a:gd name="connsiteY4" fmla="*/ 157459 h 167208"/>
              <a:gd name="connsiteX5" fmla="*/ 2475346 w 3048000"/>
              <a:gd name="connsiteY5" fmla="*/ 148221 h 167208"/>
              <a:gd name="connsiteX6" fmla="*/ 3048000 w 3048000"/>
              <a:gd name="connsiteY6" fmla="*/ 129749 h 167208"/>
              <a:gd name="connsiteX0" fmla="*/ 0 w 3048000"/>
              <a:gd name="connsiteY0" fmla="*/ 138560 h 166782"/>
              <a:gd name="connsiteX1" fmla="*/ 591127 w 3048000"/>
              <a:gd name="connsiteY1" fmla="*/ 138560 h 166782"/>
              <a:gd name="connsiteX2" fmla="*/ 748146 w 3048000"/>
              <a:gd name="connsiteY2" fmla="*/ 147796 h 166782"/>
              <a:gd name="connsiteX3" fmla="*/ 1533236 w 3048000"/>
              <a:gd name="connsiteY3" fmla="*/ 14 h 166782"/>
              <a:gd name="connsiteX4" fmla="*/ 2272145 w 3048000"/>
              <a:gd name="connsiteY4" fmla="*/ 157033 h 166782"/>
              <a:gd name="connsiteX5" fmla="*/ 2475346 w 3048000"/>
              <a:gd name="connsiteY5" fmla="*/ 147795 h 166782"/>
              <a:gd name="connsiteX6" fmla="*/ 3048000 w 3048000"/>
              <a:gd name="connsiteY6" fmla="*/ 129323 h 166782"/>
              <a:gd name="connsiteX0" fmla="*/ 0 w 3048000"/>
              <a:gd name="connsiteY0" fmla="*/ 138560 h 166782"/>
              <a:gd name="connsiteX1" fmla="*/ 591127 w 3048000"/>
              <a:gd name="connsiteY1" fmla="*/ 147796 h 166782"/>
              <a:gd name="connsiteX2" fmla="*/ 748146 w 3048000"/>
              <a:gd name="connsiteY2" fmla="*/ 147796 h 166782"/>
              <a:gd name="connsiteX3" fmla="*/ 1533236 w 3048000"/>
              <a:gd name="connsiteY3" fmla="*/ 14 h 166782"/>
              <a:gd name="connsiteX4" fmla="*/ 2272145 w 3048000"/>
              <a:gd name="connsiteY4" fmla="*/ 157033 h 166782"/>
              <a:gd name="connsiteX5" fmla="*/ 2475346 w 3048000"/>
              <a:gd name="connsiteY5" fmla="*/ 147795 h 166782"/>
              <a:gd name="connsiteX6" fmla="*/ 3048000 w 3048000"/>
              <a:gd name="connsiteY6" fmla="*/ 129323 h 166782"/>
              <a:gd name="connsiteX0" fmla="*/ 0 w 3048000"/>
              <a:gd name="connsiteY0" fmla="*/ 138560 h 162878"/>
              <a:gd name="connsiteX1" fmla="*/ 591127 w 3048000"/>
              <a:gd name="connsiteY1" fmla="*/ 147796 h 162878"/>
              <a:gd name="connsiteX2" fmla="*/ 748146 w 3048000"/>
              <a:gd name="connsiteY2" fmla="*/ 147796 h 162878"/>
              <a:gd name="connsiteX3" fmla="*/ 1533236 w 3048000"/>
              <a:gd name="connsiteY3" fmla="*/ 14 h 162878"/>
              <a:gd name="connsiteX4" fmla="*/ 2272145 w 3048000"/>
              <a:gd name="connsiteY4" fmla="*/ 157033 h 162878"/>
              <a:gd name="connsiteX5" fmla="*/ 2937164 w 3048000"/>
              <a:gd name="connsiteY5" fmla="*/ 129323 h 162878"/>
              <a:gd name="connsiteX6" fmla="*/ 3048000 w 3048000"/>
              <a:gd name="connsiteY6" fmla="*/ 129323 h 162878"/>
              <a:gd name="connsiteX0" fmla="*/ 0 w 3048000"/>
              <a:gd name="connsiteY0" fmla="*/ 138608 h 159140"/>
              <a:gd name="connsiteX1" fmla="*/ 591127 w 3048000"/>
              <a:gd name="connsiteY1" fmla="*/ 147844 h 159140"/>
              <a:gd name="connsiteX2" fmla="*/ 748146 w 3048000"/>
              <a:gd name="connsiteY2" fmla="*/ 147844 h 159140"/>
              <a:gd name="connsiteX3" fmla="*/ 1533236 w 3048000"/>
              <a:gd name="connsiteY3" fmla="*/ 62 h 159140"/>
              <a:gd name="connsiteX4" fmla="*/ 2743199 w 3048000"/>
              <a:gd name="connsiteY4" fmla="*/ 129372 h 159140"/>
              <a:gd name="connsiteX5" fmla="*/ 2937164 w 3048000"/>
              <a:gd name="connsiteY5" fmla="*/ 129371 h 159140"/>
              <a:gd name="connsiteX6" fmla="*/ 3048000 w 3048000"/>
              <a:gd name="connsiteY6" fmla="*/ 129371 h 159140"/>
              <a:gd name="connsiteX0" fmla="*/ 0 w 3048000"/>
              <a:gd name="connsiteY0" fmla="*/ 138608 h 162973"/>
              <a:gd name="connsiteX1" fmla="*/ 36945 w 3048000"/>
              <a:gd name="connsiteY1" fmla="*/ 157081 h 162973"/>
              <a:gd name="connsiteX2" fmla="*/ 748146 w 3048000"/>
              <a:gd name="connsiteY2" fmla="*/ 147844 h 162973"/>
              <a:gd name="connsiteX3" fmla="*/ 1533236 w 3048000"/>
              <a:gd name="connsiteY3" fmla="*/ 62 h 162973"/>
              <a:gd name="connsiteX4" fmla="*/ 2743199 w 3048000"/>
              <a:gd name="connsiteY4" fmla="*/ 129372 h 162973"/>
              <a:gd name="connsiteX5" fmla="*/ 2937164 w 3048000"/>
              <a:gd name="connsiteY5" fmla="*/ 129371 h 162973"/>
              <a:gd name="connsiteX6" fmla="*/ 3048000 w 3048000"/>
              <a:gd name="connsiteY6" fmla="*/ 129371 h 162973"/>
              <a:gd name="connsiteX0" fmla="*/ 0 w 3048000"/>
              <a:gd name="connsiteY0" fmla="*/ 138684 h 169502"/>
              <a:gd name="connsiteX1" fmla="*/ 36945 w 3048000"/>
              <a:gd name="connsiteY1" fmla="*/ 157157 h 169502"/>
              <a:gd name="connsiteX2" fmla="*/ 166255 w 3048000"/>
              <a:gd name="connsiteY2" fmla="*/ 157156 h 169502"/>
              <a:gd name="connsiteX3" fmla="*/ 1533236 w 3048000"/>
              <a:gd name="connsiteY3" fmla="*/ 138 h 169502"/>
              <a:gd name="connsiteX4" fmla="*/ 2743199 w 3048000"/>
              <a:gd name="connsiteY4" fmla="*/ 129448 h 169502"/>
              <a:gd name="connsiteX5" fmla="*/ 2937164 w 3048000"/>
              <a:gd name="connsiteY5" fmla="*/ 129447 h 169502"/>
              <a:gd name="connsiteX6" fmla="*/ 3048000 w 3048000"/>
              <a:gd name="connsiteY6" fmla="*/ 129447 h 16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169502">
                <a:moveTo>
                  <a:pt x="0" y="138684"/>
                </a:moveTo>
                <a:cubicBezTo>
                  <a:pt x="12315" y="144842"/>
                  <a:pt x="9236" y="154078"/>
                  <a:pt x="36945" y="157157"/>
                </a:cubicBezTo>
                <a:cubicBezTo>
                  <a:pt x="64654" y="160236"/>
                  <a:pt x="-83127" y="183326"/>
                  <a:pt x="166255" y="157156"/>
                </a:cubicBezTo>
                <a:cubicBezTo>
                  <a:pt x="415637" y="130986"/>
                  <a:pt x="1103745" y="4756"/>
                  <a:pt x="1533236" y="138"/>
                </a:cubicBezTo>
                <a:cubicBezTo>
                  <a:pt x="1962727" y="-4480"/>
                  <a:pt x="2509211" y="107897"/>
                  <a:pt x="2743199" y="129448"/>
                </a:cubicBezTo>
                <a:cubicBezTo>
                  <a:pt x="2977187" y="151000"/>
                  <a:pt x="2886364" y="129447"/>
                  <a:pt x="2937164" y="129447"/>
                </a:cubicBezTo>
                <a:lnTo>
                  <a:pt x="3048000" y="129447"/>
                </a:ln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Freeform 93"/>
          <p:cNvSpPr/>
          <p:nvPr/>
        </p:nvSpPr>
        <p:spPr>
          <a:xfrm>
            <a:off x="6121650" y="2890135"/>
            <a:ext cx="290945" cy="1156855"/>
          </a:xfrm>
          <a:custGeom>
            <a:avLst/>
            <a:gdLst>
              <a:gd name="connsiteX0" fmla="*/ 387927 w 387927"/>
              <a:gd name="connsiteY0" fmla="*/ 1542473 h 1542473"/>
              <a:gd name="connsiteX1" fmla="*/ 360218 w 387927"/>
              <a:gd name="connsiteY1" fmla="*/ 1256146 h 1542473"/>
              <a:gd name="connsiteX2" fmla="*/ 221672 w 387927"/>
              <a:gd name="connsiteY2" fmla="*/ 923637 h 1542473"/>
              <a:gd name="connsiteX3" fmla="*/ 46181 w 387927"/>
              <a:gd name="connsiteY3" fmla="*/ 554182 h 1542473"/>
              <a:gd name="connsiteX4" fmla="*/ 0 w 387927"/>
              <a:gd name="connsiteY4" fmla="*/ 0 h 154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927" h="1542473">
                <a:moveTo>
                  <a:pt x="387927" y="1542473"/>
                </a:moveTo>
                <a:cubicBezTo>
                  <a:pt x="387927" y="1450879"/>
                  <a:pt x="387927" y="1359285"/>
                  <a:pt x="360218" y="1256146"/>
                </a:cubicBezTo>
                <a:cubicBezTo>
                  <a:pt x="332509" y="1153007"/>
                  <a:pt x="274011" y="1040631"/>
                  <a:pt x="221672" y="923637"/>
                </a:cubicBezTo>
                <a:cubicBezTo>
                  <a:pt x="169333" y="806643"/>
                  <a:pt x="83126" y="708121"/>
                  <a:pt x="46181" y="554182"/>
                </a:cubicBezTo>
                <a:cubicBezTo>
                  <a:pt x="9236" y="400242"/>
                  <a:pt x="4618" y="200121"/>
                  <a:pt x="0" y="0"/>
                </a:cubicBezTo>
              </a:path>
            </a:pathLst>
          </a:cu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6" name="TextBox 95"/>
          <p:cNvSpPr txBox="1"/>
          <p:nvPr/>
        </p:nvSpPr>
        <p:spPr>
          <a:xfrm>
            <a:off x="2607427" y="866743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351598" y="851648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332889" y="2613136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631711" y="2670079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012896" y="2644979"/>
            <a:ext cx="3257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A’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00469" y="4553580"/>
            <a:ext cx="879451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If fields are not flat, the shield electrode acts like an non-linear electron lens and the electron spot on the DLD moves when the manipulator (</a:t>
            </a:r>
            <a:r>
              <a:rPr lang="en-US" sz="1350" dirty="0" err="1"/>
              <a:t>sample+shield</a:t>
            </a:r>
            <a:r>
              <a:rPr lang="en-US" sz="1350" dirty="0"/>
              <a:t>) position is changed w.r.t the DLD, keeping the incident laser spot fixed w.r.t DLD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 flipH="1">
            <a:off x="2709792" y="1502717"/>
            <a:ext cx="1752600" cy="80948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2684416" y="1347018"/>
            <a:ext cx="319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</a:t>
            </a:r>
            <a:r>
              <a:rPr lang="en-US" sz="1350" baseline="30000" dirty="0"/>
              <a:t>-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684416" y="3144625"/>
            <a:ext cx="319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</a:t>
            </a:r>
            <a:r>
              <a:rPr lang="en-US" sz="1350" baseline="30000" dirty="0"/>
              <a:t>-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5945785" y="3108351"/>
            <a:ext cx="319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</a:t>
            </a:r>
            <a:r>
              <a:rPr lang="en-US" sz="1350" baseline="30000" dirty="0"/>
              <a:t>-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4090656" y="1614466"/>
                <a:ext cx="448136" cy="295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sz="1350" baseline="30000" dirty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0656" y="1614466"/>
                <a:ext cx="448136" cy="2952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Rectangle 107"/>
          <p:cNvSpPr/>
          <p:nvPr/>
        </p:nvSpPr>
        <p:spPr>
          <a:xfrm>
            <a:off x="6247029" y="1306720"/>
            <a:ext cx="31931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e</a:t>
            </a:r>
            <a:r>
              <a:rPr lang="en-US" sz="1350" baseline="30000" dirty="0"/>
              <a:t>-</a:t>
            </a:r>
          </a:p>
        </p:txBody>
      </p:sp>
      <p:cxnSp>
        <p:nvCxnSpPr>
          <p:cNvPr id="109" name="Straight Arrow Connector 108"/>
          <p:cNvCxnSpPr/>
          <p:nvPr/>
        </p:nvCxnSpPr>
        <p:spPr>
          <a:xfrm flipH="1">
            <a:off x="6461207" y="1467676"/>
            <a:ext cx="1752600" cy="80948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7842071" y="1579425"/>
                <a:ext cx="448136" cy="295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sz="1350" baseline="30000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071" y="1579425"/>
                <a:ext cx="448136" cy="2952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1" name="Straight Arrow Connector 110"/>
          <p:cNvCxnSpPr/>
          <p:nvPr/>
        </p:nvCxnSpPr>
        <p:spPr>
          <a:xfrm flipH="1">
            <a:off x="2731496" y="3293830"/>
            <a:ext cx="1752600" cy="80948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4112360" y="3405578"/>
                <a:ext cx="448136" cy="295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sz="1350" baseline="30000" dirty="0"/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360" y="3405578"/>
                <a:ext cx="448136" cy="2952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3" name="Straight Arrow Connector 112"/>
          <p:cNvCxnSpPr/>
          <p:nvPr/>
        </p:nvCxnSpPr>
        <p:spPr>
          <a:xfrm flipH="1">
            <a:off x="6420582" y="3240927"/>
            <a:ext cx="1752600" cy="80948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7801446" y="3352675"/>
                <a:ext cx="448136" cy="295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</a:rPr>
                        <m:t>ℏ</m:t>
                      </m:r>
                      <m:r>
                        <a:rPr lang="en-US" sz="1350" i="1">
                          <a:latin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US" sz="1350" baseline="30000" dirty="0"/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1446" y="3352675"/>
                <a:ext cx="448136" cy="2952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5" name="TextBox 114"/>
          <p:cNvSpPr txBox="1"/>
          <p:nvPr/>
        </p:nvSpPr>
        <p:spPr>
          <a:xfrm>
            <a:off x="216070" y="1321351"/>
            <a:ext cx="130982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FLAT EQUIPOTENTIAL LINES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08793" y="3090317"/>
            <a:ext cx="130982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CURVED EQUIPOTENTIAL LINES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560217" y="547801"/>
            <a:ext cx="25732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Manipulator shifted w.r.t DLD</a:t>
            </a:r>
          </a:p>
        </p:txBody>
      </p:sp>
      <p:cxnSp>
        <p:nvCxnSpPr>
          <p:cNvPr id="121" name="Straight Connector 120"/>
          <p:cNvCxnSpPr>
            <a:stCxn id="118" idx="0"/>
            <a:endCxn id="119" idx="2"/>
          </p:cNvCxnSpPr>
          <p:nvPr/>
        </p:nvCxnSpPr>
        <p:spPr>
          <a:xfrm>
            <a:off x="4952753" y="792222"/>
            <a:ext cx="0" cy="37112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4962102" y="496339"/>
            <a:ext cx="1" cy="3032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8514797" y="496339"/>
            <a:ext cx="1" cy="3032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4961550" y="496339"/>
            <a:ext cx="3552695" cy="1579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279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MTE, Brightness and Emittance</a:t>
            </a: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karkare@asu.edu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2</a:t>
            </a:fld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5238700" y="3332702"/>
            <a:ext cx="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87026" y="2503467"/>
            <a:ext cx="65" cy="2421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15" name="AutoShape 4" descr="Image result for electric breakdow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799464B-5756-4BBB-8AD6-150A1F6C5DF4}"/>
                  </a:ext>
                </a:extLst>
              </p:cNvPr>
              <p:cNvSpPr/>
              <p:nvPr/>
            </p:nvSpPr>
            <p:spPr>
              <a:xfrm>
                <a:off x="2706849" y="2069502"/>
                <a:ext cx="3620536" cy="867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𝑫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𝒃𝒖𝒏𝒄𝒉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  <m: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799464B-5756-4BBB-8AD6-150A1F6C5D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6849" y="2069502"/>
                <a:ext cx="3620536" cy="8679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D276B88-16CF-4E89-AC13-1FD3DA33DED6}"/>
                  </a:ext>
                </a:extLst>
              </p:cNvPr>
              <p:cNvSpPr/>
              <p:nvPr/>
            </p:nvSpPr>
            <p:spPr>
              <a:xfrm>
                <a:off x="3519521" y="3223693"/>
                <a:ext cx="2104958" cy="14293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MTE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rad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MTE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𝑚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D276B88-16CF-4E89-AC13-1FD3DA33DE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9521" y="3223693"/>
                <a:ext cx="2104958" cy="14293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AFAE876-4E44-41FC-A75A-87EEB9297CC9}"/>
                  </a:ext>
                </a:extLst>
              </p:cNvPr>
              <p:cNvSpPr/>
              <p:nvPr/>
            </p:nvSpPr>
            <p:spPr>
              <a:xfrm>
                <a:off x="5624479" y="2069502"/>
                <a:ext cx="1220719" cy="7813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num>
                        <m:den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𝐌𝐓𝐄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AFAE876-4E44-41FC-A75A-87EEB9297C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479" y="2069502"/>
                <a:ext cx="1220719" cy="78136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4A3B0D06-AEE0-4700-B040-70EC22649C3D}"/>
              </a:ext>
            </a:extLst>
          </p:cNvPr>
          <p:cNvSpPr/>
          <p:nvPr/>
        </p:nvSpPr>
        <p:spPr>
          <a:xfrm>
            <a:off x="6236152" y="4084044"/>
            <a:ext cx="18650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I. </a:t>
            </a:r>
            <a:r>
              <a:rPr lang="en-US" sz="1200" dirty="0" err="1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Bazarov</a:t>
            </a:r>
            <a:r>
              <a:rPr lang="en-US" sz="12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et al.</a:t>
            </a:r>
            <a:r>
              <a:rPr lang="en-US" sz="12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, Phys. Rev. Lett. </a:t>
            </a:r>
            <a:r>
              <a:rPr lang="en-US" sz="1200" b="1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102</a:t>
            </a:r>
            <a:r>
              <a:rPr lang="en-US" sz="12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, 104801 (2009)</a:t>
            </a:r>
            <a:endParaRPr lang="en-US" sz="1200" b="0" i="0" dirty="0">
              <a:solidFill>
                <a:schemeClr val="tx2"/>
              </a:solidFill>
              <a:effectLst/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9AF44F2F-D931-4A97-929A-040228671D72}"/>
              </a:ext>
            </a:extLst>
          </p:cNvPr>
          <p:cNvSpPr/>
          <p:nvPr/>
        </p:nvSpPr>
        <p:spPr>
          <a:xfrm>
            <a:off x="2443273" y="969614"/>
            <a:ext cx="317738" cy="1036725"/>
          </a:xfrm>
          <a:prstGeom prst="rightBrace">
            <a:avLst>
              <a:gd name="adj1" fmla="val 87644"/>
              <a:gd name="adj2" fmla="val 439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B109A4-449B-4783-81DF-761F1B7C0901}"/>
              </a:ext>
            </a:extLst>
          </p:cNvPr>
          <p:cNvSpPr txBox="1"/>
          <p:nvPr/>
        </p:nvSpPr>
        <p:spPr>
          <a:xfrm>
            <a:off x="2768972" y="1200752"/>
            <a:ext cx="2629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Cathodes Used Today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B78DDAD-2377-4B03-9D27-7B0091A9B75C}"/>
              </a:ext>
            </a:extLst>
          </p:cNvPr>
          <p:cNvGrpSpPr/>
          <p:nvPr/>
        </p:nvGrpSpPr>
        <p:grpSpPr>
          <a:xfrm>
            <a:off x="8420" y="872103"/>
            <a:ext cx="2389185" cy="4008864"/>
            <a:chOff x="199849" y="872103"/>
            <a:chExt cx="2389185" cy="400886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51220A2-7B8A-4BFE-86D9-5C2BA95DF61F}"/>
                </a:ext>
              </a:extLst>
            </p:cNvPr>
            <p:cNvGrpSpPr/>
            <p:nvPr/>
          </p:nvGrpSpPr>
          <p:grpSpPr>
            <a:xfrm>
              <a:off x="199849" y="969614"/>
              <a:ext cx="936069" cy="3869832"/>
              <a:chOff x="766897" y="949984"/>
              <a:chExt cx="936069" cy="3869832"/>
            </a:xfrm>
          </p:grpSpPr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8ED79DF9-D2A1-4D0A-B874-C317E4E7E38B}"/>
                  </a:ext>
                </a:extLst>
              </p:cNvPr>
              <p:cNvCxnSpPr/>
              <p:nvPr/>
            </p:nvCxnSpPr>
            <p:spPr>
              <a:xfrm>
                <a:off x="1192411" y="949984"/>
                <a:ext cx="0" cy="38698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2DCAE52-C036-408B-96D7-AF01EC0C5771}"/>
                  </a:ext>
                </a:extLst>
              </p:cNvPr>
              <p:cNvSpPr txBox="1"/>
              <p:nvPr/>
            </p:nvSpPr>
            <p:spPr>
              <a:xfrm rot="16200000">
                <a:off x="256501" y="2677914"/>
                <a:ext cx="13901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accent4">
                        <a:lumMod val="75000"/>
                      </a:schemeClr>
                    </a:solidFill>
                  </a:rPr>
                  <a:t>Brightness</a:t>
                </a:r>
              </a:p>
            </p:txBody>
          </p: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3616E469-B8FD-4004-B289-6D08C06E24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2966" y="949984"/>
                <a:ext cx="0" cy="38698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AD8BBA5-D721-4CF3-A488-7E1E17AD17CD}"/>
                  </a:ext>
                </a:extLst>
              </p:cNvPr>
              <p:cNvSpPr txBox="1"/>
              <p:nvPr/>
            </p:nvSpPr>
            <p:spPr>
              <a:xfrm rot="16200000">
                <a:off x="788847" y="2773880"/>
                <a:ext cx="13644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MTE (meV)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A39071C-5736-41B2-8DCA-04AEB208DF57}"/>
                </a:ext>
              </a:extLst>
            </p:cNvPr>
            <p:cNvGrpSpPr/>
            <p:nvPr/>
          </p:nvGrpSpPr>
          <p:grpSpPr>
            <a:xfrm>
              <a:off x="1120568" y="872103"/>
              <a:ext cx="1468466" cy="4008864"/>
              <a:chOff x="1173871" y="872103"/>
              <a:chExt cx="1468466" cy="4008864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5EAC3F3-D59D-41B1-A9E0-8A8691CBF1C3}"/>
                  </a:ext>
                </a:extLst>
              </p:cNvPr>
              <p:cNvGrpSpPr/>
              <p:nvPr/>
            </p:nvGrpSpPr>
            <p:grpSpPr>
              <a:xfrm>
                <a:off x="1173871" y="872103"/>
                <a:ext cx="1468466" cy="4008864"/>
                <a:chOff x="1726450" y="861020"/>
                <a:chExt cx="1468466" cy="4008864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6D7FA6EA-2BE2-4AC1-84D5-270C4075DCF9}"/>
                    </a:ext>
                  </a:extLst>
                </p:cNvPr>
                <p:cNvSpPr/>
                <p:nvPr/>
              </p:nvSpPr>
              <p:spPr>
                <a:xfrm>
                  <a:off x="2356045" y="1011135"/>
                  <a:ext cx="711200" cy="3784065"/>
                </a:xfrm>
                <a:prstGeom prst="rect">
                  <a:avLst/>
                </a:prstGeom>
                <a:gradFill flip="none" rotWithShape="1">
                  <a:gsLst>
                    <a:gs pos="27000">
                      <a:srgbClr val="92D050"/>
                    </a:gs>
                    <a:gs pos="49000">
                      <a:srgbClr val="FFFF00"/>
                    </a:gs>
                    <a:gs pos="0">
                      <a:schemeClr val="tx2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BD3A053-DFBB-4525-A266-EF8D1C5ABBBA}"/>
                    </a:ext>
                  </a:extLst>
                </p:cNvPr>
                <p:cNvSpPr txBox="1"/>
                <p:nvPr/>
              </p:nvSpPr>
              <p:spPr>
                <a:xfrm>
                  <a:off x="1726450" y="861020"/>
                  <a:ext cx="7547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1000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C587CE0D-EBA2-436E-901D-16E788E5EC50}"/>
                    </a:ext>
                  </a:extLst>
                </p:cNvPr>
                <p:cNvSpPr txBox="1"/>
                <p:nvPr/>
              </p:nvSpPr>
              <p:spPr>
                <a:xfrm>
                  <a:off x="2047295" y="4500552"/>
                  <a:ext cx="99422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1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6DB568E-651B-42AE-AAE6-ADE6E44C66F2}"/>
                    </a:ext>
                  </a:extLst>
                </p:cNvPr>
                <p:cNvSpPr txBox="1"/>
                <p:nvPr/>
              </p:nvSpPr>
              <p:spPr>
                <a:xfrm>
                  <a:off x="1953050" y="3372976"/>
                  <a:ext cx="12418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10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C4DC3867-A8D5-4044-AAB2-F4AAC03B57A0}"/>
                    </a:ext>
                  </a:extLst>
                </p:cNvPr>
                <p:cNvSpPr txBox="1"/>
                <p:nvPr/>
              </p:nvSpPr>
              <p:spPr>
                <a:xfrm>
                  <a:off x="1784055" y="2091642"/>
                  <a:ext cx="115877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/>
                    <a:t>100</a:t>
                  </a:r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C54C426-6210-474E-9DA5-10098BDC0FDB}"/>
                  </a:ext>
                </a:extLst>
              </p:cNvPr>
              <p:cNvGrpSpPr/>
              <p:nvPr/>
            </p:nvGrpSpPr>
            <p:grpSpPr>
              <a:xfrm>
                <a:off x="1803053" y="2246136"/>
                <a:ext cx="718463" cy="1319184"/>
                <a:chOff x="2356045" y="2253037"/>
                <a:chExt cx="718463" cy="1319184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8F7B396F-012B-406D-BEF3-0BBE3591788F}"/>
                    </a:ext>
                  </a:extLst>
                </p:cNvPr>
                <p:cNvCxnSpPr/>
                <p:nvPr/>
              </p:nvCxnSpPr>
              <p:spPr>
                <a:xfrm>
                  <a:off x="2356045" y="2253037"/>
                  <a:ext cx="7112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74B5B37E-6AE7-4BCE-92D1-EDFF60EEE41F}"/>
                    </a:ext>
                  </a:extLst>
                </p:cNvPr>
                <p:cNvCxnSpPr/>
                <p:nvPr/>
              </p:nvCxnSpPr>
              <p:spPr>
                <a:xfrm>
                  <a:off x="2363308" y="3572221"/>
                  <a:ext cx="7112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65056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MTE limiting factors (1) – Excess energy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3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5905" y="967779"/>
            <a:ext cx="3132828" cy="2291780"/>
            <a:chOff x="-18876" y="1094221"/>
            <a:chExt cx="3819158" cy="310690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631372E-86BE-48CF-A15C-52CF3642AF7F}"/>
                </a:ext>
              </a:extLst>
            </p:cNvPr>
            <p:cNvSpPr/>
            <p:nvPr/>
          </p:nvSpPr>
          <p:spPr>
            <a:xfrm>
              <a:off x="408899" y="3134503"/>
              <a:ext cx="2112381" cy="1066618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30000">
                  <a:srgbClr val="FF0000"/>
                </a:gs>
                <a:gs pos="83000">
                  <a:srgbClr val="FF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B7AEAAC-9777-4E6C-AD77-3711675C1818}"/>
                </a:ext>
              </a:extLst>
            </p:cNvPr>
            <p:cNvCxnSpPr>
              <a:cxnSpLocks/>
            </p:cNvCxnSpPr>
            <p:nvPr/>
          </p:nvCxnSpPr>
          <p:spPr>
            <a:xfrm>
              <a:off x="408898" y="4201121"/>
              <a:ext cx="339138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C7A002A-CC92-485D-AB66-6E8F373F6A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1278" y="2061465"/>
              <a:ext cx="0" cy="2139657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0439D39-C573-4030-89C2-A4158632D36D}"/>
                </a:ext>
              </a:extLst>
            </p:cNvPr>
            <p:cNvCxnSpPr>
              <a:cxnSpLocks/>
            </p:cNvCxnSpPr>
            <p:nvPr/>
          </p:nvCxnSpPr>
          <p:spPr>
            <a:xfrm>
              <a:off x="2493229" y="2067074"/>
              <a:ext cx="1197980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ADBE969-7C4F-424A-825C-17047E272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8899" y="3226969"/>
              <a:ext cx="2112381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2872777-351D-4E67-8337-E77CF70B80E8}"/>
                </a:ext>
              </a:extLst>
            </p:cNvPr>
            <p:cNvSpPr txBox="1"/>
            <p:nvPr/>
          </p:nvSpPr>
          <p:spPr>
            <a:xfrm rot="16200000">
              <a:off x="-292028" y="2985060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Energy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AE133A1-A23E-4ECE-9E9D-DEB4913F0714}"/>
                </a:ext>
              </a:extLst>
            </p:cNvPr>
            <p:cNvCxnSpPr/>
            <p:nvPr/>
          </p:nvCxnSpPr>
          <p:spPr>
            <a:xfrm>
              <a:off x="2521278" y="3226969"/>
              <a:ext cx="1197980" cy="0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B4F2E26-26B1-42D1-B31E-DCAB4C3FE767}"/>
                </a:ext>
              </a:extLst>
            </p:cNvPr>
            <p:cNvSpPr txBox="1"/>
            <p:nvPr/>
          </p:nvSpPr>
          <p:spPr>
            <a:xfrm>
              <a:off x="2630827" y="3232092"/>
              <a:ext cx="1059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1">
                      <a:lumMod val="50000"/>
                    </a:schemeClr>
                  </a:solidFill>
                </a:rPr>
                <a:t>Fermi level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B07DDEC-7144-4F74-BA3B-34E12878290F}"/>
                </a:ext>
              </a:extLst>
            </p:cNvPr>
            <p:cNvSpPr txBox="1"/>
            <p:nvPr/>
          </p:nvSpPr>
          <p:spPr>
            <a:xfrm>
              <a:off x="2493229" y="1730715"/>
              <a:ext cx="12469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Vacuum level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7FD8807-5CB6-4550-9B07-B217153A1B89}"/>
                </a:ext>
              </a:extLst>
            </p:cNvPr>
            <p:cNvGrpSpPr/>
            <p:nvPr/>
          </p:nvGrpSpPr>
          <p:grpSpPr>
            <a:xfrm>
              <a:off x="3113952" y="2106293"/>
              <a:ext cx="492592" cy="1561519"/>
              <a:chOff x="3329601" y="2190894"/>
              <a:chExt cx="492592" cy="1561519"/>
            </a:xfrm>
          </p:grpSpPr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632D85DB-7624-4A53-9F4B-945DE0043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21318" y="2190894"/>
                <a:ext cx="875" cy="111252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DFF01B4B-8E9D-43F6-9CA0-CCC1C4710149}"/>
                  </a:ext>
                </a:extLst>
              </p:cNvPr>
              <p:cNvSpPr/>
              <p:nvPr/>
            </p:nvSpPr>
            <p:spPr>
              <a:xfrm>
                <a:off x="3329601" y="3383081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/>
              </a:p>
            </p:txBody>
          </p: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E834DEB-D00C-4158-BAA3-3C26FB947E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4256" y="1487856"/>
              <a:ext cx="6853" cy="2713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B07DDEC-7144-4F74-BA3B-34E12878290F}"/>
                </a:ext>
              </a:extLst>
            </p:cNvPr>
            <p:cNvSpPr txBox="1"/>
            <p:nvPr/>
          </p:nvSpPr>
          <p:spPr>
            <a:xfrm>
              <a:off x="2773188" y="2273979"/>
              <a:ext cx="92044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Work</a:t>
              </a:r>
            </a:p>
            <a:p>
              <a:pPr algn="ctr"/>
              <a:r>
                <a:rPr lang="en-US" sz="1400" dirty="0"/>
                <a:t>Function </a:t>
              </a:r>
            </a:p>
            <a:p>
              <a:pPr algn="ctr"/>
              <a:r>
                <a:rPr lang="en-US" sz="1400" dirty="0"/>
                <a:t>W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411109" y="2074669"/>
              <a:ext cx="208212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740042" y="1474956"/>
              <a:ext cx="16828" cy="16595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830221" y="2063489"/>
              <a:ext cx="16829" cy="17442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1852192" y="2074668"/>
              <a:ext cx="0" cy="1144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795734" y="1486823"/>
              <a:ext cx="73351" cy="58225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1768045" y="1990355"/>
              <a:ext cx="0" cy="1144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1805067" y="1964247"/>
              <a:ext cx="68945" cy="11495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A0D32FD4-934C-47FC-920B-9933B30AAD0F}"/>
                    </a:ext>
                  </a:extLst>
                </p:cNvPr>
                <p:cNvSpPr txBox="1"/>
                <p:nvPr/>
              </p:nvSpPr>
              <p:spPr>
                <a:xfrm>
                  <a:off x="411109" y="1094221"/>
                  <a:ext cx="90217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ℏ</m:t>
                        </m:r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en-US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A0D32FD4-934C-47FC-920B-9933B30AAD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1109" y="1094221"/>
                  <a:ext cx="902170" cy="276999"/>
                </a:xfrm>
                <a:prstGeom prst="rect">
                  <a:avLst/>
                </a:prstGeom>
                <a:blipFill>
                  <a:blip r:embed="rId2"/>
                  <a:stretch>
                    <a:fillRect l="-5405" r="-473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A0D32FD4-934C-47FC-920B-9933B30AAD0F}"/>
                    </a:ext>
                  </a:extLst>
                </p:cNvPr>
                <p:cNvSpPr txBox="1"/>
                <p:nvPr/>
              </p:nvSpPr>
              <p:spPr>
                <a:xfrm>
                  <a:off x="1376087" y="1615897"/>
                  <a:ext cx="90217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ℏ</m:t>
                        </m:r>
                        <m: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en-US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A0D32FD4-934C-47FC-920B-9933B30AAD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6087" y="1615897"/>
                  <a:ext cx="902170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5405" r="-4054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TextBox 36"/>
          <p:cNvSpPr txBox="1"/>
          <p:nvPr/>
        </p:nvSpPr>
        <p:spPr>
          <a:xfrm>
            <a:off x="109904" y="3396570"/>
            <a:ext cx="3859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Lower photon energy to the work function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Cool to low temperature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160625" y="3519250"/>
            <a:ext cx="4589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10000"/>
                  </a:schemeClr>
                </a:solidFill>
              </a:rPr>
              <a:t>Limited by </a:t>
            </a:r>
            <a:r>
              <a:rPr lang="en-US" sz="2400" b="1" dirty="0" err="1">
                <a:solidFill>
                  <a:schemeClr val="bg1">
                    <a:lumMod val="10000"/>
                  </a:schemeClr>
                </a:solidFill>
              </a:rPr>
              <a:t>kT</a:t>
            </a:r>
            <a:r>
              <a:rPr lang="en-US" sz="2400" b="1" dirty="0">
                <a:solidFill>
                  <a:schemeClr val="bg1">
                    <a:lumMod val="10000"/>
                  </a:schemeClr>
                </a:solidFill>
              </a:rPr>
              <a:t> at threshold</a:t>
            </a:r>
            <a:endParaRPr lang="en-US" sz="1600" b="1" dirty="0">
              <a:solidFill>
                <a:schemeClr val="bg1">
                  <a:lumMod val="10000"/>
                </a:schemeClr>
              </a:solidFill>
            </a:endParaRPr>
          </a:p>
          <a:p>
            <a:pPr marL="171450" indent="-171450">
              <a:buFontTx/>
              <a:buChar char="-"/>
            </a:pPr>
            <a:r>
              <a:rPr lang="en-US" sz="1600" dirty="0">
                <a:solidFill>
                  <a:schemeClr val="bg1">
                    <a:lumMod val="10000"/>
                  </a:schemeClr>
                </a:solidFill>
              </a:rPr>
              <a:t>Penalty for operation is low QE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5517" y="1108309"/>
            <a:ext cx="3438118" cy="2223365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ED412F6B-F6CD-414C-BD50-5579AE575BD7}"/>
              </a:ext>
            </a:extLst>
          </p:cNvPr>
          <p:cNvSpPr/>
          <p:nvPr/>
        </p:nvSpPr>
        <p:spPr>
          <a:xfrm>
            <a:off x="6156494" y="4799432"/>
            <a:ext cx="24561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J. Feng, S Karkare </a:t>
            </a:r>
            <a:r>
              <a:rPr lang="en-US" sz="800" i="1" dirty="0">
                <a:solidFill>
                  <a:schemeClr val="tx2"/>
                </a:solidFill>
                <a:latin typeface="Arial" panose="020B0604020202020204" pitchFamily="34" charset="0"/>
              </a:rPr>
              <a:t>et al</a:t>
            </a:r>
            <a:r>
              <a:rPr lang="en-US" sz="800" dirty="0">
                <a:solidFill>
                  <a:schemeClr val="tx2"/>
                </a:solidFill>
                <a:latin typeface="Arial" panose="020B0604020202020204" pitchFamily="34" charset="0"/>
              </a:rPr>
              <a:t>. APL 107, 134101 (2015)</a:t>
            </a:r>
            <a:endParaRPr lang="en-US" sz="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4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MTE limiting factors (2) -Surface non-uniformities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E4E8E8-26C4-4710-980D-06F7A921D0E3}"/>
              </a:ext>
            </a:extLst>
          </p:cNvPr>
          <p:cNvGrpSpPr>
            <a:grpSpLocks noChangeAspect="1"/>
          </p:cNvGrpSpPr>
          <p:nvPr/>
        </p:nvGrpSpPr>
        <p:grpSpPr>
          <a:xfrm>
            <a:off x="420064" y="1361766"/>
            <a:ext cx="1623764" cy="769262"/>
            <a:chOff x="4545176" y="1216564"/>
            <a:chExt cx="2447806" cy="2393192"/>
          </a:xfrm>
        </p:grpSpPr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C192A9C1-ADD6-4A30-A21F-C0BC7C186E31}"/>
                </a:ext>
              </a:extLst>
            </p:cNvPr>
            <p:cNvSpPr/>
            <p:nvPr/>
          </p:nvSpPr>
          <p:spPr bwMode="auto">
            <a:xfrm>
              <a:off x="4876800" y="2514600"/>
              <a:ext cx="2116182" cy="561709"/>
            </a:xfrm>
            <a:custGeom>
              <a:avLst/>
              <a:gdLst>
                <a:gd name="connsiteX0" fmla="*/ 0 w 2116182"/>
                <a:gd name="connsiteY0" fmla="*/ 0 h 561709"/>
                <a:gd name="connsiteX1" fmla="*/ 404948 w 2116182"/>
                <a:gd name="connsiteY1" fmla="*/ 561703 h 561709"/>
                <a:gd name="connsiteX2" fmla="*/ 770708 w 2116182"/>
                <a:gd name="connsiteY2" fmla="*/ 13063 h 561709"/>
                <a:gd name="connsiteX3" fmla="*/ 1149531 w 2116182"/>
                <a:gd name="connsiteY3" fmla="*/ 548640 h 561709"/>
                <a:gd name="connsiteX4" fmla="*/ 1580605 w 2116182"/>
                <a:gd name="connsiteY4" fmla="*/ 0 h 561709"/>
                <a:gd name="connsiteX5" fmla="*/ 1959428 w 2116182"/>
                <a:gd name="connsiteY5" fmla="*/ 548640 h 561709"/>
                <a:gd name="connsiteX6" fmla="*/ 2116182 w 2116182"/>
                <a:gd name="connsiteY6" fmla="*/ 274320 h 56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16182" h="561709">
                  <a:moveTo>
                    <a:pt x="0" y="0"/>
                  </a:moveTo>
                  <a:cubicBezTo>
                    <a:pt x="138248" y="279763"/>
                    <a:pt x="276497" y="559526"/>
                    <a:pt x="404948" y="561703"/>
                  </a:cubicBezTo>
                  <a:cubicBezTo>
                    <a:pt x="533399" y="563880"/>
                    <a:pt x="646611" y="15240"/>
                    <a:pt x="770708" y="13063"/>
                  </a:cubicBezTo>
                  <a:cubicBezTo>
                    <a:pt x="894805" y="10886"/>
                    <a:pt x="1014548" y="550817"/>
                    <a:pt x="1149531" y="548640"/>
                  </a:cubicBezTo>
                  <a:cubicBezTo>
                    <a:pt x="1284514" y="546463"/>
                    <a:pt x="1445622" y="0"/>
                    <a:pt x="1580605" y="0"/>
                  </a:cubicBezTo>
                  <a:cubicBezTo>
                    <a:pt x="1715588" y="0"/>
                    <a:pt x="1870165" y="502920"/>
                    <a:pt x="1959428" y="548640"/>
                  </a:cubicBezTo>
                  <a:cubicBezTo>
                    <a:pt x="2048691" y="594360"/>
                    <a:pt x="2082436" y="434340"/>
                    <a:pt x="2116182" y="274320"/>
                  </a:cubicBezTo>
                </a:path>
              </a:pathLst>
            </a:custGeom>
            <a:noFill/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D3EFE8-C5F3-4CA5-A483-6C26852325A1}"/>
                </a:ext>
              </a:extLst>
            </p:cNvPr>
            <p:cNvGrpSpPr/>
            <p:nvPr/>
          </p:nvGrpSpPr>
          <p:grpSpPr>
            <a:xfrm>
              <a:off x="5778655" y="1225701"/>
              <a:ext cx="184136" cy="1448859"/>
              <a:chOff x="5778655" y="1225701"/>
              <a:chExt cx="184136" cy="1448859"/>
            </a:xfrm>
            <a:solidFill>
              <a:schemeClr val="bg1"/>
            </a:solidFill>
          </p:grpSpPr>
          <p:sp>
            <p:nvSpPr>
              <p:cNvPr id="25" name="Freeform 17">
                <a:extLst>
                  <a:ext uri="{FF2B5EF4-FFF2-40B4-BE49-F238E27FC236}">
                    <a16:creationId xmlns:a16="http://schemas.microsoft.com/office/drawing/2014/main" id="{41ECD03C-37B4-4A55-8BCB-5689DB75960C}"/>
                  </a:ext>
                </a:extLst>
              </p:cNvPr>
              <p:cNvSpPr/>
              <p:nvPr/>
            </p:nvSpPr>
            <p:spPr bwMode="auto">
              <a:xfrm>
                <a:off x="5778655" y="1446651"/>
                <a:ext cx="184136" cy="1227909"/>
              </a:xfrm>
              <a:custGeom>
                <a:avLst/>
                <a:gdLst>
                  <a:gd name="connsiteX0" fmla="*/ 0 w 184136"/>
                  <a:gd name="connsiteY0" fmla="*/ 1227909 h 1227909"/>
                  <a:gd name="connsiteX1" fmla="*/ 117566 w 184136"/>
                  <a:gd name="connsiteY1" fmla="*/ 966651 h 1227909"/>
                  <a:gd name="connsiteX2" fmla="*/ 169817 w 184136"/>
                  <a:gd name="connsiteY2" fmla="*/ 692331 h 1227909"/>
                  <a:gd name="connsiteX3" fmla="*/ 182880 w 184136"/>
                  <a:gd name="connsiteY3" fmla="*/ 391886 h 1227909"/>
                  <a:gd name="connsiteX4" fmla="*/ 182880 w 184136"/>
                  <a:gd name="connsiteY4" fmla="*/ 0 h 1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36" h="1227909">
                    <a:moveTo>
                      <a:pt x="0" y="1227909"/>
                    </a:moveTo>
                    <a:cubicBezTo>
                      <a:pt x="44631" y="1141911"/>
                      <a:pt x="89263" y="1055914"/>
                      <a:pt x="117566" y="966651"/>
                    </a:cubicBezTo>
                    <a:cubicBezTo>
                      <a:pt x="145869" y="877388"/>
                      <a:pt x="158931" y="788125"/>
                      <a:pt x="169817" y="692331"/>
                    </a:cubicBezTo>
                    <a:cubicBezTo>
                      <a:pt x="180703" y="596537"/>
                      <a:pt x="180703" y="507274"/>
                      <a:pt x="182880" y="391886"/>
                    </a:cubicBezTo>
                    <a:cubicBezTo>
                      <a:pt x="185057" y="276498"/>
                      <a:pt x="183968" y="138249"/>
                      <a:pt x="182880" y="0"/>
                    </a:cubicBezTo>
                  </a:path>
                </a:pathLst>
              </a:cu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8F214938-2B97-4B55-B5E2-AC9A4E4D6A71}"/>
                  </a:ext>
                </a:extLst>
              </p:cNvPr>
              <p:cNvCxnSpPr/>
              <p:nvPr/>
            </p:nvCxnSpPr>
            <p:spPr bwMode="auto">
              <a:xfrm flipV="1">
                <a:off x="5962791" y="1225701"/>
                <a:ext cx="0" cy="220950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485950D-E647-4B3D-9C50-94D6CCE4C462}"/>
                </a:ext>
              </a:extLst>
            </p:cNvPr>
            <p:cNvGrpSpPr/>
            <p:nvPr/>
          </p:nvGrpSpPr>
          <p:grpSpPr>
            <a:xfrm>
              <a:off x="6589758" y="1225701"/>
              <a:ext cx="184136" cy="1448859"/>
              <a:chOff x="5778655" y="1225701"/>
              <a:chExt cx="184136" cy="1448859"/>
            </a:xfrm>
            <a:solidFill>
              <a:schemeClr val="bg1"/>
            </a:solidFill>
          </p:grpSpPr>
          <p:sp>
            <p:nvSpPr>
              <p:cNvPr id="23" name="Freeform 24">
                <a:extLst>
                  <a:ext uri="{FF2B5EF4-FFF2-40B4-BE49-F238E27FC236}">
                    <a16:creationId xmlns:a16="http://schemas.microsoft.com/office/drawing/2014/main" id="{2CC2921D-6DC3-4FDC-89E5-2456B6E7F843}"/>
                  </a:ext>
                </a:extLst>
              </p:cNvPr>
              <p:cNvSpPr/>
              <p:nvPr/>
            </p:nvSpPr>
            <p:spPr bwMode="auto">
              <a:xfrm>
                <a:off x="5778655" y="1446651"/>
                <a:ext cx="184136" cy="1227909"/>
              </a:xfrm>
              <a:custGeom>
                <a:avLst/>
                <a:gdLst>
                  <a:gd name="connsiteX0" fmla="*/ 0 w 184136"/>
                  <a:gd name="connsiteY0" fmla="*/ 1227909 h 1227909"/>
                  <a:gd name="connsiteX1" fmla="*/ 117566 w 184136"/>
                  <a:gd name="connsiteY1" fmla="*/ 966651 h 1227909"/>
                  <a:gd name="connsiteX2" fmla="*/ 169817 w 184136"/>
                  <a:gd name="connsiteY2" fmla="*/ 692331 h 1227909"/>
                  <a:gd name="connsiteX3" fmla="*/ 182880 w 184136"/>
                  <a:gd name="connsiteY3" fmla="*/ 391886 h 1227909"/>
                  <a:gd name="connsiteX4" fmla="*/ 182880 w 184136"/>
                  <a:gd name="connsiteY4" fmla="*/ 0 h 1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36" h="1227909">
                    <a:moveTo>
                      <a:pt x="0" y="1227909"/>
                    </a:moveTo>
                    <a:cubicBezTo>
                      <a:pt x="44631" y="1141911"/>
                      <a:pt x="89263" y="1055914"/>
                      <a:pt x="117566" y="966651"/>
                    </a:cubicBezTo>
                    <a:cubicBezTo>
                      <a:pt x="145869" y="877388"/>
                      <a:pt x="158931" y="788125"/>
                      <a:pt x="169817" y="692331"/>
                    </a:cubicBezTo>
                    <a:cubicBezTo>
                      <a:pt x="180703" y="596537"/>
                      <a:pt x="180703" y="507274"/>
                      <a:pt x="182880" y="391886"/>
                    </a:cubicBezTo>
                    <a:cubicBezTo>
                      <a:pt x="185057" y="276498"/>
                      <a:pt x="183968" y="138249"/>
                      <a:pt x="182880" y="0"/>
                    </a:cubicBezTo>
                  </a:path>
                </a:pathLst>
              </a:cu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ACA757E5-EB7E-4D9E-8C99-2CB9DBC50B15}"/>
                  </a:ext>
                </a:extLst>
              </p:cNvPr>
              <p:cNvCxnSpPr/>
              <p:nvPr/>
            </p:nvCxnSpPr>
            <p:spPr bwMode="auto">
              <a:xfrm flipV="1">
                <a:off x="5962791" y="1225701"/>
                <a:ext cx="0" cy="220950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E21EE92-497A-4D26-A25D-D9F80FB02682}"/>
                </a:ext>
              </a:extLst>
            </p:cNvPr>
            <p:cNvGrpSpPr/>
            <p:nvPr/>
          </p:nvGrpSpPr>
          <p:grpSpPr>
            <a:xfrm>
              <a:off x="4955805" y="1225701"/>
              <a:ext cx="184136" cy="1448859"/>
              <a:chOff x="5778655" y="1225701"/>
              <a:chExt cx="184136" cy="1448859"/>
            </a:xfrm>
            <a:solidFill>
              <a:schemeClr val="bg1"/>
            </a:solidFill>
          </p:grpSpPr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0DFE0544-BCED-4C52-B916-67B678775D1C}"/>
                  </a:ext>
                </a:extLst>
              </p:cNvPr>
              <p:cNvSpPr/>
              <p:nvPr/>
            </p:nvSpPr>
            <p:spPr bwMode="auto">
              <a:xfrm>
                <a:off x="5778655" y="1446651"/>
                <a:ext cx="184136" cy="1227909"/>
              </a:xfrm>
              <a:custGeom>
                <a:avLst/>
                <a:gdLst>
                  <a:gd name="connsiteX0" fmla="*/ 0 w 184136"/>
                  <a:gd name="connsiteY0" fmla="*/ 1227909 h 1227909"/>
                  <a:gd name="connsiteX1" fmla="*/ 117566 w 184136"/>
                  <a:gd name="connsiteY1" fmla="*/ 966651 h 1227909"/>
                  <a:gd name="connsiteX2" fmla="*/ 169817 w 184136"/>
                  <a:gd name="connsiteY2" fmla="*/ 692331 h 1227909"/>
                  <a:gd name="connsiteX3" fmla="*/ 182880 w 184136"/>
                  <a:gd name="connsiteY3" fmla="*/ 391886 h 1227909"/>
                  <a:gd name="connsiteX4" fmla="*/ 182880 w 184136"/>
                  <a:gd name="connsiteY4" fmla="*/ 0 h 1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36" h="1227909">
                    <a:moveTo>
                      <a:pt x="0" y="1227909"/>
                    </a:moveTo>
                    <a:cubicBezTo>
                      <a:pt x="44631" y="1141911"/>
                      <a:pt x="89263" y="1055914"/>
                      <a:pt x="117566" y="966651"/>
                    </a:cubicBezTo>
                    <a:cubicBezTo>
                      <a:pt x="145869" y="877388"/>
                      <a:pt x="158931" y="788125"/>
                      <a:pt x="169817" y="692331"/>
                    </a:cubicBezTo>
                    <a:cubicBezTo>
                      <a:pt x="180703" y="596537"/>
                      <a:pt x="180703" y="507274"/>
                      <a:pt x="182880" y="391886"/>
                    </a:cubicBezTo>
                    <a:cubicBezTo>
                      <a:pt x="185057" y="276498"/>
                      <a:pt x="183968" y="138249"/>
                      <a:pt x="182880" y="0"/>
                    </a:cubicBezTo>
                  </a:path>
                </a:pathLst>
              </a:cu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E6A52408-D905-41F1-9A27-2A54B1476121}"/>
                  </a:ext>
                </a:extLst>
              </p:cNvPr>
              <p:cNvCxnSpPr/>
              <p:nvPr/>
            </p:nvCxnSpPr>
            <p:spPr bwMode="auto">
              <a:xfrm flipV="1">
                <a:off x="5962791" y="1225701"/>
                <a:ext cx="0" cy="220950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47C0B66-E87C-491F-9A2E-390515DCFD4D}"/>
                </a:ext>
              </a:extLst>
            </p:cNvPr>
            <p:cNvGrpSpPr/>
            <p:nvPr/>
          </p:nvGrpSpPr>
          <p:grpSpPr>
            <a:xfrm flipH="1">
              <a:off x="5347521" y="1225701"/>
              <a:ext cx="184136" cy="1448859"/>
              <a:chOff x="5778655" y="1225701"/>
              <a:chExt cx="184136" cy="1448859"/>
            </a:xfrm>
            <a:solidFill>
              <a:schemeClr val="bg1"/>
            </a:solidFill>
          </p:grpSpPr>
          <p:sp>
            <p:nvSpPr>
              <p:cNvPr id="19" name="Freeform 30">
                <a:extLst>
                  <a:ext uri="{FF2B5EF4-FFF2-40B4-BE49-F238E27FC236}">
                    <a16:creationId xmlns:a16="http://schemas.microsoft.com/office/drawing/2014/main" id="{688ACC31-9001-42AB-B8FF-FD00AAEC1A05}"/>
                  </a:ext>
                </a:extLst>
              </p:cNvPr>
              <p:cNvSpPr/>
              <p:nvPr/>
            </p:nvSpPr>
            <p:spPr bwMode="auto">
              <a:xfrm>
                <a:off x="5778655" y="1446651"/>
                <a:ext cx="184136" cy="1227909"/>
              </a:xfrm>
              <a:custGeom>
                <a:avLst/>
                <a:gdLst>
                  <a:gd name="connsiteX0" fmla="*/ 0 w 184136"/>
                  <a:gd name="connsiteY0" fmla="*/ 1227909 h 1227909"/>
                  <a:gd name="connsiteX1" fmla="*/ 117566 w 184136"/>
                  <a:gd name="connsiteY1" fmla="*/ 966651 h 1227909"/>
                  <a:gd name="connsiteX2" fmla="*/ 169817 w 184136"/>
                  <a:gd name="connsiteY2" fmla="*/ 692331 h 1227909"/>
                  <a:gd name="connsiteX3" fmla="*/ 182880 w 184136"/>
                  <a:gd name="connsiteY3" fmla="*/ 391886 h 1227909"/>
                  <a:gd name="connsiteX4" fmla="*/ 182880 w 184136"/>
                  <a:gd name="connsiteY4" fmla="*/ 0 h 1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36" h="1227909">
                    <a:moveTo>
                      <a:pt x="0" y="1227909"/>
                    </a:moveTo>
                    <a:cubicBezTo>
                      <a:pt x="44631" y="1141911"/>
                      <a:pt x="89263" y="1055914"/>
                      <a:pt x="117566" y="966651"/>
                    </a:cubicBezTo>
                    <a:cubicBezTo>
                      <a:pt x="145869" y="877388"/>
                      <a:pt x="158931" y="788125"/>
                      <a:pt x="169817" y="692331"/>
                    </a:cubicBezTo>
                    <a:cubicBezTo>
                      <a:pt x="180703" y="596537"/>
                      <a:pt x="180703" y="507274"/>
                      <a:pt x="182880" y="391886"/>
                    </a:cubicBezTo>
                    <a:cubicBezTo>
                      <a:pt x="185057" y="276498"/>
                      <a:pt x="183968" y="138249"/>
                      <a:pt x="182880" y="0"/>
                    </a:cubicBezTo>
                  </a:path>
                </a:pathLst>
              </a:cu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FA019641-9D3C-4AE9-BF80-E2F1995A2DCA}"/>
                  </a:ext>
                </a:extLst>
              </p:cNvPr>
              <p:cNvCxnSpPr/>
              <p:nvPr/>
            </p:nvCxnSpPr>
            <p:spPr bwMode="auto">
              <a:xfrm flipV="1">
                <a:off x="5962791" y="1225701"/>
                <a:ext cx="0" cy="220950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E4BB0B8-8A54-42E5-971B-63331E739007}"/>
                </a:ext>
              </a:extLst>
            </p:cNvPr>
            <p:cNvGrpSpPr/>
            <p:nvPr/>
          </p:nvGrpSpPr>
          <p:grpSpPr>
            <a:xfrm flipH="1">
              <a:off x="6151439" y="1216564"/>
              <a:ext cx="184136" cy="1415864"/>
              <a:chOff x="5792765" y="1216564"/>
              <a:chExt cx="184136" cy="1415864"/>
            </a:xfrm>
            <a:solidFill>
              <a:schemeClr val="bg1"/>
            </a:solidFill>
          </p:grpSpPr>
          <p:sp>
            <p:nvSpPr>
              <p:cNvPr id="17" name="Freeform 33">
                <a:extLst>
                  <a:ext uri="{FF2B5EF4-FFF2-40B4-BE49-F238E27FC236}">
                    <a16:creationId xmlns:a16="http://schemas.microsoft.com/office/drawing/2014/main" id="{B810FD46-EB9A-4C91-AC3A-D0F3C061751E}"/>
                  </a:ext>
                </a:extLst>
              </p:cNvPr>
              <p:cNvSpPr/>
              <p:nvPr/>
            </p:nvSpPr>
            <p:spPr bwMode="auto">
              <a:xfrm>
                <a:off x="5792765" y="1404519"/>
                <a:ext cx="184136" cy="1227909"/>
              </a:xfrm>
              <a:custGeom>
                <a:avLst/>
                <a:gdLst>
                  <a:gd name="connsiteX0" fmla="*/ 0 w 184136"/>
                  <a:gd name="connsiteY0" fmla="*/ 1227909 h 1227909"/>
                  <a:gd name="connsiteX1" fmla="*/ 117566 w 184136"/>
                  <a:gd name="connsiteY1" fmla="*/ 966651 h 1227909"/>
                  <a:gd name="connsiteX2" fmla="*/ 169817 w 184136"/>
                  <a:gd name="connsiteY2" fmla="*/ 692331 h 1227909"/>
                  <a:gd name="connsiteX3" fmla="*/ 182880 w 184136"/>
                  <a:gd name="connsiteY3" fmla="*/ 391886 h 1227909"/>
                  <a:gd name="connsiteX4" fmla="*/ 182880 w 184136"/>
                  <a:gd name="connsiteY4" fmla="*/ 0 h 122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36" h="1227909">
                    <a:moveTo>
                      <a:pt x="0" y="1227909"/>
                    </a:moveTo>
                    <a:cubicBezTo>
                      <a:pt x="44631" y="1141911"/>
                      <a:pt x="89263" y="1055914"/>
                      <a:pt x="117566" y="966651"/>
                    </a:cubicBezTo>
                    <a:cubicBezTo>
                      <a:pt x="145869" y="877388"/>
                      <a:pt x="158931" y="788125"/>
                      <a:pt x="169817" y="692331"/>
                    </a:cubicBezTo>
                    <a:cubicBezTo>
                      <a:pt x="180703" y="596537"/>
                      <a:pt x="180703" y="507274"/>
                      <a:pt x="182880" y="391886"/>
                    </a:cubicBezTo>
                    <a:cubicBezTo>
                      <a:pt x="185057" y="276498"/>
                      <a:pt x="183968" y="138249"/>
                      <a:pt x="182880" y="0"/>
                    </a:cubicBezTo>
                  </a:path>
                </a:pathLst>
              </a:cu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F6914C70-7B83-4D1C-9118-65F7E9D7856D}"/>
                  </a:ext>
                </a:extLst>
              </p:cNvPr>
              <p:cNvCxnSpPr/>
              <p:nvPr/>
            </p:nvCxnSpPr>
            <p:spPr bwMode="auto">
              <a:xfrm flipV="1">
                <a:off x="5976901" y="1216564"/>
                <a:ext cx="0" cy="220950"/>
              </a:xfrm>
              <a:prstGeom prst="straightConnector1">
                <a:avLst/>
              </a:prstGeom>
              <a:grp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F9FF606-4D38-4ECE-85F8-2BC4F9AD6BDC}"/>
                </a:ext>
              </a:extLst>
            </p:cNvPr>
            <p:cNvCxnSpPr/>
            <p:nvPr/>
          </p:nvCxnSpPr>
          <p:spPr bwMode="auto">
            <a:xfrm>
              <a:off x="5319621" y="3200400"/>
              <a:ext cx="64317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56A4E16-DAB9-4A7A-895D-47CCFFDC0071}"/>
                    </a:ext>
                  </a:extLst>
                </p:cNvPr>
                <p:cNvSpPr txBox="1"/>
                <p:nvPr/>
              </p:nvSpPr>
              <p:spPr>
                <a:xfrm>
                  <a:off x="5531657" y="3200400"/>
                  <a:ext cx="135407" cy="4093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56A4E16-DAB9-4A7A-895D-47CCFFDC00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31657" y="3200400"/>
                  <a:ext cx="135407" cy="409356"/>
                </a:xfrm>
                <a:prstGeom prst="rect">
                  <a:avLst/>
                </a:prstGeom>
                <a:blipFill>
                  <a:blip r:embed="rId3"/>
                  <a:stretch>
                    <a:fillRect l="-23810" r="-2857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373377D-D770-4AC8-A179-66C2C62E8CF8}"/>
                    </a:ext>
                  </a:extLst>
                </p:cNvPr>
                <p:cNvSpPr txBox="1"/>
                <p:nvPr/>
              </p:nvSpPr>
              <p:spPr>
                <a:xfrm>
                  <a:off x="4545176" y="2563960"/>
                  <a:ext cx="233071" cy="4093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373377D-D770-4AC8-A179-66C2C62E8C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5176" y="2563960"/>
                  <a:ext cx="233071" cy="40935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AD74098-D357-4991-B469-9A7788F2A201}"/>
                </a:ext>
              </a:extLst>
            </p:cNvPr>
            <p:cNvCxnSpPr/>
            <p:nvPr/>
          </p:nvCxnSpPr>
          <p:spPr bwMode="auto">
            <a:xfrm>
              <a:off x="4784311" y="2514600"/>
              <a:ext cx="0" cy="56170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6B5E34F-4F96-42CF-8272-C6E195663470}"/>
                  </a:ext>
                </a:extLst>
              </p:cNvPr>
              <p:cNvSpPr txBox="1"/>
              <p:nvPr/>
            </p:nvSpPr>
            <p:spPr>
              <a:xfrm>
                <a:off x="2516825" y="1520952"/>
                <a:ext cx="1595208" cy="339708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m:rPr>
                              <m:sty m:val="p"/>
                            </m:rPr>
                            <a:rPr lang="en-US" sz="1100" b="0" i="0" smtClean="0">
                              <a:latin typeface="Cambria Math" panose="02040503050406030204" pitchFamily="18" charset="0"/>
                            </a:rPr>
                            <m:t>TE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𝑓𝑖𝑒𝑙𝑑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6B5E34F-4F96-42CF-8272-C6E1956634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6825" y="1520952"/>
                <a:ext cx="1595208" cy="339708"/>
              </a:xfrm>
              <a:prstGeom prst="rect">
                <a:avLst/>
              </a:prstGeom>
              <a:blipFill>
                <a:blip r:embed="rId5"/>
                <a:stretch>
                  <a:fillRect b="-12281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CE68A97-382B-4A26-8C3D-5FA4A9A9DDB7}"/>
                  </a:ext>
                </a:extLst>
              </p:cNvPr>
              <p:cNvSpPr/>
              <p:nvPr/>
            </p:nvSpPr>
            <p:spPr>
              <a:xfrm>
                <a:off x="7286797" y="1479809"/>
                <a:ext cx="1361205" cy="486415"/>
              </a:xfrm>
              <a:prstGeom prst="rect">
                <a:avLst/>
              </a:prstGeom>
              <a:ln>
                <a:solidFill>
                  <a:schemeClr val="tx2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 b="0" i="0" smtClean="0">
                          <a:latin typeface="Cambria Math"/>
                          <a:ea typeface="Cambria Math"/>
                        </a:rPr>
                        <m:t>MT</m:t>
                      </m:r>
                      <m:sSub>
                        <m:sSubPr>
                          <m:ctrlPr>
                            <a:rPr lang="en-US" sz="11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 b="0" i="0" smtClean="0">
                              <a:latin typeface="Cambria Math"/>
                              <a:ea typeface="Cambria Math"/>
                            </a:rPr>
                            <m:t>E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𝑤𝑓</m:t>
                          </m:r>
                        </m:sub>
                      </m:sSub>
                      <m:r>
                        <a:rPr lang="en-US" sz="1100" b="0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100" b="0" i="1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100" b="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100" b="0" i="1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sz="1100" b="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100" b="0" i="1">
                              <a:latin typeface="Cambria Math"/>
                              <a:ea typeface="Cambria Math"/>
                            </a:rPr>
                            <m:t>𝑒</m:t>
                          </m:r>
                        </m:num>
                        <m:den>
                          <m:r>
                            <a:rPr lang="en-US" sz="1100" b="0" i="1">
                              <a:latin typeface="Cambria Math"/>
                              <a:ea typeface="Cambria Math"/>
                            </a:rPr>
                            <m:t>4</m:t>
                          </m:r>
                          <m:rad>
                            <m:radPr>
                              <m:degHide m:val="on"/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100" b="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rad>
                          <m:r>
                            <a:rPr lang="en-US" sz="1100" b="0" i="1">
                              <a:latin typeface="Cambria Math"/>
                              <a:ea typeface="Cambria Math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100" b="0" i="1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100" b="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CE68A97-382B-4A26-8C3D-5FA4A9A9DD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6797" y="1479809"/>
                <a:ext cx="1361205" cy="4864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F83740A7-1B04-46DF-BE8A-5AAB256385FE}"/>
              </a:ext>
            </a:extLst>
          </p:cNvPr>
          <p:cNvGrpSpPr/>
          <p:nvPr/>
        </p:nvGrpSpPr>
        <p:grpSpPr>
          <a:xfrm>
            <a:off x="5193417" y="1114782"/>
            <a:ext cx="1767058" cy="1326456"/>
            <a:chOff x="15350" y="1239880"/>
            <a:chExt cx="3418962" cy="2876317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4AA5502-AFDA-4429-9D67-203404DFE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334"/>
            <a:stretch/>
          </p:blipFill>
          <p:spPr>
            <a:xfrm>
              <a:off x="88135" y="1239880"/>
              <a:ext cx="3168238" cy="2865134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D260B24-8BA4-4063-95AD-6BCBE5B0B6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88365"/>
            <a:stretch/>
          </p:blipFill>
          <p:spPr>
            <a:xfrm>
              <a:off x="15350" y="3782835"/>
              <a:ext cx="3418962" cy="333362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241843" y="785797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Physical Roughness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964645" y="72728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Chemical Roughness</a:t>
            </a:r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4783015" y="727280"/>
            <a:ext cx="0" cy="192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30C44F9-5375-46A7-AC5A-B3C11AC06140}"/>
              </a:ext>
            </a:extLst>
          </p:cNvPr>
          <p:cNvSpPr txBox="1"/>
          <p:nvPr/>
        </p:nvSpPr>
        <p:spPr>
          <a:xfrm>
            <a:off x="5075444" y="2528656"/>
            <a:ext cx="38979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000" dirty="0">
                <a:latin typeface="+mj-lt"/>
              </a:rPr>
              <a:t>S. Karkare and I. </a:t>
            </a:r>
            <a:r>
              <a:rPr lang="en-US" sz="1000" dirty="0" err="1">
                <a:latin typeface="+mj-lt"/>
              </a:rPr>
              <a:t>Bazarov</a:t>
            </a:r>
            <a:r>
              <a:rPr lang="en-US" sz="1000" dirty="0">
                <a:latin typeface="+mj-lt"/>
              </a:rPr>
              <a:t>, Phys. Rev Applied, 4, 024015 (2015)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66674" y="2224437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J. Feng, S. </a:t>
            </a:r>
            <a:r>
              <a:rPr lang="en-US" sz="1000" dirty="0" err="1"/>
              <a:t>Karkare</a:t>
            </a:r>
            <a:r>
              <a:rPr lang="en-US" sz="1000" dirty="0"/>
              <a:t> </a:t>
            </a:r>
            <a:r>
              <a:rPr lang="en-US" sz="1000" i="1" dirty="0"/>
              <a:t>et al</a:t>
            </a:r>
            <a:r>
              <a:rPr lang="en-US" sz="1000" dirty="0"/>
              <a:t>, J. Appl. Phys. 121, 044904 (2017)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679959E-B15A-4389-8F24-BAE40B678266}"/>
              </a:ext>
            </a:extLst>
          </p:cNvPr>
          <p:cNvSpPr/>
          <p:nvPr/>
        </p:nvSpPr>
        <p:spPr>
          <a:xfrm>
            <a:off x="5075444" y="2774877"/>
            <a:ext cx="3700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G. </a:t>
            </a:r>
            <a:r>
              <a:rPr lang="en-US" sz="1000" dirty="0" err="1"/>
              <a:t>Gevorkyan</a:t>
            </a:r>
            <a:r>
              <a:rPr lang="en-US" sz="1000" dirty="0"/>
              <a:t> et al. Phys. Rev. ST- Accel and Beams, 21, 093401(2018)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11201" y="3697258"/>
            <a:ext cx="7521597" cy="46166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Need single crystal ordered surfaces to minimize MTE</a:t>
            </a:r>
          </a:p>
        </p:txBody>
      </p:sp>
    </p:spTree>
    <p:extLst>
      <p:ext uri="{BB962C8B-B14F-4D97-AF65-F5344CB8AC3E}">
        <p14:creationId xmlns:p14="http://schemas.microsoft.com/office/powerpoint/2010/main" val="735461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D0813B-250F-44F8-BB9B-89154A606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MTE limiting factors (3) – Band structure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D2051C-E690-4969-B07B-06F7E4BA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5A35A0-BE8F-44AF-B27E-F15C6ED1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5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D6D2CA-321B-4A23-8C77-A36B66CE1ADC}"/>
              </a:ext>
            </a:extLst>
          </p:cNvPr>
          <p:cNvSpPr/>
          <p:nvPr/>
        </p:nvSpPr>
        <p:spPr>
          <a:xfrm>
            <a:off x="2883261" y="4353886"/>
            <a:ext cx="30470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latin typeface="Arial" panose="020B0604020202020204" pitchFamily="34" charset="0"/>
              </a:rPr>
              <a:t>S. Karkare et al. Phys. Rev. B 95, 075439 (2017)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latin typeface="Arial" panose="020B0604020202020204" pitchFamily="34" charset="0"/>
              </a:rPr>
              <a:t>S. Karkare et al. Phys. Rev. Lett.</a:t>
            </a:r>
            <a:r>
              <a:rPr lang="en-US" sz="900" dirty="0"/>
              <a:t> 118, 164802 (2017)</a:t>
            </a:r>
          </a:p>
        </p:txBody>
      </p:sp>
      <p:pic>
        <p:nvPicPr>
          <p:cNvPr id="19" name="Picture 18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F1735701-7443-4E5F-B915-BD9000E437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99" r="6843"/>
          <a:stretch/>
        </p:blipFill>
        <p:spPr>
          <a:xfrm>
            <a:off x="4757476" y="1716193"/>
            <a:ext cx="3624524" cy="256777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23837E7-59A2-489A-96DB-9D0F68714A36}"/>
              </a:ext>
            </a:extLst>
          </p:cNvPr>
          <p:cNvSpPr txBox="1"/>
          <p:nvPr/>
        </p:nvSpPr>
        <p:spPr>
          <a:xfrm>
            <a:off x="1388962" y="1292114"/>
            <a:ext cx="337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Effect surface state of Ag(111)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19FF456-0EF7-42AB-8462-A4F5FEB6B4B1}"/>
              </a:ext>
            </a:extLst>
          </p:cNvPr>
          <p:cNvGrpSpPr/>
          <p:nvPr/>
        </p:nvGrpSpPr>
        <p:grpSpPr>
          <a:xfrm>
            <a:off x="1130799" y="1700509"/>
            <a:ext cx="3047024" cy="2513533"/>
            <a:chOff x="6278371" y="783684"/>
            <a:chExt cx="2789429" cy="212715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A693427-1FD4-453B-8388-381A942653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487" r="1962" b="3200"/>
            <a:stretch/>
          </p:blipFill>
          <p:spPr>
            <a:xfrm>
              <a:off x="6291742" y="864671"/>
              <a:ext cx="2743200" cy="197606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788E18C-98C8-4A90-9A9C-E7780B604C5C}"/>
                </a:ext>
              </a:extLst>
            </p:cNvPr>
            <p:cNvSpPr/>
            <p:nvPr/>
          </p:nvSpPr>
          <p:spPr>
            <a:xfrm>
              <a:off x="6278371" y="783684"/>
              <a:ext cx="2789429" cy="2127156"/>
            </a:xfrm>
            <a:prstGeom prst="rect">
              <a:avLst/>
            </a:prstGeom>
            <a:noFill/>
            <a:ln w="12700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3363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BADDF9-F12E-4083-83C9-274ACE93C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Low MTE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BA1642-94E2-41B7-BE17-92FC78805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D6A4D4-82C7-4B31-9628-D91D5387D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EED1A1-7457-4F26-9577-DA9F95B20FC5}"/>
              </a:ext>
            </a:extLst>
          </p:cNvPr>
          <p:cNvGrpSpPr/>
          <p:nvPr/>
        </p:nvGrpSpPr>
        <p:grpSpPr>
          <a:xfrm>
            <a:off x="32618" y="807331"/>
            <a:ext cx="2267668" cy="3840596"/>
            <a:chOff x="16509504" y="32464977"/>
            <a:chExt cx="6324708" cy="789622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5D2F98D-9047-4408-9251-3275335735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74" r="36724"/>
            <a:stretch/>
          </p:blipFill>
          <p:spPr>
            <a:xfrm>
              <a:off x="17092018" y="32464977"/>
              <a:ext cx="4800600" cy="78962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35624DE-F92F-44E0-9710-9EE5ECA70264}"/>
                </a:ext>
              </a:extLst>
            </p:cNvPr>
            <p:cNvCxnSpPr/>
            <p:nvPr/>
          </p:nvCxnSpPr>
          <p:spPr>
            <a:xfrm>
              <a:off x="17704243" y="34974916"/>
              <a:ext cx="205158" cy="762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BC84896-D714-40B4-8143-92B59752D3FB}"/>
                </a:ext>
              </a:extLst>
            </p:cNvPr>
            <p:cNvSpPr txBox="1"/>
            <p:nvPr/>
          </p:nvSpPr>
          <p:spPr>
            <a:xfrm>
              <a:off x="16509504" y="34117637"/>
              <a:ext cx="1091677" cy="55225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Delay Line </a:t>
              </a:r>
            </a:p>
            <a:p>
              <a:r>
                <a:rPr lang="en-US" sz="1200" dirty="0">
                  <a:solidFill>
                    <a:srgbClr val="FF0000"/>
                  </a:solidFill>
                </a:rPr>
                <a:t>Detector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B3BF0C7-6DF1-4FF7-93B2-2D3F53FA39CC}"/>
                </a:ext>
              </a:extLst>
            </p:cNvPr>
            <p:cNvCxnSpPr/>
            <p:nvPr/>
          </p:nvCxnSpPr>
          <p:spPr>
            <a:xfrm flipV="1">
              <a:off x="18430350" y="33221363"/>
              <a:ext cx="943232" cy="26448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08FDAD-A5F9-49ED-92AB-A5EADF23799C}"/>
                </a:ext>
              </a:extLst>
            </p:cNvPr>
            <p:cNvSpPr txBox="1"/>
            <p:nvPr/>
          </p:nvSpPr>
          <p:spPr>
            <a:xfrm>
              <a:off x="17058515" y="33237074"/>
              <a:ext cx="868999" cy="3313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Cryostat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39DEB86-CB73-4B19-93D6-D7E865E52786}"/>
                </a:ext>
              </a:extLst>
            </p:cNvPr>
            <p:cNvSpPr txBox="1"/>
            <p:nvPr/>
          </p:nvSpPr>
          <p:spPr>
            <a:xfrm>
              <a:off x="19189640" y="39026815"/>
              <a:ext cx="2953285" cy="94917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Electrostatic shield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14E8397-2F1E-46E4-8E0C-474D6FF3227A}"/>
                </a:ext>
              </a:extLst>
            </p:cNvPr>
            <p:cNvCxnSpPr/>
            <p:nvPr/>
          </p:nvCxnSpPr>
          <p:spPr>
            <a:xfrm flipH="1">
              <a:off x="19800963" y="33841060"/>
              <a:ext cx="1497142" cy="242511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A9ADCF3-1BD8-4353-8DDF-01343F0B8BAF}"/>
                </a:ext>
              </a:extLst>
            </p:cNvPr>
            <p:cNvSpPr txBox="1"/>
            <p:nvPr/>
          </p:nvSpPr>
          <p:spPr>
            <a:xfrm>
              <a:off x="20390658" y="33317840"/>
              <a:ext cx="2443554" cy="3313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Sample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09D1812-7E37-4A2B-94CC-B618A8BFDB30}"/>
              </a:ext>
            </a:extLst>
          </p:cNvPr>
          <p:cNvGrpSpPr/>
          <p:nvPr/>
        </p:nvGrpSpPr>
        <p:grpSpPr>
          <a:xfrm>
            <a:off x="2052431" y="1136098"/>
            <a:ext cx="3577234" cy="2165283"/>
            <a:chOff x="2707828" y="427825"/>
            <a:chExt cx="3907411" cy="232328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8C5340E-2FDB-4CDB-B546-AA1443FE90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2188"/>
            <a:stretch/>
          </p:blipFill>
          <p:spPr>
            <a:xfrm>
              <a:off x="2896529" y="926735"/>
              <a:ext cx="2269198" cy="1711755"/>
            </a:xfrm>
            <a:prstGeom prst="rect">
              <a:avLst/>
            </a:prstGeom>
          </p:spPr>
        </p:pic>
        <p:sp>
          <p:nvSpPr>
            <p:cNvPr id="17" name="TextBox 4">
              <a:extLst>
                <a:ext uri="{FF2B5EF4-FFF2-40B4-BE49-F238E27FC236}">
                  <a16:creationId xmlns:a16="http://schemas.microsoft.com/office/drawing/2014/main" id="{2D67DC2C-5E2F-4FE6-BD51-B939EA4A5C80}"/>
                </a:ext>
              </a:extLst>
            </p:cNvPr>
            <p:cNvSpPr txBox="1"/>
            <p:nvPr/>
          </p:nvSpPr>
          <p:spPr>
            <a:xfrm rot="16200000">
              <a:off x="2456878" y="1524817"/>
              <a:ext cx="778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Sample</a:t>
              </a:r>
            </a:p>
          </p:txBody>
        </p:sp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F4EEBCE7-4611-4501-A487-1D68E58DB08E}"/>
                </a:ext>
              </a:extLst>
            </p:cNvPr>
            <p:cNvSpPr txBox="1"/>
            <p:nvPr/>
          </p:nvSpPr>
          <p:spPr>
            <a:xfrm>
              <a:off x="3050678" y="2197113"/>
              <a:ext cx="147718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Incident laser pulse (fs-</a:t>
              </a:r>
              <a:r>
                <a:rPr lang="en-US" sz="1200" dirty="0" err="1"/>
                <a:t>ps</a:t>
              </a:r>
              <a:r>
                <a:rPr lang="en-US" dirty="0"/>
                <a:t>)</a:t>
              </a:r>
            </a:p>
          </p:txBody>
        </p:sp>
        <p:sp>
          <p:nvSpPr>
            <p:cNvPr id="19" name="TextBox 6">
              <a:extLst>
                <a:ext uri="{FF2B5EF4-FFF2-40B4-BE49-F238E27FC236}">
                  <a16:creationId xmlns:a16="http://schemas.microsoft.com/office/drawing/2014/main" id="{E0DDD597-DE66-43BB-8825-9546A8BAA449}"/>
                </a:ext>
              </a:extLst>
            </p:cNvPr>
            <p:cNvSpPr txBox="1"/>
            <p:nvPr/>
          </p:nvSpPr>
          <p:spPr>
            <a:xfrm>
              <a:off x="3134639" y="835372"/>
              <a:ext cx="13729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Electrons drift towards detector</a:t>
              </a:r>
            </a:p>
          </p:txBody>
        </p:sp>
        <p:sp>
          <p:nvSpPr>
            <p:cNvPr id="20" name="TextBox 27">
              <a:extLst>
                <a:ext uri="{FF2B5EF4-FFF2-40B4-BE49-F238E27FC236}">
                  <a16:creationId xmlns:a16="http://schemas.microsoft.com/office/drawing/2014/main" id="{31B44EA8-CF64-4225-9EB5-DA39D28393FE}"/>
                </a:ext>
              </a:extLst>
            </p:cNvPr>
            <p:cNvSpPr txBox="1"/>
            <p:nvPr/>
          </p:nvSpPr>
          <p:spPr>
            <a:xfrm>
              <a:off x="4310311" y="2424159"/>
              <a:ext cx="10393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MCP stack</a:t>
              </a:r>
            </a:p>
          </p:txBody>
        </p:sp>
        <p:sp>
          <p:nvSpPr>
            <p:cNvPr id="21" name="TextBox 28">
              <a:extLst>
                <a:ext uri="{FF2B5EF4-FFF2-40B4-BE49-F238E27FC236}">
                  <a16:creationId xmlns:a16="http://schemas.microsoft.com/office/drawing/2014/main" id="{019C4679-3B2D-491D-BDA2-D77394469B2F}"/>
                </a:ext>
              </a:extLst>
            </p:cNvPr>
            <p:cNvSpPr txBox="1"/>
            <p:nvPr/>
          </p:nvSpPr>
          <p:spPr>
            <a:xfrm rot="16200000">
              <a:off x="4295746" y="1226710"/>
              <a:ext cx="1874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X, Y Delay lines</a:t>
              </a:r>
            </a:p>
          </p:txBody>
        </p:sp>
        <p:sp>
          <p:nvSpPr>
            <p:cNvPr id="22" name="Right Arrow 19">
              <a:extLst>
                <a:ext uri="{FF2B5EF4-FFF2-40B4-BE49-F238E27FC236}">
                  <a16:creationId xmlns:a16="http://schemas.microsoft.com/office/drawing/2014/main" id="{75DAAD17-1B79-4E27-A7FF-34107B2E12E7}"/>
                </a:ext>
              </a:extLst>
            </p:cNvPr>
            <p:cNvSpPr/>
            <p:nvPr/>
          </p:nvSpPr>
          <p:spPr>
            <a:xfrm>
              <a:off x="5378657" y="1602880"/>
              <a:ext cx="360846" cy="27269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TextBox 30">
              <a:extLst>
                <a:ext uri="{FF2B5EF4-FFF2-40B4-BE49-F238E27FC236}">
                  <a16:creationId xmlns:a16="http://schemas.microsoft.com/office/drawing/2014/main" id="{F434406A-A6F0-4A51-9D35-569AD639D0E6}"/>
                </a:ext>
              </a:extLst>
            </p:cNvPr>
            <p:cNvSpPr txBox="1"/>
            <p:nvPr/>
          </p:nvSpPr>
          <p:spPr>
            <a:xfrm>
              <a:off x="5724968" y="1481046"/>
              <a:ext cx="89027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/>
                <a:t>(x, y, t) of electron hitting the MCP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4DE59AE-1095-45AD-B974-1E08BCCA57FD}"/>
              </a:ext>
            </a:extLst>
          </p:cNvPr>
          <p:cNvSpPr txBox="1"/>
          <p:nvPr/>
        </p:nvSpPr>
        <p:spPr>
          <a:xfrm>
            <a:off x="2682279" y="4229735"/>
            <a:ext cx="5468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Has sub-meV energy resolution!!!</a:t>
            </a:r>
          </a:p>
          <a:p>
            <a:r>
              <a:rPr lang="en-US" dirty="0"/>
              <a:t>Can obtain complete energy/momentum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A955249-A611-44C9-AC73-29FAD059DB6A}"/>
                  </a:ext>
                </a:extLst>
              </p:cNvPr>
              <p:cNvSpPr txBox="1"/>
              <p:nvPr/>
            </p:nvSpPr>
            <p:spPr>
              <a:xfrm>
                <a:off x="2650232" y="3581253"/>
                <a:ext cx="1251625" cy="566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A955249-A611-44C9-AC73-29FAD059DB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232" y="3581253"/>
                <a:ext cx="1251625" cy="5666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DB10FC98-8922-4CF2-BDBF-20C9849BEA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7865" y="1123399"/>
            <a:ext cx="2005893" cy="151109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756B1A9-9DC9-4868-8DC1-81E552F3B1D3}"/>
              </a:ext>
            </a:extLst>
          </p:cNvPr>
          <p:cNvSpPr txBox="1"/>
          <p:nvPr/>
        </p:nvSpPr>
        <p:spPr>
          <a:xfrm rot="5400000">
            <a:off x="8076008" y="1560218"/>
            <a:ext cx="1215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MTE = 28 meV</a:t>
            </a:r>
          </a:p>
          <a:p>
            <a:pPr algn="ctr"/>
            <a:r>
              <a:rPr lang="en-US" sz="1200" dirty="0"/>
              <a:t>4.5 eV at RT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1C6635-C37E-410F-8453-6FB762F6E150}"/>
              </a:ext>
            </a:extLst>
          </p:cNvPr>
          <p:cNvSpPr txBox="1"/>
          <p:nvPr/>
        </p:nvSpPr>
        <p:spPr>
          <a:xfrm>
            <a:off x="5695705" y="759185"/>
            <a:ext cx="1010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8 V </a:t>
            </a:r>
          </a:p>
          <a:p>
            <a:pPr algn="ctr"/>
            <a:r>
              <a:rPr lang="en-US" sz="1200" dirty="0"/>
              <a:t>acceleration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10D84C-76C8-4904-AA06-93A382C65B96}"/>
              </a:ext>
            </a:extLst>
          </p:cNvPr>
          <p:cNvSpPr txBox="1"/>
          <p:nvPr/>
        </p:nvSpPr>
        <p:spPr>
          <a:xfrm>
            <a:off x="7281693" y="743162"/>
            <a:ext cx="1010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4 V </a:t>
            </a:r>
          </a:p>
          <a:p>
            <a:pPr algn="ctr"/>
            <a:r>
              <a:rPr lang="en-US" sz="1200" dirty="0"/>
              <a:t>acceleration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CF7FB4E-25DD-463E-BEFC-B097AADE2C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8725" y="1103582"/>
            <a:ext cx="1973588" cy="148675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D902D5F-BED6-475C-8D4E-2C43010858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7952" y="2565359"/>
            <a:ext cx="1964361" cy="147980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CE7C5BF-2668-4D0D-B335-7E10C3F932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1172" y="2543111"/>
            <a:ext cx="2005894" cy="151109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57F7E9F-B661-4147-B7A3-1F3D275C1B2A}"/>
              </a:ext>
            </a:extLst>
          </p:cNvPr>
          <p:cNvSpPr txBox="1"/>
          <p:nvPr/>
        </p:nvSpPr>
        <p:spPr>
          <a:xfrm rot="5400000">
            <a:off x="8064958" y="3056495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MTE = 6 meV,</a:t>
            </a:r>
          </a:p>
          <a:p>
            <a:pPr algn="ctr"/>
            <a:r>
              <a:rPr lang="en-US" sz="1200" dirty="0"/>
              <a:t>4.43 eV at 30 K</a:t>
            </a:r>
            <a:endParaRPr lang="en-US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0A4E717-77EE-401F-B5A0-7CC8AFCCEFBF}"/>
                  </a:ext>
                </a:extLst>
              </p:cNvPr>
              <p:cNvSpPr txBox="1"/>
              <p:nvPr/>
            </p:nvSpPr>
            <p:spPr>
              <a:xfrm>
                <a:off x="4129088" y="3581253"/>
                <a:ext cx="1262653" cy="566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0A4E717-77EE-401F-B5A0-7CC8AFCCE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9088" y="3581253"/>
                <a:ext cx="1262653" cy="56663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9793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8245A3-DBDC-4A80-A3F8-23DAE8A2B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Cu(100) – Ideal for low MTE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044D59-3EE5-4AB1-96F2-4BF6F0D32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822130-6D4F-4921-B257-D327B7090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5DDC87D-CE80-4265-A9EF-44DFEA600D01}"/>
              </a:ext>
            </a:extLst>
          </p:cNvPr>
          <p:cNvGrpSpPr/>
          <p:nvPr/>
        </p:nvGrpSpPr>
        <p:grpSpPr>
          <a:xfrm>
            <a:off x="200016" y="1208592"/>
            <a:ext cx="2611236" cy="2065400"/>
            <a:chOff x="4565837" y="1743274"/>
            <a:chExt cx="2611236" cy="2065400"/>
          </a:xfrm>
        </p:grpSpPr>
        <p:pic>
          <p:nvPicPr>
            <p:cNvPr id="7" name="Picture 2" descr="Image result for Cu band structure projected onto 100 direction">
              <a:extLst>
                <a:ext uri="{FF2B5EF4-FFF2-40B4-BE49-F238E27FC236}">
                  <a16:creationId xmlns:a16="http://schemas.microsoft.com/office/drawing/2014/main" id="{6EEBD2B9-88A9-4019-A883-A67D1D18D0E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648" r="62599"/>
            <a:stretch/>
          </p:blipFill>
          <p:spPr bwMode="auto">
            <a:xfrm>
              <a:off x="4565837" y="1743274"/>
              <a:ext cx="2611236" cy="2065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599DBB-94A8-4AC9-ADFD-2C1AB8832342}"/>
                </a:ext>
              </a:extLst>
            </p:cNvPr>
            <p:cNvSpPr/>
            <p:nvPr/>
          </p:nvSpPr>
          <p:spPr>
            <a:xfrm>
              <a:off x="5181689" y="1746420"/>
              <a:ext cx="1701911" cy="973137"/>
            </a:xfrm>
            <a:custGeom>
              <a:avLst/>
              <a:gdLst>
                <a:gd name="connsiteX0" fmla="*/ 0 w 1608881"/>
                <a:gd name="connsiteY0" fmla="*/ 0 h 358815"/>
                <a:gd name="connsiteX1" fmla="*/ 138896 w 1608881"/>
                <a:gd name="connsiteY1" fmla="*/ 150471 h 358815"/>
                <a:gd name="connsiteX2" fmla="*/ 416689 w 1608881"/>
                <a:gd name="connsiteY2" fmla="*/ 266217 h 358815"/>
                <a:gd name="connsiteX3" fmla="*/ 625033 w 1608881"/>
                <a:gd name="connsiteY3" fmla="*/ 335666 h 358815"/>
                <a:gd name="connsiteX4" fmla="*/ 810228 w 1608881"/>
                <a:gd name="connsiteY4" fmla="*/ 358815 h 358815"/>
                <a:gd name="connsiteX5" fmla="*/ 995423 w 1608881"/>
                <a:gd name="connsiteY5" fmla="*/ 335666 h 358815"/>
                <a:gd name="connsiteX6" fmla="*/ 1250066 w 1608881"/>
                <a:gd name="connsiteY6" fmla="*/ 243068 h 358815"/>
                <a:gd name="connsiteX7" fmla="*/ 1458410 w 1608881"/>
                <a:gd name="connsiteY7" fmla="*/ 138896 h 358815"/>
                <a:gd name="connsiteX8" fmla="*/ 1551008 w 1608881"/>
                <a:gd name="connsiteY8" fmla="*/ 92597 h 358815"/>
                <a:gd name="connsiteX9" fmla="*/ 1608881 w 1608881"/>
                <a:gd name="connsiteY9" fmla="*/ 11574 h 358815"/>
                <a:gd name="connsiteX0" fmla="*/ 0 w 2048719"/>
                <a:gd name="connsiteY0" fmla="*/ 381966 h 740781"/>
                <a:gd name="connsiteX1" fmla="*/ 138896 w 2048719"/>
                <a:gd name="connsiteY1" fmla="*/ 532437 h 740781"/>
                <a:gd name="connsiteX2" fmla="*/ 416689 w 2048719"/>
                <a:gd name="connsiteY2" fmla="*/ 648183 h 740781"/>
                <a:gd name="connsiteX3" fmla="*/ 625033 w 2048719"/>
                <a:gd name="connsiteY3" fmla="*/ 717632 h 740781"/>
                <a:gd name="connsiteX4" fmla="*/ 810228 w 2048719"/>
                <a:gd name="connsiteY4" fmla="*/ 740781 h 740781"/>
                <a:gd name="connsiteX5" fmla="*/ 995423 w 2048719"/>
                <a:gd name="connsiteY5" fmla="*/ 717632 h 740781"/>
                <a:gd name="connsiteX6" fmla="*/ 1250066 w 2048719"/>
                <a:gd name="connsiteY6" fmla="*/ 625034 h 740781"/>
                <a:gd name="connsiteX7" fmla="*/ 1458410 w 2048719"/>
                <a:gd name="connsiteY7" fmla="*/ 520862 h 740781"/>
                <a:gd name="connsiteX8" fmla="*/ 1551008 w 2048719"/>
                <a:gd name="connsiteY8" fmla="*/ 474563 h 740781"/>
                <a:gd name="connsiteX9" fmla="*/ 2048719 w 2048719"/>
                <a:gd name="connsiteY9" fmla="*/ 0 h 740781"/>
                <a:gd name="connsiteX0" fmla="*/ 0 w 2048719"/>
                <a:gd name="connsiteY0" fmla="*/ 381966 h 740781"/>
                <a:gd name="connsiteX1" fmla="*/ 138896 w 2048719"/>
                <a:gd name="connsiteY1" fmla="*/ 532437 h 740781"/>
                <a:gd name="connsiteX2" fmla="*/ 416689 w 2048719"/>
                <a:gd name="connsiteY2" fmla="*/ 648183 h 740781"/>
                <a:gd name="connsiteX3" fmla="*/ 625033 w 2048719"/>
                <a:gd name="connsiteY3" fmla="*/ 717632 h 740781"/>
                <a:gd name="connsiteX4" fmla="*/ 810228 w 2048719"/>
                <a:gd name="connsiteY4" fmla="*/ 740781 h 740781"/>
                <a:gd name="connsiteX5" fmla="*/ 995423 w 2048719"/>
                <a:gd name="connsiteY5" fmla="*/ 717632 h 740781"/>
                <a:gd name="connsiteX6" fmla="*/ 1250066 w 2048719"/>
                <a:gd name="connsiteY6" fmla="*/ 625034 h 740781"/>
                <a:gd name="connsiteX7" fmla="*/ 1458410 w 2048719"/>
                <a:gd name="connsiteY7" fmla="*/ 520862 h 740781"/>
                <a:gd name="connsiteX8" fmla="*/ 1782501 w 2048719"/>
                <a:gd name="connsiteY8" fmla="*/ 289368 h 740781"/>
                <a:gd name="connsiteX9" fmla="*/ 2048719 w 2048719"/>
                <a:gd name="connsiteY9" fmla="*/ 0 h 740781"/>
                <a:gd name="connsiteX0" fmla="*/ 0 w 2280213"/>
                <a:gd name="connsiteY0" fmla="*/ 613459 h 972274"/>
                <a:gd name="connsiteX1" fmla="*/ 138896 w 2280213"/>
                <a:gd name="connsiteY1" fmla="*/ 763930 h 972274"/>
                <a:gd name="connsiteX2" fmla="*/ 416689 w 2280213"/>
                <a:gd name="connsiteY2" fmla="*/ 879676 h 972274"/>
                <a:gd name="connsiteX3" fmla="*/ 625033 w 2280213"/>
                <a:gd name="connsiteY3" fmla="*/ 949125 h 972274"/>
                <a:gd name="connsiteX4" fmla="*/ 810228 w 2280213"/>
                <a:gd name="connsiteY4" fmla="*/ 972274 h 972274"/>
                <a:gd name="connsiteX5" fmla="*/ 995423 w 2280213"/>
                <a:gd name="connsiteY5" fmla="*/ 949125 h 972274"/>
                <a:gd name="connsiteX6" fmla="*/ 1250066 w 2280213"/>
                <a:gd name="connsiteY6" fmla="*/ 856527 h 972274"/>
                <a:gd name="connsiteX7" fmla="*/ 1458410 w 2280213"/>
                <a:gd name="connsiteY7" fmla="*/ 752355 h 972274"/>
                <a:gd name="connsiteX8" fmla="*/ 1782501 w 2280213"/>
                <a:gd name="connsiteY8" fmla="*/ 520861 h 972274"/>
                <a:gd name="connsiteX9" fmla="*/ 2280213 w 2280213"/>
                <a:gd name="connsiteY9" fmla="*/ 0 h 972274"/>
                <a:gd name="connsiteX0" fmla="*/ 0 w 2280213"/>
                <a:gd name="connsiteY0" fmla="*/ 613459 h 972274"/>
                <a:gd name="connsiteX1" fmla="*/ 138896 w 2280213"/>
                <a:gd name="connsiteY1" fmla="*/ 763930 h 972274"/>
                <a:gd name="connsiteX2" fmla="*/ 578735 w 2280213"/>
                <a:gd name="connsiteY2" fmla="*/ 937549 h 972274"/>
                <a:gd name="connsiteX3" fmla="*/ 625033 w 2280213"/>
                <a:gd name="connsiteY3" fmla="*/ 949125 h 972274"/>
                <a:gd name="connsiteX4" fmla="*/ 810228 w 2280213"/>
                <a:gd name="connsiteY4" fmla="*/ 972274 h 972274"/>
                <a:gd name="connsiteX5" fmla="*/ 995423 w 2280213"/>
                <a:gd name="connsiteY5" fmla="*/ 949125 h 972274"/>
                <a:gd name="connsiteX6" fmla="*/ 1250066 w 2280213"/>
                <a:gd name="connsiteY6" fmla="*/ 856527 h 972274"/>
                <a:gd name="connsiteX7" fmla="*/ 1458410 w 2280213"/>
                <a:gd name="connsiteY7" fmla="*/ 752355 h 972274"/>
                <a:gd name="connsiteX8" fmla="*/ 1782501 w 2280213"/>
                <a:gd name="connsiteY8" fmla="*/ 520861 h 972274"/>
                <a:gd name="connsiteX9" fmla="*/ 2280213 w 2280213"/>
                <a:gd name="connsiteY9" fmla="*/ 0 h 972274"/>
                <a:gd name="connsiteX0" fmla="*/ 0 w 2280213"/>
                <a:gd name="connsiteY0" fmla="*/ 613459 h 972274"/>
                <a:gd name="connsiteX1" fmla="*/ 601883 w 2280213"/>
                <a:gd name="connsiteY1" fmla="*/ 949125 h 972274"/>
                <a:gd name="connsiteX2" fmla="*/ 578735 w 2280213"/>
                <a:gd name="connsiteY2" fmla="*/ 937549 h 972274"/>
                <a:gd name="connsiteX3" fmla="*/ 625033 w 2280213"/>
                <a:gd name="connsiteY3" fmla="*/ 949125 h 972274"/>
                <a:gd name="connsiteX4" fmla="*/ 810228 w 2280213"/>
                <a:gd name="connsiteY4" fmla="*/ 972274 h 972274"/>
                <a:gd name="connsiteX5" fmla="*/ 995423 w 2280213"/>
                <a:gd name="connsiteY5" fmla="*/ 949125 h 972274"/>
                <a:gd name="connsiteX6" fmla="*/ 1250066 w 2280213"/>
                <a:gd name="connsiteY6" fmla="*/ 856527 h 972274"/>
                <a:gd name="connsiteX7" fmla="*/ 1458410 w 2280213"/>
                <a:gd name="connsiteY7" fmla="*/ 752355 h 972274"/>
                <a:gd name="connsiteX8" fmla="*/ 1782501 w 2280213"/>
                <a:gd name="connsiteY8" fmla="*/ 520861 h 972274"/>
                <a:gd name="connsiteX9" fmla="*/ 2280213 w 2280213"/>
                <a:gd name="connsiteY9" fmla="*/ 0 h 972274"/>
                <a:gd name="connsiteX0" fmla="*/ 23582 w 1701911"/>
                <a:gd name="connsiteY0" fmla="*/ 949125 h 973137"/>
                <a:gd name="connsiteX1" fmla="*/ 23581 w 1701911"/>
                <a:gd name="connsiteY1" fmla="*/ 949125 h 973137"/>
                <a:gd name="connsiteX2" fmla="*/ 433 w 1701911"/>
                <a:gd name="connsiteY2" fmla="*/ 937549 h 973137"/>
                <a:gd name="connsiteX3" fmla="*/ 46731 w 1701911"/>
                <a:gd name="connsiteY3" fmla="*/ 949125 h 973137"/>
                <a:gd name="connsiteX4" fmla="*/ 231926 w 1701911"/>
                <a:gd name="connsiteY4" fmla="*/ 972274 h 973137"/>
                <a:gd name="connsiteX5" fmla="*/ 417121 w 1701911"/>
                <a:gd name="connsiteY5" fmla="*/ 949125 h 973137"/>
                <a:gd name="connsiteX6" fmla="*/ 671764 w 1701911"/>
                <a:gd name="connsiteY6" fmla="*/ 856527 h 973137"/>
                <a:gd name="connsiteX7" fmla="*/ 880108 w 1701911"/>
                <a:gd name="connsiteY7" fmla="*/ 752355 h 973137"/>
                <a:gd name="connsiteX8" fmla="*/ 1204199 w 1701911"/>
                <a:gd name="connsiteY8" fmla="*/ 520861 h 973137"/>
                <a:gd name="connsiteX9" fmla="*/ 1701911 w 1701911"/>
                <a:gd name="connsiteY9" fmla="*/ 0 h 973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1911" h="973137">
                  <a:moveTo>
                    <a:pt x="23582" y="949125"/>
                  </a:moveTo>
                  <a:cubicBezTo>
                    <a:pt x="58306" y="1002176"/>
                    <a:pt x="27439" y="951054"/>
                    <a:pt x="23581" y="949125"/>
                  </a:cubicBezTo>
                  <a:cubicBezTo>
                    <a:pt x="19723" y="947196"/>
                    <a:pt x="-3425" y="937549"/>
                    <a:pt x="433" y="937549"/>
                  </a:cubicBezTo>
                  <a:cubicBezTo>
                    <a:pt x="4291" y="937549"/>
                    <a:pt x="8149" y="943338"/>
                    <a:pt x="46731" y="949125"/>
                  </a:cubicBezTo>
                  <a:cubicBezTo>
                    <a:pt x="85313" y="954912"/>
                    <a:pt x="170194" y="972274"/>
                    <a:pt x="231926" y="972274"/>
                  </a:cubicBezTo>
                  <a:cubicBezTo>
                    <a:pt x="293658" y="972274"/>
                    <a:pt x="343815" y="968416"/>
                    <a:pt x="417121" y="949125"/>
                  </a:cubicBezTo>
                  <a:cubicBezTo>
                    <a:pt x="490427" y="929834"/>
                    <a:pt x="594600" y="889322"/>
                    <a:pt x="671764" y="856527"/>
                  </a:cubicBezTo>
                  <a:cubicBezTo>
                    <a:pt x="748928" y="823732"/>
                    <a:pt x="791369" y="808299"/>
                    <a:pt x="880108" y="752355"/>
                  </a:cubicBezTo>
                  <a:cubicBezTo>
                    <a:pt x="968847" y="696411"/>
                    <a:pt x="1067232" y="646254"/>
                    <a:pt x="1204199" y="520861"/>
                  </a:cubicBezTo>
                  <a:cubicBezTo>
                    <a:pt x="1341166" y="395469"/>
                    <a:pt x="1685513" y="29901"/>
                    <a:pt x="1701911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15777FD-90EF-4773-92A0-E639F913F973}"/>
              </a:ext>
            </a:extLst>
          </p:cNvPr>
          <p:cNvSpPr txBox="1"/>
          <p:nvPr/>
        </p:nvSpPr>
        <p:spPr>
          <a:xfrm>
            <a:off x="1182469" y="2158361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X (100)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356F6E-C043-4802-8C43-840F159A3D10}"/>
              </a:ext>
            </a:extLst>
          </p:cNvPr>
          <p:cNvSpPr txBox="1"/>
          <p:nvPr/>
        </p:nvSpPr>
        <p:spPr>
          <a:xfrm>
            <a:off x="535608" y="4158346"/>
            <a:ext cx="73789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Photoemission threshold at ~4.5 eV – can be accessed by our laser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Cooled to </a:t>
            </a:r>
            <a:r>
              <a:rPr lang="en-US" dirty="0" err="1"/>
              <a:t>LHe</a:t>
            </a:r>
            <a:r>
              <a:rPr lang="en-US" dirty="0"/>
              <a:t> (30K)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81C8A4A0-C32D-4820-A12D-84BC0B2282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90" t="1" r="16880" b="1644"/>
          <a:stretch/>
        </p:blipFill>
        <p:spPr>
          <a:xfrm>
            <a:off x="6111003" y="1063325"/>
            <a:ext cx="2408394" cy="2355934"/>
          </a:xfrm>
          <a:effectLst>
            <a:outerShdw blurRad="50800" dist="50800" dir="5400000" algn="ctr" rotWithShape="0">
              <a:srgbClr val="000000">
                <a:alpha val="46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E330B6D-D27F-4A74-9917-0658CE368B32}"/>
              </a:ext>
            </a:extLst>
          </p:cNvPr>
          <p:cNvSpPr/>
          <p:nvPr/>
        </p:nvSpPr>
        <p:spPr>
          <a:xfrm>
            <a:off x="311323" y="3268713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Projected band-structure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70AF6C-F9E6-4216-8E36-EF58CA7AB021}"/>
              </a:ext>
            </a:extLst>
          </p:cNvPr>
          <p:cNvSpPr/>
          <p:nvPr/>
        </p:nvSpPr>
        <p:spPr>
          <a:xfrm>
            <a:off x="5491180" y="3419259"/>
            <a:ext cx="3467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  Atomically ordered flat surface</a:t>
            </a:r>
          </a:p>
        </p:txBody>
      </p:sp>
      <p:pic>
        <p:nvPicPr>
          <p:cNvPr id="15" name="Picture 2" descr="Image result for cu band structure">
            <a:extLst>
              <a:ext uri="{FF2B5EF4-FFF2-40B4-BE49-F238E27FC236}">
                <a16:creationId xmlns:a16="http://schemas.microsoft.com/office/drawing/2014/main" id="{5C462434-95BF-4713-B32B-30028FC5E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02" y="1063325"/>
            <a:ext cx="2322004" cy="210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43E7131-2063-4DD0-A5A8-8E124051229D}"/>
              </a:ext>
            </a:extLst>
          </p:cNvPr>
          <p:cNvCxnSpPr/>
          <p:nvPr/>
        </p:nvCxnSpPr>
        <p:spPr>
          <a:xfrm>
            <a:off x="3588152" y="3146438"/>
            <a:ext cx="4282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A130CA0-8FF1-4CC2-85C8-9C06CFD6E27E}"/>
              </a:ext>
            </a:extLst>
          </p:cNvPr>
          <p:cNvSpPr txBox="1"/>
          <p:nvPr/>
        </p:nvSpPr>
        <p:spPr>
          <a:xfrm>
            <a:off x="3373025" y="3146438"/>
            <a:ext cx="104547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0 Transverse </a:t>
            </a:r>
          </a:p>
          <a:p>
            <a:r>
              <a:rPr lang="en-US" sz="1100" dirty="0"/>
              <a:t>momentum </a:t>
            </a:r>
          </a:p>
          <a:p>
            <a:r>
              <a:rPr lang="en-US" sz="1100" dirty="0"/>
              <a:t>direction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8414FF1-5844-40C8-AB03-30AE815D5E17}"/>
              </a:ext>
            </a:extLst>
          </p:cNvPr>
          <p:cNvCxnSpPr>
            <a:cxnSpLocks/>
          </p:cNvCxnSpPr>
          <p:nvPr/>
        </p:nvCxnSpPr>
        <p:spPr>
          <a:xfrm>
            <a:off x="3373025" y="1598963"/>
            <a:ext cx="220648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4C418C4-5B44-4895-8421-C5B86DD98B0F}"/>
              </a:ext>
            </a:extLst>
          </p:cNvPr>
          <p:cNvCxnSpPr/>
          <p:nvPr/>
        </p:nvCxnSpPr>
        <p:spPr>
          <a:xfrm flipV="1">
            <a:off x="3907339" y="1598963"/>
            <a:ext cx="0" cy="415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9CE26CA-1FD7-417F-A296-CEB088E39856}"/>
              </a:ext>
            </a:extLst>
          </p:cNvPr>
          <p:cNvSpPr txBox="1"/>
          <p:nvPr/>
        </p:nvSpPr>
        <p:spPr>
          <a:xfrm>
            <a:off x="2835740" y="1378775"/>
            <a:ext cx="10454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Work function</a:t>
            </a:r>
          </a:p>
        </p:txBody>
      </p:sp>
    </p:spTree>
    <p:extLst>
      <p:ext uri="{BB962C8B-B14F-4D97-AF65-F5344CB8AC3E}">
        <p14:creationId xmlns:p14="http://schemas.microsoft.com/office/powerpoint/2010/main" val="316429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27E945-5E64-40F4-AC8D-408C84F04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Cu(100) – Smallest MTE measured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7D33FC-79C8-4CFE-B76B-50A0E8A94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karkare@asu.edu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C33E27-2D30-4564-85E5-A9E9405C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8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3693FC-D7AA-41F5-81C5-E41ECB22113C}"/>
              </a:ext>
            </a:extLst>
          </p:cNvPr>
          <p:cNvSpPr/>
          <p:nvPr/>
        </p:nvSpPr>
        <p:spPr>
          <a:xfrm rot="16200000">
            <a:off x="3140472" y="2018109"/>
            <a:ext cx="1907427" cy="258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F983CD-D33F-45CC-9D41-88BFC720FA5D}"/>
              </a:ext>
            </a:extLst>
          </p:cNvPr>
          <p:cNvSpPr txBox="1"/>
          <p:nvPr/>
        </p:nvSpPr>
        <p:spPr>
          <a:xfrm>
            <a:off x="4954040" y="840728"/>
            <a:ext cx="4189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 meV </a:t>
            </a:r>
            <a:r>
              <a:rPr lang="en-US" dirty="0">
                <a:solidFill>
                  <a:schemeClr val="tx2"/>
                </a:solidFill>
              </a:rPr>
              <a:t>MTE measured from Cu(100)</a:t>
            </a:r>
          </a:p>
          <a:p>
            <a:r>
              <a:rPr lang="en-US" dirty="0">
                <a:solidFill>
                  <a:schemeClr val="tx2"/>
                </a:solidFill>
              </a:rPr>
              <a:t>Previous record was 22 meV from Cs</a:t>
            </a:r>
            <a:r>
              <a:rPr lang="en-US" baseline="-25000" dirty="0">
                <a:solidFill>
                  <a:schemeClr val="tx2"/>
                </a:solidFill>
              </a:rPr>
              <a:t>3</a:t>
            </a:r>
            <a:r>
              <a:rPr lang="en-US" dirty="0">
                <a:solidFill>
                  <a:schemeClr val="tx2"/>
                </a:solidFill>
              </a:rPr>
              <a:t>Sb at 90K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F31CE7-A27B-4BA6-BBEB-A21D08A6F8B9}"/>
              </a:ext>
            </a:extLst>
          </p:cNvPr>
          <p:cNvSpPr txBox="1"/>
          <p:nvPr/>
        </p:nvSpPr>
        <p:spPr>
          <a:xfrm>
            <a:off x="5140195" y="2941088"/>
            <a:ext cx="39441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Issue – Very low QE (~10</a:t>
            </a:r>
            <a:r>
              <a:rPr lang="en-US" baseline="30000" dirty="0"/>
              <a:t>-8</a:t>
            </a:r>
            <a:r>
              <a:rPr lang="en-US" dirty="0"/>
              <a:t>) … </a:t>
            </a:r>
          </a:p>
          <a:p>
            <a:r>
              <a:rPr lang="en-US" dirty="0">
                <a:solidFill>
                  <a:schemeClr val="tx2"/>
                </a:solidFill>
              </a:rPr>
              <a:t>Still suitable for single electron/ bunch applications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For large charge densities – electron heating/multi-photon emission – Jai Kwan Bae’s talk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0215CFE-D143-4F6F-84BC-1099F80AA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29" y="2970965"/>
            <a:ext cx="2847648" cy="194755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6982F58-8F1C-462F-B12C-4CDB48335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582" y="2957060"/>
            <a:ext cx="2888311" cy="197536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C4BFC46-C587-476C-B38B-C6BEE16B3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9126" y="1016864"/>
            <a:ext cx="3053786" cy="197536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F445E41-36A2-4D05-BE7D-CEE06B106A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801" y="1018968"/>
            <a:ext cx="3053786" cy="197536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B33DF73-4587-43EE-AD0F-0D7EDB2D3C66}"/>
              </a:ext>
            </a:extLst>
          </p:cNvPr>
          <p:cNvSpPr txBox="1"/>
          <p:nvPr/>
        </p:nvSpPr>
        <p:spPr>
          <a:xfrm>
            <a:off x="659963" y="656062"/>
            <a:ext cx="2155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Room Temperature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6E0BDE-DEA0-436B-B6AF-397E479A191A}"/>
              </a:ext>
            </a:extLst>
          </p:cNvPr>
          <p:cNvSpPr txBox="1"/>
          <p:nvPr/>
        </p:nvSpPr>
        <p:spPr>
          <a:xfrm>
            <a:off x="3658501" y="686199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C955226-0EAF-4651-943A-4D94FA984226}"/>
              </a:ext>
            </a:extLst>
          </p:cNvPr>
          <p:cNvSpPr/>
          <p:nvPr/>
        </p:nvSpPr>
        <p:spPr>
          <a:xfrm>
            <a:off x="4117975" y="1981404"/>
            <a:ext cx="1476041" cy="4940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 meV!!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DA6325F-1972-4E83-B8F3-CF615F9631F1}"/>
              </a:ext>
            </a:extLst>
          </p:cNvPr>
          <p:cNvCxnSpPr>
            <a:cxnSpLocks/>
            <a:stCxn id="30" idx="3"/>
          </p:cNvCxnSpPr>
          <p:nvPr/>
        </p:nvCxnSpPr>
        <p:spPr>
          <a:xfrm flipH="1">
            <a:off x="3417472" y="2403126"/>
            <a:ext cx="916664" cy="1258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B15799E-ED04-46EE-8E19-65FCC640F257}"/>
              </a:ext>
            </a:extLst>
          </p:cNvPr>
          <p:cNvSpPr txBox="1"/>
          <p:nvPr/>
        </p:nvSpPr>
        <p:spPr>
          <a:xfrm>
            <a:off x="5777082" y="2106150"/>
            <a:ext cx="3060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 function reduced!!! – </a:t>
            </a:r>
            <a:r>
              <a:rPr lang="en-US" sz="1200" dirty="0"/>
              <a:t>first measurement of work function of Cu(100) at </a:t>
            </a:r>
            <a:r>
              <a:rPr lang="en-US" sz="1200" dirty="0" err="1"/>
              <a:t>LHe</a:t>
            </a:r>
            <a:r>
              <a:rPr lang="en-US" sz="1200" dirty="0"/>
              <a:t> temp ??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A9EDA6-AD33-4524-BAFF-D3DDFB73F0D3}"/>
              </a:ext>
            </a:extLst>
          </p:cNvPr>
          <p:cNvSpPr txBox="1"/>
          <p:nvPr/>
        </p:nvSpPr>
        <p:spPr>
          <a:xfrm>
            <a:off x="76200" y="4888969"/>
            <a:ext cx="40927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Andreas Schroeder’s talk on Wednesday for theory description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16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9" grpId="0"/>
      <p:bldP spid="30" grpId="0" animBg="1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E4219F-BFF8-45A7-8494-6F41DD84A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Beat Electron Heating – CBB efforts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1EFDF4-F84E-41AA-8985-D033FBF89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karkare@asu.edu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576F9B-D955-43AA-84B9-4BC6B0B6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CBE81-14BD-7343-B359-01BCBA3179F9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103">
                <a:extLst>
                  <a:ext uri="{FF2B5EF4-FFF2-40B4-BE49-F238E27FC236}">
                    <a16:creationId xmlns:a16="http://schemas.microsoft.com/office/drawing/2014/main" id="{A3C31B85-D3D6-4C47-A7F9-DFE19463EC35}"/>
                  </a:ext>
                </a:extLst>
              </p:cNvPr>
              <p:cNvSpPr txBox="1"/>
              <p:nvPr/>
            </p:nvSpPr>
            <p:spPr>
              <a:xfrm>
                <a:off x="2685001" y="1432984"/>
                <a:ext cx="173809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>
                    <a:solidFill>
                      <a:schemeClr val="tx2"/>
                    </a:solidFill>
                  </a:rPr>
                  <a:t>Small effective masses yield smaller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/>
                      </a:rPr>
                      <m:t>𝑀𝑇𝐸</m:t>
                    </m:r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for a given excess energy,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solidFill>
                          <a:schemeClr val="tx2"/>
                        </a:solidFill>
                        <a:latin typeface="Cambria Math"/>
                      </a:rPr>
                      <m:t>Δ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/>
                      </a:rPr>
                      <m:t>𝐸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/>
                      </a:rPr>
                      <m:t>h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/>
                      </a:rPr>
                      <m:t>𝜈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/>
                      </a:rPr>
                      <m:t>−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/>
                      </a:rPr>
                      <m:t>𝜙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9" name="TextBox 103">
                <a:extLst>
                  <a:ext uri="{FF2B5EF4-FFF2-40B4-BE49-F238E27FC236}">
                    <a16:creationId xmlns:a16="http://schemas.microsoft.com/office/drawing/2014/main" id="{A3C31B85-D3D6-4C47-A7F9-DFE19463E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5001" y="1432984"/>
                <a:ext cx="1738094" cy="830997"/>
              </a:xfrm>
              <a:prstGeom prst="rect">
                <a:avLst/>
              </a:prstGeom>
              <a:blipFill>
                <a:blip r:embed="rId2"/>
                <a:stretch>
                  <a:fillRect t="-735" r="-4196"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9E3507E2-2903-4191-94FF-5CCF591B1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0" y="1077367"/>
            <a:ext cx="1413516" cy="15215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F3CC31-1D51-4484-9EF8-DE32537C9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940" y="1085850"/>
            <a:ext cx="1258079" cy="159760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3DA9616-0DD2-4E5A-AFC4-3006E94A4943}"/>
              </a:ext>
            </a:extLst>
          </p:cNvPr>
          <p:cNvGrpSpPr/>
          <p:nvPr/>
        </p:nvGrpSpPr>
        <p:grpSpPr>
          <a:xfrm>
            <a:off x="2049429" y="2784621"/>
            <a:ext cx="2649067" cy="2018046"/>
            <a:chOff x="4065198" y="1393866"/>
            <a:chExt cx="3052454" cy="212886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4030B8C-B766-4F30-AB1B-40433BAF7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65198" y="1393866"/>
              <a:ext cx="2860158" cy="212886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C954C6B-6DB4-4012-9F6A-04CB1A3F5FB8}"/>
                </a:ext>
              </a:extLst>
            </p:cNvPr>
            <p:cNvSpPr txBox="1"/>
            <p:nvPr/>
          </p:nvSpPr>
          <p:spPr>
            <a:xfrm>
              <a:off x="4881015" y="2580576"/>
              <a:ext cx="223663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</a:rPr>
                <a:t>Predictions from band-structure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01BBB0D-00E3-458E-9F01-03EEBF3C01B8}"/>
                </a:ext>
              </a:extLst>
            </p:cNvPr>
            <p:cNvSpPr/>
            <p:nvPr/>
          </p:nvSpPr>
          <p:spPr>
            <a:xfrm>
              <a:off x="4623693" y="1822598"/>
              <a:ext cx="347719" cy="193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662C5A5-DAC4-4D02-9CB7-8CBAFCD4D709}"/>
                </a:ext>
              </a:extLst>
            </p:cNvPr>
            <p:cNvSpPr/>
            <p:nvPr/>
          </p:nvSpPr>
          <p:spPr>
            <a:xfrm>
              <a:off x="4623693" y="1524545"/>
              <a:ext cx="724072" cy="193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DB53FAD-567E-47C1-AC18-89CB3C8D224B}"/>
                </a:ext>
              </a:extLst>
            </p:cNvPr>
            <p:cNvSpPr txBox="1"/>
            <p:nvPr/>
          </p:nvSpPr>
          <p:spPr>
            <a:xfrm>
              <a:off x="4927545" y="1769330"/>
              <a:ext cx="11224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4">
                      <a:lumMod val="50000"/>
                    </a:schemeClr>
                  </a:solidFill>
                </a:rPr>
                <a:t>Measurement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A9ED5FD-1EA1-4C85-9AD1-B0920DF94FBA}"/>
              </a:ext>
            </a:extLst>
          </p:cNvPr>
          <p:cNvSpPr txBox="1"/>
          <p:nvPr/>
        </p:nvSpPr>
        <p:spPr>
          <a:xfrm>
            <a:off x="219054" y="2867869"/>
            <a:ext cx="1759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Does not work for </a:t>
            </a:r>
            <a:r>
              <a:rPr lang="en-US" dirty="0" err="1"/>
              <a:t>PbTe</a:t>
            </a:r>
            <a:r>
              <a:rPr lang="en-US" dirty="0"/>
              <a:t>(111)!!!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38C6E4D-43FF-4996-BC63-5457EA1897FA}"/>
              </a:ext>
            </a:extLst>
          </p:cNvPr>
          <p:cNvCxnSpPr/>
          <p:nvPr/>
        </p:nvCxnSpPr>
        <p:spPr>
          <a:xfrm>
            <a:off x="4795309" y="773329"/>
            <a:ext cx="0" cy="4114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903CC93-198E-425B-AC28-1F06AE0C5B6D}"/>
              </a:ext>
            </a:extLst>
          </p:cNvPr>
          <p:cNvSpPr txBox="1"/>
          <p:nvPr/>
        </p:nvSpPr>
        <p:spPr>
          <a:xfrm>
            <a:off x="390531" y="665839"/>
            <a:ext cx="4287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 single crystals with small effective masses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743A1C-2F8B-4323-A3FE-4FA6A0EB61C3}"/>
              </a:ext>
            </a:extLst>
          </p:cNvPr>
          <p:cNvSpPr txBox="1"/>
          <p:nvPr/>
        </p:nvSpPr>
        <p:spPr>
          <a:xfrm>
            <a:off x="38014" y="3541895"/>
            <a:ext cx="1901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Kevin </a:t>
            </a:r>
            <a:r>
              <a:rPr lang="en-US" sz="1200" dirty="0" err="1"/>
              <a:t>Nangoi’s</a:t>
            </a:r>
            <a:r>
              <a:rPr lang="en-US" sz="1200" dirty="0"/>
              <a:t> talk on Wednesday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4708BA-7763-4368-A74B-E0521578161E}"/>
              </a:ext>
            </a:extLst>
          </p:cNvPr>
          <p:cNvSpPr txBox="1"/>
          <p:nvPr/>
        </p:nvSpPr>
        <p:spPr>
          <a:xfrm>
            <a:off x="4795309" y="661949"/>
            <a:ext cx="4287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 Low Electron Affinity semiconductor cathodes – Alkali-antimonides, GaAs(Cs/O)</a:t>
            </a: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id="{4E102433-EFAE-4675-AD1E-771755050C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57"/>
          <a:stretch/>
        </p:blipFill>
        <p:spPr bwMode="auto">
          <a:xfrm>
            <a:off x="4837066" y="2963000"/>
            <a:ext cx="2257505" cy="94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250433B-8D7A-4F39-9857-AA9BFD7E58BE}"/>
              </a:ext>
            </a:extLst>
          </p:cNvPr>
          <p:cNvSpPr txBox="1"/>
          <p:nvPr/>
        </p:nvSpPr>
        <p:spPr>
          <a:xfrm>
            <a:off x="4912914" y="1653497"/>
            <a:ext cx="39485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Electron heating is mitigated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Have higher QE even at threshold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However, roughness is an issue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A952650-677D-4730-87D8-D923D056E36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622" t="47593" r="27396" b="8593"/>
          <a:stretch/>
        </p:blipFill>
        <p:spPr>
          <a:xfrm>
            <a:off x="7169237" y="2867869"/>
            <a:ext cx="1755709" cy="149022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72F7AA8-36A6-46B9-A6EE-A4DAC2BE805F}"/>
              </a:ext>
            </a:extLst>
          </p:cNvPr>
          <p:cNvSpPr txBox="1"/>
          <p:nvPr/>
        </p:nvSpPr>
        <p:spPr>
          <a:xfrm>
            <a:off x="5059007" y="4006545"/>
            <a:ext cx="2159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Will </a:t>
            </a:r>
            <a:r>
              <a:rPr lang="en-US" sz="1200" dirty="0" err="1"/>
              <a:t>DeBenedetti’s</a:t>
            </a:r>
            <a:r>
              <a:rPr lang="en-US" sz="1200" dirty="0"/>
              <a:t> talk in next session</a:t>
            </a:r>
          </a:p>
          <a:p>
            <a:endParaRPr lang="en-US" sz="1200" dirty="0"/>
          </a:p>
          <a:p>
            <a:r>
              <a:rPr lang="en-US" sz="1200" dirty="0" err="1"/>
              <a:t>Gevork</a:t>
            </a:r>
            <a:r>
              <a:rPr lang="en-US" sz="1200" dirty="0"/>
              <a:t> </a:t>
            </a:r>
            <a:r>
              <a:rPr lang="en-US" sz="1200" dirty="0" err="1"/>
              <a:t>Gevorkyan’s</a:t>
            </a:r>
            <a:r>
              <a:rPr lang="en-US" sz="1200" dirty="0"/>
              <a:t> talk in next session</a:t>
            </a:r>
          </a:p>
          <a:p>
            <a:endParaRPr lang="en-US" sz="12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95C6547-CF14-4938-ACD5-D16A74E4ACA6}"/>
              </a:ext>
            </a:extLst>
          </p:cNvPr>
          <p:cNvSpPr/>
          <p:nvPr/>
        </p:nvSpPr>
        <p:spPr>
          <a:xfrm>
            <a:off x="7169237" y="4482690"/>
            <a:ext cx="21367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Howard </a:t>
            </a:r>
            <a:r>
              <a:rPr lang="en-US" sz="1200" dirty="0" err="1"/>
              <a:t>Padmore’s</a:t>
            </a:r>
            <a:r>
              <a:rPr lang="en-US" sz="1200" dirty="0"/>
              <a:t> talk tomorrow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40ED329-321D-4C81-92D7-7151A78C0DDB}"/>
              </a:ext>
            </a:extLst>
          </p:cNvPr>
          <p:cNvSpPr/>
          <p:nvPr/>
        </p:nvSpPr>
        <p:spPr>
          <a:xfrm>
            <a:off x="38014" y="4425246"/>
            <a:ext cx="26613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New low effective mass materials</a:t>
            </a:r>
            <a:r>
              <a:rPr lang="en-US" sz="1200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Joshua Paul’s talk this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Chris Pierce’s talk next session</a:t>
            </a:r>
          </a:p>
        </p:txBody>
      </p:sp>
    </p:spTree>
    <p:extLst>
      <p:ext uri="{BB962C8B-B14F-4D97-AF65-F5344CB8AC3E}">
        <p14:creationId xmlns:p14="http://schemas.microsoft.com/office/powerpoint/2010/main" val="74044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/>
      <p:bldP spid="29" grpId="0"/>
      <p:bldP spid="32" grpId="0"/>
      <p:bldP spid="33" grpId="0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2|0.2|0.2|0.2|0.2"/>
</p:tagLst>
</file>

<file path=ppt/theme/theme1.xml><?xml version="1.0" encoding="utf-8"?>
<a:theme xmlns:a="http://schemas.openxmlformats.org/drawingml/2006/main" name="Bright Beams theme">
  <a:themeElements>
    <a:clrScheme name="Custom 6">
      <a:dk1>
        <a:srgbClr val="B42D25"/>
      </a:dk1>
      <a:lt1>
        <a:srgbClr val="FFFFFE"/>
      </a:lt1>
      <a:dk2>
        <a:srgbClr val="4C4D52"/>
      </a:dk2>
      <a:lt2>
        <a:srgbClr val="FFFFFE"/>
      </a:lt2>
      <a:accent1>
        <a:srgbClr val="4D4E53"/>
      </a:accent1>
      <a:accent2>
        <a:srgbClr val="A2998B"/>
      </a:accent2>
      <a:accent3>
        <a:srgbClr val="D8D2C9"/>
      </a:accent3>
      <a:accent4>
        <a:srgbClr val="0068AC"/>
      </a:accent4>
      <a:accent5>
        <a:srgbClr val="00355F"/>
      </a:accent5>
      <a:accent6>
        <a:srgbClr val="7FBE50"/>
      </a:accent6>
      <a:hlink>
        <a:srgbClr val="EF4035"/>
      </a:hlink>
      <a:folHlink>
        <a:srgbClr val="F8991D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BB new" id="{7D694502-0027-8A46-BAB4-1B2CADD01618}" vid="{831C4A2F-86B2-5143-ACD6-18C5FA31B9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CBB_new</Template>
  <TotalTime>0</TotalTime>
  <Words>920</Words>
  <Application>Microsoft Office PowerPoint</Application>
  <PresentationFormat>On-screen Show (16:9)</PresentationFormat>
  <Paragraphs>213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ＭＳ Ｐゴシック</vt:lpstr>
      <vt:lpstr>Arial</vt:lpstr>
      <vt:lpstr>Avenir Book</vt:lpstr>
      <vt:lpstr>Calibri</vt:lpstr>
      <vt:lpstr>Cambria Math</vt:lpstr>
      <vt:lpstr>Palatino</vt:lpstr>
      <vt:lpstr>Times New Roman</vt:lpstr>
      <vt:lpstr>Wingdings</vt:lpstr>
      <vt:lpstr>Bright Beams theme</vt:lpstr>
      <vt:lpstr>&lt;10 meV MTE from Cu</vt:lpstr>
      <vt:lpstr>MTE, Brightness and Emittance</vt:lpstr>
      <vt:lpstr>MTE limiting factors (1) – Excess energy</vt:lpstr>
      <vt:lpstr>MTE limiting factors (2) -Surface non-uniformities</vt:lpstr>
      <vt:lpstr>MTE limiting factors (3) – Band structure</vt:lpstr>
      <vt:lpstr>Measuring Low MTE</vt:lpstr>
      <vt:lpstr>Cu(100) – Ideal for low MTE</vt:lpstr>
      <vt:lpstr>Cu(100) – Smallest MTE measured</vt:lpstr>
      <vt:lpstr>Beat Electron Heating – CBB efforts</vt:lpstr>
      <vt:lpstr>Acknowledgements</vt:lpstr>
      <vt:lpstr>Basic setup and equations</vt:lpstr>
      <vt:lpstr>Obtaining Flat equipotential 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2018-01-20T17:15:33Z</dcterms:created>
  <dcterms:modified xsi:type="dcterms:W3CDTF">2018-10-12T19:54:06Z</dcterms:modified>
</cp:coreProperties>
</file>