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75" r:id="rId10"/>
    <p:sldId id="265" r:id="rId11"/>
    <p:sldId id="263" r:id="rId12"/>
    <p:sldId id="264" r:id="rId13"/>
    <p:sldId id="271" r:id="rId14"/>
    <p:sldId id="266" r:id="rId15"/>
    <p:sldId id="270" r:id="rId16"/>
    <p:sldId id="272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8A2A1-BA3B-4DDB-9E81-AF52EF0E2880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E239F-B127-401A-AA9B-90F221ECC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6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Lots of accelerators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DE239F-B127-401A-AA9B-90F221ECC2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7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0302C-2D4E-4DB4-916C-F7356FB18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68F20F-84FB-4007-9FDF-269E4005D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6CF2E-49B8-4E0F-91D1-906336C02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306BA-9A7A-4F40-B74B-62065EF7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4DE4A-90AD-4B0E-A38F-89FAB8DBD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03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59DF3-E63A-4589-856E-EDCA78542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09D1FB-87CA-40E3-995B-C2E0ED858D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E0091-DCE1-4B96-A5CA-45B485A0F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43F27-9C87-4091-960C-BF97114D0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BF773-00AC-4403-968B-AF35F9FF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8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96680F-9542-460D-8356-389EA9F6AA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20AFB8-1AC9-4BA7-958D-93D75FB70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E1B05-3C4C-4F62-8CBD-3C52939C8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A6C53-473A-47E1-8C87-2EB30204C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DA8FD-DADE-426D-BCEE-ED751B32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7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6393F-9107-42C7-87F8-4337591A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213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2FC29-9168-4BDF-8EB5-FFCBB25BB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C3606-E445-4C59-B807-54EEDED9B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3BCC0-F093-4590-A826-D7A62BD0D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ECEFA-B21F-43FA-996B-7BE5F016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A59A3A-2ADC-4D84-B306-8B716192F5B6}"/>
              </a:ext>
            </a:extLst>
          </p:cNvPr>
          <p:cNvCxnSpPr/>
          <p:nvPr userDrawn="1"/>
        </p:nvCxnSpPr>
        <p:spPr>
          <a:xfrm>
            <a:off x="148592" y="1188720"/>
            <a:ext cx="1165860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50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67946-6D65-4F40-B5A7-234CFF14A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99F4B-050F-4AC4-8C13-B683A1600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007DB-6F3D-484F-A3B2-6122A717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B226C-8410-47EC-A7CA-5D1B7092D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21601-9905-4A98-8A2D-B9DFF7E29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1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D3847-1E3F-43D6-8C35-43DBEF6E7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01206-AC3F-4C5F-A1EF-A777A4577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E93A5-8B5F-47AD-B9D6-185A6019C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62C09-A99F-4A6F-9A69-E4425869C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D48F78-FC88-48FF-990B-24542AB5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C5D93-B668-454B-ACB7-6210E4BFB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1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AE165-FCC7-4284-B67F-ACFD1D599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92350-316D-4D77-8DF4-5CD1CC812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DE7669-1207-434D-B03C-18B11D8D42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94279E-C6B3-4E0D-B757-88EB7EE28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06815F-3F80-4520-9E3E-152834C97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5BBDA1-0F40-4C91-8E4E-55D47D1AC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327BB8-79B7-4B69-9181-7BBBAAC08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1B5654-8A8A-4A7B-AAA2-A6E94144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2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C465C-CBB5-4195-84A8-08272D854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05F49A-F752-40E2-8063-C51045AD5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D241A-F164-4B8B-9D81-7DF3D5BF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29D6B-CDA8-4314-B152-26D6FFC79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7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928E65-89EB-4582-848B-299ED4E2D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B7DCB-8CA4-455D-BD7A-C4575E81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33FC5-CBF1-4FAC-9B87-4CCA4B68C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4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121CB-66D5-4A07-BFC6-9657C7BAC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9A5FA-8669-4492-9D47-27BD7B563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B8172-9186-40B0-8BF0-F9A684BC6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7DD600-31C7-446A-918F-BD897FCA7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FBCAEB-C393-48D8-A2A9-527E15808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3550BF-B5B6-4421-B024-98680CAF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4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461A-E169-4BB8-B656-13418A23E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5B5DB-BAD7-4D0B-AE25-3F8C612B7A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81E79-7154-43F7-AB3B-8ED7D05AB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B2953E-69EF-4930-84A9-FE4BCD44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495470-917E-408E-88A6-E453C056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8EBAA-FC88-49F6-87DD-EA44965CD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4F2845-2965-4F40-BA98-0843D0CDC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7E576-64F5-4F6B-935E-467A9A4CA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881E0-3877-429F-A01D-FF5A3C6307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63B0C-48A0-4285-A43C-CCBEA7B2725F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9D150-9B2C-4893-90DD-06A1D67DDF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6FDEF-D2D0-464E-856C-E0B2B437FA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1D2DD-7827-482E-869E-A14D37457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9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9BB98-CEE9-4790-94F9-70D489D21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44116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Prospects for uncertainty principle limited photoemission in electron microscopy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A7466-C95D-4CAC-9087-71E50A2D7A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45128"/>
            <a:ext cx="9144000" cy="1655762"/>
          </a:xfrm>
        </p:spPr>
        <p:txBody>
          <a:bodyPr/>
          <a:lstStyle/>
          <a:p>
            <a:r>
              <a:rPr lang="en-US" dirty="0"/>
              <a:t>Jared Maxson</a:t>
            </a:r>
          </a:p>
          <a:p>
            <a:r>
              <a:rPr lang="en-US" dirty="0"/>
              <a:t>Cornell University </a:t>
            </a:r>
          </a:p>
          <a:p>
            <a:r>
              <a:rPr lang="en-US" dirty="0"/>
              <a:t>Department of Physics + CLASSE</a:t>
            </a:r>
          </a:p>
        </p:txBody>
      </p:sp>
      <p:pic>
        <p:nvPicPr>
          <p:cNvPr id="4" name="Picture 2" descr="Image result for cornell logo">
            <a:extLst>
              <a:ext uri="{FF2B5EF4-FFF2-40B4-BE49-F238E27FC236}">
                <a16:creationId xmlns:a16="http://schemas.microsoft.com/office/drawing/2014/main" id="{8BEB0C41-5FE1-4578-9E59-14B75464F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245893"/>
            <a:ext cx="1522413" cy="152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97B88D-10DD-42C5-98A7-2F7589806F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35" t="31934"/>
          <a:stretch/>
        </p:blipFill>
        <p:spPr>
          <a:xfrm>
            <a:off x="1" y="5182714"/>
            <a:ext cx="5500688" cy="15855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8D9232-5222-4E3A-B949-07FB6ECD7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258" y="5757399"/>
            <a:ext cx="4624641" cy="6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55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just transverse phase space…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5762" y="1508069"/>
                <a:ext cx="5651612" cy="484609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Extreme high resolution EELS from </a:t>
                </a:r>
                <a:r>
                  <a:rPr lang="en-US" dirty="0" err="1"/>
                  <a:t>Nion</a:t>
                </a:r>
                <a:r>
                  <a:rPr lang="en-US" dirty="0"/>
                  <a:t> requires collimation of the 300 </a:t>
                </a:r>
                <a:r>
                  <a:rPr lang="en-US" dirty="0" err="1"/>
                  <a:t>meV</a:t>
                </a:r>
                <a:r>
                  <a:rPr lang="en-US" dirty="0"/>
                  <a:t> CFEG energy spread down to ~ 5 </a:t>
                </a:r>
                <a:r>
                  <a:rPr lang="en-US" dirty="0" err="1"/>
                  <a:t>meV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Real figure of merit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here.</a:t>
                </a:r>
              </a:p>
              <a:p>
                <a:r>
                  <a:rPr lang="en-US" dirty="0"/>
                  <a:t>Interesting for photoemission: </a:t>
                </a:r>
              </a:p>
              <a:p>
                <a:pPr lvl="1"/>
                <a:r>
                  <a:rPr lang="en-US" dirty="0"/>
                  <a:t>MTE = 5 </a:t>
                </a:r>
                <a:r>
                  <a:rPr lang="en-US" dirty="0" err="1"/>
                  <a:t>meV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 ??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Important to not just measure MTE!</a:t>
                </a:r>
              </a:p>
              <a:p>
                <a:r>
                  <a:rPr lang="en-US" dirty="0"/>
                  <a:t>If 5 </a:t>
                </a:r>
                <a:r>
                  <a:rPr lang="en-US" dirty="0" err="1"/>
                  <a:t>meV</a:t>
                </a:r>
                <a:r>
                  <a:rPr lang="en-US" dirty="0"/>
                  <a:t> MTE is actually isotropic: 1% QE means ~ 1 kW/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to perform as well as CFEG in monochromatized (S)TEM.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5762" y="1508069"/>
                <a:ext cx="5651612" cy="4846091"/>
              </a:xfrm>
              <a:blipFill>
                <a:blip r:embed="rId2"/>
                <a:stretch>
                  <a:fillRect l="-1618" t="-2013" r="-2589" b="-1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934" y="1248354"/>
            <a:ext cx="2404492" cy="5229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679556" y="6477454"/>
            <a:ext cx="157604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/>
              <a:t>Nion</a:t>
            </a:r>
            <a:r>
              <a:rPr lang="en-US" sz="1050" dirty="0"/>
              <a:t> Monochromator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393" y="2151819"/>
            <a:ext cx="2775541" cy="38441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24208" y="1765897"/>
            <a:ext cx="2455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O. </a:t>
            </a:r>
            <a:r>
              <a:rPr lang="en-US" sz="1200" dirty="0" err="1"/>
              <a:t>Krivanek</a:t>
            </a:r>
            <a:r>
              <a:rPr lang="en-US" sz="1200" dirty="0"/>
              <a:t> , </a:t>
            </a:r>
            <a:r>
              <a:rPr lang="fr-FR" sz="1200" dirty="0"/>
              <a:t>Nature </a:t>
            </a:r>
            <a:r>
              <a:rPr lang="fr-FR" sz="1200" b="1" dirty="0"/>
              <a:t>514</a:t>
            </a:r>
            <a:r>
              <a:rPr lang="fr-FR" sz="1200" dirty="0"/>
              <a:t>, 209 (2014)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2241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photoemission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4776"/>
            <a:ext cx="10515600" cy="4351338"/>
          </a:xfrm>
        </p:spPr>
        <p:txBody>
          <a:bodyPr/>
          <a:lstStyle/>
          <a:p>
            <a:r>
              <a:rPr lang="en-US" dirty="0"/>
              <a:t>Operation at threshold means that MTE and temp are linked! </a:t>
            </a:r>
          </a:p>
          <a:p>
            <a:r>
              <a:rPr lang="en-US" dirty="0"/>
              <a:t>Also, intense lasers (pulsed and CW…) can prompt nonlinear photoemission, growing excess energy…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FC577C-7244-45AB-B4A1-03A862481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39" y="3120580"/>
            <a:ext cx="4252274" cy="31759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1B8E07-99E4-47DC-A4CE-2E8BBEBFFFA6}"/>
              </a:ext>
            </a:extLst>
          </p:cNvPr>
          <p:cNvSpPr txBox="1"/>
          <p:nvPr/>
        </p:nvSpPr>
        <p:spPr>
          <a:xfrm>
            <a:off x="584922" y="2860500"/>
            <a:ext cx="3742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Nonlinear emission from Antimonides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BF334B-03D7-4735-B4E2-03A9C6623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213" y="3336972"/>
            <a:ext cx="3761384" cy="2737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0ECB2A-7C7B-4083-BE82-B00C4C3DD9DB}"/>
              </a:ext>
            </a:extLst>
          </p:cNvPr>
          <p:cNvSpPr txBox="1"/>
          <p:nvPr/>
        </p:nvSpPr>
        <p:spPr>
          <a:xfrm>
            <a:off x="4835490" y="2883532"/>
            <a:ext cx="3555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Nonlinear emission simulation in Cu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3BC764-9FAC-42E5-81AE-931CA2171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7797" y="3272423"/>
            <a:ext cx="3509813" cy="2792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655DFA-B0B6-4D89-9BF1-D94487A03C4F}"/>
              </a:ext>
            </a:extLst>
          </p:cNvPr>
          <p:cNvSpPr txBox="1"/>
          <p:nvPr/>
        </p:nvSpPr>
        <p:spPr>
          <a:xfrm>
            <a:off x="8834487" y="2806588"/>
            <a:ext cx="381983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in emittance observed</a:t>
            </a:r>
          </a:p>
          <a:p>
            <a:r>
              <a:rPr lang="en-US" sz="1400" dirty="0"/>
              <a:t>C. An et al., AIP Advances 8, 055225 (2018)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308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Small sources: options for accelerator guns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05262"/>
                <a:ext cx="10515600" cy="514324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Small isn’t necessary (brightness is), but it helps—alleviates the collimation you’d need to do downstream.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Subwavelength apertures, pay penalty: P~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</a:p>
              <a:p>
                <a:pPr lvl="1"/>
                <a:r>
                  <a:rPr lang="en-US" dirty="0"/>
                  <a:t>transmission through a 300 nm hole is 0.1 %. ~10 </a:t>
                </a:r>
                <a:r>
                  <a:rPr lang="en-US" dirty="0" err="1"/>
                  <a:t>nJ</a:t>
                </a:r>
                <a:r>
                  <a:rPr lang="en-US" dirty="0"/>
                  <a:t>/electron. </a:t>
                </a:r>
              </a:p>
              <a:p>
                <a:pPr lvl="1"/>
                <a:r>
                  <a:rPr lang="en-US" dirty="0"/>
                  <a:t>MHz repetition rates—1 second acquisition time. </a:t>
                </a:r>
              </a:p>
              <a:p>
                <a:r>
                  <a:rPr lang="en-US" dirty="0"/>
                  <a:t>Plasmonic confinement a very attractive approach!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05262"/>
                <a:ext cx="10515600" cy="5143245"/>
              </a:xfrm>
              <a:blipFill>
                <a:blip r:embed="rId2"/>
                <a:stretch>
                  <a:fillRect l="-928" t="-2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https://lh3.googleusercontent.com/JEs5xxdEYQ7Y0EiGg1BUStJQJtyhbghL2yU4EQw8F_EPwygesOKJwgueTAFjx1-wBTDfQFQ19tZABa8q8i_aC4yxl2sfxOAsIbzuUcVibgrIWwBdc2Lwf5OJWfNnjBjnyJ3kde4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63" y="2325739"/>
            <a:ext cx="5324164" cy="194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3.googleusercontent.com/GXLulUmFx3ZmRDwFr08ZMMgtyK6ZQ1d0_1q8fjBi0qDuqBjJi7LDW2dKlLZ7P2SQyszxXll2ErmnSkmd6qcJ0Z9acqPlUoARfZXNZ7sZihqITHhlxxR88QWT3LStqtIk5_97weA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422" y="1900017"/>
            <a:ext cx="5324164" cy="238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77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7E136-4D61-4AB4-B807-A467F0D29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66763-C2FC-4C1F-AB1B-3360B0B5B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3480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Flat cathodes in use can achieve similar brightness to photoemission nanotips—just a matter of the optics column.  </a:t>
            </a:r>
          </a:p>
          <a:p>
            <a:endParaRPr lang="en-US" dirty="0"/>
          </a:p>
          <a:p>
            <a:r>
              <a:rPr lang="en-US" dirty="0"/>
              <a:t>Achieving comparable performance to field emission tips is a question of high power density handling—to me seems very possible!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However, where do we stand w.r.t the longitudinal phase space and the uncertainty principle?</a:t>
            </a:r>
          </a:p>
          <a:p>
            <a:pPr lvl="1"/>
            <a:r>
              <a:rPr lang="en-US" dirty="0"/>
              <a:t> few </a:t>
            </a:r>
            <a:r>
              <a:rPr lang="en-US" dirty="0" err="1"/>
              <a:t>meV</a:t>
            </a:r>
            <a:r>
              <a:rPr lang="en-US" dirty="0"/>
              <a:t> </a:t>
            </a:r>
            <a:r>
              <a:rPr lang="en-US" i="1" dirty="0"/>
              <a:t>energy spreads</a:t>
            </a:r>
            <a:r>
              <a:rPr lang="en-US" dirty="0"/>
              <a:t> </a:t>
            </a:r>
            <a:r>
              <a:rPr lang="en-US" i="1" dirty="0"/>
              <a:t>and short, fs drive laser pulses </a:t>
            </a:r>
            <a:r>
              <a:rPr lang="en-US" dirty="0"/>
              <a:t>are relatively unexplored…</a:t>
            </a:r>
          </a:p>
          <a:p>
            <a:endParaRPr lang="en-US" dirty="0"/>
          </a:p>
          <a:p>
            <a:r>
              <a:rPr lang="en-US" dirty="0"/>
              <a:t>One quick case study</a:t>
            </a:r>
          </a:p>
        </p:txBody>
      </p:sp>
    </p:spTree>
    <p:extLst>
      <p:ext uri="{BB962C8B-B14F-4D97-AF65-F5344CB8AC3E}">
        <p14:creationId xmlns:p14="http://schemas.microsoft.com/office/powerpoint/2010/main" val="164926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Quantum limits in the longitudinal phase space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9BA20D-DF6B-4208-AD0B-BBA9674C0113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997" y="3123855"/>
            <a:ext cx="5555028" cy="290218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FDDBD906-723C-4103-8470-046ACB299C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384776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With low energy spread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~100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fs</m:t>
                    </m:r>
                  </m:oMath>
                </a14:m>
                <a:r>
                  <a:rPr lang="en-US" dirty="0"/>
                  <a:t> laser pulses, simple beamlines yield very interesting results under longitudinal pulse length compression…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FDDBD906-723C-4103-8470-046ACB299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84776"/>
                <a:ext cx="10515600" cy="4351338"/>
              </a:xfrm>
              <a:prstGeom prst="rect">
                <a:avLst/>
              </a:prstGeom>
              <a:blipFill>
                <a:blip r:embed="rId3"/>
                <a:stretch>
                  <a:fillRect l="-1043" t="-2381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C753B79-C2C1-4728-B551-5992B3D12740}"/>
              </a:ext>
            </a:extLst>
          </p:cNvPr>
          <p:cNvSpPr txBox="1"/>
          <p:nvPr/>
        </p:nvSpPr>
        <p:spPr>
          <a:xfrm>
            <a:off x="1781666" y="6315959"/>
            <a:ext cx="872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…a new UED/Photoemission test beamline under development at Cornell. See talk by W. Li.</a:t>
            </a:r>
          </a:p>
        </p:txBody>
      </p:sp>
    </p:spTree>
    <p:extLst>
      <p:ext uri="{BB962C8B-B14F-4D97-AF65-F5344CB8AC3E}">
        <p14:creationId xmlns:p14="http://schemas.microsoft.com/office/powerpoint/2010/main" val="3850561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Quantum limits in the longitudinal phase space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DBD906-723C-4103-8470-046ACB299C14}"/>
              </a:ext>
            </a:extLst>
          </p:cNvPr>
          <p:cNvSpPr txBox="1">
            <a:spLocks/>
          </p:cNvSpPr>
          <p:nvPr/>
        </p:nvSpPr>
        <p:spPr>
          <a:xfrm>
            <a:off x="838200" y="138477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 the zero space charge regime (single to few electrons per micron/pulse), vary initial energy spread from photocathode, look at the minimum pulse length after RF compression: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8E9895-5AA3-4349-A6FE-36A793C72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4561" y="2623995"/>
            <a:ext cx="5257800" cy="41936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A8E56B-86ED-462A-8739-9CC503F939C9}"/>
              </a:ext>
            </a:extLst>
          </p:cNvPr>
          <p:cNvSpPr txBox="1"/>
          <p:nvPr/>
        </p:nvSpPr>
        <p:spPr>
          <a:xfrm>
            <a:off x="527901" y="3326219"/>
            <a:ext cx="5046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Single electron attosecond pulses </a:t>
            </a:r>
          </a:p>
          <a:p>
            <a:r>
              <a:rPr lang="en-US" sz="2000" dirty="0"/>
              <a:t>Due to extreme low longitudinal emittance!</a:t>
            </a:r>
          </a:p>
          <a:p>
            <a:endParaRPr lang="en-US" sz="2000" dirty="0"/>
          </a:p>
          <a:p>
            <a:r>
              <a:rPr lang="en-US" sz="2000" dirty="0"/>
              <a:t>In this regime, minimum bunch length is strongly determined by the initial energy spread.</a:t>
            </a:r>
          </a:p>
          <a:p>
            <a:endParaRPr lang="en-US" sz="2000" dirty="0"/>
          </a:p>
          <a:p>
            <a:r>
              <a:rPr lang="en-US" sz="2000" dirty="0"/>
              <a:t>In practice—limited by jitter to 10s of fs.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CF68F3-886B-425A-9537-3D1E6627BD87}"/>
              </a:ext>
            </a:extLst>
          </p:cNvPr>
          <p:cNvSpPr txBox="1"/>
          <p:nvPr/>
        </p:nvSpPr>
        <p:spPr>
          <a:xfrm>
            <a:off x="6474868" y="5656083"/>
            <a:ext cx="401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Particle Tracer (no space charge)</a:t>
            </a:r>
          </a:p>
        </p:txBody>
      </p:sp>
    </p:spTree>
    <p:extLst>
      <p:ext uri="{BB962C8B-B14F-4D97-AF65-F5344CB8AC3E}">
        <p14:creationId xmlns:p14="http://schemas.microsoft.com/office/powerpoint/2010/main" val="3306030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Quantum limits in the longitudinal phase space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DBD906-723C-4103-8470-046ACB299C14}"/>
              </a:ext>
            </a:extLst>
          </p:cNvPr>
          <p:cNvSpPr txBox="1">
            <a:spLocks/>
          </p:cNvSpPr>
          <p:nvPr/>
        </p:nvSpPr>
        <p:spPr>
          <a:xfrm>
            <a:off x="838200" y="138477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Check the uncertainty principle limit (using energy spread induced by the </a:t>
            </a:r>
            <a:r>
              <a:rPr lang="en-US" dirty="0" err="1"/>
              <a:t>buncher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0FAC7E-6862-4B53-BC72-0AABC0E83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638" y="2185358"/>
            <a:ext cx="5850408" cy="46134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915255-DB32-4113-A351-DE8382AFD8B6}"/>
              </a:ext>
            </a:extLst>
          </p:cNvPr>
          <p:cNvSpPr txBox="1"/>
          <p:nvPr/>
        </p:nvSpPr>
        <p:spPr>
          <a:xfrm>
            <a:off x="4908061" y="5288558"/>
            <a:ext cx="1979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right there!</a:t>
            </a:r>
          </a:p>
        </p:txBody>
      </p:sp>
    </p:spTree>
    <p:extLst>
      <p:ext uri="{BB962C8B-B14F-4D97-AF65-F5344CB8AC3E}">
        <p14:creationId xmlns:p14="http://schemas.microsoft.com/office/powerpoint/2010/main" val="1015441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708BB-FD9C-4540-A86A-2915D92CD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BC15-FE5F-485E-8782-200AF7594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5687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To you for listening!</a:t>
            </a:r>
          </a:p>
          <a:p>
            <a:r>
              <a:rPr lang="en-US" dirty="0"/>
              <a:t>To P. </a:t>
            </a:r>
            <a:r>
              <a:rPr lang="en-US" dirty="0" err="1"/>
              <a:t>Musumeci</a:t>
            </a:r>
            <a:r>
              <a:rPr lang="en-US" dirty="0"/>
              <a:t>, R. K. Li, D. </a:t>
            </a:r>
            <a:r>
              <a:rPr lang="en-US" dirty="0" err="1"/>
              <a:t>Filippetto</a:t>
            </a:r>
            <a:r>
              <a:rPr lang="en-US" dirty="0"/>
              <a:t>, S. </a:t>
            </a:r>
            <a:r>
              <a:rPr lang="en-US" dirty="0" err="1"/>
              <a:t>Karkare</a:t>
            </a:r>
            <a:r>
              <a:rPr lang="en-US" dirty="0"/>
              <a:t> and H. </a:t>
            </a:r>
            <a:r>
              <a:rPr lang="en-US" dirty="0" err="1"/>
              <a:t>Padmore</a:t>
            </a:r>
            <a:r>
              <a:rPr lang="en-US" dirty="0"/>
              <a:t>, I. </a:t>
            </a:r>
            <a:r>
              <a:rPr lang="en-US" dirty="0" err="1"/>
              <a:t>Bazarov</a:t>
            </a:r>
            <a:r>
              <a:rPr lang="en-US" dirty="0"/>
              <a:t>, L. </a:t>
            </a:r>
            <a:r>
              <a:rPr lang="en-US" dirty="0" err="1"/>
              <a:t>Cultrera</a:t>
            </a:r>
            <a:r>
              <a:rPr lang="en-US" dirty="0"/>
              <a:t> for pertinent discussions.</a:t>
            </a:r>
          </a:p>
          <a:p>
            <a:r>
              <a:rPr lang="en-US" dirty="0"/>
              <a:t>Cornell Bright Beams Lab:</a:t>
            </a:r>
          </a:p>
          <a:p>
            <a:pPr lvl="1"/>
            <a:r>
              <a:rPr lang="en-US" dirty="0"/>
              <a:t>Matthew </a:t>
            </a:r>
            <a:r>
              <a:rPr lang="en-US" dirty="0" err="1"/>
              <a:t>Andorf</a:t>
            </a:r>
            <a:r>
              <a:rPr lang="en-US" dirty="0"/>
              <a:t>, Adam </a:t>
            </a:r>
            <a:r>
              <a:rPr lang="en-US" dirty="0" err="1"/>
              <a:t>Bartnik</a:t>
            </a:r>
            <a:r>
              <a:rPr lang="en-US" dirty="0"/>
              <a:t>, Ivan </a:t>
            </a:r>
            <a:r>
              <a:rPr lang="en-US" dirty="0" err="1"/>
              <a:t>Bazarov</a:t>
            </a:r>
            <a:r>
              <a:rPr lang="en-US" dirty="0"/>
              <a:t>, Robert </a:t>
            </a:r>
            <a:r>
              <a:rPr lang="en-US" dirty="0" err="1"/>
              <a:t>Chirco</a:t>
            </a:r>
            <a:r>
              <a:rPr lang="en-US" dirty="0"/>
              <a:t>, Luca </a:t>
            </a:r>
            <a:r>
              <a:rPr lang="en-US" dirty="0" err="1"/>
              <a:t>Cultrera</a:t>
            </a:r>
            <a:r>
              <a:rPr lang="en-US" dirty="0"/>
              <a:t>, Randell </a:t>
            </a:r>
            <a:r>
              <a:rPr lang="en-US" dirty="0" err="1"/>
              <a:t>Doane</a:t>
            </a:r>
            <a:r>
              <a:rPr lang="en-US" dirty="0"/>
              <a:t>, Cameron Duncan, Alice </a:t>
            </a:r>
            <a:r>
              <a:rPr lang="en-US" dirty="0" err="1"/>
              <a:t>Galdi</a:t>
            </a:r>
            <a:r>
              <a:rPr lang="en-US" dirty="0"/>
              <a:t>, Colwyn Gulliford, </a:t>
            </a:r>
            <a:r>
              <a:rPr lang="en-US" dirty="0" err="1"/>
              <a:t>Hyeri</a:t>
            </a:r>
            <a:r>
              <a:rPr lang="en-US" dirty="0"/>
              <a:t> Lee, Jared Maxson, Tobey Moore, Chad Pennington, Camille Xu </a:t>
            </a:r>
          </a:p>
          <a:p>
            <a:r>
              <a:rPr lang="en-US" dirty="0"/>
              <a:t>Funding: Cornell,  and NSF award PHY 1549132, the Center for Bright Beams</a:t>
            </a:r>
          </a:p>
          <a:p>
            <a:endParaRPr lang="en-US" dirty="0"/>
          </a:p>
        </p:txBody>
      </p:sp>
      <p:pic>
        <p:nvPicPr>
          <p:cNvPr id="4" name="Picture 2" descr="Image result for cornell logo">
            <a:extLst>
              <a:ext uri="{FF2B5EF4-FFF2-40B4-BE49-F238E27FC236}">
                <a16:creationId xmlns:a16="http://schemas.microsoft.com/office/drawing/2014/main" id="{2518FC43-5D07-4C98-BDC8-594311A39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874" y="5276374"/>
            <a:ext cx="1522413" cy="152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481EC8-D2B4-4B44-BCFE-55D6DF60B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132" y="5787880"/>
            <a:ext cx="4624641" cy="6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60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D0142-E339-4E06-88AC-FD73F889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Premise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82383-3DC2-46CC-8AA1-DC6767311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4776"/>
            <a:ext cx="10515600" cy="485870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In this conference: first measurements of </a:t>
            </a:r>
            <a:r>
              <a:rPr lang="en-US" sz="2400" b="1" i="1" dirty="0"/>
              <a:t>few </a:t>
            </a:r>
            <a:r>
              <a:rPr lang="en-US" sz="2400" b="1" i="1" dirty="0" err="1"/>
              <a:t>meV</a:t>
            </a:r>
            <a:r>
              <a:rPr lang="en-US" sz="2400" dirty="0"/>
              <a:t> MTEs from a flat cathode. </a:t>
            </a:r>
          </a:p>
          <a:p>
            <a:endParaRPr lang="en-US" sz="2400" dirty="0"/>
          </a:p>
          <a:p>
            <a:r>
              <a:rPr lang="en-US" sz="2400" dirty="0"/>
              <a:t>What can photocathodes for photoinjectors offer the fields of </a:t>
            </a:r>
            <a:r>
              <a:rPr lang="en-US" sz="2400" b="1" i="1" dirty="0"/>
              <a:t>traditional</a:t>
            </a:r>
            <a:r>
              <a:rPr lang="en-US" sz="2400" dirty="0"/>
              <a:t> electron scattering: diffraction, microscopy, spectroscopy?</a:t>
            </a:r>
          </a:p>
          <a:p>
            <a:pPr lvl="1"/>
            <a:r>
              <a:rPr lang="en-US" sz="2000" dirty="0"/>
              <a:t>(who already have </a:t>
            </a:r>
            <a:r>
              <a:rPr lang="en-US" sz="2000" i="1" dirty="0"/>
              <a:t>nearly</a:t>
            </a:r>
            <a:r>
              <a:rPr lang="en-US" sz="2000" dirty="0"/>
              <a:t> quantum limited source phase spaces…)</a:t>
            </a:r>
          </a:p>
          <a:p>
            <a:endParaRPr lang="en-US" sz="2400" dirty="0"/>
          </a:p>
          <a:p>
            <a:r>
              <a:rPr lang="en-US" sz="2400" dirty="0"/>
              <a:t>Can they be modified to compete with outperform field emission sources in traditional microscopes?</a:t>
            </a:r>
          </a:p>
          <a:p>
            <a:pPr lvl="1"/>
            <a:r>
              <a:rPr lang="en-US" sz="2000" dirty="0"/>
              <a:t>Dream: Enable sub-angstrom resolution TEM that uses photoemission either CW or pulsed for “on demand time resolved”</a:t>
            </a:r>
          </a:p>
          <a:p>
            <a:pPr lvl="1"/>
            <a:r>
              <a:rPr lang="en-US" sz="2000" dirty="0"/>
              <a:t>Dream: TEM quality beams in accelerator-based UED/UEM</a:t>
            </a:r>
          </a:p>
          <a:p>
            <a:endParaRPr lang="en-US" sz="2400" dirty="0"/>
          </a:p>
          <a:p>
            <a:r>
              <a:rPr lang="en-US" sz="2400" dirty="0"/>
              <a:t>Unique to photoemission: approaching longitudinal quantum limits with low MTEs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i="1" dirty="0"/>
              <a:t>This talk: Not entirely an overview, not all original research, something in between. Hoping to stimulate discussion!</a:t>
            </a:r>
          </a:p>
        </p:txBody>
      </p:sp>
    </p:spTree>
    <p:extLst>
      <p:ext uri="{BB962C8B-B14F-4D97-AF65-F5344CB8AC3E}">
        <p14:creationId xmlns:p14="http://schemas.microsoft.com/office/powerpoint/2010/main" val="328237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C1D0A-BB63-4649-914D-22FC4CD37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767" y="29716"/>
            <a:ext cx="11284974" cy="1325563"/>
          </a:xfrm>
        </p:spPr>
        <p:txBody>
          <a:bodyPr/>
          <a:lstStyle/>
          <a:p>
            <a:r>
              <a:rPr lang="en-US" dirty="0"/>
              <a:t>Traditional transmission electron microscopy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10E55-2DFF-4DAF-8BB4-269254754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199" y="1343671"/>
            <a:ext cx="7975741" cy="5131665"/>
          </a:xfrm>
        </p:spPr>
        <p:txBody>
          <a:bodyPr>
            <a:normAutofit/>
          </a:bodyPr>
          <a:lstStyle/>
          <a:p>
            <a:r>
              <a:rPr lang="en-US" sz="2400" dirty="0"/>
              <a:t>Advent of spherical aberration correctors (Cs) have yielded &lt; 0.5 angstrom resolution images either in: </a:t>
            </a:r>
          </a:p>
          <a:p>
            <a:pPr lvl="1"/>
            <a:r>
              <a:rPr lang="en-US" sz="2000" dirty="0"/>
              <a:t>scanning small probe beam (sub angstrom, STEM)</a:t>
            </a:r>
          </a:p>
          <a:p>
            <a:pPr lvl="1"/>
            <a:r>
              <a:rPr lang="en-US" sz="2000" dirty="0"/>
              <a:t>direct imaging (wider parallel beam, TEM)</a:t>
            </a:r>
          </a:p>
          <a:p>
            <a:pPr lvl="1"/>
            <a:r>
              <a:rPr lang="en-US" sz="2000" dirty="0"/>
              <a:t>World record resolution currently at 40 pm (Muller group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)</a:t>
            </a:r>
          </a:p>
          <a:p>
            <a:r>
              <a:rPr lang="en-US" sz="2400" dirty="0"/>
              <a:t>In one sense, traditional microscope design is a precision ~1m DC </a:t>
            </a:r>
            <a:r>
              <a:rPr lang="en-US" sz="2400" dirty="0" err="1"/>
              <a:t>linac</a:t>
            </a:r>
            <a:r>
              <a:rPr lang="en-US" sz="2400" dirty="0"/>
              <a:t> with extreme focal length (few mm) lenses.</a:t>
            </a:r>
          </a:p>
          <a:p>
            <a:r>
              <a:rPr lang="en-US" sz="2400" i="1" dirty="0"/>
              <a:t>Small, intense sources are critical: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932B37-03EB-4B65-B638-E0DFD1179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941" y="1511785"/>
            <a:ext cx="3576657" cy="47614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6CCC09-4B20-406B-96FE-A35D3937C76B}"/>
              </a:ext>
            </a:extLst>
          </p:cNvPr>
          <p:cNvSpPr txBox="1"/>
          <p:nvPr/>
        </p:nvSpPr>
        <p:spPr>
          <a:xfrm>
            <a:off x="8703153" y="6254355"/>
            <a:ext cx="3096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Jiang et al., </a:t>
            </a:r>
            <a:r>
              <a:rPr lang="en-US" sz="1600" i="1" dirty="0"/>
              <a:t>Nature </a:t>
            </a:r>
            <a:r>
              <a:rPr lang="en-US" sz="1600" b="1" dirty="0"/>
              <a:t>559, </a:t>
            </a:r>
            <a:r>
              <a:rPr lang="en-US" sz="1600" dirty="0"/>
              <a:t>343 (2018)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54D5F6-532C-49AD-9918-F9E2A9131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445" y="4184580"/>
            <a:ext cx="1625283" cy="23884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ABEBC2-F0AE-4610-AD0A-617C5C113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638" y="4774834"/>
            <a:ext cx="2457156" cy="18180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4B4315-D0FF-4388-BF6D-9965DDCFE829}"/>
              </a:ext>
            </a:extLst>
          </p:cNvPr>
          <p:cNvSpPr txBox="1"/>
          <p:nvPr/>
        </p:nvSpPr>
        <p:spPr>
          <a:xfrm>
            <a:off x="5399592" y="4883084"/>
            <a:ext cx="83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Hitachi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F14E89-99DA-4942-B027-2E7C71D3DBDD}"/>
              </a:ext>
            </a:extLst>
          </p:cNvPr>
          <p:cNvSpPr txBox="1"/>
          <p:nvPr/>
        </p:nvSpPr>
        <p:spPr>
          <a:xfrm>
            <a:off x="549282" y="4945729"/>
            <a:ext cx="3212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Few -&gt; 100 nm scale source sizes with  10s of </a:t>
            </a:r>
            <a:r>
              <a:rPr lang="en-US" sz="2000" dirty="0" err="1"/>
              <a:t>nA</a:t>
            </a:r>
            <a:r>
              <a:rPr lang="en-US" sz="2000" dirty="0"/>
              <a:t> to 10s of </a:t>
            </a:r>
            <a:r>
              <a:rPr lang="en-US" sz="2000" dirty="0" err="1"/>
              <a:t>uA</a:t>
            </a:r>
            <a:r>
              <a:rPr lang="en-US" sz="2000" dirty="0"/>
              <a:t> CW current!</a:t>
            </a:r>
          </a:p>
          <a:p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18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D0142-E339-4E06-88AC-FD73F889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UED/UEM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82383-3DC2-46CC-8AA1-DC6767311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84776"/>
            <a:ext cx="10515600" cy="4351338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i="1" dirty="0"/>
              <a:t>have</a:t>
            </a:r>
            <a:r>
              <a:rPr lang="en-US" dirty="0"/>
              <a:t> photocathodes for photoinjectors offer the fields of electron scattering: diffraction, microscopy, spectroscopy?</a:t>
            </a:r>
          </a:p>
          <a:p>
            <a:pPr lvl="1"/>
            <a:r>
              <a:rPr lang="en-US" i="1" dirty="0"/>
              <a:t>Extreme time resolution (sub-</a:t>
            </a:r>
            <a:r>
              <a:rPr lang="en-US" i="1" dirty="0" err="1"/>
              <a:t>ps</a:t>
            </a:r>
            <a:r>
              <a:rPr lang="en-US" i="1" dirty="0"/>
              <a:t>) via photoemission and pump-probe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EC6E60-4933-4894-8449-E9D423B24DE3}"/>
              </a:ext>
            </a:extLst>
          </p:cNvPr>
          <p:cNvGrpSpPr/>
          <p:nvPr/>
        </p:nvGrpSpPr>
        <p:grpSpPr>
          <a:xfrm>
            <a:off x="1861680" y="5321505"/>
            <a:ext cx="7526609" cy="1427219"/>
            <a:chOff x="401385" y="2628845"/>
            <a:chExt cx="7526609" cy="142721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968A878-99A8-4A14-AC70-B9B42E731CAF}"/>
                </a:ext>
              </a:extLst>
            </p:cNvPr>
            <p:cNvGrpSpPr/>
            <p:nvPr/>
          </p:nvGrpSpPr>
          <p:grpSpPr>
            <a:xfrm>
              <a:off x="533400" y="2628845"/>
              <a:ext cx="7394594" cy="1427219"/>
              <a:chOff x="520907" y="2628845"/>
              <a:chExt cx="7394594" cy="142721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932F8C88-9129-45D6-B0D0-14F0A746245D}"/>
                  </a:ext>
                </a:extLst>
              </p:cNvPr>
              <p:cNvGrpSpPr/>
              <p:nvPr/>
            </p:nvGrpSpPr>
            <p:grpSpPr>
              <a:xfrm>
                <a:off x="4338774" y="2628845"/>
                <a:ext cx="3576727" cy="1427219"/>
                <a:chOff x="5415379" y="2733071"/>
                <a:chExt cx="3576727" cy="1427219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E3307396-D989-4370-8DB8-D565D268B8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23251"/>
                <a:stretch/>
              </p:blipFill>
              <p:spPr>
                <a:xfrm>
                  <a:off x="5415379" y="2733071"/>
                  <a:ext cx="3576727" cy="1427219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B007172C-71E0-4A04-85E7-66DA3D40FF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582665" y="3626480"/>
                  <a:ext cx="2340108" cy="261502"/>
                </a:xfrm>
                <a:prstGeom prst="rect">
                  <a:avLst/>
                </a:prstGeom>
              </p:spPr>
            </p:pic>
          </p:grp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EB7DBEF-BAAE-4120-877F-22E068A9EB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0907" y="2715591"/>
                <a:ext cx="3621128" cy="1189422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E47A53-BAF0-4F81-903B-F726F36B0A6D}"/>
                </a:ext>
              </a:extLst>
            </p:cNvPr>
            <p:cNvSpPr/>
            <p:nvPr/>
          </p:nvSpPr>
          <p:spPr>
            <a:xfrm>
              <a:off x="401385" y="2647521"/>
              <a:ext cx="3865816" cy="13255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477F09-A3F1-4D39-95AA-B0F257D6C00A}"/>
              </a:ext>
            </a:extLst>
          </p:cNvPr>
          <p:cNvGrpSpPr/>
          <p:nvPr/>
        </p:nvGrpSpPr>
        <p:grpSpPr>
          <a:xfrm>
            <a:off x="1993196" y="4109855"/>
            <a:ext cx="5149533" cy="1290748"/>
            <a:chOff x="1292171" y="5150030"/>
            <a:chExt cx="6605959" cy="170306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B8892F1-86A2-409D-A2E7-C1E2391C0B04}"/>
                </a:ext>
              </a:extLst>
            </p:cNvPr>
            <p:cNvSpPr txBox="1"/>
            <p:nvPr/>
          </p:nvSpPr>
          <p:spPr>
            <a:xfrm>
              <a:off x="6095599" y="6487612"/>
              <a:ext cx="1352026" cy="365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UCLA Pegasus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033757-F630-4C1B-9BBF-FDE2C4738DD7}"/>
                </a:ext>
              </a:extLst>
            </p:cNvPr>
            <p:cNvGrpSpPr/>
            <p:nvPr/>
          </p:nvGrpSpPr>
          <p:grpSpPr>
            <a:xfrm>
              <a:off x="1292171" y="5150030"/>
              <a:ext cx="6342662" cy="1594200"/>
              <a:chOff x="546568" y="5155382"/>
              <a:chExt cx="6342662" cy="159420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A8F9182-2F16-40C2-B9D3-004644AC6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713"/>
              <a:stretch/>
            </p:blipFill>
            <p:spPr>
              <a:xfrm>
                <a:off x="546568" y="5197007"/>
                <a:ext cx="4756204" cy="155257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88FC86F-9924-43E0-82C2-C61518263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62792" y="5155382"/>
                <a:ext cx="1726438" cy="1425619"/>
              </a:xfrm>
              <a:prstGeom prst="rect">
                <a:avLst/>
              </a:prstGeom>
            </p:spPr>
          </p:pic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0556821-6080-4AD8-8E7A-B87156BEF875}"/>
                </a:ext>
              </a:extLst>
            </p:cNvPr>
            <p:cNvSpPr/>
            <p:nvPr/>
          </p:nvSpPr>
          <p:spPr>
            <a:xfrm>
              <a:off x="1292171" y="5191655"/>
              <a:ext cx="6605959" cy="16071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5CE649D-276B-4380-A4BD-795F1E0458CD}"/>
              </a:ext>
            </a:extLst>
          </p:cNvPr>
          <p:cNvGrpSpPr/>
          <p:nvPr/>
        </p:nvGrpSpPr>
        <p:grpSpPr>
          <a:xfrm>
            <a:off x="2224348" y="2655436"/>
            <a:ext cx="7868037" cy="1415847"/>
            <a:chOff x="2518818" y="2683095"/>
            <a:chExt cx="7868037" cy="141584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8C04F4F-8619-425E-B56E-DF5E96173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8818" y="2683095"/>
              <a:ext cx="2444070" cy="1415847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08B72A5-489B-4DDC-B73C-1335F489F54A}"/>
                </a:ext>
              </a:extLst>
            </p:cNvPr>
            <p:cNvSpPr/>
            <p:nvPr/>
          </p:nvSpPr>
          <p:spPr>
            <a:xfrm>
              <a:off x="3301396" y="3816388"/>
              <a:ext cx="1605263" cy="2354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Flannagan Group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CC18774-C73F-40CD-B158-35DB4C9F8B8A}"/>
                </a:ext>
              </a:extLst>
            </p:cNvPr>
            <p:cNvGrpSpPr/>
            <p:nvPr/>
          </p:nvGrpSpPr>
          <p:grpSpPr>
            <a:xfrm>
              <a:off x="5721021" y="2814524"/>
              <a:ext cx="4665834" cy="1206034"/>
              <a:chOff x="5721021" y="2814524"/>
              <a:chExt cx="4665834" cy="1206034"/>
            </a:xfrm>
          </p:grpSpPr>
          <p:pic>
            <p:nvPicPr>
              <p:cNvPr id="1026" name="Picture 2" descr="Setup">
                <a:extLst>
                  <a:ext uri="{FF2B5EF4-FFF2-40B4-BE49-F238E27FC236}">
                    <a16:creationId xmlns:a16="http://schemas.microsoft.com/office/drawing/2014/main" id="{9C5D77BE-5307-4426-94EE-A7362F2221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737" r="18175" b="24818"/>
              <a:stretch/>
            </p:blipFill>
            <p:spPr bwMode="auto">
              <a:xfrm>
                <a:off x="5726548" y="2814524"/>
                <a:ext cx="4660307" cy="12060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D01A109-0634-44A8-A98A-359997C9C720}"/>
                  </a:ext>
                </a:extLst>
              </p:cNvPr>
              <p:cNvSpPr/>
              <p:nvPr/>
            </p:nvSpPr>
            <p:spPr>
              <a:xfrm>
                <a:off x="5721021" y="3780363"/>
                <a:ext cx="1605263" cy="23542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/>
                  <a:t>Siwick</a:t>
                </a:r>
                <a:r>
                  <a:rPr lang="en-US" sz="1400" dirty="0"/>
                  <a:t> group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13792A7-4ABA-4CD8-A56C-F490CB8DC3F2}"/>
              </a:ext>
            </a:extLst>
          </p:cNvPr>
          <p:cNvSpPr txBox="1"/>
          <p:nvPr/>
        </p:nvSpPr>
        <p:spPr>
          <a:xfrm>
            <a:off x="441189" y="2923130"/>
            <a:ext cx="179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 guns and </a:t>
            </a:r>
          </a:p>
          <a:p>
            <a:r>
              <a:rPr lang="en-US" dirty="0"/>
              <a:t>Modified TEMs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4CDB63-0F73-4043-BFB4-A1247EFECDEA}"/>
              </a:ext>
            </a:extLst>
          </p:cNvPr>
          <p:cNvSpPr txBox="1"/>
          <p:nvPr/>
        </p:nvSpPr>
        <p:spPr>
          <a:xfrm>
            <a:off x="111549" y="5652349"/>
            <a:ext cx="179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rep rate FEL injectors</a:t>
            </a:r>
          </a:p>
        </p:txBody>
      </p:sp>
      <p:pic>
        <p:nvPicPr>
          <p:cNvPr id="1028" name="Picture 4" descr="Interior of SRF gun">
            <a:extLst>
              <a:ext uri="{FF2B5EF4-FFF2-40B4-BE49-F238E27FC236}">
                <a16:creationId xmlns:a16="http://schemas.microsoft.com/office/drawing/2014/main" id="{2151C2A1-5776-4BC8-AD08-C89C2ACEC5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25"/>
          <a:stretch/>
        </p:blipFill>
        <p:spPr bwMode="auto">
          <a:xfrm>
            <a:off x="9882240" y="5310393"/>
            <a:ext cx="1384238" cy="117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FBF58F5-2C82-4587-88E7-C2BCD76470F0}"/>
              </a:ext>
            </a:extLst>
          </p:cNvPr>
          <p:cNvSpPr txBox="1"/>
          <p:nvPr/>
        </p:nvSpPr>
        <p:spPr>
          <a:xfrm>
            <a:off x="7153395" y="4628073"/>
            <a:ext cx="501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…and SLAC, BNL, multiple others in China, Germany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BBC77E-912A-4159-9FC1-2CE0FBB8A97F}"/>
              </a:ext>
            </a:extLst>
          </p:cNvPr>
          <p:cNvSpPr txBox="1"/>
          <p:nvPr/>
        </p:nvSpPr>
        <p:spPr>
          <a:xfrm>
            <a:off x="221827" y="4406582"/>
            <a:ext cx="179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field pulsed  FEL injectors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6B22729-BE81-4846-A3C6-DBD116AF989A}"/>
              </a:ext>
            </a:extLst>
          </p:cNvPr>
          <p:cNvSpPr/>
          <p:nvPr/>
        </p:nvSpPr>
        <p:spPr>
          <a:xfrm>
            <a:off x="9797571" y="6478597"/>
            <a:ext cx="1605263" cy="2354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SLAC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5C07292-21DC-48D2-925B-5B213EEB97DB}"/>
              </a:ext>
            </a:extLst>
          </p:cNvPr>
          <p:cNvSpPr/>
          <p:nvPr/>
        </p:nvSpPr>
        <p:spPr>
          <a:xfrm>
            <a:off x="5962928" y="6517287"/>
            <a:ext cx="3971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Lora"/>
              </a:rPr>
              <a:t>Chinese Academy of Engineering Physics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02063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CCA2E-53DE-4A75-89B2-A26123075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882" y="59213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Emittance limits in Single Shot vs. Single electron/CW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EC349E-659C-47EE-A7E2-6D24C000D7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1384776"/>
                <a:ext cx="10515600" cy="52446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Accelerators excel in suppressing space charge – excellent for </a:t>
                </a:r>
                <a:r>
                  <a:rPr lang="en-US" i="1" dirty="0"/>
                  <a:t>single shot acquisition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dirty="0"/>
                  <a:t> e/bunch</a:t>
                </a:r>
              </a:p>
              <a:p>
                <a:pPr lvl="1"/>
                <a:r>
                  <a:rPr lang="en-US" dirty="0"/>
                  <a:t>What’s the emittance?  If 20 MV/m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𝑐𝑎𝑡h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𝑐𝑎𝑡h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dirty="0"/>
                  <a:t> (and smaller for cigar regime)</a:t>
                </a:r>
              </a:p>
              <a:p>
                <a:pPr lvl="1"/>
                <a:r>
                  <a:rPr lang="en-US" dirty="0"/>
                  <a:t>Even imagining you can run at threshold: MTE = 26 </a:t>
                </a:r>
                <a:r>
                  <a:rPr lang="en-US" dirty="0" err="1"/>
                  <a:t>meV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𝒏𝒙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𝐧𝐦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For diffraction, maximum feature size observable: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𝑚𝑐</m:t>
                        </m:r>
                      </m:den>
                    </m:f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𝒏𝒙</m:t>
                            </m:r>
                          </m:sub>
                        </m:sSub>
                      </m:den>
                    </m:f>
                  </m:oMath>
                </a14:m>
                <a:endParaRPr lang="en-US" b="1" dirty="0"/>
              </a:p>
              <a:p>
                <a:r>
                  <a:rPr lang="en-US" dirty="0"/>
                  <a:t>What if we throw out space charge? Just use one electron (stroboscopic) and average over many shots. Or just run full CW. What is the limit then?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b="0" dirty="0"/>
                  <a:t>This ol</a:t>
                </a:r>
                <a:r>
                  <a:rPr lang="en-US" dirty="0"/>
                  <a:t>e’ chestnut: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𝑛𝑥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𝐩𝐦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EC349E-659C-47EE-A7E2-6D24C000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384776"/>
                <a:ext cx="10515600" cy="5244624"/>
              </a:xfrm>
              <a:blipFill>
                <a:blip r:embed="rId3"/>
                <a:stretch>
                  <a:fillRect l="-1043" t="-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763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B16D7-01EB-4F17-8283-A9B30274E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sources for stroboscopic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01F85-7108-4609-BD95-500335F93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3871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 ultrafast stroboscopic microscopy community has been pushing for small sources for some time: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F6A1AF-D27F-45BD-950E-471FACBB8BDB}"/>
              </a:ext>
            </a:extLst>
          </p:cNvPr>
          <p:cNvGrpSpPr/>
          <p:nvPr/>
        </p:nvGrpSpPr>
        <p:grpSpPr>
          <a:xfrm>
            <a:off x="257949" y="2094222"/>
            <a:ext cx="5409622" cy="4110196"/>
            <a:chOff x="474770" y="2028233"/>
            <a:chExt cx="5409622" cy="41101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80CFF9-0578-4B7C-93D2-EF7433AE2801}"/>
                </a:ext>
              </a:extLst>
            </p:cNvPr>
            <p:cNvGrpSpPr/>
            <p:nvPr/>
          </p:nvGrpSpPr>
          <p:grpSpPr>
            <a:xfrm>
              <a:off x="582445" y="2028233"/>
              <a:ext cx="5092303" cy="3314233"/>
              <a:chOff x="582445" y="2028233"/>
              <a:chExt cx="5092303" cy="331423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CBF222E-6E81-4B57-AEDF-74242B9135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2445" y="2028233"/>
                <a:ext cx="5092303" cy="2971800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8DB3DD2-053F-45DB-B67A-CFF675132CA9}"/>
                  </a:ext>
                </a:extLst>
              </p:cNvPr>
              <p:cNvSpPr/>
              <p:nvPr/>
            </p:nvSpPr>
            <p:spPr>
              <a:xfrm>
                <a:off x="1931470" y="4973134"/>
                <a:ext cx="239425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err="1"/>
                  <a:t>Université</a:t>
                </a:r>
                <a:r>
                  <a:rPr lang="en-US" dirty="0"/>
                  <a:t> de Toulouse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555BCD-3F3B-4952-A6ED-22B21A022B1E}"/>
                </a:ext>
              </a:extLst>
            </p:cNvPr>
            <p:cNvSpPr txBox="1"/>
            <p:nvPr/>
          </p:nvSpPr>
          <p:spPr>
            <a:xfrm>
              <a:off x="2423915" y="5615209"/>
              <a:ext cx="1409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5-10 pm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602169-7D80-4E4D-88D9-07DA3474009E}"/>
                </a:ext>
              </a:extLst>
            </p:cNvPr>
            <p:cNvSpPr/>
            <p:nvPr/>
          </p:nvSpPr>
          <p:spPr>
            <a:xfrm>
              <a:off x="474770" y="5217596"/>
              <a:ext cx="5409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F. </a:t>
              </a:r>
              <a:r>
                <a:rPr lang="en-US" dirty="0" err="1"/>
                <a:t>Houdellier</a:t>
              </a:r>
              <a:r>
                <a:rPr lang="en-US" dirty="0"/>
                <a:t> et al, Ultramicroscopy </a:t>
              </a:r>
              <a:r>
                <a:rPr lang="en-US" b="1" dirty="0"/>
                <a:t>186, </a:t>
              </a:r>
              <a:r>
                <a:rPr lang="en-US" dirty="0"/>
                <a:t>128-138 (2018)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77AAB0-1442-4003-8082-3D47B6E84FF3}"/>
              </a:ext>
            </a:extLst>
          </p:cNvPr>
          <p:cNvGrpSpPr/>
          <p:nvPr/>
        </p:nvGrpSpPr>
        <p:grpSpPr>
          <a:xfrm>
            <a:off x="6649232" y="1714150"/>
            <a:ext cx="5445786" cy="3975450"/>
            <a:chOff x="6649232" y="1714150"/>
            <a:chExt cx="5445786" cy="39754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D47FBD7-C953-4886-8A29-2F826A95B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17243" y="2023604"/>
              <a:ext cx="4900844" cy="1892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04A56A6-83C3-49EB-A91C-90E5A36F8A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4644"/>
            <a:stretch/>
          </p:blipFill>
          <p:spPr>
            <a:xfrm>
              <a:off x="9230982" y="3822700"/>
              <a:ext cx="2500560" cy="18669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174CCDE-FB6B-48D6-85A3-8A9C888E3795}"/>
                    </a:ext>
                  </a:extLst>
                </p:cNvPr>
                <p:cNvSpPr txBox="1"/>
                <p:nvPr/>
              </p:nvSpPr>
              <p:spPr>
                <a:xfrm>
                  <a:off x="9779759" y="4009280"/>
                  <a:ext cx="1829796" cy="9638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 dirty="0"/>
                    <a:t>   2 pm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p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~ 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800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174CCDE-FB6B-48D6-85A3-8A9C888E37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79759" y="4009280"/>
                  <a:ext cx="1829796" cy="963854"/>
                </a:xfrm>
                <a:prstGeom prst="rect">
                  <a:avLst/>
                </a:prstGeom>
                <a:blipFill>
                  <a:blip r:embed="rId5"/>
                  <a:stretch>
                    <a:fillRect t="-63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7493BE9-F935-4F0C-8F4F-E22E0B12289B}"/>
                </a:ext>
              </a:extLst>
            </p:cNvPr>
            <p:cNvSpPr txBox="1"/>
            <p:nvPr/>
          </p:nvSpPr>
          <p:spPr>
            <a:xfrm>
              <a:off x="6649232" y="1714150"/>
              <a:ext cx="5445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Ropers Group: Armin Feist, Ultramicroscopy, </a:t>
              </a:r>
              <a:r>
                <a:rPr lang="en-US" b="1" dirty="0"/>
                <a:t>176 </a:t>
              </a:r>
              <a:r>
                <a:rPr lang="en-US" dirty="0"/>
                <a:t>(2017)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77008FF-8C93-4956-8BD0-21CA09D3F976}"/>
              </a:ext>
            </a:extLst>
          </p:cNvPr>
          <p:cNvGrpSpPr/>
          <p:nvPr/>
        </p:nvGrpSpPr>
        <p:grpSpPr>
          <a:xfrm>
            <a:off x="5259244" y="4379931"/>
            <a:ext cx="4223926" cy="2418856"/>
            <a:chOff x="5465667" y="4397779"/>
            <a:chExt cx="4223926" cy="241885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D7712F0-55D6-469E-88EB-04AEAEED7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68686" y="4397779"/>
              <a:ext cx="3417888" cy="180734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24DC04D-898A-484A-B252-924F80B85DFC}"/>
                </a:ext>
              </a:extLst>
            </p:cNvPr>
            <p:cNvSpPr/>
            <p:nvPr/>
          </p:nvSpPr>
          <p:spPr>
            <a:xfrm>
              <a:off x="5465667" y="6447303"/>
              <a:ext cx="422392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M. </a:t>
              </a:r>
              <a:r>
                <a:rPr lang="en-US" dirty="0" err="1"/>
                <a:t>Aidelsburger</a:t>
              </a:r>
              <a:r>
                <a:rPr lang="en-US" dirty="0"/>
                <a:t> et al., PNAS </a:t>
              </a:r>
              <a:r>
                <a:rPr lang="en-US" b="1" dirty="0"/>
                <a:t>46 (2010)</a:t>
              </a:r>
              <a:r>
                <a:rPr lang="en-US" dirty="0"/>
                <a:t> </a:t>
              </a:r>
              <a:endParaRPr lang="en-US" sz="11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46214D-F9C8-49D6-8734-0C760DB6B2A9}"/>
                </a:ext>
              </a:extLst>
            </p:cNvPr>
            <p:cNvSpPr/>
            <p:nvPr/>
          </p:nvSpPr>
          <p:spPr>
            <a:xfrm>
              <a:off x="6566412" y="6155671"/>
              <a:ext cx="13671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Baum 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241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0A285-F0BF-45F1-A213-4C09F6952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 for “flat” photocathodes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DDAF4F-B6ED-4391-B47C-168581FCCB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8452" y="1292497"/>
                <a:ext cx="9751501" cy="52341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What about flat cathodes? Excellent progress being made in driving down MTE, &lt;10 </a:t>
                </a:r>
                <a:r>
                  <a:rPr lang="en-US" dirty="0" err="1"/>
                  <a:t>meV</a:t>
                </a:r>
                <a:r>
                  <a:rPr lang="en-US" dirty="0"/>
                  <a:t> achieved with cold metals!</a:t>
                </a:r>
              </a:p>
              <a:p>
                <a:r>
                  <a:rPr lang="en-US" dirty="0"/>
                  <a:t>NB: Nothing wrong with tips—just can’t put them into every gun</a:t>
                </a:r>
              </a:p>
              <a:p>
                <a:r>
                  <a:rPr lang="en-US" dirty="0"/>
                  <a:t>Say MTE = 5 </a:t>
                </a:r>
                <a:r>
                  <a:rPr lang="en-US" dirty="0" err="1"/>
                  <a:t>meV</a:t>
                </a:r>
                <a:r>
                  <a:rPr lang="en-US" dirty="0"/>
                  <a:t>.   2 pm emittance requires a source size</a:t>
                </a:r>
              </a:p>
              <a:p>
                <a:pPr marL="0" indent="0">
                  <a:buNone/>
                </a:pPr>
                <a:r>
                  <a:rPr lang="en-US" dirty="0"/>
                  <a:t>  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! 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b="0" dirty="0"/>
                  <a:t>Similar to tips…Does that mean the tips </a:t>
                </a:r>
                <a:r>
                  <a:rPr lang="en-US" dirty="0"/>
                  <a:t>are</a:t>
                </a:r>
                <a:r>
                  <a:rPr lang="en-US" b="0" dirty="0"/>
                  <a:t> that </a:t>
                </a:r>
                <a:r>
                  <a:rPr lang="en-US" b="0" i="1" dirty="0"/>
                  <a:t>cold</a:t>
                </a:r>
                <a:r>
                  <a:rPr lang="en-US" b="0" dirty="0"/>
                  <a:t>?</a:t>
                </a:r>
              </a:p>
              <a:p>
                <a:r>
                  <a:rPr lang="en-US" dirty="0"/>
                  <a:t>No: apertures are used with tips, as angles are too large and induce spherical aberration. </a:t>
                </a:r>
              </a:p>
              <a:p>
                <a:pPr lvl="1"/>
                <a:r>
                  <a:rPr lang="en-US" dirty="0"/>
                  <a:t>For no aberrations: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= 101 </a:t>
                </a:r>
                <a:r>
                  <a:rPr lang="en-US" dirty="0" err="1"/>
                  <a:t>fA</a:t>
                </a:r>
                <a:r>
                  <a:rPr lang="en-US" dirty="0"/>
                  <a:t> 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13 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pm</m:t>
                            </m:r>
                          </m:e>
                        </m:d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2-3 e/pulse: ~ 4pm per electron.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DDAF4F-B6ED-4391-B47C-168581FCCB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8452" y="1292497"/>
                <a:ext cx="9751501" cy="5234137"/>
              </a:xfrm>
              <a:blipFill>
                <a:blip r:embed="rId2"/>
                <a:stretch>
                  <a:fillRect l="-1125" t="-1979" r="-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CBF222E-6E81-4B57-AEDF-74242B9135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24" r="29811"/>
          <a:stretch/>
        </p:blipFill>
        <p:spPr>
          <a:xfrm>
            <a:off x="10275216" y="2978788"/>
            <a:ext cx="1720341" cy="31907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47FBD7-C953-4886-8A29-2F826A95B7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709"/>
          <a:stretch/>
        </p:blipFill>
        <p:spPr>
          <a:xfrm>
            <a:off x="10275217" y="1287711"/>
            <a:ext cx="1677036" cy="169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80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CC68DB9-EEC1-4E80-B3D5-7F8A51045D2D}"/>
              </a:ext>
            </a:extLst>
          </p:cNvPr>
          <p:cNvGrpSpPr/>
          <p:nvPr/>
        </p:nvGrpSpPr>
        <p:grpSpPr>
          <a:xfrm>
            <a:off x="8992005" y="1668994"/>
            <a:ext cx="2055522" cy="1357011"/>
            <a:chOff x="9033103" y="1668994"/>
            <a:chExt cx="2055522" cy="135701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41C7E93-21B9-4BF6-99C8-EA94180D0909}"/>
                </a:ext>
              </a:extLst>
            </p:cNvPr>
            <p:cNvGrpSpPr/>
            <p:nvPr/>
          </p:nvGrpSpPr>
          <p:grpSpPr>
            <a:xfrm>
              <a:off x="9033103" y="1913643"/>
              <a:ext cx="1743958" cy="1112362"/>
              <a:chOff x="8722017" y="1800519"/>
              <a:chExt cx="1743958" cy="1112362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03E34BD4-0322-4E5A-BB8F-3E1F21C07CA9}"/>
                  </a:ext>
                </a:extLst>
              </p:cNvPr>
              <p:cNvCxnSpPr/>
              <p:nvPr/>
            </p:nvCxnSpPr>
            <p:spPr>
              <a:xfrm flipV="1">
                <a:off x="9593996" y="1800519"/>
                <a:ext cx="0" cy="11123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05A21C6-1990-4E78-9B0B-E99E1C5E1C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22017" y="2386552"/>
                <a:ext cx="174395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A3678B-0C70-4080-9B37-ACC4848F09A6}"/>
                </a:ext>
              </a:extLst>
            </p:cNvPr>
            <p:cNvGrpSpPr/>
            <p:nvPr/>
          </p:nvGrpSpPr>
          <p:grpSpPr>
            <a:xfrm>
              <a:off x="9304256" y="1668994"/>
              <a:ext cx="1784369" cy="1161406"/>
              <a:chOff x="9304256" y="1668994"/>
              <a:chExt cx="1784369" cy="1161406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59F4FA7-1966-47B9-8305-2A73D4089F41}"/>
                  </a:ext>
                </a:extLst>
              </p:cNvPr>
              <p:cNvGrpSpPr/>
              <p:nvPr/>
            </p:nvGrpSpPr>
            <p:grpSpPr>
              <a:xfrm>
                <a:off x="9304256" y="2168952"/>
                <a:ext cx="1197204" cy="661448"/>
                <a:chOff x="9304256" y="2168952"/>
                <a:chExt cx="1197204" cy="661448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2CA6B299-983A-4F8C-94D1-9A0B65766888}"/>
                    </a:ext>
                  </a:extLst>
                </p:cNvPr>
                <p:cNvSpPr/>
                <p:nvPr/>
              </p:nvSpPr>
              <p:spPr>
                <a:xfrm>
                  <a:off x="9304256" y="2215300"/>
                  <a:ext cx="1197204" cy="556181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36FF1D86-F746-4BD3-B30E-068D2F0A10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88897" y="2168952"/>
                  <a:ext cx="0" cy="661448"/>
                </a:xfrm>
                <a:prstGeom prst="straightConnector1">
                  <a:avLst/>
                </a:prstGeom>
                <a:ln>
                  <a:prstDash val="sysDot"/>
                  <a:headEnd type="triangle"/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E1BF602-9E67-447B-AB78-2EBF78437377}"/>
                  </a:ext>
                </a:extLst>
              </p:cNvPr>
              <p:cNvSpPr txBox="1"/>
              <p:nvPr/>
            </p:nvSpPr>
            <p:spPr>
              <a:xfrm>
                <a:off x="10804573" y="2285158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9E70EF2-9F7D-4DEB-ABCB-6812575DD014}"/>
                      </a:ext>
                    </a:extLst>
                  </p:cNvPr>
                  <p:cNvSpPr txBox="1"/>
                  <p:nvPr/>
                </p:nvSpPr>
                <p:spPr>
                  <a:xfrm>
                    <a:off x="9855956" y="1668994"/>
                    <a:ext cx="47019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E9E70EF2-9F7D-4DEB-ABCB-6812575DD0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55956" y="1668994"/>
                    <a:ext cx="470193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824"/>
            <a:ext cx="10515600" cy="1325563"/>
          </a:xfrm>
        </p:spPr>
        <p:txBody>
          <a:bodyPr/>
          <a:lstStyle/>
          <a:p>
            <a:r>
              <a:rPr lang="en-US" dirty="0"/>
              <a:t>Comparison to FE tips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1394" y="1275719"/>
                <a:ext cx="11098635" cy="536836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Recast the brightness as the “coherent current”: the total current contained in the coherent area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/>
              </a:p>
              <a:p>
                <a:pPr marL="0" indent="0" algn="ctr">
                  <a:buNone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𝐽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16 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𝑛𝑥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𝑛𝑦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b="0" dirty="0"/>
              </a:p>
              <a:p>
                <a:r>
                  <a:rPr lang="en-US" sz="2400" dirty="0"/>
                  <a:t>Cold field emission tips (CFEG)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0.3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nA</a:t>
                </a:r>
                <a:r>
                  <a:rPr lang="en-US" sz="2400" dirty="0"/>
                  <a:t> (huge!)</a:t>
                </a:r>
              </a:p>
              <a:p>
                <a:r>
                  <a:rPr lang="en-US" sz="2400" b="0" dirty="0"/>
                  <a:t>Laser driven tips @ 250 </a:t>
                </a:r>
                <a:r>
                  <a:rPr lang="en-US" sz="2400" b="0" dirty="0" err="1"/>
                  <a:t>KHz</a:t>
                </a:r>
                <a:r>
                  <a:rPr lang="en-US" sz="2400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=0.3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>
                    <a:sym typeface="Wingdings" panose="05000000000000000000" pitchFamily="2" charset="2"/>
                  </a:rPr>
                  <a:t> mostly just “missing current.”</a:t>
                </a:r>
                <a:r>
                  <a:rPr lang="en-US" sz="2400" b="0" dirty="0"/>
                  <a:t> </a:t>
                </a:r>
              </a:p>
              <a:p>
                <a:pPr lvl="1"/>
                <a:r>
                  <a:rPr lang="en-US" sz="2000" dirty="0"/>
                  <a:t>C</a:t>
                </a:r>
                <a:r>
                  <a:rPr lang="en-US" sz="2000" b="0" dirty="0"/>
                  <a:t>omparable to </a:t>
                </a:r>
                <a:r>
                  <a:rPr lang="en-US" sz="2000" b="0" dirty="0" err="1"/>
                  <a:t>HiRES</a:t>
                </a:r>
                <a:r>
                  <a:rPr lang="en-US" sz="2000" b="0" dirty="0"/>
                  <a:t> with 1 um spot size! D</a:t>
                </a:r>
                <a:r>
                  <a:rPr lang="en-US" sz="2000" dirty="0"/>
                  <a:t>. </a:t>
                </a:r>
                <a:r>
                  <a:rPr lang="en-US" sz="2000" dirty="0" err="1"/>
                  <a:t>Filippetto</a:t>
                </a:r>
                <a:r>
                  <a:rPr lang="en-US" sz="2000" dirty="0"/>
                  <a:t> and H. Qian, J. Phys B, 2016! </a:t>
                </a:r>
                <a:endParaRPr lang="en-US" sz="2000" b="0" dirty="0"/>
              </a:p>
              <a:p>
                <a:r>
                  <a:rPr lang="en-US" sz="2400" b="0" dirty="0"/>
                  <a:t>What would it take for a flat photocathode to keep up with CFEGs, even running CW?</a:t>
                </a:r>
              </a:p>
              <a:p>
                <a:pPr lvl="1"/>
                <a:r>
                  <a:rPr lang="en-US" sz="2000" b="1" i="1" dirty="0"/>
                  <a:t>Magical photocathode</a:t>
                </a:r>
                <a:r>
                  <a:rPr lang="en-US" sz="2000" b="0" dirty="0"/>
                  <a:t>, MTE = 5 </a:t>
                </a:r>
                <a:r>
                  <a:rPr lang="en-US" sz="2000" b="0" dirty="0" err="1"/>
                  <a:t>meV</a:t>
                </a:r>
                <a:r>
                  <a:rPr lang="en-US" sz="2000" b="0" dirty="0"/>
                  <a:t>, QE = 1% (2 eV photons)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𝑄𝐸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4 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MTE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b="0" dirty="0"/>
                  <a:t> </a:t>
                </a:r>
                <a:r>
                  <a:rPr lang="en-US" sz="2400" dirty="0"/>
                  <a:t>100</a:t>
                </a:r>
                <a:r>
                  <a:rPr lang="en-US" sz="2400" b="0" dirty="0"/>
                  <a:t> kW/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b="0" dirty="0"/>
                  <a:t> laser power to be comparable to CFEG</a:t>
                </a:r>
              </a:p>
              <a:p>
                <a:pPr marL="0" indent="0">
                  <a:buNone/>
                </a:pPr>
                <a:r>
                  <a:rPr lang="en-US" sz="2400" dirty="0"/>
                  <a:t>	</a:t>
                </a:r>
                <a:endParaRPr lang="en-US" sz="2400" b="0" dirty="0"/>
              </a:p>
              <a:p>
                <a:pPr lvl="1"/>
                <a:endParaRPr lang="en-US" sz="2000" b="0" dirty="0"/>
              </a:p>
              <a:p>
                <a:endParaRPr lang="en-US" sz="24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1394" y="1275719"/>
                <a:ext cx="11098635" cy="5368361"/>
              </a:xfrm>
              <a:blipFill>
                <a:blip r:embed="rId3"/>
                <a:stretch>
                  <a:fillRect l="-769" t="-1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714785" y="6084960"/>
            <a:ext cx="6709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(probably not feasible, but compares favorably with laser driven tips!)</a:t>
            </a:r>
          </a:p>
          <a:p>
            <a:r>
              <a:rPr lang="en-US" b="1" dirty="0"/>
              <a:t>Handling high peak and average power density is critical 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F3C939D-693C-4922-A3A6-105A2C8A0B44}"/>
              </a:ext>
            </a:extLst>
          </p:cNvPr>
          <p:cNvGrpSpPr/>
          <p:nvPr/>
        </p:nvGrpSpPr>
        <p:grpSpPr>
          <a:xfrm>
            <a:off x="9437360" y="2168952"/>
            <a:ext cx="779616" cy="661448"/>
            <a:chOff x="9509281" y="2168952"/>
            <a:chExt cx="779616" cy="661448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C4CF843-D192-4E61-8B80-835DAF319436}"/>
                </a:ext>
              </a:extLst>
            </p:cNvPr>
            <p:cNvCxnSpPr>
              <a:cxnSpLocks/>
            </p:cNvCxnSpPr>
            <p:nvPr/>
          </p:nvCxnSpPr>
          <p:spPr>
            <a:xfrm>
              <a:off x="9521266" y="2729064"/>
              <a:ext cx="767631" cy="0"/>
            </a:xfrm>
            <a:prstGeom prst="straightConnector1">
              <a:avLst/>
            </a:prstGeom>
            <a:ln>
              <a:prstDash val="sysDot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EA547F-7604-485F-A1F3-62D2A570C1DA}"/>
                </a:ext>
              </a:extLst>
            </p:cNvPr>
            <p:cNvCxnSpPr>
              <a:cxnSpLocks/>
            </p:cNvCxnSpPr>
            <p:nvPr/>
          </p:nvCxnSpPr>
          <p:spPr>
            <a:xfrm>
              <a:off x="9509281" y="2265015"/>
              <a:ext cx="767631" cy="0"/>
            </a:xfrm>
            <a:prstGeom prst="straightConnector1">
              <a:avLst/>
            </a:prstGeom>
            <a:ln>
              <a:prstDash val="sysDot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7947434-6B87-4661-AF3B-FBA6193E87DA}"/>
                </a:ext>
              </a:extLst>
            </p:cNvPr>
            <p:cNvCxnSpPr>
              <a:cxnSpLocks/>
            </p:cNvCxnSpPr>
            <p:nvPr/>
          </p:nvCxnSpPr>
          <p:spPr>
            <a:xfrm>
              <a:off x="9521266" y="2168952"/>
              <a:ext cx="0" cy="661448"/>
            </a:xfrm>
            <a:prstGeom prst="straightConnector1">
              <a:avLst/>
            </a:prstGeom>
            <a:ln>
              <a:prstDash val="sysDot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467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9369-8361-460F-9AB7-88828154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68F1AC-A5AE-4596-A73C-14B327ABA1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38225" y="3429000"/>
                <a:ext cx="6638925" cy="31956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~ 1 MW/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NIR on GaAs-</a:t>
                </a:r>
                <a:r>
                  <a:rPr lang="en-US" dirty="0" err="1"/>
                  <a:t>GaAsP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~20 </a:t>
                </a:r>
                <a:r>
                  <a:rPr lang="en-US" dirty="0" err="1"/>
                  <a:t>pA</a:t>
                </a:r>
                <a:r>
                  <a:rPr lang="en-US" dirty="0"/>
                  <a:t> coherent current!</a:t>
                </a:r>
              </a:p>
              <a:p>
                <a:pPr marL="0" indent="0">
                  <a:buNone/>
                </a:pPr>
                <a:r>
                  <a:rPr lang="en-US" dirty="0"/>
                  <a:t>Also spin polarized!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 Same order of magnitude 6D brightness as CFEG tips!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68F1AC-A5AE-4596-A73C-14B327ABA1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38225" y="3429000"/>
                <a:ext cx="6638925" cy="3195638"/>
              </a:xfrm>
              <a:blipFill>
                <a:blip r:embed="rId2"/>
                <a:stretch>
                  <a:fillRect l="-1837" t="-3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52C252F-99CB-4F80-9766-74C10F0B11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34279"/>
          <a:stretch/>
        </p:blipFill>
        <p:spPr>
          <a:xfrm>
            <a:off x="161925" y="1232068"/>
            <a:ext cx="8601075" cy="15525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78DC8E-477E-425D-85C5-680D1289C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0" y="1596888"/>
            <a:ext cx="302452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70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7128</TotalTime>
  <Words>1430</Words>
  <Application>Microsoft Office PowerPoint</Application>
  <PresentationFormat>Widescreen</PresentationFormat>
  <Paragraphs>148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Lora</vt:lpstr>
      <vt:lpstr>Wingdings</vt:lpstr>
      <vt:lpstr>Office Theme</vt:lpstr>
      <vt:lpstr>Prospects for uncertainty principle limited photoemission in electron microscopy</vt:lpstr>
      <vt:lpstr>Premise</vt:lpstr>
      <vt:lpstr>Traditional transmission electron microscopy</vt:lpstr>
      <vt:lpstr>UED/UEM</vt:lpstr>
      <vt:lpstr>Emittance limits in Single Shot vs. Single electron/CW</vt:lpstr>
      <vt:lpstr>Small sources for stroboscopic scattering</vt:lpstr>
      <vt:lpstr>Perspectives for “flat” photocathodes</vt:lpstr>
      <vt:lpstr>Comparison to FE tips</vt:lpstr>
      <vt:lpstr>Interesting example</vt:lpstr>
      <vt:lpstr>Not just transverse phase space…</vt:lpstr>
      <vt:lpstr>Nonlinear photoemission</vt:lpstr>
      <vt:lpstr>Small sources: options for accelerator guns</vt:lpstr>
      <vt:lpstr>PowerPoint Presentation</vt:lpstr>
      <vt:lpstr>Quantum limits in the longitudinal phase space</vt:lpstr>
      <vt:lpstr>Quantum limits in the longitudinal phase space</vt:lpstr>
      <vt:lpstr>Quantum limits in the longitudinal phase space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for quantum limited photoemission for electron microscopy</dc:title>
  <dc:creator>Jared Michael Maxson</dc:creator>
  <cp:lastModifiedBy>Jared Maxson</cp:lastModifiedBy>
  <cp:revision>88</cp:revision>
  <dcterms:created xsi:type="dcterms:W3CDTF">2018-10-07T22:09:11Z</dcterms:created>
  <dcterms:modified xsi:type="dcterms:W3CDTF">2018-10-15T13:18:04Z</dcterms:modified>
</cp:coreProperties>
</file>