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17"/>
  </p:notesMasterIdLst>
  <p:sldIdLst>
    <p:sldId id="257" r:id="rId5"/>
    <p:sldId id="933" r:id="rId6"/>
    <p:sldId id="949" r:id="rId7"/>
    <p:sldId id="947" r:id="rId8"/>
    <p:sldId id="950" r:id="rId9"/>
    <p:sldId id="951" r:id="rId10"/>
    <p:sldId id="952" r:id="rId11"/>
    <p:sldId id="953" r:id="rId12"/>
    <p:sldId id="943" r:id="rId13"/>
    <p:sldId id="954" r:id="rId14"/>
    <p:sldId id="955" r:id="rId15"/>
    <p:sldId id="46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pak Mahapatra" initials="RM" lastIdx="1" clrIdx="0">
    <p:extLst>
      <p:ext uri="{19B8F6BF-5375-455C-9EA6-DF929625EA0E}">
        <p15:presenceInfo xmlns:p15="http://schemas.microsoft.com/office/powerpoint/2012/main" userId="838a6ad45d1757f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9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22" autoAdjust="0"/>
    <p:restoredTop sz="97211"/>
  </p:normalViewPr>
  <p:slideViewPr>
    <p:cSldViewPr snapToGrid="0">
      <p:cViewPr varScale="1">
        <p:scale>
          <a:sx n="119" d="100"/>
          <a:sy n="119" d="100"/>
        </p:scale>
        <p:origin x="648" y="108"/>
      </p:cViewPr>
      <p:guideLst>
        <p:guide orient="horz" pos="2160"/>
        <p:guide pos="2880"/>
      </p:guideLst>
    </p:cSldViewPr>
  </p:slideViewPr>
  <p:notesTextViewPr>
    <p:cViewPr>
      <p:scale>
        <a:sx n="3" d="2"/>
        <a:sy n="3" d="2"/>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148BDC-E823-46AF-8F5E-610382BF987F}" type="datetimeFigureOut">
              <a:rPr lang="en-US" smtClean="0"/>
              <a:t>10/6/2021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A8C594-6DB0-49D7-AF60-A604C9E7A08A}" type="slidenum">
              <a:rPr lang="en-US" smtClean="0"/>
              <a:t>‹#›</a:t>
            </a:fld>
            <a:endParaRPr lang="en-US"/>
          </a:p>
        </p:txBody>
      </p:sp>
    </p:spTree>
    <p:extLst>
      <p:ext uri="{BB962C8B-B14F-4D97-AF65-F5344CB8AC3E}">
        <p14:creationId xmlns:p14="http://schemas.microsoft.com/office/powerpoint/2010/main" val="1354871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61D0754-E5DA-4ABC-9581-642A1534F904}" type="datetime1">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2386808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6FB34B-EE96-45E3-BE35-BB9E823AEDA8}" type="datetime1">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220387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331134-A1B7-4E40-9CDF-822CA61FEAF1}" type="datetime1">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2914763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lvl1pPr>
              <a:defRPr>
                <a:latin typeface="+mj-lt"/>
                <a:ea typeface="+mj-ea"/>
                <a:cs typeface="+mj-cs"/>
                <a:sym typeface="Bookman Old Style"/>
              </a:defRPr>
            </a:lvl1pPr>
          </a:lstStyle>
          <a:p>
            <a:r>
              <a:t>Title Text</a:t>
            </a:r>
          </a:p>
        </p:txBody>
      </p:sp>
      <p:sp>
        <p:nvSpPr>
          <p:cNvPr id="21" name="Shape 21"/>
          <p:cNvSpPr>
            <a:spLocks noGrp="1"/>
          </p:cNvSpPr>
          <p:nvPr>
            <p:ph type="body" idx="1"/>
          </p:nvPr>
        </p:nvSpPr>
        <p:spPr>
          <a:xfrm>
            <a:off x="892629" y="1946367"/>
            <a:ext cx="7358743" cy="4016829"/>
          </a:xfrm>
          <a:prstGeom prst="rect">
            <a:avLst/>
          </a:prstGeom>
        </p:spPr>
        <p:txBody>
          <a:bodyPr/>
          <a:lstStyle>
            <a:lvl1pPr>
              <a:spcBef>
                <a:spcPts val="1273"/>
              </a:spcBef>
              <a:defRPr>
                <a:latin typeface="+mj-lt"/>
                <a:ea typeface="+mj-ea"/>
                <a:cs typeface="+mj-cs"/>
                <a:sym typeface="Bookman Old Style"/>
              </a:defRPr>
            </a:lvl1pPr>
            <a:lvl2pPr>
              <a:spcBef>
                <a:spcPts val="1273"/>
              </a:spcBef>
              <a:defRPr>
                <a:latin typeface="+mj-lt"/>
                <a:ea typeface="+mj-ea"/>
                <a:cs typeface="+mj-cs"/>
                <a:sym typeface="Bookman Old Style"/>
              </a:defRPr>
            </a:lvl2pPr>
            <a:lvl3pPr>
              <a:spcBef>
                <a:spcPts val="1273"/>
              </a:spcBef>
              <a:defRPr>
                <a:latin typeface="+mj-lt"/>
                <a:ea typeface="+mj-ea"/>
                <a:cs typeface="+mj-cs"/>
                <a:sym typeface="Bookman Old Style"/>
              </a:defRPr>
            </a:lvl3pPr>
            <a:lvl4pPr>
              <a:spcBef>
                <a:spcPts val="1273"/>
              </a:spcBef>
              <a:defRPr>
                <a:latin typeface="+mj-lt"/>
                <a:ea typeface="+mj-ea"/>
                <a:cs typeface="+mj-cs"/>
                <a:sym typeface="Bookman Old Style"/>
              </a:defRPr>
            </a:lvl4pPr>
            <a:lvl5pPr>
              <a:spcBef>
                <a:spcPts val="1273"/>
              </a:spcBef>
              <a:defRPr>
                <a:latin typeface="+mj-lt"/>
                <a:ea typeface="+mj-ea"/>
                <a:cs typeface="+mj-cs"/>
                <a:sym typeface="Bookman Old Style"/>
              </a:defRPr>
            </a:lvl5p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4143719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7704" y="611124"/>
            <a:ext cx="7768590" cy="615553"/>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371600" y="3840480"/>
            <a:ext cx="6400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rgbClr val="898989"/>
                </a:solidFill>
                <a:latin typeface="Calibri"/>
                <a:cs typeface="Calibri"/>
              </a:defRPr>
            </a:lvl1pPr>
          </a:lstStyle>
          <a:p>
            <a:pPr marL="9525">
              <a:spcBef>
                <a:spcPts val="30"/>
              </a:spcBef>
            </a:pPr>
            <a:r>
              <a:rPr lang="en-US" spc="-4"/>
              <a:t>15-16</a:t>
            </a:r>
            <a:r>
              <a:rPr lang="en-US" spc="-19"/>
              <a:t> </a:t>
            </a:r>
            <a:r>
              <a:rPr lang="en-US" spc="-4"/>
              <a:t>June</a:t>
            </a:r>
            <a:r>
              <a:rPr lang="en-US" spc="-19"/>
              <a:t> </a:t>
            </a:r>
            <a:r>
              <a:rPr lang="en-US"/>
              <a:t>2021</a:t>
            </a:r>
            <a:endParaRPr lang="en-US" dirty="0"/>
          </a:p>
        </p:txBody>
      </p:sp>
      <p:sp>
        <p:nvSpPr>
          <p:cNvPr id="5" name="Holder 5"/>
          <p:cNvSpPr>
            <a:spLocks noGrp="1"/>
          </p:cNvSpPr>
          <p:nvPr>
            <p:ph type="dt" sz="half" idx="6"/>
          </p:nvPr>
        </p:nvSpPr>
        <p:spPr/>
        <p:txBody>
          <a:bodyPr lIns="0" tIns="0" rIns="0" bIns="0"/>
          <a:lstStyle>
            <a:lvl1pPr>
              <a:defRPr sz="900" b="0" i="0">
                <a:solidFill>
                  <a:srgbClr val="898989"/>
                </a:solidFill>
                <a:latin typeface="Calibri"/>
                <a:cs typeface="Calibri"/>
              </a:defRPr>
            </a:lvl1pPr>
          </a:lstStyle>
          <a:p>
            <a:pPr marL="9525">
              <a:spcBef>
                <a:spcPts val="30"/>
              </a:spcBef>
            </a:pPr>
            <a:r>
              <a:rPr lang="en-US" spc="-8"/>
              <a:t>EXCESS</a:t>
            </a:r>
            <a:r>
              <a:rPr lang="en-US" spc="-45"/>
              <a:t> </a:t>
            </a:r>
            <a:r>
              <a:rPr lang="en-US" spc="-4"/>
              <a:t>workshop</a:t>
            </a:r>
            <a:endParaRPr lang="en-US" spc="-4" dirty="0"/>
          </a:p>
        </p:txBody>
      </p:sp>
      <p:sp>
        <p:nvSpPr>
          <p:cNvPr id="6" name="Holder 6"/>
          <p:cNvSpPr>
            <a:spLocks noGrp="1"/>
          </p:cNvSpPr>
          <p:nvPr>
            <p:ph type="sldNum" sz="quarter" idx="7"/>
          </p:nvPr>
        </p:nvSpPr>
        <p:spPr/>
        <p:txBody>
          <a:bodyPr lIns="0" tIns="0" rIns="0" bIns="0"/>
          <a:lstStyle>
            <a:lvl1pPr>
              <a:defRPr sz="900" b="0" i="0">
                <a:solidFill>
                  <a:srgbClr val="898989"/>
                </a:solidFill>
                <a:latin typeface="Calibri"/>
                <a:cs typeface="Calibri"/>
              </a:defRPr>
            </a:lvl1pPr>
          </a:lstStyle>
          <a:p>
            <a:pPr marL="28575">
              <a:spcBef>
                <a:spcPts val="30"/>
              </a:spcBef>
            </a:pPr>
            <a:fld id="{81D60167-4931-47E6-BA6A-407CBD079E47}" type="slidenum">
              <a:rPr lang="en-US" smtClean="0"/>
              <a:pPr marL="28575">
                <a:spcBef>
                  <a:spcPts val="30"/>
                </a:spcBef>
              </a:pPr>
              <a:t>‹#›</a:t>
            </a:fld>
            <a:endParaRPr lang="en-US" dirty="0"/>
          </a:p>
        </p:txBody>
      </p:sp>
    </p:spTree>
    <p:extLst>
      <p:ext uri="{BB962C8B-B14F-4D97-AF65-F5344CB8AC3E}">
        <p14:creationId xmlns:p14="http://schemas.microsoft.com/office/powerpoint/2010/main" val="1056673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E2F693-0D8B-4078-B104-0132B0BAB8EB}" type="datetime1">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637799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31F0D1-92A1-4F5F-BBB0-1FFC39FA051F}" type="datetime1">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1762889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844549-2AAA-4B7B-9F9F-81C5BEFA59D7}" type="datetime1">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1571221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AC2FF2-21FB-4D6D-B4B5-71CB7C73E8ED}" type="datetime1">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2717094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FF57C3-5E3D-4D26-A789-F8D8E7BC57F1}" type="datetime1">
              <a:rPr lang="en-US" smtClean="0"/>
              <a:t>10/6/2021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3899738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893CB3-D8BE-4033-9EC8-299124A5B2B8}" type="datetime1">
              <a:rPr lang="en-US" smtClean="0"/>
              <a:t>10/6/2021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3357171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722D62-5819-4945-9188-84412B2FBE60}" type="datetime1">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3074793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C27D1C-04B3-49BD-8C2E-3C4F98BCD7D2}" type="datetime1">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D4117-81A2-4255-A751-DD2B34E19EC1}" type="slidenum">
              <a:rPr lang="en-US" smtClean="0"/>
              <a:t>‹#›</a:t>
            </a:fld>
            <a:endParaRPr lang="en-US"/>
          </a:p>
        </p:txBody>
      </p:sp>
    </p:spTree>
    <p:extLst>
      <p:ext uri="{BB962C8B-B14F-4D97-AF65-F5344CB8AC3E}">
        <p14:creationId xmlns:p14="http://schemas.microsoft.com/office/powerpoint/2010/main" val="2689995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47A2E2-E86C-4C0D-8715-332F7EA789AE}" type="datetime1">
              <a:rPr lang="en-US" smtClean="0"/>
              <a:t>10/6/2021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D4117-81A2-4255-A751-DD2B34E19EC1}" type="slidenum">
              <a:rPr lang="en-US" smtClean="0"/>
              <a:t>‹#›</a:t>
            </a:fld>
            <a:endParaRPr lang="en-US"/>
          </a:p>
        </p:txBody>
      </p:sp>
    </p:spTree>
    <p:extLst>
      <p:ext uri="{BB962C8B-B14F-4D97-AF65-F5344CB8AC3E}">
        <p14:creationId xmlns:p14="http://schemas.microsoft.com/office/powerpoint/2010/main" val="9674623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hyperlink" Target="https://github.com/fewagner/excess"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3.emf"/><Relationship Id="rId7"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23.emf"/><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79" y="642086"/>
            <a:ext cx="2672136" cy="2510188"/>
          </a:xfrm>
          <a:prstGeom prst="rect">
            <a:avLst/>
          </a:prstGeom>
        </p:spPr>
      </p:pic>
      <p:sp>
        <p:nvSpPr>
          <p:cNvPr id="5" name="Rectangle 2"/>
          <p:cNvSpPr txBox="1">
            <a:spLocks noChangeArrowheads="1"/>
          </p:cNvSpPr>
          <p:nvPr/>
        </p:nvSpPr>
        <p:spPr>
          <a:xfrm>
            <a:off x="392472" y="-11831"/>
            <a:ext cx="8045675" cy="653916"/>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err="1">
                <a:latin typeface="AR CENA" panose="02000000000000000000" pitchFamily="2" charset="0"/>
                <a:cs typeface="Calibri" pitchFamily="34" charset="0"/>
                <a:sym typeface="Symbol" panose="05050102010706020507" pitchFamily="18" charset="2"/>
              </a:rPr>
              <a:t>EXCESSive</a:t>
            </a:r>
            <a:r>
              <a:rPr lang="en-US" sz="2400" b="1" dirty="0">
                <a:latin typeface="AR CENA" panose="02000000000000000000" pitchFamily="2" charset="0"/>
                <a:cs typeface="Calibri" pitchFamily="34" charset="0"/>
                <a:sym typeface="Symbol" panose="05050102010706020507" pitchFamily="18" charset="2"/>
              </a:rPr>
              <a:t> Challenges to Reactor CENS Detection</a:t>
            </a:r>
          </a:p>
        </p:txBody>
      </p:sp>
      <p:sp>
        <p:nvSpPr>
          <p:cNvPr id="6" name="Rectangle 3"/>
          <p:cNvSpPr txBox="1">
            <a:spLocks noChangeArrowheads="1"/>
          </p:cNvSpPr>
          <p:nvPr/>
        </p:nvSpPr>
        <p:spPr>
          <a:xfrm>
            <a:off x="2446500" y="5574959"/>
            <a:ext cx="3823149" cy="640955"/>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b="1" dirty="0">
                <a:solidFill>
                  <a:schemeClr val="tx1"/>
                </a:solidFill>
                <a:latin typeface="Calibri" pitchFamily="34" charset="0"/>
                <a:cs typeface="Calibri" pitchFamily="34" charset="0"/>
              </a:rPr>
              <a:t>Rupak Mahapatra, Texas A&amp;M</a:t>
            </a:r>
          </a:p>
        </p:txBody>
      </p:sp>
      <p:pic>
        <p:nvPicPr>
          <p:cNvPr id="2050" name="Picture 2">
            <a:extLst>
              <a:ext uri="{FF2B5EF4-FFF2-40B4-BE49-F238E27FC236}">
                <a16:creationId xmlns:a16="http://schemas.microsoft.com/office/drawing/2014/main" id="{C37B6685-10F3-4F29-91BB-4BC8C50AC6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79676" y="2686138"/>
            <a:ext cx="3208422" cy="25672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61C3B3E-126D-454C-885D-8025B350D275}"/>
              </a:ext>
            </a:extLst>
          </p:cNvPr>
          <p:cNvPicPr>
            <a:picLocks noChangeAspect="1"/>
          </p:cNvPicPr>
          <p:nvPr/>
        </p:nvPicPr>
        <p:blipFill rotWithShape="1">
          <a:blip r:embed="rId4"/>
          <a:srcRect l="1746" t="18482" r="718" b="15788"/>
          <a:stretch/>
        </p:blipFill>
        <p:spPr>
          <a:xfrm>
            <a:off x="6189528" y="545260"/>
            <a:ext cx="2921657" cy="1527876"/>
          </a:xfrm>
          <a:prstGeom prst="rect">
            <a:avLst/>
          </a:prstGeom>
        </p:spPr>
      </p:pic>
      <p:pic>
        <p:nvPicPr>
          <p:cNvPr id="12" name="Picture 11">
            <a:extLst>
              <a:ext uri="{FF2B5EF4-FFF2-40B4-BE49-F238E27FC236}">
                <a16:creationId xmlns:a16="http://schemas.microsoft.com/office/drawing/2014/main" id="{412858CF-74E0-4AF8-A90D-EF4FE354FC64}"/>
              </a:ext>
            </a:extLst>
          </p:cNvPr>
          <p:cNvPicPr>
            <a:picLocks noChangeAspect="1"/>
          </p:cNvPicPr>
          <p:nvPr/>
        </p:nvPicPr>
        <p:blipFill rotWithShape="1">
          <a:blip r:embed="rId5"/>
          <a:srcRect l="11490" t="3342" r="11154" b="5150"/>
          <a:stretch/>
        </p:blipFill>
        <p:spPr>
          <a:xfrm>
            <a:off x="63609" y="3705728"/>
            <a:ext cx="2278618" cy="2642168"/>
          </a:xfrm>
          <a:prstGeom prst="rect">
            <a:avLst/>
          </a:prstGeom>
        </p:spPr>
      </p:pic>
      <p:pic>
        <p:nvPicPr>
          <p:cNvPr id="20" name="Picture 19">
            <a:extLst>
              <a:ext uri="{FF2B5EF4-FFF2-40B4-BE49-F238E27FC236}">
                <a16:creationId xmlns:a16="http://schemas.microsoft.com/office/drawing/2014/main" id="{75807957-5097-4E92-B494-92A9B2FC04F9}"/>
              </a:ext>
            </a:extLst>
          </p:cNvPr>
          <p:cNvPicPr>
            <a:picLocks noChangeAspect="1"/>
          </p:cNvPicPr>
          <p:nvPr/>
        </p:nvPicPr>
        <p:blipFill>
          <a:blip r:embed="rId6"/>
          <a:stretch>
            <a:fillRect/>
          </a:stretch>
        </p:blipFill>
        <p:spPr>
          <a:xfrm>
            <a:off x="6189528" y="2303371"/>
            <a:ext cx="2711117" cy="2126519"/>
          </a:xfrm>
          <a:prstGeom prst="rect">
            <a:avLst/>
          </a:prstGeom>
        </p:spPr>
      </p:pic>
      <p:pic>
        <p:nvPicPr>
          <p:cNvPr id="22" name="Picture 21">
            <a:extLst>
              <a:ext uri="{FF2B5EF4-FFF2-40B4-BE49-F238E27FC236}">
                <a16:creationId xmlns:a16="http://schemas.microsoft.com/office/drawing/2014/main" id="{99E5D99A-1C5E-4583-9124-E0254476BBE3}"/>
              </a:ext>
            </a:extLst>
          </p:cNvPr>
          <p:cNvPicPr>
            <a:picLocks noChangeAspect="1"/>
          </p:cNvPicPr>
          <p:nvPr/>
        </p:nvPicPr>
        <p:blipFill rotWithShape="1">
          <a:blip r:embed="rId7"/>
          <a:srcRect l="21795" t="9560" r="23552" b="9560"/>
          <a:stretch/>
        </p:blipFill>
        <p:spPr>
          <a:xfrm>
            <a:off x="3178020" y="963693"/>
            <a:ext cx="2493187" cy="1548642"/>
          </a:xfrm>
          <a:prstGeom prst="rect">
            <a:avLst/>
          </a:prstGeom>
        </p:spPr>
      </p:pic>
      <p:pic>
        <p:nvPicPr>
          <p:cNvPr id="25" name="Content Placeholder 21">
            <a:extLst>
              <a:ext uri="{FF2B5EF4-FFF2-40B4-BE49-F238E27FC236}">
                <a16:creationId xmlns:a16="http://schemas.microsoft.com/office/drawing/2014/main" id="{BBE7C5F5-7594-4EAB-AE39-7F39949DA17B}"/>
              </a:ext>
            </a:extLst>
          </p:cNvPr>
          <p:cNvPicPr>
            <a:picLocks noChangeAspect="1"/>
          </p:cNvPicPr>
          <p:nvPr/>
        </p:nvPicPr>
        <p:blipFill>
          <a:blip r:embed="rId8"/>
          <a:stretch>
            <a:fillRect/>
          </a:stretch>
        </p:blipFill>
        <p:spPr>
          <a:xfrm>
            <a:off x="6189528" y="4660125"/>
            <a:ext cx="3022713" cy="2090392"/>
          </a:xfrm>
          <a:prstGeom prst="rect">
            <a:avLst/>
          </a:prstGeom>
        </p:spPr>
      </p:pic>
    </p:spTree>
    <p:extLst>
      <p:ext uri="{BB962C8B-B14F-4D97-AF65-F5344CB8AC3E}">
        <p14:creationId xmlns:p14="http://schemas.microsoft.com/office/powerpoint/2010/main" val="2896566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B5C69-FC35-4693-8D7A-EC2EE5F6FC96}"/>
              </a:ext>
            </a:extLst>
          </p:cNvPr>
          <p:cNvSpPr>
            <a:spLocks noGrp="1"/>
          </p:cNvSpPr>
          <p:nvPr>
            <p:ph type="title"/>
          </p:nvPr>
        </p:nvSpPr>
        <p:spPr>
          <a:xfrm>
            <a:off x="0" y="1"/>
            <a:ext cx="9144000" cy="561474"/>
          </a:xfrm>
        </p:spPr>
        <p:txBody>
          <a:bodyPr>
            <a:normAutofit fontScale="90000"/>
          </a:bodyPr>
          <a:lstStyle/>
          <a:p>
            <a:r>
              <a:rPr lang="en-US" sz="2400" dirty="0">
                <a:latin typeface="AR CENA" panose="02000000000000000000"/>
              </a:rPr>
              <a:t>Nature of the Background? ER? NR? Unknown effects in crystals?</a:t>
            </a:r>
          </a:p>
        </p:txBody>
      </p:sp>
      <p:sp>
        <p:nvSpPr>
          <p:cNvPr id="5" name="Content Placeholder 4">
            <a:extLst>
              <a:ext uri="{FF2B5EF4-FFF2-40B4-BE49-F238E27FC236}">
                <a16:creationId xmlns:a16="http://schemas.microsoft.com/office/drawing/2014/main" id="{495E7D8F-1FA9-408F-A905-83C7CD3F7B0B}"/>
              </a:ext>
            </a:extLst>
          </p:cNvPr>
          <p:cNvSpPr>
            <a:spLocks noGrp="1"/>
          </p:cNvSpPr>
          <p:nvPr>
            <p:ph idx="1"/>
          </p:nvPr>
        </p:nvSpPr>
        <p:spPr>
          <a:xfrm>
            <a:off x="69683" y="3774170"/>
            <a:ext cx="9004634" cy="2614481"/>
          </a:xfrm>
        </p:spPr>
        <p:txBody>
          <a:bodyPr>
            <a:noAutofit/>
          </a:bodyPr>
          <a:lstStyle/>
          <a:p>
            <a:r>
              <a:rPr lang="en-US" sz="1600" dirty="0">
                <a:effectLst/>
              </a:rPr>
              <a:t>Further important distinctions between experiments are, if they can perform particle discrimination on an event-by-event basis as well as measure total energy deposition independent of the particle type.</a:t>
            </a:r>
          </a:p>
          <a:p>
            <a:r>
              <a:rPr lang="en-US" sz="1600" dirty="0">
                <a:effectLst/>
              </a:rPr>
              <a:t>This may have an impact on the energy scales to compare between different experiments, as nuclear recoil signals (when reading out scintillation light or charge) are often quenched with respect to electron recoil signals due to the energy-loss process.</a:t>
            </a:r>
          </a:p>
          <a:p>
            <a:r>
              <a:rPr lang="en-US" sz="1600" dirty="0">
                <a:effectLst/>
              </a:rPr>
              <a:t> If experiments then cannot perform particle discrimination, they usually measure energies in electron-equivalent units, as the energy calibration is mostly done using gamma-peaks. A nuclear recoil interpretation would then need exact knowledge about the quenching factor.</a:t>
            </a:r>
          </a:p>
          <a:p>
            <a:r>
              <a:rPr lang="en-US" sz="1600" dirty="0">
                <a:effectLst/>
              </a:rPr>
              <a:t>Another factor in comparing different results can be the efficiency for events of certain energies surviving some defined cuts. These cuts as well as the definition at which level of efficiency the results will be used, may differ between the experiments.</a:t>
            </a:r>
            <a:endParaRPr lang="en-US" sz="1600" dirty="0"/>
          </a:p>
        </p:txBody>
      </p:sp>
      <p:sp>
        <p:nvSpPr>
          <p:cNvPr id="4" name="Slide Number Placeholder 3">
            <a:extLst>
              <a:ext uri="{FF2B5EF4-FFF2-40B4-BE49-F238E27FC236}">
                <a16:creationId xmlns:a16="http://schemas.microsoft.com/office/drawing/2014/main" id="{78DFEE35-9820-43CE-8EE3-5D63E16725F1}"/>
              </a:ext>
            </a:extLst>
          </p:cNvPr>
          <p:cNvSpPr>
            <a:spLocks noGrp="1"/>
          </p:cNvSpPr>
          <p:nvPr>
            <p:ph type="sldNum" sz="quarter" idx="12"/>
          </p:nvPr>
        </p:nvSpPr>
        <p:spPr/>
        <p:txBody>
          <a:bodyPr/>
          <a:lstStyle/>
          <a:p>
            <a:pPr marL="28575">
              <a:spcBef>
                <a:spcPts val="30"/>
              </a:spcBef>
            </a:pPr>
            <a:fld id="{81D60167-4931-47E6-BA6A-407CBD079E47}" type="slidenum">
              <a:rPr lang="en-US" smtClean="0"/>
              <a:pPr marL="28575">
                <a:spcBef>
                  <a:spcPts val="30"/>
                </a:spcBef>
              </a:pPr>
              <a:t>10</a:t>
            </a:fld>
            <a:endParaRPr lang="en-US" dirty="0"/>
          </a:p>
        </p:txBody>
      </p:sp>
      <p:pic>
        <p:nvPicPr>
          <p:cNvPr id="7" name="Picture 6" descr="Chart&#10;&#10;Description automatically generated">
            <a:extLst>
              <a:ext uri="{FF2B5EF4-FFF2-40B4-BE49-F238E27FC236}">
                <a16:creationId xmlns:a16="http://schemas.microsoft.com/office/drawing/2014/main" id="{539957A4-7FDB-425B-9BDC-52823C200982}"/>
              </a:ext>
            </a:extLst>
          </p:cNvPr>
          <p:cNvPicPr>
            <a:picLocks noChangeAspect="1"/>
          </p:cNvPicPr>
          <p:nvPr/>
        </p:nvPicPr>
        <p:blipFill rotWithShape="1">
          <a:blip r:embed="rId2">
            <a:extLst>
              <a:ext uri="{28A0092B-C50C-407E-A947-70E740481C1C}">
                <a14:useLocalDpi xmlns:a14="http://schemas.microsoft.com/office/drawing/2010/main" val="0"/>
              </a:ext>
            </a:extLst>
          </a:blip>
          <a:srcRect t="6492" r="12276" b="-709"/>
          <a:stretch/>
        </p:blipFill>
        <p:spPr>
          <a:xfrm>
            <a:off x="264695" y="704342"/>
            <a:ext cx="3561347" cy="2971960"/>
          </a:xfrm>
          <a:prstGeom prst="rect">
            <a:avLst/>
          </a:prstGeom>
        </p:spPr>
      </p:pic>
      <p:pic>
        <p:nvPicPr>
          <p:cNvPr id="9" name="Picture 8">
            <a:extLst>
              <a:ext uri="{FF2B5EF4-FFF2-40B4-BE49-F238E27FC236}">
                <a16:creationId xmlns:a16="http://schemas.microsoft.com/office/drawing/2014/main" id="{9349785A-765F-4A99-B0A2-6EF36D6D6F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6042" y="561475"/>
            <a:ext cx="2662989" cy="1360663"/>
          </a:xfrm>
          <a:prstGeom prst="rect">
            <a:avLst/>
          </a:prstGeom>
        </p:spPr>
      </p:pic>
      <p:pic>
        <p:nvPicPr>
          <p:cNvPr id="10" name="Content Placeholder 21">
            <a:extLst>
              <a:ext uri="{FF2B5EF4-FFF2-40B4-BE49-F238E27FC236}">
                <a16:creationId xmlns:a16="http://schemas.microsoft.com/office/drawing/2014/main" id="{6A8665B4-B0AE-4316-B320-122F026507DB}"/>
              </a:ext>
            </a:extLst>
          </p:cNvPr>
          <p:cNvPicPr>
            <a:picLocks noChangeAspect="1"/>
          </p:cNvPicPr>
          <p:nvPr/>
        </p:nvPicPr>
        <p:blipFill>
          <a:blip r:embed="rId4"/>
          <a:stretch>
            <a:fillRect/>
          </a:stretch>
        </p:blipFill>
        <p:spPr>
          <a:xfrm>
            <a:off x="5787391" y="1634844"/>
            <a:ext cx="3022713" cy="2090392"/>
          </a:xfrm>
          <a:prstGeom prst="rect">
            <a:avLst/>
          </a:prstGeom>
        </p:spPr>
      </p:pic>
    </p:spTree>
    <p:extLst>
      <p:ext uri="{BB962C8B-B14F-4D97-AF65-F5344CB8AC3E}">
        <p14:creationId xmlns:p14="http://schemas.microsoft.com/office/powerpoint/2010/main" val="348062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37159" y="2629019"/>
            <a:ext cx="8881110" cy="2514600"/>
          </a:xfrm>
          <a:prstGeom prst="rect">
            <a:avLst/>
          </a:prstGeom>
        </p:spPr>
      </p:pic>
      <p:sp>
        <p:nvSpPr>
          <p:cNvPr id="3" name="object 3"/>
          <p:cNvSpPr txBox="1"/>
          <p:nvPr/>
        </p:nvSpPr>
        <p:spPr>
          <a:xfrm>
            <a:off x="33867" y="228600"/>
            <a:ext cx="7503795" cy="517449"/>
          </a:xfrm>
          <a:prstGeom prst="rect">
            <a:avLst/>
          </a:prstGeom>
        </p:spPr>
        <p:txBody>
          <a:bodyPr vert="horz" wrap="square" lIns="0" tIns="9525" rIns="0" bIns="0" rtlCol="0">
            <a:spAutoFit/>
          </a:bodyPr>
          <a:lstStyle/>
          <a:p>
            <a:pPr marL="9525">
              <a:spcBef>
                <a:spcPts val="75"/>
              </a:spcBef>
            </a:pPr>
            <a:r>
              <a:rPr sz="3300" spc="-4" dirty="0">
                <a:latin typeface="Calibri Light"/>
                <a:cs typeface="Calibri Light"/>
              </a:rPr>
              <a:t>Common</a:t>
            </a:r>
            <a:r>
              <a:rPr sz="3300" dirty="0">
                <a:latin typeface="Calibri Light"/>
                <a:cs typeface="Calibri Light"/>
              </a:rPr>
              <a:t> </a:t>
            </a:r>
            <a:r>
              <a:rPr sz="3300" spc="-8" dirty="0">
                <a:latin typeface="Calibri Light"/>
                <a:cs typeface="Calibri Light"/>
              </a:rPr>
              <a:t>visualization</a:t>
            </a:r>
            <a:r>
              <a:rPr sz="3300" spc="4" dirty="0">
                <a:latin typeface="Calibri Light"/>
                <a:cs typeface="Calibri Light"/>
              </a:rPr>
              <a:t> </a:t>
            </a:r>
            <a:r>
              <a:rPr sz="3300" dirty="0">
                <a:latin typeface="Calibri Light"/>
                <a:cs typeface="Calibri Light"/>
              </a:rPr>
              <a:t>of</a:t>
            </a:r>
            <a:r>
              <a:rPr sz="3300" spc="-4" dirty="0">
                <a:latin typeface="Calibri Light"/>
                <a:cs typeface="Calibri Light"/>
              </a:rPr>
              <a:t> </a:t>
            </a:r>
            <a:r>
              <a:rPr sz="3300" dirty="0">
                <a:latin typeface="Calibri Light"/>
                <a:cs typeface="Calibri Light"/>
              </a:rPr>
              <a:t>the </a:t>
            </a:r>
            <a:r>
              <a:rPr sz="3300" spc="-11" dirty="0">
                <a:latin typeface="Calibri Light"/>
                <a:cs typeface="Calibri Light"/>
              </a:rPr>
              <a:t>energy</a:t>
            </a:r>
            <a:r>
              <a:rPr sz="3300" dirty="0">
                <a:latin typeface="Calibri Light"/>
                <a:cs typeface="Calibri Light"/>
              </a:rPr>
              <a:t> </a:t>
            </a:r>
            <a:r>
              <a:rPr sz="3300" spc="-11" dirty="0">
                <a:latin typeface="Calibri Light"/>
                <a:cs typeface="Calibri Light"/>
              </a:rPr>
              <a:t>spectra:</a:t>
            </a:r>
            <a:endParaRPr sz="3300" dirty="0">
              <a:latin typeface="Calibri Light"/>
              <a:cs typeface="Calibri Light"/>
            </a:endParaRPr>
          </a:p>
        </p:txBody>
      </p:sp>
      <p:sp>
        <p:nvSpPr>
          <p:cNvPr id="5" name="object 5"/>
          <p:cNvSpPr txBox="1">
            <a:spLocks noGrp="1"/>
          </p:cNvSpPr>
          <p:nvPr>
            <p:ph type="ftr" sz="quarter" idx="5"/>
          </p:nvPr>
        </p:nvSpPr>
        <p:spPr>
          <a:xfrm>
            <a:off x="67734" y="6558226"/>
            <a:ext cx="1084421" cy="142347"/>
          </a:xfrm>
          <a:prstGeom prst="rect">
            <a:avLst/>
          </a:prstGeom>
        </p:spPr>
        <p:txBody>
          <a:bodyPr vert="horz" wrap="square" lIns="0" tIns="3810" rIns="0" bIns="0" rtlCol="0">
            <a:spAutoFit/>
          </a:bodyPr>
          <a:lstStyle/>
          <a:p>
            <a:pPr marL="9525">
              <a:spcBef>
                <a:spcPts val="30"/>
              </a:spcBef>
            </a:pPr>
            <a:r>
              <a:rPr spc="-4" dirty="0"/>
              <a:t>15-16</a:t>
            </a:r>
            <a:r>
              <a:rPr spc="-19" dirty="0"/>
              <a:t> </a:t>
            </a:r>
            <a:r>
              <a:rPr spc="-4" dirty="0"/>
              <a:t>June</a:t>
            </a:r>
            <a:r>
              <a:rPr spc="-19" dirty="0"/>
              <a:t> </a:t>
            </a:r>
            <a:r>
              <a:rPr dirty="0"/>
              <a:t>2021</a:t>
            </a:r>
          </a:p>
        </p:txBody>
      </p:sp>
      <p:sp>
        <p:nvSpPr>
          <p:cNvPr id="6" name="object 6"/>
          <p:cNvSpPr txBox="1">
            <a:spLocks noGrp="1"/>
          </p:cNvSpPr>
          <p:nvPr>
            <p:ph type="dt" sz="half" idx="6"/>
          </p:nvPr>
        </p:nvSpPr>
        <p:spPr>
          <a:xfrm>
            <a:off x="4597399" y="6558226"/>
            <a:ext cx="1303871" cy="142347"/>
          </a:xfrm>
          <a:prstGeom prst="rect">
            <a:avLst/>
          </a:prstGeom>
        </p:spPr>
        <p:txBody>
          <a:bodyPr vert="horz" wrap="square" lIns="0" tIns="3810" rIns="0" bIns="0" rtlCol="0">
            <a:spAutoFit/>
          </a:bodyPr>
          <a:lstStyle/>
          <a:p>
            <a:pPr marL="9525">
              <a:spcBef>
                <a:spcPts val="30"/>
              </a:spcBef>
            </a:pPr>
            <a:r>
              <a:rPr spc="-8" dirty="0"/>
              <a:t>EXCESS</a:t>
            </a:r>
            <a:r>
              <a:rPr spc="-45" dirty="0"/>
              <a:t> </a:t>
            </a:r>
            <a:r>
              <a:rPr spc="-4" dirty="0"/>
              <a:t>workshop</a:t>
            </a:r>
          </a:p>
        </p:txBody>
      </p:sp>
      <p:sp>
        <p:nvSpPr>
          <p:cNvPr id="7" name="object 7"/>
          <p:cNvSpPr txBox="1">
            <a:spLocks noGrp="1"/>
          </p:cNvSpPr>
          <p:nvPr>
            <p:ph type="sldNum" sz="quarter" idx="7"/>
          </p:nvPr>
        </p:nvSpPr>
        <p:spPr>
          <a:xfrm>
            <a:off x="6269176" y="5678941"/>
            <a:ext cx="93584" cy="142347"/>
          </a:xfrm>
          <a:prstGeom prst="rect">
            <a:avLst/>
          </a:prstGeom>
        </p:spPr>
        <p:txBody>
          <a:bodyPr vert="horz" wrap="square" lIns="0" tIns="3810" rIns="0" bIns="0" rtlCol="0">
            <a:spAutoFit/>
          </a:bodyPr>
          <a:lstStyle/>
          <a:p>
            <a:pPr marL="28575">
              <a:spcBef>
                <a:spcPts val="30"/>
              </a:spcBef>
            </a:pPr>
            <a:r>
              <a:rPr dirty="0"/>
              <a:t>1</a:t>
            </a:r>
          </a:p>
        </p:txBody>
      </p:sp>
      <p:sp>
        <p:nvSpPr>
          <p:cNvPr id="4" name="object 4"/>
          <p:cNvSpPr txBox="1"/>
          <p:nvPr/>
        </p:nvSpPr>
        <p:spPr>
          <a:xfrm>
            <a:off x="2770584" y="2036445"/>
            <a:ext cx="3602831" cy="731226"/>
          </a:xfrm>
          <a:prstGeom prst="rect">
            <a:avLst/>
          </a:prstGeom>
        </p:spPr>
        <p:txBody>
          <a:bodyPr vert="horz" wrap="square" lIns="0" tIns="9525" rIns="0" bIns="0" rtlCol="0">
            <a:spAutoFit/>
          </a:bodyPr>
          <a:lstStyle/>
          <a:p>
            <a:pPr marL="617220" marR="3810" indent="-608171">
              <a:lnSpc>
                <a:spcPct val="138300"/>
              </a:lnSpc>
              <a:spcBef>
                <a:spcPts val="75"/>
              </a:spcBef>
            </a:pPr>
            <a:r>
              <a:rPr u="heavy" spc="-4" dirty="0">
                <a:solidFill>
                  <a:srgbClr val="0563C1"/>
                </a:solidFill>
                <a:uFill>
                  <a:solidFill>
                    <a:srgbClr val="0563C1"/>
                  </a:solidFill>
                </a:uFill>
                <a:latin typeface="Arial"/>
                <a:cs typeface="Arial"/>
              </a:rPr>
              <a:t>https://github.com/fewagner/excess </a:t>
            </a:r>
            <a:r>
              <a:rPr spc="-491" dirty="0">
                <a:solidFill>
                  <a:srgbClr val="0563C1"/>
                </a:solidFill>
                <a:latin typeface="Arial"/>
                <a:cs typeface="Arial"/>
              </a:rPr>
              <a:t> </a:t>
            </a:r>
            <a:r>
              <a:rPr dirty="0">
                <a:solidFill>
                  <a:srgbClr val="595959"/>
                </a:solidFill>
                <a:latin typeface="Arial"/>
                <a:cs typeface="Arial"/>
              </a:rPr>
              <a:t>(publicly</a:t>
            </a:r>
            <a:r>
              <a:rPr spc="-11" dirty="0">
                <a:solidFill>
                  <a:srgbClr val="595959"/>
                </a:solidFill>
                <a:latin typeface="Arial"/>
                <a:cs typeface="Arial"/>
              </a:rPr>
              <a:t> </a:t>
            </a:r>
            <a:r>
              <a:rPr dirty="0">
                <a:solidFill>
                  <a:srgbClr val="595959"/>
                </a:solidFill>
                <a:latin typeface="Arial"/>
                <a:cs typeface="Arial"/>
              </a:rPr>
              <a:t>available</a:t>
            </a:r>
            <a:r>
              <a:rPr spc="-11" dirty="0">
                <a:solidFill>
                  <a:srgbClr val="595959"/>
                </a:solidFill>
                <a:latin typeface="Arial"/>
                <a:cs typeface="Arial"/>
              </a:rPr>
              <a:t> </a:t>
            </a:r>
            <a:r>
              <a:rPr dirty="0">
                <a:solidFill>
                  <a:srgbClr val="595959"/>
                </a:solidFill>
                <a:latin typeface="Arial"/>
                <a:cs typeface="Arial"/>
              </a:rPr>
              <a:t>now)</a:t>
            </a:r>
            <a:endParaRPr dirty="0">
              <a:latin typeface="Arial"/>
              <a:cs typeface="Arial"/>
            </a:endParaRPr>
          </a:p>
        </p:txBody>
      </p:sp>
      <p:sp>
        <p:nvSpPr>
          <p:cNvPr id="8" name="object 7">
            <a:extLst>
              <a:ext uri="{FF2B5EF4-FFF2-40B4-BE49-F238E27FC236}">
                <a16:creationId xmlns:a16="http://schemas.microsoft.com/office/drawing/2014/main" id="{453F4771-3810-430B-A52B-290668558516}"/>
              </a:ext>
            </a:extLst>
          </p:cNvPr>
          <p:cNvSpPr txBox="1"/>
          <p:nvPr/>
        </p:nvSpPr>
        <p:spPr>
          <a:xfrm>
            <a:off x="5918203" y="5028623"/>
            <a:ext cx="2913221" cy="1715213"/>
          </a:xfrm>
          <a:prstGeom prst="rect">
            <a:avLst/>
          </a:prstGeom>
        </p:spPr>
        <p:txBody>
          <a:bodyPr vert="horz" wrap="square" lIns="0" tIns="78105" rIns="0" bIns="0" rtlCol="0">
            <a:spAutoFit/>
          </a:bodyPr>
          <a:lstStyle/>
          <a:p>
            <a:pPr algn="ctr">
              <a:spcBef>
                <a:spcPts val="615"/>
              </a:spcBef>
            </a:pPr>
            <a:r>
              <a:rPr spc="-4" dirty="0">
                <a:latin typeface="Calibri"/>
                <a:cs typeface="Calibri"/>
              </a:rPr>
              <a:t>15./16.6.2021</a:t>
            </a:r>
            <a:endParaRPr dirty="0">
              <a:latin typeface="Calibri"/>
              <a:cs typeface="Calibri"/>
            </a:endParaRPr>
          </a:p>
          <a:p>
            <a:pPr marL="9525" marR="3810" algn="ctr">
              <a:lnSpc>
                <a:spcPct val="125000"/>
              </a:lnSpc>
            </a:pPr>
            <a:r>
              <a:rPr u="heavy" spc="-8" dirty="0">
                <a:solidFill>
                  <a:srgbClr val="0563C1"/>
                </a:solidFill>
                <a:uFill>
                  <a:solidFill>
                    <a:srgbClr val="0563C1"/>
                  </a:solidFill>
                </a:uFill>
                <a:latin typeface="Calibri"/>
                <a:cs typeface="Calibri"/>
              </a:rPr>
              <a:t>indico.cern.ch/event/1013203/ </a:t>
            </a:r>
            <a:r>
              <a:rPr spc="-398" dirty="0">
                <a:solidFill>
                  <a:srgbClr val="0563C1"/>
                </a:solidFill>
                <a:latin typeface="Calibri"/>
                <a:cs typeface="Calibri"/>
              </a:rPr>
              <a:t> </a:t>
            </a:r>
            <a:r>
              <a:rPr u="heavy" spc="-4" dirty="0">
                <a:solidFill>
                  <a:srgbClr val="0563C1"/>
                </a:solidFill>
                <a:uFill>
                  <a:solidFill>
                    <a:srgbClr val="0563C1"/>
                  </a:solidFill>
                </a:uFill>
                <a:latin typeface="Calibri"/>
                <a:cs typeface="Calibri"/>
              </a:rPr>
              <a:t>bit.ly/3vj8Zz2</a:t>
            </a:r>
            <a:endParaRPr dirty="0">
              <a:latin typeface="Calibri"/>
              <a:cs typeface="Calibri"/>
            </a:endParaRPr>
          </a:p>
          <a:p>
            <a:pPr marR="290989" algn="ctr">
              <a:spcBef>
                <a:spcPts val="1710"/>
              </a:spcBef>
            </a:pPr>
            <a:r>
              <a:rPr sz="1350" spc="-11" dirty="0">
                <a:latin typeface="Calibri"/>
                <a:cs typeface="Calibri"/>
              </a:rPr>
              <a:t>Margarita</a:t>
            </a:r>
            <a:r>
              <a:rPr sz="1350" spc="-19" dirty="0">
                <a:latin typeface="Calibri"/>
                <a:cs typeface="Calibri"/>
              </a:rPr>
              <a:t> </a:t>
            </a:r>
            <a:r>
              <a:rPr sz="1350" spc="-4" dirty="0">
                <a:latin typeface="Calibri"/>
                <a:cs typeface="Calibri"/>
              </a:rPr>
              <a:t>Kaznacheeva</a:t>
            </a:r>
            <a:endParaRPr sz="1350" dirty="0">
              <a:latin typeface="Calibri"/>
              <a:cs typeface="Calibri"/>
            </a:endParaRPr>
          </a:p>
          <a:p>
            <a:pPr marR="273368" algn="ctr">
              <a:spcBef>
                <a:spcPts val="825"/>
              </a:spcBef>
            </a:pPr>
            <a:r>
              <a:rPr sz="900" spc="-8" dirty="0">
                <a:solidFill>
                  <a:srgbClr val="898989"/>
                </a:solidFill>
                <a:latin typeface="Calibri"/>
                <a:cs typeface="Calibri"/>
              </a:rPr>
              <a:t>EXCESS</a:t>
            </a:r>
            <a:r>
              <a:rPr sz="900" spc="-26" dirty="0">
                <a:solidFill>
                  <a:srgbClr val="898989"/>
                </a:solidFill>
                <a:latin typeface="Calibri"/>
                <a:cs typeface="Calibri"/>
              </a:rPr>
              <a:t> </a:t>
            </a:r>
            <a:r>
              <a:rPr sz="900" spc="-4" dirty="0">
                <a:solidFill>
                  <a:srgbClr val="898989"/>
                </a:solidFill>
                <a:latin typeface="Calibri"/>
                <a:cs typeface="Calibri"/>
              </a:rPr>
              <a:t>workshop</a:t>
            </a:r>
            <a:endParaRPr sz="900" dirty="0">
              <a:latin typeface="Calibri"/>
              <a:cs typeface="Calibri"/>
            </a:endParaRPr>
          </a:p>
        </p:txBody>
      </p:sp>
      <p:pic>
        <p:nvPicPr>
          <p:cNvPr id="9" name="Picture 2">
            <a:extLst>
              <a:ext uri="{FF2B5EF4-FFF2-40B4-BE49-F238E27FC236}">
                <a16:creationId xmlns:a16="http://schemas.microsoft.com/office/drawing/2014/main" id="{EB1448DD-E8C1-411C-8B38-FA0EFE640B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2746" y="746049"/>
            <a:ext cx="2551254" cy="2041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87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0" y="657734"/>
            <a:ext cx="8997696" cy="5698618"/>
          </a:xfrm>
        </p:spPr>
        <p:txBody>
          <a:bodyPr>
            <a:noAutofit/>
          </a:bodyPr>
          <a:lstStyle/>
          <a:p>
            <a:r>
              <a:rPr lang="en-US" sz="2000" b="1" dirty="0"/>
              <a:t>Dark Matter detector technologies with stricter threshold and background requirements have allowed CENNS programs to flourish.</a:t>
            </a:r>
          </a:p>
          <a:p>
            <a:r>
              <a:rPr lang="en-US" sz="2000" b="1" dirty="0"/>
              <a:t>Background at surface (not underground like Dark Matter experiment) still an issue</a:t>
            </a:r>
          </a:p>
          <a:p>
            <a:r>
              <a:rPr lang="en-US" sz="2000" b="1" dirty="0"/>
              <a:t>Rapid progress in achieving sub-1000 DRU and sub-100eVnr requirements</a:t>
            </a:r>
          </a:p>
          <a:p>
            <a:r>
              <a:rPr lang="en-US" sz="2000" b="1" dirty="0"/>
              <a:t>Within the next couple of years CENNS will open up new frontiers in fundamental physics research and applied nuclear safeguards</a:t>
            </a:r>
          </a:p>
        </p:txBody>
      </p:sp>
      <p:sp>
        <p:nvSpPr>
          <p:cNvPr id="3" name="Slide Number Placeholder 2"/>
          <p:cNvSpPr>
            <a:spLocks noGrp="1"/>
          </p:cNvSpPr>
          <p:nvPr>
            <p:ph type="sldNum" sz="quarter" idx="2"/>
          </p:nvPr>
        </p:nvSpPr>
        <p:spPr/>
        <p:txBody>
          <a:bodyPr/>
          <a:lstStyle/>
          <a:p>
            <a:fld id="{86CB4B4D-7CA3-9044-876B-883B54F8677D}" type="slidenum">
              <a:rPr lang="en-US" smtClean="0"/>
              <a:t>12</a:t>
            </a:fld>
            <a:endParaRPr lang="en-US"/>
          </a:p>
        </p:txBody>
      </p:sp>
      <p:sp>
        <p:nvSpPr>
          <p:cNvPr id="6" name="Title 1"/>
          <p:cNvSpPr txBox="1">
            <a:spLocks/>
          </p:cNvSpPr>
          <p:nvPr/>
        </p:nvSpPr>
        <p:spPr>
          <a:xfrm>
            <a:off x="502920" y="1"/>
            <a:ext cx="8566132" cy="5212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sym typeface="Bookman Old Style"/>
              </a:defRPr>
            </a:lvl1pPr>
          </a:lstStyle>
          <a:p>
            <a:r>
              <a:rPr lang="en-US" sz="2800" b="1" dirty="0">
                <a:latin typeface="AR CENA" panose="02000000000000000000" pitchFamily="2" charset="0"/>
              </a:rPr>
              <a:t>Reactor CENNS Program is very active</a:t>
            </a:r>
          </a:p>
        </p:txBody>
      </p:sp>
    </p:spTree>
    <p:extLst>
      <p:ext uri="{BB962C8B-B14F-4D97-AF65-F5344CB8AC3E}">
        <p14:creationId xmlns:p14="http://schemas.microsoft.com/office/powerpoint/2010/main" val="133068153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EC20-177E-4194-AE6A-DC5821E18CC7}"/>
              </a:ext>
            </a:extLst>
          </p:cNvPr>
          <p:cNvSpPr>
            <a:spLocks noGrp="1"/>
          </p:cNvSpPr>
          <p:nvPr>
            <p:ph type="title"/>
          </p:nvPr>
        </p:nvSpPr>
        <p:spPr>
          <a:xfrm>
            <a:off x="-1" y="18256"/>
            <a:ext cx="9144001" cy="599365"/>
          </a:xfrm>
        </p:spPr>
        <p:txBody>
          <a:bodyPr>
            <a:noAutofit/>
          </a:bodyPr>
          <a:lstStyle/>
          <a:p>
            <a:r>
              <a:rPr lang="en-US" sz="2400" b="1" dirty="0">
                <a:latin typeface="AR CENA" panose="02000000000000000000"/>
              </a:rPr>
              <a:t>The Interplay Between Threshold and Background</a:t>
            </a:r>
          </a:p>
        </p:txBody>
      </p:sp>
      <p:sp>
        <p:nvSpPr>
          <p:cNvPr id="4" name="Slide Number Placeholder 3">
            <a:extLst>
              <a:ext uri="{FF2B5EF4-FFF2-40B4-BE49-F238E27FC236}">
                <a16:creationId xmlns:a16="http://schemas.microsoft.com/office/drawing/2014/main" id="{80BC083A-0191-47BD-BDF3-F2B3A4EDBB1A}"/>
              </a:ext>
            </a:extLst>
          </p:cNvPr>
          <p:cNvSpPr>
            <a:spLocks noGrp="1"/>
          </p:cNvSpPr>
          <p:nvPr>
            <p:ph type="sldNum" sz="quarter" idx="12"/>
          </p:nvPr>
        </p:nvSpPr>
        <p:spPr>
          <a:xfrm>
            <a:off x="6457950" y="6356351"/>
            <a:ext cx="1162050" cy="365125"/>
          </a:xfrm>
        </p:spPr>
        <p:txBody>
          <a:bodyPr/>
          <a:lstStyle/>
          <a:p>
            <a:fld id="{996D4117-81A2-4255-A751-DD2B34E19EC1}" type="slidenum">
              <a:rPr lang="en-US" smtClean="0"/>
              <a:t>2</a:t>
            </a:fld>
            <a:endParaRPr lang="en-US" dirty="0"/>
          </a:p>
        </p:txBody>
      </p:sp>
      <p:pic>
        <p:nvPicPr>
          <p:cNvPr id="5" name="Picture 4">
            <a:extLst>
              <a:ext uri="{FF2B5EF4-FFF2-40B4-BE49-F238E27FC236}">
                <a16:creationId xmlns:a16="http://schemas.microsoft.com/office/drawing/2014/main" id="{E8F02A66-26E6-49FA-A0BE-E05B81B5CF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466" y="819536"/>
            <a:ext cx="4459704" cy="3383673"/>
          </a:xfrm>
          <a:prstGeom prst="rect">
            <a:avLst/>
          </a:prstGeom>
        </p:spPr>
      </p:pic>
      <p:sp>
        <p:nvSpPr>
          <p:cNvPr id="6" name="TextBox 5">
            <a:extLst>
              <a:ext uri="{FF2B5EF4-FFF2-40B4-BE49-F238E27FC236}">
                <a16:creationId xmlns:a16="http://schemas.microsoft.com/office/drawing/2014/main" id="{6D5AE076-5AEE-43D0-80B4-B12D7B862678}"/>
              </a:ext>
            </a:extLst>
          </p:cNvPr>
          <p:cNvSpPr txBox="1"/>
          <p:nvPr/>
        </p:nvSpPr>
        <p:spPr>
          <a:xfrm>
            <a:off x="425357" y="542537"/>
            <a:ext cx="3200159" cy="276999"/>
          </a:xfrm>
          <a:prstGeom prst="rect">
            <a:avLst/>
          </a:prstGeom>
          <a:noFill/>
        </p:spPr>
        <p:txBody>
          <a:bodyPr wrap="square" rtlCol="0">
            <a:spAutoFit/>
          </a:bodyPr>
          <a:lstStyle/>
          <a:p>
            <a:r>
              <a:rPr lang="en-US" sz="1200" dirty="0"/>
              <a:t>MW Reactor at 2m - Scale for Power and 1/r</a:t>
            </a:r>
            <a:r>
              <a:rPr lang="en-US" sz="1200" baseline="30000" dirty="0"/>
              <a:t>2</a:t>
            </a:r>
          </a:p>
        </p:txBody>
      </p:sp>
      <p:grpSp>
        <p:nvGrpSpPr>
          <p:cNvPr id="17" name="Group 16"/>
          <p:cNvGrpSpPr/>
          <p:nvPr/>
        </p:nvGrpSpPr>
        <p:grpSpPr>
          <a:xfrm>
            <a:off x="5483313" y="570067"/>
            <a:ext cx="3555244" cy="2524229"/>
            <a:chOff x="5313675" y="570067"/>
            <a:chExt cx="3724883" cy="3416481"/>
          </a:xfrm>
        </p:grpSpPr>
        <p:sp>
          <p:nvSpPr>
            <p:cNvPr id="7" name="TextBox 6">
              <a:extLst>
                <a:ext uri="{FF2B5EF4-FFF2-40B4-BE49-F238E27FC236}">
                  <a16:creationId xmlns:a16="http://schemas.microsoft.com/office/drawing/2014/main" id="{6870DAB1-510B-4027-A5A2-C208BE3C6108}"/>
                </a:ext>
              </a:extLst>
            </p:cNvPr>
            <p:cNvSpPr txBox="1"/>
            <p:nvPr/>
          </p:nvSpPr>
          <p:spPr>
            <a:xfrm>
              <a:off x="5313675" y="3278383"/>
              <a:ext cx="3724883" cy="708165"/>
            </a:xfrm>
            <a:prstGeom prst="rect">
              <a:avLst/>
            </a:prstGeom>
            <a:noFill/>
          </p:spPr>
          <p:txBody>
            <a:bodyPr wrap="square" rtlCol="0">
              <a:spAutoFit/>
            </a:bodyPr>
            <a:lstStyle/>
            <a:p>
              <a:r>
                <a:rPr lang="en-US" sz="1400" dirty="0"/>
                <a:t>Exponential background at low energies that is not due to noise, especially at surface!</a:t>
              </a:r>
            </a:p>
          </p:txBody>
        </p:sp>
        <p:pic>
          <p:nvPicPr>
            <p:cNvPr id="8" name="Picture 7">
              <a:extLst>
                <a:ext uri="{FF2B5EF4-FFF2-40B4-BE49-F238E27FC236}">
                  <a16:creationId xmlns:a16="http://schemas.microsoft.com/office/drawing/2014/main" id="{B1257280-76AA-470D-BA3D-01B13830E0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81" t="7238" r="8641" b="2735"/>
            <a:stretch/>
          </p:blipFill>
          <p:spPr>
            <a:xfrm>
              <a:off x="5770123" y="570067"/>
              <a:ext cx="3261581" cy="2586080"/>
            </a:xfrm>
            <a:prstGeom prst="rect">
              <a:avLst/>
            </a:prstGeom>
          </p:spPr>
        </p:pic>
      </p:grpSp>
      <p:cxnSp>
        <p:nvCxnSpPr>
          <p:cNvPr id="12" name="Straight Connector 11">
            <a:extLst>
              <a:ext uri="{FF2B5EF4-FFF2-40B4-BE49-F238E27FC236}">
                <a16:creationId xmlns:a16="http://schemas.microsoft.com/office/drawing/2014/main" id="{2553A8C1-9AA1-4200-8F67-C6D533E55FD5}"/>
              </a:ext>
            </a:extLst>
          </p:cNvPr>
          <p:cNvCxnSpPr>
            <a:cxnSpLocks/>
          </p:cNvCxnSpPr>
          <p:nvPr/>
        </p:nvCxnSpPr>
        <p:spPr>
          <a:xfrm>
            <a:off x="1060034" y="886967"/>
            <a:ext cx="0" cy="2923033"/>
          </a:xfrm>
          <a:prstGeom prst="line">
            <a:avLst/>
          </a:prstGeom>
        </p:spPr>
        <p:style>
          <a:lnRef idx="3">
            <a:schemeClr val="dk1"/>
          </a:lnRef>
          <a:fillRef idx="0">
            <a:schemeClr val="dk1"/>
          </a:fillRef>
          <a:effectRef idx="2">
            <a:schemeClr val="dk1"/>
          </a:effectRef>
          <a:fontRef idx="minor">
            <a:schemeClr val="tx1"/>
          </a:fontRef>
        </p:style>
      </p:cxnSp>
      <p:pic>
        <p:nvPicPr>
          <p:cNvPr id="19" name="Content Placeholder 10">
            <a:extLst>
              <a:ext uri="{FF2B5EF4-FFF2-40B4-BE49-F238E27FC236}">
                <a16:creationId xmlns:a16="http://schemas.microsoft.com/office/drawing/2014/main" id="{35161D41-2D25-4690-851A-7C14799A7D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9166" y="3237835"/>
            <a:ext cx="3435920" cy="3483641"/>
          </a:xfrm>
          <a:prstGeom prst="rect">
            <a:avLst/>
          </a:prstGeom>
        </p:spPr>
      </p:pic>
      <p:grpSp>
        <p:nvGrpSpPr>
          <p:cNvPr id="29" name="Group 28"/>
          <p:cNvGrpSpPr/>
          <p:nvPr/>
        </p:nvGrpSpPr>
        <p:grpSpPr>
          <a:xfrm>
            <a:off x="7100519" y="4166126"/>
            <a:ext cx="1771827" cy="2118456"/>
            <a:chOff x="5503617" y="1382517"/>
            <a:chExt cx="1771827" cy="2118456"/>
          </a:xfrm>
        </p:grpSpPr>
        <p:cxnSp>
          <p:nvCxnSpPr>
            <p:cNvPr id="21" name="Straight Connector 20"/>
            <p:cNvCxnSpPr/>
            <p:nvPr/>
          </p:nvCxnSpPr>
          <p:spPr>
            <a:xfrm flipH="1">
              <a:off x="5503617" y="1382517"/>
              <a:ext cx="328" cy="2118456"/>
            </a:xfrm>
            <a:prstGeom prst="line">
              <a:avLst/>
            </a:prstGeom>
          </p:spPr>
          <p:style>
            <a:lnRef idx="3">
              <a:schemeClr val="dk1"/>
            </a:lnRef>
            <a:fillRef idx="0">
              <a:schemeClr val="dk1"/>
            </a:fillRef>
            <a:effectRef idx="2">
              <a:schemeClr val="dk1"/>
            </a:effectRef>
            <a:fontRef idx="minor">
              <a:schemeClr val="tx1"/>
            </a:fontRef>
          </p:style>
        </p:cxnSp>
        <p:sp>
          <p:nvSpPr>
            <p:cNvPr id="22" name="Right Arrow 21"/>
            <p:cNvSpPr/>
            <p:nvPr/>
          </p:nvSpPr>
          <p:spPr>
            <a:xfrm>
              <a:off x="5503617" y="2684059"/>
              <a:ext cx="1771827" cy="303766"/>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Integrate above </a:t>
              </a:r>
              <a:r>
                <a:rPr lang="en-US" sz="1200" dirty="0" err="1"/>
                <a:t>E</a:t>
              </a:r>
              <a:r>
                <a:rPr lang="en-US" sz="1200" baseline="-25000" dirty="0" err="1"/>
                <a:t>threshold</a:t>
              </a:r>
              <a:endParaRPr lang="en-US" sz="1200" baseline="-25000" dirty="0"/>
            </a:p>
          </p:txBody>
        </p:sp>
      </p:grpSp>
      <p:grpSp>
        <p:nvGrpSpPr>
          <p:cNvPr id="28" name="Group 27"/>
          <p:cNvGrpSpPr/>
          <p:nvPr/>
        </p:nvGrpSpPr>
        <p:grpSpPr>
          <a:xfrm>
            <a:off x="5483312" y="4728608"/>
            <a:ext cx="2921774" cy="1666171"/>
            <a:chOff x="4141305" y="1932167"/>
            <a:chExt cx="2168978" cy="1589266"/>
          </a:xfrm>
        </p:grpSpPr>
        <p:sp>
          <p:nvSpPr>
            <p:cNvPr id="25" name="Rectangle 24"/>
            <p:cNvSpPr/>
            <p:nvPr/>
          </p:nvSpPr>
          <p:spPr>
            <a:xfrm>
              <a:off x="4141305" y="1932167"/>
              <a:ext cx="2168978" cy="1589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7" name="TextBox 26"/>
            <p:cNvSpPr txBox="1"/>
            <p:nvPr/>
          </p:nvSpPr>
          <p:spPr>
            <a:xfrm>
              <a:off x="4541982" y="2442842"/>
              <a:ext cx="1367624" cy="369332"/>
            </a:xfrm>
            <a:prstGeom prst="rect">
              <a:avLst/>
            </a:prstGeom>
            <a:noFill/>
          </p:spPr>
          <p:txBody>
            <a:bodyPr wrap="square" rtlCol="0">
              <a:spAutoFit/>
            </a:bodyPr>
            <a:lstStyle/>
            <a:p>
              <a:r>
                <a:rPr lang="en-US" b="1" dirty="0">
                  <a:solidFill>
                    <a:srgbClr val="FF0000"/>
                  </a:solidFill>
                </a:rPr>
                <a:t>Background</a:t>
              </a:r>
              <a:endParaRPr lang="en-US" dirty="0">
                <a:solidFill>
                  <a:srgbClr val="FF0000"/>
                </a:solidFill>
              </a:endParaRPr>
            </a:p>
          </p:txBody>
        </p:sp>
      </p:grpSp>
      <p:grpSp>
        <p:nvGrpSpPr>
          <p:cNvPr id="14" name="Group 13">
            <a:extLst>
              <a:ext uri="{FF2B5EF4-FFF2-40B4-BE49-F238E27FC236}">
                <a16:creationId xmlns:a16="http://schemas.microsoft.com/office/drawing/2014/main" id="{43C3AC66-FAF0-4CEB-B7A8-2D9C7DB0FEFE}"/>
              </a:ext>
            </a:extLst>
          </p:cNvPr>
          <p:cNvGrpSpPr/>
          <p:nvPr/>
        </p:nvGrpSpPr>
        <p:grpSpPr>
          <a:xfrm>
            <a:off x="286827" y="4203209"/>
            <a:ext cx="3338688" cy="2654791"/>
            <a:chOff x="286827" y="4203209"/>
            <a:chExt cx="3338688" cy="2654791"/>
          </a:xfrm>
        </p:grpSpPr>
        <p:pic>
          <p:nvPicPr>
            <p:cNvPr id="23" name="Picture 22">
              <a:extLst>
                <a:ext uri="{FF2B5EF4-FFF2-40B4-BE49-F238E27FC236}">
                  <a16:creationId xmlns:a16="http://schemas.microsoft.com/office/drawing/2014/main" id="{52885666-84D8-424B-8E3F-86B10D0FC11B}"/>
                </a:ext>
              </a:extLst>
            </p:cNvPr>
            <p:cNvPicPr>
              <a:picLocks noChangeAspect="1"/>
            </p:cNvPicPr>
            <p:nvPr/>
          </p:nvPicPr>
          <p:blipFill>
            <a:blip r:embed="rId5"/>
            <a:stretch>
              <a:fillRect/>
            </a:stretch>
          </p:blipFill>
          <p:spPr>
            <a:xfrm>
              <a:off x="286827" y="4268076"/>
              <a:ext cx="3338688" cy="2126703"/>
            </a:xfrm>
            <a:prstGeom prst="rect">
              <a:avLst/>
            </a:prstGeom>
          </p:spPr>
        </p:pic>
        <p:sp>
          <p:nvSpPr>
            <p:cNvPr id="24" name="TextBox 23">
              <a:extLst>
                <a:ext uri="{FF2B5EF4-FFF2-40B4-BE49-F238E27FC236}">
                  <a16:creationId xmlns:a16="http://schemas.microsoft.com/office/drawing/2014/main" id="{DDC19912-078C-4FCE-B67C-11539CC383EE}"/>
                </a:ext>
              </a:extLst>
            </p:cNvPr>
            <p:cNvSpPr txBox="1"/>
            <p:nvPr/>
          </p:nvSpPr>
          <p:spPr>
            <a:xfrm>
              <a:off x="286827" y="6350169"/>
              <a:ext cx="3192376" cy="507831"/>
            </a:xfrm>
            <a:prstGeom prst="rect">
              <a:avLst/>
            </a:prstGeom>
            <a:noFill/>
          </p:spPr>
          <p:txBody>
            <a:bodyPr wrap="square" rtlCol="0">
              <a:spAutoFit/>
            </a:bodyPr>
            <a:lstStyle/>
            <a:p>
              <a:r>
                <a:rPr lang="en-US" sz="1350" dirty="0"/>
                <a:t>Calibrated based on 13.9KeV line. Exact value is within 15-18 eV, based on peak</a:t>
              </a:r>
            </a:p>
          </p:txBody>
        </p:sp>
        <p:sp>
          <p:nvSpPr>
            <p:cNvPr id="11" name="TextBox 10">
              <a:extLst>
                <a:ext uri="{FF2B5EF4-FFF2-40B4-BE49-F238E27FC236}">
                  <a16:creationId xmlns:a16="http://schemas.microsoft.com/office/drawing/2014/main" id="{DFDE7AE3-E8CF-4128-BF5F-8B4652FD1665}"/>
                </a:ext>
              </a:extLst>
            </p:cNvPr>
            <p:cNvSpPr txBox="1"/>
            <p:nvPr/>
          </p:nvSpPr>
          <p:spPr>
            <a:xfrm>
              <a:off x="553453" y="4203209"/>
              <a:ext cx="2805435" cy="369332"/>
            </a:xfrm>
            <a:prstGeom prst="rect">
              <a:avLst/>
            </a:prstGeom>
            <a:noFill/>
          </p:spPr>
          <p:txBody>
            <a:bodyPr wrap="square" rtlCol="0">
              <a:spAutoFit/>
            </a:bodyPr>
            <a:lstStyle/>
            <a:p>
              <a:r>
                <a:rPr lang="en-US" dirty="0">
                  <a:highlight>
                    <a:srgbClr val="FFFF00"/>
                  </a:highlight>
                </a:rPr>
                <a:t>100 gm MINER sapphire</a:t>
              </a:r>
            </a:p>
          </p:txBody>
        </p:sp>
      </p:grpSp>
    </p:spTree>
    <p:extLst>
      <p:ext uri="{BB962C8B-B14F-4D97-AF65-F5344CB8AC3E}">
        <p14:creationId xmlns:p14="http://schemas.microsoft.com/office/powerpoint/2010/main" val="157671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EC20-177E-4194-AE6A-DC5821E18CC7}"/>
              </a:ext>
            </a:extLst>
          </p:cNvPr>
          <p:cNvSpPr>
            <a:spLocks noGrp="1"/>
          </p:cNvSpPr>
          <p:nvPr>
            <p:ph type="title"/>
          </p:nvPr>
        </p:nvSpPr>
        <p:spPr>
          <a:xfrm>
            <a:off x="-1" y="18256"/>
            <a:ext cx="9144001" cy="599365"/>
          </a:xfrm>
        </p:spPr>
        <p:txBody>
          <a:bodyPr>
            <a:noAutofit/>
          </a:bodyPr>
          <a:lstStyle/>
          <a:p>
            <a:r>
              <a:rPr lang="en-US" sz="2000" b="1" dirty="0">
                <a:latin typeface="AR CENA" panose="02000000000000000000"/>
              </a:rPr>
              <a:t>EXCESS Workshop – Speaking a Common Background Language</a:t>
            </a:r>
          </a:p>
        </p:txBody>
      </p:sp>
      <p:sp>
        <p:nvSpPr>
          <p:cNvPr id="4" name="Slide Number Placeholder 3">
            <a:extLst>
              <a:ext uri="{FF2B5EF4-FFF2-40B4-BE49-F238E27FC236}">
                <a16:creationId xmlns:a16="http://schemas.microsoft.com/office/drawing/2014/main" id="{80BC083A-0191-47BD-BDF3-F2B3A4EDBB1A}"/>
              </a:ext>
            </a:extLst>
          </p:cNvPr>
          <p:cNvSpPr>
            <a:spLocks noGrp="1"/>
          </p:cNvSpPr>
          <p:nvPr>
            <p:ph type="sldNum" sz="quarter" idx="12"/>
          </p:nvPr>
        </p:nvSpPr>
        <p:spPr>
          <a:xfrm>
            <a:off x="6457950" y="6356351"/>
            <a:ext cx="1162050" cy="365125"/>
          </a:xfrm>
        </p:spPr>
        <p:txBody>
          <a:bodyPr/>
          <a:lstStyle/>
          <a:p>
            <a:fld id="{996D4117-81A2-4255-A751-DD2B34E19EC1}" type="slidenum">
              <a:rPr lang="en-US" smtClean="0"/>
              <a:t>3</a:t>
            </a:fld>
            <a:endParaRPr lang="en-US" dirty="0"/>
          </a:p>
        </p:txBody>
      </p:sp>
      <p:pic>
        <p:nvPicPr>
          <p:cNvPr id="13" name="Picture 12" descr="Chart, bar chart&#10;&#10;Description automatically generated">
            <a:extLst>
              <a:ext uri="{FF2B5EF4-FFF2-40B4-BE49-F238E27FC236}">
                <a16:creationId xmlns:a16="http://schemas.microsoft.com/office/drawing/2014/main" id="{20EE65FC-1C91-4A93-A45D-BC545B785D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47840"/>
            <a:ext cx="6031720" cy="2854518"/>
          </a:xfrm>
          <a:prstGeom prst="rect">
            <a:avLst/>
          </a:prstGeom>
        </p:spPr>
      </p:pic>
      <p:sp>
        <p:nvSpPr>
          <p:cNvPr id="18" name="TextBox 17"/>
          <p:cNvSpPr txBox="1"/>
          <p:nvPr/>
        </p:nvSpPr>
        <p:spPr>
          <a:xfrm>
            <a:off x="6044075" y="3429000"/>
            <a:ext cx="3099925" cy="2923877"/>
          </a:xfrm>
          <a:prstGeom prst="rect">
            <a:avLst/>
          </a:prstGeom>
          <a:noFill/>
        </p:spPr>
        <p:txBody>
          <a:bodyPr wrap="square" rtlCol="0">
            <a:spAutoFit/>
          </a:bodyPr>
          <a:lstStyle/>
          <a:p>
            <a:r>
              <a:rPr lang="en-US" sz="1600" dirty="0">
                <a:solidFill>
                  <a:srgbClr val="FF0000"/>
                </a:solidFill>
              </a:rPr>
              <a:t>EXCESS workshop June 15-16</a:t>
            </a:r>
          </a:p>
          <a:p>
            <a:endParaRPr lang="en-US" sz="1400" dirty="0"/>
          </a:p>
          <a:p>
            <a:r>
              <a:rPr lang="en-US" sz="1400" dirty="0"/>
              <a:t>Reactor CE</a:t>
            </a:r>
            <a:r>
              <a:rPr lang="en-US" sz="1400" dirty="0">
                <a:sym typeface="Symbol" panose="05050102010706020507" pitchFamily="18" charset="2"/>
              </a:rPr>
              <a:t></a:t>
            </a:r>
            <a:r>
              <a:rPr lang="en-US" sz="1400" dirty="0"/>
              <a:t>NS is yet to be discovered!</a:t>
            </a:r>
          </a:p>
          <a:p>
            <a:endParaRPr lang="en-US" sz="1400" dirty="0"/>
          </a:p>
          <a:p>
            <a:r>
              <a:rPr lang="en-US" sz="1400" dirty="0"/>
              <a:t>Many low-threshold detectors are ready for the signal, but background an issue</a:t>
            </a:r>
          </a:p>
          <a:p>
            <a:endParaRPr lang="en-US" sz="1400" dirty="0"/>
          </a:p>
          <a:p>
            <a:r>
              <a:rPr lang="en-US" sz="1400" dirty="0"/>
              <a:t>Once measured, CE</a:t>
            </a:r>
            <a:r>
              <a:rPr lang="en-US" sz="1400" dirty="0">
                <a:sym typeface="Symbol" panose="05050102010706020507" pitchFamily="18" charset="2"/>
              </a:rPr>
              <a:t></a:t>
            </a:r>
            <a:r>
              <a:rPr lang="en-US" sz="1400" dirty="0"/>
              <a:t>NS can be a tool for reactor monitoring and safeguards </a:t>
            </a:r>
          </a:p>
          <a:p>
            <a:endParaRPr lang="en-US" sz="1400" dirty="0"/>
          </a:p>
          <a:p>
            <a:r>
              <a:rPr lang="en-US" sz="1400" dirty="0"/>
              <a:t>However, the synergy with Dark Matter is helping us reduce background and improve ER/NR rejection for discovery</a:t>
            </a:r>
          </a:p>
        </p:txBody>
      </p:sp>
      <p:sp>
        <p:nvSpPr>
          <p:cNvPr id="20" name="TextBox 19">
            <a:extLst>
              <a:ext uri="{FF2B5EF4-FFF2-40B4-BE49-F238E27FC236}">
                <a16:creationId xmlns:a16="http://schemas.microsoft.com/office/drawing/2014/main" id="{12B91C2F-E686-4F34-BA12-AA6DF4C75E0E}"/>
              </a:ext>
            </a:extLst>
          </p:cNvPr>
          <p:cNvSpPr txBox="1"/>
          <p:nvPr/>
        </p:nvSpPr>
        <p:spPr>
          <a:xfrm>
            <a:off x="0" y="613070"/>
            <a:ext cx="8077200" cy="2862322"/>
          </a:xfrm>
          <a:prstGeom prst="rect">
            <a:avLst/>
          </a:prstGeom>
          <a:noFill/>
        </p:spPr>
        <p:txBody>
          <a:bodyPr wrap="square">
            <a:spAutoFit/>
          </a:bodyPr>
          <a:lstStyle/>
          <a:p>
            <a:pPr marL="285750" indent="-285750">
              <a:buFont typeface="Arial" panose="020B0604020202020204" pitchFamily="34" charset="0"/>
              <a:buChar char="•"/>
            </a:pPr>
            <a:r>
              <a:rPr lang="en-US" dirty="0"/>
              <a:t>A</a:t>
            </a:r>
            <a:r>
              <a:rPr lang="en-US" dirty="0">
                <a:effectLst/>
              </a:rPr>
              <a:t> collective effort of 10 rare event search collaborations to address observation of an exponentially rising low energy background with yet unknown origin.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effectLst/>
              </a:rPr>
              <a:t>All participating collaborations presented data about their observed excesses and details about the respective measurements. The provided data is publicly available on the workshop's data repository</a:t>
            </a:r>
            <a:r>
              <a:rPr lang="en-US" dirty="0"/>
              <a:t>: </a:t>
            </a:r>
            <a:r>
              <a:rPr lang="en-US" dirty="0">
                <a:hlinkClick r:id="rId3"/>
              </a:rPr>
              <a:t>https://github.com/fewagner/excess</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effectLst/>
              </a:rPr>
              <a:t>Follow-up events about interpretations of the signals as well as further discussion about available data are in preparation. Broader community involvement required.</a:t>
            </a:r>
            <a:endParaRPr lang="en-US" dirty="0"/>
          </a:p>
        </p:txBody>
      </p:sp>
      <p:pic>
        <p:nvPicPr>
          <p:cNvPr id="23" name="Picture 2">
            <a:extLst>
              <a:ext uri="{FF2B5EF4-FFF2-40B4-BE49-F238E27FC236}">
                <a16:creationId xmlns:a16="http://schemas.microsoft.com/office/drawing/2014/main" id="{74E054D3-F0B3-494E-9DAA-9C04F665085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7200" y="-11149"/>
            <a:ext cx="1093786" cy="875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133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37159" y="2629019"/>
            <a:ext cx="8881110" cy="2514600"/>
          </a:xfrm>
          <a:prstGeom prst="rect">
            <a:avLst/>
          </a:prstGeom>
        </p:spPr>
      </p:pic>
      <p:sp>
        <p:nvSpPr>
          <p:cNvPr id="3" name="object 3"/>
          <p:cNvSpPr txBox="1"/>
          <p:nvPr/>
        </p:nvSpPr>
        <p:spPr>
          <a:xfrm>
            <a:off x="33867" y="228600"/>
            <a:ext cx="7503795" cy="517449"/>
          </a:xfrm>
          <a:prstGeom prst="rect">
            <a:avLst/>
          </a:prstGeom>
        </p:spPr>
        <p:txBody>
          <a:bodyPr vert="horz" wrap="square" lIns="0" tIns="9525" rIns="0" bIns="0" rtlCol="0">
            <a:spAutoFit/>
          </a:bodyPr>
          <a:lstStyle/>
          <a:p>
            <a:pPr marL="9525">
              <a:spcBef>
                <a:spcPts val="75"/>
              </a:spcBef>
            </a:pPr>
            <a:r>
              <a:rPr sz="3300" spc="-4" dirty="0">
                <a:latin typeface="Calibri Light"/>
                <a:cs typeface="Calibri Light"/>
              </a:rPr>
              <a:t>Common</a:t>
            </a:r>
            <a:r>
              <a:rPr sz="3300" dirty="0">
                <a:latin typeface="Calibri Light"/>
                <a:cs typeface="Calibri Light"/>
              </a:rPr>
              <a:t> </a:t>
            </a:r>
            <a:r>
              <a:rPr sz="3300" spc="-8" dirty="0">
                <a:latin typeface="Calibri Light"/>
                <a:cs typeface="Calibri Light"/>
              </a:rPr>
              <a:t>visualization</a:t>
            </a:r>
            <a:r>
              <a:rPr sz="3300" spc="4" dirty="0">
                <a:latin typeface="Calibri Light"/>
                <a:cs typeface="Calibri Light"/>
              </a:rPr>
              <a:t> </a:t>
            </a:r>
            <a:r>
              <a:rPr sz="3300" dirty="0">
                <a:latin typeface="Calibri Light"/>
                <a:cs typeface="Calibri Light"/>
              </a:rPr>
              <a:t>of</a:t>
            </a:r>
            <a:r>
              <a:rPr sz="3300" spc="-4" dirty="0">
                <a:latin typeface="Calibri Light"/>
                <a:cs typeface="Calibri Light"/>
              </a:rPr>
              <a:t> </a:t>
            </a:r>
            <a:r>
              <a:rPr sz="3300" dirty="0">
                <a:latin typeface="Calibri Light"/>
                <a:cs typeface="Calibri Light"/>
              </a:rPr>
              <a:t>the </a:t>
            </a:r>
            <a:r>
              <a:rPr sz="3300" spc="-11" dirty="0">
                <a:latin typeface="Calibri Light"/>
                <a:cs typeface="Calibri Light"/>
              </a:rPr>
              <a:t>energy</a:t>
            </a:r>
            <a:r>
              <a:rPr sz="3300" dirty="0">
                <a:latin typeface="Calibri Light"/>
                <a:cs typeface="Calibri Light"/>
              </a:rPr>
              <a:t> </a:t>
            </a:r>
            <a:r>
              <a:rPr sz="3300" spc="-11" dirty="0">
                <a:latin typeface="Calibri Light"/>
                <a:cs typeface="Calibri Light"/>
              </a:rPr>
              <a:t>spectra:</a:t>
            </a:r>
            <a:endParaRPr sz="3300" dirty="0">
              <a:latin typeface="Calibri Light"/>
              <a:cs typeface="Calibri Light"/>
            </a:endParaRPr>
          </a:p>
        </p:txBody>
      </p:sp>
      <p:sp>
        <p:nvSpPr>
          <p:cNvPr id="5" name="object 5"/>
          <p:cNvSpPr txBox="1">
            <a:spLocks noGrp="1"/>
          </p:cNvSpPr>
          <p:nvPr>
            <p:ph type="ftr" sz="quarter" idx="5"/>
          </p:nvPr>
        </p:nvSpPr>
        <p:spPr>
          <a:xfrm>
            <a:off x="67734" y="6558226"/>
            <a:ext cx="1084421" cy="142347"/>
          </a:xfrm>
          <a:prstGeom prst="rect">
            <a:avLst/>
          </a:prstGeom>
        </p:spPr>
        <p:txBody>
          <a:bodyPr vert="horz" wrap="square" lIns="0" tIns="3810" rIns="0" bIns="0" rtlCol="0">
            <a:spAutoFit/>
          </a:bodyPr>
          <a:lstStyle/>
          <a:p>
            <a:pPr marL="9525">
              <a:spcBef>
                <a:spcPts val="30"/>
              </a:spcBef>
            </a:pPr>
            <a:r>
              <a:rPr spc="-4" dirty="0"/>
              <a:t>15-16</a:t>
            </a:r>
            <a:r>
              <a:rPr spc="-19" dirty="0"/>
              <a:t> </a:t>
            </a:r>
            <a:r>
              <a:rPr spc="-4" dirty="0"/>
              <a:t>June</a:t>
            </a:r>
            <a:r>
              <a:rPr spc="-19" dirty="0"/>
              <a:t> </a:t>
            </a:r>
            <a:r>
              <a:rPr dirty="0"/>
              <a:t>2021</a:t>
            </a:r>
          </a:p>
        </p:txBody>
      </p:sp>
      <p:sp>
        <p:nvSpPr>
          <p:cNvPr id="6" name="object 6"/>
          <p:cNvSpPr txBox="1">
            <a:spLocks noGrp="1"/>
          </p:cNvSpPr>
          <p:nvPr>
            <p:ph type="dt" sz="half" idx="6"/>
          </p:nvPr>
        </p:nvSpPr>
        <p:spPr>
          <a:xfrm>
            <a:off x="4597399" y="6558226"/>
            <a:ext cx="1303871" cy="142347"/>
          </a:xfrm>
          <a:prstGeom prst="rect">
            <a:avLst/>
          </a:prstGeom>
        </p:spPr>
        <p:txBody>
          <a:bodyPr vert="horz" wrap="square" lIns="0" tIns="3810" rIns="0" bIns="0" rtlCol="0">
            <a:spAutoFit/>
          </a:bodyPr>
          <a:lstStyle/>
          <a:p>
            <a:pPr marL="9525">
              <a:spcBef>
                <a:spcPts val="30"/>
              </a:spcBef>
            </a:pPr>
            <a:r>
              <a:rPr spc="-8" dirty="0"/>
              <a:t>EXCESS</a:t>
            </a:r>
            <a:r>
              <a:rPr spc="-45" dirty="0"/>
              <a:t> </a:t>
            </a:r>
            <a:r>
              <a:rPr spc="-4" dirty="0"/>
              <a:t>workshop</a:t>
            </a:r>
          </a:p>
        </p:txBody>
      </p:sp>
      <p:sp>
        <p:nvSpPr>
          <p:cNvPr id="7" name="object 7"/>
          <p:cNvSpPr txBox="1">
            <a:spLocks noGrp="1"/>
          </p:cNvSpPr>
          <p:nvPr>
            <p:ph type="sldNum" sz="quarter" idx="7"/>
          </p:nvPr>
        </p:nvSpPr>
        <p:spPr>
          <a:xfrm>
            <a:off x="6269176" y="5678941"/>
            <a:ext cx="93584" cy="142347"/>
          </a:xfrm>
          <a:prstGeom prst="rect">
            <a:avLst/>
          </a:prstGeom>
        </p:spPr>
        <p:txBody>
          <a:bodyPr vert="horz" wrap="square" lIns="0" tIns="3810" rIns="0" bIns="0" rtlCol="0">
            <a:spAutoFit/>
          </a:bodyPr>
          <a:lstStyle/>
          <a:p>
            <a:pPr marL="28575">
              <a:spcBef>
                <a:spcPts val="30"/>
              </a:spcBef>
            </a:pPr>
            <a:r>
              <a:rPr dirty="0"/>
              <a:t>1</a:t>
            </a:r>
          </a:p>
        </p:txBody>
      </p:sp>
      <p:sp>
        <p:nvSpPr>
          <p:cNvPr id="4" name="object 4"/>
          <p:cNvSpPr txBox="1"/>
          <p:nvPr/>
        </p:nvSpPr>
        <p:spPr>
          <a:xfrm>
            <a:off x="2770584" y="2036445"/>
            <a:ext cx="3602831" cy="731226"/>
          </a:xfrm>
          <a:prstGeom prst="rect">
            <a:avLst/>
          </a:prstGeom>
        </p:spPr>
        <p:txBody>
          <a:bodyPr vert="horz" wrap="square" lIns="0" tIns="9525" rIns="0" bIns="0" rtlCol="0">
            <a:spAutoFit/>
          </a:bodyPr>
          <a:lstStyle/>
          <a:p>
            <a:pPr marL="617220" marR="3810" indent="-608171">
              <a:lnSpc>
                <a:spcPct val="138300"/>
              </a:lnSpc>
              <a:spcBef>
                <a:spcPts val="75"/>
              </a:spcBef>
            </a:pPr>
            <a:r>
              <a:rPr u="heavy" spc="-4" dirty="0">
                <a:solidFill>
                  <a:srgbClr val="0563C1"/>
                </a:solidFill>
                <a:uFill>
                  <a:solidFill>
                    <a:srgbClr val="0563C1"/>
                  </a:solidFill>
                </a:uFill>
                <a:latin typeface="Arial"/>
                <a:cs typeface="Arial"/>
              </a:rPr>
              <a:t>https://github.com/fewagner/excess </a:t>
            </a:r>
            <a:r>
              <a:rPr spc="-491" dirty="0">
                <a:solidFill>
                  <a:srgbClr val="0563C1"/>
                </a:solidFill>
                <a:latin typeface="Arial"/>
                <a:cs typeface="Arial"/>
              </a:rPr>
              <a:t> </a:t>
            </a:r>
            <a:r>
              <a:rPr dirty="0">
                <a:solidFill>
                  <a:srgbClr val="595959"/>
                </a:solidFill>
                <a:latin typeface="Arial"/>
                <a:cs typeface="Arial"/>
              </a:rPr>
              <a:t>(publicly</a:t>
            </a:r>
            <a:r>
              <a:rPr spc="-11" dirty="0">
                <a:solidFill>
                  <a:srgbClr val="595959"/>
                </a:solidFill>
                <a:latin typeface="Arial"/>
                <a:cs typeface="Arial"/>
              </a:rPr>
              <a:t> </a:t>
            </a:r>
            <a:r>
              <a:rPr dirty="0">
                <a:solidFill>
                  <a:srgbClr val="595959"/>
                </a:solidFill>
                <a:latin typeface="Arial"/>
                <a:cs typeface="Arial"/>
              </a:rPr>
              <a:t>available</a:t>
            </a:r>
            <a:r>
              <a:rPr spc="-11" dirty="0">
                <a:solidFill>
                  <a:srgbClr val="595959"/>
                </a:solidFill>
                <a:latin typeface="Arial"/>
                <a:cs typeface="Arial"/>
              </a:rPr>
              <a:t> </a:t>
            </a:r>
            <a:r>
              <a:rPr dirty="0">
                <a:solidFill>
                  <a:srgbClr val="595959"/>
                </a:solidFill>
                <a:latin typeface="Arial"/>
                <a:cs typeface="Arial"/>
              </a:rPr>
              <a:t>now)</a:t>
            </a:r>
            <a:endParaRPr>
              <a:latin typeface="Arial"/>
              <a:cs typeface="Arial"/>
            </a:endParaRPr>
          </a:p>
        </p:txBody>
      </p:sp>
      <p:sp>
        <p:nvSpPr>
          <p:cNvPr id="8" name="object 7">
            <a:extLst>
              <a:ext uri="{FF2B5EF4-FFF2-40B4-BE49-F238E27FC236}">
                <a16:creationId xmlns:a16="http://schemas.microsoft.com/office/drawing/2014/main" id="{453F4771-3810-430B-A52B-290668558516}"/>
              </a:ext>
            </a:extLst>
          </p:cNvPr>
          <p:cNvSpPr txBox="1"/>
          <p:nvPr/>
        </p:nvSpPr>
        <p:spPr>
          <a:xfrm>
            <a:off x="5918203" y="5028623"/>
            <a:ext cx="2913221" cy="1715213"/>
          </a:xfrm>
          <a:prstGeom prst="rect">
            <a:avLst/>
          </a:prstGeom>
        </p:spPr>
        <p:txBody>
          <a:bodyPr vert="horz" wrap="square" lIns="0" tIns="78105" rIns="0" bIns="0" rtlCol="0">
            <a:spAutoFit/>
          </a:bodyPr>
          <a:lstStyle/>
          <a:p>
            <a:pPr algn="ctr">
              <a:spcBef>
                <a:spcPts val="615"/>
              </a:spcBef>
            </a:pPr>
            <a:r>
              <a:rPr spc="-4" dirty="0">
                <a:latin typeface="Calibri"/>
                <a:cs typeface="Calibri"/>
              </a:rPr>
              <a:t>15./16.6.2021</a:t>
            </a:r>
            <a:endParaRPr dirty="0">
              <a:latin typeface="Calibri"/>
              <a:cs typeface="Calibri"/>
            </a:endParaRPr>
          </a:p>
          <a:p>
            <a:pPr marL="9525" marR="3810" algn="ctr">
              <a:lnSpc>
                <a:spcPct val="125000"/>
              </a:lnSpc>
            </a:pPr>
            <a:r>
              <a:rPr u="heavy" spc="-8" dirty="0">
                <a:solidFill>
                  <a:srgbClr val="0563C1"/>
                </a:solidFill>
                <a:uFill>
                  <a:solidFill>
                    <a:srgbClr val="0563C1"/>
                  </a:solidFill>
                </a:uFill>
                <a:latin typeface="Calibri"/>
                <a:cs typeface="Calibri"/>
              </a:rPr>
              <a:t>indico.cern.ch/event/1013203/ </a:t>
            </a:r>
            <a:r>
              <a:rPr spc="-398" dirty="0">
                <a:solidFill>
                  <a:srgbClr val="0563C1"/>
                </a:solidFill>
                <a:latin typeface="Calibri"/>
                <a:cs typeface="Calibri"/>
              </a:rPr>
              <a:t> </a:t>
            </a:r>
            <a:r>
              <a:rPr u="heavy" spc="-4" dirty="0">
                <a:solidFill>
                  <a:srgbClr val="0563C1"/>
                </a:solidFill>
                <a:uFill>
                  <a:solidFill>
                    <a:srgbClr val="0563C1"/>
                  </a:solidFill>
                </a:uFill>
                <a:latin typeface="Calibri"/>
                <a:cs typeface="Calibri"/>
              </a:rPr>
              <a:t>bit.ly/3vj8Zz2</a:t>
            </a:r>
            <a:endParaRPr dirty="0">
              <a:latin typeface="Calibri"/>
              <a:cs typeface="Calibri"/>
            </a:endParaRPr>
          </a:p>
          <a:p>
            <a:pPr marR="290989" algn="ctr">
              <a:spcBef>
                <a:spcPts val="1710"/>
              </a:spcBef>
            </a:pPr>
            <a:r>
              <a:rPr sz="1350" spc="-11" dirty="0">
                <a:latin typeface="Calibri"/>
                <a:cs typeface="Calibri"/>
              </a:rPr>
              <a:t>Margarita</a:t>
            </a:r>
            <a:r>
              <a:rPr sz="1350" spc="-19" dirty="0">
                <a:latin typeface="Calibri"/>
                <a:cs typeface="Calibri"/>
              </a:rPr>
              <a:t> </a:t>
            </a:r>
            <a:r>
              <a:rPr sz="1350" spc="-4" dirty="0">
                <a:latin typeface="Calibri"/>
                <a:cs typeface="Calibri"/>
              </a:rPr>
              <a:t>Kaznacheeva</a:t>
            </a:r>
            <a:endParaRPr sz="1350" dirty="0">
              <a:latin typeface="Calibri"/>
              <a:cs typeface="Calibri"/>
            </a:endParaRPr>
          </a:p>
          <a:p>
            <a:pPr marR="273368" algn="ctr">
              <a:spcBef>
                <a:spcPts val="825"/>
              </a:spcBef>
            </a:pPr>
            <a:r>
              <a:rPr sz="900" spc="-8" dirty="0">
                <a:solidFill>
                  <a:srgbClr val="898989"/>
                </a:solidFill>
                <a:latin typeface="Calibri"/>
                <a:cs typeface="Calibri"/>
              </a:rPr>
              <a:t>EXCESS</a:t>
            </a:r>
            <a:r>
              <a:rPr sz="900" spc="-26" dirty="0">
                <a:solidFill>
                  <a:srgbClr val="898989"/>
                </a:solidFill>
                <a:latin typeface="Calibri"/>
                <a:cs typeface="Calibri"/>
              </a:rPr>
              <a:t> </a:t>
            </a:r>
            <a:r>
              <a:rPr sz="900" spc="-4" dirty="0">
                <a:solidFill>
                  <a:srgbClr val="898989"/>
                </a:solidFill>
                <a:latin typeface="Calibri"/>
                <a:cs typeface="Calibri"/>
              </a:rPr>
              <a:t>workshop</a:t>
            </a:r>
            <a:endParaRPr sz="900" dirty="0">
              <a:latin typeface="Calibri"/>
              <a:cs typeface="Calibri"/>
            </a:endParaRPr>
          </a:p>
        </p:txBody>
      </p:sp>
      <p:pic>
        <p:nvPicPr>
          <p:cNvPr id="9" name="Picture 2">
            <a:extLst>
              <a:ext uri="{FF2B5EF4-FFF2-40B4-BE49-F238E27FC236}">
                <a16:creationId xmlns:a16="http://schemas.microsoft.com/office/drawing/2014/main" id="{EB1448DD-E8C1-411C-8B38-FA0EFE640B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2746" y="746049"/>
            <a:ext cx="2551254" cy="20413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52C6B-F18B-4BB3-85A3-60F93ECF7B48}"/>
              </a:ext>
            </a:extLst>
          </p:cNvPr>
          <p:cNvSpPr>
            <a:spLocks noGrp="1"/>
          </p:cNvSpPr>
          <p:nvPr>
            <p:ph type="ctrTitle"/>
          </p:nvPr>
        </p:nvSpPr>
        <p:spPr>
          <a:xfrm>
            <a:off x="230502" y="422598"/>
            <a:ext cx="8913498" cy="387798"/>
          </a:xfrm>
        </p:spPr>
        <p:txBody>
          <a:bodyPr/>
          <a:lstStyle/>
          <a:p>
            <a:r>
              <a:rPr lang="en-US" sz="2800" dirty="0">
                <a:latin typeface="AR CENA" panose="02000000000000000000"/>
              </a:rPr>
              <a:t>Summary from experiments will be on </a:t>
            </a:r>
            <a:r>
              <a:rPr lang="en-US" sz="2800" dirty="0" err="1">
                <a:latin typeface="AR CENA" panose="02000000000000000000"/>
              </a:rPr>
              <a:t>arXiv</a:t>
            </a:r>
            <a:r>
              <a:rPr lang="en-US" sz="2800" dirty="0">
                <a:latin typeface="AR CENA" panose="02000000000000000000"/>
              </a:rPr>
              <a:t> soon</a:t>
            </a:r>
          </a:p>
        </p:txBody>
      </p:sp>
      <p:sp>
        <p:nvSpPr>
          <p:cNvPr id="3" name="Subtitle 2">
            <a:extLst>
              <a:ext uri="{FF2B5EF4-FFF2-40B4-BE49-F238E27FC236}">
                <a16:creationId xmlns:a16="http://schemas.microsoft.com/office/drawing/2014/main" id="{DA667551-37B8-43C2-9B56-7ECF6E2F2783}"/>
              </a:ext>
            </a:extLst>
          </p:cNvPr>
          <p:cNvSpPr>
            <a:spLocks noGrp="1"/>
          </p:cNvSpPr>
          <p:nvPr>
            <p:ph type="subTitle" idx="4"/>
          </p:nvPr>
        </p:nvSpPr>
        <p:spPr/>
        <p:txBody>
          <a:bodyPr/>
          <a:lstStyle/>
          <a:p>
            <a:endParaRPr lang="en-US"/>
          </a:p>
        </p:txBody>
      </p:sp>
      <p:sp>
        <p:nvSpPr>
          <p:cNvPr id="4" name="Slide Number Placeholder 3">
            <a:extLst>
              <a:ext uri="{FF2B5EF4-FFF2-40B4-BE49-F238E27FC236}">
                <a16:creationId xmlns:a16="http://schemas.microsoft.com/office/drawing/2014/main" id="{95C6FBC3-2135-4A17-BFFA-205C0916AA77}"/>
              </a:ext>
            </a:extLst>
          </p:cNvPr>
          <p:cNvSpPr>
            <a:spLocks noGrp="1"/>
          </p:cNvSpPr>
          <p:nvPr>
            <p:ph type="sldNum" sz="quarter" idx="7"/>
          </p:nvPr>
        </p:nvSpPr>
        <p:spPr/>
        <p:txBody>
          <a:bodyPr/>
          <a:lstStyle/>
          <a:p>
            <a:pPr marL="28575">
              <a:spcBef>
                <a:spcPts val="30"/>
              </a:spcBef>
            </a:pPr>
            <a:fld id="{81D60167-4931-47E6-BA6A-407CBD079E47}" type="slidenum">
              <a:rPr lang="en-US" smtClean="0"/>
              <a:pPr marL="28575">
                <a:spcBef>
                  <a:spcPts val="30"/>
                </a:spcBef>
              </a:pPr>
              <a:t>5</a:t>
            </a:fld>
            <a:endParaRPr lang="en-US" dirty="0"/>
          </a:p>
        </p:txBody>
      </p:sp>
      <p:pic>
        <p:nvPicPr>
          <p:cNvPr id="6" name="Picture 5" descr="Text&#10;&#10;Description automatically generated">
            <a:extLst>
              <a:ext uri="{FF2B5EF4-FFF2-40B4-BE49-F238E27FC236}">
                <a16:creationId xmlns:a16="http://schemas.microsoft.com/office/drawing/2014/main" id="{C261E13C-50F7-472E-8344-F884F1D81C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9283"/>
            <a:ext cx="9144000" cy="5129036"/>
          </a:xfrm>
          <a:prstGeom prst="rect">
            <a:avLst/>
          </a:prstGeom>
        </p:spPr>
      </p:pic>
    </p:spTree>
    <p:extLst>
      <p:ext uri="{BB962C8B-B14F-4D97-AF65-F5344CB8AC3E}">
        <p14:creationId xmlns:p14="http://schemas.microsoft.com/office/powerpoint/2010/main" val="1678861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B5C69-FC35-4693-8D7A-EC2EE5F6FC96}"/>
              </a:ext>
            </a:extLst>
          </p:cNvPr>
          <p:cNvSpPr>
            <a:spLocks noGrp="1"/>
          </p:cNvSpPr>
          <p:nvPr>
            <p:ph type="title"/>
          </p:nvPr>
        </p:nvSpPr>
        <p:spPr>
          <a:xfrm>
            <a:off x="0" y="1"/>
            <a:ext cx="9144000" cy="561474"/>
          </a:xfrm>
        </p:spPr>
        <p:txBody>
          <a:bodyPr/>
          <a:lstStyle/>
          <a:p>
            <a:r>
              <a:rPr lang="en-US" sz="2400" dirty="0">
                <a:latin typeface="AR CENA" panose="02000000000000000000"/>
              </a:rPr>
              <a:t>Key Considerations to unify and understand – What do we see?</a:t>
            </a:r>
          </a:p>
        </p:txBody>
      </p:sp>
      <p:sp>
        <p:nvSpPr>
          <p:cNvPr id="5" name="Content Placeholder 4">
            <a:extLst>
              <a:ext uri="{FF2B5EF4-FFF2-40B4-BE49-F238E27FC236}">
                <a16:creationId xmlns:a16="http://schemas.microsoft.com/office/drawing/2014/main" id="{495E7D8F-1FA9-408F-A905-83C7CD3F7B0B}"/>
              </a:ext>
            </a:extLst>
          </p:cNvPr>
          <p:cNvSpPr>
            <a:spLocks noGrp="1"/>
          </p:cNvSpPr>
          <p:nvPr>
            <p:ph idx="1"/>
          </p:nvPr>
        </p:nvSpPr>
        <p:spPr>
          <a:xfrm>
            <a:off x="-160421" y="3129591"/>
            <a:ext cx="9004634" cy="3226760"/>
          </a:xfrm>
        </p:spPr>
        <p:txBody>
          <a:bodyPr>
            <a:normAutofit/>
          </a:bodyPr>
          <a:lstStyle/>
          <a:p>
            <a:r>
              <a:rPr lang="en-US" sz="2400" dirty="0"/>
              <a:t>Lowered </a:t>
            </a:r>
            <a:r>
              <a:rPr lang="en-US" sz="2400" dirty="0">
                <a:effectLst/>
              </a:rPr>
              <a:t>sub-keV thresholds among DM/CE</a:t>
            </a:r>
            <a:r>
              <a:rPr lang="en-US" sz="2400" dirty="0">
                <a:effectLst/>
                <a:sym typeface="Symbol" panose="05050102010706020507" pitchFamily="18" charset="2"/>
              </a:rPr>
              <a:t>NS experiments </a:t>
            </a:r>
            <a:r>
              <a:rPr lang="en-US" sz="2400" dirty="0">
                <a:effectLst/>
              </a:rPr>
              <a:t>reveal a new signal of unknown origin. Typically starting at energies below 1 keV, the signal rises exponentially towards lower energies. </a:t>
            </a:r>
          </a:p>
          <a:p>
            <a:endParaRPr lang="en-US" sz="2400" dirty="0"/>
          </a:p>
          <a:p>
            <a:endParaRPr lang="en-US" sz="2400" dirty="0">
              <a:effectLst/>
            </a:endParaRPr>
          </a:p>
          <a:p>
            <a:r>
              <a:rPr lang="en-US" sz="2400" dirty="0">
                <a:effectLst/>
              </a:rPr>
              <a:t>The signal is observed in various experiments with different detector materials, sensors and holding structures, below and above ground, at different temperatures and background levels.</a:t>
            </a:r>
            <a:endParaRPr lang="en-US" sz="2400" dirty="0"/>
          </a:p>
        </p:txBody>
      </p:sp>
      <p:sp>
        <p:nvSpPr>
          <p:cNvPr id="4" name="Slide Number Placeholder 3">
            <a:extLst>
              <a:ext uri="{FF2B5EF4-FFF2-40B4-BE49-F238E27FC236}">
                <a16:creationId xmlns:a16="http://schemas.microsoft.com/office/drawing/2014/main" id="{78DFEE35-9820-43CE-8EE3-5D63E16725F1}"/>
              </a:ext>
            </a:extLst>
          </p:cNvPr>
          <p:cNvSpPr>
            <a:spLocks noGrp="1"/>
          </p:cNvSpPr>
          <p:nvPr>
            <p:ph type="sldNum" sz="quarter" idx="12"/>
          </p:nvPr>
        </p:nvSpPr>
        <p:spPr/>
        <p:txBody>
          <a:bodyPr/>
          <a:lstStyle/>
          <a:p>
            <a:pPr marL="28575">
              <a:spcBef>
                <a:spcPts val="30"/>
              </a:spcBef>
            </a:pPr>
            <a:fld id="{81D60167-4931-47E6-BA6A-407CBD079E47}" type="slidenum">
              <a:rPr lang="en-US" smtClean="0"/>
              <a:pPr marL="28575">
                <a:spcBef>
                  <a:spcPts val="30"/>
                </a:spcBef>
              </a:pPr>
              <a:t>6</a:t>
            </a:fld>
            <a:endParaRPr lang="en-US" dirty="0"/>
          </a:p>
        </p:txBody>
      </p:sp>
      <p:pic>
        <p:nvPicPr>
          <p:cNvPr id="6" name="Picture 2">
            <a:extLst>
              <a:ext uri="{FF2B5EF4-FFF2-40B4-BE49-F238E27FC236}">
                <a16:creationId xmlns:a16="http://schemas.microsoft.com/office/drawing/2014/main" id="{2CEA6E13-3EC9-4EE0-B081-CB5D66CF57B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127" y="501649"/>
            <a:ext cx="1419726" cy="1135991"/>
          </a:xfrm>
          <a:prstGeom prst="rect">
            <a:avLst/>
          </a:prstGeom>
          <a:noFill/>
          <a:extLst>
            <a:ext uri="{909E8E84-426E-40DD-AFC4-6F175D3DCCD1}">
              <a14:hiddenFill xmlns:a14="http://schemas.microsoft.com/office/drawing/2010/main">
                <a:solidFill>
                  <a:srgbClr val="FFFFFF"/>
                </a:solidFill>
              </a14:hiddenFill>
            </a:ext>
          </a:extLst>
        </p:spPr>
      </p:pic>
      <p:pic>
        <p:nvPicPr>
          <p:cNvPr id="7" name="object 4">
            <a:extLst>
              <a:ext uri="{FF2B5EF4-FFF2-40B4-BE49-F238E27FC236}">
                <a16:creationId xmlns:a16="http://schemas.microsoft.com/office/drawing/2014/main" id="{28068DFE-0B26-4ABF-BDE8-0E256ED6B6F4}"/>
              </a:ext>
            </a:extLst>
          </p:cNvPr>
          <p:cNvPicPr/>
          <p:nvPr/>
        </p:nvPicPr>
        <p:blipFill>
          <a:blip r:embed="rId3" cstate="print"/>
          <a:stretch>
            <a:fillRect/>
          </a:stretch>
        </p:blipFill>
        <p:spPr>
          <a:xfrm>
            <a:off x="2015136" y="561475"/>
            <a:ext cx="5113728" cy="2331447"/>
          </a:xfrm>
          <a:prstGeom prst="rect">
            <a:avLst/>
          </a:prstGeom>
        </p:spPr>
      </p:pic>
    </p:spTree>
    <p:extLst>
      <p:ext uri="{BB962C8B-B14F-4D97-AF65-F5344CB8AC3E}">
        <p14:creationId xmlns:p14="http://schemas.microsoft.com/office/powerpoint/2010/main" val="4183165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B5C69-FC35-4693-8D7A-EC2EE5F6FC96}"/>
              </a:ext>
            </a:extLst>
          </p:cNvPr>
          <p:cNvSpPr>
            <a:spLocks noGrp="1"/>
          </p:cNvSpPr>
          <p:nvPr>
            <p:ph type="title"/>
          </p:nvPr>
        </p:nvSpPr>
        <p:spPr>
          <a:xfrm>
            <a:off x="0" y="1"/>
            <a:ext cx="9144000" cy="561474"/>
          </a:xfrm>
        </p:spPr>
        <p:txBody>
          <a:bodyPr/>
          <a:lstStyle/>
          <a:p>
            <a:r>
              <a:rPr lang="en-US" sz="2400" dirty="0">
                <a:latin typeface="AR CENA" panose="02000000000000000000"/>
              </a:rPr>
              <a:t>Key Considerations to unify and understand – What is it?</a:t>
            </a:r>
          </a:p>
        </p:txBody>
      </p:sp>
      <p:sp>
        <p:nvSpPr>
          <p:cNvPr id="5" name="Content Placeholder 4">
            <a:extLst>
              <a:ext uri="{FF2B5EF4-FFF2-40B4-BE49-F238E27FC236}">
                <a16:creationId xmlns:a16="http://schemas.microsoft.com/office/drawing/2014/main" id="{495E7D8F-1FA9-408F-A905-83C7CD3F7B0B}"/>
              </a:ext>
            </a:extLst>
          </p:cNvPr>
          <p:cNvSpPr>
            <a:spLocks noGrp="1"/>
          </p:cNvSpPr>
          <p:nvPr>
            <p:ph idx="1"/>
          </p:nvPr>
        </p:nvSpPr>
        <p:spPr>
          <a:xfrm>
            <a:off x="139366" y="4106995"/>
            <a:ext cx="9004634" cy="2614481"/>
          </a:xfrm>
        </p:spPr>
        <p:txBody>
          <a:bodyPr>
            <a:noAutofit/>
          </a:bodyPr>
          <a:lstStyle/>
          <a:p>
            <a:r>
              <a:rPr lang="en-US" sz="1800" dirty="0">
                <a:effectLst/>
              </a:rPr>
              <a:t>An understanding of the observed background below 1 keV has a top priority for current low-threshold experiments, since this energy region is a crucial part of the DM/CENNS ROI</a:t>
            </a:r>
          </a:p>
          <a:p>
            <a:r>
              <a:rPr lang="en-US" sz="1800" dirty="0"/>
              <a:t>U</a:t>
            </a:r>
            <a:r>
              <a:rPr lang="en-US" sz="1800" dirty="0">
                <a:effectLst/>
              </a:rPr>
              <a:t>ncovering the origin and whether it is a common effect among all the experiments, is a difficult task. Needs further collaborative work </a:t>
            </a:r>
          </a:p>
          <a:p>
            <a:r>
              <a:rPr lang="en-US" sz="1800" dirty="0">
                <a:effectLst/>
              </a:rPr>
              <a:t>Due to variations in the shape, rate and time dependence of the signal among experiments, detectors and measurements, a dark matter (DM) explanation seems unlikely.</a:t>
            </a:r>
          </a:p>
          <a:p>
            <a:r>
              <a:rPr lang="en-US" sz="1800" dirty="0"/>
              <a:t>Future workshop to include theorists, phenomenologists, experimentalists to think of possible common systematics that could explain this excess</a:t>
            </a:r>
          </a:p>
        </p:txBody>
      </p:sp>
      <p:sp>
        <p:nvSpPr>
          <p:cNvPr id="4" name="Slide Number Placeholder 3">
            <a:extLst>
              <a:ext uri="{FF2B5EF4-FFF2-40B4-BE49-F238E27FC236}">
                <a16:creationId xmlns:a16="http://schemas.microsoft.com/office/drawing/2014/main" id="{78DFEE35-9820-43CE-8EE3-5D63E16725F1}"/>
              </a:ext>
            </a:extLst>
          </p:cNvPr>
          <p:cNvSpPr>
            <a:spLocks noGrp="1"/>
          </p:cNvSpPr>
          <p:nvPr>
            <p:ph type="sldNum" sz="quarter" idx="12"/>
          </p:nvPr>
        </p:nvSpPr>
        <p:spPr/>
        <p:txBody>
          <a:bodyPr/>
          <a:lstStyle/>
          <a:p>
            <a:pPr marL="28575">
              <a:spcBef>
                <a:spcPts val="30"/>
              </a:spcBef>
            </a:pPr>
            <a:fld id="{81D60167-4931-47E6-BA6A-407CBD079E47}" type="slidenum">
              <a:rPr lang="en-US" smtClean="0"/>
              <a:pPr marL="28575">
                <a:spcBef>
                  <a:spcPts val="30"/>
                </a:spcBef>
              </a:pPr>
              <a:t>7</a:t>
            </a:fld>
            <a:endParaRPr lang="en-US" dirty="0"/>
          </a:p>
        </p:txBody>
      </p:sp>
      <p:pic>
        <p:nvPicPr>
          <p:cNvPr id="6" name="object 2">
            <a:extLst>
              <a:ext uri="{FF2B5EF4-FFF2-40B4-BE49-F238E27FC236}">
                <a16:creationId xmlns:a16="http://schemas.microsoft.com/office/drawing/2014/main" id="{BB022F9E-9EF7-44E7-94D9-96DB5DE81702}"/>
              </a:ext>
            </a:extLst>
          </p:cNvPr>
          <p:cNvPicPr/>
          <p:nvPr/>
        </p:nvPicPr>
        <p:blipFill>
          <a:blip r:embed="rId2" cstate="print"/>
          <a:stretch>
            <a:fillRect/>
          </a:stretch>
        </p:blipFill>
        <p:spPr>
          <a:xfrm>
            <a:off x="1018844" y="453524"/>
            <a:ext cx="6961930" cy="3761423"/>
          </a:xfrm>
          <a:prstGeom prst="rect">
            <a:avLst/>
          </a:prstGeom>
        </p:spPr>
      </p:pic>
    </p:spTree>
    <p:extLst>
      <p:ext uri="{BB962C8B-B14F-4D97-AF65-F5344CB8AC3E}">
        <p14:creationId xmlns:p14="http://schemas.microsoft.com/office/powerpoint/2010/main" val="2497589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79" y="642086"/>
            <a:ext cx="2672136" cy="2510188"/>
          </a:xfrm>
          <a:prstGeom prst="rect">
            <a:avLst/>
          </a:prstGeom>
        </p:spPr>
      </p:pic>
      <p:sp>
        <p:nvSpPr>
          <p:cNvPr id="5" name="Rectangle 2"/>
          <p:cNvSpPr txBox="1">
            <a:spLocks noChangeArrowheads="1"/>
          </p:cNvSpPr>
          <p:nvPr/>
        </p:nvSpPr>
        <p:spPr>
          <a:xfrm>
            <a:off x="392472" y="-11831"/>
            <a:ext cx="8045675" cy="653916"/>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a:latin typeface="AR CENA" panose="02000000000000000000" pitchFamily="2" charset="0"/>
                <a:cs typeface="Calibri" pitchFamily="34" charset="0"/>
                <a:sym typeface="Symbol" panose="05050102010706020507" pitchFamily="18" charset="2"/>
              </a:rPr>
              <a:t>Many Targets, Clamps, Temperatures, Housings</a:t>
            </a:r>
          </a:p>
        </p:txBody>
      </p:sp>
      <p:pic>
        <p:nvPicPr>
          <p:cNvPr id="3" name="Picture 2">
            <a:extLst>
              <a:ext uri="{FF2B5EF4-FFF2-40B4-BE49-F238E27FC236}">
                <a16:creationId xmlns:a16="http://schemas.microsoft.com/office/drawing/2014/main" id="{761C3B3E-126D-454C-885D-8025B350D275}"/>
              </a:ext>
            </a:extLst>
          </p:cNvPr>
          <p:cNvPicPr>
            <a:picLocks noChangeAspect="1"/>
          </p:cNvPicPr>
          <p:nvPr/>
        </p:nvPicPr>
        <p:blipFill rotWithShape="1">
          <a:blip r:embed="rId3"/>
          <a:srcRect l="1746" t="18482" r="718" b="15788"/>
          <a:stretch/>
        </p:blipFill>
        <p:spPr>
          <a:xfrm>
            <a:off x="6189528" y="545260"/>
            <a:ext cx="2921657" cy="1527876"/>
          </a:xfrm>
          <a:prstGeom prst="rect">
            <a:avLst/>
          </a:prstGeom>
        </p:spPr>
      </p:pic>
      <p:pic>
        <p:nvPicPr>
          <p:cNvPr id="12" name="Picture 11">
            <a:extLst>
              <a:ext uri="{FF2B5EF4-FFF2-40B4-BE49-F238E27FC236}">
                <a16:creationId xmlns:a16="http://schemas.microsoft.com/office/drawing/2014/main" id="{412858CF-74E0-4AF8-A90D-EF4FE354FC64}"/>
              </a:ext>
            </a:extLst>
          </p:cNvPr>
          <p:cNvPicPr>
            <a:picLocks noChangeAspect="1"/>
          </p:cNvPicPr>
          <p:nvPr/>
        </p:nvPicPr>
        <p:blipFill rotWithShape="1">
          <a:blip r:embed="rId4"/>
          <a:srcRect l="11490" t="3342" r="11154" b="5150"/>
          <a:stretch/>
        </p:blipFill>
        <p:spPr>
          <a:xfrm>
            <a:off x="63609" y="3705728"/>
            <a:ext cx="2278618" cy="2642168"/>
          </a:xfrm>
          <a:prstGeom prst="rect">
            <a:avLst/>
          </a:prstGeom>
        </p:spPr>
      </p:pic>
      <p:pic>
        <p:nvPicPr>
          <p:cNvPr id="20" name="Picture 19">
            <a:extLst>
              <a:ext uri="{FF2B5EF4-FFF2-40B4-BE49-F238E27FC236}">
                <a16:creationId xmlns:a16="http://schemas.microsoft.com/office/drawing/2014/main" id="{75807957-5097-4E92-B494-92A9B2FC04F9}"/>
              </a:ext>
            </a:extLst>
          </p:cNvPr>
          <p:cNvPicPr>
            <a:picLocks noChangeAspect="1"/>
          </p:cNvPicPr>
          <p:nvPr/>
        </p:nvPicPr>
        <p:blipFill>
          <a:blip r:embed="rId5"/>
          <a:stretch>
            <a:fillRect/>
          </a:stretch>
        </p:blipFill>
        <p:spPr>
          <a:xfrm>
            <a:off x="6189528" y="2303371"/>
            <a:ext cx="2711117" cy="2126519"/>
          </a:xfrm>
          <a:prstGeom prst="rect">
            <a:avLst/>
          </a:prstGeom>
        </p:spPr>
      </p:pic>
      <p:pic>
        <p:nvPicPr>
          <p:cNvPr id="22" name="Picture 21">
            <a:extLst>
              <a:ext uri="{FF2B5EF4-FFF2-40B4-BE49-F238E27FC236}">
                <a16:creationId xmlns:a16="http://schemas.microsoft.com/office/drawing/2014/main" id="{99E5D99A-1C5E-4583-9124-E0254476BBE3}"/>
              </a:ext>
            </a:extLst>
          </p:cNvPr>
          <p:cNvPicPr>
            <a:picLocks noChangeAspect="1"/>
          </p:cNvPicPr>
          <p:nvPr/>
        </p:nvPicPr>
        <p:blipFill rotWithShape="1">
          <a:blip r:embed="rId6"/>
          <a:srcRect l="21795" t="9560" r="23552" b="9560"/>
          <a:stretch/>
        </p:blipFill>
        <p:spPr>
          <a:xfrm>
            <a:off x="3178020" y="963693"/>
            <a:ext cx="2493187" cy="1548642"/>
          </a:xfrm>
          <a:prstGeom prst="rect">
            <a:avLst/>
          </a:prstGeom>
        </p:spPr>
      </p:pic>
      <p:pic>
        <p:nvPicPr>
          <p:cNvPr id="11" name="Picture 10">
            <a:extLst>
              <a:ext uri="{FF2B5EF4-FFF2-40B4-BE49-F238E27FC236}">
                <a16:creationId xmlns:a16="http://schemas.microsoft.com/office/drawing/2014/main" id="{7E40C121-0E5D-43AF-90AE-1E4A665A1C0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82779" y="3566955"/>
            <a:ext cx="3551733" cy="2675640"/>
          </a:xfrm>
          <a:prstGeom prst="rect">
            <a:avLst/>
          </a:prstGeom>
        </p:spPr>
      </p:pic>
      <p:pic>
        <p:nvPicPr>
          <p:cNvPr id="13" name="Content Placeholder 21">
            <a:extLst>
              <a:ext uri="{FF2B5EF4-FFF2-40B4-BE49-F238E27FC236}">
                <a16:creationId xmlns:a16="http://schemas.microsoft.com/office/drawing/2014/main" id="{F698BCCA-2993-40FF-9A24-1E37B73B0684}"/>
              </a:ext>
            </a:extLst>
          </p:cNvPr>
          <p:cNvPicPr>
            <a:picLocks noChangeAspect="1"/>
          </p:cNvPicPr>
          <p:nvPr/>
        </p:nvPicPr>
        <p:blipFill>
          <a:blip r:embed="rId8"/>
          <a:stretch>
            <a:fillRect/>
          </a:stretch>
        </p:blipFill>
        <p:spPr>
          <a:xfrm>
            <a:off x="6138999" y="4767608"/>
            <a:ext cx="3022713" cy="2090392"/>
          </a:xfrm>
          <a:prstGeom prst="rect">
            <a:avLst/>
          </a:prstGeom>
        </p:spPr>
      </p:pic>
    </p:spTree>
    <p:extLst>
      <p:ext uri="{BB962C8B-B14F-4D97-AF65-F5344CB8AC3E}">
        <p14:creationId xmlns:p14="http://schemas.microsoft.com/office/powerpoint/2010/main" val="2281949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5F832-3C42-4152-A94A-63D6CE4BE162}"/>
              </a:ext>
            </a:extLst>
          </p:cNvPr>
          <p:cNvSpPr>
            <a:spLocks noGrp="1"/>
          </p:cNvSpPr>
          <p:nvPr>
            <p:ph type="title"/>
          </p:nvPr>
        </p:nvSpPr>
        <p:spPr>
          <a:xfrm>
            <a:off x="0" y="-2291"/>
            <a:ext cx="6104021" cy="613442"/>
          </a:xfrm>
        </p:spPr>
        <p:txBody>
          <a:bodyPr>
            <a:normAutofit/>
          </a:bodyPr>
          <a:lstStyle/>
          <a:p>
            <a:r>
              <a:rPr lang="en-US" sz="2800" b="1" dirty="0">
                <a:latin typeface="AR CENA" panose="02000000000000000000" pitchFamily="2" charset="0"/>
                <a:sym typeface="Symbol" panose="05050102010706020507" pitchFamily="18" charset="2"/>
              </a:rPr>
              <a:t>CENS Detector Technologies</a:t>
            </a:r>
            <a:endParaRPr lang="en-US" sz="2800" dirty="0"/>
          </a:p>
        </p:txBody>
      </p:sp>
      <p:pic>
        <p:nvPicPr>
          <p:cNvPr id="22" name="Content Placeholder 21">
            <a:extLst>
              <a:ext uri="{FF2B5EF4-FFF2-40B4-BE49-F238E27FC236}">
                <a16:creationId xmlns:a16="http://schemas.microsoft.com/office/drawing/2014/main" id="{0F59223C-E26D-4625-AF8E-32EFBE53DEDB}"/>
              </a:ext>
            </a:extLst>
          </p:cNvPr>
          <p:cNvPicPr>
            <a:picLocks noGrp="1" noChangeAspect="1"/>
          </p:cNvPicPr>
          <p:nvPr>
            <p:ph idx="1"/>
          </p:nvPr>
        </p:nvPicPr>
        <p:blipFill>
          <a:blip r:embed="rId2"/>
          <a:stretch>
            <a:fillRect/>
          </a:stretch>
        </p:blipFill>
        <p:spPr>
          <a:xfrm>
            <a:off x="6104021" y="2038234"/>
            <a:ext cx="3022713" cy="2090392"/>
          </a:xfrm>
        </p:spPr>
      </p:pic>
      <p:sp>
        <p:nvSpPr>
          <p:cNvPr id="4" name="Slide Number Placeholder 3">
            <a:extLst>
              <a:ext uri="{FF2B5EF4-FFF2-40B4-BE49-F238E27FC236}">
                <a16:creationId xmlns:a16="http://schemas.microsoft.com/office/drawing/2014/main" id="{046B9A1F-4390-4B1F-B1FD-C959D3D8E6B4}"/>
              </a:ext>
            </a:extLst>
          </p:cNvPr>
          <p:cNvSpPr>
            <a:spLocks noGrp="1"/>
          </p:cNvSpPr>
          <p:nvPr>
            <p:ph type="sldNum" sz="quarter" idx="12"/>
          </p:nvPr>
        </p:nvSpPr>
        <p:spPr/>
        <p:txBody>
          <a:bodyPr/>
          <a:lstStyle/>
          <a:p>
            <a:fld id="{996D4117-81A2-4255-A751-DD2B34E19EC1}" type="slidenum">
              <a:rPr lang="en-US" smtClean="0"/>
              <a:t>9</a:t>
            </a:fld>
            <a:endParaRPr lang="en-US"/>
          </a:p>
        </p:txBody>
      </p:sp>
      <p:grpSp>
        <p:nvGrpSpPr>
          <p:cNvPr id="5" name="Group 4">
            <a:extLst>
              <a:ext uri="{FF2B5EF4-FFF2-40B4-BE49-F238E27FC236}">
                <a16:creationId xmlns:a16="http://schemas.microsoft.com/office/drawing/2014/main" id="{C9301A57-781B-496C-B220-A36D2DC030B7}"/>
              </a:ext>
            </a:extLst>
          </p:cNvPr>
          <p:cNvGrpSpPr/>
          <p:nvPr/>
        </p:nvGrpSpPr>
        <p:grpSpPr>
          <a:xfrm>
            <a:off x="5927558" y="0"/>
            <a:ext cx="3437172" cy="1732547"/>
            <a:chOff x="388140" y="4686421"/>
            <a:chExt cx="3636471" cy="2153106"/>
          </a:xfrm>
        </p:grpSpPr>
        <p:pic>
          <p:nvPicPr>
            <p:cNvPr id="6" name="Picture 5">
              <a:extLst>
                <a:ext uri="{FF2B5EF4-FFF2-40B4-BE49-F238E27FC236}">
                  <a16:creationId xmlns:a16="http://schemas.microsoft.com/office/drawing/2014/main" id="{E6CF6371-E934-4B9E-933A-07C83FD5CE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140" y="4686421"/>
              <a:ext cx="3415741" cy="1937219"/>
            </a:xfrm>
            <a:prstGeom prst="rect">
              <a:avLst/>
            </a:prstGeom>
          </p:spPr>
        </p:pic>
        <p:sp>
          <p:nvSpPr>
            <p:cNvPr id="7" name="TextBox 6">
              <a:extLst>
                <a:ext uri="{FF2B5EF4-FFF2-40B4-BE49-F238E27FC236}">
                  <a16:creationId xmlns:a16="http://schemas.microsoft.com/office/drawing/2014/main" id="{73E137AA-FD53-4EFD-AEB4-3F093A77D314}"/>
                </a:ext>
              </a:extLst>
            </p:cNvPr>
            <p:cNvSpPr txBox="1"/>
            <p:nvPr/>
          </p:nvSpPr>
          <p:spPr>
            <a:xfrm>
              <a:off x="608869" y="6562528"/>
              <a:ext cx="3415742" cy="276999"/>
            </a:xfrm>
            <a:prstGeom prst="rect">
              <a:avLst/>
            </a:prstGeom>
            <a:noFill/>
          </p:spPr>
          <p:txBody>
            <a:bodyPr wrap="square" rtlCol="0">
              <a:spAutoFit/>
            </a:bodyPr>
            <a:lstStyle/>
            <a:p>
              <a:r>
                <a:rPr lang="en-US" sz="1200" b="1" dirty="0"/>
                <a:t>CONNIE CCD: ~gm mass with </a:t>
              </a:r>
              <a:r>
                <a:rPr lang="en-US" sz="1200" b="1" dirty="0" err="1"/>
                <a:t>eVee</a:t>
              </a:r>
              <a:r>
                <a:rPr lang="en-US" sz="1200" b="1" dirty="0"/>
                <a:t> sensitivity</a:t>
              </a:r>
            </a:p>
          </p:txBody>
        </p:sp>
      </p:grpSp>
      <p:graphicFrame>
        <p:nvGraphicFramePr>
          <p:cNvPr id="8" name="Table 7">
            <a:extLst>
              <a:ext uri="{FF2B5EF4-FFF2-40B4-BE49-F238E27FC236}">
                <a16:creationId xmlns:a16="http://schemas.microsoft.com/office/drawing/2014/main" id="{3B3F7CCD-A18B-412D-9170-2F1E3570BC02}"/>
              </a:ext>
            </a:extLst>
          </p:cNvPr>
          <p:cNvGraphicFramePr>
            <a:graphicFrameLocks noGrp="1"/>
          </p:cNvGraphicFramePr>
          <p:nvPr>
            <p:extLst>
              <p:ext uri="{D42A27DB-BD31-4B8C-83A1-F6EECF244321}">
                <p14:modId xmlns:p14="http://schemas.microsoft.com/office/powerpoint/2010/main" val="3303386"/>
              </p:ext>
            </p:extLst>
          </p:nvPr>
        </p:nvGraphicFramePr>
        <p:xfrm>
          <a:off x="221552" y="2038234"/>
          <a:ext cx="5175849" cy="2001520"/>
        </p:xfrm>
        <a:graphic>
          <a:graphicData uri="http://schemas.openxmlformats.org/drawingml/2006/table">
            <a:tbl>
              <a:tblPr firstRow="1" bandRow="1">
                <a:tableStyleId>{5C22544A-7EE6-4342-B048-85BDC9FD1C3A}</a:tableStyleId>
              </a:tblPr>
              <a:tblGrid>
                <a:gridCol w="1483742">
                  <a:extLst>
                    <a:ext uri="{9D8B030D-6E8A-4147-A177-3AD203B41FA5}">
                      <a16:colId xmlns:a16="http://schemas.microsoft.com/office/drawing/2014/main" val="1169906064"/>
                    </a:ext>
                  </a:extLst>
                </a:gridCol>
                <a:gridCol w="2234242">
                  <a:extLst>
                    <a:ext uri="{9D8B030D-6E8A-4147-A177-3AD203B41FA5}">
                      <a16:colId xmlns:a16="http://schemas.microsoft.com/office/drawing/2014/main" val="3364219174"/>
                    </a:ext>
                  </a:extLst>
                </a:gridCol>
                <a:gridCol w="1457865">
                  <a:extLst>
                    <a:ext uri="{9D8B030D-6E8A-4147-A177-3AD203B41FA5}">
                      <a16:colId xmlns:a16="http://schemas.microsoft.com/office/drawing/2014/main" val="3831596616"/>
                    </a:ext>
                  </a:extLst>
                </a:gridCol>
              </a:tblGrid>
              <a:tr h="0">
                <a:tc>
                  <a:txBody>
                    <a:bodyPr/>
                    <a:lstStyle/>
                    <a:p>
                      <a:r>
                        <a:rPr lang="en-US" sz="1400" dirty="0"/>
                        <a:t>Light</a:t>
                      </a:r>
                      <a:r>
                        <a:rPr lang="en-US" sz="1400" baseline="0" dirty="0"/>
                        <a:t> (quenched)</a:t>
                      </a:r>
                      <a:endParaRPr lang="en-US" sz="1400" dirty="0"/>
                    </a:p>
                  </a:txBody>
                  <a:tcPr/>
                </a:tc>
                <a:tc>
                  <a:txBody>
                    <a:bodyPr/>
                    <a:lstStyle/>
                    <a:p>
                      <a:r>
                        <a:rPr lang="en-US" sz="1400" baseline="0" dirty="0"/>
                        <a:t>Ionization (quenched)</a:t>
                      </a:r>
                      <a:endParaRPr lang="en-US" sz="1400" dirty="0"/>
                    </a:p>
                  </a:txBody>
                  <a:tcPr/>
                </a:tc>
                <a:tc>
                  <a:txBody>
                    <a:bodyPr/>
                    <a:lstStyle/>
                    <a:p>
                      <a:r>
                        <a:rPr lang="en-US" sz="1400" dirty="0"/>
                        <a:t>Phonon(no quenching)</a:t>
                      </a:r>
                    </a:p>
                  </a:txBody>
                  <a:tcPr/>
                </a:tc>
                <a:extLst>
                  <a:ext uri="{0D108BD9-81ED-4DB2-BD59-A6C34878D82A}">
                    <a16:rowId xmlns:a16="http://schemas.microsoft.com/office/drawing/2014/main" val="2738159589"/>
                  </a:ext>
                </a:extLst>
              </a:tr>
              <a:tr h="370840">
                <a:tc>
                  <a:txBody>
                    <a:bodyPr/>
                    <a:lstStyle/>
                    <a:p>
                      <a:r>
                        <a:rPr lang="en-US" sz="1600" baseline="0" dirty="0" err="1"/>
                        <a:t>Lindhard</a:t>
                      </a:r>
                      <a:r>
                        <a:rPr lang="en-US" sz="1600" baseline="0" dirty="0"/>
                        <a:t>=.1-.2</a:t>
                      </a:r>
                      <a:endParaRPr lang="en-US" sz="1600" dirty="0"/>
                    </a:p>
                  </a:txBody>
                  <a:tcPr/>
                </a:tc>
                <a:tc>
                  <a:txBody>
                    <a:bodyPr/>
                    <a:lstStyle/>
                    <a:p>
                      <a:r>
                        <a:rPr lang="en-US" sz="1600" dirty="0"/>
                        <a:t>.15 (Ge),</a:t>
                      </a:r>
                      <a:r>
                        <a:rPr lang="en-US" sz="1600" baseline="0" dirty="0"/>
                        <a:t> </a:t>
                      </a:r>
                      <a:r>
                        <a:rPr lang="en-US" sz="1600" dirty="0"/>
                        <a:t>.05 (Si)</a:t>
                      </a:r>
                    </a:p>
                  </a:txBody>
                  <a:tcPr/>
                </a:tc>
                <a:tc>
                  <a:txBody>
                    <a:bodyPr/>
                    <a:lstStyle/>
                    <a:p>
                      <a:r>
                        <a:rPr lang="en-US" sz="1600" dirty="0"/>
                        <a:t>No Quenching!</a:t>
                      </a:r>
                    </a:p>
                  </a:txBody>
                  <a:tcPr/>
                </a:tc>
                <a:extLst>
                  <a:ext uri="{0D108BD9-81ED-4DB2-BD59-A6C34878D82A}">
                    <a16:rowId xmlns:a16="http://schemas.microsoft.com/office/drawing/2014/main" val="3210203487"/>
                  </a:ext>
                </a:extLst>
              </a:tr>
              <a:tr h="370840">
                <a:tc>
                  <a:txBody>
                    <a:bodyPr/>
                    <a:lstStyle/>
                    <a:p>
                      <a:r>
                        <a:rPr lang="en-US" sz="1600" dirty="0" err="1"/>
                        <a:t>Req</a:t>
                      </a:r>
                      <a:r>
                        <a:rPr lang="en-US" sz="1600" baseline="0" dirty="0"/>
                        <a:t> E</a:t>
                      </a:r>
                      <a:r>
                        <a:rPr lang="en-US" sz="1600" baseline="-25000" dirty="0"/>
                        <a:t>th</a:t>
                      </a:r>
                      <a:r>
                        <a:rPr lang="en-US" sz="1600" baseline="0" dirty="0"/>
                        <a:t> =20 eV</a:t>
                      </a:r>
                      <a:endParaRPr lang="en-US" sz="1600" baseline="-25000" dirty="0"/>
                    </a:p>
                  </a:txBody>
                  <a:tcPr/>
                </a:tc>
                <a:tc>
                  <a:txBody>
                    <a:bodyPr/>
                    <a:lstStyle/>
                    <a:p>
                      <a:r>
                        <a:rPr lang="en-US" sz="1600" dirty="0"/>
                        <a:t>30</a:t>
                      </a:r>
                      <a:r>
                        <a:rPr lang="en-US" sz="1600" baseline="0" dirty="0"/>
                        <a:t>eV(Ge),10(Si)</a:t>
                      </a:r>
                      <a:endParaRPr lang="en-US" sz="1600" dirty="0"/>
                    </a:p>
                  </a:txBody>
                  <a:tcPr/>
                </a:tc>
                <a:tc>
                  <a:txBody>
                    <a:bodyPr/>
                    <a:lstStyle/>
                    <a:p>
                      <a:r>
                        <a:rPr lang="en-US" sz="1600" dirty="0"/>
                        <a:t>200 eV</a:t>
                      </a:r>
                    </a:p>
                  </a:txBody>
                  <a:tcPr/>
                </a:tc>
                <a:extLst>
                  <a:ext uri="{0D108BD9-81ED-4DB2-BD59-A6C34878D82A}">
                    <a16:rowId xmlns:a16="http://schemas.microsoft.com/office/drawing/2014/main" val="2588437332"/>
                  </a:ext>
                </a:extLst>
              </a:tr>
              <a:tr h="370840">
                <a:tc>
                  <a:txBody>
                    <a:bodyPr/>
                    <a:lstStyle/>
                    <a:p>
                      <a:r>
                        <a:rPr lang="en-US" sz="1600" baseline="0" dirty="0" err="1"/>
                        <a:t>Resol</a:t>
                      </a:r>
                      <a:r>
                        <a:rPr lang="en-US" sz="1600" baseline="0" dirty="0"/>
                        <a:t>. </a:t>
                      </a:r>
                      <a:r>
                        <a:rPr lang="en-US" sz="1600" baseline="0" dirty="0">
                          <a:sym typeface="Symbol" panose="05050102010706020507" pitchFamily="18" charset="2"/>
                        </a:rPr>
                        <a:t>=</a:t>
                      </a:r>
                      <a:r>
                        <a:rPr lang="en-US" sz="1600" baseline="0" dirty="0"/>
                        <a:t>4 eV</a:t>
                      </a:r>
                      <a:endParaRPr lang="en-US" sz="1600" dirty="0"/>
                    </a:p>
                  </a:txBody>
                  <a:tcPr/>
                </a:tc>
                <a:tc>
                  <a:txBody>
                    <a:bodyPr/>
                    <a:lstStyle/>
                    <a:p>
                      <a:r>
                        <a:rPr lang="en-US" sz="1600" dirty="0"/>
                        <a:t>5 eV</a:t>
                      </a:r>
                      <a:r>
                        <a:rPr lang="en-US" sz="1600" baseline="0" dirty="0"/>
                        <a:t> (Ge), 2 (Si)</a:t>
                      </a:r>
                      <a:endParaRPr lang="en-US" sz="1600" dirty="0"/>
                    </a:p>
                  </a:txBody>
                  <a:tcPr/>
                </a:tc>
                <a:tc>
                  <a:txBody>
                    <a:bodyPr/>
                    <a:lstStyle/>
                    <a:p>
                      <a:r>
                        <a:rPr lang="en-US" sz="1600" dirty="0"/>
                        <a:t>40 eV</a:t>
                      </a:r>
                    </a:p>
                  </a:txBody>
                  <a:tcPr/>
                </a:tc>
                <a:extLst>
                  <a:ext uri="{0D108BD9-81ED-4DB2-BD59-A6C34878D82A}">
                    <a16:rowId xmlns:a16="http://schemas.microsoft.com/office/drawing/2014/main" val="4140906352"/>
                  </a:ext>
                </a:extLst>
              </a:tr>
              <a:tr h="370840">
                <a:tc>
                  <a:txBody>
                    <a:bodyPr/>
                    <a:lstStyle/>
                    <a:p>
                      <a:r>
                        <a:rPr lang="en-US" sz="1600" dirty="0"/>
                        <a:t>CRESST (10</a:t>
                      </a:r>
                      <a:r>
                        <a:rPr lang="en-US" sz="1600" baseline="0" dirty="0"/>
                        <a:t> gm)</a:t>
                      </a:r>
                      <a:endParaRPr lang="en-US" sz="1600" dirty="0"/>
                    </a:p>
                  </a:txBody>
                  <a:tcPr/>
                </a:tc>
                <a:tc>
                  <a:txBody>
                    <a:bodyPr/>
                    <a:lstStyle/>
                    <a:p>
                      <a:r>
                        <a:rPr lang="en-US" sz="1600" dirty="0"/>
                        <a:t>CDMS(kg),</a:t>
                      </a:r>
                      <a:r>
                        <a:rPr lang="en-US" sz="1600" baseline="0" dirty="0"/>
                        <a:t> CONNIE(gm)</a:t>
                      </a:r>
                      <a:endParaRPr lang="en-US" sz="1600" dirty="0"/>
                    </a:p>
                  </a:txBody>
                  <a:tcPr/>
                </a:tc>
                <a:tc>
                  <a:txBody>
                    <a:bodyPr/>
                    <a:lstStyle/>
                    <a:p>
                      <a:r>
                        <a:rPr lang="en-US" sz="1600" dirty="0"/>
                        <a:t>CRESST,</a:t>
                      </a:r>
                      <a:r>
                        <a:rPr lang="en-US" sz="1600" baseline="0" dirty="0"/>
                        <a:t> CDMS</a:t>
                      </a:r>
                      <a:endParaRPr lang="en-US" sz="1600" dirty="0"/>
                    </a:p>
                  </a:txBody>
                  <a:tcPr/>
                </a:tc>
                <a:extLst>
                  <a:ext uri="{0D108BD9-81ED-4DB2-BD59-A6C34878D82A}">
                    <a16:rowId xmlns:a16="http://schemas.microsoft.com/office/drawing/2014/main" val="744818490"/>
                  </a:ext>
                </a:extLst>
              </a:tr>
            </a:tbl>
          </a:graphicData>
        </a:graphic>
      </p:graphicFrame>
      <p:grpSp>
        <p:nvGrpSpPr>
          <p:cNvPr id="9" name="Group 8">
            <a:extLst>
              <a:ext uri="{FF2B5EF4-FFF2-40B4-BE49-F238E27FC236}">
                <a16:creationId xmlns:a16="http://schemas.microsoft.com/office/drawing/2014/main" id="{95F382B8-ED0F-49BD-BF55-F762C764FA8B}"/>
              </a:ext>
            </a:extLst>
          </p:cNvPr>
          <p:cNvGrpSpPr/>
          <p:nvPr/>
        </p:nvGrpSpPr>
        <p:grpSpPr>
          <a:xfrm>
            <a:off x="221552" y="4050097"/>
            <a:ext cx="2527435" cy="1806866"/>
            <a:chOff x="0" y="3771038"/>
            <a:chExt cx="2870284" cy="1943896"/>
          </a:xfrm>
        </p:grpSpPr>
        <p:pic>
          <p:nvPicPr>
            <p:cNvPr id="10" name="Picture 9">
              <a:extLst>
                <a:ext uri="{FF2B5EF4-FFF2-40B4-BE49-F238E27FC236}">
                  <a16:creationId xmlns:a16="http://schemas.microsoft.com/office/drawing/2014/main" id="{C354B084-112F-4E92-993F-3B99EB0EC8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71038"/>
              <a:ext cx="2870284" cy="1943896"/>
            </a:xfrm>
            <a:prstGeom prst="rect">
              <a:avLst/>
            </a:prstGeom>
          </p:spPr>
        </p:pic>
        <p:sp>
          <p:nvSpPr>
            <p:cNvPr id="11" name="TextBox 10">
              <a:extLst>
                <a:ext uri="{FF2B5EF4-FFF2-40B4-BE49-F238E27FC236}">
                  <a16:creationId xmlns:a16="http://schemas.microsoft.com/office/drawing/2014/main" id="{A3CDA469-7C5B-4F24-9182-1A6636861600}"/>
                </a:ext>
              </a:extLst>
            </p:cNvPr>
            <p:cNvSpPr txBox="1"/>
            <p:nvPr/>
          </p:nvSpPr>
          <p:spPr>
            <a:xfrm>
              <a:off x="1261959" y="4037162"/>
              <a:ext cx="549588" cy="369332"/>
            </a:xfrm>
            <a:prstGeom prst="rect">
              <a:avLst/>
            </a:prstGeom>
            <a:solidFill>
              <a:srgbClr val="FFFF00"/>
            </a:solidFill>
          </p:spPr>
          <p:txBody>
            <a:bodyPr wrap="square" rtlCol="0">
              <a:spAutoFit/>
            </a:bodyPr>
            <a:lstStyle/>
            <a:p>
              <a:r>
                <a:rPr lang="en-US" b="1" dirty="0"/>
                <a:t>Ge</a:t>
              </a:r>
            </a:p>
          </p:txBody>
        </p:sp>
      </p:grpSp>
      <p:grpSp>
        <p:nvGrpSpPr>
          <p:cNvPr id="12" name="Group 11">
            <a:extLst>
              <a:ext uri="{FF2B5EF4-FFF2-40B4-BE49-F238E27FC236}">
                <a16:creationId xmlns:a16="http://schemas.microsoft.com/office/drawing/2014/main" id="{D8514C5B-7F3B-4DA7-885E-252A1B8DDA13}"/>
              </a:ext>
            </a:extLst>
          </p:cNvPr>
          <p:cNvGrpSpPr/>
          <p:nvPr/>
        </p:nvGrpSpPr>
        <p:grpSpPr>
          <a:xfrm>
            <a:off x="3097075" y="4039754"/>
            <a:ext cx="2667874" cy="1984284"/>
            <a:chOff x="2648311" y="3838758"/>
            <a:chExt cx="2667874" cy="1984284"/>
          </a:xfrm>
        </p:grpSpPr>
        <p:pic>
          <p:nvPicPr>
            <p:cNvPr id="13" name="Picture 12">
              <a:extLst>
                <a:ext uri="{FF2B5EF4-FFF2-40B4-BE49-F238E27FC236}">
                  <a16:creationId xmlns:a16="http://schemas.microsoft.com/office/drawing/2014/main" id="{6E1FD517-1AA2-4BFD-9207-35D826E30469}"/>
                </a:ext>
              </a:extLst>
            </p:cNvPr>
            <p:cNvPicPr>
              <a:picLocks noChangeAspect="1"/>
            </p:cNvPicPr>
            <p:nvPr/>
          </p:nvPicPr>
          <p:blipFill>
            <a:blip r:embed="rId5"/>
            <a:stretch>
              <a:fillRect/>
            </a:stretch>
          </p:blipFill>
          <p:spPr>
            <a:xfrm>
              <a:off x="2648311" y="3838758"/>
              <a:ext cx="2667874" cy="1984284"/>
            </a:xfrm>
            <a:prstGeom prst="rect">
              <a:avLst/>
            </a:prstGeom>
          </p:spPr>
        </p:pic>
        <p:sp>
          <p:nvSpPr>
            <p:cNvPr id="14" name="TextBox 13">
              <a:extLst>
                <a:ext uri="{FF2B5EF4-FFF2-40B4-BE49-F238E27FC236}">
                  <a16:creationId xmlns:a16="http://schemas.microsoft.com/office/drawing/2014/main" id="{3C14D8E2-EF16-4FB2-8C1C-0880545E4176}"/>
                </a:ext>
              </a:extLst>
            </p:cNvPr>
            <p:cNvSpPr txBox="1"/>
            <p:nvPr/>
          </p:nvSpPr>
          <p:spPr>
            <a:xfrm>
              <a:off x="4407037" y="3911738"/>
              <a:ext cx="549588" cy="369332"/>
            </a:xfrm>
            <a:prstGeom prst="rect">
              <a:avLst/>
            </a:prstGeom>
            <a:solidFill>
              <a:srgbClr val="FFFF00"/>
            </a:solidFill>
          </p:spPr>
          <p:txBody>
            <a:bodyPr wrap="square" rtlCol="0">
              <a:spAutoFit/>
            </a:bodyPr>
            <a:lstStyle/>
            <a:p>
              <a:r>
                <a:rPr lang="en-US" b="1" dirty="0"/>
                <a:t>Si</a:t>
              </a:r>
            </a:p>
          </p:txBody>
        </p:sp>
      </p:grpSp>
      <p:sp>
        <p:nvSpPr>
          <p:cNvPr id="20" name="TextBox 19">
            <a:extLst>
              <a:ext uri="{FF2B5EF4-FFF2-40B4-BE49-F238E27FC236}">
                <a16:creationId xmlns:a16="http://schemas.microsoft.com/office/drawing/2014/main" id="{5ED982D9-3761-4324-8A8D-3252FA4A9682}"/>
              </a:ext>
            </a:extLst>
          </p:cNvPr>
          <p:cNvSpPr txBox="1"/>
          <p:nvPr/>
        </p:nvSpPr>
        <p:spPr>
          <a:xfrm>
            <a:off x="0" y="477852"/>
            <a:ext cx="5681456"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t>Most Dark Matter detectors now in use for CE</a:t>
            </a:r>
            <a:r>
              <a:rPr lang="en-US" sz="1600" dirty="0">
                <a:sym typeface="Symbol" panose="05050102010706020507" pitchFamily="18" charset="2"/>
              </a:rPr>
              <a:t></a:t>
            </a:r>
            <a:r>
              <a:rPr lang="en-US" sz="1600" dirty="0"/>
              <a:t>NS – synergy in low threshold and background reduction techniques</a:t>
            </a:r>
          </a:p>
          <a:p>
            <a:pPr marL="285750" indent="-285750">
              <a:buFont typeface="Arial" panose="020B0604020202020204" pitchFamily="34" charset="0"/>
              <a:buChar char="•"/>
            </a:pPr>
            <a:r>
              <a:rPr lang="en-US" sz="1600" dirty="0"/>
              <a:t>Fundamentally, phonon detectors (with SQUIDs) can access lower recoil thresholds due to lower noise and no </a:t>
            </a:r>
            <a:r>
              <a:rPr lang="en-US" sz="1600" dirty="0" err="1"/>
              <a:t>Lindhard</a:t>
            </a:r>
            <a:endParaRPr lang="en-US" sz="1600" dirty="0"/>
          </a:p>
          <a:p>
            <a:pPr marL="285750" indent="-285750">
              <a:buFont typeface="Arial" panose="020B0604020202020204" pitchFamily="34" charset="0"/>
              <a:buChar char="•"/>
            </a:pPr>
            <a:r>
              <a:rPr lang="en-US" sz="1600" dirty="0"/>
              <a:t>CCDs have shown very low noise and low-threshold too</a:t>
            </a:r>
          </a:p>
          <a:p>
            <a:pPr marL="285750" indent="-285750">
              <a:buFont typeface="Arial" panose="020B0604020202020204" pitchFamily="34" charset="0"/>
              <a:buChar char="•"/>
            </a:pPr>
            <a:r>
              <a:rPr lang="en-US" sz="1600" dirty="0"/>
              <a:t>Any detector (PPC, CCD) using charge will suffer from </a:t>
            </a:r>
            <a:r>
              <a:rPr lang="en-US" sz="1600" dirty="0" err="1"/>
              <a:t>Lindhard</a:t>
            </a:r>
            <a:endParaRPr lang="en-US" sz="1600" dirty="0"/>
          </a:p>
        </p:txBody>
      </p:sp>
      <p:pic>
        <p:nvPicPr>
          <p:cNvPr id="23" name="Picture 22">
            <a:extLst>
              <a:ext uri="{FF2B5EF4-FFF2-40B4-BE49-F238E27FC236}">
                <a16:creationId xmlns:a16="http://schemas.microsoft.com/office/drawing/2014/main" id="{DC01924B-831C-4CC9-A8D8-D5578E9DADF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9605" y="4344232"/>
            <a:ext cx="2956492" cy="2227225"/>
          </a:xfrm>
          <a:prstGeom prst="rect">
            <a:avLst/>
          </a:prstGeom>
        </p:spPr>
      </p:pic>
      <p:sp>
        <p:nvSpPr>
          <p:cNvPr id="24" name="TextBox 23">
            <a:extLst>
              <a:ext uri="{FF2B5EF4-FFF2-40B4-BE49-F238E27FC236}">
                <a16:creationId xmlns:a16="http://schemas.microsoft.com/office/drawing/2014/main" id="{D6728C3E-C090-479E-A854-2A8E270204F5}"/>
              </a:ext>
            </a:extLst>
          </p:cNvPr>
          <p:cNvSpPr txBox="1"/>
          <p:nvPr/>
        </p:nvSpPr>
        <p:spPr>
          <a:xfrm>
            <a:off x="5731279" y="3941780"/>
            <a:ext cx="3641557" cy="276999"/>
          </a:xfrm>
          <a:prstGeom prst="rect">
            <a:avLst/>
          </a:prstGeom>
          <a:noFill/>
        </p:spPr>
        <p:txBody>
          <a:bodyPr wrap="square" rtlCol="0">
            <a:spAutoFit/>
          </a:bodyPr>
          <a:lstStyle/>
          <a:p>
            <a:r>
              <a:rPr lang="en-US" sz="1200" b="1" dirty="0"/>
              <a:t>CRESST/NUCLEUS: ~gm mass with few </a:t>
            </a:r>
            <a:r>
              <a:rPr lang="en-US" sz="1200" b="1" dirty="0" err="1"/>
              <a:t>eVnr</a:t>
            </a:r>
            <a:r>
              <a:rPr lang="en-US" sz="1200" b="1" dirty="0"/>
              <a:t> sensitivity</a:t>
            </a:r>
          </a:p>
        </p:txBody>
      </p:sp>
      <p:sp>
        <p:nvSpPr>
          <p:cNvPr id="25" name="TextBox 24">
            <a:extLst>
              <a:ext uri="{FF2B5EF4-FFF2-40B4-BE49-F238E27FC236}">
                <a16:creationId xmlns:a16="http://schemas.microsoft.com/office/drawing/2014/main" id="{DB315E72-1855-4CE7-BAAF-F6A4A48491AE}"/>
              </a:ext>
            </a:extLst>
          </p:cNvPr>
          <p:cNvSpPr txBox="1"/>
          <p:nvPr/>
        </p:nvSpPr>
        <p:spPr>
          <a:xfrm>
            <a:off x="6007462" y="6604459"/>
            <a:ext cx="3215829" cy="276999"/>
          </a:xfrm>
          <a:prstGeom prst="rect">
            <a:avLst/>
          </a:prstGeom>
          <a:noFill/>
        </p:spPr>
        <p:txBody>
          <a:bodyPr wrap="square" rtlCol="0">
            <a:spAutoFit/>
          </a:bodyPr>
          <a:lstStyle/>
          <a:p>
            <a:r>
              <a:rPr lang="en-US" sz="1200" b="1" dirty="0"/>
              <a:t>MINER: ~gm-kg mass with 50 </a:t>
            </a:r>
            <a:r>
              <a:rPr lang="en-US" sz="1200" b="1" dirty="0" err="1"/>
              <a:t>eVnr</a:t>
            </a:r>
            <a:r>
              <a:rPr lang="en-US" sz="1200" b="1" dirty="0"/>
              <a:t> sensitivity</a:t>
            </a:r>
          </a:p>
        </p:txBody>
      </p:sp>
    </p:spTree>
    <p:extLst>
      <p:ext uri="{BB962C8B-B14F-4D97-AF65-F5344CB8AC3E}">
        <p14:creationId xmlns:p14="http://schemas.microsoft.com/office/powerpoint/2010/main" val="214768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CF61D23FC5E46AF7973FF4A586942" ma:contentTypeVersion="13" ma:contentTypeDescription="Create a new document." ma:contentTypeScope="" ma:versionID="8e7d812900ba1d50ab26ab15d832dab5">
  <xsd:schema xmlns:xsd="http://www.w3.org/2001/XMLSchema" xmlns:xs="http://www.w3.org/2001/XMLSchema" xmlns:p="http://schemas.microsoft.com/office/2006/metadata/properties" xmlns:ns3="fb9218e9-8cc0-41e5-9579-7e6dd5d501e3" xmlns:ns4="7112a2df-2c7c-4e13-b878-057d363c2fd3" targetNamespace="http://schemas.microsoft.com/office/2006/metadata/properties" ma:root="true" ma:fieldsID="5abc3058abf63e6b607715a538682a26" ns3:_="" ns4:_="">
    <xsd:import namespace="fb9218e9-8cc0-41e5-9579-7e6dd5d501e3"/>
    <xsd:import namespace="7112a2df-2c7c-4e13-b878-057d363c2fd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9218e9-8cc0-41e5-9579-7e6dd5d501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112a2df-2c7c-4e13-b878-057d363c2fd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7C14F60-D49C-4D7C-AD2D-697F22BAD0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9218e9-8cc0-41e5-9579-7e6dd5d501e3"/>
    <ds:schemaRef ds:uri="7112a2df-2c7c-4e13-b878-057d363c2f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1C85CD-8E16-4FD5-B0A5-E1735692B11A}">
  <ds:schemaRefs>
    <ds:schemaRef ds:uri="http://schemas.microsoft.com/sharepoint/v3/contenttype/forms"/>
  </ds:schemaRefs>
</ds:datastoreItem>
</file>

<file path=customXml/itemProps3.xml><?xml version="1.0" encoding="utf-8"?>
<ds:datastoreItem xmlns:ds="http://schemas.openxmlformats.org/officeDocument/2006/customXml" ds:itemID="{1D5BDC24-4B10-400F-9162-C82CCC265991}">
  <ds:schemaRefs>
    <ds:schemaRef ds:uri="http://schemas.microsoft.com/office/2006/documentManagement/types"/>
    <ds:schemaRef ds:uri="http://purl.org/dc/elements/1.1/"/>
    <ds:schemaRef ds:uri="http://www.w3.org/XML/1998/namespace"/>
    <ds:schemaRef ds:uri="http://purl.org/dc/terms/"/>
    <ds:schemaRef ds:uri="fb9218e9-8cc0-41e5-9579-7e6dd5d501e3"/>
    <ds:schemaRef ds:uri="http://schemas.microsoft.com/office/infopath/2007/PartnerControls"/>
    <ds:schemaRef ds:uri="http://schemas.microsoft.com/office/2006/metadata/properties"/>
    <ds:schemaRef ds:uri="http://schemas.openxmlformats.org/package/2006/metadata/core-properties"/>
    <ds:schemaRef ds:uri="7112a2df-2c7c-4e13-b878-057d363c2fd3"/>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10189</TotalTime>
  <Words>958</Words>
  <Application>Microsoft Office PowerPoint</Application>
  <PresentationFormat>On-screen Show (4:3)</PresentationFormat>
  <Paragraphs>97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 CENA</vt:lpstr>
      <vt:lpstr>Arial</vt:lpstr>
      <vt:lpstr>Calibri</vt:lpstr>
      <vt:lpstr>Calibri Light</vt:lpstr>
      <vt:lpstr>Symbol</vt:lpstr>
      <vt:lpstr>Office Theme</vt:lpstr>
      <vt:lpstr>PowerPoint Presentation</vt:lpstr>
      <vt:lpstr>The Interplay Between Threshold and Background</vt:lpstr>
      <vt:lpstr>EXCESS Workshop – Speaking a Common Background Language</vt:lpstr>
      <vt:lpstr>PowerPoint Presentation</vt:lpstr>
      <vt:lpstr>Summary from experiments will be on arXiv soon</vt:lpstr>
      <vt:lpstr>Key Considerations to unify and understand – What do we see?</vt:lpstr>
      <vt:lpstr>Key Considerations to unify and understand – What is it?</vt:lpstr>
      <vt:lpstr>PowerPoint Presentation</vt:lpstr>
      <vt:lpstr>CENS Detector Technologies</vt:lpstr>
      <vt:lpstr>Nature of the Background? ER? NR? Unknown effects in crystals?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Rupak Mahapatra</dc:creator>
  <cp:lastModifiedBy>Mahapatra, Rupak K</cp:lastModifiedBy>
  <cp:revision>926</cp:revision>
  <cp:lastPrinted>2020-02-06T15:45:46Z</cp:lastPrinted>
  <dcterms:created xsi:type="dcterms:W3CDTF">2015-10-23T15:35:07Z</dcterms:created>
  <dcterms:modified xsi:type="dcterms:W3CDTF">2021-10-07T15:32:53Z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0x010100D4ECF61D23FC5E46AF7973FF4A586942</vt:lpwstr>
  </property>
</Properties>
</file>