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32"/>
  </p:notesMasterIdLst>
  <p:sldIdLst>
    <p:sldId id="787" r:id="rId2"/>
    <p:sldId id="950" r:id="rId3"/>
    <p:sldId id="951" r:id="rId4"/>
    <p:sldId id="1002" r:id="rId5"/>
    <p:sldId id="925" r:id="rId6"/>
    <p:sldId id="982" r:id="rId7"/>
    <p:sldId id="983" r:id="rId8"/>
    <p:sldId id="984" r:id="rId9"/>
    <p:sldId id="986" r:id="rId10"/>
    <p:sldId id="985" r:id="rId11"/>
    <p:sldId id="988" r:id="rId12"/>
    <p:sldId id="991" r:id="rId13"/>
    <p:sldId id="989" r:id="rId14"/>
    <p:sldId id="992" r:id="rId15"/>
    <p:sldId id="994" r:id="rId16"/>
    <p:sldId id="995" r:id="rId17"/>
    <p:sldId id="998" r:id="rId18"/>
    <p:sldId id="996" r:id="rId19"/>
    <p:sldId id="999" r:id="rId20"/>
    <p:sldId id="990" r:id="rId21"/>
    <p:sldId id="981" r:id="rId22"/>
    <p:sldId id="918" r:id="rId23"/>
    <p:sldId id="921" r:id="rId24"/>
    <p:sldId id="922" r:id="rId25"/>
    <p:sldId id="946" r:id="rId26"/>
    <p:sldId id="945" r:id="rId27"/>
    <p:sldId id="993" r:id="rId28"/>
    <p:sldId id="997" r:id="rId29"/>
    <p:sldId id="1001" r:id="rId30"/>
    <p:sldId id="1000" r:id="rId3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orient="horz" pos="2160" userDrawn="1">
          <p15:clr>
            <a:srgbClr val="A4A3A4"/>
          </p15:clr>
        </p15:guide>
        <p15:guide id="5" orient="horz" pos="3360" userDrawn="1">
          <p15:clr>
            <a:srgbClr val="A4A3A4"/>
          </p15:clr>
        </p15:guide>
        <p15:guide id="6" pos="192" userDrawn="1">
          <p15:clr>
            <a:srgbClr val="A4A3A4"/>
          </p15:clr>
        </p15:guide>
        <p15:guide id="7" pos="2160" userDrawn="1">
          <p15:clr>
            <a:srgbClr val="A4A3A4"/>
          </p15:clr>
        </p15:guide>
        <p15:guide id="8" orient="horz" pos="2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8517"/>
    <a:srgbClr val="3D3DFF"/>
    <a:srgbClr val="C7C7C7"/>
    <a:srgbClr val="007A37"/>
    <a:srgbClr val="E4E80F"/>
    <a:srgbClr val="800080"/>
    <a:srgbClr val="085091"/>
    <a:srgbClr val="626365"/>
    <a:srgbClr val="0C77C3"/>
    <a:srgbClr val="639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1" autoAdjust="0"/>
    <p:restoredTop sz="94075" autoAdjust="0"/>
  </p:normalViewPr>
  <p:slideViewPr>
    <p:cSldViewPr>
      <p:cViewPr varScale="1">
        <p:scale>
          <a:sx n="93" d="100"/>
          <a:sy n="93" d="100"/>
        </p:scale>
        <p:origin x="1112" y="80"/>
      </p:cViewPr>
      <p:guideLst>
        <p:guide orient="horz" pos="3840"/>
        <p:guide pos="2880"/>
        <p:guide pos="5568"/>
        <p:guide orient="horz" pos="2160"/>
        <p:guide orient="horz" pos="3360"/>
        <p:guide pos="192"/>
        <p:guide pos="2160"/>
        <p:guide orient="horz" pos="29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5/14/2019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381000" y="6504801"/>
            <a:ext cx="26421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Doojin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Kim, University of Arizona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4617B">
                  <a:shade val="90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6691466" y="6504801"/>
            <a:ext cx="19954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Mitchell Conference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2019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0"/>
            <a:ext cx="762000" cy="365125"/>
          </a:xfrm>
        </p:spPr>
        <p:txBody>
          <a:bodyPr/>
          <a:lstStyle>
            <a:lvl1pPr algn="ctr">
              <a:defRPr sz="1000"/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University of Maryland</a:t>
            </a:r>
            <a:endParaRPr 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Brookhaven National Laboratory </a:t>
            </a:r>
            <a:endParaRPr 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9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12" Type="http://schemas.openxmlformats.org/officeDocument/2006/relationships/image" Target="../media/image28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11" Type="http://schemas.openxmlformats.org/officeDocument/2006/relationships/image" Target="../media/image27.png"/><Relationship Id="rId5" Type="http://schemas.openxmlformats.org/officeDocument/2006/relationships/image" Target="../media/image13.png"/><Relationship Id="rId10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30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32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39.png"/><Relationship Id="rId5" Type="http://schemas.openxmlformats.org/officeDocument/2006/relationships/image" Target="../media/image35.png"/><Relationship Id="rId15" Type="http://schemas.openxmlformats.org/officeDocument/2006/relationships/image" Target="../media/image43.png"/><Relationship Id="rId10" Type="http://schemas.openxmlformats.org/officeDocument/2006/relationships/image" Target="../media/image29.png"/><Relationship Id="rId19" Type="http://schemas.openxmlformats.org/officeDocument/2006/relationships/image" Target="../media/image47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0.png"/><Relationship Id="rId3" Type="http://schemas.openxmlformats.org/officeDocument/2006/relationships/image" Target="../media/image120.png"/><Relationship Id="rId7" Type="http://schemas.openxmlformats.org/officeDocument/2006/relationships/image" Target="../media/image65.png"/><Relationship Id="rId12" Type="http://schemas.openxmlformats.org/officeDocument/2006/relationships/image" Target="../media/image200.png"/><Relationship Id="rId2" Type="http://schemas.openxmlformats.org/officeDocument/2006/relationships/image" Target="../media/image10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15" Type="http://schemas.openxmlformats.org/officeDocument/2006/relationships/image" Target="../media/image231.png"/><Relationship Id="rId4" Type="http://schemas.openxmlformats.org/officeDocument/2006/relationships/image" Target="../media/image130.png"/><Relationship Id="rId14" Type="http://schemas.openxmlformats.org/officeDocument/2006/relationships/image" Target="../media/image22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13" Type="http://schemas.openxmlformats.org/officeDocument/2006/relationships/image" Target="../media/image140.png"/><Relationship Id="rId3" Type="http://schemas.openxmlformats.org/officeDocument/2006/relationships/image" Target="../media/image240.png"/><Relationship Id="rId7" Type="http://schemas.openxmlformats.org/officeDocument/2006/relationships/image" Target="../media/image280.png"/><Relationship Id="rId12" Type="http://schemas.openxmlformats.org/officeDocument/2006/relationships/image" Target="../media/image13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0.png"/><Relationship Id="rId11" Type="http://schemas.openxmlformats.org/officeDocument/2006/relationships/image" Target="../media/image120.png"/><Relationship Id="rId5" Type="http://schemas.openxmlformats.org/officeDocument/2006/relationships/image" Target="../media/image260.png"/><Relationship Id="rId10" Type="http://schemas.openxmlformats.org/officeDocument/2006/relationships/image" Target="../media/image1010.png"/><Relationship Id="rId4" Type="http://schemas.openxmlformats.org/officeDocument/2006/relationships/image" Target="../media/image250.png"/><Relationship Id="rId9" Type="http://schemas.openxmlformats.org/officeDocument/2006/relationships/image" Target="../media/image22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13" Type="http://schemas.openxmlformats.org/officeDocument/2006/relationships/image" Target="../media/image630.png"/><Relationship Id="rId3" Type="http://schemas.openxmlformats.org/officeDocument/2006/relationships/image" Target="../media/image66.png"/><Relationship Id="rId7" Type="http://schemas.openxmlformats.org/officeDocument/2006/relationships/image" Target="../media/image107.png"/><Relationship Id="rId12" Type="http://schemas.openxmlformats.org/officeDocument/2006/relationships/image" Target="../media/image620.png"/><Relationship Id="rId2" Type="http://schemas.openxmlformats.org/officeDocument/2006/relationships/image" Target="../media/image520.png"/><Relationship Id="rId16" Type="http://schemas.openxmlformats.org/officeDocument/2006/relationships/image" Target="../media/image6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0.png"/><Relationship Id="rId11" Type="http://schemas.openxmlformats.org/officeDocument/2006/relationships/image" Target="../media/image610.png"/><Relationship Id="rId5" Type="http://schemas.openxmlformats.org/officeDocument/2006/relationships/image" Target="../media/image106.png"/><Relationship Id="rId15" Type="http://schemas.openxmlformats.org/officeDocument/2006/relationships/image" Target="../media/image650.png"/><Relationship Id="rId10" Type="http://schemas.openxmlformats.org/officeDocument/2006/relationships/image" Target="../media/image600.png"/><Relationship Id="rId4" Type="http://schemas.openxmlformats.org/officeDocument/2006/relationships/image" Target="../media/image540.png"/><Relationship Id="rId9" Type="http://schemas.openxmlformats.org/officeDocument/2006/relationships/image" Target="../media/image590.png"/><Relationship Id="rId14" Type="http://schemas.openxmlformats.org/officeDocument/2006/relationships/image" Target="../media/image6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../media/image75.png"/><Relationship Id="rId7" Type="http://schemas.openxmlformats.org/officeDocument/2006/relationships/image" Target="../media/image47.png"/><Relationship Id="rId12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11" Type="http://schemas.openxmlformats.org/officeDocument/2006/relationships/image" Target="NULL"/><Relationship Id="rId5" Type="http://schemas.openxmlformats.org/officeDocument/2006/relationships/image" Target="../media/image45.png"/><Relationship Id="rId15" Type="http://schemas.openxmlformats.org/officeDocument/2006/relationships/image" Target="../media/image77.png"/><Relationship Id="rId10" Type="http://schemas.openxmlformats.org/officeDocument/2006/relationships/image" Target="NULL"/><Relationship Id="rId4" Type="http://schemas.openxmlformats.org/officeDocument/2006/relationships/image" Target="../media/image44.png"/><Relationship Id="rId9" Type="http://schemas.openxmlformats.org/officeDocument/2006/relationships/image" Target="NULL"/><Relationship Id="rId1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3.png"/><Relationship Id="rId7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8.png"/><Relationship Id="rId3" Type="http://schemas.openxmlformats.org/officeDocument/2006/relationships/image" Target="../media/image100.png"/><Relationship Id="rId7" Type="http://schemas.openxmlformats.org/officeDocument/2006/relationships/image" Target="../media/image14.png"/><Relationship Id="rId12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26.png"/><Relationship Id="rId5" Type="http://schemas.openxmlformats.org/officeDocument/2006/relationships/image" Target="../media/image12.png"/><Relationship Id="rId10" Type="http://schemas.openxmlformats.org/officeDocument/2006/relationships/image" Target="../media/image25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8534400" cy="1828800"/>
          </a:xfrm>
        </p:spPr>
        <p:txBody>
          <a:bodyPr anchor="ctr">
            <a:normAutofit/>
          </a:bodyPr>
          <a:lstStyle/>
          <a:p>
            <a:pPr algn="ctr"/>
            <a:r>
              <a:rPr lang="en-US" sz="4400" dirty="0" smtClean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Searching for Boosted Dark Matter via Dark-</a:t>
            </a:r>
            <a:r>
              <a:rPr lang="en-US" sz="4400" dirty="0" err="1" smtClean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Strahlung</a:t>
            </a:r>
            <a:endParaRPr lang="en-US" sz="4400" dirty="0">
              <a:ln w="25400">
                <a:noFill/>
              </a:ln>
              <a:solidFill>
                <a:srgbClr val="FF0000"/>
              </a:solidFill>
              <a:effectLst>
                <a:glow rad="228600">
                  <a:schemeClr val="bg1">
                    <a:alpha val="62000"/>
                  </a:schemeClr>
                </a:glow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ubtitle 4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04800" y="4419600"/>
                <a:ext cx="8534400" cy="160020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2200" b="1" dirty="0" smtClean="0">
                    <a:solidFill>
                      <a:srgbClr val="FFFF00"/>
                    </a:solidFill>
                  </a:rPr>
                  <a:t>Doojin Kim</a:t>
                </a:r>
              </a:p>
              <a:p>
                <a:pPr algn="ctr"/>
                <a:r>
                  <a:rPr lang="en-US" sz="2000" dirty="0" smtClean="0">
                    <a:solidFill>
                      <a:srgbClr val="FFFF00"/>
                    </a:solidFill>
                  </a:rPr>
                  <a:t>The Mitchell Conference on Collider, Dark Matter, and Neutrino Physics</a:t>
                </a:r>
              </a:p>
              <a:p>
                <a:pPr algn="ctr"/>
                <a:r>
                  <a:rPr lang="en-US" sz="2000" dirty="0" smtClean="0">
                    <a:solidFill>
                      <a:srgbClr val="FFFF00"/>
                    </a:solidFill>
                  </a:rPr>
                  <a:t>Texas A&amp;M University, May </a:t>
                </a:r>
                <a14:m>
                  <m:oMath xmlns:m="http://schemas.openxmlformats.org/officeDocument/2006/math">
                    <m:r>
                      <a:rPr lang="en-US" sz="2000" b="0" i="0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2000" baseline="30000" dirty="0" smtClean="0">
                    <a:solidFill>
                      <a:srgbClr val="FFFF00"/>
                    </a:solidFill>
                  </a:rPr>
                  <a:t>th</a:t>
                </a:r>
                <a:r>
                  <a:rPr lang="en-US" sz="2000" dirty="0" smtClean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 dirty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201</m:t>
                    </m:r>
                    <m:r>
                      <a:rPr lang="en-US" sz="2000" b="0" i="1" dirty="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en-US" sz="2000" dirty="0">
                  <a:solidFill>
                    <a:srgbClr val="FFFF00"/>
                  </a:solidFill>
                </a:endParaRPr>
              </a:p>
              <a:p>
                <a:pPr algn="ctr"/>
                <a:endParaRPr lang="en-US" sz="2200" dirty="0" smtClean="0"/>
              </a:p>
            </p:txBody>
          </p:sp>
        </mc:Choice>
        <mc:Fallback xmlns="">
          <p:sp>
            <p:nvSpPr>
              <p:cNvPr id="11" name="Sub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04800" y="4419600"/>
                <a:ext cx="8534400" cy="1600200"/>
              </a:xfrm>
              <a:blipFill rotWithShape="0">
                <a:blip r:embed="rId3"/>
                <a:stretch>
                  <a:fillRect t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2" descr="Image result for university of arizo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950" y="2948939"/>
            <a:ext cx="3622675" cy="1242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부제목 2"/>
              <p:cNvSpPr txBox="1">
                <a:spLocks/>
              </p:cNvSpPr>
              <p:nvPr/>
            </p:nvSpPr>
            <p:spPr>
              <a:xfrm>
                <a:off x="304800" y="5715000"/>
                <a:ext cx="8534400" cy="457200"/>
              </a:xfrm>
              <a:prstGeom prst="rect">
                <a:avLst/>
              </a:prstGeom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 vert="horz" lIns="0" rIns="18288">
                <a:normAutofit/>
              </a:bodyPr>
              <a:lstStyle>
                <a:lvl1pPr marL="0" marR="45720" indent="0" algn="r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5000"/>
                  <a:buFont typeface="Wingdings 2"/>
                  <a:buNone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/>
                  <a:buNone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/>
                  <a:buNone/>
                  <a:defRPr kumimoji="0"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65000"/>
                  <a:buFont typeface="Wingdings 2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65000"/>
                  <a:buFont typeface="Wingdings 2"/>
                  <a:buNone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None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None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None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None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DK</a:t>
                </a:r>
                <a:r>
                  <a:rPr lang="en-US" sz="1400" dirty="0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, Jong-</a:t>
                </a:r>
                <a:r>
                  <a:rPr lang="en-US" sz="1400" dirty="0" err="1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Chul</a:t>
                </a:r>
                <a:r>
                  <a:rPr lang="en-US" sz="1400" dirty="0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Park and </a:t>
                </a:r>
                <a:r>
                  <a:rPr lang="en-US" sz="1400" dirty="0" err="1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Seodong</a:t>
                </a:r>
                <a:r>
                  <a:rPr lang="en-US" sz="1400" dirty="0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 Shin [arXiv:</a:t>
                </a:r>
                <a14:m>
                  <m:oMath xmlns:m="http://schemas.openxmlformats.org/officeDocument/2006/math">
                    <m:r>
                      <a:rPr lang="en-US" sz="1400" b="0" i="1" dirty="0" smtClean="0">
                        <a:solidFill>
                          <a:srgbClr val="3D3DFF"/>
                        </a:solidFill>
                        <a:effectLst>
                          <a:glow rad="127000">
                            <a:schemeClr val="tx1">
                              <a:alpha val="40000"/>
                            </a:schemeClr>
                          </a:glow>
                        </a:effectLst>
                        <a:latin typeface="Cambria Math" panose="02040503050406030204" pitchFamily="18" charset="0"/>
                      </a:rPr>
                      <m:t>1903.05087</m:t>
                    </m:r>
                  </m:oMath>
                </a14:m>
                <a:r>
                  <a:rPr lang="en-US" sz="1400" dirty="0" smtClean="0">
                    <a:solidFill>
                      <a:srgbClr val="3D3DFF"/>
                    </a:solidFill>
                    <a:effectLst>
                      <a:glow rad="127000">
                        <a:schemeClr val="tx1">
                          <a:alpha val="40000"/>
                        </a:schemeClr>
                      </a:glow>
                    </a:effectLst>
                  </a:rPr>
                  <a:t>]</a:t>
                </a:r>
              </a:p>
            </p:txBody>
          </p:sp>
        </mc:Choice>
        <mc:Fallback xmlns="">
          <p:sp>
            <p:nvSpPr>
              <p:cNvPr id="7" name="부제목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715000"/>
                <a:ext cx="8534400" cy="45720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Subleading</a:t>
            </a:r>
            <a:r>
              <a:rPr lang="en-US" dirty="0" smtClean="0"/>
              <a:t> Processes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04800" y="1839601"/>
            <a:ext cx="2377440" cy="2377440"/>
          </a:xfrm>
          <a:prstGeom prst="ellipse">
            <a:avLst/>
          </a:prstGeom>
          <a:gradFill flip="none" rotWithShape="1">
            <a:gsLst>
              <a:gs pos="69000">
                <a:schemeClr val="accent2">
                  <a:lumMod val="5000"/>
                  <a:lumOff val="9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04800" y="2932992"/>
            <a:ext cx="2377440" cy="1828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264920" y="2795832"/>
            <a:ext cx="4572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 rot="21129624">
            <a:off x="1471243" y="2329811"/>
            <a:ext cx="494907" cy="152780"/>
            <a:chOff x="1392" y="1488"/>
            <a:chExt cx="1584" cy="0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5"/>
          <p:cNvGrpSpPr>
            <a:grpSpLocks/>
          </p:cNvGrpSpPr>
          <p:nvPr/>
        </p:nvGrpSpPr>
        <p:grpSpPr bwMode="auto">
          <a:xfrm rot="11253360">
            <a:off x="1472073" y="2415544"/>
            <a:ext cx="494907" cy="152780"/>
            <a:chOff x="1392" y="1488"/>
            <a:chExt cx="1584" cy="0"/>
          </a:xfrm>
        </p:grpSpPr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blipFill rotWithShape="0"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blipFill rotWithShape="0"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653724" y="245006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61430" y="4309646"/>
            <a:ext cx="1252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Galactic halo</a:t>
            </a:r>
            <a:endParaRPr lang="en-US" sz="1600" dirty="0"/>
          </a:p>
        </p:txBody>
      </p:sp>
      <p:grpSp>
        <p:nvGrpSpPr>
          <p:cNvPr id="17" name="Group 5"/>
          <p:cNvGrpSpPr>
            <a:grpSpLocks/>
          </p:cNvGrpSpPr>
          <p:nvPr/>
        </p:nvGrpSpPr>
        <p:grpSpPr bwMode="auto">
          <a:xfrm rot="536631">
            <a:off x="816703" y="2336449"/>
            <a:ext cx="494907" cy="152780"/>
            <a:chOff x="1392" y="1488"/>
            <a:chExt cx="1584" cy="0"/>
          </a:xfrm>
        </p:grpSpPr>
        <p:sp>
          <p:nvSpPr>
            <p:cNvPr id="1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" name="Group 5"/>
          <p:cNvGrpSpPr>
            <a:grpSpLocks/>
          </p:cNvGrpSpPr>
          <p:nvPr/>
        </p:nvGrpSpPr>
        <p:grpSpPr bwMode="auto">
          <a:xfrm rot="10265295">
            <a:off x="815625" y="2401689"/>
            <a:ext cx="494907" cy="152780"/>
            <a:chOff x="1392" y="1488"/>
            <a:chExt cx="1584" cy="0"/>
          </a:xfrm>
        </p:grpSpPr>
        <p:sp>
          <p:nvSpPr>
            <p:cNvPr id="2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" name="Oval 22"/>
          <p:cNvSpPr/>
          <p:nvPr/>
        </p:nvSpPr>
        <p:spPr>
          <a:xfrm>
            <a:off x="1306370" y="2251631"/>
            <a:ext cx="155666" cy="415369"/>
          </a:xfrm>
          <a:prstGeom prst="ellipse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Freeform 25"/>
          <p:cNvSpPr/>
          <p:nvPr/>
        </p:nvSpPr>
        <p:spPr>
          <a:xfrm>
            <a:off x="4565125" y="3905037"/>
            <a:ext cx="4276367" cy="261327"/>
          </a:xfrm>
          <a:custGeom>
            <a:avLst/>
            <a:gdLst>
              <a:gd name="connsiteX0" fmla="*/ 0 w 4276367"/>
              <a:gd name="connsiteY0" fmla="*/ 240701 h 261327"/>
              <a:gd name="connsiteX1" fmla="*/ 2110683 w 4276367"/>
              <a:gd name="connsiteY1" fmla="*/ 70 h 261327"/>
              <a:gd name="connsiteX2" fmla="*/ 4276367 w 4276367"/>
              <a:gd name="connsiteY2" fmla="*/ 261327 h 26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76367" h="261327">
                <a:moveTo>
                  <a:pt x="0" y="240701"/>
                </a:moveTo>
                <a:cubicBezTo>
                  <a:pt x="698977" y="118666"/>
                  <a:pt x="1397955" y="-3368"/>
                  <a:pt x="2110683" y="70"/>
                </a:cubicBezTo>
                <a:cubicBezTo>
                  <a:pt x="2823411" y="3508"/>
                  <a:pt x="3549889" y="132417"/>
                  <a:pt x="4276367" y="261327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015825" y="2686083"/>
            <a:ext cx="957263" cy="8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00036" y="244019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324600" y="4298465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Earth</a:t>
            </a:r>
            <a:endParaRPr lang="en-US" sz="1600" dirty="0"/>
          </a:p>
        </p:txBody>
      </p:sp>
      <p:sp>
        <p:nvSpPr>
          <p:cNvPr id="30" name="Can 29"/>
          <p:cNvSpPr/>
          <p:nvPr/>
        </p:nvSpPr>
        <p:spPr>
          <a:xfrm>
            <a:off x="5378523" y="2040636"/>
            <a:ext cx="2546277" cy="2257828"/>
          </a:xfrm>
          <a:prstGeom prst="can">
            <a:avLst>
              <a:gd name="adj" fmla="val 2012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blipFill rotWithShape="0">
                <a:blip r:embed="rId5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Freeform 82"/>
          <p:cNvSpPr>
            <a:spLocks/>
          </p:cNvSpPr>
          <p:nvPr/>
        </p:nvSpPr>
        <p:spPr bwMode="auto">
          <a:xfrm rot="16200000">
            <a:off x="5861522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5985425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Group 5"/>
          <p:cNvGrpSpPr>
            <a:grpSpLocks/>
          </p:cNvGrpSpPr>
          <p:nvPr/>
        </p:nvGrpSpPr>
        <p:grpSpPr bwMode="auto">
          <a:xfrm rot="21129624">
            <a:off x="6166193" y="2910443"/>
            <a:ext cx="535985" cy="45719"/>
            <a:chOff x="1392" y="1488"/>
            <a:chExt cx="1584" cy="0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" name="Group 5"/>
          <p:cNvGrpSpPr>
            <a:grpSpLocks/>
          </p:cNvGrpSpPr>
          <p:nvPr/>
        </p:nvGrpSpPr>
        <p:grpSpPr bwMode="auto">
          <a:xfrm rot="536631">
            <a:off x="4419260" y="2823233"/>
            <a:ext cx="1646494" cy="471462"/>
            <a:chOff x="1392" y="1488"/>
            <a:chExt cx="1584" cy="0"/>
          </a:xfrm>
        </p:grpSpPr>
        <p:sp>
          <p:nvSpPr>
            <p:cNvPr id="4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5"/>
          <p:cNvGrpSpPr>
            <a:grpSpLocks/>
          </p:cNvGrpSpPr>
          <p:nvPr/>
        </p:nvGrpSpPr>
        <p:grpSpPr bwMode="auto">
          <a:xfrm rot="21129624">
            <a:off x="5712005" y="3504980"/>
            <a:ext cx="391692" cy="156129"/>
            <a:chOff x="1392" y="1488"/>
            <a:chExt cx="1584" cy="0"/>
          </a:xfrm>
        </p:grpSpPr>
        <p:sp>
          <p:nvSpPr>
            <p:cNvPr id="4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" name="Group 5"/>
          <p:cNvGrpSpPr>
            <a:grpSpLocks/>
          </p:cNvGrpSpPr>
          <p:nvPr/>
        </p:nvGrpSpPr>
        <p:grpSpPr bwMode="auto">
          <a:xfrm rot="2170472">
            <a:off x="6006240" y="3541082"/>
            <a:ext cx="413412" cy="205548"/>
            <a:chOff x="1392" y="1488"/>
            <a:chExt cx="1584" cy="0"/>
          </a:xfrm>
        </p:grpSpPr>
        <p:sp>
          <p:nvSpPr>
            <p:cNvPr id="4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" name="Oval 49"/>
          <p:cNvSpPr/>
          <p:nvPr/>
        </p:nvSpPr>
        <p:spPr>
          <a:xfrm>
            <a:off x="6025332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"/>
          <p:cNvGrpSpPr>
            <a:grpSpLocks/>
          </p:cNvGrpSpPr>
          <p:nvPr/>
        </p:nvGrpSpPr>
        <p:grpSpPr bwMode="auto">
          <a:xfrm rot="20706347">
            <a:off x="6659766" y="2691665"/>
            <a:ext cx="1444718" cy="45719"/>
            <a:chOff x="1392" y="1488"/>
            <a:chExt cx="1584" cy="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4" name="Freeform 82"/>
          <p:cNvSpPr>
            <a:spLocks/>
          </p:cNvSpPr>
          <p:nvPr/>
        </p:nvSpPr>
        <p:spPr bwMode="auto">
          <a:xfrm rot="12714265">
            <a:off x="6651502" y="3001345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5" name="Group 5"/>
          <p:cNvGrpSpPr>
            <a:grpSpLocks/>
          </p:cNvGrpSpPr>
          <p:nvPr/>
        </p:nvGrpSpPr>
        <p:grpSpPr bwMode="auto">
          <a:xfrm rot="1089535">
            <a:off x="7089575" y="3224306"/>
            <a:ext cx="500524" cy="158076"/>
            <a:chOff x="1392" y="1488"/>
            <a:chExt cx="1584" cy="0"/>
          </a:xfrm>
        </p:grpSpPr>
        <p:sp>
          <p:nvSpPr>
            <p:cNvPr id="5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" name="Group 5"/>
          <p:cNvGrpSpPr>
            <a:grpSpLocks/>
          </p:cNvGrpSpPr>
          <p:nvPr/>
        </p:nvGrpSpPr>
        <p:grpSpPr bwMode="auto">
          <a:xfrm rot="13673116">
            <a:off x="7112052" y="3225076"/>
            <a:ext cx="500524" cy="158076"/>
            <a:chOff x="1392" y="1488"/>
            <a:chExt cx="1584" cy="0"/>
          </a:xfrm>
        </p:grpSpPr>
        <p:sp>
          <p:nvSpPr>
            <p:cNvPr id="5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" name="Oval 60"/>
          <p:cNvSpPr/>
          <p:nvPr/>
        </p:nvSpPr>
        <p:spPr>
          <a:xfrm>
            <a:off x="7053044" y="3089670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6553200" y="3000881"/>
                <a:ext cx="36086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3000881"/>
                <a:ext cx="360868" cy="3231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6169966" y="2547495"/>
                <a:ext cx="43095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966" y="2547495"/>
                <a:ext cx="430951" cy="3231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7485859" y="3000881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859" y="3000881"/>
                <a:ext cx="449867" cy="3231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7313661" y="3470804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3661" y="3470804"/>
                <a:ext cx="449867" cy="3231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/>
          <p:cNvSpPr txBox="1"/>
          <p:nvPr/>
        </p:nvSpPr>
        <p:spPr>
          <a:xfrm>
            <a:off x="6556204" y="267445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7095127" y="2850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127" y="2850812"/>
                <a:ext cx="308611" cy="292388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6172790" y="2544935"/>
                <a:ext cx="42825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790" y="2544935"/>
                <a:ext cx="428259" cy="323165"/>
              </a:xfrm>
              <a:prstGeom prst="rect">
                <a:avLst/>
              </a:prstGeom>
              <a:blipFill rotWithShape="0">
                <a:blip r:embed="rId14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/>
          <p:cNvSpPr/>
          <p:nvPr/>
        </p:nvSpPr>
        <p:spPr>
          <a:xfrm>
            <a:off x="304800" y="487680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0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Dark-</a:t>
            </a:r>
            <a:r>
              <a:rPr lang="en-US" sz="1500" dirty="0" err="1" smtClean="0"/>
              <a:t>Strahlung</a:t>
            </a:r>
            <a:r>
              <a:rPr lang="en-US" sz="1500" dirty="0" smtClean="0"/>
              <a:t> (DS): initial-state/final-state dark gauge boson radiation </a:t>
            </a:r>
            <a:r>
              <a:rPr lang="en-US" sz="1100" dirty="0">
                <a:solidFill>
                  <a:srgbClr val="E98517"/>
                </a:solidFill>
              </a:rPr>
              <a:t>[</a:t>
            </a:r>
            <a:r>
              <a:rPr lang="en-US" sz="1100" b="1" dirty="0">
                <a:solidFill>
                  <a:srgbClr val="E98517"/>
                </a:solidFill>
              </a:rPr>
              <a:t>DK</a:t>
            </a:r>
            <a:r>
              <a:rPr lang="en-US" sz="1100" dirty="0">
                <a:solidFill>
                  <a:srgbClr val="E98517"/>
                </a:solidFill>
              </a:rPr>
              <a:t>, Park, Shin, </a:t>
            </a:r>
            <a:r>
              <a:rPr lang="en-US" sz="1100" dirty="0" smtClean="0">
                <a:solidFill>
                  <a:srgbClr val="E98517"/>
                </a:solidFill>
              </a:rPr>
              <a:t>arXiv: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1903.05087</a:t>
            </a:r>
            <a:r>
              <a:rPr lang="en-US" sz="1100" dirty="0" smtClean="0">
                <a:solidFill>
                  <a:srgbClr val="E98517"/>
                </a:solidFill>
              </a:rPr>
              <a:t>]</a:t>
            </a:r>
            <a:endParaRPr lang="en-US" sz="1500" dirty="0" smtClean="0"/>
          </a:p>
          <a:p>
            <a:pPr marL="225425" lvl="0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Cf.) Dark-</a:t>
            </a:r>
            <a:r>
              <a:rPr lang="en-US" sz="1500" dirty="0" err="1" smtClean="0"/>
              <a:t>strahlung</a:t>
            </a:r>
            <a:r>
              <a:rPr lang="en-US" sz="1500" dirty="0" smtClean="0"/>
              <a:t> at the LHC </a:t>
            </a:r>
            <a:r>
              <a:rPr lang="en-US" sz="1100" dirty="0" smtClean="0">
                <a:solidFill>
                  <a:srgbClr val="E98517"/>
                </a:solidFill>
              </a:rPr>
              <a:t>[Gupta, </a:t>
            </a:r>
            <a:r>
              <a:rPr lang="en-US" sz="1100" dirty="0" err="1" smtClean="0">
                <a:solidFill>
                  <a:srgbClr val="E98517"/>
                </a:solidFill>
              </a:rPr>
              <a:t>Primulando</a:t>
            </a:r>
            <a:r>
              <a:rPr lang="en-US" sz="1100" dirty="0" smtClean="0">
                <a:solidFill>
                  <a:srgbClr val="E98517"/>
                </a:solidFill>
              </a:rPr>
              <a:t>, </a:t>
            </a:r>
            <a:r>
              <a:rPr lang="en-US" sz="1100" dirty="0" err="1" smtClean="0">
                <a:solidFill>
                  <a:srgbClr val="E98517"/>
                </a:solidFill>
              </a:rPr>
              <a:t>Saraswat</a:t>
            </a:r>
            <a:r>
              <a:rPr lang="en-US" sz="1100" dirty="0" smtClean="0">
                <a:solidFill>
                  <a:srgbClr val="E98517"/>
                </a:solidFill>
              </a:rPr>
              <a:t>, JHEP </a:t>
            </a:r>
            <a:r>
              <a:rPr lang="en-US" sz="1100" b="1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1509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079; </a:t>
            </a:r>
            <a:r>
              <a:rPr lang="en-US" sz="1100" dirty="0" smtClean="0">
                <a:solidFill>
                  <a:srgbClr val="E98517"/>
                </a:solidFill>
                <a:cs typeface="Times New Roman" panose="02020603050405020304" pitchFamily="18" charset="0"/>
              </a:rPr>
              <a:t>Bai, </a:t>
            </a:r>
            <a:r>
              <a:rPr lang="en-US" sz="1100" dirty="0" err="1" smtClean="0">
                <a:solidFill>
                  <a:srgbClr val="E98517"/>
                </a:solidFill>
                <a:cs typeface="Times New Roman" panose="02020603050405020304" pitchFamily="18" charset="0"/>
              </a:rPr>
              <a:t>Bourbeau</a:t>
            </a:r>
            <a:r>
              <a:rPr lang="en-US" sz="1100" dirty="0" smtClean="0">
                <a:solidFill>
                  <a:srgbClr val="E98517"/>
                </a:solidFill>
                <a:cs typeface="Times New Roman" panose="02020603050405020304" pitchFamily="18" charset="0"/>
              </a:rPr>
              <a:t>, Lin, </a:t>
            </a:r>
            <a:r>
              <a:rPr lang="en-US" sz="1100" dirty="0" smtClean="0">
                <a:solidFill>
                  <a:srgbClr val="E98517"/>
                </a:solidFill>
              </a:rPr>
              <a:t>JHEP </a:t>
            </a:r>
            <a:r>
              <a:rPr lang="en-US" sz="1100" b="1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1506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205; </a:t>
            </a:r>
            <a:r>
              <a:rPr lang="en-US" sz="1100" dirty="0" smtClean="0">
                <a:solidFill>
                  <a:srgbClr val="E98517"/>
                </a:solidFill>
                <a:cs typeface="Times New Roman" panose="02020603050405020304" pitchFamily="18" charset="0"/>
              </a:rPr>
              <a:t>Kim, Lee, Park, Zhang, PRD </a:t>
            </a:r>
            <a:r>
              <a:rPr lang="en-US" sz="1100" b="1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98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055027</a:t>
            </a:r>
            <a:r>
              <a:rPr lang="en-US" sz="1100" dirty="0" smtClean="0">
                <a:solidFill>
                  <a:srgbClr val="E98517"/>
                </a:solidFill>
              </a:rPr>
              <a:t>]</a:t>
            </a:r>
            <a:r>
              <a:rPr lang="en-US" sz="1500" dirty="0" smtClean="0"/>
              <a:t>, Dark-trident (in beam-produced dark matter searches) </a:t>
            </a:r>
            <a:r>
              <a:rPr lang="en-US" sz="1100" dirty="0" smtClean="0">
                <a:solidFill>
                  <a:srgbClr val="E98517"/>
                </a:solidFill>
              </a:rPr>
              <a:t>[de </a:t>
            </a:r>
            <a:r>
              <a:rPr lang="en-US" sz="1100" dirty="0" err="1" smtClean="0">
                <a:solidFill>
                  <a:srgbClr val="E98517"/>
                </a:solidFill>
              </a:rPr>
              <a:t>Gouvea</a:t>
            </a:r>
            <a:r>
              <a:rPr lang="en-US" sz="1100" dirty="0" smtClean="0">
                <a:solidFill>
                  <a:srgbClr val="E98517"/>
                </a:solidFill>
              </a:rPr>
              <a:t>, Fox, </a:t>
            </a:r>
            <a:r>
              <a:rPr lang="en-US" sz="1100" dirty="0" err="1" smtClean="0">
                <a:solidFill>
                  <a:srgbClr val="E98517"/>
                </a:solidFill>
              </a:rPr>
              <a:t>Harnik</a:t>
            </a:r>
            <a:r>
              <a:rPr lang="en-US" sz="1100" dirty="0" smtClean="0">
                <a:solidFill>
                  <a:srgbClr val="E98517"/>
                </a:solidFill>
              </a:rPr>
              <a:t>, Kelly, Zhang, JHEP </a:t>
            </a:r>
            <a:r>
              <a:rPr lang="en-US" sz="1100" b="1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1901</a:t>
            </a:r>
            <a:r>
              <a:rPr lang="en-US" sz="1100" dirty="0" smtClean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001</a:t>
            </a:r>
            <a:r>
              <a:rPr lang="en-US" sz="1100" dirty="0" smtClean="0">
                <a:solidFill>
                  <a:srgbClr val="E98517"/>
                </a:solidFill>
              </a:rPr>
              <a:t>]</a:t>
            </a:r>
            <a:r>
              <a:rPr lang="en-US" sz="1500" dirty="0" smtClean="0"/>
              <a:t>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70366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8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2133600"/>
            <a:ext cx="8534400" cy="46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is relatively background-free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6445E9"/>
                </a:solidFill>
              </a:rPr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53028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846508"/>
            <a:ext cx="8534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existence of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can be evidence to refute the hypothesis that the signals would be induced by neutrinos originating from the decay/pair-annihilation of cosmological dark matter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6445E9"/>
                </a:solidFill>
              </a:rPr>
              <a:t>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4376172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Cosmogenic BDM searches can benefit from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than beam-produced dark matter searches.</a:t>
            </a:r>
          </a:p>
        </p:txBody>
      </p:sp>
    </p:spTree>
    <p:extLst>
      <p:ext uri="{BB962C8B-B14F-4D97-AF65-F5344CB8AC3E}">
        <p14:creationId xmlns:p14="http://schemas.microsoft.com/office/powerpoint/2010/main" val="203616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Dark-</a:t>
            </a:r>
            <a:r>
              <a:rPr lang="en-US" dirty="0" err="1" smtClean="0"/>
              <a:t>Strahlung</a:t>
            </a:r>
            <a:r>
              <a:rPr lang="en-US" dirty="0" smtClean="0"/>
              <a:t> vs. </a:t>
            </a:r>
            <a:r>
              <a:rPr lang="en-US" i="1" dirty="0" smtClean="0"/>
              <a:t>Z</a:t>
            </a:r>
            <a:r>
              <a:rPr lang="en-US" dirty="0" smtClean="0"/>
              <a:t>-</a:t>
            </a:r>
            <a:r>
              <a:rPr lang="en-US" dirty="0" err="1" smtClean="0"/>
              <a:t>Strahlung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92677" y="2420035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677" y="2420035"/>
                <a:ext cx="426463" cy="3231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774052" y="3639235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4052" y="3639235"/>
                <a:ext cx="449867" cy="3231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 82"/>
          <p:cNvSpPr>
            <a:spLocks/>
          </p:cNvSpPr>
          <p:nvPr/>
        </p:nvSpPr>
        <p:spPr bwMode="auto">
          <a:xfrm rot="16200000">
            <a:off x="1559220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737755" y="2273274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755" y="2273274"/>
                <a:ext cx="426463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353000" y="3029635"/>
                <a:ext cx="44069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000" y="3029635"/>
                <a:ext cx="440698" cy="323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1683123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829552" y="3212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9552" y="3212812"/>
                <a:ext cx="308611" cy="29238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Group 5"/>
          <p:cNvGrpSpPr>
            <a:grpSpLocks/>
          </p:cNvGrpSpPr>
          <p:nvPr/>
        </p:nvGrpSpPr>
        <p:grpSpPr bwMode="auto">
          <a:xfrm rot="21129624">
            <a:off x="1863891" y="2910443"/>
            <a:ext cx="535985" cy="45719"/>
            <a:chOff x="1392" y="1488"/>
            <a:chExt cx="1584" cy="0"/>
          </a:xfrm>
        </p:grpSpPr>
        <p:sp>
          <p:nvSpPr>
            <p:cNvPr id="4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" name="Group 5"/>
          <p:cNvGrpSpPr>
            <a:grpSpLocks/>
          </p:cNvGrpSpPr>
          <p:nvPr/>
        </p:nvGrpSpPr>
        <p:grpSpPr bwMode="auto">
          <a:xfrm rot="536631">
            <a:off x="486097" y="2852103"/>
            <a:ext cx="1275097" cy="471462"/>
            <a:chOff x="1392" y="1488"/>
            <a:chExt cx="1584" cy="0"/>
          </a:xfrm>
        </p:grpSpPr>
        <p:sp>
          <p:nvSpPr>
            <p:cNvPr id="5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Group 5"/>
          <p:cNvGrpSpPr>
            <a:grpSpLocks/>
          </p:cNvGrpSpPr>
          <p:nvPr/>
        </p:nvGrpSpPr>
        <p:grpSpPr bwMode="auto">
          <a:xfrm rot="21129624">
            <a:off x="1409703" y="3504980"/>
            <a:ext cx="391692" cy="156129"/>
            <a:chOff x="1392" y="1488"/>
            <a:chExt cx="1584" cy="0"/>
          </a:xfrm>
        </p:grpSpPr>
        <p:sp>
          <p:nvSpPr>
            <p:cNvPr id="5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5" name="Group 5"/>
          <p:cNvGrpSpPr>
            <a:grpSpLocks/>
          </p:cNvGrpSpPr>
          <p:nvPr/>
        </p:nvGrpSpPr>
        <p:grpSpPr bwMode="auto">
          <a:xfrm rot="2170472">
            <a:off x="1703938" y="3541082"/>
            <a:ext cx="413412" cy="205548"/>
            <a:chOff x="1392" y="1488"/>
            <a:chExt cx="1584" cy="0"/>
          </a:xfrm>
        </p:grpSpPr>
        <p:sp>
          <p:nvSpPr>
            <p:cNvPr id="5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8" name="Oval 57"/>
          <p:cNvSpPr/>
          <p:nvPr/>
        </p:nvSpPr>
        <p:spPr>
          <a:xfrm>
            <a:off x="1723030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"/>
          <p:cNvGrpSpPr>
            <a:grpSpLocks/>
          </p:cNvGrpSpPr>
          <p:nvPr/>
        </p:nvGrpSpPr>
        <p:grpSpPr bwMode="auto">
          <a:xfrm rot="20706347">
            <a:off x="2357464" y="2691665"/>
            <a:ext cx="1444718" cy="45719"/>
            <a:chOff x="1392" y="1488"/>
            <a:chExt cx="1584" cy="0"/>
          </a:xfrm>
        </p:grpSpPr>
        <p:sp>
          <p:nvSpPr>
            <p:cNvPr id="6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" name="Freeform 82"/>
          <p:cNvSpPr>
            <a:spLocks/>
          </p:cNvSpPr>
          <p:nvPr/>
        </p:nvSpPr>
        <p:spPr bwMode="auto">
          <a:xfrm rot="12714265">
            <a:off x="2349200" y="3001345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3" name="Group 5"/>
          <p:cNvGrpSpPr>
            <a:grpSpLocks/>
          </p:cNvGrpSpPr>
          <p:nvPr/>
        </p:nvGrpSpPr>
        <p:grpSpPr bwMode="auto">
          <a:xfrm rot="1089535">
            <a:off x="2787273" y="3224306"/>
            <a:ext cx="500524" cy="158076"/>
            <a:chOff x="1392" y="1488"/>
            <a:chExt cx="1584" cy="0"/>
          </a:xfrm>
        </p:grpSpPr>
        <p:sp>
          <p:nvSpPr>
            <p:cNvPr id="6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" name="Group 5"/>
          <p:cNvGrpSpPr>
            <a:grpSpLocks/>
          </p:cNvGrpSpPr>
          <p:nvPr/>
        </p:nvGrpSpPr>
        <p:grpSpPr bwMode="auto">
          <a:xfrm rot="13673116">
            <a:off x="2809750" y="3225076"/>
            <a:ext cx="500524" cy="158076"/>
            <a:chOff x="1392" y="1488"/>
            <a:chExt cx="1584" cy="0"/>
          </a:xfrm>
        </p:grpSpPr>
        <p:sp>
          <p:nvSpPr>
            <p:cNvPr id="6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9" name="Oval 68"/>
          <p:cNvSpPr/>
          <p:nvPr/>
        </p:nvSpPr>
        <p:spPr>
          <a:xfrm>
            <a:off x="2750742" y="3089670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2250898" y="3000881"/>
                <a:ext cx="36086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898" y="3000881"/>
                <a:ext cx="360868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3183557" y="3000881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557" y="3000881"/>
                <a:ext cx="449867" cy="323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3011359" y="3470804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1359" y="3470804"/>
                <a:ext cx="449867" cy="3231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Box 73"/>
          <p:cNvSpPr txBox="1"/>
          <p:nvPr/>
        </p:nvSpPr>
        <p:spPr>
          <a:xfrm>
            <a:off x="2253902" y="267445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2792825" y="2850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825" y="2850812"/>
                <a:ext cx="308611" cy="29238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1870488" y="2572435"/>
                <a:ext cx="42825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0488" y="2572435"/>
                <a:ext cx="428259" cy="3231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4836077" y="2420035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077" y="2420035"/>
                <a:ext cx="336182" cy="3231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6117452" y="3639235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7452" y="3639235"/>
                <a:ext cx="449867" cy="3231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9" name="Freeform 82"/>
          <p:cNvSpPr>
            <a:spLocks/>
          </p:cNvSpPr>
          <p:nvPr/>
        </p:nvSpPr>
        <p:spPr bwMode="auto">
          <a:xfrm rot="16200000">
            <a:off x="5902620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8081155" y="2273274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155" y="2273274"/>
                <a:ext cx="336182" cy="32316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696400" y="3029635"/>
                <a:ext cx="42986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400" y="3029635"/>
                <a:ext cx="429861" cy="323165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TextBox 81"/>
          <p:cNvSpPr txBox="1"/>
          <p:nvPr/>
        </p:nvSpPr>
        <p:spPr>
          <a:xfrm>
            <a:off x="6026523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grpSp>
        <p:nvGrpSpPr>
          <p:cNvPr id="84" name="Group 5"/>
          <p:cNvGrpSpPr>
            <a:grpSpLocks/>
          </p:cNvGrpSpPr>
          <p:nvPr/>
        </p:nvGrpSpPr>
        <p:grpSpPr bwMode="auto">
          <a:xfrm rot="21129624">
            <a:off x="6207291" y="2910443"/>
            <a:ext cx="535985" cy="45719"/>
            <a:chOff x="1392" y="1488"/>
            <a:chExt cx="1584" cy="0"/>
          </a:xfrm>
        </p:grpSpPr>
        <p:sp>
          <p:nvSpPr>
            <p:cNvPr id="8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7" name="Group 5"/>
          <p:cNvGrpSpPr>
            <a:grpSpLocks/>
          </p:cNvGrpSpPr>
          <p:nvPr/>
        </p:nvGrpSpPr>
        <p:grpSpPr bwMode="auto">
          <a:xfrm rot="536631">
            <a:off x="4829497" y="2852103"/>
            <a:ext cx="1275097" cy="471462"/>
            <a:chOff x="1392" y="1488"/>
            <a:chExt cx="1584" cy="0"/>
          </a:xfrm>
        </p:grpSpPr>
        <p:sp>
          <p:nvSpPr>
            <p:cNvPr id="8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0" name="Group 5"/>
          <p:cNvGrpSpPr>
            <a:grpSpLocks/>
          </p:cNvGrpSpPr>
          <p:nvPr/>
        </p:nvGrpSpPr>
        <p:grpSpPr bwMode="auto">
          <a:xfrm rot="21129624">
            <a:off x="5753103" y="3504980"/>
            <a:ext cx="391692" cy="156129"/>
            <a:chOff x="1392" y="1488"/>
            <a:chExt cx="1584" cy="0"/>
          </a:xfrm>
        </p:grpSpPr>
        <p:sp>
          <p:nvSpPr>
            <p:cNvPr id="9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3" name="Group 5"/>
          <p:cNvGrpSpPr>
            <a:grpSpLocks/>
          </p:cNvGrpSpPr>
          <p:nvPr/>
        </p:nvGrpSpPr>
        <p:grpSpPr bwMode="auto">
          <a:xfrm rot="2170472">
            <a:off x="6047338" y="3541082"/>
            <a:ext cx="413412" cy="205548"/>
            <a:chOff x="1392" y="1488"/>
            <a:chExt cx="1584" cy="0"/>
          </a:xfrm>
        </p:grpSpPr>
        <p:sp>
          <p:nvSpPr>
            <p:cNvPr id="9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7" name="Group 5"/>
          <p:cNvGrpSpPr>
            <a:grpSpLocks/>
          </p:cNvGrpSpPr>
          <p:nvPr/>
        </p:nvGrpSpPr>
        <p:grpSpPr bwMode="auto">
          <a:xfrm rot="20706347">
            <a:off x="6700864" y="2691665"/>
            <a:ext cx="1444718" cy="45719"/>
            <a:chOff x="1392" y="1488"/>
            <a:chExt cx="1584" cy="0"/>
          </a:xfrm>
        </p:grpSpPr>
        <p:sp>
          <p:nvSpPr>
            <p:cNvPr id="9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0" name="Freeform 82"/>
          <p:cNvSpPr>
            <a:spLocks/>
          </p:cNvSpPr>
          <p:nvPr/>
        </p:nvSpPr>
        <p:spPr bwMode="auto">
          <a:xfrm rot="12714265">
            <a:off x="6692600" y="3001345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1" name="Group 5"/>
          <p:cNvGrpSpPr>
            <a:grpSpLocks/>
          </p:cNvGrpSpPr>
          <p:nvPr/>
        </p:nvGrpSpPr>
        <p:grpSpPr bwMode="auto">
          <a:xfrm rot="1089535">
            <a:off x="7130673" y="3224306"/>
            <a:ext cx="500524" cy="158076"/>
            <a:chOff x="1392" y="1488"/>
            <a:chExt cx="1584" cy="0"/>
          </a:xfrm>
        </p:grpSpPr>
        <p:sp>
          <p:nvSpPr>
            <p:cNvPr id="10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4" name="Group 5"/>
          <p:cNvGrpSpPr>
            <a:grpSpLocks/>
          </p:cNvGrpSpPr>
          <p:nvPr/>
        </p:nvGrpSpPr>
        <p:grpSpPr bwMode="auto">
          <a:xfrm rot="13673116">
            <a:off x="7153150" y="3225076"/>
            <a:ext cx="500524" cy="158076"/>
            <a:chOff x="1392" y="1488"/>
            <a:chExt cx="1584" cy="0"/>
          </a:xfrm>
        </p:grpSpPr>
        <p:sp>
          <p:nvSpPr>
            <p:cNvPr id="10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6594298" y="3000881"/>
                <a:ext cx="36086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4298" y="3000881"/>
                <a:ext cx="360868" cy="323165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7526957" y="3000881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957" y="3000881"/>
                <a:ext cx="449867" cy="323165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Box 109"/>
              <p:cNvSpPr txBox="1"/>
              <p:nvPr/>
            </p:nvSpPr>
            <p:spPr>
              <a:xfrm>
                <a:off x="7354759" y="3470804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10" name="TextBox 10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4759" y="3470804"/>
                <a:ext cx="449867" cy="32316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TextBox 110"/>
          <p:cNvSpPr txBox="1"/>
          <p:nvPr/>
        </p:nvSpPr>
        <p:spPr>
          <a:xfrm>
            <a:off x="6597302" y="267445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TextBox 112"/>
              <p:cNvSpPr txBox="1"/>
              <p:nvPr/>
            </p:nvSpPr>
            <p:spPr>
              <a:xfrm>
                <a:off x="6213888" y="2572435"/>
                <a:ext cx="428259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lang="en-US" sz="15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3888" y="2572435"/>
                <a:ext cx="428259" cy="323165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TextBox 113"/>
          <p:cNvSpPr txBox="1"/>
          <p:nvPr/>
        </p:nvSpPr>
        <p:spPr>
          <a:xfrm>
            <a:off x="6019800" y="327054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7027154" y="297204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304800" y="1676400"/>
            <a:ext cx="426720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Electron scattering with dark radiation</a:t>
            </a:r>
            <a:endParaRPr lang="en-US" sz="1600" dirty="0"/>
          </a:p>
        </p:txBody>
      </p:sp>
      <p:sp>
        <p:nvSpPr>
          <p:cNvPr id="117" name="Rectangle 116"/>
          <p:cNvSpPr/>
          <p:nvPr/>
        </p:nvSpPr>
        <p:spPr>
          <a:xfrm>
            <a:off x="4572000" y="1676400"/>
            <a:ext cx="426720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For example, </a:t>
            </a:r>
            <a:r>
              <a:rPr lang="en-US" sz="1600" i="1" dirty="0" smtClean="0"/>
              <a:t>Z</a:t>
            </a:r>
            <a:r>
              <a:rPr lang="en-US" sz="1600" dirty="0" smtClean="0"/>
              <a:t> radiation</a:t>
            </a:r>
            <a:endParaRPr 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346245" y="3212068"/>
            <a:ext cx="45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VS</a:t>
            </a:r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304800" y="4224751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i="1" dirty="0" smtClean="0"/>
              <a:t>Z</a:t>
            </a:r>
            <a:r>
              <a:rPr lang="en-US" sz="1600" dirty="0" smtClean="0"/>
              <a:t>-</a:t>
            </a:r>
            <a:r>
              <a:rPr lang="en-US" sz="1600" dirty="0" err="1" smtClean="0"/>
              <a:t>strahlung</a:t>
            </a:r>
            <a:r>
              <a:rPr lang="en-US" sz="1600" dirty="0" smtClean="0"/>
              <a:t> is highly </a:t>
            </a:r>
            <a:r>
              <a:rPr lang="en-US" sz="1600" dirty="0" smtClean="0">
                <a:solidFill>
                  <a:srgbClr val="FF0000"/>
                </a:solidFill>
              </a:rPr>
              <a:t>suppressed</a:t>
            </a:r>
            <a:r>
              <a:rPr lang="en-US" sz="1600" dirty="0" smtClean="0"/>
              <a:t> in the SM, while dark-</a:t>
            </a:r>
            <a:r>
              <a:rPr lang="en-US" sz="1600" dirty="0" err="1" smtClean="0"/>
              <a:t>strahlung</a:t>
            </a:r>
            <a:r>
              <a:rPr lang="en-US" sz="1600" dirty="0" smtClean="0"/>
              <a:t> may be </a:t>
            </a:r>
            <a:r>
              <a:rPr lang="en-US" sz="1600" dirty="0" smtClean="0">
                <a:solidFill>
                  <a:srgbClr val="3D3DFF"/>
                </a:solidFill>
              </a:rPr>
              <a:t>sizable</a:t>
            </a:r>
            <a:r>
              <a:rPr lang="en-US" sz="1600" dirty="0" smtClean="0"/>
              <a:t> (even comparable to the leading-order process depending on parameter choices). </a:t>
            </a:r>
            <a:r>
              <a:rPr lang="en-US" sz="1600" dirty="0" smtClean="0">
                <a:sym typeface="Symbol" panose="05050102010706020507" pitchFamily="18" charset="2"/>
              </a:rPr>
              <a:t> Additional observations of BDM signals in the dark-</a:t>
            </a:r>
            <a:r>
              <a:rPr lang="en-US" sz="1600" dirty="0" err="1" smtClean="0">
                <a:sym typeface="Symbol" panose="05050102010706020507" pitchFamily="18" charset="2"/>
              </a:rPr>
              <a:t>strahlung</a:t>
            </a:r>
            <a:r>
              <a:rPr lang="en-US" sz="1600" dirty="0" smtClean="0">
                <a:sym typeface="Symbol" panose="05050102010706020507" pitchFamily="18" charset="2"/>
              </a:rPr>
              <a:t> channel might serve a “milestone” in the field of BDM.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0471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 animBg="1"/>
      <p:bldP spid="80" grpId="0"/>
      <p:bldP spid="81" grpId="0"/>
      <p:bldP spid="82" grpId="0"/>
      <p:bldP spid="100" grpId="0" animBg="1"/>
      <p:bldP spid="108" grpId="0"/>
      <p:bldP spid="109" grpId="0"/>
      <p:bldP spid="110" grpId="0"/>
      <p:bldP spid="111" grpId="0"/>
      <p:bldP spid="113" grpId="0"/>
      <p:bldP spid="114" grpId="0"/>
      <p:bldP spid="115" grpId="0"/>
      <p:bldP spid="117" grpId="0"/>
      <p:bldP spid="118" grpId="0"/>
      <p:bldP spid="1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2133600"/>
            <a:ext cx="8534400" cy="46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is relatively background-free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6445E9"/>
                </a:solidFill>
              </a:rPr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53028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846508"/>
            <a:ext cx="8534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existence of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can be evidence to refute the hypothesis that the signals would be induced by neutrinos originating from the decay/pair-annihilation of cosmological dark matter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6445E9"/>
                </a:solidFill>
              </a:rPr>
              <a:t>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4376172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Cosmogenic BDM searches can benefit from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than beam-produced dark matter searches.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667000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356126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Elastic Scattering vs. Dark-</a:t>
            </a:r>
            <a:r>
              <a:rPr lang="en-US" dirty="0" err="1" smtClean="0"/>
              <a:t>Strahlung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57755"/>
            <a:ext cx="2895600" cy="28666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857756"/>
            <a:ext cx="2895600" cy="28666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77000" y="1828800"/>
                <a:ext cx="2362200" cy="1892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300" dirty="0" smtClean="0"/>
                  <a:t>FIG. </a:t>
                </a:r>
                <a:r>
                  <a:rPr lang="en-US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1: </a:t>
                </a:r>
                <a:r>
                  <a:rPr lang="en-US" sz="13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 b="0" i="0" smtClean="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 b="0" i="0" smtClean="0"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</m:oMath>
                </a14:m>
                <a:r>
                  <a:rPr lang="en-US" sz="1300" dirty="0" smtClean="0"/>
                  <a:t> in % in the plane of BDM mass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300" dirty="0" smtClean="0"/>
                  <a:t> and BDM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300" dirty="0" smtClean="0"/>
                  <a:t>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=0.6</m:t>
                    </m:r>
                    <m:sSub>
                      <m:sSubPr>
                        <m:ctrlPr>
                          <a:rPr lang="en-US" sz="13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300" dirty="0" smtClean="0"/>
                  <a:t> and dark-sector coupling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=1,3</m:t>
                    </m:r>
                  </m:oMath>
                </a14:m>
                <a:r>
                  <a:rPr lang="en-US" sz="1300" dirty="0" smtClean="0"/>
                  <a:t> (left, right panel).</a:t>
                </a:r>
                <a:endParaRPr lang="en-US" sz="13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1828800"/>
                <a:ext cx="2362200" cy="1892826"/>
              </a:xfrm>
              <a:prstGeom prst="rect">
                <a:avLst/>
              </a:prstGeom>
              <a:blipFill rotWithShape="0">
                <a:blip r:embed="rId4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799" y="4724400"/>
                <a:ext cx="853440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sz="1400" i="1" dirty="0" smtClean="0">
                    <a:latin typeface="Cambria Math" panose="02040503050406030204" pitchFamily="18" charset="0"/>
                  </a:rPr>
                  <a:t> </a:t>
                </a:r>
                <a:r>
                  <a:rPr lang="en-US" sz="1400" dirty="0" smtClean="0">
                    <a:latin typeface="Cambria Math" panose="02040503050406030204" pitchFamily="18" charset="0"/>
                  </a:rPr>
                  <a:t>vs.</a:t>
                </a:r>
                <a:r>
                  <a:rPr lang="en-US" sz="1400" i="1" dirty="0" smtClean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1400" i="1" dirty="0" smtClean="0">
                  <a:latin typeface="Cambria Math" panose="020405030504060302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i="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</m:oMath>
                </a14:m>
                <a:r>
                  <a:rPr lang="en-US" sz="1400" dirty="0" smtClean="0"/>
                  <a:t> becomes important in decreasing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400" dirty="0" smtClean="0"/>
                  <a:t> and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400" dirty="0" smtClean="0"/>
                  <a:t> (as would be expected in the QED bremsstrahlung).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rgbClr val="FF0000"/>
                    </a:solidFill>
                  </a:rPr>
                  <a:t> can be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(10−20%)</m:t>
                    </m:r>
                  </m:oMath>
                </a14:m>
                <a:r>
                  <a:rPr lang="en-US" sz="1400" dirty="0" smtClean="0">
                    <a:solidFill>
                      <a:srgbClr val="FF0000"/>
                    </a:solidFill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</m:oMath>
                </a14:m>
                <a:r>
                  <a:rPr lang="en-US" sz="1400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~0.1−1</m:t>
                    </m:r>
                  </m:oMath>
                </a14:m>
                <a:r>
                  <a:rPr lang="en-US" sz="1400" dirty="0" smtClean="0"/>
                  <a:t> </a:t>
                </a:r>
                <a:r>
                  <a:rPr lang="en-US" sz="1400" dirty="0" err="1" smtClean="0"/>
                  <a:t>TeV</a:t>
                </a:r>
                <a:r>
                  <a:rPr lang="en-US" sz="1400" dirty="0" smtClean="0"/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00" dirty="0" smtClean="0"/>
                  <a:t>True potential of dark-</a:t>
                </a:r>
                <a:r>
                  <a:rPr lang="en-US" sz="1400" dirty="0" err="1" smtClean="0"/>
                  <a:t>strahlung</a:t>
                </a:r>
                <a:r>
                  <a:rPr lang="en-US" sz="1400" dirty="0" smtClean="0"/>
                  <a:t> can be assessed with background included.</a:t>
                </a:r>
                <a:endParaRPr lang="en-US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4724400"/>
                <a:ext cx="8534401" cy="1384995"/>
              </a:xfrm>
              <a:prstGeom prst="rect">
                <a:avLst/>
              </a:prstGeom>
              <a:blipFill rotWithShape="0">
                <a:blip r:embed="rId5"/>
                <a:stretch>
                  <a:fillRect l="-71" b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522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in the Presence of Backgrounds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857756"/>
            <a:ext cx="2895600" cy="28666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011" y="1857756"/>
            <a:ext cx="2891589" cy="286267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77000" y="1828800"/>
                <a:ext cx="2362200" cy="2192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300" dirty="0" smtClean="0"/>
                  <a:t>FIG. </a:t>
                </a:r>
                <a:r>
                  <a:rPr lang="en-US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2: </a:t>
                </a:r>
                <a:r>
                  <a:rPr lang="en-US" sz="13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 b="0" i="0" smtClean="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 b="0" i="0" smtClean="0"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</m:oMath>
                </a14:m>
                <a:r>
                  <a:rPr lang="en-US" sz="1300" dirty="0" smtClean="0"/>
                  <a:t> in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3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300" dirty="0" smtClean="0"/>
                  <a:t> plane, under three different background assumptions for the LO process. Dashed, solid, and dot-dashed curves are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  <m:r>
                      <a:rPr lang="en-US" sz="13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300"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  <m:r>
                      <a:rPr lang="en-US" sz="1300" i="1" dirty="0" smtClean="0">
                        <a:latin typeface="Cambria Math" panose="02040503050406030204" pitchFamily="18" charset="0"/>
                      </a:rPr>
                      <m:t>=0.5, 1, </m:t>
                    </m:r>
                  </m:oMath>
                </a14:m>
                <a:r>
                  <a:rPr lang="en-US" sz="1300" dirty="0" smtClean="0"/>
                  <a:t>and </a:t>
                </a:r>
                <a14:m>
                  <m:oMath xmlns:m="http://schemas.openxmlformats.org/officeDocument/2006/math">
                    <m:r>
                      <a:rPr lang="en-US" sz="1300" i="1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1300" dirty="0" smtClean="0"/>
                  <a:t>, respectively.</a:t>
                </a:r>
                <a:endParaRPr lang="en-US" sz="13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1828800"/>
                <a:ext cx="2362200" cy="2192908"/>
              </a:xfrm>
              <a:prstGeom prst="rect">
                <a:avLst/>
              </a:prstGeom>
              <a:blipFill rotWithShape="0">
                <a:blip r:embed="rId4"/>
                <a:stretch>
                  <a:fillRect l="-517" r="-1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4799" y="4724400"/>
                <a:ext cx="8534401" cy="167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</m:oMath>
                </a14:m>
                <a:r>
                  <a:rPr lang="en-US" sz="1400" dirty="0" smtClean="0"/>
                  <a:t>: the ratio of required run times to achieve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90</a:t>
                </a:r>
                <a:r>
                  <a:rPr lang="en-US" sz="1400" dirty="0" smtClean="0"/>
                  <a:t>% CL sensitivity. Ex)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DS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LO</m:t>
                        </m:r>
                      </m:sub>
                    </m:sSub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400" dirty="0" smtClean="0"/>
                  <a:t> means the DS channel requires twice more time than the LO channel.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00" dirty="0" smtClean="0"/>
                  <a:t>Even under mild background contamination (i.e.,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BG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400" dirty="0" smtClean="0"/>
                  <a:t>) in the LO, the </a:t>
                </a:r>
                <a:r>
                  <a:rPr lang="en-US" sz="1400" dirty="0" smtClean="0">
                    <a:solidFill>
                      <a:srgbClr val="FF0000"/>
                    </a:solidFill>
                  </a:rPr>
                  <a:t>DS channel remains rather competitive</a:t>
                </a:r>
                <a:r>
                  <a:rPr lang="en-US" sz="1400" dirty="0" smtClean="0"/>
                  <a:t>. Ex)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400" dirty="0" smtClean="0"/>
                  <a:t> and highly boosted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 smtClean="0"/>
                  <a:t> of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mass and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400" dirty="0" smtClean="0"/>
                  <a:t> background, if BDM is observed with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400" dirty="0" smtClean="0"/>
                  <a:t>-year exposure, only a few years are needed to confirm or refute the BDM hypothesis!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9" y="4724400"/>
                <a:ext cx="8534401" cy="1674754"/>
              </a:xfrm>
              <a:prstGeom prst="rect">
                <a:avLst/>
              </a:prstGeom>
              <a:blipFill rotWithShape="0">
                <a:blip r:embed="rId5"/>
                <a:stretch>
                  <a:fillRect l="-71" r="-643" b="-2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32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Cosmogenic BDM vs Beam-Produced DM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43000" y="1795046"/>
            <a:ext cx="26007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 smtClean="0"/>
              <a:t>Beam-produced DM search</a:t>
            </a:r>
            <a:endParaRPr lang="en-US" sz="16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5505607" y="1795046"/>
            <a:ext cx="23900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 smtClean="0"/>
              <a:t>Cosmogenic BDM search</a:t>
            </a:r>
            <a:endParaRPr lang="en-US" sz="16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4800" y="2286000"/>
                <a:ext cx="4038600" cy="1638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Beam energy is distributed to all final state particles, so each DM would carry less energy, 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DM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~10</m:t>
                    </m:r>
                  </m:oMath>
                </a14:m>
                <a:r>
                  <a:rPr lang="en-US" sz="1400" dirty="0" smtClean="0"/>
                  <a:t> GeV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~20</m:t>
                    </m:r>
                  </m:oMath>
                </a14:m>
                <a:r>
                  <a:rPr lang="en-US" sz="1400" dirty="0" smtClean="0"/>
                  <a:t> GeV) with a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120</a:t>
                </a:r>
                <a:r>
                  <a:rPr lang="en-US" sz="1400" dirty="0" smtClean="0"/>
                  <a:t> (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</a:t>
                </a:r>
                <a:r>
                  <a:rPr lang="en-US" sz="1400" dirty="0" smtClean="0"/>
                  <a:t>) GeV beam. 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[</a:t>
                </a:r>
                <a:r>
                  <a:rPr lang="en-US" sz="1100" dirty="0" err="1" smtClean="0">
                    <a:solidFill>
                      <a:srgbClr val="E98517"/>
                    </a:solidFill>
                  </a:rPr>
                  <a:t>deNiverville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, Chen, </a:t>
                </a:r>
                <a:r>
                  <a:rPr lang="en-US" sz="1100" dirty="0" err="1" smtClean="0">
                    <a:solidFill>
                      <a:srgbClr val="E98517"/>
                    </a:solidFill>
                  </a:rPr>
                  <a:t>Pospelov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, Ritz, PRD </a:t>
                </a:r>
                <a:r>
                  <a:rPr lang="en-US" sz="1100" b="1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95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035006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]</a:t>
                </a:r>
                <a:endParaRPr lang="en-US" sz="1100" dirty="0">
                  <a:solidFill>
                    <a:srgbClr val="E98517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286000"/>
                <a:ext cx="4038600" cy="1638910"/>
              </a:xfrm>
              <a:prstGeom prst="rect">
                <a:avLst/>
              </a:prstGeom>
              <a:blipFill rotWithShape="0">
                <a:blip r:embed="rId2"/>
                <a:stretch>
                  <a:fillRect l="-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800600" y="2286000"/>
                <a:ext cx="4038600" cy="16389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Many mechanisms for producing BDM allow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DM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 (i.e.,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tx1"/>
                    </a:solidFill>
                  </a:rPr>
                  <a:t>) to be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(100)</m:t>
                    </m:r>
                  </m:oMath>
                </a14:m>
                <a:r>
                  <a:rPr lang="en-US" sz="1400" dirty="0" smtClean="0"/>
                  <a:t> GeV or even greater than 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TeV</a:t>
                </a:r>
                <a:r>
                  <a:rPr lang="en-US" sz="1400" dirty="0" smtClean="0"/>
                  <a:t> without losing too much signal statistics. 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[Berger, Cui, Zhao, JCAP </a:t>
                </a:r>
                <a:r>
                  <a:rPr lang="en-US" sz="1100" b="1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1502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005; </a:t>
                </a:r>
                <a:r>
                  <a:rPr lang="en-US" sz="1100" dirty="0" smtClean="0">
                    <a:solidFill>
                      <a:srgbClr val="E98517"/>
                    </a:solidFill>
                    <a:cs typeface="Times New Roman" panose="02020603050405020304" pitchFamily="18" charset="0"/>
                  </a:rPr>
                  <a:t>Kong, </a:t>
                </a:r>
                <a:r>
                  <a:rPr lang="en-US" sz="1100" dirty="0" err="1" smtClean="0">
                    <a:solidFill>
                      <a:srgbClr val="E98517"/>
                    </a:solidFill>
                    <a:cs typeface="Times New Roman" panose="02020603050405020304" pitchFamily="18" charset="0"/>
                  </a:rPr>
                  <a:t>Mohlabeng</a:t>
                </a:r>
                <a:r>
                  <a:rPr lang="en-US" sz="1100" dirty="0" smtClean="0">
                    <a:solidFill>
                      <a:srgbClr val="E98517"/>
                    </a:solidFill>
                    <a:cs typeface="Times New Roman" panose="02020603050405020304" pitchFamily="18" charset="0"/>
                  </a:rPr>
                  <a:t>, Park, PLB </a:t>
                </a:r>
                <a:r>
                  <a:rPr lang="en-US" sz="1100" b="1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743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256; </a:t>
                </a:r>
                <a:r>
                  <a:rPr lang="en-US" sz="1100" dirty="0" smtClean="0">
                    <a:solidFill>
                      <a:srgbClr val="E98517"/>
                    </a:solidFill>
                    <a:cs typeface="Times New Roman" panose="02020603050405020304" pitchFamily="18" charset="0"/>
                  </a:rPr>
                  <a:t>Yin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1809.08610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]</a:t>
                </a:r>
                <a:endParaRPr lang="en-US" sz="1100" dirty="0">
                  <a:solidFill>
                    <a:srgbClr val="E98517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0" y="2286000"/>
                <a:ext cx="4038600" cy="1638910"/>
              </a:xfrm>
              <a:prstGeom prst="rect">
                <a:avLst/>
              </a:prstGeom>
              <a:blipFill rotWithShape="0">
                <a:blip r:embed="rId3"/>
                <a:stretch>
                  <a:fillRect l="-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04800" y="4152290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chemeClr val="tx1"/>
                </a:solidFill>
              </a:rPr>
              <a:t>Particle accelerator experiments are more capable of controlling potential backgrounds, e.g., on-/off-target beam data analyses in </a:t>
            </a:r>
            <a:r>
              <a:rPr lang="en-US" sz="1400" dirty="0" err="1" smtClean="0">
                <a:solidFill>
                  <a:schemeClr val="tx1"/>
                </a:solidFill>
              </a:rPr>
              <a:t>MiniBooNE</a:t>
            </a:r>
            <a:r>
              <a:rPr lang="en-US" sz="1400" dirty="0" smtClean="0"/>
              <a:t>. </a:t>
            </a:r>
            <a:endParaRPr lang="en-US" sz="1100" dirty="0">
              <a:solidFill>
                <a:srgbClr val="E9851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0600" y="4155728"/>
            <a:ext cx="4038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chemeClr val="tx1"/>
                </a:solidFill>
              </a:rPr>
              <a:t>Cosmic-frontier searches are easily plagued by cosmic-ray-induced backgrounds (including neutrino-induced backgrounds)</a:t>
            </a:r>
            <a:r>
              <a:rPr lang="en-US" sz="1400" dirty="0" smtClean="0"/>
              <a:t>, in particular, at surface-based detectors. </a:t>
            </a:r>
            <a:endParaRPr lang="en-US" sz="1100" dirty="0">
              <a:solidFill>
                <a:srgbClr val="E9851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1" y="5779848"/>
            <a:ext cx="8534400" cy="42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50" dirty="0" smtClean="0">
                <a:latin typeface="Arial Black" panose="020B0A04020102020204" pitchFamily="34" charset="0"/>
              </a:rPr>
              <a:t>Cosmogenic BDM searches may </a:t>
            </a:r>
            <a:r>
              <a:rPr lang="en-US" sz="145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enjoy the full benefit </a:t>
            </a:r>
            <a:r>
              <a:rPr lang="en-US" sz="1450" dirty="0" smtClean="0">
                <a:latin typeface="Arial Black" panose="020B0A04020102020204" pitchFamily="34" charset="0"/>
              </a:rPr>
              <a:t>from dark-</a:t>
            </a:r>
            <a:r>
              <a:rPr lang="en-US" sz="1450" dirty="0" err="1" smtClean="0">
                <a:latin typeface="Arial Black" panose="020B0A04020102020204" pitchFamily="34" charset="0"/>
              </a:rPr>
              <a:t>strahlung</a:t>
            </a:r>
            <a:r>
              <a:rPr lang="en-US" sz="1450" dirty="0" smtClean="0">
                <a:latin typeface="Arial Black" panose="020B0A04020102020204" pitchFamily="34" charset="0"/>
              </a:rPr>
              <a:t>!</a:t>
            </a:r>
            <a:endParaRPr lang="en-US" sz="1100" dirty="0" smtClean="0">
              <a:solidFill>
                <a:srgbClr val="E98517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Left-Right Arrow 10"/>
          <p:cNvSpPr/>
          <p:nvPr/>
        </p:nvSpPr>
        <p:spPr>
          <a:xfrm>
            <a:off x="4343400" y="2977887"/>
            <a:ext cx="457200" cy="152400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>
            <a:off x="4343400" y="4648200"/>
            <a:ext cx="457200" cy="152400"/>
          </a:xfrm>
          <a:prstGeom prst="left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5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 rot="18231851">
            <a:off x="2900150" y="3726961"/>
            <a:ext cx="546153" cy="948642"/>
            <a:chOff x="6400800" y="2971800"/>
            <a:chExt cx="609600" cy="838200"/>
          </a:xfrm>
        </p:grpSpPr>
        <p:sp>
          <p:nvSpPr>
            <p:cNvPr id="19" name="Isosceles Triangle 18"/>
            <p:cNvSpPr/>
            <p:nvPr/>
          </p:nvSpPr>
          <p:spPr>
            <a:xfrm>
              <a:off x="6400800" y="2971800"/>
              <a:ext cx="609600" cy="710559"/>
            </a:xfrm>
            <a:prstGeom prst="triangle">
              <a:avLst/>
            </a:prstGeom>
            <a:solidFill>
              <a:srgbClr val="FFE9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400800" y="3557694"/>
              <a:ext cx="609600" cy="252306"/>
            </a:xfrm>
            <a:prstGeom prst="ellipse">
              <a:avLst/>
            </a:prstGeom>
            <a:solidFill>
              <a:srgbClr val="FFE9A3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/>
            <p:cNvCxnSpPr>
              <a:stCxn id="19" idx="0"/>
              <a:endCxn id="20" idx="2"/>
            </p:cNvCxnSpPr>
            <p:nvPr/>
          </p:nvCxnSpPr>
          <p:spPr>
            <a:xfrm flipH="1">
              <a:off x="6400800" y="2971800"/>
              <a:ext cx="304800" cy="71204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endCxn id="20" idx="6"/>
            </p:cNvCxnSpPr>
            <p:nvPr/>
          </p:nvCxnSpPr>
          <p:spPr>
            <a:xfrm>
              <a:off x="6699271" y="2971800"/>
              <a:ext cx="311129" cy="71204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Angular Cut to Reduce Background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1676400"/>
            <a:ext cx="8534400" cy="423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Boosted DM is incoming ultra-</a:t>
            </a:r>
            <a:r>
              <a:rPr lang="en-US" sz="1600" dirty="0" err="1" smtClean="0"/>
              <a:t>relativistically</a:t>
            </a:r>
            <a:r>
              <a:rPr lang="en-US" sz="1600" dirty="0" smtClean="0"/>
              <a:t>!</a:t>
            </a:r>
            <a:endParaRPr lang="en-US" sz="1600" dirty="0"/>
          </a:p>
        </p:txBody>
      </p:sp>
      <p:sp>
        <p:nvSpPr>
          <p:cNvPr id="5" name="Can 4"/>
          <p:cNvSpPr/>
          <p:nvPr/>
        </p:nvSpPr>
        <p:spPr>
          <a:xfrm>
            <a:off x="2209800" y="3200400"/>
            <a:ext cx="1808461" cy="1828800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33400" y="2438400"/>
            <a:ext cx="76200" cy="76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5"/>
          </p:cNvCxnSpPr>
          <p:nvPr/>
        </p:nvCxnSpPr>
        <p:spPr>
          <a:xfrm>
            <a:off x="598441" y="2503441"/>
            <a:ext cx="2220959" cy="1458959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06223" y="3962400"/>
            <a:ext cx="1613377" cy="914400"/>
          </a:xfrm>
          <a:prstGeom prst="straightConnector1">
            <a:avLst/>
          </a:prstGeom>
          <a:ln w="1905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06223" y="3962400"/>
            <a:ext cx="546577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783337" y="3029635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3337" y="3029635"/>
                <a:ext cx="426463" cy="3231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191000" y="4419600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4419600"/>
                <a:ext cx="426463" cy="32316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667000" y="4191000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4191000"/>
                <a:ext cx="449867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645994" y="2257050"/>
            <a:ext cx="122854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Source point</a:t>
            </a:r>
            <a:endParaRPr lang="en-US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572000" y="2208327"/>
                <a:ext cx="4267199" cy="2870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 smtClean="0">
                    <a:cs typeface="Times New Roman" panose="02020603050405020304" pitchFamily="18" charset="0"/>
                  </a:rPr>
                  <a:t>Final-state particles move very forward, and the scattering angle of the recoil electron is typically less than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sSup>
                      <m:sSupPr>
                        <m:ctrlP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  <m:sup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1500" dirty="0" smtClean="0"/>
                  <a:t>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500" b="0" i="0" smtClean="0">
                            <a:latin typeface="Cambria Math" panose="02040503050406030204" pitchFamily="18" charset="0"/>
                          </a:rPr>
                          <m:t>recoil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r>
                  <a:rPr lang="en-US" sz="1500" dirty="0" smtClean="0"/>
                  <a:t> MeV (minor model dependence), i.e., directionality measured.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500" dirty="0" smtClean="0"/>
                  <a:t>Good angular resolution allows to isolate source regions (especially great for point-like sources such as the sun). </a:t>
                </a:r>
                <a:endParaRPr lang="en-US" sz="15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08327"/>
                <a:ext cx="4267199" cy="2870209"/>
              </a:xfrm>
              <a:prstGeom prst="rect">
                <a:avLst/>
              </a:prstGeom>
              <a:blipFill rotWithShape="0">
                <a:blip r:embed="rId5"/>
                <a:stretch>
                  <a:fillRect l="-429" r="-1143" b="-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066801" y="5486400"/>
                <a:ext cx="5638800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500" dirty="0" smtClean="0"/>
                  <a:t>Define “search cone”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1500" dirty="0" smtClean="0"/>
                  <a:t> the half-opening angle to reduce backgrounds in the LO channel.</a:t>
                </a:r>
                <a:endParaRPr lang="en-US" sz="15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1" y="5486400"/>
                <a:ext cx="5638800" cy="784830"/>
              </a:xfrm>
              <a:prstGeom prst="rect">
                <a:avLst/>
              </a:prstGeom>
              <a:blipFill rotWithShape="0">
                <a:blip r:embed="rId6"/>
                <a:stretch>
                  <a:fillRect l="-432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1783337" y="5562600"/>
            <a:ext cx="1112263" cy="0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286000" y="4692338"/>
            <a:ext cx="990600" cy="870262"/>
          </a:xfrm>
          <a:prstGeom prst="straightConnector1">
            <a:avLst/>
          </a:prstGeom>
          <a:ln w="19050">
            <a:solidFill>
              <a:srgbClr val="3D3D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63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Sensitivities of DUNE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52600"/>
            <a:ext cx="4267200" cy="33156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24400" y="1828800"/>
                <a:ext cx="4114800" cy="660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300" dirty="0" smtClean="0"/>
                  <a:t>FIG. </a:t>
                </a:r>
                <a:r>
                  <a:rPr lang="en-US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3:Experimental sensitivity with a set of smaller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3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300" dirty="0" smtClean="0"/>
                  <a:t>.</a:t>
                </a:r>
                <a:endParaRPr lang="en-US" sz="13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828800"/>
                <a:ext cx="4114800" cy="660950"/>
              </a:xfrm>
              <a:prstGeom prst="rect">
                <a:avLst/>
              </a:prstGeom>
              <a:blipFill rotWithShape="0">
                <a:blip r:embed="rId3"/>
                <a:stretch>
                  <a:fillRect l="-148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24400" y="2701813"/>
                <a:ext cx="4114800" cy="2447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50" dirty="0" smtClean="0"/>
                  <a:t>Major background to the LO process: atmospheric neutrino and estimate based on a DUNE study. 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[arXiv: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1512.06148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]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50" dirty="0" smtClean="0"/>
                  <a:t>The DS channel is assumed background-free.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50" dirty="0" smtClean="0"/>
                  <a:t>Selection: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5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5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45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1450" b="0" i="1" smtClean="0">
                        <a:latin typeface="Cambria Math" panose="02040503050406030204" pitchFamily="18" charset="0"/>
                      </a:rPr>
                      <m:t>&gt;30</m:t>
                    </m:r>
                  </m:oMath>
                </a14:m>
                <a:r>
                  <a:rPr lang="en-US" sz="1450" dirty="0" smtClean="0"/>
                  <a:t> MeV, recoil electron should be separated from DS-induced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5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5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450" dirty="0" smtClean="0"/>
                  <a:t> by </a:t>
                </a:r>
                <a14:m>
                  <m:oMath xmlns:m="http://schemas.openxmlformats.org/officeDocument/2006/math">
                    <m:r>
                      <a:rPr lang="en-US" sz="1450" b="0" i="1" smtClean="0">
                        <a:latin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14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5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4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1450" dirty="0" smtClean="0"/>
                  <a:t>.</a:t>
                </a:r>
                <a:endParaRPr lang="en-US" sz="145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2701813"/>
                <a:ext cx="4114800" cy="2447080"/>
              </a:xfrm>
              <a:prstGeom prst="rect">
                <a:avLst/>
              </a:prstGeom>
              <a:blipFill rotWithShape="0">
                <a:blip r:embed="rId4"/>
                <a:stretch>
                  <a:fillRect l="-296" b="-2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329775" y="5368941"/>
            <a:ext cx="6477001" cy="727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50" dirty="0" smtClean="0">
                <a:latin typeface="Arial Black" panose="020B0A04020102020204" pitchFamily="34" charset="0"/>
              </a:rPr>
              <a:t>The Dark-</a:t>
            </a:r>
            <a:r>
              <a:rPr lang="en-US" sz="1450" dirty="0" err="1" smtClean="0">
                <a:latin typeface="Arial Black" panose="020B0A04020102020204" pitchFamily="34" charset="0"/>
              </a:rPr>
              <a:t>Strahlung</a:t>
            </a:r>
            <a:r>
              <a:rPr lang="en-US" sz="1450" dirty="0" smtClean="0">
                <a:latin typeface="Arial Black" panose="020B0A04020102020204" pitchFamily="34" charset="0"/>
              </a:rPr>
              <a:t> channel can be </a:t>
            </a:r>
            <a:r>
              <a:rPr lang="en-US" sz="145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complementary</a:t>
            </a:r>
            <a:r>
              <a:rPr lang="en-US" sz="1450" dirty="0" smtClean="0">
                <a:latin typeface="Arial Black" panose="020B0A04020102020204" pitchFamily="34" charset="0"/>
              </a:rPr>
              <a:t> to the LO search channel even with realistic effects included.</a:t>
            </a:r>
            <a:endParaRPr lang="en-US" sz="1100" dirty="0" smtClean="0">
              <a:solidFill>
                <a:srgbClr val="E98517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15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Sensitivities of DUNE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11" y="1752600"/>
            <a:ext cx="4263189" cy="33124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24400" y="1828800"/>
                <a:ext cx="4114800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300" dirty="0" smtClean="0"/>
                  <a:t>FIG. </a:t>
                </a:r>
                <a:r>
                  <a:rPr lang="en-US" sz="13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4:Experimental sensitivity with a set of 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3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3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3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en-US" sz="1300" dirty="0" smtClean="0"/>
                  <a:t>.</a:t>
                </a:r>
                <a:endParaRPr lang="en-US" sz="13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1828800"/>
                <a:ext cx="4114800" cy="692497"/>
              </a:xfrm>
              <a:prstGeom prst="rect">
                <a:avLst/>
              </a:prstGeom>
              <a:blipFill rotWithShape="0">
                <a:blip r:embed="rId3"/>
                <a:stretch>
                  <a:fillRect l="-148" b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724400" y="2701813"/>
            <a:ext cx="4114800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50" dirty="0" smtClean="0"/>
              <a:t>The same backgrounds and selection criteria are considered.</a:t>
            </a:r>
            <a:endParaRPr lang="en-US" sz="1450" dirty="0"/>
          </a:p>
        </p:txBody>
      </p:sp>
      <p:sp>
        <p:nvSpPr>
          <p:cNvPr id="7" name="TextBox 6"/>
          <p:cNvSpPr txBox="1"/>
          <p:nvPr/>
        </p:nvSpPr>
        <p:spPr>
          <a:xfrm>
            <a:off x="1114925" y="5368941"/>
            <a:ext cx="6899825" cy="761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50" dirty="0" smtClean="0">
                <a:latin typeface="Arial Black" panose="020B0A04020102020204" pitchFamily="34" charset="0"/>
              </a:rPr>
              <a:t>The Dark-</a:t>
            </a:r>
            <a:r>
              <a:rPr lang="en-US" sz="1450" dirty="0" err="1" smtClean="0">
                <a:latin typeface="Arial Black" panose="020B0A04020102020204" pitchFamily="34" charset="0"/>
              </a:rPr>
              <a:t>Strahlung</a:t>
            </a:r>
            <a:r>
              <a:rPr lang="en-US" sz="1450" dirty="0" smtClean="0">
                <a:latin typeface="Arial Black" panose="020B0A04020102020204" pitchFamily="34" charset="0"/>
              </a:rPr>
              <a:t> channel may allow us to explore a </a:t>
            </a:r>
            <a:r>
              <a:rPr lang="en-US" sz="145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wider range of parameter space</a:t>
            </a:r>
            <a:r>
              <a:rPr lang="en-US" sz="1450" dirty="0" smtClean="0">
                <a:latin typeface="Arial Black" panose="020B0A04020102020204" pitchFamily="34" charset="0"/>
              </a:rPr>
              <a:t> than the LO channel with a search cone does.</a:t>
            </a:r>
            <a:endParaRPr lang="en-US" sz="1100" dirty="0" smtClean="0">
              <a:solidFill>
                <a:srgbClr val="E98517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685800" y="2819399"/>
            <a:ext cx="1524000" cy="121920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endCxn id="8" idx="4"/>
          </p:cNvCxnSpPr>
          <p:nvPr/>
        </p:nvCxnSpPr>
        <p:spPr>
          <a:xfrm flipH="1" flipV="1">
            <a:off x="1447800" y="4038600"/>
            <a:ext cx="533400" cy="1330341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18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Two-Component Boosted Dark Matter Scenarios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066800" y="1981200"/>
            <a:ext cx="7010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90800" y="4876800"/>
            <a:ext cx="39624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Standard Model particles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352800" y="2286000"/>
            <a:ext cx="2438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33138" y="2514600"/>
            <a:ext cx="1677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Stable particle(s)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3352800" y="2286000"/>
            <a:ext cx="24384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06825" y="1752600"/>
            <a:ext cx="132683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Dark sector</a:t>
            </a:r>
            <a:endParaRPr lang="en-US" dirty="0"/>
          </a:p>
        </p:txBody>
      </p:sp>
      <p:sp>
        <p:nvSpPr>
          <p:cNvPr id="10" name="Up-Down Arrow 9"/>
          <p:cNvSpPr/>
          <p:nvPr/>
        </p:nvSpPr>
        <p:spPr>
          <a:xfrm>
            <a:off x="4468300" y="3429000"/>
            <a:ext cx="228600" cy="1371600"/>
          </a:xfrm>
          <a:prstGeom prst="upDownArrow">
            <a:avLst/>
          </a:prstGeom>
          <a:solidFill>
            <a:srgbClr val="3D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00600" y="3439180"/>
            <a:ext cx="2067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Evidence via </a:t>
            </a:r>
          </a:p>
          <a:p>
            <a:r>
              <a:rPr lang="en-US" sz="1400" dirty="0" smtClean="0"/>
              <a:t>gravitational interaction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800600" y="4267200"/>
            <a:ext cx="24381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Detection via </a:t>
            </a:r>
          </a:p>
          <a:p>
            <a:r>
              <a:rPr lang="en-US" sz="1400" dirty="0"/>
              <a:t>n</a:t>
            </a:r>
            <a:r>
              <a:rPr lang="en-US" sz="1400" dirty="0" smtClean="0"/>
              <a:t>on-gravitational interaction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7106" y="4008123"/>
            <a:ext cx="306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&amp;</a:t>
            </a:r>
            <a:endParaRPr lang="en-US" sz="1400" dirty="0"/>
          </a:p>
        </p:txBody>
      </p:sp>
      <p:sp>
        <p:nvSpPr>
          <p:cNvPr id="15" name="Up-Down Arrow 14"/>
          <p:cNvSpPr/>
          <p:nvPr/>
        </p:nvSpPr>
        <p:spPr>
          <a:xfrm>
            <a:off x="4468300" y="3428065"/>
            <a:ext cx="228600" cy="1371600"/>
          </a:xfrm>
          <a:prstGeom prst="upDownArrow">
            <a:avLst/>
          </a:prstGeom>
          <a:solidFill>
            <a:srgbClr val="3D3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761300" y="2510983"/>
            <a:ext cx="1624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Stable particle A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761300" y="2514600"/>
            <a:ext cx="1624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Stable particle B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22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2 -4.44444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2 -4.44444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022E-16 L -0.20122 1.11022E-1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9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023 L 0.20017 0.000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69 L -0.19983 -0.0006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0023 L -0.09861 -0.0002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-0.2 -7.40741E-7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46 L 0.2 -0.0004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0" grpId="0" animBg="1"/>
      <p:bldP spid="11" grpId="0"/>
      <p:bldP spid="12" grpId="0"/>
      <p:bldP spid="13" grpId="0"/>
      <p:bldP spid="15" grpId="0" animBg="1"/>
      <p:bldP spid="19" grpId="0"/>
      <p:bldP spid="19" grpId="1"/>
      <p:bldP spid="20" grpId="0"/>
      <p:bldP spid="20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2133600"/>
            <a:ext cx="8534400" cy="46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is relatively background-free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="1" dirty="0" smtClean="0">
                <a:solidFill>
                  <a:srgbClr val="6445E9"/>
                </a:solidFill>
              </a:rPr>
              <a:t>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1953028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2846508"/>
            <a:ext cx="8534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The existence of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channel can be evidence to refute the hypothesis that the signals would be induced by neutrinos originating from the decay/pair-annihilation of cosmological dark matter (Issue </a:t>
            </a:r>
            <a:r>
              <a:rPr lang="en-US" b="1" dirty="0" smtClean="0">
                <a:solidFill>
                  <a:srgbClr val="6445E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6445E9"/>
                </a:solidFill>
              </a:rPr>
              <a:t>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4376172"/>
            <a:ext cx="853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dirty="0" smtClean="0">
                <a:solidFill>
                  <a:srgbClr val="6445E9"/>
                </a:solidFill>
              </a:rPr>
              <a:t>Cosmogenic BDM searches can benefit from the dark-</a:t>
            </a:r>
            <a:r>
              <a:rPr lang="en-US" b="1" dirty="0" err="1" smtClean="0">
                <a:solidFill>
                  <a:srgbClr val="6445E9"/>
                </a:solidFill>
              </a:rPr>
              <a:t>strahlung</a:t>
            </a:r>
            <a:r>
              <a:rPr lang="en-US" b="1" dirty="0" smtClean="0">
                <a:solidFill>
                  <a:srgbClr val="6445E9"/>
                </a:solidFill>
              </a:rPr>
              <a:t> than beam-produced dark matter searches.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2667000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0" y="4191000"/>
            <a:ext cx="495300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35944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2100" y="1848683"/>
            <a:ext cx="79523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Dark-</a:t>
            </a:r>
            <a:r>
              <a:rPr lang="en-US" dirty="0" err="1" smtClean="0">
                <a:latin typeface="Franklin Gothic Medium" panose="020B0603020102020204" pitchFamily="34" charset="0"/>
              </a:rPr>
              <a:t>strahlung</a:t>
            </a:r>
            <a:r>
              <a:rPr lang="en-US" dirty="0" smtClean="0">
                <a:latin typeface="Franklin Gothic Medium" panose="020B0603020102020204" pitchFamily="34" charset="0"/>
              </a:rPr>
              <a:t> can provide a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new channel </a:t>
            </a:r>
            <a:r>
              <a:rPr lang="en-US" dirty="0" smtClean="0">
                <a:latin typeface="Franklin Gothic Medium" panose="020B0603020102020204" pitchFamily="34" charset="0"/>
              </a:rPr>
              <a:t>for boosted dark matter searches.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Due to the existence of additional signatures on top of target recoil, the associated signal search can be (nearly)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background-free</a:t>
            </a:r>
            <a:r>
              <a:rPr lang="en-US" dirty="0" smtClean="0">
                <a:latin typeface="Franklin Gothic Medium" panose="020B060302010202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The existence of dark-</a:t>
            </a:r>
            <a:r>
              <a:rPr lang="en-US" dirty="0" err="1" smtClean="0">
                <a:latin typeface="Franklin Gothic Medium" panose="020B0603020102020204" pitchFamily="34" charset="0"/>
              </a:rPr>
              <a:t>strahlung</a:t>
            </a:r>
            <a:r>
              <a:rPr lang="en-US" dirty="0" smtClean="0">
                <a:latin typeface="Franklin Gothic Medium" panose="020B0603020102020204" pitchFamily="34" charset="0"/>
              </a:rPr>
              <a:t> may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reject the “neutrino” hypothesis </a:t>
            </a:r>
            <a:r>
              <a:rPr lang="en-US" dirty="0" smtClean="0">
                <a:latin typeface="Franklin Gothic Medium" panose="020B0603020102020204" pitchFamily="34" charset="0"/>
              </a:rPr>
              <a:t>that the associated events are initiated by neutrinos from DM annihilation/decay.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Cosmogenic BDM searches can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enjoy benefits from dark-</a:t>
            </a:r>
            <a:r>
              <a:rPr lang="en-US" b="1" dirty="0" err="1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strahlung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 </a:t>
            </a:r>
            <a:r>
              <a:rPr lang="en-US" dirty="0" smtClean="0">
                <a:latin typeface="Franklin Gothic Medium" panose="020B0603020102020204" pitchFamily="34" charset="0"/>
              </a:rPr>
              <a:t>more than beam-produced DM searches.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dirty="0" smtClean="0">
                <a:latin typeface="Franklin Gothic Medium" panose="020B0603020102020204" pitchFamily="34" charset="0"/>
              </a:rPr>
              <a:t>The channel with dark-</a:t>
            </a:r>
            <a:r>
              <a:rPr lang="en-US" dirty="0" err="1" smtClean="0">
                <a:latin typeface="Franklin Gothic Medium" panose="020B0603020102020204" pitchFamily="34" charset="0"/>
              </a:rPr>
              <a:t>strahlung</a:t>
            </a:r>
            <a:r>
              <a:rPr lang="en-US" dirty="0" smtClean="0">
                <a:latin typeface="Franklin Gothic Medium" panose="020B0603020102020204" pitchFamily="34" charset="0"/>
              </a:rPr>
              <a:t> can be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complementary</a:t>
            </a:r>
            <a:r>
              <a:rPr lang="en-US" dirty="0" smtClean="0">
                <a:latin typeface="Franklin Gothic Medium" panose="020B0603020102020204" pitchFamily="34" charset="0"/>
              </a:rPr>
              <a:t> to or even </a:t>
            </a:r>
            <a:r>
              <a:rPr lang="en-US" b="1" dirty="0" smtClean="0">
                <a:solidFill>
                  <a:srgbClr val="FF0000"/>
                </a:solidFill>
                <a:latin typeface="Franklin Gothic Medium" panose="020B0603020102020204" pitchFamily="34" charset="0"/>
              </a:rPr>
              <a:t>surpassing</a:t>
            </a:r>
            <a:r>
              <a:rPr lang="en-US" dirty="0" smtClean="0">
                <a:latin typeface="Franklin Gothic Medium" panose="020B0603020102020204" pitchFamily="34" charset="0"/>
              </a:rPr>
              <a:t> the corresponding leading-order one.   </a:t>
            </a:r>
            <a:endParaRPr 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47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5036" y="2558296"/>
            <a:ext cx="29001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6445E9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63741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AB6C345-FB46-4890-9178-6C345494CA7C}" type="slidenum">
              <a:rPr lang="en-US" smtClean="0"/>
              <a:pPr algn="ctr"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Two-component Boosted DM Scenario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140445" y="2633246"/>
            <a:ext cx="533400" cy="533400"/>
          </a:xfrm>
          <a:prstGeom prst="ellipse">
            <a:avLst/>
          </a:prstGeom>
          <a:pattFill prst="dk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endCxn id="4" idx="1"/>
          </p:cNvCxnSpPr>
          <p:nvPr/>
        </p:nvCxnSpPr>
        <p:spPr>
          <a:xfrm>
            <a:off x="2454645" y="2480846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4" idx="3"/>
          </p:cNvCxnSpPr>
          <p:nvPr/>
        </p:nvCxnSpPr>
        <p:spPr>
          <a:xfrm flipV="1">
            <a:off x="2454645" y="3088531"/>
            <a:ext cx="763915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4" idx="7"/>
            <a:endCxn id="11" idx="1"/>
          </p:cNvCxnSpPr>
          <p:nvPr/>
        </p:nvCxnSpPr>
        <p:spPr>
          <a:xfrm flipV="1">
            <a:off x="3595730" y="2497723"/>
            <a:ext cx="761117" cy="21363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5"/>
          </p:cNvCxnSpPr>
          <p:nvPr/>
        </p:nvCxnSpPr>
        <p:spPr>
          <a:xfrm>
            <a:off x="3595730" y="3088531"/>
            <a:ext cx="761117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070847" y="2328446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847" y="2328446"/>
                <a:ext cx="459998" cy="3385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73645" y="2904292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645" y="2904292"/>
                <a:ext cx="459998" cy="3385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56847" y="2328446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847" y="2328446"/>
                <a:ext cx="440955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59645" y="2938046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645" y="2938046"/>
                <a:ext cx="44095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/>
          <p:cNvSpPr/>
          <p:nvPr/>
        </p:nvSpPr>
        <p:spPr>
          <a:xfrm>
            <a:off x="5486400" y="2633246"/>
            <a:ext cx="533400" cy="533400"/>
          </a:xfrm>
          <a:prstGeom prst="ellipse">
            <a:avLst/>
          </a:prstGeom>
          <a:pattFill prst="dk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endCxn id="23" idx="1"/>
          </p:cNvCxnSpPr>
          <p:nvPr/>
        </p:nvCxnSpPr>
        <p:spPr>
          <a:xfrm>
            <a:off x="4800600" y="2480846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23" idx="3"/>
          </p:cNvCxnSpPr>
          <p:nvPr/>
        </p:nvCxnSpPr>
        <p:spPr>
          <a:xfrm flipV="1">
            <a:off x="4800600" y="3088531"/>
            <a:ext cx="763915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3" idx="7"/>
            <a:endCxn id="28" idx="1"/>
          </p:cNvCxnSpPr>
          <p:nvPr/>
        </p:nvCxnSpPr>
        <p:spPr>
          <a:xfrm flipV="1">
            <a:off x="5941685" y="2497723"/>
            <a:ext cx="761117" cy="21363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5"/>
          </p:cNvCxnSpPr>
          <p:nvPr/>
        </p:nvCxnSpPr>
        <p:spPr>
          <a:xfrm>
            <a:off x="5941685" y="3088531"/>
            <a:ext cx="761117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02802" y="2328446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6705600" y="2938046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04801" y="1749623"/>
                <a:ext cx="8534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US" sz="1400" dirty="0" smtClean="0"/>
                  <a:t>A possible relativistic source: BDM scenario (cosmic frontier), stability of the two DM species ensured by </a:t>
                </a:r>
                <a:r>
                  <a:rPr lang="en-US" sz="1400" dirty="0" smtClean="0">
                    <a:solidFill>
                      <a:srgbClr val="00B050"/>
                    </a:solidFill>
                  </a:rPr>
                  <a:t>separate symmetries, </a:t>
                </a:r>
                <a:r>
                  <a:rPr lang="en-US" sz="1400" dirty="0" smtClean="0"/>
                  <a:t>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4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sSubSup>
                      <m:sSubSupPr>
                        <m:ctrlPr>
                          <a:rPr lang="en-US" sz="1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14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⊗</m:t>
                    </m:r>
                    <m:r>
                      <a:rPr lang="en-US" sz="14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sSup>
                      <m:sSupPr>
                        <m:ctrlP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1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etc</m:t>
                    </m:r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1" y="1749623"/>
                <a:ext cx="8534400" cy="523220"/>
              </a:xfrm>
              <a:prstGeom prst="rect">
                <a:avLst/>
              </a:prstGeom>
              <a:blipFill rotWithShape="0">
                <a:blip r:embed="rId6"/>
                <a:stretch>
                  <a:fillRect l="-71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그룹 74"/>
          <p:cNvGrpSpPr/>
          <p:nvPr/>
        </p:nvGrpSpPr>
        <p:grpSpPr>
          <a:xfrm>
            <a:off x="304800" y="3825387"/>
            <a:ext cx="4036442" cy="2499213"/>
            <a:chOff x="144389" y="4030627"/>
            <a:chExt cx="4022995" cy="2566725"/>
          </a:xfrm>
        </p:grpSpPr>
        <p:pic>
          <p:nvPicPr>
            <p:cNvPr id="32" name="그림 6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89" y="4030627"/>
              <a:ext cx="4022995" cy="2566725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611560" y="4239408"/>
                  <a:ext cx="288000" cy="28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FF0000"/>
                  </a:solidFill>
                </a:ln>
              </p:spPr>
              <p:txBody>
                <a:bodyPr wrap="none" lIns="45720" rIns="4572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560" y="4239408"/>
                  <a:ext cx="288000" cy="288000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  <a:ln w="127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1575096" y="4213120"/>
                  <a:ext cx="252000" cy="288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txBody>
                <a:bodyPr wrap="none" lIns="45720" rIns="4572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65" name="TextBox 6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5096" y="4213120"/>
                  <a:ext cx="252000" cy="288000"/>
                </a:xfrm>
                <a:prstGeom prst="rect">
                  <a:avLst/>
                </a:prstGeom>
                <a:blipFill>
                  <a:blip r:embed="rId13"/>
                  <a:stretch>
                    <a:fillRect l="-4762" b="-4255"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3" name="Oval 12"/>
          <p:cNvSpPr/>
          <p:nvPr/>
        </p:nvSpPr>
        <p:spPr>
          <a:xfrm>
            <a:off x="2003112" y="2328446"/>
            <a:ext cx="527733" cy="10243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26"/>
          <p:cNvSpPr/>
          <p:nvPr/>
        </p:nvSpPr>
        <p:spPr>
          <a:xfrm>
            <a:off x="2209800" y="2590800"/>
            <a:ext cx="2392059" cy="914400"/>
          </a:xfrm>
          <a:prstGeom prst="arc">
            <a:avLst>
              <a:gd name="adj1" fmla="val 1031389"/>
              <a:gd name="adj2" fmla="val 9639773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680213" y="3505200"/>
            <a:ext cx="14512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Freeze-out first</a:t>
            </a:r>
            <a:endParaRPr lang="en-US" sz="15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5888" y="2362200"/>
            <a:ext cx="143911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</a:rPr>
              <a:t>Dominant relic</a:t>
            </a:r>
            <a:endParaRPr lang="en-US" sz="1500" dirty="0">
              <a:solidFill>
                <a:srgbClr val="FF0000"/>
              </a:solidFill>
            </a:endParaRPr>
          </a:p>
        </p:txBody>
      </p:sp>
      <p:cxnSp>
        <p:nvCxnSpPr>
          <p:cNvPr id="16" name="Elbow Connector 15"/>
          <p:cNvCxnSpPr>
            <a:stCxn id="36" idx="2"/>
            <a:endCxn id="13" idx="2"/>
          </p:cNvCxnSpPr>
          <p:nvPr/>
        </p:nvCxnSpPr>
        <p:spPr>
          <a:xfrm rot="16200000" flipH="1">
            <a:off x="1516649" y="2354160"/>
            <a:ext cx="155258" cy="817668"/>
          </a:xfrm>
          <a:prstGeom prst="bentConnector2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568457" y="4419600"/>
                <a:ext cx="30515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u="sng" dirty="0" smtClean="0"/>
                  <a:t>“Assisted” freeze-out</a:t>
                </a:r>
                <a:r>
                  <a:rPr lang="en-US" sz="1600" dirty="0" smtClean="0"/>
                  <a:t> mechanism</a:t>
                </a:r>
              </a:p>
              <a:p>
                <a:pPr algn="r"/>
                <a:r>
                  <a:rPr lang="en-US" sz="1200" dirty="0" smtClean="0">
                    <a:solidFill>
                      <a:srgbClr val="E98517"/>
                    </a:solidFill>
                  </a:rPr>
                  <a:t>[Belanger</a:t>
                </a:r>
                <a:r>
                  <a:rPr lang="en-US" sz="1200" dirty="0">
                    <a:solidFill>
                      <a:srgbClr val="E98517"/>
                    </a:solidFill>
                  </a:rPr>
                  <a:t>, Park (</a:t>
                </a:r>
                <a14:m>
                  <m:oMath xmlns:m="http://schemas.openxmlformats.org/officeDocument/2006/math">
                    <m:r>
                      <a:rPr lang="en-US" sz="1200" i="1" dirty="0">
                        <a:solidFill>
                          <a:srgbClr val="E98517"/>
                        </a:solidFill>
                        <a:latin typeface="Cambria Math" panose="02040503050406030204" pitchFamily="18" charset="0"/>
                      </a:rPr>
                      <m:t>2011</m:t>
                    </m:r>
                  </m:oMath>
                </a14:m>
                <a:r>
                  <a:rPr lang="en-US" sz="1200" dirty="0" smtClean="0">
                    <a:solidFill>
                      <a:srgbClr val="E98517"/>
                    </a:solidFill>
                  </a:rPr>
                  <a:t>)]</a:t>
                </a:r>
                <a:endParaRPr lang="en-US" sz="160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8457" y="4419600"/>
                <a:ext cx="3051543" cy="523220"/>
              </a:xfrm>
              <a:prstGeom prst="rect">
                <a:avLst/>
              </a:prstGeom>
              <a:blipFill rotWithShape="0">
                <a:blip r:embed="rId14"/>
                <a:stretch>
                  <a:fillRect l="-998" t="-3488" r="-399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Arc 26"/>
          <p:cNvSpPr/>
          <p:nvPr/>
        </p:nvSpPr>
        <p:spPr>
          <a:xfrm>
            <a:off x="4542141" y="2590800"/>
            <a:ext cx="2392059" cy="914400"/>
          </a:xfrm>
          <a:prstGeom prst="arc">
            <a:avLst>
              <a:gd name="adj1" fmla="val 1031389"/>
              <a:gd name="adj2" fmla="val 9639773"/>
            </a:avLst>
          </a:prstGeom>
          <a:ln w="2540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5029200" y="3505200"/>
            <a:ext cx="1491177" cy="3231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3D3DFF"/>
                </a:solidFill>
              </a:rPr>
              <a:t>Freeze-out later</a:t>
            </a:r>
            <a:endParaRPr lang="en-US" sz="1500" dirty="0">
              <a:solidFill>
                <a:srgbClr val="3D3DFF"/>
              </a:solidFill>
            </a:endParaRPr>
          </a:p>
        </p:txBody>
      </p:sp>
      <p:sp>
        <p:nvSpPr>
          <p:cNvPr id="39" name="Oval 38"/>
          <p:cNvSpPr/>
          <p:nvPr/>
        </p:nvSpPr>
        <p:spPr>
          <a:xfrm>
            <a:off x="4300942" y="2328446"/>
            <a:ext cx="527733" cy="1024354"/>
          </a:xfrm>
          <a:prstGeom prst="ellipse">
            <a:avLst/>
          </a:prstGeom>
          <a:noFill/>
          <a:ln>
            <a:solidFill>
              <a:srgbClr val="3D3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직선 화살표 연결선 61"/>
          <p:cNvCxnSpPr/>
          <p:nvPr/>
        </p:nvCxnSpPr>
        <p:spPr>
          <a:xfrm>
            <a:off x="3119964" y="4965310"/>
            <a:ext cx="0" cy="455690"/>
          </a:xfrm>
          <a:prstGeom prst="straightConnector1">
            <a:avLst/>
          </a:prstGeom>
          <a:ln w="19050" cmpd="sng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752600" y="3961396"/>
                <a:ext cx="294780" cy="30580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</a:ln>
            </p:spPr>
            <p:txBody>
              <a:bodyPr wrap="square" lIns="45720" rIns="4572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3961396"/>
                <a:ext cx="294780" cy="305804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6050103" y="3810000"/>
            <a:ext cx="278909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3D3DFF"/>
                </a:solidFill>
              </a:rPr>
              <a:t>Negligible, non-relativistic relic</a:t>
            </a:r>
            <a:endParaRPr lang="en-US" sz="1500" dirty="0">
              <a:solidFill>
                <a:srgbClr val="3D3DFF"/>
              </a:solidFill>
            </a:endParaRPr>
          </a:p>
        </p:txBody>
      </p:sp>
      <p:cxnSp>
        <p:nvCxnSpPr>
          <p:cNvPr id="19" name="Elbow Connector 18"/>
          <p:cNvCxnSpPr>
            <a:stCxn id="43" idx="1"/>
            <a:endCxn id="39" idx="4"/>
          </p:cNvCxnSpPr>
          <p:nvPr/>
        </p:nvCxnSpPr>
        <p:spPr>
          <a:xfrm rot="10800000">
            <a:off x="4564809" y="3352801"/>
            <a:ext cx="1485294" cy="618783"/>
          </a:xfrm>
          <a:prstGeom prst="bentConnector2">
            <a:avLst/>
          </a:prstGeom>
          <a:ln w="19050">
            <a:solidFill>
              <a:srgbClr val="3D3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744086" y="3969805"/>
            <a:ext cx="294780" cy="305804"/>
          </a:xfrm>
          <a:prstGeom prst="rect">
            <a:avLst/>
          </a:prstGeom>
          <a:noFill/>
          <a:ln w="12700">
            <a:solidFill>
              <a:srgbClr val="3D3DFF"/>
            </a:solidFill>
          </a:ln>
        </p:spPr>
        <p:txBody>
          <a:bodyPr wrap="square" lIns="45720" rIns="45720" rtlCol="0">
            <a:spAutoFit/>
          </a:bodyPr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8771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CAB6C345-FB46-4890-9178-6C345494CA7C}" type="slidenum">
              <a:rPr lang="en-US" smtClean="0"/>
              <a:pPr algn="ctr"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BDM</a:t>
            </a:r>
          </a:p>
        </p:txBody>
      </p:sp>
      <p:sp>
        <p:nvSpPr>
          <p:cNvPr id="22" name="Oval 21"/>
          <p:cNvSpPr/>
          <p:nvPr/>
        </p:nvSpPr>
        <p:spPr>
          <a:xfrm>
            <a:off x="2209801" y="4687669"/>
            <a:ext cx="533400" cy="533400"/>
          </a:xfrm>
          <a:prstGeom prst="ellipse">
            <a:avLst/>
          </a:prstGeom>
          <a:pattFill prst="dk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>
            <a:endCxn id="22" idx="1"/>
          </p:cNvCxnSpPr>
          <p:nvPr/>
        </p:nvCxnSpPr>
        <p:spPr>
          <a:xfrm>
            <a:off x="1524001" y="4535269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2" idx="3"/>
          </p:cNvCxnSpPr>
          <p:nvPr/>
        </p:nvCxnSpPr>
        <p:spPr>
          <a:xfrm flipV="1">
            <a:off x="1524001" y="5142954"/>
            <a:ext cx="763915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2" idx="7"/>
          </p:cNvCxnSpPr>
          <p:nvPr/>
        </p:nvCxnSpPr>
        <p:spPr>
          <a:xfrm flipV="1">
            <a:off x="2665086" y="4609555"/>
            <a:ext cx="765830" cy="15622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2" idx="5"/>
          </p:cNvCxnSpPr>
          <p:nvPr/>
        </p:nvCxnSpPr>
        <p:spPr>
          <a:xfrm>
            <a:off x="2665086" y="5142954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Magnetic Disk 34"/>
          <p:cNvSpPr/>
          <p:nvPr/>
        </p:nvSpPr>
        <p:spPr>
          <a:xfrm>
            <a:off x="6400801" y="4763869"/>
            <a:ext cx="762000" cy="3810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5713086" y="4535269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140203" y="4382869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0203" y="4382869"/>
                <a:ext cx="459998" cy="33855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1143001" y="4958715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1" y="4958715"/>
                <a:ext cx="459998" cy="3385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426203" y="4382869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6203" y="4382869"/>
                <a:ext cx="440955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3429001" y="4992469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1" y="4992469"/>
                <a:ext cx="440955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331203" y="4382869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203" y="4382869"/>
                <a:ext cx="440955" cy="33855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/>
          <p:cNvCxnSpPr/>
          <p:nvPr/>
        </p:nvCxnSpPr>
        <p:spPr>
          <a:xfrm>
            <a:off x="3962401" y="4535269"/>
            <a:ext cx="1295400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62001" y="5635823"/>
            <a:ext cx="3308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(Galactic Center in the </a:t>
            </a:r>
            <a:r>
              <a:rPr lang="en-US" sz="1400" dirty="0" smtClean="0">
                <a:solidFill>
                  <a:srgbClr val="FF0000"/>
                </a:solidFill>
              </a:rPr>
              <a:t>present</a:t>
            </a:r>
            <a:r>
              <a:rPr lang="en-US" sz="1400" dirty="0" smtClean="0"/>
              <a:t> universe)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6218836" y="5635823"/>
            <a:ext cx="1172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(Laboratory)</a:t>
            </a:r>
            <a:endParaRPr lang="en-US" sz="1400" dirty="0"/>
          </a:p>
        </p:txBody>
      </p:sp>
      <p:sp>
        <p:nvSpPr>
          <p:cNvPr id="46" name="Moon 45"/>
          <p:cNvSpPr/>
          <p:nvPr/>
        </p:nvSpPr>
        <p:spPr>
          <a:xfrm rot="10800000">
            <a:off x="7239001" y="4645223"/>
            <a:ext cx="152400" cy="567154"/>
          </a:xfrm>
          <a:prstGeom prst="moon">
            <a:avLst>
              <a:gd name="adj" fmla="val 18345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350019" y="5102423"/>
            <a:ext cx="763914" cy="18806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391401" y="4950023"/>
            <a:ext cx="761999" cy="42446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7371667" y="4721423"/>
            <a:ext cx="761999" cy="7620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7308623" y="4516399"/>
            <a:ext cx="758170" cy="15240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38601" y="4747736"/>
                <a:ext cx="1675330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becomes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boosted</a:t>
                </a:r>
                <a:r>
                  <a:rPr lang="en-US" sz="1400" dirty="0" smtClean="0"/>
                  <a:t>, </a:t>
                </a:r>
              </a:p>
              <a:p>
                <a:r>
                  <a:rPr lang="en-US" sz="1400" dirty="0" smtClean="0"/>
                  <a:t>hence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relativistic</a:t>
                </a:r>
                <a:r>
                  <a:rPr lang="en-US" sz="1400" dirty="0" smtClean="0"/>
                  <a:t>!</a:t>
                </a:r>
              </a:p>
              <a:p>
                <a:r>
                  <a:rPr lang="en-US" sz="14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400" dirty="0" smtClean="0"/>
                  <a:t>)</a:t>
                </a:r>
                <a:endParaRPr lang="en-US" sz="1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1" y="4747736"/>
                <a:ext cx="1675330" cy="738664"/>
              </a:xfrm>
              <a:prstGeom prst="rect">
                <a:avLst/>
              </a:prstGeom>
              <a:blipFill rotWithShape="0">
                <a:blip r:embed="rId7"/>
                <a:stretch>
                  <a:fillRect l="-1095" t="-1653" b="-7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>
            <a:stCxn id="13" idx="1"/>
            <a:endCxn id="39" idx="2"/>
          </p:cNvCxnSpPr>
          <p:nvPr/>
        </p:nvCxnSpPr>
        <p:spPr>
          <a:xfrm flipH="1" flipV="1">
            <a:off x="3646681" y="4721423"/>
            <a:ext cx="391920" cy="395645"/>
          </a:xfrm>
          <a:prstGeom prst="straightConnector1">
            <a:avLst/>
          </a:prstGeom>
          <a:ln>
            <a:solidFill>
              <a:srgbClr val="3D3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962400" y="4537625"/>
            <a:ext cx="640080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6324600" y="5926723"/>
                <a:ext cx="2356735" cy="3195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 dirty="0">
                    <a:solidFill>
                      <a:srgbClr val="E98517"/>
                    </a:solidFill>
                  </a:rPr>
                  <a:t>[</a:t>
                </a:r>
                <a:r>
                  <a:rPr lang="en-US" sz="1100" dirty="0" err="1">
                    <a:solidFill>
                      <a:srgbClr val="E98517"/>
                    </a:solidFill>
                  </a:rPr>
                  <a:t>Agashe</a:t>
                </a:r>
                <a:r>
                  <a:rPr lang="en-US" sz="1100" dirty="0">
                    <a:solidFill>
                      <a:srgbClr val="E98517"/>
                    </a:solidFill>
                  </a:rPr>
                  <a:t>, Cui, </a:t>
                </a:r>
                <a:r>
                  <a:rPr lang="en-US" sz="1100" dirty="0" err="1">
                    <a:solidFill>
                      <a:srgbClr val="E98517"/>
                    </a:solidFill>
                  </a:rPr>
                  <a:t>Necib</a:t>
                </a:r>
                <a:r>
                  <a:rPr lang="en-US" sz="1100" dirty="0">
                    <a:solidFill>
                      <a:srgbClr val="E98517"/>
                    </a:solidFill>
                  </a:rPr>
                  <a:t>, </a:t>
                </a:r>
                <a:r>
                  <a:rPr lang="en-US" sz="1100" dirty="0" err="1">
                    <a:solidFill>
                      <a:srgbClr val="E98517"/>
                    </a:solidFill>
                  </a:rPr>
                  <a:t>Thaler</a:t>
                </a:r>
                <a:r>
                  <a:rPr lang="en-US" sz="1100" dirty="0">
                    <a:solidFill>
                      <a:srgbClr val="E98517"/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US" sz="1100" i="1" dirty="0">
                        <a:solidFill>
                          <a:srgbClr val="E98517"/>
                        </a:solidFill>
                        <a:latin typeface="Cambria Math" panose="02040503050406030204" pitchFamily="18" charset="0"/>
                      </a:rPr>
                      <m:t>2014</m:t>
                    </m:r>
                  </m:oMath>
                </a14:m>
                <a:r>
                  <a:rPr lang="en-US" sz="1100" dirty="0">
                    <a:solidFill>
                      <a:srgbClr val="E98517"/>
                    </a:solidFill>
                  </a:rPr>
                  <a:t>)]</a:t>
                </a:r>
                <a:endParaRPr lang="en-US" sz="11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4600" y="5926723"/>
                <a:ext cx="2356735" cy="319575"/>
              </a:xfrm>
              <a:prstGeom prst="rect">
                <a:avLst/>
              </a:prstGeom>
              <a:blipFill rotWithShape="0">
                <a:blip r:embed="rId8"/>
                <a:stretch>
                  <a:fillRect b="-113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304800" y="3360003"/>
                <a:ext cx="853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600" dirty="0" smtClean="0"/>
                  <a:t>Heavier relic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: hard to detect it due to tiny/negligible coupling to SM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600" dirty="0" smtClean="0"/>
                  <a:t>Lighter relic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: hard to detect it due to small amount</a:t>
                </a:r>
                <a:endParaRPr lang="en-US" sz="1600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360003"/>
                <a:ext cx="8534400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286" b="-36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Oval 52"/>
          <p:cNvSpPr/>
          <p:nvPr/>
        </p:nvSpPr>
        <p:spPr>
          <a:xfrm>
            <a:off x="3140445" y="2633246"/>
            <a:ext cx="533400" cy="533400"/>
          </a:xfrm>
          <a:prstGeom prst="ellipse">
            <a:avLst/>
          </a:prstGeom>
          <a:pattFill prst="dk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>
            <a:endCxn id="53" idx="1"/>
          </p:cNvCxnSpPr>
          <p:nvPr/>
        </p:nvCxnSpPr>
        <p:spPr>
          <a:xfrm>
            <a:off x="2454645" y="2480846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53" idx="3"/>
          </p:cNvCxnSpPr>
          <p:nvPr/>
        </p:nvCxnSpPr>
        <p:spPr>
          <a:xfrm flipV="1">
            <a:off x="2454645" y="3088531"/>
            <a:ext cx="763915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3" idx="7"/>
            <a:endCxn id="60" idx="1"/>
          </p:cNvCxnSpPr>
          <p:nvPr/>
        </p:nvCxnSpPr>
        <p:spPr>
          <a:xfrm flipV="1">
            <a:off x="3595730" y="2497723"/>
            <a:ext cx="761117" cy="21363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3" idx="5"/>
          </p:cNvCxnSpPr>
          <p:nvPr/>
        </p:nvCxnSpPr>
        <p:spPr>
          <a:xfrm>
            <a:off x="3595730" y="3088531"/>
            <a:ext cx="761117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070847" y="2328446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0847" y="2328446"/>
                <a:ext cx="459998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2073645" y="2904292"/>
                <a:ext cx="4599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645" y="2904292"/>
                <a:ext cx="459998" cy="33855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4356847" y="2328446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6847" y="2328446"/>
                <a:ext cx="440955" cy="33855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359645" y="2938046"/>
                <a:ext cx="4409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645" y="2938046"/>
                <a:ext cx="440955" cy="338554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Oval 61"/>
          <p:cNvSpPr/>
          <p:nvPr/>
        </p:nvSpPr>
        <p:spPr>
          <a:xfrm>
            <a:off x="5486400" y="2633246"/>
            <a:ext cx="533400" cy="533400"/>
          </a:xfrm>
          <a:prstGeom prst="ellipse">
            <a:avLst/>
          </a:prstGeom>
          <a:pattFill prst="dkUpDiag">
            <a:fgClr>
              <a:schemeClr val="tx1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>
            <a:endCxn id="62" idx="1"/>
          </p:cNvCxnSpPr>
          <p:nvPr/>
        </p:nvCxnSpPr>
        <p:spPr>
          <a:xfrm>
            <a:off x="4800600" y="2480846"/>
            <a:ext cx="763915" cy="2305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62" idx="3"/>
          </p:cNvCxnSpPr>
          <p:nvPr/>
        </p:nvCxnSpPr>
        <p:spPr>
          <a:xfrm flipV="1">
            <a:off x="4800600" y="3088531"/>
            <a:ext cx="763915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62" idx="7"/>
            <a:endCxn id="67" idx="1"/>
          </p:cNvCxnSpPr>
          <p:nvPr/>
        </p:nvCxnSpPr>
        <p:spPr>
          <a:xfrm flipV="1">
            <a:off x="5941685" y="2497723"/>
            <a:ext cx="761117" cy="21363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62" idx="5"/>
          </p:cNvCxnSpPr>
          <p:nvPr/>
        </p:nvCxnSpPr>
        <p:spPr>
          <a:xfrm>
            <a:off x="5941685" y="3088531"/>
            <a:ext cx="761117" cy="1543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702802" y="2328446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6705600" y="2938046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3498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r>
              <a:rPr lang="en-US" dirty="0" smtClean="0"/>
              <a:t>45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Number of </a:t>
            </a:r>
            <a:r>
              <a:rPr lang="el-GR" dirty="0" smtClean="0"/>
              <a:t>ν</a:t>
            </a:r>
            <a:r>
              <a:rPr lang="en-US" dirty="0" smtClean="0"/>
              <a:t>-Induced Background Events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2475" y="1676400"/>
                <a:ext cx="8534400" cy="41847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dirty="0" smtClean="0"/>
                  <a:t>Atm.-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600" dirty="0" smtClean="0"/>
                  <a:t> may induce multi-track events (which could be backgrounds)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dirty="0" smtClean="0"/>
                  <a:t>The dominant source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1600" b="1" dirty="0" smtClean="0">
                    <a:solidFill>
                      <a:srgbClr val="FF0000"/>
                    </a:solidFill>
                  </a:rPr>
                  <a:t>-induced C.C. </a:t>
                </a:r>
                <a:r>
                  <a:rPr lang="en-US" sz="1600" dirty="0" smtClean="0"/>
                  <a:t>events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600" dirty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600" dirty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endParaRPr lang="en-US" sz="1600" dirty="0" smtClean="0"/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600" dirty="0" smtClean="0"/>
                  <a:t>Other subdominant sources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:r>
                  <a:rPr lang="en-US" sz="1600" dirty="0" smtClean="0"/>
                  <a:t>N.C. events: smaller cross section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</a:rPr>
                  <a:t>-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induced: too small flux, hence negligible</a:t>
                </a:r>
              </a:p>
              <a:p>
                <a:pPr marL="742950" lvl="1" indent="-285750">
                  <a:lnSpc>
                    <a:spcPct val="150000"/>
                  </a:lnSpc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1600" dirty="0"/>
                  <a:t>-</a:t>
                </a:r>
                <a:r>
                  <a:rPr lang="en-US" sz="1600" dirty="0" smtClean="0"/>
                  <a:t>induced C.C.: leaving an energetic (primary) muon (which can be tagged easily)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75" y="1676400"/>
                <a:ext cx="8534400" cy="4184735"/>
              </a:xfrm>
              <a:prstGeom prst="rect">
                <a:avLst/>
              </a:prstGeom>
              <a:blipFill rotWithShape="0">
                <a:blip r:embed="rId2"/>
                <a:stretch>
                  <a:fillRect l="-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990" y="2452804"/>
            <a:ext cx="1428750" cy="1190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58096" y="2119429"/>
                <a:ext cx="577402" cy="380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096" y="2119429"/>
                <a:ext cx="577402" cy="38010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05400" y="3593068"/>
                <a:ext cx="6242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3593068"/>
                <a:ext cx="624273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19537" y="2119429"/>
                <a:ext cx="504754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9537" y="2119429"/>
                <a:ext cx="504754" cy="3727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562600" y="2822136"/>
                <a:ext cx="471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600" y="2822136"/>
                <a:ext cx="47102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/>
          <p:cNvSpPr/>
          <p:nvPr/>
        </p:nvSpPr>
        <p:spPr>
          <a:xfrm>
            <a:off x="6705600" y="3491029"/>
            <a:ext cx="382010" cy="369332"/>
          </a:xfrm>
          <a:prstGeom prst="ellipse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7"/>
          </p:cNvCxnSpPr>
          <p:nvPr/>
        </p:nvCxnSpPr>
        <p:spPr>
          <a:xfrm flipV="1">
            <a:off x="7031666" y="3293502"/>
            <a:ext cx="238065" cy="2516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6"/>
          </p:cNvCxnSpPr>
          <p:nvPr/>
        </p:nvCxnSpPr>
        <p:spPr>
          <a:xfrm>
            <a:off x="7087610" y="3675695"/>
            <a:ext cx="394012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20204" y="3002585"/>
                <a:ext cx="52283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0204" y="3002585"/>
                <a:ext cx="522835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09903" y="3643051"/>
                <a:ext cx="527645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9903" y="3643051"/>
                <a:ext cx="527645" cy="37273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8292131" y="3432565"/>
                <a:ext cx="504754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131" y="3432565"/>
                <a:ext cx="504754" cy="37273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8322691" y="3702833"/>
                <a:ext cx="3661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2691" y="3702833"/>
                <a:ext cx="36612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/>
          <p:cNvCxnSpPr/>
          <p:nvPr/>
        </p:nvCxnSpPr>
        <p:spPr>
          <a:xfrm flipV="1">
            <a:off x="7897286" y="3708072"/>
            <a:ext cx="448228" cy="1794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89588" y="3879052"/>
            <a:ext cx="455926" cy="523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7863471" y="2493582"/>
                <a:ext cx="504754" cy="372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3471" y="2493582"/>
                <a:ext cx="504754" cy="37273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8237552" y="2722182"/>
                <a:ext cx="3661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7552" y="2722182"/>
                <a:ext cx="366126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8259345" y="2917602"/>
                <a:ext cx="3661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345" y="2917602"/>
                <a:ext cx="366126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8259345" y="3146202"/>
                <a:ext cx="3661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345" y="3146202"/>
                <a:ext cx="366126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 flipV="1">
            <a:off x="7655941" y="2803621"/>
            <a:ext cx="333375" cy="331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655941" y="2950893"/>
            <a:ext cx="603404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7655941" y="3102157"/>
            <a:ext cx="648163" cy="334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7655941" y="3135559"/>
            <a:ext cx="666750" cy="1942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105400" y="4077968"/>
                <a:ext cx="3262303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0" dirty="0" smtClean="0">
                    <a:ea typeface="Cambria Math" panose="02040503050406030204" pitchFamily="18" charset="0"/>
                  </a:rPr>
                  <a:t>e.g.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l-G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l-GR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6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4077968"/>
                <a:ext cx="3262303" cy="341632"/>
              </a:xfrm>
              <a:prstGeom prst="rect">
                <a:avLst/>
              </a:prstGeom>
              <a:blipFill rotWithShape="0">
                <a:blip r:embed="rId16"/>
                <a:stretch>
                  <a:fillRect l="-1121" t="-3571" b="-2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007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r>
              <a:rPr lang="en-US" dirty="0" smtClean="0"/>
              <a:t>46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Number of </a:t>
            </a:r>
            <a:r>
              <a:rPr lang="el-GR" dirty="0"/>
              <a:t>ν</a:t>
            </a:r>
            <a:r>
              <a:rPr lang="en-US" dirty="0" smtClean="0"/>
              <a:t>-Induced Background Events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2475" y="1676400"/>
                <a:ext cx="8534400" cy="4213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 smtClean="0"/>
                  <a:t>-flux </a:t>
                </a:r>
                <a:r>
                  <a:rPr lang="en-US" sz="1200" dirty="0" smtClean="0">
                    <a:solidFill>
                      <a:srgbClr val="E98517"/>
                    </a:solidFill>
                  </a:rPr>
                  <a:t>[SK Collaboration, </a:t>
                </a:r>
                <a:r>
                  <a:rPr lang="en-US" sz="12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1502.03916</a:t>
                </a:r>
                <a:r>
                  <a:rPr lang="en-US" sz="1200" dirty="0" smtClean="0">
                    <a:solidFill>
                      <a:srgbClr val="E98517"/>
                    </a:solidFill>
                  </a:rPr>
                  <a:t>] 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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1600" dirty="0" smtClean="0"/>
                  <a:t>-c</a:t>
                </a:r>
                <a:r>
                  <a:rPr lang="en-US" sz="1600" dirty="0" smtClean="0">
                    <a:sym typeface="Symbol" panose="05050102010706020507" pitchFamily="18" charset="2"/>
                  </a:rPr>
                  <a:t>ross section </a:t>
                </a:r>
                <a:r>
                  <a:rPr lang="en-US" sz="1200" dirty="0" smtClean="0">
                    <a:solidFill>
                      <a:srgbClr val="E98517"/>
                    </a:solidFill>
                    <a:sym typeface="Symbol" panose="05050102010706020507" pitchFamily="18" charset="2"/>
                  </a:rPr>
                  <a:t>[</a:t>
                </a:r>
                <a:r>
                  <a:rPr lang="en-US" sz="1200" dirty="0" err="1" smtClean="0">
                    <a:solidFill>
                      <a:srgbClr val="E98517"/>
                    </a:solidFill>
                    <a:sym typeface="Symbol" panose="05050102010706020507" pitchFamily="18" charset="2"/>
                  </a:rPr>
                  <a:t>Formaggio</a:t>
                </a:r>
                <a:r>
                  <a:rPr lang="en-US" sz="1200" dirty="0" smtClean="0">
                    <a:solidFill>
                      <a:srgbClr val="E98517"/>
                    </a:solidFill>
                    <a:sym typeface="Symbol" panose="05050102010706020507" pitchFamily="18" charset="2"/>
                  </a:rPr>
                  <a:t>, Zeller, </a:t>
                </a:r>
                <a:r>
                  <a:rPr lang="en-US" sz="12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1305.7513</a:t>
                </a:r>
                <a:r>
                  <a:rPr lang="en-US" sz="1200" dirty="0" smtClean="0">
                    <a:solidFill>
                      <a:srgbClr val="E98517"/>
                    </a:solidFill>
                    <a:sym typeface="Symbol" panose="05050102010706020507" pitchFamily="18" charset="2"/>
                  </a:rPr>
                  <a:t>]</a:t>
                </a:r>
                <a:endParaRPr lang="en-US" sz="1200" dirty="0">
                  <a:solidFill>
                    <a:srgbClr val="E98517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75" y="1676400"/>
                <a:ext cx="8534400" cy="421334"/>
              </a:xfrm>
              <a:prstGeom prst="rect">
                <a:avLst/>
              </a:prstGeom>
              <a:blipFill rotWithShape="0">
                <a:blip r:embed="rId2"/>
                <a:stretch>
                  <a:fillRect l="-286" b="-18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04800" y="41910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Most DIS events result in messy final states, not mimicking signal events, while a majority of resonance events may create a few mesons in the final state </a:t>
            </a:r>
            <a:r>
              <a:rPr lang="en-US" sz="1200" dirty="0">
                <a:solidFill>
                  <a:srgbClr val="E98517"/>
                </a:solidFill>
                <a:sym typeface="Symbol" panose="05050102010706020507" pitchFamily="18" charset="2"/>
              </a:rPr>
              <a:t>[</a:t>
            </a:r>
            <a:r>
              <a:rPr lang="en-US" sz="1200" dirty="0" err="1">
                <a:solidFill>
                  <a:srgbClr val="E98517"/>
                </a:solidFill>
                <a:sym typeface="Symbol" panose="05050102010706020507" pitchFamily="18" charset="2"/>
              </a:rPr>
              <a:t>Formaggio</a:t>
            </a:r>
            <a:r>
              <a:rPr lang="en-US" sz="1200" dirty="0">
                <a:solidFill>
                  <a:srgbClr val="E98517"/>
                </a:solidFill>
                <a:sym typeface="Symbol" panose="05050102010706020507" pitchFamily="18" charset="2"/>
              </a:rPr>
              <a:t>, Zeller, </a:t>
            </a:r>
            <a:r>
              <a:rPr lang="en-US" sz="1200" dirty="0">
                <a:solidFill>
                  <a:srgbClr val="E98517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1305.7513</a:t>
            </a:r>
            <a:r>
              <a:rPr lang="en-US" sz="1200" dirty="0">
                <a:solidFill>
                  <a:srgbClr val="E98517"/>
                </a:solidFill>
                <a:sym typeface="Symbol" panose="05050102010706020507" pitchFamily="18" charset="2"/>
              </a:rPr>
              <a:t>]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12.2</a:t>
            </a:r>
            <a:r>
              <a:rPr lang="en-US" sz="1600" dirty="0" smtClean="0"/>
              <a:t> events/</a:t>
            </a:r>
            <a:r>
              <a:rPr lang="en-US" sz="1600" dirty="0" err="1" smtClean="0"/>
              <a:t>kt</a:t>
            </a:r>
            <a:r>
              <a:rPr lang="en-US" sz="1600" dirty="0" smtClean="0"/>
              <a:t>/</a:t>
            </a:r>
            <a:r>
              <a:rPr lang="en-US" sz="1600" dirty="0" err="1" smtClean="0"/>
              <a:t>yr</a:t>
            </a:r>
            <a:r>
              <a:rPr lang="en-US" sz="1600" dirty="0" smtClean="0"/>
              <a:t> are potentially relevant.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dirty="0" smtClean="0"/>
              <a:t>(quality</a:t>
            </a:r>
            <a:r>
              <a:rPr lang="en-US" sz="1600" dirty="0"/>
              <a:t>) track-based particle </a:t>
            </a:r>
            <a:r>
              <a:rPr lang="en-US" sz="1600" dirty="0" smtClean="0"/>
              <a:t>identification, timing information </a:t>
            </a:r>
            <a:r>
              <a:rPr lang="en-US" sz="1600" dirty="0" err="1" smtClean="0"/>
              <a:t>etc</a:t>
            </a:r>
            <a:r>
              <a:rPr lang="en-US" sz="1600" dirty="0" smtClean="0"/>
              <a:t> </a:t>
            </a:r>
            <a:r>
              <a:rPr lang="en-US" sz="1600" dirty="0"/>
              <a:t>at </a:t>
            </a:r>
            <a:r>
              <a:rPr lang="en-US" sz="1600" dirty="0" err="1" smtClean="0"/>
              <a:t>LArTPC</a:t>
            </a:r>
            <a:r>
              <a:rPr lang="en-US" sz="1600" dirty="0" smtClean="0"/>
              <a:t> </a:t>
            </a:r>
            <a:r>
              <a:rPr lang="en-US" sz="1600" dirty="0"/>
              <a:t>detectors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can suppress such events significantly. </a:t>
            </a:r>
            <a:r>
              <a:rPr lang="en-US" sz="1600" dirty="0" smtClean="0">
                <a:sym typeface="Symbol" panose="05050102010706020507" pitchFamily="18" charset="2"/>
              </a:rPr>
              <a:t> </a:t>
            </a:r>
            <a:r>
              <a:rPr lang="en-US" sz="16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Zero BG is achievable</a:t>
            </a:r>
            <a:r>
              <a:rPr lang="en-US" sz="1600" dirty="0" smtClean="0">
                <a:sym typeface="Symbol" panose="05050102010706020507" pitchFamily="18" charset="2"/>
              </a:rPr>
              <a:t>!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grpSp>
        <p:nvGrpSpPr>
          <p:cNvPr id="7" name="Group 6"/>
          <p:cNvGrpSpPr/>
          <p:nvPr/>
        </p:nvGrpSpPr>
        <p:grpSpPr>
          <a:xfrm>
            <a:off x="1171216" y="2137611"/>
            <a:ext cx="3019784" cy="2070793"/>
            <a:chOff x="1171216" y="2137611"/>
            <a:chExt cx="3019784" cy="207079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1216" y="2137611"/>
              <a:ext cx="3019784" cy="2070793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789375" y="2500850"/>
              <a:ext cx="246862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72930" y="2160572"/>
            <a:ext cx="3004270" cy="2062155"/>
            <a:chOff x="5072930" y="2160572"/>
            <a:chExt cx="3004270" cy="20621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2930" y="2160572"/>
              <a:ext cx="3004270" cy="206215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685388" y="2520900"/>
              <a:ext cx="246862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RES</a:t>
              </a:r>
              <a:endParaRPr lang="en-US" sz="10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870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Elastic Scattering vs. Dark-</a:t>
            </a:r>
            <a:r>
              <a:rPr lang="en-US" dirty="0" err="1"/>
              <a:t>Strahlung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5000"/>
            <a:ext cx="3276600" cy="3243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905000"/>
            <a:ext cx="3276600" cy="324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in the Presence of Backgrounds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905001"/>
            <a:ext cx="3280611" cy="32478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1905001"/>
            <a:ext cx="3276600" cy="324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799" y="1702427"/>
            <a:ext cx="5525765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endParaRPr lang="en-US" sz="1600" dirty="0" smtClean="0"/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rgbClr val="FF0000"/>
              </a:solidFill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rgbClr val="FF0000"/>
              </a:solidFill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rgbClr val="00B050"/>
                </a:solidFill>
              </a:rPr>
              <a:t>Vector portal </a:t>
            </a:r>
            <a:r>
              <a:rPr lang="en-US" sz="1400" dirty="0" smtClean="0">
                <a:solidFill>
                  <a:schemeClr val="tx1"/>
                </a:solidFill>
              </a:rPr>
              <a:t>(</a:t>
            </a:r>
            <a:r>
              <a:rPr lang="en-US" sz="1400" dirty="0" smtClean="0"/>
              <a:t>e.g., </a:t>
            </a:r>
            <a:r>
              <a:rPr lang="en-US" sz="1400" dirty="0" smtClean="0">
                <a:solidFill>
                  <a:schemeClr val="tx1"/>
                </a:solidFill>
              </a:rPr>
              <a:t>dark photon scenario)</a:t>
            </a:r>
            <a:endParaRPr lang="en-US" sz="1600" dirty="0" smtClean="0">
              <a:solidFill>
                <a:srgbClr val="E98517"/>
              </a:solidFill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400" dirty="0" smtClean="0">
              <a:solidFill>
                <a:schemeClr val="tx1"/>
              </a:solidFill>
            </a:endParaRP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>
                <a:solidFill>
                  <a:schemeClr val="tx1"/>
                </a:solidFill>
              </a:rPr>
              <a:t>Fermionic </a:t>
            </a:r>
            <a:r>
              <a:rPr lang="en-US" sz="1400" dirty="0" smtClean="0">
                <a:solidFill>
                  <a:schemeClr val="tx1"/>
                </a:solidFill>
              </a:rPr>
              <a:t>DM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0070C0"/>
                </a:solidFill>
              </a:rPr>
              <a:t>Flavor-conserving interaction </a:t>
            </a:r>
            <a:r>
              <a:rPr lang="en-US" sz="1400" dirty="0" smtClean="0">
                <a:sym typeface="Symbol" panose="05050102010706020507" pitchFamily="18" charset="2"/>
              </a:rPr>
              <a:t></a:t>
            </a:r>
            <a:r>
              <a:rPr lang="en-US" sz="1400" dirty="0" smtClean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en-US" sz="1400" dirty="0" smtClean="0"/>
              <a:t>elastic </a:t>
            </a:r>
            <a:r>
              <a:rPr lang="en-US" sz="1400" dirty="0" smtClean="0"/>
              <a:t>scattering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 smtClean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4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 smtClean="0"/>
              <a:t>Dark matter </a:t>
            </a:r>
            <a:r>
              <a:rPr lang="en-US" sz="1400" dirty="0" smtClean="0">
                <a:solidFill>
                  <a:srgbClr val="FF0000"/>
                </a:solidFill>
              </a:rPr>
              <a:t>pair-annihilation</a:t>
            </a:r>
            <a:endParaRPr lang="en-US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524000" y="1797302"/>
                <a:ext cx="5014643" cy="5533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int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60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1797302"/>
                <a:ext cx="5014643" cy="55335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2133600" y="1803746"/>
            <a:ext cx="1029964" cy="50975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276601" y="1886672"/>
            <a:ext cx="1295400" cy="42307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82"/>
          <p:cNvSpPr>
            <a:spLocks/>
          </p:cNvSpPr>
          <p:nvPr/>
        </p:nvSpPr>
        <p:spPr bwMode="auto">
          <a:xfrm rot="14386050">
            <a:off x="7020508" y="4587357"/>
            <a:ext cx="729191" cy="65726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9"/>
          <p:cNvGrpSpPr>
            <a:grpSpLocks/>
          </p:cNvGrpSpPr>
          <p:nvPr/>
        </p:nvGrpSpPr>
        <p:grpSpPr bwMode="auto">
          <a:xfrm rot="20644304" flipV="1">
            <a:off x="7163690" y="3950056"/>
            <a:ext cx="770131" cy="248909"/>
            <a:chOff x="1392" y="1488"/>
            <a:chExt cx="1584" cy="0"/>
          </a:xfrm>
        </p:grpSpPr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20"/>
          <p:cNvGrpSpPr>
            <a:grpSpLocks/>
          </p:cNvGrpSpPr>
          <p:nvPr/>
        </p:nvGrpSpPr>
        <p:grpSpPr bwMode="auto">
          <a:xfrm rot="11922179" flipH="1">
            <a:off x="6518121" y="4192866"/>
            <a:ext cx="727881" cy="218"/>
            <a:chOff x="1392" y="1488"/>
            <a:chExt cx="1584" cy="253"/>
          </a:xfrm>
        </p:grpSpPr>
        <p:sp>
          <p:nvSpPr>
            <p:cNvPr id="13" name="Line 2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Line 22"/>
            <p:cNvSpPr>
              <a:spLocks noChangeShapeType="1"/>
            </p:cNvSpPr>
            <p:nvPr/>
          </p:nvSpPr>
          <p:spPr bwMode="auto">
            <a:xfrm>
              <a:off x="1392" y="1741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138506" y="4707131"/>
                <a:ext cx="34932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506" y="4707131"/>
                <a:ext cx="349326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757550" y="4076169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550" y="4076169"/>
                <a:ext cx="412998" cy="307777"/>
              </a:xfrm>
              <a:prstGeom prst="rect">
                <a:avLst/>
              </a:prstGeom>
              <a:blipFill rotWithShape="0">
                <a:blip r:embed="rId5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410897" y="4102743"/>
                <a:ext cx="4088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897" y="4102743"/>
                <a:ext cx="408830" cy="30777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999878" y="3934444"/>
                <a:ext cx="48795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878" y="3934444"/>
                <a:ext cx="487954" cy="30777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7071651" y="4088512"/>
            <a:ext cx="250319" cy="31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6430081" y="2363935"/>
            <a:ext cx="1875719" cy="1293665"/>
            <a:chOff x="6019800" y="4495800"/>
            <a:chExt cx="2176542" cy="1499825"/>
          </a:xfrm>
        </p:grpSpPr>
        <p:sp>
          <p:nvSpPr>
            <p:cNvPr id="21" name="Freeform 82"/>
            <p:cNvSpPr>
              <a:spLocks/>
            </p:cNvSpPr>
            <p:nvPr/>
          </p:nvSpPr>
          <p:spPr bwMode="auto">
            <a:xfrm>
              <a:off x="6171091" y="5219018"/>
              <a:ext cx="846137" cy="76200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" name="Group 9"/>
            <p:cNvGrpSpPr>
              <a:grpSpLocks/>
            </p:cNvGrpSpPr>
            <p:nvPr/>
          </p:nvGrpSpPr>
          <p:grpSpPr bwMode="auto">
            <a:xfrm rot="19219294" flipV="1">
              <a:off x="6813362" y="4747848"/>
              <a:ext cx="893642" cy="288575"/>
              <a:chOff x="1392" y="1488"/>
              <a:chExt cx="1584" cy="0"/>
            </a:xfrm>
          </p:grpSpPr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20"/>
            <p:cNvGrpSpPr>
              <a:grpSpLocks/>
            </p:cNvGrpSpPr>
            <p:nvPr/>
          </p:nvGrpSpPr>
          <p:grpSpPr bwMode="auto">
            <a:xfrm rot="2232040" flipH="1">
              <a:off x="6923388" y="5531315"/>
              <a:ext cx="844616" cy="46725"/>
              <a:chOff x="1392" y="1488"/>
              <a:chExt cx="1584" cy="0"/>
            </a:xfrm>
          </p:grpSpPr>
          <p:sp>
            <p:nvSpPr>
              <p:cNvPr id="28" name="Line 21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22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6019800" y="4919246"/>
                  <a:ext cx="405350" cy="356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19800" y="4919246"/>
                  <a:ext cx="405350" cy="356825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696202" y="4495800"/>
                  <a:ext cx="500140" cy="356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6202" y="4495800"/>
                  <a:ext cx="500140" cy="356825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7696200" y="5638800"/>
                  <a:ext cx="500140" cy="356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96200" y="5638800"/>
                  <a:ext cx="500140" cy="35682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7241663" y="5023848"/>
                  <a:ext cx="369710" cy="35682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41663" y="5023848"/>
                  <a:ext cx="369710" cy="35682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Oval 31"/>
          <p:cNvSpPr/>
          <p:nvPr/>
        </p:nvSpPr>
        <p:spPr>
          <a:xfrm>
            <a:off x="7226345" y="2923100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105400" y="1862922"/>
            <a:ext cx="1295400" cy="4230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191000" y="6356350"/>
            <a:ext cx="762000" cy="365125"/>
          </a:xfrm>
        </p:spPr>
        <p:txBody>
          <a:bodyPr/>
          <a:lstStyle/>
          <a:p>
            <a:pPr algn="ctr"/>
            <a:r>
              <a:rPr lang="en-US" dirty="0" smtClean="0"/>
              <a:t>-7-</a:t>
            </a:r>
            <a:endParaRPr lang="en-US" dirty="0"/>
          </a:p>
        </p:txBody>
      </p:sp>
      <p:grpSp>
        <p:nvGrpSpPr>
          <p:cNvPr id="47" name="Group 20"/>
          <p:cNvGrpSpPr>
            <a:grpSpLocks/>
          </p:cNvGrpSpPr>
          <p:nvPr/>
        </p:nvGrpSpPr>
        <p:grpSpPr bwMode="auto">
          <a:xfrm rot="11922179" flipH="1">
            <a:off x="6464434" y="5529575"/>
            <a:ext cx="727881" cy="218"/>
            <a:chOff x="1392" y="1488"/>
            <a:chExt cx="1584" cy="253"/>
          </a:xfrm>
        </p:grpSpPr>
        <p:sp>
          <p:nvSpPr>
            <p:cNvPr id="48" name="Line 2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Line 22"/>
            <p:cNvSpPr>
              <a:spLocks noChangeShapeType="1"/>
            </p:cNvSpPr>
            <p:nvPr/>
          </p:nvSpPr>
          <p:spPr bwMode="auto">
            <a:xfrm>
              <a:off x="1392" y="1741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" name="Group 9"/>
          <p:cNvGrpSpPr>
            <a:grpSpLocks/>
          </p:cNvGrpSpPr>
          <p:nvPr/>
        </p:nvGrpSpPr>
        <p:grpSpPr bwMode="auto">
          <a:xfrm rot="20644304" flipV="1">
            <a:off x="7301498" y="5288423"/>
            <a:ext cx="770131" cy="248909"/>
            <a:chOff x="1392" y="1488"/>
            <a:chExt cx="1584" cy="0"/>
          </a:xfrm>
        </p:grpSpPr>
        <p:sp>
          <p:nvSpPr>
            <p:cNvPr id="51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3" name="Group 9"/>
          <p:cNvGrpSpPr>
            <a:grpSpLocks/>
          </p:cNvGrpSpPr>
          <p:nvPr/>
        </p:nvGrpSpPr>
        <p:grpSpPr bwMode="auto">
          <a:xfrm rot="9854494" flipV="1">
            <a:off x="6474613" y="5937205"/>
            <a:ext cx="770131" cy="248909"/>
            <a:chOff x="1392" y="1488"/>
            <a:chExt cx="1584" cy="0"/>
          </a:xfrm>
        </p:grpSpPr>
        <p:sp>
          <p:nvSpPr>
            <p:cNvPr id="54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" name="Group 20"/>
          <p:cNvGrpSpPr>
            <a:grpSpLocks/>
          </p:cNvGrpSpPr>
          <p:nvPr/>
        </p:nvGrpSpPr>
        <p:grpSpPr bwMode="auto">
          <a:xfrm rot="1168605" flipH="1">
            <a:off x="7324833" y="5957232"/>
            <a:ext cx="727881" cy="218"/>
            <a:chOff x="1392" y="1488"/>
            <a:chExt cx="1584" cy="253"/>
          </a:xfrm>
        </p:grpSpPr>
        <p:sp>
          <p:nvSpPr>
            <p:cNvPr id="57" name="Line 21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22"/>
            <p:cNvSpPr>
              <a:spLocks noChangeShapeType="1"/>
            </p:cNvSpPr>
            <p:nvPr/>
          </p:nvSpPr>
          <p:spPr bwMode="auto">
            <a:xfrm>
              <a:off x="1392" y="1741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" name="Oval 58"/>
          <p:cNvSpPr/>
          <p:nvPr/>
        </p:nvSpPr>
        <p:spPr>
          <a:xfrm>
            <a:off x="7121189" y="5489147"/>
            <a:ext cx="288036" cy="505559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8027270" y="5067005"/>
                <a:ext cx="4088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7270" y="5067005"/>
                <a:ext cx="408830" cy="30777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8027841" y="5899004"/>
                <a:ext cx="4088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7841" y="5899004"/>
                <a:ext cx="408830" cy="307777"/>
              </a:xfrm>
              <a:prstGeom prst="rect">
                <a:avLst/>
              </a:prstGeom>
              <a:blipFill rotWithShape="0">
                <a:blip r:embed="rId1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6172200" y="5077325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5077325"/>
                <a:ext cx="412998" cy="307777"/>
              </a:xfrm>
              <a:prstGeom prst="rect">
                <a:avLst/>
              </a:prstGeom>
              <a:blipFill rotWithShape="0">
                <a:blip r:embed="rId14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6172771" y="5909324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771" y="5909324"/>
                <a:ext cx="412998" cy="307777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987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Boosted </a:t>
            </a:r>
            <a:r>
              <a:rPr lang="en-US" dirty="0"/>
              <a:t>Dark </a:t>
            </a:r>
            <a:r>
              <a:rPr lang="en-US" dirty="0" smtClean="0"/>
              <a:t>Matter (BDM)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Arc 3"/>
          <p:cNvSpPr/>
          <p:nvPr/>
        </p:nvSpPr>
        <p:spPr>
          <a:xfrm>
            <a:off x="1021490" y="2895600"/>
            <a:ext cx="7131910" cy="2133600"/>
          </a:xfrm>
          <a:prstGeom prst="arc">
            <a:avLst>
              <a:gd name="adj1" fmla="val 11522541"/>
              <a:gd name="adj2" fmla="val 208671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0429348">
            <a:off x="1309200" y="3041436"/>
            <a:ext cx="915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Earth surface</a:t>
            </a:r>
            <a:endParaRPr lang="en-US" sz="1000" dirty="0"/>
          </a:p>
        </p:txBody>
      </p:sp>
      <p:pic>
        <p:nvPicPr>
          <p:cNvPr id="6" name="Picture 2" descr="Image results for super kamiokand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581400"/>
            <a:ext cx="1247784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dune far detecto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4151578"/>
            <a:ext cx="1146175" cy="64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956354" y="2222500"/>
            <a:ext cx="1310846" cy="1635859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267200" y="3461117"/>
            <a:ext cx="281724" cy="39724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093310" y="2541311"/>
            <a:ext cx="1601147" cy="199014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705866" y="4114800"/>
            <a:ext cx="281724" cy="39724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 descr="Image result for Xenon 1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870" y="3489949"/>
            <a:ext cx="469988" cy="85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protoDU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390122"/>
            <a:ext cx="609600" cy="67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/>
          <p:nvPr/>
        </p:nvCxnSpPr>
        <p:spPr>
          <a:xfrm flipH="1">
            <a:off x="6232096" y="2159048"/>
            <a:ext cx="1798725" cy="157914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5873750" y="3388301"/>
            <a:ext cx="358346" cy="349896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480565" y="2291654"/>
            <a:ext cx="281724" cy="39724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114800" y="2241550"/>
            <a:ext cx="381000" cy="436904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4800" y="4953000"/>
            <a:ext cx="85344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dirty="0" smtClean="0"/>
              <a:t>Simply waiting for signals coming from the universe today</a:t>
            </a:r>
          </a:p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dirty="0" smtClean="0"/>
              <a:t>(Often) doing nontrivial model building to create boosted dark matter </a:t>
            </a:r>
          </a:p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400" dirty="0" smtClean="0"/>
              <a:t>(Typically) probing cosmological dark matter (nonrelativistic) through its boosted “partners”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41041" y="2206823"/>
            <a:ext cx="1130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Dark matter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8841" y="1905000"/>
            <a:ext cx="1130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Dark matter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67600" y="1825823"/>
            <a:ext cx="1130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Dark matter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10916" y="2479588"/>
            <a:ext cx="1318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Surface detectors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2590800" y="4186535"/>
            <a:ext cx="1700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Underground</a:t>
            </a:r>
          </a:p>
          <a:p>
            <a:r>
              <a:rPr lang="en-US" sz="1200" dirty="0"/>
              <a:t>l</a:t>
            </a:r>
            <a:r>
              <a:rPr lang="en-US" sz="1200" dirty="0" smtClean="0"/>
              <a:t>arge-volume detectors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400800" y="3810000"/>
            <a:ext cx="1086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Underground</a:t>
            </a:r>
          </a:p>
          <a:p>
            <a:r>
              <a:rPr lang="en-US" sz="1200" dirty="0" smtClean="0"/>
              <a:t>DM detectors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748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Dark-</a:t>
            </a:r>
            <a:r>
              <a:rPr lang="en-US" dirty="0" err="1" smtClean="0"/>
              <a:t>Strahlung</a:t>
            </a:r>
            <a:r>
              <a:rPr lang="en-US" dirty="0" smtClean="0"/>
              <a:t> at High Energy Colliders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789698"/>
            <a:ext cx="6719350" cy="27092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4800" y="4495800"/>
                <a:ext cx="8534400" cy="1787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 smtClean="0">
                    <a:solidFill>
                      <a:schemeClr val="tx1"/>
                    </a:solidFill>
                  </a:rPr>
                  <a:t>DM production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5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𝒪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(0.1−1 </m:t>
                    </m:r>
                    <m:r>
                      <m:rPr>
                        <m:sty m:val="p"/>
                      </m:rPr>
                      <a:rPr lang="en-US" sz="15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TeV</m:t>
                    </m:r>
                    <m:r>
                      <a:rPr lang="en-US" sz="15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500" dirty="0" smtClean="0"/>
                  <a:t> is possible at high energy colliders (e.g., LHC)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 smtClean="0"/>
                  <a:t>LHC searches for a </a:t>
                </a:r>
                <a:r>
                  <a:rPr lang="en-US" sz="1500" dirty="0" err="1" smtClean="0"/>
                  <a:t>dilepton</a:t>
                </a:r>
                <a:r>
                  <a:rPr lang="en-US" sz="1500" dirty="0" smtClean="0"/>
                  <a:t> resonance/a mono-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’ </m:t>
                    </m:r>
                  </m:oMath>
                </a14:m>
                <a:r>
                  <a:rPr lang="en-US" sz="1500" dirty="0" smtClean="0"/>
                  <a:t>jet + MET induced by the DS process have been suggested.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 smtClean="0"/>
                  <a:t>Even dark showering may be available at the LHC.</a:t>
                </a:r>
              </a:p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500" dirty="0" smtClean="0"/>
                  <a:t>No primary DM scattering signals. Only “secondary” decay signals from emitted </a:t>
                </a:r>
                <a:r>
                  <a:rPr lang="en-US" sz="1500" i="1" dirty="0" smtClean="0"/>
                  <a:t>X</a:t>
                </a:r>
                <a:r>
                  <a:rPr lang="en-US" sz="1500" dirty="0" smtClean="0"/>
                  <a:t>’s.</a:t>
                </a:r>
                <a:endParaRPr lang="en-US" sz="15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495800"/>
                <a:ext cx="8534400" cy="1787797"/>
              </a:xfrm>
              <a:prstGeom prst="rect">
                <a:avLst/>
              </a:prstGeom>
              <a:blipFill rotWithShape="0">
                <a:blip r:embed="rId3"/>
                <a:stretch>
                  <a:fillRect l="-214" b="-2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6334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Elastic/Inelastic BDM Searches at SK/COSINE-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62200"/>
            <a:ext cx="8077200" cy="11396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906993"/>
            <a:ext cx="8077200" cy="11222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304800" y="1676400"/>
            <a:ext cx="6324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latin typeface="Arial Black" panose="020B0A04020102020204" pitchFamily="34" charset="0"/>
              </a:rPr>
              <a:t>Rising interest in boosted dark matter searches…</a:t>
            </a:r>
            <a:endParaRPr lang="en-US" sz="16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799" y="5265003"/>
            <a:ext cx="85344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Initially, not one of the physics missions.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600" dirty="0" smtClean="0"/>
              <a:t>Opened to other (unplanned) physics opportunities, not restricted to primary physics goals.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1920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Minimal BDM Scenario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" y="4876800"/>
            <a:ext cx="8534400" cy="74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Example model: dark gauge boson + fermionic dark matter</a:t>
            </a:r>
          </a:p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(In principle,) electron and proton scattering channels are available. </a:t>
            </a:r>
            <a:endParaRPr lang="en-US" sz="1500" dirty="0"/>
          </a:p>
        </p:txBody>
      </p:sp>
      <p:sp>
        <p:nvSpPr>
          <p:cNvPr id="36" name="Oval 35"/>
          <p:cNvSpPr/>
          <p:nvPr/>
        </p:nvSpPr>
        <p:spPr>
          <a:xfrm>
            <a:off x="304800" y="1839601"/>
            <a:ext cx="2377440" cy="2377440"/>
          </a:xfrm>
          <a:prstGeom prst="ellipse">
            <a:avLst/>
          </a:prstGeom>
          <a:gradFill flip="none" rotWithShape="1">
            <a:gsLst>
              <a:gs pos="69000">
                <a:schemeClr val="accent2">
                  <a:lumMod val="5000"/>
                  <a:lumOff val="9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04800" y="2932992"/>
            <a:ext cx="2377440" cy="1828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264920" y="2795832"/>
            <a:ext cx="4572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5"/>
          <p:cNvGrpSpPr>
            <a:grpSpLocks/>
          </p:cNvGrpSpPr>
          <p:nvPr/>
        </p:nvGrpSpPr>
        <p:grpSpPr bwMode="auto">
          <a:xfrm rot="21129624">
            <a:off x="1471243" y="2329811"/>
            <a:ext cx="494907" cy="152780"/>
            <a:chOff x="1392" y="1488"/>
            <a:chExt cx="1584" cy="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5"/>
          <p:cNvGrpSpPr>
            <a:grpSpLocks/>
          </p:cNvGrpSpPr>
          <p:nvPr/>
        </p:nvGrpSpPr>
        <p:grpSpPr bwMode="auto">
          <a:xfrm rot="11253360">
            <a:off x="1472073" y="2415544"/>
            <a:ext cx="494907" cy="152780"/>
            <a:chOff x="1392" y="1488"/>
            <a:chExt cx="1584" cy="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blipFill rotWithShape="0"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blipFill rotWithShape="0"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2653724" y="245006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61430" y="4309646"/>
            <a:ext cx="1252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Galactic halo</a:t>
            </a:r>
            <a:endParaRPr lang="en-US" sz="1600" dirty="0"/>
          </a:p>
        </p:txBody>
      </p:sp>
      <p:grpSp>
        <p:nvGrpSpPr>
          <p:cNvPr id="51" name="Group 5"/>
          <p:cNvGrpSpPr>
            <a:grpSpLocks/>
          </p:cNvGrpSpPr>
          <p:nvPr/>
        </p:nvGrpSpPr>
        <p:grpSpPr bwMode="auto">
          <a:xfrm rot="536631">
            <a:off x="816703" y="2336449"/>
            <a:ext cx="494907" cy="152780"/>
            <a:chOff x="1392" y="1488"/>
            <a:chExt cx="1584" cy="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" name="Group 5"/>
          <p:cNvGrpSpPr>
            <a:grpSpLocks/>
          </p:cNvGrpSpPr>
          <p:nvPr/>
        </p:nvGrpSpPr>
        <p:grpSpPr bwMode="auto">
          <a:xfrm rot="10265295">
            <a:off x="815625" y="2401689"/>
            <a:ext cx="494907" cy="152780"/>
            <a:chOff x="1392" y="1488"/>
            <a:chExt cx="1584" cy="0"/>
          </a:xfrm>
        </p:grpSpPr>
        <p:sp>
          <p:nvSpPr>
            <p:cNvPr id="5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Oval 59"/>
          <p:cNvSpPr/>
          <p:nvPr/>
        </p:nvSpPr>
        <p:spPr>
          <a:xfrm>
            <a:off x="1306370" y="2251631"/>
            <a:ext cx="155666" cy="415369"/>
          </a:xfrm>
          <a:prstGeom prst="ellipse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4565125" y="3905037"/>
            <a:ext cx="4276367" cy="261327"/>
          </a:xfrm>
          <a:custGeom>
            <a:avLst/>
            <a:gdLst>
              <a:gd name="connsiteX0" fmla="*/ 0 w 4276367"/>
              <a:gd name="connsiteY0" fmla="*/ 240701 h 261327"/>
              <a:gd name="connsiteX1" fmla="*/ 2110683 w 4276367"/>
              <a:gd name="connsiteY1" fmla="*/ 70 h 261327"/>
              <a:gd name="connsiteX2" fmla="*/ 4276367 w 4276367"/>
              <a:gd name="connsiteY2" fmla="*/ 261327 h 26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76367" h="261327">
                <a:moveTo>
                  <a:pt x="0" y="240701"/>
                </a:moveTo>
                <a:cubicBezTo>
                  <a:pt x="698977" y="118666"/>
                  <a:pt x="1397955" y="-3368"/>
                  <a:pt x="2110683" y="70"/>
                </a:cubicBezTo>
                <a:cubicBezTo>
                  <a:pt x="2823411" y="3508"/>
                  <a:pt x="3549889" y="132417"/>
                  <a:pt x="4276367" y="261327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3015825" y="2686083"/>
            <a:ext cx="957263" cy="8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00036" y="244019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324600" y="4298465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Earth</a:t>
            </a:r>
            <a:endParaRPr lang="en-US" sz="1600" dirty="0"/>
          </a:p>
        </p:txBody>
      </p:sp>
      <p:sp>
        <p:nvSpPr>
          <p:cNvPr id="8" name="Can 7"/>
          <p:cNvSpPr/>
          <p:nvPr/>
        </p:nvSpPr>
        <p:spPr>
          <a:xfrm>
            <a:off x="5378523" y="2040636"/>
            <a:ext cx="2546277" cy="2257828"/>
          </a:xfrm>
          <a:prstGeom prst="can">
            <a:avLst>
              <a:gd name="adj" fmla="val 2012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blipFill rotWithShape="0">
                <a:blip r:embed="rId5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82"/>
          <p:cNvSpPr>
            <a:spLocks/>
          </p:cNvSpPr>
          <p:nvPr/>
        </p:nvSpPr>
        <p:spPr bwMode="auto">
          <a:xfrm rot="16200000">
            <a:off x="5861522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/>
          <p:cNvSpPr txBox="1"/>
          <p:nvPr/>
        </p:nvSpPr>
        <p:spPr>
          <a:xfrm>
            <a:off x="5985425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Group 5"/>
          <p:cNvGrpSpPr>
            <a:grpSpLocks/>
          </p:cNvGrpSpPr>
          <p:nvPr/>
        </p:nvGrpSpPr>
        <p:grpSpPr bwMode="auto">
          <a:xfrm rot="21129624">
            <a:off x="6167323" y="2809600"/>
            <a:ext cx="2006574" cy="163051"/>
            <a:chOff x="1392" y="1488"/>
            <a:chExt cx="1584" cy="0"/>
          </a:xfrm>
        </p:grpSpPr>
        <p:sp>
          <p:nvSpPr>
            <p:cNvPr id="8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" name="Group 5"/>
          <p:cNvGrpSpPr>
            <a:grpSpLocks/>
          </p:cNvGrpSpPr>
          <p:nvPr/>
        </p:nvGrpSpPr>
        <p:grpSpPr bwMode="auto">
          <a:xfrm rot="536631">
            <a:off x="4419260" y="2823233"/>
            <a:ext cx="1646494" cy="471462"/>
            <a:chOff x="1392" y="1488"/>
            <a:chExt cx="1584" cy="0"/>
          </a:xfrm>
        </p:grpSpPr>
        <p:sp>
          <p:nvSpPr>
            <p:cNvPr id="8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" name="Group 5"/>
          <p:cNvGrpSpPr>
            <a:grpSpLocks/>
          </p:cNvGrpSpPr>
          <p:nvPr/>
        </p:nvGrpSpPr>
        <p:grpSpPr bwMode="auto">
          <a:xfrm rot="21129624">
            <a:off x="5712005" y="3504980"/>
            <a:ext cx="391692" cy="156129"/>
            <a:chOff x="1392" y="1488"/>
            <a:chExt cx="1584" cy="0"/>
          </a:xfrm>
        </p:grpSpPr>
        <p:sp>
          <p:nvSpPr>
            <p:cNvPr id="8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8" name="Group 5"/>
          <p:cNvGrpSpPr>
            <a:grpSpLocks/>
          </p:cNvGrpSpPr>
          <p:nvPr/>
        </p:nvGrpSpPr>
        <p:grpSpPr bwMode="auto">
          <a:xfrm rot="2170472">
            <a:off x="6006240" y="3541082"/>
            <a:ext cx="413412" cy="205548"/>
            <a:chOff x="1392" y="1488"/>
            <a:chExt cx="1584" cy="0"/>
          </a:xfrm>
        </p:grpSpPr>
        <p:sp>
          <p:nvSpPr>
            <p:cNvPr id="8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" name="Oval 74"/>
          <p:cNvSpPr/>
          <p:nvPr/>
        </p:nvSpPr>
        <p:spPr>
          <a:xfrm>
            <a:off x="6025332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628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: Background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" y="4876800"/>
            <a:ext cx="853440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Irreducible backgrounds from atmospheric-neutrino-induced events</a:t>
            </a:r>
            <a:endParaRPr lang="en-US" sz="1500" dirty="0"/>
          </a:p>
        </p:txBody>
      </p:sp>
      <p:sp>
        <p:nvSpPr>
          <p:cNvPr id="36" name="Oval 35"/>
          <p:cNvSpPr/>
          <p:nvPr/>
        </p:nvSpPr>
        <p:spPr>
          <a:xfrm>
            <a:off x="304800" y="1839601"/>
            <a:ext cx="2377440" cy="2377440"/>
          </a:xfrm>
          <a:prstGeom prst="ellipse">
            <a:avLst/>
          </a:prstGeom>
          <a:gradFill flip="none" rotWithShape="1">
            <a:gsLst>
              <a:gs pos="69000">
                <a:schemeClr val="accent2">
                  <a:lumMod val="5000"/>
                  <a:lumOff val="9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51717" y="4309646"/>
            <a:ext cx="1271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Atmosphere</a:t>
            </a:r>
            <a:endParaRPr lang="en-US" sz="1600" dirty="0"/>
          </a:p>
        </p:txBody>
      </p:sp>
      <p:sp>
        <p:nvSpPr>
          <p:cNvPr id="4" name="Freeform 3"/>
          <p:cNvSpPr/>
          <p:nvPr/>
        </p:nvSpPr>
        <p:spPr>
          <a:xfrm>
            <a:off x="4565125" y="3905037"/>
            <a:ext cx="4276367" cy="261327"/>
          </a:xfrm>
          <a:custGeom>
            <a:avLst/>
            <a:gdLst>
              <a:gd name="connsiteX0" fmla="*/ 0 w 4276367"/>
              <a:gd name="connsiteY0" fmla="*/ 240701 h 261327"/>
              <a:gd name="connsiteX1" fmla="*/ 2110683 w 4276367"/>
              <a:gd name="connsiteY1" fmla="*/ 70 h 261327"/>
              <a:gd name="connsiteX2" fmla="*/ 4276367 w 4276367"/>
              <a:gd name="connsiteY2" fmla="*/ 261327 h 26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76367" h="261327">
                <a:moveTo>
                  <a:pt x="0" y="240701"/>
                </a:moveTo>
                <a:cubicBezTo>
                  <a:pt x="698977" y="118666"/>
                  <a:pt x="1397955" y="-3368"/>
                  <a:pt x="2110683" y="70"/>
                </a:cubicBezTo>
                <a:cubicBezTo>
                  <a:pt x="2823411" y="3508"/>
                  <a:pt x="3549889" y="132417"/>
                  <a:pt x="4276367" y="261327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/>
          <p:cNvSpPr txBox="1"/>
          <p:nvPr/>
        </p:nvSpPr>
        <p:spPr>
          <a:xfrm>
            <a:off x="6324600" y="4298465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Earth</a:t>
            </a:r>
            <a:endParaRPr lang="en-US" sz="1600" dirty="0"/>
          </a:p>
        </p:txBody>
      </p:sp>
      <p:sp>
        <p:nvSpPr>
          <p:cNvPr id="8" name="Can 7"/>
          <p:cNvSpPr/>
          <p:nvPr/>
        </p:nvSpPr>
        <p:spPr>
          <a:xfrm>
            <a:off x="5378523" y="2040636"/>
            <a:ext cx="2546277" cy="2257828"/>
          </a:xfrm>
          <a:prstGeom prst="can">
            <a:avLst>
              <a:gd name="adj" fmla="val 2012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4794979" y="2375849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979" y="2375849"/>
                <a:ext cx="336182" cy="32316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blipFill rotWithShape="0">
                <a:blip r:embed="rId3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82"/>
          <p:cNvSpPr>
            <a:spLocks/>
          </p:cNvSpPr>
          <p:nvPr/>
        </p:nvSpPr>
        <p:spPr bwMode="auto">
          <a:xfrm rot="16200000">
            <a:off x="5861522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8040057" y="2273274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057" y="2273274"/>
                <a:ext cx="336182" cy="32316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5666139" y="3029635"/>
                <a:ext cx="42986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139" y="3029635"/>
                <a:ext cx="429861" cy="323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/>
          <p:cNvSpPr txBox="1"/>
          <p:nvPr/>
        </p:nvSpPr>
        <p:spPr>
          <a:xfrm>
            <a:off x="5985425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grpSp>
        <p:nvGrpSpPr>
          <p:cNvPr id="79" name="Group 5"/>
          <p:cNvGrpSpPr>
            <a:grpSpLocks/>
          </p:cNvGrpSpPr>
          <p:nvPr/>
        </p:nvGrpSpPr>
        <p:grpSpPr bwMode="auto">
          <a:xfrm rot="21129624">
            <a:off x="6167323" y="2809600"/>
            <a:ext cx="2006574" cy="163051"/>
            <a:chOff x="1392" y="1488"/>
            <a:chExt cx="1584" cy="0"/>
          </a:xfrm>
        </p:grpSpPr>
        <p:sp>
          <p:nvSpPr>
            <p:cNvPr id="8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" name="Group 5"/>
          <p:cNvGrpSpPr>
            <a:grpSpLocks/>
          </p:cNvGrpSpPr>
          <p:nvPr/>
        </p:nvGrpSpPr>
        <p:grpSpPr bwMode="auto">
          <a:xfrm rot="536631">
            <a:off x="4419260" y="2823233"/>
            <a:ext cx="1646494" cy="471462"/>
            <a:chOff x="1392" y="1488"/>
            <a:chExt cx="1584" cy="0"/>
          </a:xfrm>
        </p:grpSpPr>
        <p:sp>
          <p:nvSpPr>
            <p:cNvPr id="8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" name="Group 5"/>
          <p:cNvGrpSpPr>
            <a:grpSpLocks/>
          </p:cNvGrpSpPr>
          <p:nvPr/>
        </p:nvGrpSpPr>
        <p:grpSpPr bwMode="auto">
          <a:xfrm rot="21129624">
            <a:off x="5712005" y="3504980"/>
            <a:ext cx="391692" cy="156129"/>
            <a:chOff x="1392" y="1488"/>
            <a:chExt cx="1584" cy="0"/>
          </a:xfrm>
        </p:grpSpPr>
        <p:sp>
          <p:nvSpPr>
            <p:cNvPr id="8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8" name="Group 5"/>
          <p:cNvGrpSpPr>
            <a:grpSpLocks/>
          </p:cNvGrpSpPr>
          <p:nvPr/>
        </p:nvGrpSpPr>
        <p:grpSpPr bwMode="auto">
          <a:xfrm rot="2170472">
            <a:off x="6006240" y="3541082"/>
            <a:ext cx="413412" cy="205548"/>
            <a:chOff x="1392" y="1488"/>
            <a:chExt cx="1584" cy="0"/>
          </a:xfrm>
        </p:grpSpPr>
        <p:sp>
          <p:nvSpPr>
            <p:cNvPr id="8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" name="Oval 74"/>
          <p:cNvSpPr/>
          <p:nvPr/>
        </p:nvSpPr>
        <p:spPr>
          <a:xfrm>
            <a:off x="6025332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"/>
          <p:cNvGrpSpPr>
            <a:grpSpLocks/>
          </p:cNvGrpSpPr>
          <p:nvPr/>
        </p:nvGrpSpPr>
        <p:grpSpPr bwMode="auto">
          <a:xfrm rot="1322539">
            <a:off x="319782" y="2230438"/>
            <a:ext cx="391692" cy="156129"/>
            <a:chOff x="1392" y="1488"/>
            <a:chExt cx="1584" cy="0"/>
          </a:xfrm>
        </p:grpSpPr>
        <p:sp>
          <p:nvSpPr>
            <p:cNvPr id="5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7" name="Straight Connector 6"/>
          <p:cNvCxnSpPr/>
          <p:nvPr/>
        </p:nvCxnSpPr>
        <p:spPr>
          <a:xfrm>
            <a:off x="765833" y="2306625"/>
            <a:ext cx="654044" cy="15992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72708" y="2326942"/>
            <a:ext cx="289921" cy="63784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767086" y="2247915"/>
            <a:ext cx="421973" cy="47708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05787" y="2317013"/>
            <a:ext cx="503897" cy="197766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56089" y="2324252"/>
            <a:ext cx="102221" cy="2721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07088" y="2121774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91" name="Freeform 82"/>
          <p:cNvSpPr>
            <a:spLocks/>
          </p:cNvSpPr>
          <p:nvPr/>
        </p:nvSpPr>
        <p:spPr bwMode="auto">
          <a:xfrm rot="16667717">
            <a:off x="656222" y="2751997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Freeform 82"/>
          <p:cNvSpPr>
            <a:spLocks/>
          </p:cNvSpPr>
          <p:nvPr/>
        </p:nvSpPr>
        <p:spPr bwMode="auto">
          <a:xfrm rot="4204561">
            <a:off x="794860" y="2754072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 flipH="1">
            <a:off x="682586" y="2952681"/>
            <a:ext cx="114895" cy="27076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 flipH="1">
            <a:off x="1002701" y="2954087"/>
            <a:ext cx="29863" cy="27644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049159" y="2954087"/>
            <a:ext cx="135215" cy="27119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820558" y="2969062"/>
            <a:ext cx="11594" cy="24363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587045" y="3187741"/>
            <a:ext cx="114895" cy="27076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Freeform 82"/>
          <p:cNvSpPr>
            <a:spLocks/>
          </p:cNvSpPr>
          <p:nvPr/>
        </p:nvSpPr>
        <p:spPr bwMode="auto">
          <a:xfrm rot="3795309">
            <a:off x="608540" y="3338701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99" name="Straight Connector 98"/>
          <p:cNvCxnSpPr/>
          <p:nvPr/>
        </p:nvCxnSpPr>
        <p:spPr>
          <a:xfrm>
            <a:off x="1194883" y="2508875"/>
            <a:ext cx="292681" cy="514090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1195779" y="2503431"/>
            <a:ext cx="92619" cy="355188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210529" y="2519104"/>
            <a:ext cx="315382" cy="142090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229686" y="2541986"/>
            <a:ext cx="450317" cy="334483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V="1">
            <a:off x="1407653" y="2231244"/>
            <a:ext cx="420289" cy="83152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407653" y="2322272"/>
            <a:ext cx="495856" cy="10574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407724" y="2339182"/>
            <a:ext cx="267889" cy="62759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1218795" y="2508483"/>
            <a:ext cx="651262" cy="165030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1865364" y="2671020"/>
            <a:ext cx="532116" cy="23109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5"/>
          <p:cNvGrpSpPr>
            <a:grpSpLocks/>
          </p:cNvGrpSpPr>
          <p:nvPr/>
        </p:nvGrpSpPr>
        <p:grpSpPr bwMode="auto">
          <a:xfrm>
            <a:off x="1843715" y="2658535"/>
            <a:ext cx="594802" cy="471462"/>
            <a:chOff x="1392" y="1488"/>
            <a:chExt cx="1584" cy="0"/>
          </a:xfrm>
        </p:grpSpPr>
        <p:sp>
          <p:nvSpPr>
            <p:cNvPr id="11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14" name="Straight Connector 113"/>
          <p:cNvCxnSpPr/>
          <p:nvPr/>
        </p:nvCxnSpPr>
        <p:spPr>
          <a:xfrm flipV="1">
            <a:off x="1415372" y="2214020"/>
            <a:ext cx="289823" cy="95625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1446203" y="2295248"/>
            <a:ext cx="314839" cy="18252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1426722" y="2320950"/>
            <a:ext cx="266761" cy="43920"/>
          </a:xfrm>
          <a:prstGeom prst="line">
            <a:avLst/>
          </a:prstGeom>
          <a:ln w="1905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1260450" y="213384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23" name="Freeform 82"/>
          <p:cNvSpPr>
            <a:spLocks/>
          </p:cNvSpPr>
          <p:nvPr/>
        </p:nvSpPr>
        <p:spPr bwMode="auto">
          <a:xfrm rot="16667717">
            <a:off x="1273148" y="3178315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" name="Freeform 82"/>
          <p:cNvSpPr>
            <a:spLocks/>
          </p:cNvSpPr>
          <p:nvPr/>
        </p:nvSpPr>
        <p:spPr bwMode="auto">
          <a:xfrm rot="4204561">
            <a:off x="1411786" y="3180390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25" name="Straight Connector 124"/>
          <p:cNvCxnSpPr/>
          <p:nvPr/>
        </p:nvCxnSpPr>
        <p:spPr>
          <a:xfrm flipH="1">
            <a:off x="1299512" y="3378999"/>
            <a:ext cx="114895" cy="27076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flipH="1">
            <a:off x="1619627" y="3380405"/>
            <a:ext cx="29863" cy="27644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1666085" y="3380405"/>
            <a:ext cx="135215" cy="27119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1437484" y="3395380"/>
            <a:ext cx="11594" cy="24363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>
            <a:off x="1203971" y="3614059"/>
            <a:ext cx="114895" cy="27076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Freeform 82"/>
          <p:cNvSpPr>
            <a:spLocks/>
          </p:cNvSpPr>
          <p:nvPr/>
        </p:nvSpPr>
        <p:spPr bwMode="auto">
          <a:xfrm rot="3795309">
            <a:off x="1225466" y="3765019"/>
            <a:ext cx="358460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7030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1" name="TextBox 130"/>
          <p:cNvSpPr txBox="1"/>
          <p:nvPr/>
        </p:nvSpPr>
        <p:spPr>
          <a:xfrm>
            <a:off x="731988" y="2404272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898138" y="274320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671475" y="2750075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554025" y="299930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1079975" y="2327825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1350400" y="283339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1291529" y="3180022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1513829" y="319434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39" name="TextBox 138"/>
          <p:cNvSpPr txBox="1"/>
          <p:nvPr/>
        </p:nvSpPr>
        <p:spPr>
          <a:xfrm>
            <a:off x="1173504" y="342294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sp>
        <p:nvSpPr>
          <p:cNvPr id="140" name="TextBox 139"/>
          <p:cNvSpPr txBox="1"/>
          <p:nvPr/>
        </p:nvSpPr>
        <p:spPr>
          <a:xfrm>
            <a:off x="1706904" y="247359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cxnSp>
        <p:nvCxnSpPr>
          <p:cNvPr id="141" name="Straight Connector 140"/>
          <p:cNvCxnSpPr/>
          <p:nvPr/>
        </p:nvCxnSpPr>
        <p:spPr>
          <a:xfrm>
            <a:off x="1667756" y="2865108"/>
            <a:ext cx="338177" cy="38093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Group 5"/>
          <p:cNvGrpSpPr>
            <a:grpSpLocks/>
          </p:cNvGrpSpPr>
          <p:nvPr/>
        </p:nvGrpSpPr>
        <p:grpSpPr bwMode="auto">
          <a:xfrm rot="1450563">
            <a:off x="1511383" y="2946365"/>
            <a:ext cx="594802" cy="471462"/>
            <a:chOff x="1392" y="1488"/>
            <a:chExt cx="1584" cy="0"/>
          </a:xfrm>
        </p:grpSpPr>
        <p:sp>
          <p:nvSpPr>
            <p:cNvPr id="14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6" name="TextBox 145"/>
          <p:cNvSpPr txBox="1"/>
          <p:nvPr/>
        </p:nvSpPr>
        <p:spPr>
          <a:xfrm>
            <a:off x="1524000" y="266700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/>
              <p:cNvSpPr txBox="1"/>
              <p:nvPr/>
            </p:nvSpPr>
            <p:spPr>
              <a:xfrm>
                <a:off x="2133600" y="2343835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2343835"/>
                <a:ext cx="336182" cy="32316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>
              <a:xfrm>
                <a:off x="2026018" y="2801035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6018" y="2801035"/>
                <a:ext cx="336182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9" name="TextBox 148"/>
          <p:cNvSpPr txBox="1"/>
          <p:nvPr/>
        </p:nvSpPr>
        <p:spPr>
          <a:xfrm>
            <a:off x="2653724" y="245006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50" name="Straight Arrow Connector 149"/>
          <p:cNvCxnSpPr/>
          <p:nvPr/>
        </p:nvCxnSpPr>
        <p:spPr>
          <a:xfrm flipV="1">
            <a:off x="3015825" y="2686083"/>
            <a:ext cx="957263" cy="8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4000036" y="244019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91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/>
              <a:t>: Distinction from Neutrino Scenario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04800" y="4876800"/>
            <a:ext cx="8534400" cy="749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1500" dirty="0" smtClean="0"/>
              <a:t>(Light) boosted dark matter behaves like a neutrino. </a:t>
            </a:r>
          </a:p>
          <a:p>
            <a:pPr marL="742950" lvl="1" indent="-285750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500" dirty="0" smtClean="0"/>
              <a:t>Signature-wise, it is challenging to distinguish the BDM scenario from the neutrino one. </a:t>
            </a:r>
            <a:endParaRPr lang="en-US" sz="1500" dirty="0"/>
          </a:p>
        </p:txBody>
      </p:sp>
      <p:sp>
        <p:nvSpPr>
          <p:cNvPr id="36" name="Oval 35"/>
          <p:cNvSpPr/>
          <p:nvPr/>
        </p:nvSpPr>
        <p:spPr>
          <a:xfrm>
            <a:off x="304800" y="1839601"/>
            <a:ext cx="2377440" cy="2377440"/>
          </a:xfrm>
          <a:prstGeom prst="ellipse">
            <a:avLst/>
          </a:prstGeom>
          <a:gradFill flip="none" rotWithShape="1">
            <a:gsLst>
              <a:gs pos="69000">
                <a:schemeClr val="accent2">
                  <a:lumMod val="5000"/>
                  <a:lumOff val="9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04800" y="2932992"/>
            <a:ext cx="2377440" cy="1828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264920" y="2795832"/>
            <a:ext cx="4572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5"/>
          <p:cNvGrpSpPr>
            <a:grpSpLocks/>
          </p:cNvGrpSpPr>
          <p:nvPr/>
        </p:nvGrpSpPr>
        <p:grpSpPr bwMode="auto">
          <a:xfrm rot="21129624">
            <a:off x="1471243" y="2329811"/>
            <a:ext cx="494907" cy="152780"/>
            <a:chOff x="1392" y="1488"/>
            <a:chExt cx="1584" cy="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5"/>
          <p:cNvGrpSpPr>
            <a:grpSpLocks/>
          </p:cNvGrpSpPr>
          <p:nvPr/>
        </p:nvGrpSpPr>
        <p:grpSpPr bwMode="auto">
          <a:xfrm rot="11253360">
            <a:off x="1472073" y="2415544"/>
            <a:ext cx="494907" cy="152780"/>
            <a:chOff x="1392" y="1488"/>
            <a:chExt cx="1584" cy="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887822" y="2040636"/>
                <a:ext cx="3261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2" y="2040636"/>
                <a:ext cx="326180" cy="30777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887821" y="2485573"/>
                <a:ext cx="32618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acc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1" y="2485573"/>
                <a:ext cx="326180" cy="307777"/>
              </a:xfrm>
              <a:prstGeom prst="rect">
                <a:avLst/>
              </a:prstGeom>
              <a:blipFill rotWithShape="0">
                <a:blip r:embed="rId3"/>
                <a:stretch>
                  <a:fillRect r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2653724" y="245006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61430" y="4309646"/>
            <a:ext cx="1252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Galactic halo</a:t>
            </a:r>
            <a:endParaRPr lang="en-US" sz="1600" dirty="0"/>
          </a:p>
        </p:txBody>
      </p:sp>
      <p:grpSp>
        <p:nvGrpSpPr>
          <p:cNvPr id="51" name="Group 5"/>
          <p:cNvGrpSpPr>
            <a:grpSpLocks/>
          </p:cNvGrpSpPr>
          <p:nvPr/>
        </p:nvGrpSpPr>
        <p:grpSpPr bwMode="auto">
          <a:xfrm rot="536631">
            <a:off x="816703" y="2336449"/>
            <a:ext cx="494907" cy="152780"/>
            <a:chOff x="1392" y="1488"/>
            <a:chExt cx="1584" cy="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" name="Group 5"/>
          <p:cNvGrpSpPr>
            <a:grpSpLocks/>
          </p:cNvGrpSpPr>
          <p:nvPr/>
        </p:nvGrpSpPr>
        <p:grpSpPr bwMode="auto">
          <a:xfrm rot="10265295">
            <a:off x="815625" y="2401689"/>
            <a:ext cx="494907" cy="152780"/>
            <a:chOff x="1392" y="1488"/>
            <a:chExt cx="1584" cy="0"/>
          </a:xfrm>
        </p:grpSpPr>
        <p:sp>
          <p:nvSpPr>
            <p:cNvPr id="5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Oval 59"/>
          <p:cNvSpPr/>
          <p:nvPr/>
        </p:nvSpPr>
        <p:spPr>
          <a:xfrm>
            <a:off x="1306370" y="2251631"/>
            <a:ext cx="155666" cy="415369"/>
          </a:xfrm>
          <a:prstGeom prst="ellipse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4565125" y="3905037"/>
            <a:ext cx="4276367" cy="261327"/>
          </a:xfrm>
          <a:custGeom>
            <a:avLst/>
            <a:gdLst>
              <a:gd name="connsiteX0" fmla="*/ 0 w 4276367"/>
              <a:gd name="connsiteY0" fmla="*/ 240701 h 261327"/>
              <a:gd name="connsiteX1" fmla="*/ 2110683 w 4276367"/>
              <a:gd name="connsiteY1" fmla="*/ 70 h 261327"/>
              <a:gd name="connsiteX2" fmla="*/ 4276367 w 4276367"/>
              <a:gd name="connsiteY2" fmla="*/ 261327 h 26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76367" h="261327">
                <a:moveTo>
                  <a:pt x="0" y="240701"/>
                </a:moveTo>
                <a:cubicBezTo>
                  <a:pt x="698977" y="118666"/>
                  <a:pt x="1397955" y="-3368"/>
                  <a:pt x="2110683" y="70"/>
                </a:cubicBezTo>
                <a:cubicBezTo>
                  <a:pt x="2823411" y="3508"/>
                  <a:pt x="3549889" y="132417"/>
                  <a:pt x="4276367" y="261327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3015825" y="2686083"/>
            <a:ext cx="957263" cy="8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00036" y="244019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324600" y="4298465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Earth</a:t>
            </a:r>
            <a:endParaRPr lang="en-US" sz="1600" dirty="0"/>
          </a:p>
        </p:txBody>
      </p:sp>
      <p:sp>
        <p:nvSpPr>
          <p:cNvPr id="8" name="Can 7"/>
          <p:cNvSpPr/>
          <p:nvPr/>
        </p:nvSpPr>
        <p:spPr>
          <a:xfrm>
            <a:off x="5378523" y="2040636"/>
            <a:ext cx="2546277" cy="2257828"/>
          </a:xfrm>
          <a:prstGeom prst="can">
            <a:avLst>
              <a:gd name="adj" fmla="val 2012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4794979" y="2375849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979" y="2375849"/>
                <a:ext cx="336182" cy="323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blipFill rotWithShape="0">
                <a:blip r:embed="rId6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Freeform 82"/>
          <p:cNvSpPr>
            <a:spLocks/>
          </p:cNvSpPr>
          <p:nvPr/>
        </p:nvSpPr>
        <p:spPr bwMode="auto">
          <a:xfrm rot="16200000">
            <a:off x="5861522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8040057" y="2273274"/>
                <a:ext cx="336182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057" y="2273274"/>
                <a:ext cx="336182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666139" y="3029635"/>
                <a:ext cx="42986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139" y="3029635"/>
                <a:ext cx="429861" cy="323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TextBox 68"/>
          <p:cNvSpPr txBox="1"/>
          <p:nvPr/>
        </p:nvSpPr>
        <p:spPr>
          <a:xfrm>
            <a:off x="5985425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p:grpSp>
        <p:nvGrpSpPr>
          <p:cNvPr id="72" name="Group 5"/>
          <p:cNvGrpSpPr>
            <a:grpSpLocks/>
          </p:cNvGrpSpPr>
          <p:nvPr/>
        </p:nvGrpSpPr>
        <p:grpSpPr bwMode="auto">
          <a:xfrm rot="21129624">
            <a:off x="6167323" y="2809600"/>
            <a:ext cx="2006574" cy="163051"/>
            <a:chOff x="1392" y="1488"/>
            <a:chExt cx="1584" cy="0"/>
          </a:xfrm>
        </p:grpSpPr>
        <p:sp>
          <p:nvSpPr>
            <p:cNvPr id="7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" name="Group 5"/>
          <p:cNvGrpSpPr>
            <a:grpSpLocks/>
          </p:cNvGrpSpPr>
          <p:nvPr/>
        </p:nvGrpSpPr>
        <p:grpSpPr bwMode="auto">
          <a:xfrm rot="536631">
            <a:off x="4419260" y="2823233"/>
            <a:ext cx="1646494" cy="471462"/>
            <a:chOff x="1392" y="1488"/>
            <a:chExt cx="1584" cy="0"/>
          </a:xfrm>
        </p:grpSpPr>
        <p:sp>
          <p:nvSpPr>
            <p:cNvPr id="9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5" name="Group 5"/>
          <p:cNvGrpSpPr>
            <a:grpSpLocks/>
          </p:cNvGrpSpPr>
          <p:nvPr/>
        </p:nvGrpSpPr>
        <p:grpSpPr bwMode="auto">
          <a:xfrm rot="21129624">
            <a:off x="5712005" y="3504980"/>
            <a:ext cx="391692" cy="156129"/>
            <a:chOff x="1392" y="1488"/>
            <a:chExt cx="1584" cy="0"/>
          </a:xfrm>
        </p:grpSpPr>
        <p:sp>
          <p:nvSpPr>
            <p:cNvPr id="9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8" name="Group 5"/>
          <p:cNvGrpSpPr>
            <a:grpSpLocks/>
          </p:cNvGrpSpPr>
          <p:nvPr/>
        </p:nvGrpSpPr>
        <p:grpSpPr bwMode="auto">
          <a:xfrm rot="2170472">
            <a:off x="6006240" y="3541082"/>
            <a:ext cx="413412" cy="205548"/>
            <a:chOff x="1392" y="1488"/>
            <a:chExt cx="1584" cy="0"/>
          </a:xfrm>
        </p:grpSpPr>
        <p:sp>
          <p:nvSpPr>
            <p:cNvPr id="9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1" name="Oval 100"/>
          <p:cNvSpPr/>
          <p:nvPr/>
        </p:nvSpPr>
        <p:spPr>
          <a:xfrm>
            <a:off x="6025332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9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Issue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 smtClean="0"/>
              <a:t>: Inelastic BDM Scenario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04800" y="4876800"/>
                <a:ext cx="8534400" cy="7848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5425" indent="-225425">
                  <a:lnSpc>
                    <a:spcPct val="150000"/>
                  </a:lnSpc>
                  <a:buFont typeface="Wingdings" pitchFamily="2" charset="2"/>
                  <a:buChar char="q"/>
                </a:pPr>
                <a:r>
                  <a:rPr lang="en-US" sz="1500" dirty="0" smtClean="0"/>
                  <a:t>Inelastic DM 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+ </m:t>
                    </m:r>
                  </m:oMath>
                </a14:m>
                <a:r>
                  <a:rPr lang="en-US" sz="1500" dirty="0" smtClean="0"/>
                  <a:t>BDM </a:t>
                </a:r>
                <a14:m>
                  <m:oMath xmlns:m="http://schemas.openxmlformats.org/officeDocument/2006/math">
                    <m:r>
                      <a:rPr lang="en-US" sz="15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sz="1500" dirty="0" smtClean="0"/>
                  <a:t>Inelastic BDM 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[</a:t>
                </a:r>
                <a:r>
                  <a:rPr lang="en-US" sz="1100" b="1" dirty="0">
                    <a:solidFill>
                      <a:srgbClr val="E98517"/>
                    </a:solidFill>
                  </a:rPr>
                  <a:t>DK</a:t>
                </a:r>
                <a:r>
                  <a:rPr lang="en-US" sz="1100" dirty="0">
                    <a:solidFill>
                      <a:srgbClr val="E98517"/>
                    </a:solidFill>
                  </a:rPr>
                  <a:t>, Park, 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Shin, </a:t>
                </a:r>
                <a:r>
                  <a:rPr lang="en-US" sz="1100" b="1" dirty="0" smtClean="0">
                    <a:solidFill>
                      <a:srgbClr val="E98517"/>
                    </a:solidFill>
                  </a:rPr>
                  <a:t>PRL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 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119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 </a:t>
                </a:r>
                <a:r>
                  <a:rPr lang="en-US" sz="1100" dirty="0">
                    <a:solidFill>
                      <a:srgbClr val="E98517"/>
                    </a:solidFill>
                  </a:rPr>
                  <a:t>(</a:t>
                </a:r>
                <a:r>
                  <a:rPr lang="en-US" sz="1100" dirty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2016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) </a:t>
                </a:r>
                <a:r>
                  <a:rPr lang="en-US" sz="1100" dirty="0" smtClean="0">
                    <a:solidFill>
                      <a:srgbClr val="E9851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161801</a:t>
                </a:r>
                <a:r>
                  <a:rPr lang="en-US" sz="1100" dirty="0" smtClean="0">
                    <a:solidFill>
                      <a:srgbClr val="E98517"/>
                    </a:solidFill>
                  </a:rPr>
                  <a:t>]</a:t>
                </a:r>
              </a:p>
              <a:p>
                <a:pPr marL="742950" lvl="1" indent="-285750">
                  <a:lnSpc>
                    <a:spcPct val="150000"/>
                  </a:lnSpc>
                  <a:buFont typeface="Symbol" panose="05050102010706020507" pitchFamily="18" charset="2"/>
                  <a:buChar char="Þ"/>
                </a:pPr>
                <a:r>
                  <a:rPr lang="en-US" sz="1500" dirty="0" smtClean="0"/>
                  <a:t>Additional signature from the decay of heavier unstable dark-sector state (or excited state)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15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15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876800"/>
                <a:ext cx="8534400" cy="784830"/>
              </a:xfrm>
              <a:prstGeom prst="rect">
                <a:avLst/>
              </a:prstGeom>
              <a:blipFill rotWithShape="0">
                <a:blip r:embed="rId2"/>
                <a:stretch>
                  <a:fillRect l="-214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Oval 35"/>
          <p:cNvSpPr/>
          <p:nvPr/>
        </p:nvSpPr>
        <p:spPr>
          <a:xfrm>
            <a:off x="304800" y="1839601"/>
            <a:ext cx="2377440" cy="2377440"/>
          </a:xfrm>
          <a:prstGeom prst="ellipse">
            <a:avLst/>
          </a:prstGeom>
          <a:gradFill flip="none" rotWithShape="1">
            <a:gsLst>
              <a:gs pos="69000">
                <a:schemeClr val="accent2">
                  <a:lumMod val="5000"/>
                  <a:lumOff val="9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45000"/>
                  <a:lumOff val="55000"/>
                </a:schemeClr>
              </a:gs>
              <a:gs pos="0">
                <a:schemeClr val="accent2">
                  <a:lumMod val="30000"/>
                  <a:lumOff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04800" y="2932992"/>
            <a:ext cx="2377440" cy="18288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264920" y="2795832"/>
            <a:ext cx="457200" cy="4572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5"/>
          <p:cNvGrpSpPr>
            <a:grpSpLocks/>
          </p:cNvGrpSpPr>
          <p:nvPr/>
        </p:nvGrpSpPr>
        <p:grpSpPr bwMode="auto">
          <a:xfrm rot="21129624">
            <a:off x="1471243" y="2329811"/>
            <a:ext cx="494907" cy="152780"/>
            <a:chOff x="1392" y="1488"/>
            <a:chExt cx="1584" cy="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5"/>
          <p:cNvGrpSpPr>
            <a:grpSpLocks/>
          </p:cNvGrpSpPr>
          <p:nvPr/>
        </p:nvGrpSpPr>
        <p:grpSpPr bwMode="auto">
          <a:xfrm rot="11253360">
            <a:off x="1472073" y="2415544"/>
            <a:ext cx="494907" cy="152780"/>
            <a:chOff x="1392" y="1488"/>
            <a:chExt cx="1584" cy="0"/>
          </a:xfrm>
        </p:grpSpPr>
        <p:sp>
          <p:nvSpPr>
            <p:cNvPr id="4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2" y="2040636"/>
                <a:ext cx="404021" cy="307777"/>
              </a:xfrm>
              <a:prstGeom prst="rect">
                <a:avLst/>
              </a:prstGeom>
              <a:blipFill rotWithShape="0"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7821" y="2485573"/>
                <a:ext cx="404021" cy="307777"/>
              </a:xfrm>
              <a:prstGeom prst="rect">
                <a:avLst/>
              </a:prstGeom>
              <a:blipFill rotWithShape="0">
                <a:blip r:embed="rId3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>
            <a:off x="2653724" y="2450068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861430" y="4309646"/>
            <a:ext cx="1252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Galactic halo</a:t>
            </a:r>
            <a:endParaRPr lang="en-US" sz="1600" dirty="0"/>
          </a:p>
        </p:txBody>
      </p:sp>
      <p:grpSp>
        <p:nvGrpSpPr>
          <p:cNvPr id="51" name="Group 5"/>
          <p:cNvGrpSpPr>
            <a:grpSpLocks/>
          </p:cNvGrpSpPr>
          <p:nvPr/>
        </p:nvGrpSpPr>
        <p:grpSpPr bwMode="auto">
          <a:xfrm rot="536631">
            <a:off x="816703" y="2336449"/>
            <a:ext cx="494907" cy="152780"/>
            <a:chOff x="1392" y="1488"/>
            <a:chExt cx="1584" cy="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" name="Group 5"/>
          <p:cNvGrpSpPr>
            <a:grpSpLocks/>
          </p:cNvGrpSpPr>
          <p:nvPr/>
        </p:nvGrpSpPr>
        <p:grpSpPr bwMode="auto">
          <a:xfrm rot="10265295">
            <a:off x="815625" y="2401689"/>
            <a:ext cx="494907" cy="152780"/>
            <a:chOff x="1392" y="1488"/>
            <a:chExt cx="1584" cy="0"/>
          </a:xfrm>
        </p:grpSpPr>
        <p:sp>
          <p:nvSpPr>
            <p:cNvPr id="5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" name="Oval 59"/>
          <p:cNvSpPr/>
          <p:nvPr/>
        </p:nvSpPr>
        <p:spPr>
          <a:xfrm>
            <a:off x="1306370" y="2251631"/>
            <a:ext cx="155666" cy="415369"/>
          </a:xfrm>
          <a:prstGeom prst="ellipse">
            <a:avLst/>
          </a:prstGeom>
          <a:pattFill prst="ltUpDiag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20" y="2011840"/>
                <a:ext cx="41299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819" y="2456777"/>
                <a:ext cx="412998" cy="3077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4565125" y="3905037"/>
            <a:ext cx="4276367" cy="261327"/>
          </a:xfrm>
          <a:custGeom>
            <a:avLst/>
            <a:gdLst>
              <a:gd name="connsiteX0" fmla="*/ 0 w 4276367"/>
              <a:gd name="connsiteY0" fmla="*/ 240701 h 261327"/>
              <a:gd name="connsiteX1" fmla="*/ 2110683 w 4276367"/>
              <a:gd name="connsiteY1" fmla="*/ 70 h 261327"/>
              <a:gd name="connsiteX2" fmla="*/ 4276367 w 4276367"/>
              <a:gd name="connsiteY2" fmla="*/ 261327 h 26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76367" h="261327">
                <a:moveTo>
                  <a:pt x="0" y="240701"/>
                </a:moveTo>
                <a:cubicBezTo>
                  <a:pt x="698977" y="118666"/>
                  <a:pt x="1397955" y="-3368"/>
                  <a:pt x="2110683" y="70"/>
                </a:cubicBezTo>
                <a:cubicBezTo>
                  <a:pt x="2823411" y="3508"/>
                  <a:pt x="3549889" y="132417"/>
                  <a:pt x="4276367" y="261327"/>
                </a:cubicBezTo>
              </a:path>
            </a:pathLst>
          </a:cu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3015825" y="2686083"/>
            <a:ext cx="957263" cy="82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00036" y="2440193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6324600" y="4298465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Earth</a:t>
            </a:r>
            <a:endParaRPr lang="en-US" sz="1600" dirty="0"/>
          </a:p>
        </p:txBody>
      </p:sp>
      <p:sp>
        <p:nvSpPr>
          <p:cNvPr id="8" name="Can 7"/>
          <p:cNvSpPr/>
          <p:nvPr/>
        </p:nvSpPr>
        <p:spPr>
          <a:xfrm>
            <a:off x="5378523" y="2040636"/>
            <a:ext cx="2546277" cy="2257828"/>
          </a:xfrm>
          <a:prstGeom prst="can">
            <a:avLst>
              <a:gd name="adj" fmla="val 2012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979" y="2375849"/>
                <a:ext cx="426463" cy="32316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0162" y="3639235"/>
                <a:ext cx="654217" cy="323165"/>
              </a:xfrm>
              <a:prstGeom prst="rect">
                <a:avLst/>
              </a:prstGeom>
              <a:blipFill rotWithShape="0">
                <a:blip r:embed="rId6"/>
                <a:stretch>
                  <a:fillRect b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Freeform 82"/>
          <p:cNvSpPr>
            <a:spLocks/>
          </p:cNvSpPr>
          <p:nvPr/>
        </p:nvSpPr>
        <p:spPr bwMode="auto">
          <a:xfrm rot="16200000">
            <a:off x="5861522" y="3212854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057" y="2273274"/>
                <a:ext cx="426463" cy="32316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302" y="3029635"/>
                <a:ext cx="440698" cy="323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/>
          <p:cNvSpPr txBox="1"/>
          <p:nvPr/>
        </p:nvSpPr>
        <p:spPr>
          <a:xfrm>
            <a:off x="5985425" y="2776327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1854" y="3212812"/>
                <a:ext cx="308611" cy="29238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Group 5"/>
          <p:cNvGrpSpPr>
            <a:grpSpLocks/>
          </p:cNvGrpSpPr>
          <p:nvPr/>
        </p:nvGrpSpPr>
        <p:grpSpPr bwMode="auto">
          <a:xfrm rot="21129624">
            <a:off x="6166193" y="2910443"/>
            <a:ext cx="535985" cy="45719"/>
            <a:chOff x="1392" y="1488"/>
            <a:chExt cx="1584" cy="0"/>
          </a:xfrm>
        </p:grpSpPr>
        <p:sp>
          <p:nvSpPr>
            <p:cNvPr id="8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" name="Group 5"/>
          <p:cNvGrpSpPr>
            <a:grpSpLocks/>
          </p:cNvGrpSpPr>
          <p:nvPr/>
        </p:nvGrpSpPr>
        <p:grpSpPr bwMode="auto">
          <a:xfrm rot="536631">
            <a:off x="4419260" y="2823233"/>
            <a:ext cx="1646494" cy="471462"/>
            <a:chOff x="1392" y="1488"/>
            <a:chExt cx="1584" cy="0"/>
          </a:xfrm>
        </p:grpSpPr>
        <p:sp>
          <p:nvSpPr>
            <p:cNvPr id="8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5" name="Group 5"/>
          <p:cNvGrpSpPr>
            <a:grpSpLocks/>
          </p:cNvGrpSpPr>
          <p:nvPr/>
        </p:nvGrpSpPr>
        <p:grpSpPr bwMode="auto">
          <a:xfrm rot="21129624">
            <a:off x="5712005" y="3504980"/>
            <a:ext cx="391692" cy="156129"/>
            <a:chOff x="1392" y="1488"/>
            <a:chExt cx="1584" cy="0"/>
          </a:xfrm>
        </p:grpSpPr>
        <p:sp>
          <p:nvSpPr>
            <p:cNvPr id="8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8" name="Group 5"/>
          <p:cNvGrpSpPr>
            <a:grpSpLocks/>
          </p:cNvGrpSpPr>
          <p:nvPr/>
        </p:nvGrpSpPr>
        <p:grpSpPr bwMode="auto">
          <a:xfrm rot="2170472">
            <a:off x="6006240" y="3541082"/>
            <a:ext cx="413412" cy="205548"/>
            <a:chOff x="1392" y="1488"/>
            <a:chExt cx="1584" cy="0"/>
          </a:xfrm>
        </p:grpSpPr>
        <p:sp>
          <p:nvSpPr>
            <p:cNvPr id="8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5" name="Oval 74"/>
          <p:cNvSpPr/>
          <p:nvPr/>
        </p:nvSpPr>
        <p:spPr>
          <a:xfrm>
            <a:off x="6025332" y="3377682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"/>
          <p:cNvGrpSpPr>
            <a:grpSpLocks/>
          </p:cNvGrpSpPr>
          <p:nvPr/>
        </p:nvGrpSpPr>
        <p:grpSpPr bwMode="auto">
          <a:xfrm rot="20706347">
            <a:off x="6659766" y="2691665"/>
            <a:ext cx="1444718" cy="45719"/>
            <a:chOff x="1392" y="1488"/>
            <a:chExt cx="1584" cy="0"/>
          </a:xfrm>
        </p:grpSpPr>
        <p:sp>
          <p:nvSpPr>
            <p:cNvPr id="5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6" name="Freeform 82"/>
          <p:cNvSpPr>
            <a:spLocks/>
          </p:cNvSpPr>
          <p:nvPr/>
        </p:nvSpPr>
        <p:spPr bwMode="auto">
          <a:xfrm rot="12714265">
            <a:off x="6651502" y="3001345"/>
            <a:ext cx="515414" cy="46457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8" name="Group 5"/>
          <p:cNvGrpSpPr>
            <a:grpSpLocks/>
          </p:cNvGrpSpPr>
          <p:nvPr/>
        </p:nvGrpSpPr>
        <p:grpSpPr bwMode="auto">
          <a:xfrm rot="1089535">
            <a:off x="7089575" y="3224306"/>
            <a:ext cx="500524" cy="158076"/>
            <a:chOff x="1392" y="1488"/>
            <a:chExt cx="1584" cy="0"/>
          </a:xfrm>
        </p:grpSpPr>
        <p:sp>
          <p:nvSpPr>
            <p:cNvPr id="6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7" name="Group 5"/>
          <p:cNvGrpSpPr>
            <a:grpSpLocks/>
          </p:cNvGrpSpPr>
          <p:nvPr/>
        </p:nvGrpSpPr>
        <p:grpSpPr bwMode="auto">
          <a:xfrm rot="13673116">
            <a:off x="7112052" y="3225076"/>
            <a:ext cx="500524" cy="158076"/>
            <a:chOff x="1392" y="1488"/>
            <a:chExt cx="1584" cy="0"/>
          </a:xfrm>
        </p:grpSpPr>
        <p:sp>
          <p:nvSpPr>
            <p:cNvPr id="9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3" name="Oval 92"/>
          <p:cNvSpPr/>
          <p:nvPr/>
        </p:nvSpPr>
        <p:spPr>
          <a:xfrm>
            <a:off x="7053044" y="3089670"/>
            <a:ext cx="182880" cy="182880"/>
          </a:xfrm>
          <a:prstGeom prst="ellipse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6468261" y="3000881"/>
                <a:ext cx="556114" cy="332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(∗)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261" y="3000881"/>
                <a:ext cx="556114" cy="33278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6169966" y="2547495"/>
                <a:ext cx="430951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966" y="2547495"/>
                <a:ext cx="430951" cy="32316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7485859" y="3000881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859" y="3000881"/>
                <a:ext cx="449867" cy="32316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7313661" y="3470804"/>
                <a:ext cx="44986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sz="1500" dirty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3661" y="3470804"/>
                <a:ext cx="449867" cy="32316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/>
          <p:cNvSpPr txBox="1"/>
          <p:nvPr/>
        </p:nvSpPr>
        <p:spPr>
          <a:xfrm>
            <a:off x="6556204" y="2674450"/>
            <a:ext cx="211846" cy="2696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 panose="05050102010706020507" pitchFamily="18" charset="2"/>
              </a:rPr>
              <a:t>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7095127" y="2850812"/>
                <a:ext cx="308611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</m:oMath>
                  </m:oMathPara>
                </a14:m>
                <a:endParaRPr lang="en-US" sz="13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5127" y="2850812"/>
                <a:ext cx="308611" cy="292388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" name="Rectangle 99"/>
          <p:cNvSpPr/>
          <p:nvPr/>
        </p:nvSpPr>
        <p:spPr>
          <a:xfrm>
            <a:off x="304800" y="5508602"/>
            <a:ext cx="853440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500" dirty="0" smtClean="0"/>
              <a:t>      at </a:t>
            </a:r>
            <a:r>
              <a:rPr lang="en-US" sz="1500" dirty="0" smtClean="0">
                <a:solidFill>
                  <a:srgbClr val="FF0000"/>
                </a:solidFill>
              </a:rPr>
              <a:t>the expense of the model </a:t>
            </a:r>
            <a:r>
              <a:rPr lang="en-US" sz="1500" dirty="0" err="1" smtClean="0">
                <a:solidFill>
                  <a:srgbClr val="FF0000"/>
                </a:solidFill>
              </a:rPr>
              <a:t>minimality</a:t>
            </a:r>
            <a:r>
              <a:rPr lang="en-US" sz="1500" dirty="0" smtClean="0"/>
              <a:t>. 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23660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3" grpId="0"/>
      <p:bldP spid="66" grpId="0" animBg="1"/>
      <p:bldP spid="93" grpId="0" animBg="1"/>
      <p:bldP spid="94" grpId="0"/>
      <p:bldP spid="95" grpId="0"/>
      <p:bldP spid="96" grpId="0"/>
      <p:bldP spid="97" grpId="0"/>
      <p:bldP spid="98" grpId="0"/>
      <p:bldP spid="99" grpId="0"/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590800"/>
            <a:ext cx="8534400" cy="1624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500" b="1" dirty="0" smtClean="0">
                <a:solidFill>
                  <a:srgbClr val="6445E9"/>
                </a:solidFill>
              </a:rPr>
              <a:t>Is it possible to have similar signatures in the minimal scenario?</a:t>
            </a:r>
          </a:p>
        </p:txBody>
      </p:sp>
    </p:spTree>
    <p:extLst>
      <p:ext uri="{BB962C8B-B14F-4D97-AF65-F5344CB8AC3E}">
        <p14:creationId xmlns:p14="http://schemas.microsoft.com/office/powerpoint/2010/main" val="28480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87169</TotalTime>
  <Words>1309</Words>
  <Application>Microsoft Office PowerPoint</Application>
  <PresentationFormat>On-screen Show (4:3)</PresentationFormat>
  <Paragraphs>361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HY신명조</vt:lpstr>
      <vt:lpstr>HY중고딕</vt:lpstr>
      <vt:lpstr>맑은 고딕</vt:lpstr>
      <vt:lpstr>Arial Black</vt:lpstr>
      <vt:lpstr>Calibri</vt:lpstr>
      <vt:lpstr>Cambria Math</vt:lpstr>
      <vt:lpstr>Constantia</vt:lpstr>
      <vt:lpstr>Franklin Gothic Medium</vt:lpstr>
      <vt:lpstr>Symbol</vt:lpstr>
      <vt:lpstr>Times New Roman</vt:lpstr>
      <vt:lpstr>Wingdings</vt:lpstr>
      <vt:lpstr>Wingdings 2</vt:lpstr>
      <vt:lpstr>흐름</vt:lpstr>
      <vt:lpstr>Searching for Boosted Dark Matter via Dark-Strahlung</vt:lpstr>
      <vt:lpstr>Two-Component Boosted Dark Matter Scenarios</vt:lpstr>
      <vt:lpstr>Detection of Boosted Dark Matter (BDM)</vt:lpstr>
      <vt:lpstr>Elastic/Inelastic BDM Searches at SK/COSINE-100</vt:lpstr>
      <vt:lpstr>Minimal BDM Scenario</vt:lpstr>
      <vt:lpstr>Issue 1: Background</vt:lpstr>
      <vt:lpstr>Issue 2: Distinction from Neutrino Scenario</vt:lpstr>
      <vt:lpstr>Avoiding Issue 1: Inelastic BDM Scenario</vt:lpstr>
      <vt:lpstr>PowerPoint Presentation</vt:lpstr>
      <vt:lpstr>Subleading Processes</vt:lpstr>
      <vt:lpstr>Goals</vt:lpstr>
      <vt:lpstr>Dark-Strahlung vs. Z-Strahlung </vt:lpstr>
      <vt:lpstr>Goals</vt:lpstr>
      <vt:lpstr>Simple Elastic Scattering vs. Dark-Strahlung</vt:lpstr>
      <vt:lpstr>Comparison in the Presence of Backgrounds</vt:lpstr>
      <vt:lpstr>Cosmogenic BDM vs Beam-Produced DM</vt:lpstr>
      <vt:lpstr>Angular Cut to Reduce Background</vt:lpstr>
      <vt:lpstr>Experimental Sensitivities of DUNE</vt:lpstr>
      <vt:lpstr>Experimental Sensitivities of DUNE</vt:lpstr>
      <vt:lpstr>Goals</vt:lpstr>
      <vt:lpstr>Conclusions</vt:lpstr>
      <vt:lpstr>PowerPoint Presentation</vt:lpstr>
      <vt:lpstr>Two-component Boosted DM Scenario</vt:lpstr>
      <vt:lpstr>Motivation for BDM</vt:lpstr>
      <vt:lpstr>Expected Number of ν-Induced Background Events</vt:lpstr>
      <vt:lpstr>Expected Number of ν-Induced Background Events</vt:lpstr>
      <vt:lpstr>Simple Elastic Scattering vs. Dark-Strahlung</vt:lpstr>
      <vt:lpstr>Comparison in the Presence of Backgrounds</vt:lpstr>
      <vt:lpstr>Benchmark Model</vt:lpstr>
      <vt:lpstr>Dark-Strahlung at High Energy Colliders</vt:lpstr>
    </vt:vector>
  </TitlesOfParts>
  <Company>MyCompany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immworry</dc:creator>
  <cp:lastModifiedBy>KIM DOOJIN</cp:lastModifiedBy>
  <cp:revision>1722</cp:revision>
  <dcterms:created xsi:type="dcterms:W3CDTF">2012-09-10T03:49:30Z</dcterms:created>
  <dcterms:modified xsi:type="dcterms:W3CDTF">2019-05-15T21:15:12Z</dcterms:modified>
</cp:coreProperties>
</file>