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85" r:id="rId2"/>
    <p:sldId id="277" r:id="rId3"/>
    <p:sldId id="278" r:id="rId4"/>
    <p:sldId id="279" r:id="rId5"/>
    <p:sldId id="280" r:id="rId6"/>
    <p:sldId id="281" r:id="rId7"/>
    <p:sldId id="292" r:id="rId8"/>
    <p:sldId id="291" r:id="rId9"/>
    <p:sldId id="290" r:id="rId10"/>
    <p:sldId id="289" r:id="rId11"/>
    <p:sldId id="293" r:id="rId12"/>
    <p:sldId id="294" r:id="rId13"/>
    <p:sldId id="295" r:id="rId14"/>
    <p:sldId id="296" r:id="rId15"/>
    <p:sldId id="297" r:id="rId16"/>
    <p:sldId id="298" r:id="rId17"/>
    <p:sldId id="287" r:id="rId18"/>
    <p:sldId id="288" r:id="rId19"/>
    <p:sldId id="299" r:id="rId20"/>
    <p:sldId id="300" r:id="rId21"/>
    <p:sldId id="28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5" autoAdjust="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384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2A235-014E-6545-9D6A-E81423CB24CF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7EC93-A07E-BE42-9438-77185BD62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50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64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835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35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671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45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44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41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6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3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331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64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D56E0-4385-454E-80B4-BE578FC928B6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DE5FE-74D0-DA46-A9B4-6E03D622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90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990539"/>
          </a:xfrm>
          <a:prstGeom prst="rect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</a:t>
            </a:r>
            <a:r>
              <a:rPr lang="el-GR" dirty="0" smtClean="0"/>
              <a:t>λ</a:t>
            </a:r>
            <a:r>
              <a:rPr lang="en-US" sz="3200" dirty="0" smtClean="0"/>
              <a:t>6</a:t>
            </a:r>
            <a:r>
              <a:rPr lang="en-US" dirty="0" smtClean="0"/>
              <a:t> Universe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0470" y="1171392"/>
            <a:ext cx="95731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FF00"/>
                </a:solidFill>
              </a:rPr>
              <a:t>2018-19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492" y="1948545"/>
            <a:ext cx="7378889" cy="3300040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538286" y="5372314"/>
            <a:ext cx="6400800" cy="1485686"/>
          </a:xfrm>
          <a:prstGeom prst="rect">
            <a:avLst/>
          </a:prstGeom>
          <a:noFill/>
          <a:ln w="28575"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Dimitri V. Nanopoulos</a:t>
            </a:r>
          </a:p>
          <a:p>
            <a:pPr marL="0" indent="0" algn="ctr">
              <a:buNone/>
            </a:pPr>
            <a:r>
              <a:rPr lang="en-US" sz="2400" i="1" dirty="0" smtClean="0">
                <a:solidFill>
                  <a:schemeClr val="bg1"/>
                </a:solidFill>
              </a:rPr>
              <a:t>Texas A&amp;M University,</a:t>
            </a:r>
          </a:p>
          <a:p>
            <a:pPr marL="0" indent="0" algn="ctr">
              <a:buNone/>
            </a:pPr>
            <a:r>
              <a:rPr lang="en-US" sz="2400" i="1" dirty="0" smtClean="0">
                <a:solidFill>
                  <a:schemeClr val="bg1"/>
                </a:solidFill>
              </a:rPr>
              <a:t>Academy of Athens, Greece</a:t>
            </a:r>
            <a:endParaRPr lang="en-US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01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1" y="122906"/>
            <a:ext cx="8701378" cy="659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382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14" y="274638"/>
            <a:ext cx="8972186" cy="644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836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33" y="116226"/>
            <a:ext cx="8711737" cy="663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743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4" y="108383"/>
            <a:ext cx="8897929" cy="659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560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1" y="84839"/>
            <a:ext cx="8876128" cy="6640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7912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79" y="89889"/>
            <a:ext cx="8905834" cy="66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83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96" y="91915"/>
            <a:ext cx="8860588" cy="661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743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34" y="74810"/>
            <a:ext cx="8893093" cy="6658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685833" y="294299"/>
            <a:ext cx="4000967" cy="369332"/>
          </a:xfrm>
          <a:prstGeom prst="rect">
            <a:avLst/>
          </a:prstGeom>
          <a:solidFill>
            <a:srgbClr val="800000"/>
          </a:solidFill>
          <a:extLst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altLang="el-GR" dirty="0" smtClean="0"/>
              <a:t>Ellis, </a:t>
            </a:r>
            <a:r>
              <a:rPr lang="en-US" altLang="el-GR" dirty="0"/>
              <a:t>Garcia, Nagata, </a:t>
            </a:r>
            <a:r>
              <a:rPr lang="en-US" altLang="el-GR" dirty="0" err="1"/>
              <a:t>Nanopoulos</a:t>
            </a:r>
            <a:r>
              <a:rPr lang="en-US" altLang="el-GR" dirty="0"/>
              <a:t> &amp; </a:t>
            </a:r>
            <a:r>
              <a:rPr lang="en-US" altLang="el-GR" dirty="0" smtClean="0"/>
              <a:t>Olive</a:t>
            </a:r>
            <a:endParaRPr lang="en-US" altLang="el-GR" dirty="0"/>
          </a:p>
        </p:txBody>
      </p:sp>
    </p:spTree>
    <p:extLst>
      <p:ext uri="{BB962C8B-B14F-4D97-AF65-F5344CB8AC3E}">
        <p14:creationId xmlns:p14="http://schemas.microsoft.com/office/powerpoint/2010/main" val="2454557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87" y="77096"/>
            <a:ext cx="8889172" cy="672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685833" y="294299"/>
            <a:ext cx="4000967" cy="369332"/>
          </a:xfrm>
          <a:prstGeom prst="rect">
            <a:avLst/>
          </a:prstGeom>
          <a:solidFill>
            <a:srgbClr val="800000"/>
          </a:solidFill>
          <a:extLst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altLang="el-GR" dirty="0" smtClean="0"/>
              <a:t>Ellis, </a:t>
            </a:r>
            <a:r>
              <a:rPr lang="en-US" altLang="el-GR" dirty="0"/>
              <a:t>Garcia, Nagata, </a:t>
            </a:r>
            <a:r>
              <a:rPr lang="en-US" altLang="el-GR" dirty="0" err="1"/>
              <a:t>Nanopoulos</a:t>
            </a:r>
            <a:r>
              <a:rPr lang="en-US" altLang="el-GR" dirty="0"/>
              <a:t> &amp; </a:t>
            </a:r>
            <a:r>
              <a:rPr lang="en-US" altLang="el-GR" dirty="0" smtClean="0"/>
              <a:t>Olive</a:t>
            </a:r>
            <a:endParaRPr lang="en-US" altLang="el-GR" dirty="0"/>
          </a:p>
        </p:txBody>
      </p:sp>
    </p:spTree>
    <p:extLst>
      <p:ext uri="{BB962C8B-B14F-4D97-AF65-F5344CB8AC3E}">
        <p14:creationId xmlns:p14="http://schemas.microsoft.com/office/powerpoint/2010/main" val="390715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512887"/>
          </a:xfrm>
          <a:solidFill>
            <a:schemeClr val="accent1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>
                <a:latin typeface="Times New Roman" charset="0"/>
                <a:ea typeface="ＭＳ Ｐゴシック" charset="0"/>
                <a:cs typeface="Times New Roman" charset="0"/>
              </a:rPr>
              <a:t>No-Scale Framework for Particle Physics &amp; Dark Matter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146050" y="2286000"/>
            <a:ext cx="4105275" cy="3657600"/>
          </a:xfrm>
          <a:solidFill>
            <a:schemeClr val="accent1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/>
                <a:ea typeface="ＭＳ Ｐゴシック" charset="0"/>
                <a:cs typeface="Times New Roman"/>
              </a:rPr>
              <a:t>Incorporating </a:t>
            </a:r>
            <a:r>
              <a:rPr lang="en-US" b="1" dirty="0">
                <a:solidFill>
                  <a:srgbClr val="800000"/>
                </a:solidFill>
                <a:latin typeface="Times New Roman"/>
                <a:ea typeface="ＭＳ Ｐゴシック" charset="0"/>
                <a:cs typeface="Times New Roman"/>
              </a:rPr>
              <a:t>LHC constraints</a:t>
            </a:r>
            <a:r>
              <a:rPr lang="en-US" b="1" dirty="0">
                <a:latin typeface="Times New Roman"/>
                <a:ea typeface="ＭＳ Ｐゴシック" charset="0"/>
                <a:cs typeface="Times New Roman"/>
              </a:rPr>
              <a:t>,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Higgs mass</a:t>
            </a:r>
            <a:r>
              <a:rPr lang="en-US" b="1" dirty="0" smtClean="0">
                <a:latin typeface="Times New Roman"/>
                <a:ea typeface="ＭＳ Ｐゴシック" charset="0"/>
                <a:cs typeface="Times New Roman"/>
              </a:rPr>
              <a:t>, </a:t>
            </a:r>
            <a:r>
              <a:rPr lang="en-US" b="1" dirty="0" err="1" smtClean="0">
                <a:solidFill>
                  <a:srgbClr val="008000"/>
                </a:solidFill>
                <a:latin typeface="Times New Roman"/>
                <a:ea typeface="ＭＳ Ｐゴシック" charset="0"/>
                <a:cs typeface="Times New Roman"/>
              </a:rPr>
              <a:t>flavour</a:t>
            </a:r>
            <a:r>
              <a:rPr lang="en-US" b="1" dirty="0" smtClean="0">
                <a:latin typeface="Times New Roman"/>
                <a:ea typeface="ＭＳ Ｐゴシック" charset="0"/>
                <a:cs typeface="Times New Roman"/>
              </a:rPr>
              <a:t>, </a:t>
            </a:r>
            <a:r>
              <a:rPr lang="en-US" b="1" dirty="0" err="1" smtClean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supersymmetric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 </a:t>
            </a:r>
            <a:r>
              <a:rPr lang="en-US" b="1" dirty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dark matter</a:t>
            </a:r>
            <a:r>
              <a:rPr lang="en-US" dirty="0" smtClean="0">
                <a:latin typeface="Times New Roman"/>
                <a:ea typeface="ＭＳ Ｐゴシック" charset="0"/>
                <a:cs typeface="Times New Roman"/>
              </a:rPr>
              <a:t>, </a:t>
            </a:r>
            <a:r>
              <a:rPr lang="en-US" dirty="0" err="1" smtClean="0">
                <a:latin typeface="Times New Roman"/>
                <a:ea typeface="ＭＳ Ｐゴシック" charset="0"/>
                <a:cs typeface="Times New Roman"/>
              </a:rPr>
              <a:t>Starobinsky</a:t>
            </a:r>
            <a:r>
              <a:rPr lang="en-US" dirty="0">
                <a:latin typeface="Times New Roman"/>
                <a:ea typeface="ＭＳ Ｐゴシック" charset="0"/>
                <a:cs typeface="Times New Roman"/>
              </a:rPr>
              <a:t>-like inflation, </a:t>
            </a:r>
            <a:r>
              <a:rPr lang="en-US" dirty="0" err="1">
                <a:latin typeface="Times New Roman"/>
                <a:ea typeface="ＭＳ Ｐゴシック" charset="0"/>
                <a:cs typeface="Times New Roman"/>
              </a:rPr>
              <a:t>leptogenesis</a:t>
            </a:r>
            <a:r>
              <a:rPr lang="en-US" dirty="0">
                <a:latin typeface="Times New Roman"/>
                <a:ea typeface="ＭＳ Ｐゴシック" charset="0"/>
                <a:cs typeface="Times New Roman"/>
              </a:rPr>
              <a:t>, neutrino </a:t>
            </a:r>
            <a:r>
              <a:rPr lang="en-US" dirty="0" smtClean="0">
                <a:latin typeface="Times New Roman"/>
                <a:ea typeface="ＭＳ Ｐゴシック" charset="0"/>
                <a:cs typeface="Times New Roman"/>
              </a:rPr>
              <a:t>masses, … </a:t>
            </a:r>
            <a:endParaRPr lang="en-US" dirty="0"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366713" y="6199188"/>
            <a:ext cx="2527615" cy="369332"/>
          </a:xfrm>
          <a:prstGeom prst="rect">
            <a:avLst/>
          </a:prstGeom>
          <a:solidFill>
            <a:srgbClr val="800000"/>
          </a:solidFill>
          <a:extLst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altLang="el-GR" dirty="0" smtClean="0"/>
              <a:t>Ellis, </a:t>
            </a:r>
            <a:r>
              <a:rPr lang="en-US" altLang="el-GR" dirty="0" err="1"/>
              <a:t>Nanopoulos</a:t>
            </a:r>
            <a:r>
              <a:rPr lang="en-US" altLang="el-GR" dirty="0"/>
              <a:t> &amp; </a:t>
            </a:r>
            <a:r>
              <a:rPr lang="en-US" altLang="el-GR" dirty="0" smtClean="0"/>
              <a:t>Olive</a:t>
            </a:r>
            <a:endParaRPr lang="en-US" altLang="el-GR" dirty="0"/>
          </a:p>
        </p:txBody>
      </p:sp>
      <p:pic>
        <p:nvPicPr>
          <p:cNvPr id="2" name="Picture 1" descr="ENO9pl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975" y="1773238"/>
            <a:ext cx="4762500" cy="48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4"/>
          <p:cNvSpPr>
            <a:spLocks noChangeArrowheads="1"/>
          </p:cNvSpPr>
          <p:nvPr/>
        </p:nvSpPr>
        <p:spPr bwMode="auto">
          <a:xfrm rot="-4121105">
            <a:off x="5772150" y="2932113"/>
            <a:ext cx="3108325" cy="1044575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l-GR">
              <a:solidFill>
                <a:prstClr val="black"/>
              </a:solidFill>
            </a:endParaRPr>
          </a:p>
        </p:txBody>
      </p:sp>
      <p:sp>
        <p:nvSpPr>
          <p:cNvPr id="41991" name="TextBox 2"/>
          <p:cNvSpPr txBox="1">
            <a:spLocks noChangeArrowheads="1"/>
          </p:cNvSpPr>
          <p:nvPr/>
        </p:nvSpPr>
        <p:spPr bwMode="auto">
          <a:xfrm>
            <a:off x="7308850" y="6165850"/>
            <a:ext cx="1676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l-GR">
                <a:solidFill>
                  <a:prstClr val="black"/>
                </a:solidFill>
              </a:rPr>
              <a:t>(~ gluino mass)</a:t>
            </a:r>
          </a:p>
        </p:txBody>
      </p:sp>
    </p:spTree>
    <p:extLst>
      <p:ext uri="{BB962C8B-B14F-4D97-AF65-F5344CB8AC3E}">
        <p14:creationId xmlns:p14="http://schemas.microsoft.com/office/powerpoint/2010/main" val="365391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384175"/>
            <a:ext cx="8147248" cy="1008063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Model Of </a:t>
            </a:r>
            <a:r>
              <a:rPr lang="en-US" altLang="el-G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EveryThing</a:t>
            </a:r>
            <a:r>
              <a:rPr lang="en-US" alt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(MOET)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363" y="1989138"/>
            <a:ext cx="8459787" cy="403225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 GUT models (SU(5), SO(10)) not obtained from weakly-coupled string</a:t>
            </a:r>
          </a:p>
          <a:p>
            <a:pPr lvl="1"/>
            <a:r>
              <a:rPr lang="en-US" altLang="el-GR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need adjoint Higgs, …</a:t>
            </a:r>
          </a:p>
          <a:p>
            <a:r>
              <a:rPr lang="en-US" altLang="el-GR" sz="30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Flipped SU(5)×U(1) derived</a:t>
            </a:r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has advantages</a:t>
            </a:r>
          </a:p>
          <a:p>
            <a:pPr lvl="1"/>
            <a:r>
              <a:rPr lang="en-US" altLang="el-GR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(5-, 10-dimensional) Higgs representations</a:t>
            </a:r>
          </a:p>
          <a:p>
            <a:pPr lvl="1"/>
            <a:r>
              <a:rPr lang="en-US" altLang="el-GR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Long-lived proton, neutrino masses, leptogenesis, …</a:t>
            </a: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 model of Starobinsky-like inflation within flipped SU(5)×U(1) framework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46646" y="76200"/>
            <a:ext cx="1289050" cy="523875"/>
          </a:xfrm>
          <a:prstGeom prst="rect">
            <a:avLst/>
          </a:prstGeom>
          <a:solidFill>
            <a:srgbClr val="BBE0E3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l-GR" sz="280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Flipped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978967" y="498475"/>
            <a:ext cx="4587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l-GR" sz="2400">
                <a:solidFill>
                  <a:srgbClr val="FF0000"/>
                </a:solidFill>
                <a:latin typeface="Wingdings" panose="05000000000000000000" pitchFamily="2" charset="2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</a:t>
            </a:r>
            <a:endParaRPr lang="en-US" altLang="el-GR" sz="2400">
              <a:solidFill>
                <a:srgbClr val="FF0000"/>
              </a:solidFill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915816" y="74613"/>
            <a:ext cx="1249363" cy="523875"/>
          </a:xfrm>
          <a:prstGeom prst="rect">
            <a:avLst/>
          </a:prstGeom>
          <a:solidFill>
            <a:srgbClr val="BBE0E3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l-GR" sz="2800" dirty="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Almost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298404" y="496888"/>
            <a:ext cx="458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l-GR" sz="2400" dirty="0">
                <a:solidFill>
                  <a:srgbClr val="FF0000"/>
                </a:solidFill>
                <a:latin typeface="Wingdings" panose="05000000000000000000" pitchFamily="2" charset="2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</a:t>
            </a:r>
            <a:endParaRPr lang="en-US" altLang="el-GR" sz="2400" dirty="0">
              <a:solidFill>
                <a:srgbClr val="FF0000"/>
              </a:solidFill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563888" y="1393825"/>
            <a:ext cx="3584575" cy="522288"/>
          </a:xfrm>
          <a:prstGeom prst="rect">
            <a:avLst/>
          </a:prstGeom>
          <a:solidFill>
            <a:srgbClr val="BBE0E3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l-GR" sz="280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Below the Planck Scale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 rot="10800000">
            <a:off x="6110238" y="1001713"/>
            <a:ext cx="458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l-GR" sz="2400">
                <a:solidFill>
                  <a:srgbClr val="FF0000"/>
                </a:solidFill>
                <a:latin typeface="Wingdings" panose="05000000000000000000" pitchFamily="2" charset="2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</a:t>
            </a:r>
            <a:endParaRPr lang="en-US" altLang="el-GR" sz="2400">
              <a:solidFill>
                <a:srgbClr val="FF0000"/>
              </a:solidFill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27658" name="Text Box 6"/>
          <p:cNvSpPr txBox="1">
            <a:spLocks noChangeArrowheads="1"/>
          </p:cNvSpPr>
          <p:nvPr/>
        </p:nvSpPr>
        <p:spPr bwMode="auto">
          <a:xfrm>
            <a:off x="366713" y="6199188"/>
            <a:ext cx="3982372" cy="369332"/>
          </a:xfrm>
          <a:prstGeom prst="rect">
            <a:avLst/>
          </a:prstGeom>
          <a:solidFill>
            <a:srgbClr val="800000"/>
          </a:solidFill>
          <a:extLst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altLang="el-GR" dirty="0"/>
              <a:t>Ellis, Garcia, Nagata, </a:t>
            </a:r>
            <a:r>
              <a:rPr lang="en-US" altLang="el-GR" dirty="0" err="1"/>
              <a:t>Nanopoulos</a:t>
            </a:r>
            <a:r>
              <a:rPr lang="en-US" altLang="el-GR" dirty="0"/>
              <a:t> &amp; Olive</a:t>
            </a:r>
          </a:p>
        </p:txBody>
      </p:sp>
    </p:spTree>
    <p:extLst>
      <p:ext uri="{BB962C8B-B14F-4D97-AF65-F5344CB8AC3E}">
        <p14:creationId xmlns:p14="http://schemas.microsoft.com/office/powerpoint/2010/main" val="151107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/>
      <p:bldP spid="6" grpId="0" animBg="1"/>
      <p:bldP spid="7" grpId="0"/>
      <p:bldP spid="8" grpId="0" animBg="1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63" y="1989138"/>
            <a:ext cx="8820150" cy="4608512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Starobinsky-like inflation can be embedded within flipped SU(5)×U(1) model</a:t>
            </a: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Inflaton coupling to neutrinos preferred for baryogenesis – implications for neutrino masses</a:t>
            </a: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Prefer strong reheating after inflation for same reason</a:t>
            </a: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how inflation can connect string theory (no-scale supergravity, GUT derived from string) with particle physics accessible to experiment (neutrinos, dark matter, proton decay, LHC, …)</a:t>
            </a:r>
          </a:p>
          <a:p>
            <a:endParaRPr lang="en-US" altLang="el-GR" sz="3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84175"/>
            <a:ext cx="8229600" cy="1008063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6000" dirty="0" smtClean="0">
                <a:solidFill>
                  <a:srgbClr val="1F497D"/>
                </a:solidFill>
                <a:latin typeface="Times New Roman"/>
                <a:cs typeface="Times New Roman"/>
              </a:rPr>
              <a:t>A Model of Everything</a:t>
            </a:r>
            <a:endParaRPr lang="en-US" sz="6000" dirty="0">
              <a:solidFill>
                <a:srgbClr val="1F497D"/>
              </a:solidFill>
              <a:latin typeface="Times New Roman"/>
              <a:cs typeface="Times New Roman"/>
            </a:endParaRPr>
          </a:p>
        </p:txBody>
      </p:sp>
      <p:sp>
        <p:nvSpPr>
          <p:cNvPr id="46084" name="Text Box 6"/>
          <p:cNvSpPr txBox="1">
            <a:spLocks noChangeArrowheads="1"/>
          </p:cNvSpPr>
          <p:nvPr/>
        </p:nvSpPr>
        <p:spPr bwMode="auto">
          <a:xfrm>
            <a:off x="928688" y="76200"/>
            <a:ext cx="1289050" cy="523875"/>
          </a:xfrm>
          <a:prstGeom prst="rect">
            <a:avLst/>
          </a:prstGeom>
          <a:solidFill>
            <a:srgbClr val="BBE0E3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l-GR" sz="280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Flipped</a:t>
            </a:r>
          </a:p>
        </p:txBody>
      </p:sp>
      <p:sp>
        <p:nvSpPr>
          <p:cNvPr id="46085" name="Text Box 6"/>
          <p:cNvSpPr txBox="1">
            <a:spLocks noChangeArrowheads="1"/>
          </p:cNvSpPr>
          <p:nvPr/>
        </p:nvSpPr>
        <p:spPr bwMode="auto">
          <a:xfrm>
            <a:off x="1331913" y="498475"/>
            <a:ext cx="4587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l-GR" sz="2400">
                <a:solidFill>
                  <a:srgbClr val="FF0000"/>
                </a:solidFill>
                <a:latin typeface="Wingdings" panose="05000000000000000000" pitchFamily="2" charset="2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</a:t>
            </a:r>
            <a:endParaRPr lang="en-US" altLang="el-GR" sz="2400">
              <a:solidFill>
                <a:srgbClr val="FF0000"/>
              </a:solidFill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4086225" y="74613"/>
            <a:ext cx="1249363" cy="523875"/>
          </a:xfrm>
          <a:prstGeom prst="rect">
            <a:avLst/>
          </a:prstGeom>
          <a:solidFill>
            <a:srgbClr val="BBE0E3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l-GR" sz="280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Almost</a:t>
            </a:r>
          </a:p>
        </p:txBody>
      </p:sp>
      <p:sp>
        <p:nvSpPr>
          <p:cNvPr id="46087" name="Text Box 6"/>
          <p:cNvSpPr txBox="1">
            <a:spLocks noChangeArrowheads="1"/>
          </p:cNvSpPr>
          <p:nvPr/>
        </p:nvSpPr>
        <p:spPr bwMode="auto">
          <a:xfrm>
            <a:off x="4468813" y="496888"/>
            <a:ext cx="458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l-GR" sz="2400">
                <a:solidFill>
                  <a:srgbClr val="FF0000"/>
                </a:solidFill>
                <a:latin typeface="Wingdings" panose="05000000000000000000" pitchFamily="2" charset="2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</a:t>
            </a:r>
            <a:endParaRPr lang="en-US" altLang="el-GR" sz="2400">
              <a:solidFill>
                <a:srgbClr val="FF0000"/>
              </a:solidFill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6088" name="Text Box 6"/>
          <p:cNvSpPr txBox="1">
            <a:spLocks noChangeArrowheads="1"/>
          </p:cNvSpPr>
          <p:nvPr/>
        </p:nvSpPr>
        <p:spPr bwMode="auto">
          <a:xfrm>
            <a:off x="5451475" y="1393825"/>
            <a:ext cx="3584575" cy="522288"/>
          </a:xfrm>
          <a:prstGeom prst="rect">
            <a:avLst/>
          </a:prstGeom>
          <a:solidFill>
            <a:srgbClr val="BBE0E3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l-GR" sz="280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Below the Planck Scale</a:t>
            </a:r>
          </a:p>
        </p:txBody>
      </p:sp>
      <p:sp>
        <p:nvSpPr>
          <p:cNvPr id="46089" name="Text Box 6"/>
          <p:cNvSpPr txBox="1">
            <a:spLocks noChangeArrowheads="1"/>
          </p:cNvSpPr>
          <p:nvPr/>
        </p:nvSpPr>
        <p:spPr bwMode="auto">
          <a:xfrm rot="10800000">
            <a:off x="7997825" y="1001713"/>
            <a:ext cx="458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l-GR" sz="2400">
                <a:solidFill>
                  <a:srgbClr val="FF0000"/>
                </a:solidFill>
                <a:latin typeface="Wingdings" panose="05000000000000000000" pitchFamily="2" charset="2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</a:t>
            </a:r>
            <a:endParaRPr lang="en-US" altLang="el-GR" sz="2400">
              <a:solidFill>
                <a:srgbClr val="FF0000"/>
              </a:solidFill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6090" name="Text Box 6"/>
          <p:cNvSpPr txBox="1">
            <a:spLocks noChangeArrowheads="1"/>
          </p:cNvSpPr>
          <p:nvPr/>
        </p:nvSpPr>
        <p:spPr bwMode="auto">
          <a:xfrm>
            <a:off x="3924300" y="6453188"/>
            <a:ext cx="4000967" cy="369332"/>
          </a:xfrm>
          <a:prstGeom prst="rect">
            <a:avLst/>
          </a:prstGeom>
          <a:solidFill>
            <a:srgbClr val="800000"/>
          </a:solidFill>
          <a:extLst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altLang="el-GR" dirty="0" smtClean="0"/>
              <a:t>Ellis, </a:t>
            </a:r>
            <a:r>
              <a:rPr lang="en-US" altLang="el-GR" dirty="0"/>
              <a:t>Garcia, Nagata, </a:t>
            </a:r>
            <a:r>
              <a:rPr lang="en-US" altLang="el-GR" dirty="0" err="1"/>
              <a:t>Nanopoulos</a:t>
            </a:r>
            <a:r>
              <a:rPr lang="en-US" altLang="el-GR" dirty="0"/>
              <a:t> &amp; </a:t>
            </a:r>
            <a:r>
              <a:rPr lang="en-US" altLang="el-GR" dirty="0" smtClean="0"/>
              <a:t>Olive</a:t>
            </a:r>
            <a:endParaRPr lang="en-US" altLang="el-GR" dirty="0"/>
          </a:p>
        </p:txBody>
      </p:sp>
    </p:spTree>
    <p:extLst>
      <p:ext uri="{BB962C8B-B14F-4D97-AF65-F5344CB8AC3E}">
        <p14:creationId xmlns:p14="http://schemas.microsoft.com/office/powerpoint/2010/main" val="97594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l-GR" smtClean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l-GR" smtClean="0"/>
          </a:p>
        </p:txBody>
      </p:sp>
      <p:pic>
        <p:nvPicPr>
          <p:cNvPr id="47108" name="Picture 5" descr="planckinstr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113" cy="692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lhc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84505"/>
            <a:ext cx="4544848" cy="2942676"/>
          </a:xfrm>
          <a:prstGeom prst="rect">
            <a:avLst/>
          </a:prstGeom>
          <a:effectLst>
            <a:softEdge rad="457200"/>
          </a:effectLst>
        </p:spPr>
      </p:pic>
      <p:sp>
        <p:nvSpPr>
          <p:cNvPr id="47110" name="TextBox 3"/>
          <p:cNvSpPr txBox="1">
            <a:spLocks noChangeArrowheads="1"/>
          </p:cNvSpPr>
          <p:nvPr/>
        </p:nvSpPr>
        <p:spPr bwMode="auto">
          <a:xfrm>
            <a:off x="-107950" y="2230438"/>
            <a:ext cx="51847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l-GR" sz="5400">
                <a:solidFill>
                  <a:srgbClr val="FF0000"/>
                </a:solidFill>
                <a:latin typeface="Arial Rounded MT Bold" panose="020F0704030504030204" pitchFamily="34" charset="0"/>
              </a:rPr>
              <a:t>THANK YOU VERY MUCH</a:t>
            </a:r>
            <a:endParaRPr lang="el-GR" altLang="el-GR" sz="5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22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865187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Flipped SU(5)×U(1) GUT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363" y="1268413"/>
            <a:ext cx="8459787" cy="54737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Fields:</a:t>
            </a:r>
          </a:p>
          <a:p>
            <a:pPr lvl="1"/>
            <a:r>
              <a:rPr lang="en-US" altLang="el-GR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Matter:				          Higgs:</a:t>
            </a:r>
          </a:p>
          <a:p>
            <a:pPr lvl="1"/>
            <a:endParaRPr lang="en-US" altLang="el-GR" sz="2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el-GR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Singlets:</a:t>
            </a: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Superpotential:</a:t>
            </a: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No-scale Kähler potential:</a:t>
            </a:r>
          </a:p>
          <a:p>
            <a:endParaRPr lang="en-US" altLang="el-GR" sz="3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D-terms:</a:t>
            </a: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Symmetry breaking:</a:t>
            </a: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Proton lifetime:</a:t>
            </a:r>
          </a:p>
        </p:txBody>
      </p:sp>
      <p:pic>
        <p:nvPicPr>
          <p:cNvPr id="28676" name="Picture 3" descr="Mat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341438"/>
            <a:ext cx="35306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4" descr="Higg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341438"/>
            <a:ext cx="18923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 descr="Single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747963"/>
            <a:ext cx="29083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uperpotentia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141663"/>
            <a:ext cx="5540375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Kahle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65625"/>
            <a:ext cx="8280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ter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975225"/>
            <a:ext cx="41767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SymmetryBreaking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650" y="5516563"/>
            <a:ext cx="48180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plifetim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949950"/>
            <a:ext cx="5183188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4" name="Text Box 6"/>
          <p:cNvSpPr txBox="1">
            <a:spLocks noChangeArrowheads="1"/>
          </p:cNvSpPr>
          <p:nvPr/>
        </p:nvSpPr>
        <p:spPr bwMode="auto">
          <a:xfrm>
            <a:off x="3851275" y="930275"/>
            <a:ext cx="4000967" cy="369332"/>
          </a:xfrm>
          <a:prstGeom prst="rect">
            <a:avLst/>
          </a:prstGeom>
          <a:solidFill>
            <a:srgbClr val="800000"/>
          </a:solidFill>
          <a:extLst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altLang="el-GR" dirty="0" smtClean="0"/>
              <a:t>Ellis, </a:t>
            </a:r>
            <a:r>
              <a:rPr lang="en-US" altLang="el-GR" dirty="0"/>
              <a:t>Garcia, Nagata, </a:t>
            </a:r>
            <a:r>
              <a:rPr lang="en-US" altLang="el-GR" dirty="0" err="1"/>
              <a:t>Nanopoulos</a:t>
            </a:r>
            <a:r>
              <a:rPr lang="en-US" altLang="el-GR" dirty="0"/>
              <a:t> &amp; </a:t>
            </a:r>
            <a:r>
              <a:rPr lang="en-US" altLang="el-GR" dirty="0" smtClean="0"/>
              <a:t>Olive</a:t>
            </a:r>
            <a:endParaRPr lang="en-US" altLang="el-GR" dirty="0"/>
          </a:p>
        </p:txBody>
      </p:sp>
    </p:spTree>
    <p:extLst>
      <p:ext uri="{BB962C8B-B14F-4D97-AF65-F5344CB8AC3E}">
        <p14:creationId xmlns:p14="http://schemas.microsoft.com/office/powerpoint/2010/main" val="3681816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" y="1557338"/>
            <a:ext cx="9037638" cy="504031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Times New Roman"/>
                <a:cs typeface="Times New Roman"/>
              </a:rPr>
              <a:t>Consider 2 options: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Times New Roman"/>
                <a:cs typeface="Times New Roman"/>
              </a:rPr>
              <a:t>(A) </a:t>
            </a:r>
            <a:r>
              <a:rPr lang="en-US" sz="3000" dirty="0" err="1" smtClean="0">
                <a:latin typeface="Times New Roman"/>
                <a:cs typeface="Times New Roman"/>
              </a:rPr>
              <a:t>Inflaton</a:t>
            </a:r>
            <a:r>
              <a:rPr lang="en-US" sz="3000" dirty="0" smtClean="0">
                <a:latin typeface="Times New Roman"/>
                <a:cs typeface="Times New Roman"/>
              </a:rPr>
              <a:t> decouples from neutrinos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600" dirty="0" err="1" smtClean="0">
                <a:latin typeface="Times New Roman"/>
                <a:cs typeface="Times New Roman"/>
              </a:rPr>
              <a:t>Inflaton</a:t>
            </a:r>
            <a:r>
              <a:rPr lang="en-US" sz="2600" dirty="0" smtClean="0">
                <a:latin typeface="Times New Roman"/>
                <a:cs typeface="Times New Roman"/>
              </a:rPr>
              <a:t> decays to Higgs(</a:t>
            </a:r>
            <a:r>
              <a:rPr lang="en-US" sz="2600" dirty="0" err="1" smtClean="0">
                <a:latin typeface="Times New Roman"/>
                <a:cs typeface="Times New Roman"/>
              </a:rPr>
              <a:t>inos</a:t>
            </a:r>
            <a:r>
              <a:rPr lang="en-US" sz="2600" dirty="0" smtClean="0">
                <a:latin typeface="Times New Roman"/>
                <a:cs typeface="Times New Roman"/>
              </a:rPr>
              <a:t>): </a:t>
            </a:r>
            <a:r>
              <a:rPr lang="en-US" sz="2600" dirty="0" err="1" smtClean="0">
                <a:latin typeface="Times New Roman"/>
                <a:cs typeface="Times New Roman"/>
              </a:rPr>
              <a:t>leptogenesis</a:t>
            </a:r>
            <a:r>
              <a:rPr lang="en-US" sz="2600" dirty="0" smtClean="0">
                <a:latin typeface="Times New Roman"/>
                <a:cs typeface="Times New Roman"/>
              </a:rPr>
              <a:t> difficult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Times New Roman"/>
                <a:cs typeface="Times New Roman"/>
              </a:rPr>
              <a:t>(B) </a:t>
            </a:r>
            <a:r>
              <a:rPr lang="en-US" sz="3000" dirty="0" err="1" smtClean="0">
                <a:latin typeface="Times New Roman"/>
                <a:cs typeface="Times New Roman"/>
              </a:rPr>
              <a:t>Inflaton</a:t>
            </a:r>
            <a:r>
              <a:rPr lang="en-US" sz="3000" dirty="0" smtClean="0">
                <a:latin typeface="Times New Roman"/>
                <a:cs typeface="Times New Roman"/>
              </a:rPr>
              <a:t> couples to neutrinos</a:t>
            </a:r>
            <a:endParaRPr lang="en-US" sz="3000" dirty="0">
              <a:latin typeface="Times New Roman"/>
              <a:cs typeface="Times New Roman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4400" dirty="0">
              <a:latin typeface="Times New Roman"/>
              <a:cs typeface="Times New Roman"/>
            </a:endParaRPr>
          </a:p>
          <a:p>
            <a:pPr fontAlgn="auto">
              <a:spcAft>
                <a:spcPts val="0"/>
              </a:spcAft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Times New Roman"/>
                <a:cs typeface="Times New Roman"/>
              </a:rPr>
              <a:t>Double seesaw mass matrix, 2 heavy states, couplings 						where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Times New Roman"/>
                <a:cs typeface="Times New Roman"/>
              </a:rPr>
              <a:t>Constraints from neutrino data, easier </a:t>
            </a:r>
            <a:r>
              <a:rPr lang="en-US" sz="3000" dirty="0" err="1" smtClean="0">
                <a:latin typeface="Times New Roman"/>
                <a:cs typeface="Times New Roman"/>
              </a:rPr>
              <a:t>leptogenesis</a:t>
            </a:r>
            <a:r>
              <a:rPr lang="en-US" sz="3000" dirty="0" smtClean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36867" name="Title 13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1143000"/>
          </a:xfrm>
        </p:spPr>
        <p:txBody>
          <a:bodyPr/>
          <a:lstStyle/>
          <a:p>
            <a:endParaRPr lang="en-US" altLang="el-GR" smtClean="0"/>
          </a:p>
        </p:txBody>
      </p:sp>
      <p:sp>
        <p:nvSpPr>
          <p:cNvPr id="36868" name="Title 1"/>
          <p:cNvSpPr txBox="1">
            <a:spLocks/>
          </p:cNvSpPr>
          <p:nvPr/>
        </p:nvSpPr>
        <p:spPr bwMode="auto">
          <a:xfrm>
            <a:off x="107950" y="260350"/>
            <a:ext cx="8928100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l-GR" sz="4800">
                <a:latin typeface="Times New Roman" panose="02020603050405020304" pitchFamily="18" charset="0"/>
                <a:cs typeface="Times New Roman" panose="02020603050405020304" pitchFamily="18" charset="0"/>
              </a:rPr>
              <a:t>Neutrino Masses &amp; Mixing</a:t>
            </a:r>
          </a:p>
        </p:txBody>
      </p:sp>
      <p:pic>
        <p:nvPicPr>
          <p:cNvPr id="4" name="Picture 3" descr="DoubleSeesa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3684588"/>
            <a:ext cx="81915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InflatonCoupl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5478463"/>
            <a:ext cx="42497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Mix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494338"/>
            <a:ext cx="171132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589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" y="1484313"/>
            <a:ext cx="9037638" cy="5113337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avoid overproduction of dark matter via gravitinos if no later entropy</a:t>
            </a:r>
          </a:p>
          <a:p>
            <a:endParaRPr lang="en-US" altLang="el-GR" sz="3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entropy factor Δ, if inflaton couples to neutrinos:</a:t>
            </a:r>
          </a:p>
          <a:p>
            <a:endParaRPr lang="en-US" altLang="el-GR" sz="3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 neutrino mass hierarchy preferred</a:t>
            </a:r>
          </a:p>
          <a:p>
            <a:endParaRPr lang="en-US" altLang="el-GR" sz="3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l-GR" sz="3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l-GR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Weak or strong reheating? Much much extra entropy?</a:t>
            </a:r>
          </a:p>
        </p:txBody>
      </p:sp>
      <p:sp>
        <p:nvSpPr>
          <p:cNvPr id="37891" name="Title 13"/>
          <p:cNvSpPr>
            <a:spLocks noGrp="1"/>
          </p:cNvSpPr>
          <p:nvPr>
            <p:ph type="title"/>
          </p:nvPr>
        </p:nvSpPr>
        <p:spPr>
          <a:xfrm>
            <a:off x="457200" y="346075"/>
            <a:ext cx="8229600" cy="1143000"/>
          </a:xfrm>
        </p:spPr>
        <p:txBody>
          <a:bodyPr/>
          <a:lstStyle/>
          <a:p>
            <a:endParaRPr lang="en-US" altLang="el-GR" smtClean="0"/>
          </a:p>
        </p:txBody>
      </p:sp>
      <p:sp>
        <p:nvSpPr>
          <p:cNvPr id="37892" name="Title 1"/>
          <p:cNvSpPr txBox="1">
            <a:spLocks/>
          </p:cNvSpPr>
          <p:nvPr/>
        </p:nvSpPr>
        <p:spPr bwMode="auto">
          <a:xfrm>
            <a:off x="107950" y="188913"/>
            <a:ext cx="8928100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l-GR" sz="4400">
                <a:latin typeface="Times New Roman" panose="02020603050405020304" pitchFamily="18" charset="0"/>
                <a:cs typeface="Times New Roman" panose="02020603050405020304" pitchFamily="18" charset="0"/>
              </a:rPr>
              <a:t>Neutrino Masses &amp; Inflaton Coupling</a:t>
            </a:r>
          </a:p>
        </p:txBody>
      </p:sp>
      <p:pic>
        <p:nvPicPr>
          <p:cNvPr id="37893" name="Picture 1" descr="yConstrai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060575"/>
            <a:ext cx="5613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NeutrinoywithDelt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644900"/>
            <a:ext cx="26273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nu2nu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868863"/>
            <a:ext cx="34671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6" name="Text Box 6"/>
          <p:cNvSpPr txBox="1">
            <a:spLocks noChangeArrowheads="1"/>
          </p:cNvSpPr>
          <p:nvPr/>
        </p:nvSpPr>
        <p:spPr bwMode="auto">
          <a:xfrm>
            <a:off x="3851275" y="1146175"/>
            <a:ext cx="4000967" cy="369332"/>
          </a:xfrm>
          <a:prstGeom prst="rect">
            <a:avLst/>
          </a:prstGeom>
          <a:solidFill>
            <a:srgbClr val="800000"/>
          </a:solidFill>
          <a:extLst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altLang="el-GR" dirty="0" smtClean="0"/>
              <a:t>Ellis, </a:t>
            </a:r>
            <a:r>
              <a:rPr lang="en-US" altLang="el-GR" dirty="0"/>
              <a:t>Garcia, Nagata, </a:t>
            </a:r>
            <a:r>
              <a:rPr lang="en-US" altLang="el-GR" dirty="0" err="1"/>
              <a:t>Nanopoulos</a:t>
            </a:r>
            <a:r>
              <a:rPr lang="en-US" altLang="el-GR" dirty="0"/>
              <a:t> &amp; </a:t>
            </a:r>
            <a:r>
              <a:rPr lang="en-US" altLang="el-GR" dirty="0" smtClean="0"/>
              <a:t>Olive</a:t>
            </a:r>
            <a:endParaRPr lang="en-US" altLang="el-GR" dirty="0"/>
          </a:p>
        </p:txBody>
      </p:sp>
      <p:pic>
        <p:nvPicPr>
          <p:cNvPr id="37897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4922838"/>
            <a:ext cx="53943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47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" y="1268413"/>
            <a:ext cx="9037638" cy="54737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Entropy release</a:t>
            </a:r>
          </a:p>
          <a:p>
            <a:endParaRPr lang="en-US" altLang="el-GR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l-GR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l-GR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Relaxes </a:t>
            </a:r>
            <a:r>
              <a:rPr lang="en-US" altLang="el-GR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gravitino</a:t>
            </a:r>
            <a:r>
              <a:rPr lang="en-US" altLang="el-GR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production constraint, little effect on number of inflationary e-folds:</a:t>
            </a:r>
          </a:p>
          <a:p>
            <a:r>
              <a:rPr lang="en-US" altLang="el-GR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</a:t>
            </a:r>
            <a:r>
              <a:rPr lang="en-US" altLang="el-GR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leptogenesis</a:t>
            </a:r>
            <a:r>
              <a:rPr lang="en-US" altLang="el-GR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if </a:t>
            </a:r>
            <a:r>
              <a:rPr lang="en-US" altLang="el-GR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inflaton</a:t>
            </a:r>
            <a:r>
              <a:rPr lang="en-US" altLang="el-GR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couples to neutrinos:</a:t>
            </a:r>
          </a:p>
          <a:p>
            <a:endParaRPr lang="en-US" altLang="el-GR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l-GR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l-GR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3" name="Title 1"/>
          <p:cNvSpPr txBox="1">
            <a:spLocks/>
          </p:cNvSpPr>
          <p:nvPr/>
        </p:nvSpPr>
        <p:spPr bwMode="auto">
          <a:xfrm>
            <a:off x="107950" y="188913"/>
            <a:ext cx="8928100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l-GR" sz="4400">
                <a:latin typeface="Times New Roman" panose="02020603050405020304" pitchFamily="18" charset="0"/>
                <a:cs typeface="Times New Roman" panose="02020603050405020304" pitchFamily="18" charset="0"/>
              </a:rPr>
              <a:t>Entropy Release &amp; Baryogenesis</a:t>
            </a:r>
          </a:p>
        </p:txBody>
      </p:sp>
      <p:pic>
        <p:nvPicPr>
          <p:cNvPr id="40964" name="Picture 3" descr="justDel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44675"/>
            <a:ext cx="5397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4" descr="Delt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31975"/>
            <a:ext cx="8355012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deltaN*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090863"/>
            <a:ext cx="34004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epsil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149725"/>
            <a:ext cx="66548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nB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5068888"/>
            <a:ext cx="8636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9388" y="1916113"/>
            <a:ext cx="1655762" cy="5857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l-GR"/>
              <a:t>      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50825" y="5148263"/>
            <a:ext cx="2089150" cy="6461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l-GR" sz="3600"/>
              <a:t>      </a:t>
            </a:r>
          </a:p>
        </p:txBody>
      </p:sp>
      <p:sp>
        <p:nvSpPr>
          <p:cNvPr id="40971" name="Text Box 6"/>
          <p:cNvSpPr txBox="1">
            <a:spLocks noChangeArrowheads="1"/>
          </p:cNvSpPr>
          <p:nvPr/>
        </p:nvSpPr>
        <p:spPr bwMode="auto">
          <a:xfrm>
            <a:off x="3851275" y="1125538"/>
            <a:ext cx="4000967" cy="369332"/>
          </a:xfrm>
          <a:prstGeom prst="rect">
            <a:avLst/>
          </a:prstGeom>
          <a:solidFill>
            <a:srgbClr val="800000"/>
          </a:solidFill>
          <a:extLst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altLang="el-GR" dirty="0" smtClean="0"/>
              <a:t>Ellis, </a:t>
            </a:r>
            <a:r>
              <a:rPr lang="en-US" altLang="el-GR" dirty="0"/>
              <a:t>Garcia, Nagata, </a:t>
            </a:r>
            <a:r>
              <a:rPr lang="en-US" altLang="el-GR" dirty="0" err="1"/>
              <a:t>Nanopoulos</a:t>
            </a:r>
            <a:r>
              <a:rPr lang="en-US" altLang="el-GR" dirty="0"/>
              <a:t> &amp; </a:t>
            </a:r>
            <a:r>
              <a:rPr lang="en-US" altLang="el-GR" dirty="0" smtClean="0"/>
              <a:t>Olive</a:t>
            </a:r>
            <a:endParaRPr lang="en-US" altLang="el-GR" dirty="0"/>
          </a:p>
        </p:txBody>
      </p:sp>
    </p:spTree>
    <p:extLst>
      <p:ext uri="{BB962C8B-B14F-4D97-AF65-F5344CB8AC3E}">
        <p14:creationId xmlns:p14="http://schemas.microsoft.com/office/powerpoint/2010/main" val="11371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" y="174737"/>
            <a:ext cx="8860777" cy="650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490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6" y="141859"/>
            <a:ext cx="8972823" cy="656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021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0" y="82335"/>
            <a:ext cx="8918179" cy="669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2062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10367</TotalTime>
  <Words>398</Words>
  <Application>Microsoft Office PowerPoint</Application>
  <PresentationFormat>On-screen Show (4:3)</PresentationFormat>
  <Paragraphs>79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MS PGothic</vt:lpstr>
      <vt:lpstr>MS PGothic</vt:lpstr>
      <vt:lpstr>Arial</vt:lpstr>
      <vt:lpstr>Arial Rounded MT Bold</vt:lpstr>
      <vt:lpstr>Calibri</vt:lpstr>
      <vt:lpstr>Times New Roman</vt:lpstr>
      <vt:lpstr>Wingdings</vt:lpstr>
      <vt:lpstr>Office Theme</vt:lpstr>
      <vt:lpstr>PowerPoint Presentation</vt:lpstr>
      <vt:lpstr>A Model Of EveryThing (MOET)</vt:lpstr>
      <vt:lpstr>Flipped SU(5)×U(1) GUT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No-Scale Framework for Particle Physics &amp; Dark Matter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 Unified Theories  &amp; Proton Decay</dc:title>
  <dc:creator>CERN User</dc:creator>
  <cp:lastModifiedBy>Gerontopoulou Vicky</cp:lastModifiedBy>
  <cp:revision>93</cp:revision>
  <dcterms:created xsi:type="dcterms:W3CDTF">2018-10-16T09:10:42Z</dcterms:created>
  <dcterms:modified xsi:type="dcterms:W3CDTF">2019-05-14T10:21:07Z</dcterms:modified>
</cp:coreProperties>
</file>