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7"/>
  </p:notesMasterIdLst>
  <p:sldIdLst>
    <p:sldId id="269" r:id="rId2"/>
    <p:sldId id="296" r:id="rId3"/>
    <p:sldId id="347" r:id="rId4"/>
    <p:sldId id="350" r:id="rId5"/>
    <p:sldId id="343" r:id="rId6"/>
    <p:sldId id="344" r:id="rId7"/>
    <p:sldId id="342" r:id="rId8"/>
    <p:sldId id="341" r:id="rId9"/>
    <p:sldId id="318" r:id="rId10"/>
    <p:sldId id="352" r:id="rId11"/>
    <p:sldId id="351" r:id="rId12"/>
    <p:sldId id="340" r:id="rId13"/>
    <p:sldId id="355" r:id="rId14"/>
    <p:sldId id="353" r:id="rId15"/>
    <p:sldId id="35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83" autoAdjust="0"/>
    <p:restoredTop sz="96357" autoAdjust="0"/>
  </p:normalViewPr>
  <p:slideViewPr>
    <p:cSldViewPr snapToGrid="0">
      <p:cViewPr varScale="1">
        <p:scale>
          <a:sx n="127" d="100"/>
          <a:sy n="127" d="100"/>
        </p:scale>
        <p:origin x="952" y="184"/>
      </p:cViewPr>
      <p:guideLst>
        <p:guide orient="horz" pos="2160"/>
        <p:guide pos="2880"/>
      </p:guideLst>
    </p:cSldViewPr>
  </p:slideViewPr>
  <p:outlineViewPr>
    <p:cViewPr>
      <p:scale>
        <a:sx n="33" d="100"/>
        <a:sy n="33" d="100"/>
      </p:scale>
      <p:origin x="0" y="-103056"/>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6A60BA-2F0A-4B45-8B00-815872F196F5}" type="datetimeFigureOut">
              <a:rPr lang="en-US" smtClean="0"/>
              <a:pPr/>
              <a:t>5/15/19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675C36-04E8-4279-B84B-DAA28687E091}" type="slidenum">
              <a:rPr lang="en-US" smtClean="0"/>
              <a:pPr/>
              <a:t>‹#›</a:t>
            </a:fld>
            <a:endParaRPr lang="en-US"/>
          </a:p>
        </p:txBody>
      </p:sp>
    </p:spTree>
    <p:extLst>
      <p:ext uri="{BB962C8B-B14F-4D97-AF65-F5344CB8AC3E}">
        <p14:creationId xmlns:p14="http://schemas.microsoft.com/office/powerpoint/2010/main" val="780206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675C36-04E8-4279-B84B-DAA28687E091}" type="slidenum">
              <a:rPr lang="en-US" smtClean="0"/>
              <a:pPr/>
              <a:t>3</a:t>
            </a:fld>
            <a:endParaRPr lang="en-US"/>
          </a:p>
        </p:txBody>
      </p:sp>
    </p:spTree>
    <p:extLst>
      <p:ext uri="{BB962C8B-B14F-4D97-AF65-F5344CB8AC3E}">
        <p14:creationId xmlns:p14="http://schemas.microsoft.com/office/powerpoint/2010/main" val="26983039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675C36-04E8-4279-B84B-DAA28687E091}" type="slidenum">
              <a:rPr lang="en-US" smtClean="0"/>
              <a:pPr/>
              <a:t>12</a:t>
            </a:fld>
            <a:endParaRPr lang="en-US"/>
          </a:p>
        </p:txBody>
      </p:sp>
    </p:spTree>
    <p:extLst>
      <p:ext uri="{BB962C8B-B14F-4D97-AF65-F5344CB8AC3E}">
        <p14:creationId xmlns:p14="http://schemas.microsoft.com/office/powerpoint/2010/main" val="1653718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675C36-04E8-4279-B84B-DAA28687E091}" type="slidenum">
              <a:rPr lang="en-US" smtClean="0"/>
              <a:pPr/>
              <a:t>13</a:t>
            </a:fld>
            <a:endParaRPr lang="en-US"/>
          </a:p>
        </p:txBody>
      </p:sp>
    </p:spTree>
    <p:extLst>
      <p:ext uri="{BB962C8B-B14F-4D97-AF65-F5344CB8AC3E}">
        <p14:creationId xmlns:p14="http://schemas.microsoft.com/office/powerpoint/2010/main" val="3037728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675C36-04E8-4279-B84B-DAA28687E091}" type="slidenum">
              <a:rPr lang="en-US" smtClean="0"/>
              <a:pPr/>
              <a:t>14</a:t>
            </a:fld>
            <a:endParaRPr lang="en-US"/>
          </a:p>
        </p:txBody>
      </p:sp>
    </p:spTree>
    <p:extLst>
      <p:ext uri="{BB962C8B-B14F-4D97-AF65-F5344CB8AC3E}">
        <p14:creationId xmlns:p14="http://schemas.microsoft.com/office/powerpoint/2010/main" val="4142469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675C36-04E8-4279-B84B-DAA28687E091}" type="slidenum">
              <a:rPr lang="en-US" smtClean="0"/>
              <a:pPr/>
              <a:t>15</a:t>
            </a:fld>
            <a:endParaRPr lang="en-US"/>
          </a:p>
        </p:txBody>
      </p:sp>
    </p:spTree>
    <p:extLst>
      <p:ext uri="{BB962C8B-B14F-4D97-AF65-F5344CB8AC3E}">
        <p14:creationId xmlns:p14="http://schemas.microsoft.com/office/powerpoint/2010/main" val="1453155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675C36-04E8-4279-B84B-DAA28687E091}" type="slidenum">
              <a:rPr lang="en-US" smtClean="0"/>
              <a:pPr/>
              <a:t>4</a:t>
            </a:fld>
            <a:endParaRPr lang="en-US"/>
          </a:p>
        </p:txBody>
      </p:sp>
    </p:spTree>
    <p:extLst>
      <p:ext uri="{BB962C8B-B14F-4D97-AF65-F5344CB8AC3E}">
        <p14:creationId xmlns:p14="http://schemas.microsoft.com/office/powerpoint/2010/main" val="3172931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675C36-04E8-4279-B84B-DAA28687E091}" type="slidenum">
              <a:rPr lang="en-US" smtClean="0"/>
              <a:pPr/>
              <a:t>5</a:t>
            </a:fld>
            <a:endParaRPr lang="en-US"/>
          </a:p>
        </p:txBody>
      </p:sp>
    </p:spTree>
    <p:extLst>
      <p:ext uri="{BB962C8B-B14F-4D97-AF65-F5344CB8AC3E}">
        <p14:creationId xmlns:p14="http://schemas.microsoft.com/office/powerpoint/2010/main" val="1185925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675C36-04E8-4279-B84B-DAA28687E091}" type="slidenum">
              <a:rPr lang="en-US" smtClean="0"/>
              <a:pPr/>
              <a:t>6</a:t>
            </a:fld>
            <a:endParaRPr lang="en-US"/>
          </a:p>
        </p:txBody>
      </p:sp>
    </p:spTree>
    <p:extLst>
      <p:ext uri="{BB962C8B-B14F-4D97-AF65-F5344CB8AC3E}">
        <p14:creationId xmlns:p14="http://schemas.microsoft.com/office/powerpoint/2010/main" val="3970424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675C36-04E8-4279-B84B-DAA28687E091}" type="slidenum">
              <a:rPr lang="en-US" smtClean="0"/>
              <a:pPr/>
              <a:t>7</a:t>
            </a:fld>
            <a:endParaRPr lang="en-US"/>
          </a:p>
        </p:txBody>
      </p:sp>
    </p:spTree>
    <p:extLst>
      <p:ext uri="{BB962C8B-B14F-4D97-AF65-F5344CB8AC3E}">
        <p14:creationId xmlns:p14="http://schemas.microsoft.com/office/powerpoint/2010/main" val="2587297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675C36-04E8-4279-B84B-DAA28687E091}" type="slidenum">
              <a:rPr lang="en-US" smtClean="0"/>
              <a:pPr/>
              <a:t>8</a:t>
            </a:fld>
            <a:endParaRPr lang="en-US"/>
          </a:p>
        </p:txBody>
      </p:sp>
    </p:spTree>
    <p:extLst>
      <p:ext uri="{BB962C8B-B14F-4D97-AF65-F5344CB8AC3E}">
        <p14:creationId xmlns:p14="http://schemas.microsoft.com/office/powerpoint/2010/main" val="1254172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675C36-04E8-4279-B84B-DAA28687E091}" type="slidenum">
              <a:rPr lang="en-US" smtClean="0"/>
              <a:pPr/>
              <a:t>9</a:t>
            </a:fld>
            <a:endParaRPr lang="en-US"/>
          </a:p>
        </p:txBody>
      </p:sp>
    </p:spTree>
    <p:extLst>
      <p:ext uri="{BB962C8B-B14F-4D97-AF65-F5344CB8AC3E}">
        <p14:creationId xmlns:p14="http://schemas.microsoft.com/office/powerpoint/2010/main" val="741719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675C36-04E8-4279-B84B-DAA28687E091}" type="slidenum">
              <a:rPr lang="en-US" smtClean="0"/>
              <a:pPr/>
              <a:t>10</a:t>
            </a:fld>
            <a:endParaRPr lang="en-US"/>
          </a:p>
        </p:txBody>
      </p:sp>
    </p:spTree>
    <p:extLst>
      <p:ext uri="{BB962C8B-B14F-4D97-AF65-F5344CB8AC3E}">
        <p14:creationId xmlns:p14="http://schemas.microsoft.com/office/powerpoint/2010/main" val="3533651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675C36-04E8-4279-B84B-DAA28687E091}" type="slidenum">
              <a:rPr lang="en-US" smtClean="0"/>
              <a:pPr/>
              <a:t>11</a:t>
            </a:fld>
            <a:endParaRPr lang="en-US"/>
          </a:p>
        </p:txBody>
      </p:sp>
    </p:spTree>
    <p:extLst>
      <p:ext uri="{BB962C8B-B14F-4D97-AF65-F5344CB8AC3E}">
        <p14:creationId xmlns:p14="http://schemas.microsoft.com/office/powerpoint/2010/main" val="8775331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lstStyle>
          <a:p>
            <a:r>
              <a:rPr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6" name="Date Placeholder 6"/>
          <p:cNvSpPr>
            <a:spLocks noGrp="1"/>
          </p:cNvSpPr>
          <p:nvPr>
            <p:ph type="dt" sz="half" idx="10"/>
          </p:nvPr>
        </p:nvSpPr>
        <p:spPr/>
        <p:txBody>
          <a:bodyPr/>
          <a:lstStyle>
            <a:lvl1pPr>
              <a:defRPr/>
            </a:lvl1pPr>
          </a:lstStyle>
          <a:p>
            <a:fld id="{ED5BDF81-DDF0-4075-8D98-9535EE3F4860}" type="datetime1">
              <a:rPr lang="en-US" smtClean="0"/>
              <a:pPr/>
              <a:t>5/15/19</a:t>
            </a:fld>
            <a:endParaRPr lang="en-US"/>
          </a:p>
        </p:txBody>
      </p:sp>
      <p:sp>
        <p:nvSpPr>
          <p:cNvPr id="7" name="Footer Placeholder 19"/>
          <p:cNvSpPr>
            <a:spLocks noGrp="1"/>
          </p:cNvSpPr>
          <p:nvPr>
            <p:ph type="ftr" sz="quarter" idx="11"/>
          </p:nvPr>
        </p:nvSpPr>
        <p:spPr>
          <a:xfrm>
            <a:off x="5715000" y="6041985"/>
            <a:ext cx="2895600" cy="739815"/>
          </a:xfrm>
        </p:spPr>
        <p:txBody>
          <a:bodyPr/>
          <a:lstStyle>
            <a:lvl1pPr>
              <a:defRPr/>
            </a:lvl1pPr>
          </a:lstStyle>
          <a:p>
            <a:endParaRPr lang="en-US" dirty="0"/>
          </a:p>
        </p:txBody>
      </p:sp>
      <p:sp>
        <p:nvSpPr>
          <p:cNvPr id="8" name="Slide Number Placeholder 9"/>
          <p:cNvSpPr>
            <a:spLocks noGrp="1"/>
          </p:cNvSpPr>
          <p:nvPr>
            <p:ph type="sldNum" sz="quarter" idx="12"/>
          </p:nvPr>
        </p:nvSpPr>
        <p:spPr/>
        <p:txBody>
          <a:bodyPr/>
          <a:lstStyle>
            <a:lvl1pPr>
              <a:defRPr/>
            </a:lvl1pPr>
          </a:lstStyle>
          <a:p>
            <a:fld id="{EEBB7CEC-62AA-4F28-AAB9-1CA42051B752}" type="slidenum">
              <a:rPr lang="en-US" smtClean="0"/>
              <a:pPr/>
              <a:t>‹#›</a:t>
            </a:fld>
            <a:endParaRPr lang="en-US"/>
          </a:p>
        </p:txBody>
      </p:sp>
      <p:pic>
        <p:nvPicPr>
          <p:cNvPr id="9" name="Picture 2" descr="3362132274_7460635"/>
          <p:cNvPicPr>
            <a:picLocks noChangeAspect="1" noChangeArrowheads="1"/>
          </p:cNvPicPr>
          <p:nvPr userDrawn="1"/>
        </p:nvPicPr>
        <p:blipFill>
          <a:blip r:embed="rId2"/>
          <a:srcRect/>
          <a:stretch>
            <a:fillRect/>
          </a:stretch>
        </p:blipFill>
        <p:spPr bwMode="auto">
          <a:xfrm>
            <a:off x="6914906" y="6159900"/>
            <a:ext cx="1905000" cy="628650"/>
          </a:xfrm>
          <a:prstGeom prst="rect">
            <a:avLst/>
          </a:prstGeom>
          <a:noFill/>
          <a:ln w="9525">
            <a:noFill/>
            <a:miter lim="800000"/>
            <a:headEnd/>
            <a:tailEnd/>
          </a:ln>
        </p:spPr>
      </p:pic>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49D51425-3147-4BC8-B984-5A575B3F1CD7}" type="datetime1">
              <a:rPr lang="en-US" smtClean="0"/>
              <a:pPr/>
              <a:t>5/15/19</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EEBB7CEC-62AA-4F28-AAB9-1CA42051B752}" type="slidenum">
              <a:rPr lang="en-US" smtClean="0"/>
              <a:pPr/>
              <a:t>‹#›</a:t>
            </a:fld>
            <a:endParaRPr lang="en-U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6CE35ACE-9336-4CC9-8C1A-7C0A6F070275}" type="datetime1">
              <a:rPr lang="en-US" smtClean="0"/>
              <a:pPr/>
              <a:t>5/15/19</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EEBB7CEC-62AA-4F28-AAB9-1CA42051B752}" type="slidenum">
              <a:rPr lang="en-US" smtClean="0"/>
              <a:pPr/>
              <a:t>‹#›</a:t>
            </a:fld>
            <a:endParaRPr 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fld id="{E9D9EB2A-78D2-4075-B5BF-FC807605FE76}" type="datetime1">
              <a:rPr lang="en-US" smtClean="0"/>
              <a:pPr/>
              <a:t>5/15/19</a:t>
            </a:fld>
            <a:endParaRPr lang="en-US"/>
          </a:p>
        </p:txBody>
      </p:sp>
      <p:sp>
        <p:nvSpPr>
          <p:cNvPr id="5" name="Footer Placeholder 9"/>
          <p:cNvSpPr>
            <a:spLocks noGrp="1"/>
          </p:cNvSpPr>
          <p:nvPr>
            <p:ph type="ftr" sz="quarter" idx="11"/>
          </p:nvPr>
        </p:nvSpPr>
        <p:spPr/>
        <p:txBody>
          <a:bodyPr/>
          <a:lstStyle>
            <a:lvl1pPr>
              <a:defRPr/>
            </a:lvl1pPr>
          </a:lstStyle>
          <a:p>
            <a:endParaRPr lang="en-US"/>
          </a:p>
        </p:txBody>
      </p:sp>
      <p:sp>
        <p:nvSpPr>
          <p:cNvPr id="6" name="Slide Number Placeholder 21"/>
          <p:cNvSpPr>
            <a:spLocks noGrp="1"/>
          </p:cNvSpPr>
          <p:nvPr>
            <p:ph type="sldNum" sz="quarter" idx="12"/>
          </p:nvPr>
        </p:nvSpPr>
        <p:spPr/>
        <p:txBody>
          <a:bodyPr/>
          <a:lstStyle>
            <a:lvl1pPr>
              <a:defRPr/>
            </a:lvl1pPr>
          </a:lstStyle>
          <a:p>
            <a:fld id="{EEBB7CEC-62AA-4F28-AAB9-1CA42051B752}" type="slidenum">
              <a:rPr lang="en-US" smtClean="0"/>
              <a:pPr/>
              <a:t>‹#›</a:t>
            </a:fld>
            <a:endParaRPr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8" name="Date Placeholder 3"/>
          <p:cNvSpPr>
            <a:spLocks noGrp="1"/>
          </p:cNvSpPr>
          <p:nvPr>
            <p:ph type="dt" sz="half" idx="10"/>
          </p:nvPr>
        </p:nvSpPr>
        <p:spPr/>
        <p:txBody>
          <a:bodyPr/>
          <a:lstStyle>
            <a:lvl1pPr>
              <a:defRPr/>
            </a:lvl1pPr>
          </a:lstStyle>
          <a:p>
            <a:fld id="{52A5E080-272E-4A11-A009-0320434A057B}" type="datetime1">
              <a:rPr lang="en-US" smtClean="0"/>
              <a:pPr/>
              <a:t>5/15/19</a:t>
            </a:fld>
            <a:endParaRPr lang="en-US"/>
          </a:p>
        </p:txBody>
      </p:sp>
      <p:sp>
        <p:nvSpPr>
          <p:cNvPr id="9" name="Footer Placeholder 4"/>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p:txBody>
          <a:bodyPr/>
          <a:lstStyle>
            <a:lvl1pPr>
              <a:defRPr/>
            </a:lvl1pPr>
          </a:lstStyle>
          <a:p>
            <a:fld id="{EEBB7CEC-62AA-4F28-AAB9-1CA42051B752}" type="slidenum">
              <a:rPr lang="en-US" smtClean="0"/>
              <a:pPr/>
              <a:t>‹#›</a:t>
            </a:fld>
            <a:endParaRPr lang="en-US"/>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fld id="{BF53AA2A-77F4-4AB6-8756-C012066BA96E}" type="datetime1">
              <a:rPr lang="en-US" smtClean="0"/>
              <a:pPr/>
              <a:t>5/15/19</a:t>
            </a:fld>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fld id="{EEBB7CEC-62AA-4F28-AAB9-1CA42051B752}" type="slidenum">
              <a:rPr lang="en-US" smtClean="0"/>
              <a:pPr/>
              <a:t>‹#›</a:t>
            </a:fld>
            <a:endParaRPr lang="en-U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lstStyle>
          <a:p>
            <a:r>
              <a:rPr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B24D4A73-ADA2-428F-85D4-BF2D2AE6BDA4}" type="datetime1">
              <a:rPr lang="en-US" smtClean="0"/>
              <a:pPr/>
              <a:t>5/15/19</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EBB7CEC-62AA-4F28-AAB9-1CA42051B752}" type="slidenum">
              <a:rPr lang="en-US" smtClean="0"/>
              <a:pPr/>
              <a:t>‹#›</a:t>
            </a:fld>
            <a:endParaRPr lang="en-US"/>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p>
        </p:txBody>
      </p:sp>
      <p:sp>
        <p:nvSpPr>
          <p:cNvPr id="3" name="Date Placeholder 23"/>
          <p:cNvSpPr>
            <a:spLocks noGrp="1"/>
          </p:cNvSpPr>
          <p:nvPr>
            <p:ph type="dt" sz="half" idx="10"/>
          </p:nvPr>
        </p:nvSpPr>
        <p:spPr/>
        <p:txBody>
          <a:bodyPr/>
          <a:lstStyle>
            <a:lvl1pPr>
              <a:defRPr/>
            </a:lvl1pPr>
          </a:lstStyle>
          <a:p>
            <a:fld id="{D20B87B3-90F3-40C4-8A6A-D760603CE4C9}" type="datetime1">
              <a:rPr lang="en-US" smtClean="0"/>
              <a:pPr/>
              <a:t>5/15/19</a:t>
            </a:fld>
            <a:endParaRPr lang="en-US"/>
          </a:p>
        </p:txBody>
      </p:sp>
      <p:sp>
        <p:nvSpPr>
          <p:cNvPr id="4" name="Footer Placeholder 9"/>
          <p:cNvSpPr>
            <a:spLocks noGrp="1"/>
          </p:cNvSpPr>
          <p:nvPr>
            <p:ph type="ftr" sz="quarter" idx="11"/>
          </p:nvPr>
        </p:nvSpPr>
        <p:spPr/>
        <p:txBody>
          <a:bodyPr/>
          <a:lstStyle>
            <a:lvl1pPr>
              <a:defRPr/>
            </a:lvl1pPr>
          </a:lstStyle>
          <a:p>
            <a:endParaRPr lang="en-US"/>
          </a:p>
        </p:txBody>
      </p:sp>
      <p:sp>
        <p:nvSpPr>
          <p:cNvPr id="5" name="Slide Number Placeholder 21"/>
          <p:cNvSpPr>
            <a:spLocks noGrp="1"/>
          </p:cNvSpPr>
          <p:nvPr>
            <p:ph type="sldNum" sz="quarter" idx="12"/>
          </p:nvPr>
        </p:nvSpPr>
        <p:spPr/>
        <p:txBody>
          <a:bodyPr/>
          <a:lstStyle>
            <a:lvl1pPr>
              <a:defRPr/>
            </a:lvl1pPr>
          </a:lstStyle>
          <a:p>
            <a:fld id="{EEBB7CEC-62AA-4F28-AAB9-1CA42051B752}" type="slidenum">
              <a:rPr lang="en-US" smtClean="0"/>
              <a:pPr/>
              <a:t>‹#›</a:t>
            </a:fld>
            <a:endParaRPr lang="en-US"/>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 name="Date Placeholder 1"/>
          <p:cNvSpPr>
            <a:spLocks noGrp="1"/>
          </p:cNvSpPr>
          <p:nvPr>
            <p:ph type="dt" sz="half" idx="10"/>
          </p:nvPr>
        </p:nvSpPr>
        <p:spPr/>
        <p:txBody>
          <a:bodyPr/>
          <a:lstStyle>
            <a:lvl1pPr>
              <a:defRPr/>
            </a:lvl1pPr>
          </a:lstStyle>
          <a:p>
            <a:fld id="{CB675EF3-DB74-47B7-9728-30C5EEAAA469}" type="datetime1">
              <a:rPr lang="en-US" smtClean="0"/>
              <a:pPr/>
              <a:t>5/15/19</a:t>
            </a:fld>
            <a:endParaRPr lang="en-US"/>
          </a:p>
        </p:txBody>
      </p:sp>
      <p:sp>
        <p:nvSpPr>
          <p:cNvPr id="5" name="Footer Placeholder 2"/>
          <p:cNvSpPr>
            <a:spLocks noGrp="1"/>
          </p:cNvSpPr>
          <p:nvPr>
            <p:ph type="ftr" sz="quarter" idx="11"/>
          </p:nvPr>
        </p:nvSpPr>
        <p:spPr/>
        <p:txBody>
          <a:bodyPr/>
          <a:lstStyle>
            <a:lvl1pPr>
              <a:defRPr/>
            </a:lvl1pPr>
          </a:lstStyle>
          <a:p>
            <a:endParaRPr lang="en-US"/>
          </a:p>
        </p:txBody>
      </p:sp>
      <p:sp>
        <p:nvSpPr>
          <p:cNvPr id="6" name="Slide Number Placeholder 3"/>
          <p:cNvSpPr>
            <a:spLocks noGrp="1"/>
          </p:cNvSpPr>
          <p:nvPr>
            <p:ph type="sldNum" sz="quarter" idx="12"/>
          </p:nvPr>
        </p:nvSpPr>
        <p:spPr/>
        <p:txBody>
          <a:bodyPr/>
          <a:lstStyle>
            <a:lvl1pPr>
              <a:defRPr/>
            </a:lvl1pPr>
          </a:lstStyle>
          <a:p>
            <a:fld id="{EEBB7CEC-62AA-4F28-AAB9-1CA42051B752}" type="slidenum">
              <a:rPr lang="en-US" smtClean="0"/>
              <a:pPr/>
              <a:t>‹#›</a:t>
            </a:fld>
            <a:endParaRPr lang="en-US"/>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D2AD0B32-F07B-406E-ABE1-BF958EF7C331}" type="datetime1">
              <a:rPr lang="en-US" smtClean="0"/>
              <a:pPr/>
              <a:t>5/15/19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EBB7CEC-62AA-4F28-AAB9-1CA42051B752}" type="slidenum">
              <a:rPr lang="en-US" smtClean="0"/>
              <a:pPr/>
              <a:t>‹#›</a:t>
            </a:fld>
            <a:endParaRPr lang="en-US"/>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a:lnSpc>
                <a:spcPts val="3000"/>
              </a:lnSpc>
              <a:spcBef>
                <a:spcPts val="600"/>
              </a:spcBef>
              <a:buClr>
                <a:schemeClr val="accent1"/>
              </a:buClr>
              <a:buSzPct val="80000"/>
              <a:buFont typeface="Wingdings 2"/>
              <a:buNone/>
              <a:defRPr/>
            </a:pPr>
            <a:endParaRPr lang="en-US" sz="3200">
              <a:latin typeface="+mn-lt"/>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lang="en-US"/>
              <a:t>Click to edit Master title style</a:t>
            </a: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a:r>
              <a:rPr lang="en-US"/>
              <a:t>Click to edit Master text styles</a:t>
            </a:r>
          </a:p>
        </p:txBody>
      </p:sp>
      <p:sp>
        <p:nvSpPr>
          <p:cNvPr id="8" name="Date Placeholder 4"/>
          <p:cNvSpPr>
            <a:spLocks noGrp="1"/>
          </p:cNvSpPr>
          <p:nvPr>
            <p:ph type="dt" sz="half" idx="10"/>
          </p:nvPr>
        </p:nvSpPr>
        <p:spPr/>
        <p:txBody>
          <a:bodyPr/>
          <a:lstStyle>
            <a:lvl1pPr>
              <a:defRPr/>
            </a:lvl1pPr>
          </a:lstStyle>
          <a:p>
            <a:fld id="{D93E736B-5ABB-4011-BDFF-008B845691AD}" type="datetime1">
              <a:rPr lang="en-US" smtClean="0"/>
              <a:pPr/>
              <a:t>5/15/19</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p:txBody>
          <a:bodyPr/>
          <a:lstStyle>
            <a:lvl1pPr>
              <a:defRPr/>
            </a:lvl1pPr>
          </a:lstStyle>
          <a:p>
            <a:fld id="{EEBB7CEC-62AA-4F28-AAB9-1CA42051B752}" type="slidenum">
              <a:rPr lang="en-US" smtClean="0"/>
              <a:pPr/>
              <a:t>‹#›</a:t>
            </a:fld>
            <a:endParaRPr lang="en-US"/>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rgbClr val="9397DD"/>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Oval 7"/>
          <p:cNvSpPr/>
          <p:nvPr/>
        </p:nvSpPr>
        <p:spPr>
          <a:xfrm>
            <a:off x="168275" y="20638"/>
            <a:ext cx="1703388" cy="1703387"/>
          </a:xfrm>
          <a:prstGeom prst="ellipse">
            <a:avLst/>
          </a:prstGeom>
          <a:noFill/>
          <a:ln w="27305" cap="rnd" cmpd="sng" algn="ctr">
            <a:solidFill>
              <a:srgbClr val="9397DD"/>
            </a:solidFill>
            <a:prstDash val="solid"/>
          </a:ln>
          <a:effectLst>
            <a:outerShdw blurRad="25400" dist="25400" dir="5400000" algn="tl" rotWithShape="0">
              <a:srgbClr val="13277B">
                <a:alpha val="8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Donut 10"/>
          <p:cNvSpPr/>
          <p:nvPr/>
        </p:nvSpPr>
        <p:spPr>
          <a:xfrm rot="2315675">
            <a:off x="182563" y="1055688"/>
            <a:ext cx="1125537" cy="1101725"/>
          </a:xfrm>
          <a:prstGeom prst="donut">
            <a:avLst>
              <a:gd name="adj" fmla="val 11833"/>
            </a:avLst>
          </a:prstGeom>
          <a:gradFill flip="none" rotWithShape="1">
            <a:gsLst>
              <a:gs pos="0">
                <a:srgbClr val="9397DD">
                  <a:shade val="30000"/>
                  <a:satMod val="115000"/>
                </a:srgbClr>
              </a:gs>
              <a:gs pos="50000">
                <a:srgbClr val="9397DD">
                  <a:shade val="67500"/>
                  <a:satMod val="115000"/>
                </a:srgbClr>
              </a:gs>
              <a:gs pos="100000">
                <a:srgbClr val="9397DD">
                  <a:shade val="100000"/>
                  <a:satMod val="115000"/>
                </a:srgbClr>
              </a:gs>
            </a:gsLst>
            <a:lin ang="16200000" scaled="1"/>
            <a:tileRect/>
          </a:gradFill>
          <a:ln w="7350" cap="rnd" cmpd="sng" algn="ctr">
            <a:solidFill>
              <a:srgbClr val="13277B"/>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p>
            <a:r>
              <a:rPr lang="en-US"/>
              <a:t>Click to edit Master title style</a:t>
            </a:r>
            <a:endParaRPr lang="en-US" dirty="0"/>
          </a:p>
        </p:txBody>
      </p:sp>
      <p:sp>
        <p:nvSpPr>
          <p:cNvPr id="2055"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latin typeface="Arial" charset="0"/>
              </a:defRPr>
            </a:lvl1pPr>
          </a:lstStyle>
          <a:p>
            <a:fld id="{2F03F142-DAC1-4B41-BFAD-59675EA3821B}" type="datetime1">
              <a:rPr lang="en-US" smtClean="0"/>
              <a:pPr/>
              <a:t>5/15/19</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latin typeface="Arial" charset="0"/>
              </a:defRPr>
            </a:lvl1pPr>
          </a:lstStyle>
          <a:p>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latin typeface="Arial" charset="0"/>
              </a:defRPr>
            </a:lvl1pPr>
          </a:lstStyle>
          <a:p>
            <a:fld id="{EEBB7CEC-62AA-4F28-AAB9-1CA42051B752}" type="slidenum">
              <a:rPr lang="en-US" smtClean="0"/>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6" name="Arc 15"/>
          <p:cNvSpPr/>
          <p:nvPr/>
        </p:nvSpPr>
        <p:spPr>
          <a:xfrm>
            <a:off x="-838200" y="5486400"/>
            <a:ext cx="1700213" cy="1700213"/>
          </a:xfrm>
          <a:prstGeom prst="arc">
            <a:avLst>
              <a:gd name="adj1" fmla="val 16153319"/>
              <a:gd name="adj2" fmla="val 2267853"/>
            </a:avLst>
          </a:prstGeom>
          <a:ln w="27305">
            <a:solidFill>
              <a:srgbClr val="9397DD"/>
            </a:solidFill>
          </a:ln>
          <a:effectLst>
            <a:outerShdw blurRad="25400" dist="25400" dir="5400000" algn="ctr" rotWithShape="0">
              <a:srgbClr val="13277B">
                <a:alpha val="85000"/>
              </a:srgbClr>
            </a:outerShdw>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7" name="Arc 16"/>
          <p:cNvSpPr>
            <a:spLocks noChangeAspect="1"/>
          </p:cNvSpPr>
          <p:nvPr/>
        </p:nvSpPr>
        <p:spPr>
          <a:xfrm>
            <a:off x="-609600" y="6096000"/>
            <a:ext cx="2286000" cy="2286000"/>
          </a:xfrm>
          <a:prstGeom prst="arc">
            <a:avLst>
              <a:gd name="adj1" fmla="val 14447787"/>
              <a:gd name="adj2" fmla="val 17642100"/>
            </a:avLst>
          </a:prstGeom>
          <a:ln w="19050">
            <a:solidFill>
              <a:srgbClr val="9397DD">
                <a:alpha val="90000"/>
              </a:srgbClr>
            </a:solidFill>
          </a:ln>
          <a:scene3d>
            <a:camera prst="orthographicFront"/>
            <a:lightRig rig="threePt" dir="t"/>
          </a:scene3d>
          <a:sp3d>
            <a:bevelT w="12700" h="25400"/>
          </a:sp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pic>
        <p:nvPicPr>
          <p:cNvPr id="18" name="Picture 17" descr="CASPER logo_shadow copy.jpg"/>
          <p:cNvPicPr>
            <a:picLocks noChangeAspect="1"/>
          </p:cNvPicPr>
          <p:nvPr/>
        </p:nvPicPr>
        <p:blipFill>
          <a:blip r:embed="rId13" cstate="print"/>
          <a:stretch>
            <a:fillRect/>
          </a:stretch>
        </p:blipFill>
        <p:spPr>
          <a:xfrm rot="16200000">
            <a:off x="-1092752" y="3383661"/>
            <a:ext cx="3186063" cy="9144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hf hdr="0" ftr="0" dt="0"/>
  <p:txStyles>
    <p:titleStyle>
      <a:lvl1pPr algn="l" rtl="0" eaLnBrk="1" fontAlgn="base" hangingPunct="1">
        <a:spcBef>
          <a:spcPct val="0"/>
        </a:spcBef>
        <a:spcAft>
          <a:spcPct val="0"/>
        </a:spcAft>
        <a:defRPr sz="4300" kern="1200">
          <a:solidFill>
            <a:srgbClr val="13277B"/>
          </a:solidFill>
          <a:effectLst>
            <a:outerShdw blurRad="50000" dist="30000" dir="5400000" algn="tl" rotWithShape="0">
              <a:srgbClr val="000000">
                <a:alpha val="30000"/>
              </a:srgbClr>
            </a:outerShdw>
          </a:effectLst>
          <a:latin typeface="+mj-lt"/>
          <a:ea typeface="+mj-ea"/>
          <a:cs typeface="+mj-cs"/>
        </a:defRPr>
      </a:lvl1pPr>
      <a:lvl2pPr algn="l" rtl="0" eaLnBrk="1" fontAlgn="base" hangingPunct="1">
        <a:spcBef>
          <a:spcPct val="0"/>
        </a:spcBef>
        <a:spcAft>
          <a:spcPct val="0"/>
        </a:spcAft>
        <a:defRPr sz="4300">
          <a:solidFill>
            <a:srgbClr val="13277B"/>
          </a:solidFill>
          <a:latin typeface="Gill Sans MT"/>
        </a:defRPr>
      </a:lvl2pPr>
      <a:lvl3pPr algn="l" rtl="0" eaLnBrk="1" fontAlgn="base" hangingPunct="1">
        <a:spcBef>
          <a:spcPct val="0"/>
        </a:spcBef>
        <a:spcAft>
          <a:spcPct val="0"/>
        </a:spcAft>
        <a:defRPr sz="4300">
          <a:solidFill>
            <a:srgbClr val="13277B"/>
          </a:solidFill>
          <a:latin typeface="Gill Sans MT"/>
        </a:defRPr>
      </a:lvl3pPr>
      <a:lvl4pPr algn="l" rtl="0" eaLnBrk="1" fontAlgn="base" hangingPunct="1">
        <a:spcBef>
          <a:spcPct val="0"/>
        </a:spcBef>
        <a:spcAft>
          <a:spcPct val="0"/>
        </a:spcAft>
        <a:defRPr sz="4300">
          <a:solidFill>
            <a:srgbClr val="13277B"/>
          </a:solidFill>
          <a:latin typeface="Gill Sans MT"/>
        </a:defRPr>
      </a:lvl4pPr>
      <a:lvl5pPr algn="l" rtl="0" eaLnBrk="1" fontAlgn="base" hangingPunct="1">
        <a:spcBef>
          <a:spcPct val="0"/>
        </a:spcBef>
        <a:spcAft>
          <a:spcPct val="0"/>
        </a:spcAft>
        <a:defRPr sz="4300">
          <a:solidFill>
            <a:srgbClr val="13277B"/>
          </a:solidFill>
          <a:latin typeface="Gill Sans MT"/>
        </a:defRPr>
      </a:lvl5pPr>
      <a:lvl6pPr marL="457200" algn="l" rtl="0" eaLnBrk="1" fontAlgn="base" hangingPunct="1">
        <a:spcBef>
          <a:spcPct val="0"/>
        </a:spcBef>
        <a:spcAft>
          <a:spcPct val="0"/>
        </a:spcAft>
        <a:defRPr sz="4300">
          <a:solidFill>
            <a:srgbClr val="13277B"/>
          </a:solidFill>
          <a:latin typeface="Gill Sans MT"/>
        </a:defRPr>
      </a:lvl6pPr>
      <a:lvl7pPr marL="914400" algn="l" rtl="0" eaLnBrk="1" fontAlgn="base" hangingPunct="1">
        <a:spcBef>
          <a:spcPct val="0"/>
        </a:spcBef>
        <a:spcAft>
          <a:spcPct val="0"/>
        </a:spcAft>
        <a:defRPr sz="4300">
          <a:solidFill>
            <a:srgbClr val="13277B"/>
          </a:solidFill>
          <a:latin typeface="Gill Sans MT"/>
        </a:defRPr>
      </a:lvl7pPr>
      <a:lvl8pPr marL="1371600" algn="l" rtl="0" eaLnBrk="1" fontAlgn="base" hangingPunct="1">
        <a:spcBef>
          <a:spcPct val="0"/>
        </a:spcBef>
        <a:spcAft>
          <a:spcPct val="0"/>
        </a:spcAft>
        <a:defRPr sz="4300">
          <a:solidFill>
            <a:srgbClr val="13277B"/>
          </a:solidFill>
          <a:latin typeface="Gill Sans MT"/>
        </a:defRPr>
      </a:lvl8pPr>
      <a:lvl9pPr marL="1828800" algn="l" rtl="0" eaLnBrk="1" fontAlgn="base" hangingPunct="1">
        <a:spcBef>
          <a:spcPct val="0"/>
        </a:spcBef>
        <a:spcAft>
          <a:spcPct val="0"/>
        </a:spcAft>
        <a:defRPr sz="4300">
          <a:solidFill>
            <a:srgbClr val="13277B"/>
          </a:solidFill>
          <a:latin typeface="Gill Sans MT"/>
        </a:defRPr>
      </a:lvl9pPr>
    </p:titleStyle>
    <p:bodyStyle>
      <a:lvl1pPr marL="365125" indent="-282575" algn="l" rtl="0" eaLnBrk="1" fontAlgn="base" hangingPunct="1">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1" fontAlgn="base" hangingPunct="1">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1" fontAlgn="base" hangingPunct="1">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1" fontAlgn="base" hangingPunct="1">
        <a:spcBef>
          <a:spcPct val="20000"/>
        </a:spcBef>
        <a:spcAft>
          <a:spcPct val="0"/>
        </a:spcAft>
        <a:buClr>
          <a:srgbClr val="53A03E"/>
        </a:buClr>
        <a:buFont typeface="Wingdings 2" pitchFamily="18" charset="2"/>
        <a:buChar char=""/>
        <a:defRPr sz="2000" kern="1200">
          <a:solidFill>
            <a:schemeClr val="tx1"/>
          </a:solidFill>
          <a:latin typeface="+mn-lt"/>
          <a:ea typeface="+mn-ea"/>
          <a:cs typeface="+mn-cs"/>
        </a:defRPr>
      </a:lvl4pPr>
      <a:lvl5pPr marL="1296988" indent="-182563" algn="l" rtl="0" eaLnBrk="1" fontAlgn="base" hangingPunct="1">
        <a:spcBef>
          <a:spcPct val="20000"/>
        </a:spcBef>
        <a:spcAft>
          <a:spcPct val="0"/>
        </a:spcAft>
        <a:buClr>
          <a:srgbClr val="8064A2"/>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arxiv.org/search/hep-ph?searchtype=author&amp;query=Cleaver%2C+G"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arxiv.org/search/hep-ph?searchtype=author&amp;query=Nanopoulos%2C+D" TargetMode="External"/><Relationship Id="rId4" Type="http://schemas.openxmlformats.org/officeDocument/2006/relationships/hyperlink" Target="https://arxiv.org/search/hep-ph?searchtype=author&amp;query=Faraggi%2C+A"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7138" y="1428051"/>
            <a:ext cx="8080964" cy="2000950"/>
          </a:xfrm>
        </p:spPr>
        <p:txBody>
          <a:bodyPr rtlCol="0">
            <a:noAutofit/>
          </a:bodyPr>
          <a:lstStyle/>
          <a:p>
            <a:pPr algn="ctr"/>
            <a:r>
              <a:rPr lang="en-US" sz="3200" b="1" dirty="0"/>
              <a:t>Minimal Super String Standard Model (MSSSM)</a:t>
            </a:r>
            <a:br>
              <a:rPr lang="en-US" sz="3200" b="1" dirty="0"/>
            </a:br>
            <a:r>
              <a:rPr lang="en-US" sz="3200" b="1" dirty="0"/>
              <a:t>and Beyond</a:t>
            </a:r>
            <a:br>
              <a:rPr lang="en-US" sz="3200" dirty="0"/>
            </a:br>
            <a:endParaRPr lang="en-US" sz="2200" cap="small" dirty="0"/>
          </a:p>
        </p:txBody>
      </p:sp>
      <p:sp>
        <p:nvSpPr>
          <p:cNvPr id="3" name="Subtitle 2"/>
          <p:cNvSpPr>
            <a:spLocks noGrp="1"/>
          </p:cNvSpPr>
          <p:nvPr>
            <p:ph type="subTitle" idx="1"/>
          </p:nvPr>
        </p:nvSpPr>
        <p:spPr>
          <a:xfrm>
            <a:off x="957138" y="3138872"/>
            <a:ext cx="7407275" cy="3004046"/>
          </a:xfrm>
        </p:spPr>
        <p:txBody>
          <a:bodyPr rtlCol="0">
            <a:normAutofit fontScale="92500" lnSpcReduction="20000"/>
          </a:bodyPr>
          <a:lstStyle/>
          <a:p>
            <a:pPr algn="ctr" eaLnBrk="1" fontAlgn="auto" hangingPunct="1">
              <a:spcAft>
                <a:spcPts val="0"/>
              </a:spcAft>
              <a:buFont typeface="Arial" pitchFamily="34" charset="0"/>
              <a:buNone/>
              <a:defRPr/>
            </a:pPr>
            <a:endParaRPr lang="en-US" b="1" dirty="0">
              <a:latin typeface="Calibri" pitchFamily="34" charset="0"/>
            </a:endParaRPr>
          </a:p>
          <a:p>
            <a:pPr algn="ctr" eaLnBrk="1" fontAlgn="auto" hangingPunct="1">
              <a:spcAft>
                <a:spcPts val="0"/>
              </a:spcAft>
              <a:buFont typeface="Arial" pitchFamily="34" charset="0"/>
              <a:buNone/>
              <a:defRPr/>
            </a:pPr>
            <a:r>
              <a:rPr lang="en-US" b="1" dirty="0">
                <a:latin typeface="Calibri" pitchFamily="34" charset="0"/>
              </a:rPr>
              <a:t>Collider, Dark Matt, &amp; Neutrino Physics</a:t>
            </a:r>
          </a:p>
          <a:p>
            <a:pPr algn="ctr" eaLnBrk="1" fontAlgn="auto" hangingPunct="1">
              <a:spcAft>
                <a:spcPts val="0"/>
              </a:spcAft>
              <a:buFont typeface="Arial" pitchFamily="34" charset="0"/>
              <a:buNone/>
              <a:defRPr/>
            </a:pPr>
            <a:r>
              <a:rPr lang="en-US" b="1" dirty="0">
                <a:latin typeface="Calibri" pitchFamily="34" charset="0"/>
              </a:rPr>
              <a:t>Texas A&amp;M, 15-17 May, 2019</a:t>
            </a:r>
          </a:p>
          <a:p>
            <a:pPr algn="ctr" eaLnBrk="1" fontAlgn="auto" hangingPunct="1">
              <a:spcAft>
                <a:spcPts val="0"/>
              </a:spcAft>
              <a:buFont typeface="Arial" pitchFamily="34" charset="0"/>
              <a:buNone/>
              <a:defRPr/>
            </a:pPr>
            <a:endParaRPr lang="en-US" b="1" dirty="0">
              <a:latin typeface="Calibri" pitchFamily="34" charset="0"/>
            </a:endParaRPr>
          </a:p>
          <a:p>
            <a:pPr algn="ctr" eaLnBrk="1" fontAlgn="auto" hangingPunct="1">
              <a:spcAft>
                <a:spcPts val="0"/>
              </a:spcAft>
              <a:buFont typeface="Arial" pitchFamily="34" charset="0"/>
              <a:buNone/>
              <a:defRPr/>
            </a:pPr>
            <a:r>
              <a:rPr lang="en-US" b="1" dirty="0">
                <a:latin typeface="Calibri" pitchFamily="34" charset="0"/>
              </a:rPr>
              <a:t>Gerald B. Cleaver</a:t>
            </a:r>
          </a:p>
          <a:p>
            <a:pPr algn="ctr" eaLnBrk="1" fontAlgn="auto" hangingPunct="1">
              <a:spcAft>
                <a:spcPts val="0"/>
              </a:spcAft>
              <a:buFont typeface="Arial" pitchFamily="34" charset="0"/>
              <a:buNone/>
              <a:defRPr/>
            </a:pPr>
            <a:r>
              <a:rPr lang="en-US" sz="2000" i="1" dirty="0">
                <a:latin typeface="Calibri" pitchFamily="34" charset="0"/>
              </a:rPr>
              <a:t>Early Universe Cosmology &amp; Strings Division</a:t>
            </a:r>
          </a:p>
          <a:p>
            <a:pPr algn="ctr" eaLnBrk="1" fontAlgn="auto" hangingPunct="1">
              <a:spcAft>
                <a:spcPts val="0"/>
              </a:spcAft>
              <a:buFont typeface="Arial" pitchFamily="34" charset="0"/>
              <a:buNone/>
              <a:defRPr/>
            </a:pPr>
            <a:r>
              <a:rPr lang="en-US" sz="2000" i="1" dirty="0">
                <a:latin typeface="Calibri" pitchFamily="34" charset="0"/>
              </a:rPr>
              <a:t>Center for Astrophysics, Space Physics, &amp; Engineering Research</a:t>
            </a:r>
          </a:p>
          <a:p>
            <a:pPr algn="ctr" eaLnBrk="1" fontAlgn="auto" hangingPunct="1">
              <a:spcAft>
                <a:spcPts val="0"/>
              </a:spcAft>
              <a:buFont typeface="Arial" pitchFamily="34" charset="0"/>
              <a:buNone/>
              <a:defRPr/>
            </a:pPr>
            <a:r>
              <a:rPr lang="en-US" sz="2000" i="1" dirty="0">
                <a:latin typeface="Calibri" pitchFamily="34" charset="0"/>
              </a:rPr>
              <a:t>Baylor University, Waco, Texas</a:t>
            </a:r>
          </a:p>
          <a:p>
            <a:pPr algn="ctr" eaLnBrk="1" fontAlgn="auto" hangingPunct="1">
              <a:spcAft>
                <a:spcPts val="0"/>
              </a:spcAft>
              <a:buFont typeface="Arial" pitchFamily="34" charset="0"/>
              <a:buNone/>
              <a:defRPr/>
            </a:pPr>
            <a:endParaRPr lang="en-US" sz="2000" i="1" dirty="0">
              <a:latin typeface="Calibri" pitchFamily="34" charset="0"/>
            </a:endParaRPr>
          </a:p>
          <a:p>
            <a:pPr algn="ctr" eaLnBrk="1" fontAlgn="auto" hangingPunct="1">
              <a:spcAft>
                <a:spcPts val="0"/>
              </a:spcAft>
              <a:buFont typeface="Arial" pitchFamily="34" charset="0"/>
              <a:buNone/>
              <a:defRPr/>
            </a:pPr>
            <a:endParaRPr lang="en-US" sz="2000" i="1" dirty="0">
              <a:latin typeface="Calibri" pitchFamily="34" charset="0"/>
            </a:endParaRPr>
          </a:p>
        </p:txBody>
      </p:sp>
      <p:pic>
        <p:nvPicPr>
          <p:cNvPr id="4098" name="Picture 2" descr="3362132274_7460635"/>
          <p:cNvPicPr>
            <a:picLocks noChangeAspect="1" noChangeArrowheads="1"/>
          </p:cNvPicPr>
          <p:nvPr/>
        </p:nvPicPr>
        <p:blipFill>
          <a:blip r:embed="rId2"/>
          <a:srcRect/>
          <a:stretch>
            <a:fillRect/>
          </a:stretch>
        </p:blipFill>
        <p:spPr bwMode="auto">
          <a:xfrm>
            <a:off x="6944810" y="6142918"/>
            <a:ext cx="1905000" cy="628650"/>
          </a:xfrm>
          <a:prstGeom prst="rect">
            <a:avLst/>
          </a:prstGeom>
          <a:noFill/>
          <a:ln w="9525">
            <a:noFill/>
            <a:miter lim="800000"/>
            <a:headEnd/>
            <a:tailEnd/>
          </a:ln>
        </p:spPr>
      </p:pic>
      <p:pic>
        <p:nvPicPr>
          <p:cNvPr id="6" name="Picture 15" descr="physics logo gold"/>
          <p:cNvPicPr>
            <a:picLocks noChangeAspect="1" noChangeArrowheads="1"/>
          </p:cNvPicPr>
          <p:nvPr/>
        </p:nvPicPr>
        <p:blipFill>
          <a:blip r:embed="rId3"/>
          <a:srcRect/>
          <a:stretch>
            <a:fillRect/>
          </a:stretch>
        </p:blipFill>
        <p:spPr bwMode="auto">
          <a:xfrm>
            <a:off x="7129221" y="86432"/>
            <a:ext cx="1908881" cy="993105"/>
          </a:xfrm>
          <a:prstGeom prst="rect">
            <a:avLst/>
          </a:prstGeom>
          <a:noFill/>
          <a:ln w="9525">
            <a:noFill/>
            <a:miter lim="800000"/>
            <a:headEnd/>
            <a:tailEnd/>
          </a:ln>
        </p:spPr>
      </p:pic>
    </p:spTree>
    <p:extLst>
      <p:ext uri="{BB962C8B-B14F-4D97-AF65-F5344CB8AC3E}">
        <p14:creationId xmlns:p14="http://schemas.microsoft.com/office/powerpoint/2010/main" val="3529705688"/>
      </p:ext>
    </p:ext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1"/>
            <a:ext cx="8135007" cy="6857999"/>
          </a:xfrm>
        </p:spPr>
        <p:txBody>
          <a:bodyPr rtlCol="0">
            <a:noAutofit/>
          </a:bodyPr>
          <a:lstStyle/>
          <a:p>
            <a:br>
              <a:rPr lang="en-US" sz="1600" dirty="0">
                <a:effectLst/>
              </a:rPr>
            </a:br>
            <a:br>
              <a:rPr lang="en-US" sz="1600" dirty="0">
                <a:effectLst/>
              </a:rPr>
            </a:br>
            <a:endParaRPr lang="en-US" sz="1400" cap="small" dirty="0"/>
          </a:p>
        </p:txBody>
      </p:sp>
      <p:sp>
        <p:nvSpPr>
          <p:cNvPr id="3" name="Rectangle 2">
            <a:extLst>
              <a:ext uri="{FF2B5EF4-FFF2-40B4-BE49-F238E27FC236}">
                <a16:creationId xmlns:a16="http://schemas.microsoft.com/office/drawing/2014/main" id="{773A71EE-D528-FE48-87BE-1A5493D1A3EE}"/>
              </a:ext>
            </a:extLst>
          </p:cNvPr>
          <p:cNvSpPr/>
          <p:nvPr/>
        </p:nvSpPr>
        <p:spPr>
          <a:xfrm>
            <a:off x="1008992" y="1"/>
            <a:ext cx="8135007" cy="6524863"/>
          </a:xfrm>
          <a:prstGeom prst="rect">
            <a:avLst/>
          </a:prstGeom>
        </p:spPr>
        <p:txBody>
          <a:bodyPr wrap="square">
            <a:spAutoFit/>
          </a:bodyPr>
          <a:lstStyle/>
          <a:p>
            <a:r>
              <a:rPr lang="en-US" sz="1400" dirty="0"/>
              <a:t>Research Directions in more recent years has evolved from string theory as particular proposal for quantum</a:t>
            </a:r>
          </a:p>
          <a:p>
            <a:r>
              <a:rPr lang="en-US" sz="1400" dirty="0"/>
              <a:t>gravity to methods of detecting and identifying signatures of a broader range of quantum gravity proposals,</a:t>
            </a:r>
          </a:p>
          <a:p>
            <a:r>
              <a:rPr lang="en-US" sz="1400" dirty="0"/>
              <a:t>Especially loop quantum gravity/loop quantum cosmology</a:t>
            </a:r>
          </a:p>
          <a:p>
            <a:endParaRPr lang="en-US" sz="1400" i="1" dirty="0">
              <a:latin typeface="Helvetica" pitchFamily="2" charset="0"/>
            </a:endParaRPr>
          </a:p>
          <a:p>
            <a:r>
              <a:rPr lang="en-US" sz="1400" i="1" dirty="0">
                <a:latin typeface="Helvetica" pitchFamily="2" charset="0"/>
              </a:rPr>
              <a:t>74. T. Zhu, A. Wang, K. Kirsten, G. Cleaver, and Q. Sheng and Q. Wu, </a:t>
            </a:r>
            <a:r>
              <a:rPr lang="en-US" sz="1400" i="1" dirty="0">
                <a:solidFill>
                  <a:srgbClr val="FF0000"/>
                </a:solidFill>
                <a:latin typeface="Helvetica" pitchFamily="2" charset="0"/>
              </a:rPr>
              <a:t>Pre-inflationary perturbations</a:t>
            </a:r>
          </a:p>
          <a:p>
            <a:r>
              <a:rPr lang="en-US" sz="1400" i="1" dirty="0">
                <a:solidFill>
                  <a:srgbClr val="FF0000"/>
                </a:solidFill>
                <a:latin typeface="Helvetica" pitchFamily="2" charset="0"/>
              </a:rPr>
              <a:t>from closed algebra approach in loop quantum cosmology</a:t>
            </a:r>
            <a:r>
              <a:rPr lang="en-US" sz="1400" i="1" dirty="0">
                <a:latin typeface="Helvetica" pitchFamily="2" charset="0"/>
              </a:rPr>
              <a:t>, arXiv:1812.11191 [gr-qc]. Under review at</a:t>
            </a:r>
          </a:p>
          <a:p>
            <a:r>
              <a:rPr lang="en-US" sz="1400" i="1" dirty="0">
                <a:latin typeface="Helvetica" pitchFamily="2" charset="0"/>
              </a:rPr>
              <a:t>Physical Review D.</a:t>
            </a:r>
          </a:p>
          <a:p>
            <a:endParaRPr lang="en-US" sz="1400" i="1" dirty="0">
              <a:latin typeface="Helvetica" pitchFamily="2" charset="0"/>
            </a:endParaRPr>
          </a:p>
          <a:p>
            <a:r>
              <a:rPr lang="en-US" sz="1400" i="1" dirty="0">
                <a:latin typeface="Helvetica" pitchFamily="2" charset="0"/>
              </a:rPr>
              <a:t>70. T. Zhu, A. Wang, K. Kirsten, G. Cleaver, and Q. Sheng and Q. Wu, </a:t>
            </a:r>
            <a:r>
              <a:rPr lang="en-US" sz="1400" i="1" dirty="0">
                <a:solidFill>
                  <a:srgbClr val="FF0000"/>
                </a:solidFill>
                <a:latin typeface="Helvetica" pitchFamily="2" charset="0"/>
              </a:rPr>
              <a:t>Primordial non-Gaussianity and power asymmetry with quantum gravitational effects in loop quantum cosmology</a:t>
            </a:r>
            <a:r>
              <a:rPr lang="en-US" sz="1400" i="1" dirty="0">
                <a:latin typeface="Helvetica" pitchFamily="2" charset="0"/>
              </a:rPr>
              <a:t>, Physical Review D97 (2018) 4, 043501; </a:t>
            </a:r>
          </a:p>
          <a:p>
            <a:endParaRPr lang="en-US" sz="1400" i="1" dirty="0">
              <a:latin typeface="Helvetica" pitchFamily="2" charset="0"/>
            </a:endParaRPr>
          </a:p>
          <a:p>
            <a:r>
              <a:rPr lang="en-US" sz="1400" i="1" dirty="0">
                <a:latin typeface="Helvetica" pitchFamily="2" charset="0"/>
              </a:rPr>
              <a:t>69. T. Zhu, A. Wang, G. Cleaver, K. Kirsten, and Q. Sheng and Q. Wu, </a:t>
            </a:r>
            <a:r>
              <a:rPr lang="en-US" sz="1400" i="1" dirty="0">
                <a:solidFill>
                  <a:srgbClr val="FF0000"/>
                </a:solidFill>
                <a:latin typeface="Helvetica" pitchFamily="2" charset="0"/>
              </a:rPr>
              <a:t>Pre-inflationary universe in loop quantum cosmology</a:t>
            </a:r>
            <a:r>
              <a:rPr lang="en-US" sz="1400" i="1" dirty="0">
                <a:latin typeface="Helvetica" pitchFamily="2" charset="0"/>
              </a:rPr>
              <a:t>, Physical Review D96 (2017) 083520; arXiv:1705.07544. [gr-qc].</a:t>
            </a:r>
          </a:p>
          <a:p>
            <a:endParaRPr lang="en-US" sz="1400" i="1" dirty="0">
              <a:latin typeface="Helvetica" pitchFamily="2" charset="0"/>
            </a:endParaRPr>
          </a:p>
          <a:p>
            <a:r>
              <a:rPr lang="en-US" sz="1400" i="1" dirty="0">
                <a:latin typeface="Helvetica" pitchFamily="2" charset="0"/>
              </a:rPr>
              <a:t>68. A. Borzou, G. Cleaver, and B. Mirza, </a:t>
            </a:r>
            <a:r>
              <a:rPr lang="en-US" sz="1400" i="1" dirty="0">
                <a:solidFill>
                  <a:srgbClr val="FF0000"/>
                </a:solidFill>
                <a:latin typeface="Helvetica" pitchFamily="2" charset="0"/>
              </a:rPr>
              <a:t>Lorentz Gauge Theory of Gravity in Electron Positron Colliders</a:t>
            </a:r>
            <a:r>
              <a:rPr lang="en-US" sz="1400" i="1" dirty="0">
                <a:latin typeface="Helvetica" pitchFamily="2" charset="0"/>
              </a:rPr>
              <a:t>, Classical and Quantum Gravity 34 (2017) 22, 225013; arXiv:1705.07525 [gr-qc].</a:t>
            </a:r>
          </a:p>
          <a:p>
            <a:endParaRPr lang="en-US" sz="1400" i="1" dirty="0">
              <a:latin typeface="Helvetica" pitchFamily="2" charset="0"/>
            </a:endParaRPr>
          </a:p>
          <a:p>
            <a:r>
              <a:rPr lang="en-US" sz="1400" i="1" dirty="0">
                <a:latin typeface="Helvetica" pitchFamily="2" charset="0"/>
              </a:rPr>
              <a:t>65. T. Zhu, A. Wang, G. Cleaver, K. Kirsten, and Q. Sheng and Q. Wu, </a:t>
            </a:r>
            <a:r>
              <a:rPr lang="en-US" sz="1400" i="1" dirty="0">
                <a:solidFill>
                  <a:srgbClr val="FF0000"/>
                </a:solidFill>
                <a:latin typeface="Helvetica" pitchFamily="2" charset="0"/>
              </a:rPr>
              <a:t>Universal  features of quantum bounce in loop quantum gravity</a:t>
            </a:r>
            <a:r>
              <a:rPr lang="en-US" sz="1400" i="1" dirty="0">
                <a:latin typeface="Helvetica" pitchFamily="2" charset="0"/>
              </a:rPr>
              <a:t>, Physics Letters B773 (2017) 196-202; arXiv:1607.06329.</a:t>
            </a:r>
          </a:p>
          <a:p>
            <a:endParaRPr lang="en-US" sz="1400" i="1" dirty="0">
              <a:effectLst/>
              <a:latin typeface="Helvetica" pitchFamily="2" charset="0"/>
            </a:endParaRPr>
          </a:p>
          <a:p>
            <a:r>
              <a:rPr lang="en-US" sz="1400" dirty="0">
                <a:latin typeface="Helvetica" pitchFamily="2" charset="0"/>
              </a:rPr>
              <a:t>64. T. Zhu, A. Wang, G. Cleaver, K. Kirsten, Q. Sheng and Q. Wu, </a:t>
            </a:r>
            <a:r>
              <a:rPr lang="en-US" sz="1400" dirty="0">
                <a:solidFill>
                  <a:srgbClr val="FF0000"/>
                </a:solidFill>
                <a:latin typeface="Helvetica" pitchFamily="2" charset="0"/>
              </a:rPr>
              <a:t>High-Order Primordial Perturbations with Quantum Gravitational Effects</a:t>
            </a:r>
            <a:r>
              <a:rPr lang="en-US" sz="1400" dirty="0">
                <a:latin typeface="Helvetica" pitchFamily="2" charset="0"/>
              </a:rPr>
              <a:t>, Physical Review D93 (2016) 12, 123525; arXiv:1604.05739 [gr-qc].</a:t>
            </a:r>
          </a:p>
          <a:p>
            <a:endParaRPr lang="en-US" sz="1400" dirty="0"/>
          </a:p>
          <a:p>
            <a:r>
              <a:rPr lang="en-US" sz="1400" dirty="0">
                <a:latin typeface="Helvetica" pitchFamily="2" charset="0"/>
              </a:rPr>
              <a:t>62. T. Zhu, A. Wang, G. Cleaver, K. Kirsten, Q. Sheng and Q. Wu, </a:t>
            </a:r>
            <a:r>
              <a:rPr lang="en-US" sz="1400" dirty="0">
                <a:solidFill>
                  <a:srgbClr val="FF0000"/>
                </a:solidFill>
                <a:latin typeface="Helvetica" pitchFamily="2" charset="0"/>
              </a:rPr>
              <a:t>Inflationary spectra with inverse-volume corrections in loop quantum cosmology and their observational constraints from Planck 2015</a:t>
            </a:r>
            <a:r>
              <a:rPr lang="en-US" sz="1400" dirty="0">
                <a:latin typeface="Helvetica" pitchFamily="2" charset="0"/>
              </a:rPr>
              <a:t>, Journal of Cosmology and Astroparticle Physics 03 (2016) 046; arXiv:1510.03855 [gr-qc].</a:t>
            </a:r>
          </a:p>
          <a:p>
            <a:endParaRPr lang="en-US" sz="1400" dirty="0"/>
          </a:p>
          <a:p>
            <a:endParaRPr lang="en-US" sz="1200" i="1" dirty="0">
              <a:effectLst/>
              <a:latin typeface="Helvetica" pitchFamily="2" charset="0"/>
            </a:endParaRPr>
          </a:p>
        </p:txBody>
      </p:sp>
    </p:spTree>
    <p:extLst>
      <p:ext uri="{BB962C8B-B14F-4D97-AF65-F5344CB8AC3E}">
        <p14:creationId xmlns:p14="http://schemas.microsoft.com/office/powerpoint/2010/main" val="471986514"/>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1"/>
            <a:ext cx="8135007" cy="6857999"/>
          </a:xfrm>
        </p:spPr>
        <p:txBody>
          <a:bodyPr rtlCol="0">
            <a:noAutofit/>
          </a:bodyPr>
          <a:lstStyle/>
          <a:p>
            <a:br>
              <a:rPr lang="en-US" sz="1600" dirty="0">
                <a:effectLst/>
              </a:rPr>
            </a:br>
            <a:br>
              <a:rPr lang="en-US" sz="1600" dirty="0">
                <a:effectLst/>
              </a:rPr>
            </a:br>
            <a:br>
              <a:rPr lang="en-US" sz="1600" dirty="0">
                <a:effectLst/>
              </a:rPr>
            </a:br>
            <a:endParaRPr lang="en-US" sz="1400" cap="small" dirty="0"/>
          </a:p>
        </p:txBody>
      </p:sp>
      <p:sp>
        <p:nvSpPr>
          <p:cNvPr id="3" name="Rectangle 2">
            <a:extLst>
              <a:ext uri="{FF2B5EF4-FFF2-40B4-BE49-F238E27FC236}">
                <a16:creationId xmlns:a16="http://schemas.microsoft.com/office/drawing/2014/main" id="{6E3C9B30-10F7-DF4E-A05E-53232A4D47BE}"/>
              </a:ext>
            </a:extLst>
          </p:cNvPr>
          <p:cNvSpPr/>
          <p:nvPr/>
        </p:nvSpPr>
        <p:spPr>
          <a:xfrm>
            <a:off x="1053136" y="1"/>
            <a:ext cx="8046720" cy="6124754"/>
          </a:xfrm>
          <a:prstGeom prst="rect">
            <a:avLst/>
          </a:prstGeom>
        </p:spPr>
        <p:txBody>
          <a:bodyPr wrap="square">
            <a:spAutoFit/>
          </a:bodyPr>
          <a:lstStyle/>
          <a:p>
            <a:endParaRPr lang="en-US" sz="1400" dirty="0">
              <a:latin typeface="Helvetica" pitchFamily="2" charset="0"/>
            </a:endParaRPr>
          </a:p>
          <a:p>
            <a:endParaRPr lang="en-US" sz="1400" dirty="0">
              <a:latin typeface="Helvetica" pitchFamily="2" charset="0"/>
            </a:endParaRPr>
          </a:p>
          <a:p>
            <a:r>
              <a:rPr lang="en-US" sz="1400" dirty="0">
                <a:latin typeface="Helvetica" pitchFamily="2" charset="0"/>
              </a:rPr>
              <a:t>60. T. Zhu, A. Wang, G. Cleaver, K. Kirsten, and Q. Sheng, </a:t>
            </a:r>
            <a:r>
              <a:rPr lang="en-US" sz="1400" dirty="0">
                <a:solidFill>
                  <a:srgbClr val="FF0000"/>
                </a:solidFill>
                <a:latin typeface="Helvetica" pitchFamily="2" charset="0"/>
              </a:rPr>
              <a:t>Scalar and tensor perturbations in loop</a:t>
            </a:r>
          </a:p>
          <a:p>
            <a:r>
              <a:rPr lang="en-US" sz="1400" dirty="0">
                <a:solidFill>
                  <a:srgbClr val="FF0000"/>
                </a:solidFill>
                <a:latin typeface="Helvetica" pitchFamily="2" charset="0"/>
              </a:rPr>
              <a:t>quantum gravity: high-order corrections</a:t>
            </a:r>
            <a:r>
              <a:rPr lang="en-US" sz="1400" dirty="0">
                <a:latin typeface="Helvetica" pitchFamily="2" charset="0"/>
              </a:rPr>
              <a:t>, Journal of Cosmology and Astrophysics 1510 (2015)</a:t>
            </a:r>
          </a:p>
          <a:p>
            <a:r>
              <a:rPr lang="en-US" sz="1400" dirty="0">
                <a:latin typeface="Helvetica" pitchFamily="2" charset="0"/>
              </a:rPr>
              <a:t>10, 052; arXiv:1508.03239 [gr-qc].</a:t>
            </a:r>
          </a:p>
          <a:p>
            <a:endParaRPr lang="en-US" sz="1400" dirty="0">
              <a:latin typeface="Helvetica" pitchFamily="2" charset="0"/>
            </a:endParaRPr>
          </a:p>
          <a:p>
            <a:r>
              <a:rPr lang="en-US" sz="1400" dirty="0">
                <a:latin typeface="Helvetica" pitchFamily="2" charset="0"/>
              </a:rPr>
              <a:t>55. T. Zhu, A. Wang, G. Cleaver, K. Kirsten, and Q. Sheng, </a:t>
            </a:r>
            <a:r>
              <a:rPr lang="en-US" sz="1400" dirty="0">
                <a:solidFill>
                  <a:srgbClr val="FF0000"/>
                </a:solidFill>
                <a:latin typeface="Helvetica" pitchFamily="2" charset="0"/>
              </a:rPr>
              <a:t>Detecting quantum gravitational effects</a:t>
            </a:r>
          </a:p>
          <a:p>
            <a:r>
              <a:rPr lang="en-US" sz="1400" dirty="0">
                <a:solidFill>
                  <a:srgbClr val="FF0000"/>
                </a:solidFill>
                <a:latin typeface="Helvetica" pitchFamily="2" charset="0"/>
              </a:rPr>
              <a:t>of loop quantum cosmology in the early universe</a:t>
            </a:r>
            <a:r>
              <a:rPr lang="en-US" sz="1400" dirty="0">
                <a:latin typeface="Helvetica" pitchFamily="2" charset="0"/>
              </a:rPr>
              <a:t>, Astrophysical Journal 807 (2015) 1, L17;</a:t>
            </a:r>
          </a:p>
          <a:p>
            <a:r>
              <a:rPr lang="en-US" sz="1400" dirty="0">
                <a:latin typeface="Helvetica" pitchFamily="2" charset="0"/>
              </a:rPr>
              <a:t>arXiv:1503.06761 [astro-</a:t>
            </a:r>
            <a:r>
              <a:rPr lang="en-US" sz="1400" dirty="0" err="1">
                <a:latin typeface="Helvetica" pitchFamily="2" charset="0"/>
              </a:rPr>
              <a:t>ph.CO</a:t>
            </a:r>
            <a:r>
              <a:rPr lang="en-US" sz="1400" dirty="0">
                <a:latin typeface="Helvetica" pitchFamily="2" charset="0"/>
              </a:rPr>
              <a:t>]</a:t>
            </a:r>
          </a:p>
          <a:p>
            <a:endParaRPr lang="en-US" sz="1400" dirty="0">
              <a:latin typeface="Helvetica" pitchFamily="2" charset="0"/>
            </a:endParaRPr>
          </a:p>
          <a:p>
            <a:r>
              <a:rPr lang="en-US" sz="1400" dirty="0">
                <a:latin typeface="Helvetica" pitchFamily="2" charset="0"/>
              </a:rPr>
              <a:t>54. T. Zhu, A. Wang, G. Cleaver, K. Kirsten, and Q. Sheng, </a:t>
            </a:r>
            <a:r>
              <a:rPr lang="en-US" sz="1400" dirty="0">
                <a:solidFill>
                  <a:srgbClr val="FF0000"/>
                </a:solidFill>
                <a:latin typeface="Helvetica" pitchFamily="2" charset="0"/>
              </a:rPr>
              <a:t>Power Spectra and Spectral Indices of k-</a:t>
            </a:r>
          </a:p>
          <a:p>
            <a:r>
              <a:rPr lang="en-US" sz="1400" dirty="0">
                <a:solidFill>
                  <a:srgbClr val="FF0000"/>
                </a:solidFill>
                <a:latin typeface="Helvetica" pitchFamily="2" charset="0"/>
              </a:rPr>
              <a:t>Inflation: Higher-Order Corrections</a:t>
            </a:r>
            <a:r>
              <a:rPr lang="en-US" sz="1400" dirty="0">
                <a:latin typeface="Helvetica" pitchFamily="2" charset="0"/>
              </a:rPr>
              <a:t>, Physical Review D90 (2014) 103517; arXiv:1407.8011 [astro-</a:t>
            </a:r>
          </a:p>
          <a:p>
            <a:r>
              <a:rPr lang="en-US" sz="1400" dirty="0" err="1">
                <a:latin typeface="Helvetica" pitchFamily="2" charset="0"/>
              </a:rPr>
              <a:t>ph.CO</a:t>
            </a:r>
            <a:endParaRPr lang="en-US" sz="1400" dirty="0">
              <a:latin typeface="Helvetica" pitchFamily="2" charset="0"/>
            </a:endParaRPr>
          </a:p>
          <a:p>
            <a:endParaRPr lang="en-US" sz="1400" dirty="0">
              <a:latin typeface="Helvetica" pitchFamily="2" charset="0"/>
            </a:endParaRPr>
          </a:p>
          <a:p>
            <a:r>
              <a:rPr lang="en-US" sz="1400" dirty="0">
                <a:latin typeface="Helvetica" pitchFamily="2" charset="0"/>
              </a:rPr>
              <a:t>50. X. Wang, J. Yang, M. Tian, A. Wang, Y. Deng, and G. Cleaver, </a:t>
            </a:r>
            <a:r>
              <a:rPr lang="en-US" sz="1400" dirty="0">
                <a:solidFill>
                  <a:srgbClr val="FF0000"/>
                </a:solidFill>
                <a:latin typeface="Helvetica" pitchFamily="2" charset="0"/>
              </a:rPr>
              <a:t>Effects of Higher-Operators in Non-Relativistic Lifshitz Holography</a:t>
            </a:r>
            <a:r>
              <a:rPr lang="en-US" sz="1400" dirty="0">
                <a:latin typeface="Helvetica" pitchFamily="2" charset="0"/>
              </a:rPr>
              <a:t>, Physical Review D91 (2015) 6, 064018; arXiv:1407.1194.</a:t>
            </a:r>
          </a:p>
          <a:p>
            <a:endParaRPr lang="en-US" sz="1400" dirty="0">
              <a:latin typeface="Helvetica" pitchFamily="2" charset="0"/>
            </a:endParaRPr>
          </a:p>
          <a:p>
            <a:r>
              <a:rPr lang="en-US" sz="1400" dirty="0">
                <a:latin typeface="Helvetica" pitchFamily="2" charset="0"/>
              </a:rPr>
              <a:t>49. T. Zhu, A. Wang, G. Cleaver, K. Kirsten, and Q. Sheng, </a:t>
            </a:r>
            <a:r>
              <a:rPr lang="en-US" sz="1400" dirty="0">
                <a:solidFill>
                  <a:srgbClr val="FF0000"/>
                </a:solidFill>
                <a:latin typeface="Helvetica" pitchFamily="2" charset="0"/>
              </a:rPr>
              <a:t>Gravitational Quantum Effects on Power</a:t>
            </a:r>
          </a:p>
          <a:p>
            <a:r>
              <a:rPr lang="en-US" sz="1400" dirty="0">
                <a:solidFill>
                  <a:srgbClr val="FF0000"/>
                </a:solidFill>
                <a:latin typeface="Helvetica" pitchFamily="2" charset="0"/>
              </a:rPr>
              <a:t>Spectrum and Spectral Indices with Higher-Order Corrections</a:t>
            </a:r>
            <a:r>
              <a:rPr lang="en-US" sz="1400" dirty="0">
                <a:latin typeface="Helvetica" pitchFamily="2" charset="0"/>
              </a:rPr>
              <a:t>, Physical Review D90 (2014) 06350;</a:t>
            </a:r>
          </a:p>
          <a:p>
            <a:r>
              <a:rPr lang="en-US" sz="1400" dirty="0">
                <a:latin typeface="Helvetica" pitchFamily="2" charset="0"/>
              </a:rPr>
              <a:t>arXiv:1405.5301.</a:t>
            </a:r>
            <a:endParaRPr lang="en-US" sz="1400" dirty="0"/>
          </a:p>
          <a:p>
            <a:endParaRPr lang="en-US" sz="1400" dirty="0"/>
          </a:p>
          <a:p>
            <a:r>
              <a:rPr lang="en-US" sz="1400" dirty="0">
                <a:latin typeface="Helvetica" pitchFamily="2" charset="0"/>
              </a:rPr>
              <a:t>48. T. Zhu,  A. Wang, G. Cleaver, K. Kirsten, and Q. Sheng, </a:t>
            </a:r>
            <a:r>
              <a:rPr lang="en-US" sz="1400" dirty="0">
                <a:solidFill>
                  <a:srgbClr val="FF0000"/>
                </a:solidFill>
                <a:latin typeface="Helvetica" pitchFamily="2" charset="0"/>
              </a:rPr>
              <a:t>Inflationary Cosmology with Non-Linear</a:t>
            </a:r>
          </a:p>
          <a:p>
            <a:r>
              <a:rPr lang="en-US" sz="1400" dirty="0">
                <a:solidFill>
                  <a:srgbClr val="FF0000"/>
                </a:solidFill>
                <a:latin typeface="Helvetica" pitchFamily="2" charset="0"/>
              </a:rPr>
              <a:t>Dispersion Relations</a:t>
            </a:r>
            <a:r>
              <a:rPr lang="en-US" sz="1400" dirty="0">
                <a:latin typeface="Helvetica" pitchFamily="2" charset="0"/>
              </a:rPr>
              <a:t>, Physical Review D89 (2104) 043507; arXiv:1308.5708.</a:t>
            </a:r>
          </a:p>
          <a:p>
            <a:endParaRPr lang="en-US" sz="1400" dirty="0">
              <a:latin typeface="Helvetica" pitchFamily="2" charset="0"/>
            </a:endParaRPr>
          </a:p>
          <a:p>
            <a:r>
              <a:rPr lang="en-US" sz="1400" dirty="0">
                <a:latin typeface="Helvetica" pitchFamily="2" charset="0"/>
              </a:rPr>
              <a:t>47. T. Zhu, A. Wang, G. Cleaver, K. Kirsten, and Q. Sheng, </a:t>
            </a:r>
            <a:r>
              <a:rPr lang="en-US" sz="1400" dirty="0">
                <a:solidFill>
                  <a:srgbClr val="FF0000"/>
                </a:solidFill>
                <a:latin typeface="Helvetica" pitchFamily="2" charset="0"/>
              </a:rPr>
              <a:t>Constructing Analytical Solutions of Linear Perturbations of Inflation with Modified Dispersion Relations</a:t>
            </a:r>
            <a:r>
              <a:rPr lang="en-US" sz="1400" dirty="0">
                <a:latin typeface="Helvetica" pitchFamily="2" charset="0"/>
              </a:rPr>
              <a:t>, International Journal of Modern</a:t>
            </a:r>
          </a:p>
          <a:p>
            <a:r>
              <a:rPr lang="en-US" sz="1400" dirty="0">
                <a:latin typeface="Helvetica" pitchFamily="2" charset="0"/>
              </a:rPr>
              <a:t>Physics A29 (2014) 14501; arXiv:1308.1104.</a:t>
            </a:r>
          </a:p>
          <a:p>
            <a:endParaRPr lang="en-US" sz="1400" dirty="0"/>
          </a:p>
        </p:txBody>
      </p:sp>
    </p:spTree>
    <p:extLst>
      <p:ext uri="{BB962C8B-B14F-4D97-AF65-F5344CB8AC3E}">
        <p14:creationId xmlns:p14="http://schemas.microsoft.com/office/powerpoint/2010/main" val="1988094497"/>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1"/>
            <a:ext cx="8135007" cy="6857999"/>
          </a:xfrm>
        </p:spPr>
        <p:txBody>
          <a:bodyPr rtlCol="0">
            <a:noAutofit/>
          </a:bodyPr>
          <a:lstStyle/>
          <a:p>
            <a:br>
              <a:rPr lang="en-US" sz="1600" dirty="0">
                <a:effectLst/>
              </a:rPr>
            </a:br>
            <a:br>
              <a:rPr lang="en-US" sz="1600" dirty="0">
                <a:effectLst/>
              </a:rPr>
            </a:br>
            <a:br>
              <a:rPr lang="en-US" sz="1600" dirty="0">
                <a:effectLst/>
              </a:rPr>
            </a:br>
            <a:br>
              <a:rPr lang="en-US" sz="1600" dirty="0">
                <a:effectLst/>
              </a:rPr>
            </a:br>
            <a:endParaRPr lang="en-US" sz="1400" cap="small" dirty="0"/>
          </a:p>
        </p:txBody>
      </p:sp>
      <p:sp>
        <p:nvSpPr>
          <p:cNvPr id="3" name="Rectangle 2">
            <a:extLst>
              <a:ext uri="{FF2B5EF4-FFF2-40B4-BE49-F238E27FC236}">
                <a16:creationId xmlns:a16="http://schemas.microsoft.com/office/drawing/2014/main" id="{384E252D-861D-5943-BE4B-E0B9F1C22DB2}"/>
              </a:ext>
            </a:extLst>
          </p:cNvPr>
          <p:cNvSpPr/>
          <p:nvPr/>
        </p:nvSpPr>
        <p:spPr>
          <a:xfrm>
            <a:off x="1008992" y="77313"/>
            <a:ext cx="8135007" cy="6555641"/>
          </a:xfrm>
          <a:prstGeom prst="rect">
            <a:avLst/>
          </a:prstGeom>
        </p:spPr>
        <p:txBody>
          <a:bodyPr wrap="square">
            <a:spAutoFit/>
          </a:bodyPr>
          <a:lstStyle/>
          <a:p>
            <a:r>
              <a:rPr lang="en-US" sz="1400" dirty="0">
                <a:latin typeface="Helvetica" pitchFamily="2" charset="0"/>
              </a:rPr>
              <a:t>Also have been exploring aspects of Relativistic Thermodynamics:</a:t>
            </a:r>
          </a:p>
          <a:p>
            <a:r>
              <a:rPr lang="en-US" sz="1400" i="1" dirty="0">
                <a:latin typeface="Helvetica" pitchFamily="2" charset="0"/>
              </a:rPr>
              <a:t>72. J. Lee, M. Kowal, and G. Cleaver, </a:t>
            </a:r>
            <a:r>
              <a:rPr lang="en-US" sz="1400" i="1" dirty="0">
                <a:solidFill>
                  <a:srgbClr val="FF0000"/>
                </a:solidFill>
                <a:latin typeface="Helvetica" pitchFamily="2" charset="0"/>
              </a:rPr>
              <a:t>The Relativistic Heat Conduction Equation in Inertial and Non-</a:t>
            </a:r>
          </a:p>
          <a:p>
            <a:r>
              <a:rPr lang="en-US" sz="1400" i="1" dirty="0">
                <a:solidFill>
                  <a:srgbClr val="FF0000"/>
                </a:solidFill>
                <a:latin typeface="Helvetica" pitchFamily="2" charset="0"/>
              </a:rPr>
              <a:t>Inertial Reference Frames in Minkowski Space</a:t>
            </a:r>
            <a:r>
              <a:rPr lang="en-US" sz="1400" i="1" dirty="0">
                <a:latin typeface="Helvetica" pitchFamily="2" charset="0"/>
              </a:rPr>
              <a:t>. Under review at Galaxy.</a:t>
            </a:r>
          </a:p>
          <a:p>
            <a:endParaRPr lang="en-US" sz="1400" i="1" dirty="0">
              <a:latin typeface="Helvetica" pitchFamily="2" charset="0"/>
            </a:endParaRPr>
          </a:p>
          <a:p>
            <a:r>
              <a:rPr lang="en-US" sz="1400" i="1" dirty="0">
                <a:latin typeface="Helvetica" pitchFamily="2" charset="0"/>
              </a:rPr>
              <a:t>71. J. Lee and G. Cleaver, </a:t>
            </a:r>
            <a:r>
              <a:rPr lang="en-US" sz="1400" i="1" dirty="0">
                <a:solidFill>
                  <a:srgbClr val="FF0000"/>
                </a:solidFill>
                <a:latin typeface="Helvetica" pitchFamily="2" charset="0"/>
              </a:rPr>
              <a:t>Investigation of the Quantum Vacuum as an Energy Sink for Subcritical and Supercritical Vaporization Lasers</a:t>
            </a:r>
            <a:r>
              <a:rPr lang="en-US" sz="1400" i="1" dirty="0">
                <a:latin typeface="Helvetica" pitchFamily="2" charset="0"/>
              </a:rPr>
              <a:t>, arXiv:1804.07157. Under review at Heliyon;</a:t>
            </a:r>
          </a:p>
          <a:p>
            <a:endParaRPr lang="en-US" sz="1400" dirty="0">
              <a:latin typeface="Helvetica" pitchFamily="2" charset="0"/>
            </a:endParaRPr>
          </a:p>
          <a:p>
            <a:r>
              <a:rPr lang="en-US" sz="1400" i="1" dirty="0">
                <a:latin typeface="Helvetica" pitchFamily="2" charset="0"/>
              </a:rPr>
              <a:t>67. Y. Deng and G. Cleaver, </a:t>
            </a:r>
            <a:r>
              <a:rPr lang="en-US" sz="1400" i="1" dirty="0">
                <a:solidFill>
                  <a:srgbClr val="FF0000"/>
                </a:solidFill>
                <a:latin typeface="Helvetica" pitchFamily="2" charset="0"/>
              </a:rPr>
              <a:t>Hawking Radiation from Regular Black Hole as a Possible Probe for Black Hole Interior Structure</a:t>
            </a:r>
            <a:r>
              <a:rPr lang="en-US" sz="1400" i="1" dirty="0">
                <a:latin typeface="Helvetica" pitchFamily="2" charset="0"/>
              </a:rPr>
              <a:t>, International Journal of Theoretical Physics 56 (2017) 741; arXiv:1602.06036 [gr-qc].</a:t>
            </a:r>
          </a:p>
          <a:p>
            <a:endParaRPr lang="en-US" sz="1400" i="1" dirty="0">
              <a:latin typeface="Helvetica" pitchFamily="2" charset="0"/>
            </a:endParaRPr>
          </a:p>
          <a:p>
            <a:r>
              <a:rPr lang="en-US" sz="1400" i="1" dirty="0">
                <a:latin typeface="Helvetica" pitchFamily="2" charset="0"/>
              </a:rPr>
              <a:t>66. J. Lee and G. Cleaver, </a:t>
            </a:r>
            <a:r>
              <a:rPr lang="en-US" sz="1400" i="1" dirty="0">
                <a:solidFill>
                  <a:srgbClr val="FF0000"/>
                </a:solidFill>
                <a:latin typeface="Helvetica" pitchFamily="2" charset="0"/>
              </a:rPr>
              <a:t>White Holes as the Asymptotic Limit of Evaporating Primordial Black Holes</a:t>
            </a:r>
            <a:r>
              <a:rPr lang="en-US" sz="1400" i="1" dirty="0">
                <a:latin typeface="Helvetica" pitchFamily="2" charset="0"/>
              </a:rPr>
              <a:t>, International Journal of Modern Physics A31 (2016) 30, 1650162; arXiv:1602.05505.</a:t>
            </a:r>
            <a:endParaRPr lang="en-US" sz="1400" dirty="0">
              <a:latin typeface="Helvetica" pitchFamily="2" charset="0"/>
            </a:endParaRPr>
          </a:p>
          <a:p>
            <a:endParaRPr lang="en-US" sz="1400" dirty="0">
              <a:latin typeface="Helvetica" pitchFamily="2" charset="0"/>
            </a:endParaRPr>
          </a:p>
          <a:p>
            <a:r>
              <a:rPr lang="en-US" sz="1400" dirty="0">
                <a:latin typeface="Helvetica" pitchFamily="2" charset="0"/>
              </a:rPr>
              <a:t>59. J. Lee and G. Cleaver, Black Suns: </a:t>
            </a:r>
            <a:r>
              <a:rPr lang="en-US" sz="1400" dirty="0">
                <a:solidFill>
                  <a:srgbClr val="FF0000"/>
                </a:solidFill>
                <a:latin typeface="Helvetica" pitchFamily="2" charset="0"/>
              </a:rPr>
              <a:t>Ocular Invisibility of Relativistic Luminous Astrophysical Bodies, Journal of High Energy Physics</a:t>
            </a:r>
            <a:r>
              <a:rPr lang="en-US" sz="1400" dirty="0">
                <a:latin typeface="Helvetica" pitchFamily="2" charset="0"/>
              </a:rPr>
              <a:t>, Gravitation &amp; Cosmology 2 (2016) 562; arXiv:1508.04817 [phys.gen-ph].</a:t>
            </a:r>
          </a:p>
          <a:p>
            <a:endParaRPr lang="en-US" sz="1400" dirty="0">
              <a:latin typeface="Helvetica" pitchFamily="2" charset="0"/>
            </a:endParaRPr>
          </a:p>
          <a:p>
            <a:r>
              <a:rPr lang="en-US" sz="1400" dirty="0">
                <a:latin typeface="Helvetica" pitchFamily="2" charset="0"/>
              </a:rPr>
              <a:t>58. J. Lee and G. Cleaver, </a:t>
            </a:r>
            <a:r>
              <a:rPr lang="en-US" sz="1400" dirty="0">
                <a:solidFill>
                  <a:srgbClr val="FF0000"/>
                </a:solidFill>
                <a:latin typeface="Helvetica" pitchFamily="2" charset="0"/>
              </a:rPr>
              <a:t>Apparent Ultra-Relativistic Density Inflation of Astrophysical Bodies into Apparent Black Star</a:t>
            </a:r>
            <a:r>
              <a:rPr lang="en-US" sz="1400" dirty="0">
                <a:latin typeface="Helvetica" pitchFamily="2" charset="0"/>
              </a:rPr>
              <a:t>s, Journal of Applied Physical Sciences International 9 (2017) 51-53.</a:t>
            </a:r>
          </a:p>
          <a:p>
            <a:endParaRPr lang="en-US" sz="1400" dirty="0">
              <a:latin typeface="Helvetica" pitchFamily="2" charset="0"/>
            </a:endParaRPr>
          </a:p>
          <a:p>
            <a:r>
              <a:rPr lang="en-US" sz="1400" dirty="0">
                <a:latin typeface="Helvetica" pitchFamily="2" charset="0"/>
              </a:rPr>
              <a:t>57. J. Lee and G. Cleaver, </a:t>
            </a:r>
            <a:r>
              <a:rPr lang="en-US" sz="1400" dirty="0">
                <a:solidFill>
                  <a:srgbClr val="FF0000"/>
                </a:solidFill>
                <a:latin typeface="Helvetica" pitchFamily="2" charset="0"/>
              </a:rPr>
              <a:t>Relativistic Drag and Emission Pressure in an Isotropic Photonic Gas</a:t>
            </a:r>
            <a:r>
              <a:rPr lang="en-US" sz="1400" dirty="0">
                <a:latin typeface="Helvetica" pitchFamily="2" charset="0"/>
              </a:rPr>
              <a:t>, Modern Physics Letters A31 (2016) 1650118; arXiv:1508.00534 [gr-qc].</a:t>
            </a:r>
          </a:p>
          <a:p>
            <a:endParaRPr lang="en-US" sz="1400" dirty="0">
              <a:latin typeface="Helvetica" pitchFamily="2" charset="0"/>
            </a:endParaRPr>
          </a:p>
          <a:p>
            <a:r>
              <a:rPr lang="en-US" sz="1400" dirty="0">
                <a:latin typeface="Helvetica" pitchFamily="2" charset="0"/>
              </a:rPr>
              <a:t>56. J. Lee and G. Cleaver, </a:t>
            </a:r>
            <a:r>
              <a:rPr lang="en-US" sz="1400" dirty="0">
                <a:solidFill>
                  <a:srgbClr val="FF0000"/>
                </a:solidFill>
                <a:latin typeface="Helvetica" pitchFamily="2" charset="0"/>
              </a:rPr>
              <a:t>Relativistic Blackbody Spectrum in Inertial and Non-Inertial Reference Frames</a:t>
            </a:r>
            <a:r>
              <a:rPr lang="en-US" sz="1400" dirty="0">
                <a:latin typeface="Helvetica" pitchFamily="2" charset="0"/>
              </a:rPr>
              <a:t>, New Astronomy 52 (2017) 20; arXiv:1507.06663 [gr-qc].</a:t>
            </a:r>
          </a:p>
          <a:p>
            <a:endParaRPr lang="en-US" sz="1400" dirty="0">
              <a:latin typeface="Helvetica" pitchFamily="2" charset="0"/>
            </a:endParaRPr>
          </a:p>
          <a:p>
            <a:endParaRPr lang="en-US" sz="1400" dirty="0">
              <a:latin typeface="Helvetica" pitchFamily="2" charset="0"/>
            </a:endParaRPr>
          </a:p>
          <a:p>
            <a:endParaRPr lang="en-US" sz="1400" dirty="0">
              <a:latin typeface="Helvetica" pitchFamily="2" charset="0"/>
            </a:endParaRPr>
          </a:p>
          <a:p>
            <a:endParaRPr lang="en-US" sz="1400" dirty="0">
              <a:latin typeface="Helvetica" pitchFamily="2" charset="0"/>
            </a:endParaRPr>
          </a:p>
        </p:txBody>
      </p:sp>
    </p:spTree>
    <p:extLst>
      <p:ext uri="{BB962C8B-B14F-4D97-AF65-F5344CB8AC3E}">
        <p14:creationId xmlns:p14="http://schemas.microsoft.com/office/powerpoint/2010/main" val="1806656667"/>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1"/>
            <a:ext cx="8135007" cy="6857999"/>
          </a:xfrm>
        </p:spPr>
        <p:txBody>
          <a:bodyPr rtlCol="0">
            <a:noAutofit/>
          </a:bodyPr>
          <a:lstStyle/>
          <a:p>
            <a:br>
              <a:rPr lang="en-US" sz="1600" dirty="0">
                <a:effectLst/>
              </a:rPr>
            </a:br>
            <a:br>
              <a:rPr lang="en-US" sz="1600" dirty="0">
                <a:effectLst/>
              </a:rPr>
            </a:br>
            <a:br>
              <a:rPr lang="en-US" sz="1600" dirty="0">
                <a:effectLst/>
              </a:rPr>
            </a:br>
            <a:br>
              <a:rPr lang="en-US" sz="1600" dirty="0">
                <a:effectLst/>
              </a:rPr>
            </a:br>
            <a:endParaRPr lang="en-US" sz="1400" cap="small" dirty="0"/>
          </a:p>
        </p:txBody>
      </p:sp>
      <p:sp>
        <p:nvSpPr>
          <p:cNvPr id="3" name="Rectangle 2">
            <a:extLst>
              <a:ext uri="{FF2B5EF4-FFF2-40B4-BE49-F238E27FC236}">
                <a16:creationId xmlns:a16="http://schemas.microsoft.com/office/drawing/2014/main" id="{384E252D-861D-5943-BE4B-E0B9F1C22DB2}"/>
              </a:ext>
            </a:extLst>
          </p:cNvPr>
          <p:cNvSpPr/>
          <p:nvPr/>
        </p:nvSpPr>
        <p:spPr>
          <a:xfrm>
            <a:off x="1008992" y="77313"/>
            <a:ext cx="8135007" cy="6340197"/>
          </a:xfrm>
          <a:prstGeom prst="rect">
            <a:avLst/>
          </a:prstGeom>
        </p:spPr>
        <p:txBody>
          <a:bodyPr wrap="square">
            <a:spAutoFit/>
          </a:bodyPr>
          <a:lstStyle/>
          <a:p>
            <a:r>
              <a:rPr lang="en-US" sz="1400" dirty="0">
                <a:latin typeface="Helvetica" pitchFamily="2" charset="0"/>
              </a:rPr>
              <a:t>Also have been exploring aspects of Relativistic Thermodynamics:</a:t>
            </a:r>
          </a:p>
          <a:p>
            <a:r>
              <a:rPr lang="en-US" sz="1400" i="1" dirty="0">
                <a:latin typeface="Helvetica" pitchFamily="2" charset="0"/>
              </a:rPr>
              <a:t>72. J. Lee, M. Kowal, and G. Cleaver, </a:t>
            </a:r>
            <a:r>
              <a:rPr lang="en-US" sz="1400" i="1" dirty="0">
                <a:solidFill>
                  <a:srgbClr val="FF0000"/>
                </a:solidFill>
                <a:latin typeface="Helvetica" pitchFamily="2" charset="0"/>
              </a:rPr>
              <a:t>The Relativistic Heat Conduction Equation in Inertial and Non-</a:t>
            </a:r>
          </a:p>
          <a:p>
            <a:r>
              <a:rPr lang="en-US" sz="1400" i="1" dirty="0">
                <a:solidFill>
                  <a:srgbClr val="FF0000"/>
                </a:solidFill>
                <a:latin typeface="Helvetica" pitchFamily="2" charset="0"/>
              </a:rPr>
              <a:t>Inertial Reference Frames in Minkowski Space</a:t>
            </a:r>
            <a:r>
              <a:rPr lang="en-US" sz="1400" i="1" dirty="0">
                <a:latin typeface="Helvetica" pitchFamily="2" charset="0"/>
              </a:rPr>
              <a:t>. Under review at Galaxy.</a:t>
            </a:r>
          </a:p>
          <a:p>
            <a:endParaRPr lang="en-US" sz="1400" i="1" dirty="0">
              <a:latin typeface="Helvetica" pitchFamily="2" charset="0"/>
            </a:endParaRPr>
          </a:p>
          <a:p>
            <a:r>
              <a:rPr lang="en-US" sz="1400" i="1" dirty="0">
                <a:latin typeface="Helvetica" pitchFamily="2" charset="0"/>
              </a:rPr>
              <a:t>71. J. Lee and G. Cleaver, </a:t>
            </a:r>
            <a:r>
              <a:rPr lang="en-US" sz="1400" i="1" dirty="0">
                <a:solidFill>
                  <a:srgbClr val="FF0000"/>
                </a:solidFill>
                <a:latin typeface="Helvetica" pitchFamily="2" charset="0"/>
              </a:rPr>
              <a:t>Investigation of the Quantum Vacuum as an Energy Sink for Subcritical and Supercritical Vaporization Lasers</a:t>
            </a:r>
            <a:r>
              <a:rPr lang="en-US" sz="1400" i="1" dirty="0">
                <a:latin typeface="Helvetica" pitchFamily="2" charset="0"/>
              </a:rPr>
              <a:t>, arXiv:1804.07157. Under review at Heliyon;</a:t>
            </a:r>
          </a:p>
          <a:p>
            <a:endParaRPr lang="en-US" sz="1400" dirty="0">
              <a:latin typeface="Helvetica" pitchFamily="2" charset="0"/>
            </a:endParaRPr>
          </a:p>
          <a:p>
            <a:r>
              <a:rPr lang="en-US" sz="1400" i="1" dirty="0">
                <a:latin typeface="Helvetica" pitchFamily="2" charset="0"/>
              </a:rPr>
              <a:t>67. Y. Deng and G. Cleaver, </a:t>
            </a:r>
            <a:r>
              <a:rPr lang="en-US" sz="1400" i="1" dirty="0">
                <a:solidFill>
                  <a:srgbClr val="FF0000"/>
                </a:solidFill>
                <a:latin typeface="Helvetica" pitchFamily="2" charset="0"/>
              </a:rPr>
              <a:t>Hawking Radiation from Regular Black Hole as a Possible Probe for Black Hole Interior Structure</a:t>
            </a:r>
            <a:r>
              <a:rPr lang="en-US" sz="1400" i="1" dirty="0">
                <a:latin typeface="Helvetica" pitchFamily="2" charset="0"/>
              </a:rPr>
              <a:t>, International Journal of Theoretical Physics 56 (2017) 741; arXiv:1602.06036 [gr-qc].</a:t>
            </a:r>
          </a:p>
          <a:p>
            <a:endParaRPr lang="en-US" sz="1400" i="1" dirty="0">
              <a:latin typeface="Helvetica" pitchFamily="2" charset="0"/>
            </a:endParaRPr>
          </a:p>
          <a:p>
            <a:r>
              <a:rPr lang="en-US" sz="1400" i="1" dirty="0">
                <a:latin typeface="Helvetica" pitchFamily="2" charset="0"/>
              </a:rPr>
              <a:t>66. J. Lee and G. Cleaver, </a:t>
            </a:r>
            <a:r>
              <a:rPr lang="en-US" sz="1400" i="1" dirty="0">
                <a:solidFill>
                  <a:srgbClr val="FF0000"/>
                </a:solidFill>
                <a:latin typeface="Helvetica" pitchFamily="2" charset="0"/>
              </a:rPr>
              <a:t>White Holes as the Asymptotic Limit of Evaporating Primordial Black Holes</a:t>
            </a:r>
            <a:r>
              <a:rPr lang="en-US" sz="1400" i="1" dirty="0">
                <a:latin typeface="Helvetica" pitchFamily="2" charset="0"/>
              </a:rPr>
              <a:t>, International Journal of Modern Physics A31 (2016) 30, 1650162; arXiv:1602.05505.</a:t>
            </a:r>
            <a:endParaRPr lang="en-US" sz="1400" dirty="0">
              <a:latin typeface="Helvetica" pitchFamily="2" charset="0"/>
            </a:endParaRPr>
          </a:p>
          <a:p>
            <a:endParaRPr lang="en-US" sz="1400" dirty="0">
              <a:latin typeface="Helvetica" pitchFamily="2" charset="0"/>
            </a:endParaRPr>
          </a:p>
          <a:p>
            <a:r>
              <a:rPr lang="en-US" sz="1400" dirty="0">
                <a:latin typeface="Helvetica" pitchFamily="2" charset="0"/>
              </a:rPr>
              <a:t>59. J. Lee and G. Cleaver, Black Suns: </a:t>
            </a:r>
            <a:r>
              <a:rPr lang="en-US" sz="1400" dirty="0">
                <a:solidFill>
                  <a:srgbClr val="FF0000"/>
                </a:solidFill>
                <a:latin typeface="Helvetica" pitchFamily="2" charset="0"/>
              </a:rPr>
              <a:t>Ocular Invisibility of Relativistic Luminous Astrophysical Bodies, Journal of High Energy Physics</a:t>
            </a:r>
            <a:r>
              <a:rPr lang="en-US" sz="1400" dirty="0">
                <a:latin typeface="Helvetica" pitchFamily="2" charset="0"/>
              </a:rPr>
              <a:t>, Gravitation &amp; Cosmology 2 (2016) 562; arXiv:1508.04817 [phys.gen-ph].</a:t>
            </a:r>
          </a:p>
          <a:p>
            <a:endParaRPr lang="en-US" sz="1400" dirty="0">
              <a:latin typeface="Helvetica" pitchFamily="2" charset="0"/>
            </a:endParaRPr>
          </a:p>
          <a:p>
            <a:r>
              <a:rPr lang="en-US" sz="1400" dirty="0">
                <a:latin typeface="Helvetica" pitchFamily="2" charset="0"/>
              </a:rPr>
              <a:t>58. J. Lee and G. Cleaver, </a:t>
            </a:r>
            <a:r>
              <a:rPr lang="en-US" sz="1400" dirty="0">
                <a:solidFill>
                  <a:srgbClr val="FF0000"/>
                </a:solidFill>
                <a:latin typeface="Helvetica" pitchFamily="2" charset="0"/>
              </a:rPr>
              <a:t>Apparent Ultra-Relativistic Density Inflation of Astrophysical Bodies into Apparent Black Star</a:t>
            </a:r>
            <a:r>
              <a:rPr lang="en-US" sz="1400" dirty="0">
                <a:latin typeface="Helvetica" pitchFamily="2" charset="0"/>
              </a:rPr>
              <a:t>s, Journal of Applied Physical Sciences International 9 (2017) 51-53.</a:t>
            </a:r>
          </a:p>
          <a:p>
            <a:endParaRPr lang="en-US" sz="1400" dirty="0">
              <a:latin typeface="Helvetica" pitchFamily="2" charset="0"/>
            </a:endParaRPr>
          </a:p>
          <a:p>
            <a:r>
              <a:rPr lang="en-US" sz="1400" dirty="0">
                <a:latin typeface="Helvetica" pitchFamily="2" charset="0"/>
              </a:rPr>
              <a:t>57. J. Lee and G. Cleaver, </a:t>
            </a:r>
            <a:r>
              <a:rPr lang="en-US" sz="1400" dirty="0">
                <a:solidFill>
                  <a:srgbClr val="FF0000"/>
                </a:solidFill>
                <a:latin typeface="Helvetica" pitchFamily="2" charset="0"/>
              </a:rPr>
              <a:t>Relativistic Drag and Emission Pressure in an Isotropic Photonic Gas</a:t>
            </a:r>
            <a:r>
              <a:rPr lang="en-US" sz="1400" dirty="0">
                <a:latin typeface="Helvetica" pitchFamily="2" charset="0"/>
              </a:rPr>
              <a:t>, Modern Physics Letters A31 (2016) 1650118; arXiv:1508.00534 [gr-qc].</a:t>
            </a:r>
          </a:p>
          <a:p>
            <a:endParaRPr lang="en-US" sz="1400" dirty="0">
              <a:latin typeface="Helvetica" pitchFamily="2" charset="0"/>
            </a:endParaRPr>
          </a:p>
          <a:p>
            <a:r>
              <a:rPr lang="en-US" sz="1400" dirty="0">
                <a:latin typeface="Helvetica" pitchFamily="2" charset="0"/>
              </a:rPr>
              <a:t>56. J. Lee and G. Cleaver, </a:t>
            </a:r>
            <a:r>
              <a:rPr lang="en-US" sz="1400" dirty="0">
                <a:solidFill>
                  <a:srgbClr val="FF0000"/>
                </a:solidFill>
                <a:latin typeface="Helvetica" pitchFamily="2" charset="0"/>
              </a:rPr>
              <a:t>Relativistic Blackbody Spectrum in Inertial and Non-Inertial Reference Frames</a:t>
            </a:r>
            <a:r>
              <a:rPr lang="en-US" sz="1400" dirty="0">
                <a:latin typeface="Helvetica" pitchFamily="2" charset="0"/>
              </a:rPr>
              <a:t>, New Astronomy 52 (2017) 20; arXiv:1507.06663 [gr-qc].</a:t>
            </a:r>
          </a:p>
          <a:p>
            <a:endParaRPr lang="en-US" sz="1400" dirty="0">
              <a:latin typeface="Helvetica" pitchFamily="2" charset="0"/>
            </a:endParaRPr>
          </a:p>
          <a:p>
            <a:endParaRPr lang="en-US" sz="1400" dirty="0">
              <a:latin typeface="Helvetica" pitchFamily="2" charset="0"/>
            </a:endParaRPr>
          </a:p>
          <a:p>
            <a:endParaRPr lang="en-US" sz="1400" dirty="0">
              <a:latin typeface="Helvetica" pitchFamily="2" charset="0"/>
            </a:endParaRPr>
          </a:p>
        </p:txBody>
      </p:sp>
    </p:spTree>
    <p:extLst>
      <p:ext uri="{BB962C8B-B14F-4D97-AF65-F5344CB8AC3E}">
        <p14:creationId xmlns:p14="http://schemas.microsoft.com/office/powerpoint/2010/main" val="281165510"/>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1"/>
            <a:ext cx="8135007" cy="6857999"/>
          </a:xfrm>
        </p:spPr>
        <p:txBody>
          <a:bodyPr rtlCol="0">
            <a:noAutofit/>
          </a:bodyPr>
          <a:lstStyle/>
          <a:p>
            <a:br>
              <a:rPr lang="en-US" sz="1600" dirty="0">
                <a:effectLst/>
              </a:rPr>
            </a:br>
            <a:br>
              <a:rPr lang="en-US" sz="1600" dirty="0">
                <a:effectLst/>
              </a:rPr>
            </a:br>
            <a:br>
              <a:rPr lang="en-US" sz="1600" dirty="0">
                <a:effectLst/>
              </a:rPr>
            </a:br>
            <a:br>
              <a:rPr lang="en-US" sz="1600" dirty="0">
                <a:effectLst/>
              </a:rPr>
            </a:br>
            <a:endParaRPr lang="en-US" sz="1400" cap="small" dirty="0"/>
          </a:p>
        </p:txBody>
      </p:sp>
      <p:sp>
        <p:nvSpPr>
          <p:cNvPr id="3" name="Rectangle 2">
            <a:extLst>
              <a:ext uri="{FF2B5EF4-FFF2-40B4-BE49-F238E27FC236}">
                <a16:creationId xmlns:a16="http://schemas.microsoft.com/office/drawing/2014/main" id="{384E252D-861D-5943-BE4B-E0B9F1C22DB2}"/>
              </a:ext>
            </a:extLst>
          </p:cNvPr>
          <p:cNvSpPr/>
          <p:nvPr/>
        </p:nvSpPr>
        <p:spPr>
          <a:xfrm>
            <a:off x="1008993" y="209393"/>
            <a:ext cx="8135007" cy="5909310"/>
          </a:xfrm>
          <a:prstGeom prst="rect">
            <a:avLst/>
          </a:prstGeom>
        </p:spPr>
        <p:txBody>
          <a:bodyPr wrap="square">
            <a:spAutoFit/>
          </a:bodyPr>
          <a:lstStyle/>
          <a:p>
            <a:endParaRPr lang="en-US" sz="1400" dirty="0">
              <a:latin typeface="Helvetica" pitchFamily="2" charset="0"/>
            </a:endParaRPr>
          </a:p>
          <a:p>
            <a:r>
              <a:rPr lang="en-US" sz="1400" dirty="0">
                <a:latin typeface="Helvetica" pitchFamily="2" charset="0"/>
              </a:rPr>
              <a:t>53. J. Lee and G. Cleaver, </a:t>
            </a:r>
            <a:r>
              <a:rPr lang="en-US" sz="1400" dirty="0">
                <a:solidFill>
                  <a:srgbClr val="FF0000"/>
                </a:solidFill>
                <a:latin typeface="Helvetica" pitchFamily="2" charset="0"/>
              </a:rPr>
              <a:t>Ultra-Relativistic Thermodynamics and Aberrations of the Cosmic Microwave Background Radiation</a:t>
            </a:r>
            <a:r>
              <a:rPr lang="en-US" sz="1400" dirty="0">
                <a:latin typeface="Helvetica" pitchFamily="2" charset="0"/>
              </a:rPr>
              <a:t>, Modern Physics Letters A30 (2015) 1550045.</a:t>
            </a:r>
          </a:p>
          <a:p>
            <a:endParaRPr lang="en-US" sz="1400" dirty="0">
              <a:latin typeface="Helvetica" pitchFamily="2" charset="0"/>
            </a:endParaRPr>
          </a:p>
          <a:p>
            <a:r>
              <a:rPr lang="en-US" sz="1400" dirty="0">
                <a:latin typeface="Helvetica" pitchFamily="2" charset="0"/>
              </a:rPr>
              <a:t>52. J. Lee and G. Cleaver, </a:t>
            </a:r>
            <a:r>
              <a:rPr lang="en-US" sz="1400" dirty="0">
                <a:solidFill>
                  <a:srgbClr val="FF0000"/>
                </a:solidFill>
                <a:latin typeface="Helvetica" pitchFamily="2" charset="0"/>
              </a:rPr>
              <a:t>Effects of External Radiation on an Alcubierre Warp Bubble</a:t>
            </a:r>
            <a:r>
              <a:rPr lang="en-US" sz="1400" dirty="0">
                <a:latin typeface="Helvetica" pitchFamily="2" charset="0"/>
              </a:rPr>
              <a:t>, Physics Essays 29 (2016) 201.</a:t>
            </a:r>
          </a:p>
          <a:p>
            <a:endParaRPr lang="en-US" sz="1400" dirty="0">
              <a:latin typeface="Helvetica" pitchFamily="2" charset="0"/>
            </a:endParaRPr>
          </a:p>
          <a:p>
            <a:r>
              <a:rPr lang="en-US" sz="1400" dirty="0">
                <a:latin typeface="Helvetica" pitchFamily="2" charset="0"/>
              </a:rPr>
              <a:t>51. J. Lee and G. Cleaver, </a:t>
            </a:r>
            <a:r>
              <a:rPr lang="en-US" sz="1400" dirty="0">
                <a:solidFill>
                  <a:srgbClr val="FF0000"/>
                </a:solidFill>
                <a:latin typeface="Helvetica" pitchFamily="2" charset="0"/>
              </a:rPr>
              <a:t>The Inability of the White-Juday Warp Field Interferometer to Spectrally Resolve Spacetime Distortions</a:t>
            </a:r>
            <a:r>
              <a:rPr lang="en-US" sz="1400" dirty="0">
                <a:latin typeface="Helvetica" pitchFamily="2" charset="0"/>
              </a:rPr>
              <a:t>, International Journal of Modern Physics: Advances in Theory and</a:t>
            </a:r>
          </a:p>
          <a:p>
            <a:r>
              <a:rPr lang="en-US" sz="1400" dirty="0">
                <a:latin typeface="Helvetica" pitchFamily="2" charset="0"/>
              </a:rPr>
              <a:t>Application 2 (2017) 35; arXiv:1407.7772.</a:t>
            </a:r>
          </a:p>
          <a:p>
            <a:endParaRPr lang="en-US" sz="1400" dirty="0">
              <a:latin typeface="Helvetica" pitchFamily="2" charset="0"/>
            </a:endParaRPr>
          </a:p>
          <a:p>
            <a:endParaRPr lang="en-US" sz="1400" dirty="0">
              <a:latin typeface="Helvetica" pitchFamily="2" charset="0"/>
            </a:endParaRPr>
          </a:p>
          <a:p>
            <a:endParaRPr lang="en-US" sz="1400" dirty="0">
              <a:latin typeface="Helvetica" pitchFamily="2" charset="0"/>
            </a:endParaRPr>
          </a:p>
          <a:p>
            <a:r>
              <a:rPr lang="en-US" sz="1400" dirty="0">
                <a:latin typeface="Helvetica" pitchFamily="2" charset="0"/>
              </a:rPr>
              <a:t>and Cryptography</a:t>
            </a:r>
          </a:p>
          <a:p>
            <a:endParaRPr lang="en-US" sz="1400" dirty="0">
              <a:latin typeface="Helvetica" pitchFamily="2" charset="0"/>
            </a:endParaRPr>
          </a:p>
          <a:p>
            <a:r>
              <a:rPr lang="en-US" sz="1400" i="1" dirty="0">
                <a:latin typeface="Helvetica" pitchFamily="2" charset="0"/>
              </a:rPr>
              <a:t>76. B. Mattingly, W. Julius, M. Gorban, J. Lee, and G. Cleaver, </a:t>
            </a:r>
            <a:r>
              <a:rPr lang="en-US" sz="1400" b="1" i="1" dirty="0">
                <a:solidFill>
                  <a:srgbClr val="FF0000"/>
                </a:solidFill>
                <a:latin typeface="Helvetica" pitchFamily="2" charset="0"/>
              </a:rPr>
              <a:t>An Investigation of Quaternion Julia Encryption</a:t>
            </a:r>
            <a:r>
              <a:rPr lang="en-US" sz="1400" b="1" i="1" dirty="0">
                <a:solidFill>
                  <a:schemeClr val="bg2">
                    <a:lumMod val="50000"/>
                  </a:schemeClr>
                </a:solidFill>
                <a:latin typeface="Helvetica" pitchFamily="2" charset="0"/>
              </a:rPr>
              <a:t>. </a:t>
            </a:r>
            <a:r>
              <a:rPr lang="en-US" sz="1400" b="1" i="1" dirty="0">
                <a:latin typeface="Helvetica" pitchFamily="2" charset="0"/>
              </a:rPr>
              <a:t>Submitted to Heliyon</a:t>
            </a:r>
            <a:r>
              <a:rPr lang="en-US" sz="1400" b="1" i="1" dirty="0">
                <a:solidFill>
                  <a:schemeClr val="bg2">
                    <a:lumMod val="50000"/>
                  </a:schemeClr>
                </a:solidFill>
                <a:latin typeface="Helvetica" pitchFamily="2" charset="0"/>
              </a:rPr>
              <a:t>.</a:t>
            </a:r>
            <a:endParaRPr lang="en-US" sz="1400" dirty="0">
              <a:latin typeface="Helvetica" pitchFamily="2" charset="0"/>
            </a:endParaRPr>
          </a:p>
          <a:p>
            <a:endParaRPr lang="en-US" sz="1400" dirty="0">
              <a:latin typeface="Helvetica" pitchFamily="2" charset="0"/>
            </a:endParaRPr>
          </a:p>
          <a:p>
            <a:r>
              <a:rPr lang="en-US" sz="1400" dirty="0">
                <a:latin typeface="Helvetica" pitchFamily="2" charset="0"/>
              </a:rPr>
              <a:t>61. J. Lee and G. Cleaver, </a:t>
            </a:r>
            <a:r>
              <a:rPr lang="en-US" sz="1400" b="1" dirty="0">
                <a:solidFill>
                  <a:srgbClr val="FF0000"/>
                </a:solidFill>
                <a:latin typeface="Helvetica" pitchFamily="2" charset="0"/>
              </a:rPr>
              <a:t>The Cosmic Microwave Radiation Power Spectrum as a Random Bit Generator for Symmetric and Asymmetric-Key Cryptography</a:t>
            </a:r>
            <a:r>
              <a:rPr lang="en-US" sz="1400" dirty="0">
                <a:latin typeface="Helvetica" pitchFamily="2" charset="0"/>
              </a:rPr>
              <a:t>. Heliyon 3 (2017) e00422; arXiv:1508.04817 [</a:t>
            </a:r>
            <a:r>
              <a:rPr lang="en-US" sz="1400" dirty="0" err="1">
                <a:latin typeface="Helvetica" pitchFamily="2" charset="0"/>
              </a:rPr>
              <a:t>cs.crypto</a:t>
            </a:r>
            <a:r>
              <a:rPr lang="en-US" sz="1400" dirty="0">
                <a:latin typeface="Helvetica" pitchFamily="2" charset="0"/>
              </a:rPr>
              <a:t>].</a:t>
            </a:r>
          </a:p>
          <a:p>
            <a:endParaRPr lang="en-US" sz="1400" dirty="0">
              <a:latin typeface="Helvetica" pitchFamily="2" charset="0"/>
            </a:endParaRPr>
          </a:p>
          <a:p>
            <a:endParaRPr lang="en-US" sz="1400" dirty="0">
              <a:latin typeface="Helvetica" pitchFamily="2" charset="0"/>
            </a:endParaRPr>
          </a:p>
          <a:p>
            <a:endParaRPr lang="en-US" sz="1400" dirty="0">
              <a:latin typeface="Helvetica" pitchFamily="2" charset="0"/>
            </a:endParaRPr>
          </a:p>
          <a:p>
            <a:endParaRPr lang="en-US" sz="1400" dirty="0">
              <a:latin typeface="Helvetica" pitchFamily="2" charset="0"/>
            </a:endParaRPr>
          </a:p>
          <a:p>
            <a:endParaRPr lang="en-US" sz="1400" dirty="0">
              <a:latin typeface="Helvetica" pitchFamily="2" charset="0"/>
            </a:endParaRPr>
          </a:p>
        </p:txBody>
      </p:sp>
    </p:spTree>
    <p:extLst>
      <p:ext uri="{BB962C8B-B14F-4D97-AF65-F5344CB8AC3E}">
        <p14:creationId xmlns:p14="http://schemas.microsoft.com/office/powerpoint/2010/main" val="2981804049"/>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1"/>
            <a:ext cx="8135007" cy="6857999"/>
          </a:xfrm>
        </p:spPr>
        <p:txBody>
          <a:bodyPr rtlCol="0">
            <a:noAutofit/>
          </a:bodyPr>
          <a:lstStyle/>
          <a:p>
            <a:br>
              <a:rPr lang="en-US" sz="1600" dirty="0">
                <a:effectLst/>
              </a:rPr>
            </a:br>
            <a:br>
              <a:rPr lang="en-US" sz="1600" dirty="0">
                <a:effectLst/>
              </a:rPr>
            </a:br>
            <a:br>
              <a:rPr lang="en-US" sz="1600" dirty="0">
                <a:effectLst/>
              </a:rPr>
            </a:br>
            <a:br>
              <a:rPr lang="en-US" sz="1600" dirty="0">
                <a:effectLst/>
              </a:rPr>
            </a:br>
            <a:endParaRPr lang="en-US" sz="1400" cap="small" dirty="0"/>
          </a:p>
        </p:txBody>
      </p:sp>
      <p:sp>
        <p:nvSpPr>
          <p:cNvPr id="3" name="Rectangle 2">
            <a:extLst>
              <a:ext uri="{FF2B5EF4-FFF2-40B4-BE49-F238E27FC236}">
                <a16:creationId xmlns:a16="http://schemas.microsoft.com/office/drawing/2014/main" id="{384E252D-861D-5943-BE4B-E0B9F1C22DB2}"/>
              </a:ext>
            </a:extLst>
          </p:cNvPr>
          <p:cNvSpPr/>
          <p:nvPr/>
        </p:nvSpPr>
        <p:spPr>
          <a:xfrm>
            <a:off x="1008993" y="209393"/>
            <a:ext cx="8135007" cy="1354217"/>
          </a:xfrm>
          <a:prstGeom prst="rect">
            <a:avLst/>
          </a:prstGeom>
        </p:spPr>
        <p:txBody>
          <a:bodyPr wrap="square">
            <a:spAutoFit/>
          </a:bodyPr>
          <a:lstStyle/>
          <a:p>
            <a:endParaRPr lang="en-US" sz="1400" dirty="0">
              <a:latin typeface="Helvetica" pitchFamily="2" charset="0"/>
            </a:endParaRPr>
          </a:p>
          <a:p>
            <a:r>
              <a:rPr lang="en-US" dirty="0">
                <a:latin typeface="Helvetica" pitchFamily="2" charset="0"/>
              </a:rPr>
              <a:t>Thanks again Dimitri for the role you played in my career advancement from postdoc to faculty! It was a valued and </a:t>
            </a:r>
            <a:r>
              <a:rPr lang="en-US">
                <a:latin typeface="Helvetica" pitchFamily="2" charset="0"/>
              </a:rPr>
              <a:t>very beneficial time </a:t>
            </a:r>
            <a:r>
              <a:rPr lang="en-US" dirty="0">
                <a:latin typeface="Helvetica" pitchFamily="2" charset="0"/>
              </a:rPr>
              <a:t>for me working under you.</a:t>
            </a:r>
          </a:p>
          <a:p>
            <a:endParaRPr lang="en-US" sz="1400" dirty="0">
              <a:latin typeface="Helvetica" pitchFamily="2" charset="0"/>
            </a:endParaRPr>
          </a:p>
        </p:txBody>
      </p:sp>
    </p:spTree>
    <p:extLst>
      <p:ext uri="{BB962C8B-B14F-4D97-AF65-F5344CB8AC3E}">
        <p14:creationId xmlns:p14="http://schemas.microsoft.com/office/powerpoint/2010/main" val="1826976946"/>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37727" y="0"/>
            <a:ext cx="8106273" cy="6858000"/>
          </a:xfrm>
        </p:spPr>
        <p:txBody>
          <a:bodyPr rtlCol="0">
            <a:noAutofit/>
          </a:bodyPr>
          <a:lstStyle/>
          <a:p>
            <a:br>
              <a:rPr lang="en-US" sz="2800" b="1" dirty="0">
                <a:effectLst/>
              </a:rPr>
            </a:br>
            <a:br>
              <a:rPr lang="en-US" sz="2800" b="1" dirty="0">
                <a:effectLst/>
              </a:rPr>
            </a:br>
            <a:r>
              <a:rPr lang="en-US" sz="2800" b="1" dirty="0">
                <a:effectLst/>
              </a:rPr>
              <a:t>EUCOS</a:t>
            </a:r>
            <a:br>
              <a:rPr lang="en-US" sz="2800" b="1" dirty="0">
                <a:effectLst/>
              </a:rPr>
            </a:br>
            <a:br>
              <a:rPr lang="en-US" sz="2800" b="1" dirty="0">
                <a:effectLst/>
              </a:rPr>
            </a:br>
            <a:br>
              <a:rPr lang="en-US" sz="2800" b="1" dirty="0">
                <a:effectLst/>
              </a:rPr>
            </a:br>
            <a:br>
              <a:rPr lang="en-US" sz="2800" b="1" dirty="0">
                <a:effectLst/>
              </a:rPr>
            </a:br>
            <a:br>
              <a:rPr lang="en-US" sz="2800" b="1" dirty="0">
                <a:effectLst/>
              </a:rPr>
            </a:br>
            <a:br>
              <a:rPr lang="en-US" sz="2800" b="1" dirty="0">
                <a:effectLst/>
              </a:rPr>
            </a:br>
            <a:br>
              <a:rPr lang="en-US" sz="2800" b="1" dirty="0">
                <a:effectLst/>
              </a:rPr>
            </a:br>
            <a:br>
              <a:rPr lang="en-US" sz="2800" b="1" dirty="0">
                <a:effectLst/>
              </a:rPr>
            </a:br>
            <a:br>
              <a:rPr lang="en-US" sz="2800" b="1" dirty="0">
                <a:effectLst/>
              </a:rPr>
            </a:br>
            <a:br>
              <a:rPr lang="en-US" sz="2800" dirty="0">
                <a:effectLst>
                  <a:outerShdw blurRad="38100" dist="38100" dir="2700000" algn="tl">
                    <a:srgbClr val="000000">
                      <a:alpha val="43137"/>
                    </a:srgbClr>
                  </a:outerShdw>
                </a:effectLst>
              </a:rPr>
            </a:br>
            <a:br>
              <a:rPr lang="en-US" sz="2800" b="1" dirty="0">
                <a:effectLst/>
              </a:rPr>
            </a:br>
            <a:br>
              <a:rPr lang="en-US" sz="2800" b="1" dirty="0">
                <a:effectLst/>
              </a:rPr>
            </a:br>
            <a:br>
              <a:rPr lang="en-US" sz="2800" b="1" dirty="0">
                <a:effectLst/>
              </a:rPr>
            </a:br>
            <a:br>
              <a:rPr lang="en-US" sz="2800" b="1" dirty="0">
                <a:effectLst/>
              </a:rPr>
            </a:br>
            <a:br>
              <a:rPr lang="en-US" sz="2800" b="1" dirty="0">
                <a:effectLst/>
              </a:rPr>
            </a:br>
            <a:endParaRPr lang="en-US" sz="2400" cap="small" dirty="0"/>
          </a:p>
        </p:txBody>
      </p:sp>
      <p:sp>
        <p:nvSpPr>
          <p:cNvPr id="3" name="Rectangle 8">
            <a:extLst>
              <a:ext uri="{FF2B5EF4-FFF2-40B4-BE49-F238E27FC236}">
                <a16:creationId xmlns:a16="http://schemas.microsoft.com/office/drawing/2014/main" id="{325B2E6E-756F-F445-B28C-291E84A22F9B}"/>
              </a:ext>
            </a:extLst>
          </p:cNvPr>
          <p:cNvSpPr>
            <a:spLocks noChangeArrowheads="1"/>
          </p:cNvSpPr>
          <p:nvPr/>
        </p:nvSpPr>
        <p:spPr bwMode="auto">
          <a:xfrm>
            <a:off x="914150" y="766762"/>
            <a:ext cx="4734296"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800" b="1" u="sng" dirty="0">
                <a:solidFill>
                  <a:schemeClr val="tx2">
                    <a:lumMod val="60000"/>
                    <a:lumOff val="40000"/>
                  </a:schemeClr>
                </a:solidFill>
                <a:latin typeface="Times New Roman" panose="02020603050405020304" pitchFamily="18" charset="0"/>
              </a:rPr>
              <a:t>Faculty</a:t>
            </a:r>
            <a:r>
              <a:rPr lang="en-US" altLang="en-US" sz="1800" b="1" dirty="0">
                <a:solidFill>
                  <a:srgbClr val="297F2D"/>
                </a:solidFill>
                <a:latin typeface="Times New Roman" panose="02020603050405020304" pitchFamily="18" charset="0"/>
              </a:rPr>
              <a:t>                       	  </a:t>
            </a:r>
            <a:endParaRPr lang="en-US" altLang="en-US" sz="1800" b="1" u="sng" dirty="0">
              <a:solidFill>
                <a:srgbClr val="FFFF00"/>
              </a:solidFill>
              <a:latin typeface="Times New Roman" panose="02020603050405020304" pitchFamily="18" charset="0"/>
            </a:endParaRP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Prof. Gerald Cleaver  (Head)  </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Dr. Ahmad Borzou (C. A. R. P.)</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Prof. Eric Davis, ( C. A. R. P.)                </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Prof. Jeffrey Lee, </a:t>
            </a:r>
            <a:r>
              <a:rPr lang="en-US" altLang="en-US" sz="1800" b="1" dirty="0" err="1">
                <a:solidFill>
                  <a:schemeClr val="tx2">
                    <a:lumMod val="60000"/>
                    <a:lumOff val="40000"/>
                  </a:schemeClr>
                </a:solidFill>
                <a:latin typeface="Times New Roman" panose="02020603050405020304" pitchFamily="18" charset="0"/>
              </a:rPr>
              <a:t>P.Phys</a:t>
            </a:r>
            <a:r>
              <a:rPr lang="en-US" altLang="en-US" sz="1800" b="1" dirty="0">
                <a:solidFill>
                  <a:schemeClr val="tx2">
                    <a:lumMod val="60000"/>
                    <a:lumOff val="40000"/>
                  </a:schemeClr>
                </a:solidFill>
                <a:latin typeface="Times New Roman" panose="02020603050405020304" pitchFamily="18" charset="0"/>
              </a:rPr>
              <a:t>, (C. A. A. R. P.)   	   </a:t>
            </a:r>
          </a:p>
          <a:p>
            <a:pPr eaLnBrk="1" hangingPunct="1">
              <a:spcBef>
                <a:spcPct val="0"/>
              </a:spcBef>
              <a:buFontTx/>
              <a:buNone/>
            </a:pPr>
            <a:r>
              <a:rPr lang="en-US" altLang="en-US" sz="1800" b="1" u="sng" dirty="0">
                <a:solidFill>
                  <a:schemeClr val="tx2">
                    <a:lumMod val="60000"/>
                    <a:lumOff val="40000"/>
                  </a:schemeClr>
                </a:solidFill>
                <a:latin typeface="Times New Roman" panose="02020603050405020304" pitchFamily="18" charset="0"/>
              </a:rPr>
              <a:t>Graduate Students</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Matthew Gorban</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William Julius </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Abinash Kar </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Brandon Mattingly (defending ‘19)                                            </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Cooper Watson</a:t>
            </a:r>
          </a:p>
          <a:p>
            <a:pPr eaLnBrk="1" hangingPunct="1">
              <a:spcBef>
                <a:spcPct val="0"/>
              </a:spcBef>
              <a:buFontTx/>
              <a:buNone/>
            </a:pPr>
            <a:endParaRPr lang="en-US" altLang="en-US" sz="1800" b="1" dirty="0">
              <a:solidFill>
                <a:schemeClr val="tx2">
                  <a:lumMod val="60000"/>
                  <a:lumOff val="40000"/>
                </a:schemeClr>
              </a:solidFill>
              <a:latin typeface="Times New Roman" panose="02020603050405020304" pitchFamily="18" charset="0"/>
            </a:endParaRPr>
          </a:p>
          <a:p>
            <a:pPr eaLnBrk="1" hangingPunct="1">
              <a:spcBef>
                <a:spcPct val="0"/>
              </a:spcBef>
              <a:buFontTx/>
              <a:buNone/>
            </a:pPr>
            <a:r>
              <a:rPr lang="en-US" altLang="en-US" sz="1800" b="1" u="sng" dirty="0">
                <a:solidFill>
                  <a:schemeClr val="tx2">
                    <a:lumMod val="60000"/>
                    <a:lumOff val="40000"/>
                  </a:schemeClr>
                </a:solidFill>
                <a:latin typeface="Times New Roman" panose="02020603050405020304" pitchFamily="18" charset="0"/>
              </a:rPr>
              <a:t>Undergraduate Students </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Davis Crater</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Ryan Lira</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Kameron Scott                           	               </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Felix Yu (Assoc. Member, U. of  Toronto)    </a:t>
            </a:r>
          </a:p>
          <a:p>
            <a:pPr eaLnBrk="1" hangingPunct="1">
              <a:spcBef>
                <a:spcPct val="0"/>
              </a:spcBef>
              <a:buFontTx/>
              <a:buNone/>
            </a:pPr>
            <a:endParaRPr lang="en-US" altLang="en-US" sz="1600" dirty="0">
              <a:solidFill>
                <a:srgbClr val="FFFF00"/>
              </a:solidFill>
              <a:latin typeface="Times New Roman" panose="02020603050405020304" pitchFamily="18" charset="0"/>
            </a:endParaRPr>
          </a:p>
        </p:txBody>
      </p:sp>
      <p:sp>
        <p:nvSpPr>
          <p:cNvPr id="4" name="Rectangle 8">
            <a:extLst>
              <a:ext uri="{FF2B5EF4-FFF2-40B4-BE49-F238E27FC236}">
                <a16:creationId xmlns:a16="http://schemas.microsoft.com/office/drawing/2014/main" id="{4D4FBCE6-8818-374E-BF0A-929AF5D291F7}"/>
              </a:ext>
            </a:extLst>
          </p:cNvPr>
          <p:cNvSpPr>
            <a:spLocks noChangeArrowheads="1"/>
          </p:cNvSpPr>
          <p:nvPr/>
        </p:nvSpPr>
        <p:spPr bwMode="auto">
          <a:xfrm>
            <a:off x="5324315" y="804319"/>
            <a:ext cx="4100513" cy="427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2000" b="1" u="sng" dirty="0">
                <a:solidFill>
                  <a:schemeClr val="tx2">
                    <a:lumMod val="60000"/>
                    <a:lumOff val="40000"/>
                  </a:schemeClr>
                </a:solidFill>
                <a:latin typeface="Times New Roman" panose="02020603050405020304" pitchFamily="18" charset="0"/>
              </a:rPr>
              <a:t>Alumni                                                                                            </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Prof. Tibra Ali (Postdoc '03-'08)</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Dr. John Perkins (Ph.D. '05)</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Ben Dundee (M.S.’ 07)</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Dr. Richard Obousy (Ph.D. ’08)	               </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Dr. Matt Robinson (Ph.D. ’09)</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Kristen Pechan (M.S. ’10)</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Dr. Timothy Renner (Ph.D. ’11)</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Dr. Jared Greenwald (Ph.D.,’13)</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Dr. Doug Moore (Ph.D. ’14)</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Dr. Yanbin Deng (Ph.D. ’15)</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Drake Gates (B.S. ‘15)</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Robert Gill (B.S. ’16)</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Lesley Vestal (M.S.’ 17)</a:t>
            </a:r>
          </a:p>
          <a:p>
            <a:pPr eaLnBrk="1" hangingPunct="1">
              <a:spcBef>
                <a:spcPct val="0"/>
              </a:spcBef>
              <a:buFontTx/>
              <a:buNone/>
            </a:pPr>
            <a:r>
              <a:rPr lang="en-US" altLang="en-US" sz="1800" b="1" dirty="0">
                <a:solidFill>
                  <a:schemeClr val="tx2">
                    <a:lumMod val="60000"/>
                    <a:lumOff val="40000"/>
                  </a:schemeClr>
                </a:solidFill>
                <a:latin typeface="Times New Roman" panose="02020603050405020304" pitchFamily="18" charset="0"/>
              </a:rPr>
              <a:t>      Caleb Elmore (B.S..’18)</a:t>
            </a:r>
          </a:p>
        </p:txBody>
      </p:sp>
    </p:spTree>
    <p:extLst>
      <p:ext uri="{BB962C8B-B14F-4D97-AF65-F5344CB8AC3E}">
        <p14:creationId xmlns:p14="http://schemas.microsoft.com/office/powerpoint/2010/main" val="433725574"/>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1"/>
            <a:ext cx="8135007" cy="6857999"/>
          </a:xfrm>
        </p:spPr>
        <p:txBody>
          <a:bodyPr rtlCol="0">
            <a:noAutofit/>
          </a:bodyPr>
          <a:lstStyle/>
          <a:p>
            <a:br>
              <a:rPr lang="en-US" sz="1600" dirty="0">
                <a:effectLst/>
              </a:rPr>
            </a:br>
            <a:br>
              <a:rPr lang="en-US" sz="1600" dirty="0">
                <a:effectLst/>
              </a:rPr>
            </a:br>
            <a:br>
              <a:rPr lang="en-US" sz="1600" dirty="0">
                <a:effectLst/>
              </a:rPr>
            </a:br>
            <a:br>
              <a:rPr lang="en-US" sz="1600" dirty="0">
                <a:effectLst/>
              </a:rPr>
            </a:br>
            <a:endParaRPr lang="en-US" sz="1400" cap="small" dirty="0"/>
          </a:p>
        </p:txBody>
      </p:sp>
      <p:sp>
        <p:nvSpPr>
          <p:cNvPr id="3" name="Title 1">
            <a:extLst>
              <a:ext uri="{FF2B5EF4-FFF2-40B4-BE49-F238E27FC236}">
                <a16:creationId xmlns:a16="http://schemas.microsoft.com/office/drawing/2014/main" id="{53D63028-7085-E442-A20B-3F722324D84D}"/>
              </a:ext>
            </a:extLst>
          </p:cNvPr>
          <p:cNvSpPr txBox="1">
            <a:spLocks/>
          </p:cNvSpPr>
          <p:nvPr/>
        </p:nvSpPr>
        <p:spPr>
          <a:xfrm>
            <a:off x="1036014" y="493330"/>
            <a:ext cx="8080964" cy="3316669"/>
          </a:xfrm>
          <a:prstGeom prst="rect">
            <a:avLst/>
          </a:prstGeom>
        </p:spPr>
        <p:txBody>
          <a:bodyPr rtlCol="0" anchor="b">
            <a:noAutofit/>
          </a:bodyPr>
          <a:lstStyle>
            <a:lvl1pPr algn="l" rtl="0" eaLnBrk="1" fontAlgn="base" hangingPunct="1">
              <a:spcBef>
                <a:spcPct val="0"/>
              </a:spcBef>
              <a:spcAft>
                <a:spcPct val="0"/>
              </a:spcAft>
              <a:defRPr sz="4300" kern="1200">
                <a:solidFill>
                  <a:srgbClr val="13277B"/>
                </a:solidFill>
                <a:effectLst>
                  <a:outerShdw blurRad="50000" dist="30000" dir="5400000" algn="tl" rotWithShape="0">
                    <a:srgbClr val="000000">
                      <a:alpha val="30000"/>
                    </a:srgbClr>
                  </a:outerShdw>
                </a:effectLst>
                <a:latin typeface="+mj-lt"/>
                <a:ea typeface="+mj-ea"/>
                <a:cs typeface="+mj-cs"/>
              </a:defRPr>
            </a:lvl1pPr>
            <a:lvl2pPr algn="l" rtl="0" eaLnBrk="1" fontAlgn="base" hangingPunct="1">
              <a:spcBef>
                <a:spcPct val="0"/>
              </a:spcBef>
              <a:spcAft>
                <a:spcPct val="0"/>
              </a:spcAft>
              <a:defRPr sz="4300">
                <a:solidFill>
                  <a:srgbClr val="13277B"/>
                </a:solidFill>
                <a:latin typeface="Gill Sans MT"/>
              </a:defRPr>
            </a:lvl2pPr>
            <a:lvl3pPr algn="l" rtl="0" eaLnBrk="1" fontAlgn="base" hangingPunct="1">
              <a:spcBef>
                <a:spcPct val="0"/>
              </a:spcBef>
              <a:spcAft>
                <a:spcPct val="0"/>
              </a:spcAft>
              <a:defRPr sz="4300">
                <a:solidFill>
                  <a:srgbClr val="13277B"/>
                </a:solidFill>
                <a:latin typeface="Gill Sans MT"/>
              </a:defRPr>
            </a:lvl3pPr>
            <a:lvl4pPr algn="l" rtl="0" eaLnBrk="1" fontAlgn="base" hangingPunct="1">
              <a:spcBef>
                <a:spcPct val="0"/>
              </a:spcBef>
              <a:spcAft>
                <a:spcPct val="0"/>
              </a:spcAft>
              <a:defRPr sz="4300">
                <a:solidFill>
                  <a:srgbClr val="13277B"/>
                </a:solidFill>
                <a:latin typeface="Gill Sans MT"/>
              </a:defRPr>
            </a:lvl4pPr>
            <a:lvl5pPr algn="l" rtl="0" eaLnBrk="1" fontAlgn="base" hangingPunct="1">
              <a:spcBef>
                <a:spcPct val="0"/>
              </a:spcBef>
              <a:spcAft>
                <a:spcPct val="0"/>
              </a:spcAft>
              <a:defRPr sz="4300">
                <a:solidFill>
                  <a:srgbClr val="13277B"/>
                </a:solidFill>
                <a:latin typeface="Gill Sans MT"/>
              </a:defRPr>
            </a:lvl5pPr>
            <a:lvl6pPr marL="457200" algn="l" rtl="0" eaLnBrk="1" fontAlgn="base" hangingPunct="1">
              <a:spcBef>
                <a:spcPct val="0"/>
              </a:spcBef>
              <a:spcAft>
                <a:spcPct val="0"/>
              </a:spcAft>
              <a:defRPr sz="4300">
                <a:solidFill>
                  <a:srgbClr val="13277B"/>
                </a:solidFill>
                <a:latin typeface="Gill Sans MT"/>
              </a:defRPr>
            </a:lvl6pPr>
            <a:lvl7pPr marL="914400" algn="l" rtl="0" eaLnBrk="1" fontAlgn="base" hangingPunct="1">
              <a:spcBef>
                <a:spcPct val="0"/>
              </a:spcBef>
              <a:spcAft>
                <a:spcPct val="0"/>
              </a:spcAft>
              <a:defRPr sz="4300">
                <a:solidFill>
                  <a:srgbClr val="13277B"/>
                </a:solidFill>
                <a:latin typeface="Gill Sans MT"/>
              </a:defRPr>
            </a:lvl7pPr>
            <a:lvl8pPr marL="1371600" algn="l" rtl="0" eaLnBrk="1" fontAlgn="base" hangingPunct="1">
              <a:spcBef>
                <a:spcPct val="0"/>
              </a:spcBef>
              <a:spcAft>
                <a:spcPct val="0"/>
              </a:spcAft>
              <a:defRPr sz="4300">
                <a:solidFill>
                  <a:srgbClr val="13277B"/>
                </a:solidFill>
                <a:latin typeface="Gill Sans MT"/>
              </a:defRPr>
            </a:lvl8pPr>
            <a:lvl9pPr marL="1828800" algn="l" rtl="0" eaLnBrk="1" fontAlgn="base" hangingPunct="1">
              <a:spcBef>
                <a:spcPct val="0"/>
              </a:spcBef>
              <a:spcAft>
                <a:spcPct val="0"/>
              </a:spcAft>
              <a:defRPr sz="4300">
                <a:solidFill>
                  <a:srgbClr val="13277B"/>
                </a:solidFill>
                <a:latin typeface="Gill Sans MT"/>
              </a:defRPr>
            </a:lvl9pPr>
          </a:lstStyle>
          <a:p>
            <a:br>
              <a:rPr lang="en-US" sz="3200" dirty="0"/>
            </a:br>
            <a:r>
              <a:rPr lang="en-US" sz="1600" dirty="0"/>
              <a:t>Abstract:  </a:t>
            </a:r>
            <a:r>
              <a:rPr lang="en-US" sz="1600" dirty="0">
                <a:effectLst/>
              </a:rPr>
              <a:t>This talk is meant as a thank-you for the role and influence that Dimitri played in advancing my physics career. (In particular, the MSSSM papers we produced earned me my faculty position at Baylor University.) </a:t>
            </a:r>
          </a:p>
          <a:p>
            <a:endParaRPr lang="en-US" sz="1600" dirty="0">
              <a:effectLst/>
            </a:endParaRPr>
          </a:p>
          <a:p>
            <a:r>
              <a:rPr lang="en-US" sz="1600" dirty="0">
                <a:effectLst/>
              </a:rPr>
              <a:t>After briefly summarizing our MSSSM papers (and the NAHE class of free fermionic heterotic models upon which it was constructed), I briefly review some of the free fermionic NAHE-based and NAHE-extension models my research group explored at Baylor, including our string landscape studies. The dissertation research of ten of my graduate students was based on related research. I also recap how free fermionic landscape model research inspired one my students to recently start a high-tech business.</a:t>
            </a:r>
          </a:p>
          <a:p>
            <a:r>
              <a:rPr lang="en-US" sz="1600" dirty="0">
                <a:effectLst/>
              </a:rPr>
              <a:t> </a:t>
            </a:r>
          </a:p>
          <a:p>
            <a:endParaRPr lang="en-US" sz="1400" dirty="0"/>
          </a:p>
        </p:txBody>
      </p:sp>
    </p:spTree>
    <p:extLst>
      <p:ext uri="{BB962C8B-B14F-4D97-AF65-F5344CB8AC3E}">
        <p14:creationId xmlns:p14="http://schemas.microsoft.com/office/powerpoint/2010/main" val="172504252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1"/>
            <a:ext cx="8135007" cy="6857999"/>
          </a:xfrm>
        </p:spPr>
        <p:txBody>
          <a:bodyPr rtlCol="0">
            <a:noAutofit/>
          </a:bodyPr>
          <a:lstStyle/>
          <a:p>
            <a:br>
              <a:rPr lang="en-US" sz="1600" dirty="0">
                <a:effectLst/>
              </a:rPr>
            </a:br>
            <a:br>
              <a:rPr lang="en-US" sz="1600" dirty="0">
                <a:effectLst/>
              </a:rPr>
            </a:br>
            <a:br>
              <a:rPr lang="en-US" sz="1600" dirty="0">
                <a:effectLst/>
              </a:rPr>
            </a:br>
            <a:br>
              <a:rPr lang="en-US" sz="1600" dirty="0">
                <a:effectLst/>
              </a:rPr>
            </a:br>
            <a:endParaRPr lang="en-US" sz="1400" cap="small" dirty="0"/>
          </a:p>
        </p:txBody>
      </p:sp>
      <p:sp>
        <p:nvSpPr>
          <p:cNvPr id="3" name="Rectangle 2">
            <a:extLst>
              <a:ext uri="{FF2B5EF4-FFF2-40B4-BE49-F238E27FC236}">
                <a16:creationId xmlns:a16="http://schemas.microsoft.com/office/drawing/2014/main" id="{DE3DF220-E171-B64F-858E-2F0878D55855}"/>
              </a:ext>
            </a:extLst>
          </p:cNvPr>
          <p:cNvSpPr/>
          <p:nvPr/>
        </p:nvSpPr>
        <p:spPr>
          <a:xfrm>
            <a:off x="1008992" y="108536"/>
            <a:ext cx="8135007" cy="6155531"/>
          </a:xfrm>
          <a:prstGeom prst="rect">
            <a:avLst/>
          </a:prstGeom>
        </p:spPr>
        <p:txBody>
          <a:bodyPr wrap="square">
            <a:spAutoFit/>
          </a:bodyPr>
          <a:lstStyle/>
          <a:p>
            <a:r>
              <a:rPr lang="en-US" b="1" dirty="0">
                <a:solidFill>
                  <a:srgbClr val="000000"/>
                </a:solidFill>
                <a:latin typeface="Lucida Grande" panose="020B0600040502020204" pitchFamily="34" charset="0"/>
              </a:rPr>
              <a:t>String derived MSSM and M-theory Unification</a:t>
            </a:r>
          </a:p>
          <a:p>
            <a:r>
              <a:rPr lang="en-US" dirty="0">
                <a:solidFill>
                  <a:srgbClr val="000000"/>
                </a:solidFill>
                <a:latin typeface="Lucida Grande" panose="020B0600040502020204" pitchFamily="34" charset="0"/>
                <a:hlinkClick r:id="rId3"/>
              </a:rPr>
              <a:t>G.B. Cleaver</a:t>
            </a:r>
            <a:r>
              <a:rPr lang="en-US" dirty="0">
                <a:solidFill>
                  <a:srgbClr val="000000"/>
                </a:solidFill>
                <a:latin typeface="Lucida Grande" panose="020B0600040502020204" pitchFamily="34" charset="0"/>
              </a:rPr>
              <a:t>, </a:t>
            </a:r>
            <a:r>
              <a:rPr lang="en-US" dirty="0">
                <a:solidFill>
                  <a:srgbClr val="000000"/>
                </a:solidFill>
                <a:latin typeface="Lucida Grande" panose="020B0600040502020204" pitchFamily="34" charset="0"/>
                <a:hlinkClick r:id="rId4"/>
              </a:rPr>
              <a:t>A.E. Faraggi</a:t>
            </a:r>
            <a:r>
              <a:rPr lang="en-US" dirty="0">
                <a:solidFill>
                  <a:srgbClr val="000000"/>
                </a:solidFill>
                <a:latin typeface="Lucida Grande" panose="020B0600040502020204" pitchFamily="34" charset="0"/>
              </a:rPr>
              <a:t>, </a:t>
            </a:r>
            <a:r>
              <a:rPr lang="en-US" dirty="0">
                <a:solidFill>
                  <a:srgbClr val="000000"/>
                </a:solidFill>
                <a:latin typeface="Lucida Grande" panose="020B0600040502020204" pitchFamily="34" charset="0"/>
                <a:hlinkClick r:id="rId5"/>
              </a:rPr>
              <a:t>D.V. Nanopoulos</a:t>
            </a:r>
            <a:endParaRPr lang="en-US" dirty="0">
              <a:solidFill>
                <a:srgbClr val="000000"/>
              </a:solidFill>
              <a:latin typeface="Lucida Grande" panose="020B0600040502020204" pitchFamily="34" charset="0"/>
            </a:endParaRPr>
          </a:p>
          <a:p>
            <a:endParaRPr lang="en-US" i="1" dirty="0">
              <a:solidFill>
                <a:srgbClr val="000000"/>
              </a:solidFill>
              <a:latin typeface="Lucida Grande" panose="020B0600040502020204" pitchFamily="34" charset="0"/>
            </a:endParaRPr>
          </a:p>
          <a:p>
            <a:r>
              <a:rPr lang="en-US" dirty="0">
                <a:latin typeface="Helvetica" pitchFamily="2" charset="0"/>
              </a:rPr>
              <a:t>Physics Letters B455 (1999) pp. 135-146, [hep-ph/9811426].</a:t>
            </a:r>
          </a:p>
          <a:p>
            <a:endParaRPr lang="en-US" i="1" dirty="0">
              <a:solidFill>
                <a:srgbClr val="000000"/>
              </a:solidFill>
              <a:latin typeface="Lucida Grande" panose="020B0600040502020204" pitchFamily="34" charset="0"/>
            </a:endParaRPr>
          </a:p>
          <a:p>
            <a:r>
              <a:rPr lang="en-US" sz="1600" dirty="0"/>
              <a:t>The recent conjecture of possible equivalence between the string scale </a:t>
            </a:r>
            <a:r>
              <a:rPr lang="en-US" sz="1600" dirty="0">
                <a:latin typeface="STIXGeneral-Italic" pitchFamily="2" charset="2"/>
              </a:rPr>
              <a:t>M</a:t>
            </a:r>
            <a:r>
              <a:rPr lang="en-US" sz="1600" baseline="-25000" dirty="0">
                <a:latin typeface="STIXGeneral-Italic" pitchFamily="2" charset="2"/>
              </a:rPr>
              <a:t>S</a:t>
            </a:r>
            <a:r>
              <a:rPr lang="en-US" sz="1600" dirty="0"/>
              <a:t> and the minimal supersymmetric standard model unification scale M</a:t>
            </a:r>
            <a:r>
              <a:rPr lang="en-US" sz="1600" i="1" baseline="-25000" dirty="0"/>
              <a:t>U</a:t>
            </a:r>
            <a:r>
              <a:rPr lang="en-US" sz="1600" dirty="0"/>
              <a:t> ~ 2.5 x 10^{16} GeV is considered in the context of string models. This conjecture suggests that the observable gauge group just below the string scale should be SU(3)</a:t>
            </a:r>
            <a:r>
              <a:rPr lang="en-US" sz="1600" baseline="-25000" dirty="0"/>
              <a:t>C</a:t>
            </a:r>
            <a:r>
              <a:rPr lang="en-US" sz="1600" dirty="0"/>
              <a:t> x SU(2)</a:t>
            </a:r>
            <a:r>
              <a:rPr lang="en-US" sz="1600" baseline="-25000" dirty="0"/>
              <a:t>L</a:t>
            </a:r>
            <a:r>
              <a:rPr lang="en-US" sz="1600" dirty="0"/>
              <a:t> x U(1)</a:t>
            </a:r>
            <a:r>
              <a:rPr lang="en-US" sz="1600" baseline="-25000" dirty="0"/>
              <a:t>Y</a:t>
            </a:r>
            <a:r>
              <a:rPr lang="en-US" sz="1600" dirty="0"/>
              <a:t> and that the SU(3)</a:t>
            </a:r>
            <a:r>
              <a:rPr lang="en-US" sz="1600" baseline="-25000" dirty="0"/>
              <a:t>C</a:t>
            </a:r>
            <a:r>
              <a:rPr lang="en-US" sz="1600" dirty="0"/>
              <a:t> x SU(2)</a:t>
            </a:r>
            <a:r>
              <a:rPr lang="en-US" sz="1600" baseline="-25000" dirty="0"/>
              <a:t>L</a:t>
            </a:r>
            <a:r>
              <a:rPr lang="en-US" sz="1600" dirty="0"/>
              <a:t> x U(1)</a:t>
            </a:r>
            <a:r>
              <a:rPr lang="en-US" sz="1600" baseline="-25000" dirty="0"/>
              <a:t>Y</a:t>
            </a:r>
            <a:r>
              <a:rPr lang="en-US" sz="1600" dirty="0"/>
              <a:t>-charged spectrum of the observable sector should consist solely of the MSSM spectrum. </a:t>
            </a:r>
          </a:p>
          <a:p>
            <a:endParaRPr lang="en-US" sz="1600" dirty="0"/>
          </a:p>
          <a:p>
            <a:r>
              <a:rPr lang="en-US" sz="1600" dirty="0"/>
              <a:t>We demonstrate that string models can actually be constructed that possess these observable features. Two aspects generic to many classes of three family SU(3)</a:t>
            </a:r>
            <a:r>
              <a:rPr lang="en-US" sz="1600" baseline="-25000" dirty="0"/>
              <a:t>C</a:t>
            </a:r>
            <a:r>
              <a:rPr lang="en-US" sz="1600" dirty="0"/>
              <a:t> x SU(2)</a:t>
            </a:r>
            <a:r>
              <a:rPr lang="en-US" sz="1600" baseline="-25000" dirty="0"/>
              <a:t>L</a:t>
            </a:r>
            <a:r>
              <a:rPr lang="en-US" sz="1600" dirty="0"/>
              <a:t> x U(1)</a:t>
            </a:r>
            <a:r>
              <a:rPr lang="en-US" sz="1600" baseline="-25000" dirty="0"/>
              <a:t>Y</a:t>
            </a:r>
            <a:r>
              <a:rPr lang="en-US" sz="1600" dirty="0"/>
              <a:t> string models are both an extra local anomalous U(1)</a:t>
            </a:r>
            <a:r>
              <a:rPr lang="en-US" sz="1600" baseline="-25000" dirty="0"/>
              <a:t>A</a:t>
            </a:r>
            <a:r>
              <a:rPr lang="en-US" sz="1600" dirty="0"/>
              <a:t> and numerous (often fractionally charged) exotic particles beyond the MSSM. Thus, for these classes, the key to obtaining an M</a:t>
            </a:r>
            <a:r>
              <a:rPr lang="en-US" sz="1600" baseline="-25000" dirty="0"/>
              <a:t>S</a:t>
            </a:r>
            <a:r>
              <a:rPr lang="en-US" sz="1600" dirty="0"/>
              <a:t> = M</a:t>
            </a:r>
            <a:r>
              <a:rPr lang="en-US" sz="1600" baseline="-25000" dirty="0"/>
              <a:t>U</a:t>
            </a:r>
            <a:r>
              <a:rPr lang="en-US" sz="1600" dirty="0"/>
              <a:t> ~ 2.5 x 10</a:t>
            </a:r>
            <a:r>
              <a:rPr lang="en-US" sz="1600" baseline="30000" dirty="0"/>
              <a:t>16</a:t>
            </a:r>
            <a:r>
              <a:rPr lang="en-US" sz="1600" dirty="0"/>
              <a:t> GeV string model is the existence of F- and D-flat directions that near the string scale can simultaneously break the anomalous U(1)</a:t>
            </a:r>
            <a:r>
              <a:rPr lang="en-US" sz="1600" baseline="-25000" dirty="0"/>
              <a:t>A</a:t>
            </a:r>
            <a:r>
              <a:rPr lang="en-US" sz="1600" dirty="0"/>
              <a:t> and give mass to all exotic SM-charged observable particles, decoupling them from the low energy spectrum. </a:t>
            </a:r>
          </a:p>
          <a:p>
            <a:endParaRPr lang="en-US" sz="1600" dirty="0"/>
          </a:p>
          <a:p>
            <a:r>
              <a:rPr lang="en-US" sz="1600" dirty="0"/>
              <a:t>In this letter we show, in the context of free fermionic strings, that string models with flat directions possessing these features do exist.  We present one such string derived model in which all such exotic observable states beyond the MSSM receive mass at the scale generated by the </a:t>
            </a:r>
            <a:r>
              <a:rPr lang="en-US" sz="1600" dirty="0" err="1"/>
              <a:t>Fayet</a:t>
            </a:r>
            <a:r>
              <a:rPr lang="en-US" sz="1600" dirty="0"/>
              <a:t>-Iliopoulos term. The associated F- and D-flat direction is proven flat to all orders of the superpotential.</a:t>
            </a:r>
          </a:p>
        </p:txBody>
      </p:sp>
    </p:spTree>
    <p:extLst>
      <p:ext uri="{BB962C8B-B14F-4D97-AF65-F5344CB8AC3E}">
        <p14:creationId xmlns:p14="http://schemas.microsoft.com/office/powerpoint/2010/main" val="1005671586"/>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1"/>
            <a:ext cx="8135007" cy="6857999"/>
          </a:xfrm>
        </p:spPr>
        <p:txBody>
          <a:bodyPr rtlCol="0">
            <a:noAutofit/>
          </a:bodyPr>
          <a:lstStyle/>
          <a:p>
            <a:br>
              <a:rPr lang="en-US" sz="1600" dirty="0">
                <a:effectLst/>
              </a:rPr>
            </a:br>
            <a:br>
              <a:rPr lang="en-US" sz="1600" dirty="0">
                <a:effectLst/>
              </a:rPr>
            </a:br>
            <a:br>
              <a:rPr lang="en-US" sz="1600" dirty="0">
                <a:effectLst/>
              </a:rPr>
            </a:br>
            <a:br>
              <a:rPr lang="en-US" sz="1600" dirty="0">
                <a:effectLst/>
              </a:rPr>
            </a:br>
            <a:br>
              <a:rPr lang="en-US" sz="1600" dirty="0">
                <a:effectLst/>
              </a:rPr>
            </a:br>
            <a:br>
              <a:rPr lang="en-US" sz="1600" dirty="0">
                <a:effectLst/>
              </a:rPr>
            </a:br>
            <a:endParaRPr lang="en-US" sz="1400" cap="small" dirty="0"/>
          </a:p>
        </p:txBody>
      </p:sp>
      <p:sp>
        <p:nvSpPr>
          <p:cNvPr id="3" name="Rectangle 2">
            <a:extLst>
              <a:ext uri="{FF2B5EF4-FFF2-40B4-BE49-F238E27FC236}">
                <a16:creationId xmlns:a16="http://schemas.microsoft.com/office/drawing/2014/main" id="{A15F4BF9-0321-8446-9660-800FABE2B890}"/>
              </a:ext>
            </a:extLst>
          </p:cNvPr>
          <p:cNvSpPr/>
          <p:nvPr/>
        </p:nvSpPr>
        <p:spPr>
          <a:xfrm>
            <a:off x="1008993" y="1"/>
            <a:ext cx="8046720" cy="6771084"/>
          </a:xfrm>
          <a:prstGeom prst="rect">
            <a:avLst/>
          </a:prstGeom>
        </p:spPr>
        <p:txBody>
          <a:bodyPr wrap="square">
            <a:spAutoFit/>
          </a:bodyPr>
          <a:lstStyle/>
          <a:p>
            <a:r>
              <a:rPr lang="en-US" sz="1400" dirty="0">
                <a:latin typeface="Helvetica" pitchFamily="2" charset="0"/>
              </a:rPr>
              <a:t>22. V. Desai, H. Hanson, J. Perkins, D. Robbins, S. Shields and G. Cleaver, </a:t>
            </a:r>
            <a:r>
              <a:rPr lang="en-US" sz="1400" b="1" dirty="0">
                <a:solidFill>
                  <a:schemeClr val="accent6">
                    <a:lumMod val="75000"/>
                  </a:schemeClr>
                </a:solidFill>
                <a:latin typeface="Helvetica" pitchFamily="2" charset="0"/>
              </a:rPr>
              <a:t>On The Possibility of Optical Unification in Heterotic Strings</a:t>
            </a:r>
            <a:r>
              <a:rPr lang="en-US" sz="1400" dirty="0">
                <a:latin typeface="Helvetica" pitchFamily="2" charset="0"/>
              </a:rPr>
              <a:t>, Physical Review D67 (2003) pp. 026009-026016.</a:t>
            </a:r>
          </a:p>
          <a:p>
            <a:endParaRPr lang="en-US" sz="1400" dirty="0">
              <a:latin typeface="Helvetica" pitchFamily="2" charset="0"/>
            </a:endParaRPr>
          </a:p>
          <a:p>
            <a:r>
              <a:rPr lang="en-US" sz="1400" dirty="0">
                <a:latin typeface="Helvetica" pitchFamily="2" charset="0"/>
              </a:rPr>
              <a:t>21. G. Cleaver, D. Clements and A.E. Faraggi, </a:t>
            </a:r>
            <a:r>
              <a:rPr lang="en-US" sz="1400" b="1" dirty="0">
                <a:solidFill>
                  <a:schemeClr val="accent6">
                    <a:lumMod val="75000"/>
                  </a:schemeClr>
                </a:solidFill>
                <a:latin typeface="Helvetica" pitchFamily="2" charset="0"/>
              </a:rPr>
              <a:t>Flat Directions in Left-Right Symmetric String Derived Models</a:t>
            </a:r>
            <a:r>
              <a:rPr lang="en-US" sz="1400" dirty="0">
                <a:latin typeface="Helvetica" pitchFamily="2" charset="0"/>
              </a:rPr>
              <a:t>, Physical Review D65 (2002) pp. 106003-106022.</a:t>
            </a:r>
          </a:p>
          <a:p>
            <a:endParaRPr lang="en-US" sz="1400" dirty="0">
              <a:latin typeface="Helvetica" pitchFamily="2" charset="0"/>
            </a:endParaRPr>
          </a:p>
          <a:p>
            <a:r>
              <a:rPr lang="en-US" sz="1400" dirty="0">
                <a:latin typeface="Helvetica" pitchFamily="2" charset="0"/>
              </a:rPr>
              <a:t>20. G. Cleaver, A.E. Faraggi, D.V. Nanopoulos, and J.W. Walker, </a:t>
            </a:r>
            <a:r>
              <a:rPr lang="en-US" sz="1400" b="1" dirty="0">
                <a:solidFill>
                  <a:schemeClr val="tx2">
                    <a:lumMod val="60000"/>
                    <a:lumOff val="40000"/>
                  </a:schemeClr>
                </a:solidFill>
                <a:latin typeface="Helvetica" pitchFamily="2" charset="0"/>
              </a:rPr>
              <a:t>Phenomenology of Non-Abelian Flat Directions in a Minimal Superstring Standard Model</a:t>
            </a:r>
            <a:r>
              <a:rPr lang="en-US" sz="1400" dirty="0">
                <a:latin typeface="Helvetica" pitchFamily="2" charset="0"/>
              </a:rPr>
              <a:t>, Nuclear Physics B620 (2002) pp. 259-289,</a:t>
            </a:r>
          </a:p>
          <a:p>
            <a:endParaRPr lang="en-US" sz="1400" dirty="0">
              <a:latin typeface="Helvetica" pitchFamily="2" charset="0"/>
            </a:endParaRPr>
          </a:p>
          <a:p>
            <a:r>
              <a:rPr lang="en-US" sz="1400" dirty="0">
                <a:latin typeface="Helvetica" pitchFamily="2" charset="0"/>
              </a:rPr>
              <a:t>19. G. Cleaver, J. Ellis and D.V. Nanopoulos, </a:t>
            </a:r>
            <a:r>
              <a:rPr lang="en-US" sz="1400" b="1" dirty="0">
                <a:solidFill>
                  <a:srgbClr val="00B050"/>
                </a:solidFill>
                <a:latin typeface="Helvetica" pitchFamily="2" charset="0"/>
              </a:rPr>
              <a:t>Flat Directions in Flipped SU(5) I: All Order Analysis</a:t>
            </a:r>
            <a:r>
              <a:rPr lang="en-US" sz="1400" dirty="0">
                <a:latin typeface="Helvetica" pitchFamily="2" charset="0"/>
              </a:rPr>
              <a:t>, Nuclear Physics B600 (2001) pp. 315-333. </a:t>
            </a:r>
          </a:p>
          <a:p>
            <a:endParaRPr lang="en-US" sz="1400" dirty="0">
              <a:latin typeface="Helvetica" pitchFamily="2" charset="0"/>
            </a:endParaRPr>
          </a:p>
          <a:p>
            <a:r>
              <a:rPr lang="en-US" sz="1400" dirty="0">
                <a:latin typeface="Helvetica" pitchFamily="2" charset="0"/>
              </a:rPr>
              <a:t>18. G. Cleaver, A.E. Faraggi and C. Savage, </a:t>
            </a:r>
            <a:r>
              <a:rPr lang="en-US" sz="1400" b="1" dirty="0">
                <a:solidFill>
                  <a:schemeClr val="accent6">
                    <a:lumMod val="75000"/>
                  </a:schemeClr>
                </a:solidFill>
                <a:latin typeface="Helvetica" pitchFamily="2" charset="0"/>
              </a:rPr>
              <a:t>Left-Right Symmetric Heterotic-String Derived Models, Physical Review D63 (2001) pp. 066001-066004.</a:t>
            </a:r>
          </a:p>
          <a:p>
            <a:endParaRPr lang="en-US" sz="1400" dirty="0">
              <a:latin typeface="Helvetica" pitchFamily="2" charset="0"/>
            </a:endParaRPr>
          </a:p>
          <a:p>
            <a:r>
              <a:rPr lang="en-US" sz="1400" dirty="0">
                <a:latin typeface="Helvetica" pitchFamily="2" charset="0"/>
              </a:rPr>
              <a:t>17. G. Cleaver, A.E. Faraggi, D.V. Nanopoulos, and T. </a:t>
            </a:r>
            <a:r>
              <a:rPr lang="en-US" sz="1400" dirty="0" err="1">
                <a:latin typeface="Helvetica" pitchFamily="2" charset="0"/>
              </a:rPr>
              <a:t>ter</a:t>
            </a:r>
            <a:r>
              <a:rPr lang="en-US" sz="1400" dirty="0">
                <a:latin typeface="Helvetica" pitchFamily="2" charset="0"/>
              </a:rPr>
              <a:t> Veldhuis, </a:t>
            </a:r>
            <a:r>
              <a:rPr lang="en-US" sz="1400" b="1" dirty="0">
                <a:solidFill>
                  <a:srgbClr val="00B050"/>
                </a:solidFill>
                <a:latin typeface="Helvetica" pitchFamily="2" charset="0"/>
              </a:rPr>
              <a:t>Towards String Predictions</a:t>
            </a:r>
            <a:r>
              <a:rPr lang="en-US" sz="1400" dirty="0">
                <a:latin typeface="Helvetica" pitchFamily="2" charset="0"/>
              </a:rPr>
              <a:t>, International Journal of Modern Physics A16 (2001) pp. 3565-3582.</a:t>
            </a:r>
          </a:p>
          <a:p>
            <a:endParaRPr lang="en-US" sz="1400" dirty="0">
              <a:latin typeface="Helvetica" pitchFamily="2" charset="0"/>
            </a:endParaRPr>
          </a:p>
          <a:p>
            <a:r>
              <a:rPr lang="en-US" sz="1400" dirty="0">
                <a:latin typeface="Helvetica" pitchFamily="2" charset="0"/>
              </a:rPr>
              <a:t>16. G. Cleaver, A.E. Faraggi, D.V. Nanopoulos, and J.W. Walker, </a:t>
            </a:r>
            <a:r>
              <a:rPr lang="en-US" sz="1400" b="1" dirty="0">
                <a:solidFill>
                  <a:schemeClr val="tx2">
                    <a:lumMod val="60000"/>
                    <a:lumOff val="40000"/>
                  </a:schemeClr>
                </a:solidFill>
                <a:latin typeface="Helvetica" pitchFamily="2" charset="0"/>
              </a:rPr>
              <a:t>Non-Abelian Flat Directions in a</a:t>
            </a:r>
          </a:p>
          <a:p>
            <a:r>
              <a:rPr lang="en-US" sz="1400" b="1" dirty="0">
                <a:solidFill>
                  <a:schemeClr val="tx2">
                    <a:lumMod val="60000"/>
                    <a:lumOff val="40000"/>
                  </a:schemeClr>
                </a:solidFill>
                <a:latin typeface="Helvetica" pitchFamily="2" charset="0"/>
              </a:rPr>
              <a:t>Minimal Superstring Standard Model</a:t>
            </a:r>
            <a:r>
              <a:rPr lang="en-US" sz="1400" dirty="0">
                <a:latin typeface="Helvetica" pitchFamily="2" charset="0"/>
              </a:rPr>
              <a:t>, Modern Physics Letters A15 (2000) pp. 1191-1202, </a:t>
            </a:r>
          </a:p>
          <a:p>
            <a:endParaRPr lang="en-US" sz="1400" dirty="0">
              <a:latin typeface="Helvetica" pitchFamily="2" charset="0"/>
            </a:endParaRPr>
          </a:p>
          <a:p>
            <a:r>
              <a:rPr lang="en-US" sz="1400" dirty="0">
                <a:latin typeface="Helvetica" pitchFamily="2" charset="0"/>
              </a:rPr>
              <a:t>15. G. Cleaver, A.E. Faraggi, D.V. Nanopoulos, and J.W. Walker, </a:t>
            </a:r>
            <a:r>
              <a:rPr lang="en-US" sz="1400" b="1" dirty="0">
                <a:solidFill>
                  <a:schemeClr val="tx2">
                    <a:lumMod val="60000"/>
                    <a:lumOff val="40000"/>
                  </a:schemeClr>
                </a:solidFill>
                <a:latin typeface="Helvetica" pitchFamily="2" charset="0"/>
              </a:rPr>
              <a:t>A Minimal Superstring Standard Model II: A Phenomenological Survey</a:t>
            </a:r>
            <a:r>
              <a:rPr lang="en-US" sz="1400" dirty="0">
                <a:latin typeface="Helvetica" pitchFamily="2" charset="0"/>
              </a:rPr>
              <a:t>, Nuclear Physics B593 (2001) pp. 471-504.</a:t>
            </a:r>
          </a:p>
          <a:p>
            <a:endParaRPr lang="en-US" sz="1400" dirty="0">
              <a:latin typeface="Helvetica" pitchFamily="2" charset="0"/>
            </a:endParaRPr>
          </a:p>
          <a:p>
            <a:r>
              <a:rPr lang="en-US" sz="1400" dirty="0">
                <a:latin typeface="Helvetica" pitchFamily="2" charset="0"/>
              </a:rPr>
              <a:t>14. G. Cleaver, A.E. Faraggi and D.V. Nanopoulos, </a:t>
            </a:r>
            <a:r>
              <a:rPr lang="en-US" sz="1400" b="1" dirty="0">
                <a:solidFill>
                  <a:schemeClr val="tx2">
                    <a:lumMod val="60000"/>
                    <a:lumOff val="40000"/>
                  </a:schemeClr>
                </a:solidFill>
                <a:latin typeface="Helvetica" pitchFamily="2" charset="0"/>
              </a:rPr>
              <a:t>A Minimal Superstring Standard Model I: Flat Directions</a:t>
            </a:r>
            <a:r>
              <a:rPr lang="en-US" sz="1400" dirty="0">
                <a:latin typeface="Helvetica" pitchFamily="2" charset="0"/>
              </a:rPr>
              <a:t>, International Journal of Modern Physics A16 (2001) pp. 425-482, </a:t>
            </a:r>
          </a:p>
          <a:p>
            <a:endParaRPr lang="en-US" sz="1400" dirty="0">
              <a:latin typeface="Helvetica" pitchFamily="2" charset="0"/>
            </a:endParaRPr>
          </a:p>
          <a:p>
            <a:r>
              <a:rPr lang="en-US" sz="1400" dirty="0">
                <a:latin typeface="Helvetica" pitchFamily="2" charset="0"/>
              </a:rPr>
              <a:t>13. G. Cleaver, A.E. Faraggi and D.V. Nanopoulos, </a:t>
            </a:r>
            <a:r>
              <a:rPr lang="en-US" sz="1400" b="1" dirty="0">
                <a:solidFill>
                  <a:srgbClr val="FF0000"/>
                </a:solidFill>
                <a:latin typeface="Helvetica" pitchFamily="2" charset="0"/>
              </a:rPr>
              <a:t>String Derived MSSM and M-Theory Unification</a:t>
            </a:r>
            <a:r>
              <a:rPr lang="en-US" sz="1400" dirty="0">
                <a:latin typeface="Helvetica" pitchFamily="2" charset="0"/>
              </a:rPr>
              <a:t>, Physics Letters B455 (1999) pp. 135-146, [hep-ph/9811426].</a:t>
            </a:r>
            <a:endParaRPr lang="en-US" sz="1400" dirty="0">
              <a:effectLst/>
              <a:latin typeface="Helvetica" pitchFamily="2" charset="0"/>
            </a:endParaRPr>
          </a:p>
        </p:txBody>
      </p:sp>
    </p:spTree>
    <p:extLst>
      <p:ext uri="{BB962C8B-B14F-4D97-AF65-F5344CB8AC3E}">
        <p14:creationId xmlns:p14="http://schemas.microsoft.com/office/powerpoint/2010/main" val="3755695869"/>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br>
              <a:rPr lang="en-US" dirty="0"/>
            </a:br>
            <a:br>
              <a:rPr lang="en-US" dirty="0"/>
            </a:br>
            <a:br>
              <a:rPr lang="en-US" dirty="0"/>
            </a:br>
            <a:br>
              <a:rPr lang="en-US" dirty="0"/>
            </a:br>
            <a:br>
              <a:rPr lang="en-US" dirty="0"/>
            </a:br>
            <a:endParaRPr lang="en-US" dirty="0"/>
          </a:p>
        </p:txBody>
      </p:sp>
      <p:sp>
        <p:nvSpPr>
          <p:cNvPr id="5" name="Subtitle 4">
            <a:extLst>
              <a:ext uri="{FF2B5EF4-FFF2-40B4-BE49-F238E27FC236}">
                <a16:creationId xmlns:a16="http://schemas.microsoft.com/office/drawing/2014/main" id="{053DCCA0-5969-6E4E-8055-E49A736CDACD}"/>
              </a:ext>
            </a:extLst>
          </p:cNvPr>
          <p:cNvSpPr>
            <a:spLocks noGrp="1"/>
          </p:cNvSpPr>
          <p:nvPr>
            <p:ph type="subTitle" idx="1"/>
          </p:nvPr>
        </p:nvSpPr>
        <p:spPr>
          <a:xfrm>
            <a:off x="1097280" y="4811027"/>
            <a:ext cx="7406640" cy="1752600"/>
          </a:xfrm>
        </p:spPr>
        <p:txBody>
          <a:bodyPr/>
          <a:lstStyle/>
          <a:p>
            <a:br>
              <a:rPr lang="en-US" sz="1400" dirty="0"/>
            </a:br>
            <a:br>
              <a:rPr lang="en-US" sz="2800" dirty="0"/>
            </a:br>
            <a:endParaRPr lang="en-US" dirty="0"/>
          </a:p>
        </p:txBody>
      </p:sp>
      <p:sp>
        <p:nvSpPr>
          <p:cNvPr id="6" name="Rectangle 5">
            <a:extLst>
              <a:ext uri="{FF2B5EF4-FFF2-40B4-BE49-F238E27FC236}">
                <a16:creationId xmlns:a16="http://schemas.microsoft.com/office/drawing/2014/main" id="{C1A0C97A-A6A3-CE41-BE50-BDBF58CE6E30}"/>
              </a:ext>
            </a:extLst>
          </p:cNvPr>
          <p:cNvSpPr/>
          <p:nvPr/>
        </p:nvSpPr>
        <p:spPr>
          <a:xfrm>
            <a:off x="1051560" y="151456"/>
            <a:ext cx="8046720" cy="6340197"/>
          </a:xfrm>
          <a:prstGeom prst="rect">
            <a:avLst/>
          </a:prstGeom>
        </p:spPr>
        <p:txBody>
          <a:bodyPr wrap="square">
            <a:spAutoFit/>
          </a:bodyPr>
          <a:lstStyle/>
          <a:p>
            <a:r>
              <a:rPr lang="en-US" sz="1400" dirty="0"/>
              <a:t>31. R. Obousy and G. Cleaver, Warp Drive: A New Approach, Journal of the British Interplanetary</a:t>
            </a:r>
          </a:p>
          <a:p>
            <a:r>
              <a:rPr lang="en-US" sz="1400" dirty="0"/>
              <a:t>Society, September, 2008, arXiv:0712.1649 [gr-qc].</a:t>
            </a:r>
          </a:p>
          <a:p>
            <a:endParaRPr lang="en-US" sz="1400" dirty="0"/>
          </a:p>
          <a:p>
            <a:r>
              <a:rPr lang="en-US" sz="1400" dirty="0"/>
              <a:t>30. T. Ali and G. Cleaver, The Ricci Curvature of Half-Flat Manifolds, Journal of High Energy Physics 05 (2007) 009, [hep-th/0703027].</a:t>
            </a:r>
          </a:p>
          <a:p>
            <a:endParaRPr lang="en-US" sz="1400" dirty="0"/>
          </a:p>
          <a:p>
            <a:r>
              <a:rPr lang="en-US" sz="1400" dirty="0"/>
              <a:t>29. B. Dundee and G. Cleaver, </a:t>
            </a:r>
            <a:r>
              <a:rPr lang="en-US" sz="1400" b="1" dirty="0">
                <a:solidFill>
                  <a:schemeClr val="accent6">
                    <a:lumMod val="75000"/>
                  </a:schemeClr>
                </a:solidFill>
              </a:rPr>
              <a:t>Randall-</a:t>
            </a:r>
            <a:r>
              <a:rPr lang="en-US" sz="1400" b="1" dirty="0" err="1">
                <a:solidFill>
                  <a:schemeClr val="accent6">
                    <a:lumMod val="75000"/>
                  </a:schemeClr>
                </a:solidFill>
              </a:rPr>
              <a:t>Sundrum</a:t>
            </a:r>
            <a:r>
              <a:rPr lang="en-US" sz="1400" b="1" dirty="0">
                <a:solidFill>
                  <a:schemeClr val="accent6">
                    <a:lumMod val="75000"/>
                  </a:schemeClr>
                </a:solidFill>
              </a:rPr>
              <a:t> and Flipped SU(5</a:t>
            </a:r>
            <a:r>
              <a:rPr lang="en-US" sz="1400" dirty="0">
                <a:solidFill>
                  <a:schemeClr val="accent6">
                    <a:lumMod val="75000"/>
                  </a:schemeClr>
                </a:solidFill>
              </a:rPr>
              <a:t>)</a:t>
            </a:r>
            <a:r>
              <a:rPr lang="en-US" sz="1400" dirty="0"/>
              <a:t>, International Journal of Modern Physics A23 (2008) 2915, [hep-ph/0609129].</a:t>
            </a:r>
          </a:p>
          <a:p>
            <a:endParaRPr lang="en-US" sz="1400" dirty="0"/>
          </a:p>
          <a:p>
            <a:r>
              <a:rPr lang="en-US" sz="1400" dirty="0"/>
              <a:t>28. J. Perkins, B. Dundee, R. Obousy, S. Hatten, E. Kasper, M. Robinson, C. Sloan, K. Stone, and G. Cleaver, </a:t>
            </a:r>
            <a:r>
              <a:rPr lang="en-US" sz="1400" b="1" dirty="0">
                <a:solidFill>
                  <a:schemeClr val="accent1"/>
                </a:solidFill>
              </a:rPr>
              <a:t>Stringent Phenomenological Investigation into Heterotic String Optical Unification</a:t>
            </a:r>
            <a:r>
              <a:rPr lang="en-US" sz="1400" dirty="0">
                <a:solidFill>
                  <a:schemeClr val="accent1"/>
                </a:solidFill>
              </a:rPr>
              <a:t>, Physic</a:t>
            </a:r>
            <a:r>
              <a:rPr lang="en-US" sz="1400" dirty="0"/>
              <a:t>al Review D75 (2007) 026007, [hep-ph/0510141].</a:t>
            </a:r>
          </a:p>
          <a:p>
            <a:endParaRPr lang="en-US" sz="1400" dirty="0"/>
          </a:p>
          <a:p>
            <a:r>
              <a:rPr lang="en-US" sz="1400" dirty="0"/>
              <a:t>27. G. Cleaver, D.V. Nanopoulos, J. Perkins, and J.W.  Walker, </a:t>
            </a:r>
            <a:r>
              <a:rPr lang="en-US" sz="1400" b="1" dirty="0">
                <a:solidFill>
                  <a:schemeClr val="accent1"/>
                </a:solidFill>
              </a:rPr>
              <a:t>On Geometrical Interpretation of Non-Abelian D- and F-Flat Direction Constraints</a:t>
            </a:r>
            <a:r>
              <a:rPr lang="en-US" sz="1400" dirty="0"/>
              <a:t>, International Journal of Modern Physics A23 (2008) 3461, [hep-ph/0512020].</a:t>
            </a:r>
          </a:p>
          <a:p>
            <a:endParaRPr lang="en-US" sz="1400" dirty="0"/>
          </a:p>
          <a:p>
            <a:r>
              <a:rPr lang="en-US" sz="1400" dirty="0"/>
              <a:t>26. B. Dundee, J. Perkins, and G. Cleaver, </a:t>
            </a:r>
            <a:r>
              <a:rPr lang="en-US" sz="1400" b="1" dirty="0">
                <a:solidFill>
                  <a:schemeClr val="accent6">
                    <a:lumMod val="75000"/>
                  </a:schemeClr>
                </a:solidFill>
              </a:rPr>
              <a:t>Observable/Hidden Broken Symmetry for Symmetric Boundary Conditions</a:t>
            </a:r>
            <a:r>
              <a:rPr lang="en-US" sz="1400" dirty="0"/>
              <a:t>, International Journal of Modern Physics A21 (2006) pp. 3367-3386, [hep-ph/0506183].</a:t>
            </a:r>
          </a:p>
          <a:p>
            <a:endParaRPr lang="en-US" sz="1400" dirty="0"/>
          </a:p>
          <a:p>
            <a:r>
              <a:rPr lang="en-US" sz="1400" dirty="0"/>
              <a:t>25. G. Cleaver, Developments in String Cosmology, Advances in Space Research 35 (2005) pp. 106-110, [astro-ph/0303499].</a:t>
            </a:r>
          </a:p>
          <a:p>
            <a:endParaRPr lang="en-US" sz="1400" dirty="0"/>
          </a:p>
          <a:p>
            <a:r>
              <a:rPr lang="en-US" sz="1400" dirty="0"/>
              <a:t>24. G. Cleaver and K. Tanaka, Ratio of Quark Masses in Duality Theories, Modern Physics Letters</a:t>
            </a:r>
            <a:br>
              <a:rPr lang="en-US" sz="1400" dirty="0"/>
            </a:br>
            <a:r>
              <a:rPr lang="en-US" sz="1400" dirty="0"/>
              <a:t>A18 (2003) pp. 1743-1752</a:t>
            </a:r>
          </a:p>
          <a:p>
            <a:br>
              <a:rPr lang="en-US" sz="1400" dirty="0"/>
            </a:br>
            <a:r>
              <a:rPr lang="en-US" sz="1400" dirty="0"/>
              <a:t>23. G. Cleaver, A.E. Faraggi and S. </a:t>
            </a:r>
            <a:r>
              <a:rPr lang="en-US" sz="1400" dirty="0" err="1"/>
              <a:t>Nooij</a:t>
            </a:r>
            <a:r>
              <a:rPr lang="en-US" sz="1400" dirty="0"/>
              <a:t>, </a:t>
            </a:r>
            <a:r>
              <a:rPr lang="en-US" sz="1400" b="1" dirty="0">
                <a:solidFill>
                  <a:schemeClr val="accent6">
                    <a:lumMod val="75000"/>
                  </a:schemeClr>
                </a:solidFill>
              </a:rPr>
              <a:t>NAHE-Based String Models with SU(4)</a:t>
            </a:r>
            <a:r>
              <a:rPr lang="en-US" sz="1400" b="1" dirty="0" err="1">
                <a:solidFill>
                  <a:schemeClr val="accent6">
                    <a:lumMod val="75000"/>
                  </a:schemeClr>
                </a:solidFill>
              </a:rPr>
              <a:t>xSU</a:t>
            </a:r>
            <a:r>
              <a:rPr lang="en-US" sz="1400" b="1" dirty="0">
                <a:solidFill>
                  <a:schemeClr val="accent6">
                    <a:lumMod val="75000"/>
                  </a:schemeClr>
                </a:solidFill>
              </a:rPr>
              <a:t>(2)</a:t>
            </a:r>
            <a:r>
              <a:rPr lang="en-US" sz="1400" b="1" dirty="0" err="1">
                <a:solidFill>
                  <a:schemeClr val="accent6">
                    <a:lumMod val="75000"/>
                  </a:schemeClr>
                </a:solidFill>
              </a:rPr>
              <a:t>xU</a:t>
            </a:r>
            <a:r>
              <a:rPr lang="en-US" sz="1400" b="1" dirty="0">
                <a:solidFill>
                  <a:schemeClr val="accent6">
                    <a:lumMod val="75000"/>
                  </a:schemeClr>
                </a:solidFill>
              </a:rPr>
              <a:t>(1) ⊂</a:t>
            </a:r>
            <a:r>
              <a:rPr lang="en-US" sz="1400" b="1" dirty="0"/>
              <a:t> </a:t>
            </a:r>
            <a:r>
              <a:rPr lang="en-US" sz="1400" b="1" dirty="0">
                <a:solidFill>
                  <a:schemeClr val="accent6">
                    <a:lumMod val="75000"/>
                  </a:schemeClr>
                </a:solidFill>
              </a:rPr>
              <a:t>SO(10) Subgroup</a:t>
            </a:r>
            <a:r>
              <a:rPr lang="en-US" sz="1400" dirty="0"/>
              <a:t>, Nuclear Physics B672 (2003) pp. 64{86, [hep-ph/0301037].</a:t>
            </a:r>
          </a:p>
        </p:txBody>
      </p:sp>
    </p:spTree>
    <p:extLst>
      <p:ext uri="{BB962C8B-B14F-4D97-AF65-F5344CB8AC3E}">
        <p14:creationId xmlns:p14="http://schemas.microsoft.com/office/powerpoint/2010/main" val="1141212366"/>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1"/>
            <a:ext cx="8135007" cy="6857999"/>
          </a:xfrm>
        </p:spPr>
        <p:txBody>
          <a:bodyPr rtlCol="0">
            <a:noAutofit/>
          </a:bodyPr>
          <a:lstStyle/>
          <a:p>
            <a:br>
              <a:rPr lang="en-US" sz="1600" dirty="0">
                <a:effectLst/>
              </a:rPr>
            </a:br>
            <a:br>
              <a:rPr lang="en-US" sz="1600" dirty="0">
                <a:effectLst/>
              </a:rPr>
            </a:br>
            <a:br>
              <a:rPr lang="en-US" sz="1600" dirty="0">
                <a:effectLst/>
              </a:rPr>
            </a:br>
            <a:br>
              <a:rPr lang="en-US" sz="1600" dirty="0">
                <a:effectLst/>
              </a:rPr>
            </a:br>
            <a:endParaRPr lang="en-US" sz="1400" cap="small" dirty="0"/>
          </a:p>
        </p:txBody>
      </p:sp>
      <p:sp>
        <p:nvSpPr>
          <p:cNvPr id="3" name="Rectangle 2">
            <a:extLst>
              <a:ext uri="{FF2B5EF4-FFF2-40B4-BE49-F238E27FC236}">
                <a16:creationId xmlns:a16="http://schemas.microsoft.com/office/drawing/2014/main" id="{778D4BDD-2D79-2648-BD42-1374F974FE4F}"/>
              </a:ext>
            </a:extLst>
          </p:cNvPr>
          <p:cNvSpPr/>
          <p:nvPr/>
        </p:nvSpPr>
        <p:spPr>
          <a:xfrm>
            <a:off x="1008993" y="258901"/>
            <a:ext cx="8135007" cy="6124754"/>
          </a:xfrm>
          <a:prstGeom prst="rect">
            <a:avLst/>
          </a:prstGeom>
        </p:spPr>
        <p:txBody>
          <a:bodyPr wrap="square">
            <a:spAutoFit/>
          </a:bodyPr>
          <a:lstStyle/>
          <a:p>
            <a:r>
              <a:rPr lang="en-US" sz="1400" dirty="0">
                <a:latin typeface="Helvetica" pitchFamily="2" charset="0"/>
              </a:rPr>
              <a:t>40. J. Greenwald, K. Pechan, T. Renner, T. Ali, and G. Cleaver, </a:t>
            </a:r>
            <a:r>
              <a:rPr lang="en-US" sz="1400" b="1" dirty="0">
                <a:solidFill>
                  <a:schemeClr val="accent6">
                    <a:lumMod val="75000"/>
                  </a:schemeClr>
                </a:solidFill>
                <a:latin typeface="Helvetica" pitchFamily="2" charset="0"/>
              </a:rPr>
              <a:t>Note on a NAHE Variation</a:t>
            </a:r>
            <a:r>
              <a:rPr lang="en-US" sz="1400" dirty="0">
                <a:latin typeface="Helvetica" pitchFamily="2" charset="0"/>
              </a:rPr>
              <a:t>, Nuclear</a:t>
            </a:r>
          </a:p>
          <a:p>
            <a:r>
              <a:rPr lang="en-US" sz="1400" dirty="0">
                <a:latin typeface="Helvetica" pitchFamily="2" charset="0"/>
              </a:rPr>
              <a:t>Physics B850 (2011) 445, arXiv:0912.5207 [hep-ph].</a:t>
            </a:r>
          </a:p>
          <a:p>
            <a:endParaRPr lang="en-US" sz="1400" dirty="0">
              <a:latin typeface="Helvetica" pitchFamily="2" charset="0"/>
            </a:endParaRPr>
          </a:p>
          <a:p>
            <a:r>
              <a:rPr lang="en-US" sz="1400" dirty="0">
                <a:latin typeface="Helvetica" pitchFamily="2" charset="0"/>
              </a:rPr>
              <a:t>39. M. Devin, T. Ali, A. Wang and G. Cleaver, Branes in the MD Md+ Md􀀀 Compactification of Type</a:t>
            </a:r>
          </a:p>
          <a:p>
            <a:r>
              <a:rPr lang="en-US" sz="1400" dirty="0">
                <a:latin typeface="Helvetica" pitchFamily="2" charset="0"/>
              </a:rPr>
              <a:t>II String on S</a:t>
            </a:r>
            <a:r>
              <a:rPr lang="en-US" sz="1400" baseline="30000" dirty="0">
                <a:latin typeface="Helvetica" pitchFamily="2" charset="0"/>
              </a:rPr>
              <a:t>1</a:t>
            </a:r>
            <a:r>
              <a:rPr lang="en-US" sz="1400" dirty="0">
                <a:latin typeface="Helvetica" pitchFamily="2" charset="0"/>
              </a:rPr>
              <a:t>/Z</a:t>
            </a:r>
            <a:r>
              <a:rPr lang="en-US" sz="1400" baseline="-25000" dirty="0">
                <a:latin typeface="Helvetica" pitchFamily="2" charset="0"/>
              </a:rPr>
              <a:t>2</a:t>
            </a:r>
            <a:r>
              <a:rPr lang="en-US" sz="1400" dirty="0">
                <a:latin typeface="Helvetica" pitchFamily="2" charset="0"/>
              </a:rPr>
              <a:t> and Their Cosmological Implications, Journal of High Energy Physics 0910</a:t>
            </a:r>
          </a:p>
          <a:p>
            <a:r>
              <a:rPr lang="en-US" sz="1400" dirty="0">
                <a:latin typeface="Helvetica" pitchFamily="2" charset="0"/>
              </a:rPr>
              <a:t>(2009) 095, arXiv:0907.1756 [hep-ph].</a:t>
            </a:r>
          </a:p>
          <a:p>
            <a:endParaRPr lang="en-US" sz="1400" dirty="0">
              <a:latin typeface="Helvetica" pitchFamily="2" charset="0"/>
            </a:endParaRPr>
          </a:p>
          <a:p>
            <a:r>
              <a:rPr lang="en-US" sz="1400" dirty="0">
                <a:latin typeface="Helvetica" pitchFamily="2" charset="0"/>
              </a:rPr>
              <a:t>38. R. Obousy and G. Cleaver, Casimir Energy and Brane Stability, Journal of Geometry and Physics</a:t>
            </a:r>
          </a:p>
          <a:p>
            <a:r>
              <a:rPr lang="en-US" sz="1400" dirty="0">
                <a:latin typeface="Helvetica" pitchFamily="2" charset="0"/>
              </a:rPr>
              <a:t>61 (2011) 577, arXiv:0810:1096 [hep-th].</a:t>
            </a:r>
          </a:p>
          <a:p>
            <a:endParaRPr lang="en-US" sz="1400" dirty="0">
              <a:latin typeface="Helvetica" pitchFamily="2" charset="0"/>
            </a:endParaRPr>
          </a:p>
          <a:p>
            <a:r>
              <a:rPr lang="en-US" sz="1400" dirty="0">
                <a:latin typeface="Helvetica" pitchFamily="2" charset="0"/>
              </a:rPr>
              <a:t>37. R. Obousy, M. Robinson, and G. Cleaver, </a:t>
            </a:r>
            <a:r>
              <a:rPr lang="en-US" sz="1400" b="1" dirty="0">
                <a:solidFill>
                  <a:schemeClr val="accent6">
                    <a:lumMod val="75000"/>
                  </a:schemeClr>
                </a:solidFill>
                <a:latin typeface="Helvetica" pitchFamily="2" charset="0"/>
              </a:rPr>
              <a:t>A Non-Standard String Embedding of E</a:t>
            </a:r>
            <a:r>
              <a:rPr lang="en-US" sz="1400" b="1" baseline="-25000" dirty="0">
                <a:solidFill>
                  <a:schemeClr val="accent6">
                    <a:lumMod val="75000"/>
                  </a:schemeClr>
                </a:solidFill>
                <a:latin typeface="Helvetica" pitchFamily="2" charset="0"/>
              </a:rPr>
              <a:t>8</a:t>
            </a:r>
            <a:r>
              <a:rPr lang="en-US" sz="1400" dirty="0">
                <a:latin typeface="Helvetica" pitchFamily="2" charset="0"/>
              </a:rPr>
              <a:t>, Modern Physics Letters A24 (2009) 1577, arXiv:0810.1038 [hep-ph].</a:t>
            </a:r>
          </a:p>
          <a:p>
            <a:endParaRPr lang="en-US" sz="1400" dirty="0">
              <a:latin typeface="Helvetica" pitchFamily="2" charset="0"/>
            </a:endParaRPr>
          </a:p>
          <a:p>
            <a:r>
              <a:rPr lang="en-US" sz="1400" dirty="0">
                <a:latin typeface="Helvetica" pitchFamily="2" charset="0"/>
              </a:rPr>
              <a:t>36. M. Robinson, G. Cleaver, and M. Hunziker, </a:t>
            </a:r>
            <a:r>
              <a:rPr lang="en-US" sz="1400" b="1" dirty="0">
                <a:solidFill>
                  <a:schemeClr val="accent6">
                    <a:lumMod val="75000"/>
                  </a:schemeClr>
                </a:solidFill>
                <a:latin typeface="Helvetica" pitchFamily="2" charset="0"/>
              </a:rPr>
              <a:t>Free Fermionic Heterotic Model Building and Root Systems</a:t>
            </a:r>
            <a:r>
              <a:rPr lang="en-US" sz="1400" dirty="0">
                <a:latin typeface="Helvetica" pitchFamily="2" charset="0"/>
              </a:rPr>
              <a:t>, Modern Physics Letters A24 (2009) 2703, [hep-th], arXiv:0809.5094 [hep-th].</a:t>
            </a:r>
          </a:p>
          <a:p>
            <a:endParaRPr lang="en-US" sz="1400" dirty="0">
              <a:latin typeface="Helvetica" pitchFamily="2" charset="0"/>
            </a:endParaRPr>
          </a:p>
          <a:p>
            <a:r>
              <a:rPr lang="en-US" sz="1400" dirty="0">
                <a:latin typeface="Helvetica" pitchFamily="2" charset="0"/>
              </a:rPr>
              <a:t>35. R. Obousy and G. Cleaver, Radius Destabilization in Five Dimensional Orbifolds from Lorentz Violating Fields,, Modern Physics Letters A24 (2009) 1495, arXiv:0805.0019 [gr-qc].</a:t>
            </a:r>
          </a:p>
          <a:p>
            <a:endParaRPr lang="en-US" sz="1400" dirty="0">
              <a:latin typeface="Helvetica" pitchFamily="2" charset="0"/>
            </a:endParaRPr>
          </a:p>
          <a:p>
            <a:r>
              <a:rPr lang="en-US" sz="1400" dirty="0">
                <a:latin typeface="Helvetica" pitchFamily="2" charset="0"/>
              </a:rPr>
              <a:t>34. R. Obousy and G. Cleaver, Putting the `Warp' into Warp Drive, </a:t>
            </a:r>
            <a:r>
              <a:rPr lang="en-US" sz="1400" dirty="0" err="1">
                <a:latin typeface="Helvetica" pitchFamily="2" charset="0"/>
              </a:rPr>
              <a:t>Spaceight</a:t>
            </a:r>
            <a:r>
              <a:rPr lang="en-US" sz="1400" dirty="0">
                <a:latin typeface="Helvetica" pitchFamily="2" charset="0"/>
              </a:rPr>
              <a:t> vol. 50, #4, Apr. 2008,</a:t>
            </a:r>
          </a:p>
          <a:p>
            <a:r>
              <a:rPr lang="en-US" sz="1400" dirty="0">
                <a:latin typeface="Helvetica" pitchFamily="2" charset="0"/>
              </a:rPr>
              <a:t>arXiv:0807. 1957 [</a:t>
            </a:r>
            <a:r>
              <a:rPr lang="en-US" sz="1400" dirty="0" err="1">
                <a:latin typeface="Helvetica" pitchFamily="2" charset="0"/>
              </a:rPr>
              <a:t>physic.pop</a:t>
            </a:r>
            <a:r>
              <a:rPr lang="en-US" sz="1400" dirty="0">
                <a:latin typeface="Helvetica" pitchFamily="2" charset="0"/>
              </a:rPr>
              <a:t>-ph].</a:t>
            </a:r>
          </a:p>
          <a:p>
            <a:endParaRPr lang="en-US" sz="1400" dirty="0">
              <a:latin typeface="Helvetica" pitchFamily="2" charset="0"/>
            </a:endParaRPr>
          </a:p>
          <a:p>
            <a:r>
              <a:rPr lang="en-US" sz="1400" dirty="0">
                <a:latin typeface="Helvetica" pitchFamily="2" charset="0"/>
              </a:rPr>
              <a:t>33. A. Faraggi, G. Cleaver, E. Manno, and C. Timirgaziu, </a:t>
            </a:r>
            <a:r>
              <a:rPr lang="en-US" sz="1400" b="1" dirty="0">
                <a:solidFill>
                  <a:schemeClr val="accent6">
                    <a:lumMod val="75000"/>
                  </a:schemeClr>
                </a:solidFill>
                <a:latin typeface="Helvetica" pitchFamily="2" charset="0"/>
              </a:rPr>
              <a:t>Quasi-Realistic Heterotic-String Models with Vanishing One-Loop Cosmological Constant and Perturbatively Broken Supersymmetry?,  </a:t>
            </a:r>
            <a:r>
              <a:rPr lang="en-US" sz="1400" dirty="0">
                <a:latin typeface="Helvetica" pitchFamily="2" charset="0"/>
              </a:rPr>
              <a:t>Physical Review D78 (2008) 046009, arXiv:0802.0470 [hep-th].</a:t>
            </a:r>
          </a:p>
          <a:p>
            <a:endParaRPr lang="en-US" sz="1400" dirty="0">
              <a:latin typeface="Helvetica" pitchFamily="2" charset="0"/>
            </a:endParaRPr>
          </a:p>
          <a:p>
            <a:r>
              <a:rPr lang="en-US" sz="1400" dirty="0">
                <a:latin typeface="Helvetica" pitchFamily="2" charset="0"/>
              </a:rPr>
              <a:t>32. T. Ali and G. Cleaver, A Note on the Standard Embedding on Half-Flat Manifolds, Journal of High</a:t>
            </a:r>
          </a:p>
          <a:p>
            <a:r>
              <a:rPr lang="en-US" sz="1400" dirty="0">
                <a:latin typeface="Helvetica" pitchFamily="2" charset="0"/>
              </a:rPr>
              <a:t>Energy Physics (2008) 0807:121, arXiv:0711.3248 [hep-th].</a:t>
            </a:r>
            <a:endParaRPr lang="en-US" sz="1400" dirty="0">
              <a:effectLst/>
              <a:latin typeface="Helvetica" pitchFamily="2" charset="0"/>
            </a:endParaRPr>
          </a:p>
        </p:txBody>
      </p:sp>
    </p:spTree>
    <p:extLst>
      <p:ext uri="{BB962C8B-B14F-4D97-AF65-F5344CB8AC3E}">
        <p14:creationId xmlns:p14="http://schemas.microsoft.com/office/powerpoint/2010/main" val="916330195"/>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1"/>
            <a:ext cx="8135007" cy="6857999"/>
          </a:xfrm>
        </p:spPr>
        <p:txBody>
          <a:bodyPr rtlCol="0">
            <a:noAutofit/>
          </a:bodyPr>
          <a:lstStyle/>
          <a:p>
            <a:br>
              <a:rPr lang="en-US" sz="1600" dirty="0">
                <a:effectLst/>
              </a:rPr>
            </a:br>
            <a:br>
              <a:rPr lang="en-US" sz="1600" dirty="0">
                <a:effectLst/>
              </a:rPr>
            </a:br>
            <a:br>
              <a:rPr lang="en-US" sz="1600" dirty="0">
                <a:effectLst/>
              </a:rPr>
            </a:br>
            <a:br>
              <a:rPr lang="en-US" sz="1600" dirty="0">
                <a:effectLst/>
              </a:rPr>
            </a:br>
            <a:endParaRPr lang="en-US" sz="1400" cap="small" dirty="0"/>
          </a:p>
        </p:txBody>
      </p:sp>
      <p:sp>
        <p:nvSpPr>
          <p:cNvPr id="3" name="Rectangle 2">
            <a:extLst>
              <a:ext uri="{FF2B5EF4-FFF2-40B4-BE49-F238E27FC236}">
                <a16:creationId xmlns:a16="http://schemas.microsoft.com/office/drawing/2014/main" id="{6E3C9B30-10F7-DF4E-A05E-53232A4D47BE}"/>
              </a:ext>
            </a:extLst>
          </p:cNvPr>
          <p:cNvSpPr/>
          <p:nvPr/>
        </p:nvSpPr>
        <p:spPr>
          <a:xfrm>
            <a:off x="1053136" y="1"/>
            <a:ext cx="8046720" cy="5047536"/>
          </a:xfrm>
          <a:prstGeom prst="rect">
            <a:avLst/>
          </a:prstGeom>
        </p:spPr>
        <p:txBody>
          <a:bodyPr wrap="square">
            <a:spAutoFit/>
          </a:bodyPr>
          <a:lstStyle/>
          <a:p>
            <a:endParaRPr lang="en-US" sz="1400" dirty="0"/>
          </a:p>
          <a:p>
            <a:endParaRPr lang="en-US" sz="1400" dirty="0"/>
          </a:p>
          <a:p>
            <a:r>
              <a:rPr lang="en-US" sz="1400" dirty="0"/>
              <a:t>46. D. Moore, J. Greenwald, and G. Cleaver, </a:t>
            </a:r>
            <a:r>
              <a:rPr lang="en-US" sz="1400" b="1" dirty="0">
                <a:solidFill>
                  <a:schemeClr val="accent6">
                    <a:lumMod val="75000"/>
                  </a:schemeClr>
                </a:solidFill>
              </a:rPr>
              <a:t>Gauge Models in D Dimensions</a:t>
            </a:r>
            <a:r>
              <a:rPr lang="en-US" sz="1400" dirty="0"/>
              <a:t>, Modern Physics Letters</a:t>
            </a:r>
          </a:p>
          <a:p>
            <a:r>
              <a:rPr lang="en-US" sz="1400" dirty="0"/>
              <a:t>A (2013) 1350055; arXiv:1302.5353.</a:t>
            </a:r>
          </a:p>
          <a:p>
            <a:endParaRPr lang="en-US" sz="1400" dirty="0"/>
          </a:p>
          <a:p>
            <a:r>
              <a:rPr lang="en-US" sz="1400" dirty="0"/>
              <a:t>45. J. Greenwald, D. Moore, T. Renner, and G. Cleaver, </a:t>
            </a:r>
            <a:r>
              <a:rPr lang="en-US" sz="1400" b="1" dirty="0">
                <a:solidFill>
                  <a:schemeClr val="accent6">
                    <a:lumMod val="75000"/>
                  </a:schemeClr>
                </a:solidFill>
              </a:rPr>
              <a:t>Initial Systematic Investigation of the Land-</a:t>
            </a:r>
          </a:p>
          <a:p>
            <a:r>
              <a:rPr lang="en-US" sz="1400" b="1" dirty="0">
                <a:solidFill>
                  <a:schemeClr val="accent6">
                    <a:lumMod val="75000"/>
                  </a:schemeClr>
                </a:solidFill>
              </a:rPr>
              <a:t>scape of Low Layer NAHE-Variation Extensions</a:t>
            </a:r>
            <a:r>
              <a:rPr lang="en-US" sz="1400" dirty="0"/>
              <a:t>, ISRN High Energy Physics (2013) 595070;</a:t>
            </a:r>
          </a:p>
          <a:p>
            <a:r>
              <a:rPr lang="en-US" sz="1400" dirty="0"/>
              <a:t>arXiv:1111.1917.</a:t>
            </a:r>
          </a:p>
          <a:p>
            <a:endParaRPr lang="en-US" sz="1400" dirty="0"/>
          </a:p>
          <a:p>
            <a:r>
              <a:rPr lang="en-US" sz="1400" dirty="0"/>
              <a:t>44. J. Greenwald, D. Moore, T. Renner, and G. Cleaver, </a:t>
            </a:r>
            <a:r>
              <a:rPr lang="en-US" sz="1400" b="1" dirty="0">
                <a:solidFill>
                  <a:schemeClr val="accent6">
                    <a:lumMod val="75000"/>
                  </a:schemeClr>
                </a:solidFill>
              </a:rPr>
              <a:t>Initial Systematic Investigation of the Landscape</a:t>
            </a:r>
          </a:p>
          <a:p>
            <a:r>
              <a:rPr lang="en-US" sz="1400" b="1" dirty="0">
                <a:solidFill>
                  <a:schemeClr val="accent6">
                    <a:lumMod val="75000"/>
                  </a:schemeClr>
                </a:solidFill>
              </a:rPr>
              <a:t>of Low Layer NAHE Extensions</a:t>
            </a:r>
            <a:r>
              <a:rPr lang="en-US" sz="1400" dirty="0"/>
              <a:t>, European Physical Journal C72 (2012) 2167; arXiv:1111.1263.</a:t>
            </a:r>
          </a:p>
          <a:p>
            <a:endParaRPr lang="en-US" sz="1400" dirty="0"/>
          </a:p>
          <a:p>
            <a:r>
              <a:rPr lang="en-US" sz="1400" dirty="0"/>
              <a:t>43. D. Moore, J. Greenwald, T. Renner, M. Robinson, C. Buescher, M. Janas, G. Miller, S. Ruhnau, and</a:t>
            </a:r>
          </a:p>
          <a:p>
            <a:r>
              <a:rPr lang="en-US" sz="1400" dirty="0"/>
              <a:t>G. Cleaver, </a:t>
            </a:r>
            <a:r>
              <a:rPr lang="en-US" sz="1400" b="1" dirty="0">
                <a:solidFill>
                  <a:schemeClr val="accent6">
                    <a:lumMod val="75000"/>
                  </a:schemeClr>
                </a:solidFill>
              </a:rPr>
              <a:t>Systematic Investigations of the Free Fermionic Heterotic String Gauge Group Statistics: Layer One Results</a:t>
            </a:r>
            <a:r>
              <a:rPr lang="en-US" sz="1400" dirty="0"/>
              <a:t>, Modern Physical Letters A26 (2011) 4451, arXiv:1107.5758.</a:t>
            </a:r>
          </a:p>
          <a:p>
            <a:endParaRPr lang="en-US" sz="1400" dirty="0">
              <a:latin typeface="Helvetica" pitchFamily="2" charset="0"/>
            </a:endParaRPr>
          </a:p>
          <a:p>
            <a:r>
              <a:rPr lang="en-US" sz="1400" dirty="0">
                <a:latin typeface="Helvetica" pitchFamily="2" charset="0"/>
              </a:rPr>
              <a:t>42. T. Renner, J. Greenwald, D. Moore, and G. Cleaver, </a:t>
            </a:r>
            <a:r>
              <a:rPr lang="en-US" sz="1400" b="1" dirty="0">
                <a:solidFill>
                  <a:schemeClr val="accent6">
                    <a:lumMod val="75000"/>
                  </a:schemeClr>
                </a:solidFill>
                <a:latin typeface="Helvetica" pitchFamily="2" charset="0"/>
              </a:rPr>
              <a:t>Redundancies in Explicitly Constructed Ten Dimensional Heterotic String Models</a:t>
            </a:r>
            <a:r>
              <a:rPr lang="en-US" sz="1400" dirty="0">
                <a:latin typeface="Helvetica" pitchFamily="2" charset="0"/>
              </a:rPr>
              <a:t>, International Journal of Modern Physics A26 (2011) 4451, arXiv:1107.3138.</a:t>
            </a:r>
          </a:p>
          <a:p>
            <a:endParaRPr lang="en-US" sz="1400" dirty="0">
              <a:latin typeface="Helvetica" pitchFamily="2" charset="0"/>
            </a:endParaRPr>
          </a:p>
          <a:p>
            <a:r>
              <a:rPr lang="en-US" sz="1400" dirty="0">
                <a:latin typeface="Helvetica" pitchFamily="2" charset="0"/>
              </a:rPr>
              <a:t>41. A. Faraggi, J. Greenwald, D. Moore, K. Pechan, E. Remkus, T. Renner, and G. Cleaver, </a:t>
            </a:r>
            <a:r>
              <a:rPr lang="en-US" sz="1400" b="1" dirty="0">
                <a:solidFill>
                  <a:schemeClr val="accent6">
                    <a:lumMod val="75000"/>
                  </a:schemeClr>
                </a:solidFill>
                <a:latin typeface="Helvetica" pitchFamily="2" charset="0"/>
              </a:rPr>
              <a:t>Investigations of Quasi-Realistic Heterotic String Models with Reduced Higgs Spectrum</a:t>
            </a:r>
            <a:r>
              <a:rPr lang="en-US" sz="1400" dirty="0">
                <a:latin typeface="Helvetica" pitchFamily="2" charset="0"/>
              </a:rPr>
              <a:t>, European Physics Journal C71 (2011) 1842, arXiv:1105.0447.</a:t>
            </a:r>
            <a:endParaRPr lang="en-US" sz="1400" dirty="0">
              <a:effectLst/>
              <a:latin typeface="Helvetica" pitchFamily="2" charset="0"/>
            </a:endParaRPr>
          </a:p>
        </p:txBody>
      </p:sp>
    </p:spTree>
    <p:extLst>
      <p:ext uri="{BB962C8B-B14F-4D97-AF65-F5344CB8AC3E}">
        <p14:creationId xmlns:p14="http://schemas.microsoft.com/office/powerpoint/2010/main" val="1137766239"/>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11431"/>
            <a:ext cx="8135007" cy="6857999"/>
          </a:xfrm>
        </p:spPr>
        <p:txBody>
          <a:bodyPr rtlCol="0">
            <a:noAutofit/>
          </a:bodyPr>
          <a:lstStyle/>
          <a:p>
            <a:br>
              <a:rPr lang="en-US" sz="1600" dirty="0">
                <a:effectLst/>
              </a:rPr>
            </a:br>
            <a:br>
              <a:rPr lang="en-US" sz="1600" dirty="0">
                <a:effectLst/>
              </a:rPr>
            </a:br>
            <a:br>
              <a:rPr lang="en-US" sz="1600" dirty="0">
                <a:effectLst/>
              </a:rPr>
            </a:br>
            <a:br>
              <a:rPr lang="en-US" sz="1600" dirty="0">
                <a:effectLst/>
              </a:rPr>
            </a:br>
            <a:br>
              <a:rPr lang="en-US" sz="1600" dirty="0">
                <a:effectLst/>
              </a:rPr>
            </a:br>
            <a:br>
              <a:rPr lang="en-US" sz="1600" dirty="0">
                <a:effectLst/>
              </a:rPr>
            </a:br>
            <a:br>
              <a:rPr lang="en-US" sz="1600" dirty="0">
                <a:effectLst/>
              </a:rPr>
            </a:br>
            <a:r>
              <a:rPr lang="en-US" sz="1400" dirty="0">
                <a:effectLst/>
              </a:rPr>
              <a:t>Brandon Mattingly, Ph.D. Dissertation (‘19): Curvature Invariants of Traversable Wormholes and  Alcubierre Warped Space</a:t>
            </a:r>
            <a:br>
              <a:rPr lang="en-US" sz="1400" dirty="0">
                <a:effectLst/>
              </a:rPr>
            </a:br>
            <a:br>
              <a:rPr lang="en-US" sz="1400" dirty="0">
                <a:effectLst/>
              </a:rPr>
            </a:br>
            <a:r>
              <a:rPr lang="en-US" sz="1400" dirty="0">
                <a:solidFill>
                  <a:srgbClr val="00B050"/>
                </a:solidFill>
                <a:effectLst/>
              </a:rPr>
              <a:t>Lesley Vestal, M.S. Dissertation (‘17): Encrypting the Universe</a:t>
            </a:r>
            <a:br>
              <a:rPr lang="en-US" sz="1400" dirty="0">
                <a:solidFill>
                  <a:srgbClr val="00B050"/>
                </a:solidFill>
                <a:effectLst/>
              </a:rPr>
            </a:br>
            <a:br>
              <a:rPr lang="en-US" sz="1400" dirty="0">
                <a:solidFill>
                  <a:srgbClr val="00B050"/>
                </a:solidFill>
                <a:effectLst/>
              </a:rPr>
            </a:br>
            <a:r>
              <a:rPr lang="en-US" sz="1400" dirty="0">
                <a:effectLst/>
              </a:rPr>
              <a:t>Yanbin Deng, Ph.D. Dissertation (’15): Reflections on General Relativity from Perspectives</a:t>
            </a:r>
            <a:br>
              <a:rPr lang="en-US" sz="1400" dirty="0">
                <a:effectLst/>
              </a:rPr>
            </a:br>
            <a:r>
              <a:rPr lang="en-US" sz="1400" dirty="0">
                <a:effectLst/>
              </a:rPr>
              <a:t>      of Black Hole Physics and Horava-Lifshitz Gravity</a:t>
            </a:r>
            <a:br>
              <a:rPr lang="en-US" sz="1400" dirty="0">
                <a:effectLst/>
              </a:rPr>
            </a:br>
            <a:br>
              <a:rPr lang="en-US" sz="1400" dirty="0">
                <a:effectLst/>
              </a:rPr>
            </a:br>
            <a:r>
              <a:rPr lang="en-US" sz="1400" dirty="0">
                <a:solidFill>
                  <a:srgbClr val="FF0000"/>
                </a:solidFill>
                <a:effectLst/>
              </a:rPr>
              <a:t>Douglas Moore, Ph.D. Dissertation: (‘14): </a:t>
            </a:r>
            <a:r>
              <a:rPr lang="en-US" sz="1400" b="1" dirty="0">
                <a:solidFill>
                  <a:srgbClr val="FF0000"/>
                </a:solidFill>
                <a:effectLst/>
              </a:rPr>
              <a:t>The Weakly Coupled Free Fermionic Heterotic</a:t>
            </a:r>
            <a:br>
              <a:rPr lang="en-US" sz="1400" b="1" dirty="0">
                <a:solidFill>
                  <a:srgbClr val="FF0000"/>
                </a:solidFill>
                <a:effectLst/>
              </a:rPr>
            </a:br>
            <a:r>
              <a:rPr lang="en-US" sz="1400" b="1" dirty="0">
                <a:solidFill>
                  <a:srgbClr val="FF0000"/>
                </a:solidFill>
                <a:effectLst/>
              </a:rPr>
              <a:t>      String Gauge Landscape</a:t>
            </a:r>
            <a:br>
              <a:rPr lang="en-US" sz="1400" dirty="0">
                <a:solidFill>
                  <a:srgbClr val="FF0000"/>
                </a:solidFill>
                <a:effectLst/>
              </a:rPr>
            </a:br>
            <a:br>
              <a:rPr lang="en-US" sz="1400" dirty="0">
                <a:solidFill>
                  <a:srgbClr val="00B050"/>
                </a:solidFill>
                <a:effectLst/>
              </a:rPr>
            </a:br>
            <a:r>
              <a:rPr lang="en-US" sz="1400" dirty="0">
                <a:effectLst/>
              </a:rPr>
              <a:t>Jared Greenwald, Ph.D. Dissertation (‘13): </a:t>
            </a:r>
            <a:r>
              <a:rPr lang="en-US" sz="1400" b="1" dirty="0">
                <a:effectLst/>
              </a:rPr>
              <a:t>Automated Systematic Generation and Exploration</a:t>
            </a:r>
            <a:br>
              <a:rPr lang="en-US" sz="1400" b="1" dirty="0">
                <a:effectLst/>
              </a:rPr>
            </a:br>
            <a:r>
              <a:rPr lang="en-US" sz="1400" b="1" dirty="0">
                <a:effectLst/>
              </a:rPr>
              <a:t>      of Flat Direction Phenomenology in Free Fermionic Heterotic String Theory</a:t>
            </a:r>
            <a:br>
              <a:rPr lang="en-US" sz="1400" dirty="0">
                <a:effectLst/>
              </a:rPr>
            </a:br>
            <a:br>
              <a:rPr lang="en-US" sz="1400" dirty="0">
                <a:effectLst/>
              </a:rPr>
            </a:br>
            <a:r>
              <a:rPr lang="en-US" sz="1400" dirty="0">
                <a:solidFill>
                  <a:srgbClr val="00B050"/>
                </a:solidFill>
                <a:effectLst/>
              </a:rPr>
              <a:t>Timothy Renner, Ph.D. Dissertation (‘11): </a:t>
            </a:r>
            <a:r>
              <a:rPr lang="en-US" sz="1400" b="1" dirty="0">
                <a:solidFill>
                  <a:srgbClr val="00B050"/>
                </a:solidFill>
                <a:effectLst/>
              </a:rPr>
              <a:t>Initial Systematic Investigations of the Weakly</a:t>
            </a:r>
            <a:br>
              <a:rPr lang="en-US" sz="1400" b="1" dirty="0">
                <a:solidFill>
                  <a:srgbClr val="00B050"/>
                </a:solidFill>
                <a:effectLst/>
              </a:rPr>
            </a:br>
            <a:r>
              <a:rPr lang="en-US" sz="1400" b="1" dirty="0">
                <a:solidFill>
                  <a:srgbClr val="00B050"/>
                </a:solidFill>
                <a:effectLst/>
              </a:rPr>
              <a:t>      Coupled Free Fermionic Heterotic String Landscape Statistics</a:t>
            </a:r>
            <a:br>
              <a:rPr lang="en-US" sz="1400" dirty="0">
                <a:solidFill>
                  <a:srgbClr val="00B050"/>
                </a:solidFill>
                <a:effectLst/>
              </a:rPr>
            </a:br>
            <a:br>
              <a:rPr lang="en-US" sz="1400" dirty="0">
                <a:effectLst/>
              </a:rPr>
            </a:br>
            <a:r>
              <a:rPr lang="en-US" sz="1400" dirty="0">
                <a:effectLst/>
              </a:rPr>
              <a:t>Kristen Pechan, M.S. Thesis (‘10): </a:t>
            </a:r>
            <a:r>
              <a:rPr lang="en-US" sz="1400" b="1" dirty="0">
                <a:solidFill>
                  <a:schemeClr val="tx2">
                    <a:lumMod val="60000"/>
                    <a:lumOff val="40000"/>
                  </a:schemeClr>
                </a:solidFill>
                <a:effectLst/>
              </a:rPr>
              <a:t>Investigation of Low Higgs Models in Weakly Coupled</a:t>
            </a:r>
            <a:br>
              <a:rPr lang="en-US" sz="1400" b="1" dirty="0">
                <a:solidFill>
                  <a:schemeClr val="tx2">
                    <a:lumMod val="60000"/>
                    <a:lumOff val="40000"/>
                  </a:schemeClr>
                </a:solidFill>
                <a:effectLst/>
              </a:rPr>
            </a:br>
            <a:r>
              <a:rPr lang="en-US" sz="1400" b="1" dirty="0">
                <a:solidFill>
                  <a:schemeClr val="tx2">
                    <a:lumMod val="60000"/>
                    <a:lumOff val="40000"/>
                  </a:schemeClr>
                </a:solidFill>
                <a:effectLst/>
              </a:rPr>
              <a:t>      Free Fermionic Heterotic String Theory</a:t>
            </a:r>
            <a:br>
              <a:rPr lang="en-US" sz="1400" dirty="0">
                <a:effectLst/>
              </a:rPr>
            </a:br>
            <a:br>
              <a:rPr lang="en-US" sz="1400" dirty="0">
                <a:effectLst/>
              </a:rPr>
            </a:br>
            <a:r>
              <a:rPr lang="en-US" sz="1400" dirty="0">
                <a:solidFill>
                  <a:srgbClr val="FF0000"/>
                </a:solidFill>
                <a:effectLst/>
              </a:rPr>
              <a:t>Matthew Robinson, PH.D. Dissertation (‘09): </a:t>
            </a:r>
            <a:r>
              <a:rPr lang="en-US" sz="1400" b="1" dirty="0">
                <a:solidFill>
                  <a:srgbClr val="FF0000"/>
                </a:solidFill>
                <a:effectLst/>
              </a:rPr>
              <a:t>Towards a Systematic Investigation</a:t>
            </a:r>
            <a:br>
              <a:rPr lang="en-US" sz="1400" b="1" dirty="0">
                <a:solidFill>
                  <a:srgbClr val="FF0000"/>
                </a:solidFill>
                <a:effectLst/>
              </a:rPr>
            </a:br>
            <a:r>
              <a:rPr lang="en-US" sz="1400" b="1" dirty="0">
                <a:solidFill>
                  <a:srgbClr val="FF0000"/>
                </a:solidFill>
                <a:effectLst/>
              </a:rPr>
              <a:t>      of  Weakly Coupled Free Fermionic Heterotic String Gauge Group Statistics</a:t>
            </a:r>
            <a:br>
              <a:rPr lang="en-US" sz="1400" b="1" dirty="0">
                <a:solidFill>
                  <a:srgbClr val="FF0000"/>
                </a:solidFill>
                <a:effectLst/>
              </a:rPr>
            </a:br>
            <a:br>
              <a:rPr lang="en-US" sz="1400" dirty="0">
                <a:solidFill>
                  <a:srgbClr val="FF0000"/>
                </a:solidFill>
                <a:effectLst/>
              </a:rPr>
            </a:br>
            <a:r>
              <a:rPr lang="en-US" sz="1400" dirty="0">
                <a:effectLst/>
              </a:rPr>
              <a:t>Richard Obousy, PH.D. Dissertation (‘08): Investigations into Compactified Dimensions:</a:t>
            </a:r>
            <a:br>
              <a:rPr lang="en-US" sz="1400" dirty="0">
                <a:effectLst/>
              </a:rPr>
            </a:br>
            <a:r>
              <a:rPr lang="en-US" sz="1400" dirty="0">
                <a:effectLst/>
              </a:rPr>
              <a:t>      Casimir Energies and Phenomenological Aspects</a:t>
            </a:r>
            <a:br>
              <a:rPr lang="en-US" sz="1400" dirty="0">
                <a:effectLst/>
              </a:rPr>
            </a:br>
            <a:br>
              <a:rPr lang="en-US" sz="1400" dirty="0">
                <a:effectLst/>
              </a:rPr>
            </a:br>
            <a:r>
              <a:rPr lang="en-US" sz="1400" dirty="0">
                <a:solidFill>
                  <a:srgbClr val="00B050"/>
                </a:solidFill>
                <a:effectLst/>
              </a:rPr>
              <a:t>Ben Dundee, M.S. Thesis: Grand Unified Theories in Higher Dimensions 2006</a:t>
            </a:r>
            <a:br>
              <a:rPr lang="en-US" sz="1400" dirty="0">
                <a:solidFill>
                  <a:srgbClr val="00B050"/>
                </a:solidFill>
                <a:effectLst/>
              </a:rPr>
            </a:br>
            <a:br>
              <a:rPr lang="en-US" sz="1400" dirty="0">
                <a:solidFill>
                  <a:srgbClr val="92D050"/>
                </a:solidFill>
                <a:effectLst/>
              </a:rPr>
            </a:br>
            <a:r>
              <a:rPr lang="en-US" sz="1400" dirty="0">
                <a:effectLst/>
              </a:rPr>
              <a:t>John Perkins, PH.D. Dissertation (‘05):  </a:t>
            </a:r>
            <a:r>
              <a:rPr lang="en-US" sz="1400" b="1" dirty="0">
                <a:solidFill>
                  <a:schemeClr val="tx2">
                    <a:lumMod val="60000"/>
                    <a:lumOff val="40000"/>
                  </a:schemeClr>
                </a:solidFill>
                <a:effectLst/>
              </a:rPr>
              <a:t>Aspects of String Phenomenology </a:t>
            </a:r>
            <a:br>
              <a:rPr lang="en-US" sz="1400" b="1" dirty="0">
                <a:solidFill>
                  <a:schemeClr val="tx2">
                    <a:lumMod val="60000"/>
                    <a:lumOff val="40000"/>
                  </a:schemeClr>
                </a:solidFill>
                <a:effectLst/>
              </a:rPr>
            </a:br>
            <a:r>
              <a:rPr lang="en-US" sz="1400" b="1" dirty="0">
                <a:solidFill>
                  <a:schemeClr val="tx2">
                    <a:lumMod val="60000"/>
                    <a:lumOff val="40000"/>
                  </a:schemeClr>
                </a:solidFill>
                <a:effectLst/>
              </a:rPr>
              <a:t>at the Self-Dual Radius</a:t>
            </a:r>
            <a:br>
              <a:rPr lang="en-US" sz="1400" dirty="0">
                <a:effectLst/>
              </a:rPr>
            </a:br>
            <a:endParaRPr lang="en-US" sz="1400" cap="small" dirty="0"/>
          </a:p>
        </p:txBody>
      </p:sp>
    </p:spTree>
    <p:extLst>
      <p:ext uri="{BB962C8B-B14F-4D97-AF65-F5344CB8AC3E}">
        <p14:creationId xmlns:p14="http://schemas.microsoft.com/office/powerpoint/2010/main" val="3175246038"/>
      </p:ext>
    </p:extLst>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SPER template">
  <a:themeElements>
    <a:clrScheme name="Casper">
      <a:dk1>
        <a:sysClr val="windowText" lastClr="000000"/>
      </a:dk1>
      <a:lt1>
        <a:sysClr val="window" lastClr="FFFFFF"/>
      </a:lt1>
      <a:dk2>
        <a:srgbClr val="13277B"/>
      </a:dk2>
      <a:lt2>
        <a:srgbClr val="EEECE1"/>
      </a:lt2>
      <a:accent1>
        <a:srgbClr val="7580E7"/>
      </a:accent1>
      <a:accent2>
        <a:srgbClr val="CE4242"/>
      </a:accent2>
      <a:accent3>
        <a:srgbClr val="53A03E"/>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CASPER template.potx</Template>
  <TotalTime>13825</TotalTime>
  <Words>3075</Words>
  <Application>Microsoft Macintosh PowerPoint</Application>
  <PresentationFormat>On-screen Show (4:3)</PresentationFormat>
  <Paragraphs>262</Paragraphs>
  <Slides>15</Slides>
  <Notes>13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15</vt:i4>
      </vt:variant>
    </vt:vector>
  </HeadingPairs>
  <TitlesOfParts>
    <vt:vector size="26" baseType="lpstr">
      <vt:lpstr>ＭＳ Ｐゴシック</vt:lpstr>
      <vt:lpstr>Arial</vt:lpstr>
      <vt:lpstr>Calibri</vt:lpstr>
      <vt:lpstr>Gill Sans MT</vt:lpstr>
      <vt:lpstr>Helvetica</vt:lpstr>
      <vt:lpstr>Lucida Grande</vt:lpstr>
      <vt:lpstr>STIXGeneral-Italic</vt:lpstr>
      <vt:lpstr>Times New Roman</vt:lpstr>
      <vt:lpstr>Verdana</vt:lpstr>
      <vt:lpstr>Wingdings 2</vt:lpstr>
      <vt:lpstr>CASPER template</vt:lpstr>
      <vt:lpstr>Minimal Super String Standard Model (MSSSM) and Beyond </vt:lpstr>
      <vt:lpstr>  EUCOS               </vt:lpstr>
      <vt:lpstr>    </vt:lpstr>
      <vt:lpstr>    </vt:lpstr>
      <vt:lpstr>      </vt:lpstr>
      <vt:lpstr>     </vt:lpstr>
      <vt:lpstr>    </vt:lpstr>
      <vt:lpstr>    </vt:lpstr>
      <vt:lpstr>       Brandon Mattingly, Ph.D. Dissertation (‘19): Curvature Invariants of Traversable Wormholes and  Alcubierre Warped Space  Lesley Vestal, M.S. Dissertation (‘17): Encrypting the Universe  Yanbin Deng, Ph.D. Dissertation (’15): Reflections on General Relativity from Perspectives       of Black Hole Physics and Horava-Lifshitz Gravity  Douglas Moore, Ph.D. Dissertation: (‘14): The Weakly Coupled Free Fermionic Heterotic       String Gauge Landscape  Jared Greenwald, Ph.D. Dissertation (‘13): Automated Systematic Generation and Exploration       of Flat Direction Phenomenology in Free Fermionic Heterotic String Theory  Timothy Renner, Ph.D. Dissertation (‘11): Initial Systematic Investigations of the Weakly       Coupled Free Fermionic Heterotic String Landscape Statistics  Kristen Pechan, M.S. Thesis (‘10): Investigation of Low Higgs Models in Weakly Coupled       Free Fermionic Heterotic String Theory  Matthew Robinson, PH.D. Dissertation (‘09): Towards a Systematic Investigation       of  Weakly Coupled Free Fermionic Heterotic String Gauge Group Statistics  Richard Obousy, PH.D. Dissertation (‘08): Investigations into Compactified Dimensions:       Casimir Energies and Phenomenological Aspects  Ben Dundee, M.S. Thesis: Grand Unified Theories in Higher Dimensions 2006  John Perkins, PH.D. Dissertation (‘05):  Aspects of String Phenomenology  at the Self-Dual Radius </vt:lpstr>
      <vt:lpstr>  </vt:lpstr>
      <vt:lpstr>   </vt:lpstr>
      <vt:lpstr>    </vt:lpstr>
      <vt:lpstr>    </vt:lpstr>
      <vt:lpstr>    </vt:lpstr>
      <vt:lpstr>    </vt:lpstr>
    </vt:vector>
  </TitlesOfParts>
  <Company>Baylor University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Cleaver, Gerald B.</dc:creator>
  <cp:lastModifiedBy>Microsoft Office User</cp:lastModifiedBy>
  <cp:revision>327</cp:revision>
  <cp:lastPrinted>2016-06-16T00:34:43Z</cp:lastPrinted>
  <dcterms:created xsi:type="dcterms:W3CDTF">2010-10-05T20:34:49Z</dcterms:created>
  <dcterms:modified xsi:type="dcterms:W3CDTF">2019-05-15T22:17:03Z</dcterms:modified>
</cp:coreProperties>
</file>