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2" r:id="rId2"/>
  </p:sldMasterIdLst>
  <p:notesMasterIdLst>
    <p:notesMasterId r:id="rId33"/>
  </p:notesMasterIdLst>
  <p:sldIdLst>
    <p:sldId id="318" r:id="rId3"/>
    <p:sldId id="324" r:id="rId4"/>
    <p:sldId id="355" r:id="rId5"/>
    <p:sldId id="299" r:id="rId6"/>
    <p:sldId id="326" r:id="rId7"/>
    <p:sldId id="300" r:id="rId8"/>
    <p:sldId id="347" r:id="rId9"/>
    <p:sldId id="348" r:id="rId10"/>
    <p:sldId id="305" r:id="rId11"/>
    <p:sldId id="306" r:id="rId12"/>
    <p:sldId id="327" r:id="rId13"/>
    <p:sldId id="335" r:id="rId14"/>
    <p:sldId id="349" r:id="rId15"/>
    <p:sldId id="319" r:id="rId16"/>
    <p:sldId id="320" r:id="rId17"/>
    <p:sldId id="337" r:id="rId18"/>
    <p:sldId id="343" r:id="rId19"/>
    <p:sldId id="344" r:id="rId20"/>
    <p:sldId id="345" r:id="rId21"/>
    <p:sldId id="350" r:id="rId22"/>
    <p:sldId id="351" r:id="rId23"/>
    <p:sldId id="352" r:id="rId24"/>
    <p:sldId id="353" r:id="rId25"/>
    <p:sldId id="354" r:id="rId26"/>
    <p:sldId id="346" r:id="rId27"/>
    <p:sldId id="336" r:id="rId28"/>
    <p:sldId id="341" r:id="rId29"/>
    <p:sldId id="342" r:id="rId30"/>
    <p:sldId id="339" r:id="rId31"/>
    <p:sldId id="340" r:id="rId32"/>
  </p:sldIdLst>
  <p:sldSz cx="9144000" cy="6858000" type="screen4x3"/>
  <p:notesSz cx="6881813" cy="9296400"/>
  <p:custDataLst>
    <p:tags r:id="rId3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634" autoAdjust="0"/>
    <p:restoredTop sz="94660"/>
  </p:normalViewPr>
  <p:slideViewPr>
    <p:cSldViewPr>
      <p:cViewPr varScale="1">
        <p:scale>
          <a:sx n="115" d="100"/>
          <a:sy n="115" d="100"/>
        </p:scale>
        <p:origin x="3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32A0ABF8-BCAB-4BEF-B8C9-4AE6C8A6AA84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69D4B998-9C73-4208-9C49-9EEDBDF5BA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63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D93D6E-3A87-4747-A854-7857499F634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958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708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4397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20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4214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7A4524-C598-440A-8D76-6D753B97BDE2}" type="slidenum">
              <a:rPr lang="en-US" smtClean="0"/>
              <a:pPr/>
              <a:t>5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71442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0135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154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7666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871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D4B998-9C73-4208-9C49-9EEDBDF5BA7E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94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89660-B226-4658-AA06-F589E950701E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0B8CF-892B-4979-98AC-42C220A090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CD44E-97EF-413A-8CDA-A24B4DAD7598}" type="datetimeFigureOut">
              <a:rPr lang="en-US" smtClean="0"/>
              <a:pPr/>
              <a:t>5/2/2019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7615B-013A-411C-BFDB-1ABDD44986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e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685800" y="381000"/>
            <a:ext cx="75438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en-US" sz="3200" b="1" dirty="0" smtClean="0">
              <a:solidFill>
                <a:srgbClr val="FF0000"/>
              </a:solidFill>
            </a:endParaRPr>
          </a:p>
          <a:p>
            <a:pPr algn="ctr"/>
            <a:endParaRPr lang="en-US" sz="3200" b="1" dirty="0">
              <a:solidFill>
                <a:srgbClr val="FF0000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Neutrino Masses and Mixings in a Realistic Intersecting D-brane World</a:t>
            </a:r>
            <a:endParaRPr lang="en-US" sz="3200" b="1" dirty="0">
              <a:solidFill>
                <a:schemeClr val="tx2"/>
              </a:solidFill>
            </a:endParaRPr>
          </a:p>
          <a:p>
            <a:pPr algn="ctr"/>
            <a:endParaRPr lang="en-US" sz="3200" b="1" dirty="0" smtClean="0">
              <a:solidFill>
                <a:schemeClr val="tx2"/>
              </a:solidFill>
            </a:endParaRPr>
          </a:p>
          <a:p>
            <a:pPr algn="ctr"/>
            <a:endParaRPr lang="en-US" sz="3200" b="1" dirty="0">
              <a:solidFill>
                <a:schemeClr val="tx2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Van E.</a:t>
            </a:r>
            <a:r>
              <a:rPr lang="en-US" sz="3200" b="1" dirty="0" smtClean="0">
                <a:solidFill>
                  <a:schemeClr val="tx2"/>
                </a:solidFill>
              </a:rPr>
              <a:t> </a:t>
            </a:r>
            <a:r>
              <a:rPr lang="en-US" sz="3200" b="1" dirty="0" smtClean="0">
                <a:solidFill>
                  <a:schemeClr val="tx2"/>
                </a:solidFill>
              </a:rPr>
              <a:t>Mayes</a:t>
            </a:r>
            <a:endParaRPr lang="en-US" sz="3200" b="1" dirty="0">
              <a:solidFill>
                <a:schemeClr val="tx2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University of Houston – Clear Lake</a:t>
            </a:r>
          </a:p>
          <a:p>
            <a:pPr algn="ctr"/>
            <a:r>
              <a:rPr lang="en-US" sz="3200" b="1" dirty="0" smtClean="0">
                <a:solidFill>
                  <a:schemeClr val="tx2"/>
                </a:solidFill>
              </a:rPr>
              <a:t>May 2019</a:t>
            </a:r>
            <a:endParaRPr lang="en-US" sz="3200" b="1" dirty="0">
              <a:solidFill>
                <a:schemeClr val="tx2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080125" y="5751513"/>
            <a:ext cx="2530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060" name="Text Box 1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0" y="7112000"/>
            <a:ext cx="9144000" cy="5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TexPoint fonts used in EMF. </a:t>
            </a:r>
          </a:p>
          <a:p>
            <a:r>
              <a:rPr lang="en-US"/>
              <a:t>Read the TexPoint manual before you delete this box.: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685800"/>
            <a:ext cx="75438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1063" y="666750"/>
            <a:ext cx="73818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8" y="823913"/>
            <a:ext cx="774382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733" y="990600"/>
            <a:ext cx="8022837" cy="4124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2"/>
                </a:solidFill>
              </a:rPr>
              <a:t>Summary of 2007-2008 Results: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r>
              <a:rPr lang="en-US" b="1" dirty="0" smtClean="0">
                <a:solidFill>
                  <a:schemeClr val="accent1"/>
                </a:solidFill>
              </a:rPr>
              <a:t>A 3-generation SSM was constructed.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2.  Gauge coupling unification is automatic. </a:t>
            </a:r>
            <a:endParaRPr lang="en-US" b="1" dirty="0">
              <a:solidFill>
                <a:schemeClr val="accent1"/>
              </a:solidFill>
            </a:endParaRPr>
          </a:p>
          <a:p>
            <a:pPr marL="342900" indent="-342900">
              <a:buAutoNum type="arabicPeriod"/>
            </a:pPr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3.  The correct SM quark masses and the quark CKM mixing matrix were obtained. </a:t>
            </a:r>
          </a:p>
          <a:p>
            <a:pPr marL="342900" indent="-342900">
              <a:buAutoNum type="arabicPeriod"/>
            </a:pPr>
            <a:endParaRPr lang="en-US" b="1" dirty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4.  The correct </a:t>
            </a:r>
            <a:r>
              <a:rPr lang="el-GR" b="1" dirty="0" smtClean="0">
                <a:solidFill>
                  <a:schemeClr val="accent1"/>
                </a:solidFill>
              </a:rPr>
              <a:t>τ</a:t>
            </a:r>
            <a:r>
              <a:rPr lang="en-US" b="1" dirty="0" smtClean="0">
                <a:solidFill>
                  <a:schemeClr val="accent1"/>
                </a:solidFill>
              </a:rPr>
              <a:t> lepton mass was obtained. However, the electron mass was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 roughly 5-7 times larger than the expected value, while the muon mass </a:t>
            </a:r>
          </a:p>
          <a:p>
            <a:r>
              <a:rPr lang="en-US" b="1" dirty="0" smtClean="0">
                <a:solidFill>
                  <a:schemeClr val="accent1"/>
                </a:solidFill>
              </a:rPr>
              <a:t>       was 50%-60% too small.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r>
              <a:rPr lang="en-US" b="1" dirty="0" smtClean="0">
                <a:solidFill>
                  <a:schemeClr val="accent1"/>
                </a:solidFill>
              </a:rPr>
              <a:t>5.  The correct electron and muon masses can be generated by dimension -5 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 operators. 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6442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27858"/>
            <a:ext cx="7800975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1219200" y="5638800"/>
            <a:ext cx="73914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accent1"/>
                </a:solidFill>
              </a:rPr>
              <a:t>The Yukawa couplings are exponentially suppressed  proportionally to the area bounded by the vertices of the triangles formed by a triplet of D-</a:t>
            </a:r>
            <a:r>
              <a:rPr lang="en-US" sz="1600" dirty="0" err="1" smtClean="0">
                <a:solidFill>
                  <a:schemeClr val="accent1"/>
                </a:solidFill>
              </a:rPr>
              <a:t>branes</a:t>
            </a:r>
            <a:r>
              <a:rPr lang="en-US" sz="1600" dirty="0" smtClean="0">
                <a:solidFill>
                  <a:schemeClr val="accent1"/>
                </a:solidFill>
              </a:rPr>
              <a:t>. </a:t>
            </a:r>
            <a:endParaRPr lang="en-US" sz="1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219200"/>
            <a:ext cx="66103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47800" y="6096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Parameterization of Yukawa Couplings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95400"/>
            <a:ext cx="7667851" cy="1450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0" y="381000"/>
            <a:ext cx="9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Choose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81000"/>
            <a:ext cx="1304325" cy="315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3869161"/>
            <a:ext cx="6324600" cy="1905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68656" y="381000"/>
            <a:ext cx="2829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Then on the first two-torus: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2000" y="3124200"/>
            <a:ext cx="4033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</a:t>
            </a:r>
            <a:r>
              <a:rPr lang="en-US" dirty="0" smtClean="0"/>
              <a:t>here the Yukawa couplings are given by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9610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2765286"/>
              </p:ext>
            </p:extLst>
          </p:nvPr>
        </p:nvGraphicFramePr>
        <p:xfrm>
          <a:off x="425335" y="3086099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0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335" y="3086099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566766"/>
              </p:ext>
            </p:extLst>
          </p:nvPr>
        </p:nvGraphicFramePr>
        <p:xfrm>
          <a:off x="304800" y="228600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1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04800" y="228600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0453403"/>
              </p:ext>
            </p:extLst>
          </p:nvPr>
        </p:nvGraphicFramePr>
        <p:xfrm>
          <a:off x="4343400" y="228599"/>
          <a:ext cx="3921125" cy="3000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72" name="Graph" r:id="rId7" imgW="3920760" imgH="3000960" progId="Origin50.Graph">
                  <p:embed/>
                </p:oleObj>
              </mc:Choice>
              <mc:Fallback>
                <p:oleObj name="Graph" r:id="rId7" imgW="3920760" imgH="300096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43400" y="228599"/>
                        <a:ext cx="3921125" cy="3000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876800" y="3810000"/>
            <a:ext cx="34360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B=C and D=F at </a:t>
            </a:r>
            <a:r>
              <a:rPr lang="el-GR" dirty="0" smtClean="0"/>
              <a:t>ε</a:t>
            </a:r>
            <a:r>
              <a:rPr lang="en-US" dirty="0"/>
              <a:t> </a:t>
            </a:r>
            <a:r>
              <a:rPr lang="en-US" dirty="0" smtClean="0"/>
              <a:t>= 0 and 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B,C,D,F are small  at </a:t>
            </a:r>
            <a:r>
              <a:rPr lang="el-GR" dirty="0"/>
              <a:t>ε</a:t>
            </a:r>
            <a:r>
              <a:rPr lang="en-US" dirty="0"/>
              <a:t> = 0 and </a:t>
            </a:r>
            <a:r>
              <a:rPr lang="en-US" dirty="0" smtClean="0"/>
              <a:t>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A=1 and E=0 at </a:t>
            </a:r>
            <a:r>
              <a:rPr lang="el-GR" dirty="0"/>
              <a:t>ε</a:t>
            </a:r>
            <a:r>
              <a:rPr lang="en-US" dirty="0"/>
              <a:t> = </a:t>
            </a:r>
            <a:r>
              <a:rPr lang="en-US" dirty="0" smtClean="0"/>
              <a:t>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A=0 and E=1 at </a:t>
            </a:r>
            <a:r>
              <a:rPr lang="el-GR" dirty="0"/>
              <a:t>ε</a:t>
            </a:r>
            <a:r>
              <a:rPr lang="en-US" dirty="0"/>
              <a:t> = </a:t>
            </a:r>
            <a:r>
              <a:rPr lang="en-US" dirty="0" smtClean="0"/>
              <a:t>½.</a:t>
            </a:r>
          </a:p>
        </p:txBody>
      </p:sp>
    </p:spTree>
    <p:extLst>
      <p:ext uri="{BB962C8B-B14F-4D97-AF65-F5344CB8AC3E}">
        <p14:creationId xmlns:p14="http://schemas.microsoft.com/office/powerpoint/2010/main" val="22140336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8893" y="653046"/>
            <a:ext cx="4391025" cy="13335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2590797" y="1105998"/>
            <a:ext cx="1600200" cy="3048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408" y="1041686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/>
              <a:t>Δ</a:t>
            </a:r>
            <a:r>
              <a:rPr lang="en-US" b="1" dirty="0" smtClean="0"/>
              <a:t>(27) flavor symmetry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071" y="2694851"/>
            <a:ext cx="7667851" cy="1450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9203" y="2012641"/>
            <a:ext cx="80611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Each of the two matrices composing the mass matrix in the model have this form</a:t>
            </a:r>
          </a:p>
          <a:p>
            <a:r>
              <a:rPr lang="en-US" dirty="0" smtClean="0"/>
              <a:t>when </a:t>
            </a:r>
            <a:r>
              <a:rPr lang="el-GR" dirty="0" smtClean="0"/>
              <a:t>ε</a:t>
            </a:r>
            <a:r>
              <a:rPr lang="en-US" dirty="0" smtClean="0"/>
              <a:t>= 0 and ½ (B=C and D=F):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367996"/>
            <a:ext cx="52964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Flavor Symmetry In Yukawa Matrices</a:t>
            </a:r>
            <a:endParaRPr lang="en-US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171793" y="4343400"/>
                <a:ext cx="8305351" cy="20313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Since A = 1 and E = 0 at </a:t>
                </a:r>
                <a:r>
                  <a:rPr lang="el-GR" dirty="0" smtClean="0"/>
                  <a:t>ε</a:t>
                </a:r>
                <a:r>
                  <a:rPr lang="en-US" dirty="0" smtClean="0"/>
                  <a:t> = 0 and vice-versa at </a:t>
                </a:r>
                <a:r>
                  <a:rPr lang="el-GR" dirty="0" smtClean="0"/>
                  <a:t>ε</a:t>
                </a:r>
                <a:r>
                  <a:rPr lang="en-US" dirty="0" smtClean="0"/>
                  <a:t>=1/2 with B,C, D, and F being small,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this suggest that the odd Higgs VEVs will dominate at </a:t>
                </a:r>
                <a:r>
                  <a:rPr lang="el-GR" dirty="0" smtClean="0"/>
                  <a:t>ε</a:t>
                </a:r>
                <a:r>
                  <a:rPr lang="en-US" dirty="0"/>
                  <a:t> </a:t>
                </a:r>
                <a:r>
                  <a:rPr lang="en-US" dirty="0" smtClean="0"/>
                  <a:t>= 0 while</a:t>
                </a:r>
              </a:p>
              <a:p>
                <a:r>
                  <a:rPr lang="en-US" dirty="0"/>
                  <a:t> </a:t>
                </a:r>
                <a:r>
                  <a:rPr lang="en-US" dirty="0" smtClean="0"/>
                  <a:t>     even Higgs VEVs dominate for </a:t>
                </a:r>
                <a:r>
                  <a:rPr lang="el-GR" dirty="0"/>
                  <a:t>ε</a:t>
                </a:r>
                <a:r>
                  <a:rPr lang="en-US" dirty="0"/>
                  <a:t> = </a:t>
                </a:r>
                <a:r>
                  <a:rPr lang="en-US" dirty="0" smtClean="0"/>
                  <a:t>½.</a:t>
                </a:r>
              </a:p>
              <a:p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Calculate quark mass matrix at </a:t>
                </a:r>
                <a:r>
                  <a:rPr lang="el-GR" dirty="0"/>
                  <a:t>ε</a:t>
                </a:r>
                <a:r>
                  <a:rPr lang="en-US" dirty="0"/>
                  <a:t> = </a:t>
                </a:r>
                <a:r>
                  <a:rPr lang="en-US" dirty="0" smtClean="0"/>
                  <a:t>0 and lepton mass matrix at </a:t>
                </a:r>
                <a:r>
                  <a:rPr lang="el-GR" dirty="0"/>
                  <a:t>ε</a:t>
                </a:r>
                <a:r>
                  <a:rPr lang="en-US" dirty="0"/>
                  <a:t> = </a:t>
                </a:r>
                <a:r>
                  <a:rPr lang="en-US" dirty="0" smtClean="0"/>
                  <a:t>½ (or vice-versa).</a:t>
                </a:r>
              </a:p>
              <a:p>
                <a:endParaRPr lang="en-US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Automatically satisfies the consistency constraint,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ν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 panose="02040503050406030204" pitchFamily="18" charset="0"/>
                          </a:rPr>
                          <m:t>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:endParaRPr lang="en-US" dirty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793" y="4343400"/>
                <a:ext cx="8305351" cy="2031325"/>
              </a:xfrm>
              <a:prstGeom prst="rect">
                <a:avLst/>
              </a:prstGeom>
              <a:blipFill>
                <a:blip r:embed="rId4"/>
                <a:stretch>
                  <a:fillRect l="-440" t="-1802" b="-3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80712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3000" y="685800"/>
            <a:ext cx="632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Near-</a:t>
            </a:r>
            <a:r>
              <a:rPr lang="en-US" sz="2800" b="1" dirty="0" err="1" smtClean="0"/>
              <a:t>tribimaximal</a:t>
            </a:r>
            <a:r>
              <a:rPr lang="en-US" sz="2800" b="1" dirty="0" smtClean="0"/>
              <a:t> Mixing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370607"/>
            <a:ext cx="5394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b="1" dirty="0"/>
              <a:t>Δ</a:t>
            </a:r>
            <a:r>
              <a:rPr lang="en-US" b="1" dirty="0"/>
              <a:t>(27</a:t>
            </a:r>
            <a:r>
              <a:rPr lang="en-US" b="1" dirty="0" smtClean="0"/>
              <a:t>) includes A4 as a sub-group.</a:t>
            </a:r>
          </a:p>
          <a:p>
            <a:endParaRPr lang="en-US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A4 is known to lead directly to </a:t>
            </a:r>
            <a:r>
              <a:rPr lang="en-US" b="1" dirty="0" err="1" smtClean="0"/>
              <a:t>tribimaximal</a:t>
            </a:r>
            <a:r>
              <a:rPr lang="en-US" b="1" dirty="0" smtClean="0"/>
              <a:t> mixing.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685800" y="2677675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A4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1166553" y="2791683"/>
            <a:ext cx="838200" cy="2169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506" y="2247807"/>
            <a:ext cx="3280575" cy="1598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7200" y="5932943"/>
            <a:ext cx="8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Neutrino Yukawa mass matrix in the model may naturally accommodate near-</a:t>
            </a:r>
            <a:r>
              <a:rPr lang="en-US" dirty="0" err="1" smtClean="0"/>
              <a:t>tribimaximal</a:t>
            </a:r>
            <a:r>
              <a:rPr lang="en-US" dirty="0" smtClean="0"/>
              <a:t> mixing.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5161" y="4133348"/>
            <a:ext cx="3581400" cy="1288884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1166553" y="4631094"/>
            <a:ext cx="838200" cy="2169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08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Merriam-Webste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1581150" cy="159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5950" y="2667000"/>
            <a:ext cx="611552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String Phenomenology</a:t>
            </a:r>
          </a:p>
          <a:p>
            <a:endParaRPr lang="en-US" dirty="0"/>
          </a:p>
          <a:p>
            <a:r>
              <a:rPr lang="en-US" dirty="0" smtClean="0"/>
              <a:t>The goal is to construct the SM or SSM as an effective theory of</a:t>
            </a:r>
          </a:p>
          <a:p>
            <a:r>
              <a:rPr lang="en-US" dirty="0" smtClean="0"/>
              <a:t>a string-based model, and try to test such models at future </a:t>
            </a:r>
          </a:p>
          <a:p>
            <a:r>
              <a:rPr lang="en-US" dirty="0" smtClean="0"/>
              <a:t>experiments.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0" y="2362200"/>
            <a:ext cx="5210175" cy="2295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7676" y="1066800"/>
            <a:ext cx="1264800" cy="3749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77676" y="1600200"/>
            <a:ext cx="1976250" cy="532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600" y="1600200"/>
            <a:ext cx="2213400" cy="48346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3601" y="457200"/>
            <a:ext cx="487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Model Parameters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3000" y="4870300"/>
            <a:ext cx="658654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VEVs chosen to fit quark and charged lepton mass matrices first.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VEVs for neutrino mass matrix chosen so that it is </a:t>
            </a:r>
            <a:r>
              <a:rPr lang="en-US" b="1" dirty="0" err="1" smtClean="0">
                <a:solidFill>
                  <a:schemeClr val="accent1"/>
                </a:solidFill>
              </a:rPr>
              <a:t>tribimaximal</a:t>
            </a:r>
            <a:r>
              <a:rPr lang="en-US" b="1" dirty="0" smtClean="0">
                <a:solidFill>
                  <a:schemeClr val="accent1"/>
                </a:solidFill>
              </a:rPr>
              <a:t>.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Kappa chosen in order to achieve correct CKM matrix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1804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1447800"/>
            <a:ext cx="8972176" cy="26738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5000" y="381000"/>
            <a:ext cx="5976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Quark Mass Matrices and CKM Mixing Matrix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4726802"/>
            <a:ext cx="7233076" cy="13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0219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13799"/>
            <a:ext cx="8153400" cy="14060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038600"/>
            <a:ext cx="8153400" cy="12925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09800" y="5334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Lepton Mass Matrices 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733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562" y="1752600"/>
            <a:ext cx="6916876" cy="2841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81200" y="762000"/>
            <a:ext cx="518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Lepton Mixing Matrices</a:t>
            </a:r>
            <a:endParaRPr lang="en-US" sz="2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5364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6675" y="1676400"/>
            <a:ext cx="3241050" cy="473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09800" y="762000"/>
            <a:ext cx="411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Type I Seesaw Mechanism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262" y="5334000"/>
            <a:ext cx="2173875" cy="325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600" y="3352800"/>
            <a:ext cx="6916876" cy="1243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38200" y="2983468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Choose: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446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7949" y="1371600"/>
            <a:ext cx="817557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It is possible to naturally accommodate the correct masses for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quarks and charged leptons.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Nearly the correct CKM matrix may be obtained.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It is possible to have a (Dirac) neutrino mass matrix which is consistent with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the u-type quark mass matrix and which also leads to near-</a:t>
            </a:r>
            <a:r>
              <a:rPr lang="en-US" b="1" dirty="0" err="1" smtClean="0">
                <a:solidFill>
                  <a:schemeClr val="accent1"/>
                </a:solidFill>
              </a:rPr>
              <a:t>tribimaximal</a:t>
            </a:r>
            <a:r>
              <a:rPr lang="en-US" b="1" dirty="0" smtClean="0">
                <a:solidFill>
                  <a:schemeClr val="accent1"/>
                </a:solidFill>
              </a:rPr>
              <a:t> mixing. </a:t>
            </a:r>
          </a:p>
          <a:p>
            <a:endParaRPr lang="en-US" b="1" dirty="0" smtClean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For an appropriately chosen right-handed neutrino mass matrix, the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correct neutrino mixing angles and mass-squared differences for </a:t>
            </a:r>
          </a:p>
          <a:p>
            <a:r>
              <a:rPr lang="en-US" b="1" dirty="0">
                <a:solidFill>
                  <a:schemeClr val="accent1"/>
                </a:solidFill>
              </a:rPr>
              <a:t> </a:t>
            </a:r>
            <a:r>
              <a:rPr lang="en-US" b="1" dirty="0" smtClean="0">
                <a:solidFill>
                  <a:schemeClr val="accent1"/>
                </a:solidFill>
              </a:rPr>
              <a:t>     </a:t>
            </a:r>
            <a:r>
              <a:rPr lang="en-US" b="1" dirty="0" err="1" smtClean="0">
                <a:solidFill>
                  <a:schemeClr val="accent1"/>
                </a:solidFill>
              </a:rPr>
              <a:t>Majorana</a:t>
            </a:r>
            <a:r>
              <a:rPr lang="en-US" b="1" dirty="0" smtClean="0">
                <a:solidFill>
                  <a:schemeClr val="accent1"/>
                </a:solidFill>
              </a:rPr>
              <a:t> neutrino masses are naturally obtained after the seesaw mechanism.</a:t>
            </a:r>
          </a:p>
          <a:p>
            <a:endParaRPr lang="en-US" b="1" dirty="0">
              <a:solidFill>
                <a:schemeClr val="accent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An RGE analysis has been performed and the results remain valid at low energy. 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90600" y="533400"/>
            <a:ext cx="7033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Fitting Quark and Lepton Mass Matrices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090142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0"/>
            <a:ext cx="6210300" cy="66151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09600" y="0"/>
            <a:ext cx="2286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JHEP 1901 (2019) 106</a:t>
            </a:r>
            <a:r>
              <a:rPr lang="en-US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5180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057400" y="762000"/>
            <a:ext cx="5486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RGE Running of Neutrino Mixing Angles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1371600" y="5068984"/>
                <a:ext cx="6553200" cy="3755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FF0000"/>
                    </a:solidFill>
                  </a:rPr>
                  <a:t>Mixing angles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𝟒𝟕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𝟐𝟕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5068984"/>
                <a:ext cx="6553200" cy="375552"/>
              </a:xfrm>
              <a:prstGeom prst="rect">
                <a:avLst/>
              </a:prstGeom>
              <a:blipFill>
                <a:blip r:embed="rId2"/>
                <a:stretch>
                  <a:fillRect l="-558" t="-819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44737"/>
            <a:ext cx="4571428" cy="26031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600200" y="5634334"/>
            <a:ext cx="6630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REAP package introduced in S. </a:t>
            </a:r>
            <a:r>
              <a:rPr lang="en-US" dirty="0" err="1"/>
              <a:t>Antusch</a:t>
            </a:r>
            <a:r>
              <a:rPr lang="en-US" dirty="0"/>
              <a:t>, J. </a:t>
            </a:r>
            <a:r>
              <a:rPr lang="en-US" dirty="0" err="1"/>
              <a:t>Kersten</a:t>
            </a:r>
            <a:r>
              <a:rPr lang="en-US" dirty="0"/>
              <a:t>, M. Lindner, M. </a:t>
            </a:r>
            <a:r>
              <a:rPr lang="en-US" dirty="0" err="1"/>
              <a:t>Ratz</a:t>
            </a:r>
            <a:r>
              <a:rPr lang="en-US" dirty="0"/>
              <a:t> and M. A. Schmidt, JHEP 0503, 024 (2005) [</a:t>
            </a:r>
            <a:r>
              <a:rPr lang="en-US" dirty="0" err="1"/>
              <a:t>arXiv:hep-ph</a:t>
            </a:r>
            <a:r>
              <a:rPr lang="en-US" dirty="0"/>
              <a:t>/0501272] [ http://www1.physik.tu-muenchen.de/ </a:t>
            </a:r>
            <a:r>
              <a:rPr lang="en-US" dirty="0" err="1"/>
              <a:t>rge</a:t>
            </a:r>
            <a:r>
              <a:rPr lang="en-US" dirty="0"/>
              <a:t>/.]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6610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893" y="970025"/>
            <a:ext cx="4571428" cy="247619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378546" y="231361"/>
            <a:ext cx="43869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RGE </a:t>
            </a:r>
            <a:r>
              <a:rPr lang="en-US" sz="2400" b="1" dirty="0" smtClean="0"/>
              <a:t>Running </a:t>
            </a:r>
            <a:r>
              <a:rPr lang="en-US" sz="2400" b="1" dirty="0"/>
              <a:t>of Neutrino </a:t>
            </a:r>
            <a:r>
              <a:rPr lang="en-US" sz="2400" b="1" dirty="0" smtClean="0"/>
              <a:t>Masses</a:t>
            </a:r>
            <a:endParaRPr lang="en-US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609599" y="3620486"/>
                <a:ext cx="7924800" cy="2539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>
                    <a:solidFill>
                      <a:srgbClr val="FF0000"/>
                    </a:solidFill>
                  </a:rPr>
                  <a:t>Neutrino masses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𝟎𝟏𝟒𝟔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𝟎𝟏𝟕𝟎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𝟎𝟓𝟑𝟎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rgbClr val="FF0000"/>
                    </a:solidFill>
                  </a:rPr>
                  <a:t>Normal ordering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rgbClr val="FF0000"/>
                    </a:solidFill>
                  </a:rPr>
                  <a:t>Sum of neutrino masses:</a:t>
                </a:r>
                <a:endParaRPr lang="en-US" b="1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  <m:e>
                          <m:sSub>
                            <m:sSubPr>
                              <m:ctrlP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𝟎𝟖𝟒𝟔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𝒆𝑽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599" y="3620486"/>
                <a:ext cx="7924800" cy="2539926"/>
              </a:xfrm>
              <a:prstGeom prst="rect">
                <a:avLst/>
              </a:prstGeom>
              <a:blipFill>
                <a:blip r:embed="rId3"/>
                <a:stretch>
                  <a:fillRect l="-462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66130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447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Inherited"/>
              </a:rPr>
              <a:t>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680781"/>
            <a:ext cx="4571428" cy="231111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4038600"/>
            <a:ext cx="4571428" cy="234920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/>
              <p:cNvSpPr/>
              <p:nvPr/>
            </p:nvSpPr>
            <p:spPr>
              <a:xfrm>
                <a:off x="5867400" y="1471993"/>
                <a:ext cx="2254015" cy="3885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𝟑𝟐</m:t>
                        </m:r>
                      </m:sub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𝟎𝟐𝟓𝟐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67400" y="1471993"/>
                <a:ext cx="2254015" cy="388504"/>
              </a:xfrm>
              <a:prstGeom prst="rect">
                <a:avLst/>
              </a:prstGeom>
              <a:blipFill>
                <a:blip r:embed="rId4"/>
                <a:stretch>
                  <a:fillRect t="-3125" b="-234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5838305" y="4724400"/>
                <a:ext cx="2730106" cy="3871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b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𝟐𝟏</m:t>
                          </m:r>
                        </m:sub>
                        <m:sup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bSup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𝟎𝟎𝟎𝟎𝟕𝟑𝟗</m:t>
                      </m:r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𝒆</m:t>
                      </m:r>
                      <m:sSup>
                        <m:sSupPr>
                          <m:ctrlP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𝑽</m:t>
                          </m:r>
                        </m:e>
                        <m:sup>
                          <m:r>
                            <a:rPr lang="en-US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8305" y="4724400"/>
                <a:ext cx="2730106" cy="3871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2856655" y="217766"/>
                <a:ext cx="4346703" cy="487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 smtClean="0"/>
                  <a:t>RGE Running of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𝟑𝟐</m:t>
                        </m:r>
                      </m:sub>
                      <m:sup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r>
                  <a:rPr lang="en-US" sz="2400" b="1" dirty="0" smtClean="0"/>
                  <a:t> and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</m:oMath>
                </a14:m>
                <a:endParaRPr lang="en-US" sz="2400" b="1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6655" y="217766"/>
                <a:ext cx="4346703" cy="487249"/>
              </a:xfrm>
              <a:prstGeom prst="rect">
                <a:avLst/>
              </a:prstGeom>
              <a:blipFill>
                <a:blip r:embed="rId6"/>
                <a:stretch>
                  <a:fillRect l="-2244" t="-5000" b="-2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21636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1371600"/>
            <a:ext cx="7051739" cy="35086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String Theory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It is currently the best candidate for a theory which unites gravity with</a:t>
            </a:r>
          </a:p>
          <a:p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smtClean="0">
                <a:solidFill>
                  <a:schemeClr val="accent2"/>
                </a:solidFill>
              </a:rPr>
              <a:t>     quantum mechanics.</a:t>
            </a:r>
          </a:p>
          <a:p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Bosonic string theory: 26 dimensions.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Superstring theory: 10 dimensions.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2"/>
                </a:solidFill>
              </a:rPr>
              <a:t>The observed universe is 4-dimensional.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accent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2"/>
                </a:solidFill>
              </a:rPr>
              <a:t>Calabi-Yau</a:t>
            </a:r>
            <a:r>
              <a:rPr lang="en-US" dirty="0" smtClean="0">
                <a:solidFill>
                  <a:schemeClr val="accent2"/>
                </a:solidFill>
              </a:rPr>
              <a:t> compactifications for extra 6 dimensions.</a:t>
            </a:r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14400" y="5029200"/>
                <a:ext cx="790376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There are five different string theories: Type I, Type IIA, Type IIB, Heterotic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sub>
                    </m:sSub>
                  </m:oMath>
                </a14:m>
                <a:endParaRPr lang="en-US" dirty="0" smtClean="0">
                  <a:ea typeface="Cambria Math" panose="02040503050406030204" pitchFamily="18" charset="0"/>
                </a:endParaRPr>
              </a:p>
              <a:p>
                <a:r>
                  <a:rPr lang="en-US" dirty="0"/>
                  <a:t>a</a:t>
                </a:r>
                <a:r>
                  <a:rPr lang="en-US" dirty="0" smtClean="0"/>
                  <a:t>nd Heterotic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𝑆𝑂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(32)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400" y="5029200"/>
                <a:ext cx="7903767" cy="646331"/>
              </a:xfrm>
              <a:prstGeom prst="rect">
                <a:avLst/>
              </a:prstGeom>
              <a:blipFill>
                <a:blip r:embed="rId2"/>
                <a:stretch>
                  <a:fillRect l="-617" t="-4717" b="-141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563290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/>
              <p:cNvSpPr/>
              <p:nvPr/>
            </p:nvSpPr>
            <p:spPr>
              <a:xfrm>
                <a:off x="762000" y="1676400"/>
                <a:ext cx="7240124" cy="41462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𝟑𝟐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𝟎𝟐𝟓𝟐</m:t>
                    </m:r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e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 and </a:t>
                </a:r>
                <a14:m>
                  <m:oMath xmlns:m="http://schemas.openxmlformats.org/officeDocument/2006/math"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𝟐𝟏</m:t>
                        </m:r>
                      </m:sub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𝟎𝟎𝟎𝟎𝟕𝟑𝟗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0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𝒆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𝑽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Neutrino masses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𝟎𝟏𝟒𝟔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𝟎𝟏𝟕𝟎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 </a:t>
                </a:r>
              </a:p>
              <a:p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b="1" dirty="0" smtClean="0">
                    <a:solidFill>
                      <a:srgbClr val="FF0000"/>
                    </a:solidFill>
                  </a:rPr>
                  <a:t>   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𝒎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𝟎𝟓𝟑𝟎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𝒆𝑽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endParaRPr lang="en-US" sz="2000" b="1" dirty="0">
                  <a:solidFill>
                    <a:srgbClr val="FF0000"/>
                  </a:solidFill>
                </a:endParaRP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  <m:sup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𝟑</m:t>
                          </m:r>
                        </m:sup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𝟎𝟖𝟒𝟔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𝒆𝑽</m:t>
                          </m:r>
                        </m:e>
                      </m:nary>
                    </m:oMath>
                  </m:oMathPara>
                </a14:m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Mixing angles are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𝟏𝟐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𝟑𝟓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𝟐𝟑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𝟒𝟕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l-GR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𝜽</m:t>
                        </m:r>
                      </m:e>
                      <m:sub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𝟏𝟑</m:t>
                        </m:r>
                      </m:sub>
                    </m:sSub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𝟐𝟕</m:t>
                        </m:r>
                      </m:e>
                      <m:sup>
                        <m: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°</m:t>
                        </m:r>
                      </m:sup>
                    </m:sSup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</a:rPr>
                  <a:t>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b="1" dirty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000" b="1" dirty="0" smtClean="0">
                    <a:solidFill>
                      <a:srgbClr val="FF0000"/>
                    </a:solidFill>
                  </a:rPr>
                  <a:t>Best agreement for </a:t>
                </a:r>
                <a14:m>
                  <m:oMath xmlns:m="http://schemas.openxmlformats.org/officeDocument/2006/math"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𝐥𝐢𝐠𝐡𝐭𝐞𝐬𝐭</m:t>
                    </m:r>
                    <m:r>
                      <a:rPr lang="en-US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𝒔𝒕𝒐𝒑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𝒎𝒂𝒔𝒔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𝟓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𝑻𝒆𝑽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US" sz="2000" b="1" dirty="0" smtClean="0">
                  <a:solidFill>
                    <a:srgbClr val="FF000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1676400"/>
                <a:ext cx="7240124" cy="4146200"/>
              </a:xfrm>
              <a:prstGeom prst="rect">
                <a:avLst/>
              </a:prstGeom>
              <a:blipFill>
                <a:blip r:embed="rId2"/>
                <a:stretch>
                  <a:fillRect l="-758" t="-1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600200" y="609600"/>
            <a:ext cx="563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</a:rPr>
              <a:t>Summary of Results</a:t>
            </a:r>
            <a:endParaRPr lang="en-US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217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609600"/>
            <a:ext cx="81534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>
                <a:solidFill>
                  <a:srgbClr val="FF0000"/>
                </a:solidFill>
              </a:rPr>
              <a:t>Dp</a:t>
            </a:r>
            <a:r>
              <a:rPr lang="en-US" b="1" dirty="0" smtClean="0">
                <a:solidFill>
                  <a:srgbClr val="FF0000"/>
                </a:solidFill>
              </a:rPr>
              <a:t>-Branes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7171" name="AutoShape 4"/>
          <p:cNvSpPr>
            <a:spLocks noChangeArrowheads="1"/>
          </p:cNvSpPr>
          <p:nvPr/>
        </p:nvSpPr>
        <p:spPr bwMode="auto">
          <a:xfrm rot="-1124591">
            <a:off x="381000" y="3200400"/>
            <a:ext cx="3581400" cy="2695575"/>
          </a:xfrm>
          <a:prstGeom prst="parallelogram">
            <a:avLst>
              <a:gd name="adj" fmla="val 33216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2" name="AutoShape 5"/>
          <p:cNvSpPr>
            <a:spLocks noChangeArrowheads="1"/>
          </p:cNvSpPr>
          <p:nvPr/>
        </p:nvSpPr>
        <p:spPr bwMode="auto">
          <a:xfrm rot="-1124591">
            <a:off x="4495800" y="3657600"/>
            <a:ext cx="3581400" cy="2533650"/>
          </a:xfrm>
          <a:prstGeom prst="parallelogram">
            <a:avLst>
              <a:gd name="adj" fmla="val 35338"/>
            </a:avLst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3" name="Freeform 6"/>
          <p:cNvSpPr>
            <a:spLocks/>
          </p:cNvSpPr>
          <p:nvPr/>
        </p:nvSpPr>
        <p:spPr bwMode="auto">
          <a:xfrm>
            <a:off x="1295400" y="4813300"/>
            <a:ext cx="1117600" cy="1041400"/>
          </a:xfrm>
          <a:custGeom>
            <a:avLst/>
            <a:gdLst>
              <a:gd name="T0" fmla="*/ 0 w 704"/>
              <a:gd name="T1" fmla="*/ 63500 h 656"/>
              <a:gd name="T2" fmla="*/ 1066800 w 704"/>
              <a:gd name="T3" fmla="*/ 139700 h 656"/>
              <a:gd name="T4" fmla="*/ 304800 w 704"/>
              <a:gd name="T5" fmla="*/ 901700 h 656"/>
              <a:gd name="T6" fmla="*/ 228600 w 704"/>
              <a:gd name="T7" fmla="*/ 977900 h 656"/>
              <a:gd name="T8" fmla="*/ 0 60000 65536"/>
              <a:gd name="T9" fmla="*/ 0 60000 65536"/>
              <a:gd name="T10" fmla="*/ 0 60000 65536"/>
              <a:gd name="T11" fmla="*/ 0 60000 65536"/>
              <a:gd name="T12" fmla="*/ 0 w 704"/>
              <a:gd name="T13" fmla="*/ 0 h 656"/>
              <a:gd name="T14" fmla="*/ 704 w 704"/>
              <a:gd name="T15" fmla="*/ 656 h 6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04" h="656">
                <a:moveTo>
                  <a:pt x="0" y="40"/>
                </a:moveTo>
                <a:cubicBezTo>
                  <a:pt x="320" y="20"/>
                  <a:pt x="640" y="0"/>
                  <a:pt x="672" y="88"/>
                </a:cubicBezTo>
                <a:cubicBezTo>
                  <a:pt x="704" y="176"/>
                  <a:pt x="280" y="480"/>
                  <a:pt x="192" y="568"/>
                </a:cubicBezTo>
                <a:cubicBezTo>
                  <a:pt x="104" y="656"/>
                  <a:pt x="160" y="608"/>
                  <a:pt x="144" y="616"/>
                </a:cubicBezTo>
              </a:path>
            </a:pathLst>
          </a:custGeom>
          <a:noFill/>
          <a:ln w="19050">
            <a:solidFill>
              <a:srgbClr val="FF66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4" name="Freeform 7"/>
          <p:cNvSpPr>
            <a:spLocks/>
          </p:cNvSpPr>
          <p:nvPr/>
        </p:nvSpPr>
        <p:spPr bwMode="auto">
          <a:xfrm>
            <a:off x="2590800" y="3975100"/>
            <a:ext cx="2438400" cy="749300"/>
          </a:xfrm>
          <a:custGeom>
            <a:avLst/>
            <a:gdLst>
              <a:gd name="T0" fmla="*/ 0 w 1536"/>
              <a:gd name="T1" fmla="*/ 139700 h 472"/>
              <a:gd name="T2" fmla="*/ 1143000 w 1536"/>
              <a:gd name="T3" fmla="*/ 368300 h 472"/>
              <a:gd name="T4" fmla="*/ 1752600 w 1536"/>
              <a:gd name="T5" fmla="*/ 63500 h 472"/>
              <a:gd name="T6" fmla="*/ 2438400 w 1536"/>
              <a:gd name="T7" fmla="*/ 749300 h 472"/>
              <a:gd name="T8" fmla="*/ 0 60000 65536"/>
              <a:gd name="T9" fmla="*/ 0 60000 65536"/>
              <a:gd name="T10" fmla="*/ 0 60000 65536"/>
              <a:gd name="T11" fmla="*/ 0 60000 65536"/>
              <a:gd name="T12" fmla="*/ 0 w 1536"/>
              <a:gd name="T13" fmla="*/ 0 h 472"/>
              <a:gd name="T14" fmla="*/ 1536 w 1536"/>
              <a:gd name="T15" fmla="*/ 472 h 4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36" h="472">
                <a:moveTo>
                  <a:pt x="0" y="88"/>
                </a:moveTo>
                <a:cubicBezTo>
                  <a:pt x="268" y="164"/>
                  <a:pt x="536" y="240"/>
                  <a:pt x="720" y="232"/>
                </a:cubicBezTo>
                <a:cubicBezTo>
                  <a:pt x="904" y="224"/>
                  <a:pt x="968" y="0"/>
                  <a:pt x="1104" y="40"/>
                </a:cubicBezTo>
                <a:cubicBezTo>
                  <a:pt x="1240" y="80"/>
                  <a:pt x="1504" y="408"/>
                  <a:pt x="1536" y="472"/>
                </a:cubicBezTo>
              </a:path>
            </a:pathLst>
          </a:custGeom>
          <a:noFill/>
          <a:ln w="19050">
            <a:solidFill>
              <a:srgbClr val="FFFF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75" name="Oval 10"/>
          <p:cNvSpPr>
            <a:spLocks noChangeArrowheads="1"/>
          </p:cNvSpPr>
          <p:nvPr/>
        </p:nvSpPr>
        <p:spPr bwMode="auto">
          <a:xfrm>
            <a:off x="1295400" y="4800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6" name="Oval 11"/>
          <p:cNvSpPr>
            <a:spLocks noChangeArrowheads="1"/>
          </p:cNvSpPr>
          <p:nvPr/>
        </p:nvSpPr>
        <p:spPr bwMode="auto">
          <a:xfrm>
            <a:off x="1447800" y="571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7" name="Oval 12"/>
          <p:cNvSpPr>
            <a:spLocks noChangeArrowheads="1"/>
          </p:cNvSpPr>
          <p:nvPr/>
        </p:nvSpPr>
        <p:spPr bwMode="auto">
          <a:xfrm>
            <a:off x="2514600" y="4038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8" name="Oval 14"/>
          <p:cNvSpPr>
            <a:spLocks noChangeArrowheads="1"/>
          </p:cNvSpPr>
          <p:nvPr/>
        </p:nvSpPr>
        <p:spPr bwMode="auto">
          <a:xfrm>
            <a:off x="5257800" y="4191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79" name="Oval 15"/>
          <p:cNvSpPr>
            <a:spLocks noChangeArrowheads="1"/>
          </p:cNvSpPr>
          <p:nvPr/>
        </p:nvSpPr>
        <p:spPr bwMode="auto">
          <a:xfrm>
            <a:off x="7086600" y="5715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180" name="Freeform 16"/>
          <p:cNvSpPr>
            <a:spLocks/>
          </p:cNvSpPr>
          <p:nvPr/>
        </p:nvSpPr>
        <p:spPr bwMode="auto">
          <a:xfrm>
            <a:off x="5410200" y="3136900"/>
            <a:ext cx="2489200" cy="2654300"/>
          </a:xfrm>
          <a:custGeom>
            <a:avLst/>
            <a:gdLst>
              <a:gd name="T0" fmla="*/ 0 w 1568"/>
              <a:gd name="T1" fmla="*/ 1130300 h 1672"/>
              <a:gd name="T2" fmla="*/ 990600 w 1568"/>
              <a:gd name="T3" fmla="*/ 63500 h 1672"/>
              <a:gd name="T4" fmla="*/ 2362200 w 1568"/>
              <a:gd name="T5" fmla="*/ 749300 h 1672"/>
              <a:gd name="T6" fmla="*/ 1752600 w 1568"/>
              <a:gd name="T7" fmla="*/ 2654300 h 1672"/>
              <a:gd name="T8" fmla="*/ 0 60000 65536"/>
              <a:gd name="T9" fmla="*/ 0 60000 65536"/>
              <a:gd name="T10" fmla="*/ 0 60000 65536"/>
              <a:gd name="T11" fmla="*/ 0 60000 65536"/>
              <a:gd name="T12" fmla="*/ 0 w 1568"/>
              <a:gd name="T13" fmla="*/ 0 h 1672"/>
              <a:gd name="T14" fmla="*/ 1568 w 1568"/>
              <a:gd name="T15" fmla="*/ 1672 h 167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568" h="1672">
                <a:moveTo>
                  <a:pt x="0" y="712"/>
                </a:moveTo>
                <a:cubicBezTo>
                  <a:pt x="188" y="396"/>
                  <a:pt x="376" y="80"/>
                  <a:pt x="624" y="40"/>
                </a:cubicBezTo>
                <a:cubicBezTo>
                  <a:pt x="872" y="0"/>
                  <a:pt x="1408" y="200"/>
                  <a:pt x="1488" y="472"/>
                </a:cubicBezTo>
                <a:cubicBezTo>
                  <a:pt x="1568" y="744"/>
                  <a:pt x="1088" y="1472"/>
                  <a:pt x="1104" y="167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181" name="Text Box 17"/>
          <p:cNvSpPr txBox="1">
            <a:spLocks noChangeArrowheads="1"/>
          </p:cNvSpPr>
          <p:nvPr/>
        </p:nvSpPr>
        <p:spPr bwMode="auto">
          <a:xfrm>
            <a:off x="669925" y="1458913"/>
            <a:ext cx="606287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/>
              <a:t>Open string end-points are fixed on  </a:t>
            </a:r>
            <a:r>
              <a:rPr lang="en-US" sz="2000" b="1" dirty="0"/>
              <a:t>p</a:t>
            </a:r>
            <a:r>
              <a:rPr lang="en-US" sz="2000" b="1" dirty="0" smtClean="0"/>
              <a:t> dimensional </a:t>
            </a:r>
            <a:endParaRPr lang="en-US" sz="2000" b="1" dirty="0"/>
          </a:p>
          <a:p>
            <a:r>
              <a:rPr lang="en-US" sz="2000" b="1" dirty="0" err="1"/>
              <a:t>hyperplanes</a:t>
            </a:r>
            <a:r>
              <a:rPr lang="en-US" sz="2000" b="1" dirty="0"/>
              <a:t>.  They obey </a:t>
            </a:r>
            <a:r>
              <a:rPr lang="en-US" sz="2000" b="1" dirty="0" err="1"/>
              <a:t>Dirichlet</a:t>
            </a:r>
            <a:r>
              <a:rPr lang="en-US" sz="2000" b="1" dirty="0"/>
              <a:t> boundary conditions</a:t>
            </a:r>
            <a:r>
              <a:rPr lang="en-US" sz="2000" b="1" dirty="0" smtClean="0"/>
              <a:t>.</a:t>
            </a:r>
            <a:endParaRPr lang="en-US" sz="2000" b="1" dirty="0"/>
          </a:p>
        </p:txBody>
      </p:sp>
      <p:sp>
        <p:nvSpPr>
          <p:cNvPr id="7182" name="Text Box 18"/>
          <p:cNvSpPr txBox="1">
            <a:spLocks noChangeArrowheads="1"/>
          </p:cNvSpPr>
          <p:nvPr/>
        </p:nvSpPr>
        <p:spPr bwMode="auto">
          <a:xfrm>
            <a:off x="4479925" y="217328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57200"/>
            <a:ext cx="7924799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6" name="Picture 6" descr="Image result for intersecting D-branes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600200"/>
            <a:ext cx="5695950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95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mage result for intersecting D-branes diagra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600200"/>
            <a:ext cx="5172075" cy="3695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02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609600"/>
            <a:ext cx="6562725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4703825"/>
            <a:ext cx="8305800" cy="43413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799" y="5167053"/>
            <a:ext cx="8305801" cy="384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295401" y="412538"/>
            <a:ext cx="67151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4"/>
                </a:solidFill>
              </a:rPr>
              <a:t>A Realistic Intersecting D-brane World</a:t>
            </a:r>
            <a:endParaRPr lang="en-US" sz="28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ERIC@9CMJYDNFUVWYY562" val="336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47975</TotalTime>
  <Words>716</Words>
  <Application>Microsoft Office PowerPoint</Application>
  <PresentationFormat>On-screen Show (4:3)</PresentationFormat>
  <Paragraphs>135</Paragraphs>
  <Slides>30</Slides>
  <Notes>11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Cambria Math</vt:lpstr>
      <vt:lpstr>Inherited</vt:lpstr>
      <vt:lpstr>Office Theme</vt:lpstr>
      <vt:lpstr>Custom Design</vt:lpstr>
      <vt:lpstr>Origin Graph</vt:lpstr>
      <vt:lpstr>PowerPoint Presentation</vt:lpstr>
      <vt:lpstr>PowerPoint Presentation</vt:lpstr>
      <vt:lpstr>PowerPoint Presentation</vt:lpstr>
      <vt:lpstr>PowerPoint Presentation</vt:lpstr>
      <vt:lpstr>Dp-Branes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Eric</dc:creator>
  <cp:lastModifiedBy>Mayes, Van E.</cp:lastModifiedBy>
  <cp:revision>106</cp:revision>
  <cp:lastPrinted>2015-01-15T18:33:06Z</cp:lastPrinted>
  <dcterms:created xsi:type="dcterms:W3CDTF">2009-09-28T18:02:31Z</dcterms:created>
  <dcterms:modified xsi:type="dcterms:W3CDTF">2019-05-13T20:52:14Z</dcterms:modified>
</cp:coreProperties>
</file>