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3" r:id="rId5"/>
    <p:sldId id="275" r:id="rId6"/>
    <p:sldId id="284" r:id="rId7"/>
    <p:sldId id="276" r:id="rId8"/>
    <p:sldId id="260" r:id="rId9"/>
    <p:sldId id="258" r:id="rId10"/>
    <p:sldId id="264" r:id="rId11"/>
    <p:sldId id="283" r:id="rId12"/>
    <p:sldId id="273" r:id="rId13"/>
    <p:sldId id="282" r:id="rId14"/>
    <p:sldId id="274" r:id="rId15"/>
    <p:sldId id="262" r:id="rId16"/>
    <p:sldId id="278" r:id="rId17"/>
    <p:sldId id="281" r:id="rId18"/>
    <p:sldId id="28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19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232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444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1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07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455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63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0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097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2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4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17441-A59D-44DA-8DF9-CD9496EA7696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346E0-2892-4B14-A726-72BFD4C7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22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aramond" panose="02020404030301010803" pitchFamily="18" charset="0"/>
              </a:rPr>
              <a:t>Dimitri Nanopoulos </a:t>
            </a:r>
            <a:br>
              <a:rPr lang="en-US" dirty="0" smtClean="0">
                <a:latin typeface="Garamond" panose="02020404030301010803" pitchFamily="18" charset="0"/>
              </a:rPr>
            </a:br>
            <a:r>
              <a:rPr lang="en-US" dirty="0" smtClean="0">
                <a:latin typeface="Garamond" panose="02020404030301010803" pitchFamily="18" charset="0"/>
              </a:rPr>
              <a:t>and the </a:t>
            </a:r>
            <a:br>
              <a:rPr lang="en-US" dirty="0" smtClean="0">
                <a:latin typeface="Garamond" panose="02020404030301010803" pitchFamily="18" charset="0"/>
              </a:rPr>
            </a:br>
            <a:r>
              <a:rPr lang="en-US" dirty="0" smtClean="0">
                <a:latin typeface="Garamond" panose="02020404030301010803" pitchFamily="18" charset="0"/>
              </a:rPr>
              <a:t>Birth of Astroparticle Physics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16187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 the occasion of Dimitri’s Retirement from TAMU</a:t>
            </a:r>
          </a:p>
          <a:p>
            <a:r>
              <a:rPr lang="en-US" dirty="0" smtClean="0"/>
              <a:t>Remarks by</a:t>
            </a:r>
          </a:p>
          <a:p>
            <a:r>
              <a:rPr lang="en-US" dirty="0" smtClean="0"/>
              <a:t>Bob Webb</a:t>
            </a:r>
          </a:p>
          <a:p>
            <a:r>
              <a:rPr lang="en-US" dirty="0" smtClean="0"/>
              <a:t>Texas A&amp;M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035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051" y="752138"/>
            <a:ext cx="7737996" cy="5130628"/>
          </a:xfrm>
        </p:spPr>
      </p:pic>
    </p:spTree>
    <p:extLst>
      <p:ext uri="{BB962C8B-B14F-4D97-AF65-F5344CB8AC3E}">
        <p14:creationId xmlns:p14="http://schemas.microsoft.com/office/powerpoint/2010/main" val="3114122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1984…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125" t="27674" r="21958" b="28416"/>
          <a:stretch/>
        </p:blipFill>
        <p:spPr>
          <a:xfrm>
            <a:off x="3608695" y="501603"/>
            <a:ext cx="6900081" cy="578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749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Dimitri becomes a Texan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energy physics (HEP) program begins at TAMU in 1980.</a:t>
            </a:r>
          </a:p>
          <a:p>
            <a:r>
              <a:rPr lang="en-US" dirty="0" smtClean="0"/>
              <a:t>We (TAMU HEP) soon realized that having some theory colleagues around to discuss the latest ideas and results with would be a benefit to all so the department established a Center for Theoretical Physics in ~1985.</a:t>
            </a:r>
          </a:p>
          <a:p>
            <a:r>
              <a:rPr lang="en-US" dirty="0" smtClean="0"/>
              <a:t>Dimitri was one of the early hires into the Center in 1988.</a:t>
            </a:r>
          </a:p>
          <a:p>
            <a:r>
              <a:rPr lang="en-US" dirty="0" smtClean="0"/>
              <a:t>Dimitri launches the Center for Astroparticle Physics at HARC in the Woodlands as the TAMU work on the SSC begins in earnest.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25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8794" y="365125"/>
            <a:ext cx="3887395" cy="583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773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3881" y="1690688"/>
            <a:ext cx="4802055" cy="36061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0526" t="5728" r="14109" b="6324"/>
          <a:stretch/>
        </p:blipFill>
        <p:spPr>
          <a:xfrm>
            <a:off x="6895132" y="1684440"/>
            <a:ext cx="4772987" cy="361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86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for the Grail continues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625" t="21492" r="16979" b="16418"/>
          <a:stretch/>
        </p:blipFill>
        <p:spPr>
          <a:xfrm>
            <a:off x="3002509" y="1825625"/>
            <a:ext cx="6401033" cy="473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210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stronomy and cosmology arrive in 2006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4363" y="1457135"/>
            <a:ext cx="579572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607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and 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Recipient of the 2006 Onassis International Prize in honor of his achievements in the natural sciences.</a:t>
            </a:r>
          </a:p>
          <a:p>
            <a:r>
              <a:rPr lang="en-US" dirty="0" smtClean="0"/>
              <a:t>Recipient of the 2009 Enrico Fermi Prize in recognition of his pioneering international work in the field of string theory.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541" t="24829" r="21721" b="7121"/>
          <a:stretch/>
        </p:blipFill>
        <p:spPr>
          <a:xfrm>
            <a:off x="4396854" y="3698543"/>
            <a:ext cx="3398292" cy="233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05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mage result for riding off into the sunse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525" y="1892714"/>
            <a:ext cx="5666949" cy="425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841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Dimitri’s Biographic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6317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Born in Athens in 1948.</a:t>
            </a:r>
          </a:p>
          <a:p>
            <a:r>
              <a:rPr lang="en-US" dirty="0" smtClean="0"/>
              <a:t>Attended the University of Athens and graduated in 1971</a:t>
            </a:r>
          </a:p>
          <a:p>
            <a:r>
              <a:rPr lang="en-US" dirty="0" smtClean="0"/>
              <a:t>Attended the University of Sussex where he was awarded his PhD in High Energy Physics in 1973.</a:t>
            </a:r>
          </a:p>
          <a:p>
            <a:r>
              <a:rPr lang="en-US" dirty="0" smtClean="0"/>
              <a:t>Post doctoral fellowship, </a:t>
            </a:r>
            <a:r>
              <a:rPr lang="en-US" dirty="0" err="1" smtClean="0"/>
              <a:t>l’Ecole</a:t>
            </a:r>
            <a:r>
              <a:rPr lang="en-US" dirty="0" smtClean="0"/>
              <a:t> </a:t>
            </a:r>
            <a:r>
              <a:rPr lang="en-US" dirty="0" err="1" smtClean="0"/>
              <a:t>Normale</a:t>
            </a:r>
            <a:r>
              <a:rPr lang="en-US" dirty="0" smtClean="0"/>
              <a:t> </a:t>
            </a:r>
            <a:r>
              <a:rPr lang="en-US" dirty="0" err="1" smtClean="0"/>
              <a:t>Superieure</a:t>
            </a:r>
            <a:r>
              <a:rPr lang="en-US" dirty="0" smtClean="0"/>
              <a:t>, Paris, 1975-76.</a:t>
            </a:r>
          </a:p>
          <a:p>
            <a:r>
              <a:rPr lang="en-US" dirty="0" smtClean="0"/>
              <a:t>Research Fellow, Harvard University, 1977-79.</a:t>
            </a:r>
          </a:p>
          <a:p>
            <a:r>
              <a:rPr lang="en-US" dirty="0" smtClean="0"/>
              <a:t>CERN Staff Member, 1979-86.</a:t>
            </a:r>
          </a:p>
          <a:p>
            <a:r>
              <a:rPr lang="en-US" dirty="0" smtClean="0"/>
              <a:t>Professor of Physics, University of Wisconsin, 1986-88.</a:t>
            </a:r>
          </a:p>
          <a:p>
            <a:r>
              <a:rPr lang="en-US" dirty="0" smtClean="0"/>
              <a:t>Professor of Physics, Texas A&amp;M University, 1989-2019.</a:t>
            </a:r>
          </a:p>
          <a:p>
            <a:r>
              <a:rPr lang="en-US" dirty="0" smtClean="0"/>
              <a:t>Distinguished Professor of Physics 1992-2019.</a:t>
            </a:r>
          </a:p>
          <a:p>
            <a:r>
              <a:rPr lang="en-US" dirty="0" smtClean="0"/>
              <a:t>Mitchell/HEEP Chair in High Energy Physics, 2002-2019.</a:t>
            </a:r>
          </a:p>
        </p:txBody>
      </p:sp>
    </p:spTree>
    <p:extLst>
      <p:ext uri="{BB962C8B-B14F-4D97-AF65-F5344CB8AC3E}">
        <p14:creationId xmlns:p14="http://schemas.microsoft.com/office/powerpoint/2010/main" val="513078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data…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More than 525 refereed publications, with an excess of 28,000 citations!  (Placing him as the fourth most cited high energy physicist in 2001.)</a:t>
            </a:r>
          </a:p>
          <a:p>
            <a:r>
              <a:rPr lang="en-US" dirty="0" smtClean="0"/>
              <a:t>Has presented more than 250 invited presentations over the years.</a:t>
            </a:r>
          </a:p>
          <a:p>
            <a:r>
              <a:rPr lang="en-US" dirty="0" smtClean="0"/>
              <a:t>Founding Director of the Astroparticle Physics Group at the Houston Advanced Research Center (HARC).</a:t>
            </a:r>
          </a:p>
          <a:p>
            <a:r>
              <a:rPr lang="en-US" dirty="0" smtClean="0"/>
              <a:t>Fellow of the APS (1988)</a:t>
            </a:r>
          </a:p>
          <a:p>
            <a:r>
              <a:rPr lang="en-US" dirty="0" smtClean="0"/>
              <a:t>Member of the Academy of Athens’ Natural and Applied Sciences (1997).</a:t>
            </a:r>
          </a:p>
          <a:p>
            <a:r>
              <a:rPr lang="en-US" dirty="0" smtClean="0"/>
              <a:t>President of the Greek National Council of Research and Technology (2005).</a:t>
            </a:r>
          </a:p>
          <a:p>
            <a:r>
              <a:rPr lang="en-US" dirty="0" smtClean="0"/>
              <a:t>Greece’s representative to CERN and the European Space Agency.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233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970" y="511158"/>
            <a:ext cx="8350060" cy="5923892"/>
          </a:xfrm>
        </p:spPr>
      </p:pic>
    </p:spTree>
    <p:extLst>
      <p:ext uri="{BB962C8B-B14F-4D97-AF65-F5344CB8AC3E}">
        <p14:creationId xmlns:p14="http://schemas.microsoft.com/office/powerpoint/2010/main" val="1063330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57884" cy="5612594"/>
          </a:xfrm>
        </p:spPr>
        <p:txBody>
          <a:bodyPr>
            <a:normAutofit/>
          </a:bodyPr>
          <a:lstStyle/>
          <a:p>
            <a:r>
              <a:rPr lang="en-US" dirty="0" smtClean="0"/>
              <a:t>Early Work, circa late </a:t>
            </a:r>
            <a:br>
              <a:rPr lang="en-US" dirty="0" smtClean="0"/>
            </a:br>
            <a:r>
              <a:rPr lang="en-US" dirty="0" smtClean="0"/>
              <a:t>70’s early 80’s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dawning of the Age of Astroparticle Physics and the Search for GUTs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418" t="12305" r="13326" b="3325"/>
          <a:stretch/>
        </p:blipFill>
        <p:spPr>
          <a:xfrm>
            <a:off x="6646460" y="0"/>
            <a:ext cx="4926842" cy="686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19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6600" dirty="0" smtClean="0"/>
          </a:p>
          <a:p>
            <a:pPr marL="0" indent="0">
              <a:buNone/>
            </a:pPr>
            <a:r>
              <a:rPr lang="en-US" sz="6600" dirty="0" smtClean="0"/>
              <a:t>Is Flipped SU(5) the answer?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429917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 era of a long lasting collaboration!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288" t="18886" r="18586" b="18236"/>
          <a:stretch/>
        </p:blipFill>
        <p:spPr>
          <a:xfrm>
            <a:off x="2411104" y="1842447"/>
            <a:ext cx="7369791" cy="412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781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948" t="21715" r="16598" b="18379"/>
          <a:stretch/>
        </p:blipFill>
        <p:spPr>
          <a:xfrm>
            <a:off x="2292824" y="595460"/>
            <a:ext cx="7820168" cy="557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94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114" t="21715" r="17764" b="16497"/>
          <a:stretch/>
        </p:blipFill>
        <p:spPr>
          <a:xfrm>
            <a:off x="395786" y="365125"/>
            <a:ext cx="5652500" cy="43160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286" y="2235517"/>
            <a:ext cx="5890073" cy="439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1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383</Words>
  <Application>Microsoft Office PowerPoint</Application>
  <PresentationFormat>Widescreen</PresentationFormat>
  <Paragraphs>39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Garamond</vt:lpstr>
      <vt:lpstr>Office Theme</vt:lpstr>
      <vt:lpstr>Dimitri Nanopoulos  and the  Birth of Astroparticle Physics</vt:lpstr>
      <vt:lpstr>Dimitri’s Biographic Info</vt:lpstr>
      <vt:lpstr>More data…</vt:lpstr>
      <vt:lpstr>PowerPoint Presentation</vt:lpstr>
      <vt:lpstr>Early Work, circa late  70’s early 80’s  The dawning of the Age of Astroparticle Physics and the Search for GUTs</vt:lpstr>
      <vt:lpstr>PowerPoint Presentation</vt:lpstr>
      <vt:lpstr>And the era of a long lasting collaboration!</vt:lpstr>
      <vt:lpstr>PowerPoint Presentation</vt:lpstr>
      <vt:lpstr>PowerPoint Presentation</vt:lpstr>
      <vt:lpstr>PowerPoint Presentation</vt:lpstr>
      <vt:lpstr>1984…</vt:lpstr>
      <vt:lpstr>Dimitri becomes a Texan </vt:lpstr>
      <vt:lpstr>PowerPoint Presentation</vt:lpstr>
      <vt:lpstr>PowerPoint Presentation</vt:lpstr>
      <vt:lpstr>Search for the Grail continues </vt:lpstr>
      <vt:lpstr>Astronomy and cosmology arrive in 2006</vt:lpstr>
      <vt:lpstr>Honors and Awards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webb</dc:creator>
  <cp:lastModifiedBy>webb</cp:lastModifiedBy>
  <cp:revision>14</cp:revision>
  <dcterms:created xsi:type="dcterms:W3CDTF">2019-05-15T14:41:19Z</dcterms:created>
  <dcterms:modified xsi:type="dcterms:W3CDTF">2019-05-15T17:49:37Z</dcterms:modified>
</cp:coreProperties>
</file>