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2"/>
  </p:notesMasterIdLst>
  <p:sldIdLst>
    <p:sldId id="333" r:id="rId2"/>
    <p:sldId id="335" r:id="rId3"/>
    <p:sldId id="256" r:id="rId4"/>
    <p:sldId id="274" r:id="rId5"/>
    <p:sldId id="347" r:id="rId6"/>
    <p:sldId id="348" r:id="rId7"/>
    <p:sldId id="276" r:id="rId8"/>
    <p:sldId id="349" r:id="rId9"/>
    <p:sldId id="350" r:id="rId10"/>
    <p:sldId id="351" r:id="rId11"/>
    <p:sldId id="352" r:id="rId12"/>
    <p:sldId id="353" r:id="rId13"/>
    <p:sldId id="354" r:id="rId14"/>
    <p:sldId id="355" r:id="rId15"/>
    <p:sldId id="277" r:id="rId16"/>
    <p:sldId id="288" r:id="rId17"/>
    <p:sldId id="285" r:id="rId18"/>
    <p:sldId id="289" r:id="rId19"/>
    <p:sldId id="290" r:id="rId20"/>
    <p:sldId id="292" r:id="rId21"/>
    <p:sldId id="313" r:id="rId22"/>
    <p:sldId id="314" r:id="rId23"/>
    <p:sldId id="315" r:id="rId24"/>
    <p:sldId id="316" r:id="rId25"/>
    <p:sldId id="317" r:id="rId26"/>
    <p:sldId id="318" r:id="rId27"/>
    <p:sldId id="319" r:id="rId28"/>
    <p:sldId id="320" r:id="rId29"/>
    <p:sldId id="321" r:id="rId30"/>
    <p:sldId id="312" r:id="rId31"/>
    <p:sldId id="294" r:id="rId32"/>
    <p:sldId id="295" r:id="rId33"/>
    <p:sldId id="296" r:id="rId34"/>
    <p:sldId id="297" r:id="rId35"/>
    <p:sldId id="298" r:id="rId36"/>
    <p:sldId id="299" r:id="rId37"/>
    <p:sldId id="300" r:id="rId38"/>
    <p:sldId id="302" r:id="rId39"/>
    <p:sldId id="303" r:id="rId40"/>
    <p:sldId id="304" r:id="rId41"/>
    <p:sldId id="358" r:id="rId42"/>
    <p:sldId id="305" r:id="rId43"/>
    <p:sldId id="306" r:id="rId44"/>
    <p:sldId id="307" r:id="rId45"/>
    <p:sldId id="308" r:id="rId46"/>
    <p:sldId id="309" r:id="rId47"/>
    <p:sldId id="310" r:id="rId48"/>
    <p:sldId id="311" r:id="rId49"/>
    <p:sldId id="322" r:id="rId50"/>
    <p:sldId id="323" r:id="rId51"/>
    <p:sldId id="324" r:id="rId52"/>
    <p:sldId id="325" r:id="rId53"/>
    <p:sldId id="326" r:id="rId54"/>
    <p:sldId id="327" r:id="rId55"/>
    <p:sldId id="328" r:id="rId56"/>
    <p:sldId id="329" r:id="rId57"/>
    <p:sldId id="357" r:id="rId58"/>
    <p:sldId id="345" r:id="rId59"/>
    <p:sldId id="337" r:id="rId60"/>
    <p:sldId id="330" r:id="rId6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2000" y="-12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printerSettings" Target="printerSettings/printerSettings1.bin"/><Relationship Id="rId64" Type="http://schemas.openxmlformats.org/officeDocument/2006/relationships/presProps" Target="presProps.xml"/><Relationship Id="rId65" Type="http://schemas.openxmlformats.org/officeDocument/2006/relationships/viewProps" Target="viewProps.xml"/><Relationship Id="rId66" Type="http://schemas.openxmlformats.org/officeDocument/2006/relationships/theme" Target="theme/theme1.xml"/><Relationship Id="rId67"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65504C-8263-4190-BFA9-2EDF9C959E66}" type="datetimeFigureOut">
              <a:rPr lang="zh-CN" altLang="en-US" smtClean="0"/>
              <a:t>4/5/18</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098DDD-88FC-4A2A-BA45-8C4B15201978}" type="slidenum">
              <a:rPr lang="zh-CN" altLang="en-US" smtClean="0"/>
              <a:t>‹#›</a:t>
            </a:fld>
            <a:endParaRPr lang="zh-CN" altLang="en-US"/>
          </a:p>
        </p:txBody>
      </p:sp>
    </p:spTree>
    <p:extLst>
      <p:ext uri="{BB962C8B-B14F-4D97-AF65-F5344CB8AC3E}">
        <p14:creationId xmlns:p14="http://schemas.microsoft.com/office/powerpoint/2010/main" val="4002068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A098DDD-88FC-4A2A-BA45-8C4B15201978}" type="slidenum">
              <a:rPr lang="zh-CN" altLang="en-US" smtClean="0"/>
              <a:t>17</a:t>
            </a:fld>
            <a:endParaRPr lang="zh-CN" altLang="en-US"/>
          </a:p>
        </p:txBody>
      </p:sp>
    </p:spTree>
    <p:extLst>
      <p:ext uri="{BB962C8B-B14F-4D97-AF65-F5344CB8AC3E}">
        <p14:creationId xmlns:p14="http://schemas.microsoft.com/office/powerpoint/2010/main" val="1950795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129EC9-432A-9D4D-9E7F-2234E3773AFA}" type="slidenum">
              <a:rPr lang="en-US" smtClean="0"/>
              <a:t>59</a:t>
            </a:fld>
            <a:endParaRPr lang="en-US"/>
          </a:p>
        </p:txBody>
      </p:sp>
    </p:spTree>
    <p:extLst>
      <p:ext uri="{BB962C8B-B14F-4D97-AF65-F5344CB8AC3E}">
        <p14:creationId xmlns:p14="http://schemas.microsoft.com/office/powerpoint/2010/main" val="3991229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0FA529B9-586B-4674-8EA2-C74F95AB3AB2}" type="datetimeFigureOut">
              <a:rPr lang="zh-CN" altLang="en-US" smtClean="0"/>
              <a:t>4/5/18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22F08C0-C10B-49CE-9897-522AFFF162ED}" type="slidenum">
              <a:rPr lang="zh-CN" altLang="en-US" smtClean="0"/>
              <a:t>‹#›</a:t>
            </a:fld>
            <a:endParaRPr lang="zh-CN" altLang="en-US"/>
          </a:p>
        </p:txBody>
      </p:sp>
    </p:spTree>
    <p:extLst>
      <p:ext uri="{BB962C8B-B14F-4D97-AF65-F5344CB8AC3E}">
        <p14:creationId xmlns:p14="http://schemas.microsoft.com/office/powerpoint/2010/main" val="1266124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FA529B9-586B-4674-8EA2-C74F95AB3AB2}" type="datetimeFigureOut">
              <a:rPr lang="zh-CN" altLang="en-US" smtClean="0"/>
              <a:t>4/5/18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22F08C0-C10B-49CE-9897-522AFFF162ED}" type="slidenum">
              <a:rPr lang="zh-CN" altLang="en-US" smtClean="0"/>
              <a:t>‹#›</a:t>
            </a:fld>
            <a:endParaRPr lang="zh-CN" altLang="en-US"/>
          </a:p>
        </p:txBody>
      </p:sp>
    </p:spTree>
    <p:extLst>
      <p:ext uri="{BB962C8B-B14F-4D97-AF65-F5344CB8AC3E}">
        <p14:creationId xmlns:p14="http://schemas.microsoft.com/office/powerpoint/2010/main" val="4199228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FA529B9-586B-4674-8EA2-C74F95AB3AB2}" type="datetimeFigureOut">
              <a:rPr lang="zh-CN" altLang="en-US" smtClean="0"/>
              <a:t>4/5/18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22F08C0-C10B-49CE-9897-522AFFF162ED}" type="slidenum">
              <a:rPr lang="zh-CN" altLang="en-US" smtClean="0"/>
              <a:t>‹#›</a:t>
            </a:fld>
            <a:endParaRPr lang="zh-CN" altLang="en-US"/>
          </a:p>
        </p:txBody>
      </p:sp>
    </p:spTree>
    <p:extLst>
      <p:ext uri="{BB962C8B-B14F-4D97-AF65-F5344CB8AC3E}">
        <p14:creationId xmlns:p14="http://schemas.microsoft.com/office/powerpoint/2010/main" val="1271665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FA529B9-586B-4674-8EA2-C74F95AB3AB2}" type="datetimeFigureOut">
              <a:rPr lang="zh-CN" altLang="en-US" smtClean="0"/>
              <a:t>4/5/18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22F08C0-C10B-49CE-9897-522AFFF162ED}" type="slidenum">
              <a:rPr lang="zh-CN" altLang="en-US" smtClean="0"/>
              <a:t>‹#›</a:t>
            </a:fld>
            <a:endParaRPr lang="zh-CN" altLang="en-US"/>
          </a:p>
        </p:txBody>
      </p:sp>
    </p:spTree>
    <p:extLst>
      <p:ext uri="{BB962C8B-B14F-4D97-AF65-F5344CB8AC3E}">
        <p14:creationId xmlns:p14="http://schemas.microsoft.com/office/powerpoint/2010/main" val="2104037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0FA529B9-586B-4674-8EA2-C74F95AB3AB2}" type="datetimeFigureOut">
              <a:rPr lang="zh-CN" altLang="en-US" smtClean="0"/>
              <a:t>4/5/18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22F08C0-C10B-49CE-9897-522AFFF162ED}" type="slidenum">
              <a:rPr lang="zh-CN" altLang="en-US" smtClean="0"/>
              <a:t>‹#›</a:t>
            </a:fld>
            <a:endParaRPr lang="zh-CN" altLang="en-US"/>
          </a:p>
        </p:txBody>
      </p:sp>
    </p:spTree>
    <p:extLst>
      <p:ext uri="{BB962C8B-B14F-4D97-AF65-F5344CB8AC3E}">
        <p14:creationId xmlns:p14="http://schemas.microsoft.com/office/powerpoint/2010/main" val="2602455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0FA529B9-586B-4674-8EA2-C74F95AB3AB2}" type="datetimeFigureOut">
              <a:rPr lang="zh-CN" altLang="en-US" smtClean="0"/>
              <a:t>4/5/18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22F08C0-C10B-49CE-9897-522AFFF162ED}" type="slidenum">
              <a:rPr lang="zh-CN" altLang="en-US" smtClean="0"/>
              <a:t>‹#›</a:t>
            </a:fld>
            <a:endParaRPr lang="zh-CN" altLang="en-US"/>
          </a:p>
        </p:txBody>
      </p:sp>
    </p:spTree>
    <p:extLst>
      <p:ext uri="{BB962C8B-B14F-4D97-AF65-F5344CB8AC3E}">
        <p14:creationId xmlns:p14="http://schemas.microsoft.com/office/powerpoint/2010/main" val="719361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0FA529B9-586B-4674-8EA2-C74F95AB3AB2}" type="datetimeFigureOut">
              <a:rPr lang="zh-CN" altLang="en-US" smtClean="0"/>
              <a:t>4/5/18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22F08C0-C10B-49CE-9897-522AFFF162ED}" type="slidenum">
              <a:rPr lang="zh-CN" altLang="en-US" smtClean="0"/>
              <a:t>‹#›</a:t>
            </a:fld>
            <a:endParaRPr lang="zh-CN" altLang="en-US"/>
          </a:p>
        </p:txBody>
      </p:sp>
    </p:spTree>
    <p:extLst>
      <p:ext uri="{BB962C8B-B14F-4D97-AF65-F5344CB8AC3E}">
        <p14:creationId xmlns:p14="http://schemas.microsoft.com/office/powerpoint/2010/main" val="1548060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0FA529B9-586B-4674-8EA2-C74F95AB3AB2}" type="datetimeFigureOut">
              <a:rPr lang="zh-CN" altLang="en-US" smtClean="0"/>
              <a:t>4/5/18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22F08C0-C10B-49CE-9897-522AFFF162ED}" type="slidenum">
              <a:rPr lang="zh-CN" altLang="en-US" smtClean="0"/>
              <a:t>‹#›</a:t>
            </a:fld>
            <a:endParaRPr lang="zh-CN" altLang="en-US"/>
          </a:p>
        </p:txBody>
      </p:sp>
    </p:spTree>
    <p:extLst>
      <p:ext uri="{BB962C8B-B14F-4D97-AF65-F5344CB8AC3E}">
        <p14:creationId xmlns:p14="http://schemas.microsoft.com/office/powerpoint/2010/main" val="373074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A529B9-586B-4674-8EA2-C74F95AB3AB2}" type="datetimeFigureOut">
              <a:rPr lang="zh-CN" altLang="en-US" smtClean="0"/>
              <a:t>4/5/18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22F08C0-C10B-49CE-9897-522AFFF162ED}" type="slidenum">
              <a:rPr lang="zh-CN" altLang="en-US" smtClean="0"/>
              <a:t>‹#›</a:t>
            </a:fld>
            <a:endParaRPr lang="zh-CN" altLang="en-US"/>
          </a:p>
        </p:txBody>
      </p:sp>
    </p:spTree>
    <p:extLst>
      <p:ext uri="{BB962C8B-B14F-4D97-AF65-F5344CB8AC3E}">
        <p14:creationId xmlns:p14="http://schemas.microsoft.com/office/powerpoint/2010/main" val="3025265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0FA529B9-586B-4674-8EA2-C74F95AB3AB2}" type="datetimeFigureOut">
              <a:rPr lang="zh-CN" altLang="en-US" smtClean="0"/>
              <a:t>4/5/18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22F08C0-C10B-49CE-9897-522AFFF162ED}" type="slidenum">
              <a:rPr lang="zh-CN" altLang="en-US" smtClean="0"/>
              <a:t>‹#›</a:t>
            </a:fld>
            <a:endParaRPr lang="zh-CN" altLang="en-US"/>
          </a:p>
        </p:txBody>
      </p:sp>
    </p:spTree>
    <p:extLst>
      <p:ext uri="{BB962C8B-B14F-4D97-AF65-F5344CB8AC3E}">
        <p14:creationId xmlns:p14="http://schemas.microsoft.com/office/powerpoint/2010/main" val="685330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0FA529B9-586B-4674-8EA2-C74F95AB3AB2}" type="datetimeFigureOut">
              <a:rPr lang="zh-CN" altLang="en-US" smtClean="0"/>
              <a:t>4/5/18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22F08C0-C10B-49CE-9897-522AFFF162ED}" type="slidenum">
              <a:rPr lang="zh-CN" altLang="en-US" smtClean="0"/>
              <a:t>‹#›</a:t>
            </a:fld>
            <a:endParaRPr lang="zh-CN" altLang="en-US"/>
          </a:p>
        </p:txBody>
      </p:sp>
    </p:spTree>
    <p:extLst>
      <p:ext uri="{BB962C8B-B14F-4D97-AF65-F5344CB8AC3E}">
        <p14:creationId xmlns:p14="http://schemas.microsoft.com/office/powerpoint/2010/main" val="282939732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A529B9-586B-4674-8EA2-C74F95AB3AB2}" type="datetimeFigureOut">
              <a:rPr lang="zh-CN" altLang="en-US" smtClean="0"/>
              <a:t>4/5/18</a:t>
            </a:fld>
            <a:endParaRPr lang="zh-CN"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2F08C0-C10B-49CE-9897-522AFFF162ED}" type="slidenum">
              <a:rPr lang="zh-CN" altLang="en-US" smtClean="0"/>
              <a:t>‹#›</a:t>
            </a:fld>
            <a:endParaRPr lang="zh-CN" altLang="en-US"/>
          </a:p>
        </p:txBody>
      </p:sp>
    </p:spTree>
    <p:extLst>
      <p:ext uri="{BB962C8B-B14F-4D97-AF65-F5344CB8AC3E}">
        <p14:creationId xmlns:p14="http://schemas.microsoft.com/office/powerpoint/2010/main" val="7184542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0.png"/><Relationship Id="rId3" Type="http://schemas.openxmlformats.org/officeDocument/2006/relationships/image" Target="../media/image12.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0.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 Id="rId3" Type="http://schemas.openxmlformats.org/officeDocument/2006/relationships/image" Target="../media/image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 Id="rId3" Type="http://schemas.openxmlformats.org/officeDocument/2006/relationships/image" Target="../media/image21.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e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emf"/></Relationships>
</file>

<file path=ppt/slides/_rels/slide53.xml.rels><?xml version="1.0" encoding="UTF-8" standalone="yes"?>
<Relationships xmlns="http://schemas.openxmlformats.org/package/2006/relationships"><Relationship Id="rId3" Type="http://schemas.openxmlformats.org/officeDocument/2006/relationships/hyperlink" Target="https://physics.aps.org/articles/v10/23" TargetMode="External"/><Relationship Id="rId4" Type="http://schemas.openxmlformats.org/officeDocument/2006/relationships/image" Target="../media/image25.emf"/><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emf"/></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emf"/><Relationship Id="rId3" Type="http://schemas.openxmlformats.org/officeDocument/2006/relationships/image" Target="../media/image28.em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e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emf"/></Relationships>
</file>

<file path=ppt/slides/_rels/slide59.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 Id="rId3" Type="http://schemas.openxmlformats.org/officeDocument/2006/relationships/image" Target="../media/image5.emf"/></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948262" y="1699129"/>
            <a:ext cx="5067474" cy="1055368"/>
          </a:xfrm>
        </p:spPr>
        <p:txBody>
          <a:bodyPr>
            <a:normAutofit fontScale="90000"/>
          </a:bodyPr>
          <a:lstStyle/>
          <a:p>
            <a:r>
              <a:rPr lang="en-US" altLang="zh-CN" dirty="0" smtClean="0"/>
              <a:t>Welcome to Physics </a:t>
            </a:r>
            <a:r>
              <a:rPr lang="en-US" altLang="zh-CN" dirty="0" err="1" smtClean="0"/>
              <a:t>Dept</a:t>
            </a:r>
            <a:r>
              <a:rPr lang="en-US" altLang="zh-CN" dirty="0" smtClean="0"/>
              <a:t>, </a:t>
            </a:r>
            <a:br>
              <a:rPr lang="en-US" altLang="zh-CN" dirty="0" smtClean="0"/>
            </a:br>
            <a:r>
              <a:rPr lang="en-US" altLang="zh-CN" dirty="0" smtClean="0"/>
              <a:t>U. Maryland!</a:t>
            </a:r>
            <a:endParaRPr lang="zh-CN" altLang="en-US" dirty="0"/>
          </a:p>
        </p:txBody>
      </p:sp>
      <p:sp>
        <p:nvSpPr>
          <p:cNvPr id="3" name="副标题 2"/>
          <p:cNvSpPr>
            <a:spLocks noGrp="1"/>
          </p:cNvSpPr>
          <p:nvPr>
            <p:ph type="subTitle" idx="1"/>
          </p:nvPr>
        </p:nvSpPr>
        <p:spPr/>
        <p:txBody>
          <a:bodyPr/>
          <a:lstStyle/>
          <a:p>
            <a:endParaRPr lang="zh-CN" altLang="en-US"/>
          </a:p>
        </p:txBody>
      </p:sp>
      <p:pic>
        <p:nvPicPr>
          <p:cNvPr id="5" name="Picture 2" descr="psc studen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738" y="3139763"/>
            <a:ext cx="8430524" cy="3426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634611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Feynman Language</a:t>
            </a:r>
            <a:endParaRPr lang="en-US" dirty="0"/>
          </a:p>
        </p:txBody>
      </p:sp>
      <p:sp>
        <p:nvSpPr>
          <p:cNvPr id="3" name="Content Placeholder 2"/>
          <p:cNvSpPr>
            <a:spLocks noGrp="1"/>
          </p:cNvSpPr>
          <p:nvPr>
            <p:ph idx="1"/>
          </p:nvPr>
        </p:nvSpPr>
        <p:spPr/>
        <p:txBody>
          <a:bodyPr/>
          <a:lstStyle/>
          <a:p>
            <a:pPr>
              <a:defRPr/>
            </a:pPr>
            <a:r>
              <a:rPr lang="en-US" dirty="0" smtClean="0"/>
              <a:t>Feynman has been known for his great physics intuition, by converting complicated physics to simple languages: </a:t>
            </a:r>
          </a:p>
          <a:p>
            <a:pPr marL="0" indent="0">
              <a:buFont typeface="Wingdings" panose="05000000000000000000" pitchFamily="2" charset="2"/>
              <a:buNone/>
              <a:defRPr/>
            </a:pPr>
            <a:r>
              <a:rPr lang="en-US" dirty="0"/>
              <a:t> </a:t>
            </a:r>
            <a:r>
              <a:rPr lang="en-US" dirty="0" smtClean="0"/>
              <a:t>    </a:t>
            </a:r>
          </a:p>
          <a:p>
            <a:pPr marL="0" indent="0">
              <a:buFont typeface="Wingdings" panose="05000000000000000000" pitchFamily="2" charset="2"/>
              <a:buNone/>
              <a:defRPr/>
            </a:pPr>
            <a:r>
              <a:rPr lang="en-US" dirty="0"/>
              <a:t> </a:t>
            </a:r>
            <a:r>
              <a:rPr lang="en-US" dirty="0" smtClean="0"/>
              <a:t>   			</a:t>
            </a:r>
            <a:r>
              <a:rPr lang="en-US" dirty="0"/>
              <a:t> </a:t>
            </a:r>
            <a:r>
              <a:rPr lang="en-US" dirty="0" smtClean="0"/>
              <a:t>  	    Feynman diagrams</a:t>
            </a:r>
          </a:p>
          <a:p>
            <a:pPr marL="0" indent="0">
              <a:buFont typeface="Wingdings" panose="05000000000000000000" pitchFamily="2" charset="2"/>
              <a:buNone/>
              <a:defRPr/>
            </a:pPr>
            <a:r>
              <a:rPr lang="en-US" dirty="0"/>
              <a:t> </a:t>
            </a:r>
            <a:r>
              <a:rPr lang="en-US" dirty="0" smtClean="0"/>
              <a:t>  				    Feynman </a:t>
            </a:r>
            <a:r>
              <a:rPr lang="en-US" dirty="0" err="1"/>
              <a:t>p</a:t>
            </a:r>
            <a:r>
              <a:rPr lang="en-US" dirty="0" err="1" smtClean="0"/>
              <a:t>arton</a:t>
            </a:r>
            <a:r>
              <a:rPr lang="en-US" dirty="0" smtClean="0"/>
              <a:t> model</a:t>
            </a:r>
          </a:p>
          <a:p>
            <a:pPr marL="0" indent="0">
              <a:buFont typeface="Wingdings" panose="05000000000000000000" pitchFamily="2" charset="2"/>
              <a:buNone/>
              <a:defRPr/>
            </a:pPr>
            <a:r>
              <a:rPr lang="en-US" dirty="0"/>
              <a:t> </a:t>
            </a:r>
            <a:r>
              <a:rPr lang="en-US" dirty="0" smtClean="0"/>
              <a:t>       	                                      Feynman path </a:t>
            </a:r>
            <a:r>
              <a:rPr lang="en-US" dirty="0"/>
              <a:t>i</a:t>
            </a:r>
            <a:r>
              <a:rPr lang="en-US" dirty="0" smtClean="0"/>
              <a:t>ntegral</a:t>
            </a:r>
          </a:p>
          <a:p>
            <a:pPr>
              <a:defRPr/>
            </a:pPr>
            <a:endParaRPr lang="en-US" dirty="0"/>
          </a:p>
        </p:txBody>
      </p:sp>
      <p:pic>
        <p:nvPicPr>
          <p:cNvPr id="7172" name="Picture 2" descr="http://blogs.scientificamerican.com/oscillator/files/2013/07/feynma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3098800"/>
            <a:ext cx="256222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55959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US" dirty="0" smtClean="0"/>
              <a:t>Need for </a:t>
            </a:r>
            <a:r>
              <a:rPr lang="en-US" dirty="0" err="1" smtClean="0"/>
              <a:t>parton</a:t>
            </a:r>
            <a:r>
              <a:rPr lang="en-US" dirty="0" err="1"/>
              <a:t>s</a:t>
            </a:r>
            <a:endParaRPr lang="en-US" dirty="0"/>
          </a:p>
        </p:txBody>
      </p:sp>
      <p:sp>
        <p:nvSpPr>
          <p:cNvPr id="6" name="Content Placeholder 5"/>
          <p:cNvSpPr>
            <a:spLocks noGrp="1"/>
          </p:cNvSpPr>
          <p:nvPr>
            <p:ph idx="1"/>
          </p:nvPr>
        </p:nvSpPr>
        <p:spPr/>
        <p:txBody>
          <a:bodyPr/>
          <a:lstStyle/>
          <a:p>
            <a:pPr>
              <a:defRPr/>
            </a:pPr>
            <a:r>
              <a:rPr lang="en-US" dirty="0" smtClean="0"/>
              <a:t>Consider electromagnetic form factor of a particle, its physical meaning is clear at the tree level,</a:t>
            </a:r>
          </a:p>
          <a:p>
            <a:pPr>
              <a:defRPr/>
            </a:pPr>
            <a:endParaRPr lang="en-US" dirty="0"/>
          </a:p>
          <a:p>
            <a:pPr>
              <a:defRPr/>
            </a:pPr>
            <a:endParaRPr lang="en-US" dirty="0" smtClean="0"/>
          </a:p>
          <a:p>
            <a:pPr>
              <a:defRPr/>
            </a:pPr>
            <a:endParaRPr lang="en-US" dirty="0"/>
          </a:p>
          <a:p>
            <a:pPr>
              <a:defRPr/>
            </a:pPr>
            <a:endParaRPr lang="en-US" dirty="0" smtClean="0"/>
          </a:p>
          <a:p>
            <a:pPr>
              <a:defRPr/>
            </a:pPr>
            <a:r>
              <a:rPr lang="en-US" dirty="0" smtClean="0"/>
              <a:t>Consider its one-loop correction,</a:t>
            </a:r>
          </a:p>
          <a:p>
            <a:pPr marL="0" indent="0">
              <a:buFont typeface="Wingdings" panose="05000000000000000000" pitchFamily="2" charset="2"/>
              <a:buNone/>
              <a:defRPr/>
            </a:pPr>
            <a:r>
              <a:rPr lang="en-US" dirty="0"/>
              <a:t>i</a:t>
            </a:r>
            <a:r>
              <a:rPr lang="en-US" dirty="0" smtClean="0"/>
              <a:t>ts physics is not so clear…..</a:t>
            </a:r>
            <a:endParaRPr lang="en-US" dirty="0"/>
          </a:p>
        </p:txBody>
      </p:sp>
      <p:pic>
        <p:nvPicPr>
          <p:cNvPr id="8196" name="Picture 6" descr="http://upload.wikimedia.org/wikipedia/commons/thumb/8/87/Vertex_correction.svg/271px-Vertex_correction.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0350" y="4400550"/>
            <a:ext cx="2076450" cy="2190750"/>
          </a:xfrm>
          <a:prstGeom prst="rect">
            <a:avLst/>
          </a:prstGeom>
          <a:noFill/>
          <a:ln>
            <a:noFill/>
          </a:ln>
          <a:extLst/>
        </p:spPr>
      </p:pic>
      <p:pic>
        <p:nvPicPr>
          <p:cNvPr id="8197"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2971800"/>
            <a:ext cx="1828800"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75022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1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There are six diagrams in time-ordering</a:t>
            </a:r>
            <a:endParaRPr lang="en-US" dirty="0"/>
          </a:p>
        </p:txBody>
      </p:sp>
      <p:pic>
        <p:nvPicPr>
          <p:cNvPr id="9219" name="Picture 2" descr="http://origin-ars.els-cdn.com/content/image/1-s2.0-S0370157397000896-gr8.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1993982"/>
            <a:ext cx="4202483" cy="3199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Box 3"/>
          <p:cNvSpPr txBox="1">
            <a:spLocks noChangeArrowheads="1"/>
          </p:cNvSpPr>
          <p:nvPr/>
        </p:nvSpPr>
        <p:spPr bwMode="auto">
          <a:xfrm>
            <a:off x="457200" y="5410200"/>
            <a:ext cx="83327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sz="2400"/>
              <a:t>The sum is frame-independent (Lorentz invariant), but the individual contributions depend on the frame or the momentum of the particle </a:t>
            </a:r>
          </a:p>
        </p:txBody>
      </p:sp>
    </p:spTree>
    <p:extLst>
      <p:ext uri="{BB962C8B-B14F-4D97-AF65-F5344CB8AC3E}">
        <p14:creationId xmlns:p14="http://schemas.microsoft.com/office/powerpoint/2010/main" val="162342074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Infinite momentum frame</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noAutofit/>
              </a:bodyPr>
              <a:lstStyle/>
              <a:p>
                <a:r>
                  <a:rPr lang="en-US" altLang="zh-CN" dirty="0" smtClean="0"/>
                  <a:t>Consider the same form factor when the particle travels at the speed of light</a:t>
                </a:r>
              </a:p>
              <a:p>
                <a:r>
                  <a:rPr lang="en-US" altLang="zh-CN" dirty="0" smtClean="0"/>
                  <a:t>All contributions except the first one vanish (Weinberg, 1966)</a:t>
                </a:r>
              </a:p>
              <a:p>
                <a:r>
                  <a:rPr lang="en-US" altLang="zh-CN" dirty="0" smtClean="0"/>
                  <a:t>But the first one is clearly related to the structure of the particle: it is a convolution of the scattering vertex with the wave function of the composite particle:</a:t>
                </a:r>
              </a:p>
              <a:p>
                <a:pPr marL="0" indent="0">
                  <a:buNone/>
                </a:pPr>
                <a:r>
                  <a:rPr lang="en-US" altLang="zh-CN" dirty="0"/>
                  <a:t> </a:t>
                </a:r>
                <a14:m>
                  <m:oMath xmlns:m="http://schemas.openxmlformats.org/officeDocument/2006/math" xmlns="">
                    <m:r>
                      <a:rPr lang="en-US" altLang="zh-CN" b="0" i="1" smtClean="0">
                        <a:latin typeface="Cambria Math" panose="02040503050406030204" pitchFamily="18" charset="0"/>
                      </a:rPr>
                      <m:t>𝐹</m:t>
                    </m:r>
                    <m:d>
                      <m:dPr>
                        <m:ctrlPr>
                          <a:rPr lang="en-US" altLang="zh-CN" b="0" i="1" smtClean="0">
                            <a:latin typeface="Cambria Math" panose="02040503050406030204" pitchFamily="18" charset="0"/>
                          </a:rPr>
                        </m:ctrlPr>
                      </m:dPr>
                      <m:e>
                        <m:sSubSup>
                          <m:sSubSupPr>
                            <m:ctrlPr>
                              <a:rPr lang="en-US" altLang="zh-CN" b="0" i="1" smtClean="0">
                                <a:latin typeface="Cambria Math" panose="02040503050406030204" pitchFamily="18" charset="0"/>
                              </a:rPr>
                            </m:ctrlPr>
                          </m:sSubSupPr>
                          <m:e>
                            <m:r>
                              <a:rPr lang="en-US" altLang="zh-CN" b="0" i="1" smtClean="0">
                                <a:latin typeface="Cambria Math" panose="02040503050406030204" pitchFamily="18" charset="0"/>
                              </a:rPr>
                              <m:t>𝑞</m:t>
                            </m:r>
                          </m:e>
                          <m:sub/>
                          <m:sup>
                            <m:r>
                              <a:rPr lang="en-US" altLang="zh-CN" b="0" i="1" smtClean="0">
                                <a:latin typeface="Cambria Math" panose="02040503050406030204" pitchFamily="18" charset="0"/>
                              </a:rPr>
                              <m:t>2</m:t>
                            </m:r>
                          </m:sup>
                        </m:sSubSup>
                      </m:e>
                    </m:d>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𝜓</m:t>
                        </m:r>
                      </m:e>
                      <m:sup>
                        <m:r>
                          <a:rPr lang="en-US" altLang="zh-CN" b="0" i="1" smtClean="0">
                            <a:latin typeface="Cambria Math" panose="02040503050406030204" pitchFamily="18" charset="0"/>
                          </a:rPr>
                          <m:t>∗</m:t>
                        </m:r>
                      </m:sup>
                    </m:sSup>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𝑘</m:t>
                        </m:r>
                        <m:r>
                          <a:rPr lang="en-US" altLang="zh-CN" b="0" i="1" smtClean="0">
                            <a:latin typeface="Cambria Math" panose="02040503050406030204" pitchFamily="18" charset="0"/>
                          </a:rPr>
                          <m:t>+</m:t>
                        </m:r>
                        <m:r>
                          <a:rPr lang="en-US" altLang="zh-CN" b="0" i="1" smtClean="0">
                            <a:latin typeface="Cambria Math" panose="02040503050406030204" pitchFamily="18" charset="0"/>
                          </a:rPr>
                          <m:t>𝑞</m:t>
                        </m:r>
                      </m:e>
                    </m:d>
                    <m:r>
                      <a:rPr lang="en-US" altLang="zh-CN" b="0" i="1" smtClean="0">
                        <a:latin typeface="Cambria Math" panose="02040503050406030204" pitchFamily="18" charset="0"/>
                      </a:rPr>
                      <m:t>𝜓</m:t>
                    </m:r>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𝑘</m:t>
                        </m:r>
                      </m:e>
                    </m:d>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𝑑</m:t>
                        </m:r>
                      </m:e>
                      <m:sup>
                        <m:r>
                          <a:rPr lang="en-US" altLang="zh-CN" b="0" i="1" smtClean="0">
                            <a:latin typeface="Cambria Math" panose="02040503050406030204" pitchFamily="18" charset="0"/>
                          </a:rPr>
                          <m:t>3</m:t>
                        </m:r>
                      </m:sup>
                    </m:sSup>
                    <m:r>
                      <a:rPr lang="en-US" altLang="zh-CN" b="0" i="1" smtClean="0">
                        <a:latin typeface="Cambria Math" panose="02040503050406030204" pitchFamily="18" charset="0"/>
                      </a:rPr>
                      <m:t>𝑘</m:t>
                    </m:r>
                  </m:oMath>
                </a14:m>
                <a:endParaRPr lang="en-US" altLang="zh-CN" b="0" dirty="0" smtClean="0"/>
              </a:p>
              <a:p>
                <a:r>
                  <a:rPr lang="en-US" altLang="zh-CN" dirty="0" smtClean="0">
                    <a:solidFill>
                      <a:srgbClr val="0000FF"/>
                    </a:solidFill>
                  </a:rPr>
                  <a:t>This is the </a:t>
                </a:r>
                <a:r>
                  <a:rPr lang="en-US" altLang="zh-CN" dirty="0" err="1" smtClean="0">
                    <a:solidFill>
                      <a:srgbClr val="0000FF"/>
                    </a:solidFill>
                  </a:rPr>
                  <a:t>parton</a:t>
                </a:r>
                <a:r>
                  <a:rPr lang="en-US" altLang="zh-CN" dirty="0" smtClean="0">
                    <a:solidFill>
                      <a:srgbClr val="0000FF"/>
                    </a:solidFill>
                  </a:rPr>
                  <a:t> interpretation of the form factor</a:t>
                </a:r>
                <a:endParaRPr lang="en-US" altLang="zh-CN" dirty="0" smtClean="0"/>
              </a:p>
              <a:p>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a:blip r:embed="rId2"/>
                <a:stretch>
                  <a:fillRect l="-1391" t="-2241" b="-728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16987205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86722" name="Rectangle 2"/>
          <p:cNvSpPr>
            <a:spLocks noGrp="1" noChangeArrowheads="1"/>
          </p:cNvSpPr>
          <p:nvPr>
            <p:ph type="title"/>
          </p:nvPr>
        </p:nvSpPr>
        <p:spPr/>
        <p:txBody>
          <a:bodyPr/>
          <a:lstStyle/>
          <a:p>
            <a:pPr eaLnBrk="1" hangingPunct="1">
              <a:defRPr/>
            </a:pPr>
            <a:r>
              <a:rPr lang="en-US" altLang="zh-CN" dirty="0" smtClean="0">
                <a:ea typeface="SimSun" pitchFamily="2" charset="-122"/>
              </a:rPr>
              <a:t>Quark and gluon </a:t>
            </a:r>
            <a:r>
              <a:rPr lang="en-US" altLang="zh-CN" dirty="0" err="1" smtClean="0">
                <a:ea typeface="SimSun" pitchFamily="2" charset="-122"/>
              </a:rPr>
              <a:t>parton</a:t>
            </a:r>
            <a:r>
              <a:rPr lang="en-US" altLang="zh-CN" dirty="0" smtClean="0">
                <a:ea typeface="SimSun" pitchFamily="2" charset="-122"/>
              </a:rPr>
              <a:t> distributions</a:t>
            </a:r>
          </a:p>
        </p:txBody>
      </p:sp>
      <p:sp>
        <p:nvSpPr>
          <p:cNvPr id="286723" name="Rectangle 3"/>
          <p:cNvSpPr>
            <a:spLocks noGrp="1" noChangeArrowheads="1"/>
          </p:cNvSpPr>
          <p:nvPr>
            <p:ph type="body" idx="1"/>
          </p:nvPr>
        </p:nvSpPr>
        <p:spPr>
          <a:xfrm>
            <a:off x="914400" y="1717675"/>
            <a:ext cx="7772400" cy="4530725"/>
          </a:xfrm>
        </p:spPr>
        <p:txBody>
          <a:bodyPr/>
          <a:lstStyle/>
          <a:p>
            <a:pPr eaLnBrk="1" hangingPunct="1">
              <a:defRPr/>
            </a:pPr>
            <a:endParaRPr lang="en-US" altLang="zh-CN" smtClean="0">
              <a:ea typeface="SimSun" pitchFamily="2" charset="-122"/>
            </a:endParaRPr>
          </a:p>
          <a:p>
            <a:pPr eaLnBrk="1" hangingPunct="1">
              <a:defRPr/>
            </a:pPr>
            <a:endParaRPr lang="en-US" altLang="zh-CN" smtClean="0">
              <a:ea typeface="SimSun" pitchFamily="2" charset="-122"/>
            </a:endParaRPr>
          </a:p>
          <a:p>
            <a:pPr eaLnBrk="1" hangingPunct="1">
              <a:defRPr/>
            </a:pPr>
            <a:endParaRPr lang="en-US" altLang="zh-CN" smtClean="0">
              <a:ea typeface="SimSun" pitchFamily="2" charset="-122"/>
            </a:endParaRPr>
          </a:p>
          <a:p>
            <a:pPr eaLnBrk="1" hangingPunct="1">
              <a:defRPr/>
            </a:pPr>
            <a:endParaRPr lang="en-US" altLang="zh-CN" smtClean="0">
              <a:ea typeface="SimSun" pitchFamily="2" charset="-122"/>
            </a:endParaRPr>
          </a:p>
          <a:p>
            <a:pPr eaLnBrk="1" hangingPunct="1">
              <a:defRPr/>
            </a:pPr>
            <a:endParaRPr lang="en-US" altLang="zh-CN" smtClean="0">
              <a:ea typeface="SimSun" pitchFamily="2" charset="-122"/>
            </a:endParaRPr>
          </a:p>
          <a:p>
            <a:pPr eaLnBrk="1" hangingPunct="1">
              <a:defRPr/>
            </a:pPr>
            <a:endParaRPr lang="en-US" altLang="zh-CN" smtClean="0">
              <a:ea typeface="SimSun" pitchFamily="2" charset="-122"/>
            </a:endParaRPr>
          </a:p>
          <a:p>
            <a:pPr eaLnBrk="1" hangingPunct="1">
              <a:defRPr/>
            </a:pPr>
            <a:endParaRPr lang="en-US" altLang="zh-CN" smtClean="0">
              <a:ea typeface="SimSun" pitchFamily="2" charset="-122"/>
            </a:endParaRPr>
          </a:p>
        </p:txBody>
      </p:sp>
      <p:pic>
        <p:nvPicPr>
          <p:cNvPr id="1331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4699" y="1932653"/>
            <a:ext cx="4878766" cy="3354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3317" name="Line 6"/>
          <p:cNvSpPr>
            <a:spLocks noChangeShapeType="1"/>
          </p:cNvSpPr>
          <p:nvPr/>
        </p:nvSpPr>
        <p:spPr bwMode="auto">
          <a:xfrm flipH="1" flipV="1">
            <a:off x="3429000" y="2667000"/>
            <a:ext cx="1295400" cy="152400"/>
          </a:xfrm>
          <a:prstGeom prst="line">
            <a:avLst/>
          </a:prstGeom>
          <a:noFill/>
          <a:ln w="28575">
            <a:solidFill>
              <a:schemeClr val="accent2"/>
            </a:solidFill>
            <a:round/>
            <a:headEnd/>
            <a:tailEnd type="triangle" w="med" len="med"/>
          </a:ln>
          <a:extLst>
            <a:ext uri="{909E8E84-426E-40dd-AFC4-6F175D3DCCD1}">
              <a14:hiddenFill xmlns:a14="http://schemas.microsoft.com/office/drawing/2010/main">
                <a:noFill/>
              </a14:hiddenFill>
            </a:ext>
          </a:extLst>
        </p:spPr>
        <p:txBody>
          <a:bodyPr wrap="none">
            <a:spAutoFit/>
          </a:bodyPr>
          <a:lstStyle/>
          <a:p>
            <a:endParaRPr lang="en-US"/>
          </a:p>
        </p:txBody>
      </p:sp>
      <p:sp>
        <p:nvSpPr>
          <p:cNvPr id="286728" name="Rectangle 8"/>
          <p:cNvSpPr>
            <a:spLocks noChangeArrowheads="1"/>
          </p:cNvSpPr>
          <p:nvPr/>
        </p:nvSpPr>
        <p:spPr bwMode="auto">
          <a:xfrm>
            <a:off x="381000" y="5410200"/>
            <a:ext cx="8458200" cy="1231900"/>
          </a:xfrm>
          <a:prstGeom prst="rect">
            <a:avLst/>
          </a:prstGeom>
          <a:noFill/>
          <a:ln w="9525" algn="ctr">
            <a:noFill/>
            <a:miter lim="800000"/>
            <a:headEnd/>
            <a:tailEnd/>
          </a:ln>
          <a:effectLst/>
        </p:spPr>
        <p:txBody>
          <a:bodyPr>
            <a:spAutoFit/>
          </a:bodyPr>
          <a:lstStyle/>
          <a:p>
            <a:pPr>
              <a:defRPr/>
            </a:pPr>
            <a:r>
              <a:rPr lang="en-US" altLang="zh-CN" sz="2400" b="1" dirty="0">
                <a:latin typeface="+mj-lt"/>
                <a:ea typeface="SimSun" pitchFamily="2" charset="-122"/>
              </a:rPr>
              <a:t>The Feynman momentum is, in the </a:t>
            </a:r>
            <a:r>
              <a:rPr lang="en-US" altLang="zh-CN" sz="2400" b="1" dirty="0" err="1">
                <a:latin typeface="+mj-lt"/>
                <a:ea typeface="SimSun" pitchFamily="2" charset="-122"/>
              </a:rPr>
              <a:t>Bjorken</a:t>
            </a:r>
            <a:r>
              <a:rPr lang="en-US" altLang="zh-CN" sz="2400" b="1" dirty="0">
                <a:latin typeface="+mj-lt"/>
                <a:ea typeface="SimSun" pitchFamily="2" charset="-122"/>
              </a:rPr>
              <a:t> frame,  fraction of the longitudinal momentum carried by quarks:</a:t>
            </a:r>
            <a:r>
              <a:rPr lang="en-US" altLang="zh-CN" sz="2400" b="1" dirty="0">
                <a:effectLst>
                  <a:outerShdw blurRad="38100" dist="38100" dir="2700000" algn="tl">
                    <a:srgbClr val="010199"/>
                  </a:outerShdw>
                </a:effectLst>
                <a:latin typeface="+mj-lt"/>
                <a:ea typeface="SimSun" pitchFamily="2" charset="-122"/>
              </a:rPr>
              <a:t>    </a:t>
            </a:r>
          </a:p>
          <a:p>
            <a:pPr>
              <a:defRPr/>
            </a:pPr>
            <a:r>
              <a:rPr lang="en-US" altLang="zh-CN" sz="2400" b="1" dirty="0">
                <a:effectLst>
                  <a:outerShdw blurRad="38100" dist="38100" dir="2700000" algn="tl">
                    <a:srgbClr val="010199"/>
                  </a:outerShdw>
                </a:effectLst>
                <a:latin typeface="+mj-lt"/>
                <a:ea typeface="SimSun" pitchFamily="2" charset="-122"/>
              </a:rPr>
              <a:t>                      </a:t>
            </a:r>
            <a:r>
              <a:rPr lang="en-US" altLang="zh-CN" sz="2400" b="1" dirty="0">
                <a:latin typeface="+mj-lt"/>
                <a:ea typeface="SimSun" pitchFamily="2" charset="-122"/>
              </a:rPr>
              <a:t>x = </a:t>
            </a:r>
            <a:r>
              <a:rPr lang="en-US" altLang="zh-CN" sz="2400" b="1" dirty="0" err="1">
                <a:latin typeface="+mj-lt"/>
                <a:ea typeface="SimSun" pitchFamily="2" charset="-122"/>
              </a:rPr>
              <a:t>k</a:t>
            </a:r>
            <a:r>
              <a:rPr lang="en-US" altLang="zh-CN" sz="2800" b="1" baseline="30000" dirty="0" err="1">
                <a:latin typeface="+mj-lt"/>
                <a:ea typeface="SimSun" pitchFamily="2" charset="-122"/>
              </a:rPr>
              <a:t>z</a:t>
            </a:r>
            <a:r>
              <a:rPr lang="en-US" altLang="zh-CN" sz="2400" b="1" dirty="0">
                <a:latin typeface="+mj-lt"/>
                <a:ea typeface="SimSun" pitchFamily="2" charset="-122"/>
              </a:rPr>
              <a:t>/</a:t>
            </a:r>
            <a:r>
              <a:rPr lang="en-US" altLang="zh-CN" sz="2400" b="1" dirty="0" err="1">
                <a:latin typeface="+mj-lt"/>
                <a:ea typeface="SimSun" pitchFamily="2" charset="-122"/>
              </a:rPr>
              <a:t>P</a:t>
            </a:r>
            <a:r>
              <a:rPr lang="en-US" altLang="zh-CN" sz="2800" b="1" baseline="30000" dirty="0" err="1">
                <a:latin typeface="+mj-lt"/>
                <a:ea typeface="SimSun" pitchFamily="2" charset="-122"/>
              </a:rPr>
              <a:t>z</a:t>
            </a:r>
            <a:r>
              <a:rPr lang="en-US" altLang="zh-CN" b="1" dirty="0">
                <a:latin typeface="+mj-lt"/>
                <a:ea typeface="SimSun" pitchFamily="2" charset="-122"/>
              </a:rPr>
              <a:t> </a:t>
            </a:r>
            <a:r>
              <a:rPr lang="en-US" altLang="zh-CN" sz="2400" b="1" dirty="0">
                <a:latin typeface="+mj-lt"/>
                <a:ea typeface="SimSun" pitchFamily="2" charset="-122"/>
              </a:rPr>
              <a:t>,   0&lt;x&lt;1</a:t>
            </a:r>
            <a:endParaRPr lang="en-US" altLang="zh-CN" sz="2800" b="1" dirty="0">
              <a:latin typeface="+mj-lt"/>
              <a:ea typeface="SimSun" pitchFamily="2" charset="-122"/>
            </a:endParaRPr>
          </a:p>
        </p:txBody>
      </p:sp>
    </p:spTree>
    <p:extLst>
      <p:ext uri="{BB962C8B-B14F-4D97-AF65-F5344CB8AC3E}">
        <p14:creationId xmlns:p14="http://schemas.microsoft.com/office/powerpoint/2010/main" val="259781760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IMF and Theoretical </a:t>
            </a:r>
            <a:r>
              <a:rPr lang="en-US" dirty="0"/>
              <a:t>D</a:t>
            </a:r>
            <a:r>
              <a:rPr lang="en-US" dirty="0" smtClean="0"/>
              <a:t>ifficulties</a:t>
            </a:r>
            <a:endParaRPr lang="en-US" dirty="0"/>
          </a:p>
        </p:txBody>
      </p:sp>
      <p:sp>
        <p:nvSpPr>
          <p:cNvPr id="3" name="Content Placeholder 2"/>
          <p:cNvSpPr>
            <a:spLocks noGrp="1"/>
          </p:cNvSpPr>
          <p:nvPr>
            <p:ph idx="1"/>
          </p:nvPr>
        </p:nvSpPr>
        <p:spPr/>
        <p:txBody>
          <a:bodyPr/>
          <a:lstStyle/>
          <a:p>
            <a:pPr>
              <a:defRPr/>
            </a:pPr>
            <a:r>
              <a:rPr lang="en-US" dirty="0" smtClean="0"/>
              <a:t>IMF is a physical abstraction. </a:t>
            </a:r>
          </a:p>
          <a:p>
            <a:pPr>
              <a:defRPr/>
            </a:pPr>
            <a:r>
              <a:rPr lang="en-US" dirty="0" smtClean="0"/>
              <a:t>It is difficult to calculate in the IMF because it involves boosting all particles to the infinite momenta and there is a lot of infinities around.</a:t>
            </a:r>
          </a:p>
          <a:p>
            <a:pPr>
              <a:defRPr/>
            </a:pPr>
            <a:r>
              <a:rPr lang="en-US" dirty="0" smtClean="0"/>
              <a:t>The most popular approach is to  express </a:t>
            </a:r>
            <a:r>
              <a:rPr lang="en-US" dirty="0" err="1" smtClean="0"/>
              <a:t>partons</a:t>
            </a:r>
            <a:r>
              <a:rPr lang="en-US" dirty="0" smtClean="0"/>
              <a:t> as </a:t>
            </a:r>
            <a:r>
              <a:rPr lang="en-US" dirty="0" smtClean="0">
                <a:solidFill>
                  <a:srgbClr val="FF0000"/>
                </a:solidFill>
              </a:rPr>
              <a:t>light-cone correlation function. </a:t>
            </a:r>
          </a:p>
          <a:p>
            <a:pPr marL="457200" lvl="1" indent="0">
              <a:buNone/>
              <a:defRPr/>
            </a:pPr>
            <a:endParaRPr lang="en-US" dirty="0" smtClean="0"/>
          </a:p>
        </p:txBody>
      </p:sp>
    </p:spTree>
    <p:extLst>
      <p:ext uri="{BB962C8B-B14F-4D97-AF65-F5344CB8AC3E}">
        <p14:creationId xmlns:p14="http://schemas.microsoft.com/office/powerpoint/2010/main" val="34647904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Partons</a:t>
            </a:r>
            <a:r>
              <a:rPr lang="en-US" dirty="0" smtClean="0"/>
              <a:t> as light-front correlations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smtClean="0"/>
                  <a:t>Quark and gluon fields are distributed along the light-cone </a:t>
                </a:r>
                <a14:m>
                  <m:oMath xmlns:m="http://schemas.openxmlformats.org/officeDocument/2006/math" xmlns="">
                    <m:sSup>
                      <m:sSupPr>
                        <m:ctrlPr>
                          <a:rPr lang="en-US" i="1" smtClean="0">
                            <a:latin typeface="Cambria Math" panose="02040503050406030204" pitchFamily="18" charset="0"/>
                          </a:rPr>
                        </m:ctrlPr>
                      </m:sSupPr>
                      <m:e>
                        <m:r>
                          <a:rPr lang="en-US" smtClean="0">
                            <a:latin typeface="Cambria Math" panose="02040503050406030204" pitchFamily="18" charset="0"/>
                          </a:rPr>
                          <m:t>𝜉</m:t>
                        </m:r>
                      </m:e>
                      <m:sup>
                        <m:r>
                          <a:rPr lang="en-US" smtClean="0">
                            <a:latin typeface="Cambria Math" panose="02040503050406030204" pitchFamily="18" charset="0"/>
                          </a:rPr>
                          <m:t>−</m:t>
                        </m:r>
                      </m:sup>
                    </m:sSup>
                  </m:oMath>
                </a14:m>
                <a:r>
                  <a:rPr lang="en-US" dirty="0" smtClean="0"/>
                  <a:t>direction</a:t>
                </a:r>
              </a:p>
              <a:p>
                <a:endParaRPr lang="en-US" dirty="0"/>
              </a:p>
              <a:p>
                <a:endParaRPr lang="en-US" dirty="0" smtClean="0"/>
              </a:p>
              <a:p>
                <a:endParaRPr lang="en-US" dirty="0"/>
              </a:p>
              <a:p>
                <a:pPr lvl="1"/>
                <a:endParaRPr lang="en-US" dirty="0" smtClean="0"/>
              </a:p>
              <a:p>
                <a:r>
                  <a:rPr lang="en-US" dirty="0" smtClean="0"/>
                  <a:t>Parton physics involves time-dependent dynamics.</a:t>
                </a:r>
              </a:p>
              <a:p>
                <a:r>
                  <a:rPr lang="en-US" dirty="0" smtClean="0"/>
                  <a:t>This is very general, </a:t>
                </a:r>
                <a:r>
                  <a:rPr lang="en-US" dirty="0" err="1" smtClean="0"/>
                  <a:t>parton</a:t>
                </a:r>
                <a:r>
                  <a:rPr lang="en-US" dirty="0" smtClean="0"/>
                  <a:t> physics = “light cone physics” of bound states. </a:t>
                </a:r>
              </a:p>
              <a:p>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391" t="-2241" b="-280"/>
                </a:stretch>
              </a:blipFill>
            </p:spPr>
            <p:txBody>
              <a:bodyPr/>
              <a:lstStyle/>
              <a:p>
                <a:r>
                  <a:rPr lang="zh-CN" altLang="en-US">
                    <a:noFill/>
                  </a:rPr>
                  <a:t> </a:t>
                </a:r>
              </a:p>
            </p:txBody>
          </p:sp>
        </mc:Fallback>
      </mc:AlternateContent>
      <p:grpSp>
        <p:nvGrpSpPr>
          <p:cNvPr id="9" name="Group 8"/>
          <p:cNvGrpSpPr/>
          <p:nvPr/>
        </p:nvGrpSpPr>
        <p:grpSpPr>
          <a:xfrm>
            <a:off x="2667000" y="2754313"/>
            <a:ext cx="2819400" cy="1817687"/>
            <a:chOff x="2590800" y="2297113"/>
            <a:chExt cx="2819400" cy="1817687"/>
          </a:xfrm>
        </p:grpSpPr>
        <p:grpSp>
          <p:nvGrpSpPr>
            <p:cNvPr id="4" name="Group 15"/>
            <p:cNvGrpSpPr>
              <a:grpSpLocks/>
            </p:cNvGrpSpPr>
            <p:nvPr/>
          </p:nvGrpSpPr>
          <p:grpSpPr bwMode="auto">
            <a:xfrm>
              <a:off x="2590800" y="2590800"/>
              <a:ext cx="2438400" cy="1524000"/>
              <a:chOff x="2895600" y="2590800"/>
              <a:chExt cx="2438400" cy="1524000"/>
            </a:xfrm>
            <a:solidFill>
              <a:srgbClr val="FFFF00"/>
            </a:solidFill>
          </p:grpSpPr>
          <p:cxnSp>
            <p:nvCxnSpPr>
              <p:cNvPr id="5" name="Straight Arrow Connector 4"/>
              <p:cNvCxnSpPr>
                <a:cxnSpLocks noChangeShapeType="1"/>
              </p:cNvCxnSpPr>
              <p:nvPr/>
            </p:nvCxnSpPr>
            <p:spPr bwMode="auto">
              <a:xfrm flipV="1">
                <a:off x="4114800" y="2590800"/>
                <a:ext cx="0" cy="1524000"/>
              </a:xfrm>
              <a:prstGeom prst="straightConnector1">
                <a:avLst/>
              </a:prstGeom>
              <a:grpFill/>
              <a:ln w="9525" algn="ctr">
                <a:solidFill>
                  <a:schemeClr val="tx1"/>
                </a:solidFill>
                <a:round/>
                <a:headEnd/>
                <a:tailEnd type="arrow" w="med" len="med"/>
              </a:ln>
              <a:extLst/>
            </p:spPr>
          </p:cxnSp>
          <p:cxnSp>
            <p:nvCxnSpPr>
              <p:cNvPr id="6" name="Straight Arrow Connector 6"/>
              <p:cNvCxnSpPr>
                <a:cxnSpLocks noChangeShapeType="1"/>
              </p:cNvCxnSpPr>
              <p:nvPr/>
            </p:nvCxnSpPr>
            <p:spPr bwMode="auto">
              <a:xfrm>
                <a:off x="2895600" y="3352800"/>
                <a:ext cx="2438400" cy="0"/>
              </a:xfrm>
              <a:prstGeom prst="straightConnector1">
                <a:avLst/>
              </a:prstGeom>
              <a:grpFill/>
              <a:ln w="9525" algn="ctr">
                <a:solidFill>
                  <a:schemeClr val="tx1"/>
                </a:solidFill>
                <a:round/>
                <a:headEnd/>
                <a:tailEnd type="arrow" w="med" len="med"/>
              </a:ln>
              <a:extLst/>
            </p:spPr>
          </p:cxnSp>
          <p:cxnSp>
            <p:nvCxnSpPr>
              <p:cNvPr id="7" name="Straight Connector 18"/>
              <p:cNvCxnSpPr>
                <a:cxnSpLocks noChangeShapeType="1"/>
              </p:cNvCxnSpPr>
              <p:nvPr/>
            </p:nvCxnSpPr>
            <p:spPr bwMode="auto">
              <a:xfrm flipV="1">
                <a:off x="3352800" y="2667000"/>
                <a:ext cx="1600200" cy="1295400"/>
              </a:xfrm>
              <a:prstGeom prst="line">
                <a:avLst/>
              </a:prstGeom>
              <a:grpFill/>
              <a:ln w="9525" algn="ctr">
                <a:solidFill>
                  <a:schemeClr val="tx1"/>
                </a:solidFill>
                <a:round/>
                <a:headEnd/>
                <a:tailEnd/>
              </a:ln>
              <a:extLst/>
            </p:spPr>
          </p:cxnSp>
          <p:cxnSp>
            <p:nvCxnSpPr>
              <p:cNvPr id="8" name="Straight Connector 19"/>
              <p:cNvCxnSpPr>
                <a:cxnSpLocks noChangeShapeType="1"/>
              </p:cNvCxnSpPr>
              <p:nvPr/>
            </p:nvCxnSpPr>
            <p:spPr bwMode="auto">
              <a:xfrm>
                <a:off x="3352800" y="2667000"/>
                <a:ext cx="1676400" cy="1447800"/>
              </a:xfrm>
              <a:prstGeom prst="line">
                <a:avLst/>
              </a:prstGeom>
              <a:grpFill/>
              <a:ln w="9525" algn="ctr">
                <a:solidFill>
                  <a:schemeClr val="tx1"/>
                </a:solidFill>
                <a:round/>
                <a:headEnd/>
                <a:tailEnd/>
              </a:ln>
              <a:extLst/>
            </p:spPr>
          </p:cxnSp>
          <p:sp>
            <p:nvSpPr>
              <p:cNvPr id="10" name="Oval 21"/>
              <p:cNvSpPr>
                <a:spLocks noChangeArrowheads="1"/>
              </p:cNvSpPr>
              <p:nvPr/>
            </p:nvSpPr>
            <p:spPr bwMode="auto">
              <a:xfrm flipV="1">
                <a:off x="4419600" y="3524672"/>
                <a:ext cx="76200" cy="119010"/>
              </a:xfrm>
              <a:prstGeom prst="ellipse">
                <a:avLst/>
              </a:prstGeom>
              <a:grpFill/>
              <a:ln w="9525" algn="ctr">
                <a:solidFill>
                  <a:schemeClr val="tx1"/>
                </a:solidFill>
                <a:round/>
                <a:headEnd/>
                <a:tailEnd/>
              </a:ln>
            </p:spPr>
            <p:txBody>
              <a:bodyPr>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defRPr/>
                </a:pPr>
                <a:endParaRPr lang="en-US" sz="1800" smtClean="0"/>
              </a:p>
            </p:txBody>
          </p:sp>
        </p:grpSp>
        <p:sp>
          <p:nvSpPr>
            <p:cNvPr id="22533" name="TextBox 11"/>
            <p:cNvSpPr txBox="1">
              <a:spLocks noChangeArrowheads="1"/>
            </p:cNvSpPr>
            <p:nvPr/>
          </p:nvSpPr>
          <p:spPr bwMode="auto">
            <a:xfrm>
              <a:off x="5029200" y="2906713"/>
              <a:ext cx="381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sz="1800" dirty="0">
                  <a:solidFill>
                    <a:srgbClr val="1E02C6"/>
                  </a:solidFill>
                  <a:latin typeface="Cambria Math" panose="02040503050406030204" pitchFamily="18" charset="0"/>
                  <a:ea typeface="Cambria Math" panose="02040503050406030204" pitchFamily="18" charset="0"/>
                  <a:cs typeface="Cambria Math" panose="02040503050406030204" pitchFamily="18" charset="0"/>
                </a:rPr>
                <a:t>𝜉</a:t>
              </a:r>
              <a:r>
                <a:rPr lang="en-US" sz="1800" baseline="30000" dirty="0">
                  <a:solidFill>
                    <a:srgbClr val="1E02C6"/>
                  </a:solidFill>
                  <a:latin typeface="Cambria Math" panose="02040503050406030204" pitchFamily="18" charset="0"/>
                  <a:ea typeface="Cambria Math" panose="02040503050406030204" pitchFamily="18" charset="0"/>
                  <a:cs typeface="Cambria Math" panose="02040503050406030204" pitchFamily="18" charset="0"/>
                </a:rPr>
                <a:t>3</a:t>
              </a:r>
              <a:endParaRPr lang="en-US" sz="1800" baseline="30000" dirty="0">
                <a:solidFill>
                  <a:srgbClr val="1E02C6"/>
                </a:solidFill>
              </a:endParaRPr>
            </a:p>
          </p:txBody>
        </p:sp>
        <p:sp>
          <p:nvSpPr>
            <p:cNvPr id="22534" name="TextBox 12"/>
            <p:cNvSpPr txBox="1">
              <a:spLocks noChangeArrowheads="1"/>
            </p:cNvSpPr>
            <p:nvPr/>
          </p:nvSpPr>
          <p:spPr bwMode="auto">
            <a:xfrm>
              <a:off x="3810000" y="2297113"/>
              <a:ext cx="381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sz="1800" dirty="0">
                  <a:solidFill>
                    <a:srgbClr val="1E02C6"/>
                  </a:solidFill>
                  <a:latin typeface="Cambria Math" panose="02040503050406030204" pitchFamily="18" charset="0"/>
                  <a:ea typeface="Cambria Math" panose="02040503050406030204" pitchFamily="18" charset="0"/>
                  <a:cs typeface="Cambria Math" panose="02040503050406030204" pitchFamily="18" charset="0"/>
                </a:rPr>
                <a:t>𝜉</a:t>
              </a:r>
              <a:r>
                <a:rPr lang="en-US" sz="1800" baseline="30000" dirty="0">
                  <a:solidFill>
                    <a:srgbClr val="1E02C6"/>
                  </a:solidFill>
                  <a:latin typeface="Cambria Math" panose="02040503050406030204" pitchFamily="18" charset="0"/>
                  <a:ea typeface="Cambria Math" panose="02040503050406030204" pitchFamily="18" charset="0"/>
                  <a:cs typeface="Cambria Math" panose="02040503050406030204" pitchFamily="18" charset="0"/>
                </a:rPr>
                <a:t>0</a:t>
              </a:r>
              <a:endParaRPr lang="en-US" sz="1800" baseline="30000" dirty="0">
                <a:solidFill>
                  <a:srgbClr val="1E02C6"/>
                </a:solidFill>
              </a:endParaRPr>
            </a:p>
          </p:txBody>
        </p:sp>
        <p:sp>
          <p:nvSpPr>
            <p:cNvPr id="22535" name="TextBox 13"/>
            <p:cNvSpPr txBox="1">
              <a:spLocks noChangeArrowheads="1"/>
            </p:cNvSpPr>
            <p:nvPr/>
          </p:nvSpPr>
          <p:spPr bwMode="auto">
            <a:xfrm>
              <a:off x="4648200" y="2449512"/>
              <a:ext cx="4111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sz="1800" dirty="0">
                  <a:solidFill>
                    <a:srgbClr val="C00000"/>
                  </a:solidFill>
                  <a:latin typeface="Cambria Math" panose="02040503050406030204" pitchFamily="18" charset="0"/>
                  <a:ea typeface="Cambria Math" panose="02040503050406030204" pitchFamily="18" charset="0"/>
                  <a:cs typeface="Cambria Math" panose="02040503050406030204" pitchFamily="18" charset="0"/>
                </a:rPr>
                <a:t>𝜉</a:t>
              </a:r>
              <a:r>
                <a:rPr lang="en-US" sz="1800" baseline="30000" dirty="0">
                  <a:solidFill>
                    <a:srgbClr val="C00000"/>
                  </a:solidFill>
                  <a:latin typeface="Cambria Math" panose="02040503050406030204" pitchFamily="18" charset="0"/>
                  <a:ea typeface="Cambria Math" panose="02040503050406030204" pitchFamily="18" charset="0"/>
                  <a:cs typeface="Cambria Math" panose="02040503050406030204" pitchFamily="18" charset="0"/>
                </a:rPr>
                <a:t>+</a:t>
              </a:r>
              <a:endParaRPr lang="en-US" sz="1800" baseline="30000" dirty="0">
                <a:solidFill>
                  <a:srgbClr val="C00000"/>
                </a:solidFill>
              </a:endParaRPr>
            </a:p>
          </p:txBody>
        </p:sp>
        <p:sp>
          <p:nvSpPr>
            <p:cNvPr id="22536" name="TextBox 14"/>
            <p:cNvSpPr txBox="1">
              <a:spLocks noChangeArrowheads="1"/>
            </p:cNvSpPr>
            <p:nvPr/>
          </p:nvSpPr>
          <p:spPr bwMode="auto">
            <a:xfrm>
              <a:off x="2722563" y="2449512"/>
              <a:ext cx="346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sz="1800" dirty="0">
                  <a:solidFill>
                    <a:srgbClr val="C00000"/>
                  </a:solidFill>
                  <a:latin typeface="Cambria Math" panose="02040503050406030204" pitchFamily="18" charset="0"/>
                  <a:ea typeface="Cambria Math" panose="02040503050406030204" pitchFamily="18" charset="0"/>
                  <a:cs typeface="Cambria Math" panose="02040503050406030204" pitchFamily="18" charset="0"/>
                </a:rPr>
                <a:t>𝜉</a:t>
              </a:r>
              <a:r>
                <a:rPr lang="en-US" sz="1800" baseline="30000" dirty="0">
                  <a:solidFill>
                    <a:srgbClr val="C00000"/>
                  </a:solidFill>
                  <a:latin typeface="Cambria Math" panose="02040503050406030204" pitchFamily="18" charset="0"/>
                  <a:ea typeface="Cambria Math" panose="02040503050406030204" pitchFamily="18" charset="0"/>
                  <a:cs typeface="Cambria Math" panose="02040503050406030204" pitchFamily="18" charset="0"/>
                </a:rPr>
                <a:t>-</a:t>
              </a:r>
              <a:endParaRPr lang="en-US" sz="1800" baseline="30000" dirty="0">
                <a:solidFill>
                  <a:srgbClr val="C00000"/>
                </a:solidFill>
              </a:endParaRPr>
            </a:p>
          </p:txBody>
        </p:sp>
        <p:sp>
          <p:nvSpPr>
            <p:cNvPr id="22537" name="Oval 21"/>
            <p:cNvSpPr>
              <a:spLocks noChangeArrowheads="1"/>
            </p:cNvSpPr>
            <p:nvPr/>
          </p:nvSpPr>
          <p:spPr bwMode="auto">
            <a:xfrm flipV="1">
              <a:off x="3810000" y="3309937"/>
              <a:ext cx="76200" cy="119063"/>
            </a:xfrm>
            <a:prstGeom prst="ellipse">
              <a:avLst/>
            </a:prstGeom>
            <a:solidFill>
              <a:srgbClr val="FFFF00"/>
            </a:solidFill>
            <a:ln w="9525" algn="ctr">
              <a:solidFill>
                <a:schemeClr val="tx1"/>
              </a:solidFill>
              <a:round/>
              <a:headEnd/>
              <a:tailEnd/>
            </a:ln>
          </p:spPr>
          <p:txBody>
            <a:bodyPr>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endParaRPr lang="en-US" sz="1800"/>
            </a:p>
          </p:txBody>
        </p:sp>
        <p:sp>
          <p:nvSpPr>
            <p:cNvPr id="22538" name="Oval 21"/>
            <p:cNvSpPr>
              <a:spLocks noChangeArrowheads="1"/>
            </p:cNvSpPr>
            <p:nvPr/>
          </p:nvSpPr>
          <p:spPr bwMode="auto">
            <a:xfrm flipV="1">
              <a:off x="3200400" y="2776538"/>
              <a:ext cx="76200" cy="119062"/>
            </a:xfrm>
            <a:prstGeom prst="ellipse">
              <a:avLst/>
            </a:prstGeom>
            <a:solidFill>
              <a:srgbClr val="FFFF00"/>
            </a:solidFill>
            <a:ln w="9525" algn="ctr">
              <a:solidFill>
                <a:schemeClr val="tx1"/>
              </a:solidFill>
              <a:round/>
              <a:headEnd/>
              <a:tailEnd/>
            </a:ln>
          </p:spPr>
          <p:txBody>
            <a:bodyPr>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endParaRPr lang="en-US" sz="1800"/>
            </a:p>
          </p:txBody>
        </p:sp>
        <p:sp>
          <p:nvSpPr>
            <p:cNvPr id="22539" name="Oval 21"/>
            <p:cNvSpPr>
              <a:spLocks noChangeArrowheads="1"/>
            </p:cNvSpPr>
            <p:nvPr/>
          </p:nvSpPr>
          <p:spPr bwMode="auto">
            <a:xfrm flipV="1">
              <a:off x="3505200" y="3005137"/>
              <a:ext cx="76200" cy="119063"/>
            </a:xfrm>
            <a:prstGeom prst="ellipse">
              <a:avLst/>
            </a:prstGeom>
            <a:solidFill>
              <a:srgbClr val="FFFF00"/>
            </a:solidFill>
            <a:ln w="9525" algn="ctr">
              <a:solidFill>
                <a:schemeClr val="tx1"/>
              </a:solidFill>
              <a:round/>
              <a:headEnd/>
              <a:tailEnd/>
            </a:ln>
          </p:spPr>
          <p:txBody>
            <a:bodyPr>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endParaRPr lang="en-US" sz="1800"/>
            </a:p>
          </p:txBody>
        </p:sp>
      </p:grpSp>
    </p:spTree>
    <p:extLst>
      <p:ext uri="{BB962C8B-B14F-4D97-AF65-F5344CB8AC3E}">
        <p14:creationId xmlns:p14="http://schemas.microsoft.com/office/powerpoint/2010/main" val="330506829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How to deal with time-dependent correlations?</a:t>
            </a:r>
            <a:endParaRPr lang="zh-CN" altLang="en-US" dirty="0"/>
          </a:p>
        </p:txBody>
      </p:sp>
      <p:sp>
        <p:nvSpPr>
          <p:cNvPr id="3" name="内容占位符 2"/>
          <p:cNvSpPr>
            <a:spLocks noGrp="1"/>
          </p:cNvSpPr>
          <p:nvPr>
            <p:ph idx="1"/>
          </p:nvPr>
        </p:nvSpPr>
        <p:spPr>
          <a:xfrm>
            <a:off x="628650" y="2235853"/>
            <a:ext cx="7886700" cy="3598609"/>
          </a:xfrm>
        </p:spPr>
        <p:txBody>
          <a:bodyPr/>
          <a:lstStyle/>
          <a:p>
            <a:r>
              <a:rPr lang="en-US" altLang="zh-CN" dirty="0" smtClean="0"/>
              <a:t>Monte Carlo calculations, like lattice QCD?</a:t>
            </a:r>
          </a:p>
          <a:p>
            <a:r>
              <a:rPr lang="en-US" altLang="zh-CN" dirty="0" smtClean="0"/>
              <a:t>Direct Monte Carlo simulation is out of the question because of the sign problem (NP-complete problem, the ultimate sign problem!)</a:t>
            </a:r>
          </a:p>
          <a:p>
            <a:r>
              <a:rPr lang="en-US" altLang="zh-CN" dirty="0" smtClean="0"/>
              <a:t>Ken Wilson and others  in 1990’s have proposed to calculate </a:t>
            </a:r>
            <a:r>
              <a:rPr lang="en-US" altLang="zh-CN" dirty="0" err="1" smtClean="0"/>
              <a:t>parton</a:t>
            </a:r>
            <a:r>
              <a:rPr lang="en-US" altLang="zh-CN" dirty="0" smtClean="0"/>
              <a:t> physics using Hamiltonian formalism and light-cone quantization. </a:t>
            </a:r>
          </a:p>
          <a:p>
            <a:pPr marL="0" indent="0">
              <a:buNone/>
            </a:pPr>
            <a:r>
              <a:rPr lang="en-US" altLang="zh-CN" dirty="0"/>
              <a:t> </a:t>
            </a:r>
            <a:endParaRPr lang="en-US" altLang="zh-CN" dirty="0" smtClean="0"/>
          </a:p>
          <a:p>
            <a:pPr lvl="1"/>
            <a:endParaRPr lang="en-US" altLang="zh-CN" dirty="0" smtClean="0"/>
          </a:p>
          <a:p>
            <a:endParaRPr lang="en-US" altLang="zh-CN" dirty="0" smtClean="0"/>
          </a:p>
          <a:p>
            <a:endParaRPr lang="zh-CN" altLang="en-US" dirty="0"/>
          </a:p>
        </p:txBody>
      </p:sp>
    </p:spTree>
    <p:extLst>
      <p:ext uri="{BB962C8B-B14F-4D97-AF65-F5344CB8AC3E}">
        <p14:creationId xmlns:p14="http://schemas.microsoft.com/office/powerpoint/2010/main" val="394291506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Light-front quantization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22959" y="1676400"/>
                <a:ext cx="7543801" cy="4023360"/>
              </a:xfrm>
            </p:spPr>
            <p:txBody>
              <a:bodyPr/>
              <a:lstStyle/>
              <a:p>
                <a:r>
                  <a:rPr lang="en-US" dirty="0" smtClean="0"/>
                  <a:t> Choose a new system of coordinates with </a:t>
                </a:r>
                <a14:m>
                  <m:oMath xmlns:m="http://schemas.openxmlformats.org/officeDocument/2006/math" xmlns="">
                    <m:sSup>
                      <m:sSupPr>
                        <m:ctrlPr>
                          <a:rPr lang="en-US" i="1" smtClean="0">
                            <a:latin typeface="Cambria Math" panose="02040503050406030204" pitchFamily="18" charset="0"/>
                          </a:rPr>
                        </m:ctrlPr>
                      </m:sSupPr>
                      <m:e>
                        <m:r>
                          <a:rPr lang="en-US" smtClean="0">
                            <a:latin typeface="Cambria Math" panose="02040503050406030204" pitchFamily="18" charset="0"/>
                          </a:rPr>
                          <m:t>𝜉</m:t>
                        </m:r>
                      </m:e>
                      <m:sup>
                        <m:r>
                          <a:rPr lang="en-US" smtClean="0">
                            <a:latin typeface="Cambria Math" panose="02040503050406030204" pitchFamily="18" charset="0"/>
                          </a:rPr>
                          <m:t>+</m:t>
                        </m:r>
                      </m:sup>
                    </m:sSup>
                  </m:oMath>
                </a14:m>
                <a:r>
                  <a:rPr lang="en-US" dirty="0" smtClean="0"/>
                  <a:t> as the new “time” (light-cone time) and </a:t>
                </a:r>
                <a14:m>
                  <m:oMath xmlns:m="http://schemas.openxmlformats.org/officeDocument/2006/math" xmlns="">
                    <m:sSup>
                      <m:sSupPr>
                        <m:ctrlPr>
                          <a:rPr lang="en-US" i="1">
                            <a:latin typeface="Cambria Math" panose="02040503050406030204" pitchFamily="18" charset="0"/>
                          </a:rPr>
                        </m:ctrlPr>
                      </m:sSupPr>
                      <m:e>
                        <m:r>
                          <a:rPr lang="en-US">
                            <a:latin typeface="Cambria Math" panose="02040503050406030204" pitchFamily="18" charset="0"/>
                          </a:rPr>
                          <m:t>𝜉</m:t>
                        </m:r>
                      </m:e>
                      <m:sup>
                        <m:r>
                          <a:rPr lang="en-US" smtClean="0">
                            <a:latin typeface="Cambria Math" panose="02040503050406030204" pitchFamily="18" charset="0"/>
                          </a:rPr>
                          <m:t>−</m:t>
                        </m:r>
                      </m:sup>
                    </m:sSup>
                  </m:oMath>
                </a14:m>
                <a:r>
                  <a:rPr lang="en-US" dirty="0" smtClean="0"/>
                  <a:t> as the new “space” (light-cone space); Also choose the light-cone gauge </a:t>
                </a:r>
                <a14:m>
                  <m:oMath xmlns:m="http://schemas.openxmlformats.org/officeDocument/2006/math" xmlns="">
                    <m:sSup>
                      <m:sSupPr>
                        <m:ctrlPr>
                          <a:rPr lang="en-US" i="1" smtClean="0">
                            <a:latin typeface="Cambria Math" panose="02040503050406030204" pitchFamily="18" charset="0"/>
                          </a:rPr>
                        </m:ctrlPr>
                      </m:sSupPr>
                      <m:e>
                        <m:r>
                          <a:rPr lang="en-US" smtClean="0">
                            <a:latin typeface="Cambria Math" panose="02040503050406030204" pitchFamily="18" charset="0"/>
                          </a:rPr>
                          <m:t>𝐴</m:t>
                        </m:r>
                      </m:e>
                      <m:sup>
                        <m:r>
                          <a:rPr lang="en-US" smtClean="0">
                            <a:latin typeface="Cambria Math" panose="02040503050406030204" pitchFamily="18" charset="0"/>
                          </a:rPr>
                          <m:t>+</m:t>
                        </m:r>
                      </m:sup>
                    </m:sSup>
                    <m:r>
                      <a:rPr lang="en-US" smtClean="0">
                        <a:latin typeface="Cambria Math" panose="02040503050406030204" pitchFamily="18" charset="0"/>
                      </a:rPr>
                      <m:t>=0</m:t>
                    </m:r>
                  </m:oMath>
                </a14:m>
                <a:r>
                  <a:rPr lang="en-US" dirty="0" smtClean="0"/>
                  <a:t> (Dirac, 1949)</a:t>
                </a:r>
              </a:p>
              <a:p>
                <a:r>
                  <a:rPr lang="en-US" dirty="0" smtClean="0"/>
                  <a:t> Light-cone correlation becomes “equal-time” correlation. </a:t>
                </a:r>
              </a:p>
              <a:p>
                <a:r>
                  <a:rPr lang="en-US" dirty="0" smtClean="0"/>
                  <a:t> Parton physics is manifest through light-cone quantization (LCQ)</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22959" y="1676400"/>
                <a:ext cx="7543801" cy="4023360"/>
              </a:xfrm>
              <a:blipFill>
                <a:blip r:embed="rId2"/>
                <a:stretch>
                  <a:fillRect l="-2585" t="-2424" r="-3796"/>
                </a:stretch>
              </a:blipFill>
            </p:spPr>
            <p:txBody>
              <a:bodyPr/>
              <a:lstStyle/>
              <a:p>
                <a:r>
                  <a:rPr lang="zh-CN" altLang="en-US">
                    <a:noFill/>
                  </a:rPr>
                  <a:t> </a:t>
                </a:r>
              </a:p>
            </p:txBody>
          </p:sp>
        </mc:Fallback>
      </mc:AlternateContent>
      <p:pic>
        <p:nvPicPr>
          <p:cNvPr id="4" name="Picture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97000" y="5181600"/>
            <a:ext cx="59944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411413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Status of Hamiltonian approach</a:t>
            </a:r>
            <a:endParaRPr lang="en-US" dirty="0"/>
          </a:p>
        </p:txBody>
      </p:sp>
      <p:sp>
        <p:nvSpPr>
          <p:cNvPr id="6" name="Content Placeholder 5"/>
          <p:cNvSpPr>
            <a:spLocks noGrp="1"/>
          </p:cNvSpPr>
          <p:nvPr>
            <p:ph idx="1"/>
          </p:nvPr>
        </p:nvSpPr>
        <p:spPr>
          <a:xfrm>
            <a:off x="628650" y="1825625"/>
            <a:ext cx="4975737" cy="4351338"/>
          </a:xfrm>
        </p:spPr>
        <p:txBody>
          <a:bodyPr>
            <a:normAutofit fontScale="92500" lnSpcReduction="10000"/>
          </a:bodyPr>
          <a:lstStyle/>
          <a:p>
            <a:r>
              <a:rPr lang="en-US" dirty="0" smtClean="0">
                <a:solidFill>
                  <a:srgbClr val="FF0000"/>
                </a:solidFill>
              </a:rPr>
              <a:t>Despite </a:t>
            </a:r>
            <a:r>
              <a:rPr lang="en-US" dirty="0">
                <a:solidFill>
                  <a:srgbClr val="FF0000"/>
                </a:solidFill>
              </a:rPr>
              <a:t>many years of </a:t>
            </a:r>
            <a:r>
              <a:rPr lang="en-US" dirty="0" smtClean="0">
                <a:solidFill>
                  <a:srgbClr val="FF0000"/>
                </a:solidFill>
              </a:rPr>
              <a:t>efforts, </a:t>
            </a:r>
            <a:r>
              <a:rPr lang="en-US" dirty="0">
                <a:solidFill>
                  <a:srgbClr val="FF0000"/>
                </a:solidFill>
              </a:rPr>
              <a:t>light-front quantization has not yielded a systematic approach to calculating non-perturbative </a:t>
            </a:r>
            <a:r>
              <a:rPr lang="en-US" dirty="0" err="1">
                <a:solidFill>
                  <a:srgbClr val="FF0000"/>
                </a:solidFill>
              </a:rPr>
              <a:t>parton</a:t>
            </a:r>
            <a:r>
              <a:rPr lang="en-US" dirty="0">
                <a:solidFill>
                  <a:srgbClr val="FF0000"/>
                </a:solidFill>
              </a:rPr>
              <a:t> </a:t>
            </a:r>
            <a:r>
              <a:rPr lang="en-US" dirty="0" smtClean="0">
                <a:solidFill>
                  <a:srgbClr val="FF0000"/>
                </a:solidFill>
              </a:rPr>
              <a:t>physics.</a:t>
            </a:r>
          </a:p>
          <a:p>
            <a:r>
              <a:rPr lang="en-US" dirty="0">
                <a:solidFill>
                  <a:schemeClr val="tx1"/>
                </a:solidFill>
              </a:rPr>
              <a:t> </a:t>
            </a:r>
            <a:r>
              <a:rPr lang="en-US" dirty="0" smtClean="0">
                <a:solidFill>
                  <a:schemeClr val="tx1"/>
                </a:solidFill>
              </a:rPr>
              <a:t>Not even an approximate calculation of </a:t>
            </a:r>
            <a:r>
              <a:rPr lang="en-US" dirty="0" err="1" smtClean="0">
                <a:solidFill>
                  <a:schemeClr val="tx1"/>
                </a:solidFill>
              </a:rPr>
              <a:t>parton</a:t>
            </a:r>
            <a:r>
              <a:rPr lang="en-US" dirty="0" smtClean="0">
                <a:solidFill>
                  <a:schemeClr val="tx1"/>
                </a:solidFill>
              </a:rPr>
              <a:t> distributions using QCD LF Hamiltonian has appeared. </a:t>
            </a:r>
          </a:p>
          <a:p>
            <a:r>
              <a:rPr lang="en-US" sz="2800" dirty="0" smtClean="0"/>
              <a:t>Light-front quantization conferences have been held every other year!</a:t>
            </a:r>
            <a:endParaRPr lang="en-US" sz="2800" dirty="0" smtClean="0">
              <a:solidFill>
                <a:schemeClr val="tx1"/>
              </a:solidFill>
            </a:endParaRPr>
          </a:p>
          <a:p>
            <a:endParaRPr lang="en-US" sz="2800" dirty="0" smtClean="0">
              <a:solidFill>
                <a:srgbClr val="1E02C6"/>
              </a:solidFill>
            </a:endParaRPr>
          </a:p>
        </p:txBody>
      </p:sp>
      <p:pic>
        <p:nvPicPr>
          <p:cNvPr id="2" name="图片 1"/>
          <p:cNvPicPr>
            <a:picLocks noChangeAspect="1"/>
          </p:cNvPicPr>
          <p:nvPr/>
        </p:nvPicPr>
        <p:blipFill>
          <a:blip r:embed="rId2"/>
          <a:stretch>
            <a:fillRect/>
          </a:stretch>
        </p:blipFill>
        <p:spPr>
          <a:xfrm>
            <a:off x="5789205" y="1563563"/>
            <a:ext cx="2992995" cy="4613400"/>
          </a:xfrm>
          <a:prstGeom prst="rect">
            <a:avLst/>
          </a:prstGeom>
        </p:spPr>
      </p:pic>
    </p:spTree>
    <p:extLst>
      <p:ext uri="{BB962C8B-B14F-4D97-AF65-F5344CB8AC3E}">
        <p14:creationId xmlns:p14="http://schemas.microsoft.com/office/powerpoint/2010/main" val="41135254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a:xfrm>
            <a:off x="685800" y="2255047"/>
            <a:ext cx="7772400" cy="2387600"/>
          </a:xfrm>
        </p:spPr>
        <p:txBody>
          <a:bodyPr>
            <a:normAutofit fontScale="90000"/>
          </a:bodyPr>
          <a:lstStyle/>
          <a:p>
            <a:r>
              <a:rPr lang="en-US" altLang="zh-CN" dirty="0" smtClean="0"/>
              <a:t>This Workshop is sponsored by </a:t>
            </a:r>
            <a:br>
              <a:rPr lang="en-US" altLang="zh-CN" dirty="0" smtClean="0"/>
            </a:br>
            <a:r>
              <a:rPr lang="en-US" altLang="zh-CN" b="1" dirty="0" smtClean="0">
                <a:solidFill>
                  <a:srgbClr val="FF0000"/>
                </a:solidFill>
              </a:rPr>
              <a:t>Maryland Center for Fundamental Physics (MCFP)</a:t>
            </a:r>
            <a:endParaRPr lang="zh-CN" altLang="en-US" b="1" dirty="0">
              <a:solidFill>
                <a:srgbClr val="FF0000"/>
              </a:solidFill>
            </a:endParaRPr>
          </a:p>
        </p:txBody>
      </p:sp>
    </p:spTree>
    <p:extLst>
      <p:ext uri="{BB962C8B-B14F-4D97-AF65-F5344CB8AC3E}">
        <p14:creationId xmlns:p14="http://schemas.microsoft.com/office/powerpoint/2010/main" val="221185670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
            </a:r>
            <a:r>
              <a:rPr lang="en-US" dirty="0" smtClean="0"/>
              <a:t>arton physics on lattice?   </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smtClean="0"/>
                  <a:t>One can form local moments to get rid of the time-dependence    </a:t>
                </a:r>
                <a14:m>
                  <m:oMath xmlns:m="http://schemas.openxmlformats.org/officeDocument/2006/math" xmlns="">
                    <m:sSup>
                      <m:sSupPr>
                        <m:ctrlPr>
                          <a:rPr lang="en-US" i="1" smtClean="0">
                            <a:latin typeface="Cambria Math" panose="02040503050406030204" pitchFamily="18" charset="0"/>
                          </a:rPr>
                        </m:ctrlPr>
                      </m:sSupPr>
                      <m:e>
                        <m:r>
                          <a:rPr lang="en-US" smtClean="0">
                            <a:latin typeface="Cambria Math" panose="02040503050406030204" pitchFamily="18" charset="0"/>
                          </a:rPr>
                          <m:t>〈</m:t>
                        </m:r>
                        <m:r>
                          <a:rPr lang="en-US" smtClean="0">
                            <a:latin typeface="Cambria Math" panose="02040503050406030204" pitchFamily="18" charset="0"/>
                          </a:rPr>
                          <m:t>𝑥</m:t>
                        </m:r>
                      </m:e>
                      <m:sup>
                        <m:r>
                          <a:rPr lang="en-US" smtClean="0">
                            <a:latin typeface="Cambria Math" panose="02040503050406030204" pitchFamily="18" charset="0"/>
                          </a:rPr>
                          <m:t>𝑛</m:t>
                        </m:r>
                      </m:sup>
                    </m:sSup>
                    <m:r>
                      <a:rPr lang="en-US" smtClean="0">
                        <a:latin typeface="Cambria Math" panose="02040503050406030204" pitchFamily="18" charset="0"/>
                      </a:rPr>
                      <m:t>〉=∫</m:t>
                    </m:r>
                    <m:r>
                      <a:rPr lang="en-US" smtClean="0">
                        <a:latin typeface="Cambria Math" panose="02040503050406030204" pitchFamily="18" charset="0"/>
                      </a:rPr>
                      <m:t>𝑞</m:t>
                    </m:r>
                    <m:d>
                      <m:dPr>
                        <m:ctrlPr>
                          <a:rPr lang="en-US" i="1" smtClean="0">
                            <a:latin typeface="Cambria Math" panose="02040503050406030204" pitchFamily="18" charset="0"/>
                          </a:rPr>
                        </m:ctrlPr>
                      </m:dPr>
                      <m:e>
                        <m:r>
                          <a:rPr lang="en-US" smtClean="0">
                            <a:latin typeface="Cambria Math" panose="02040503050406030204" pitchFamily="18" charset="0"/>
                          </a:rPr>
                          <m:t>𝑥</m:t>
                        </m:r>
                      </m:e>
                    </m:d>
                    <m:sSup>
                      <m:sSupPr>
                        <m:ctrlPr>
                          <a:rPr lang="en-US" i="1" smtClean="0">
                            <a:latin typeface="Cambria Math" panose="02040503050406030204" pitchFamily="18" charset="0"/>
                          </a:rPr>
                        </m:ctrlPr>
                      </m:sSupPr>
                      <m:e>
                        <m:r>
                          <a:rPr lang="en-US" smtClean="0">
                            <a:latin typeface="Cambria Math" panose="02040503050406030204" pitchFamily="18" charset="0"/>
                          </a:rPr>
                          <m:t>𝑥</m:t>
                        </m:r>
                      </m:e>
                      <m:sup>
                        <m:r>
                          <a:rPr lang="en-US" smtClean="0">
                            <a:latin typeface="Cambria Math" panose="02040503050406030204" pitchFamily="18" charset="0"/>
                          </a:rPr>
                          <m:t>𝑛</m:t>
                        </m:r>
                      </m:sup>
                    </m:sSup>
                    <m:r>
                      <a:rPr lang="en-US" smtClean="0">
                        <a:latin typeface="Cambria Math" panose="02040503050406030204" pitchFamily="18" charset="0"/>
                      </a:rPr>
                      <m:t>𝑑𝑥</m:t>
                    </m:r>
                    <m:r>
                      <a:rPr lang="en-US" smtClean="0">
                        <a:latin typeface="Cambria Math" panose="02040503050406030204" pitchFamily="18" charset="0"/>
                      </a:rPr>
                      <m:t> </m:t>
                    </m:r>
                  </m:oMath>
                </a14:m>
                <a:r>
                  <a:rPr lang="en-US" dirty="0" smtClean="0"/>
                  <a:t> </a:t>
                </a:r>
                <a:r>
                  <a:rPr lang="en-US" dirty="0" smtClean="0">
                    <a:sym typeface="Wingdings" panose="05000000000000000000" pitchFamily="2" charset="2"/>
                  </a:rPr>
                  <a:t></a:t>
                </a:r>
                <a:r>
                  <a:rPr lang="en-US" dirty="0" smtClean="0"/>
                  <a:t>matrix elements of local  operators</a:t>
                </a:r>
              </a:p>
              <a:p>
                <a:pPr lvl="1"/>
                <a:r>
                  <a:rPr lang="en-US" sz="2800" dirty="0" smtClean="0">
                    <a:solidFill>
                      <a:srgbClr val="1E02C6"/>
                    </a:solidFill>
                  </a:rPr>
                  <a:t>However, one can only calculate lowest few moments in practice. </a:t>
                </a:r>
              </a:p>
              <a:p>
                <a:pPr lvl="1"/>
                <a:r>
                  <a:rPr lang="en-US" sz="2800" dirty="0" smtClean="0">
                    <a:solidFill>
                      <a:srgbClr val="1E02C6"/>
                    </a:solidFill>
                  </a:rPr>
                  <a:t>Higher moments quickly become noisy.</a:t>
                </a:r>
              </a:p>
              <a:p>
                <a:r>
                  <a:rPr lang="en-US" dirty="0" smtClean="0"/>
                  <a:t> </a:t>
                </a:r>
                <a:r>
                  <a:rPr lang="en-US" dirty="0" smtClean="0">
                    <a:solidFill>
                      <a:srgbClr val="FF0000"/>
                    </a:solidFill>
                  </a:rPr>
                  <a:t>Many other </a:t>
                </a:r>
                <a:r>
                  <a:rPr lang="en-US" dirty="0" err="1" smtClean="0">
                    <a:solidFill>
                      <a:srgbClr val="FF0000"/>
                    </a:solidFill>
                  </a:rPr>
                  <a:t>parton</a:t>
                </a:r>
                <a:r>
                  <a:rPr lang="en-US" dirty="0" smtClean="0">
                    <a:solidFill>
                      <a:srgbClr val="FF0000"/>
                    </a:solidFill>
                  </a:rPr>
                  <a:t> properties cannot be not related to local operators, e. g. TMDs, jet functions etc. One must find alternative approach.</a:t>
                </a:r>
              </a:p>
              <a:p>
                <a:r>
                  <a:rPr lang="en-US" dirty="0" smtClean="0">
                    <a:solidFill>
                      <a:srgbClr val="FF0000"/>
                    </a:solidFill>
                  </a:rPr>
                  <a:t>Needs new insight!</a:t>
                </a:r>
              </a:p>
              <a:p>
                <a:endParaRPr lang="en-US" dirty="0" smtClean="0"/>
              </a:p>
              <a:p>
                <a:endParaRPr lang="en-US" dirty="0" smtClean="0"/>
              </a:p>
              <a:p>
                <a:endParaRPr lang="en-US" dirty="0" smtClean="0"/>
              </a:p>
              <a:p>
                <a:pPr lvl="1"/>
                <a:endParaRPr lang="en-US" dirty="0" smtClean="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391" t="-2241" r="-464" b="-3501"/>
                </a:stretch>
              </a:blipFill>
            </p:spPr>
            <p:txBody>
              <a:bodyPr/>
              <a:lstStyle/>
              <a:p>
                <a:r>
                  <a:rPr lang="zh-CN" altLang="en-US">
                    <a:noFill/>
                  </a:rPr>
                  <a:t> </a:t>
                </a:r>
              </a:p>
            </p:txBody>
          </p:sp>
        </mc:Fallback>
      </mc:AlternateContent>
      <p:sp>
        <p:nvSpPr>
          <p:cNvPr id="5" name="Rectangle 4"/>
          <p:cNvSpPr/>
          <p:nvPr/>
        </p:nvSpPr>
        <p:spPr>
          <a:xfrm>
            <a:off x="5791195" y="2597844"/>
            <a:ext cx="3471333" cy="584776"/>
          </a:xfrm>
          <a:prstGeom prst="rect">
            <a:avLst/>
          </a:prstGeom>
        </p:spPr>
        <p:txBody>
          <a:bodyPr wrap="square">
            <a:spAutoFit/>
          </a:bodyPr>
          <a:lstStyle/>
          <a:p>
            <a:r>
              <a:rPr lang="nb-NO" sz="1600" dirty="0">
                <a:solidFill>
                  <a:srgbClr val="800080"/>
                </a:solidFill>
              </a:rPr>
              <a:t>W. Detmold et al., EPJ 2001, PRD 2002; </a:t>
            </a:r>
          </a:p>
          <a:p>
            <a:r>
              <a:rPr lang="nb-NO" sz="1600" dirty="0">
                <a:solidFill>
                  <a:srgbClr val="800080"/>
                </a:solidFill>
              </a:rPr>
              <a:t>D. </a:t>
            </a:r>
            <a:r>
              <a:rPr lang="nb-NO" sz="1600" dirty="0" err="1">
                <a:solidFill>
                  <a:srgbClr val="800080"/>
                </a:solidFill>
              </a:rPr>
              <a:t>Dolgov</a:t>
            </a:r>
            <a:r>
              <a:rPr lang="nb-NO" sz="1600" dirty="0">
                <a:solidFill>
                  <a:srgbClr val="800080"/>
                </a:solidFill>
              </a:rPr>
              <a:t> et al. (LHPC, TXL), PRD </a:t>
            </a:r>
            <a:r>
              <a:rPr lang="nb-NO" sz="1600" dirty="0" smtClean="0">
                <a:solidFill>
                  <a:srgbClr val="800080"/>
                </a:solidFill>
              </a:rPr>
              <a:t>2002. </a:t>
            </a:r>
            <a:endParaRPr lang="nb-NO" sz="1600" dirty="0">
              <a:solidFill>
                <a:srgbClr val="800080"/>
              </a:solidFill>
            </a:endParaRPr>
          </a:p>
        </p:txBody>
      </p:sp>
    </p:spTree>
    <p:extLst>
      <p:ext uri="{BB962C8B-B14F-4D97-AF65-F5344CB8AC3E}">
        <p14:creationId xmlns:p14="http://schemas.microsoft.com/office/powerpoint/2010/main" val="197920417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dirty="0" smtClean="0"/>
              <a:t>Parton </a:t>
            </a:r>
            <a:r>
              <a:rPr lang="en-US" altLang="zh-CN" sz="4800" dirty="0" smtClean="0"/>
              <a:t>physics as fixed point of the momentum RG evolution</a:t>
            </a:r>
            <a:endParaRPr lang="en-US" sz="4800" dirty="0"/>
          </a:p>
        </p:txBody>
      </p:sp>
      <p:sp>
        <p:nvSpPr>
          <p:cNvPr id="5" name="Subtitle 4"/>
          <p:cNvSpPr>
            <a:spLocks noGrp="1"/>
          </p:cNvSpPr>
          <p:nvPr>
            <p:ph type="subTitle" idx="1"/>
          </p:nvPr>
        </p:nvSpPr>
        <p:spPr/>
        <p:txBody>
          <a:bodyPr/>
          <a:lstStyle/>
          <a:p>
            <a:r>
              <a:rPr lang="en-US" altLang="zh-CN" b="1" dirty="0" smtClean="0"/>
              <a:t>X. Ji, </a:t>
            </a:r>
            <a:r>
              <a:rPr lang="zh-CN" altLang="zh-CN" b="1" dirty="0" smtClean="0"/>
              <a:t>Sci</a:t>
            </a:r>
            <a:r>
              <a:rPr lang="zh-CN" altLang="zh-CN" b="1" dirty="0"/>
              <a:t>.China Phys.Mech.Astron. </a:t>
            </a:r>
            <a:endParaRPr lang="en-US" altLang="zh-CN" b="1" dirty="0" smtClean="0"/>
          </a:p>
          <a:p>
            <a:r>
              <a:rPr lang="zh-CN" altLang="zh-CN" b="1" dirty="0" smtClean="0"/>
              <a:t>57 </a:t>
            </a:r>
            <a:r>
              <a:rPr lang="zh-CN" altLang="zh-CN" b="1" dirty="0"/>
              <a:t>(2014) 1407-1412</a:t>
            </a:r>
            <a:r>
              <a:rPr lang="zh-CN" altLang="zh-CN" dirty="0"/>
              <a:t> </a:t>
            </a:r>
            <a:endParaRPr lang="en-US" dirty="0"/>
          </a:p>
        </p:txBody>
      </p:sp>
    </p:spTree>
    <p:extLst>
      <p:ext uri="{BB962C8B-B14F-4D97-AF65-F5344CB8AC3E}">
        <p14:creationId xmlns:p14="http://schemas.microsoft.com/office/powerpoint/2010/main" val="1287120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Center-of-Mass and </a:t>
            </a:r>
            <a:r>
              <a:rPr lang="en-US" altLang="zh-CN" dirty="0"/>
              <a:t>I</a:t>
            </a:r>
            <a:r>
              <a:rPr lang="en-US" altLang="zh-CN" dirty="0" smtClean="0"/>
              <a:t>nternal Motions : </a:t>
            </a:r>
            <a:r>
              <a:rPr lang="en-US" altLang="zh-CN" dirty="0" smtClean="0">
                <a:solidFill>
                  <a:srgbClr val="1E02C6"/>
                </a:solidFill>
              </a:rPr>
              <a:t>non-relativistic case</a:t>
            </a:r>
            <a:endParaRPr lang="zh-CN" altLang="en-US" dirty="0">
              <a:solidFill>
                <a:srgbClr val="1E02C6"/>
              </a:solidFill>
            </a:endParaRPr>
          </a:p>
        </p:txBody>
      </p:sp>
      <p:sp>
        <p:nvSpPr>
          <p:cNvPr id="3" name="内容占位符 2"/>
          <p:cNvSpPr>
            <a:spLocks noGrp="1"/>
          </p:cNvSpPr>
          <p:nvPr>
            <p:ph idx="1"/>
          </p:nvPr>
        </p:nvSpPr>
        <p:spPr>
          <a:xfrm>
            <a:off x="822960" y="1752600"/>
            <a:ext cx="5044440" cy="4250266"/>
          </a:xfrm>
        </p:spPr>
        <p:txBody>
          <a:bodyPr>
            <a:normAutofit fontScale="92500" lnSpcReduction="10000"/>
          </a:bodyPr>
          <a:lstStyle/>
          <a:p>
            <a:r>
              <a:rPr lang="en-US" altLang="zh-CN" dirty="0" smtClean="0"/>
              <a:t> In non-relativistic systems, the COM motion is decoupled from the internal motion in the sense that the internal dynamics</a:t>
            </a:r>
            <a:r>
              <a:rPr lang="zh-CN" altLang="en-US" dirty="0" smtClean="0"/>
              <a:t> </a:t>
            </a:r>
            <a:r>
              <a:rPr lang="en-US" altLang="zh-CN" dirty="0" smtClean="0"/>
              <a:t>is independent of the COM momentum. </a:t>
            </a:r>
          </a:p>
          <a:p>
            <a:r>
              <a:rPr lang="en-US" altLang="zh-CN" dirty="0"/>
              <a:t> </a:t>
            </a:r>
            <a:r>
              <a:rPr lang="en-US" altLang="zh-CN" dirty="0" smtClean="0"/>
              <a:t>H = </a:t>
            </a:r>
            <a:r>
              <a:rPr lang="en-US" altLang="zh-CN" dirty="0" err="1" smtClean="0"/>
              <a:t>H</a:t>
            </a:r>
            <a:r>
              <a:rPr lang="en-US" altLang="zh-CN" baseline="-25000" dirty="0" err="1"/>
              <a:t>com</a:t>
            </a:r>
            <a:r>
              <a:rPr lang="en-US" altLang="zh-CN" dirty="0" smtClean="0"/>
              <a:t> + H</a:t>
            </a:r>
            <a:r>
              <a:rPr lang="en-US" altLang="zh-CN" baseline="-25000" dirty="0" smtClean="0"/>
              <a:t>int</a:t>
            </a:r>
            <a:r>
              <a:rPr lang="en-US" altLang="zh-CN" dirty="0" smtClean="0"/>
              <a:t> </a:t>
            </a:r>
          </a:p>
          <a:p>
            <a:r>
              <a:rPr lang="en-US" altLang="zh-CN" dirty="0" smtClean="0"/>
              <a:t> H</a:t>
            </a:r>
            <a:r>
              <a:rPr lang="en-US" altLang="zh-CN" baseline="-25000" dirty="0"/>
              <a:t>int</a:t>
            </a:r>
            <a:r>
              <a:rPr lang="en-US" altLang="zh-CN" dirty="0" smtClean="0"/>
              <a:t> is independent of P (COM momentum) and R (COM position)</a:t>
            </a:r>
          </a:p>
          <a:p>
            <a:r>
              <a:rPr lang="en-US" altLang="zh-CN" dirty="0" smtClean="0"/>
              <a:t> Wave function of the H-atom is independent of its speed.</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8400" y="2510469"/>
            <a:ext cx="2399991" cy="2061531"/>
          </a:xfrm>
          <a:prstGeom prst="rect">
            <a:avLst/>
          </a:prstGeom>
        </p:spPr>
      </p:pic>
      <p:sp>
        <p:nvSpPr>
          <p:cNvPr id="11" name="文本框 10"/>
          <p:cNvSpPr txBox="1"/>
          <p:nvPr/>
        </p:nvSpPr>
        <p:spPr>
          <a:xfrm>
            <a:off x="6331227" y="4659868"/>
            <a:ext cx="2965174" cy="369332"/>
          </a:xfrm>
          <a:prstGeom prst="rect">
            <a:avLst/>
          </a:prstGeom>
          <a:noFill/>
        </p:spPr>
        <p:txBody>
          <a:bodyPr wrap="square" rtlCol="0">
            <a:spAutoFit/>
          </a:bodyPr>
          <a:lstStyle/>
          <a:p>
            <a:r>
              <a:rPr lang="en-US" altLang="zh-CN" dirty="0" smtClean="0"/>
              <a:t>Galilei transformation</a:t>
            </a:r>
            <a:endParaRPr lang="zh-CN" altLang="en-US" dirty="0"/>
          </a:p>
        </p:txBody>
      </p:sp>
      <p:sp>
        <p:nvSpPr>
          <p:cNvPr id="12" name="AutoShape 8" descr="y'=y"/>
          <p:cNvSpPr>
            <a:spLocks noChangeAspect="1" noChangeArrowheads="1"/>
          </p:cNvSpPr>
          <p:nvPr/>
        </p:nvSpPr>
        <p:spPr bwMode="auto">
          <a:xfrm>
            <a:off x="0" y="0"/>
            <a:ext cx="1371600" cy="1371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AutoShape 9" descr="z'=z"/>
          <p:cNvSpPr>
            <a:spLocks noChangeAspect="1" noChangeArrowheads="1"/>
          </p:cNvSpPr>
          <p:nvPr/>
        </p:nvSpPr>
        <p:spPr bwMode="auto">
          <a:xfrm>
            <a:off x="0" y="0"/>
            <a:ext cx="1371600" cy="1371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AutoShape 10" descr="t'=t."/>
          <p:cNvSpPr>
            <a:spLocks noChangeAspect="1" noChangeArrowheads="1"/>
          </p:cNvSpPr>
          <p:nvPr/>
        </p:nvSpPr>
        <p:spPr bwMode="auto">
          <a:xfrm>
            <a:off x="0" y="0"/>
            <a:ext cx="1371600" cy="1371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AutoShape 7" descr="x'=x-vt"/>
          <p:cNvSpPr>
            <a:spLocks noChangeAspect="1" noChangeArrowheads="1"/>
          </p:cNvSpPr>
          <p:nvPr/>
        </p:nvSpPr>
        <p:spPr bwMode="auto">
          <a:xfrm>
            <a:off x="63500" y="-714375"/>
            <a:ext cx="1371600" cy="1371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95084754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Center-of-Mass and </a:t>
            </a:r>
            <a:r>
              <a:rPr lang="en-US" altLang="zh-CN" dirty="0"/>
              <a:t>I</a:t>
            </a:r>
            <a:r>
              <a:rPr lang="en-US" altLang="zh-CN" dirty="0" smtClean="0"/>
              <a:t>nternal Motions :</a:t>
            </a:r>
            <a:r>
              <a:rPr lang="en-US" altLang="zh-CN" dirty="0" smtClean="0">
                <a:solidFill>
                  <a:srgbClr val="1E02C6"/>
                </a:solidFill>
              </a:rPr>
              <a:t> Relativistic case</a:t>
            </a:r>
            <a:endParaRPr lang="zh-CN" altLang="en-US" dirty="0">
              <a:solidFill>
                <a:srgbClr val="1E02C6"/>
              </a:solidFill>
            </a:endParaRPr>
          </a:p>
        </p:txBody>
      </p:sp>
      <p:sp>
        <p:nvSpPr>
          <p:cNvPr id="3" name="内容占位符 2"/>
          <p:cNvSpPr>
            <a:spLocks noGrp="1"/>
          </p:cNvSpPr>
          <p:nvPr>
            <p:ph idx="1"/>
          </p:nvPr>
        </p:nvSpPr>
        <p:spPr>
          <a:xfrm>
            <a:off x="822960" y="1845734"/>
            <a:ext cx="8321040" cy="4023360"/>
          </a:xfrm>
        </p:spPr>
        <p:txBody>
          <a:bodyPr>
            <a:noAutofit/>
          </a:bodyPr>
          <a:lstStyle/>
          <a:p>
            <a:r>
              <a:rPr lang="en-US" altLang="zh-CN" dirty="0" smtClean="0"/>
              <a:t> In relativistic theory, the internal dynamics DOES depend on the total momentum of the system.</a:t>
            </a:r>
          </a:p>
          <a:p>
            <a:r>
              <a:rPr lang="en-US" altLang="zh-CN" dirty="0"/>
              <a:t> </a:t>
            </a:r>
            <a:r>
              <a:rPr lang="en-US" altLang="zh-CN" dirty="0" smtClean="0"/>
              <a:t>The internal wave function of a system is </a:t>
            </a:r>
            <a:r>
              <a:rPr lang="en-US" altLang="zh-CN" dirty="0" smtClean="0">
                <a:solidFill>
                  <a:srgbClr val="FF0000"/>
                </a:solidFill>
              </a:rPr>
              <a:t>frame-dependent. </a:t>
            </a:r>
          </a:p>
          <a:p>
            <a:r>
              <a:rPr lang="en-US" altLang="zh-CN" dirty="0"/>
              <a:t> </a:t>
            </a:r>
            <a:r>
              <a:rPr lang="en-US" altLang="zh-CN" dirty="0" smtClean="0"/>
              <a:t>Wave functions in the different frame is related by Lorentz boost </a:t>
            </a:r>
          </a:p>
          <a:p>
            <a:pPr marL="0" indent="0">
              <a:buNone/>
            </a:pPr>
            <a:r>
              <a:rPr lang="en-US" altLang="zh-CN" dirty="0">
                <a:solidFill>
                  <a:srgbClr val="1E02C6"/>
                </a:solidFill>
              </a:rPr>
              <a:t> </a:t>
            </a:r>
            <a:r>
              <a:rPr lang="en-US" altLang="zh-CN" dirty="0" smtClean="0">
                <a:solidFill>
                  <a:srgbClr val="1E02C6"/>
                </a:solidFill>
              </a:rPr>
              <a:t>          |p˃ </a:t>
            </a:r>
            <a:r>
              <a:rPr lang="en-US" altLang="zh-CN" dirty="0">
                <a:solidFill>
                  <a:srgbClr val="1E02C6"/>
                </a:solidFill>
              </a:rPr>
              <a:t>= U(</a:t>
            </a:r>
            <a:r>
              <a:rPr lang="el-GR" altLang="zh-CN" dirty="0">
                <a:solidFill>
                  <a:srgbClr val="1E02C6"/>
                </a:solidFill>
              </a:rPr>
              <a:t>Λ</a:t>
            </a:r>
            <a:r>
              <a:rPr lang="en-US" altLang="zh-CN" dirty="0">
                <a:solidFill>
                  <a:srgbClr val="1E02C6"/>
                </a:solidFill>
              </a:rPr>
              <a:t>(p)) |p=0</a:t>
            </a:r>
            <a:r>
              <a:rPr lang="en-US" altLang="zh-CN" dirty="0" smtClean="0">
                <a:solidFill>
                  <a:srgbClr val="1E02C6"/>
                </a:solidFill>
              </a:rPr>
              <a:t>&gt;, </a:t>
            </a:r>
            <a:r>
              <a:rPr lang="el-GR" altLang="zh-CN" dirty="0" smtClean="0">
                <a:solidFill>
                  <a:srgbClr val="1E02C6"/>
                </a:solidFill>
              </a:rPr>
              <a:t>Λ</a:t>
            </a:r>
            <a:r>
              <a:rPr lang="en-US" altLang="zh-CN" dirty="0" smtClean="0">
                <a:solidFill>
                  <a:srgbClr val="1E02C6"/>
                </a:solidFill>
              </a:rPr>
              <a:t> is related to the boost K</a:t>
            </a:r>
            <a:r>
              <a:rPr lang="en-US" altLang="zh-CN" baseline="-25000" dirty="0" smtClean="0">
                <a:solidFill>
                  <a:srgbClr val="1E02C6"/>
                </a:solidFill>
              </a:rPr>
              <a:t>i</a:t>
            </a:r>
          </a:p>
          <a:p>
            <a:pPr>
              <a:buSzPct val="60000"/>
              <a:buFont typeface="Wingdings" panose="05000000000000000000" pitchFamily="2" charset="2"/>
              <a:buChar char="n"/>
            </a:pPr>
            <a:r>
              <a:rPr lang="en-US" altLang="zh-CN" dirty="0" smtClean="0">
                <a:solidFill>
                  <a:srgbClr val="FF0000"/>
                </a:solidFill>
              </a:rPr>
              <a:t> Bound state properties do depend on the COM momentum p. </a:t>
            </a:r>
            <a:endParaRPr lang="en-US" altLang="zh-CN" dirty="0">
              <a:solidFill>
                <a:srgbClr val="FF0000"/>
              </a:solidFill>
            </a:endParaRPr>
          </a:p>
          <a:p>
            <a:pPr marL="0" indent="0">
              <a:buNone/>
            </a:pPr>
            <a:endParaRPr lang="en-US" altLang="zh-CN" dirty="0" smtClean="0">
              <a:solidFill>
                <a:srgbClr val="1E02C6"/>
              </a:solidFill>
            </a:endParaRPr>
          </a:p>
          <a:p>
            <a:pPr marL="0" indent="0">
              <a:buNone/>
            </a:pPr>
            <a:endParaRPr lang="en-US" altLang="zh-CN" dirty="0" smtClean="0">
              <a:solidFill>
                <a:srgbClr val="1E02C6"/>
              </a:solidFill>
            </a:endParaRPr>
          </a:p>
          <a:p>
            <a:pPr>
              <a:buFont typeface="Wingdings" panose="05000000000000000000" pitchFamily="2" charset="2"/>
              <a:buChar char="n"/>
            </a:pPr>
            <a:endParaRPr lang="en-US" altLang="zh-CN" dirty="0" smtClean="0">
              <a:solidFill>
                <a:srgbClr val="1E02C6"/>
              </a:solidFill>
            </a:endParaRPr>
          </a:p>
          <a:p>
            <a:endParaRPr lang="en-US" altLang="zh-CN" dirty="0" smtClean="0">
              <a:solidFill>
                <a:srgbClr val="1E02C6"/>
              </a:solidFill>
            </a:endParaRPr>
          </a:p>
          <a:p>
            <a:pPr marL="0" indent="0">
              <a:buNone/>
            </a:pPr>
            <a:endParaRPr lang="en-US" altLang="zh-CN" dirty="0" smtClean="0">
              <a:solidFill>
                <a:srgbClr val="1E02C6"/>
              </a:solidFill>
            </a:endParaRPr>
          </a:p>
          <a:p>
            <a:endParaRPr lang="en-US" altLang="zh-CN" dirty="0" smtClean="0"/>
          </a:p>
        </p:txBody>
      </p:sp>
      <p:sp>
        <p:nvSpPr>
          <p:cNvPr id="12" name="AutoShape 8" descr="y'=y"/>
          <p:cNvSpPr>
            <a:spLocks noChangeAspect="1" noChangeArrowheads="1"/>
          </p:cNvSpPr>
          <p:nvPr/>
        </p:nvSpPr>
        <p:spPr bwMode="auto">
          <a:xfrm>
            <a:off x="0" y="0"/>
            <a:ext cx="1371600" cy="1371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AutoShape 9" descr="z'=z"/>
          <p:cNvSpPr>
            <a:spLocks noChangeAspect="1" noChangeArrowheads="1"/>
          </p:cNvSpPr>
          <p:nvPr/>
        </p:nvSpPr>
        <p:spPr bwMode="auto">
          <a:xfrm>
            <a:off x="0" y="0"/>
            <a:ext cx="1371600" cy="1371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AutoShape 10" descr="t'=t."/>
          <p:cNvSpPr>
            <a:spLocks noChangeAspect="1" noChangeArrowheads="1"/>
          </p:cNvSpPr>
          <p:nvPr/>
        </p:nvSpPr>
        <p:spPr bwMode="auto">
          <a:xfrm>
            <a:off x="0" y="0"/>
            <a:ext cx="1371600" cy="1371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AutoShape 7" descr="x'=x-vt"/>
          <p:cNvSpPr>
            <a:spLocks noChangeAspect="1" noChangeArrowheads="1"/>
          </p:cNvSpPr>
          <p:nvPr/>
        </p:nvSpPr>
        <p:spPr bwMode="auto">
          <a:xfrm>
            <a:off x="63500" y="-714375"/>
            <a:ext cx="1371600" cy="1371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26805253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Momentum distribution of  constituents</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normAutofit/>
              </a:bodyPr>
              <a:lstStyle/>
              <a:p>
                <a:r>
                  <a:rPr lang="en-US" altLang="zh-CN" dirty="0" smtClean="0"/>
                  <a:t> Consider the momentum distribution of the constituent </a:t>
                </a:r>
              </a:p>
              <a:p>
                <a:pPr marL="0" indent="0">
                  <a:buNone/>
                </a:pPr>
                <a14:m>
                  <m:oMathPara xmlns:m="http://schemas.openxmlformats.org/officeDocument/2006/math" xmlns="">
                    <m:oMathParaPr>
                      <m:jc m:val="centerGroup"/>
                    </m:oMathParaPr>
                    <m:oMath xmlns:m="http://schemas.openxmlformats.org/officeDocument/2006/math">
                      <m:r>
                        <a:rPr lang="en-US" altLang="zh-CN" b="0" i="1" smtClean="0">
                          <a:latin typeface="Cambria Math" panose="02040503050406030204" pitchFamily="18" charset="0"/>
                        </a:rPr>
                        <m:t>𝑛</m:t>
                      </m:r>
                      <m:r>
                        <a:rPr lang="en-US" altLang="zh-CN" b="0" i="1" smtClean="0">
                          <a:latin typeface="Cambria Math" panose="02040503050406030204" pitchFamily="18" charset="0"/>
                        </a:rPr>
                        <m:t>(</m:t>
                      </m:r>
                      <m:r>
                        <a:rPr lang="en-US" altLang="zh-CN" b="0" i="1" smtClean="0">
                          <a:latin typeface="Cambria Math" panose="02040503050406030204" pitchFamily="18" charset="0"/>
                        </a:rPr>
                        <m:t>𝑘</m:t>
                      </m:r>
                      <m:r>
                        <a:rPr lang="en-US" altLang="zh-CN" b="0" i="1" smtClean="0">
                          <a:latin typeface="Cambria Math" panose="02040503050406030204" pitchFamily="18" charset="0"/>
                        </a:rPr>
                        <m:t>)=</m:t>
                      </m:r>
                      <m:d>
                        <m:dPr>
                          <m:begChr m:val="〈"/>
                          <m:endChr m:val="〉"/>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𝑝</m:t>
                          </m:r>
                          <m:d>
                            <m:dPr>
                              <m:begChr m:val="|"/>
                              <m:endChr m:val="|"/>
                              <m:ctrlPr>
                                <a:rPr lang="en-US" altLang="zh-CN" b="0" i="1" smtClean="0">
                                  <a:latin typeface="Cambria Math" panose="02040503050406030204" pitchFamily="18" charset="0"/>
                                </a:rPr>
                              </m:ctrlPr>
                            </m:dPr>
                            <m:e>
                              <m:sSubSup>
                                <m:sSubSupPr>
                                  <m:ctrlPr>
                                    <a:rPr lang="en-US" altLang="zh-CN" b="0" i="1" smtClean="0">
                                      <a:latin typeface="Cambria Math" panose="02040503050406030204" pitchFamily="18" charset="0"/>
                                    </a:rPr>
                                  </m:ctrlPr>
                                </m:sSubSupPr>
                                <m:e>
                                  <m:r>
                                    <a:rPr lang="en-US" altLang="zh-CN" b="0" i="1" smtClean="0">
                                      <a:latin typeface="Cambria Math" panose="02040503050406030204" pitchFamily="18" charset="0"/>
                                    </a:rPr>
                                    <m:t>𝑎</m:t>
                                  </m:r>
                                </m:e>
                                <m:sub>
                                  <m:r>
                                    <m:rPr>
                                      <m:sty m:val="p"/>
                                    </m:rPr>
                                    <a:rPr lang="en-US" altLang="zh-CN" b="0" i="0" smtClean="0">
                                      <a:latin typeface="Cambria Math" panose="02040503050406030204" pitchFamily="18" charset="0"/>
                                    </a:rPr>
                                    <m:t>k</m:t>
                                  </m:r>
                                </m:sub>
                                <m:sup>
                                  <m:r>
                                    <a:rPr lang="en-US" altLang="zh-CN" b="0" i="1" smtClean="0">
                                      <a:latin typeface="Cambria Math" panose="02040503050406030204" pitchFamily="18" charset="0"/>
                                    </a:rPr>
                                    <m:t>+</m:t>
                                  </m:r>
                                </m:sup>
                              </m:sSubSup>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𝑎</m:t>
                                  </m:r>
                                </m:e>
                                <m:sub>
                                  <m:r>
                                    <a:rPr lang="en-US" altLang="zh-CN" b="0" i="1" smtClean="0">
                                      <a:latin typeface="Cambria Math" panose="02040503050406030204" pitchFamily="18" charset="0"/>
                                    </a:rPr>
                                    <m:t>𝑘</m:t>
                                  </m:r>
                                </m:sub>
                              </m:sSub>
                            </m:e>
                          </m:d>
                          <m:r>
                            <a:rPr lang="en-US" altLang="zh-CN" b="0" i="1" smtClean="0">
                              <a:latin typeface="Cambria Math" panose="02040503050406030204" pitchFamily="18" charset="0"/>
                            </a:rPr>
                            <m:t>𝑝</m:t>
                          </m:r>
                        </m:e>
                      </m:d>
                    </m:oMath>
                  </m:oMathPara>
                </a14:m>
                <a:endParaRPr lang="en-US" altLang="zh-CN" b="0" dirty="0" smtClean="0"/>
              </a:p>
              <a:p>
                <a:pPr marL="0" indent="0">
                  <a:buNone/>
                </a:pPr>
                <a:r>
                  <a:rPr lang="en-US" altLang="zh-CN" b="0" dirty="0" smtClean="0"/>
                  <a:t> In </a:t>
                </a:r>
                <a:r>
                  <a:rPr lang="en-US" altLang="zh-CN" dirty="0" smtClean="0"/>
                  <a:t>relativistic bound state, this becomes a COM momentum-dependent quantity, </a:t>
                </a:r>
              </a:p>
              <a:p>
                <a:pPr marL="0" indent="0">
                  <a:buNone/>
                </a:pPr>
                <a:r>
                  <a:rPr lang="en-US" altLang="zh-CN" dirty="0"/>
                  <a:t>	</a:t>
                </a:r>
                <a:r>
                  <a:rPr lang="en-US" altLang="zh-CN" dirty="0" smtClean="0"/>
                  <a:t>	      </a:t>
                </a:r>
                <a14:m>
                  <m:oMath xmlns:m="http://schemas.openxmlformats.org/officeDocument/2006/math" xmlns="">
                    <m:r>
                      <a:rPr lang="en-US" altLang="zh-CN" i="1">
                        <a:latin typeface="Cambria Math" panose="02040503050406030204" pitchFamily="18" charset="0"/>
                      </a:rPr>
                      <m:t>𝑛</m:t>
                    </m:r>
                    <m:d>
                      <m:dPr>
                        <m:ctrlPr>
                          <a:rPr lang="en-US" altLang="zh-CN" i="1">
                            <a:latin typeface="Cambria Math" panose="02040503050406030204" pitchFamily="18" charset="0"/>
                          </a:rPr>
                        </m:ctrlPr>
                      </m:dPr>
                      <m:e>
                        <m:r>
                          <a:rPr lang="en-US" altLang="zh-CN" i="1">
                            <a:latin typeface="Cambria Math" panose="02040503050406030204" pitchFamily="18" charset="0"/>
                          </a:rPr>
                          <m:t>𝑘</m:t>
                        </m:r>
                      </m:e>
                    </m:d>
                    <m:r>
                      <a:rPr lang="en-US" altLang="zh-CN" b="0" i="1" smtClean="0">
                        <a:latin typeface="Cambria Math" panose="02040503050406030204" pitchFamily="18" charset="0"/>
                      </a:rPr>
                      <m:t>→</m:t>
                    </m:r>
                    <m:r>
                      <a:rPr lang="en-US" altLang="zh-CN" b="0" i="1" smtClean="0">
                        <a:solidFill>
                          <a:srgbClr val="FF0000"/>
                        </a:solidFill>
                        <a:latin typeface="Cambria Math" panose="02040503050406030204" pitchFamily="18" charset="0"/>
                      </a:rPr>
                      <m:t>𝑛</m:t>
                    </m:r>
                    <m:d>
                      <m:dPr>
                        <m:ctrlPr>
                          <a:rPr lang="en-US" altLang="zh-CN" b="0" i="1" smtClean="0">
                            <a:solidFill>
                              <a:srgbClr val="FF0000"/>
                            </a:solidFill>
                            <a:latin typeface="Cambria Math" panose="02040503050406030204" pitchFamily="18" charset="0"/>
                          </a:rPr>
                        </m:ctrlPr>
                      </m:dPr>
                      <m:e>
                        <m:r>
                          <a:rPr lang="en-US" altLang="zh-CN" b="0" i="1" smtClean="0">
                            <a:solidFill>
                              <a:srgbClr val="FF0000"/>
                            </a:solidFill>
                            <a:latin typeface="Cambria Math" panose="02040503050406030204" pitchFamily="18" charset="0"/>
                          </a:rPr>
                          <m:t>𝑘</m:t>
                        </m:r>
                        <m:r>
                          <a:rPr lang="en-US" altLang="zh-CN" b="0" i="1" smtClean="0">
                            <a:solidFill>
                              <a:srgbClr val="FF0000"/>
                            </a:solidFill>
                            <a:latin typeface="Cambria Math" panose="02040503050406030204" pitchFamily="18" charset="0"/>
                          </a:rPr>
                          <m:t>,</m:t>
                        </m:r>
                        <m:r>
                          <a:rPr lang="en-US" altLang="zh-CN" b="0" i="1" smtClean="0">
                            <a:solidFill>
                              <a:srgbClr val="FF0000"/>
                            </a:solidFill>
                            <a:latin typeface="Cambria Math" panose="02040503050406030204" pitchFamily="18" charset="0"/>
                          </a:rPr>
                          <m:t>𝑝</m:t>
                        </m:r>
                      </m:e>
                    </m:d>
                    <m:r>
                      <a:rPr lang="en-US" altLang="zh-CN" b="0" i="1" smtClean="0">
                        <a:latin typeface="Cambria Math" panose="02040503050406030204" pitchFamily="18" charset="0"/>
                      </a:rPr>
                      <m:t> </m:t>
                    </m:r>
                    <m:r>
                      <m:rPr>
                        <m:sty m:val="p"/>
                      </m:rPr>
                      <a:rPr lang="en-US" altLang="zh-CN" b="0" i="0" smtClean="0">
                        <a:latin typeface="Cambria Math" panose="02040503050406030204" pitchFamily="18" charset="0"/>
                      </a:rPr>
                      <m:t>or</m:t>
                    </m:r>
                    <m:r>
                      <a:rPr lang="en-US" altLang="zh-CN" b="0" i="1" smtClean="0">
                        <a:latin typeface="Cambria Math" panose="02040503050406030204" pitchFamily="18" charset="0"/>
                      </a:rPr>
                      <m:t> </m:t>
                    </m:r>
                    <m:sSub>
                      <m:sSubPr>
                        <m:ctrlPr>
                          <a:rPr lang="en-US" altLang="zh-CN" b="0" i="1" smtClean="0">
                            <a:solidFill>
                              <a:srgbClr val="FF0000"/>
                            </a:solidFill>
                            <a:latin typeface="Cambria Math" panose="02040503050406030204" pitchFamily="18" charset="0"/>
                          </a:rPr>
                        </m:ctrlPr>
                      </m:sSubPr>
                      <m:e>
                        <m:r>
                          <a:rPr lang="en-US" altLang="zh-CN" b="0" i="1" smtClean="0">
                            <a:solidFill>
                              <a:srgbClr val="FF0000"/>
                            </a:solidFill>
                            <a:latin typeface="Cambria Math" panose="02040503050406030204" pitchFamily="18" charset="0"/>
                          </a:rPr>
                          <m:t>𝑛</m:t>
                        </m:r>
                      </m:e>
                      <m:sub>
                        <m:r>
                          <a:rPr lang="en-US" altLang="zh-CN" b="0" i="1" smtClean="0">
                            <a:solidFill>
                              <a:srgbClr val="FF0000"/>
                            </a:solidFill>
                            <a:latin typeface="Cambria Math" panose="02040503050406030204" pitchFamily="18" charset="0"/>
                          </a:rPr>
                          <m:t>𝑝</m:t>
                        </m:r>
                      </m:sub>
                    </m:sSub>
                    <m:r>
                      <a:rPr lang="en-US" altLang="zh-CN" b="0" i="1" smtClean="0">
                        <a:solidFill>
                          <a:srgbClr val="FF0000"/>
                        </a:solidFill>
                        <a:latin typeface="Cambria Math" panose="02040503050406030204" pitchFamily="18" charset="0"/>
                      </a:rPr>
                      <m:t>(</m:t>
                    </m:r>
                    <m:r>
                      <a:rPr lang="en-US" altLang="zh-CN" b="0" i="1" smtClean="0">
                        <a:solidFill>
                          <a:srgbClr val="FF0000"/>
                        </a:solidFill>
                        <a:latin typeface="Cambria Math" panose="02040503050406030204" pitchFamily="18" charset="0"/>
                      </a:rPr>
                      <m:t>𝑘</m:t>
                    </m:r>
                    <m:r>
                      <a:rPr lang="en-US" altLang="zh-CN" b="0" i="1" smtClean="0">
                        <a:solidFill>
                          <a:srgbClr val="FF0000"/>
                        </a:solidFill>
                        <a:latin typeface="Cambria Math" panose="02040503050406030204" pitchFamily="18" charset="0"/>
                      </a:rPr>
                      <m:t>)</m:t>
                    </m:r>
                  </m:oMath>
                </a14:m>
                <a:endParaRPr lang="en-US" altLang="zh-CN" dirty="0" smtClean="0">
                  <a:solidFill>
                    <a:srgbClr val="FF0000"/>
                  </a:solidFill>
                </a:endParaRPr>
              </a:p>
              <a:p>
                <a:pPr marL="0" indent="0">
                  <a:buNone/>
                </a:pPr>
                <a:r>
                  <a:rPr lang="en-US" altLang="zh-CN" dirty="0"/>
                  <a:t> T</a:t>
                </a:r>
                <a:r>
                  <a:rPr lang="en-US" altLang="zh-CN" dirty="0" smtClean="0"/>
                  <a:t>his is in fact true for any generic properties measured by operator O, unless it commutes with the boost operator K</a:t>
                </a:r>
                <a:r>
                  <a:rPr lang="en-US" altLang="zh-CN" baseline="-25000" dirty="0" smtClean="0"/>
                  <a:t>i</a:t>
                </a:r>
                <a:r>
                  <a:rPr lang="en-US" altLang="zh-CN" dirty="0" smtClean="0"/>
                  <a:t>,  [</a:t>
                </a:r>
                <a:r>
                  <a:rPr lang="en-US" altLang="zh-CN" dirty="0" err="1" smtClean="0"/>
                  <a:t>O,K</a:t>
                </a:r>
                <a:r>
                  <a:rPr lang="en-US" altLang="zh-CN" baseline="-25000" dirty="0" err="1"/>
                  <a:t>i</a:t>
                </a:r>
                <a:r>
                  <a:rPr lang="en-US" altLang="zh-CN" dirty="0" smtClean="0"/>
                  <a:t>]= 0, i.e. a scalar.</a:t>
                </a:r>
              </a:p>
              <a:p>
                <a:pPr marL="0" indent="0">
                  <a:buNone/>
                </a:pPr>
                <a:endParaRPr lang="en-US" altLang="zh-CN" b="0" dirty="0" smtClean="0"/>
              </a:p>
              <a:p>
                <a:pPr marL="0" indent="0">
                  <a:buNone/>
                </a:pPr>
                <a:endParaRPr lang="en-US" altLang="zh-CN" b="0" dirty="0" smtClean="0"/>
              </a:p>
              <a:p>
                <a:pPr marL="0" indent="0">
                  <a:buNone/>
                </a:pPr>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a:blip r:embed="rId2"/>
                <a:stretch>
                  <a:fillRect l="-1546" t="-224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09319264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Computing the momentum dependence </a:t>
            </a:r>
            <a:endParaRPr lang="zh-CN" altLang="en-US" dirty="0"/>
          </a:p>
        </p:txBody>
      </p:sp>
      <p:sp>
        <p:nvSpPr>
          <p:cNvPr id="3" name="内容占位符 2"/>
          <p:cNvSpPr>
            <a:spLocks noGrp="1"/>
          </p:cNvSpPr>
          <p:nvPr>
            <p:ph idx="1"/>
          </p:nvPr>
        </p:nvSpPr>
        <p:spPr>
          <a:xfrm>
            <a:off x="822959" y="1845734"/>
            <a:ext cx="8168641" cy="4023360"/>
          </a:xfrm>
        </p:spPr>
        <p:txBody>
          <a:bodyPr>
            <a:noAutofit/>
          </a:bodyPr>
          <a:lstStyle/>
          <a:p>
            <a:r>
              <a:rPr lang="en-US" altLang="zh-CN" dirty="0" smtClean="0"/>
              <a:t> computing the momentum dependence of an observable O(p) is in principle possible through commutation relation, </a:t>
            </a:r>
          </a:p>
          <a:p>
            <a:pPr marL="0" indent="0">
              <a:buNone/>
            </a:pPr>
            <a:r>
              <a:rPr lang="en-US" altLang="zh-CN" dirty="0"/>
              <a:t> </a:t>
            </a:r>
            <a:r>
              <a:rPr lang="en-US" altLang="zh-CN" dirty="0" smtClean="0"/>
              <a:t>            </a:t>
            </a:r>
            <a:r>
              <a:rPr lang="en-US" altLang="zh-CN" dirty="0" smtClean="0">
                <a:solidFill>
                  <a:srgbClr val="FF0000"/>
                </a:solidFill>
              </a:rPr>
              <a:t>[O, K</a:t>
            </a:r>
            <a:r>
              <a:rPr lang="en-US" altLang="zh-CN" sz="1600" dirty="0" smtClean="0">
                <a:solidFill>
                  <a:srgbClr val="FF0000"/>
                </a:solidFill>
              </a:rPr>
              <a:t>i</a:t>
            </a:r>
            <a:r>
              <a:rPr lang="en-US" altLang="zh-CN" dirty="0" smtClean="0">
                <a:solidFill>
                  <a:srgbClr val="FF0000"/>
                </a:solidFill>
              </a:rPr>
              <a:t>] = ...</a:t>
            </a:r>
          </a:p>
          <a:p>
            <a:pPr marL="0" indent="0">
              <a:buNone/>
            </a:pPr>
            <a:r>
              <a:rPr lang="en-US" altLang="zh-CN" dirty="0" smtClean="0"/>
              <a:t>   However, in relativistic theories, the boost operator K is highly non-trivial, </a:t>
            </a:r>
            <a:r>
              <a:rPr lang="en-US" altLang="zh-CN" dirty="0" smtClean="0">
                <a:solidFill>
                  <a:srgbClr val="1E02C6"/>
                </a:solidFill>
              </a:rPr>
              <a:t>it is interaction-dependent, just like the Hamiltonian</a:t>
            </a:r>
            <a:r>
              <a:rPr lang="en-US" altLang="zh-CN" dirty="0" smtClean="0"/>
              <a:t>.  </a:t>
            </a:r>
          </a:p>
          <a:p>
            <a:pPr>
              <a:buSzPct val="60000"/>
              <a:buFont typeface="Wingdings" panose="05000000000000000000" pitchFamily="2" charset="2"/>
              <a:buChar char="n"/>
            </a:pPr>
            <a:r>
              <a:rPr lang="en-US" altLang="zh-CN" dirty="0" smtClean="0">
                <a:solidFill>
                  <a:srgbClr val="FF0000"/>
                </a:solidFill>
              </a:rPr>
              <a:t>Thus, computing the p-dependence of an observable is just as difficult as studying the dynamical evolution. </a:t>
            </a:r>
          </a:p>
          <a:p>
            <a:pPr marL="0" indent="0">
              <a:buNone/>
            </a:pPr>
            <a:endParaRPr lang="zh-CN" altLang="en-US" dirty="0"/>
          </a:p>
        </p:txBody>
      </p:sp>
    </p:spTree>
    <p:extLst>
      <p:ext uri="{BB962C8B-B14F-4D97-AF65-F5344CB8AC3E}">
        <p14:creationId xmlns:p14="http://schemas.microsoft.com/office/powerpoint/2010/main" val="144237394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Asymptotic freedom (AF) and large momentum case </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noAutofit/>
              </a:bodyPr>
              <a:lstStyle/>
              <a:p>
                <a:r>
                  <a:rPr lang="en-US" altLang="zh-CN" dirty="0" smtClean="0"/>
                  <a:t> QCD is an asymptotic-free theory. As such, once there is a large scale in the problem, such a scale dependence can be studied in pert. theory.</a:t>
                </a:r>
              </a:p>
              <a:p>
                <a:r>
                  <a:rPr lang="en-US" altLang="zh-CN" dirty="0"/>
                  <a:t> </a:t>
                </a:r>
                <a:r>
                  <a:rPr lang="en-US" altLang="zh-CN" dirty="0" smtClean="0"/>
                  <a:t>One important example is the heavy-quark physics when the heavy-quark mass </a:t>
                </a:r>
                <a:r>
                  <a:rPr lang="en-US" altLang="zh-CN" dirty="0" err="1" smtClean="0"/>
                  <a:t>m</a:t>
                </a:r>
                <a:r>
                  <a:rPr lang="en-US" altLang="zh-CN" baseline="-25000" dirty="0" err="1"/>
                  <a:t>Q</a:t>
                </a:r>
                <a:r>
                  <a:rPr lang="en-US" altLang="zh-CN" dirty="0" smtClean="0"/>
                  <a:t> is large. </a:t>
                </a:r>
              </a:p>
              <a:p>
                <a:r>
                  <a:rPr lang="en-US" altLang="zh-CN" dirty="0" smtClean="0"/>
                  <a:t> Thus, it is expected that AF allows to compute the large p-dependence in pert. theory (as in HQET)</a:t>
                </a:r>
              </a:p>
              <a:p>
                <a:pPr marL="0" indent="0">
                  <a:buNone/>
                </a:pPr>
                <a:r>
                  <a:rPr lang="en-US" altLang="zh-CN" dirty="0" smtClean="0"/>
                  <a:t>          </a:t>
                </a:r>
                <a14:m>
                  <m:oMath xmlns:m="http://schemas.openxmlformats.org/officeDocument/2006/math" xmlns="">
                    <m:r>
                      <a:rPr lang="en-US" altLang="zh-CN">
                        <a:solidFill>
                          <a:srgbClr val="1E02C6"/>
                        </a:solidFill>
                        <a:latin typeface="Cambria Math" panose="02040503050406030204" pitchFamily="18" charset="0"/>
                      </a:rPr>
                      <m:t>𝑂</m:t>
                    </m:r>
                    <m:d>
                      <m:dPr>
                        <m:ctrlPr>
                          <a:rPr lang="en-US" altLang="zh-CN" i="1">
                            <a:solidFill>
                              <a:srgbClr val="1E02C6"/>
                            </a:solidFill>
                            <a:latin typeface="Cambria Math" panose="02040503050406030204" pitchFamily="18" charset="0"/>
                          </a:rPr>
                        </m:ctrlPr>
                      </m:dPr>
                      <m:e>
                        <m:r>
                          <a:rPr lang="en-US" altLang="zh-CN">
                            <a:solidFill>
                              <a:srgbClr val="1E02C6"/>
                            </a:solidFill>
                            <a:latin typeface="Cambria Math" panose="02040503050406030204" pitchFamily="18" charset="0"/>
                          </a:rPr>
                          <m:t>𝑃</m:t>
                        </m:r>
                        <m:r>
                          <a:rPr lang="en-US" altLang="zh-CN">
                            <a:solidFill>
                              <a:srgbClr val="1E02C6"/>
                            </a:solidFill>
                            <a:latin typeface="Cambria Math" panose="02040503050406030204" pitchFamily="18" charset="0"/>
                          </a:rPr>
                          <m:t>,</m:t>
                        </m:r>
                        <m:r>
                          <a:rPr lang="en-US" altLang="zh-CN">
                            <a:solidFill>
                              <a:srgbClr val="1E02C6"/>
                            </a:solidFill>
                            <a:latin typeface="Cambria Math" panose="02040503050406030204" pitchFamily="18" charset="0"/>
                          </a:rPr>
                          <m:t>𝑎</m:t>
                        </m:r>
                      </m:e>
                    </m:d>
                    <m:r>
                      <a:rPr lang="en-US" altLang="zh-CN">
                        <a:solidFill>
                          <a:srgbClr val="1E02C6"/>
                        </a:solidFill>
                        <a:latin typeface="Cambria Math" panose="02040503050406030204" pitchFamily="18" charset="0"/>
                      </a:rPr>
                      <m:t>=</m:t>
                    </m:r>
                    <m:sSub>
                      <m:sSubPr>
                        <m:ctrlPr>
                          <a:rPr lang="en-US" altLang="zh-CN" b="0" i="1" smtClean="0">
                            <a:solidFill>
                              <a:srgbClr val="1E02C6"/>
                            </a:solidFill>
                            <a:latin typeface="Cambria Math" panose="02040503050406030204" pitchFamily="18" charset="0"/>
                          </a:rPr>
                        </m:ctrlPr>
                      </m:sSubPr>
                      <m:e>
                        <m:r>
                          <m:rPr>
                            <m:sty m:val="p"/>
                          </m:rPr>
                          <a:rPr lang="en-US" altLang="zh-CN" b="0" i="0" smtClean="0">
                            <a:solidFill>
                              <a:srgbClr val="1E02C6"/>
                            </a:solidFill>
                            <a:latin typeface="Cambria Math" panose="02040503050406030204" pitchFamily="18" charset="0"/>
                          </a:rPr>
                          <m:t>c</m:t>
                        </m:r>
                      </m:e>
                      <m:sub>
                        <m:r>
                          <a:rPr lang="en-US" altLang="zh-CN" b="0" i="0" smtClean="0">
                            <a:solidFill>
                              <a:srgbClr val="1E02C6"/>
                            </a:solidFill>
                            <a:latin typeface="Cambria Math" panose="02040503050406030204" pitchFamily="18" charset="0"/>
                          </a:rPr>
                          <m:t>0</m:t>
                        </m:r>
                      </m:sub>
                    </m:sSub>
                    <m:r>
                      <a:rPr lang="en-US" altLang="zh-CN">
                        <a:solidFill>
                          <a:srgbClr val="1E02C6"/>
                        </a:solidFill>
                        <a:latin typeface="Cambria Math" panose="02040503050406030204" pitchFamily="18" charset="0"/>
                      </a:rPr>
                      <m:t>(</m:t>
                    </m:r>
                    <m:f>
                      <m:fPr>
                        <m:ctrlPr>
                          <a:rPr lang="en-US" altLang="zh-CN" i="1" dirty="0">
                            <a:solidFill>
                              <a:srgbClr val="1E02C6"/>
                            </a:solidFill>
                            <a:latin typeface="Cambria Math" panose="02040503050406030204" pitchFamily="18" charset="0"/>
                          </a:rPr>
                        </m:ctrlPr>
                      </m:fPr>
                      <m:num>
                        <m:r>
                          <m:rPr>
                            <m:nor/>
                          </m:rPr>
                          <a:rPr lang="el-GR" altLang="zh-CN" i="1" dirty="0">
                            <a:solidFill>
                              <a:srgbClr val="1E02C6"/>
                            </a:solidFill>
                          </a:rPr>
                          <m:t>μ</m:t>
                        </m:r>
                      </m:num>
                      <m:den>
                        <m:r>
                          <a:rPr lang="en-US" altLang="zh-CN" i="1" dirty="0">
                            <a:solidFill>
                              <a:srgbClr val="1E02C6"/>
                            </a:solidFill>
                            <a:latin typeface="Cambria Math" panose="02040503050406030204" pitchFamily="18" charset="0"/>
                          </a:rPr>
                          <m:t>𝑃</m:t>
                        </m:r>
                      </m:den>
                    </m:f>
                    <m:r>
                      <a:rPr lang="en-US" altLang="zh-CN" b="0" i="1" dirty="0" smtClean="0">
                        <a:solidFill>
                          <a:srgbClr val="1E02C6"/>
                        </a:solidFill>
                        <a:latin typeface="Cambria Math" panose="02040503050406030204" pitchFamily="18" charset="0"/>
                      </a:rPr>
                      <m:t>, </m:t>
                    </m:r>
                    <m:r>
                      <a:rPr lang="en-US" altLang="zh-CN" b="0" i="1" dirty="0" smtClean="0">
                        <a:solidFill>
                          <a:srgbClr val="1E02C6"/>
                        </a:solidFill>
                        <a:latin typeface="Cambria Math" panose="02040503050406030204" pitchFamily="18" charset="0"/>
                      </a:rPr>
                      <m:t>𝑎𝑃</m:t>
                    </m:r>
                    <m:r>
                      <a:rPr lang="en-US" altLang="zh-CN" dirty="0">
                        <a:solidFill>
                          <a:srgbClr val="1E02C6"/>
                        </a:solidFill>
                        <a:latin typeface="Cambria Math" panose="02040503050406030204" pitchFamily="18" charset="0"/>
                      </a:rPr>
                      <m:t>)</m:t>
                    </m:r>
                    <m:r>
                      <a:rPr lang="en-US" altLang="zh-CN">
                        <a:solidFill>
                          <a:srgbClr val="C00000"/>
                        </a:solidFill>
                        <a:latin typeface="Cambria Math" panose="02040503050406030204" pitchFamily="18" charset="0"/>
                      </a:rPr>
                      <m:t>𝑜</m:t>
                    </m:r>
                    <m:d>
                      <m:dPr>
                        <m:ctrlPr>
                          <a:rPr lang="en-US" altLang="zh-CN" i="1">
                            <a:solidFill>
                              <a:srgbClr val="C00000"/>
                            </a:solidFill>
                            <a:latin typeface="Cambria Math" panose="02040503050406030204" pitchFamily="18" charset="0"/>
                          </a:rPr>
                        </m:ctrlPr>
                      </m:dPr>
                      <m:e>
                        <m:r>
                          <a:rPr lang="en-US" altLang="zh-CN">
                            <a:solidFill>
                              <a:srgbClr val="C00000"/>
                            </a:solidFill>
                            <a:latin typeface="Cambria Math" panose="02040503050406030204" pitchFamily="18" charset="0"/>
                          </a:rPr>
                          <m:t>𝜇</m:t>
                        </m:r>
                      </m:e>
                    </m:d>
                    <m:r>
                      <a:rPr lang="en-US" altLang="zh-CN">
                        <a:solidFill>
                          <a:srgbClr val="1E02C6"/>
                        </a:solidFill>
                        <a:latin typeface="Cambria Math" panose="02040503050406030204" pitchFamily="18" charset="0"/>
                      </a:rPr>
                      <m:t>+</m:t>
                    </m:r>
                    <m:f>
                      <m:fPr>
                        <m:ctrlPr>
                          <a:rPr lang="en-US" altLang="zh-CN" i="1">
                            <a:solidFill>
                              <a:srgbClr val="1E02C6"/>
                            </a:solidFill>
                            <a:latin typeface="Cambria Math" panose="02040503050406030204" pitchFamily="18" charset="0"/>
                          </a:rPr>
                        </m:ctrlPr>
                      </m:fPr>
                      <m:num>
                        <m:sSub>
                          <m:sSubPr>
                            <m:ctrlPr>
                              <a:rPr lang="en-US" altLang="zh-CN" i="1">
                                <a:solidFill>
                                  <a:srgbClr val="1E02C6"/>
                                </a:solidFill>
                                <a:latin typeface="Cambria Math" panose="02040503050406030204" pitchFamily="18" charset="0"/>
                              </a:rPr>
                            </m:ctrlPr>
                          </m:sSubPr>
                          <m:e>
                            <m:r>
                              <a:rPr lang="en-US" altLang="zh-CN">
                                <a:solidFill>
                                  <a:srgbClr val="1E02C6"/>
                                </a:solidFill>
                                <a:latin typeface="Cambria Math" panose="02040503050406030204" pitchFamily="18" charset="0"/>
                              </a:rPr>
                              <m:t>𝑐</m:t>
                            </m:r>
                          </m:e>
                          <m:sub>
                            <m:r>
                              <a:rPr lang="en-US" altLang="zh-CN">
                                <a:solidFill>
                                  <a:srgbClr val="1E02C6"/>
                                </a:solidFill>
                                <a:latin typeface="Cambria Math" panose="02040503050406030204" pitchFamily="18" charset="0"/>
                              </a:rPr>
                              <m:t>2</m:t>
                            </m:r>
                          </m:sub>
                        </m:sSub>
                      </m:num>
                      <m:den>
                        <m:sSup>
                          <m:sSupPr>
                            <m:ctrlPr>
                              <a:rPr lang="en-US" altLang="zh-CN" i="1">
                                <a:solidFill>
                                  <a:srgbClr val="1E02C6"/>
                                </a:solidFill>
                                <a:latin typeface="Cambria Math" panose="02040503050406030204" pitchFamily="18" charset="0"/>
                              </a:rPr>
                            </m:ctrlPr>
                          </m:sSupPr>
                          <m:e>
                            <m:r>
                              <a:rPr lang="en-US" altLang="zh-CN">
                                <a:solidFill>
                                  <a:srgbClr val="1E02C6"/>
                                </a:solidFill>
                                <a:latin typeface="Cambria Math" panose="02040503050406030204" pitchFamily="18" charset="0"/>
                              </a:rPr>
                              <m:t>𝑃</m:t>
                            </m:r>
                          </m:e>
                          <m:sup>
                            <m:r>
                              <a:rPr lang="en-US" altLang="zh-CN">
                                <a:solidFill>
                                  <a:srgbClr val="1E02C6"/>
                                </a:solidFill>
                                <a:latin typeface="Cambria Math" panose="02040503050406030204" pitchFamily="18" charset="0"/>
                              </a:rPr>
                              <m:t>2</m:t>
                            </m:r>
                          </m:sup>
                        </m:sSup>
                      </m:den>
                    </m:f>
                    <m:r>
                      <a:rPr lang="en-US" altLang="zh-CN">
                        <a:solidFill>
                          <a:srgbClr val="1E02C6"/>
                        </a:solidFill>
                        <a:latin typeface="Cambria Math" panose="02040503050406030204" pitchFamily="18" charset="0"/>
                      </a:rPr>
                      <m:t>+</m:t>
                    </m:r>
                    <m:f>
                      <m:fPr>
                        <m:ctrlPr>
                          <a:rPr lang="en-US" altLang="zh-CN" i="1">
                            <a:solidFill>
                              <a:srgbClr val="1E02C6"/>
                            </a:solidFill>
                            <a:latin typeface="Cambria Math" panose="02040503050406030204" pitchFamily="18" charset="0"/>
                          </a:rPr>
                        </m:ctrlPr>
                      </m:fPr>
                      <m:num>
                        <m:sSub>
                          <m:sSubPr>
                            <m:ctrlPr>
                              <a:rPr lang="en-US" altLang="zh-CN" i="1">
                                <a:solidFill>
                                  <a:srgbClr val="1E02C6"/>
                                </a:solidFill>
                                <a:latin typeface="Cambria Math" panose="02040503050406030204" pitchFamily="18" charset="0"/>
                              </a:rPr>
                            </m:ctrlPr>
                          </m:sSubPr>
                          <m:e>
                            <m:r>
                              <a:rPr lang="en-US" altLang="zh-CN">
                                <a:solidFill>
                                  <a:srgbClr val="1E02C6"/>
                                </a:solidFill>
                                <a:latin typeface="Cambria Math" panose="02040503050406030204" pitchFamily="18" charset="0"/>
                              </a:rPr>
                              <m:t>𝑐</m:t>
                            </m:r>
                          </m:e>
                          <m:sub>
                            <m:r>
                              <a:rPr lang="en-US" altLang="zh-CN">
                                <a:solidFill>
                                  <a:srgbClr val="1E02C6"/>
                                </a:solidFill>
                                <a:latin typeface="Cambria Math" panose="02040503050406030204" pitchFamily="18" charset="0"/>
                              </a:rPr>
                              <m:t>4</m:t>
                            </m:r>
                          </m:sub>
                        </m:sSub>
                      </m:num>
                      <m:den>
                        <m:sSup>
                          <m:sSupPr>
                            <m:ctrlPr>
                              <a:rPr lang="en-US" altLang="zh-CN" i="1">
                                <a:solidFill>
                                  <a:srgbClr val="1E02C6"/>
                                </a:solidFill>
                                <a:latin typeface="Cambria Math" panose="02040503050406030204" pitchFamily="18" charset="0"/>
                              </a:rPr>
                            </m:ctrlPr>
                          </m:sSupPr>
                          <m:e>
                            <m:r>
                              <a:rPr lang="en-US" altLang="zh-CN">
                                <a:solidFill>
                                  <a:srgbClr val="1E02C6"/>
                                </a:solidFill>
                                <a:latin typeface="Cambria Math" panose="02040503050406030204" pitchFamily="18" charset="0"/>
                              </a:rPr>
                              <m:t>𝑃</m:t>
                            </m:r>
                          </m:e>
                          <m:sup>
                            <m:r>
                              <a:rPr lang="en-US" altLang="zh-CN">
                                <a:solidFill>
                                  <a:srgbClr val="1E02C6"/>
                                </a:solidFill>
                                <a:latin typeface="Cambria Math" panose="02040503050406030204" pitchFamily="18" charset="0"/>
                              </a:rPr>
                              <m:t>4</m:t>
                            </m:r>
                          </m:sup>
                        </m:sSup>
                      </m:den>
                    </m:f>
                    <m:r>
                      <a:rPr lang="en-US" altLang="zh-CN">
                        <a:solidFill>
                          <a:srgbClr val="1E02C6"/>
                        </a:solidFill>
                        <a:latin typeface="Cambria Math" panose="02040503050406030204" pitchFamily="18" charset="0"/>
                      </a:rPr>
                      <m:t>+…</m:t>
                    </m:r>
                  </m:oMath>
                </a14:m>
                <a:endParaRPr lang="en-US" altLang="zh-CN" dirty="0" smtClean="0">
                  <a:solidFill>
                    <a:srgbClr val="1E02C6"/>
                  </a:solidFill>
                </a:endParaRPr>
              </a:p>
              <a:p>
                <a:pPr marL="0" indent="0">
                  <a:buNone/>
                </a:pPr>
                <a:r>
                  <a:rPr lang="en-US" altLang="zh-CN" dirty="0">
                    <a:solidFill>
                      <a:schemeClr val="tx1"/>
                    </a:solidFill>
                  </a:rPr>
                  <a:t> </a:t>
                </a:r>
                <a:r>
                  <a:rPr lang="en-US" altLang="zh-CN" dirty="0" smtClean="0">
                    <a:solidFill>
                      <a:schemeClr val="tx1"/>
                    </a:solidFill>
                  </a:rPr>
                  <a:t>  where a is some UV cut-off. </a:t>
                </a:r>
                <a:endParaRPr lang="en-US" altLang="zh-CN" dirty="0">
                  <a:solidFill>
                    <a:schemeClr val="tx1"/>
                  </a:solidFill>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a:blip r:embed="rId2"/>
                <a:stretch>
                  <a:fillRect l="-2585" t="-2424" r="-3635" b="-1424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90723746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95130" y="-152400"/>
            <a:ext cx="7571630" cy="1450757"/>
          </a:xfrm>
        </p:spPr>
        <p:txBody>
          <a:bodyPr/>
          <a:lstStyle/>
          <a:p>
            <a:r>
              <a:rPr lang="en-US" altLang="zh-CN" dirty="0" smtClean="0"/>
              <a:t>Renormalization group equation </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a:xfrm>
                <a:off x="443948" y="1845734"/>
                <a:ext cx="8623852" cy="4023360"/>
              </a:xfrm>
            </p:spPr>
            <p:txBody>
              <a:bodyPr>
                <a:noAutofit/>
              </a:bodyPr>
              <a:lstStyle/>
              <a:p>
                <a:r>
                  <a:rPr lang="en-US" altLang="zh-CN" dirty="0" smtClean="0"/>
                  <a:t> When power suppressions can be ignored, one has </a:t>
                </a:r>
              </a:p>
              <a:p>
                <a:pPr marL="0" indent="0">
                  <a:buNone/>
                </a:pPr>
                <a:r>
                  <a:rPr lang="en-US" altLang="zh-CN" dirty="0"/>
                  <a:t> </a:t>
                </a:r>
                <a:r>
                  <a:rPr lang="en-US" altLang="zh-CN" dirty="0" smtClean="0"/>
                  <a:t>       </a:t>
                </a:r>
                <a14:m>
                  <m:oMath xmlns:m="http://schemas.openxmlformats.org/officeDocument/2006/math" xmlns="">
                    <m:r>
                      <a:rPr lang="en-US" altLang="zh-CN">
                        <a:solidFill>
                          <a:srgbClr val="1E02C6"/>
                        </a:solidFill>
                        <a:latin typeface="Cambria Math" panose="02040503050406030204" pitchFamily="18" charset="0"/>
                      </a:rPr>
                      <m:t>𝑂</m:t>
                    </m:r>
                    <m:d>
                      <m:dPr>
                        <m:ctrlPr>
                          <a:rPr lang="en-US" altLang="zh-CN" i="1">
                            <a:solidFill>
                              <a:srgbClr val="1E02C6"/>
                            </a:solidFill>
                            <a:latin typeface="Cambria Math" panose="02040503050406030204" pitchFamily="18" charset="0"/>
                          </a:rPr>
                        </m:ctrlPr>
                      </m:dPr>
                      <m:e>
                        <m:r>
                          <m:rPr>
                            <m:sty m:val="p"/>
                          </m:rPr>
                          <a:rPr lang="en-US" altLang="zh-CN" b="0" i="0" smtClean="0">
                            <a:solidFill>
                              <a:srgbClr val="1E02C6"/>
                            </a:solidFill>
                            <a:latin typeface="Cambria Math" panose="02040503050406030204" pitchFamily="18" charset="0"/>
                          </a:rPr>
                          <m:t>p</m:t>
                        </m:r>
                        <m:r>
                          <a:rPr lang="en-US" altLang="zh-CN">
                            <a:solidFill>
                              <a:srgbClr val="1E02C6"/>
                            </a:solidFill>
                            <a:latin typeface="Cambria Math" panose="02040503050406030204" pitchFamily="18" charset="0"/>
                          </a:rPr>
                          <m:t>,</m:t>
                        </m:r>
                        <m:r>
                          <a:rPr lang="en-US" altLang="zh-CN">
                            <a:solidFill>
                              <a:srgbClr val="1E02C6"/>
                            </a:solidFill>
                            <a:latin typeface="Cambria Math" panose="02040503050406030204" pitchFamily="18" charset="0"/>
                          </a:rPr>
                          <m:t>𝑎</m:t>
                        </m:r>
                      </m:e>
                    </m:d>
                    <m:r>
                      <a:rPr lang="en-US" altLang="zh-CN" b="0" i="0" smtClean="0">
                        <a:solidFill>
                          <a:srgbClr val="1E02C6"/>
                        </a:solidFill>
                        <a:latin typeface="Cambria Math" panose="02040503050406030204" pitchFamily="18" charset="0"/>
                      </a:rPr>
                      <m:t> ~ </m:t>
                    </m:r>
                    <m:sSub>
                      <m:sSubPr>
                        <m:ctrlPr>
                          <a:rPr lang="en-US" altLang="zh-CN" i="1">
                            <a:solidFill>
                              <a:srgbClr val="1E02C6"/>
                            </a:solidFill>
                            <a:latin typeface="Cambria Math" panose="02040503050406030204" pitchFamily="18" charset="0"/>
                          </a:rPr>
                        </m:ctrlPr>
                      </m:sSubPr>
                      <m:e>
                        <m:r>
                          <m:rPr>
                            <m:sty m:val="p"/>
                          </m:rPr>
                          <a:rPr lang="en-US" altLang="zh-CN">
                            <a:solidFill>
                              <a:srgbClr val="1E02C6"/>
                            </a:solidFill>
                            <a:latin typeface="Cambria Math" panose="02040503050406030204" pitchFamily="18" charset="0"/>
                          </a:rPr>
                          <m:t>c</m:t>
                        </m:r>
                      </m:e>
                      <m:sub>
                        <m:r>
                          <a:rPr lang="en-US" altLang="zh-CN">
                            <a:solidFill>
                              <a:srgbClr val="1E02C6"/>
                            </a:solidFill>
                            <a:latin typeface="Cambria Math" panose="02040503050406030204" pitchFamily="18" charset="0"/>
                          </a:rPr>
                          <m:t>0</m:t>
                        </m:r>
                      </m:sub>
                    </m:sSub>
                    <m:r>
                      <a:rPr lang="en-US" altLang="zh-CN">
                        <a:solidFill>
                          <a:srgbClr val="1E02C6"/>
                        </a:solidFill>
                        <a:latin typeface="Cambria Math" panose="02040503050406030204" pitchFamily="18" charset="0"/>
                      </a:rPr>
                      <m:t>(</m:t>
                    </m:r>
                    <m:f>
                      <m:fPr>
                        <m:ctrlPr>
                          <a:rPr lang="en-US" altLang="zh-CN" i="1" dirty="0">
                            <a:solidFill>
                              <a:srgbClr val="1E02C6"/>
                            </a:solidFill>
                            <a:latin typeface="Cambria Math" panose="02040503050406030204" pitchFamily="18" charset="0"/>
                          </a:rPr>
                        </m:ctrlPr>
                      </m:fPr>
                      <m:num>
                        <m:r>
                          <m:rPr>
                            <m:nor/>
                          </m:rPr>
                          <a:rPr lang="el-GR" altLang="zh-CN" i="1" dirty="0">
                            <a:solidFill>
                              <a:srgbClr val="1E02C6"/>
                            </a:solidFill>
                          </a:rPr>
                          <m:t>μ</m:t>
                        </m:r>
                      </m:num>
                      <m:den>
                        <m:r>
                          <a:rPr lang="en-US" altLang="zh-CN" i="1" dirty="0">
                            <a:solidFill>
                              <a:srgbClr val="1E02C6"/>
                            </a:solidFill>
                            <a:latin typeface="Cambria Math" panose="02040503050406030204" pitchFamily="18" charset="0"/>
                          </a:rPr>
                          <m:t>𝑃</m:t>
                        </m:r>
                      </m:den>
                    </m:f>
                    <m:r>
                      <a:rPr lang="en-US" altLang="zh-CN" i="1" dirty="0">
                        <a:solidFill>
                          <a:srgbClr val="1E02C6"/>
                        </a:solidFill>
                        <a:latin typeface="Cambria Math" panose="02040503050406030204" pitchFamily="18" charset="0"/>
                      </a:rPr>
                      <m:t>, </m:t>
                    </m:r>
                    <m:r>
                      <a:rPr lang="en-US" altLang="zh-CN" i="1" dirty="0">
                        <a:solidFill>
                          <a:srgbClr val="1E02C6"/>
                        </a:solidFill>
                        <a:latin typeface="Cambria Math" panose="02040503050406030204" pitchFamily="18" charset="0"/>
                      </a:rPr>
                      <m:t>𝑎</m:t>
                    </m:r>
                    <m:r>
                      <a:rPr lang="en-US" altLang="zh-CN" dirty="0">
                        <a:solidFill>
                          <a:srgbClr val="1E02C6"/>
                        </a:solidFill>
                        <a:latin typeface="Cambria Math" panose="02040503050406030204" pitchFamily="18" charset="0"/>
                      </a:rPr>
                      <m:t>)</m:t>
                    </m:r>
                    <m:r>
                      <a:rPr lang="en-US" altLang="zh-CN">
                        <a:solidFill>
                          <a:srgbClr val="C00000"/>
                        </a:solidFill>
                        <a:latin typeface="Cambria Math" panose="02040503050406030204" pitchFamily="18" charset="0"/>
                      </a:rPr>
                      <m:t>𝑜</m:t>
                    </m:r>
                    <m:d>
                      <m:dPr>
                        <m:ctrlPr>
                          <a:rPr lang="en-US" altLang="zh-CN" i="1">
                            <a:solidFill>
                              <a:srgbClr val="C00000"/>
                            </a:solidFill>
                            <a:latin typeface="Cambria Math" panose="02040503050406030204" pitchFamily="18" charset="0"/>
                          </a:rPr>
                        </m:ctrlPr>
                      </m:dPr>
                      <m:e>
                        <m:r>
                          <a:rPr lang="en-US" altLang="zh-CN">
                            <a:solidFill>
                              <a:srgbClr val="C00000"/>
                            </a:solidFill>
                            <a:latin typeface="Cambria Math" panose="02040503050406030204" pitchFamily="18" charset="0"/>
                          </a:rPr>
                          <m:t>𝜇</m:t>
                        </m:r>
                      </m:e>
                    </m:d>
                  </m:oMath>
                </a14:m>
                <a:endParaRPr lang="en-US" altLang="zh-CN" dirty="0" smtClean="0"/>
              </a:p>
              <a:p>
                <a:pPr marL="0" indent="0">
                  <a:buNone/>
                </a:pPr>
                <a:r>
                  <a:rPr lang="en-US" altLang="zh-CN" dirty="0" smtClean="0"/>
                  <a:t>And P-dependence become computable in pert. theory,</a:t>
                </a:r>
              </a:p>
              <a:p>
                <a:pPr marL="0" indent="0">
                  <a:buNone/>
                </a:pPr>
                <a14:m>
                  <m:oMath xmlns:m="http://schemas.openxmlformats.org/officeDocument/2006/math" xmlns="">
                    <m:r>
                      <a:rPr lang="en-US" altLang="zh-CN" b="0" i="1" smtClean="0">
                        <a:solidFill>
                          <a:srgbClr val="1E02C6"/>
                        </a:solidFill>
                        <a:latin typeface="Cambria Math" panose="02040503050406030204" pitchFamily="18" charset="0"/>
                      </a:rPr>
                      <m:t>𝑑</m:t>
                    </m:r>
                    <m:r>
                      <a:rPr lang="en-US" altLang="zh-CN">
                        <a:solidFill>
                          <a:srgbClr val="1E02C6"/>
                        </a:solidFill>
                        <a:latin typeface="Cambria Math" panose="02040503050406030204" pitchFamily="18" charset="0"/>
                      </a:rPr>
                      <m:t>𝑂</m:t>
                    </m:r>
                    <m:d>
                      <m:dPr>
                        <m:ctrlPr>
                          <a:rPr lang="en-US" altLang="zh-CN" i="1">
                            <a:solidFill>
                              <a:srgbClr val="1E02C6"/>
                            </a:solidFill>
                            <a:latin typeface="Cambria Math" panose="02040503050406030204" pitchFamily="18" charset="0"/>
                          </a:rPr>
                        </m:ctrlPr>
                      </m:dPr>
                      <m:e>
                        <m:r>
                          <m:rPr>
                            <m:sty m:val="p"/>
                          </m:rPr>
                          <a:rPr lang="en-US" altLang="zh-CN" b="0" i="0" smtClean="0">
                            <a:solidFill>
                              <a:srgbClr val="1E02C6"/>
                            </a:solidFill>
                            <a:latin typeface="Cambria Math" panose="02040503050406030204" pitchFamily="18" charset="0"/>
                          </a:rPr>
                          <m:t>p</m:t>
                        </m:r>
                        <m:r>
                          <a:rPr lang="en-US" altLang="zh-CN">
                            <a:solidFill>
                              <a:srgbClr val="1E02C6"/>
                            </a:solidFill>
                            <a:latin typeface="Cambria Math" panose="02040503050406030204" pitchFamily="18" charset="0"/>
                          </a:rPr>
                          <m:t>,</m:t>
                        </m:r>
                        <m:r>
                          <a:rPr lang="en-US" altLang="zh-CN">
                            <a:solidFill>
                              <a:srgbClr val="1E02C6"/>
                            </a:solidFill>
                            <a:latin typeface="Cambria Math" panose="02040503050406030204" pitchFamily="18" charset="0"/>
                          </a:rPr>
                          <m:t>𝑎</m:t>
                        </m:r>
                      </m:e>
                    </m:d>
                    <m:r>
                      <a:rPr lang="en-US" altLang="zh-CN">
                        <a:solidFill>
                          <a:srgbClr val="1E02C6"/>
                        </a:solidFill>
                        <a:latin typeface="Cambria Math" panose="02040503050406030204" pitchFamily="18" charset="0"/>
                      </a:rPr>
                      <m:t> </m:t>
                    </m:r>
                    <m:r>
                      <a:rPr lang="en-US" altLang="zh-CN" b="0" i="0" smtClean="0">
                        <a:solidFill>
                          <a:srgbClr val="1E02C6"/>
                        </a:solidFill>
                        <a:latin typeface="Cambria Math" panose="02040503050406030204" pitchFamily="18" charset="0"/>
                      </a:rPr>
                      <m:t>/</m:t>
                    </m:r>
                    <m:r>
                      <m:rPr>
                        <m:sty m:val="p"/>
                      </m:rPr>
                      <a:rPr lang="en-US" altLang="zh-CN" b="0" i="0" smtClean="0">
                        <a:solidFill>
                          <a:srgbClr val="1E02C6"/>
                        </a:solidFill>
                        <a:latin typeface="Cambria Math" panose="02040503050406030204" pitchFamily="18" charset="0"/>
                      </a:rPr>
                      <m:t>dlnp</m:t>
                    </m:r>
                    <m:r>
                      <a:rPr lang="en-US" altLang="zh-CN">
                        <a:solidFill>
                          <a:srgbClr val="1E02C6"/>
                        </a:solidFill>
                        <a:latin typeface="Cambria Math" panose="02040503050406030204" pitchFamily="18" charset="0"/>
                      </a:rPr>
                      <m:t>~ </m:t>
                    </m:r>
                    <m:r>
                      <m:rPr>
                        <m:sty m:val="p"/>
                      </m:rPr>
                      <a:rPr lang="en-US" altLang="zh-CN" b="0" i="0" smtClean="0">
                        <a:solidFill>
                          <a:srgbClr val="1E02C6"/>
                        </a:solidFill>
                        <a:latin typeface="Cambria Math" panose="02040503050406030204" pitchFamily="18" charset="0"/>
                      </a:rPr>
                      <m:t>d</m:t>
                    </m:r>
                    <m:sSub>
                      <m:sSubPr>
                        <m:ctrlPr>
                          <a:rPr lang="en-US" altLang="zh-CN" i="1">
                            <a:solidFill>
                              <a:srgbClr val="1E02C6"/>
                            </a:solidFill>
                            <a:latin typeface="Cambria Math" panose="02040503050406030204" pitchFamily="18" charset="0"/>
                          </a:rPr>
                        </m:ctrlPr>
                      </m:sSubPr>
                      <m:e>
                        <m:r>
                          <m:rPr>
                            <m:sty m:val="p"/>
                          </m:rPr>
                          <a:rPr lang="en-US" altLang="zh-CN">
                            <a:solidFill>
                              <a:srgbClr val="1E02C6"/>
                            </a:solidFill>
                            <a:latin typeface="Cambria Math" panose="02040503050406030204" pitchFamily="18" charset="0"/>
                          </a:rPr>
                          <m:t>c</m:t>
                        </m:r>
                      </m:e>
                      <m:sub>
                        <m:r>
                          <a:rPr lang="en-US" altLang="zh-CN">
                            <a:solidFill>
                              <a:srgbClr val="1E02C6"/>
                            </a:solidFill>
                            <a:latin typeface="Cambria Math" panose="02040503050406030204" pitchFamily="18" charset="0"/>
                          </a:rPr>
                          <m:t>0</m:t>
                        </m:r>
                      </m:sub>
                    </m:sSub>
                    <m:r>
                      <a:rPr lang="en-US" altLang="zh-CN">
                        <a:solidFill>
                          <a:srgbClr val="1E02C6"/>
                        </a:solidFill>
                        <a:latin typeface="Cambria Math" panose="02040503050406030204" pitchFamily="18" charset="0"/>
                      </a:rPr>
                      <m:t>(</m:t>
                    </m:r>
                    <m:f>
                      <m:fPr>
                        <m:ctrlPr>
                          <a:rPr lang="en-US" altLang="zh-CN" i="1" dirty="0">
                            <a:solidFill>
                              <a:srgbClr val="1E02C6"/>
                            </a:solidFill>
                            <a:latin typeface="Cambria Math" panose="02040503050406030204" pitchFamily="18" charset="0"/>
                          </a:rPr>
                        </m:ctrlPr>
                      </m:fPr>
                      <m:num>
                        <m:r>
                          <m:rPr>
                            <m:nor/>
                          </m:rPr>
                          <a:rPr lang="el-GR" altLang="zh-CN" i="1" dirty="0">
                            <a:solidFill>
                              <a:srgbClr val="1E02C6"/>
                            </a:solidFill>
                          </a:rPr>
                          <m:t>μ</m:t>
                        </m:r>
                      </m:num>
                      <m:den>
                        <m:r>
                          <a:rPr lang="en-US" altLang="zh-CN" i="1" dirty="0">
                            <a:solidFill>
                              <a:srgbClr val="1E02C6"/>
                            </a:solidFill>
                            <a:latin typeface="Cambria Math" panose="02040503050406030204" pitchFamily="18" charset="0"/>
                          </a:rPr>
                          <m:t>𝑃</m:t>
                        </m:r>
                      </m:den>
                    </m:f>
                    <m:r>
                      <a:rPr lang="en-US" altLang="zh-CN" i="1" dirty="0">
                        <a:solidFill>
                          <a:srgbClr val="1E02C6"/>
                        </a:solidFill>
                        <a:latin typeface="Cambria Math" panose="02040503050406030204" pitchFamily="18" charset="0"/>
                      </a:rPr>
                      <m:t>, </m:t>
                    </m:r>
                    <m:r>
                      <a:rPr lang="en-US" altLang="zh-CN" i="1" dirty="0">
                        <a:solidFill>
                          <a:srgbClr val="1E02C6"/>
                        </a:solidFill>
                        <a:latin typeface="Cambria Math" panose="02040503050406030204" pitchFamily="18" charset="0"/>
                      </a:rPr>
                      <m:t>𝑎𝑃</m:t>
                    </m:r>
                    <m:r>
                      <a:rPr lang="en-US" altLang="zh-CN" dirty="0">
                        <a:solidFill>
                          <a:srgbClr val="1E02C6"/>
                        </a:solidFill>
                        <a:latin typeface="Cambria Math" panose="02040503050406030204" pitchFamily="18" charset="0"/>
                      </a:rPr>
                      <m:t>)</m:t>
                    </m:r>
                    <m:r>
                      <a:rPr lang="en-US" altLang="zh-CN" b="0" i="0" dirty="0" smtClean="0">
                        <a:solidFill>
                          <a:srgbClr val="1E02C6"/>
                        </a:solidFill>
                        <a:latin typeface="Cambria Math" panose="02040503050406030204" pitchFamily="18" charset="0"/>
                      </a:rPr>
                      <m:t>/</m:t>
                    </m:r>
                    <m:r>
                      <m:rPr>
                        <m:sty m:val="p"/>
                      </m:rPr>
                      <a:rPr lang="en-US" altLang="zh-CN" b="0" i="0" dirty="0" smtClean="0">
                        <a:solidFill>
                          <a:srgbClr val="1E02C6"/>
                        </a:solidFill>
                        <a:latin typeface="Cambria Math" panose="02040503050406030204" pitchFamily="18" charset="0"/>
                      </a:rPr>
                      <m:t>dln</m:t>
                    </m:r>
                    <m:r>
                      <m:rPr>
                        <m:sty m:val="p"/>
                      </m:rPr>
                      <a:rPr lang="en-US" altLang="zh-CN" i="1" dirty="0">
                        <a:solidFill>
                          <a:srgbClr val="1E02C6"/>
                        </a:solidFill>
                        <a:latin typeface="Cambria Math" panose="02040503050406030204" pitchFamily="18" charset="0"/>
                      </a:rPr>
                      <m:t>p</m:t>
                    </m:r>
                    <m:r>
                      <a:rPr lang="en-US" altLang="zh-CN">
                        <a:solidFill>
                          <a:srgbClr val="C00000"/>
                        </a:solidFill>
                        <a:latin typeface="Cambria Math" panose="02040503050406030204" pitchFamily="18" charset="0"/>
                      </a:rPr>
                      <m:t>𝑜</m:t>
                    </m:r>
                    <m:d>
                      <m:dPr>
                        <m:ctrlPr>
                          <a:rPr lang="en-US" altLang="zh-CN" i="1">
                            <a:solidFill>
                              <a:srgbClr val="C00000"/>
                            </a:solidFill>
                            <a:latin typeface="Cambria Math" panose="02040503050406030204" pitchFamily="18" charset="0"/>
                          </a:rPr>
                        </m:ctrlPr>
                      </m:dPr>
                      <m:e>
                        <m:r>
                          <a:rPr lang="en-US" altLang="zh-CN">
                            <a:solidFill>
                              <a:srgbClr val="C00000"/>
                            </a:solidFill>
                            <a:latin typeface="Cambria Math" panose="02040503050406030204" pitchFamily="18" charset="0"/>
                          </a:rPr>
                          <m:t>𝜇</m:t>
                        </m:r>
                      </m:e>
                    </m:d>
                  </m:oMath>
                </a14:m>
                <a:r>
                  <a:rPr lang="en-US" altLang="zh-CN" dirty="0" smtClean="0"/>
                  <a:t>  </a:t>
                </a:r>
              </a:p>
              <a:p>
                <a:pPr marL="0" indent="0">
                  <a:buNone/>
                </a:pPr>
                <a:r>
                  <a:rPr lang="en-US" altLang="zh-CN" dirty="0" smtClean="0"/>
                  <a:t>Define anomalous dimension: </a:t>
                </a:r>
                <a14:m>
                  <m:oMath xmlns:m="http://schemas.openxmlformats.org/officeDocument/2006/math" xmlns="">
                    <m:sSub>
                      <m:sSubPr>
                        <m:ctrlPr>
                          <a:rPr lang="en-US" altLang="zh-CN" b="0" i="1" dirty="0" smtClean="0">
                            <a:solidFill>
                              <a:srgbClr val="1E02C6"/>
                            </a:solidFill>
                            <a:latin typeface="Cambria Math" panose="02040503050406030204" pitchFamily="18" charset="0"/>
                          </a:rPr>
                        </m:ctrlPr>
                      </m:sSubPr>
                      <m:e>
                        <m:r>
                          <a:rPr lang="en-US" altLang="zh-CN" i="1" dirty="0" smtClean="0">
                            <a:solidFill>
                              <a:srgbClr val="1E02C6"/>
                            </a:solidFill>
                            <a:latin typeface="Cambria Math" panose="02040503050406030204" pitchFamily="18" charset="0"/>
                          </a:rPr>
                          <m:t>𝛾</m:t>
                        </m:r>
                      </m:e>
                      <m:sub>
                        <m:r>
                          <a:rPr lang="en-US" altLang="zh-CN" b="0" i="1" dirty="0" smtClean="0">
                            <a:solidFill>
                              <a:srgbClr val="1E02C6"/>
                            </a:solidFill>
                            <a:latin typeface="Cambria Math" panose="02040503050406030204" pitchFamily="18" charset="0"/>
                          </a:rPr>
                          <m:t>𝑜</m:t>
                        </m:r>
                      </m:sub>
                    </m:sSub>
                    <m:r>
                      <a:rPr lang="en-US" altLang="zh-CN" b="0" i="0" dirty="0" smtClean="0">
                        <a:solidFill>
                          <a:srgbClr val="1E02C6"/>
                        </a:solidFill>
                        <a:latin typeface="Cambria Math" panose="02040503050406030204" pitchFamily="18" charset="0"/>
                      </a:rPr>
                      <m:t>=</m:t>
                    </m:r>
                    <m:r>
                      <a:rPr lang="en-US" altLang="zh-CN">
                        <a:solidFill>
                          <a:srgbClr val="1E02C6"/>
                        </a:solidFill>
                        <a:latin typeface="Cambria Math" panose="02040503050406030204" pitchFamily="18" charset="0"/>
                      </a:rPr>
                      <m:t> </m:t>
                    </m:r>
                    <m:r>
                      <m:rPr>
                        <m:sty m:val="p"/>
                      </m:rPr>
                      <a:rPr lang="en-US" altLang="zh-CN">
                        <a:solidFill>
                          <a:srgbClr val="1E02C6"/>
                        </a:solidFill>
                        <a:latin typeface="Cambria Math" panose="02040503050406030204" pitchFamily="18" charset="0"/>
                      </a:rPr>
                      <m:t>d</m:t>
                    </m:r>
                    <m:sSub>
                      <m:sSubPr>
                        <m:ctrlPr>
                          <a:rPr lang="en-US" altLang="zh-CN" i="1">
                            <a:solidFill>
                              <a:srgbClr val="1E02C6"/>
                            </a:solidFill>
                            <a:latin typeface="Cambria Math" panose="02040503050406030204" pitchFamily="18" charset="0"/>
                          </a:rPr>
                        </m:ctrlPr>
                      </m:sSubPr>
                      <m:e>
                        <m:r>
                          <m:rPr>
                            <m:sty m:val="p"/>
                          </m:rPr>
                          <a:rPr lang="en-US" altLang="zh-CN">
                            <a:solidFill>
                              <a:srgbClr val="1E02C6"/>
                            </a:solidFill>
                            <a:latin typeface="Cambria Math" panose="02040503050406030204" pitchFamily="18" charset="0"/>
                          </a:rPr>
                          <m:t>c</m:t>
                        </m:r>
                      </m:e>
                      <m:sub>
                        <m:r>
                          <a:rPr lang="en-US" altLang="zh-CN">
                            <a:solidFill>
                              <a:srgbClr val="1E02C6"/>
                            </a:solidFill>
                            <a:latin typeface="Cambria Math" panose="02040503050406030204" pitchFamily="18" charset="0"/>
                          </a:rPr>
                          <m:t>0</m:t>
                        </m:r>
                      </m:sub>
                    </m:sSub>
                    <m:r>
                      <a:rPr lang="en-US" altLang="zh-CN">
                        <a:solidFill>
                          <a:srgbClr val="1E02C6"/>
                        </a:solidFill>
                        <a:latin typeface="Cambria Math" panose="02040503050406030204" pitchFamily="18" charset="0"/>
                      </a:rPr>
                      <m:t>(</m:t>
                    </m:r>
                    <m:f>
                      <m:fPr>
                        <m:ctrlPr>
                          <a:rPr lang="en-US" altLang="zh-CN" i="1" dirty="0">
                            <a:solidFill>
                              <a:srgbClr val="1E02C6"/>
                            </a:solidFill>
                            <a:latin typeface="Cambria Math" panose="02040503050406030204" pitchFamily="18" charset="0"/>
                          </a:rPr>
                        </m:ctrlPr>
                      </m:fPr>
                      <m:num>
                        <m:r>
                          <m:rPr>
                            <m:nor/>
                          </m:rPr>
                          <a:rPr lang="el-GR" altLang="zh-CN" i="1" dirty="0">
                            <a:solidFill>
                              <a:srgbClr val="1E02C6"/>
                            </a:solidFill>
                          </a:rPr>
                          <m:t>μ</m:t>
                        </m:r>
                      </m:num>
                      <m:den>
                        <m:r>
                          <a:rPr lang="en-US" altLang="zh-CN" i="1" dirty="0">
                            <a:solidFill>
                              <a:srgbClr val="1E02C6"/>
                            </a:solidFill>
                            <a:latin typeface="Cambria Math" panose="02040503050406030204" pitchFamily="18" charset="0"/>
                          </a:rPr>
                          <m:t>𝑃</m:t>
                        </m:r>
                      </m:den>
                    </m:f>
                    <m:r>
                      <a:rPr lang="en-US" altLang="zh-CN" i="1" dirty="0">
                        <a:solidFill>
                          <a:srgbClr val="1E02C6"/>
                        </a:solidFill>
                        <a:latin typeface="Cambria Math" panose="02040503050406030204" pitchFamily="18" charset="0"/>
                      </a:rPr>
                      <m:t>, </m:t>
                    </m:r>
                    <m:r>
                      <a:rPr lang="en-US" altLang="zh-CN" i="1" dirty="0">
                        <a:solidFill>
                          <a:srgbClr val="1E02C6"/>
                        </a:solidFill>
                        <a:latin typeface="Cambria Math" panose="02040503050406030204" pitchFamily="18" charset="0"/>
                      </a:rPr>
                      <m:t>𝑎𝑝</m:t>
                    </m:r>
                    <m:r>
                      <a:rPr lang="en-US" altLang="zh-CN" dirty="0">
                        <a:solidFill>
                          <a:srgbClr val="1E02C6"/>
                        </a:solidFill>
                        <a:latin typeface="Cambria Math" panose="02040503050406030204" pitchFamily="18" charset="0"/>
                      </a:rPr>
                      <m:t>)/</m:t>
                    </m:r>
                    <m:sSub>
                      <m:sSubPr>
                        <m:ctrlPr>
                          <a:rPr lang="en-US" altLang="zh-CN" b="0" i="1" dirty="0" smtClean="0">
                            <a:solidFill>
                              <a:srgbClr val="1E02C6"/>
                            </a:solidFill>
                            <a:latin typeface="Cambria Math" panose="02040503050406030204" pitchFamily="18" charset="0"/>
                          </a:rPr>
                        </m:ctrlPr>
                      </m:sSubPr>
                      <m:e>
                        <m:r>
                          <m:rPr>
                            <m:sty m:val="p"/>
                          </m:rPr>
                          <a:rPr lang="en-US" altLang="zh-CN" b="0" i="0" dirty="0" smtClean="0">
                            <a:solidFill>
                              <a:srgbClr val="1E02C6"/>
                            </a:solidFill>
                            <a:latin typeface="Cambria Math" panose="02040503050406030204" pitchFamily="18" charset="0"/>
                          </a:rPr>
                          <m:t>c</m:t>
                        </m:r>
                      </m:e>
                      <m:sub>
                        <m:r>
                          <a:rPr lang="en-US" altLang="zh-CN" b="0" i="0" dirty="0" smtClean="0">
                            <a:solidFill>
                              <a:srgbClr val="1E02C6"/>
                            </a:solidFill>
                            <a:latin typeface="Cambria Math" panose="02040503050406030204" pitchFamily="18" charset="0"/>
                          </a:rPr>
                          <m:t>0</m:t>
                        </m:r>
                      </m:sub>
                    </m:sSub>
                    <m:r>
                      <m:rPr>
                        <m:sty m:val="p"/>
                      </m:rPr>
                      <a:rPr lang="en-US" altLang="zh-CN" dirty="0">
                        <a:solidFill>
                          <a:srgbClr val="1E02C6"/>
                        </a:solidFill>
                        <a:latin typeface="Cambria Math" panose="02040503050406030204" pitchFamily="18" charset="0"/>
                      </a:rPr>
                      <m:t>dln</m:t>
                    </m:r>
                    <m:r>
                      <a:rPr lang="en-US" altLang="zh-CN" b="0" i="1" dirty="0" smtClean="0">
                        <a:solidFill>
                          <a:srgbClr val="1E02C6"/>
                        </a:solidFill>
                        <a:latin typeface="Cambria Math" panose="02040503050406030204" pitchFamily="18" charset="0"/>
                      </a:rPr>
                      <m:t>𝑝</m:t>
                    </m:r>
                  </m:oMath>
                </a14:m>
                <a:endParaRPr lang="en-US" altLang="zh-CN" dirty="0"/>
              </a:p>
              <a:p>
                <a:pPr marL="0" indent="0">
                  <a:buNone/>
                </a:pPr>
                <a:r>
                  <a:rPr lang="en-US" altLang="zh-CN" dirty="0" smtClean="0"/>
                  <a:t>We have the renormalization group eq.</a:t>
                </a:r>
              </a:p>
              <a:p>
                <a:pPr marL="0" indent="0">
                  <a:buNone/>
                </a:pPr>
                <a:r>
                  <a:rPr lang="en-US" altLang="zh-CN" i="1" dirty="0"/>
                  <a:t> </a:t>
                </a:r>
                <a:r>
                  <a:rPr lang="en-US" altLang="zh-CN" i="1" dirty="0" smtClean="0"/>
                  <a:t>     </a:t>
                </a:r>
                <a14:m>
                  <m:oMath xmlns:m="http://schemas.openxmlformats.org/officeDocument/2006/math" xmlns="">
                    <m:r>
                      <a:rPr lang="en-US" altLang="zh-CN" i="1" smtClean="0">
                        <a:solidFill>
                          <a:srgbClr val="FF0000"/>
                        </a:solidFill>
                        <a:latin typeface="Cambria Math" panose="02040503050406030204" pitchFamily="18" charset="0"/>
                      </a:rPr>
                      <m:t>𝑑</m:t>
                    </m:r>
                    <m:r>
                      <a:rPr lang="en-US" altLang="zh-CN" i="1">
                        <a:solidFill>
                          <a:srgbClr val="FF0000"/>
                        </a:solidFill>
                        <a:latin typeface="Cambria Math" panose="02040503050406030204" pitchFamily="18" charset="0"/>
                      </a:rPr>
                      <m:t>𝑂</m:t>
                    </m:r>
                    <m:d>
                      <m:dPr>
                        <m:ctrlPr>
                          <a:rPr lang="en-US" altLang="zh-CN" i="1">
                            <a:solidFill>
                              <a:srgbClr val="FF0000"/>
                            </a:solidFill>
                            <a:latin typeface="Cambria Math" panose="02040503050406030204" pitchFamily="18" charset="0"/>
                          </a:rPr>
                        </m:ctrlPr>
                      </m:dPr>
                      <m:e>
                        <m:r>
                          <a:rPr lang="en-US" altLang="zh-CN" i="1">
                            <a:solidFill>
                              <a:srgbClr val="FF0000"/>
                            </a:solidFill>
                            <a:latin typeface="Cambria Math" panose="02040503050406030204" pitchFamily="18" charset="0"/>
                          </a:rPr>
                          <m:t>𝑝</m:t>
                        </m:r>
                        <m:r>
                          <a:rPr lang="en-US" altLang="zh-CN" i="1">
                            <a:solidFill>
                              <a:srgbClr val="FF0000"/>
                            </a:solidFill>
                            <a:latin typeface="Cambria Math" panose="02040503050406030204" pitchFamily="18" charset="0"/>
                          </a:rPr>
                          <m:t>,</m:t>
                        </m:r>
                        <m:r>
                          <a:rPr lang="en-US" altLang="zh-CN" i="1">
                            <a:solidFill>
                              <a:srgbClr val="FF0000"/>
                            </a:solidFill>
                            <a:latin typeface="Cambria Math" panose="02040503050406030204" pitchFamily="18" charset="0"/>
                          </a:rPr>
                          <m:t>𝑎</m:t>
                        </m:r>
                      </m:e>
                    </m:d>
                    <m:r>
                      <a:rPr lang="en-US" altLang="zh-CN" b="0" i="1" smtClean="0">
                        <a:solidFill>
                          <a:srgbClr val="FF0000"/>
                        </a:solidFill>
                        <a:latin typeface="Cambria Math" panose="02040503050406030204" pitchFamily="18" charset="0"/>
                      </a:rPr>
                      <m:t>/</m:t>
                    </m:r>
                    <m:r>
                      <a:rPr lang="en-US" altLang="zh-CN" b="0" i="1" smtClean="0">
                        <a:solidFill>
                          <a:srgbClr val="FF0000"/>
                        </a:solidFill>
                        <a:latin typeface="Cambria Math" panose="02040503050406030204" pitchFamily="18" charset="0"/>
                      </a:rPr>
                      <m:t>𝑑𝑙𝑛𝑝</m:t>
                    </m:r>
                    <m:r>
                      <a:rPr lang="en-US" altLang="zh-CN" b="0" i="1" smtClean="0">
                        <a:solidFill>
                          <a:srgbClr val="FF0000"/>
                        </a:solidFill>
                        <a:latin typeface="Cambria Math" panose="02040503050406030204" pitchFamily="18" charset="0"/>
                      </a:rPr>
                      <m:t> </m:t>
                    </m:r>
                    <m:r>
                      <a:rPr lang="en-US" altLang="zh-CN" b="0" i="0" smtClean="0">
                        <a:solidFill>
                          <a:srgbClr val="FF0000"/>
                        </a:solidFill>
                        <a:latin typeface="Cambria Math" panose="02040503050406030204" pitchFamily="18" charset="0"/>
                      </a:rPr>
                      <m:t>=</m:t>
                    </m:r>
                    <m:sSub>
                      <m:sSubPr>
                        <m:ctrlPr>
                          <a:rPr lang="en-US" altLang="zh-CN" b="0" i="1" smtClean="0">
                            <a:solidFill>
                              <a:srgbClr val="FF0000"/>
                            </a:solidFill>
                            <a:latin typeface="Cambria Math" panose="02040503050406030204" pitchFamily="18" charset="0"/>
                          </a:rPr>
                        </m:ctrlPr>
                      </m:sSubPr>
                      <m:e>
                        <m:r>
                          <a:rPr lang="en-US" altLang="zh-CN" b="0" i="1" smtClean="0">
                            <a:solidFill>
                              <a:srgbClr val="FF0000"/>
                            </a:solidFill>
                            <a:latin typeface="Cambria Math" panose="02040503050406030204" pitchFamily="18" charset="0"/>
                          </a:rPr>
                          <m:t>𝛾</m:t>
                        </m:r>
                      </m:e>
                      <m:sub>
                        <m:r>
                          <a:rPr lang="en-US" altLang="zh-CN" b="0" i="1" smtClean="0">
                            <a:solidFill>
                              <a:srgbClr val="FF0000"/>
                            </a:solidFill>
                            <a:latin typeface="Cambria Math" panose="02040503050406030204" pitchFamily="18" charset="0"/>
                          </a:rPr>
                          <m:t>𝑜</m:t>
                        </m:r>
                      </m:sub>
                    </m:sSub>
                    <m:r>
                      <a:rPr lang="en-US" altLang="zh-CN" b="0" i="1" smtClean="0">
                        <a:solidFill>
                          <a:srgbClr val="FF0000"/>
                        </a:solidFill>
                        <a:latin typeface="Cambria Math" panose="02040503050406030204" pitchFamily="18" charset="0"/>
                      </a:rPr>
                      <m:t>(</m:t>
                    </m:r>
                    <m:r>
                      <a:rPr lang="en-US" altLang="zh-CN" b="0" i="1" smtClean="0">
                        <a:solidFill>
                          <a:srgbClr val="FF0000"/>
                        </a:solidFill>
                        <a:latin typeface="Cambria Math" panose="02040503050406030204" pitchFamily="18" charset="0"/>
                      </a:rPr>
                      <m:t>𝑝</m:t>
                    </m:r>
                    <m:r>
                      <a:rPr lang="en-US" altLang="zh-CN" b="0" i="1" smtClean="0">
                        <a:solidFill>
                          <a:srgbClr val="FF0000"/>
                        </a:solidFill>
                        <a:latin typeface="Cambria Math" panose="02040503050406030204" pitchFamily="18" charset="0"/>
                      </a:rPr>
                      <m:t>,  </m:t>
                    </m:r>
                    <m:r>
                      <a:rPr lang="en-US" altLang="zh-CN" b="0" i="1" smtClean="0">
                        <a:solidFill>
                          <a:srgbClr val="FF0000"/>
                        </a:solidFill>
                        <a:latin typeface="Cambria Math" panose="02040503050406030204" pitchFamily="18" charset="0"/>
                      </a:rPr>
                      <m:t>𝑎</m:t>
                    </m:r>
                    <m:r>
                      <a:rPr lang="en-US" altLang="zh-CN" b="0" i="1" smtClean="0">
                        <a:solidFill>
                          <a:srgbClr val="FF0000"/>
                        </a:solidFill>
                        <a:latin typeface="Cambria Math" panose="02040503050406030204" pitchFamily="18" charset="0"/>
                      </a:rPr>
                      <m:t>)</m:t>
                    </m:r>
                    <m:r>
                      <a:rPr lang="en-US" altLang="zh-CN" b="0" i="1" smtClean="0">
                        <a:solidFill>
                          <a:srgbClr val="FF0000"/>
                        </a:solidFill>
                        <a:latin typeface="Cambria Math" panose="02040503050406030204" pitchFamily="18" charset="0"/>
                      </a:rPr>
                      <m:t>𝑂</m:t>
                    </m:r>
                    <m:r>
                      <a:rPr lang="en-US" altLang="zh-CN" b="0" i="1" smtClean="0">
                        <a:solidFill>
                          <a:srgbClr val="FF0000"/>
                        </a:solidFill>
                        <a:latin typeface="Cambria Math" panose="02040503050406030204" pitchFamily="18" charset="0"/>
                      </a:rPr>
                      <m:t>(</m:t>
                    </m:r>
                    <m:r>
                      <a:rPr lang="en-US" altLang="zh-CN" b="0" i="1" smtClean="0">
                        <a:solidFill>
                          <a:srgbClr val="FF0000"/>
                        </a:solidFill>
                        <a:latin typeface="Cambria Math" panose="02040503050406030204" pitchFamily="18" charset="0"/>
                      </a:rPr>
                      <m:t>𝑝</m:t>
                    </m:r>
                    <m:r>
                      <a:rPr lang="en-US" altLang="zh-CN" b="0" i="1" smtClean="0">
                        <a:solidFill>
                          <a:srgbClr val="FF0000"/>
                        </a:solidFill>
                        <a:latin typeface="Cambria Math" panose="02040503050406030204" pitchFamily="18" charset="0"/>
                      </a:rPr>
                      <m:t>, </m:t>
                    </m:r>
                    <m:r>
                      <a:rPr lang="en-US" altLang="zh-CN" b="0" i="1" smtClean="0">
                        <a:solidFill>
                          <a:srgbClr val="FF0000"/>
                        </a:solidFill>
                        <a:latin typeface="Cambria Math" panose="02040503050406030204" pitchFamily="18" charset="0"/>
                      </a:rPr>
                      <m:t>𝑎</m:t>
                    </m:r>
                    <m:r>
                      <a:rPr lang="en-US" altLang="zh-CN" b="0" i="1" smtClean="0">
                        <a:solidFill>
                          <a:srgbClr val="FF0000"/>
                        </a:solidFill>
                        <a:latin typeface="Cambria Math" panose="02040503050406030204" pitchFamily="18" charset="0"/>
                      </a:rPr>
                      <m:t>)</m:t>
                    </m:r>
                  </m:oMath>
                </a14:m>
                <a:endParaRPr lang="en-US" altLang="zh-CN" dirty="0">
                  <a:solidFill>
                    <a:srgbClr val="FF0000"/>
                  </a:solidFill>
                </a:endParaRPr>
              </a:p>
              <a:p>
                <a:pPr marL="0" indent="0">
                  <a:buNone/>
                </a:pPr>
                <a:endParaRPr lang="en-US" altLang="zh-CN" dirty="0" smtClean="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443948" y="1845734"/>
                <a:ext cx="8623852" cy="4023360"/>
              </a:xfrm>
              <a:blipFill>
                <a:blip r:embed="rId2"/>
                <a:stretch>
                  <a:fillRect l="-2544" t="-2576" b="-621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17199917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Fixed point and parton physics </a:t>
            </a:r>
            <a:endParaRPr lang="zh-CN" altLang="en-US" dirty="0"/>
          </a:p>
        </p:txBody>
      </p:sp>
      <p:sp>
        <p:nvSpPr>
          <p:cNvPr id="3" name="内容占位符 2"/>
          <p:cNvSpPr>
            <a:spLocks noGrp="1"/>
          </p:cNvSpPr>
          <p:nvPr>
            <p:ph idx="1"/>
          </p:nvPr>
        </p:nvSpPr>
        <p:spPr>
          <a:xfrm>
            <a:off x="822959" y="1615440"/>
            <a:ext cx="7543801" cy="4023360"/>
          </a:xfrm>
        </p:spPr>
        <p:txBody>
          <a:bodyPr>
            <a:noAutofit/>
          </a:bodyPr>
          <a:lstStyle/>
          <a:p>
            <a:r>
              <a:rPr lang="en-US" altLang="zh-CN" dirty="0" smtClean="0"/>
              <a:t> The RG equation has a fixed point at P=</a:t>
            </a:r>
            <a:r>
              <a:rPr lang="en-US" altLang="zh-CN" dirty="0" smtClean="0">
                <a:sym typeface="Symbol" panose="05050102010706020507" pitchFamily="18" charset="2"/>
              </a:rPr>
              <a:t></a:t>
            </a:r>
          </a:p>
          <a:p>
            <a:r>
              <a:rPr lang="en-US" altLang="zh-CN" dirty="0" smtClean="0">
                <a:sym typeface="Symbol" panose="05050102010706020507" pitchFamily="18" charset="2"/>
              </a:rPr>
              <a:t>  This is the infinite momentum limit in which the </a:t>
            </a:r>
            <a:r>
              <a:rPr lang="en-US" altLang="zh-CN" dirty="0" err="1" smtClean="0">
                <a:sym typeface="Symbol" panose="05050102010706020507" pitchFamily="18" charset="2"/>
              </a:rPr>
              <a:t>partons</a:t>
            </a:r>
            <a:r>
              <a:rPr lang="en-US" altLang="zh-CN" dirty="0" smtClean="0">
                <a:sym typeface="Symbol" panose="05050102010706020507" pitchFamily="18" charset="2"/>
              </a:rPr>
              <a:t> were first introduced by Feynman. Thus the </a:t>
            </a:r>
            <a:r>
              <a:rPr lang="en-US" altLang="zh-CN" dirty="0" err="1" smtClean="0">
                <a:sym typeface="Symbol" panose="05050102010706020507" pitchFamily="18" charset="2"/>
              </a:rPr>
              <a:t>parton</a:t>
            </a:r>
            <a:r>
              <a:rPr lang="en-US" altLang="zh-CN" dirty="0" smtClean="0">
                <a:sym typeface="Symbol" panose="05050102010706020507" pitchFamily="18" charset="2"/>
              </a:rPr>
              <a:t> physics corresponds to frame-dependent physical </a:t>
            </a:r>
            <a:r>
              <a:rPr lang="en-US" altLang="zh-CN" dirty="0" err="1" smtClean="0">
                <a:sym typeface="Symbol" panose="05050102010706020507" pitchFamily="18" charset="2"/>
              </a:rPr>
              <a:t>obervables</a:t>
            </a:r>
            <a:r>
              <a:rPr lang="en-US" altLang="zh-CN" dirty="0" smtClean="0">
                <a:sym typeface="Symbol" panose="05050102010706020507" pitchFamily="18" charset="2"/>
              </a:rPr>
              <a:t> at the fixed point of the frame transformations.  </a:t>
            </a:r>
          </a:p>
          <a:p>
            <a:r>
              <a:rPr lang="en-US" altLang="zh-CN" dirty="0" smtClean="0">
                <a:sym typeface="Symbol" panose="05050102010706020507" pitchFamily="18" charset="2"/>
              </a:rPr>
              <a:t> In principle, there is nothing new here. However, as far as I know, this is the first time when this notation has been expressed in QCD equations. </a:t>
            </a:r>
            <a:r>
              <a:rPr lang="en-US" altLang="zh-CN" dirty="0" smtClean="0">
                <a:solidFill>
                  <a:srgbClr val="1E02C6"/>
                </a:solidFill>
                <a:sym typeface="Symbol" panose="05050102010706020507" pitchFamily="18" charset="2"/>
              </a:rPr>
              <a:t>More importantly, this teaches one how to calculate the </a:t>
            </a:r>
            <a:r>
              <a:rPr lang="en-US" altLang="zh-CN" dirty="0" err="1" smtClean="0">
                <a:solidFill>
                  <a:srgbClr val="1E02C6"/>
                </a:solidFill>
                <a:sym typeface="Symbol" panose="05050102010706020507" pitchFamily="18" charset="2"/>
              </a:rPr>
              <a:t>parton</a:t>
            </a:r>
            <a:r>
              <a:rPr lang="en-US" altLang="zh-CN" dirty="0" smtClean="0">
                <a:solidFill>
                  <a:srgbClr val="1E02C6"/>
                </a:solidFill>
                <a:sym typeface="Symbol" panose="05050102010706020507" pitchFamily="18" charset="2"/>
              </a:rPr>
              <a:t> physics in QCD</a:t>
            </a:r>
            <a:r>
              <a:rPr lang="zh-CN" altLang="en-US" dirty="0" smtClean="0">
                <a:solidFill>
                  <a:srgbClr val="1E02C6"/>
                </a:solidFill>
                <a:sym typeface="Symbol" panose="05050102010706020507" pitchFamily="18" charset="2"/>
              </a:rPr>
              <a:t>！</a:t>
            </a:r>
            <a:endParaRPr lang="en-US" altLang="zh-CN" dirty="0" smtClean="0">
              <a:solidFill>
                <a:srgbClr val="1E02C6"/>
              </a:solidFill>
              <a:sym typeface="Symbol" panose="05050102010706020507" pitchFamily="18" charset="2"/>
            </a:endParaRPr>
          </a:p>
        </p:txBody>
      </p:sp>
    </p:spTree>
    <p:extLst>
      <p:ext uri="{BB962C8B-B14F-4D97-AF65-F5344CB8AC3E}">
        <p14:creationId xmlns:p14="http://schemas.microsoft.com/office/powerpoint/2010/main" val="243803006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Parton physics: a unique way to describe the hadron structure</a:t>
            </a:r>
            <a:endParaRPr lang="zh-CN" altLang="en-US" dirty="0"/>
          </a:p>
        </p:txBody>
      </p:sp>
      <p:sp>
        <p:nvSpPr>
          <p:cNvPr id="3" name="内容占位符 2"/>
          <p:cNvSpPr>
            <a:spLocks noGrp="1"/>
          </p:cNvSpPr>
          <p:nvPr>
            <p:ph idx="1"/>
          </p:nvPr>
        </p:nvSpPr>
        <p:spPr/>
        <p:txBody>
          <a:bodyPr/>
          <a:lstStyle/>
          <a:p>
            <a:r>
              <a:rPr lang="en-US" altLang="zh-CN" dirty="0" smtClean="0"/>
              <a:t> The hadron structure is better represented by </a:t>
            </a:r>
            <a:r>
              <a:rPr lang="en-US" altLang="zh-CN" dirty="0" err="1" smtClean="0"/>
              <a:t>partons</a:t>
            </a:r>
            <a:r>
              <a:rPr lang="en-US" altLang="zh-CN" dirty="0" smtClean="0"/>
              <a:t>: </a:t>
            </a:r>
            <a:r>
              <a:rPr lang="en-US" altLang="zh-CN" dirty="0" err="1" smtClean="0"/>
              <a:t>parton</a:t>
            </a:r>
            <a:r>
              <a:rPr lang="en-US" altLang="zh-CN" dirty="0" smtClean="0"/>
              <a:t> amplitudes, </a:t>
            </a:r>
            <a:r>
              <a:rPr lang="en-US" altLang="zh-CN" dirty="0" err="1" smtClean="0"/>
              <a:t>parton</a:t>
            </a:r>
            <a:r>
              <a:rPr lang="en-US" altLang="zh-CN" dirty="0" smtClean="0"/>
              <a:t> correlations, </a:t>
            </a:r>
            <a:r>
              <a:rPr lang="en-US" altLang="zh-CN" dirty="0" err="1" smtClean="0"/>
              <a:t>parton</a:t>
            </a:r>
            <a:r>
              <a:rPr lang="en-US" altLang="zh-CN" dirty="0" smtClean="0"/>
              <a:t> distributions, </a:t>
            </a:r>
            <a:r>
              <a:rPr lang="en-US" altLang="zh-CN" dirty="0" err="1" smtClean="0"/>
              <a:t>etc</a:t>
            </a:r>
            <a:endParaRPr lang="en-US" altLang="zh-CN" dirty="0" smtClean="0"/>
          </a:p>
          <a:p>
            <a:r>
              <a:rPr lang="en-US" altLang="zh-CN" dirty="0"/>
              <a:t> </a:t>
            </a:r>
            <a:r>
              <a:rPr lang="en-US" altLang="zh-CN" dirty="0" smtClean="0"/>
              <a:t>The great advantage is that </a:t>
            </a:r>
            <a:r>
              <a:rPr lang="en-US" altLang="zh-CN" dirty="0" err="1" smtClean="0"/>
              <a:t>partons</a:t>
            </a:r>
            <a:r>
              <a:rPr lang="en-US" altLang="zh-CN" dirty="0" smtClean="0"/>
              <a:t> separate the structure of hadrons from that of the vacuum in which all </a:t>
            </a:r>
            <a:r>
              <a:rPr lang="en-US" altLang="zh-CN" dirty="0" err="1" smtClean="0"/>
              <a:t>partons</a:t>
            </a:r>
            <a:r>
              <a:rPr lang="en-US" altLang="zh-CN" dirty="0" smtClean="0"/>
              <a:t> have + momentum zero.  </a:t>
            </a:r>
          </a:p>
          <a:p>
            <a:r>
              <a:rPr lang="en-US" altLang="zh-CN" dirty="0"/>
              <a:t> </a:t>
            </a:r>
            <a:r>
              <a:rPr lang="en-US" altLang="zh-CN" dirty="0" smtClean="0"/>
              <a:t>All high-energy scattering data can be used to learn about </a:t>
            </a:r>
            <a:r>
              <a:rPr lang="en-US" altLang="zh-CN" dirty="0" err="1" smtClean="0"/>
              <a:t>parton</a:t>
            </a:r>
            <a:r>
              <a:rPr lang="en-US" altLang="zh-CN" dirty="0" smtClean="0"/>
              <a:t> physics</a:t>
            </a:r>
            <a:endParaRPr lang="zh-CN" altLang="en-US" dirty="0"/>
          </a:p>
        </p:txBody>
      </p:sp>
    </p:spTree>
    <p:extLst>
      <p:ext uri="{BB962C8B-B14F-4D97-AF65-F5344CB8AC3E}">
        <p14:creationId xmlns:p14="http://schemas.microsoft.com/office/powerpoint/2010/main" val="263667831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fontScale="90000"/>
          </a:bodyPr>
          <a:lstStyle/>
          <a:p>
            <a:r>
              <a:rPr lang="en-US" altLang="zh-CN" dirty="0" smtClean="0"/>
              <a:t/>
            </a:r>
            <a:br>
              <a:rPr lang="en-US" altLang="zh-CN" dirty="0" smtClean="0"/>
            </a:br>
            <a:r>
              <a:rPr lang="en-US" altLang="zh-CN" dirty="0" smtClean="0"/>
              <a:t>Large-Momentum </a:t>
            </a:r>
            <a:br>
              <a:rPr lang="en-US" altLang="zh-CN" dirty="0" smtClean="0"/>
            </a:br>
            <a:r>
              <a:rPr lang="en-US" altLang="zh-CN" dirty="0" smtClean="0"/>
              <a:t>Effective Field Theory</a:t>
            </a:r>
            <a:endParaRPr lang="zh-CN" altLang="en-US" dirty="0"/>
          </a:p>
        </p:txBody>
      </p:sp>
      <p:sp>
        <p:nvSpPr>
          <p:cNvPr id="3" name="副标题 2"/>
          <p:cNvSpPr>
            <a:spLocks noGrp="1"/>
          </p:cNvSpPr>
          <p:nvPr>
            <p:ph type="subTitle" idx="1"/>
          </p:nvPr>
        </p:nvSpPr>
        <p:spPr>
          <a:xfrm>
            <a:off x="1143000" y="3970264"/>
            <a:ext cx="6858000" cy="1665093"/>
          </a:xfrm>
        </p:spPr>
        <p:txBody>
          <a:bodyPr>
            <a:normAutofit lnSpcReduction="10000"/>
          </a:bodyPr>
          <a:lstStyle/>
          <a:p>
            <a:r>
              <a:rPr lang="en-US" altLang="zh-CN" dirty="0" smtClean="0"/>
              <a:t>Xiangdong Ji</a:t>
            </a:r>
          </a:p>
          <a:p>
            <a:r>
              <a:rPr lang="en-US" altLang="zh-CN" dirty="0" smtClean="0"/>
              <a:t>University of Maryland</a:t>
            </a:r>
            <a:endParaRPr lang="en-US" altLang="zh-CN" dirty="0"/>
          </a:p>
          <a:p>
            <a:r>
              <a:rPr lang="en-US" altLang="zh-CN" dirty="0" smtClean="0"/>
              <a:t>April, 6, 2018</a:t>
            </a:r>
          </a:p>
          <a:p>
            <a:r>
              <a:rPr lang="en-US" altLang="zh-CN" dirty="0" smtClean="0"/>
              <a:t>College Park</a:t>
            </a:r>
          </a:p>
        </p:txBody>
      </p:sp>
    </p:spTree>
    <p:extLst>
      <p:ext uri="{BB962C8B-B14F-4D97-AF65-F5344CB8AC3E}">
        <p14:creationId xmlns:p14="http://schemas.microsoft.com/office/powerpoint/2010/main" val="18448401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p:txBody>
          <a:bodyPr/>
          <a:lstStyle/>
          <a:p>
            <a:r>
              <a:rPr lang="en-US" altLang="zh-CN" dirty="0" smtClean="0"/>
              <a:t>Large-momentum effective theory </a:t>
            </a:r>
            <a:endParaRPr lang="zh-CN" altLang="en-US" dirty="0"/>
          </a:p>
        </p:txBody>
      </p:sp>
      <p:sp>
        <p:nvSpPr>
          <p:cNvPr id="5" name="副标题 4"/>
          <p:cNvSpPr>
            <a:spLocks noGrp="1"/>
          </p:cNvSpPr>
          <p:nvPr>
            <p:ph type="subTitle" idx="1"/>
          </p:nvPr>
        </p:nvSpPr>
        <p:spPr>
          <a:xfrm>
            <a:off x="1142999" y="3602038"/>
            <a:ext cx="7509933" cy="1655762"/>
          </a:xfrm>
        </p:spPr>
        <p:txBody>
          <a:bodyPr/>
          <a:lstStyle/>
          <a:p>
            <a:r>
              <a:rPr lang="it-IT" altLang="zh-CN" dirty="0"/>
              <a:t>X. </a:t>
            </a:r>
            <a:r>
              <a:rPr lang="it-IT" altLang="zh-CN" dirty="0" err="1"/>
              <a:t>Ji</a:t>
            </a:r>
            <a:r>
              <a:rPr lang="it-IT" altLang="zh-CN" dirty="0"/>
              <a:t>, </a:t>
            </a:r>
            <a:r>
              <a:rPr lang="it-IT" altLang="zh-CN" dirty="0" err="1"/>
              <a:t>Phys</a:t>
            </a:r>
            <a:r>
              <a:rPr lang="it-IT" altLang="zh-CN" dirty="0"/>
              <a:t>. Rev. </a:t>
            </a:r>
            <a:r>
              <a:rPr lang="it-IT" altLang="zh-CN" dirty="0" err="1"/>
              <a:t>Lett</a:t>
            </a:r>
            <a:r>
              <a:rPr lang="it-IT" altLang="zh-CN" dirty="0"/>
              <a:t>., </a:t>
            </a:r>
            <a:r>
              <a:rPr lang="is-IS" altLang="zh-CN" dirty="0"/>
              <a:t>110 (2013) </a:t>
            </a:r>
            <a:r>
              <a:rPr lang="is-IS" altLang="zh-CN" dirty="0" smtClean="0"/>
              <a:t>262002</a:t>
            </a:r>
            <a:endParaRPr lang="it-IT" altLang="zh-CN" dirty="0" smtClean="0"/>
          </a:p>
          <a:p>
            <a:r>
              <a:rPr lang="it-IT" altLang="zh-CN" dirty="0" smtClean="0"/>
              <a:t>X</a:t>
            </a:r>
            <a:r>
              <a:rPr lang="it-IT" altLang="zh-CN" dirty="0"/>
              <a:t>. </a:t>
            </a:r>
            <a:r>
              <a:rPr lang="it-IT" altLang="zh-CN" dirty="0" err="1"/>
              <a:t>Ji</a:t>
            </a:r>
            <a:r>
              <a:rPr lang="it-IT" altLang="zh-CN" dirty="0"/>
              <a:t>, </a:t>
            </a:r>
            <a:r>
              <a:rPr lang="it-IT" altLang="zh-CN" dirty="0" err="1"/>
              <a:t>Sci.China</a:t>
            </a:r>
            <a:r>
              <a:rPr lang="it-IT" altLang="zh-CN" dirty="0"/>
              <a:t> </a:t>
            </a:r>
            <a:r>
              <a:rPr lang="it-IT" altLang="zh-CN" dirty="0" err="1"/>
              <a:t>Phys.Mech.Astron</a:t>
            </a:r>
            <a:r>
              <a:rPr lang="it-IT" altLang="zh-CN" dirty="0"/>
              <a:t>. </a:t>
            </a:r>
            <a:r>
              <a:rPr lang="it-IT" altLang="zh-CN" dirty="0" smtClean="0"/>
              <a:t>57 (2014) 1407-1412 </a:t>
            </a:r>
          </a:p>
        </p:txBody>
      </p:sp>
    </p:spTree>
    <p:extLst>
      <p:ext uri="{BB962C8B-B14F-4D97-AF65-F5344CB8AC3E}">
        <p14:creationId xmlns:p14="http://schemas.microsoft.com/office/powerpoint/2010/main" val="79851486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Main goal</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en-US" altLang="zh-CN" dirty="0" smtClean="0">
                    <a:solidFill>
                      <a:srgbClr val="FF0000"/>
                    </a:solidFill>
                  </a:rPr>
                  <a:t> Calculating </a:t>
                </a:r>
                <a:r>
                  <a:rPr lang="en-US" altLang="zh-CN" dirty="0" err="1" smtClean="0">
                    <a:solidFill>
                      <a:srgbClr val="FF0000"/>
                    </a:solidFill>
                  </a:rPr>
                  <a:t>parton</a:t>
                </a:r>
                <a:r>
                  <a:rPr lang="en-US" altLang="zh-CN" dirty="0" smtClean="0">
                    <a:solidFill>
                      <a:srgbClr val="FF0000"/>
                    </a:solidFill>
                  </a:rPr>
                  <a:t> physics by working away from  the fixed point (finite p) !  </a:t>
                </a:r>
              </a:p>
              <a:p>
                <a:r>
                  <a:rPr lang="en-US" altLang="zh-CN" dirty="0">
                    <a:solidFill>
                      <a:schemeClr val="tx1"/>
                    </a:solidFill>
                  </a:rPr>
                  <a:t> </a:t>
                </a:r>
                <a:r>
                  <a:rPr lang="en-US" altLang="zh-CN" dirty="0" smtClean="0">
                    <a:solidFill>
                      <a:schemeClr val="tx1"/>
                    </a:solidFill>
                  </a:rPr>
                  <a:t>This be done through a clever use of </a:t>
                </a:r>
              </a:p>
              <a:p>
                <a:pPr lvl="1"/>
                <a:r>
                  <a:rPr lang="en-US" altLang="zh-CN" sz="2800" dirty="0" smtClean="0">
                    <a:solidFill>
                      <a:schemeClr val="tx1"/>
                    </a:solidFill>
                  </a:rPr>
                  <a:t> QCD perturbation theory</a:t>
                </a:r>
              </a:p>
              <a:p>
                <a:pPr lvl="1"/>
                <a:r>
                  <a:rPr lang="en-US" altLang="zh-CN" sz="2800" dirty="0">
                    <a:solidFill>
                      <a:schemeClr val="tx1"/>
                    </a:solidFill>
                  </a:rPr>
                  <a:t> </a:t>
                </a:r>
                <a:r>
                  <a:rPr lang="en-US" altLang="zh-CN" sz="2800" dirty="0" smtClean="0">
                    <a:solidFill>
                      <a:schemeClr val="tx1"/>
                    </a:solidFill>
                  </a:rPr>
                  <a:t>Effective Field Theory </a:t>
                </a:r>
              </a:p>
              <a:p>
                <a:r>
                  <a:rPr lang="en-US" altLang="zh-CN" sz="3200" dirty="0"/>
                  <a:t> </a:t>
                </a:r>
                <a:r>
                  <a:rPr lang="en-US" altLang="zh-CN" dirty="0"/>
                  <a:t>In QFT, there is also the UV cut-off, </a:t>
                </a:r>
                <a14:m>
                  <m:oMath xmlns:m="http://schemas.openxmlformats.org/officeDocument/2006/math" xmlns="">
                    <m:r>
                      <m:rPr>
                        <m:sty m:val="p"/>
                      </m:rPr>
                      <a:rPr lang="en-US" altLang="zh-CN" i="1">
                        <a:latin typeface="Cambria Math" panose="02040503050406030204" pitchFamily="18" charset="0"/>
                      </a:rPr>
                      <m:t>Λ</m:t>
                    </m:r>
                    <m:r>
                      <a:rPr lang="en-US" altLang="zh-CN">
                        <a:latin typeface="Cambria Math" panose="02040503050406030204" pitchFamily="18" charset="0"/>
                      </a:rPr>
                      <m:t>,</m:t>
                    </m:r>
                  </m:oMath>
                </a14:m>
                <a:r>
                  <a:rPr lang="en-US" altLang="zh-CN" dirty="0"/>
                  <a:t> which is often taking to INFINITY as well. </a:t>
                </a:r>
                <a:endParaRPr lang="en-US" altLang="zh-CN" sz="3200" dirty="0"/>
              </a:p>
              <a:p>
                <a:pPr lvl="1"/>
                <a:endParaRPr lang="zh-CN" altLang="en-US" sz="2800" dirty="0">
                  <a:solidFill>
                    <a:schemeClr val="tx1"/>
                  </a:solidFill>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a:blip r:embed="rId2"/>
                <a:stretch>
                  <a:fillRect l="-2989" t="-2424" r="-121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63759228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different limits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smtClean="0"/>
                  <a:t> The first limit : </a:t>
                </a:r>
                <a:r>
                  <a:rPr lang="en-US" dirty="0" smtClean="0">
                    <a:solidFill>
                      <a:srgbClr val="FF0000"/>
                    </a:solidFill>
                  </a:rPr>
                  <a:t>fixed-point </a:t>
                </a:r>
                <a:r>
                  <a:rPr lang="en-US" dirty="0" err="1" smtClean="0">
                    <a:solidFill>
                      <a:srgbClr val="FF0000"/>
                    </a:solidFill>
                  </a:rPr>
                  <a:t>parton</a:t>
                </a:r>
                <a:r>
                  <a:rPr lang="en-US" dirty="0" smtClean="0">
                    <a:solidFill>
                      <a:srgbClr val="FF0000"/>
                    </a:solidFill>
                  </a:rPr>
                  <a:t> physics,</a:t>
                </a:r>
              </a:p>
              <a:p>
                <a:pPr marL="201168" lvl="1" indent="0">
                  <a:buNone/>
                </a:pPr>
                <a:r>
                  <a:rPr lang="en-US" dirty="0" smtClean="0"/>
                  <a:t>  </a:t>
                </a:r>
                <a14:m>
                  <m:oMath xmlns:m="http://schemas.openxmlformats.org/officeDocument/2006/math" xmlns="">
                    <m:r>
                      <m:rPr>
                        <m:sty m:val="p"/>
                      </m:rPr>
                      <a:rPr lang="en-US" dirty="0">
                        <a:latin typeface="Cambria Math" panose="02040503050406030204" pitchFamily="18" charset="0"/>
                      </a:rPr>
                      <m:t>P</m:t>
                    </m:r>
                    <m:r>
                      <a:rPr lang="en-US" i="1">
                        <a:latin typeface="Cambria Math" panose="02040503050406030204" pitchFamily="18" charset="0"/>
                      </a:rPr>
                      <m:t>→∞ </m:t>
                    </m:r>
                  </m:oMath>
                </a14:m>
                <a:r>
                  <a:rPr lang="en-US" dirty="0"/>
                  <a:t>first, followed by </a:t>
                </a:r>
                <a14:m>
                  <m:oMath xmlns:m="http://schemas.openxmlformats.org/officeDocument/2006/math" xmlns="">
                    <m:r>
                      <m:rPr>
                        <m:sty m:val="p"/>
                      </m:rPr>
                      <a:rPr lang="en-US">
                        <a:latin typeface="Cambria Math" panose="02040503050406030204" pitchFamily="18" charset="0"/>
                      </a:rPr>
                      <m:t>Λ</m:t>
                    </m:r>
                    <m:r>
                      <a:rPr lang="en-US" i="1">
                        <a:latin typeface="Cambria Math" panose="02040503050406030204" pitchFamily="18" charset="0"/>
                      </a:rPr>
                      <m:t>→∞</m:t>
                    </m:r>
                  </m:oMath>
                </a14:m>
                <a:endParaRPr lang="en-US" i="1" dirty="0" smtClean="0">
                  <a:latin typeface="Cambria Math" panose="02040503050406030204" pitchFamily="18" charset="0"/>
                </a:endParaRPr>
              </a:p>
              <a:p>
                <a:pPr marL="0" indent="0">
                  <a:buNone/>
                </a:pPr>
                <a:r>
                  <a:rPr lang="en-US" i="1" dirty="0">
                    <a:latin typeface="Cambria Math" panose="02040503050406030204" pitchFamily="18" charset="0"/>
                  </a:rPr>
                  <a:t> </a:t>
                </a:r>
                <a:r>
                  <a:rPr lang="en-US" i="1" dirty="0" smtClean="0">
                    <a:latin typeface="Cambria Math" panose="02040503050406030204" pitchFamily="18" charset="0"/>
                  </a:rPr>
                  <a:t>   </a:t>
                </a:r>
                <a:r>
                  <a:rPr lang="en-US" dirty="0" smtClean="0">
                    <a:latin typeface="Cambria Math" panose="02040503050406030204" pitchFamily="18" charset="0"/>
                  </a:rPr>
                  <a:t>Not good for a calculation scheme!</a:t>
                </a:r>
                <a:endParaRPr lang="en-US" i="1" dirty="0" smtClean="0">
                  <a:latin typeface="Cambria Math" panose="02040503050406030204" pitchFamily="18" charset="0"/>
                </a:endParaRPr>
              </a:p>
              <a:p>
                <a:pPr>
                  <a:buSzPct val="60000"/>
                  <a:buFont typeface="Wingdings" panose="05000000000000000000" pitchFamily="2" charset="2"/>
                  <a:buChar char="n"/>
                </a:pPr>
                <a:r>
                  <a:rPr lang="en-US" b="0" dirty="0" smtClean="0">
                    <a:solidFill>
                      <a:srgbClr val="FF0000"/>
                    </a:solidFill>
                  </a:rPr>
                  <a:t> We can recover the first </a:t>
                </a:r>
                <a:r>
                  <a:rPr lang="en-US" dirty="0" err="1">
                    <a:solidFill>
                      <a:srgbClr val="FF0000"/>
                    </a:solidFill>
                  </a:rPr>
                  <a:t>l</a:t>
                </a:r>
                <a:r>
                  <a:rPr lang="en-US" dirty="0" smtClean="0">
                    <a:solidFill>
                      <a:srgbClr val="FF0000"/>
                    </a:solidFill>
                  </a:rPr>
                  <a:t>imit by taking the second limit: </a:t>
                </a:r>
                <a14:m>
                  <m:oMath xmlns:m="http://schemas.openxmlformats.org/officeDocument/2006/math" xmlns="">
                    <m:r>
                      <m:rPr>
                        <m:sty m:val="p"/>
                      </m:rPr>
                      <a:rPr lang="en-US" b="0" i="0" smtClean="0">
                        <a:solidFill>
                          <a:srgbClr val="FF0000"/>
                        </a:solidFill>
                        <a:latin typeface="Cambria Math" panose="02040503050406030204" pitchFamily="18" charset="0"/>
                      </a:rPr>
                      <m:t>Λ</m:t>
                    </m:r>
                    <m:r>
                      <a:rPr lang="en-US" b="0" i="1" smtClean="0">
                        <a:solidFill>
                          <a:srgbClr val="FF0000"/>
                        </a:solidFill>
                        <a:latin typeface="Cambria Math" panose="02040503050406030204" pitchFamily="18" charset="0"/>
                      </a:rPr>
                      <m:t>→∞ </m:t>
                    </m:r>
                  </m:oMath>
                </a14:m>
                <a:r>
                  <a:rPr lang="en-US" dirty="0" smtClean="0">
                    <a:solidFill>
                      <a:srgbClr val="FF0000"/>
                    </a:solidFill>
                  </a:rPr>
                  <a:t>first, followed by finite but </a:t>
                </a:r>
                <a:r>
                  <a:rPr lang="en-US" altLang="zh-CN" dirty="0" smtClean="0">
                    <a:solidFill>
                      <a:srgbClr val="FF0000"/>
                    </a:solidFill>
                  </a:rPr>
                  <a:t>large p. </a:t>
                </a:r>
              </a:p>
              <a:p>
                <a:pPr>
                  <a:buSzPct val="60000"/>
                  <a:buFont typeface="Wingdings" panose="05000000000000000000" pitchFamily="2" charset="2"/>
                  <a:buChar char="n"/>
                </a:pPr>
                <a:r>
                  <a:rPr lang="en-US" altLang="zh-CN" dirty="0">
                    <a:solidFill>
                      <a:srgbClr val="1E02C6"/>
                    </a:solidFill>
                  </a:rPr>
                  <a:t> E</a:t>
                </a:r>
                <a:r>
                  <a:rPr lang="en-US" altLang="zh-CN" dirty="0" smtClean="0">
                    <a:solidFill>
                      <a:srgbClr val="1E02C6"/>
                    </a:solidFill>
                  </a:rPr>
                  <a:t>xample </a:t>
                </a:r>
              </a:p>
              <a:p>
                <a:pPr marL="0" indent="0">
                  <a:buSzPct val="60000"/>
                  <a:buNone/>
                </a:pPr>
                <a14:m>
                  <m:oMathPara xmlns:m="http://schemas.openxmlformats.org/officeDocument/2006/math" xmlns="">
                    <m:oMathParaPr>
                      <m:jc m:val="centerGroup"/>
                    </m:oMathParaPr>
                    <m:oMath xmlns:m="http://schemas.openxmlformats.org/officeDocument/2006/math">
                      <m:r>
                        <a:rPr lang="en-US" altLang="zh-CN">
                          <a:solidFill>
                            <a:srgbClr val="1E02C6"/>
                          </a:solidFill>
                          <a:latin typeface="Cambria Math" panose="02040503050406030204" pitchFamily="18" charset="0"/>
                        </a:rPr>
                        <m:t>𝑂</m:t>
                      </m:r>
                      <m:d>
                        <m:dPr>
                          <m:ctrlPr>
                            <a:rPr lang="en-US" altLang="zh-CN" i="1">
                              <a:solidFill>
                                <a:srgbClr val="1E02C6"/>
                              </a:solidFill>
                              <a:latin typeface="Cambria Math" panose="02040503050406030204" pitchFamily="18" charset="0"/>
                            </a:rPr>
                          </m:ctrlPr>
                        </m:dPr>
                        <m:e>
                          <m:r>
                            <a:rPr lang="en-US" altLang="zh-CN">
                              <a:solidFill>
                                <a:srgbClr val="1E02C6"/>
                              </a:solidFill>
                              <a:latin typeface="Cambria Math" panose="02040503050406030204" pitchFamily="18" charset="0"/>
                            </a:rPr>
                            <m:t>𝑃</m:t>
                          </m:r>
                          <m:r>
                            <a:rPr lang="en-US" altLang="zh-CN">
                              <a:solidFill>
                                <a:srgbClr val="1E02C6"/>
                              </a:solidFill>
                              <a:latin typeface="Cambria Math" panose="02040503050406030204" pitchFamily="18" charset="0"/>
                            </a:rPr>
                            <m:t>,</m:t>
                          </m:r>
                          <m:r>
                            <a:rPr lang="en-US" altLang="zh-CN">
                              <a:solidFill>
                                <a:srgbClr val="1E02C6"/>
                              </a:solidFill>
                              <a:latin typeface="Cambria Math" panose="02040503050406030204" pitchFamily="18" charset="0"/>
                            </a:rPr>
                            <m:t>𝑎</m:t>
                          </m:r>
                        </m:e>
                      </m:d>
                      <m:r>
                        <a:rPr lang="en-US" altLang="zh-CN">
                          <a:solidFill>
                            <a:srgbClr val="1E02C6"/>
                          </a:solidFill>
                          <a:latin typeface="Cambria Math" panose="02040503050406030204" pitchFamily="18" charset="0"/>
                        </a:rPr>
                        <m:t>=</m:t>
                      </m:r>
                      <m:sSub>
                        <m:sSubPr>
                          <m:ctrlPr>
                            <a:rPr lang="en-US" altLang="zh-CN" i="1">
                              <a:solidFill>
                                <a:srgbClr val="1E02C6"/>
                              </a:solidFill>
                              <a:latin typeface="Cambria Math" panose="02040503050406030204" pitchFamily="18" charset="0"/>
                            </a:rPr>
                          </m:ctrlPr>
                        </m:sSubPr>
                        <m:e>
                          <m:r>
                            <m:rPr>
                              <m:sty m:val="p"/>
                            </m:rPr>
                            <a:rPr lang="en-US" altLang="zh-CN">
                              <a:solidFill>
                                <a:srgbClr val="1E02C6"/>
                              </a:solidFill>
                              <a:latin typeface="Cambria Math" panose="02040503050406030204" pitchFamily="18" charset="0"/>
                            </a:rPr>
                            <m:t>c</m:t>
                          </m:r>
                        </m:e>
                        <m:sub>
                          <m:r>
                            <a:rPr lang="en-US" altLang="zh-CN">
                              <a:solidFill>
                                <a:srgbClr val="1E02C6"/>
                              </a:solidFill>
                              <a:latin typeface="Cambria Math" panose="02040503050406030204" pitchFamily="18" charset="0"/>
                            </a:rPr>
                            <m:t>0</m:t>
                          </m:r>
                        </m:sub>
                      </m:sSub>
                      <m:r>
                        <a:rPr lang="en-US" altLang="zh-CN">
                          <a:solidFill>
                            <a:srgbClr val="1E02C6"/>
                          </a:solidFill>
                          <a:latin typeface="Cambria Math" panose="02040503050406030204" pitchFamily="18" charset="0"/>
                        </a:rPr>
                        <m:t>(</m:t>
                      </m:r>
                      <m:f>
                        <m:fPr>
                          <m:ctrlPr>
                            <a:rPr lang="en-US" altLang="zh-CN" i="1" dirty="0">
                              <a:solidFill>
                                <a:srgbClr val="1E02C6"/>
                              </a:solidFill>
                              <a:latin typeface="Cambria Math" panose="02040503050406030204" pitchFamily="18" charset="0"/>
                            </a:rPr>
                          </m:ctrlPr>
                        </m:fPr>
                        <m:num>
                          <m:r>
                            <m:rPr>
                              <m:nor/>
                            </m:rPr>
                            <a:rPr lang="el-GR" altLang="zh-CN" i="1" dirty="0">
                              <a:solidFill>
                                <a:srgbClr val="1E02C6"/>
                              </a:solidFill>
                            </a:rPr>
                            <m:t>μ</m:t>
                          </m:r>
                        </m:num>
                        <m:den>
                          <m:r>
                            <a:rPr lang="en-US" altLang="zh-CN" i="1" dirty="0">
                              <a:solidFill>
                                <a:srgbClr val="1E02C6"/>
                              </a:solidFill>
                              <a:latin typeface="Cambria Math" panose="02040503050406030204" pitchFamily="18" charset="0"/>
                            </a:rPr>
                            <m:t>𝑃</m:t>
                          </m:r>
                        </m:den>
                      </m:f>
                      <m:r>
                        <a:rPr lang="en-US" altLang="zh-CN" i="1" dirty="0">
                          <a:solidFill>
                            <a:srgbClr val="1E02C6"/>
                          </a:solidFill>
                          <a:latin typeface="Cambria Math" panose="02040503050406030204" pitchFamily="18" charset="0"/>
                        </a:rPr>
                        <m:t>, </m:t>
                      </m:r>
                      <m:r>
                        <a:rPr lang="en-US" altLang="zh-CN" i="1" dirty="0">
                          <a:solidFill>
                            <a:srgbClr val="1E02C6"/>
                          </a:solidFill>
                          <a:latin typeface="Cambria Math" panose="02040503050406030204" pitchFamily="18" charset="0"/>
                        </a:rPr>
                        <m:t>𝑎𝑃</m:t>
                      </m:r>
                      <m:r>
                        <a:rPr lang="en-US" altLang="zh-CN" dirty="0">
                          <a:solidFill>
                            <a:srgbClr val="1E02C6"/>
                          </a:solidFill>
                          <a:latin typeface="Cambria Math" panose="02040503050406030204" pitchFamily="18" charset="0"/>
                        </a:rPr>
                        <m:t>)</m:t>
                      </m:r>
                      <m:r>
                        <a:rPr lang="en-US" altLang="zh-CN">
                          <a:solidFill>
                            <a:srgbClr val="C00000"/>
                          </a:solidFill>
                          <a:latin typeface="Cambria Math" panose="02040503050406030204" pitchFamily="18" charset="0"/>
                        </a:rPr>
                        <m:t>𝑜</m:t>
                      </m:r>
                      <m:d>
                        <m:dPr>
                          <m:ctrlPr>
                            <a:rPr lang="en-US" altLang="zh-CN" i="1">
                              <a:solidFill>
                                <a:srgbClr val="C00000"/>
                              </a:solidFill>
                              <a:latin typeface="Cambria Math" panose="02040503050406030204" pitchFamily="18" charset="0"/>
                            </a:rPr>
                          </m:ctrlPr>
                        </m:dPr>
                        <m:e>
                          <m:r>
                            <a:rPr lang="en-US" altLang="zh-CN">
                              <a:solidFill>
                                <a:srgbClr val="C00000"/>
                              </a:solidFill>
                              <a:latin typeface="Cambria Math" panose="02040503050406030204" pitchFamily="18" charset="0"/>
                            </a:rPr>
                            <m:t>𝜇</m:t>
                          </m:r>
                        </m:e>
                      </m:d>
                      <m:r>
                        <a:rPr lang="en-US" altLang="zh-CN">
                          <a:solidFill>
                            <a:srgbClr val="1E02C6"/>
                          </a:solidFill>
                          <a:latin typeface="Cambria Math" panose="02040503050406030204" pitchFamily="18" charset="0"/>
                        </a:rPr>
                        <m:t>+</m:t>
                      </m:r>
                      <m:f>
                        <m:fPr>
                          <m:ctrlPr>
                            <a:rPr lang="en-US" altLang="zh-CN" i="1">
                              <a:solidFill>
                                <a:srgbClr val="1E02C6"/>
                              </a:solidFill>
                              <a:latin typeface="Cambria Math" panose="02040503050406030204" pitchFamily="18" charset="0"/>
                            </a:rPr>
                          </m:ctrlPr>
                        </m:fPr>
                        <m:num>
                          <m:sSub>
                            <m:sSubPr>
                              <m:ctrlPr>
                                <a:rPr lang="en-US" altLang="zh-CN" i="1">
                                  <a:solidFill>
                                    <a:srgbClr val="1E02C6"/>
                                  </a:solidFill>
                                  <a:latin typeface="Cambria Math" panose="02040503050406030204" pitchFamily="18" charset="0"/>
                                </a:rPr>
                              </m:ctrlPr>
                            </m:sSubPr>
                            <m:e>
                              <m:r>
                                <a:rPr lang="en-US" altLang="zh-CN">
                                  <a:solidFill>
                                    <a:srgbClr val="1E02C6"/>
                                  </a:solidFill>
                                  <a:latin typeface="Cambria Math" panose="02040503050406030204" pitchFamily="18" charset="0"/>
                                </a:rPr>
                                <m:t>𝑐</m:t>
                              </m:r>
                            </m:e>
                            <m:sub>
                              <m:r>
                                <a:rPr lang="en-US" altLang="zh-CN">
                                  <a:solidFill>
                                    <a:srgbClr val="1E02C6"/>
                                  </a:solidFill>
                                  <a:latin typeface="Cambria Math" panose="02040503050406030204" pitchFamily="18" charset="0"/>
                                </a:rPr>
                                <m:t>2</m:t>
                              </m:r>
                            </m:sub>
                          </m:sSub>
                        </m:num>
                        <m:den>
                          <m:sSup>
                            <m:sSupPr>
                              <m:ctrlPr>
                                <a:rPr lang="en-US" altLang="zh-CN" i="1">
                                  <a:solidFill>
                                    <a:srgbClr val="1E02C6"/>
                                  </a:solidFill>
                                  <a:latin typeface="Cambria Math" panose="02040503050406030204" pitchFamily="18" charset="0"/>
                                </a:rPr>
                              </m:ctrlPr>
                            </m:sSupPr>
                            <m:e>
                              <m:r>
                                <a:rPr lang="en-US" altLang="zh-CN">
                                  <a:solidFill>
                                    <a:srgbClr val="1E02C6"/>
                                  </a:solidFill>
                                  <a:latin typeface="Cambria Math" panose="02040503050406030204" pitchFamily="18" charset="0"/>
                                </a:rPr>
                                <m:t>𝑃</m:t>
                              </m:r>
                            </m:e>
                            <m:sup>
                              <m:r>
                                <a:rPr lang="en-US" altLang="zh-CN">
                                  <a:solidFill>
                                    <a:srgbClr val="1E02C6"/>
                                  </a:solidFill>
                                  <a:latin typeface="Cambria Math" panose="02040503050406030204" pitchFamily="18" charset="0"/>
                                </a:rPr>
                                <m:t>2</m:t>
                              </m:r>
                            </m:sup>
                          </m:sSup>
                        </m:den>
                      </m:f>
                      <m:r>
                        <a:rPr lang="en-US" altLang="zh-CN">
                          <a:solidFill>
                            <a:srgbClr val="1E02C6"/>
                          </a:solidFill>
                          <a:latin typeface="Cambria Math" panose="02040503050406030204" pitchFamily="18" charset="0"/>
                        </a:rPr>
                        <m:t>+</m:t>
                      </m:r>
                      <m:f>
                        <m:fPr>
                          <m:ctrlPr>
                            <a:rPr lang="en-US" altLang="zh-CN" i="1">
                              <a:solidFill>
                                <a:srgbClr val="1E02C6"/>
                              </a:solidFill>
                              <a:latin typeface="Cambria Math" panose="02040503050406030204" pitchFamily="18" charset="0"/>
                            </a:rPr>
                          </m:ctrlPr>
                        </m:fPr>
                        <m:num>
                          <m:sSub>
                            <m:sSubPr>
                              <m:ctrlPr>
                                <a:rPr lang="en-US" altLang="zh-CN" i="1">
                                  <a:solidFill>
                                    <a:srgbClr val="1E02C6"/>
                                  </a:solidFill>
                                  <a:latin typeface="Cambria Math" panose="02040503050406030204" pitchFamily="18" charset="0"/>
                                </a:rPr>
                              </m:ctrlPr>
                            </m:sSubPr>
                            <m:e>
                              <m:r>
                                <a:rPr lang="en-US" altLang="zh-CN">
                                  <a:solidFill>
                                    <a:srgbClr val="1E02C6"/>
                                  </a:solidFill>
                                  <a:latin typeface="Cambria Math" panose="02040503050406030204" pitchFamily="18" charset="0"/>
                                </a:rPr>
                                <m:t>𝑐</m:t>
                              </m:r>
                            </m:e>
                            <m:sub>
                              <m:r>
                                <a:rPr lang="en-US" altLang="zh-CN">
                                  <a:solidFill>
                                    <a:srgbClr val="1E02C6"/>
                                  </a:solidFill>
                                  <a:latin typeface="Cambria Math" panose="02040503050406030204" pitchFamily="18" charset="0"/>
                                </a:rPr>
                                <m:t>4</m:t>
                              </m:r>
                            </m:sub>
                          </m:sSub>
                        </m:num>
                        <m:den>
                          <m:sSup>
                            <m:sSupPr>
                              <m:ctrlPr>
                                <a:rPr lang="en-US" altLang="zh-CN" i="1">
                                  <a:solidFill>
                                    <a:srgbClr val="1E02C6"/>
                                  </a:solidFill>
                                  <a:latin typeface="Cambria Math" panose="02040503050406030204" pitchFamily="18" charset="0"/>
                                </a:rPr>
                              </m:ctrlPr>
                            </m:sSupPr>
                            <m:e>
                              <m:r>
                                <a:rPr lang="en-US" altLang="zh-CN">
                                  <a:solidFill>
                                    <a:srgbClr val="1E02C6"/>
                                  </a:solidFill>
                                  <a:latin typeface="Cambria Math" panose="02040503050406030204" pitchFamily="18" charset="0"/>
                                </a:rPr>
                                <m:t>𝑃</m:t>
                              </m:r>
                            </m:e>
                            <m:sup>
                              <m:r>
                                <a:rPr lang="en-US" altLang="zh-CN">
                                  <a:solidFill>
                                    <a:srgbClr val="1E02C6"/>
                                  </a:solidFill>
                                  <a:latin typeface="Cambria Math" panose="02040503050406030204" pitchFamily="18" charset="0"/>
                                </a:rPr>
                                <m:t>4</m:t>
                              </m:r>
                            </m:sup>
                          </m:sSup>
                        </m:den>
                      </m:f>
                      <m:r>
                        <a:rPr lang="en-US" altLang="zh-CN">
                          <a:solidFill>
                            <a:srgbClr val="1E02C6"/>
                          </a:solidFill>
                          <a:latin typeface="Cambria Math" panose="02040503050406030204" pitchFamily="18" charset="0"/>
                        </a:rPr>
                        <m:t>+…</m:t>
                      </m:r>
                    </m:oMath>
                  </m:oMathPara>
                </a14:m>
                <a:endParaRPr lang="en-US" altLang="zh-CN" dirty="0">
                  <a:solidFill>
                    <a:srgbClr val="1E02C6"/>
                  </a:solidFill>
                </a:endParaRPr>
              </a:p>
              <a:p>
                <a:pPr marL="0" indent="0">
                  <a:buSzPct val="60000"/>
                  <a:buNone/>
                </a:pPr>
                <a:r>
                  <a:rPr lang="en-US" dirty="0" smtClean="0"/>
                  <a:t>   fixed-point limit is just </a:t>
                </a:r>
                <a14:m>
                  <m:oMath xmlns:m="http://schemas.openxmlformats.org/officeDocument/2006/math" xmlns="">
                    <m:r>
                      <a:rPr lang="en-US" altLang="zh-CN">
                        <a:solidFill>
                          <a:srgbClr val="C00000"/>
                        </a:solidFill>
                        <a:latin typeface="Cambria Math" panose="02040503050406030204" pitchFamily="18" charset="0"/>
                      </a:rPr>
                      <m:t>𝑜</m:t>
                    </m:r>
                    <m:d>
                      <m:dPr>
                        <m:ctrlPr>
                          <a:rPr lang="en-US" altLang="zh-CN" i="1">
                            <a:solidFill>
                              <a:srgbClr val="C00000"/>
                            </a:solidFill>
                            <a:latin typeface="Cambria Math" panose="02040503050406030204" pitchFamily="18" charset="0"/>
                          </a:rPr>
                        </m:ctrlPr>
                      </m:dPr>
                      <m:e>
                        <m:r>
                          <a:rPr lang="en-US" altLang="zh-CN">
                            <a:solidFill>
                              <a:srgbClr val="C00000"/>
                            </a:solidFill>
                            <a:latin typeface="Cambria Math" panose="02040503050406030204" pitchFamily="18" charset="0"/>
                          </a:rPr>
                          <m:t>𝜇</m:t>
                        </m:r>
                      </m:e>
                    </m:d>
                    <m:r>
                      <a:rPr lang="en-US" altLang="zh-CN" b="0" i="0" smtClean="0">
                        <a:solidFill>
                          <a:srgbClr val="C00000"/>
                        </a:solidFill>
                        <a:latin typeface="Cambria Math" panose="02040503050406030204" pitchFamily="18" charset="0"/>
                      </a:rPr>
                      <m:t>. </m:t>
                    </m:r>
                  </m:oMath>
                </a14:m>
                <a:endParaRPr lang="en-US" dirty="0" smtClean="0"/>
              </a:p>
              <a:p>
                <a:pPr marL="201168" lvl="1" indent="0">
                  <a:buNone/>
                </a:pPr>
                <a:endParaRPr lang="en-US" dirty="0" smtClean="0"/>
              </a:p>
              <a:p>
                <a:pPr marL="201168" lvl="1" indent="0">
                  <a:buNone/>
                </a:pPr>
                <a:endParaRPr lang="en-US" dirty="0"/>
              </a:p>
              <a:p>
                <a:pPr marL="201168" lvl="1" indent="0">
                  <a:buNone/>
                </a:pPr>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391" t="-2241" r="-54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508409342"/>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Analogy with HQET</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In physical processes involving heavy quarks, it is often useful to take </a:t>
                </a:r>
                <a14:m>
                  <m:oMath xmlns:m="http://schemas.openxmlformats.org/officeDocument/2006/math" xmlns="">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𝑄</m:t>
                        </m:r>
                      </m:sub>
                    </m:sSub>
                    <m:r>
                      <a:rPr lang="en-US" b="0" i="1" smtClean="0">
                        <a:latin typeface="Cambria Math" panose="02040503050406030204" pitchFamily="18" charset="0"/>
                      </a:rPr>
                      <m:t>→∞</m:t>
                    </m:r>
                  </m:oMath>
                </a14:m>
                <a:r>
                  <a:rPr lang="en-US" dirty="0" smtClean="0"/>
                  <a:t> first before UV cutoff is applied, although the actual </a:t>
                </a:r>
                <a14:m>
                  <m:oMath xmlns:m="http://schemas.openxmlformats.org/officeDocument/2006/math" xmlns="">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𝑄</m:t>
                        </m:r>
                      </m:sub>
                    </m:sSub>
                  </m:oMath>
                </a14:m>
                <a:r>
                  <a:rPr lang="en-US" dirty="0" smtClean="0"/>
                  <a:t> is finite and UV cutoff must be larger than </a:t>
                </a:r>
                <a14:m>
                  <m:oMath xmlns:m="http://schemas.openxmlformats.org/officeDocument/2006/math" xmlns="">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𝑄</m:t>
                        </m:r>
                      </m:sub>
                    </m:sSub>
                  </m:oMath>
                </a14:m>
                <a:r>
                  <a:rPr lang="en-US" dirty="0" smtClean="0"/>
                  <a:t> in physical case.</a:t>
                </a:r>
              </a:p>
              <a:p>
                <a:r>
                  <a:rPr lang="en-US" dirty="0" smtClean="0"/>
                  <a:t>This result in a HQET in which the symmetric properties are manifest. </a:t>
                </a:r>
              </a:p>
              <a:p>
                <a:r>
                  <a:rPr lang="en-US" dirty="0" smtClean="0"/>
                  <a:t>In this sense, the QFT </a:t>
                </a:r>
                <a:r>
                  <a:rPr lang="en-US" dirty="0" err="1" smtClean="0"/>
                  <a:t>partons</a:t>
                </a:r>
                <a:r>
                  <a:rPr lang="en-US" dirty="0" smtClean="0"/>
                  <a:t> are an effective field theory description of high-energy scattering. </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2585" t="-2576" r="-2827"/>
                </a:stretch>
              </a:blipFill>
            </p:spPr>
            <p:txBody>
              <a:bodyPr/>
              <a:lstStyle/>
              <a:p>
                <a:r>
                  <a:rPr lang="en-US">
                    <a:noFill/>
                  </a:rPr>
                  <a:t> </a:t>
                </a:r>
              </a:p>
            </p:txBody>
          </p:sp>
        </mc:Fallback>
      </mc:AlternateContent>
    </p:spTree>
    <p:extLst>
      <p:ext uri="{BB962C8B-B14F-4D97-AF65-F5344CB8AC3E}">
        <p14:creationId xmlns:p14="http://schemas.microsoft.com/office/powerpoint/2010/main" val="328430411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Euclidean quasi-distribution</a:t>
            </a:r>
            <a:endParaRPr lang="en-US" dirty="0"/>
          </a:p>
        </p:txBody>
      </p:sp>
      <p:sp>
        <p:nvSpPr>
          <p:cNvPr id="3" name="Content Placeholder 2"/>
          <p:cNvSpPr>
            <a:spLocks noGrp="1"/>
          </p:cNvSpPr>
          <p:nvPr>
            <p:ph idx="1"/>
          </p:nvPr>
        </p:nvSpPr>
        <p:spPr/>
        <p:txBody>
          <a:bodyPr>
            <a:normAutofit/>
          </a:bodyPr>
          <a:lstStyle/>
          <a:p>
            <a:r>
              <a:rPr lang="en-US" dirty="0" smtClean="0"/>
              <a:t>Consider space correlation in a large momentum P in the z-direction.</a:t>
            </a:r>
          </a:p>
          <a:p>
            <a:endParaRPr lang="en-US" dirty="0" smtClean="0"/>
          </a:p>
          <a:p>
            <a:endParaRPr lang="en-US" dirty="0" smtClean="0"/>
          </a:p>
          <a:p>
            <a:endParaRPr lang="en-US" dirty="0" smtClean="0"/>
          </a:p>
          <a:p>
            <a:pPr lvl="1"/>
            <a:r>
              <a:rPr lang="en-US" dirty="0" smtClean="0">
                <a:solidFill>
                  <a:srgbClr val="1E02C6"/>
                </a:solidFill>
              </a:rPr>
              <a:t>Quark fields separated along the z-direction</a:t>
            </a:r>
          </a:p>
          <a:p>
            <a:pPr lvl="1"/>
            <a:r>
              <a:rPr lang="en-US" dirty="0" smtClean="0">
                <a:solidFill>
                  <a:srgbClr val="1E02C6"/>
                </a:solidFill>
              </a:rPr>
              <a:t>The gauge-link along the z-direction</a:t>
            </a:r>
          </a:p>
          <a:p>
            <a:pPr lvl="1"/>
            <a:r>
              <a:rPr lang="en-US" dirty="0" smtClean="0">
                <a:solidFill>
                  <a:srgbClr val="1E02C6"/>
                </a:solidFill>
              </a:rPr>
              <a:t>The matrix element depends on the momentum P. </a:t>
            </a:r>
          </a:p>
        </p:txBody>
      </p:sp>
      <p:grpSp>
        <p:nvGrpSpPr>
          <p:cNvPr id="5" name="Group 15"/>
          <p:cNvGrpSpPr>
            <a:grpSpLocks/>
          </p:cNvGrpSpPr>
          <p:nvPr/>
        </p:nvGrpSpPr>
        <p:grpSpPr bwMode="auto">
          <a:xfrm>
            <a:off x="6477000" y="2743200"/>
            <a:ext cx="1676400" cy="990600"/>
            <a:chOff x="2895600" y="2590800"/>
            <a:chExt cx="2438400" cy="1524000"/>
          </a:xfrm>
          <a:solidFill>
            <a:srgbClr val="FFFF00"/>
          </a:solidFill>
        </p:grpSpPr>
        <p:cxnSp>
          <p:nvCxnSpPr>
            <p:cNvPr id="6" name="Straight Arrow Connector 5"/>
            <p:cNvCxnSpPr>
              <a:cxnSpLocks noChangeShapeType="1"/>
            </p:cNvCxnSpPr>
            <p:nvPr/>
          </p:nvCxnSpPr>
          <p:spPr bwMode="auto">
            <a:xfrm flipV="1">
              <a:off x="4114800" y="2590800"/>
              <a:ext cx="0" cy="1524000"/>
            </a:xfrm>
            <a:prstGeom prst="straightConnector1">
              <a:avLst/>
            </a:prstGeom>
            <a:grpFill/>
            <a:ln w="9525" algn="ctr">
              <a:solidFill>
                <a:schemeClr val="tx1"/>
              </a:solidFill>
              <a:round/>
              <a:headEnd/>
              <a:tailEnd type="arrow" w="med" len="med"/>
            </a:ln>
            <a:extLst/>
          </p:spPr>
        </p:cxnSp>
        <p:cxnSp>
          <p:nvCxnSpPr>
            <p:cNvPr id="7" name="Straight Arrow Connector 6"/>
            <p:cNvCxnSpPr>
              <a:cxnSpLocks noChangeShapeType="1"/>
            </p:cNvCxnSpPr>
            <p:nvPr/>
          </p:nvCxnSpPr>
          <p:spPr bwMode="auto">
            <a:xfrm>
              <a:off x="2895600" y="3352800"/>
              <a:ext cx="2438400" cy="0"/>
            </a:xfrm>
            <a:prstGeom prst="straightConnector1">
              <a:avLst/>
            </a:prstGeom>
            <a:grpFill/>
            <a:ln w="9525" algn="ctr">
              <a:solidFill>
                <a:schemeClr val="tx1"/>
              </a:solidFill>
              <a:round/>
              <a:headEnd/>
              <a:tailEnd type="arrow" w="med" len="med"/>
            </a:ln>
            <a:extLst/>
          </p:spPr>
        </p:cxnSp>
        <p:cxnSp>
          <p:nvCxnSpPr>
            <p:cNvPr id="8" name="Straight Connector 18"/>
            <p:cNvCxnSpPr>
              <a:cxnSpLocks noChangeShapeType="1"/>
            </p:cNvCxnSpPr>
            <p:nvPr/>
          </p:nvCxnSpPr>
          <p:spPr bwMode="auto">
            <a:xfrm flipV="1">
              <a:off x="3352800" y="2667000"/>
              <a:ext cx="1600200" cy="1295400"/>
            </a:xfrm>
            <a:prstGeom prst="line">
              <a:avLst/>
            </a:prstGeom>
            <a:grpFill/>
            <a:ln w="9525" algn="ctr">
              <a:solidFill>
                <a:schemeClr val="tx1"/>
              </a:solidFill>
              <a:round/>
              <a:headEnd/>
              <a:tailEnd/>
            </a:ln>
            <a:extLst/>
          </p:spPr>
        </p:cxnSp>
        <p:cxnSp>
          <p:nvCxnSpPr>
            <p:cNvPr id="9" name="Straight Connector 19"/>
            <p:cNvCxnSpPr>
              <a:cxnSpLocks noChangeShapeType="1"/>
            </p:cNvCxnSpPr>
            <p:nvPr/>
          </p:nvCxnSpPr>
          <p:spPr bwMode="auto">
            <a:xfrm>
              <a:off x="3352800" y="2667000"/>
              <a:ext cx="1676400" cy="1447800"/>
            </a:xfrm>
            <a:prstGeom prst="line">
              <a:avLst/>
            </a:prstGeom>
            <a:grpFill/>
            <a:ln w="9525" algn="ctr">
              <a:solidFill>
                <a:schemeClr val="tx1"/>
              </a:solidFill>
              <a:round/>
              <a:headEnd/>
              <a:tailEnd/>
            </a:ln>
            <a:extLst/>
          </p:spPr>
        </p:cxnSp>
        <p:sp>
          <p:nvSpPr>
            <p:cNvPr id="10" name="Oval 21"/>
            <p:cNvSpPr>
              <a:spLocks noChangeArrowheads="1"/>
            </p:cNvSpPr>
            <p:nvPr/>
          </p:nvSpPr>
          <p:spPr bwMode="auto">
            <a:xfrm flipV="1">
              <a:off x="4703617" y="3294185"/>
              <a:ext cx="76201" cy="119011"/>
            </a:xfrm>
            <a:prstGeom prst="ellipse">
              <a:avLst/>
            </a:prstGeom>
            <a:grpFill/>
            <a:ln w="9525" algn="ctr">
              <a:solidFill>
                <a:schemeClr val="tx1"/>
              </a:solidFill>
              <a:round/>
              <a:headEnd/>
              <a:tailEnd/>
            </a:ln>
          </p:spPr>
          <p:txBody>
            <a:bodyPr>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defRPr/>
              </a:pPr>
              <a:endParaRPr lang="en-US" sz="1800" smtClean="0"/>
            </a:p>
          </p:txBody>
        </p:sp>
      </p:grpSp>
      <p:sp>
        <p:nvSpPr>
          <p:cNvPr id="25606" name="TextBox 10"/>
          <p:cNvSpPr txBox="1">
            <a:spLocks noChangeArrowheads="1"/>
          </p:cNvSpPr>
          <p:nvPr/>
        </p:nvSpPr>
        <p:spPr bwMode="auto">
          <a:xfrm>
            <a:off x="8229600" y="3059113"/>
            <a:ext cx="381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sz="1800" dirty="0">
                <a:solidFill>
                  <a:srgbClr val="FF0000"/>
                </a:solidFill>
                <a:latin typeface="Cambria Math" panose="02040503050406030204" pitchFamily="18" charset="0"/>
                <a:ea typeface="Cambria Math" panose="02040503050406030204" pitchFamily="18" charset="0"/>
                <a:cs typeface="Cambria Math" panose="02040503050406030204" pitchFamily="18" charset="0"/>
              </a:rPr>
              <a:t>𝜉</a:t>
            </a:r>
            <a:r>
              <a:rPr lang="en-US" sz="1800" baseline="30000" dirty="0">
                <a:solidFill>
                  <a:srgbClr val="FF0000"/>
                </a:solidFill>
                <a:latin typeface="Cambria Math" panose="02040503050406030204" pitchFamily="18" charset="0"/>
                <a:ea typeface="Cambria Math" panose="02040503050406030204" pitchFamily="18" charset="0"/>
                <a:cs typeface="Cambria Math" panose="02040503050406030204" pitchFamily="18" charset="0"/>
              </a:rPr>
              <a:t>3</a:t>
            </a:r>
            <a:endParaRPr lang="en-US" sz="1800" baseline="30000" dirty="0">
              <a:solidFill>
                <a:srgbClr val="FF0000"/>
              </a:solidFill>
            </a:endParaRPr>
          </a:p>
        </p:txBody>
      </p:sp>
      <p:sp>
        <p:nvSpPr>
          <p:cNvPr id="25607" name="TextBox 12"/>
          <p:cNvSpPr txBox="1">
            <a:spLocks noChangeArrowheads="1"/>
          </p:cNvSpPr>
          <p:nvPr/>
        </p:nvSpPr>
        <p:spPr bwMode="auto">
          <a:xfrm>
            <a:off x="7162800" y="2362200"/>
            <a:ext cx="381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sz="1800" dirty="0">
                <a:solidFill>
                  <a:srgbClr val="FF0000"/>
                </a:solidFill>
                <a:latin typeface="Cambria Math" panose="02040503050406030204" pitchFamily="18" charset="0"/>
                <a:ea typeface="Cambria Math" panose="02040503050406030204" pitchFamily="18" charset="0"/>
                <a:cs typeface="Cambria Math" panose="02040503050406030204" pitchFamily="18" charset="0"/>
              </a:rPr>
              <a:t>𝜉</a:t>
            </a:r>
            <a:r>
              <a:rPr lang="en-US" sz="1800" baseline="30000" dirty="0">
                <a:solidFill>
                  <a:srgbClr val="FF0000"/>
                </a:solidFill>
                <a:latin typeface="Cambria Math" panose="02040503050406030204" pitchFamily="18" charset="0"/>
                <a:ea typeface="Cambria Math" panose="02040503050406030204" pitchFamily="18" charset="0"/>
                <a:cs typeface="Cambria Math" panose="02040503050406030204" pitchFamily="18" charset="0"/>
              </a:rPr>
              <a:t>0</a:t>
            </a:r>
            <a:endParaRPr lang="en-US" sz="1800" baseline="30000" dirty="0">
              <a:solidFill>
                <a:srgbClr val="FF0000"/>
              </a:solidFill>
            </a:endParaRPr>
          </a:p>
        </p:txBody>
      </p:sp>
      <p:sp>
        <p:nvSpPr>
          <p:cNvPr id="25608" name="Oval 21"/>
          <p:cNvSpPr>
            <a:spLocks noChangeArrowheads="1"/>
          </p:cNvSpPr>
          <p:nvPr/>
        </p:nvSpPr>
        <p:spPr bwMode="auto">
          <a:xfrm flipV="1">
            <a:off x="7262813" y="3200400"/>
            <a:ext cx="52387" cy="77788"/>
          </a:xfrm>
          <a:prstGeom prst="ellipse">
            <a:avLst/>
          </a:prstGeom>
          <a:solidFill>
            <a:srgbClr val="FFFF00"/>
          </a:solidFill>
          <a:ln w="9525" algn="ctr">
            <a:solidFill>
              <a:schemeClr val="tx1"/>
            </a:solidFill>
            <a:round/>
            <a:headEnd/>
            <a:tailEnd/>
          </a:ln>
        </p:spPr>
        <p:txBody>
          <a:bodyPr>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endParaRPr lang="en-US" sz="1800"/>
          </a:p>
        </p:txBody>
      </p:sp>
      <p:cxnSp>
        <p:nvCxnSpPr>
          <p:cNvPr id="25609" name="Straight Connector 14"/>
          <p:cNvCxnSpPr>
            <a:cxnSpLocks noChangeShapeType="1"/>
          </p:cNvCxnSpPr>
          <p:nvPr/>
        </p:nvCxnSpPr>
        <p:spPr bwMode="auto">
          <a:xfrm>
            <a:off x="7315200" y="3275013"/>
            <a:ext cx="404813" cy="1587"/>
          </a:xfrm>
          <a:prstGeom prst="line">
            <a:avLst/>
          </a:prstGeom>
          <a:ln w="28575">
            <a:solidFill>
              <a:srgbClr val="C00000"/>
            </a:solidFill>
            <a:headEnd/>
            <a:tailEnd/>
          </a:ln>
          <a:extLst/>
        </p:spPr>
        <p:style>
          <a:lnRef idx="1">
            <a:schemeClr val="accent2"/>
          </a:lnRef>
          <a:fillRef idx="0">
            <a:schemeClr val="accent2"/>
          </a:fillRef>
          <a:effectRef idx="0">
            <a:schemeClr val="accent2"/>
          </a:effectRef>
          <a:fontRef idx="minor">
            <a:schemeClr val="tx1"/>
          </a:fontRef>
        </p:style>
      </p:cxnSp>
      <p:sp>
        <p:nvSpPr>
          <p:cNvPr id="25610" name="TextBox 18"/>
          <p:cNvSpPr txBox="1">
            <a:spLocks noChangeArrowheads="1"/>
          </p:cNvSpPr>
          <p:nvPr/>
        </p:nvSpPr>
        <p:spPr bwMode="auto">
          <a:xfrm>
            <a:off x="7645400" y="3000375"/>
            <a:ext cx="2794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sz="1800" baseline="30000" dirty="0">
                <a:solidFill>
                  <a:srgbClr val="FF0000"/>
                </a:solidFill>
              </a:rPr>
              <a:t>Z</a:t>
            </a:r>
          </a:p>
        </p:txBody>
      </p:sp>
      <p:sp>
        <p:nvSpPr>
          <p:cNvPr id="25611" name="TextBox 19"/>
          <p:cNvSpPr txBox="1">
            <a:spLocks noChangeArrowheads="1"/>
          </p:cNvSpPr>
          <p:nvPr/>
        </p:nvSpPr>
        <p:spPr bwMode="auto">
          <a:xfrm>
            <a:off x="7121525" y="2971800"/>
            <a:ext cx="2698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sz="1800" baseline="30000" dirty="0">
                <a:solidFill>
                  <a:srgbClr val="FF0000"/>
                </a:solidFill>
              </a:rPr>
              <a:t>0</a:t>
            </a:r>
          </a:p>
        </p:txBody>
      </p:sp>
      <p:pic>
        <p:nvPicPr>
          <p:cNvPr id="4" name="Picture 3"/>
          <p:cNvPicPr>
            <a:picLocks noChangeAspect="1"/>
          </p:cNvPicPr>
          <p:nvPr/>
        </p:nvPicPr>
        <p:blipFill>
          <a:blip r:embed="rId2"/>
          <a:stretch>
            <a:fillRect/>
          </a:stretch>
        </p:blipFill>
        <p:spPr>
          <a:xfrm>
            <a:off x="1371600" y="2939802"/>
            <a:ext cx="4925822" cy="1174997"/>
          </a:xfrm>
          <a:prstGeom prst="rect">
            <a:avLst/>
          </a:prstGeom>
        </p:spPr>
      </p:pic>
    </p:spTree>
    <p:extLst>
      <p:ext uri="{BB962C8B-B14F-4D97-AF65-F5344CB8AC3E}">
        <p14:creationId xmlns:p14="http://schemas.microsoft.com/office/powerpoint/2010/main" val="257201040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second limit</a:t>
            </a:r>
            <a:endParaRPr lang="en-US" dirty="0"/>
          </a:p>
        </p:txBody>
      </p:sp>
      <p:sp>
        <p:nvSpPr>
          <p:cNvPr id="3" name="Content Placeholder 2"/>
          <p:cNvSpPr>
            <a:spLocks noGrp="1"/>
          </p:cNvSpPr>
          <p:nvPr>
            <p:ph idx="1"/>
          </p:nvPr>
        </p:nvSpPr>
        <p:spPr/>
        <p:txBody>
          <a:bodyPr>
            <a:normAutofit/>
          </a:bodyPr>
          <a:lstStyle/>
          <a:p>
            <a:r>
              <a:rPr lang="en-US" dirty="0" smtClean="0"/>
              <a:t>In taking the second limit, the Q-PDFs will have log dependence on the momentum of the nucleon. </a:t>
            </a:r>
          </a:p>
          <a:p>
            <a:r>
              <a:rPr lang="en-US" dirty="0" smtClean="0"/>
              <a:t>Meanwhile, the </a:t>
            </a:r>
            <a:r>
              <a:rPr lang="en-US" dirty="0" err="1" smtClean="0"/>
              <a:t>parton</a:t>
            </a:r>
            <a:r>
              <a:rPr lang="en-US" dirty="0" smtClean="0"/>
              <a:t> density has support outside of 0&lt;x&lt;1. </a:t>
            </a:r>
          </a:p>
          <a:p>
            <a:r>
              <a:rPr lang="en-US" dirty="0" smtClean="0"/>
              <a:t> However,  it is closer to the physical reality </a:t>
            </a:r>
            <a:r>
              <a:rPr lang="en-US" dirty="0" smtClean="0">
                <a:solidFill>
                  <a:srgbClr val="FF0000"/>
                </a:solidFill>
              </a:rPr>
              <a:t>because in high-energy scattering, the hadron does have FINITE momentum. </a:t>
            </a:r>
          </a:p>
        </p:txBody>
      </p:sp>
    </p:spTree>
    <p:extLst>
      <p:ext uri="{BB962C8B-B14F-4D97-AF65-F5344CB8AC3E}">
        <p14:creationId xmlns:p14="http://schemas.microsoft.com/office/powerpoint/2010/main" val="2276873690"/>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Taking the limit P-&gt; ∞ first</a:t>
            </a:r>
            <a:endParaRPr lang="en-US" dirty="0"/>
          </a:p>
        </p:txBody>
      </p:sp>
      <p:sp>
        <p:nvSpPr>
          <p:cNvPr id="6" name="Content Placeholder 5"/>
          <p:cNvSpPr>
            <a:spLocks noGrp="1"/>
          </p:cNvSpPr>
          <p:nvPr>
            <p:ph idx="1"/>
          </p:nvPr>
        </p:nvSpPr>
        <p:spPr/>
        <p:txBody>
          <a:bodyPr/>
          <a:lstStyle/>
          <a:p>
            <a:r>
              <a:rPr lang="en-US" dirty="0" smtClean="0"/>
              <a:t> After renormalizing all the UV divergences, one has the standard quark distribution!</a:t>
            </a:r>
          </a:p>
          <a:p>
            <a:pPr lvl="1"/>
            <a:r>
              <a:rPr lang="en-US" dirty="0" smtClean="0"/>
              <a:t>One can prove this using the standard OPE </a:t>
            </a:r>
          </a:p>
          <a:p>
            <a:pPr lvl="1"/>
            <a:r>
              <a:rPr lang="en-US" dirty="0" smtClean="0"/>
              <a:t>One can also see this by writing </a:t>
            </a:r>
          </a:p>
          <a:p>
            <a:pPr marL="201168" lvl="1" indent="0">
              <a:buNone/>
            </a:pPr>
            <a:r>
              <a:rPr lang="en-US" dirty="0" smtClean="0"/>
              <a:t>     |P˃ = U(</a:t>
            </a:r>
            <a:r>
              <a:rPr lang="el-GR" dirty="0" smtClean="0"/>
              <a:t>Λ</a:t>
            </a:r>
            <a:r>
              <a:rPr lang="en-US" dirty="0" smtClean="0"/>
              <a:t>(p)) |p=0&gt; </a:t>
            </a:r>
          </a:p>
          <a:p>
            <a:pPr lvl="1"/>
            <a:r>
              <a:rPr lang="en-US" dirty="0" smtClean="0"/>
              <a:t>and applying the boost operator on the gauge link.</a:t>
            </a:r>
          </a:p>
          <a:p>
            <a:pPr marL="201168" lvl="1" indent="0">
              <a:buNone/>
            </a:pPr>
            <a:r>
              <a:rPr lang="en-US" dirty="0" smtClean="0"/>
              <a:t>   </a:t>
            </a:r>
          </a:p>
          <a:p>
            <a:pPr lvl="1"/>
            <a:endParaRPr lang="en-US" dirty="0" smtClean="0"/>
          </a:p>
          <a:p>
            <a:pPr lvl="1"/>
            <a:endParaRPr lang="en-US" dirty="0" smtClean="0"/>
          </a:p>
          <a:p>
            <a:pPr lvl="1"/>
            <a:endParaRPr lang="en-US" dirty="0"/>
          </a:p>
        </p:txBody>
      </p:sp>
      <p:grpSp>
        <p:nvGrpSpPr>
          <p:cNvPr id="7" name="Group 15"/>
          <p:cNvGrpSpPr>
            <a:grpSpLocks/>
          </p:cNvGrpSpPr>
          <p:nvPr/>
        </p:nvGrpSpPr>
        <p:grpSpPr bwMode="auto">
          <a:xfrm>
            <a:off x="2514600" y="4419600"/>
            <a:ext cx="2438400" cy="1524000"/>
            <a:chOff x="2895600" y="2590800"/>
            <a:chExt cx="2438400" cy="1524000"/>
          </a:xfrm>
          <a:solidFill>
            <a:srgbClr val="FFFF00"/>
          </a:solidFill>
        </p:grpSpPr>
        <p:cxnSp>
          <p:nvCxnSpPr>
            <p:cNvPr id="8" name="Straight Arrow Connector 4"/>
            <p:cNvCxnSpPr>
              <a:cxnSpLocks noChangeShapeType="1"/>
            </p:cNvCxnSpPr>
            <p:nvPr/>
          </p:nvCxnSpPr>
          <p:spPr bwMode="auto">
            <a:xfrm flipV="1">
              <a:off x="4114800" y="2590800"/>
              <a:ext cx="0" cy="1524000"/>
            </a:xfrm>
            <a:prstGeom prst="straightConnector1">
              <a:avLst/>
            </a:prstGeom>
            <a:grpFill/>
            <a:ln w="9525" algn="ctr">
              <a:solidFill>
                <a:schemeClr val="tx1"/>
              </a:solidFill>
              <a:round/>
              <a:headEnd/>
              <a:tailEnd type="arrow" w="med" len="med"/>
            </a:ln>
            <a:extLst/>
          </p:spPr>
        </p:cxnSp>
        <p:cxnSp>
          <p:nvCxnSpPr>
            <p:cNvPr id="9" name="Straight Arrow Connector 6"/>
            <p:cNvCxnSpPr>
              <a:cxnSpLocks noChangeShapeType="1"/>
            </p:cNvCxnSpPr>
            <p:nvPr/>
          </p:nvCxnSpPr>
          <p:spPr bwMode="auto">
            <a:xfrm>
              <a:off x="2895600" y="3352800"/>
              <a:ext cx="2438400" cy="0"/>
            </a:xfrm>
            <a:prstGeom prst="straightConnector1">
              <a:avLst/>
            </a:prstGeom>
            <a:grpFill/>
            <a:ln w="9525" algn="ctr">
              <a:solidFill>
                <a:schemeClr val="tx1"/>
              </a:solidFill>
              <a:round/>
              <a:headEnd/>
              <a:tailEnd type="arrow" w="med" len="med"/>
            </a:ln>
            <a:extLst/>
          </p:spPr>
        </p:cxnSp>
        <p:cxnSp>
          <p:nvCxnSpPr>
            <p:cNvPr id="10" name="Straight Connector 18"/>
            <p:cNvCxnSpPr>
              <a:cxnSpLocks noChangeShapeType="1"/>
            </p:cNvCxnSpPr>
            <p:nvPr/>
          </p:nvCxnSpPr>
          <p:spPr bwMode="auto">
            <a:xfrm flipV="1">
              <a:off x="3352800" y="2667000"/>
              <a:ext cx="1600200" cy="1295400"/>
            </a:xfrm>
            <a:prstGeom prst="line">
              <a:avLst/>
            </a:prstGeom>
            <a:grpFill/>
            <a:ln w="9525" algn="ctr">
              <a:solidFill>
                <a:schemeClr val="tx1"/>
              </a:solidFill>
              <a:round/>
              <a:headEnd/>
              <a:tailEnd/>
            </a:ln>
            <a:extLst/>
          </p:spPr>
        </p:cxnSp>
        <p:cxnSp>
          <p:nvCxnSpPr>
            <p:cNvPr id="11" name="Straight Connector 19"/>
            <p:cNvCxnSpPr>
              <a:cxnSpLocks noChangeShapeType="1"/>
            </p:cNvCxnSpPr>
            <p:nvPr/>
          </p:nvCxnSpPr>
          <p:spPr bwMode="auto">
            <a:xfrm>
              <a:off x="3352800" y="2667000"/>
              <a:ext cx="1676400" cy="1447800"/>
            </a:xfrm>
            <a:prstGeom prst="line">
              <a:avLst/>
            </a:prstGeom>
            <a:grpFill/>
            <a:ln w="9525" algn="ctr">
              <a:solidFill>
                <a:schemeClr val="tx1"/>
              </a:solidFill>
              <a:round/>
              <a:headEnd/>
              <a:tailEnd/>
            </a:ln>
            <a:extLst/>
          </p:spPr>
        </p:cxnSp>
        <p:sp>
          <p:nvSpPr>
            <p:cNvPr id="12" name="Oval 20"/>
            <p:cNvSpPr>
              <a:spLocks noChangeArrowheads="1"/>
            </p:cNvSpPr>
            <p:nvPr/>
          </p:nvSpPr>
          <p:spPr bwMode="auto">
            <a:xfrm>
              <a:off x="4724400" y="3352800"/>
              <a:ext cx="76200" cy="76200"/>
            </a:xfrm>
            <a:prstGeom prst="ellipse">
              <a:avLst/>
            </a:prstGeom>
            <a:grpFill/>
            <a:ln w="9525" algn="ctr">
              <a:solidFill>
                <a:srgbClr val="99FF66"/>
              </a:solidFill>
              <a:round/>
              <a:headEnd/>
              <a:tailEnd/>
            </a:ln>
          </p:spPr>
          <p:txBody>
            <a:bodyPr>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defRPr/>
              </a:pPr>
              <a:endParaRPr lang="en-US" sz="1800" smtClean="0"/>
            </a:p>
          </p:txBody>
        </p:sp>
        <p:sp>
          <p:nvSpPr>
            <p:cNvPr id="13" name="Oval 21"/>
            <p:cNvSpPr>
              <a:spLocks noChangeArrowheads="1"/>
            </p:cNvSpPr>
            <p:nvPr/>
          </p:nvSpPr>
          <p:spPr bwMode="auto">
            <a:xfrm flipV="1">
              <a:off x="5029200" y="4069081"/>
              <a:ext cx="76200" cy="45719"/>
            </a:xfrm>
            <a:prstGeom prst="ellipse">
              <a:avLst/>
            </a:prstGeom>
            <a:grpFill/>
            <a:ln w="9525" algn="ctr">
              <a:solidFill>
                <a:schemeClr val="tx1"/>
              </a:solidFill>
              <a:round/>
              <a:headEnd/>
              <a:tailEnd/>
            </a:ln>
          </p:spPr>
          <p:txBody>
            <a:bodyPr>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defRPr/>
              </a:pPr>
              <a:endParaRPr lang="en-US" sz="1800" smtClean="0"/>
            </a:p>
          </p:txBody>
        </p:sp>
        <p:cxnSp>
          <p:nvCxnSpPr>
            <p:cNvPr id="14" name="Straight Arrow Connector 22"/>
            <p:cNvCxnSpPr>
              <a:cxnSpLocks noChangeShapeType="1"/>
            </p:cNvCxnSpPr>
            <p:nvPr/>
          </p:nvCxnSpPr>
          <p:spPr bwMode="auto">
            <a:xfrm>
              <a:off x="4751341" y="3429000"/>
              <a:ext cx="277859" cy="620758"/>
            </a:xfrm>
            <a:prstGeom prst="straightConnector1">
              <a:avLst/>
            </a:prstGeom>
            <a:grpFill/>
            <a:ln w="22225" algn="ctr">
              <a:solidFill>
                <a:srgbClr val="00B050"/>
              </a:solidFill>
              <a:round/>
              <a:headEnd/>
              <a:tailEnd type="arrow" w="med" len="med"/>
            </a:ln>
            <a:extLst/>
          </p:spPr>
        </p:cxnSp>
      </p:grpSp>
      <p:sp>
        <p:nvSpPr>
          <p:cNvPr id="26629" name="TextBox 14"/>
          <p:cNvSpPr txBox="1">
            <a:spLocks noChangeArrowheads="1"/>
          </p:cNvSpPr>
          <p:nvPr/>
        </p:nvSpPr>
        <p:spPr bwMode="auto">
          <a:xfrm>
            <a:off x="5245708" y="4958556"/>
            <a:ext cx="381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sz="1800" dirty="0">
                <a:solidFill>
                  <a:srgbClr val="FF0000"/>
                </a:solidFill>
                <a:latin typeface="Cambria Math" panose="02040503050406030204" pitchFamily="18" charset="0"/>
                <a:ea typeface="Cambria Math" panose="02040503050406030204" pitchFamily="18" charset="0"/>
                <a:cs typeface="Cambria Math" panose="02040503050406030204" pitchFamily="18" charset="0"/>
              </a:rPr>
              <a:t>𝜉</a:t>
            </a:r>
            <a:r>
              <a:rPr lang="en-US" sz="1800" baseline="30000" dirty="0">
                <a:solidFill>
                  <a:srgbClr val="FF0000"/>
                </a:solidFill>
                <a:latin typeface="Cambria Math" panose="02040503050406030204" pitchFamily="18" charset="0"/>
                <a:ea typeface="Cambria Math" panose="02040503050406030204" pitchFamily="18" charset="0"/>
                <a:cs typeface="Cambria Math" panose="02040503050406030204" pitchFamily="18" charset="0"/>
              </a:rPr>
              <a:t>3</a:t>
            </a:r>
            <a:endParaRPr lang="en-US" sz="1800" baseline="30000" dirty="0">
              <a:solidFill>
                <a:srgbClr val="FF0000"/>
              </a:solidFill>
            </a:endParaRPr>
          </a:p>
        </p:txBody>
      </p:sp>
      <p:sp>
        <p:nvSpPr>
          <p:cNvPr id="26630" name="TextBox 15"/>
          <p:cNvSpPr txBox="1">
            <a:spLocks noChangeArrowheads="1"/>
          </p:cNvSpPr>
          <p:nvPr/>
        </p:nvSpPr>
        <p:spPr bwMode="auto">
          <a:xfrm>
            <a:off x="3733800" y="4191000"/>
            <a:ext cx="381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sz="1800" dirty="0">
                <a:solidFill>
                  <a:srgbClr val="FF0000"/>
                </a:solidFill>
                <a:latin typeface="Cambria Math" panose="02040503050406030204" pitchFamily="18" charset="0"/>
                <a:ea typeface="Cambria Math" panose="02040503050406030204" pitchFamily="18" charset="0"/>
                <a:cs typeface="Cambria Math" panose="02040503050406030204" pitchFamily="18" charset="0"/>
              </a:rPr>
              <a:t>𝜉</a:t>
            </a:r>
            <a:r>
              <a:rPr lang="en-US" sz="1800" baseline="30000" dirty="0">
                <a:solidFill>
                  <a:srgbClr val="FF0000"/>
                </a:solidFill>
                <a:latin typeface="Cambria Math" panose="02040503050406030204" pitchFamily="18" charset="0"/>
                <a:ea typeface="Cambria Math" panose="02040503050406030204" pitchFamily="18" charset="0"/>
                <a:cs typeface="Cambria Math" panose="02040503050406030204" pitchFamily="18" charset="0"/>
              </a:rPr>
              <a:t>0</a:t>
            </a:r>
            <a:endParaRPr lang="en-US" sz="1800" baseline="30000" dirty="0">
              <a:solidFill>
                <a:srgbClr val="FF0000"/>
              </a:solidFill>
            </a:endParaRPr>
          </a:p>
        </p:txBody>
      </p:sp>
      <p:sp>
        <p:nvSpPr>
          <p:cNvPr id="26631" name="TextBox 16"/>
          <p:cNvSpPr txBox="1">
            <a:spLocks noChangeArrowheads="1"/>
          </p:cNvSpPr>
          <p:nvPr/>
        </p:nvSpPr>
        <p:spPr bwMode="auto">
          <a:xfrm>
            <a:off x="4572000" y="4251325"/>
            <a:ext cx="4111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sz="1800" dirty="0">
                <a:solidFill>
                  <a:srgbClr val="1E02C6"/>
                </a:solidFill>
                <a:latin typeface="Cambria Math" panose="02040503050406030204" pitchFamily="18" charset="0"/>
                <a:ea typeface="Cambria Math" panose="02040503050406030204" pitchFamily="18" charset="0"/>
                <a:cs typeface="Cambria Math" panose="02040503050406030204" pitchFamily="18" charset="0"/>
              </a:rPr>
              <a:t>𝜉</a:t>
            </a:r>
            <a:r>
              <a:rPr lang="en-US" sz="1800" baseline="30000" dirty="0">
                <a:solidFill>
                  <a:srgbClr val="1E02C6"/>
                </a:solidFill>
                <a:latin typeface="Cambria Math" panose="02040503050406030204" pitchFamily="18" charset="0"/>
                <a:ea typeface="Cambria Math" panose="02040503050406030204" pitchFamily="18" charset="0"/>
                <a:cs typeface="Cambria Math" panose="02040503050406030204" pitchFamily="18" charset="0"/>
              </a:rPr>
              <a:t>+</a:t>
            </a:r>
            <a:endParaRPr lang="en-US" sz="1800" baseline="30000" dirty="0">
              <a:solidFill>
                <a:srgbClr val="1E02C6"/>
              </a:solidFill>
            </a:endParaRPr>
          </a:p>
        </p:txBody>
      </p:sp>
      <p:sp>
        <p:nvSpPr>
          <p:cNvPr id="26632" name="TextBox 17"/>
          <p:cNvSpPr txBox="1">
            <a:spLocks noChangeArrowheads="1"/>
          </p:cNvSpPr>
          <p:nvPr/>
        </p:nvSpPr>
        <p:spPr bwMode="auto">
          <a:xfrm>
            <a:off x="2819400" y="4191000"/>
            <a:ext cx="346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75000"/>
              <a:buFont typeface="Wingdings" panose="05000000000000000000" pitchFamily="2" charset="2"/>
              <a:buChar char="l"/>
              <a:defRPr sz="2800">
                <a:solidFill>
                  <a:schemeClr val="tx1"/>
                </a:solidFill>
                <a:latin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l"/>
              <a:defRPr sz="2400">
                <a:solidFill>
                  <a:schemeClr val="tx1"/>
                </a:solidFill>
                <a:latin typeface="Century Schoolbook" panose="02040604050505020304" pitchFamily="18" charset="0"/>
              </a:defRPr>
            </a:lvl2pPr>
            <a:lvl3pPr marL="1143000" indent="-228600">
              <a:spcBef>
                <a:spcPct val="20000"/>
              </a:spcBef>
              <a:buClr>
                <a:schemeClr val="accent2"/>
              </a:buClr>
              <a:buSzPct val="7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folHlink"/>
              </a:buClr>
              <a:buSzPct val="75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tx1"/>
              </a:buClr>
              <a:buSzPct val="75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sz="1800" dirty="0">
                <a:solidFill>
                  <a:srgbClr val="1E02C6"/>
                </a:solidFill>
                <a:latin typeface="Cambria Math" panose="02040503050406030204" pitchFamily="18" charset="0"/>
                <a:ea typeface="Cambria Math" panose="02040503050406030204" pitchFamily="18" charset="0"/>
                <a:cs typeface="Cambria Math" panose="02040503050406030204" pitchFamily="18" charset="0"/>
              </a:rPr>
              <a:t>𝜉</a:t>
            </a:r>
            <a:r>
              <a:rPr lang="en-US" sz="1800" baseline="30000" dirty="0">
                <a:solidFill>
                  <a:srgbClr val="1E02C6"/>
                </a:solidFill>
                <a:latin typeface="Cambria Math" panose="02040503050406030204" pitchFamily="18" charset="0"/>
                <a:ea typeface="Cambria Math" panose="02040503050406030204" pitchFamily="18" charset="0"/>
                <a:cs typeface="Cambria Math" panose="02040503050406030204" pitchFamily="18" charset="0"/>
              </a:rPr>
              <a:t>-</a:t>
            </a:r>
            <a:endParaRPr lang="en-US" sz="1800" baseline="30000" dirty="0">
              <a:solidFill>
                <a:srgbClr val="1E02C6"/>
              </a:solidFill>
            </a:endParaRPr>
          </a:p>
        </p:txBody>
      </p:sp>
      <p:cxnSp>
        <p:nvCxnSpPr>
          <p:cNvPr id="26633" name="Straight Connector 19"/>
          <p:cNvCxnSpPr>
            <a:cxnSpLocks noChangeShapeType="1"/>
          </p:cNvCxnSpPr>
          <p:nvPr/>
        </p:nvCxnSpPr>
        <p:spPr bwMode="auto">
          <a:xfrm>
            <a:off x="3733800" y="5181600"/>
            <a:ext cx="620713" cy="11113"/>
          </a:xfrm>
          <a:prstGeom prst="line">
            <a:avLst/>
          </a:prstGeom>
          <a:ln>
            <a:headEnd/>
            <a:tailEnd/>
          </a:ln>
          <a:extLst/>
        </p:spPr>
        <p:style>
          <a:lnRef idx="1">
            <a:schemeClr val="accent2"/>
          </a:lnRef>
          <a:fillRef idx="0">
            <a:schemeClr val="accent2"/>
          </a:fillRef>
          <a:effectRef idx="0">
            <a:schemeClr val="accent2"/>
          </a:effectRef>
          <a:fontRef idx="minor">
            <a:schemeClr val="tx1"/>
          </a:fontRef>
        </p:style>
      </p:cxnSp>
      <p:cxnSp>
        <p:nvCxnSpPr>
          <p:cNvPr id="26634" name="Straight Connector 21"/>
          <p:cNvCxnSpPr>
            <a:cxnSpLocks noChangeShapeType="1"/>
          </p:cNvCxnSpPr>
          <p:nvPr/>
        </p:nvCxnSpPr>
        <p:spPr bwMode="auto">
          <a:xfrm>
            <a:off x="3733800" y="5181600"/>
            <a:ext cx="914400" cy="762000"/>
          </a:xfrm>
          <a:prstGeom prst="line">
            <a:avLst/>
          </a:prstGeom>
          <a:noFill/>
          <a:ln w="31750" algn="ctr">
            <a:solidFill>
              <a:srgbClr val="C00000"/>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96463448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Finite but large P</a:t>
            </a:r>
            <a:endParaRPr lang="en-US"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rmAutofit/>
              </a:bodyPr>
              <a:lstStyle/>
              <a:p>
                <a:r>
                  <a:rPr lang="en-US" dirty="0" smtClean="0"/>
                  <a:t>The distribution at a finite but large P shall be calculable in lattice QCD.  </a:t>
                </a:r>
              </a:p>
              <a:p>
                <a:r>
                  <a:rPr lang="en-US" dirty="0" smtClean="0"/>
                  <a:t>Since it differs from the standard PDF by simply an infinite P limit, it shall have the same infrared (collinear) physics. </a:t>
                </a:r>
              </a:p>
              <a:p>
                <a:r>
                  <a:rPr lang="en-US" dirty="0" smtClean="0"/>
                  <a:t>It shall be related to the standard PDF by a matching factor </a:t>
                </a:r>
                <a14:m>
                  <m:oMath xmlns:m="http://schemas.openxmlformats.org/officeDocument/2006/math" xmlns="">
                    <m:r>
                      <a:rPr lang="en-US">
                        <a:latin typeface="Cambria Math" panose="02040503050406030204" pitchFamily="18" charset="0"/>
                      </a:rPr>
                      <m:t>𝑍</m:t>
                    </m:r>
                    <m:r>
                      <a:rPr lang="en-US">
                        <a:latin typeface="Cambria Math" panose="02040503050406030204" pitchFamily="18" charset="0"/>
                      </a:rPr>
                      <m:t>(</m:t>
                    </m:r>
                    <m:f>
                      <m:fPr>
                        <m:ctrlPr>
                          <a:rPr lang="en-US" i="1" dirty="0">
                            <a:latin typeface="Cambria Math" panose="02040503050406030204" pitchFamily="18" charset="0"/>
                          </a:rPr>
                        </m:ctrlPr>
                      </m:fPr>
                      <m:num>
                        <m:r>
                          <m:rPr>
                            <m:nor/>
                          </m:rPr>
                          <a:rPr lang="el-GR" dirty="0"/>
                          <m:t>μ</m:t>
                        </m:r>
                      </m:num>
                      <m:den>
                        <m:r>
                          <a:rPr lang="en-US" dirty="0">
                            <a:latin typeface="Cambria Math" panose="02040503050406030204" pitchFamily="18" charset="0"/>
                          </a:rPr>
                          <m:t>𝑃</m:t>
                        </m:r>
                      </m:den>
                    </m:f>
                    <m:r>
                      <a:rPr lang="en-US" dirty="0">
                        <a:latin typeface="Cambria Math" panose="02040503050406030204" pitchFamily="18" charset="0"/>
                      </a:rPr>
                      <m:t>)</m:t>
                    </m:r>
                  </m:oMath>
                </a14:m>
                <a:r>
                  <a:rPr lang="en-US" dirty="0" smtClean="0"/>
                  <a:t> which is </a:t>
                </a:r>
                <a:r>
                  <a:rPr lang="en-US" dirty="0" err="1" smtClean="0"/>
                  <a:t>perturbatively</a:t>
                </a:r>
                <a:r>
                  <a:rPr lang="en-US" dirty="0" smtClean="0"/>
                  <a:t> calculable. </a:t>
                </a:r>
                <a:endParaRPr lang="en-US"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0">
                <a:blip r:embed="rId2"/>
                <a:stretch>
                  <a:fillRect l="-2585" t="-2576" r="-2100"/>
                </a:stretch>
              </a:blipFill>
            </p:spPr>
            <p:txBody>
              <a:bodyPr/>
              <a:lstStyle/>
              <a:p>
                <a:r>
                  <a:rPr lang="en-US">
                    <a:noFill/>
                  </a:rPr>
                  <a:t> </a:t>
                </a:r>
              </a:p>
            </p:txBody>
          </p:sp>
        </mc:Fallback>
      </mc:AlternateContent>
    </p:spTree>
    <p:extLst>
      <p:ext uri="{BB962C8B-B14F-4D97-AF65-F5344CB8AC3E}">
        <p14:creationId xmlns:p14="http://schemas.microsoft.com/office/powerpoint/2010/main" val="1851311714"/>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Properties </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smtClean="0"/>
                  <a:t> It was done in cut-off regulator so that the result will be similar for lattice perturbation theory. </a:t>
                </a:r>
              </a:p>
              <a:p>
                <a:r>
                  <a:rPr lang="en-US" dirty="0" smtClean="0"/>
                  <a:t> It does not vanish outside  0&lt;x&lt;1, because there are backward moving particles. </a:t>
                </a:r>
              </a:p>
              <a:p>
                <a:r>
                  <a:rPr lang="en-US" dirty="0" smtClean="0"/>
                  <a:t> All soft divergences cancels. All collinear divergences appear in 0&lt;x&lt;1, exactly same as the light-cone distribution. </a:t>
                </a:r>
              </a:p>
              <a:p>
                <a:r>
                  <a:rPr lang="en-US" dirty="0" smtClean="0"/>
                  <a:t> As </a:t>
                </a:r>
                <a14:m>
                  <m:oMath xmlns:m="http://schemas.openxmlformats.org/officeDocument/2006/math" xmlns="">
                    <m:r>
                      <a:rPr lang="en-US" smtClean="0">
                        <a:latin typeface="Cambria Math" panose="02040503050406030204" pitchFamily="18" charset="0"/>
                      </a:rPr>
                      <m:t>𝑝</m:t>
                    </m:r>
                    <m:r>
                      <a:rPr lang="en-US" smtClean="0">
                        <a:latin typeface="Cambria Math" panose="02040503050406030204" pitchFamily="18" charset="0"/>
                      </a:rPr>
                      <m:t>→∞</m:t>
                    </m:r>
                  </m:oMath>
                </a14:m>
                <a:r>
                  <a:rPr lang="en-US" dirty="0" smtClean="0"/>
                  <a:t> first, one recover the standard LC distribution. </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391" t="-224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41612513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Factorization or matching at one-loop</a:t>
            </a:r>
            <a:endParaRPr lang="en-US" dirty="0"/>
          </a:p>
        </p:txBody>
      </p:sp>
      <p:sp>
        <p:nvSpPr>
          <p:cNvPr id="3" name="Content Placeholder 2"/>
          <p:cNvSpPr>
            <a:spLocks noGrp="1"/>
          </p:cNvSpPr>
          <p:nvPr>
            <p:ph idx="1"/>
          </p:nvPr>
        </p:nvSpPr>
        <p:spPr/>
        <p:txBody>
          <a:bodyPr>
            <a:normAutofit/>
          </a:bodyPr>
          <a:lstStyle/>
          <a:p>
            <a:r>
              <a:rPr lang="en-US" dirty="0" smtClean="0"/>
              <a:t>Since the IR behavior of the quasi-distribution is the same as the LC one, one can write down easily a factorization to one-loop order.</a:t>
            </a:r>
          </a:p>
          <a:p>
            <a:endParaRPr lang="en-US" dirty="0" smtClean="0"/>
          </a:p>
          <a:p>
            <a:endParaRPr lang="en-US" dirty="0" smtClean="0"/>
          </a:p>
          <a:p>
            <a:endParaRPr lang="en-US" dirty="0" smtClean="0"/>
          </a:p>
          <a:p>
            <a:r>
              <a:rPr lang="en-US" dirty="0" smtClean="0"/>
              <a:t>Where the matching factor is </a:t>
            </a:r>
            <a:r>
              <a:rPr lang="en-US" dirty="0" err="1" smtClean="0"/>
              <a:t>perturbative</a:t>
            </a:r>
            <a:r>
              <a:rPr lang="en-US" dirty="0" smtClean="0"/>
              <a:t>. </a:t>
            </a:r>
          </a:p>
          <a:p>
            <a:endParaRPr lang="en-US" dirty="0" smtClean="0"/>
          </a:p>
          <a:p>
            <a:endParaRPr lang="en-US" dirty="0" smtClean="0"/>
          </a:p>
          <a:p>
            <a:pPr marL="0" indent="0">
              <a:buNone/>
            </a:pPr>
            <a:endParaRPr lang="en-US" dirty="0" smtClean="0"/>
          </a:p>
          <a:p>
            <a:endParaRPr lang="en-US" dirty="0" smtClean="0"/>
          </a:p>
          <a:p>
            <a:endParaRPr lang="en-US" dirty="0"/>
          </a:p>
        </p:txBody>
      </p:sp>
      <p:pic>
        <p:nvPicPr>
          <p:cNvPr id="2867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3978925"/>
            <a:ext cx="5945188" cy="700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4" name="Picture 3"/>
          <p:cNvPicPr>
            <a:picLocks noChangeAspect="1"/>
          </p:cNvPicPr>
          <p:nvPr/>
        </p:nvPicPr>
        <p:blipFill>
          <a:blip r:embed="rId3"/>
          <a:stretch>
            <a:fillRect/>
          </a:stretch>
        </p:blipFill>
        <p:spPr>
          <a:xfrm>
            <a:off x="973667" y="3075375"/>
            <a:ext cx="8455992" cy="795177"/>
          </a:xfrm>
          <a:prstGeom prst="rect">
            <a:avLst/>
          </a:prstGeom>
        </p:spPr>
      </p:pic>
      <p:sp>
        <p:nvSpPr>
          <p:cNvPr id="5" name="TextBox 4"/>
          <p:cNvSpPr txBox="1"/>
          <p:nvPr/>
        </p:nvSpPr>
        <p:spPr>
          <a:xfrm>
            <a:off x="5621867" y="5300134"/>
            <a:ext cx="2775119" cy="369332"/>
          </a:xfrm>
          <a:prstGeom prst="rect">
            <a:avLst/>
          </a:prstGeom>
          <a:noFill/>
        </p:spPr>
        <p:txBody>
          <a:bodyPr wrap="none" rtlCol="0">
            <a:spAutoFit/>
          </a:bodyPr>
          <a:lstStyle/>
          <a:p>
            <a:r>
              <a:rPr lang="en-US" dirty="0" err="1" smtClean="0"/>
              <a:t>Xiong</a:t>
            </a:r>
            <a:r>
              <a:rPr lang="en-US" dirty="0" smtClean="0"/>
              <a:t>, </a:t>
            </a:r>
            <a:r>
              <a:rPr lang="en-US" dirty="0" err="1" smtClean="0"/>
              <a:t>Ji</a:t>
            </a:r>
            <a:r>
              <a:rPr lang="en-US" dirty="0" smtClean="0"/>
              <a:t>, Zhang, Zhao, 2014</a:t>
            </a:r>
            <a:endParaRPr lang="en-US" dirty="0"/>
          </a:p>
        </p:txBody>
      </p:sp>
    </p:spTree>
    <p:extLst>
      <p:ext uri="{BB962C8B-B14F-4D97-AF65-F5344CB8AC3E}">
        <p14:creationId xmlns:p14="http://schemas.microsoft.com/office/powerpoint/2010/main" val="337983794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O</a:t>
            </a:r>
            <a:r>
              <a:rPr lang="en-US" altLang="zh-CN" dirty="0" smtClean="0"/>
              <a:t>utline</a:t>
            </a:r>
            <a:endParaRPr lang="zh-CN" altLang="en-US" dirty="0"/>
          </a:p>
        </p:txBody>
      </p:sp>
      <p:sp>
        <p:nvSpPr>
          <p:cNvPr id="3" name="内容占位符 2"/>
          <p:cNvSpPr>
            <a:spLocks noGrp="1"/>
          </p:cNvSpPr>
          <p:nvPr>
            <p:ph idx="1"/>
          </p:nvPr>
        </p:nvSpPr>
        <p:spPr/>
        <p:txBody>
          <a:bodyPr/>
          <a:lstStyle/>
          <a:p>
            <a:r>
              <a:rPr lang="en-US" altLang="zh-CN" dirty="0" smtClean="0"/>
              <a:t>Parton physics and dilemma of theory</a:t>
            </a:r>
          </a:p>
          <a:p>
            <a:r>
              <a:rPr lang="en-US" altLang="zh-CN" dirty="0" smtClean="0"/>
              <a:t>Parton physics as  the fixed point of the momentum renormalization group</a:t>
            </a:r>
          </a:p>
          <a:p>
            <a:r>
              <a:rPr lang="en-US" altLang="zh-CN" dirty="0" smtClean="0"/>
              <a:t>Large momentum effective field theory</a:t>
            </a:r>
          </a:p>
          <a:p>
            <a:r>
              <a:rPr lang="en-US" altLang="zh-CN" dirty="0" smtClean="0"/>
              <a:t>Gluon spin and quark distributions</a:t>
            </a:r>
          </a:p>
          <a:p>
            <a:r>
              <a:rPr lang="en-US" altLang="zh-CN" dirty="0" smtClean="0"/>
              <a:t>Conclusions</a:t>
            </a:r>
          </a:p>
          <a:p>
            <a:endParaRPr lang="zh-CN" altLang="en-US" dirty="0"/>
          </a:p>
        </p:txBody>
      </p:sp>
    </p:spTree>
    <p:extLst>
      <p:ext uri="{BB962C8B-B14F-4D97-AF65-F5344CB8AC3E}">
        <p14:creationId xmlns:p14="http://schemas.microsoft.com/office/powerpoint/2010/main" val="203129928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 order proof (</a:t>
            </a:r>
            <a:r>
              <a:rPr lang="en-US" dirty="0" err="1" smtClean="0"/>
              <a:t>Qiu</a:t>
            </a:r>
            <a:r>
              <a:rPr lang="en-US" dirty="0" smtClean="0"/>
              <a:t> and Ma) </a:t>
            </a:r>
            <a:endParaRPr lang="en-US" dirty="0"/>
          </a:p>
        </p:txBody>
      </p:sp>
      <p:sp>
        <p:nvSpPr>
          <p:cNvPr id="3" name="Content Placeholder 2"/>
          <p:cNvSpPr>
            <a:spLocks noGrp="1"/>
          </p:cNvSpPr>
          <p:nvPr>
            <p:ph idx="1"/>
          </p:nvPr>
        </p:nvSpPr>
        <p:spPr/>
        <p:txBody>
          <a:bodyPr/>
          <a:lstStyle/>
          <a:p>
            <a:r>
              <a:rPr lang="en-US" dirty="0" smtClean="0"/>
              <a:t>Consider A</a:t>
            </a:r>
            <a:r>
              <a:rPr lang="en-US" baseline="30000" dirty="0" smtClean="0"/>
              <a:t>3</a:t>
            </a:r>
            <a:r>
              <a:rPr lang="en-US" dirty="0" smtClean="0"/>
              <a:t>= 0 gauge (no subtle spurious singularity in this case).</a:t>
            </a:r>
          </a:p>
          <a:p>
            <a:r>
              <a:rPr lang="en-US" dirty="0" smtClean="0"/>
              <a:t>There are no soft-singularities in the quasi-distribution. </a:t>
            </a:r>
          </a:p>
          <a:p>
            <a:r>
              <a:rPr lang="en-US" dirty="0" smtClean="0"/>
              <a:t>All collinear singularities are in ladder diagrams, happen when P large and gluons are collinear with the P. This singularity is the same as that of the light-distribution.</a:t>
            </a:r>
          </a:p>
          <a:p>
            <a:endParaRPr lang="en-US" dirty="0" smtClean="0"/>
          </a:p>
          <a:p>
            <a:endParaRPr lang="en-US" dirty="0" smtClean="0"/>
          </a:p>
        </p:txBody>
      </p:sp>
      <p:sp>
        <p:nvSpPr>
          <p:cNvPr id="4" name="TextBox 3"/>
          <p:cNvSpPr txBox="1"/>
          <p:nvPr/>
        </p:nvSpPr>
        <p:spPr>
          <a:xfrm>
            <a:off x="6163733" y="1507067"/>
            <a:ext cx="2435169" cy="369332"/>
          </a:xfrm>
          <a:prstGeom prst="rect">
            <a:avLst/>
          </a:prstGeom>
          <a:noFill/>
        </p:spPr>
        <p:txBody>
          <a:bodyPr wrap="none" rtlCol="0">
            <a:spAutoFit/>
          </a:bodyPr>
          <a:lstStyle/>
          <a:p>
            <a:r>
              <a:rPr lang="en-US" dirty="0" smtClean="0"/>
              <a:t>Ma and </a:t>
            </a:r>
            <a:r>
              <a:rPr lang="en-US" dirty="0" err="1" smtClean="0"/>
              <a:t>Qiu</a:t>
            </a:r>
            <a:r>
              <a:rPr lang="en-US" dirty="0" smtClean="0"/>
              <a:t>, 2014, 2015</a:t>
            </a:r>
            <a:endParaRPr lang="en-US" dirty="0"/>
          </a:p>
        </p:txBody>
      </p:sp>
    </p:spTree>
    <p:extLst>
      <p:ext uri="{BB962C8B-B14F-4D97-AF65-F5344CB8AC3E}">
        <p14:creationId xmlns:p14="http://schemas.microsoft.com/office/powerpoint/2010/main" val="1607816382"/>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All-order renormalization and non-perturbative scheme</a:t>
            </a:r>
            <a:endParaRPr lang="zh-CN" altLang="en-US" dirty="0"/>
          </a:p>
        </p:txBody>
      </p:sp>
      <p:sp>
        <p:nvSpPr>
          <p:cNvPr id="3" name="内容占位符 2"/>
          <p:cNvSpPr>
            <a:spLocks noGrp="1"/>
          </p:cNvSpPr>
          <p:nvPr>
            <p:ph idx="1"/>
          </p:nvPr>
        </p:nvSpPr>
        <p:spPr/>
        <p:txBody>
          <a:bodyPr>
            <a:normAutofit lnSpcReduction="10000"/>
          </a:bodyPr>
          <a:lstStyle/>
          <a:p>
            <a:r>
              <a:rPr lang="en-US" altLang="zh-CN" dirty="0" smtClean="0"/>
              <a:t>There has been a significant progress in understanding all order renormalization</a:t>
            </a:r>
          </a:p>
          <a:p>
            <a:pPr marL="0" indent="0">
              <a:buNone/>
            </a:pPr>
            <a:r>
              <a:rPr lang="en-US" altLang="zh-CN" dirty="0"/>
              <a:t> </a:t>
            </a:r>
            <a:r>
              <a:rPr lang="en-US" altLang="zh-CN" dirty="0" smtClean="0"/>
              <a:t>  and non-perturbative matching recently,</a:t>
            </a:r>
          </a:p>
          <a:p>
            <a:pPr marL="0" indent="0">
              <a:buNone/>
            </a:pPr>
            <a:r>
              <a:rPr lang="en-US" altLang="zh-CN" dirty="0"/>
              <a:t> </a:t>
            </a:r>
            <a:r>
              <a:rPr lang="en-US" altLang="zh-CN" dirty="0" smtClean="0"/>
              <a:t> </a:t>
            </a:r>
            <a:r>
              <a:rPr lang="en-US" altLang="zh-CN" dirty="0" smtClean="0"/>
              <a:t>	</a:t>
            </a:r>
            <a:r>
              <a:rPr lang="en-US" altLang="zh-CN" sz="2400" dirty="0" err="1" smtClean="0"/>
              <a:t>Ji</a:t>
            </a:r>
            <a:r>
              <a:rPr lang="en-US" altLang="zh-CN" sz="2400" dirty="0" smtClean="0"/>
              <a:t>, Zhang and Zhao, 2017;</a:t>
            </a:r>
          </a:p>
          <a:p>
            <a:pPr marL="0" indent="0">
              <a:buNone/>
            </a:pPr>
            <a:r>
              <a:rPr lang="en-US" altLang="zh-CN" sz="2400" dirty="0"/>
              <a:t>	</a:t>
            </a:r>
            <a:r>
              <a:rPr lang="en-US" altLang="zh-CN" sz="2400" dirty="0" smtClean="0"/>
              <a:t>Ishikawa, Ma, </a:t>
            </a:r>
            <a:r>
              <a:rPr lang="en-US" altLang="zh-CN" sz="2400" dirty="0" err="1" smtClean="0"/>
              <a:t>Qiu</a:t>
            </a:r>
            <a:r>
              <a:rPr lang="en-US" altLang="zh-CN" sz="2400" dirty="0" smtClean="0"/>
              <a:t>, Yoshida, 2016, 2017;</a:t>
            </a:r>
          </a:p>
          <a:p>
            <a:pPr marL="0" indent="0">
              <a:buNone/>
            </a:pPr>
            <a:r>
              <a:rPr lang="en-US" altLang="zh-CN" sz="2400" dirty="0"/>
              <a:t>	</a:t>
            </a:r>
            <a:r>
              <a:rPr lang="en-US" altLang="zh-CN" sz="2400" dirty="0" smtClean="0"/>
              <a:t>Green, Jansen and Steffens, 2017;</a:t>
            </a:r>
          </a:p>
          <a:p>
            <a:pPr marL="0" indent="0">
              <a:buNone/>
            </a:pPr>
            <a:r>
              <a:rPr lang="en-US" altLang="zh-CN" sz="2400" dirty="0"/>
              <a:t>	</a:t>
            </a:r>
            <a:r>
              <a:rPr lang="en-US" altLang="zh-CN" sz="2400" dirty="0" err="1" smtClean="0"/>
              <a:t>Constantinou</a:t>
            </a:r>
            <a:r>
              <a:rPr lang="en-US" altLang="zh-CN" sz="2400" dirty="0"/>
              <a:t> and </a:t>
            </a:r>
            <a:r>
              <a:rPr lang="en-US" altLang="zh-CN" sz="2400" dirty="0" smtClean="0"/>
              <a:t>Panagopoulos, 2017;</a:t>
            </a:r>
          </a:p>
          <a:p>
            <a:pPr marL="0" indent="0">
              <a:buNone/>
            </a:pPr>
            <a:r>
              <a:rPr lang="en-US" altLang="zh-CN" sz="2400" dirty="0"/>
              <a:t>	</a:t>
            </a:r>
            <a:r>
              <a:rPr lang="en-US" altLang="zh-CN" sz="2400" dirty="0" smtClean="0"/>
              <a:t>Stewart and Zhao, 2017;</a:t>
            </a:r>
          </a:p>
          <a:p>
            <a:pPr marL="0" indent="0">
              <a:buNone/>
            </a:pPr>
            <a:r>
              <a:rPr lang="en-US" altLang="zh-CN" sz="2400" dirty="0"/>
              <a:t>	</a:t>
            </a:r>
            <a:r>
              <a:rPr lang="en-US" altLang="zh-CN" sz="2400" dirty="0" smtClean="0"/>
              <a:t>A. </a:t>
            </a:r>
            <a:r>
              <a:rPr lang="en-US" altLang="zh-CN" sz="2400" dirty="0" err="1" smtClean="0"/>
              <a:t>Constantinou</a:t>
            </a:r>
            <a:r>
              <a:rPr lang="en-US" altLang="zh-CN" sz="2400" dirty="0"/>
              <a:t> </a:t>
            </a:r>
            <a:r>
              <a:rPr lang="en-US" altLang="zh-CN" sz="2400" dirty="0" smtClean="0"/>
              <a:t>et al. (ETMC), 2017, 2018;</a:t>
            </a:r>
          </a:p>
          <a:p>
            <a:pPr marL="0" indent="0">
              <a:buNone/>
            </a:pPr>
            <a:r>
              <a:rPr lang="en-US" altLang="zh-CN" sz="2400" dirty="0"/>
              <a:t>	</a:t>
            </a:r>
            <a:r>
              <a:rPr lang="en-US" altLang="zh-CN" sz="2400" dirty="0" smtClean="0"/>
              <a:t>H.-W. Lin et al. (LP3), 2017, 2018;</a:t>
            </a:r>
          </a:p>
        </p:txBody>
      </p:sp>
    </p:spTree>
    <p:extLst>
      <p:ext uri="{BB962C8B-B14F-4D97-AF65-F5344CB8AC3E}">
        <p14:creationId xmlns:p14="http://schemas.microsoft.com/office/powerpoint/2010/main" val="3595846889"/>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recipe </a:t>
            </a:r>
            <a:endParaRPr lang="en-US" dirty="0"/>
          </a:p>
        </p:txBody>
      </p:sp>
      <p:sp>
        <p:nvSpPr>
          <p:cNvPr id="3" name="Content Placeholder 2"/>
          <p:cNvSpPr>
            <a:spLocks noGrp="1"/>
          </p:cNvSpPr>
          <p:nvPr>
            <p:ph idx="1"/>
          </p:nvPr>
        </p:nvSpPr>
        <p:spPr/>
        <p:txBody>
          <a:bodyPr/>
          <a:lstStyle/>
          <a:p>
            <a:r>
              <a:rPr lang="en-US" dirty="0" smtClean="0"/>
              <a:t> </a:t>
            </a:r>
            <a:r>
              <a:rPr lang="en-US" dirty="0" err="1" smtClean="0"/>
              <a:t>LaMET</a:t>
            </a:r>
            <a:r>
              <a:rPr lang="en-US" dirty="0" smtClean="0"/>
              <a:t> is a theory designed to make ab initio computation of light-cone (light-front, </a:t>
            </a:r>
            <a:r>
              <a:rPr lang="en-US" dirty="0" err="1" smtClean="0"/>
              <a:t>parton</a:t>
            </a:r>
            <a:r>
              <a:rPr lang="en-US" dirty="0" smtClean="0"/>
              <a:t>) physics on a Euclidean lattice! </a:t>
            </a:r>
          </a:p>
          <a:p>
            <a:r>
              <a:rPr lang="en-US" dirty="0"/>
              <a:t> </a:t>
            </a:r>
            <a:r>
              <a:rPr lang="en-US" dirty="0" smtClean="0"/>
              <a:t>The recipe:</a:t>
            </a:r>
          </a:p>
          <a:p>
            <a:pPr lvl="1"/>
            <a:r>
              <a:rPr lang="en-US" dirty="0" smtClean="0">
                <a:solidFill>
                  <a:srgbClr val="1E02C6"/>
                </a:solidFill>
              </a:rPr>
              <a:t>Deconstructing (</a:t>
            </a:r>
            <a:r>
              <a:rPr lang="en-US" dirty="0" err="1" smtClean="0">
                <a:solidFill>
                  <a:srgbClr val="1E02C6"/>
                </a:solidFill>
              </a:rPr>
              <a:t>unboosting</a:t>
            </a:r>
            <a:r>
              <a:rPr lang="en-US" dirty="0" smtClean="0">
                <a:solidFill>
                  <a:srgbClr val="1E02C6"/>
                </a:solidFill>
              </a:rPr>
              <a:t>) the light-cone operator</a:t>
            </a:r>
          </a:p>
          <a:p>
            <a:pPr lvl="1"/>
            <a:r>
              <a:rPr lang="en-US" dirty="0" smtClean="0">
                <a:solidFill>
                  <a:srgbClr val="1E02C6"/>
                </a:solidFill>
              </a:rPr>
              <a:t>Lattice computation with large momentum</a:t>
            </a:r>
          </a:p>
          <a:p>
            <a:pPr lvl="1"/>
            <a:r>
              <a:rPr lang="en-US" dirty="0" smtClean="0">
                <a:solidFill>
                  <a:srgbClr val="1E02C6"/>
                </a:solidFill>
              </a:rPr>
              <a:t>Effective field theory interpretation</a:t>
            </a:r>
          </a:p>
          <a:p>
            <a:pPr lvl="1"/>
            <a:endParaRPr lang="en-US" dirty="0"/>
          </a:p>
        </p:txBody>
      </p:sp>
    </p:spTree>
    <p:extLst>
      <p:ext uri="{BB962C8B-B14F-4D97-AF65-F5344CB8AC3E}">
        <p14:creationId xmlns:p14="http://schemas.microsoft.com/office/powerpoint/2010/main" val="1525539392"/>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Deconstructing the light-cone operators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Autofit/>
              </a:bodyPr>
              <a:lstStyle/>
              <a:p>
                <a:r>
                  <a:rPr lang="en-US" dirty="0" smtClean="0"/>
                  <a:t> Consider </a:t>
                </a:r>
                <a:r>
                  <a:rPr lang="en-US" dirty="0" err="1" smtClean="0"/>
                  <a:t>parton</a:t>
                </a:r>
                <a:r>
                  <a:rPr lang="en-US" dirty="0" smtClean="0"/>
                  <a:t> physics described by light-cone operators, </a:t>
                </a:r>
                <a:r>
                  <a:rPr lang="en-US" dirty="0" smtClean="0">
                    <a:solidFill>
                      <a:srgbClr val="1E02C6"/>
                    </a:solidFill>
                  </a:rPr>
                  <a:t>o</a:t>
                </a:r>
                <a:r>
                  <a:rPr lang="en-US" dirty="0" smtClean="0"/>
                  <a:t>.  Construct a Euclidean quasi-operator </a:t>
                </a:r>
                <a:r>
                  <a:rPr lang="zh-CN" altLang="en-US" dirty="0" smtClean="0"/>
                  <a:t>“</a:t>
                </a:r>
                <a:r>
                  <a:rPr lang="en-US" altLang="zh-CN" dirty="0" smtClean="0">
                    <a:solidFill>
                      <a:srgbClr val="1E02C6"/>
                    </a:solidFill>
                  </a:rPr>
                  <a:t>O</a:t>
                </a:r>
                <a:r>
                  <a:rPr lang="en-US" altLang="zh-CN" dirty="0" smtClean="0"/>
                  <a:t>” such that in the IMF limit,</a:t>
                </a:r>
                <a:r>
                  <a:rPr lang="en-US" dirty="0" smtClean="0"/>
                  <a:t> </a:t>
                </a:r>
                <a:r>
                  <a:rPr lang="en-US" dirty="0">
                    <a:solidFill>
                      <a:srgbClr val="1E02C6"/>
                    </a:solidFill>
                  </a:rPr>
                  <a:t>O</a:t>
                </a:r>
                <a:r>
                  <a:rPr lang="en-US" dirty="0"/>
                  <a:t> becomes a </a:t>
                </a:r>
                <a:r>
                  <a:rPr lang="en-US" dirty="0" smtClean="0"/>
                  <a:t>light-cone (light-front, </a:t>
                </a:r>
                <a:r>
                  <a:rPr lang="en-US" dirty="0" err="1" smtClean="0"/>
                  <a:t>parton</a:t>
                </a:r>
                <a:r>
                  <a:rPr lang="en-US" dirty="0" smtClean="0"/>
                  <a:t>) operator </a:t>
                </a:r>
                <a:r>
                  <a:rPr lang="en-US" dirty="0" smtClean="0">
                    <a:solidFill>
                      <a:srgbClr val="1E02C6"/>
                    </a:solidFill>
                  </a:rPr>
                  <a:t>o</a:t>
                </a:r>
                <a:r>
                  <a:rPr lang="en-US" dirty="0" smtClean="0"/>
                  <a:t>.</a:t>
                </a:r>
              </a:p>
              <a:p>
                <a:pPr marL="0" indent="0">
                  <a:buNone/>
                </a:pPr>
                <a:r>
                  <a:rPr lang="en-US" dirty="0"/>
                  <a:t>	</a:t>
                </a:r>
                <a14:m>
                  <m:oMath xmlns:m="http://schemas.openxmlformats.org/officeDocument/2006/math" xmlns="">
                    <m:sSup>
                      <m:sSupPr>
                        <m:ctrlPr>
                          <a:rPr lang="en-US" i="1" smtClean="0">
                            <a:solidFill>
                              <a:srgbClr val="1E02C6"/>
                            </a:solidFill>
                            <a:latin typeface="Cambria Math" panose="02040503050406030204" pitchFamily="18" charset="0"/>
                          </a:rPr>
                        </m:ctrlPr>
                      </m:sSupPr>
                      <m:e>
                        <m:sSub>
                          <m:sSubPr>
                            <m:ctrlPr>
                              <a:rPr lang="en-US" i="1" smtClean="0">
                                <a:solidFill>
                                  <a:srgbClr val="1E02C6"/>
                                </a:solidFill>
                                <a:latin typeface="Cambria Math" panose="02040503050406030204" pitchFamily="18" charset="0"/>
                              </a:rPr>
                            </m:ctrlPr>
                          </m:sSubPr>
                          <m:e>
                            <m:r>
                              <a:rPr lang="en-US" smtClean="0">
                                <a:solidFill>
                                  <a:srgbClr val="1E02C6"/>
                                </a:solidFill>
                                <a:latin typeface="Cambria Math" panose="02040503050406030204" pitchFamily="18" charset="0"/>
                              </a:rPr>
                              <m:t>𝑂</m:t>
                            </m:r>
                          </m:e>
                          <m:sub>
                            <m:r>
                              <a:rPr lang="en-US" smtClean="0">
                                <a:solidFill>
                                  <a:srgbClr val="1E02C6"/>
                                </a:solidFill>
                                <a:latin typeface="Cambria Math" panose="02040503050406030204" pitchFamily="18" charset="0"/>
                              </a:rPr>
                              <m:t>1</m:t>
                            </m:r>
                          </m:sub>
                        </m:sSub>
                        <m:r>
                          <a:rPr lang="en-US" smtClean="0">
                            <a:solidFill>
                              <a:srgbClr val="1E02C6"/>
                            </a:solidFill>
                            <a:latin typeface="Cambria Math" panose="02040503050406030204" pitchFamily="18" charset="0"/>
                          </a:rPr>
                          <m:t>=</m:t>
                        </m:r>
                        <m:r>
                          <a:rPr lang="en-US" smtClean="0">
                            <a:solidFill>
                              <a:srgbClr val="1E02C6"/>
                            </a:solidFill>
                            <a:latin typeface="Cambria Math" panose="02040503050406030204" pitchFamily="18" charset="0"/>
                          </a:rPr>
                          <m:t>𝐴</m:t>
                        </m:r>
                      </m:e>
                      <m:sup>
                        <m:r>
                          <a:rPr lang="en-US" smtClean="0">
                            <a:solidFill>
                              <a:srgbClr val="1E02C6"/>
                            </a:solidFill>
                            <a:latin typeface="Cambria Math" panose="02040503050406030204" pitchFamily="18" charset="0"/>
                          </a:rPr>
                          <m:t>0  </m:t>
                        </m:r>
                      </m:sup>
                    </m:sSup>
                    <m:r>
                      <a:rPr lang="en-US" smtClean="0">
                        <a:solidFill>
                          <a:srgbClr val="1E02C6"/>
                        </a:solidFill>
                        <a:latin typeface="Cambria Math" panose="02040503050406030204" pitchFamily="18" charset="0"/>
                      </a:rPr>
                      <m:t>→   </m:t>
                    </m:r>
                    <m:r>
                      <m:rPr>
                        <m:sty m:val="p"/>
                      </m:rPr>
                      <a:rPr lang="en-US" smtClean="0">
                        <a:solidFill>
                          <a:srgbClr val="1E02C6"/>
                        </a:solidFill>
                        <a:latin typeface="Cambria Math" panose="02040503050406030204" pitchFamily="18" charset="0"/>
                      </a:rPr>
                      <m:t>o</m:t>
                    </m:r>
                    <m:r>
                      <a:rPr lang="en-US" smtClean="0">
                        <a:solidFill>
                          <a:srgbClr val="1E02C6"/>
                        </a:solidFill>
                        <a:latin typeface="Cambria Math" panose="02040503050406030204" pitchFamily="18" charset="0"/>
                      </a:rPr>
                      <m:t>=</m:t>
                    </m:r>
                    <m:r>
                      <m:rPr>
                        <m:sty m:val="p"/>
                      </m:rPr>
                      <a:rPr lang="en-US" smtClean="0">
                        <a:solidFill>
                          <a:srgbClr val="1E02C6"/>
                        </a:solidFill>
                        <a:latin typeface="Cambria Math" panose="02040503050406030204" pitchFamily="18" charset="0"/>
                      </a:rPr>
                      <m:t>Λ</m:t>
                    </m:r>
                    <m:r>
                      <a:rPr lang="en-US" smtClean="0">
                        <a:solidFill>
                          <a:srgbClr val="1E02C6"/>
                        </a:solidFill>
                        <a:latin typeface="Cambria Math" panose="02040503050406030204" pitchFamily="18" charset="0"/>
                      </a:rPr>
                      <m:t> </m:t>
                    </m:r>
                    <m:sSup>
                      <m:sSupPr>
                        <m:ctrlPr>
                          <a:rPr lang="en-US" i="1" smtClean="0">
                            <a:solidFill>
                              <a:srgbClr val="1E02C6"/>
                            </a:solidFill>
                            <a:latin typeface="Cambria Math" panose="02040503050406030204" pitchFamily="18" charset="0"/>
                          </a:rPr>
                        </m:ctrlPr>
                      </m:sSupPr>
                      <m:e>
                        <m:r>
                          <a:rPr lang="en-US" smtClean="0">
                            <a:solidFill>
                              <a:srgbClr val="1E02C6"/>
                            </a:solidFill>
                            <a:latin typeface="Cambria Math" panose="02040503050406030204" pitchFamily="18" charset="0"/>
                          </a:rPr>
                          <m:t>𝐴</m:t>
                        </m:r>
                      </m:e>
                      <m:sup>
                        <m:r>
                          <a:rPr lang="en-US" smtClean="0">
                            <a:solidFill>
                              <a:srgbClr val="1E02C6"/>
                            </a:solidFill>
                            <a:latin typeface="Cambria Math" panose="02040503050406030204" pitchFamily="18" charset="0"/>
                          </a:rPr>
                          <m:t>+</m:t>
                        </m:r>
                      </m:sup>
                    </m:sSup>
                  </m:oMath>
                </a14:m>
                <a:endParaRPr lang="en-US" dirty="0" smtClean="0"/>
              </a:p>
              <a:p>
                <a:r>
                  <a:rPr lang="en-US" dirty="0" smtClean="0"/>
                  <a:t> There </a:t>
                </a:r>
                <a:r>
                  <a:rPr lang="en-US" dirty="0"/>
                  <a:t>are many operators leading to the same light-cone operator. </a:t>
                </a:r>
              </a:p>
              <a:p>
                <a:pPr marL="0" indent="0">
                  <a:buNone/>
                </a:pPr>
                <a:r>
                  <a:rPr lang="en-US" dirty="0" smtClean="0">
                    <a:solidFill>
                      <a:srgbClr val="1E02C6"/>
                    </a:solidFill>
                  </a:rPr>
                  <a:t>            </a:t>
                </a:r>
                <a14:m>
                  <m:oMath xmlns:m="http://schemas.openxmlformats.org/officeDocument/2006/math" xmlns="">
                    <m:sSup>
                      <m:sSupPr>
                        <m:ctrlPr>
                          <a:rPr lang="en-US" i="1" smtClean="0">
                            <a:solidFill>
                              <a:srgbClr val="1E02C6"/>
                            </a:solidFill>
                            <a:latin typeface="Cambria Math" panose="02040503050406030204" pitchFamily="18" charset="0"/>
                          </a:rPr>
                        </m:ctrlPr>
                      </m:sSupPr>
                      <m:e>
                        <m:sSub>
                          <m:sSubPr>
                            <m:ctrlPr>
                              <a:rPr lang="en-US" i="1">
                                <a:solidFill>
                                  <a:srgbClr val="1E02C6"/>
                                </a:solidFill>
                                <a:latin typeface="Cambria Math" panose="02040503050406030204" pitchFamily="18" charset="0"/>
                              </a:rPr>
                            </m:ctrlPr>
                          </m:sSubPr>
                          <m:e>
                            <m:r>
                              <a:rPr lang="en-US">
                                <a:solidFill>
                                  <a:srgbClr val="1E02C6"/>
                                </a:solidFill>
                                <a:latin typeface="Cambria Math" panose="02040503050406030204" pitchFamily="18" charset="0"/>
                              </a:rPr>
                              <m:t>𝑂</m:t>
                            </m:r>
                          </m:e>
                          <m:sub>
                            <m:r>
                              <a:rPr lang="en-US" smtClean="0">
                                <a:solidFill>
                                  <a:srgbClr val="1E02C6"/>
                                </a:solidFill>
                                <a:latin typeface="Cambria Math" panose="02040503050406030204" pitchFamily="18" charset="0"/>
                              </a:rPr>
                              <m:t>2</m:t>
                            </m:r>
                          </m:sub>
                        </m:sSub>
                        <m:r>
                          <a:rPr lang="en-US">
                            <a:solidFill>
                              <a:srgbClr val="1E02C6"/>
                            </a:solidFill>
                            <a:latin typeface="Cambria Math" panose="02040503050406030204" pitchFamily="18" charset="0"/>
                          </a:rPr>
                          <m:t>=</m:t>
                        </m:r>
                        <m:r>
                          <a:rPr lang="en-US">
                            <a:solidFill>
                              <a:srgbClr val="1E02C6"/>
                            </a:solidFill>
                            <a:latin typeface="Cambria Math" panose="02040503050406030204" pitchFamily="18" charset="0"/>
                          </a:rPr>
                          <m:t>𝐴</m:t>
                        </m:r>
                      </m:e>
                      <m:sup>
                        <m:r>
                          <a:rPr lang="en-US" smtClean="0">
                            <a:solidFill>
                              <a:srgbClr val="1E02C6"/>
                            </a:solidFill>
                            <a:latin typeface="Cambria Math" panose="02040503050406030204" pitchFamily="18" charset="0"/>
                          </a:rPr>
                          <m:t>3</m:t>
                        </m:r>
                        <m:r>
                          <a:rPr lang="en-US">
                            <a:solidFill>
                              <a:srgbClr val="1E02C6"/>
                            </a:solidFill>
                            <a:latin typeface="Cambria Math" panose="02040503050406030204" pitchFamily="18" charset="0"/>
                          </a:rPr>
                          <m:t>   </m:t>
                        </m:r>
                      </m:sup>
                    </m:sSup>
                    <m:r>
                      <a:rPr lang="en-US">
                        <a:solidFill>
                          <a:srgbClr val="1E02C6"/>
                        </a:solidFill>
                        <a:latin typeface="Cambria Math" panose="02040503050406030204" pitchFamily="18" charset="0"/>
                      </a:rPr>
                      <m:t>→ </m:t>
                    </m:r>
                    <m:r>
                      <m:rPr>
                        <m:sty m:val="p"/>
                      </m:rPr>
                      <a:rPr lang="en-US">
                        <a:solidFill>
                          <a:srgbClr val="1E02C6"/>
                        </a:solidFill>
                        <a:latin typeface="Cambria Math" panose="02040503050406030204" pitchFamily="18" charset="0"/>
                      </a:rPr>
                      <m:t>o</m:t>
                    </m:r>
                    <m:r>
                      <a:rPr lang="en-US">
                        <a:solidFill>
                          <a:srgbClr val="1E02C6"/>
                        </a:solidFill>
                        <a:latin typeface="Cambria Math" panose="02040503050406030204" pitchFamily="18" charset="0"/>
                      </a:rPr>
                      <m:t>=</m:t>
                    </m:r>
                    <m:r>
                      <m:rPr>
                        <m:sty m:val="p"/>
                      </m:rPr>
                      <a:rPr lang="en-US">
                        <a:solidFill>
                          <a:srgbClr val="1E02C6"/>
                        </a:solidFill>
                        <a:latin typeface="Cambria Math" panose="02040503050406030204" pitchFamily="18" charset="0"/>
                      </a:rPr>
                      <m:t>Λ</m:t>
                    </m:r>
                    <m:r>
                      <a:rPr lang="en-US">
                        <a:solidFill>
                          <a:srgbClr val="1E02C6"/>
                        </a:solidFill>
                        <a:latin typeface="Cambria Math" panose="02040503050406030204" pitchFamily="18" charset="0"/>
                      </a:rPr>
                      <m:t> </m:t>
                    </m:r>
                    <m:sSup>
                      <m:sSupPr>
                        <m:ctrlPr>
                          <a:rPr lang="en-US" i="1">
                            <a:solidFill>
                              <a:srgbClr val="1E02C6"/>
                            </a:solidFill>
                            <a:latin typeface="Cambria Math" panose="02040503050406030204" pitchFamily="18" charset="0"/>
                          </a:rPr>
                        </m:ctrlPr>
                      </m:sSupPr>
                      <m:e>
                        <m:r>
                          <a:rPr lang="en-US">
                            <a:solidFill>
                              <a:srgbClr val="1E02C6"/>
                            </a:solidFill>
                            <a:latin typeface="Cambria Math" panose="02040503050406030204" pitchFamily="18" charset="0"/>
                          </a:rPr>
                          <m:t>𝐴</m:t>
                        </m:r>
                      </m:e>
                      <m:sup>
                        <m:r>
                          <a:rPr lang="en-US">
                            <a:solidFill>
                              <a:srgbClr val="1E02C6"/>
                            </a:solidFill>
                            <a:latin typeface="Cambria Math" panose="02040503050406030204" pitchFamily="18" charset="0"/>
                          </a:rPr>
                          <m:t>+</m:t>
                        </m:r>
                      </m:sup>
                    </m:sSup>
                  </m:oMath>
                </a14:m>
                <a:endParaRPr lang="en-US" dirty="0" smtClean="0">
                  <a:solidFill>
                    <a:srgbClr val="1E02C6"/>
                  </a:solidFill>
                </a:endParaRPr>
              </a:p>
              <a:p>
                <a:pPr marL="0" indent="0">
                  <a:buNone/>
                </a:pPr>
                <a:r>
                  <a:rPr lang="en-US" dirty="0" smtClean="0">
                    <a:solidFill>
                      <a:srgbClr val="1E02C6"/>
                    </a:solidFill>
                  </a:rPr>
                  <a:t>            </a:t>
                </a:r>
                <a14:m>
                  <m:oMath xmlns:m="http://schemas.openxmlformats.org/officeDocument/2006/math" xmlns="">
                    <m:sSup>
                      <m:sSupPr>
                        <m:ctrlPr>
                          <a:rPr lang="en-US" i="1">
                            <a:solidFill>
                              <a:srgbClr val="1E02C6"/>
                            </a:solidFill>
                            <a:latin typeface="Cambria Math" panose="02040503050406030204" pitchFamily="18" charset="0"/>
                          </a:rPr>
                        </m:ctrlPr>
                      </m:sSupPr>
                      <m:e>
                        <m:sSub>
                          <m:sSubPr>
                            <m:ctrlPr>
                              <a:rPr lang="en-US" i="1">
                                <a:solidFill>
                                  <a:srgbClr val="1E02C6"/>
                                </a:solidFill>
                                <a:latin typeface="Cambria Math" panose="02040503050406030204" pitchFamily="18" charset="0"/>
                              </a:rPr>
                            </m:ctrlPr>
                          </m:sSubPr>
                          <m:e>
                            <m:r>
                              <a:rPr lang="en-US">
                                <a:solidFill>
                                  <a:srgbClr val="1E02C6"/>
                                </a:solidFill>
                                <a:latin typeface="Cambria Math" panose="02040503050406030204" pitchFamily="18" charset="0"/>
                              </a:rPr>
                              <m:t>𝑂</m:t>
                            </m:r>
                          </m:e>
                          <m:sub>
                            <m:r>
                              <a:rPr lang="en-US" smtClean="0">
                                <a:solidFill>
                                  <a:srgbClr val="1E02C6"/>
                                </a:solidFill>
                                <a:latin typeface="Cambria Math" panose="02040503050406030204" pitchFamily="18" charset="0"/>
                              </a:rPr>
                              <m:t>3</m:t>
                            </m:r>
                          </m:sub>
                        </m:sSub>
                        <m:r>
                          <a:rPr lang="en-US">
                            <a:solidFill>
                              <a:srgbClr val="1E02C6"/>
                            </a:solidFill>
                            <a:latin typeface="Cambria Math" panose="02040503050406030204" pitchFamily="18" charset="0"/>
                          </a:rPr>
                          <m:t>=</m:t>
                        </m:r>
                        <m:r>
                          <a:rPr lang="en-US" smtClean="0">
                            <a:solidFill>
                              <a:srgbClr val="1E02C6"/>
                            </a:solidFill>
                            <a:latin typeface="Cambria Math" panose="02040503050406030204" pitchFamily="18" charset="0"/>
                          </a:rPr>
                          <m:t>𝛼</m:t>
                        </m:r>
                        <m:sSup>
                          <m:sSupPr>
                            <m:ctrlPr>
                              <a:rPr lang="en-US" i="1" smtClean="0">
                                <a:solidFill>
                                  <a:srgbClr val="1E02C6"/>
                                </a:solidFill>
                                <a:latin typeface="Cambria Math" panose="02040503050406030204" pitchFamily="18" charset="0"/>
                              </a:rPr>
                            </m:ctrlPr>
                          </m:sSupPr>
                          <m:e>
                            <m:r>
                              <a:rPr lang="en-US" smtClean="0">
                                <a:solidFill>
                                  <a:srgbClr val="1E02C6"/>
                                </a:solidFill>
                                <a:latin typeface="Cambria Math" panose="02040503050406030204" pitchFamily="18" charset="0"/>
                              </a:rPr>
                              <m:t>𝐴</m:t>
                            </m:r>
                          </m:e>
                          <m:sup>
                            <m:r>
                              <a:rPr lang="en-US" smtClean="0">
                                <a:solidFill>
                                  <a:srgbClr val="1E02C6"/>
                                </a:solidFill>
                                <a:latin typeface="Cambria Math" panose="02040503050406030204" pitchFamily="18" charset="0"/>
                              </a:rPr>
                              <m:t>0</m:t>
                            </m:r>
                          </m:sup>
                        </m:sSup>
                        <m:r>
                          <a:rPr lang="en-US" smtClean="0">
                            <a:solidFill>
                              <a:srgbClr val="1E02C6"/>
                            </a:solidFill>
                            <a:latin typeface="Cambria Math" panose="02040503050406030204" pitchFamily="18" charset="0"/>
                          </a:rPr>
                          <m:t>+</m:t>
                        </m:r>
                        <m:d>
                          <m:dPr>
                            <m:ctrlPr>
                              <a:rPr lang="en-US" i="1" smtClean="0">
                                <a:solidFill>
                                  <a:srgbClr val="1E02C6"/>
                                </a:solidFill>
                                <a:latin typeface="Cambria Math" panose="02040503050406030204" pitchFamily="18" charset="0"/>
                              </a:rPr>
                            </m:ctrlPr>
                          </m:dPr>
                          <m:e>
                            <m:r>
                              <a:rPr lang="en-US" smtClean="0">
                                <a:solidFill>
                                  <a:srgbClr val="1E02C6"/>
                                </a:solidFill>
                                <a:latin typeface="Cambria Math" panose="02040503050406030204" pitchFamily="18" charset="0"/>
                              </a:rPr>
                              <m:t>1−</m:t>
                            </m:r>
                            <m:r>
                              <a:rPr lang="en-US" smtClean="0">
                                <a:solidFill>
                                  <a:srgbClr val="1E02C6"/>
                                </a:solidFill>
                                <a:latin typeface="Cambria Math" panose="02040503050406030204" pitchFamily="18" charset="0"/>
                              </a:rPr>
                              <m:t>𝛼</m:t>
                            </m:r>
                          </m:e>
                        </m:d>
                        <m:r>
                          <a:rPr lang="en-US">
                            <a:solidFill>
                              <a:srgbClr val="1E02C6"/>
                            </a:solidFill>
                            <a:latin typeface="Cambria Math" panose="02040503050406030204" pitchFamily="18" charset="0"/>
                          </a:rPr>
                          <m:t>𝐴</m:t>
                        </m:r>
                      </m:e>
                      <m:sup>
                        <m:r>
                          <a:rPr lang="en-US">
                            <a:solidFill>
                              <a:srgbClr val="1E02C6"/>
                            </a:solidFill>
                            <a:latin typeface="Cambria Math" panose="02040503050406030204" pitchFamily="18" charset="0"/>
                          </a:rPr>
                          <m:t>3   </m:t>
                        </m:r>
                      </m:sup>
                    </m:sSup>
                    <m:r>
                      <a:rPr lang="en-US">
                        <a:solidFill>
                          <a:srgbClr val="1E02C6"/>
                        </a:solidFill>
                        <a:latin typeface="Cambria Math" panose="02040503050406030204" pitchFamily="18" charset="0"/>
                      </a:rPr>
                      <m:t>→ </m:t>
                    </m:r>
                    <m:r>
                      <m:rPr>
                        <m:sty m:val="p"/>
                      </m:rPr>
                      <a:rPr lang="en-US">
                        <a:solidFill>
                          <a:srgbClr val="1E02C6"/>
                        </a:solidFill>
                        <a:latin typeface="Cambria Math" panose="02040503050406030204" pitchFamily="18" charset="0"/>
                      </a:rPr>
                      <m:t>o</m:t>
                    </m:r>
                    <m:r>
                      <a:rPr lang="en-US">
                        <a:solidFill>
                          <a:srgbClr val="1E02C6"/>
                        </a:solidFill>
                        <a:latin typeface="Cambria Math" panose="02040503050406030204" pitchFamily="18" charset="0"/>
                      </a:rPr>
                      <m:t>=</m:t>
                    </m:r>
                    <m:r>
                      <m:rPr>
                        <m:sty m:val="p"/>
                      </m:rPr>
                      <a:rPr lang="en-US">
                        <a:solidFill>
                          <a:srgbClr val="1E02C6"/>
                        </a:solidFill>
                        <a:latin typeface="Cambria Math" panose="02040503050406030204" pitchFamily="18" charset="0"/>
                      </a:rPr>
                      <m:t>Λ</m:t>
                    </m:r>
                    <m:r>
                      <a:rPr lang="en-US">
                        <a:solidFill>
                          <a:srgbClr val="1E02C6"/>
                        </a:solidFill>
                        <a:latin typeface="Cambria Math" panose="02040503050406030204" pitchFamily="18" charset="0"/>
                      </a:rPr>
                      <m:t> </m:t>
                    </m:r>
                    <m:sSup>
                      <m:sSupPr>
                        <m:ctrlPr>
                          <a:rPr lang="en-US" i="1">
                            <a:solidFill>
                              <a:srgbClr val="1E02C6"/>
                            </a:solidFill>
                            <a:latin typeface="Cambria Math" panose="02040503050406030204" pitchFamily="18" charset="0"/>
                          </a:rPr>
                        </m:ctrlPr>
                      </m:sSupPr>
                      <m:e>
                        <m:r>
                          <a:rPr lang="en-US">
                            <a:solidFill>
                              <a:srgbClr val="1E02C6"/>
                            </a:solidFill>
                            <a:latin typeface="Cambria Math" panose="02040503050406030204" pitchFamily="18" charset="0"/>
                          </a:rPr>
                          <m:t>𝐴</m:t>
                        </m:r>
                      </m:e>
                      <m:sup>
                        <m:r>
                          <a:rPr lang="en-US">
                            <a:solidFill>
                              <a:srgbClr val="1E02C6"/>
                            </a:solidFill>
                            <a:latin typeface="Cambria Math" panose="02040503050406030204" pitchFamily="18" charset="0"/>
                          </a:rPr>
                          <m:t>+</m:t>
                        </m:r>
                      </m:sup>
                    </m:sSup>
                  </m:oMath>
                </a14:m>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2585" t="-2576" r="-2423" b="-4394"/>
                </a:stretch>
              </a:blipFill>
            </p:spPr>
            <p:txBody>
              <a:bodyPr/>
              <a:lstStyle/>
              <a:p>
                <a:r>
                  <a:rPr lang="en-US">
                    <a:noFill/>
                  </a:rPr>
                  <a:t> </a:t>
                </a:r>
              </a:p>
            </p:txBody>
          </p:sp>
        </mc:Fallback>
      </mc:AlternateContent>
    </p:spTree>
    <p:extLst>
      <p:ext uri="{BB962C8B-B14F-4D97-AF65-F5344CB8AC3E}">
        <p14:creationId xmlns:p14="http://schemas.microsoft.com/office/powerpoint/2010/main" val="270611833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2: Lattice calculations</a:t>
            </a:r>
            <a:endParaRPr lang="en-US" dirty="0"/>
          </a:p>
        </p:txBody>
      </p:sp>
      <p:sp>
        <p:nvSpPr>
          <p:cNvPr id="3" name="Content Placeholder 2"/>
          <p:cNvSpPr>
            <a:spLocks noGrp="1"/>
          </p:cNvSpPr>
          <p:nvPr>
            <p:ph idx="1"/>
          </p:nvPr>
        </p:nvSpPr>
        <p:spPr/>
        <p:txBody>
          <a:bodyPr/>
          <a:lstStyle/>
          <a:p>
            <a:r>
              <a:rPr lang="en-US" dirty="0" smtClean="0"/>
              <a:t> Compute the matrix element of Euclidean operator O on a lattice in </a:t>
            </a:r>
            <a:r>
              <a:rPr lang="en-US" dirty="0" smtClean="0">
                <a:solidFill>
                  <a:srgbClr val="C00000"/>
                </a:solidFill>
              </a:rPr>
              <a:t>a nucleon state with large momentum P. </a:t>
            </a:r>
          </a:p>
          <a:p>
            <a:r>
              <a:rPr lang="en-US" dirty="0" smtClean="0"/>
              <a:t> The matrix element may depend on the momentum of the hadron P, </a:t>
            </a:r>
            <a:r>
              <a:rPr lang="en-US" dirty="0" smtClean="0">
                <a:solidFill>
                  <a:srgbClr val="C00000"/>
                </a:solidFill>
              </a:rPr>
              <a:t>O(</a:t>
            </a:r>
            <a:r>
              <a:rPr lang="en-US" dirty="0" err="1" smtClean="0">
                <a:solidFill>
                  <a:srgbClr val="C00000"/>
                </a:solidFill>
              </a:rPr>
              <a:t>P,a</a:t>
            </a:r>
            <a:r>
              <a:rPr lang="en-US" dirty="0" smtClean="0">
                <a:solidFill>
                  <a:srgbClr val="C00000"/>
                </a:solidFill>
              </a:rPr>
              <a:t>)</a:t>
            </a:r>
            <a:r>
              <a:rPr lang="en-US" dirty="0" smtClean="0"/>
              <a:t>, and also on the details of the lattice actions (UV specifics).</a:t>
            </a:r>
          </a:p>
          <a:p>
            <a:endParaRPr lang="en-US" dirty="0" smtClean="0"/>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819799743"/>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Extracting the light-cone physics from the lattice ME</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Autofit/>
              </a:bodyPr>
              <a:lstStyle/>
              <a:p>
                <a:r>
                  <a:rPr lang="en-US" dirty="0" smtClean="0"/>
                  <a:t>Extract light-front physics </a:t>
                </a:r>
                <a:r>
                  <a:rPr lang="en-US" dirty="0"/>
                  <a:t>o(</a:t>
                </a:r>
                <a14:m>
                  <m:oMath xmlns:m="http://schemas.openxmlformats.org/officeDocument/2006/math" xmlns="">
                    <m:r>
                      <a:rPr lang="en-US">
                        <a:latin typeface="Cambria Math" panose="02040503050406030204" pitchFamily="18" charset="0"/>
                      </a:rPr>
                      <m:t>𝜇</m:t>
                    </m:r>
                  </m:oMath>
                </a14:m>
                <a:r>
                  <a:rPr lang="en-US" dirty="0"/>
                  <a:t>) from O(</a:t>
                </a:r>
                <a:r>
                  <a:rPr lang="en-US" dirty="0" err="1"/>
                  <a:t>P,a</a:t>
                </a:r>
                <a:r>
                  <a:rPr lang="en-US" dirty="0"/>
                  <a:t>) </a:t>
                </a:r>
                <a:r>
                  <a:rPr lang="en-US" dirty="0" smtClean="0"/>
                  <a:t>at large  P </a:t>
                </a:r>
                <a:r>
                  <a:rPr lang="en-US" dirty="0"/>
                  <a:t>through </a:t>
                </a:r>
                <a:r>
                  <a:rPr lang="en-US" dirty="0" smtClean="0"/>
                  <a:t>a EFT </a:t>
                </a:r>
                <a:r>
                  <a:rPr lang="en-US" dirty="0"/>
                  <a:t>matching condition </a:t>
                </a:r>
                <a:r>
                  <a:rPr lang="en-US" dirty="0" smtClean="0"/>
                  <a:t>or </a:t>
                </a:r>
                <a:r>
                  <a:rPr lang="en-US" dirty="0"/>
                  <a:t>factorization </a:t>
                </a:r>
                <a:r>
                  <a:rPr lang="en-US" dirty="0" smtClean="0"/>
                  <a:t>theorem</a:t>
                </a:r>
                <a:r>
                  <a:rPr lang="en-US" dirty="0"/>
                  <a:t>,</a:t>
                </a:r>
              </a:p>
              <a:p>
                <a:pPr marL="0" indent="0">
                  <a:buNone/>
                </a:pPr>
                <a14:m>
                  <m:oMathPara xmlns:m="http://schemas.openxmlformats.org/officeDocument/2006/math" xmlns="">
                    <m:oMathParaPr>
                      <m:jc m:val="centerGroup"/>
                    </m:oMathParaPr>
                    <m:oMath xmlns:m="http://schemas.openxmlformats.org/officeDocument/2006/math">
                      <m:r>
                        <a:rPr lang="en-US" smtClean="0">
                          <a:solidFill>
                            <a:srgbClr val="1E02C6"/>
                          </a:solidFill>
                          <a:latin typeface="Cambria Math" panose="02040503050406030204" pitchFamily="18" charset="0"/>
                        </a:rPr>
                        <m:t>𝑂</m:t>
                      </m:r>
                      <m:d>
                        <m:dPr>
                          <m:ctrlPr>
                            <a:rPr lang="en-US" i="1">
                              <a:solidFill>
                                <a:srgbClr val="1E02C6"/>
                              </a:solidFill>
                              <a:latin typeface="Cambria Math" panose="02040503050406030204" pitchFamily="18" charset="0"/>
                            </a:rPr>
                          </m:ctrlPr>
                        </m:dPr>
                        <m:e>
                          <m:r>
                            <a:rPr lang="en-US">
                              <a:solidFill>
                                <a:srgbClr val="1E02C6"/>
                              </a:solidFill>
                              <a:latin typeface="Cambria Math" panose="02040503050406030204" pitchFamily="18" charset="0"/>
                            </a:rPr>
                            <m:t>𝑃</m:t>
                          </m:r>
                          <m:r>
                            <a:rPr lang="en-US">
                              <a:solidFill>
                                <a:srgbClr val="1E02C6"/>
                              </a:solidFill>
                              <a:latin typeface="Cambria Math" panose="02040503050406030204" pitchFamily="18" charset="0"/>
                            </a:rPr>
                            <m:t>,</m:t>
                          </m:r>
                          <m:r>
                            <a:rPr lang="en-US">
                              <a:solidFill>
                                <a:srgbClr val="1E02C6"/>
                              </a:solidFill>
                              <a:latin typeface="Cambria Math" panose="02040503050406030204" pitchFamily="18" charset="0"/>
                            </a:rPr>
                            <m:t>𝑎</m:t>
                          </m:r>
                        </m:e>
                      </m:d>
                      <m:r>
                        <a:rPr lang="en-US">
                          <a:solidFill>
                            <a:srgbClr val="1E02C6"/>
                          </a:solidFill>
                          <a:latin typeface="Cambria Math" panose="02040503050406030204" pitchFamily="18" charset="0"/>
                        </a:rPr>
                        <m:t>=</m:t>
                      </m:r>
                      <m:r>
                        <a:rPr lang="en-US">
                          <a:solidFill>
                            <a:srgbClr val="1E02C6"/>
                          </a:solidFill>
                          <a:latin typeface="Cambria Math" panose="02040503050406030204" pitchFamily="18" charset="0"/>
                        </a:rPr>
                        <m:t>𝑍</m:t>
                      </m:r>
                      <m:r>
                        <a:rPr lang="en-US">
                          <a:solidFill>
                            <a:srgbClr val="1E02C6"/>
                          </a:solidFill>
                          <a:latin typeface="Cambria Math" panose="02040503050406030204" pitchFamily="18" charset="0"/>
                        </a:rPr>
                        <m:t>(</m:t>
                      </m:r>
                      <m:f>
                        <m:fPr>
                          <m:ctrlPr>
                            <a:rPr lang="en-US" i="1" dirty="0">
                              <a:solidFill>
                                <a:srgbClr val="1E02C6"/>
                              </a:solidFill>
                              <a:latin typeface="Cambria Math" panose="02040503050406030204" pitchFamily="18" charset="0"/>
                            </a:rPr>
                          </m:ctrlPr>
                        </m:fPr>
                        <m:num>
                          <m:r>
                            <m:rPr>
                              <m:nor/>
                            </m:rPr>
                            <a:rPr lang="el-GR" dirty="0">
                              <a:solidFill>
                                <a:srgbClr val="1E02C6"/>
                              </a:solidFill>
                            </a:rPr>
                            <m:t>μ</m:t>
                          </m:r>
                        </m:num>
                        <m:den>
                          <m:r>
                            <a:rPr lang="en-US" dirty="0">
                              <a:solidFill>
                                <a:srgbClr val="1E02C6"/>
                              </a:solidFill>
                              <a:latin typeface="Cambria Math" panose="02040503050406030204" pitchFamily="18" charset="0"/>
                            </a:rPr>
                            <m:t>𝑃</m:t>
                          </m:r>
                        </m:den>
                      </m:f>
                      <m:r>
                        <a:rPr lang="en-US" dirty="0">
                          <a:solidFill>
                            <a:srgbClr val="1E02C6"/>
                          </a:solidFill>
                          <a:latin typeface="Cambria Math" panose="02040503050406030204" pitchFamily="18" charset="0"/>
                        </a:rPr>
                        <m:t>)</m:t>
                      </m:r>
                      <m:r>
                        <a:rPr lang="en-US" smtClean="0">
                          <a:solidFill>
                            <a:srgbClr val="C00000"/>
                          </a:solidFill>
                          <a:latin typeface="Cambria Math" panose="02040503050406030204" pitchFamily="18" charset="0"/>
                        </a:rPr>
                        <m:t>𝑜</m:t>
                      </m:r>
                      <m:d>
                        <m:dPr>
                          <m:ctrlPr>
                            <a:rPr lang="en-US" i="1">
                              <a:solidFill>
                                <a:srgbClr val="C00000"/>
                              </a:solidFill>
                              <a:latin typeface="Cambria Math" panose="02040503050406030204" pitchFamily="18" charset="0"/>
                            </a:rPr>
                          </m:ctrlPr>
                        </m:dPr>
                        <m:e>
                          <m:r>
                            <a:rPr lang="en-US">
                              <a:solidFill>
                                <a:srgbClr val="C00000"/>
                              </a:solidFill>
                              <a:latin typeface="Cambria Math" panose="02040503050406030204" pitchFamily="18" charset="0"/>
                            </a:rPr>
                            <m:t>𝜇</m:t>
                          </m:r>
                        </m:e>
                      </m:d>
                      <m:r>
                        <a:rPr lang="en-US">
                          <a:solidFill>
                            <a:srgbClr val="1E02C6"/>
                          </a:solidFill>
                          <a:latin typeface="Cambria Math" panose="02040503050406030204" pitchFamily="18" charset="0"/>
                        </a:rPr>
                        <m:t>+</m:t>
                      </m:r>
                      <m:f>
                        <m:fPr>
                          <m:ctrlPr>
                            <a:rPr lang="en-US" i="1">
                              <a:solidFill>
                                <a:srgbClr val="1E02C6"/>
                              </a:solidFill>
                              <a:latin typeface="Cambria Math" panose="02040503050406030204" pitchFamily="18" charset="0"/>
                            </a:rPr>
                          </m:ctrlPr>
                        </m:fPr>
                        <m:num>
                          <m:sSub>
                            <m:sSubPr>
                              <m:ctrlPr>
                                <a:rPr lang="en-US" i="1" smtClean="0">
                                  <a:solidFill>
                                    <a:srgbClr val="1E02C6"/>
                                  </a:solidFill>
                                  <a:latin typeface="Cambria Math" panose="02040503050406030204" pitchFamily="18" charset="0"/>
                                </a:rPr>
                              </m:ctrlPr>
                            </m:sSubPr>
                            <m:e>
                              <m:r>
                                <a:rPr lang="en-US" smtClean="0">
                                  <a:solidFill>
                                    <a:srgbClr val="1E02C6"/>
                                  </a:solidFill>
                                  <a:latin typeface="Cambria Math" panose="02040503050406030204" pitchFamily="18" charset="0"/>
                                </a:rPr>
                                <m:t>𝑐</m:t>
                              </m:r>
                            </m:e>
                            <m:sub>
                              <m:r>
                                <a:rPr lang="en-US" smtClean="0">
                                  <a:solidFill>
                                    <a:srgbClr val="1E02C6"/>
                                  </a:solidFill>
                                  <a:latin typeface="Cambria Math" panose="02040503050406030204" pitchFamily="18" charset="0"/>
                                </a:rPr>
                                <m:t>2</m:t>
                              </m:r>
                            </m:sub>
                          </m:sSub>
                        </m:num>
                        <m:den>
                          <m:sSup>
                            <m:sSupPr>
                              <m:ctrlPr>
                                <a:rPr lang="en-US" i="1">
                                  <a:solidFill>
                                    <a:srgbClr val="1E02C6"/>
                                  </a:solidFill>
                                  <a:latin typeface="Cambria Math" panose="02040503050406030204" pitchFamily="18" charset="0"/>
                                </a:rPr>
                              </m:ctrlPr>
                            </m:sSupPr>
                            <m:e>
                              <m:r>
                                <a:rPr lang="en-US">
                                  <a:solidFill>
                                    <a:srgbClr val="1E02C6"/>
                                  </a:solidFill>
                                  <a:latin typeface="Cambria Math" panose="02040503050406030204" pitchFamily="18" charset="0"/>
                                </a:rPr>
                                <m:t>𝑃</m:t>
                              </m:r>
                            </m:e>
                            <m:sup>
                              <m:r>
                                <a:rPr lang="en-US">
                                  <a:solidFill>
                                    <a:srgbClr val="1E02C6"/>
                                  </a:solidFill>
                                  <a:latin typeface="Cambria Math" panose="02040503050406030204" pitchFamily="18" charset="0"/>
                                </a:rPr>
                                <m:t>2</m:t>
                              </m:r>
                            </m:sup>
                          </m:sSup>
                        </m:den>
                      </m:f>
                      <m:r>
                        <a:rPr lang="en-US">
                          <a:solidFill>
                            <a:srgbClr val="1E02C6"/>
                          </a:solidFill>
                          <a:latin typeface="Cambria Math" panose="02040503050406030204" pitchFamily="18" charset="0"/>
                        </a:rPr>
                        <m:t>+</m:t>
                      </m:r>
                      <m:f>
                        <m:fPr>
                          <m:ctrlPr>
                            <a:rPr lang="en-US" i="1">
                              <a:solidFill>
                                <a:srgbClr val="1E02C6"/>
                              </a:solidFill>
                              <a:latin typeface="Cambria Math" panose="02040503050406030204" pitchFamily="18" charset="0"/>
                            </a:rPr>
                          </m:ctrlPr>
                        </m:fPr>
                        <m:num>
                          <m:sSub>
                            <m:sSubPr>
                              <m:ctrlPr>
                                <a:rPr lang="en-US" i="1" smtClean="0">
                                  <a:solidFill>
                                    <a:srgbClr val="1E02C6"/>
                                  </a:solidFill>
                                  <a:latin typeface="Cambria Math" panose="02040503050406030204" pitchFamily="18" charset="0"/>
                                </a:rPr>
                              </m:ctrlPr>
                            </m:sSubPr>
                            <m:e>
                              <m:r>
                                <a:rPr lang="en-US" smtClean="0">
                                  <a:solidFill>
                                    <a:srgbClr val="1E02C6"/>
                                  </a:solidFill>
                                  <a:latin typeface="Cambria Math" panose="02040503050406030204" pitchFamily="18" charset="0"/>
                                </a:rPr>
                                <m:t>𝑐</m:t>
                              </m:r>
                            </m:e>
                            <m:sub>
                              <m:r>
                                <a:rPr lang="en-US" smtClean="0">
                                  <a:solidFill>
                                    <a:srgbClr val="1E02C6"/>
                                  </a:solidFill>
                                  <a:latin typeface="Cambria Math" panose="02040503050406030204" pitchFamily="18" charset="0"/>
                                </a:rPr>
                                <m:t>4</m:t>
                              </m:r>
                            </m:sub>
                          </m:sSub>
                        </m:num>
                        <m:den>
                          <m:sSup>
                            <m:sSupPr>
                              <m:ctrlPr>
                                <a:rPr lang="en-US" i="1">
                                  <a:solidFill>
                                    <a:srgbClr val="1E02C6"/>
                                  </a:solidFill>
                                  <a:latin typeface="Cambria Math" panose="02040503050406030204" pitchFamily="18" charset="0"/>
                                </a:rPr>
                              </m:ctrlPr>
                            </m:sSupPr>
                            <m:e>
                              <m:r>
                                <a:rPr lang="en-US">
                                  <a:solidFill>
                                    <a:srgbClr val="1E02C6"/>
                                  </a:solidFill>
                                  <a:latin typeface="Cambria Math" panose="02040503050406030204" pitchFamily="18" charset="0"/>
                                </a:rPr>
                                <m:t>𝑃</m:t>
                              </m:r>
                            </m:e>
                            <m:sup>
                              <m:r>
                                <a:rPr lang="en-US">
                                  <a:solidFill>
                                    <a:srgbClr val="1E02C6"/>
                                  </a:solidFill>
                                  <a:latin typeface="Cambria Math" panose="02040503050406030204" pitchFamily="18" charset="0"/>
                                </a:rPr>
                                <m:t>4</m:t>
                              </m:r>
                            </m:sup>
                          </m:sSup>
                        </m:den>
                      </m:f>
                      <m:r>
                        <a:rPr lang="en-US">
                          <a:solidFill>
                            <a:srgbClr val="1E02C6"/>
                          </a:solidFill>
                          <a:latin typeface="Cambria Math" panose="02040503050406030204" pitchFamily="18" charset="0"/>
                        </a:rPr>
                        <m:t>+…</m:t>
                      </m:r>
                    </m:oMath>
                  </m:oMathPara>
                </a14:m>
                <a:endParaRPr lang="en-US" dirty="0" smtClean="0">
                  <a:solidFill>
                    <a:srgbClr val="1E02C6"/>
                  </a:solidFill>
                </a:endParaRPr>
              </a:p>
              <a:p>
                <a:pPr marL="0" indent="0">
                  <a:buNone/>
                </a:pPr>
                <a:r>
                  <a:rPr lang="en-US" dirty="0" smtClean="0"/>
                  <a:t>   Where Z is </a:t>
                </a:r>
                <a:r>
                  <a:rPr lang="en-US" dirty="0" err="1" smtClean="0"/>
                  <a:t>perturbatively</a:t>
                </a:r>
                <a:r>
                  <a:rPr lang="en-US" dirty="0" smtClean="0"/>
                  <a:t> calculable. </a:t>
                </a:r>
              </a:p>
              <a:p>
                <a:endParaRPr lang="en-US" dirty="0" smtClean="0"/>
              </a:p>
              <a:p>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2585" t="-2576" r="-3231"/>
                </a:stretch>
              </a:blipFill>
            </p:spPr>
            <p:txBody>
              <a:bodyPr/>
              <a:lstStyle/>
              <a:p>
                <a:r>
                  <a:rPr lang="en-US">
                    <a:noFill/>
                  </a:rPr>
                  <a:t> </a:t>
                </a:r>
              </a:p>
            </p:txBody>
          </p:sp>
        </mc:Fallback>
      </mc:AlternateContent>
    </p:spTree>
    <p:extLst>
      <p:ext uri="{BB962C8B-B14F-4D97-AF65-F5344CB8AC3E}">
        <p14:creationId xmlns:p14="http://schemas.microsoft.com/office/powerpoint/2010/main" val="548066047"/>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Infrared factorization</a:t>
            </a:r>
            <a:endParaRPr lang="en-US" dirty="0"/>
          </a:p>
        </p:txBody>
      </p:sp>
      <p:sp>
        <p:nvSpPr>
          <p:cNvPr id="3" name="Content Placeholder 2"/>
          <p:cNvSpPr>
            <a:spLocks noGrp="1"/>
          </p:cNvSpPr>
          <p:nvPr>
            <p:ph idx="1"/>
          </p:nvPr>
        </p:nvSpPr>
        <p:spPr/>
        <p:txBody>
          <a:bodyPr>
            <a:normAutofit/>
          </a:bodyPr>
          <a:lstStyle/>
          <a:p>
            <a:r>
              <a:rPr lang="en-US" dirty="0"/>
              <a:t>Infrared physics of O(</a:t>
            </a:r>
            <a:r>
              <a:rPr lang="en-US" dirty="0" err="1"/>
              <a:t>P,a</a:t>
            </a:r>
            <a:r>
              <a:rPr lang="en-US" dirty="0"/>
              <a:t>) is entirely captured by the </a:t>
            </a:r>
            <a:r>
              <a:rPr lang="en-US" dirty="0" err="1"/>
              <a:t>parton</a:t>
            </a:r>
            <a:r>
              <a:rPr lang="en-US" dirty="0"/>
              <a:t> physics o(µ). In particular, it contains all the collinear divergence when P gets large.  </a:t>
            </a:r>
            <a:r>
              <a:rPr lang="en-US" dirty="0" smtClean="0"/>
              <a:t> </a:t>
            </a:r>
          </a:p>
          <a:p>
            <a:r>
              <a:rPr lang="en-US" dirty="0" smtClean="0"/>
              <a:t>Z contains all the lattice artifact (scheme dependence), but only depends on the UV physics, can be calculated in perturbation theory</a:t>
            </a:r>
          </a:p>
          <a:p>
            <a:endParaRPr lang="en-US" dirty="0" smtClean="0"/>
          </a:p>
          <a:p>
            <a:endParaRPr lang="en-US" dirty="0" smtClean="0"/>
          </a:p>
        </p:txBody>
      </p:sp>
    </p:spTree>
    <p:extLst>
      <p:ext uri="{BB962C8B-B14F-4D97-AF65-F5344CB8AC3E}">
        <p14:creationId xmlns:p14="http://schemas.microsoft.com/office/powerpoint/2010/main" val="3516110116"/>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Why factorization exists? </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When taking </a:t>
                </a:r>
                <a14:m>
                  <m:oMath xmlns:m="http://schemas.openxmlformats.org/officeDocument/2006/math" xmlns="">
                    <m:r>
                      <a:rPr lang="en-US" smtClean="0">
                        <a:latin typeface="Cambria Math" panose="02040503050406030204" pitchFamily="18" charset="0"/>
                      </a:rPr>
                      <m:t>𝑝</m:t>
                    </m:r>
                    <m:r>
                      <a:rPr lang="en-US" smtClean="0">
                        <a:latin typeface="Cambria Math" panose="02040503050406030204" pitchFamily="18" charset="0"/>
                      </a:rPr>
                      <m:t>→∞</m:t>
                    </m:r>
                  </m:oMath>
                </a14:m>
                <a:r>
                  <a:rPr lang="en-US" dirty="0" smtClean="0"/>
                  <a:t> first, before a UV regularization imposed, one recovers from O, the light-cone operator. [This is done through construction.]</a:t>
                </a:r>
              </a:p>
              <a:p>
                <a:r>
                  <a:rPr lang="en-US" dirty="0" smtClean="0"/>
                  <a:t>The lattice matrix element is obtained at large P, with UV regularization (lattice cut-off) imposed first.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2585" t="-2576" r="-3554"/>
                </a:stretch>
              </a:blipFill>
            </p:spPr>
            <p:txBody>
              <a:bodyPr/>
              <a:lstStyle/>
              <a:p>
                <a:r>
                  <a:rPr lang="en-US">
                    <a:noFill/>
                  </a:rPr>
                  <a:t> </a:t>
                </a:r>
              </a:p>
            </p:txBody>
          </p:sp>
        </mc:Fallback>
      </mc:AlternateContent>
    </p:spTree>
    <p:extLst>
      <p:ext uri="{BB962C8B-B14F-4D97-AF65-F5344CB8AC3E}">
        <p14:creationId xmlns:p14="http://schemas.microsoft.com/office/powerpoint/2010/main" val="2535650059"/>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Universality class</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dirty="0" smtClean="0"/>
              <a:t> Just like the same </a:t>
            </a:r>
            <a:r>
              <a:rPr lang="en-US" dirty="0" err="1" smtClean="0"/>
              <a:t>parton</a:t>
            </a:r>
            <a:r>
              <a:rPr lang="en-US" dirty="0" smtClean="0"/>
              <a:t> distribution can be extracted from different hard scattering processes, the same light-cone physics can be extracted from different lattice operators. </a:t>
            </a:r>
          </a:p>
          <a:p>
            <a:r>
              <a:rPr lang="en-US" dirty="0" smtClean="0"/>
              <a:t> All operators that yield the same light-cone physics form a universality class. </a:t>
            </a:r>
          </a:p>
          <a:p>
            <a:r>
              <a:rPr lang="en-US" dirty="0" smtClean="0"/>
              <a:t> Universality class allows one exploring different operator O so that a result at finite P can be as close to that at large  P as possible. </a:t>
            </a:r>
            <a:endParaRPr lang="en-US" dirty="0"/>
          </a:p>
        </p:txBody>
      </p:sp>
      <p:sp>
        <p:nvSpPr>
          <p:cNvPr id="4" name="TextBox 3"/>
          <p:cNvSpPr txBox="1"/>
          <p:nvPr/>
        </p:nvSpPr>
        <p:spPr>
          <a:xfrm>
            <a:off x="5401733" y="1337733"/>
            <a:ext cx="2089822" cy="369332"/>
          </a:xfrm>
          <a:prstGeom prst="rect">
            <a:avLst/>
          </a:prstGeom>
          <a:noFill/>
        </p:spPr>
        <p:txBody>
          <a:bodyPr wrap="none" rtlCol="0">
            <a:spAutoFit/>
          </a:bodyPr>
          <a:lstStyle/>
          <a:p>
            <a:r>
              <a:rPr lang="en-US" dirty="0" err="1" smtClean="0"/>
              <a:t>Hatta</a:t>
            </a:r>
            <a:r>
              <a:rPr lang="en-US" dirty="0" smtClean="0"/>
              <a:t>, </a:t>
            </a:r>
            <a:r>
              <a:rPr lang="en-US" dirty="0" err="1" smtClean="0"/>
              <a:t>Ji</a:t>
            </a:r>
            <a:r>
              <a:rPr lang="en-US" dirty="0" smtClean="0"/>
              <a:t>, Zhao, 2014</a:t>
            </a:r>
            <a:endParaRPr lang="en-US" dirty="0"/>
          </a:p>
        </p:txBody>
      </p:sp>
    </p:spTree>
    <p:extLst>
      <p:ext uri="{BB962C8B-B14F-4D97-AF65-F5344CB8AC3E}">
        <p14:creationId xmlns:p14="http://schemas.microsoft.com/office/powerpoint/2010/main" val="3120527122"/>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Examples and remarks</a:t>
            </a:r>
            <a:endParaRPr lang="zh-CN" altLang="en-US" dirty="0"/>
          </a:p>
        </p:txBody>
      </p:sp>
      <p:sp>
        <p:nvSpPr>
          <p:cNvPr id="5" name="文本占位符 4"/>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85138962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endParaRPr lang="zh-CN" altLang="en-US"/>
          </a:p>
        </p:txBody>
      </p:sp>
      <p:sp>
        <p:nvSpPr>
          <p:cNvPr id="7" name="内容占位符 6"/>
          <p:cNvSpPr>
            <a:spLocks noGrp="1"/>
          </p:cNvSpPr>
          <p:nvPr>
            <p:ph idx="1"/>
          </p:nvPr>
        </p:nvSpPr>
        <p:spPr>
          <a:xfrm>
            <a:off x="628650" y="1162176"/>
            <a:ext cx="5746903" cy="4389460"/>
          </a:xfrm>
        </p:spPr>
        <p:txBody>
          <a:bodyPr/>
          <a:lstStyle/>
          <a:p>
            <a:r>
              <a:rPr lang="en-US" altLang="zh-CN" dirty="0" smtClean="0"/>
              <a:t>In 1974, Ken Wilson introduced a theory to solve QCD on Euclidean lattice, now called Lattice QCD</a:t>
            </a:r>
            <a:endParaRPr lang="zh-CN" altLang="en-US" dirty="0"/>
          </a:p>
        </p:txBody>
      </p:sp>
      <p:pic>
        <p:nvPicPr>
          <p:cNvPr id="8" name="图片 7"/>
          <p:cNvPicPr>
            <a:picLocks noChangeAspect="1"/>
          </p:cNvPicPr>
          <p:nvPr/>
        </p:nvPicPr>
        <p:blipFill>
          <a:blip r:embed="rId2"/>
          <a:stretch>
            <a:fillRect/>
          </a:stretch>
        </p:blipFill>
        <p:spPr>
          <a:xfrm>
            <a:off x="359353" y="3048688"/>
            <a:ext cx="6944604" cy="2931639"/>
          </a:xfrm>
          <a:prstGeom prst="rect">
            <a:avLst/>
          </a:prstGeom>
        </p:spPr>
      </p:pic>
      <p:pic>
        <p:nvPicPr>
          <p:cNvPr id="10" name="图片 9"/>
          <p:cNvPicPr>
            <a:picLocks noChangeAspect="1"/>
          </p:cNvPicPr>
          <p:nvPr/>
        </p:nvPicPr>
        <p:blipFill>
          <a:blip r:embed="rId3"/>
          <a:stretch>
            <a:fillRect/>
          </a:stretch>
        </p:blipFill>
        <p:spPr>
          <a:xfrm>
            <a:off x="6373148" y="733485"/>
            <a:ext cx="2074728" cy="2907181"/>
          </a:xfrm>
          <a:prstGeom prst="rect">
            <a:avLst/>
          </a:prstGeom>
        </p:spPr>
      </p:pic>
    </p:spTree>
    <p:extLst>
      <p:ext uri="{BB962C8B-B14F-4D97-AF65-F5344CB8AC3E}">
        <p14:creationId xmlns:p14="http://schemas.microsoft.com/office/powerpoint/2010/main" val="4052411692"/>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Gluon polarization</a:t>
            </a:r>
            <a:endParaRPr lang="zh-CN" altLang="en-US" dirty="0"/>
          </a:p>
        </p:txBody>
      </p:sp>
      <p:sp>
        <p:nvSpPr>
          <p:cNvPr id="3" name="内容占位符 2"/>
          <p:cNvSpPr>
            <a:spLocks noGrp="1"/>
          </p:cNvSpPr>
          <p:nvPr>
            <p:ph idx="1"/>
          </p:nvPr>
        </p:nvSpPr>
        <p:spPr>
          <a:xfrm flipH="1">
            <a:off x="847023" y="1530418"/>
            <a:ext cx="3570973" cy="4406744"/>
          </a:xfrm>
        </p:spPr>
        <p:txBody>
          <a:bodyPr>
            <a:normAutofit fontScale="92500" lnSpcReduction="20000"/>
          </a:bodyPr>
          <a:lstStyle/>
          <a:p>
            <a:pPr marL="0" indent="0">
              <a:buNone/>
            </a:pPr>
            <a:endParaRPr lang="en-US" altLang="zh-CN" dirty="0" smtClean="0"/>
          </a:p>
          <a:p>
            <a:r>
              <a:rPr lang="en-US" altLang="zh-CN" dirty="0" smtClean="0"/>
              <a:t>Believed to contribute significantly to the proton spin. </a:t>
            </a:r>
          </a:p>
          <a:p>
            <a:r>
              <a:rPr lang="en-US" altLang="zh-CN" dirty="0" smtClean="0"/>
              <a:t>Measurable in polarized PP collision at RHIC (a physical observable)</a:t>
            </a:r>
          </a:p>
          <a:p>
            <a:r>
              <a:rPr lang="en-US" altLang="zh-CN" dirty="0" smtClean="0"/>
              <a:t>However, there is no gauge-invariant local operator corresponds to this quantity. (nature of gauge theory!)</a:t>
            </a:r>
          </a:p>
        </p:txBody>
      </p:sp>
      <p:pic>
        <p:nvPicPr>
          <p:cNvPr id="1026" name="Picture 2" descr="Proton Spin Mystery Gains a New Cl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377" y="1418380"/>
            <a:ext cx="3480742" cy="235850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ww.bnl.gov/today/body_pics/2016/06/BNL-Accelerator-Complex-H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377" y="3928857"/>
            <a:ext cx="3480742" cy="2104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6534323"/>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QCD factorization</a:t>
            </a:r>
            <a:endParaRPr lang="zh-CN" altLang="en-US" dirty="0"/>
          </a:p>
        </p:txBody>
      </p:sp>
      <p:sp>
        <p:nvSpPr>
          <p:cNvPr id="3" name="内容占位符 2"/>
          <p:cNvSpPr>
            <a:spLocks noGrp="1"/>
          </p:cNvSpPr>
          <p:nvPr>
            <p:ph idx="1"/>
          </p:nvPr>
        </p:nvSpPr>
        <p:spPr/>
        <p:txBody>
          <a:bodyPr/>
          <a:lstStyle/>
          <a:p>
            <a:r>
              <a:rPr lang="en-US" altLang="zh-CN" dirty="0" smtClean="0"/>
              <a:t>In QCD factorization, one can show that the gluon polarization is a matrix element of </a:t>
            </a:r>
            <a:r>
              <a:rPr lang="en-US" altLang="zh-CN" dirty="0" smtClean="0">
                <a:solidFill>
                  <a:srgbClr val="FF0000"/>
                </a:solidFill>
              </a:rPr>
              <a:t>non-local light-cone correlations.</a:t>
            </a:r>
          </a:p>
          <a:p>
            <a:endParaRPr lang="en-US" altLang="zh-CN" dirty="0"/>
          </a:p>
          <a:p>
            <a:endParaRPr lang="en-US" altLang="zh-CN" dirty="0" smtClean="0"/>
          </a:p>
          <a:p>
            <a:endParaRPr lang="en-US" altLang="zh-CN" dirty="0"/>
          </a:p>
          <a:p>
            <a:r>
              <a:rPr lang="en-US" altLang="zh-CN" dirty="0" smtClean="0"/>
              <a:t>No one knows how to calculate this for nearly 30 years!</a:t>
            </a:r>
            <a:endParaRPr lang="zh-CN" altLang="en-US" dirty="0"/>
          </a:p>
        </p:txBody>
      </p:sp>
      <p:pic>
        <p:nvPicPr>
          <p:cNvPr id="4" name="图片 3"/>
          <p:cNvPicPr>
            <a:picLocks noChangeAspect="1"/>
          </p:cNvPicPr>
          <p:nvPr/>
        </p:nvPicPr>
        <p:blipFill>
          <a:blip r:embed="rId2"/>
          <a:stretch>
            <a:fillRect/>
          </a:stretch>
        </p:blipFill>
        <p:spPr>
          <a:xfrm>
            <a:off x="1654451" y="3071898"/>
            <a:ext cx="5019014" cy="1222831"/>
          </a:xfrm>
          <a:prstGeom prst="rect">
            <a:avLst/>
          </a:prstGeom>
        </p:spPr>
      </p:pic>
    </p:spTree>
    <p:extLst>
      <p:ext uri="{BB962C8B-B14F-4D97-AF65-F5344CB8AC3E}">
        <p14:creationId xmlns:p14="http://schemas.microsoft.com/office/powerpoint/2010/main" val="1271079922"/>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err="1" smtClean="0"/>
              <a:t>LaMET</a:t>
            </a:r>
            <a:r>
              <a:rPr lang="en-US" altLang="zh-CN" dirty="0" smtClean="0"/>
              <a:t> calculations </a:t>
            </a:r>
            <a:r>
              <a:rPr lang="en-US" altLang="zh-CN" sz="3200" dirty="0" smtClean="0"/>
              <a:t>(</a:t>
            </a:r>
            <a:r>
              <a:rPr lang="en-US" altLang="zh-CN" sz="3200" dirty="0" err="1" smtClean="0"/>
              <a:t>Ji,Zhang,Zhao</a:t>
            </a:r>
            <a:r>
              <a:rPr lang="en-US" altLang="zh-CN" sz="3200" dirty="0" smtClean="0"/>
              <a:t>, PRL (2013))</a:t>
            </a:r>
            <a:endParaRPr lang="zh-CN" altLang="en-US" sz="3200" dirty="0"/>
          </a:p>
        </p:txBody>
      </p:sp>
      <p:sp>
        <p:nvSpPr>
          <p:cNvPr id="3" name="内容占位符 2"/>
          <p:cNvSpPr>
            <a:spLocks noGrp="1"/>
          </p:cNvSpPr>
          <p:nvPr>
            <p:ph idx="1"/>
          </p:nvPr>
        </p:nvSpPr>
        <p:spPr/>
        <p:txBody>
          <a:bodyPr/>
          <a:lstStyle/>
          <a:p>
            <a:r>
              <a:rPr lang="en-US" altLang="zh-CN" dirty="0" smtClean="0"/>
              <a:t>In </a:t>
            </a:r>
            <a:r>
              <a:rPr lang="en-US" altLang="zh-CN" dirty="0" err="1" smtClean="0"/>
              <a:t>LaMET</a:t>
            </a:r>
            <a:r>
              <a:rPr lang="en-US" altLang="zh-CN" dirty="0" smtClean="0"/>
              <a:t> theory, one can start with the local operator              in a physical gauge in the sense that the gauge condition shall allow transverse polarized gluons:</a:t>
            </a:r>
          </a:p>
          <a:p>
            <a:pPr lvl="1"/>
            <a:r>
              <a:rPr lang="en-US" altLang="zh-CN" dirty="0" smtClean="0"/>
              <a:t>Coulomb gauge</a:t>
            </a:r>
          </a:p>
          <a:p>
            <a:pPr lvl="1"/>
            <a:r>
              <a:rPr lang="en-US" altLang="zh-CN" dirty="0" smtClean="0"/>
              <a:t>Axial </a:t>
            </a:r>
            <a:r>
              <a:rPr lang="en-US" altLang="zh-CN" dirty="0" err="1" smtClean="0"/>
              <a:t>guage</a:t>
            </a:r>
            <a:r>
              <a:rPr lang="en-US" altLang="zh-CN" dirty="0" smtClean="0"/>
              <a:t> </a:t>
            </a:r>
            <a:r>
              <a:rPr lang="en-US" altLang="zh-CN" dirty="0" err="1" smtClean="0"/>
              <a:t>A</a:t>
            </a:r>
            <a:r>
              <a:rPr lang="en-US" altLang="zh-CN" sz="1800" dirty="0" err="1" smtClean="0"/>
              <a:t>z</a:t>
            </a:r>
            <a:r>
              <a:rPr lang="en-US" altLang="zh-CN" dirty="0" smtClean="0"/>
              <a:t>=0</a:t>
            </a:r>
          </a:p>
          <a:p>
            <a:pPr lvl="1"/>
            <a:r>
              <a:rPr lang="en-US" altLang="zh-CN" dirty="0" smtClean="0"/>
              <a:t>Temporal gauge A</a:t>
            </a:r>
            <a:r>
              <a:rPr lang="en-US" altLang="zh-CN" sz="1800" dirty="0" smtClean="0"/>
              <a:t>0</a:t>
            </a:r>
            <a:r>
              <a:rPr lang="en-US" altLang="zh-CN" dirty="0" smtClean="0"/>
              <a:t> =0  </a:t>
            </a:r>
          </a:p>
          <a:p>
            <a:r>
              <a:rPr lang="en-US" altLang="zh-CN" dirty="0" smtClean="0"/>
              <a:t>Their matrix elements in the large momentum limit all go to </a:t>
            </a:r>
            <a:r>
              <a:rPr lang="en-US" altLang="zh-CN" dirty="0" smtClean="0">
                <a:sym typeface="Symbol" panose="05050102010706020507" pitchFamily="18" charset="2"/>
              </a:rPr>
              <a:t>G.</a:t>
            </a:r>
            <a:r>
              <a:rPr lang="en-US" altLang="zh-CN" dirty="0" smtClean="0"/>
              <a:t>             			</a:t>
            </a:r>
          </a:p>
        </p:txBody>
      </p:sp>
      <p:pic>
        <p:nvPicPr>
          <p:cNvPr id="4" name="图片 3"/>
          <p:cNvPicPr>
            <a:picLocks noChangeAspect="1"/>
          </p:cNvPicPr>
          <p:nvPr/>
        </p:nvPicPr>
        <p:blipFill>
          <a:blip r:embed="rId2"/>
          <a:stretch>
            <a:fillRect/>
          </a:stretch>
        </p:blipFill>
        <p:spPr>
          <a:xfrm>
            <a:off x="2421550" y="2232446"/>
            <a:ext cx="830938" cy="428940"/>
          </a:xfrm>
          <a:prstGeom prst="rect">
            <a:avLst/>
          </a:prstGeom>
        </p:spPr>
      </p:pic>
      <p:sp>
        <p:nvSpPr>
          <p:cNvPr id="5" name="TextBox 4"/>
          <p:cNvSpPr txBox="1"/>
          <p:nvPr/>
        </p:nvSpPr>
        <p:spPr>
          <a:xfrm>
            <a:off x="5791200" y="3691467"/>
            <a:ext cx="2089822" cy="369332"/>
          </a:xfrm>
          <a:prstGeom prst="rect">
            <a:avLst/>
          </a:prstGeom>
          <a:noFill/>
        </p:spPr>
        <p:txBody>
          <a:bodyPr wrap="none" rtlCol="0">
            <a:spAutoFit/>
          </a:bodyPr>
          <a:lstStyle/>
          <a:p>
            <a:r>
              <a:rPr lang="en-US" dirty="0" err="1" smtClean="0"/>
              <a:t>Hatta</a:t>
            </a:r>
            <a:r>
              <a:rPr lang="en-US" dirty="0" smtClean="0"/>
              <a:t>, </a:t>
            </a:r>
            <a:r>
              <a:rPr lang="en-US" dirty="0" err="1" smtClean="0"/>
              <a:t>Ji</a:t>
            </a:r>
            <a:r>
              <a:rPr lang="en-US" dirty="0" smtClean="0"/>
              <a:t>, Zhao, 2014</a:t>
            </a:r>
            <a:endParaRPr lang="en-US" dirty="0"/>
          </a:p>
        </p:txBody>
      </p:sp>
    </p:spTree>
    <p:extLst>
      <p:ext uri="{BB962C8B-B14F-4D97-AF65-F5344CB8AC3E}">
        <p14:creationId xmlns:p14="http://schemas.microsoft.com/office/powerpoint/2010/main" val="1405740580"/>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First calculation </a:t>
            </a:r>
            <a:r>
              <a:rPr lang="en-US" altLang="zh-CN" sz="3200" dirty="0" smtClean="0"/>
              <a:t>(Yang et al, PRL (2017))</a:t>
            </a:r>
            <a:endParaRPr lang="zh-CN" altLang="en-US" sz="3200" dirty="0"/>
          </a:p>
        </p:txBody>
      </p:sp>
      <p:pic>
        <p:nvPicPr>
          <p:cNvPr id="2050" name="Picture 2" descr="Figure caption"/>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938763" y="1690689"/>
            <a:ext cx="3324526" cy="1662263"/>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4942570" y="3590226"/>
            <a:ext cx="4032985" cy="7571303"/>
          </a:xfrm>
          <a:prstGeom prst="rect">
            <a:avLst/>
          </a:prstGeom>
          <a:noFill/>
        </p:spPr>
        <p:txBody>
          <a:bodyPr wrap="square" rtlCol="0">
            <a:spAutoFit/>
          </a:bodyPr>
          <a:lstStyle/>
          <a:p>
            <a:r>
              <a:rPr lang="en-US" altLang="zh-CN" b="1" dirty="0"/>
              <a:t>Gluons Provide Half of the Proton’s Spin</a:t>
            </a:r>
          </a:p>
          <a:p>
            <a:r>
              <a:rPr lang="en-US" altLang="zh-CN" dirty="0"/>
              <a:t>The gluons that bind quarks together in nucleons provide a considerable chunk of the proton’s total spin. That was the conclusion reached by Yi-Bo Yang from the University of Kentucky, Lexington, and colleagues (see Viewpoint: </a:t>
            </a:r>
            <a:r>
              <a:rPr lang="en-US" altLang="zh-CN" b="1" dirty="0">
                <a:hlinkClick r:id="rId3"/>
              </a:rPr>
              <a:t>Spinning Gluons in the Proton</a:t>
            </a:r>
            <a:r>
              <a:rPr lang="en-US" altLang="zh-CN" dirty="0"/>
              <a:t>). By running state-of-the-art computer simulations of quark-gluon dynamics on a so-called </a:t>
            </a:r>
            <a:r>
              <a:rPr lang="en-US" altLang="zh-CN" dirty="0" err="1"/>
              <a:t>spacetime</a:t>
            </a:r>
            <a:r>
              <a:rPr lang="en-US" altLang="zh-CN" dirty="0"/>
              <a:t> lattice, the researchers found that 50% of the proton’s spin comes from its gluons. The result is in agreement with recent experiments and shows how such lattice simulations can now accurately predict an increasing number of particle properties. The simulations also indicate that, despite being substantial, the gluon spin contribution is too small to play a major part in “screening” the quark spin contribution—which according to experiments is only 30%—through a quantum effect called the axial anomaly. The remaining 20% of the proton spin is thought to come from the orbital angular momentum of quarks and gluons.</a:t>
            </a:r>
          </a:p>
        </p:txBody>
      </p:sp>
      <p:pic>
        <p:nvPicPr>
          <p:cNvPr id="5" name="图片 4"/>
          <p:cNvPicPr>
            <a:picLocks noChangeAspect="1"/>
          </p:cNvPicPr>
          <p:nvPr/>
        </p:nvPicPr>
        <p:blipFill>
          <a:blip r:embed="rId4"/>
          <a:stretch>
            <a:fillRect/>
          </a:stretch>
        </p:blipFill>
        <p:spPr>
          <a:xfrm>
            <a:off x="431199" y="2175010"/>
            <a:ext cx="4188167" cy="3696399"/>
          </a:xfrm>
          <a:prstGeom prst="rect">
            <a:avLst/>
          </a:prstGeom>
        </p:spPr>
      </p:pic>
    </p:spTree>
    <p:extLst>
      <p:ext uri="{BB962C8B-B14F-4D97-AF65-F5344CB8AC3E}">
        <p14:creationId xmlns:p14="http://schemas.microsoft.com/office/powerpoint/2010/main" val="4197498534"/>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Quark distributions</a:t>
            </a:r>
            <a:endParaRPr lang="zh-CN" altLang="en-US" dirty="0"/>
          </a:p>
        </p:txBody>
      </p:sp>
      <p:sp>
        <p:nvSpPr>
          <p:cNvPr id="3" name="内容占位符 2"/>
          <p:cNvSpPr>
            <a:spLocks noGrp="1"/>
          </p:cNvSpPr>
          <p:nvPr>
            <p:ph idx="1"/>
          </p:nvPr>
        </p:nvSpPr>
        <p:spPr/>
        <p:txBody>
          <a:bodyPr/>
          <a:lstStyle/>
          <a:p>
            <a:r>
              <a:rPr lang="en-US" altLang="zh-CN" dirty="0" smtClean="0"/>
              <a:t>For isospin non-singlet distributions, calculations are easier on lattice. </a:t>
            </a:r>
          </a:p>
          <a:p>
            <a:r>
              <a:rPr lang="en-US" altLang="zh-CN" dirty="0" smtClean="0"/>
              <a:t>One can calculate the quasi-distributions and match to light-cone ones</a:t>
            </a:r>
          </a:p>
          <a:p>
            <a:r>
              <a:rPr lang="en-US" altLang="zh-CN" dirty="0" smtClean="0"/>
              <a:t>Several groups: </a:t>
            </a:r>
          </a:p>
          <a:p>
            <a:pPr lvl="1"/>
            <a:r>
              <a:rPr lang="en-US" altLang="zh-CN" dirty="0" smtClean="0"/>
              <a:t>LP3 collaboration, H.W. Lin et al, </a:t>
            </a:r>
          </a:p>
          <a:p>
            <a:pPr lvl="1"/>
            <a:r>
              <a:rPr lang="en-US" altLang="zh-CN" dirty="0" smtClean="0"/>
              <a:t>ETMC collaboration, DESY </a:t>
            </a:r>
            <a:r>
              <a:rPr lang="en-US" altLang="zh-CN" dirty="0" smtClean="0"/>
              <a:t>et al group</a:t>
            </a:r>
          </a:p>
          <a:p>
            <a:pPr lvl="1"/>
            <a:r>
              <a:rPr lang="en-US" altLang="zh-CN" dirty="0" smtClean="0"/>
              <a:t>Regensburg</a:t>
            </a:r>
          </a:p>
          <a:p>
            <a:pPr lvl="1"/>
            <a:r>
              <a:rPr lang="en-US" altLang="zh-CN" dirty="0" smtClean="0"/>
              <a:t>…</a:t>
            </a:r>
          </a:p>
          <a:p>
            <a:pPr lvl="1"/>
            <a:endParaRPr lang="en-US" altLang="zh-CN" dirty="0" smtClean="0"/>
          </a:p>
          <a:p>
            <a:pPr lvl="1"/>
            <a:endParaRPr lang="zh-CN" altLang="en-US" dirty="0"/>
          </a:p>
        </p:txBody>
      </p:sp>
    </p:spTree>
    <p:extLst>
      <p:ext uri="{BB962C8B-B14F-4D97-AF65-F5344CB8AC3E}">
        <p14:creationId xmlns:p14="http://schemas.microsoft.com/office/powerpoint/2010/main" val="3842401839"/>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图片 3"/>
          <p:cNvPicPr>
            <a:picLocks noChangeAspect="1"/>
          </p:cNvPicPr>
          <p:nvPr/>
        </p:nvPicPr>
        <p:blipFill>
          <a:blip r:embed="rId2"/>
          <a:stretch>
            <a:fillRect/>
          </a:stretch>
        </p:blipFill>
        <p:spPr>
          <a:xfrm>
            <a:off x="566274" y="625642"/>
            <a:ext cx="7859787" cy="4706754"/>
          </a:xfrm>
          <a:prstGeom prst="rect">
            <a:avLst/>
          </a:prstGeom>
        </p:spPr>
      </p:pic>
    </p:spTree>
    <p:extLst>
      <p:ext uri="{BB962C8B-B14F-4D97-AF65-F5344CB8AC3E}">
        <p14:creationId xmlns:p14="http://schemas.microsoft.com/office/powerpoint/2010/main" val="1295831608"/>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图片 3"/>
          <p:cNvPicPr>
            <a:picLocks noChangeAspect="1"/>
          </p:cNvPicPr>
          <p:nvPr/>
        </p:nvPicPr>
        <p:blipFill>
          <a:blip r:embed="rId2"/>
          <a:stretch>
            <a:fillRect/>
          </a:stretch>
        </p:blipFill>
        <p:spPr>
          <a:xfrm>
            <a:off x="305961" y="1490479"/>
            <a:ext cx="4128748" cy="3231304"/>
          </a:xfrm>
          <a:prstGeom prst="rect">
            <a:avLst/>
          </a:prstGeom>
        </p:spPr>
      </p:pic>
      <p:pic>
        <p:nvPicPr>
          <p:cNvPr id="5" name="图片 4"/>
          <p:cNvPicPr>
            <a:picLocks noChangeAspect="1"/>
          </p:cNvPicPr>
          <p:nvPr/>
        </p:nvPicPr>
        <p:blipFill>
          <a:blip r:embed="rId3"/>
          <a:stretch>
            <a:fillRect/>
          </a:stretch>
        </p:blipFill>
        <p:spPr>
          <a:xfrm>
            <a:off x="4620088" y="1732852"/>
            <a:ext cx="4044696" cy="2852435"/>
          </a:xfrm>
          <a:prstGeom prst="rect">
            <a:avLst/>
          </a:prstGeom>
        </p:spPr>
      </p:pic>
      <p:sp>
        <p:nvSpPr>
          <p:cNvPr id="6" name="TextBox 5"/>
          <p:cNvSpPr txBox="1"/>
          <p:nvPr/>
        </p:nvSpPr>
        <p:spPr>
          <a:xfrm>
            <a:off x="4859868" y="1151467"/>
            <a:ext cx="2595582" cy="369332"/>
          </a:xfrm>
          <a:prstGeom prst="rect">
            <a:avLst/>
          </a:prstGeom>
          <a:noFill/>
        </p:spPr>
        <p:txBody>
          <a:bodyPr wrap="none" rtlCol="0">
            <a:spAutoFit/>
          </a:bodyPr>
          <a:lstStyle/>
          <a:p>
            <a:r>
              <a:rPr lang="en-US" dirty="0" smtClean="0"/>
              <a:t>C. </a:t>
            </a:r>
            <a:r>
              <a:rPr lang="en-US" dirty="0" err="1" smtClean="0"/>
              <a:t>Alexandrou</a:t>
            </a:r>
            <a:r>
              <a:rPr lang="en-US" dirty="0" smtClean="0"/>
              <a:t> et al., 2018</a:t>
            </a:r>
            <a:endParaRPr lang="en-US" dirty="0"/>
          </a:p>
        </p:txBody>
      </p:sp>
    </p:spTree>
    <p:extLst>
      <p:ext uri="{BB962C8B-B14F-4D97-AF65-F5344CB8AC3E}">
        <p14:creationId xmlns:p14="http://schemas.microsoft.com/office/powerpoint/2010/main" val="2687776915"/>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LP3 collaboration</a:t>
            </a:r>
            <a:endParaRPr lang="zh-CN" altLang="en-US" dirty="0"/>
          </a:p>
        </p:txBody>
      </p:sp>
      <p:sp>
        <p:nvSpPr>
          <p:cNvPr id="3" name="内容占位符 2"/>
          <p:cNvSpPr>
            <a:spLocks noGrp="1"/>
          </p:cNvSpPr>
          <p:nvPr>
            <p:ph idx="1"/>
          </p:nvPr>
        </p:nvSpPr>
        <p:spPr/>
        <p:txBody>
          <a:bodyPr/>
          <a:lstStyle/>
          <a:p>
            <a:endParaRPr lang="zh-CN" altLang="en-US"/>
          </a:p>
        </p:txBody>
      </p:sp>
      <p:pic>
        <p:nvPicPr>
          <p:cNvPr id="4" name="图片 3"/>
          <p:cNvPicPr>
            <a:picLocks noChangeAspect="1"/>
          </p:cNvPicPr>
          <p:nvPr/>
        </p:nvPicPr>
        <p:blipFill>
          <a:blip r:embed="rId2"/>
          <a:stretch>
            <a:fillRect/>
          </a:stretch>
        </p:blipFill>
        <p:spPr>
          <a:xfrm>
            <a:off x="1315785" y="2396981"/>
            <a:ext cx="5791280" cy="3779982"/>
          </a:xfrm>
          <a:prstGeom prst="rect">
            <a:avLst/>
          </a:prstGeom>
        </p:spPr>
      </p:pic>
      <p:sp>
        <p:nvSpPr>
          <p:cNvPr id="5" name="TextBox 4"/>
          <p:cNvSpPr txBox="1"/>
          <p:nvPr/>
        </p:nvSpPr>
        <p:spPr>
          <a:xfrm>
            <a:off x="5063067" y="1473200"/>
            <a:ext cx="2787943" cy="369332"/>
          </a:xfrm>
          <a:prstGeom prst="rect">
            <a:avLst/>
          </a:prstGeom>
          <a:noFill/>
        </p:spPr>
        <p:txBody>
          <a:bodyPr wrap="none" rtlCol="0">
            <a:spAutoFit/>
          </a:bodyPr>
          <a:lstStyle/>
          <a:p>
            <a:r>
              <a:rPr lang="en-US" dirty="0" smtClean="0"/>
              <a:t>J. W. Chen et al (LP3), 2018</a:t>
            </a:r>
            <a:endParaRPr lang="en-US" dirty="0"/>
          </a:p>
        </p:txBody>
      </p:sp>
    </p:spTree>
    <p:extLst>
      <p:ext uri="{BB962C8B-B14F-4D97-AF65-F5344CB8AC3E}">
        <p14:creationId xmlns:p14="http://schemas.microsoft.com/office/powerpoint/2010/main" val="3387824713"/>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Parton </a:t>
            </a:r>
            <a:r>
              <a:rPr lang="en-US" dirty="0"/>
              <a:t>p</a:t>
            </a:r>
            <a:r>
              <a:rPr lang="en-US" dirty="0" smtClean="0"/>
              <a:t>hysics of nucleon and nuclei, from EIC</a:t>
            </a:r>
            <a:endParaRPr lang="en-US" dirty="0"/>
          </a:p>
        </p:txBody>
      </p:sp>
      <p:sp>
        <p:nvSpPr>
          <p:cNvPr id="3" name="Content Placeholder 2"/>
          <p:cNvSpPr>
            <a:spLocks noGrp="1"/>
          </p:cNvSpPr>
          <p:nvPr>
            <p:ph idx="1"/>
          </p:nvPr>
        </p:nvSpPr>
        <p:spPr/>
        <p:txBody>
          <a:bodyPr>
            <a:noAutofit/>
          </a:bodyPr>
          <a:lstStyle/>
          <a:p>
            <a:r>
              <a:rPr lang="en-US" dirty="0" smtClean="0"/>
              <a:t>Light-cone wave function, </a:t>
            </a:r>
            <a:r>
              <a:rPr lang="el-GR" dirty="0" smtClean="0"/>
              <a:t>ψ</a:t>
            </a:r>
            <a:r>
              <a:rPr lang="en-US" baseline="-25000" dirty="0" smtClean="0"/>
              <a:t>n</a:t>
            </a:r>
            <a:r>
              <a:rPr lang="en-US" dirty="0" smtClean="0"/>
              <a:t>(x</a:t>
            </a:r>
            <a:r>
              <a:rPr lang="en-US" baseline="-25000" dirty="0" smtClean="0"/>
              <a:t>i</a:t>
            </a:r>
            <a:r>
              <a:rPr lang="en-US" dirty="0" smtClean="0"/>
              <a:t>, </a:t>
            </a:r>
            <a:r>
              <a:rPr lang="en-US" dirty="0" err="1" smtClean="0"/>
              <a:t>k</a:t>
            </a:r>
            <a:r>
              <a:rPr lang="en-US" baseline="-25000" dirty="0" err="1" smtClean="0">
                <a:latin typeface="Cambria Math" panose="02040503050406030204" pitchFamily="18" charset="0"/>
                <a:ea typeface="Cambria Math" panose="02040503050406030204" pitchFamily="18" charset="0"/>
                <a:cs typeface="Cambria Math" panose="02040503050406030204" pitchFamily="18" charset="0"/>
              </a:rPr>
              <a:t>⊥</a:t>
            </a:r>
            <a:r>
              <a:rPr lang="en-US" baseline="-25000" dirty="0" err="1" smtClean="0"/>
              <a:t>i</a:t>
            </a:r>
            <a:r>
              <a:rPr lang="en-US" dirty="0" smtClean="0"/>
              <a:t>)</a:t>
            </a:r>
          </a:p>
          <a:p>
            <a:endParaRPr lang="en-US" dirty="0" smtClean="0"/>
          </a:p>
          <a:p>
            <a:r>
              <a:rPr lang="en-US" dirty="0" smtClean="0"/>
              <a:t>Distributions amplitudes, </a:t>
            </a:r>
            <a:r>
              <a:rPr lang="el-GR" dirty="0" smtClean="0"/>
              <a:t>ψ</a:t>
            </a:r>
            <a:r>
              <a:rPr lang="en-US" baseline="-25000" dirty="0" smtClean="0"/>
              <a:t>n</a:t>
            </a:r>
            <a:r>
              <a:rPr lang="en-US" dirty="0" smtClean="0"/>
              <a:t>(x</a:t>
            </a:r>
            <a:r>
              <a:rPr lang="en-US" baseline="-25000" dirty="0" smtClean="0"/>
              <a:t>i</a:t>
            </a:r>
            <a:r>
              <a:rPr lang="en-US" dirty="0" smtClean="0"/>
              <a:t>)</a:t>
            </a:r>
          </a:p>
          <a:p>
            <a:r>
              <a:rPr lang="en-US" dirty="0" smtClean="0"/>
              <a:t>Parton distributions, f(x)</a:t>
            </a:r>
          </a:p>
          <a:p>
            <a:r>
              <a:rPr lang="en-US" dirty="0" smtClean="0"/>
              <a:t>Transverse momentum dependent (TMD) </a:t>
            </a:r>
            <a:r>
              <a:rPr lang="en-US" dirty="0" err="1" smtClean="0"/>
              <a:t>parton</a:t>
            </a:r>
            <a:r>
              <a:rPr lang="en-US" dirty="0" smtClean="0"/>
              <a:t> distributions, f(x, k</a:t>
            </a:r>
            <a:r>
              <a:rPr lang="en-US" baseline="-25000" dirty="0" smtClean="0">
                <a:latin typeface="Cambria Math" panose="02040503050406030204" pitchFamily="18" charset="0"/>
                <a:ea typeface="Cambria Math" panose="02040503050406030204" pitchFamily="18" charset="0"/>
                <a:cs typeface="Cambria Math" panose="02040503050406030204" pitchFamily="18" charset="0"/>
              </a:rPr>
              <a:t>⊥</a:t>
            </a:r>
            <a:r>
              <a:rPr lang="en-US" dirty="0" smtClean="0"/>
              <a:t>)</a:t>
            </a:r>
          </a:p>
          <a:p>
            <a:r>
              <a:rPr lang="en-US" dirty="0" smtClean="0"/>
              <a:t>Generalized </a:t>
            </a:r>
            <a:r>
              <a:rPr lang="en-US" dirty="0" err="1" smtClean="0"/>
              <a:t>parton</a:t>
            </a:r>
            <a:r>
              <a:rPr lang="en-US" dirty="0" smtClean="0"/>
              <a:t> distributions, F(x,</a:t>
            </a:r>
            <a:r>
              <a:rPr lang="en-US" dirty="0" smtClean="0">
                <a:latin typeface="Cambria Math" panose="02040503050406030204" pitchFamily="18" charset="0"/>
                <a:ea typeface="Cambria Math" panose="02040503050406030204" pitchFamily="18" charset="0"/>
                <a:cs typeface="Cambria Math" panose="02040503050406030204" pitchFamily="18" charset="0"/>
              </a:rPr>
              <a:t>𝜉,</a:t>
            </a:r>
            <a:r>
              <a:rPr lang="en-US" dirty="0" smtClean="0"/>
              <a:t>r</a:t>
            </a:r>
            <a:r>
              <a:rPr lang="en-US" baseline="-25000" dirty="0" smtClean="0">
                <a:latin typeface="Cambria Math" panose="02040503050406030204" pitchFamily="18" charset="0"/>
                <a:ea typeface="Cambria Math" panose="02040503050406030204" pitchFamily="18" charset="0"/>
                <a:cs typeface="Cambria Math" panose="02040503050406030204" pitchFamily="18" charset="0"/>
              </a:rPr>
              <a:t>⊥</a:t>
            </a:r>
            <a:r>
              <a:rPr lang="en-US" dirty="0" smtClean="0"/>
              <a:t>)</a:t>
            </a:r>
          </a:p>
          <a:p>
            <a:r>
              <a:rPr lang="en-US" dirty="0" smtClean="0"/>
              <a:t>Wigner distributions, W(x, k</a:t>
            </a:r>
            <a:r>
              <a:rPr lang="en-US" baseline="-25000" dirty="0" smtClean="0">
                <a:latin typeface="Cambria Math" panose="02040503050406030204" pitchFamily="18" charset="0"/>
                <a:ea typeface="Cambria Math" panose="02040503050406030204" pitchFamily="18" charset="0"/>
                <a:cs typeface="Cambria Math" panose="02040503050406030204" pitchFamily="18" charset="0"/>
              </a:rPr>
              <a:t>⊥</a:t>
            </a:r>
            <a:r>
              <a:rPr lang="en-US" dirty="0" smtClean="0"/>
              <a:t>, r</a:t>
            </a:r>
            <a:r>
              <a:rPr lang="en-US" baseline="-25000" dirty="0" smtClean="0">
                <a:latin typeface="Cambria Math" panose="02040503050406030204" pitchFamily="18" charset="0"/>
                <a:ea typeface="Cambria Math" panose="02040503050406030204" pitchFamily="18" charset="0"/>
                <a:cs typeface="Cambria Math" panose="02040503050406030204" pitchFamily="18" charset="0"/>
              </a:rPr>
              <a:t>⊥</a:t>
            </a:r>
            <a:r>
              <a:rPr lang="en-US" dirty="0" smtClean="0"/>
              <a:t>)</a:t>
            </a:r>
          </a:p>
          <a:p>
            <a:r>
              <a:rPr lang="en-US" dirty="0" smtClean="0"/>
              <a:t>Parton </a:t>
            </a:r>
            <a:r>
              <a:rPr lang="en-US" dirty="0"/>
              <a:t>f</a:t>
            </a:r>
            <a:r>
              <a:rPr lang="en-US" dirty="0" smtClean="0"/>
              <a:t>ragmentation functions…</a:t>
            </a:r>
          </a:p>
          <a:p>
            <a:endParaRPr lang="en-US" dirty="0" smtClean="0"/>
          </a:p>
        </p:txBody>
      </p:sp>
      <p:pic>
        <p:nvPicPr>
          <p:cNvPr id="1434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2298783"/>
            <a:ext cx="4479925"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8482073"/>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creen shot 2013-02-07 at 3.34.12 PM.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0" y="818775"/>
            <a:ext cx="4572000" cy="6019345"/>
          </a:xfrm>
          <a:prstGeom prst="rect">
            <a:avLst/>
          </a:prstGeom>
        </p:spPr>
      </p:pic>
      <p:pic>
        <p:nvPicPr>
          <p:cNvPr id="9" name="Picture 8" descr="Screen shot 2013-02-07 at 3.34.34 PM.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 y="896276"/>
            <a:ext cx="4710545" cy="6082902"/>
          </a:xfrm>
          <a:prstGeom prst="rect">
            <a:avLst/>
          </a:prstGeom>
        </p:spPr>
      </p:pic>
      <p:sp>
        <p:nvSpPr>
          <p:cNvPr id="4" name="Rectangle 2"/>
          <p:cNvSpPr txBox="1">
            <a:spLocks noChangeArrowheads="1"/>
          </p:cNvSpPr>
          <p:nvPr/>
        </p:nvSpPr>
        <p:spPr bwMode="auto">
          <a:xfrm>
            <a:off x="0" y="1"/>
            <a:ext cx="9144000" cy="831861"/>
          </a:xfrm>
          <a:prstGeom prst="rect">
            <a:avLst/>
          </a:prstGeom>
          <a:solidFill>
            <a:srgbClr val="CCFFFF"/>
          </a:solidFill>
          <a:ln w="9525">
            <a:noFill/>
            <a:miter lim="800000"/>
            <a:headEnd/>
            <a:tailEnd/>
          </a:ln>
        </p:spPr>
        <p:txBody>
          <a:bodyPr lIns="91311" tIns="45657" rIns="91311" bIns="45657" anchor="ctr">
            <a:prstTxWarp prst="textNoShape">
              <a:avLst/>
            </a:prstTxWarp>
          </a:bodyPr>
          <a:lstStyle/>
          <a:p>
            <a:pPr algn="ctr"/>
            <a:r>
              <a:rPr lang="en-US" sz="3600" b="1" dirty="0">
                <a:ea typeface="ＭＳ Ｐゴシック" pitchFamily="-107" charset="-128"/>
                <a:cs typeface="ＭＳ Ｐゴシック" pitchFamily="-107" charset="-128"/>
              </a:rPr>
              <a:t>White Paper for the Electron-Ion Collider</a:t>
            </a:r>
          </a:p>
        </p:txBody>
      </p:sp>
      <p:sp>
        <p:nvSpPr>
          <p:cNvPr id="6" name="Text Box 3"/>
          <p:cNvSpPr txBox="1">
            <a:spLocks noChangeArrowheads="1"/>
          </p:cNvSpPr>
          <p:nvPr/>
        </p:nvSpPr>
        <p:spPr bwMode="auto">
          <a:xfrm>
            <a:off x="7649538" y="3966882"/>
            <a:ext cx="1486683" cy="369320"/>
          </a:xfrm>
          <a:prstGeom prst="rect">
            <a:avLst/>
          </a:prstGeom>
          <a:noFill/>
          <a:ln w="9525">
            <a:noFill/>
            <a:miter lim="800000"/>
            <a:headEnd/>
            <a:tailEnd/>
          </a:ln>
        </p:spPr>
        <p:txBody>
          <a:bodyPr wrap="none" lIns="91429" tIns="45714" rIns="91429" bIns="45714">
            <a:prstTxWarp prst="textNoShape">
              <a:avLst/>
            </a:prstTxWarp>
            <a:spAutoFit/>
          </a:bodyPr>
          <a:lstStyle/>
          <a:p>
            <a:pPr algn="ctr"/>
            <a:r>
              <a:rPr lang="en-US" dirty="0">
                <a:solidFill>
                  <a:srgbClr val="0000FF"/>
                </a:solidFill>
                <a:latin typeface="Arial Rounded MT Bold"/>
                <a:cs typeface="Arial Rounded MT Bold"/>
              </a:rPr>
              <a:t>ELIC (</a:t>
            </a:r>
            <a:r>
              <a:rPr lang="en-US" dirty="0" err="1">
                <a:solidFill>
                  <a:srgbClr val="0000FF"/>
                </a:solidFill>
                <a:latin typeface="Arial Rounded MT Bold"/>
                <a:cs typeface="Arial Rounded MT Bold"/>
              </a:rPr>
              <a:t>JLab</a:t>
            </a:r>
            <a:r>
              <a:rPr lang="en-US" dirty="0">
                <a:solidFill>
                  <a:srgbClr val="0000FF"/>
                </a:solidFill>
                <a:latin typeface="Arial Rounded MT Bold"/>
                <a:cs typeface="Arial Rounded MT Bold"/>
              </a:rPr>
              <a:t>)</a:t>
            </a:r>
          </a:p>
        </p:txBody>
      </p:sp>
      <p:sp>
        <p:nvSpPr>
          <p:cNvPr id="7" name="Text Box 3"/>
          <p:cNvSpPr txBox="1">
            <a:spLocks noChangeArrowheads="1"/>
          </p:cNvSpPr>
          <p:nvPr/>
        </p:nvSpPr>
        <p:spPr bwMode="auto">
          <a:xfrm>
            <a:off x="7527309" y="3294529"/>
            <a:ext cx="1608298" cy="369320"/>
          </a:xfrm>
          <a:prstGeom prst="rect">
            <a:avLst/>
          </a:prstGeom>
          <a:noFill/>
          <a:ln w="9525">
            <a:noFill/>
            <a:miter lim="800000"/>
            <a:headEnd/>
            <a:tailEnd/>
          </a:ln>
        </p:spPr>
        <p:txBody>
          <a:bodyPr wrap="none" lIns="91429" tIns="45714" rIns="91429" bIns="45714">
            <a:prstTxWarp prst="textNoShape">
              <a:avLst/>
            </a:prstTxWarp>
            <a:spAutoFit/>
          </a:bodyPr>
          <a:lstStyle/>
          <a:p>
            <a:pPr algn="ctr"/>
            <a:r>
              <a:rPr lang="en-US" dirty="0" err="1">
                <a:solidFill>
                  <a:srgbClr val="0000FF"/>
                </a:solidFill>
                <a:latin typeface="Arial Rounded MT Bold"/>
                <a:cs typeface="Arial Rounded MT Bold"/>
              </a:rPr>
              <a:t>eRHIC</a:t>
            </a:r>
            <a:r>
              <a:rPr lang="en-US" dirty="0">
                <a:solidFill>
                  <a:srgbClr val="0000FF"/>
                </a:solidFill>
                <a:latin typeface="Arial Rounded MT Bold"/>
                <a:cs typeface="Arial Rounded MT Bold"/>
              </a:rPr>
              <a:t> (BNL)</a:t>
            </a:r>
          </a:p>
        </p:txBody>
      </p:sp>
      <p:sp>
        <p:nvSpPr>
          <p:cNvPr id="5" name="Date Placeholder 4"/>
          <p:cNvSpPr>
            <a:spLocks noGrp="1"/>
          </p:cNvSpPr>
          <p:nvPr>
            <p:ph type="dt" sz="half" idx="10"/>
          </p:nvPr>
        </p:nvSpPr>
        <p:spPr/>
        <p:txBody>
          <a:bodyPr/>
          <a:lstStyle/>
          <a:p>
            <a:r>
              <a:rPr lang="en-US" smtClean="0"/>
              <a:t>October 4, 2013</a:t>
            </a:r>
            <a:endParaRPr lang="en-US"/>
          </a:p>
        </p:txBody>
      </p:sp>
      <p:sp>
        <p:nvSpPr>
          <p:cNvPr id="2" name="Slide Number Placeholder 1"/>
          <p:cNvSpPr>
            <a:spLocks noGrp="1"/>
          </p:cNvSpPr>
          <p:nvPr>
            <p:ph type="sldNum" sz="quarter" idx="12"/>
          </p:nvPr>
        </p:nvSpPr>
        <p:spPr>
          <a:xfrm>
            <a:off x="7010400" y="6521824"/>
            <a:ext cx="2133600" cy="336176"/>
          </a:xfrm>
        </p:spPr>
        <p:txBody>
          <a:bodyPr/>
          <a:lstStyle/>
          <a:p>
            <a:pPr>
              <a:defRPr/>
            </a:pPr>
            <a:fld id="{1AAF4CF0-4F11-B44C-80C0-8249A9AFC685}" type="slidenum">
              <a:rPr lang="en-US" smtClean="0"/>
              <a:pPr>
                <a:defRPr/>
              </a:pPr>
              <a:t>59</a:t>
            </a:fld>
            <a:endParaRPr lang="en-US" dirty="0"/>
          </a:p>
        </p:txBody>
      </p:sp>
      <p:sp>
        <p:nvSpPr>
          <p:cNvPr id="3" name="TextBox 2"/>
          <p:cNvSpPr txBox="1"/>
          <p:nvPr/>
        </p:nvSpPr>
        <p:spPr>
          <a:xfrm>
            <a:off x="2960254" y="6559276"/>
            <a:ext cx="1473318" cy="298303"/>
          </a:xfrm>
          <a:prstGeom prst="rect">
            <a:avLst/>
          </a:prstGeom>
          <a:noFill/>
        </p:spPr>
        <p:txBody>
          <a:bodyPr wrap="none" lIns="82058" tIns="41029" rIns="82058" bIns="41029" rtlCol="0">
            <a:spAutoFit/>
          </a:bodyPr>
          <a:lstStyle/>
          <a:p>
            <a:r>
              <a:rPr lang="en-US" sz="1400" dirty="0">
                <a:solidFill>
                  <a:schemeClr val="bg1"/>
                </a:solidFill>
                <a:latin typeface="+mj-lt"/>
              </a:rPr>
              <a:t>arXiv:1212.1701</a:t>
            </a:r>
          </a:p>
        </p:txBody>
      </p:sp>
      <p:sp>
        <p:nvSpPr>
          <p:cNvPr id="11" name="TextBox 10"/>
          <p:cNvSpPr txBox="1"/>
          <p:nvPr/>
        </p:nvSpPr>
        <p:spPr>
          <a:xfrm>
            <a:off x="1085537" y="6265330"/>
            <a:ext cx="3357935" cy="307777"/>
          </a:xfrm>
          <a:prstGeom prst="rect">
            <a:avLst/>
          </a:prstGeom>
          <a:noFill/>
        </p:spPr>
        <p:txBody>
          <a:bodyPr wrap="none" rtlCol="0">
            <a:spAutoFit/>
          </a:bodyPr>
          <a:lstStyle/>
          <a:p>
            <a:r>
              <a:rPr lang="en-US" sz="1400" dirty="0" smtClean="0">
                <a:solidFill>
                  <a:schemeClr val="bg2"/>
                </a:solidFill>
              </a:rPr>
              <a:t>Ed. A. Deshpande, Z.-E. </a:t>
            </a:r>
            <a:r>
              <a:rPr lang="en-US" sz="1400" dirty="0" err="1" smtClean="0">
                <a:solidFill>
                  <a:schemeClr val="bg2"/>
                </a:solidFill>
              </a:rPr>
              <a:t>Meziani</a:t>
            </a:r>
            <a:r>
              <a:rPr lang="en-US" sz="1400" dirty="0" smtClean="0">
                <a:solidFill>
                  <a:schemeClr val="bg2"/>
                </a:solidFill>
              </a:rPr>
              <a:t>, J. </a:t>
            </a:r>
            <a:r>
              <a:rPr lang="en-US" sz="1400" dirty="0" err="1" smtClean="0">
                <a:solidFill>
                  <a:schemeClr val="bg2"/>
                </a:solidFill>
              </a:rPr>
              <a:t>Qiu</a:t>
            </a:r>
            <a:endParaRPr lang="en-US" sz="1400" dirty="0">
              <a:solidFill>
                <a:schemeClr val="bg2"/>
              </a:solidFill>
            </a:endParaRPr>
          </a:p>
        </p:txBody>
      </p:sp>
      <p:sp>
        <p:nvSpPr>
          <p:cNvPr id="12" name="TextBox 11"/>
          <p:cNvSpPr txBox="1"/>
          <p:nvPr/>
        </p:nvSpPr>
        <p:spPr>
          <a:xfrm>
            <a:off x="1" y="1054047"/>
            <a:ext cx="1827093" cy="369332"/>
          </a:xfrm>
          <a:prstGeom prst="rect">
            <a:avLst/>
          </a:prstGeom>
          <a:noFill/>
        </p:spPr>
        <p:txBody>
          <a:bodyPr wrap="none" rtlCol="0">
            <a:spAutoFit/>
          </a:bodyPr>
          <a:lstStyle/>
          <a:p>
            <a:r>
              <a:rPr lang="en-US" dirty="0" smtClean="0">
                <a:solidFill>
                  <a:srgbClr val="FFFF00"/>
                </a:solidFill>
              </a:rPr>
              <a:t>December 2012</a:t>
            </a:r>
            <a:endParaRPr lang="en-US" dirty="0">
              <a:solidFill>
                <a:srgbClr val="FFFF00"/>
              </a:solidFill>
            </a:endParaRPr>
          </a:p>
        </p:txBody>
      </p:sp>
    </p:spTree>
    <p:extLst>
      <p:ext uri="{BB962C8B-B14F-4D97-AF65-F5344CB8AC3E}">
        <p14:creationId xmlns:p14="http://schemas.microsoft.com/office/powerpoint/2010/main" val="21256489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28650" y="722450"/>
            <a:ext cx="7886700" cy="4351338"/>
          </a:xfrm>
        </p:spPr>
        <p:txBody>
          <a:bodyPr/>
          <a:lstStyle/>
          <a:p>
            <a:r>
              <a:rPr lang="en-US" altLang="zh-CN" dirty="0" smtClean="0"/>
              <a:t>However, starting late 1980’s to 1990’s</a:t>
            </a:r>
            <a:r>
              <a:rPr lang="zh-CN" altLang="en-US" dirty="0" smtClean="0"/>
              <a:t>， </a:t>
            </a:r>
            <a:r>
              <a:rPr lang="en-US" altLang="zh-CN" dirty="0" smtClean="0"/>
              <a:t>Ken W. lead a new effort to solve QCD using light-cone quantization </a:t>
            </a:r>
            <a:endParaRPr lang="zh-CN" altLang="en-US" dirty="0"/>
          </a:p>
        </p:txBody>
      </p:sp>
      <p:pic>
        <p:nvPicPr>
          <p:cNvPr id="4" name="图片 3"/>
          <p:cNvPicPr>
            <a:picLocks noChangeAspect="1"/>
          </p:cNvPicPr>
          <p:nvPr/>
        </p:nvPicPr>
        <p:blipFill>
          <a:blip r:embed="rId2"/>
          <a:stretch>
            <a:fillRect/>
          </a:stretch>
        </p:blipFill>
        <p:spPr>
          <a:xfrm>
            <a:off x="764335" y="2012536"/>
            <a:ext cx="7326559" cy="2756500"/>
          </a:xfrm>
          <a:prstGeom prst="rect">
            <a:avLst/>
          </a:prstGeom>
        </p:spPr>
      </p:pic>
      <p:pic>
        <p:nvPicPr>
          <p:cNvPr id="5" name="图片 4"/>
          <p:cNvPicPr>
            <a:picLocks noChangeAspect="1"/>
          </p:cNvPicPr>
          <p:nvPr/>
        </p:nvPicPr>
        <p:blipFill>
          <a:blip r:embed="rId3"/>
          <a:stretch>
            <a:fillRect/>
          </a:stretch>
        </p:blipFill>
        <p:spPr>
          <a:xfrm>
            <a:off x="1618700" y="5004875"/>
            <a:ext cx="5906600" cy="1729239"/>
          </a:xfrm>
          <a:prstGeom prst="rect">
            <a:avLst/>
          </a:prstGeom>
        </p:spPr>
      </p:pic>
    </p:spTree>
    <p:extLst>
      <p:ext uri="{BB962C8B-B14F-4D97-AF65-F5344CB8AC3E}">
        <p14:creationId xmlns:p14="http://schemas.microsoft.com/office/powerpoint/2010/main" val="10774489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Conclusions: A lot to be done!</a:t>
            </a:r>
            <a:endParaRPr lang="zh-CN" altLang="en-US" dirty="0"/>
          </a:p>
        </p:txBody>
      </p:sp>
      <p:sp>
        <p:nvSpPr>
          <p:cNvPr id="3" name="内容占位符 2"/>
          <p:cNvSpPr>
            <a:spLocks noGrp="1"/>
          </p:cNvSpPr>
          <p:nvPr>
            <p:ph idx="1"/>
          </p:nvPr>
        </p:nvSpPr>
        <p:spPr/>
        <p:txBody>
          <a:bodyPr/>
          <a:lstStyle/>
          <a:p>
            <a:r>
              <a:rPr lang="en-US" altLang="zh-CN" dirty="0" smtClean="0"/>
              <a:t>Right lattice configurations</a:t>
            </a:r>
          </a:p>
          <a:p>
            <a:r>
              <a:rPr lang="en-US" altLang="zh-CN" dirty="0" smtClean="0"/>
              <a:t>Control of systematic errors</a:t>
            </a:r>
          </a:p>
          <a:p>
            <a:r>
              <a:rPr lang="en-US" altLang="zh-CN" dirty="0" smtClean="0"/>
              <a:t>Transverse-momentum dependent distributions</a:t>
            </a:r>
          </a:p>
          <a:p>
            <a:r>
              <a:rPr lang="en-US" altLang="zh-CN" dirty="0" smtClean="0"/>
              <a:t>Light-cone wave functions</a:t>
            </a:r>
          </a:p>
          <a:p>
            <a:r>
              <a:rPr lang="en-US" altLang="zh-CN" dirty="0" smtClean="0">
                <a:solidFill>
                  <a:srgbClr val="FF0000"/>
                </a:solidFill>
              </a:rPr>
              <a:t>Direct comparison of EIC data with lattice calculations without sum rules!</a:t>
            </a:r>
          </a:p>
        </p:txBody>
      </p:sp>
    </p:spTree>
    <p:extLst>
      <p:ext uri="{BB962C8B-B14F-4D97-AF65-F5344CB8AC3E}">
        <p14:creationId xmlns:p14="http://schemas.microsoft.com/office/powerpoint/2010/main" val="151003770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22575"/>
            <a:ext cx="8229600" cy="1139825"/>
          </a:xfrm>
        </p:spPr>
        <p:txBody>
          <a:bodyPr>
            <a:normAutofit/>
          </a:bodyPr>
          <a:lstStyle/>
          <a:p>
            <a:pPr>
              <a:defRPr/>
            </a:pPr>
            <a:r>
              <a:rPr lang="en-US" b="1" dirty="0" smtClean="0"/>
              <a:t>Wilson was after </a:t>
            </a:r>
            <a:r>
              <a:rPr lang="en-US" b="1" dirty="0" err="1" smtClean="0"/>
              <a:t>parton</a:t>
            </a:r>
            <a:r>
              <a:rPr lang="en-US" b="1" dirty="0" smtClean="0"/>
              <a:t> physics! </a:t>
            </a:r>
            <a:endParaRPr lang="en-US" b="1" dirty="0"/>
          </a:p>
        </p:txBody>
      </p:sp>
    </p:spTree>
    <p:extLst>
      <p:ext uri="{BB962C8B-B14F-4D97-AF65-F5344CB8AC3E}">
        <p14:creationId xmlns:p14="http://schemas.microsoft.com/office/powerpoint/2010/main" val="258048057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1">
                    <a:lumMod val="75000"/>
                    <a:lumOff val="25000"/>
                  </a:schemeClr>
                </a:solidFill>
              </a:rPr>
              <a:t>Deep-inelastic scattering (Jlab12 GeV, EIC)</a:t>
            </a:r>
            <a:endParaRPr lang="en-US" dirty="0">
              <a:solidFill>
                <a:schemeClr val="tx1">
                  <a:lumMod val="75000"/>
                  <a:lumOff val="25000"/>
                </a:schemeClr>
              </a:solidFill>
            </a:endParaRPr>
          </a:p>
        </p:txBody>
      </p:sp>
      <p:sp>
        <p:nvSpPr>
          <p:cNvPr id="15363" name="Content Placeholder 2"/>
          <p:cNvSpPr>
            <a:spLocks noGrp="1"/>
          </p:cNvSpPr>
          <p:nvPr>
            <p:ph idx="1"/>
          </p:nvPr>
        </p:nvSpPr>
        <p:spPr>
          <a:xfrm>
            <a:off x="675847" y="1666333"/>
            <a:ext cx="7886700" cy="4351338"/>
          </a:xfrm>
        </p:spPr>
        <p:txBody>
          <a:bodyPr>
            <a:noAutofit/>
          </a:bodyPr>
          <a:lstStyle/>
          <a:p>
            <a:endParaRPr lang="en-US" altLang="zh-CN" dirty="0" smtClean="0">
              <a:solidFill>
                <a:srgbClr val="1E02C6"/>
              </a:solidFill>
            </a:endParaRPr>
          </a:p>
          <a:p>
            <a:endParaRPr lang="en-US" altLang="zh-CN" dirty="0">
              <a:solidFill>
                <a:srgbClr val="1E02C6"/>
              </a:solidFill>
            </a:endParaRPr>
          </a:p>
          <a:p>
            <a:endParaRPr lang="en-US" altLang="zh-CN" dirty="0" smtClean="0">
              <a:solidFill>
                <a:srgbClr val="1E02C6"/>
              </a:solidFill>
            </a:endParaRPr>
          </a:p>
          <a:p>
            <a:endParaRPr lang="en-US" altLang="zh-CN" dirty="0">
              <a:solidFill>
                <a:srgbClr val="1E02C6"/>
              </a:solidFill>
            </a:endParaRPr>
          </a:p>
          <a:p>
            <a:endParaRPr lang="en-US" altLang="zh-CN" dirty="0" smtClean="0">
              <a:solidFill>
                <a:srgbClr val="1E02C6"/>
              </a:solidFill>
            </a:endParaRPr>
          </a:p>
          <a:p>
            <a:r>
              <a:rPr lang="en-US" altLang="zh-CN" dirty="0" smtClean="0">
                <a:solidFill>
                  <a:srgbClr val="1E02C6"/>
                </a:solidFill>
              </a:rPr>
              <a:t>Study </a:t>
            </a:r>
            <a:r>
              <a:rPr lang="en-US" altLang="zh-CN" dirty="0" smtClean="0">
                <a:solidFill>
                  <a:srgbClr val="FF0000"/>
                </a:solidFill>
              </a:rPr>
              <a:t>quarks and gluons </a:t>
            </a:r>
            <a:r>
              <a:rPr lang="en-US" altLang="zh-CN" dirty="0" smtClean="0">
                <a:solidFill>
                  <a:srgbClr val="1E02C6"/>
                </a:solidFill>
              </a:rPr>
              <a:t>content of QCD bound states (nucleon and nucleus), thereby learning the fundamental structure of the basic constituent of matter.</a:t>
            </a:r>
          </a:p>
        </p:txBody>
      </p:sp>
      <p:pic>
        <p:nvPicPr>
          <p:cNvPr id="1026" name="Picture 2" descr="http://inspirehep.net/record/836355/files/Fig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6034" y="1690689"/>
            <a:ext cx="3112667" cy="2179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331085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Two vital theoretical concepts: </a:t>
            </a:r>
            <a:br>
              <a:rPr lang="en-US" altLang="zh-CN" dirty="0" smtClean="0"/>
            </a:br>
            <a:r>
              <a:rPr lang="en-US" altLang="zh-CN" dirty="0" smtClean="0"/>
              <a:t>Scale separation and </a:t>
            </a:r>
            <a:r>
              <a:rPr lang="en-US" altLang="zh-CN" dirty="0" err="1" smtClean="0"/>
              <a:t>parton</a:t>
            </a:r>
            <a:r>
              <a:rPr lang="en-US" altLang="zh-CN" dirty="0" err="1"/>
              <a:t>s</a:t>
            </a:r>
            <a:endParaRPr lang="zh-CN" altLang="en-US" dirty="0"/>
          </a:p>
        </p:txBody>
      </p:sp>
      <p:sp>
        <p:nvSpPr>
          <p:cNvPr id="3" name="内容占位符 2"/>
          <p:cNvSpPr>
            <a:spLocks noGrp="1"/>
          </p:cNvSpPr>
          <p:nvPr>
            <p:ph idx="1"/>
          </p:nvPr>
        </p:nvSpPr>
        <p:spPr>
          <a:xfrm>
            <a:off x="628650" y="2017577"/>
            <a:ext cx="7886700" cy="4336364"/>
          </a:xfrm>
        </p:spPr>
        <p:txBody>
          <a:bodyPr/>
          <a:lstStyle/>
          <a:p>
            <a:r>
              <a:rPr lang="en-US" altLang="zh-CN" b="1" dirty="0" smtClean="0">
                <a:solidFill>
                  <a:srgbClr val="C00000"/>
                </a:solidFill>
              </a:rPr>
              <a:t>Scale separation (factorization): </a:t>
            </a:r>
            <a:r>
              <a:rPr lang="en-US" altLang="zh-CN" dirty="0" smtClean="0"/>
              <a:t>Cross sections can be written as convolution of quark &amp; gluon scattering cross section (</a:t>
            </a:r>
            <a:r>
              <a:rPr lang="en-US" altLang="zh-CN" dirty="0" smtClean="0">
                <a:solidFill>
                  <a:srgbClr val="0000FF"/>
                </a:solidFill>
              </a:rPr>
              <a:t>scattering mechanism</a:t>
            </a:r>
            <a:r>
              <a:rPr lang="en-US" altLang="zh-CN" dirty="0" smtClean="0"/>
              <a:t>) and the gluon and quark distributions functions (</a:t>
            </a:r>
            <a:r>
              <a:rPr lang="en-US" altLang="zh-CN" dirty="0" smtClean="0">
                <a:solidFill>
                  <a:srgbClr val="0000FF"/>
                </a:solidFill>
              </a:rPr>
              <a:t>structure physics</a:t>
            </a:r>
            <a:r>
              <a:rPr lang="en-US" altLang="zh-CN" dirty="0" smtClean="0"/>
              <a:t>), thanks to asymptotic freedom</a:t>
            </a:r>
          </a:p>
          <a:p>
            <a:r>
              <a:rPr lang="en-US" altLang="zh-CN" b="1" dirty="0" err="1" smtClean="0">
                <a:solidFill>
                  <a:srgbClr val="C00000"/>
                </a:solidFill>
              </a:rPr>
              <a:t>Partons</a:t>
            </a:r>
            <a:r>
              <a:rPr lang="en-US" altLang="zh-CN" b="1" dirty="0" smtClean="0">
                <a:solidFill>
                  <a:srgbClr val="C00000"/>
                </a:solidFill>
              </a:rPr>
              <a:t>: </a:t>
            </a:r>
            <a:r>
              <a:rPr lang="en-US" altLang="zh-CN" dirty="0" smtClean="0"/>
              <a:t>the quark and gluon distributions can be understood as </a:t>
            </a:r>
            <a:r>
              <a:rPr lang="en-US" altLang="zh-CN" dirty="0" smtClean="0">
                <a:solidFill>
                  <a:srgbClr val="0000FF"/>
                </a:solidFill>
              </a:rPr>
              <a:t>density distributions </a:t>
            </a:r>
            <a:r>
              <a:rPr lang="en-US" altLang="zh-CN" dirty="0" smtClean="0"/>
              <a:t>in </a:t>
            </a:r>
            <a:r>
              <a:rPr lang="en-US" altLang="zh-CN" dirty="0" smtClean="0">
                <a:solidFill>
                  <a:srgbClr val="0000FF"/>
                </a:solidFill>
              </a:rPr>
              <a:t>the infinite momentum frame</a:t>
            </a:r>
            <a:r>
              <a:rPr lang="en-US" altLang="zh-CN" dirty="0" smtClean="0"/>
              <a:t> of the bound states. </a:t>
            </a:r>
          </a:p>
        </p:txBody>
      </p:sp>
    </p:spTree>
    <p:extLst>
      <p:ext uri="{BB962C8B-B14F-4D97-AF65-F5344CB8AC3E}">
        <p14:creationId xmlns:p14="http://schemas.microsoft.com/office/powerpoint/2010/main" val="264503459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1332</TotalTime>
  <Words>3408</Words>
  <Application>Microsoft Macintosh PowerPoint</Application>
  <PresentationFormat>On-screen Show (4:3)</PresentationFormat>
  <Paragraphs>328</Paragraphs>
  <Slides>60</Slides>
  <Notes>2</Notes>
  <HiddenSlides>1</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Office 主题​​</vt:lpstr>
      <vt:lpstr>Welcome to Physics Dept,  U. Maryland!</vt:lpstr>
      <vt:lpstr>This Workshop is sponsored by  Maryland Center for Fundamental Physics (MCFP)</vt:lpstr>
      <vt:lpstr> Large-Momentum  Effective Field Theory</vt:lpstr>
      <vt:lpstr>Outline</vt:lpstr>
      <vt:lpstr>PowerPoint Presentation</vt:lpstr>
      <vt:lpstr>PowerPoint Presentation</vt:lpstr>
      <vt:lpstr>Wilson was after parton physics! </vt:lpstr>
      <vt:lpstr>Deep-inelastic scattering (Jlab12 GeV, EIC)</vt:lpstr>
      <vt:lpstr>Two vital theoretical concepts:  Scale separation and partons</vt:lpstr>
      <vt:lpstr>Feynman Language</vt:lpstr>
      <vt:lpstr>Need for partons</vt:lpstr>
      <vt:lpstr>There are six diagrams in time-ordering</vt:lpstr>
      <vt:lpstr>Infinite momentum frame</vt:lpstr>
      <vt:lpstr>Quark and gluon parton distributions</vt:lpstr>
      <vt:lpstr>IMF and Theoretical Difficulties</vt:lpstr>
      <vt:lpstr>Partons as light-front correlations</vt:lpstr>
      <vt:lpstr>How to deal with time-dependent correlations?</vt:lpstr>
      <vt:lpstr>Light-front quantization</vt:lpstr>
      <vt:lpstr>Status of Hamiltonian approach</vt:lpstr>
      <vt:lpstr>Parton physics on lattice?   </vt:lpstr>
      <vt:lpstr>Parton physics as fixed point of the momentum RG evolution</vt:lpstr>
      <vt:lpstr>Center-of-Mass and Internal Motions : non-relativistic case</vt:lpstr>
      <vt:lpstr>Center-of-Mass and Internal Motions : Relativistic case</vt:lpstr>
      <vt:lpstr>Momentum distribution of  constituents</vt:lpstr>
      <vt:lpstr>Computing the momentum dependence </vt:lpstr>
      <vt:lpstr>Asymptotic freedom (AF) and large momentum case </vt:lpstr>
      <vt:lpstr>Renormalization group equation </vt:lpstr>
      <vt:lpstr>Fixed point and parton physics </vt:lpstr>
      <vt:lpstr>Parton physics: a unique way to describe the hadron structure</vt:lpstr>
      <vt:lpstr>Large-momentum effective theory </vt:lpstr>
      <vt:lpstr>Main goal</vt:lpstr>
      <vt:lpstr>Two different limits</vt:lpstr>
      <vt:lpstr>Analogy with HQET</vt:lpstr>
      <vt:lpstr>A Euclidean quasi-distribution</vt:lpstr>
      <vt:lpstr>The second limit</vt:lpstr>
      <vt:lpstr>Taking the limit P-&gt; ∞ first</vt:lpstr>
      <vt:lpstr>Finite but large P</vt:lpstr>
      <vt:lpstr>Properties </vt:lpstr>
      <vt:lpstr>Factorization or matching at one-loop</vt:lpstr>
      <vt:lpstr>All order proof (Qiu and Ma) </vt:lpstr>
      <vt:lpstr>All-order renormalization and non-perturbative scheme</vt:lpstr>
      <vt:lpstr>General recipe </vt:lpstr>
      <vt:lpstr>Step 1: Deconstructing the light-cone operators</vt:lpstr>
      <vt:lpstr>Step 2: Lattice calculations</vt:lpstr>
      <vt:lpstr>Step 3: Extracting the light-cone physics from the lattice ME</vt:lpstr>
      <vt:lpstr>Infrared factorization</vt:lpstr>
      <vt:lpstr>Why factorization exists? </vt:lpstr>
      <vt:lpstr>Universality class</vt:lpstr>
      <vt:lpstr>Examples and remarks</vt:lpstr>
      <vt:lpstr>Gluon polarization</vt:lpstr>
      <vt:lpstr>QCD factorization</vt:lpstr>
      <vt:lpstr>LaMET calculations (Ji,Zhang,Zhao, PRL (2013))</vt:lpstr>
      <vt:lpstr>First calculation (Yang et al, PRL (2017))</vt:lpstr>
      <vt:lpstr>Quark distributions</vt:lpstr>
      <vt:lpstr>PowerPoint Presentation</vt:lpstr>
      <vt:lpstr>PowerPoint Presentation</vt:lpstr>
      <vt:lpstr>LP3 collaboration</vt:lpstr>
      <vt:lpstr>Parton physics of nucleon and nuclei, from EIC</vt:lpstr>
      <vt:lpstr>PowerPoint Presentation</vt:lpstr>
      <vt:lpstr>Conclusions: A lot to be done!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Theory Challenge for EIC Physics </dc:title>
  <dc:creator>X Ji</dc:creator>
  <cp:lastModifiedBy>Yong Zhao</cp:lastModifiedBy>
  <cp:revision>63</cp:revision>
  <dcterms:created xsi:type="dcterms:W3CDTF">2018-03-08T14:33:22Z</dcterms:created>
  <dcterms:modified xsi:type="dcterms:W3CDTF">2018-04-06T04:53:46Z</dcterms:modified>
</cp:coreProperties>
</file>