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mp4" ContentType="video/unknown"/>
  <Default Extension="tiff" ContentType="image/tiff"/>
  <Default Extension="rels" ContentType="application/vnd.openxmlformats-package.relationships+xml"/>
  <Default Extension="wdp" ContentType="image/vnd.ms-photo"/>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charts/chart1.xml" ContentType="application/vnd.openxmlformats-officedocument.drawingml.chart+xml"/>
  <Override PartName="/ppt/charts/chart2.xml" ContentType="application/vnd.openxmlformats-officedocument.drawingml.char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60" r:id="rId1"/>
    <p:sldMasterId id="2147483671" r:id="rId2"/>
  </p:sldMasterIdLst>
  <p:notesMasterIdLst>
    <p:notesMasterId r:id="rId53"/>
  </p:notesMasterIdLst>
  <p:handoutMasterIdLst>
    <p:handoutMasterId r:id="rId54"/>
  </p:handoutMasterIdLst>
  <p:sldIdLst>
    <p:sldId id="256" r:id="rId3"/>
    <p:sldId id="257" r:id="rId4"/>
    <p:sldId id="258" r:id="rId5"/>
    <p:sldId id="259" r:id="rId6"/>
    <p:sldId id="260" r:id="rId7"/>
    <p:sldId id="262" r:id="rId8"/>
    <p:sldId id="304" r:id="rId9"/>
    <p:sldId id="265" r:id="rId10"/>
    <p:sldId id="296" r:id="rId11"/>
    <p:sldId id="266" r:id="rId12"/>
    <p:sldId id="268" r:id="rId13"/>
    <p:sldId id="261" r:id="rId14"/>
    <p:sldId id="269" r:id="rId15"/>
    <p:sldId id="270" r:id="rId16"/>
    <p:sldId id="272" r:id="rId17"/>
    <p:sldId id="274" r:id="rId18"/>
    <p:sldId id="279" r:id="rId19"/>
    <p:sldId id="271" r:id="rId20"/>
    <p:sldId id="276" r:id="rId21"/>
    <p:sldId id="290" r:id="rId22"/>
    <p:sldId id="277" r:id="rId23"/>
    <p:sldId id="297" r:id="rId24"/>
    <p:sldId id="278" r:id="rId25"/>
    <p:sldId id="289" r:id="rId26"/>
    <p:sldId id="285" r:id="rId27"/>
    <p:sldId id="281" r:id="rId28"/>
    <p:sldId id="282" r:id="rId29"/>
    <p:sldId id="305" r:id="rId30"/>
    <p:sldId id="275" r:id="rId31"/>
    <p:sldId id="264" r:id="rId32"/>
    <p:sldId id="306" r:id="rId33"/>
    <p:sldId id="307" r:id="rId34"/>
    <p:sldId id="273" r:id="rId35"/>
    <p:sldId id="283" r:id="rId36"/>
    <p:sldId id="286" r:id="rId37"/>
    <p:sldId id="287" r:id="rId38"/>
    <p:sldId id="284" r:id="rId39"/>
    <p:sldId id="288" r:id="rId40"/>
    <p:sldId id="267" r:id="rId41"/>
    <p:sldId id="295" r:id="rId42"/>
    <p:sldId id="293" r:id="rId43"/>
    <p:sldId id="292" r:id="rId44"/>
    <p:sldId id="291" r:id="rId45"/>
    <p:sldId id="294" r:id="rId46"/>
    <p:sldId id="300" r:id="rId47"/>
    <p:sldId id="299" r:id="rId48"/>
    <p:sldId id="298" r:id="rId49"/>
    <p:sldId id="301" r:id="rId50"/>
    <p:sldId id="302" r:id="rId51"/>
    <p:sldId id="303" r:id="rId52"/>
  </p:sldIdLst>
  <p:sldSz cx="9144000" cy="5143500" type="screen16x9"/>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EB74A"/>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snapToObjects="1">
      <p:cViewPr>
        <p:scale>
          <a:sx n="85" d="100"/>
          <a:sy n="85" d="100"/>
        </p:scale>
        <p:origin x="-1176" y="-544"/>
      </p:cViewPr>
      <p:guideLst>
        <p:guide orient="horz" pos="162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1.xml"/><Relationship Id="rId14" Type="http://schemas.openxmlformats.org/officeDocument/2006/relationships/slide" Target="slides/slide12.xml"/><Relationship Id="rId15" Type="http://schemas.openxmlformats.org/officeDocument/2006/relationships/slide" Target="slides/slide13.xml"/><Relationship Id="rId16" Type="http://schemas.openxmlformats.org/officeDocument/2006/relationships/slide" Target="slides/slide14.xml"/><Relationship Id="rId17" Type="http://schemas.openxmlformats.org/officeDocument/2006/relationships/slide" Target="slides/slide15.xml"/><Relationship Id="rId18" Type="http://schemas.openxmlformats.org/officeDocument/2006/relationships/slide" Target="slides/slide16.xml"/><Relationship Id="rId19" Type="http://schemas.openxmlformats.org/officeDocument/2006/relationships/slide" Target="slides/slide17.xml"/><Relationship Id="rId50" Type="http://schemas.openxmlformats.org/officeDocument/2006/relationships/slide" Target="slides/slide48.xml"/><Relationship Id="rId51" Type="http://schemas.openxmlformats.org/officeDocument/2006/relationships/slide" Target="slides/slide49.xml"/><Relationship Id="rId52" Type="http://schemas.openxmlformats.org/officeDocument/2006/relationships/slide" Target="slides/slide50.xml"/><Relationship Id="rId53" Type="http://schemas.openxmlformats.org/officeDocument/2006/relationships/notesMaster" Target="notesMasters/notesMaster1.xml"/><Relationship Id="rId54" Type="http://schemas.openxmlformats.org/officeDocument/2006/relationships/handoutMaster" Target="handoutMasters/handoutMaster1.xml"/><Relationship Id="rId55" Type="http://schemas.openxmlformats.org/officeDocument/2006/relationships/printerSettings" Target="printerSettings/printerSettings1.bin"/><Relationship Id="rId56" Type="http://schemas.openxmlformats.org/officeDocument/2006/relationships/presProps" Target="presProps.xml"/><Relationship Id="rId57" Type="http://schemas.openxmlformats.org/officeDocument/2006/relationships/viewProps" Target="viewProps.xml"/><Relationship Id="rId58" Type="http://schemas.openxmlformats.org/officeDocument/2006/relationships/theme" Target="theme/theme1.xml"/><Relationship Id="rId59" Type="http://schemas.openxmlformats.org/officeDocument/2006/relationships/tableStyles" Target="tableStyles.xml"/><Relationship Id="rId40" Type="http://schemas.openxmlformats.org/officeDocument/2006/relationships/slide" Target="slides/slide38.xml"/><Relationship Id="rId41" Type="http://schemas.openxmlformats.org/officeDocument/2006/relationships/slide" Target="slides/slide39.xml"/><Relationship Id="rId42" Type="http://schemas.openxmlformats.org/officeDocument/2006/relationships/slide" Target="slides/slide40.xml"/><Relationship Id="rId43" Type="http://schemas.openxmlformats.org/officeDocument/2006/relationships/slide" Target="slides/slide41.xml"/><Relationship Id="rId44" Type="http://schemas.openxmlformats.org/officeDocument/2006/relationships/slide" Target="slides/slide42.xml"/><Relationship Id="rId45" Type="http://schemas.openxmlformats.org/officeDocument/2006/relationships/slide" Target="slides/slide43.xml"/><Relationship Id="rId46" Type="http://schemas.openxmlformats.org/officeDocument/2006/relationships/slide" Target="slides/slide44.xml"/><Relationship Id="rId47" Type="http://schemas.openxmlformats.org/officeDocument/2006/relationships/slide" Target="slides/slide45.xml"/><Relationship Id="rId48" Type="http://schemas.openxmlformats.org/officeDocument/2006/relationships/slide" Target="slides/slide46.xml"/><Relationship Id="rId49" Type="http://schemas.openxmlformats.org/officeDocument/2006/relationships/slide" Target="slides/slide47.xml"/><Relationship Id="rId1" Type="http://schemas.openxmlformats.org/officeDocument/2006/relationships/slideMaster" Target="slideMasters/slideMaster1.xml"/><Relationship Id="rId2" Type="http://schemas.openxmlformats.org/officeDocument/2006/relationships/slideMaster" Target="slideMasters/slideMaster2.xml"/><Relationship Id="rId3" Type="http://schemas.openxmlformats.org/officeDocument/2006/relationships/slide" Target="slides/slide1.xml"/><Relationship Id="rId4" Type="http://schemas.openxmlformats.org/officeDocument/2006/relationships/slide" Target="slides/slide2.xml"/><Relationship Id="rId5" Type="http://schemas.openxmlformats.org/officeDocument/2006/relationships/slide" Target="slides/slide3.xml"/><Relationship Id="rId6" Type="http://schemas.openxmlformats.org/officeDocument/2006/relationships/slide" Target="slides/slide4.xml"/><Relationship Id="rId7" Type="http://schemas.openxmlformats.org/officeDocument/2006/relationships/slide" Target="slides/slide5.xml"/><Relationship Id="rId8" Type="http://schemas.openxmlformats.org/officeDocument/2006/relationships/slide" Target="slides/slide6.xml"/><Relationship Id="rId9" Type="http://schemas.openxmlformats.org/officeDocument/2006/relationships/slide" Target="slides/slide7.xml"/><Relationship Id="rId30" Type="http://schemas.openxmlformats.org/officeDocument/2006/relationships/slide" Target="slides/slide28.xml"/><Relationship Id="rId31" Type="http://schemas.openxmlformats.org/officeDocument/2006/relationships/slide" Target="slides/slide29.xml"/><Relationship Id="rId32" Type="http://schemas.openxmlformats.org/officeDocument/2006/relationships/slide" Target="slides/slide30.xml"/><Relationship Id="rId33" Type="http://schemas.openxmlformats.org/officeDocument/2006/relationships/slide" Target="slides/slide31.xml"/><Relationship Id="rId34" Type="http://schemas.openxmlformats.org/officeDocument/2006/relationships/slide" Target="slides/slide32.xml"/><Relationship Id="rId35" Type="http://schemas.openxmlformats.org/officeDocument/2006/relationships/slide" Target="slides/slide33.xml"/><Relationship Id="rId36" Type="http://schemas.openxmlformats.org/officeDocument/2006/relationships/slide" Target="slides/slide34.xml"/><Relationship Id="rId37" Type="http://schemas.openxmlformats.org/officeDocument/2006/relationships/slide" Target="slides/slide35.xml"/><Relationship Id="rId38" Type="http://schemas.openxmlformats.org/officeDocument/2006/relationships/slide" Target="slides/slide36.xml"/><Relationship Id="rId39" Type="http://schemas.openxmlformats.org/officeDocument/2006/relationships/slide" Target="slides/slide37.xml"/><Relationship Id="rId20" Type="http://schemas.openxmlformats.org/officeDocument/2006/relationships/slide" Target="slides/slide18.xml"/><Relationship Id="rId21" Type="http://schemas.openxmlformats.org/officeDocument/2006/relationships/slide" Target="slides/slide19.xml"/><Relationship Id="rId22" Type="http://schemas.openxmlformats.org/officeDocument/2006/relationships/slide" Target="slides/slide20.xml"/><Relationship Id="rId23" Type="http://schemas.openxmlformats.org/officeDocument/2006/relationships/slide" Target="slides/slide21.xml"/><Relationship Id="rId24" Type="http://schemas.openxmlformats.org/officeDocument/2006/relationships/slide" Target="slides/slide22.xml"/><Relationship Id="rId25" Type="http://schemas.openxmlformats.org/officeDocument/2006/relationships/slide" Target="slides/slide23.xml"/><Relationship Id="rId26" Type="http://schemas.openxmlformats.org/officeDocument/2006/relationships/slide" Target="slides/slide24.xml"/><Relationship Id="rId27" Type="http://schemas.openxmlformats.org/officeDocument/2006/relationships/slide" Target="slides/slide25.xml"/><Relationship Id="rId28" Type="http://schemas.openxmlformats.org/officeDocument/2006/relationships/slide" Target="slides/slide26.xml"/><Relationship Id="rId29" Type="http://schemas.openxmlformats.org/officeDocument/2006/relationships/slide" Target="slides/slide27.xml"/><Relationship Id="rId10" Type="http://schemas.openxmlformats.org/officeDocument/2006/relationships/slide" Target="slides/slide8.xml"/><Relationship Id="rId11" Type="http://schemas.openxmlformats.org/officeDocument/2006/relationships/slide" Target="slides/slide9.xml"/><Relationship Id="rId12" Type="http://schemas.openxmlformats.org/officeDocument/2006/relationships/slide" Target="slides/slide10.xml"/></Relationships>
</file>

<file path=ppt/charts/_rels/chart1.xml.rels><?xml version="1.0" encoding="UTF-8" standalone="yes"?>
<Relationships xmlns="http://schemas.openxmlformats.org/package/2006/relationships"><Relationship Id="rId1" Type="http://schemas.openxmlformats.org/officeDocument/2006/relationships/oleObject" Target="file:///\\cern.ch\dfs\Workspaces\a\Ansys_models\0_Analysis\20170914_Stave0_Thermal_expansion_measurement\Thermal_expasion_test_2.xlsx" TargetMode="External"/></Relationships>
</file>

<file path=ppt/charts/_rels/chart2.xml.rels><?xml version="1.0" encoding="UTF-8" standalone="yes"?>
<Relationships xmlns="http://schemas.openxmlformats.org/package/2006/relationships"><Relationship Id="rId1" Type="http://schemas.openxmlformats.org/officeDocument/2006/relationships/oleObject" Target="file:///\\cern.ch\dfs\Workspaces\a\Ansys_models\0_Analysis\20170914_Stave0_Thermal_expansion_measurement\Thermal_expasion_test.xlsx"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sz="1800" b="0" i="0" baseline="0" dirty="0">
                <a:effectLst/>
              </a:rPr>
              <a:t>CTE [</a:t>
            </a:r>
            <a:r>
              <a:rPr lang="el-GR" sz="1800" b="0" i="0" baseline="0" dirty="0">
                <a:effectLst/>
              </a:rPr>
              <a:t>μ</a:t>
            </a:r>
            <a:r>
              <a:rPr lang="en-US" sz="1800" b="0" i="0" baseline="0" dirty="0">
                <a:effectLst/>
              </a:rPr>
              <a:t>m/m/</a:t>
            </a:r>
            <a:r>
              <a:rPr lang="en-US" sz="1800" b="0" i="0" baseline="30000" dirty="0">
                <a:effectLst/>
              </a:rPr>
              <a:t>0</a:t>
            </a:r>
            <a:r>
              <a:rPr lang="en-US" sz="1800" b="0" i="0" baseline="0" dirty="0">
                <a:effectLst/>
              </a:rPr>
              <a:t>C]</a:t>
            </a:r>
            <a:endParaRPr lang="en-GB" dirty="0">
              <a:effectLst/>
            </a:endParaRPr>
          </a:p>
        </c:rich>
      </c:tx>
      <c:layout>
        <c:manualLayout>
          <c:xMode val="edge"/>
          <c:yMode val="edge"/>
          <c:x val="0.0990712728442763"/>
          <c:y val="0.0144401229282146"/>
        </c:manualLayout>
      </c:layout>
      <c:overlay val="0"/>
      <c:spPr>
        <a:noFill/>
        <a:ln>
          <a:noFill/>
        </a:ln>
        <a:effectLst/>
      </c:spPr>
    </c:title>
    <c:autoTitleDeleted val="0"/>
    <c:plotArea>
      <c:layout>
        <c:manualLayout>
          <c:layoutTarget val="inner"/>
          <c:xMode val="edge"/>
          <c:yMode val="edge"/>
          <c:x val="0.11168299462516"/>
          <c:y val="0.150939737401296"/>
          <c:w val="0.869841767156279"/>
          <c:h val="0.750638134951824"/>
        </c:manualLayout>
      </c:layout>
      <c:barChart>
        <c:barDir val="col"/>
        <c:grouping val="clustered"/>
        <c:varyColors val="0"/>
        <c:ser>
          <c:idx val="0"/>
          <c:order val="0"/>
          <c:tx>
            <c:strRef>
              <c:f>Sheet2!$O$67</c:f>
              <c:strCache>
                <c:ptCount val="1"/>
                <c:pt idx="0">
                  <c:v>30 Water</c:v>
                </c:pt>
              </c:strCache>
            </c:strRef>
          </c:tx>
          <c:spPr>
            <a:solidFill>
              <a:schemeClr val="accent2"/>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Sheet2!$P$66:$R$66</c:f>
              <c:strCache>
                <c:ptCount val="3"/>
                <c:pt idx="0">
                  <c:v>Lower  CP </c:v>
                </c:pt>
                <c:pt idx="1">
                  <c:v>Upper CP (middle)</c:v>
                </c:pt>
                <c:pt idx="2">
                  <c:v>Upper  CP (side) </c:v>
                </c:pt>
              </c:strCache>
            </c:strRef>
          </c:cat>
          <c:val>
            <c:numRef>
              <c:f>Sheet2!$P$67:$R$67</c:f>
              <c:numCache>
                <c:formatCode>0.0</c:formatCode>
                <c:ptCount val="3"/>
                <c:pt idx="0">
                  <c:v>3.561389850533415</c:v>
                </c:pt>
                <c:pt idx="1">
                  <c:v>6.787500563919194</c:v>
                </c:pt>
                <c:pt idx="2">
                  <c:v>6.525219582246947</c:v>
                </c:pt>
              </c:numCache>
            </c:numRef>
          </c:val>
        </c:ser>
        <c:ser>
          <c:idx val="1"/>
          <c:order val="1"/>
          <c:tx>
            <c:strRef>
              <c:f>Sheet2!$O$68</c:f>
              <c:strCache>
                <c:ptCount val="1"/>
                <c:pt idx="0">
                  <c:v>31</c:v>
                </c:pt>
              </c:strCache>
            </c:strRef>
          </c:tx>
          <c:spPr>
            <a:solidFill>
              <a:schemeClr val="bg1">
                <a:lumMod val="65000"/>
              </a:schemeClr>
            </a:solidFill>
            <a:ln>
              <a:noFill/>
            </a:ln>
            <a:effectLst/>
          </c:spPr>
          <c:invertIfNegative val="0"/>
          <c:dPt>
            <c:idx val="0"/>
            <c:invertIfNegative val="0"/>
            <c:bubble3D val="0"/>
            <c:spPr>
              <a:solidFill>
                <a:schemeClr val="bg1"/>
              </a:solidFill>
              <a:ln>
                <a:noFill/>
              </a:ln>
              <a:effectLst/>
            </c:spPr>
          </c:dPt>
          <c:dLbls>
            <c:dLbl>
              <c:idx val="0"/>
              <c:delete val="1"/>
              <c:extLst>
                <c:ext xmlns:c15="http://schemas.microsoft.com/office/drawing/2012/chart" uri="{CE6537A1-D6FC-4f65-9D91-7224C49458BB}"/>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Sheet2!$P$66:$R$66</c:f>
              <c:strCache>
                <c:ptCount val="3"/>
                <c:pt idx="0">
                  <c:v>Lower  CP </c:v>
                </c:pt>
                <c:pt idx="1">
                  <c:v>Upper CP (middle)</c:v>
                </c:pt>
                <c:pt idx="2">
                  <c:v>Upper  CP (side) </c:v>
                </c:pt>
              </c:strCache>
            </c:strRef>
          </c:cat>
          <c:val>
            <c:numRef>
              <c:f>Sheet2!$P$68:$R$68</c:f>
              <c:numCache>
                <c:formatCode>0.0</c:formatCode>
                <c:ptCount val="3"/>
                <c:pt idx="0">
                  <c:v>0.90415197383698</c:v>
                </c:pt>
                <c:pt idx="1">
                  <c:v>6.718927942888924</c:v>
                </c:pt>
                <c:pt idx="2">
                  <c:v>6.545044381073931</c:v>
                </c:pt>
              </c:numCache>
            </c:numRef>
          </c:val>
        </c:ser>
        <c:ser>
          <c:idx val="2"/>
          <c:order val="2"/>
          <c:tx>
            <c:strRef>
              <c:f>Sheet2!$O$69</c:f>
              <c:strCache>
                <c:ptCount val="1"/>
                <c:pt idx="0">
                  <c:v>40 Water</c:v>
                </c:pt>
              </c:strCache>
            </c:strRef>
          </c:tx>
          <c:spPr>
            <a:solidFill>
              <a:srgbClr val="FFC000"/>
            </a:solidFill>
            <a:ln>
              <a:noFill/>
            </a:ln>
            <a:effectLst/>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mn-lt"/>
                    <a:ea typeface="+mn-ea"/>
                    <a:cs typeface="+mn-cs"/>
                  </a:defRPr>
                </a:pPr>
                <a:endParaRPr lang="en-US"/>
              </a:p>
            </c:txPr>
            <c:dLblPos val="outEnd"/>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Sheet2!$P$66:$R$66</c:f>
              <c:strCache>
                <c:ptCount val="3"/>
                <c:pt idx="0">
                  <c:v>Lower  CP </c:v>
                </c:pt>
                <c:pt idx="1">
                  <c:v>Upper CP (middle)</c:v>
                </c:pt>
                <c:pt idx="2">
                  <c:v>Upper  CP (side) </c:v>
                </c:pt>
              </c:strCache>
            </c:strRef>
          </c:cat>
          <c:val>
            <c:numRef>
              <c:f>Sheet2!$P$69:$R$69</c:f>
              <c:numCache>
                <c:formatCode>0.0</c:formatCode>
                <c:ptCount val="3"/>
                <c:pt idx="0">
                  <c:v>4.27044018228392</c:v>
                </c:pt>
                <c:pt idx="1">
                  <c:v>7.622636432650196</c:v>
                </c:pt>
                <c:pt idx="2">
                  <c:v>7.101374232921215</c:v>
                </c:pt>
              </c:numCache>
            </c:numRef>
          </c:val>
        </c:ser>
        <c:dLbls>
          <c:dLblPos val="outEnd"/>
          <c:showLegendKey val="0"/>
          <c:showVal val="1"/>
          <c:showCatName val="0"/>
          <c:showSerName val="0"/>
          <c:showPercent val="0"/>
          <c:showBubbleSize val="0"/>
        </c:dLbls>
        <c:gapWidth val="219"/>
        <c:overlap val="-27"/>
        <c:axId val="-2107435416"/>
        <c:axId val="-2107431864"/>
      </c:barChart>
      <c:catAx>
        <c:axId val="-2107435416"/>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07431864"/>
        <c:crosses val="autoZero"/>
        <c:auto val="1"/>
        <c:lblAlgn val="ctr"/>
        <c:lblOffset val="100"/>
        <c:noMultiLvlLbl val="0"/>
      </c:catAx>
      <c:valAx>
        <c:axId val="-2107431864"/>
        <c:scaling>
          <c:orientation val="minMax"/>
          <c:max val="8.0"/>
        </c:scaling>
        <c:delete val="0"/>
        <c:axPos val="l"/>
        <c:majorGridlines>
          <c:spPr>
            <a:ln w="9525" cap="flat" cmpd="sng" algn="ctr">
              <a:solidFill>
                <a:schemeClr val="tx1">
                  <a:lumMod val="15000"/>
                  <a:lumOff val="85000"/>
                </a:schemeClr>
              </a:solidFill>
              <a:round/>
            </a:ln>
            <a:effectLst/>
          </c:spPr>
        </c:majorGridlines>
        <c:numFmt formatCod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07435416"/>
        <c:crosses val="autoZero"/>
        <c:crossBetween val="between"/>
      </c:valAx>
      <c:spPr>
        <a:noFill/>
        <a:ln>
          <a:noFill/>
        </a:ln>
        <a:effectLst/>
      </c:spPr>
    </c:plotArea>
    <c:legend>
      <c:legendPos val="r"/>
      <c:layout>
        <c:manualLayout>
          <c:xMode val="edge"/>
          <c:yMode val="edge"/>
          <c:x val="0.116483435550972"/>
          <c:y val="0.158453161587099"/>
          <c:w val="0.274564454461461"/>
          <c:h val="0.241126044039214"/>
        </c:manualLayout>
      </c:layout>
      <c:overlay val="0"/>
      <c:spPr>
        <a:noFill/>
        <a:ln>
          <a:noFill/>
        </a:ln>
        <a:effectLst/>
      </c:spPr>
      <c:txPr>
        <a:bodyPr rot="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GB" dirty="0" smtClean="0"/>
              <a:t> </a:t>
            </a:r>
            <a:r>
              <a:rPr lang="en-GB" dirty="0"/>
              <a:t>Power </a:t>
            </a:r>
            <a:r>
              <a:rPr lang="en-GB" dirty="0" smtClean="0"/>
              <a:t>ON</a:t>
            </a:r>
            <a:br>
              <a:rPr lang="en-GB" dirty="0" smtClean="0"/>
            </a:br>
            <a:r>
              <a:rPr lang="en-GB" dirty="0" smtClean="0"/>
              <a:t>Chiller switched off at t=0s </a:t>
            </a:r>
            <a:endParaRPr lang="en-GB" dirty="0"/>
          </a:p>
        </c:rich>
      </c:tx>
      <c:layout>
        <c:manualLayout>
          <c:xMode val="edge"/>
          <c:yMode val="edge"/>
          <c:x val="0.184633502383802"/>
          <c:y val="0.0138500623689495"/>
        </c:manualLayout>
      </c:layout>
      <c:overlay val="0"/>
      <c:spPr>
        <a:noFill/>
        <a:ln>
          <a:noFill/>
        </a:ln>
        <a:effectLst/>
      </c:spPr>
    </c:title>
    <c:autoTitleDeleted val="0"/>
    <c:plotArea>
      <c:layout>
        <c:manualLayout>
          <c:layoutTarget val="inner"/>
          <c:xMode val="edge"/>
          <c:yMode val="edge"/>
          <c:x val="0.173580468195546"/>
          <c:y val="0.198043425129439"/>
          <c:w val="0.770103450598066"/>
          <c:h val="0.653747538666083"/>
        </c:manualLayout>
      </c:layout>
      <c:scatterChart>
        <c:scatterStyle val="smoothMarker"/>
        <c:varyColors val="0"/>
        <c:ser>
          <c:idx val="1"/>
          <c:order val="0"/>
          <c:tx>
            <c:strRef>
              <c:f>Thermal_test!$C$1</c:f>
              <c:strCache>
                <c:ptCount val="1"/>
                <c:pt idx="0">
                  <c:v>UPPER CP</c:v>
                </c:pt>
              </c:strCache>
            </c:strRef>
          </c:tx>
          <c:spPr>
            <a:ln w="28575" cap="rnd">
              <a:solidFill>
                <a:schemeClr val="bg1">
                  <a:lumMod val="65000"/>
                </a:schemeClr>
              </a:solidFill>
              <a:round/>
            </a:ln>
            <a:effectLst/>
          </c:spPr>
          <c:marker>
            <c:symbol val="circle"/>
            <c:size val="5"/>
            <c:spPr>
              <a:solidFill>
                <a:schemeClr val="bg1">
                  <a:lumMod val="65000"/>
                </a:schemeClr>
              </a:solidFill>
              <a:ln w="28575">
                <a:solidFill>
                  <a:schemeClr val="bg1">
                    <a:lumMod val="65000"/>
                  </a:schemeClr>
                </a:solidFill>
              </a:ln>
              <a:effectLst/>
            </c:spPr>
          </c:marker>
          <c:xVal>
            <c:numRef>
              <c:f>Thermal_test!$A$2:$A$9</c:f>
              <c:numCache>
                <c:formatCode>General</c:formatCode>
                <c:ptCount val="8"/>
                <c:pt idx="0">
                  <c:v>0.0</c:v>
                </c:pt>
                <c:pt idx="1">
                  <c:v>60.0</c:v>
                </c:pt>
                <c:pt idx="2">
                  <c:v>80.0</c:v>
                </c:pt>
                <c:pt idx="3">
                  <c:v>90.0</c:v>
                </c:pt>
                <c:pt idx="4">
                  <c:v>110.0</c:v>
                </c:pt>
                <c:pt idx="5">
                  <c:v>150.0</c:v>
                </c:pt>
                <c:pt idx="6">
                  <c:v>180.0</c:v>
                </c:pt>
              </c:numCache>
            </c:numRef>
          </c:xVal>
          <c:yVal>
            <c:numRef>
              <c:f>Thermal_test!$C$2:$C$9</c:f>
              <c:numCache>
                <c:formatCode>General</c:formatCode>
                <c:ptCount val="8"/>
                <c:pt idx="0">
                  <c:v>23.0</c:v>
                </c:pt>
                <c:pt idx="1">
                  <c:v>27.0</c:v>
                </c:pt>
                <c:pt idx="2">
                  <c:v>28.0</c:v>
                </c:pt>
                <c:pt idx="3">
                  <c:v>29.0</c:v>
                </c:pt>
                <c:pt idx="4">
                  <c:v>30.0</c:v>
                </c:pt>
                <c:pt idx="5">
                  <c:v>31.0</c:v>
                </c:pt>
                <c:pt idx="6">
                  <c:v>31.0</c:v>
                </c:pt>
              </c:numCache>
            </c:numRef>
          </c:yVal>
          <c:smooth val="1"/>
        </c:ser>
        <c:dLbls>
          <c:showLegendKey val="0"/>
          <c:showVal val="0"/>
          <c:showCatName val="0"/>
          <c:showSerName val="0"/>
          <c:showPercent val="0"/>
          <c:showBubbleSize val="0"/>
        </c:dLbls>
        <c:axId val="-2107351784"/>
        <c:axId val="-2107344776"/>
      </c:scatterChart>
      <c:valAx>
        <c:axId val="-2107351784"/>
        <c:scaling>
          <c:orientation val="minMax"/>
          <c:max val="180.0"/>
          <c:min val="0.0"/>
        </c:scaling>
        <c:delete val="0"/>
        <c:axPos val="b"/>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0" spcFirstLastPara="1" vertOverflow="ellipsis" vert="horz" wrap="square" anchor="ctr" anchorCtr="1"/>
              <a:lstStyle/>
              <a:p>
                <a:pPr>
                  <a:defRPr sz="1050" b="0" i="0" u="none" strike="noStrike" kern="1200" baseline="0">
                    <a:solidFill>
                      <a:schemeClr val="tx1">
                        <a:lumMod val="65000"/>
                        <a:lumOff val="35000"/>
                      </a:schemeClr>
                    </a:solidFill>
                    <a:latin typeface="+mn-lt"/>
                    <a:ea typeface="+mn-ea"/>
                    <a:cs typeface="+mn-cs"/>
                  </a:defRPr>
                </a:pPr>
                <a:r>
                  <a:rPr lang="en-GB" sz="1050"/>
                  <a:t>Time</a:t>
                </a:r>
                <a:r>
                  <a:rPr lang="en-GB" sz="1050" baseline="0"/>
                  <a:t> [s]</a:t>
                </a:r>
                <a:endParaRPr lang="en-GB" sz="1050"/>
              </a:p>
            </c:rich>
          </c:tx>
          <c:layout>
            <c:manualLayout>
              <c:xMode val="edge"/>
              <c:yMode val="edge"/>
              <c:x val="0.3964197217488"/>
              <c:y val="0.917842379472269"/>
            </c:manualLayout>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07344776"/>
        <c:crosses val="autoZero"/>
        <c:crossBetween val="midCat"/>
      </c:valAx>
      <c:valAx>
        <c:axId val="-2107344776"/>
        <c:scaling>
          <c:orientation val="minMax"/>
          <c:min val="23.0"/>
        </c:scaling>
        <c:delete val="0"/>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title>
          <c:tx>
            <c:rich>
              <a:bodyPr rot="-5400000" spcFirstLastPara="1" vertOverflow="ellipsis" vert="horz" wrap="square" anchor="ctr" anchorCtr="1"/>
              <a:lstStyle/>
              <a:p>
                <a:pPr>
                  <a:defRPr sz="1100" b="0" i="0" u="none" strike="noStrike" kern="1200" baseline="0">
                    <a:solidFill>
                      <a:schemeClr val="tx1">
                        <a:lumMod val="65000"/>
                        <a:lumOff val="35000"/>
                      </a:schemeClr>
                    </a:solidFill>
                    <a:latin typeface="+mn-lt"/>
                    <a:ea typeface="+mn-ea"/>
                    <a:cs typeface="+mn-cs"/>
                  </a:defRPr>
                </a:pPr>
                <a:r>
                  <a:rPr lang="en-GB" sz="1100"/>
                  <a:t>Temperature [</a:t>
                </a:r>
                <a:r>
                  <a:rPr lang="en-GB" sz="1100" baseline="30000"/>
                  <a:t>o</a:t>
                </a:r>
                <a:r>
                  <a:rPr lang="en-GB" sz="1100" baseline="0"/>
                  <a:t>C]</a:t>
                </a:r>
                <a:endParaRPr lang="en-GB" sz="1100"/>
              </a:p>
            </c:rich>
          </c:tx>
          <c:layout>
            <c:manualLayout>
              <c:xMode val="edge"/>
              <c:yMode val="edge"/>
              <c:x val="0.0121446961494827"/>
              <c:y val="0.286929919276055"/>
            </c:manualLayout>
          </c:layout>
          <c:overlay val="0"/>
          <c:spPr>
            <a:noFill/>
            <a:ln>
              <a:noFill/>
            </a:ln>
            <a:effectLst/>
          </c:sp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en-US"/>
          </a:p>
        </c:txPr>
        <c:crossAx val="-2107351784"/>
        <c:crosses val="autoZero"/>
        <c:crossBetween val="midCat"/>
      </c:valAx>
      <c:spPr>
        <a:noFill/>
        <a:ln>
          <a:noFill/>
        </a:ln>
        <a:effectLst/>
      </c:spPr>
    </c:plotArea>
    <c:legend>
      <c:legendPos val="r"/>
      <c:layout>
        <c:manualLayout>
          <c:xMode val="edge"/>
          <c:yMode val="edge"/>
          <c:x val="0.513874398437622"/>
          <c:y val="0.634154870800133"/>
          <c:w val="0.408532300036089"/>
          <c:h val="0.134547714813738"/>
        </c:manualLayout>
      </c:layout>
      <c:overlay val="1"/>
      <c:spPr>
        <a:noFill/>
        <a:ln>
          <a:noFill/>
        </a:ln>
        <a:effectLst/>
      </c:spPr>
      <c:txPr>
        <a:bodyPr rot="0" spcFirstLastPara="1" vertOverflow="ellipsis" vert="horz" wrap="square" anchor="ctr" anchorCtr="1"/>
        <a:lstStyle/>
        <a:p>
          <a:pPr>
            <a:defRPr sz="1200" b="0"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solidFill>
        <a:schemeClr val="tx1"/>
      </a:solidFill>
    </a:ln>
    <a:effectLst/>
  </c:spPr>
  <c:txPr>
    <a:bodyPr/>
    <a:lstStyle/>
    <a:p>
      <a:pPr>
        <a:defRPr/>
      </a:pPr>
      <a:endParaRPr lang="en-US"/>
    </a:p>
  </c:txPr>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0A2928B4-D7E6-024B-BD71-C1D0121E8618}" type="datetimeFigureOut">
              <a:rPr lang="en-US" smtClean="0"/>
              <a:t>28/10/17</a:t>
            </a:fld>
            <a:endParaRPr lang="en-US"/>
          </a:p>
        </p:txBody>
      </p:sp>
      <p:sp>
        <p:nvSpPr>
          <p:cNvPr id="4" name="Footer Placehold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918B8C1A-8C83-D347-BB3E-08EB52BAC640}" type="slidenum">
              <a:rPr lang="en-US" smtClean="0"/>
              <a:t>‹#›</a:t>
            </a:fld>
            <a:endParaRPr lang="en-US"/>
          </a:p>
        </p:txBody>
      </p:sp>
    </p:spTree>
    <p:extLst>
      <p:ext uri="{BB962C8B-B14F-4D97-AF65-F5344CB8AC3E}">
        <p14:creationId xmlns:p14="http://schemas.microsoft.com/office/powerpoint/2010/main" val="3886308322"/>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2B8C8D47-9FDE-F248-812D-0A30D697076D}" type="datetimeFigureOut">
              <a:rPr lang="en-US" smtClean="0"/>
              <a:t>28/10/17</a:t>
            </a:fld>
            <a:endParaRPr lang="en-US"/>
          </a:p>
        </p:txBody>
      </p:sp>
      <p:sp>
        <p:nvSpPr>
          <p:cNvPr id="4" name="Slide Image Placeholder 3"/>
          <p:cNvSpPr>
            <a:spLocks noGrp="1" noRot="1" noChangeAspect="1"/>
          </p:cNvSpPr>
          <p:nvPr>
            <p:ph type="sldImg" idx="2"/>
          </p:nvPr>
        </p:nvSpPr>
        <p:spPr>
          <a:xfrm>
            <a:off x="381000" y="685800"/>
            <a:ext cx="6096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it-IT" smtClean="0"/>
              <a:t>Click to edit Master text styles</a:t>
            </a:r>
          </a:p>
          <a:p>
            <a:pPr lvl="1"/>
            <a:r>
              <a:rPr lang="it-IT" smtClean="0"/>
              <a:t>Second level</a:t>
            </a:r>
          </a:p>
          <a:p>
            <a:pPr lvl="2"/>
            <a:r>
              <a:rPr lang="it-IT" smtClean="0"/>
              <a:t>Third level</a:t>
            </a:r>
          </a:p>
          <a:p>
            <a:pPr lvl="3"/>
            <a:r>
              <a:rPr lang="it-IT" smtClean="0"/>
              <a:t>Fourth level</a:t>
            </a:r>
          </a:p>
          <a:p>
            <a:pPr lvl="4"/>
            <a:r>
              <a:rPr lang="it-IT"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5461F32-ECCF-C145-A34A-7BD4934933B8}" type="slidenum">
              <a:rPr lang="en-US" smtClean="0"/>
              <a:t>‹#›</a:t>
            </a:fld>
            <a:endParaRPr lang="en-US"/>
          </a:p>
        </p:txBody>
      </p:sp>
    </p:spTree>
    <p:extLst>
      <p:ext uri="{BB962C8B-B14F-4D97-AF65-F5344CB8AC3E}">
        <p14:creationId xmlns:p14="http://schemas.microsoft.com/office/powerpoint/2010/main" val="2324621877"/>
      </p:ext>
    </p:extLst>
  </p:cSld>
  <p:clrMap bg1="lt1" tx1="dk1" bg2="lt2" tx2="dk2" accent1="accent1" accent2="accent2" accent3="accent3" accent4="accent4" accent5="accent5" accent6="accent6" hlink="hlink" folHlink="folHlink"/>
  <p:hf hdr="0" ftr="0" dt="0"/>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5461F32-ECCF-C145-A34A-7BD4934933B8}" type="slidenum">
              <a:rPr lang="en-US" smtClean="0"/>
              <a:t>21</a:t>
            </a:fld>
            <a:endParaRPr lang="en-US"/>
          </a:p>
        </p:txBody>
      </p:sp>
    </p:spTree>
    <p:extLst>
      <p:ext uri="{BB962C8B-B14F-4D97-AF65-F5344CB8AC3E}">
        <p14:creationId xmlns:p14="http://schemas.microsoft.com/office/powerpoint/2010/main" val="3075819158"/>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3.png"/><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jpg"/></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292369" y="1033890"/>
            <a:ext cx="7772400" cy="1102519"/>
          </a:xfrm>
        </p:spPr>
        <p:txBody>
          <a:bodyPr/>
          <a:lstStyle/>
          <a:p>
            <a:r>
              <a:rPr lang="it-IT" dirty="0" smtClean="0"/>
              <a:t>Click to </a:t>
            </a:r>
            <a:r>
              <a:rPr lang="it-IT" dirty="0" err="1" smtClean="0"/>
              <a:t>edit</a:t>
            </a:r>
            <a:r>
              <a:rPr lang="it-IT" dirty="0" smtClean="0"/>
              <a:t> Master </a:t>
            </a:r>
            <a:r>
              <a:rPr lang="it-IT" dirty="0" err="1" smtClean="0"/>
              <a:t>title</a:t>
            </a:r>
            <a:r>
              <a:rPr lang="it-IT" dirty="0" smtClean="0"/>
              <a:t> style</a:t>
            </a:r>
            <a:endParaRPr lang="en-US" dirty="0"/>
          </a:p>
        </p:txBody>
      </p:sp>
      <p:sp>
        <p:nvSpPr>
          <p:cNvPr id="3" name="Subtitle 2"/>
          <p:cNvSpPr>
            <a:spLocks noGrp="1"/>
          </p:cNvSpPr>
          <p:nvPr>
            <p:ph type="subTitle" idx="1"/>
          </p:nvPr>
        </p:nvSpPr>
        <p:spPr>
          <a:xfrm>
            <a:off x="1371601" y="2914650"/>
            <a:ext cx="6400800" cy="1314450"/>
          </a:xfrm>
        </p:spPr>
        <p:txBody>
          <a:bodyPr/>
          <a:lstStyle>
            <a:lvl1pPr marL="0" indent="0" algn="ctr">
              <a:buNone/>
              <a:defRPr>
                <a:solidFill>
                  <a:schemeClr val="tx1">
                    <a:tint val="75000"/>
                  </a:schemeClr>
                </a:solidFill>
              </a:defRPr>
            </a:lvl1pPr>
            <a:lvl2pPr marL="582061" indent="0" algn="ctr">
              <a:buNone/>
              <a:defRPr>
                <a:solidFill>
                  <a:schemeClr val="tx1">
                    <a:tint val="75000"/>
                  </a:schemeClr>
                </a:solidFill>
              </a:defRPr>
            </a:lvl2pPr>
            <a:lvl3pPr marL="1164123" indent="0" algn="ctr">
              <a:buNone/>
              <a:defRPr>
                <a:solidFill>
                  <a:schemeClr val="tx1">
                    <a:tint val="75000"/>
                  </a:schemeClr>
                </a:solidFill>
              </a:defRPr>
            </a:lvl3pPr>
            <a:lvl4pPr marL="1746184" indent="0" algn="ctr">
              <a:buNone/>
              <a:defRPr>
                <a:solidFill>
                  <a:schemeClr val="tx1">
                    <a:tint val="75000"/>
                  </a:schemeClr>
                </a:solidFill>
              </a:defRPr>
            </a:lvl4pPr>
            <a:lvl5pPr marL="2328245" indent="0" algn="ctr">
              <a:buNone/>
              <a:defRPr>
                <a:solidFill>
                  <a:schemeClr val="tx1">
                    <a:tint val="75000"/>
                  </a:schemeClr>
                </a:solidFill>
              </a:defRPr>
            </a:lvl5pPr>
            <a:lvl6pPr marL="2910307" indent="0" algn="ctr">
              <a:buNone/>
              <a:defRPr>
                <a:solidFill>
                  <a:schemeClr val="tx1">
                    <a:tint val="75000"/>
                  </a:schemeClr>
                </a:solidFill>
              </a:defRPr>
            </a:lvl6pPr>
            <a:lvl7pPr marL="3492368" indent="0" algn="ctr">
              <a:buNone/>
              <a:defRPr>
                <a:solidFill>
                  <a:schemeClr val="tx1">
                    <a:tint val="75000"/>
                  </a:schemeClr>
                </a:solidFill>
              </a:defRPr>
            </a:lvl7pPr>
            <a:lvl8pPr marL="4074429" indent="0" algn="ctr">
              <a:buNone/>
              <a:defRPr>
                <a:solidFill>
                  <a:schemeClr val="tx1">
                    <a:tint val="75000"/>
                  </a:schemeClr>
                </a:solidFill>
              </a:defRPr>
            </a:lvl8pPr>
            <a:lvl9pPr marL="4656491" indent="0" algn="ctr">
              <a:buNone/>
              <a:defRPr>
                <a:solidFill>
                  <a:schemeClr val="tx1">
                    <a:tint val="75000"/>
                  </a:schemeClr>
                </a:solidFill>
              </a:defRPr>
            </a:lvl9pPr>
          </a:lstStyle>
          <a:p>
            <a:r>
              <a:rPr lang="it-IT" smtClean="0"/>
              <a:t>Click to edit Master subtitle style</a:t>
            </a:r>
            <a:endParaRPr lang="en-US"/>
          </a:p>
        </p:txBody>
      </p:sp>
      <p:sp>
        <p:nvSpPr>
          <p:cNvPr id="6" name="Slide Number Placeholder 5"/>
          <p:cNvSpPr>
            <a:spLocks noGrp="1"/>
          </p:cNvSpPr>
          <p:nvPr>
            <p:ph type="sldNum" sz="quarter" idx="12"/>
          </p:nvPr>
        </p:nvSpPr>
        <p:spPr>
          <a:xfrm>
            <a:off x="8217086" y="4767265"/>
            <a:ext cx="619390" cy="273844"/>
          </a:xfrm>
        </p:spPr>
        <p:txBody>
          <a:bodyPr/>
          <a:lstStyle/>
          <a:p>
            <a:fld id="{8E84F3AC-14D0-2246-9387-DFF665680867}" type="slidenum">
              <a:rPr lang="en-US" smtClean="0"/>
              <a:t>‹#›</a:t>
            </a:fld>
            <a:endParaRPr lang="en-US"/>
          </a:p>
        </p:txBody>
      </p:sp>
      <p:pic>
        <p:nvPicPr>
          <p:cNvPr id="7" name="Picture 6" descr="2012-Jul-04-4_Color_Logo_small_CB.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424250" y="612916"/>
            <a:ext cx="545390" cy="729234"/>
          </a:xfrm>
          <a:prstGeom prst="rect">
            <a:avLst/>
          </a:prstGeom>
        </p:spPr>
      </p:pic>
      <p:grpSp>
        <p:nvGrpSpPr>
          <p:cNvPr id="8" name="Group 7"/>
          <p:cNvGrpSpPr/>
          <p:nvPr/>
        </p:nvGrpSpPr>
        <p:grpSpPr>
          <a:xfrm>
            <a:off x="238015" y="808728"/>
            <a:ext cx="8205404" cy="215444"/>
            <a:chOff x="313923" y="1078301"/>
            <a:chExt cx="7496013" cy="287257"/>
          </a:xfrm>
        </p:grpSpPr>
        <p:cxnSp>
          <p:nvCxnSpPr>
            <p:cNvPr id="9" name="Straight Connector 8"/>
            <p:cNvCxnSpPr/>
            <p:nvPr/>
          </p:nvCxnSpPr>
          <p:spPr>
            <a:xfrm flipH="1">
              <a:off x="313923" y="1290677"/>
              <a:ext cx="7150100" cy="0"/>
            </a:xfrm>
            <a:prstGeom prst="line">
              <a:avLst/>
            </a:prstGeom>
            <a:ln>
              <a:solidFill>
                <a:srgbClr val="C0504D"/>
              </a:solidFill>
            </a:ln>
          </p:spPr>
          <p:style>
            <a:lnRef idx="1">
              <a:schemeClr val="accent2"/>
            </a:lnRef>
            <a:fillRef idx="0">
              <a:schemeClr val="accent2"/>
            </a:fillRef>
            <a:effectRef idx="0">
              <a:schemeClr val="accent2"/>
            </a:effectRef>
            <a:fontRef idx="minor">
              <a:schemeClr val="tx1"/>
            </a:fontRef>
          </p:style>
        </p:cxnSp>
        <p:sp>
          <p:nvSpPr>
            <p:cNvPr id="10" name="TextBox 9"/>
            <p:cNvSpPr txBox="1"/>
            <p:nvPr/>
          </p:nvSpPr>
          <p:spPr>
            <a:xfrm>
              <a:off x="6809446" y="1078301"/>
              <a:ext cx="1000490" cy="287257"/>
            </a:xfrm>
            <a:prstGeom prst="rect">
              <a:avLst/>
            </a:prstGeom>
            <a:noFill/>
            <a:ln>
              <a:noFill/>
            </a:ln>
          </p:spPr>
          <p:txBody>
            <a:bodyPr wrap="none" rtlCol="0">
              <a:spAutoFit/>
            </a:bodyPr>
            <a:lstStyle/>
            <a:p>
              <a:r>
                <a:rPr lang="en-US" sz="800" dirty="0" smtClean="0">
                  <a:solidFill>
                    <a:schemeClr val="tx1"/>
                  </a:solidFill>
                </a:rPr>
                <a:t>ALICE ITS Upgrade</a:t>
              </a:r>
              <a:endParaRPr lang="en-US" sz="800" dirty="0">
                <a:solidFill>
                  <a:schemeClr val="tx1"/>
                </a:solidFill>
              </a:endParaRPr>
            </a:p>
          </p:txBody>
        </p:sp>
      </p:grpSp>
      <p:cxnSp>
        <p:nvCxnSpPr>
          <p:cNvPr id="11" name="Straight Connector 10"/>
          <p:cNvCxnSpPr/>
          <p:nvPr/>
        </p:nvCxnSpPr>
        <p:spPr>
          <a:xfrm flipH="1">
            <a:off x="238016" y="2136408"/>
            <a:ext cx="7826754" cy="9987"/>
          </a:xfrm>
          <a:prstGeom prst="line">
            <a:avLst/>
          </a:prstGeom>
          <a:ln>
            <a:solidFill>
              <a:srgbClr val="C0504D"/>
            </a:solidFill>
          </a:ln>
        </p:spPr>
        <p:style>
          <a:lnRef idx="1">
            <a:schemeClr val="accent2"/>
          </a:lnRef>
          <a:fillRef idx="0">
            <a:schemeClr val="accent2"/>
          </a:fillRef>
          <a:effectRef idx="0">
            <a:schemeClr val="accent2"/>
          </a:effectRef>
          <a:fontRef idx="minor">
            <a:schemeClr val="tx1"/>
          </a:fontRef>
        </p:style>
      </p:cxnSp>
      <p:pic>
        <p:nvPicPr>
          <p:cNvPr id="12" name="Picture 11" descr="logoUnito.png"/>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170283" y="175557"/>
            <a:ext cx="1003011" cy="437359"/>
          </a:xfrm>
          <a:prstGeom prst="rect">
            <a:avLst/>
          </a:prstGeom>
        </p:spPr>
      </p:pic>
      <p:pic>
        <p:nvPicPr>
          <p:cNvPr id="16" name="Picture 15" descr="LOGO_INFN_SIGLA.png"/>
          <p:cNvPicPr>
            <a:picLocks noChangeAspect="1"/>
          </p:cNvPicPr>
          <p:nvPr userDrawn="1"/>
        </p:nvPicPr>
        <p:blipFill>
          <a:blip r:embed="rId4" cstate="screen">
            <a:extLst>
              <a:ext uri="{28A0092B-C50C-407E-A947-70E740481C1C}">
                <a14:useLocalDpi xmlns:a14="http://schemas.microsoft.com/office/drawing/2010/main"/>
              </a:ext>
            </a:extLst>
          </a:blip>
          <a:stretch>
            <a:fillRect/>
          </a:stretch>
        </p:blipFill>
        <p:spPr>
          <a:xfrm>
            <a:off x="1173294" y="175557"/>
            <a:ext cx="747784" cy="437359"/>
          </a:xfrm>
          <a:prstGeom prst="rect">
            <a:avLst/>
          </a:prstGeom>
        </p:spPr>
      </p:pic>
    </p:spTree>
    <p:extLst>
      <p:ext uri="{BB962C8B-B14F-4D97-AF65-F5344CB8AC3E}">
        <p14:creationId xmlns:p14="http://schemas.microsoft.com/office/powerpoint/2010/main" val="1462518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it-IT" smtClean="0"/>
              <a:t>Click to edit Master title style</a:t>
            </a:r>
            <a:endParaRPr lang="en-US"/>
          </a:p>
        </p:txBody>
      </p:sp>
      <p:sp>
        <p:nvSpPr>
          <p:cNvPr id="3" name="Slide Number Placeholder 2"/>
          <p:cNvSpPr>
            <a:spLocks noGrp="1"/>
          </p:cNvSpPr>
          <p:nvPr>
            <p:ph type="sldNum" sz="quarter" idx="10"/>
          </p:nvPr>
        </p:nvSpPr>
        <p:spPr/>
        <p:txBody>
          <a:bodyPr/>
          <a:lstStyle/>
          <a:p>
            <a:fld id="{9329247E-CEE0-094D-BF5E-340DDBAB6F04}" type="slidenum">
              <a:rPr lang="en-US" smtClean="0"/>
              <a:t>‹#›</a:t>
            </a:fld>
            <a:endParaRPr lang="en-US" dirty="0"/>
          </a:p>
        </p:txBody>
      </p:sp>
    </p:spTree>
    <p:extLst>
      <p:ext uri="{BB962C8B-B14F-4D97-AF65-F5344CB8AC3E}">
        <p14:creationId xmlns:p14="http://schemas.microsoft.com/office/powerpoint/2010/main" val="17923514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597821"/>
            <a:ext cx="7772400" cy="1102519"/>
          </a:xfrm>
        </p:spPr>
        <p:txBody>
          <a:bodyPr/>
          <a:lstStyle>
            <a:lvl1pPr>
              <a:defRPr>
                <a:latin typeface="Gill Sans"/>
                <a:cs typeface="Gill Sans"/>
              </a:defRPr>
            </a:lvl1pPr>
          </a:lstStyle>
          <a:p>
            <a:r>
              <a:rPr lang="en-US" smtClean="0"/>
              <a:t>Click to edit Master title style</a:t>
            </a:r>
            <a:endParaRPr lang="en-US"/>
          </a:p>
        </p:txBody>
      </p:sp>
      <p:sp>
        <p:nvSpPr>
          <p:cNvPr id="3" name="Subtitle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latin typeface="Gill Sans"/>
                <a:cs typeface="Gill Sans"/>
              </a:defRPr>
            </a:lvl1pPr>
            <a:lvl2pPr marL="342900" indent="0" algn="ctr">
              <a:buNone/>
              <a:defRPr>
                <a:solidFill>
                  <a:schemeClr val="tx1">
                    <a:tint val="75000"/>
                  </a:schemeClr>
                </a:solidFill>
              </a:defRPr>
            </a:lvl2pPr>
            <a:lvl3pPr marL="685800" indent="0" algn="ctr">
              <a:buNone/>
              <a:defRPr>
                <a:solidFill>
                  <a:schemeClr val="tx1">
                    <a:tint val="75000"/>
                  </a:schemeClr>
                </a:solidFill>
              </a:defRPr>
            </a:lvl3pPr>
            <a:lvl4pPr marL="1028700" indent="0" algn="ctr">
              <a:buNone/>
              <a:defRPr>
                <a:solidFill>
                  <a:schemeClr val="tx1">
                    <a:tint val="75000"/>
                  </a:schemeClr>
                </a:solidFill>
              </a:defRPr>
            </a:lvl4pPr>
            <a:lvl5pPr marL="1371600" indent="0" algn="ctr">
              <a:buNone/>
              <a:defRPr>
                <a:solidFill>
                  <a:schemeClr val="tx1">
                    <a:tint val="75000"/>
                  </a:schemeClr>
                </a:solidFill>
              </a:defRPr>
            </a:lvl5pPr>
            <a:lvl6pPr marL="1714500" indent="0" algn="ctr">
              <a:buNone/>
              <a:defRPr>
                <a:solidFill>
                  <a:schemeClr val="tx1">
                    <a:tint val="75000"/>
                  </a:schemeClr>
                </a:solidFill>
              </a:defRPr>
            </a:lvl6pPr>
            <a:lvl7pPr marL="2057400" indent="0" algn="ctr">
              <a:buNone/>
              <a:defRPr>
                <a:solidFill>
                  <a:schemeClr val="tx1">
                    <a:tint val="75000"/>
                  </a:schemeClr>
                </a:solidFill>
              </a:defRPr>
            </a:lvl7pPr>
            <a:lvl8pPr marL="2400300" indent="0" algn="ctr">
              <a:buNone/>
              <a:defRPr>
                <a:solidFill>
                  <a:schemeClr val="tx1">
                    <a:tint val="75000"/>
                  </a:schemeClr>
                </a:solidFill>
              </a:defRPr>
            </a:lvl8pPr>
            <a:lvl9pPr marL="27432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a:xfrm>
            <a:off x="457200" y="4868468"/>
            <a:ext cx="2133600" cy="273844"/>
          </a:xfrm>
        </p:spPr>
        <p:txBody>
          <a:bodyPr/>
          <a:lstStyle>
            <a:lvl1pPr>
              <a:defRPr/>
            </a:lvl1pPr>
          </a:lstStyle>
          <a:p>
            <a:endParaRPr lang="en-US" altLang="x-none"/>
          </a:p>
        </p:txBody>
      </p:sp>
      <p:sp>
        <p:nvSpPr>
          <p:cNvPr id="5" name="Footer Placeholder 4"/>
          <p:cNvSpPr>
            <a:spLocks noGrp="1"/>
          </p:cNvSpPr>
          <p:nvPr>
            <p:ph type="ftr" sz="quarter" idx="11"/>
          </p:nvPr>
        </p:nvSpPr>
        <p:spPr>
          <a:xfrm>
            <a:off x="3124200" y="4868468"/>
            <a:ext cx="2895600" cy="273844"/>
          </a:xfrm>
        </p:spPr>
        <p:txBody>
          <a:bodyPr/>
          <a:lstStyle>
            <a:lvl1pPr>
              <a:defRPr smtClean="0">
                <a:latin typeface="Gill Sans"/>
                <a:cs typeface="Gill Sans"/>
              </a:defRPr>
            </a:lvl1pPr>
          </a:lstStyle>
          <a:p>
            <a:pPr>
              <a:defRPr/>
            </a:pPr>
            <a:r>
              <a:rPr lang="en-US"/>
              <a:t>E. Bruna (INFN To)</a:t>
            </a:r>
          </a:p>
        </p:txBody>
      </p:sp>
      <p:sp>
        <p:nvSpPr>
          <p:cNvPr id="6" name="Slide Number Placeholder 5"/>
          <p:cNvSpPr>
            <a:spLocks noGrp="1"/>
          </p:cNvSpPr>
          <p:nvPr>
            <p:ph type="sldNum" sz="quarter" idx="12"/>
          </p:nvPr>
        </p:nvSpPr>
        <p:spPr>
          <a:xfrm>
            <a:off x="6553200" y="4868468"/>
            <a:ext cx="2133600" cy="273844"/>
          </a:xfrm>
        </p:spPr>
        <p:txBody>
          <a:bodyPr/>
          <a:lstStyle>
            <a:lvl1pPr>
              <a:defRPr/>
            </a:lvl1pPr>
          </a:lstStyle>
          <a:p>
            <a:fld id="{F57D28D1-94C3-2A4F-84D7-D46A4FD3AEC5}" type="slidenum">
              <a:rPr lang="en-US" altLang="x-none"/>
              <a:pPr/>
              <a:t>‹#›</a:t>
            </a:fld>
            <a:endParaRPr lang="en-US" altLang="x-none"/>
          </a:p>
        </p:txBody>
      </p:sp>
    </p:spTree>
    <p:extLst>
      <p:ext uri="{BB962C8B-B14F-4D97-AF65-F5344CB8AC3E}">
        <p14:creationId xmlns:p14="http://schemas.microsoft.com/office/powerpoint/2010/main" val="1187167720"/>
      </p:ext>
    </p:extLst>
  </p:cSld>
  <p:clrMapOvr>
    <a:masterClrMapping/>
  </p:clrMapOvr>
  <p:timing>
    <p:tnLst>
      <p:par>
        <p:cTn xmlns:p14="http://schemas.microsoft.com/office/powerpoint/2010/main" id="1" dur="indefinite" restart="never" nodeType="tmRoot"/>
      </p:par>
    </p:tnLst>
  </p:timing>
</p:sldLayout>
</file>

<file path=ppt/slideLayouts/slideLayout1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lvl1pPr>
              <a:defRPr/>
            </a:lvl1pPr>
          </a:lstStyle>
          <a:p>
            <a:endParaRPr lang="en-US" altLang="x-none"/>
          </a:p>
        </p:txBody>
      </p:sp>
      <p:sp>
        <p:nvSpPr>
          <p:cNvPr id="5" name="Footer Placeholder 4"/>
          <p:cNvSpPr>
            <a:spLocks noGrp="1"/>
          </p:cNvSpPr>
          <p:nvPr>
            <p:ph type="ftr" sz="quarter" idx="11"/>
          </p:nvPr>
        </p:nvSpPr>
        <p:spPr>
          <a:xfrm>
            <a:off x="3124200" y="4942285"/>
            <a:ext cx="2895600" cy="222647"/>
          </a:xfrm>
        </p:spPr>
        <p:txBody>
          <a:bodyPr/>
          <a:lstStyle>
            <a:lvl1pPr>
              <a:defRPr sz="1200" baseline="0"/>
            </a:lvl1pPr>
          </a:lstStyle>
          <a:p>
            <a:pPr>
              <a:defRPr/>
            </a:pPr>
            <a:r>
              <a:rPr lang="en-US" dirty="0" smtClean="0"/>
              <a:t>E. Bruna (INFN To)</a:t>
            </a:r>
            <a:endParaRPr lang="en-US" dirty="0"/>
          </a:p>
        </p:txBody>
      </p:sp>
      <p:sp>
        <p:nvSpPr>
          <p:cNvPr id="6" name="Slide Number Placeholder 5"/>
          <p:cNvSpPr>
            <a:spLocks noGrp="1"/>
          </p:cNvSpPr>
          <p:nvPr>
            <p:ph type="sldNum" sz="quarter" idx="12"/>
          </p:nvPr>
        </p:nvSpPr>
        <p:spPr/>
        <p:txBody>
          <a:bodyPr/>
          <a:lstStyle>
            <a:lvl1pPr>
              <a:defRPr sz="1400" baseline="0"/>
            </a:lvl1pPr>
          </a:lstStyle>
          <a:p>
            <a:fld id="{49085DF4-A92A-F74F-91AC-4B7B27803E30}" type="slidenum">
              <a:rPr lang="en-US" altLang="x-none" smtClean="0"/>
              <a:pPr/>
              <a:t>‹#›</a:t>
            </a:fld>
            <a:endParaRPr lang="en-US" altLang="x-none"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047235" y="0"/>
            <a:ext cx="1096767" cy="504825"/>
          </a:xfrm>
          <a:prstGeom prst="rect">
            <a:avLst/>
          </a:prstGeom>
        </p:spPr>
      </p:pic>
    </p:spTree>
    <p:extLst>
      <p:ext uri="{BB962C8B-B14F-4D97-AF65-F5344CB8AC3E}">
        <p14:creationId xmlns:p14="http://schemas.microsoft.com/office/powerpoint/2010/main" val="343469877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p:cNvSpPr>
            <a:spLocks noGrp="1"/>
          </p:cNvSpPr>
          <p:nvPr>
            <p:ph type="dt" sz="half" idx="10"/>
          </p:nvPr>
        </p:nvSpPr>
        <p:spPr/>
        <p:txBody>
          <a:bodyPr/>
          <a:lstStyle>
            <a:lvl1pPr fontAlgn="auto">
              <a:spcBef>
                <a:spcPts val="0"/>
              </a:spcBef>
              <a:spcAft>
                <a:spcPts val="0"/>
              </a:spcAft>
              <a:defRPr smtClean="0"/>
            </a:lvl1pPr>
          </a:lstStyle>
          <a:p>
            <a:pPr>
              <a:defRPr/>
            </a:pPr>
            <a:endParaRPr lang="en-US"/>
          </a:p>
        </p:txBody>
      </p:sp>
      <p:sp>
        <p:nvSpPr>
          <p:cNvPr id="3" name="Footer Placeholder 4"/>
          <p:cNvSpPr>
            <a:spLocks noGrp="1"/>
          </p:cNvSpPr>
          <p:nvPr>
            <p:ph type="ftr" sz="quarter" idx="11"/>
          </p:nvPr>
        </p:nvSpPr>
        <p:spPr/>
        <p:txBody>
          <a:bodyPr/>
          <a:lstStyle>
            <a:lvl1pPr>
              <a:defRPr smtClean="0"/>
            </a:lvl1pPr>
          </a:lstStyle>
          <a:p>
            <a:pPr>
              <a:defRPr/>
            </a:pPr>
            <a:r>
              <a:rPr lang="en-US"/>
              <a:t>E. Bruna (INFN To)</a:t>
            </a:r>
            <a:endParaRPr lang="en-US"/>
          </a:p>
        </p:txBody>
      </p:sp>
      <p:sp>
        <p:nvSpPr>
          <p:cNvPr id="4" name="Slide Number Placeholder 5"/>
          <p:cNvSpPr>
            <a:spLocks noGrp="1"/>
          </p:cNvSpPr>
          <p:nvPr>
            <p:ph type="sldNum" sz="quarter" idx="12"/>
          </p:nvPr>
        </p:nvSpPr>
        <p:spPr/>
        <p:txBody>
          <a:bodyPr/>
          <a:lstStyle>
            <a:lvl1pPr fontAlgn="auto">
              <a:spcBef>
                <a:spcPts val="0"/>
              </a:spcBef>
              <a:spcAft>
                <a:spcPts val="0"/>
              </a:spcAft>
              <a:defRPr/>
            </a:lvl1pPr>
          </a:lstStyle>
          <a:p>
            <a:pPr>
              <a:defRPr/>
            </a:pPr>
            <a:fld id="{A829306F-D426-9542-BEC6-AA37887C6E34}" type="slidenum">
              <a:rPr lang="en-US"/>
              <a:pPr>
                <a:defRPr/>
              </a:pPr>
              <a:t>‹#›</a:t>
            </a:fld>
            <a:endParaRPr lang="en-US"/>
          </a:p>
        </p:txBody>
      </p:sp>
    </p:spTree>
    <p:extLst>
      <p:ext uri="{BB962C8B-B14F-4D97-AF65-F5344CB8AC3E}">
        <p14:creationId xmlns:p14="http://schemas.microsoft.com/office/powerpoint/2010/main" val="373648346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7" name="Text Box 2"/>
          <p:cNvSpPr txBox="1">
            <a:spLocks noChangeArrowheads="1"/>
          </p:cNvSpPr>
          <p:nvPr/>
        </p:nvSpPr>
        <p:spPr bwMode="auto">
          <a:xfrm>
            <a:off x="280938" y="703833"/>
            <a:ext cx="5884183" cy="52322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wrap="square">
            <a:spAutoFit/>
          </a:bodyPr>
          <a:lstStyle>
            <a:lvl1pPr eaLnBrk="0" hangingPunct="0">
              <a:defRPr sz="1200" b="1">
                <a:solidFill>
                  <a:schemeClr val="tx1"/>
                </a:solidFill>
                <a:latin typeface="Arial" charset="0"/>
                <a:ea typeface="ＭＳ Ｐゴシック" charset="0"/>
                <a:cs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pPr>
              <a:spcBef>
                <a:spcPts val="300"/>
              </a:spcBef>
            </a:pPr>
            <a:r>
              <a:rPr lang="en-US" sz="2800" b="0" dirty="0" smtClean="0">
                <a:solidFill>
                  <a:srgbClr val="2C7C9F"/>
                </a:solidFill>
              </a:rPr>
              <a:t>Outline</a:t>
            </a:r>
            <a:endParaRPr lang="en-US" sz="1600" b="0" dirty="0">
              <a:solidFill>
                <a:srgbClr val="2C7C9F"/>
              </a:solidFill>
            </a:endParaRPr>
          </a:p>
        </p:txBody>
      </p:sp>
      <p:cxnSp>
        <p:nvCxnSpPr>
          <p:cNvPr id="8" name="Straight Connector 7"/>
          <p:cNvCxnSpPr/>
          <p:nvPr/>
        </p:nvCxnSpPr>
        <p:spPr>
          <a:xfrm flipH="1" flipV="1">
            <a:off x="238019" y="1139458"/>
            <a:ext cx="7724225" cy="2301"/>
          </a:xfrm>
          <a:prstGeom prst="line">
            <a:avLst/>
          </a:prstGeom>
          <a:ln>
            <a:solidFill>
              <a:schemeClr val="accent6"/>
            </a:solidFill>
          </a:ln>
        </p:spPr>
        <p:style>
          <a:lnRef idx="1">
            <a:schemeClr val="accent2"/>
          </a:lnRef>
          <a:fillRef idx="0">
            <a:schemeClr val="accent2"/>
          </a:fillRef>
          <a:effectRef idx="0">
            <a:schemeClr val="accent2"/>
          </a:effectRef>
          <a:fontRef idx="minor">
            <a:schemeClr val="tx1"/>
          </a:fontRef>
        </p:style>
      </p:cxnSp>
      <p:sp>
        <p:nvSpPr>
          <p:cNvPr id="9" name="TextBox 8"/>
          <p:cNvSpPr txBox="1"/>
          <p:nvPr/>
        </p:nvSpPr>
        <p:spPr>
          <a:xfrm>
            <a:off x="6832984" y="988145"/>
            <a:ext cx="1135571" cy="215444"/>
          </a:xfrm>
          <a:prstGeom prst="rect">
            <a:avLst/>
          </a:prstGeom>
          <a:noFill/>
        </p:spPr>
        <p:txBody>
          <a:bodyPr wrap="square" rtlCol="0">
            <a:spAutoFit/>
          </a:bodyPr>
          <a:lstStyle/>
          <a:p>
            <a:r>
              <a:rPr lang="en-US" sz="800" dirty="0" smtClean="0"/>
              <a:t>ALICE ITS Upgrade</a:t>
            </a:r>
            <a:endParaRPr lang="en-US" sz="800" dirty="0"/>
          </a:p>
        </p:txBody>
      </p:sp>
      <p:pic>
        <p:nvPicPr>
          <p:cNvPr id="10" name="Picture 9" descr="2012-Jul-04-4_Color_Logo_small_CB.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304716" y="575693"/>
            <a:ext cx="545390" cy="729234"/>
          </a:xfrm>
          <a:prstGeom prst="rect">
            <a:avLst/>
          </a:prstGeom>
        </p:spPr>
      </p:pic>
      <p:sp>
        <p:nvSpPr>
          <p:cNvPr id="12" name="Slide Number Placeholder 5"/>
          <p:cNvSpPr>
            <a:spLocks noGrp="1"/>
          </p:cNvSpPr>
          <p:nvPr>
            <p:ph type="sldNum" sz="quarter" idx="12"/>
          </p:nvPr>
        </p:nvSpPr>
        <p:spPr>
          <a:xfrm>
            <a:off x="8266616" y="4754565"/>
            <a:ext cx="545390" cy="273844"/>
          </a:xfrm>
        </p:spPr>
        <p:txBody>
          <a:bodyPr/>
          <a:lstStyle>
            <a:lvl1pPr>
              <a:defRPr>
                <a:solidFill>
                  <a:srgbClr val="595959"/>
                </a:solidFill>
              </a:defRPr>
            </a:lvl1pPr>
          </a:lstStyle>
          <a:p>
            <a:fld id="{8E84F3AC-14D0-2246-9387-DFF665680867}" type="slidenum">
              <a:rPr lang="en-US" smtClean="0"/>
              <a:t>‹#›</a:t>
            </a:fld>
            <a:endParaRPr lang="en-US"/>
          </a:p>
        </p:txBody>
      </p:sp>
      <p:sp>
        <p:nvSpPr>
          <p:cNvPr id="3" name="Content Placeholder 2"/>
          <p:cNvSpPr>
            <a:spLocks noGrp="1"/>
          </p:cNvSpPr>
          <p:nvPr>
            <p:ph sz="quarter" idx="13" hasCustomPrompt="1"/>
          </p:nvPr>
        </p:nvSpPr>
        <p:spPr>
          <a:xfrm>
            <a:off x="503238" y="1533525"/>
            <a:ext cx="7459006" cy="2922898"/>
          </a:xfrm>
        </p:spPr>
        <p:txBody>
          <a:bodyPr/>
          <a:lstStyle/>
          <a:p>
            <a:pPr lvl="0"/>
            <a:r>
              <a:rPr lang="it-IT" dirty="0" smtClean="0"/>
              <a:t>Click to </a:t>
            </a:r>
            <a:r>
              <a:rPr lang="it-IT" dirty="0" err="1" smtClean="0"/>
              <a:t>edt</a:t>
            </a:r>
            <a:r>
              <a:rPr lang="it-IT" dirty="0" smtClean="0"/>
              <a:t> Master text </a:t>
            </a:r>
            <a:r>
              <a:rPr lang="it-IT" dirty="0" err="1" smtClean="0"/>
              <a:t>styles</a:t>
            </a:r>
            <a:endParaRPr lang="it-IT" dirty="0" smtClean="0"/>
          </a:p>
          <a:p>
            <a:pPr lvl="1"/>
            <a:r>
              <a:rPr lang="it-IT" dirty="0" smtClean="0"/>
              <a:t>Second </a:t>
            </a:r>
            <a:r>
              <a:rPr lang="it-IT" dirty="0" err="1" smtClean="0"/>
              <a:t>level</a:t>
            </a:r>
            <a:endParaRPr lang="it-IT" dirty="0" smtClean="0"/>
          </a:p>
          <a:p>
            <a:pPr lvl="2"/>
            <a:r>
              <a:rPr lang="it-IT" dirty="0" smtClean="0"/>
              <a:t>Third </a:t>
            </a:r>
            <a:r>
              <a:rPr lang="it-IT" dirty="0" err="1" smtClean="0"/>
              <a:t>level</a:t>
            </a:r>
            <a:endParaRPr lang="it-IT" dirty="0" smtClean="0"/>
          </a:p>
        </p:txBody>
      </p:sp>
    </p:spTree>
    <p:extLst>
      <p:ext uri="{BB962C8B-B14F-4D97-AF65-F5344CB8AC3E}">
        <p14:creationId xmlns:p14="http://schemas.microsoft.com/office/powerpoint/2010/main" val="52757039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Title and Conten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defRPr>
                <a:solidFill>
                  <a:srgbClr val="595959"/>
                </a:solidFill>
              </a:defRPr>
            </a:lvl1pPr>
          </a:lstStyle>
          <a:p>
            <a:fld id="{8E84F3AC-14D0-2246-9387-DFF665680867}" type="slidenum">
              <a:rPr lang="en-US" smtClean="0"/>
              <a:t>‹#›</a:t>
            </a:fld>
            <a:endParaRPr lang="en-US"/>
          </a:p>
        </p:txBody>
      </p:sp>
      <p:pic>
        <p:nvPicPr>
          <p:cNvPr id="12" name="Picture 11" descr="2012-Jul-04-01_4_Color_Logo_small_CB.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636805" y="80970"/>
            <a:ext cx="390452" cy="522068"/>
          </a:xfrm>
          <a:prstGeom prst="rect">
            <a:avLst/>
          </a:prstGeom>
        </p:spPr>
      </p:pic>
      <p:cxnSp>
        <p:nvCxnSpPr>
          <p:cNvPr id="13" name="Straight Connector 12"/>
          <p:cNvCxnSpPr/>
          <p:nvPr/>
        </p:nvCxnSpPr>
        <p:spPr>
          <a:xfrm flipH="1">
            <a:off x="238018" y="501283"/>
            <a:ext cx="8113157" cy="0"/>
          </a:xfrm>
          <a:prstGeom prst="line">
            <a:avLst/>
          </a:prstGeom>
          <a:ln w="12700" cmpd="sng">
            <a:solidFill>
              <a:srgbClr val="C00000"/>
            </a:solidFill>
          </a:ln>
        </p:spPr>
        <p:style>
          <a:lnRef idx="1">
            <a:schemeClr val="accent2"/>
          </a:lnRef>
          <a:fillRef idx="0">
            <a:schemeClr val="accent2"/>
          </a:fillRef>
          <a:effectRef idx="0">
            <a:schemeClr val="accent2"/>
          </a:effectRef>
          <a:fontRef idx="minor">
            <a:schemeClr val="tx1"/>
          </a:fontRef>
        </p:style>
      </p:cxnSp>
      <p:sp>
        <p:nvSpPr>
          <p:cNvPr id="14" name="TextBox 13"/>
          <p:cNvSpPr txBox="1"/>
          <p:nvPr/>
        </p:nvSpPr>
        <p:spPr>
          <a:xfrm>
            <a:off x="7464926" y="342001"/>
            <a:ext cx="945040" cy="215444"/>
          </a:xfrm>
          <a:prstGeom prst="rect">
            <a:avLst/>
          </a:prstGeom>
          <a:noFill/>
        </p:spPr>
        <p:txBody>
          <a:bodyPr wrap="none" rtlCol="0">
            <a:spAutoFit/>
          </a:bodyPr>
          <a:lstStyle/>
          <a:p>
            <a:r>
              <a:rPr lang="en-US" sz="800" dirty="0" smtClean="0"/>
              <a:t>ALICE ITS Upgrade</a:t>
            </a:r>
            <a:endParaRPr lang="en-US" sz="800" dirty="0"/>
          </a:p>
        </p:txBody>
      </p:sp>
      <p:sp>
        <p:nvSpPr>
          <p:cNvPr id="2" name="Title 1"/>
          <p:cNvSpPr>
            <a:spLocks noGrp="1"/>
          </p:cNvSpPr>
          <p:nvPr>
            <p:ph type="title"/>
          </p:nvPr>
        </p:nvSpPr>
        <p:spPr>
          <a:xfrm>
            <a:off x="0" y="-54738"/>
            <a:ext cx="6959600" cy="556021"/>
          </a:xfrm>
        </p:spPr>
        <p:txBody>
          <a:bodyPr/>
          <a:lstStyle>
            <a:lvl1pPr algn="l">
              <a:defRPr sz="2800">
                <a:solidFill>
                  <a:schemeClr val="accent1"/>
                </a:solidFill>
              </a:defRPr>
            </a:lvl1pPr>
          </a:lstStyle>
          <a:p>
            <a:r>
              <a:rPr lang="it-IT" dirty="0" smtClean="0"/>
              <a:t>Click to </a:t>
            </a:r>
            <a:r>
              <a:rPr lang="it-IT" dirty="0" err="1" smtClean="0"/>
              <a:t>edit</a:t>
            </a:r>
            <a:r>
              <a:rPr lang="it-IT" dirty="0" smtClean="0"/>
              <a:t> Master </a:t>
            </a:r>
            <a:r>
              <a:rPr lang="it-IT" dirty="0" err="1" smtClean="0"/>
              <a:t>title</a:t>
            </a:r>
            <a:r>
              <a:rPr lang="it-IT" dirty="0" smtClean="0"/>
              <a:t> style</a:t>
            </a:r>
            <a:endParaRPr lang="en-US" dirty="0"/>
          </a:p>
        </p:txBody>
      </p:sp>
    </p:spTree>
    <p:extLst>
      <p:ext uri="{BB962C8B-B14F-4D97-AF65-F5344CB8AC3E}">
        <p14:creationId xmlns:p14="http://schemas.microsoft.com/office/powerpoint/2010/main" val="88724679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Title and Conten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defRPr>
                <a:solidFill>
                  <a:srgbClr val="595959"/>
                </a:solidFill>
              </a:defRPr>
            </a:lvl1pPr>
          </a:lstStyle>
          <a:p>
            <a:fld id="{8E84F3AC-14D0-2246-9387-DFF665680867}" type="slidenum">
              <a:rPr lang="en-US" smtClean="0"/>
              <a:t>‹#›</a:t>
            </a:fld>
            <a:endParaRPr lang="en-US"/>
          </a:p>
        </p:txBody>
      </p:sp>
      <p:pic>
        <p:nvPicPr>
          <p:cNvPr id="12" name="Picture 11" descr="2012-Jul-04-01_4_Color_Logo_small_CB.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636805" y="80970"/>
            <a:ext cx="390452" cy="522068"/>
          </a:xfrm>
          <a:prstGeom prst="rect">
            <a:avLst/>
          </a:prstGeom>
        </p:spPr>
      </p:pic>
      <p:cxnSp>
        <p:nvCxnSpPr>
          <p:cNvPr id="13" name="Straight Connector 12"/>
          <p:cNvCxnSpPr/>
          <p:nvPr/>
        </p:nvCxnSpPr>
        <p:spPr>
          <a:xfrm flipH="1">
            <a:off x="238018" y="501283"/>
            <a:ext cx="8113157" cy="0"/>
          </a:xfrm>
          <a:prstGeom prst="line">
            <a:avLst/>
          </a:prstGeom>
          <a:ln w="12700" cmpd="sng">
            <a:solidFill>
              <a:srgbClr val="C00000"/>
            </a:solidFill>
          </a:ln>
        </p:spPr>
        <p:style>
          <a:lnRef idx="1">
            <a:schemeClr val="accent2"/>
          </a:lnRef>
          <a:fillRef idx="0">
            <a:schemeClr val="accent2"/>
          </a:fillRef>
          <a:effectRef idx="0">
            <a:schemeClr val="accent2"/>
          </a:effectRef>
          <a:fontRef idx="minor">
            <a:schemeClr val="tx1"/>
          </a:fontRef>
        </p:style>
      </p:cxnSp>
      <p:sp>
        <p:nvSpPr>
          <p:cNvPr id="14" name="TextBox 13"/>
          <p:cNvSpPr txBox="1"/>
          <p:nvPr/>
        </p:nvSpPr>
        <p:spPr>
          <a:xfrm>
            <a:off x="7464926" y="342001"/>
            <a:ext cx="945040" cy="215444"/>
          </a:xfrm>
          <a:prstGeom prst="rect">
            <a:avLst/>
          </a:prstGeom>
          <a:noFill/>
        </p:spPr>
        <p:txBody>
          <a:bodyPr wrap="none" rtlCol="0">
            <a:spAutoFit/>
          </a:bodyPr>
          <a:lstStyle/>
          <a:p>
            <a:r>
              <a:rPr lang="en-US" sz="800" dirty="0" smtClean="0"/>
              <a:t>ALICE ITS Upgrade</a:t>
            </a:r>
            <a:endParaRPr lang="en-US" sz="800" dirty="0"/>
          </a:p>
        </p:txBody>
      </p:sp>
      <p:sp>
        <p:nvSpPr>
          <p:cNvPr id="2" name="Title 1"/>
          <p:cNvSpPr>
            <a:spLocks noGrp="1"/>
          </p:cNvSpPr>
          <p:nvPr>
            <p:ph type="title"/>
          </p:nvPr>
        </p:nvSpPr>
        <p:spPr>
          <a:xfrm>
            <a:off x="0" y="-54738"/>
            <a:ext cx="6959600" cy="556021"/>
          </a:xfrm>
        </p:spPr>
        <p:txBody>
          <a:bodyPr/>
          <a:lstStyle>
            <a:lvl1pPr algn="l">
              <a:defRPr sz="2800">
                <a:solidFill>
                  <a:schemeClr val="accent1"/>
                </a:solidFill>
              </a:defRPr>
            </a:lvl1pPr>
          </a:lstStyle>
          <a:p>
            <a:r>
              <a:rPr lang="it-IT" dirty="0" smtClean="0"/>
              <a:t>Click to </a:t>
            </a:r>
            <a:r>
              <a:rPr lang="it-IT" dirty="0" err="1" smtClean="0"/>
              <a:t>edit</a:t>
            </a:r>
            <a:r>
              <a:rPr lang="it-IT" dirty="0" smtClean="0"/>
              <a:t> Master </a:t>
            </a:r>
            <a:r>
              <a:rPr lang="it-IT" dirty="0" err="1" smtClean="0"/>
              <a:t>title</a:t>
            </a:r>
            <a:r>
              <a:rPr lang="it-IT" dirty="0" smtClean="0"/>
              <a:t> style</a:t>
            </a:r>
            <a:endParaRPr lang="en-US" dirty="0"/>
          </a:p>
        </p:txBody>
      </p:sp>
      <p:sp>
        <p:nvSpPr>
          <p:cNvPr id="4" name="Content Placeholder 3"/>
          <p:cNvSpPr>
            <a:spLocks noGrp="1"/>
          </p:cNvSpPr>
          <p:nvPr>
            <p:ph sz="quarter" idx="13"/>
          </p:nvPr>
        </p:nvSpPr>
        <p:spPr>
          <a:xfrm>
            <a:off x="238019" y="838200"/>
            <a:ext cx="8113156" cy="3771900"/>
          </a:xfrm>
        </p:spPr>
        <p:txBody>
          <a:bodyPr/>
          <a:lstStyle/>
          <a:p>
            <a:pPr lvl="0"/>
            <a:r>
              <a:rPr lang="it-IT" dirty="0" smtClean="0"/>
              <a:t>Click to </a:t>
            </a:r>
            <a:r>
              <a:rPr lang="it-IT" dirty="0" err="1" smtClean="0"/>
              <a:t>edit</a:t>
            </a:r>
            <a:r>
              <a:rPr lang="it-IT" dirty="0" smtClean="0"/>
              <a:t> Master text </a:t>
            </a:r>
            <a:r>
              <a:rPr lang="it-IT" dirty="0" err="1" smtClean="0"/>
              <a:t>styles</a:t>
            </a:r>
            <a:endParaRPr lang="it-IT" dirty="0" smtClean="0"/>
          </a:p>
          <a:p>
            <a:pPr lvl="1"/>
            <a:r>
              <a:rPr lang="it-IT" dirty="0" smtClean="0"/>
              <a:t>Second </a:t>
            </a:r>
            <a:r>
              <a:rPr lang="it-IT" dirty="0" err="1" smtClean="0"/>
              <a:t>level</a:t>
            </a:r>
            <a:endParaRPr lang="it-IT" dirty="0" smtClean="0"/>
          </a:p>
          <a:p>
            <a:pPr lvl="2"/>
            <a:r>
              <a:rPr lang="it-IT" dirty="0" smtClean="0"/>
              <a:t>Third </a:t>
            </a:r>
            <a:r>
              <a:rPr lang="it-IT" dirty="0" err="1" smtClean="0"/>
              <a:t>level</a:t>
            </a:r>
            <a:endParaRPr lang="it-IT" dirty="0" smtClean="0"/>
          </a:p>
        </p:txBody>
      </p:sp>
    </p:spTree>
    <p:extLst>
      <p:ext uri="{BB962C8B-B14F-4D97-AF65-F5344CB8AC3E}">
        <p14:creationId xmlns:p14="http://schemas.microsoft.com/office/powerpoint/2010/main" val="10374016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6_Title and Content">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lvl1pPr>
              <a:defRPr>
                <a:solidFill>
                  <a:srgbClr val="595959"/>
                </a:solidFill>
              </a:defRPr>
            </a:lvl1pPr>
          </a:lstStyle>
          <a:p>
            <a:fld id="{8E84F3AC-14D0-2246-9387-DFF665680867}" type="slidenum">
              <a:rPr lang="en-US" smtClean="0"/>
              <a:t>‹#›</a:t>
            </a:fld>
            <a:endParaRPr lang="en-US"/>
          </a:p>
        </p:txBody>
      </p:sp>
      <p:pic>
        <p:nvPicPr>
          <p:cNvPr id="12" name="Picture 11" descr="2012-Jul-04-01_4_Color_Logo_small_CB.png"/>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636805" y="80970"/>
            <a:ext cx="390452" cy="522068"/>
          </a:xfrm>
          <a:prstGeom prst="rect">
            <a:avLst/>
          </a:prstGeom>
        </p:spPr>
      </p:pic>
      <p:cxnSp>
        <p:nvCxnSpPr>
          <p:cNvPr id="13" name="Straight Connector 12"/>
          <p:cNvCxnSpPr/>
          <p:nvPr/>
        </p:nvCxnSpPr>
        <p:spPr>
          <a:xfrm flipH="1">
            <a:off x="238018" y="501283"/>
            <a:ext cx="8113157" cy="0"/>
          </a:xfrm>
          <a:prstGeom prst="line">
            <a:avLst/>
          </a:prstGeom>
          <a:ln w="12700" cmpd="sng">
            <a:solidFill>
              <a:srgbClr val="C00000"/>
            </a:solidFill>
          </a:ln>
        </p:spPr>
        <p:style>
          <a:lnRef idx="1">
            <a:schemeClr val="accent2"/>
          </a:lnRef>
          <a:fillRef idx="0">
            <a:schemeClr val="accent2"/>
          </a:fillRef>
          <a:effectRef idx="0">
            <a:schemeClr val="accent2"/>
          </a:effectRef>
          <a:fontRef idx="minor">
            <a:schemeClr val="tx1"/>
          </a:fontRef>
        </p:style>
      </p:cxnSp>
      <p:sp>
        <p:nvSpPr>
          <p:cNvPr id="14" name="TextBox 13"/>
          <p:cNvSpPr txBox="1"/>
          <p:nvPr/>
        </p:nvSpPr>
        <p:spPr>
          <a:xfrm>
            <a:off x="7464926" y="342001"/>
            <a:ext cx="945040" cy="215444"/>
          </a:xfrm>
          <a:prstGeom prst="rect">
            <a:avLst/>
          </a:prstGeom>
          <a:noFill/>
        </p:spPr>
        <p:txBody>
          <a:bodyPr wrap="none" rtlCol="0">
            <a:spAutoFit/>
          </a:bodyPr>
          <a:lstStyle/>
          <a:p>
            <a:r>
              <a:rPr lang="en-US" sz="800" dirty="0" smtClean="0"/>
              <a:t>ALICE ITS Upgrade</a:t>
            </a:r>
            <a:endParaRPr lang="en-US" sz="800" dirty="0"/>
          </a:p>
        </p:txBody>
      </p:sp>
      <p:sp>
        <p:nvSpPr>
          <p:cNvPr id="2" name="Title 1"/>
          <p:cNvSpPr>
            <a:spLocks noGrp="1"/>
          </p:cNvSpPr>
          <p:nvPr>
            <p:ph type="title"/>
          </p:nvPr>
        </p:nvSpPr>
        <p:spPr>
          <a:xfrm>
            <a:off x="0" y="-54738"/>
            <a:ext cx="6959600" cy="556021"/>
          </a:xfrm>
        </p:spPr>
        <p:txBody>
          <a:bodyPr/>
          <a:lstStyle>
            <a:lvl1pPr algn="l">
              <a:defRPr sz="2800">
                <a:solidFill>
                  <a:schemeClr val="accent1"/>
                </a:solidFill>
              </a:defRPr>
            </a:lvl1pPr>
          </a:lstStyle>
          <a:p>
            <a:r>
              <a:rPr lang="it-IT" dirty="0" smtClean="0"/>
              <a:t>Click to </a:t>
            </a:r>
            <a:r>
              <a:rPr lang="it-IT" dirty="0" err="1" smtClean="0"/>
              <a:t>edit</a:t>
            </a:r>
            <a:r>
              <a:rPr lang="it-IT" dirty="0" smtClean="0"/>
              <a:t> Master </a:t>
            </a:r>
            <a:r>
              <a:rPr lang="it-IT" dirty="0" err="1" smtClean="0"/>
              <a:t>title</a:t>
            </a:r>
            <a:r>
              <a:rPr lang="it-IT" dirty="0" smtClean="0"/>
              <a:t> style</a:t>
            </a:r>
            <a:endParaRPr lang="en-US" dirty="0"/>
          </a:p>
        </p:txBody>
      </p:sp>
      <p:sp>
        <p:nvSpPr>
          <p:cNvPr id="4" name="Content Placeholder 3"/>
          <p:cNvSpPr>
            <a:spLocks noGrp="1"/>
          </p:cNvSpPr>
          <p:nvPr>
            <p:ph sz="quarter" idx="13"/>
          </p:nvPr>
        </p:nvSpPr>
        <p:spPr>
          <a:xfrm>
            <a:off x="252960" y="838200"/>
            <a:ext cx="3855864" cy="3771900"/>
          </a:xfrm>
        </p:spPr>
        <p:txBody>
          <a:bodyPr/>
          <a:lstStyle/>
          <a:p>
            <a:pPr lvl="0"/>
            <a:r>
              <a:rPr lang="it-IT" dirty="0" smtClean="0"/>
              <a:t>Click to </a:t>
            </a:r>
            <a:r>
              <a:rPr lang="it-IT" dirty="0" err="1" smtClean="0"/>
              <a:t>edit</a:t>
            </a:r>
            <a:r>
              <a:rPr lang="it-IT" dirty="0" smtClean="0"/>
              <a:t> Master text </a:t>
            </a:r>
            <a:r>
              <a:rPr lang="it-IT" dirty="0" err="1" smtClean="0"/>
              <a:t>styles</a:t>
            </a:r>
            <a:endParaRPr lang="it-IT" dirty="0" smtClean="0"/>
          </a:p>
          <a:p>
            <a:pPr lvl="1"/>
            <a:r>
              <a:rPr lang="it-IT" dirty="0" smtClean="0"/>
              <a:t>Second </a:t>
            </a:r>
            <a:r>
              <a:rPr lang="it-IT" dirty="0" err="1" smtClean="0"/>
              <a:t>level</a:t>
            </a:r>
            <a:endParaRPr lang="it-IT" dirty="0" smtClean="0"/>
          </a:p>
          <a:p>
            <a:pPr lvl="2"/>
            <a:r>
              <a:rPr lang="it-IT" dirty="0" smtClean="0"/>
              <a:t>Third </a:t>
            </a:r>
            <a:r>
              <a:rPr lang="it-IT" dirty="0" err="1" smtClean="0"/>
              <a:t>level</a:t>
            </a:r>
            <a:endParaRPr lang="it-IT" dirty="0" smtClean="0"/>
          </a:p>
        </p:txBody>
      </p:sp>
      <p:sp>
        <p:nvSpPr>
          <p:cNvPr id="8" name="Content Placeholder 3"/>
          <p:cNvSpPr>
            <a:spLocks noGrp="1"/>
          </p:cNvSpPr>
          <p:nvPr>
            <p:ph sz="quarter" idx="14"/>
          </p:nvPr>
        </p:nvSpPr>
        <p:spPr>
          <a:xfrm>
            <a:off x="4554102" y="838200"/>
            <a:ext cx="3855864" cy="3771900"/>
          </a:xfrm>
        </p:spPr>
        <p:txBody>
          <a:bodyPr/>
          <a:lstStyle/>
          <a:p>
            <a:pPr lvl="0"/>
            <a:r>
              <a:rPr lang="it-IT" dirty="0" smtClean="0"/>
              <a:t>Click to </a:t>
            </a:r>
            <a:r>
              <a:rPr lang="it-IT" dirty="0" err="1" smtClean="0"/>
              <a:t>edit</a:t>
            </a:r>
            <a:r>
              <a:rPr lang="it-IT" dirty="0" smtClean="0"/>
              <a:t> Master text </a:t>
            </a:r>
            <a:r>
              <a:rPr lang="it-IT" dirty="0" err="1" smtClean="0"/>
              <a:t>styles</a:t>
            </a:r>
            <a:endParaRPr lang="it-IT" dirty="0" smtClean="0"/>
          </a:p>
          <a:p>
            <a:pPr lvl="1"/>
            <a:r>
              <a:rPr lang="it-IT" dirty="0" smtClean="0"/>
              <a:t>Second </a:t>
            </a:r>
            <a:r>
              <a:rPr lang="it-IT" dirty="0" err="1" smtClean="0"/>
              <a:t>level</a:t>
            </a:r>
            <a:endParaRPr lang="it-IT" dirty="0" smtClean="0"/>
          </a:p>
          <a:p>
            <a:pPr lvl="2"/>
            <a:r>
              <a:rPr lang="it-IT" dirty="0" smtClean="0"/>
              <a:t>Third </a:t>
            </a:r>
            <a:r>
              <a:rPr lang="it-IT" dirty="0" err="1" smtClean="0"/>
              <a:t>level</a:t>
            </a:r>
            <a:endParaRPr lang="it-IT" dirty="0" smtClean="0"/>
          </a:p>
        </p:txBody>
      </p:sp>
    </p:spTree>
    <p:extLst>
      <p:ext uri="{BB962C8B-B14F-4D97-AF65-F5344CB8AC3E}">
        <p14:creationId xmlns:p14="http://schemas.microsoft.com/office/powerpoint/2010/main" val="415676063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4767264"/>
            <a:ext cx="2133600" cy="273844"/>
          </a:xfrm>
          <a:prstGeom prst="rect">
            <a:avLst/>
          </a:prstGeom>
        </p:spPr>
        <p:txBody>
          <a:bodyPr lIns="69055" tIns="34528" rIns="69055" bIns="34528"/>
          <a:lstStyle>
            <a:lvl1pPr>
              <a:defRPr>
                <a:solidFill>
                  <a:srgbClr val="595959"/>
                </a:solidFill>
              </a:defRPr>
            </a:lvl1pPr>
          </a:lstStyle>
          <a:p>
            <a:r>
              <a:rPr lang="en-US" smtClean="0"/>
              <a:t>27/04/17</a:t>
            </a:r>
            <a:endParaRPr lang="en-US"/>
          </a:p>
        </p:txBody>
      </p:sp>
      <p:sp>
        <p:nvSpPr>
          <p:cNvPr id="5" name="Footer Placeholder 4"/>
          <p:cNvSpPr>
            <a:spLocks noGrp="1"/>
          </p:cNvSpPr>
          <p:nvPr>
            <p:ph type="ftr" sz="quarter" idx="11"/>
          </p:nvPr>
        </p:nvSpPr>
        <p:spPr>
          <a:xfrm>
            <a:off x="3124201" y="4767264"/>
            <a:ext cx="2895600" cy="273844"/>
          </a:xfrm>
          <a:prstGeom prst="rect">
            <a:avLst/>
          </a:prstGeom>
        </p:spPr>
        <p:txBody>
          <a:bodyPr lIns="69055" tIns="34528" rIns="69055" bIns="34528"/>
          <a:lstStyle>
            <a:lvl1pPr>
              <a:defRPr>
                <a:solidFill>
                  <a:srgbClr val="595959"/>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rgbClr val="595959"/>
                </a:solidFill>
              </a:defRPr>
            </a:lvl1pPr>
          </a:lstStyle>
          <a:p>
            <a:fld id="{B7F62631-D247-0E44-B808-5D23CBBA66F7}" type="slidenum">
              <a:rPr lang="en-US" smtClean="0"/>
              <a:pPr/>
              <a:t>‹#›</a:t>
            </a:fld>
            <a:endParaRPr lang="en-US"/>
          </a:p>
        </p:txBody>
      </p:sp>
      <p:pic>
        <p:nvPicPr>
          <p:cNvPr id="12" name="Picture 11" descr="2012-Jul-04-01_4_Color_Logo_small_CB.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36805" y="80970"/>
            <a:ext cx="390452" cy="522068"/>
          </a:xfrm>
          <a:prstGeom prst="rect">
            <a:avLst/>
          </a:prstGeom>
        </p:spPr>
      </p:pic>
      <p:cxnSp>
        <p:nvCxnSpPr>
          <p:cNvPr id="13" name="Straight Connector 12"/>
          <p:cNvCxnSpPr/>
          <p:nvPr userDrawn="1"/>
        </p:nvCxnSpPr>
        <p:spPr>
          <a:xfrm flipH="1">
            <a:off x="238017" y="501283"/>
            <a:ext cx="8113157" cy="0"/>
          </a:xfrm>
          <a:prstGeom prst="line">
            <a:avLst/>
          </a:prstGeom>
          <a:ln>
            <a:solidFill>
              <a:srgbClr val="4F81BD"/>
            </a:solidFill>
          </a:ln>
        </p:spPr>
        <p:style>
          <a:lnRef idx="1">
            <a:schemeClr val="accent2"/>
          </a:lnRef>
          <a:fillRef idx="0">
            <a:schemeClr val="accent2"/>
          </a:fillRef>
          <a:effectRef idx="0">
            <a:schemeClr val="accent2"/>
          </a:effectRef>
          <a:fontRef idx="minor">
            <a:schemeClr val="tx1"/>
          </a:fontRef>
        </p:style>
      </p:cxnSp>
      <p:sp>
        <p:nvSpPr>
          <p:cNvPr id="14" name="TextBox 13"/>
          <p:cNvSpPr txBox="1"/>
          <p:nvPr userDrawn="1"/>
        </p:nvSpPr>
        <p:spPr>
          <a:xfrm>
            <a:off x="7464926" y="342001"/>
            <a:ext cx="819445" cy="162063"/>
          </a:xfrm>
          <a:prstGeom prst="rect">
            <a:avLst/>
          </a:prstGeom>
          <a:noFill/>
        </p:spPr>
        <p:txBody>
          <a:bodyPr wrap="none" lIns="69055" tIns="34528" rIns="69055" bIns="34528" rtlCol="0">
            <a:spAutoFit/>
          </a:bodyPr>
          <a:lstStyle/>
          <a:p>
            <a:r>
              <a:rPr lang="en-US" sz="600" dirty="0" smtClean="0"/>
              <a:t>ALICE ITS Upgrade</a:t>
            </a:r>
            <a:endParaRPr lang="en-US" sz="600" dirty="0"/>
          </a:p>
        </p:txBody>
      </p:sp>
    </p:spTree>
    <p:extLst>
      <p:ext uri="{BB962C8B-B14F-4D97-AF65-F5344CB8AC3E}">
        <p14:creationId xmlns:p14="http://schemas.microsoft.com/office/powerpoint/2010/main" val="40139353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userDrawn="1">
  <p:cSld name="4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4767264"/>
            <a:ext cx="2133600" cy="273844"/>
          </a:xfrm>
          <a:prstGeom prst="rect">
            <a:avLst/>
          </a:prstGeom>
        </p:spPr>
        <p:txBody>
          <a:bodyPr lIns="69055" tIns="34528" rIns="69055" bIns="34528"/>
          <a:lstStyle>
            <a:lvl1pPr>
              <a:defRPr>
                <a:solidFill>
                  <a:srgbClr val="595959"/>
                </a:solidFill>
              </a:defRPr>
            </a:lvl1pPr>
          </a:lstStyle>
          <a:p>
            <a:r>
              <a:rPr lang="en-US" smtClean="0"/>
              <a:t>27/04/17</a:t>
            </a:r>
            <a:endParaRPr lang="en-US"/>
          </a:p>
        </p:txBody>
      </p:sp>
      <p:sp>
        <p:nvSpPr>
          <p:cNvPr id="5" name="Footer Placeholder 4"/>
          <p:cNvSpPr>
            <a:spLocks noGrp="1"/>
          </p:cNvSpPr>
          <p:nvPr>
            <p:ph type="ftr" sz="quarter" idx="11"/>
          </p:nvPr>
        </p:nvSpPr>
        <p:spPr>
          <a:xfrm>
            <a:off x="3124201" y="4767264"/>
            <a:ext cx="2895600" cy="273844"/>
          </a:xfrm>
          <a:prstGeom prst="rect">
            <a:avLst/>
          </a:prstGeom>
        </p:spPr>
        <p:txBody>
          <a:bodyPr lIns="69055" tIns="34528" rIns="69055" bIns="34528"/>
          <a:lstStyle>
            <a:lvl1pPr>
              <a:defRPr>
                <a:solidFill>
                  <a:srgbClr val="595959"/>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rgbClr val="595959"/>
                </a:solidFill>
              </a:defRPr>
            </a:lvl1pPr>
          </a:lstStyle>
          <a:p>
            <a:fld id="{B7F62631-D247-0E44-B808-5D23CBBA66F7}" type="slidenum">
              <a:rPr lang="en-US" smtClean="0"/>
              <a:pPr/>
              <a:t>‹#›</a:t>
            </a:fld>
            <a:endParaRPr lang="en-US"/>
          </a:p>
        </p:txBody>
      </p:sp>
      <p:pic>
        <p:nvPicPr>
          <p:cNvPr id="12" name="Picture 11" descr="2012-Jul-04-01_4_Color_Logo_small_CB.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36805" y="80970"/>
            <a:ext cx="390452" cy="522068"/>
          </a:xfrm>
          <a:prstGeom prst="rect">
            <a:avLst/>
          </a:prstGeom>
        </p:spPr>
      </p:pic>
      <p:cxnSp>
        <p:nvCxnSpPr>
          <p:cNvPr id="13" name="Straight Connector 12"/>
          <p:cNvCxnSpPr/>
          <p:nvPr userDrawn="1"/>
        </p:nvCxnSpPr>
        <p:spPr>
          <a:xfrm flipH="1">
            <a:off x="238017" y="501283"/>
            <a:ext cx="8113157" cy="0"/>
          </a:xfrm>
          <a:prstGeom prst="line">
            <a:avLst/>
          </a:prstGeom>
          <a:ln>
            <a:solidFill>
              <a:srgbClr val="4F81BD"/>
            </a:solidFill>
          </a:ln>
        </p:spPr>
        <p:style>
          <a:lnRef idx="1">
            <a:schemeClr val="accent2"/>
          </a:lnRef>
          <a:fillRef idx="0">
            <a:schemeClr val="accent2"/>
          </a:fillRef>
          <a:effectRef idx="0">
            <a:schemeClr val="accent2"/>
          </a:effectRef>
          <a:fontRef idx="minor">
            <a:schemeClr val="tx1"/>
          </a:fontRef>
        </p:style>
      </p:cxnSp>
      <p:sp>
        <p:nvSpPr>
          <p:cNvPr id="14" name="TextBox 13"/>
          <p:cNvSpPr txBox="1"/>
          <p:nvPr userDrawn="1"/>
        </p:nvSpPr>
        <p:spPr>
          <a:xfrm>
            <a:off x="7464926" y="342001"/>
            <a:ext cx="819445" cy="162063"/>
          </a:xfrm>
          <a:prstGeom prst="rect">
            <a:avLst/>
          </a:prstGeom>
          <a:noFill/>
        </p:spPr>
        <p:txBody>
          <a:bodyPr wrap="none" lIns="69055" tIns="34528" rIns="69055" bIns="34528" rtlCol="0">
            <a:spAutoFit/>
          </a:bodyPr>
          <a:lstStyle/>
          <a:p>
            <a:r>
              <a:rPr lang="en-US" sz="600" dirty="0" smtClean="0"/>
              <a:t>ALICE ITS Upgrade</a:t>
            </a:r>
            <a:endParaRPr lang="en-US" sz="600" dirty="0"/>
          </a:p>
        </p:txBody>
      </p:sp>
    </p:spTree>
    <p:extLst>
      <p:ext uri="{BB962C8B-B14F-4D97-AF65-F5344CB8AC3E}">
        <p14:creationId xmlns:p14="http://schemas.microsoft.com/office/powerpoint/2010/main" val="21526370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4" name="Date Placeholder 3"/>
          <p:cNvSpPr>
            <a:spLocks noGrp="1"/>
          </p:cNvSpPr>
          <p:nvPr>
            <p:ph type="dt" sz="half" idx="10"/>
          </p:nvPr>
        </p:nvSpPr>
        <p:spPr>
          <a:xfrm>
            <a:off x="457200" y="4767264"/>
            <a:ext cx="2133600" cy="273844"/>
          </a:xfrm>
          <a:prstGeom prst="rect">
            <a:avLst/>
          </a:prstGeom>
        </p:spPr>
        <p:txBody>
          <a:bodyPr lIns="69055" tIns="34528" rIns="69055" bIns="34528"/>
          <a:lstStyle>
            <a:lvl1pPr>
              <a:defRPr>
                <a:solidFill>
                  <a:srgbClr val="595959"/>
                </a:solidFill>
              </a:defRPr>
            </a:lvl1pPr>
          </a:lstStyle>
          <a:p>
            <a:r>
              <a:rPr lang="en-US" smtClean="0"/>
              <a:t>27/04/17</a:t>
            </a:r>
            <a:endParaRPr lang="en-US"/>
          </a:p>
        </p:txBody>
      </p:sp>
      <p:sp>
        <p:nvSpPr>
          <p:cNvPr id="5" name="Footer Placeholder 4"/>
          <p:cNvSpPr>
            <a:spLocks noGrp="1"/>
          </p:cNvSpPr>
          <p:nvPr>
            <p:ph type="ftr" sz="quarter" idx="11"/>
          </p:nvPr>
        </p:nvSpPr>
        <p:spPr>
          <a:xfrm>
            <a:off x="3124201" y="4767264"/>
            <a:ext cx="2895600" cy="273844"/>
          </a:xfrm>
          <a:prstGeom prst="rect">
            <a:avLst/>
          </a:prstGeom>
        </p:spPr>
        <p:txBody>
          <a:bodyPr lIns="69055" tIns="34528" rIns="69055" bIns="34528"/>
          <a:lstStyle>
            <a:lvl1pPr>
              <a:defRPr>
                <a:solidFill>
                  <a:srgbClr val="595959"/>
                </a:solidFill>
              </a:defRPr>
            </a:lvl1pPr>
          </a:lstStyle>
          <a:p>
            <a:endParaRPr lang="en-US" dirty="0"/>
          </a:p>
        </p:txBody>
      </p:sp>
      <p:sp>
        <p:nvSpPr>
          <p:cNvPr id="6" name="Slide Number Placeholder 5"/>
          <p:cNvSpPr>
            <a:spLocks noGrp="1"/>
          </p:cNvSpPr>
          <p:nvPr>
            <p:ph type="sldNum" sz="quarter" idx="12"/>
          </p:nvPr>
        </p:nvSpPr>
        <p:spPr/>
        <p:txBody>
          <a:bodyPr/>
          <a:lstStyle>
            <a:lvl1pPr>
              <a:defRPr>
                <a:solidFill>
                  <a:srgbClr val="595959"/>
                </a:solidFill>
              </a:defRPr>
            </a:lvl1pPr>
          </a:lstStyle>
          <a:p>
            <a:fld id="{B7F62631-D247-0E44-B808-5D23CBBA66F7}" type="slidenum">
              <a:rPr lang="en-US" smtClean="0"/>
              <a:pPr/>
              <a:t>‹#›</a:t>
            </a:fld>
            <a:endParaRPr lang="en-US"/>
          </a:p>
        </p:txBody>
      </p:sp>
      <p:pic>
        <p:nvPicPr>
          <p:cNvPr id="12" name="Picture 11" descr="2012-Jul-04-01_4_Color_Logo_small_CB.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8636805" y="80970"/>
            <a:ext cx="390452" cy="522068"/>
          </a:xfrm>
          <a:prstGeom prst="rect">
            <a:avLst/>
          </a:prstGeom>
        </p:spPr>
      </p:pic>
      <p:cxnSp>
        <p:nvCxnSpPr>
          <p:cNvPr id="13" name="Straight Connector 12"/>
          <p:cNvCxnSpPr/>
          <p:nvPr userDrawn="1"/>
        </p:nvCxnSpPr>
        <p:spPr>
          <a:xfrm flipH="1">
            <a:off x="238017" y="501283"/>
            <a:ext cx="8113157" cy="0"/>
          </a:xfrm>
          <a:prstGeom prst="line">
            <a:avLst/>
          </a:prstGeom>
          <a:ln>
            <a:solidFill>
              <a:srgbClr val="4F81BD"/>
            </a:solidFill>
          </a:ln>
        </p:spPr>
        <p:style>
          <a:lnRef idx="1">
            <a:schemeClr val="accent2"/>
          </a:lnRef>
          <a:fillRef idx="0">
            <a:schemeClr val="accent2"/>
          </a:fillRef>
          <a:effectRef idx="0">
            <a:schemeClr val="accent2"/>
          </a:effectRef>
          <a:fontRef idx="minor">
            <a:schemeClr val="tx1"/>
          </a:fontRef>
        </p:style>
      </p:cxnSp>
      <p:sp>
        <p:nvSpPr>
          <p:cNvPr id="14" name="TextBox 13"/>
          <p:cNvSpPr txBox="1"/>
          <p:nvPr userDrawn="1"/>
        </p:nvSpPr>
        <p:spPr>
          <a:xfrm>
            <a:off x="7464926" y="342001"/>
            <a:ext cx="819445" cy="162063"/>
          </a:xfrm>
          <a:prstGeom prst="rect">
            <a:avLst/>
          </a:prstGeom>
          <a:noFill/>
        </p:spPr>
        <p:txBody>
          <a:bodyPr wrap="none" lIns="69055" tIns="34528" rIns="69055" bIns="34528" rtlCol="0">
            <a:spAutoFit/>
          </a:bodyPr>
          <a:lstStyle/>
          <a:p>
            <a:r>
              <a:rPr lang="en-US" sz="600" dirty="0" smtClean="0"/>
              <a:t>ALICE ITS Upgrade</a:t>
            </a:r>
            <a:endParaRPr lang="en-US" sz="600" dirty="0"/>
          </a:p>
        </p:txBody>
      </p:sp>
    </p:spTree>
    <p:extLst>
      <p:ext uri="{BB962C8B-B14F-4D97-AF65-F5344CB8AC3E}">
        <p14:creationId xmlns:p14="http://schemas.microsoft.com/office/powerpoint/2010/main" val="31242584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59056709"/>
      </p:ext>
    </p:extLst>
  </p:cSld>
  <p:clrMapOvr>
    <a:masterClrMapping/>
  </p:clrMapOvr>
  <p:timing>
    <p:tnLst>
      <p:par>
        <p:cTn xmlns:p14="http://schemas.microsoft.com/office/powerpoint/2010/mai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 Id="rId11"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3.xml"/><Relationship Id="rId4" Type="http://schemas.openxmlformats.org/officeDocument/2006/relationships/theme" Target="../theme/theme2.xml"/><Relationship Id="rId1" Type="http://schemas.openxmlformats.org/officeDocument/2006/relationships/slideLayout" Target="../slideLayouts/slideLayout11.xml"/><Relationship Id="rId2"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05979"/>
            <a:ext cx="8229600" cy="857250"/>
          </a:xfrm>
          <a:prstGeom prst="rect">
            <a:avLst/>
          </a:prstGeom>
        </p:spPr>
        <p:txBody>
          <a:bodyPr vert="horz" lIns="116412" tIns="58206" rIns="116412" bIns="58206" rtlCol="0" anchor="ctr">
            <a:noAutofit/>
          </a:bodyPr>
          <a:lstStyle/>
          <a:p>
            <a:r>
              <a:rPr lang="it-IT" dirty="0" smtClean="0"/>
              <a:t>Click to </a:t>
            </a:r>
            <a:r>
              <a:rPr lang="it-IT" dirty="0" err="1" smtClean="0"/>
              <a:t>edit</a:t>
            </a:r>
            <a:r>
              <a:rPr lang="it-IT" dirty="0" smtClean="0"/>
              <a:t> Master </a:t>
            </a:r>
            <a:r>
              <a:rPr lang="it-IT" dirty="0" err="1" smtClean="0"/>
              <a:t>title</a:t>
            </a:r>
            <a:r>
              <a:rPr lang="it-IT" dirty="0" smtClean="0"/>
              <a:t> style</a:t>
            </a:r>
            <a:endParaRPr lang="en-US" dirty="0"/>
          </a:p>
        </p:txBody>
      </p:sp>
      <p:sp>
        <p:nvSpPr>
          <p:cNvPr id="3" name="Text Placeholder 2"/>
          <p:cNvSpPr>
            <a:spLocks noGrp="1"/>
          </p:cNvSpPr>
          <p:nvPr>
            <p:ph type="body" idx="1"/>
          </p:nvPr>
        </p:nvSpPr>
        <p:spPr>
          <a:xfrm>
            <a:off x="457200" y="1200152"/>
            <a:ext cx="8229600" cy="3394472"/>
          </a:xfrm>
          <a:prstGeom prst="rect">
            <a:avLst/>
          </a:prstGeom>
        </p:spPr>
        <p:txBody>
          <a:bodyPr vert="horz" lIns="116412" tIns="58206" rIns="116412" bIns="58206" rtlCol="0">
            <a:normAutofit/>
          </a:bodyPr>
          <a:lstStyle/>
          <a:p>
            <a:pPr lvl="0"/>
            <a:r>
              <a:rPr lang="it-IT" dirty="0" smtClean="0"/>
              <a:t>Click to </a:t>
            </a:r>
            <a:r>
              <a:rPr lang="it-IT" dirty="0" err="1" smtClean="0"/>
              <a:t>edit</a:t>
            </a:r>
            <a:r>
              <a:rPr lang="it-IT" dirty="0" smtClean="0"/>
              <a:t> Master text </a:t>
            </a:r>
            <a:r>
              <a:rPr lang="it-IT" dirty="0" err="1" smtClean="0"/>
              <a:t>styles</a:t>
            </a:r>
            <a:endParaRPr lang="it-IT" dirty="0" smtClean="0"/>
          </a:p>
          <a:p>
            <a:pPr lvl="1"/>
            <a:r>
              <a:rPr lang="it-IT" dirty="0" smtClean="0"/>
              <a:t>Second </a:t>
            </a:r>
            <a:r>
              <a:rPr lang="it-IT" dirty="0" err="1" smtClean="0"/>
              <a:t>level</a:t>
            </a:r>
            <a:endParaRPr lang="it-IT" dirty="0" smtClean="0"/>
          </a:p>
          <a:p>
            <a:pPr lvl="2"/>
            <a:r>
              <a:rPr lang="it-IT" dirty="0" smtClean="0"/>
              <a:t>Third </a:t>
            </a:r>
            <a:r>
              <a:rPr lang="it-IT" dirty="0" err="1" smtClean="0"/>
              <a:t>level</a:t>
            </a:r>
            <a:endParaRPr lang="it-IT" dirty="0" smtClean="0"/>
          </a:p>
        </p:txBody>
      </p:sp>
      <p:sp>
        <p:nvSpPr>
          <p:cNvPr id="6" name="Slide Number Placeholder 5"/>
          <p:cNvSpPr>
            <a:spLocks noGrp="1"/>
          </p:cNvSpPr>
          <p:nvPr>
            <p:ph type="sldNum" sz="quarter" idx="4"/>
          </p:nvPr>
        </p:nvSpPr>
        <p:spPr>
          <a:xfrm>
            <a:off x="8210550" y="4767265"/>
            <a:ext cx="603250" cy="246205"/>
          </a:xfrm>
          <a:prstGeom prst="rect">
            <a:avLst/>
          </a:prstGeom>
        </p:spPr>
        <p:txBody>
          <a:bodyPr vert="horz" lIns="116412" tIns="58206" rIns="116412" bIns="58206" rtlCol="0" anchor="ctr"/>
          <a:lstStyle>
            <a:lvl1pPr algn="r">
              <a:defRPr sz="1400">
                <a:solidFill>
                  <a:srgbClr val="595959"/>
                </a:solidFill>
              </a:defRPr>
            </a:lvl1pPr>
          </a:lstStyle>
          <a:p>
            <a:fld id="{9329247E-CEE0-094D-BF5E-340DDBAB6F04}" type="slidenum">
              <a:rPr lang="en-US" smtClean="0"/>
              <a:t>‹#›</a:t>
            </a:fld>
            <a:endParaRPr lang="en-US" dirty="0"/>
          </a:p>
        </p:txBody>
      </p:sp>
      <p:sp>
        <p:nvSpPr>
          <p:cNvPr id="7" name="Shape 24"/>
          <p:cNvSpPr/>
          <p:nvPr userDrawn="1"/>
        </p:nvSpPr>
        <p:spPr>
          <a:xfrm>
            <a:off x="1111248" y="4767265"/>
            <a:ext cx="7239002" cy="246205"/>
          </a:xfrm>
          <a:prstGeom prst="rect">
            <a:avLst/>
          </a:prstGeom>
          <a:ln w="12700"/>
          <a:extLst>
            <a:ext uri="{C572A759-6A51-4108-AA02-DFA0A04FC94B}">
              <ma14:wrappingTextBoxFlag xmlns:ma14="http://schemas.microsoft.com/office/mac/drawingml/2011/main" val="1"/>
            </a:ext>
          </a:extLst>
        </p:spPr>
        <p:txBody>
          <a:bodyPr lIns="38092" tIns="38092" rIns="38092" bIns="38092" anchor="ctr">
            <a:spAutoFit/>
          </a:bodyPr>
          <a:lstStyle>
            <a:lvl1pPr algn="r">
              <a:defRPr sz="1400">
                <a:solidFill>
                  <a:srgbClr val="283A44"/>
                </a:solidFill>
                <a:uFill>
                  <a:solidFill>
                    <a:srgbClr val="283A44"/>
                  </a:solidFill>
                </a:uFill>
              </a:defRPr>
            </a:lvl1pPr>
          </a:lstStyle>
          <a:p>
            <a:r>
              <a:rPr sz="1100" dirty="0"/>
              <a:t>ALICE | </a:t>
            </a:r>
            <a:r>
              <a:rPr lang="it-IT" sz="1100" dirty="0" smtClean="0"/>
              <a:t>HFWorkshop2017 </a:t>
            </a:r>
            <a:r>
              <a:rPr sz="1100" dirty="0" smtClean="0"/>
              <a:t>| </a:t>
            </a:r>
            <a:r>
              <a:rPr lang="it-IT" sz="1100" dirty="0" smtClean="0"/>
              <a:t>31.10.2017</a:t>
            </a:r>
            <a:r>
              <a:rPr sz="1100" dirty="0" smtClean="0"/>
              <a:t>| </a:t>
            </a:r>
            <a:r>
              <a:rPr lang="it-IT" sz="1100" dirty="0" smtClean="0"/>
              <a:t>Stefania</a:t>
            </a:r>
            <a:r>
              <a:rPr lang="it-IT" sz="1100" baseline="0" dirty="0" smtClean="0"/>
              <a:t> </a:t>
            </a:r>
            <a:r>
              <a:rPr lang="it-IT" sz="1100" baseline="0" dirty="0" err="1" smtClean="0"/>
              <a:t>Beolè</a:t>
            </a:r>
            <a:r>
              <a:rPr sz="1100" dirty="0" smtClean="0"/>
              <a:t> </a:t>
            </a:r>
            <a:endParaRPr sz="1100" dirty="0"/>
          </a:p>
        </p:txBody>
      </p:sp>
      <p:sp>
        <p:nvSpPr>
          <p:cNvPr id="8" name="Shape 6"/>
          <p:cNvSpPr/>
          <p:nvPr userDrawn="1"/>
        </p:nvSpPr>
        <p:spPr>
          <a:xfrm flipH="1">
            <a:off x="457198" y="4789721"/>
            <a:ext cx="8229601" cy="0"/>
          </a:xfrm>
          <a:prstGeom prst="line">
            <a:avLst/>
          </a:prstGeom>
          <a:ln w="19050">
            <a:solidFill>
              <a:srgbClr val="C00000"/>
            </a:solidFill>
            <a:miter lim="400000"/>
          </a:ln>
          <a:effectLst/>
        </p:spPr>
        <p:txBody>
          <a:bodyPr lIns="0" tIns="0" rIns="0" bIns="0"/>
          <a:lstStyle/>
          <a:p>
            <a:pPr defTabSz="457108">
              <a:buClrTx/>
              <a:defRPr sz="1200">
                <a:solidFill>
                  <a:srgbClr val="000000"/>
                </a:solidFill>
                <a:uFillTx/>
                <a:latin typeface="Helvetica"/>
                <a:ea typeface="Helvetica"/>
                <a:cs typeface="Helvetica"/>
                <a:sym typeface="Helvetica"/>
              </a:defRPr>
            </a:pPr>
            <a:endParaRPr/>
          </a:p>
        </p:txBody>
      </p:sp>
    </p:spTree>
    <p:extLst>
      <p:ext uri="{BB962C8B-B14F-4D97-AF65-F5344CB8AC3E}">
        <p14:creationId xmlns:p14="http://schemas.microsoft.com/office/powerpoint/2010/main" val="1666018385"/>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70" r:id="rId5"/>
    <p:sldLayoutId id="2147483665" r:id="rId6"/>
    <p:sldLayoutId id="2147483666" r:id="rId7"/>
    <p:sldLayoutId id="2147483667" r:id="rId8"/>
    <p:sldLayoutId id="2147483668" r:id="rId9"/>
    <p:sldLayoutId id="2147483669" r:id="rId10"/>
  </p:sldLayoutIdLst>
  <p:hf hdr="0" ftr="0" dt="0"/>
  <p:txStyles>
    <p:titleStyle>
      <a:lvl1pPr algn="ctr" defTabSz="582061" rtl="0" eaLnBrk="1" latinLnBrk="0" hangingPunct="1">
        <a:spcBef>
          <a:spcPct val="0"/>
        </a:spcBef>
        <a:buNone/>
        <a:defRPr sz="4400" kern="1200">
          <a:solidFill>
            <a:srgbClr val="2C7C9F"/>
          </a:solidFill>
          <a:latin typeface="+mj-lt"/>
          <a:ea typeface="+mj-ea"/>
          <a:cs typeface="+mj-cs"/>
        </a:defRPr>
      </a:lvl1pPr>
    </p:titleStyle>
    <p:bodyStyle>
      <a:lvl1pPr marL="436546" indent="-436546" algn="l" defTabSz="582061" rtl="0" eaLnBrk="1" latinLnBrk="0" hangingPunct="1">
        <a:spcBef>
          <a:spcPct val="20000"/>
        </a:spcBef>
        <a:buFont typeface="Arial"/>
        <a:buChar char="•"/>
        <a:defRPr sz="2400" kern="1200">
          <a:solidFill>
            <a:schemeClr val="tx1"/>
          </a:solidFill>
          <a:latin typeface="+mn-lt"/>
          <a:ea typeface="+mn-ea"/>
          <a:cs typeface="+mn-cs"/>
        </a:defRPr>
      </a:lvl1pPr>
      <a:lvl2pPr marL="945850" indent="-363788" algn="l" defTabSz="582061" rtl="0" eaLnBrk="1" latinLnBrk="0" hangingPunct="1">
        <a:spcBef>
          <a:spcPct val="20000"/>
        </a:spcBef>
        <a:buFont typeface="Arial"/>
        <a:buChar char="–"/>
        <a:defRPr sz="1800" kern="1200">
          <a:solidFill>
            <a:srgbClr val="800000"/>
          </a:solidFill>
          <a:latin typeface="+mn-lt"/>
          <a:ea typeface="+mn-ea"/>
          <a:cs typeface="+mn-cs"/>
        </a:defRPr>
      </a:lvl2pPr>
      <a:lvl3pPr marL="1455153" indent="-291031" algn="l" defTabSz="582061" rtl="0" eaLnBrk="1" latinLnBrk="0" hangingPunct="1">
        <a:spcBef>
          <a:spcPct val="20000"/>
        </a:spcBef>
        <a:buFont typeface="Arial"/>
        <a:buChar char="•"/>
        <a:defRPr sz="1600" b="0" kern="1200">
          <a:solidFill>
            <a:srgbClr val="2C7C9F"/>
          </a:solidFill>
          <a:latin typeface="+mn-lt"/>
          <a:ea typeface="+mn-ea"/>
          <a:cs typeface="+mn-cs"/>
        </a:defRPr>
      </a:lvl3pPr>
      <a:lvl4pPr marL="2037215" indent="-291031" algn="l" defTabSz="582061" rtl="0" eaLnBrk="1" latinLnBrk="0" hangingPunct="1">
        <a:spcBef>
          <a:spcPct val="20000"/>
        </a:spcBef>
        <a:buFont typeface="Arial"/>
        <a:buChar char="–"/>
        <a:defRPr sz="2500" kern="1200">
          <a:solidFill>
            <a:schemeClr val="tx1"/>
          </a:solidFill>
          <a:latin typeface="+mn-lt"/>
          <a:ea typeface="+mn-ea"/>
          <a:cs typeface="+mn-cs"/>
        </a:defRPr>
      </a:lvl4pPr>
      <a:lvl5pPr marL="2619276" indent="-291031" algn="l" defTabSz="582061" rtl="0" eaLnBrk="1" latinLnBrk="0" hangingPunct="1">
        <a:spcBef>
          <a:spcPct val="20000"/>
        </a:spcBef>
        <a:buFont typeface="Arial"/>
        <a:buChar char="»"/>
        <a:defRPr sz="2500" kern="1200">
          <a:solidFill>
            <a:schemeClr val="tx1"/>
          </a:solidFill>
          <a:latin typeface="+mn-lt"/>
          <a:ea typeface="+mn-ea"/>
          <a:cs typeface="+mn-cs"/>
        </a:defRPr>
      </a:lvl5pPr>
      <a:lvl6pPr marL="3201337" indent="-291031" algn="l" defTabSz="582061" rtl="0" eaLnBrk="1" latinLnBrk="0" hangingPunct="1">
        <a:spcBef>
          <a:spcPct val="20000"/>
        </a:spcBef>
        <a:buFont typeface="Arial"/>
        <a:buChar char="•"/>
        <a:defRPr sz="2500" kern="1200">
          <a:solidFill>
            <a:schemeClr val="tx1"/>
          </a:solidFill>
          <a:latin typeface="+mn-lt"/>
          <a:ea typeface="+mn-ea"/>
          <a:cs typeface="+mn-cs"/>
        </a:defRPr>
      </a:lvl6pPr>
      <a:lvl7pPr marL="3783399" indent="-291031" algn="l" defTabSz="582061" rtl="0" eaLnBrk="1" latinLnBrk="0" hangingPunct="1">
        <a:spcBef>
          <a:spcPct val="20000"/>
        </a:spcBef>
        <a:buFont typeface="Arial"/>
        <a:buChar char="•"/>
        <a:defRPr sz="2500" kern="1200">
          <a:solidFill>
            <a:schemeClr val="tx1"/>
          </a:solidFill>
          <a:latin typeface="+mn-lt"/>
          <a:ea typeface="+mn-ea"/>
          <a:cs typeface="+mn-cs"/>
        </a:defRPr>
      </a:lvl7pPr>
      <a:lvl8pPr marL="4365460" indent="-291031" algn="l" defTabSz="582061" rtl="0" eaLnBrk="1" latinLnBrk="0" hangingPunct="1">
        <a:spcBef>
          <a:spcPct val="20000"/>
        </a:spcBef>
        <a:buFont typeface="Arial"/>
        <a:buChar char="•"/>
        <a:defRPr sz="2500" kern="1200">
          <a:solidFill>
            <a:schemeClr val="tx1"/>
          </a:solidFill>
          <a:latin typeface="+mn-lt"/>
          <a:ea typeface="+mn-ea"/>
          <a:cs typeface="+mn-cs"/>
        </a:defRPr>
      </a:lvl8pPr>
      <a:lvl9pPr marL="4947521" indent="-291031" algn="l" defTabSz="582061" rtl="0" eaLnBrk="1" latinLnBrk="0" hangingPunct="1">
        <a:spcBef>
          <a:spcPct val="20000"/>
        </a:spcBef>
        <a:buFont typeface="Arial"/>
        <a:buChar char="•"/>
        <a:defRPr sz="2500" kern="1200">
          <a:solidFill>
            <a:schemeClr val="tx1"/>
          </a:solidFill>
          <a:latin typeface="+mn-lt"/>
          <a:ea typeface="+mn-ea"/>
          <a:cs typeface="+mn-cs"/>
        </a:defRPr>
      </a:lvl9pPr>
    </p:bodyStyle>
    <p:otherStyle>
      <a:defPPr>
        <a:defRPr lang="en-US"/>
      </a:defPPr>
      <a:lvl1pPr marL="0" algn="l" defTabSz="582061" rtl="0" eaLnBrk="1" latinLnBrk="0" hangingPunct="1">
        <a:defRPr sz="2300" kern="1200">
          <a:solidFill>
            <a:schemeClr val="tx1"/>
          </a:solidFill>
          <a:latin typeface="+mn-lt"/>
          <a:ea typeface="+mn-ea"/>
          <a:cs typeface="+mn-cs"/>
        </a:defRPr>
      </a:lvl1pPr>
      <a:lvl2pPr marL="582061" algn="l" defTabSz="582061" rtl="0" eaLnBrk="1" latinLnBrk="0" hangingPunct="1">
        <a:defRPr sz="2300" kern="1200">
          <a:solidFill>
            <a:schemeClr val="tx1"/>
          </a:solidFill>
          <a:latin typeface="+mn-lt"/>
          <a:ea typeface="+mn-ea"/>
          <a:cs typeface="+mn-cs"/>
        </a:defRPr>
      </a:lvl2pPr>
      <a:lvl3pPr marL="1164123" algn="l" defTabSz="582061" rtl="0" eaLnBrk="1" latinLnBrk="0" hangingPunct="1">
        <a:defRPr sz="2300" kern="1200">
          <a:solidFill>
            <a:schemeClr val="tx1"/>
          </a:solidFill>
          <a:latin typeface="+mn-lt"/>
          <a:ea typeface="+mn-ea"/>
          <a:cs typeface="+mn-cs"/>
        </a:defRPr>
      </a:lvl3pPr>
      <a:lvl4pPr marL="1746184" algn="l" defTabSz="582061" rtl="0" eaLnBrk="1" latinLnBrk="0" hangingPunct="1">
        <a:defRPr sz="2300" kern="1200">
          <a:solidFill>
            <a:schemeClr val="tx1"/>
          </a:solidFill>
          <a:latin typeface="+mn-lt"/>
          <a:ea typeface="+mn-ea"/>
          <a:cs typeface="+mn-cs"/>
        </a:defRPr>
      </a:lvl4pPr>
      <a:lvl5pPr marL="2328245" algn="l" defTabSz="582061" rtl="0" eaLnBrk="1" latinLnBrk="0" hangingPunct="1">
        <a:defRPr sz="2300" kern="1200">
          <a:solidFill>
            <a:schemeClr val="tx1"/>
          </a:solidFill>
          <a:latin typeface="+mn-lt"/>
          <a:ea typeface="+mn-ea"/>
          <a:cs typeface="+mn-cs"/>
        </a:defRPr>
      </a:lvl5pPr>
      <a:lvl6pPr marL="2910307" algn="l" defTabSz="582061" rtl="0" eaLnBrk="1" latinLnBrk="0" hangingPunct="1">
        <a:defRPr sz="2300" kern="1200">
          <a:solidFill>
            <a:schemeClr val="tx1"/>
          </a:solidFill>
          <a:latin typeface="+mn-lt"/>
          <a:ea typeface="+mn-ea"/>
          <a:cs typeface="+mn-cs"/>
        </a:defRPr>
      </a:lvl6pPr>
      <a:lvl7pPr marL="3492368" algn="l" defTabSz="582061" rtl="0" eaLnBrk="1" latinLnBrk="0" hangingPunct="1">
        <a:defRPr sz="2300" kern="1200">
          <a:solidFill>
            <a:schemeClr val="tx1"/>
          </a:solidFill>
          <a:latin typeface="+mn-lt"/>
          <a:ea typeface="+mn-ea"/>
          <a:cs typeface="+mn-cs"/>
        </a:defRPr>
      </a:lvl7pPr>
      <a:lvl8pPr marL="4074429" algn="l" defTabSz="582061" rtl="0" eaLnBrk="1" latinLnBrk="0" hangingPunct="1">
        <a:defRPr sz="2300" kern="1200">
          <a:solidFill>
            <a:schemeClr val="tx1"/>
          </a:solidFill>
          <a:latin typeface="+mn-lt"/>
          <a:ea typeface="+mn-ea"/>
          <a:cs typeface="+mn-cs"/>
        </a:defRPr>
      </a:lvl8pPr>
      <a:lvl9pPr marL="4656491" algn="l" defTabSz="582061" rtl="0" eaLnBrk="1" latinLnBrk="0" hangingPunct="1">
        <a:defRPr sz="23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735015" y="36910"/>
            <a:ext cx="7051675" cy="6500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en-US" altLang="x-none"/>
              <a:t>Click to edit Master title style</a:t>
            </a:r>
          </a:p>
        </p:txBody>
      </p:sp>
      <p:sp>
        <p:nvSpPr>
          <p:cNvPr id="1027" name="Text Placeholder 2"/>
          <p:cNvSpPr>
            <a:spLocks noGrp="1"/>
          </p:cNvSpPr>
          <p:nvPr>
            <p:ph type="body" idx="1"/>
          </p:nvPr>
        </p:nvSpPr>
        <p:spPr bwMode="auto">
          <a:xfrm>
            <a:off x="457200" y="1200152"/>
            <a:ext cx="8229600" cy="33944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 uri="{FAA26D3D-D897-4be2-8F04-BA451C77F1D7}">
              <ma14:placeholderFlag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x-none"/>
              <a:t>Click to edit Master text styles</a:t>
            </a:r>
          </a:p>
          <a:p>
            <a:pPr lvl="1"/>
            <a:r>
              <a:rPr lang="en-US" altLang="x-none"/>
              <a:t>Second level</a:t>
            </a:r>
          </a:p>
          <a:p>
            <a:pPr lvl="2"/>
            <a:r>
              <a:rPr lang="en-US" altLang="x-none"/>
              <a:t>Third level</a:t>
            </a:r>
          </a:p>
          <a:p>
            <a:pPr lvl="3"/>
            <a:r>
              <a:rPr lang="en-US" altLang="x-none"/>
              <a:t>Fourth level</a:t>
            </a:r>
          </a:p>
          <a:p>
            <a:pPr lvl="4"/>
            <a:r>
              <a:rPr lang="en-US" altLang="x-none"/>
              <a:t>Fifth level</a:t>
            </a:r>
          </a:p>
        </p:txBody>
      </p:sp>
      <p:sp>
        <p:nvSpPr>
          <p:cNvPr id="4" name="Date Placeholder 3"/>
          <p:cNvSpPr>
            <a:spLocks noGrp="1"/>
          </p:cNvSpPr>
          <p:nvPr>
            <p:ph type="dt" sz="half" idx="2"/>
          </p:nvPr>
        </p:nvSpPr>
        <p:spPr>
          <a:xfrm>
            <a:off x="457200" y="4849418"/>
            <a:ext cx="2133600" cy="273844"/>
          </a:xfrm>
          <a:prstGeom prst="rect">
            <a:avLst/>
          </a:prstGeom>
        </p:spPr>
        <p:txBody>
          <a:bodyPr vert="horz" wrap="square" lIns="91440" tIns="45720" rIns="91440" bIns="45720" numCol="1" anchor="ctr" anchorCtr="0" compatLnSpc="1">
            <a:prstTxWarp prst="textNoShape">
              <a:avLst/>
            </a:prstTxWarp>
          </a:bodyPr>
          <a:lstStyle>
            <a:lvl1pPr>
              <a:defRPr sz="900">
                <a:solidFill>
                  <a:srgbClr val="898989"/>
                </a:solidFill>
                <a:latin typeface="Gill Sans" charset="0"/>
              </a:defRPr>
            </a:lvl1pPr>
          </a:lstStyle>
          <a:p>
            <a:pPr defTabSz="914400"/>
            <a:endParaRPr lang="en-US" altLang="x-none"/>
          </a:p>
        </p:txBody>
      </p:sp>
      <p:sp>
        <p:nvSpPr>
          <p:cNvPr id="5" name="Footer Placeholder 4"/>
          <p:cNvSpPr>
            <a:spLocks noGrp="1"/>
          </p:cNvSpPr>
          <p:nvPr>
            <p:ph type="ftr" sz="quarter" idx="3"/>
          </p:nvPr>
        </p:nvSpPr>
        <p:spPr>
          <a:xfrm>
            <a:off x="3124200" y="4920853"/>
            <a:ext cx="2895600" cy="222647"/>
          </a:xfrm>
          <a:prstGeom prst="rect">
            <a:avLst/>
          </a:prstGeom>
        </p:spPr>
        <p:txBody>
          <a:bodyPr vert="horz" lIns="91440" tIns="45720" rIns="91440" bIns="45720" rtlCol="0" anchor="ctr"/>
          <a:lstStyle>
            <a:lvl1pPr algn="ctr" fontAlgn="auto">
              <a:spcBef>
                <a:spcPts val="0"/>
              </a:spcBef>
              <a:spcAft>
                <a:spcPts val="0"/>
              </a:spcAft>
              <a:defRPr sz="900" smtClean="0">
                <a:solidFill>
                  <a:srgbClr val="404040"/>
                </a:solidFill>
                <a:latin typeface="Gill Sans"/>
                <a:ea typeface="+mn-ea"/>
                <a:cs typeface="Gill Sans"/>
              </a:defRPr>
            </a:lvl1pPr>
          </a:lstStyle>
          <a:p>
            <a:pPr defTabSz="914400">
              <a:defRPr/>
            </a:pPr>
            <a:r>
              <a:rPr lang="en-US"/>
              <a:t>E. Bruna (INFN To)</a:t>
            </a:r>
          </a:p>
        </p:txBody>
      </p:sp>
      <p:sp>
        <p:nvSpPr>
          <p:cNvPr id="6" name="Slide Number Placeholder 5"/>
          <p:cNvSpPr>
            <a:spLocks noGrp="1"/>
          </p:cNvSpPr>
          <p:nvPr>
            <p:ph type="sldNum" sz="quarter" idx="4"/>
          </p:nvPr>
        </p:nvSpPr>
        <p:spPr>
          <a:xfrm>
            <a:off x="7010400" y="4920853"/>
            <a:ext cx="2133600" cy="222647"/>
          </a:xfrm>
          <a:prstGeom prst="rect">
            <a:avLst/>
          </a:prstGeom>
        </p:spPr>
        <p:txBody>
          <a:bodyPr vert="horz" wrap="square" lIns="91440" tIns="45720" rIns="91440" bIns="45720" numCol="1" anchor="ctr" anchorCtr="0" compatLnSpc="1">
            <a:prstTxWarp prst="textNoShape">
              <a:avLst/>
            </a:prstTxWarp>
          </a:bodyPr>
          <a:lstStyle>
            <a:lvl1pPr algn="r">
              <a:defRPr sz="900">
                <a:solidFill>
                  <a:srgbClr val="404040"/>
                </a:solidFill>
                <a:latin typeface="Gill Sans" charset="0"/>
              </a:defRPr>
            </a:lvl1pPr>
          </a:lstStyle>
          <a:p>
            <a:pPr defTabSz="914400"/>
            <a:fld id="{A0EB4311-73C2-E549-87F8-65C519617F52}" type="slidenum">
              <a:rPr lang="en-US" altLang="x-none"/>
              <a:pPr defTabSz="914400"/>
              <a:t>‹#›</a:t>
            </a:fld>
            <a:endParaRPr lang="en-US" altLang="x-none"/>
          </a:p>
        </p:txBody>
      </p:sp>
      <p:cxnSp>
        <p:nvCxnSpPr>
          <p:cNvPr id="12" name="Straight Connector 11"/>
          <p:cNvCxnSpPr/>
          <p:nvPr userDrawn="1"/>
        </p:nvCxnSpPr>
        <p:spPr>
          <a:xfrm flipV="1">
            <a:off x="0" y="4953000"/>
            <a:ext cx="9144000" cy="20241"/>
          </a:xfrm>
          <a:prstGeom prst="line">
            <a:avLst/>
          </a:prstGeom>
          <a:ln w="9525" cap="flat" cmpd="sng" algn="ctr">
            <a:solidFill>
              <a:srgbClr val="000090"/>
            </a:solidFill>
            <a:prstDash val="solid"/>
            <a:round/>
            <a:headEnd type="none" w="med" len="med"/>
            <a:tailEnd type="none" w="med" len="med"/>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418593863"/>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Lst>
  <p:timing>
    <p:tnLst>
      <p:par>
        <p:cTn xmlns:p14="http://schemas.microsoft.com/office/powerpoint/2010/main" id="1" dur="indefinite" restart="never" nodeType="tmRoot"/>
      </p:par>
    </p:tnLst>
  </p:timing>
  <p:hf hdr="0" dt="0"/>
  <p:txStyles>
    <p:titleStyle>
      <a:lvl1pPr algn="l" defTabSz="342900" rtl="0" eaLnBrk="0" fontAlgn="base" hangingPunct="0">
        <a:spcBef>
          <a:spcPct val="0"/>
        </a:spcBef>
        <a:spcAft>
          <a:spcPct val="0"/>
        </a:spcAft>
        <a:defRPr sz="2400" b="1" kern="1200">
          <a:solidFill>
            <a:schemeClr val="tx1"/>
          </a:solidFill>
          <a:latin typeface="Gill Sans" charset="0"/>
          <a:ea typeface="Gill Sans" charset="0"/>
          <a:cs typeface="Gill Sans" charset="0"/>
        </a:defRPr>
      </a:lvl1pPr>
      <a:lvl2pPr algn="l" defTabSz="342900" rtl="0" eaLnBrk="0" fontAlgn="base" hangingPunct="0">
        <a:spcBef>
          <a:spcPct val="0"/>
        </a:spcBef>
        <a:spcAft>
          <a:spcPct val="0"/>
        </a:spcAft>
        <a:defRPr sz="2400" b="1">
          <a:solidFill>
            <a:schemeClr val="tx1"/>
          </a:solidFill>
          <a:latin typeface="Gill Sans" pitchFamily="-1" charset="0"/>
          <a:ea typeface="ＭＳ Ｐゴシック" pitchFamily="-1" charset="-128"/>
          <a:cs typeface="Gill Sans" pitchFamily="-1" charset="0"/>
        </a:defRPr>
      </a:lvl2pPr>
      <a:lvl3pPr algn="l" defTabSz="342900" rtl="0" eaLnBrk="0" fontAlgn="base" hangingPunct="0">
        <a:spcBef>
          <a:spcPct val="0"/>
        </a:spcBef>
        <a:spcAft>
          <a:spcPct val="0"/>
        </a:spcAft>
        <a:defRPr sz="2400" b="1">
          <a:solidFill>
            <a:schemeClr val="tx1"/>
          </a:solidFill>
          <a:latin typeface="Gill Sans" pitchFamily="-1" charset="0"/>
          <a:ea typeface="ＭＳ Ｐゴシック" pitchFamily="-1" charset="-128"/>
          <a:cs typeface="Gill Sans" pitchFamily="-1" charset="0"/>
        </a:defRPr>
      </a:lvl3pPr>
      <a:lvl4pPr algn="l" defTabSz="342900" rtl="0" eaLnBrk="0" fontAlgn="base" hangingPunct="0">
        <a:spcBef>
          <a:spcPct val="0"/>
        </a:spcBef>
        <a:spcAft>
          <a:spcPct val="0"/>
        </a:spcAft>
        <a:defRPr sz="2400" b="1">
          <a:solidFill>
            <a:schemeClr val="tx1"/>
          </a:solidFill>
          <a:latin typeface="Gill Sans" pitchFamily="-1" charset="0"/>
          <a:ea typeface="ＭＳ Ｐゴシック" pitchFamily="-1" charset="-128"/>
          <a:cs typeface="Gill Sans" pitchFamily="-1" charset="0"/>
        </a:defRPr>
      </a:lvl4pPr>
      <a:lvl5pPr algn="l" defTabSz="342900" rtl="0" eaLnBrk="0" fontAlgn="base" hangingPunct="0">
        <a:spcBef>
          <a:spcPct val="0"/>
        </a:spcBef>
        <a:spcAft>
          <a:spcPct val="0"/>
        </a:spcAft>
        <a:defRPr sz="2400" b="1">
          <a:solidFill>
            <a:schemeClr val="tx1"/>
          </a:solidFill>
          <a:latin typeface="Gill Sans" pitchFamily="-1" charset="0"/>
          <a:ea typeface="ＭＳ Ｐゴシック" pitchFamily="-1" charset="-128"/>
          <a:cs typeface="Gill Sans" pitchFamily="-1" charset="0"/>
        </a:defRPr>
      </a:lvl5pPr>
      <a:lvl6pPr marL="342900" algn="ctr" defTabSz="342900" rtl="0" fontAlgn="base">
        <a:spcBef>
          <a:spcPct val="0"/>
        </a:spcBef>
        <a:spcAft>
          <a:spcPct val="0"/>
        </a:spcAft>
        <a:defRPr sz="3300">
          <a:solidFill>
            <a:schemeClr val="tx1"/>
          </a:solidFill>
          <a:latin typeface="Gill Sans" pitchFamily="-1" charset="0"/>
          <a:ea typeface="ＭＳ Ｐゴシック" pitchFamily="-1" charset="-128"/>
        </a:defRPr>
      </a:lvl6pPr>
      <a:lvl7pPr marL="685800" algn="ctr" defTabSz="342900" rtl="0" fontAlgn="base">
        <a:spcBef>
          <a:spcPct val="0"/>
        </a:spcBef>
        <a:spcAft>
          <a:spcPct val="0"/>
        </a:spcAft>
        <a:defRPr sz="3300">
          <a:solidFill>
            <a:schemeClr val="tx1"/>
          </a:solidFill>
          <a:latin typeface="Gill Sans" pitchFamily="-1" charset="0"/>
          <a:ea typeface="ＭＳ Ｐゴシック" pitchFamily="-1" charset="-128"/>
        </a:defRPr>
      </a:lvl7pPr>
      <a:lvl8pPr marL="1028700" algn="ctr" defTabSz="342900" rtl="0" fontAlgn="base">
        <a:spcBef>
          <a:spcPct val="0"/>
        </a:spcBef>
        <a:spcAft>
          <a:spcPct val="0"/>
        </a:spcAft>
        <a:defRPr sz="3300">
          <a:solidFill>
            <a:schemeClr val="tx1"/>
          </a:solidFill>
          <a:latin typeface="Gill Sans" pitchFamily="-1" charset="0"/>
          <a:ea typeface="ＭＳ Ｐゴシック" pitchFamily="-1" charset="-128"/>
        </a:defRPr>
      </a:lvl8pPr>
      <a:lvl9pPr marL="1371600" algn="ctr" defTabSz="342900" rtl="0" fontAlgn="base">
        <a:spcBef>
          <a:spcPct val="0"/>
        </a:spcBef>
        <a:spcAft>
          <a:spcPct val="0"/>
        </a:spcAft>
        <a:defRPr sz="3300">
          <a:solidFill>
            <a:schemeClr val="tx1"/>
          </a:solidFill>
          <a:latin typeface="Gill Sans" pitchFamily="-1" charset="0"/>
          <a:ea typeface="ＭＳ Ｐゴシック" pitchFamily="-1" charset="-128"/>
        </a:defRPr>
      </a:lvl9pPr>
    </p:titleStyle>
    <p:bodyStyle>
      <a:lvl1pPr marL="257175" indent="-257175" algn="l" defTabSz="342900" rtl="0" eaLnBrk="0" fontAlgn="base" hangingPunct="0">
        <a:spcBef>
          <a:spcPct val="20000"/>
        </a:spcBef>
        <a:spcAft>
          <a:spcPct val="0"/>
        </a:spcAft>
        <a:buFont typeface="Arial" charset="0"/>
        <a:buChar char="•"/>
        <a:defRPr sz="2400" kern="1200">
          <a:solidFill>
            <a:schemeClr val="tx1"/>
          </a:solidFill>
          <a:latin typeface="Arial" charset="0"/>
          <a:ea typeface="Arial" charset="0"/>
          <a:cs typeface="Arial" charset="0"/>
        </a:defRPr>
      </a:lvl1pPr>
      <a:lvl2pPr marL="557213" indent="-214313" algn="l" defTabSz="342900" rtl="0" eaLnBrk="0" fontAlgn="base" hangingPunct="0">
        <a:spcBef>
          <a:spcPct val="20000"/>
        </a:spcBef>
        <a:spcAft>
          <a:spcPct val="0"/>
        </a:spcAft>
        <a:buFont typeface="Arial" charset="0"/>
        <a:buChar char="–"/>
        <a:defRPr sz="2100" kern="1200">
          <a:solidFill>
            <a:schemeClr val="tx1"/>
          </a:solidFill>
          <a:latin typeface="Arial" charset="0"/>
          <a:ea typeface="Arial" charset="0"/>
          <a:cs typeface="Arial" charset="0"/>
        </a:defRPr>
      </a:lvl2pPr>
      <a:lvl3pPr marL="857250" indent="-171450" algn="l" defTabSz="342900" rtl="0" eaLnBrk="0" fontAlgn="base" hangingPunct="0">
        <a:spcBef>
          <a:spcPct val="20000"/>
        </a:spcBef>
        <a:spcAft>
          <a:spcPct val="0"/>
        </a:spcAft>
        <a:buFont typeface="Arial" charset="0"/>
        <a:buChar char="•"/>
        <a:defRPr sz="1800" kern="1200">
          <a:solidFill>
            <a:schemeClr val="tx1"/>
          </a:solidFill>
          <a:latin typeface="Arial" charset="0"/>
          <a:ea typeface="Arial" charset="0"/>
          <a:cs typeface="Arial" charset="0"/>
        </a:defRPr>
      </a:lvl3pPr>
      <a:lvl4pPr marL="1200150" indent="-171450" algn="l" defTabSz="342900" rtl="0" eaLnBrk="0" fontAlgn="base" hangingPunct="0">
        <a:spcBef>
          <a:spcPct val="20000"/>
        </a:spcBef>
        <a:spcAft>
          <a:spcPct val="0"/>
        </a:spcAft>
        <a:buFont typeface="Arial" charset="0"/>
        <a:buChar char="–"/>
        <a:defRPr sz="1500" kern="1200">
          <a:solidFill>
            <a:schemeClr val="tx1"/>
          </a:solidFill>
          <a:latin typeface="Arial" charset="0"/>
          <a:ea typeface="Arial" charset="0"/>
          <a:cs typeface="Arial" charset="0"/>
        </a:defRPr>
      </a:lvl4pPr>
      <a:lvl5pPr marL="1543050" indent="-171450" algn="l" defTabSz="342900" rtl="0" eaLnBrk="0" fontAlgn="base" hangingPunct="0">
        <a:spcBef>
          <a:spcPct val="20000"/>
        </a:spcBef>
        <a:spcAft>
          <a:spcPct val="0"/>
        </a:spcAft>
        <a:buFont typeface="Arial" charset="0"/>
        <a:buChar char="»"/>
        <a:defRPr sz="1500" kern="1200">
          <a:solidFill>
            <a:schemeClr val="tx1"/>
          </a:solidFill>
          <a:latin typeface="Arial" charset="0"/>
          <a:ea typeface="Arial" charset="0"/>
          <a:cs typeface="Arial" charset="0"/>
        </a:defRPr>
      </a:lvl5pPr>
      <a:lvl6pPr marL="1885950" indent="-171450" algn="l" defTabSz="342900" rtl="0" eaLnBrk="1" latinLnBrk="0" hangingPunct="1">
        <a:spcBef>
          <a:spcPct val="20000"/>
        </a:spcBef>
        <a:buFont typeface="Arial"/>
        <a:buChar char="•"/>
        <a:defRPr sz="1500" kern="1200">
          <a:solidFill>
            <a:schemeClr val="tx1"/>
          </a:solidFill>
          <a:latin typeface="+mn-lt"/>
          <a:ea typeface="+mn-ea"/>
          <a:cs typeface="+mn-cs"/>
        </a:defRPr>
      </a:lvl6pPr>
      <a:lvl7pPr marL="2228850" indent="-171450" algn="l" defTabSz="342900" rtl="0" eaLnBrk="1" latinLnBrk="0" hangingPunct="1">
        <a:spcBef>
          <a:spcPct val="20000"/>
        </a:spcBef>
        <a:buFont typeface="Arial"/>
        <a:buChar char="•"/>
        <a:defRPr sz="1500" kern="1200">
          <a:solidFill>
            <a:schemeClr val="tx1"/>
          </a:solidFill>
          <a:latin typeface="+mn-lt"/>
          <a:ea typeface="+mn-ea"/>
          <a:cs typeface="+mn-cs"/>
        </a:defRPr>
      </a:lvl7pPr>
      <a:lvl8pPr marL="2571750" indent="-171450" algn="l" defTabSz="342900" rtl="0" eaLnBrk="1" latinLnBrk="0" hangingPunct="1">
        <a:spcBef>
          <a:spcPct val="20000"/>
        </a:spcBef>
        <a:buFont typeface="Arial"/>
        <a:buChar char="•"/>
        <a:defRPr sz="1500" kern="1200">
          <a:solidFill>
            <a:schemeClr val="tx1"/>
          </a:solidFill>
          <a:latin typeface="+mn-lt"/>
          <a:ea typeface="+mn-ea"/>
          <a:cs typeface="+mn-cs"/>
        </a:defRPr>
      </a:lvl8pPr>
      <a:lvl9pPr marL="2914650" indent="-171450" algn="l" defTabSz="342900" rtl="0" eaLnBrk="1" latinLnBrk="0" hangingPunct="1">
        <a:spcBef>
          <a:spcPct val="20000"/>
        </a:spcBef>
        <a:buFont typeface="Arial"/>
        <a:buChar char="•"/>
        <a:defRPr sz="1500" kern="1200">
          <a:solidFill>
            <a:schemeClr val="tx1"/>
          </a:solidFill>
          <a:latin typeface="+mn-lt"/>
          <a:ea typeface="+mn-ea"/>
          <a:cs typeface="+mn-cs"/>
        </a:defRPr>
      </a:lvl9pPr>
    </p:bodyStyle>
    <p:otherStyle>
      <a:defPPr>
        <a:defRPr lang="en-US"/>
      </a:defPPr>
      <a:lvl1pPr marL="0" algn="l" defTabSz="342900" rtl="0" eaLnBrk="1" latinLnBrk="0" hangingPunct="1">
        <a:defRPr sz="1350" kern="1200">
          <a:solidFill>
            <a:schemeClr val="tx1"/>
          </a:solidFill>
          <a:latin typeface="+mn-lt"/>
          <a:ea typeface="+mn-ea"/>
          <a:cs typeface="+mn-cs"/>
        </a:defRPr>
      </a:lvl1pPr>
      <a:lvl2pPr marL="342900" algn="l" defTabSz="342900" rtl="0" eaLnBrk="1" latinLnBrk="0" hangingPunct="1">
        <a:defRPr sz="1350" kern="1200">
          <a:solidFill>
            <a:schemeClr val="tx1"/>
          </a:solidFill>
          <a:latin typeface="+mn-lt"/>
          <a:ea typeface="+mn-ea"/>
          <a:cs typeface="+mn-cs"/>
        </a:defRPr>
      </a:lvl2pPr>
      <a:lvl3pPr marL="685800" algn="l" defTabSz="342900" rtl="0" eaLnBrk="1" latinLnBrk="0" hangingPunct="1">
        <a:defRPr sz="1350" kern="1200">
          <a:solidFill>
            <a:schemeClr val="tx1"/>
          </a:solidFill>
          <a:latin typeface="+mn-lt"/>
          <a:ea typeface="+mn-ea"/>
          <a:cs typeface="+mn-cs"/>
        </a:defRPr>
      </a:lvl3pPr>
      <a:lvl4pPr marL="1028700" algn="l" defTabSz="342900" rtl="0" eaLnBrk="1" latinLnBrk="0" hangingPunct="1">
        <a:defRPr sz="1350" kern="1200">
          <a:solidFill>
            <a:schemeClr val="tx1"/>
          </a:solidFill>
          <a:latin typeface="+mn-lt"/>
          <a:ea typeface="+mn-ea"/>
          <a:cs typeface="+mn-cs"/>
        </a:defRPr>
      </a:lvl4pPr>
      <a:lvl5pPr marL="1371600" algn="l" defTabSz="342900" rtl="0" eaLnBrk="1" latinLnBrk="0" hangingPunct="1">
        <a:defRPr sz="1350" kern="1200">
          <a:solidFill>
            <a:schemeClr val="tx1"/>
          </a:solidFill>
          <a:latin typeface="+mn-lt"/>
          <a:ea typeface="+mn-ea"/>
          <a:cs typeface="+mn-cs"/>
        </a:defRPr>
      </a:lvl5pPr>
      <a:lvl6pPr marL="1714500" algn="l" defTabSz="342900" rtl="0" eaLnBrk="1" latinLnBrk="0" hangingPunct="1">
        <a:defRPr sz="1350" kern="1200">
          <a:solidFill>
            <a:schemeClr val="tx1"/>
          </a:solidFill>
          <a:latin typeface="+mn-lt"/>
          <a:ea typeface="+mn-ea"/>
          <a:cs typeface="+mn-cs"/>
        </a:defRPr>
      </a:lvl6pPr>
      <a:lvl7pPr marL="2057400" algn="l" defTabSz="342900" rtl="0" eaLnBrk="1" latinLnBrk="0" hangingPunct="1">
        <a:defRPr sz="1350" kern="1200">
          <a:solidFill>
            <a:schemeClr val="tx1"/>
          </a:solidFill>
          <a:latin typeface="+mn-lt"/>
          <a:ea typeface="+mn-ea"/>
          <a:cs typeface="+mn-cs"/>
        </a:defRPr>
      </a:lvl7pPr>
      <a:lvl8pPr marL="2400300" algn="l" defTabSz="342900" rtl="0" eaLnBrk="1" latinLnBrk="0" hangingPunct="1">
        <a:defRPr sz="1350" kern="1200">
          <a:solidFill>
            <a:schemeClr val="tx1"/>
          </a:solidFill>
          <a:latin typeface="+mn-lt"/>
          <a:ea typeface="+mn-ea"/>
          <a:cs typeface="+mn-cs"/>
        </a:defRPr>
      </a:lvl8pPr>
      <a:lvl9pPr marL="2743200" algn="l" defTabSz="3429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7.png"/><Relationship Id="rId3"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0.emf"/></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21.emf"/></Relationships>
</file>

<file path=ppt/slides/_rels/slide12.xml.rels><?xml version="1.0" encoding="UTF-8" standalone="yes"?>
<Relationships xmlns="http://schemas.openxmlformats.org/package/2006/relationships"><Relationship Id="rId3" Type="http://schemas.microsoft.com/office/2007/relationships/hdphoto" Target="../media/hdphoto7.wdp"/><Relationship Id="rId4" Type="http://schemas.openxmlformats.org/officeDocument/2006/relationships/image" Target="../media/image23.png"/><Relationship Id="rId5" Type="http://schemas.microsoft.com/office/2007/relationships/hdphoto" Target="../media/hdphoto8.wdp"/><Relationship Id="rId6" Type="http://schemas.openxmlformats.org/officeDocument/2006/relationships/image" Target="../media/image24.png"/><Relationship Id="rId7" Type="http://schemas.microsoft.com/office/2007/relationships/hdphoto" Target="../media/hdphoto9.wdp"/><Relationship Id="rId8" Type="http://schemas.openxmlformats.org/officeDocument/2006/relationships/image" Target="../media/image25.png"/><Relationship Id="rId1" Type="http://schemas.openxmlformats.org/officeDocument/2006/relationships/slideLayout" Target="../slideLayouts/slideLayout3.xml"/><Relationship Id="rId2" Type="http://schemas.openxmlformats.org/officeDocument/2006/relationships/image" Target="../media/image22.png"/></Relationships>
</file>

<file path=ppt/slides/_rels/slide13.xml.rels><?xml version="1.0" encoding="UTF-8" standalone="yes"?>
<Relationships xmlns="http://schemas.openxmlformats.org/package/2006/relationships"><Relationship Id="rId3" Type="http://schemas.openxmlformats.org/officeDocument/2006/relationships/image" Target="../media/image27.jpeg"/><Relationship Id="rId4" Type="http://schemas.openxmlformats.org/officeDocument/2006/relationships/image" Target="../media/image28.png"/><Relationship Id="rId1" Type="http://schemas.openxmlformats.org/officeDocument/2006/relationships/slideLayout" Target="../slideLayouts/slideLayout3.xml"/><Relationship Id="rId2" Type="http://schemas.openxmlformats.org/officeDocument/2006/relationships/image" Target="../media/image26.jpeg"/></Relationships>
</file>

<file path=ppt/slides/_rels/slide14.xml.rels><?xml version="1.0" encoding="UTF-8" standalone="yes"?>
<Relationships xmlns="http://schemas.openxmlformats.org/package/2006/relationships"><Relationship Id="rId3" Type="http://schemas.microsoft.com/office/2007/relationships/hdphoto" Target="../media/hdphoto10.wdp"/><Relationship Id="rId4" Type="http://schemas.openxmlformats.org/officeDocument/2006/relationships/image" Target="../media/image30.jpeg"/><Relationship Id="rId5" Type="http://schemas.openxmlformats.org/officeDocument/2006/relationships/image" Target="../media/image31.jpeg"/><Relationship Id="rId6" Type="http://schemas.openxmlformats.org/officeDocument/2006/relationships/image" Target="../media/image32.png"/><Relationship Id="rId1" Type="http://schemas.openxmlformats.org/officeDocument/2006/relationships/slideLayout" Target="../slideLayouts/slideLayout3.xml"/><Relationship Id="rId2" Type="http://schemas.openxmlformats.org/officeDocument/2006/relationships/image" Target="../media/image29.jpe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35.png"/><Relationship Id="rId5" Type="http://schemas.openxmlformats.org/officeDocument/2006/relationships/image" Target="../media/image36.png"/><Relationship Id="rId6" Type="http://schemas.openxmlformats.org/officeDocument/2006/relationships/image" Target="../media/image37.png"/><Relationship Id="rId1" Type="http://schemas.openxmlformats.org/officeDocument/2006/relationships/slideLayout" Target="../slideLayouts/slideLayout4.xml"/><Relationship Id="rId2" Type="http://schemas.openxmlformats.org/officeDocument/2006/relationships/image" Target="../media/image33.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38.jpeg"/></Relationships>
</file>

<file path=ppt/slides/_rels/slide18.xml.rels><?xml version="1.0" encoding="UTF-8" standalone="yes"?>
<Relationships xmlns="http://schemas.openxmlformats.org/package/2006/relationships"><Relationship Id="rId3" Type="http://schemas.openxmlformats.org/officeDocument/2006/relationships/image" Target="../media/image40.emf"/><Relationship Id="rId4" Type="http://schemas.openxmlformats.org/officeDocument/2006/relationships/image" Target="../media/image41.png"/><Relationship Id="rId5" Type="http://schemas.openxmlformats.org/officeDocument/2006/relationships/image" Target="../media/image42.png"/><Relationship Id="rId6" Type="http://schemas.openxmlformats.org/officeDocument/2006/relationships/image" Target="../media/image43.jpeg"/><Relationship Id="rId7" Type="http://schemas.openxmlformats.org/officeDocument/2006/relationships/image" Target="../media/image25.png"/><Relationship Id="rId1" Type="http://schemas.openxmlformats.org/officeDocument/2006/relationships/slideLayout" Target="../slideLayouts/slideLayout4.xml"/><Relationship Id="rId2" Type="http://schemas.openxmlformats.org/officeDocument/2006/relationships/image" Target="../media/image39.jpeg"/></Relationships>
</file>

<file path=ppt/slides/_rels/slide19.xml.rels><?xml version="1.0" encoding="UTF-8" standalone="yes"?>
<Relationships xmlns="http://schemas.openxmlformats.org/package/2006/relationships"><Relationship Id="rId3" Type="http://schemas.microsoft.com/office/2007/relationships/hdphoto" Target="../media/hdphoto11.wdp"/><Relationship Id="rId4" Type="http://schemas.openxmlformats.org/officeDocument/2006/relationships/image" Target="../media/image45.jpeg"/><Relationship Id="rId5" Type="http://schemas.microsoft.com/office/2007/relationships/hdphoto" Target="../media/hdphoto12.wdp"/><Relationship Id="rId6" Type="http://schemas.openxmlformats.org/officeDocument/2006/relationships/image" Target="../media/image46.jpeg"/><Relationship Id="rId7" Type="http://schemas.microsoft.com/office/2007/relationships/hdphoto" Target="../media/hdphoto13.wdp"/><Relationship Id="rId1" Type="http://schemas.openxmlformats.org/officeDocument/2006/relationships/slideLayout" Target="../slideLayouts/slideLayout4.xml"/><Relationship Id="rId2" Type="http://schemas.openxmlformats.org/officeDocument/2006/relationships/image" Target="../media/image44.jpe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image" Target="../media/image9.png"/></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47.jpeg"/><Relationship Id="rId3" Type="http://schemas.microsoft.com/office/2007/relationships/hdphoto" Target="../media/hdphoto14.wdp"/></Relationships>
</file>

<file path=ppt/slides/_rels/slide21.xml.rels><?xml version="1.0" encoding="UTF-8" standalone="yes"?>
<Relationships xmlns="http://schemas.openxmlformats.org/package/2006/relationships"><Relationship Id="rId3" Type="http://schemas.openxmlformats.org/officeDocument/2006/relationships/image" Target="../media/image48.jpeg"/><Relationship Id="rId4" Type="http://schemas.microsoft.com/office/2007/relationships/hdphoto" Target="../media/hdphoto15.wdp"/><Relationship Id="rId5" Type="http://schemas.openxmlformats.org/officeDocument/2006/relationships/image" Target="../media/image49.jpeg"/><Relationship Id="rId1" Type="http://schemas.openxmlformats.org/officeDocument/2006/relationships/slideLayout" Target="../slideLayouts/slideLayout4.xml"/><Relationship Id="rId2" Type="http://schemas.openxmlformats.org/officeDocument/2006/relationships/notesSlide" Target="../notesSlides/notesSlide1.xml"/></Relationships>
</file>

<file path=ppt/slides/_rels/slide22.xml.rels><?xml version="1.0" encoding="UTF-8" standalone="yes"?>
<Relationships xmlns="http://schemas.openxmlformats.org/package/2006/relationships"><Relationship Id="rId3" Type="http://schemas.openxmlformats.org/officeDocument/2006/relationships/image" Target="../media/image51.png"/><Relationship Id="rId4" Type="http://schemas.openxmlformats.org/officeDocument/2006/relationships/image" Target="../media/image52.png"/><Relationship Id="rId5" Type="http://schemas.openxmlformats.org/officeDocument/2006/relationships/image" Target="../media/image53.jpeg"/><Relationship Id="rId6" Type="http://schemas.openxmlformats.org/officeDocument/2006/relationships/image" Target="../media/image54.jpeg"/><Relationship Id="rId7" Type="http://schemas.openxmlformats.org/officeDocument/2006/relationships/image" Target="../media/image55.jpeg"/><Relationship Id="rId1" Type="http://schemas.openxmlformats.org/officeDocument/2006/relationships/slideLayout" Target="../slideLayouts/slideLayout4.xml"/><Relationship Id="rId2" Type="http://schemas.openxmlformats.org/officeDocument/2006/relationships/image" Target="../media/image50.png"/></Relationships>
</file>

<file path=ppt/slides/_rels/slide23.xml.rels><?xml version="1.0" encoding="UTF-8" standalone="yes"?>
<Relationships xmlns="http://schemas.openxmlformats.org/package/2006/relationships"><Relationship Id="rId3" Type="http://schemas.microsoft.com/office/2007/relationships/hdphoto" Target="../media/hdphoto16.wdp"/><Relationship Id="rId4" Type="http://schemas.openxmlformats.org/officeDocument/2006/relationships/image" Target="../media/image57.jpeg"/><Relationship Id="rId5" Type="http://schemas.microsoft.com/office/2007/relationships/hdphoto" Target="../media/hdphoto17.wdp"/><Relationship Id="rId6" Type="http://schemas.openxmlformats.org/officeDocument/2006/relationships/image" Target="../media/image58.jpeg"/><Relationship Id="rId7" Type="http://schemas.microsoft.com/office/2007/relationships/hdphoto" Target="../media/hdphoto18.wdp"/><Relationship Id="rId1" Type="http://schemas.openxmlformats.org/officeDocument/2006/relationships/slideLayout" Target="../slideLayouts/slideLayout3.xml"/><Relationship Id="rId2" Type="http://schemas.openxmlformats.org/officeDocument/2006/relationships/image" Target="../media/image56.jpeg"/></Relationships>
</file>

<file path=ppt/slides/_rels/slide24.xml.rels><?xml version="1.0" encoding="UTF-8" standalone="yes"?>
<Relationships xmlns="http://schemas.openxmlformats.org/package/2006/relationships"><Relationship Id="rId3" Type="http://schemas.openxmlformats.org/officeDocument/2006/relationships/image" Target="../media/image60.png"/><Relationship Id="rId4" Type="http://schemas.openxmlformats.org/officeDocument/2006/relationships/image" Target="../media/image61.jpeg"/><Relationship Id="rId1" Type="http://schemas.openxmlformats.org/officeDocument/2006/relationships/slideLayout" Target="../slideLayouts/slideLayout4.xml"/><Relationship Id="rId2" Type="http://schemas.openxmlformats.org/officeDocument/2006/relationships/image" Target="../media/image59.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62.jpeg"/><Relationship Id="rId3" Type="http://schemas.microsoft.com/office/2007/relationships/hdphoto" Target="../media/hdphoto19.wdp"/></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63.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9.xml.rels><?xml version="1.0" encoding="UTF-8" standalone="yes"?>
<Relationships xmlns="http://schemas.openxmlformats.org/package/2006/relationships"><Relationship Id="rId3" Type="http://schemas.openxmlformats.org/officeDocument/2006/relationships/slideLayout" Target="../slideLayouts/slideLayout3.xml"/><Relationship Id="rId4" Type="http://schemas.openxmlformats.org/officeDocument/2006/relationships/image" Target="../media/image64.jpeg"/><Relationship Id="rId5" Type="http://schemas.openxmlformats.org/officeDocument/2006/relationships/image" Target="../media/image65.jpeg"/><Relationship Id="rId6" Type="http://schemas.openxmlformats.org/officeDocument/2006/relationships/image" Target="../media/image66.jpeg"/><Relationship Id="rId7" Type="http://schemas.openxmlformats.org/officeDocument/2006/relationships/image" Target="../media/image67.png"/><Relationship Id="rId1" Type="http://schemas.microsoft.com/office/2007/relationships/media" Target="../media/media1.mp4"/><Relationship Id="rId2" Type="http://schemas.openxmlformats.org/officeDocument/2006/relationships/video" Target="../media/media1.mp4"/></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0.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8.emf"/><Relationship Id="rId3" Type="http://schemas.openxmlformats.org/officeDocument/2006/relationships/image" Target="../media/image68.emf"/></Relationships>
</file>

<file path=ppt/slides/_rels/slide31.xml.rels><?xml version="1.0" encoding="UTF-8" standalone="yes"?>
<Relationships xmlns="http://schemas.openxmlformats.org/package/2006/relationships"><Relationship Id="rId3" Type="http://schemas.openxmlformats.org/officeDocument/2006/relationships/image" Target="../media/image70.emf"/><Relationship Id="rId4" Type="http://schemas.openxmlformats.org/officeDocument/2006/relationships/image" Target="../media/image71.emf"/><Relationship Id="rId1" Type="http://schemas.openxmlformats.org/officeDocument/2006/relationships/slideLayout" Target="../slideLayouts/slideLayout12.xml"/><Relationship Id="rId2" Type="http://schemas.openxmlformats.org/officeDocument/2006/relationships/image" Target="../media/image69.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image" Target="../media/image72.emf"/><Relationship Id="rId3" Type="http://schemas.openxmlformats.org/officeDocument/2006/relationships/image" Target="../media/image73.emf"/></Relationships>
</file>

<file path=ppt/slides/_rels/slide33.xml.rels><?xml version="1.0" encoding="UTF-8" standalone="yes"?>
<Relationships xmlns="http://schemas.openxmlformats.org/package/2006/relationships"><Relationship Id="rId3" Type="http://schemas.openxmlformats.org/officeDocument/2006/relationships/image" Target="../media/image75.jpeg"/><Relationship Id="rId4" Type="http://schemas.openxmlformats.org/officeDocument/2006/relationships/image" Target="../media/image76.emf"/><Relationship Id="rId5" Type="http://schemas.openxmlformats.org/officeDocument/2006/relationships/image" Target="../media/image77.jpeg"/><Relationship Id="rId6" Type="http://schemas.openxmlformats.org/officeDocument/2006/relationships/image" Target="../media/image78.jpeg"/><Relationship Id="rId1" Type="http://schemas.openxmlformats.org/officeDocument/2006/relationships/slideLayout" Target="../slideLayouts/slideLayout4.xml"/><Relationship Id="rId2" Type="http://schemas.openxmlformats.org/officeDocument/2006/relationships/image" Target="../media/image74.jpe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79.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80.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81.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82.jpeg"/><Relationship Id="rId3" Type="http://schemas.microsoft.com/office/2007/relationships/hdphoto" Target="../media/hdphoto20.wdp"/></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83.png"/></Relationships>
</file>

<file path=ppt/slides/_rels/slide39.xml.rels><?xml version="1.0" encoding="UTF-8" standalone="yes"?>
<Relationships xmlns="http://schemas.openxmlformats.org/package/2006/relationships"><Relationship Id="rId3" Type="http://schemas.openxmlformats.org/officeDocument/2006/relationships/image" Target="../media/image77.jpeg"/><Relationship Id="rId4" Type="http://schemas.openxmlformats.org/officeDocument/2006/relationships/image" Target="../media/image78.jpeg"/><Relationship Id="rId5" Type="http://schemas.openxmlformats.org/officeDocument/2006/relationships/image" Target="../media/image74.jpeg"/><Relationship Id="rId1" Type="http://schemas.openxmlformats.org/officeDocument/2006/relationships/slideLayout" Target="../slideLayouts/slideLayout3.xml"/><Relationship Id="rId2" Type="http://schemas.openxmlformats.org/officeDocument/2006/relationships/image" Target="../media/image8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1.jpeg"/></Relationships>
</file>

<file path=ppt/slides/_rels/slide40.xml.rels><?xml version="1.0" encoding="UTF-8" standalone="yes"?>
<Relationships xmlns="http://schemas.openxmlformats.org/package/2006/relationships"><Relationship Id="rId3" Type="http://schemas.openxmlformats.org/officeDocument/2006/relationships/image" Target="../media/image74.jpeg"/><Relationship Id="rId4" Type="http://schemas.openxmlformats.org/officeDocument/2006/relationships/image" Target="../media/image86.jpeg"/><Relationship Id="rId1" Type="http://schemas.openxmlformats.org/officeDocument/2006/relationships/slideLayout" Target="../slideLayouts/slideLayout4.xml"/><Relationship Id="rId2" Type="http://schemas.openxmlformats.org/officeDocument/2006/relationships/image" Target="../media/image85.jpeg"/></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8.xml"/><Relationship Id="rId2" Type="http://schemas.openxmlformats.org/officeDocument/2006/relationships/image" Target="../media/image87.tiff"/><Relationship Id="rId3" Type="http://schemas.openxmlformats.org/officeDocument/2006/relationships/image" Target="../media/image88.tiff"/></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89.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image" Target="../media/image90.tiff"/></Relationships>
</file>

<file path=ppt/slides/_rels/slide44.xml.rels><?xml version="1.0" encoding="UTF-8" standalone="yes"?>
<Relationships xmlns="http://schemas.openxmlformats.org/package/2006/relationships"><Relationship Id="rId3" Type="http://schemas.openxmlformats.org/officeDocument/2006/relationships/chart" Target="../charts/chart1.xml"/><Relationship Id="rId4" Type="http://schemas.openxmlformats.org/officeDocument/2006/relationships/image" Target="../media/image92.png"/><Relationship Id="rId5" Type="http://schemas.openxmlformats.org/officeDocument/2006/relationships/image" Target="../media/image93.png"/><Relationship Id="rId6" Type="http://schemas.openxmlformats.org/officeDocument/2006/relationships/image" Target="../media/image94.png"/><Relationship Id="rId7" Type="http://schemas.openxmlformats.org/officeDocument/2006/relationships/chart" Target="../charts/chart2.xml"/><Relationship Id="rId1" Type="http://schemas.openxmlformats.org/officeDocument/2006/relationships/slideLayout" Target="../slideLayouts/slideLayout9.xml"/><Relationship Id="rId2" Type="http://schemas.openxmlformats.org/officeDocument/2006/relationships/image" Target="../media/image91.jpe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95.jpe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image" Target="../media/image12.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microsoft.com/office/2007/relationships/hdphoto" Target="../media/hdphoto1.wdp"/><Relationship Id="rId4" Type="http://schemas.openxmlformats.org/officeDocument/2006/relationships/image" Target="../media/image14.png"/><Relationship Id="rId5" Type="http://schemas.microsoft.com/office/2007/relationships/hdphoto" Target="../media/hdphoto2.wdp"/><Relationship Id="rId1" Type="http://schemas.openxmlformats.org/officeDocument/2006/relationships/slideLayout" Target="../slideLayouts/slideLayout3.xml"/><Relationship Id="rId2" Type="http://schemas.openxmlformats.org/officeDocument/2006/relationships/image" Target="../media/image13.png"/></Relationships>
</file>

<file path=ppt/slides/_rels/slide7.xml.rels><?xml version="1.0" encoding="UTF-8" standalone="yes"?>
<Relationships xmlns="http://schemas.openxmlformats.org/package/2006/relationships"><Relationship Id="rId3" Type="http://schemas.microsoft.com/office/2007/relationships/hdphoto" Target="../media/hdphoto3.wdp"/><Relationship Id="rId4" Type="http://schemas.openxmlformats.org/officeDocument/2006/relationships/image" Target="../media/image16.jpeg"/><Relationship Id="rId5" Type="http://schemas.microsoft.com/office/2007/relationships/hdphoto" Target="../media/hdphoto4.wdp"/><Relationship Id="rId1" Type="http://schemas.openxmlformats.org/officeDocument/2006/relationships/slideLayout" Target="../slideLayouts/slideLayout3.xml"/><Relationship Id="rId2" Type="http://schemas.openxmlformats.org/officeDocument/2006/relationships/image" Target="../media/image15.jpeg"/></Relationships>
</file>

<file path=ppt/slides/_rels/slide8.xml.rels><?xml version="1.0" encoding="UTF-8" standalone="yes"?>
<Relationships xmlns="http://schemas.openxmlformats.org/package/2006/relationships"><Relationship Id="rId3" Type="http://schemas.microsoft.com/office/2007/relationships/hdphoto" Target="../media/hdphoto5.wdp"/><Relationship Id="rId4" Type="http://schemas.openxmlformats.org/officeDocument/2006/relationships/image" Target="../media/image18.emf"/><Relationship Id="rId1" Type="http://schemas.openxmlformats.org/officeDocument/2006/relationships/slideLayout" Target="../slideLayouts/slideLayout3.xml"/><Relationship Id="rId2" Type="http://schemas.openxmlformats.org/officeDocument/2006/relationships/image" Target="../media/image1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image" Target="../media/image19.jpeg"/><Relationship Id="rId3" Type="http://schemas.microsoft.com/office/2007/relationships/hdphoto" Target="../media/hdphoto6.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a:bodyPr>
          <a:lstStyle/>
          <a:p>
            <a:r>
              <a:rPr lang="en-US" dirty="0" smtClean="0">
                <a:solidFill>
                  <a:srgbClr val="800000"/>
                </a:solidFill>
              </a:rPr>
              <a:t>ALICE ITS Upgrade</a:t>
            </a:r>
            <a:endParaRPr lang="en-US" dirty="0"/>
          </a:p>
        </p:txBody>
      </p:sp>
      <p:sp>
        <p:nvSpPr>
          <p:cNvPr id="3" name="Subtitle 2"/>
          <p:cNvSpPr>
            <a:spLocks noGrp="1"/>
          </p:cNvSpPr>
          <p:nvPr>
            <p:ph type="subTitle" idx="1"/>
          </p:nvPr>
        </p:nvSpPr>
        <p:spPr>
          <a:xfrm>
            <a:off x="1148180" y="2714730"/>
            <a:ext cx="6400800" cy="1314450"/>
          </a:xfrm>
        </p:spPr>
        <p:txBody>
          <a:bodyPr>
            <a:normAutofit/>
          </a:bodyPr>
          <a:lstStyle/>
          <a:p>
            <a:pPr>
              <a:defRPr sz="3100"/>
            </a:pPr>
            <a:r>
              <a:rPr lang="it-IT" sz="2600" dirty="0"/>
              <a:t>Stefania Beolè</a:t>
            </a:r>
            <a:endParaRPr lang="it-IT" sz="2600" dirty="0">
              <a:solidFill>
                <a:srgbClr val="273A44"/>
              </a:solidFill>
            </a:endParaRPr>
          </a:p>
          <a:p>
            <a:pPr>
              <a:defRPr sz="2000"/>
            </a:pPr>
            <a:r>
              <a:rPr lang="it-IT" sz="1300" dirty="0"/>
              <a:t>Università degli Studi di Torino &amp; INFN</a:t>
            </a:r>
          </a:p>
          <a:p>
            <a:pPr>
              <a:defRPr sz="1200"/>
            </a:pPr>
            <a:endParaRPr lang="it-IT" sz="1000" dirty="0"/>
          </a:p>
          <a:p>
            <a:pPr>
              <a:defRPr sz="2300"/>
            </a:pPr>
            <a:r>
              <a:rPr lang="it-IT" sz="1900" dirty="0"/>
              <a:t>on </a:t>
            </a:r>
            <a:r>
              <a:rPr lang="it-IT" sz="1900" dirty="0" err="1"/>
              <a:t>behalf</a:t>
            </a:r>
            <a:r>
              <a:rPr lang="it-IT" sz="1900" dirty="0"/>
              <a:t> of the ALICE </a:t>
            </a:r>
            <a:r>
              <a:rPr lang="it-IT" sz="1900" dirty="0" err="1"/>
              <a:t>collaboration</a:t>
            </a:r>
            <a:endParaRPr lang="it-IT" sz="1900" dirty="0"/>
          </a:p>
          <a:p>
            <a:endParaRPr lang="en-US" dirty="0"/>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92369" y="2502133"/>
            <a:ext cx="1869585" cy="1574077"/>
          </a:xfrm>
          <a:prstGeom prst="rect">
            <a:avLst/>
          </a:prstGeom>
        </p:spPr>
      </p:pic>
      <p:sp>
        <p:nvSpPr>
          <p:cNvPr id="5" name="TextBox 4"/>
          <p:cNvSpPr txBox="1"/>
          <p:nvPr/>
        </p:nvSpPr>
        <p:spPr>
          <a:xfrm>
            <a:off x="182893" y="4088245"/>
            <a:ext cx="2194306" cy="369332"/>
          </a:xfrm>
          <a:prstGeom prst="rect">
            <a:avLst/>
          </a:prstGeom>
          <a:noFill/>
        </p:spPr>
        <p:txBody>
          <a:bodyPr wrap="none" rtlCol="0">
            <a:spAutoFit/>
          </a:bodyPr>
          <a:lstStyle/>
          <a:p>
            <a:r>
              <a:rPr lang="en-US" b="1" dirty="0" smtClean="0">
                <a:solidFill>
                  <a:srgbClr val="FEB74A"/>
                </a:solidFill>
              </a:rPr>
              <a:t>HFWorkshop2017</a:t>
            </a:r>
            <a:endParaRPr lang="en-US" b="1" dirty="0">
              <a:solidFill>
                <a:srgbClr val="FEB74A"/>
              </a:solidFill>
            </a:endParaRPr>
          </a:p>
        </p:txBody>
      </p:sp>
      <p:pic>
        <p:nvPicPr>
          <p:cNvPr id="6" name="image1.png" descr="its_pic.png"/>
          <p:cNvPicPr>
            <a:picLocks noChangeAspect="1"/>
          </p:cNvPicPr>
          <p:nvPr/>
        </p:nvPicPr>
        <p:blipFill>
          <a:blip r:embed="rId3" cstate="screen">
            <a:extLst>
              <a:ext uri="{28A0092B-C50C-407E-A947-70E740481C1C}">
                <a14:useLocalDpi xmlns:a14="http://schemas.microsoft.com/office/drawing/2010/main"/>
              </a:ext>
            </a:extLst>
          </a:blip>
          <a:srcRect/>
          <a:stretch>
            <a:fillRect/>
          </a:stretch>
        </p:blipFill>
        <p:spPr>
          <a:xfrm>
            <a:off x="6424913" y="2502133"/>
            <a:ext cx="2581686" cy="1574077"/>
          </a:xfrm>
          <a:custGeom>
            <a:avLst/>
            <a:gdLst/>
            <a:ahLst/>
            <a:cxnLst>
              <a:cxn ang="0">
                <a:pos x="wd2" y="hd2"/>
              </a:cxn>
              <a:cxn ang="5400000">
                <a:pos x="wd2" y="hd2"/>
              </a:cxn>
              <a:cxn ang="10800000">
                <a:pos x="wd2" y="hd2"/>
              </a:cxn>
              <a:cxn ang="16200000">
                <a:pos x="wd2" y="hd2"/>
              </a:cxn>
            </a:cxnLst>
            <a:rect l="0" t="0" r="r" b="b"/>
            <a:pathLst>
              <a:path w="21580" h="21515" extrusionOk="0">
                <a:moveTo>
                  <a:pt x="11303" y="2"/>
                </a:moveTo>
                <a:cubicBezTo>
                  <a:pt x="11294" y="-8"/>
                  <a:pt x="11290" y="31"/>
                  <a:pt x="11282" y="116"/>
                </a:cubicBezTo>
                <a:cubicBezTo>
                  <a:pt x="11272" y="228"/>
                  <a:pt x="11231" y="312"/>
                  <a:pt x="11176" y="329"/>
                </a:cubicBezTo>
                <a:cubicBezTo>
                  <a:pt x="11127" y="345"/>
                  <a:pt x="11065" y="408"/>
                  <a:pt x="11036" y="470"/>
                </a:cubicBezTo>
                <a:cubicBezTo>
                  <a:pt x="11008" y="533"/>
                  <a:pt x="10953" y="564"/>
                  <a:pt x="10914" y="539"/>
                </a:cubicBezTo>
                <a:cubicBezTo>
                  <a:pt x="10876" y="515"/>
                  <a:pt x="10807" y="544"/>
                  <a:pt x="10761" y="601"/>
                </a:cubicBezTo>
                <a:cubicBezTo>
                  <a:pt x="10664" y="721"/>
                  <a:pt x="10222" y="743"/>
                  <a:pt x="10179" y="630"/>
                </a:cubicBezTo>
                <a:cubicBezTo>
                  <a:pt x="10159" y="576"/>
                  <a:pt x="10131" y="577"/>
                  <a:pt x="10089" y="633"/>
                </a:cubicBezTo>
                <a:cubicBezTo>
                  <a:pt x="10012" y="737"/>
                  <a:pt x="9227" y="701"/>
                  <a:pt x="9239" y="593"/>
                </a:cubicBezTo>
                <a:cubicBezTo>
                  <a:pt x="9249" y="491"/>
                  <a:pt x="8951" y="459"/>
                  <a:pt x="8913" y="558"/>
                </a:cubicBezTo>
                <a:cubicBezTo>
                  <a:pt x="8897" y="600"/>
                  <a:pt x="8861" y="612"/>
                  <a:pt x="8832" y="582"/>
                </a:cubicBezTo>
                <a:cubicBezTo>
                  <a:pt x="8750" y="498"/>
                  <a:pt x="8667" y="493"/>
                  <a:pt x="8638" y="569"/>
                </a:cubicBezTo>
                <a:cubicBezTo>
                  <a:pt x="8624" y="606"/>
                  <a:pt x="8588" y="612"/>
                  <a:pt x="8558" y="582"/>
                </a:cubicBezTo>
                <a:cubicBezTo>
                  <a:pt x="8479" y="500"/>
                  <a:pt x="8218" y="513"/>
                  <a:pt x="8226" y="598"/>
                </a:cubicBezTo>
                <a:cubicBezTo>
                  <a:pt x="8231" y="639"/>
                  <a:pt x="8143" y="681"/>
                  <a:pt x="8031" y="694"/>
                </a:cubicBezTo>
                <a:cubicBezTo>
                  <a:pt x="7915" y="707"/>
                  <a:pt x="7811" y="764"/>
                  <a:pt x="7790" y="824"/>
                </a:cubicBezTo>
                <a:cubicBezTo>
                  <a:pt x="7765" y="897"/>
                  <a:pt x="7673" y="928"/>
                  <a:pt x="7486" y="928"/>
                </a:cubicBezTo>
                <a:cubicBezTo>
                  <a:pt x="7277" y="928"/>
                  <a:pt x="7195" y="962"/>
                  <a:pt x="7125" y="1077"/>
                </a:cubicBezTo>
                <a:cubicBezTo>
                  <a:pt x="7075" y="1158"/>
                  <a:pt x="7030" y="1249"/>
                  <a:pt x="7024" y="1279"/>
                </a:cubicBezTo>
                <a:cubicBezTo>
                  <a:pt x="7018" y="1310"/>
                  <a:pt x="6932" y="1330"/>
                  <a:pt x="6834" y="1324"/>
                </a:cubicBezTo>
                <a:cubicBezTo>
                  <a:pt x="6695" y="1316"/>
                  <a:pt x="6638" y="1352"/>
                  <a:pt x="6572" y="1489"/>
                </a:cubicBezTo>
                <a:cubicBezTo>
                  <a:pt x="6508" y="1621"/>
                  <a:pt x="6442" y="1668"/>
                  <a:pt x="6311" y="1668"/>
                </a:cubicBezTo>
                <a:cubicBezTo>
                  <a:pt x="6215" y="1668"/>
                  <a:pt x="6123" y="1701"/>
                  <a:pt x="6108" y="1742"/>
                </a:cubicBezTo>
                <a:cubicBezTo>
                  <a:pt x="6093" y="1783"/>
                  <a:pt x="6039" y="1814"/>
                  <a:pt x="5989" y="1814"/>
                </a:cubicBezTo>
                <a:cubicBezTo>
                  <a:pt x="5939" y="1814"/>
                  <a:pt x="5855" y="1852"/>
                  <a:pt x="5802" y="1899"/>
                </a:cubicBezTo>
                <a:cubicBezTo>
                  <a:pt x="5710" y="1979"/>
                  <a:pt x="5504" y="2039"/>
                  <a:pt x="5286" y="2048"/>
                </a:cubicBezTo>
                <a:cubicBezTo>
                  <a:pt x="5232" y="2050"/>
                  <a:pt x="5176" y="2095"/>
                  <a:pt x="5164" y="2146"/>
                </a:cubicBezTo>
                <a:cubicBezTo>
                  <a:pt x="5151" y="2203"/>
                  <a:pt x="5051" y="2242"/>
                  <a:pt x="4907" y="2248"/>
                </a:cubicBezTo>
                <a:cubicBezTo>
                  <a:pt x="4777" y="2252"/>
                  <a:pt x="4649" y="2285"/>
                  <a:pt x="4621" y="2322"/>
                </a:cubicBezTo>
                <a:cubicBezTo>
                  <a:pt x="4593" y="2359"/>
                  <a:pt x="4404" y="2401"/>
                  <a:pt x="4201" y="2415"/>
                </a:cubicBezTo>
                <a:cubicBezTo>
                  <a:pt x="3925" y="2435"/>
                  <a:pt x="3810" y="2475"/>
                  <a:pt x="3742" y="2575"/>
                </a:cubicBezTo>
                <a:cubicBezTo>
                  <a:pt x="3687" y="2656"/>
                  <a:pt x="3548" y="2726"/>
                  <a:pt x="3387" y="2753"/>
                </a:cubicBezTo>
                <a:cubicBezTo>
                  <a:pt x="3204" y="2784"/>
                  <a:pt x="3103" y="2840"/>
                  <a:pt x="3062" y="2934"/>
                </a:cubicBezTo>
                <a:cubicBezTo>
                  <a:pt x="3030" y="3009"/>
                  <a:pt x="2975" y="3070"/>
                  <a:pt x="2940" y="3070"/>
                </a:cubicBezTo>
                <a:cubicBezTo>
                  <a:pt x="2902" y="3070"/>
                  <a:pt x="2887" y="3113"/>
                  <a:pt x="2903" y="3179"/>
                </a:cubicBezTo>
                <a:cubicBezTo>
                  <a:pt x="2934" y="3313"/>
                  <a:pt x="2804" y="3410"/>
                  <a:pt x="2725" y="3309"/>
                </a:cubicBezTo>
                <a:cubicBezTo>
                  <a:pt x="2641" y="3201"/>
                  <a:pt x="2429" y="3132"/>
                  <a:pt x="2401" y="3205"/>
                </a:cubicBezTo>
                <a:cubicBezTo>
                  <a:pt x="2388" y="3241"/>
                  <a:pt x="2328" y="3256"/>
                  <a:pt x="2266" y="3237"/>
                </a:cubicBezTo>
                <a:cubicBezTo>
                  <a:pt x="2196" y="3215"/>
                  <a:pt x="2102" y="3261"/>
                  <a:pt x="2013" y="3365"/>
                </a:cubicBezTo>
                <a:cubicBezTo>
                  <a:pt x="1892" y="3505"/>
                  <a:pt x="1854" y="3517"/>
                  <a:pt x="1751" y="3445"/>
                </a:cubicBezTo>
                <a:lnTo>
                  <a:pt x="1629" y="3360"/>
                </a:lnTo>
                <a:lnTo>
                  <a:pt x="1734" y="3495"/>
                </a:lnTo>
                <a:cubicBezTo>
                  <a:pt x="1830" y="3618"/>
                  <a:pt x="1832" y="3641"/>
                  <a:pt x="1767" y="3729"/>
                </a:cubicBezTo>
                <a:cubicBezTo>
                  <a:pt x="1700" y="3819"/>
                  <a:pt x="1701" y="3839"/>
                  <a:pt x="1770" y="3964"/>
                </a:cubicBezTo>
                <a:cubicBezTo>
                  <a:pt x="1840" y="4089"/>
                  <a:pt x="1839" y="4104"/>
                  <a:pt x="1770" y="4147"/>
                </a:cubicBezTo>
                <a:cubicBezTo>
                  <a:pt x="1729" y="4173"/>
                  <a:pt x="1671" y="4160"/>
                  <a:pt x="1640" y="4121"/>
                </a:cubicBezTo>
                <a:cubicBezTo>
                  <a:pt x="1609" y="4081"/>
                  <a:pt x="1529" y="4027"/>
                  <a:pt x="1461" y="4001"/>
                </a:cubicBezTo>
                <a:cubicBezTo>
                  <a:pt x="1363" y="3963"/>
                  <a:pt x="1343" y="3976"/>
                  <a:pt x="1363" y="4065"/>
                </a:cubicBezTo>
                <a:cubicBezTo>
                  <a:pt x="1397" y="4207"/>
                  <a:pt x="1276" y="4284"/>
                  <a:pt x="1168" y="4190"/>
                </a:cubicBezTo>
                <a:cubicBezTo>
                  <a:pt x="1028" y="4067"/>
                  <a:pt x="637" y="3993"/>
                  <a:pt x="677" y="4097"/>
                </a:cubicBezTo>
                <a:cubicBezTo>
                  <a:pt x="698" y="4152"/>
                  <a:pt x="676" y="4202"/>
                  <a:pt x="617" y="4227"/>
                </a:cubicBezTo>
                <a:cubicBezTo>
                  <a:pt x="565" y="4249"/>
                  <a:pt x="533" y="4297"/>
                  <a:pt x="547" y="4333"/>
                </a:cubicBezTo>
                <a:cubicBezTo>
                  <a:pt x="560" y="4370"/>
                  <a:pt x="588" y="4384"/>
                  <a:pt x="607" y="4365"/>
                </a:cubicBezTo>
                <a:cubicBezTo>
                  <a:pt x="652" y="4320"/>
                  <a:pt x="1044" y="4510"/>
                  <a:pt x="1030" y="4570"/>
                </a:cubicBezTo>
                <a:cubicBezTo>
                  <a:pt x="1024" y="4596"/>
                  <a:pt x="1018" y="4666"/>
                  <a:pt x="1018" y="4722"/>
                </a:cubicBezTo>
                <a:cubicBezTo>
                  <a:pt x="1018" y="4778"/>
                  <a:pt x="950" y="4907"/>
                  <a:pt x="865" y="5012"/>
                </a:cubicBezTo>
                <a:cubicBezTo>
                  <a:pt x="736" y="5172"/>
                  <a:pt x="689" y="5193"/>
                  <a:pt x="569" y="5137"/>
                </a:cubicBezTo>
                <a:cubicBezTo>
                  <a:pt x="481" y="5096"/>
                  <a:pt x="437" y="5096"/>
                  <a:pt x="454" y="5140"/>
                </a:cubicBezTo>
                <a:cubicBezTo>
                  <a:pt x="468" y="5178"/>
                  <a:pt x="444" y="5230"/>
                  <a:pt x="399" y="5254"/>
                </a:cubicBezTo>
                <a:cubicBezTo>
                  <a:pt x="353" y="5278"/>
                  <a:pt x="245" y="5342"/>
                  <a:pt x="158" y="5395"/>
                </a:cubicBezTo>
                <a:lnTo>
                  <a:pt x="0" y="5491"/>
                </a:lnTo>
                <a:lnTo>
                  <a:pt x="127" y="5571"/>
                </a:lnTo>
                <a:cubicBezTo>
                  <a:pt x="264" y="5657"/>
                  <a:pt x="253" y="5773"/>
                  <a:pt x="99" y="5866"/>
                </a:cubicBezTo>
                <a:cubicBezTo>
                  <a:pt x="21" y="5913"/>
                  <a:pt x="45" y="5942"/>
                  <a:pt x="237" y="6018"/>
                </a:cubicBezTo>
                <a:cubicBezTo>
                  <a:pt x="366" y="6068"/>
                  <a:pt x="489" y="6146"/>
                  <a:pt x="512" y="6193"/>
                </a:cubicBezTo>
                <a:cubicBezTo>
                  <a:pt x="581" y="6333"/>
                  <a:pt x="543" y="6633"/>
                  <a:pt x="449" y="6693"/>
                </a:cubicBezTo>
                <a:cubicBezTo>
                  <a:pt x="401" y="6724"/>
                  <a:pt x="381" y="6752"/>
                  <a:pt x="403" y="6755"/>
                </a:cubicBezTo>
                <a:cubicBezTo>
                  <a:pt x="492" y="6766"/>
                  <a:pt x="274" y="7052"/>
                  <a:pt x="177" y="7052"/>
                </a:cubicBezTo>
                <a:cubicBezTo>
                  <a:pt x="21" y="7052"/>
                  <a:pt x="7" y="7176"/>
                  <a:pt x="150" y="7292"/>
                </a:cubicBezTo>
                <a:cubicBezTo>
                  <a:pt x="242" y="7367"/>
                  <a:pt x="298" y="7375"/>
                  <a:pt x="353" y="7319"/>
                </a:cubicBezTo>
                <a:cubicBezTo>
                  <a:pt x="411" y="7259"/>
                  <a:pt x="447" y="7272"/>
                  <a:pt x="506" y="7369"/>
                </a:cubicBezTo>
                <a:cubicBezTo>
                  <a:pt x="601" y="7524"/>
                  <a:pt x="542" y="7653"/>
                  <a:pt x="369" y="7670"/>
                </a:cubicBezTo>
                <a:lnTo>
                  <a:pt x="254" y="7680"/>
                </a:lnTo>
                <a:lnTo>
                  <a:pt x="350" y="7845"/>
                </a:lnTo>
                <a:cubicBezTo>
                  <a:pt x="452" y="8022"/>
                  <a:pt x="430" y="8056"/>
                  <a:pt x="203" y="8101"/>
                </a:cubicBezTo>
                <a:cubicBezTo>
                  <a:pt x="49" y="8131"/>
                  <a:pt x="78" y="8263"/>
                  <a:pt x="249" y="8308"/>
                </a:cubicBezTo>
                <a:cubicBezTo>
                  <a:pt x="444" y="8360"/>
                  <a:pt x="421" y="8487"/>
                  <a:pt x="211" y="8513"/>
                </a:cubicBezTo>
                <a:cubicBezTo>
                  <a:pt x="53" y="8533"/>
                  <a:pt x="38" y="8554"/>
                  <a:pt x="57" y="8718"/>
                </a:cubicBezTo>
                <a:cubicBezTo>
                  <a:pt x="74" y="8861"/>
                  <a:pt x="107" y="8899"/>
                  <a:pt x="213" y="8899"/>
                </a:cubicBezTo>
                <a:cubicBezTo>
                  <a:pt x="286" y="8899"/>
                  <a:pt x="386" y="8935"/>
                  <a:pt x="436" y="8979"/>
                </a:cubicBezTo>
                <a:cubicBezTo>
                  <a:pt x="511" y="9044"/>
                  <a:pt x="516" y="9074"/>
                  <a:pt x="468" y="9168"/>
                </a:cubicBezTo>
                <a:cubicBezTo>
                  <a:pt x="421" y="9260"/>
                  <a:pt x="425" y="9293"/>
                  <a:pt x="488" y="9351"/>
                </a:cubicBezTo>
                <a:cubicBezTo>
                  <a:pt x="660" y="9508"/>
                  <a:pt x="564" y="9847"/>
                  <a:pt x="281" y="10078"/>
                </a:cubicBezTo>
                <a:cubicBezTo>
                  <a:pt x="142" y="10191"/>
                  <a:pt x="192" y="10297"/>
                  <a:pt x="359" y="10245"/>
                </a:cubicBezTo>
                <a:cubicBezTo>
                  <a:pt x="494" y="10203"/>
                  <a:pt x="560" y="10365"/>
                  <a:pt x="457" y="10487"/>
                </a:cubicBezTo>
                <a:cubicBezTo>
                  <a:pt x="408" y="10546"/>
                  <a:pt x="397" y="10598"/>
                  <a:pt x="428" y="10628"/>
                </a:cubicBezTo>
                <a:cubicBezTo>
                  <a:pt x="509" y="10710"/>
                  <a:pt x="480" y="10893"/>
                  <a:pt x="377" y="10956"/>
                </a:cubicBezTo>
                <a:cubicBezTo>
                  <a:pt x="291" y="11008"/>
                  <a:pt x="289" y="11019"/>
                  <a:pt x="358" y="11062"/>
                </a:cubicBezTo>
                <a:cubicBezTo>
                  <a:pt x="470" y="11132"/>
                  <a:pt x="410" y="11235"/>
                  <a:pt x="228" y="11291"/>
                </a:cubicBezTo>
                <a:cubicBezTo>
                  <a:pt x="-20" y="11367"/>
                  <a:pt x="-10" y="11480"/>
                  <a:pt x="244" y="11480"/>
                </a:cubicBezTo>
                <a:cubicBezTo>
                  <a:pt x="374" y="11480"/>
                  <a:pt x="484" y="11520"/>
                  <a:pt x="504" y="11573"/>
                </a:cubicBezTo>
                <a:cubicBezTo>
                  <a:pt x="568" y="11742"/>
                  <a:pt x="552" y="11931"/>
                  <a:pt x="465" y="12006"/>
                </a:cubicBezTo>
                <a:cubicBezTo>
                  <a:pt x="397" y="12066"/>
                  <a:pt x="389" y="12103"/>
                  <a:pt x="431" y="12185"/>
                </a:cubicBezTo>
                <a:cubicBezTo>
                  <a:pt x="473" y="12268"/>
                  <a:pt x="462" y="12306"/>
                  <a:pt x="368" y="12376"/>
                </a:cubicBezTo>
                <a:cubicBezTo>
                  <a:pt x="232" y="12477"/>
                  <a:pt x="214" y="12627"/>
                  <a:pt x="329" y="12722"/>
                </a:cubicBezTo>
                <a:cubicBezTo>
                  <a:pt x="440" y="12815"/>
                  <a:pt x="1078" y="12746"/>
                  <a:pt x="1194" y="12629"/>
                </a:cubicBezTo>
                <a:cubicBezTo>
                  <a:pt x="1226" y="12597"/>
                  <a:pt x="1274" y="12605"/>
                  <a:pt x="1300" y="12648"/>
                </a:cubicBezTo>
                <a:cubicBezTo>
                  <a:pt x="1383" y="12783"/>
                  <a:pt x="1300" y="12947"/>
                  <a:pt x="1123" y="12996"/>
                </a:cubicBezTo>
                <a:cubicBezTo>
                  <a:pt x="857" y="13069"/>
                  <a:pt x="789" y="13108"/>
                  <a:pt x="815" y="13177"/>
                </a:cubicBezTo>
                <a:cubicBezTo>
                  <a:pt x="845" y="13257"/>
                  <a:pt x="661" y="13472"/>
                  <a:pt x="561" y="13472"/>
                </a:cubicBezTo>
                <a:cubicBezTo>
                  <a:pt x="520" y="13472"/>
                  <a:pt x="459" y="13527"/>
                  <a:pt x="425" y="13595"/>
                </a:cubicBezTo>
                <a:cubicBezTo>
                  <a:pt x="368" y="13707"/>
                  <a:pt x="379" y="13715"/>
                  <a:pt x="566" y="13659"/>
                </a:cubicBezTo>
                <a:cubicBezTo>
                  <a:pt x="853" y="13573"/>
                  <a:pt x="1036" y="13572"/>
                  <a:pt x="1062" y="13659"/>
                </a:cubicBezTo>
                <a:cubicBezTo>
                  <a:pt x="1075" y="13699"/>
                  <a:pt x="1039" y="13741"/>
                  <a:pt x="983" y="13754"/>
                </a:cubicBezTo>
                <a:cubicBezTo>
                  <a:pt x="875" y="13779"/>
                  <a:pt x="860" y="13961"/>
                  <a:pt x="955" y="14100"/>
                </a:cubicBezTo>
                <a:cubicBezTo>
                  <a:pt x="1081" y="14286"/>
                  <a:pt x="1062" y="14432"/>
                  <a:pt x="885" y="14614"/>
                </a:cubicBezTo>
                <a:cubicBezTo>
                  <a:pt x="648" y="14858"/>
                  <a:pt x="622" y="14949"/>
                  <a:pt x="787" y="14949"/>
                </a:cubicBezTo>
                <a:cubicBezTo>
                  <a:pt x="862" y="14949"/>
                  <a:pt x="937" y="14984"/>
                  <a:pt x="953" y="15029"/>
                </a:cubicBezTo>
                <a:cubicBezTo>
                  <a:pt x="970" y="15073"/>
                  <a:pt x="1033" y="15095"/>
                  <a:pt x="1092" y="15077"/>
                </a:cubicBezTo>
                <a:cubicBezTo>
                  <a:pt x="1293" y="15014"/>
                  <a:pt x="1309" y="15207"/>
                  <a:pt x="1123" y="15457"/>
                </a:cubicBezTo>
                <a:cubicBezTo>
                  <a:pt x="1029" y="15583"/>
                  <a:pt x="932" y="15686"/>
                  <a:pt x="908" y="15686"/>
                </a:cubicBezTo>
                <a:cubicBezTo>
                  <a:pt x="884" y="15686"/>
                  <a:pt x="905" y="15735"/>
                  <a:pt x="953" y="15792"/>
                </a:cubicBezTo>
                <a:cubicBezTo>
                  <a:pt x="1038" y="15894"/>
                  <a:pt x="1035" y="15900"/>
                  <a:pt x="913" y="15976"/>
                </a:cubicBezTo>
                <a:cubicBezTo>
                  <a:pt x="711" y="16101"/>
                  <a:pt x="814" y="16220"/>
                  <a:pt x="1101" y="16192"/>
                </a:cubicBezTo>
                <a:cubicBezTo>
                  <a:pt x="1320" y="16170"/>
                  <a:pt x="1356" y="16184"/>
                  <a:pt x="1345" y="16290"/>
                </a:cubicBezTo>
                <a:cubicBezTo>
                  <a:pt x="1335" y="16397"/>
                  <a:pt x="1367" y="16409"/>
                  <a:pt x="1581" y="16380"/>
                </a:cubicBezTo>
                <a:cubicBezTo>
                  <a:pt x="1818" y="16349"/>
                  <a:pt x="1833" y="16358"/>
                  <a:pt x="1897" y="16561"/>
                </a:cubicBezTo>
                <a:cubicBezTo>
                  <a:pt x="1934" y="16679"/>
                  <a:pt x="1952" y="16797"/>
                  <a:pt x="1936" y="16822"/>
                </a:cubicBezTo>
                <a:cubicBezTo>
                  <a:pt x="1921" y="16847"/>
                  <a:pt x="1940" y="16867"/>
                  <a:pt x="1980" y="16867"/>
                </a:cubicBezTo>
                <a:cubicBezTo>
                  <a:pt x="2130" y="16867"/>
                  <a:pt x="2093" y="16999"/>
                  <a:pt x="1881" y="17224"/>
                </a:cubicBezTo>
                <a:cubicBezTo>
                  <a:pt x="1760" y="17352"/>
                  <a:pt x="1642" y="17458"/>
                  <a:pt x="1617" y="17458"/>
                </a:cubicBezTo>
                <a:cubicBezTo>
                  <a:pt x="1593" y="17458"/>
                  <a:pt x="1548" y="17503"/>
                  <a:pt x="1520" y="17559"/>
                </a:cubicBezTo>
                <a:cubicBezTo>
                  <a:pt x="1479" y="17638"/>
                  <a:pt x="1485" y="17671"/>
                  <a:pt x="1541" y="17705"/>
                </a:cubicBezTo>
                <a:cubicBezTo>
                  <a:pt x="1580" y="17730"/>
                  <a:pt x="1599" y="17784"/>
                  <a:pt x="1583" y="17825"/>
                </a:cubicBezTo>
                <a:cubicBezTo>
                  <a:pt x="1538" y="17944"/>
                  <a:pt x="1699" y="18006"/>
                  <a:pt x="1796" y="17908"/>
                </a:cubicBezTo>
                <a:cubicBezTo>
                  <a:pt x="1859" y="17843"/>
                  <a:pt x="1901" y="17840"/>
                  <a:pt x="1943" y="17897"/>
                </a:cubicBezTo>
                <a:cubicBezTo>
                  <a:pt x="1975" y="17940"/>
                  <a:pt x="2050" y="17966"/>
                  <a:pt x="2109" y="17955"/>
                </a:cubicBezTo>
                <a:cubicBezTo>
                  <a:pt x="2178" y="17943"/>
                  <a:pt x="2215" y="17975"/>
                  <a:pt x="2216" y="18046"/>
                </a:cubicBezTo>
                <a:cubicBezTo>
                  <a:pt x="2217" y="18106"/>
                  <a:pt x="2257" y="18170"/>
                  <a:pt x="2307" y="18184"/>
                </a:cubicBezTo>
                <a:cubicBezTo>
                  <a:pt x="2357" y="18199"/>
                  <a:pt x="2418" y="18239"/>
                  <a:pt x="2441" y="18275"/>
                </a:cubicBezTo>
                <a:cubicBezTo>
                  <a:pt x="2465" y="18312"/>
                  <a:pt x="2545" y="18274"/>
                  <a:pt x="2634" y="18184"/>
                </a:cubicBezTo>
                <a:lnTo>
                  <a:pt x="2789" y="18030"/>
                </a:lnTo>
                <a:lnTo>
                  <a:pt x="2813" y="18190"/>
                </a:lnTo>
                <a:cubicBezTo>
                  <a:pt x="2828" y="18280"/>
                  <a:pt x="2865" y="18335"/>
                  <a:pt x="2898" y="18315"/>
                </a:cubicBezTo>
                <a:cubicBezTo>
                  <a:pt x="2929" y="18295"/>
                  <a:pt x="2993" y="18326"/>
                  <a:pt x="3039" y="18381"/>
                </a:cubicBezTo>
                <a:cubicBezTo>
                  <a:pt x="3118" y="18476"/>
                  <a:pt x="3113" y="18497"/>
                  <a:pt x="2942" y="18791"/>
                </a:cubicBezTo>
                <a:cubicBezTo>
                  <a:pt x="2842" y="18962"/>
                  <a:pt x="2786" y="19079"/>
                  <a:pt x="2818" y="19049"/>
                </a:cubicBezTo>
                <a:cubicBezTo>
                  <a:pt x="2850" y="19019"/>
                  <a:pt x="2908" y="19037"/>
                  <a:pt x="2947" y="19089"/>
                </a:cubicBezTo>
                <a:cubicBezTo>
                  <a:pt x="3009" y="19174"/>
                  <a:pt x="3009" y="19194"/>
                  <a:pt x="2937" y="19280"/>
                </a:cubicBezTo>
                <a:cubicBezTo>
                  <a:pt x="2872" y="19358"/>
                  <a:pt x="2869" y="19376"/>
                  <a:pt x="2924" y="19376"/>
                </a:cubicBezTo>
                <a:cubicBezTo>
                  <a:pt x="2962" y="19376"/>
                  <a:pt x="3041" y="19292"/>
                  <a:pt x="3099" y="19190"/>
                </a:cubicBezTo>
                <a:cubicBezTo>
                  <a:pt x="3236" y="18953"/>
                  <a:pt x="3341" y="19069"/>
                  <a:pt x="3210" y="19312"/>
                </a:cubicBezTo>
                <a:cubicBezTo>
                  <a:pt x="3139" y="19444"/>
                  <a:pt x="3136" y="19468"/>
                  <a:pt x="3195" y="19432"/>
                </a:cubicBezTo>
                <a:cubicBezTo>
                  <a:pt x="3236" y="19408"/>
                  <a:pt x="3288" y="19418"/>
                  <a:pt x="3311" y="19456"/>
                </a:cubicBezTo>
                <a:cubicBezTo>
                  <a:pt x="3337" y="19498"/>
                  <a:pt x="3403" y="19438"/>
                  <a:pt x="3483" y="19302"/>
                </a:cubicBezTo>
                <a:cubicBezTo>
                  <a:pt x="3555" y="19180"/>
                  <a:pt x="3650" y="19081"/>
                  <a:pt x="3695" y="19081"/>
                </a:cubicBezTo>
                <a:cubicBezTo>
                  <a:pt x="3744" y="19081"/>
                  <a:pt x="3778" y="19027"/>
                  <a:pt x="3778" y="18945"/>
                </a:cubicBezTo>
                <a:cubicBezTo>
                  <a:pt x="3778" y="18738"/>
                  <a:pt x="3823" y="18710"/>
                  <a:pt x="3944" y="18839"/>
                </a:cubicBezTo>
                <a:lnTo>
                  <a:pt x="4055" y="18956"/>
                </a:lnTo>
                <a:lnTo>
                  <a:pt x="3946" y="19147"/>
                </a:lnTo>
                <a:cubicBezTo>
                  <a:pt x="3836" y="19341"/>
                  <a:pt x="3745" y="19639"/>
                  <a:pt x="3819" y="19565"/>
                </a:cubicBezTo>
                <a:cubicBezTo>
                  <a:pt x="3840" y="19543"/>
                  <a:pt x="3881" y="19572"/>
                  <a:pt x="3910" y="19629"/>
                </a:cubicBezTo>
                <a:cubicBezTo>
                  <a:pt x="3951" y="19710"/>
                  <a:pt x="3938" y="19773"/>
                  <a:pt x="3848" y="19932"/>
                </a:cubicBezTo>
                <a:cubicBezTo>
                  <a:pt x="3651" y="20279"/>
                  <a:pt x="3714" y="20255"/>
                  <a:pt x="4011" y="19871"/>
                </a:cubicBezTo>
                <a:cubicBezTo>
                  <a:pt x="4150" y="19691"/>
                  <a:pt x="4191" y="19671"/>
                  <a:pt x="4271" y="19741"/>
                </a:cubicBezTo>
                <a:cubicBezTo>
                  <a:pt x="4395" y="19849"/>
                  <a:pt x="4392" y="19883"/>
                  <a:pt x="4230" y="20204"/>
                </a:cubicBezTo>
                <a:cubicBezTo>
                  <a:pt x="4150" y="20362"/>
                  <a:pt x="4112" y="20493"/>
                  <a:pt x="4139" y="20520"/>
                </a:cubicBezTo>
                <a:cubicBezTo>
                  <a:pt x="4164" y="20546"/>
                  <a:pt x="4185" y="20630"/>
                  <a:pt x="4185" y="20709"/>
                </a:cubicBezTo>
                <a:cubicBezTo>
                  <a:pt x="4185" y="20998"/>
                  <a:pt x="4417" y="20803"/>
                  <a:pt x="4548" y="20406"/>
                </a:cubicBezTo>
                <a:lnTo>
                  <a:pt x="4601" y="20244"/>
                </a:lnTo>
                <a:lnTo>
                  <a:pt x="4696" y="20398"/>
                </a:lnTo>
                <a:cubicBezTo>
                  <a:pt x="4785" y="20543"/>
                  <a:pt x="4785" y="20558"/>
                  <a:pt x="4714" y="20688"/>
                </a:cubicBezTo>
                <a:cubicBezTo>
                  <a:pt x="4541" y="20998"/>
                  <a:pt x="4654" y="20931"/>
                  <a:pt x="4860" y="20600"/>
                </a:cubicBezTo>
                <a:cubicBezTo>
                  <a:pt x="5116" y="20188"/>
                  <a:pt x="5234" y="20198"/>
                  <a:pt x="5073" y="20616"/>
                </a:cubicBezTo>
                <a:cubicBezTo>
                  <a:pt x="5015" y="20766"/>
                  <a:pt x="4969" y="20945"/>
                  <a:pt x="4969" y="21012"/>
                </a:cubicBezTo>
                <a:cubicBezTo>
                  <a:pt x="4969" y="21123"/>
                  <a:pt x="4979" y="21123"/>
                  <a:pt x="5070" y="21026"/>
                </a:cubicBezTo>
                <a:cubicBezTo>
                  <a:pt x="5134" y="20957"/>
                  <a:pt x="5182" y="20944"/>
                  <a:pt x="5200" y="20991"/>
                </a:cubicBezTo>
                <a:cubicBezTo>
                  <a:pt x="5216" y="21032"/>
                  <a:pt x="5257" y="21050"/>
                  <a:pt x="5291" y="21028"/>
                </a:cubicBezTo>
                <a:cubicBezTo>
                  <a:pt x="5325" y="21007"/>
                  <a:pt x="5366" y="21024"/>
                  <a:pt x="5382" y="21068"/>
                </a:cubicBezTo>
                <a:cubicBezTo>
                  <a:pt x="5402" y="21121"/>
                  <a:pt x="5458" y="21097"/>
                  <a:pt x="5547" y="20994"/>
                </a:cubicBezTo>
                <a:cubicBezTo>
                  <a:pt x="5651" y="20873"/>
                  <a:pt x="5696" y="20856"/>
                  <a:pt x="5745" y="20922"/>
                </a:cubicBezTo>
                <a:cubicBezTo>
                  <a:pt x="5798" y="20994"/>
                  <a:pt x="5793" y="21048"/>
                  <a:pt x="5716" y="21263"/>
                </a:cubicBezTo>
                <a:cubicBezTo>
                  <a:pt x="5665" y="21402"/>
                  <a:pt x="5644" y="21515"/>
                  <a:pt x="5669" y="21515"/>
                </a:cubicBezTo>
                <a:cubicBezTo>
                  <a:pt x="5693" y="21515"/>
                  <a:pt x="5727" y="21463"/>
                  <a:pt x="5742" y="21398"/>
                </a:cubicBezTo>
                <a:cubicBezTo>
                  <a:pt x="5758" y="21328"/>
                  <a:pt x="5798" y="21297"/>
                  <a:pt x="5840" y="21324"/>
                </a:cubicBezTo>
                <a:cubicBezTo>
                  <a:pt x="5884" y="21352"/>
                  <a:pt x="5953" y="21286"/>
                  <a:pt x="6025" y="21145"/>
                </a:cubicBezTo>
                <a:cubicBezTo>
                  <a:pt x="6149" y="20905"/>
                  <a:pt x="6284" y="20869"/>
                  <a:pt x="6422" y="21039"/>
                </a:cubicBezTo>
                <a:cubicBezTo>
                  <a:pt x="6548" y="21194"/>
                  <a:pt x="6574" y="21179"/>
                  <a:pt x="6681" y="20885"/>
                </a:cubicBezTo>
                <a:cubicBezTo>
                  <a:pt x="6785" y="20598"/>
                  <a:pt x="6860" y="20628"/>
                  <a:pt x="6871" y="20962"/>
                </a:cubicBezTo>
                <a:cubicBezTo>
                  <a:pt x="6877" y="21130"/>
                  <a:pt x="6885" y="21138"/>
                  <a:pt x="6923" y="21031"/>
                </a:cubicBezTo>
                <a:cubicBezTo>
                  <a:pt x="6948" y="20962"/>
                  <a:pt x="7010" y="20818"/>
                  <a:pt x="7061" y="20712"/>
                </a:cubicBezTo>
                <a:cubicBezTo>
                  <a:pt x="7113" y="20606"/>
                  <a:pt x="7169" y="20461"/>
                  <a:pt x="7185" y="20387"/>
                </a:cubicBezTo>
                <a:cubicBezTo>
                  <a:pt x="7219" y="20234"/>
                  <a:pt x="7307" y="20286"/>
                  <a:pt x="7307" y="20459"/>
                </a:cubicBezTo>
                <a:cubicBezTo>
                  <a:pt x="7307" y="20552"/>
                  <a:pt x="7319" y="20557"/>
                  <a:pt x="7372" y="20486"/>
                </a:cubicBezTo>
                <a:cubicBezTo>
                  <a:pt x="7473" y="20349"/>
                  <a:pt x="7544" y="20459"/>
                  <a:pt x="7480" y="20653"/>
                </a:cubicBezTo>
                <a:cubicBezTo>
                  <a:pt x="7450" y="20742"/>
                  <a:pt x="7424" y="20969"/>
                  <a:pt x="7419" y="21156"/>
                </a:cubicBezTo>
                <a:lnTo>
                  <a:pt x="7411" y="21497"/>
                </a:lnTo>
                <a:lnTo>
                  <a:pt x="7602" y="21489"/>
                </a:lnTo>
                <a:cubicBezTo>
                  <a:pt x="7706" y="21484"/>
                  <a:pt x="7824" y="21432"/>
                  <a:pt x="7865" y="21377"/>
                </a:cubicBezTo>
                <a:cubicBezTo>
                  <a:pt x="7929" y="21291"/>
                  <a:pt x="7944" y="21297"/>
                  <a:pt x="7968" y="21398"/>
                </a:cubicBezTo>
                <a:cubicBezTo>
                  <a:pt x="8013" y="21592"/>
                  <a:pt x="8070" y="21534"/>
                  <a:pt x="8085" y="21278"/>
                </a:cubicBezTo>
                <a:cubicBezTo>
                  <a:pt x="8103" y="20975"/>
                  <a:pt x="8302" y="20820"/>
                  <a:pt x="8423" y="21018"/>
                </a:cubicBezTo>
                <a:cubicBezTo>
                  <a:pt x="8486" y="21120"/>
                  <a:pt x="8489" y="21161"/>
                  <a:pt x="8440" y="21273"/>
                </a:cubicBezTo>
                <a:cubicBezTo>
                  <a:pt x="8407" y="21346"/>
                  <a:pt x="8452" y="21273"/>
                  <a:pt x="8542" y="21111"/>
                </a:cubicBezTo>
                <a:cubicBezTo>
                  <a:pt x="8632" y="20949"/>
                  <a:pt x="8707" y="20840"/>
                  <a:pt x="8708" y="20871"/>
                </a:cubicBezTo>
                <a:cubicBezTo>
                  <a:pt x="8709" y="20903"/>
                  <a:pt x="8789" y="20862"/>
                  <a:pt x="8887" y="20781"/>
                </a:cubicBezTo>
                <a:lnTo>
                  <a:pt x="9066" y="20632"/>
                </a:lnTo>
                <a:lnTo>
                  <a:pt x="9159" y="20826"/>
                </a:lnTo>
                <a:cubicBezTo>
                  <a:pt x="9210" y="20933"/>
                  <a:pt x="9252" y="21086"/>
                  <a:pt x="9252" y="21167"/>
                </a:cubicBezTo>
                <a:cubicBezTo>
                  <a:pt x="9252" y="21282"/>
                  <a:pt x="9265" y="21294"/>
                  <a:pt x="9313" y="21228"/>
                </a:cubicBezTo>
                <a:cubicBezTo>
                  <a:pt x="9360" y="21164"/>
                  <a:pt x="9389" y="21171"/>
                  <a:pt x="9430" y="21252"/>
                </a:cubicBezTo>
                <a:cubicBezTo>
                  <a:pt x="9500" y="21387"/>
                  <a:pt x="9598" y="21330"/>
                  <a:pt x="9629" y="21135"/>
                </a:cubicBezTo>
                <a:cubicBezTo>
                  <a:pt x="9642" y="21052"/>
                  <a:pt x="9675" y="21006"/>
                  <a:pt x="9701" y="21031"/>
                </a:cubicBezTo>
                <a:cubicBezTo>
                  <a:pt x="9726" y="21057"/>
                  <a:pt x="9816" y="20895"/>
                  <a:pt x="9904" y="20672"/>
                </a:cubicBezTo>
                <a:cubicBezTo>
                  <a:pt x="10015" y="20388"/>
                  <a:pt x="10085" y="20277"/>
                  <a:pt x="10133" y="20307"/>
                </a:cubicBezTo>
                <a:cubicBezTo>
                  <a:pt x="10171" y="20331"/>
                  <a:pt x="10238" y="20326"/>
                  <a:pt x="10281" y="20297"/>
                </a:cubicBezTo>
                <a:cubicBezTo>
                  <a:pt x="10325" y="20267"/>
                  <a:pt x="10431" y="20234"/>
                  <a:pt x="10517" y="20220"/>
                </a:cubicBezTo>
                <a:cubicBezTo>
                  <a:pt x="10704" y="20188"/>
                  <a:pt x="10860" y="19917"/>
                  <a:pt x="10781" y="19762"/>
                </a:cubicBezTo>
                <a:cubicBezTo>
                  <a:pt x="10746" y="19694"/>
                  <a:pt x="10746" y="19641"/>
                  <a:pt x="10779" y="19586"/>
                </a:cubicBezTo>
                <a:cubicBezTo>
                  <a:pt x="10854" y="19465"/>
                  <a:pt x="11017" y="19776"/>
                  <a:pt x="11017" y="20039"/>
                </a:cubicBezTo>
                <a:cubicBezTo>
                  <a:pt x="11017" y="20332"/>
                  <a:pt x="11135" y="20335"/>
                  <a:pt x="11175" y="20041"/>
                </a:cubicBezTo>
                <a:cubicBezTo>
                  <a:pt x="11212" y="19765"/>
                  <a:pt x="11286" y="19686"/>
                  <a:pt x="11357" y="19844"/>
                </a:cubicBezTo>
                <a:cubicBezTo>
                  <a:pt x="11431" y="20009"/>
                  <a:pt x="11460" y="19997"/>
                  <a:pt x="11477" y="19799"/>
                </a:cubicBezTo>
                <a:cubicBezTo>
                  <a:pt x="11485" y="19708"/>
                  <a:pt x="11515" y="19634"/>
                  <a:pt x="11544" y="19634"/>
                </a:cubicBezTo>
                <a:cubicBezTo>
                  <a:pt x="11573" y="19634"/>
                  <a:pt x="11614" y="19611"/>
                  <a:pt x="11632" y="19581"/>
                </a:cubicBezTo>
                <a:cubicBezTo>
                  <a:pt x="11650" y="19551"/>
                  <a:pt x="11693" y="19563"/>
                  <a:pt x="11728" y="19610"/>
                </a:cubicBezTo>
                <a:cubicBezTo>
                  <a:pt x="11777" y="19677"/>
                  <a:pt x="11822" y="19670"/>
                  <a:pt x="11925" y="19570"/>
                </a:cubicBezTo>
                <a:cubicBezTo>
                  <a:pt x="11998" y="19500"/>
                  <a:pt x="12057" y="19469"/>
                  <a:pt x="12058" y="19501"/>
                </a:cubicBezTo>
                <a:cubicBezTo>
                  <a:pt x="12059" y="19534"/>
                  <a:pt x="12082" y="19503"/>
                  <a:pt x="12107" y="19432"/>
                </a:cubicBezTo>
                <a:cubicBezTo>
                  <a:pt x="12153" y="19304"/>
                  <a:pt x="12286" y="19259"/>
                  <a:pt x="12343" y="19352"/>
                </a:cubicBezTo>
                <a:cubicBezTo>
                  <a:pt x="12359" y="19379"/>
                  <a:pt x="12348" y="19451"/>
                  <a:pt x="12317" y="19512"/>
                </a:cubicBezTo>
                <a:cubicBezTo>
                  <a:pt x="12268" y="19610"/>
                  <a:pt x="12274" y="19610"/>
                  <a:pt x="12374" y="19525"/>
                </a:cubicBezTo>
                <a:cubicBezTo>
                  <a:pt x="12436" y="19472"/>
                  <a:pt x="12569" y="19339"/>
                  <a:pt x="12668" y="19230"/>
                </a:cubicBezTo>
                <a:cubicBezTo>
                  <a:pt x="12768" y="19121"/>
                  <a:pt x="12913" y="18996"/>
                  <a:pt x="12991" y="18953"/>
                </a:cubicBezTo>
                <a:cubicBezTo>
                  <a:pt x="13068" y="18910"/>
                  <a:pt x="13220" y="18781"/>
                  <a:pt x="13329" y="18668"/>
                </a:cubicBezTo>
                <a:cubicBezTo>
                  <a:pt x="13497" y="18494"/>
                  <a:pt x="14330" y="17800"/>
                  <a:pt x="14546" y="17652"/>
                </a:cubicBezTo>
                <a:cubicBezTo>
                  <a:pt x="14612" y="17607"/>
                  <a:pt x="14664" y="17555"/>
                  <a:pt x="14907" y="17301"/>
                </a:cubicBezTo>
                <a:cubicBezTo>
                  <a:pt x="14970" y="17236"/>
                  <a:pt x="15082" y="17160"/>
                  <a:pt x="15156" y="17131"/>
                </a:cubicBezTo>
                <a:cubicBezTo>
                  <a:pt x="15231" y="17101"/>
                  <a:pt x="15322" y="17034"/>
                  <a:pt x="15360" y="16982"/>
                </a:cubicBezTo>
                <a:cubicBezTo>
                  <a:pt x="15397" y="16929"/>
                  <a:pt x="15509" y="16844"/>
                  <a:pt x="15609" y="16793"/>
                </a:cubicBezTo>
                <a:cubicBezTo>
                  <a:pt x="15708" y="16741"/>
                  <a:pt x="15839" y="16637"/>
                  <a:pt x="15898" y="16561"/>
                </a:cubicBezTo>
                <a:cubicBezTo>
                  <a:pt x="15958" y="16486"/>
                  <a:pt x="16042" y="16426"/>
                  <a:pt x="16085" y="16426"/>
                </a:cubicBezTo>
                <a:cubicBezTo>
                  <a:pt x="16129" y="16426"/>
                  <a:pt x="16189" y="16373"/>
                  <a:pt x="16222" y="16309"/>
                </a:cubicBezTo>
                <a:cubicBezTo>
                  <a:pt x="16282" y="16190"/>
                  <a:pt x="16470" y="16016"/>
                  <a:pt x="16774" y="15795"/>
                </a:cubicBezTo>
                <a:cubicBezTo>
                  <a:pt x="16867" y="15727"/>
                  <a:pt x="16932" y="15640"/>
                  <a:pt x="16918" y="15604"/>
                </a:cubicBezTo>
                <a:cubicBezTo>
                  <a:pt x="16905" y="15567"/>
                  <a:pt x="16930" y="15520"/>
                  <a:pt x="16975" y="15497"/>
                </a:cubicBezTo>
                <a:cubicBezTo>
                  <a:pt x="17020" y="15474"/>
                  <a:pt x="17089" y="15428"/>
                  <a:pt x="17127" y="15396"/>
                </a:cubicBezTo>
                <a:cubicBezTo>
                  <a:pt x="17165" y="15364"/>
                  <a:pt x="17261" y="15313"/>
                  <a:pt x="17341" y="15284"/>
                </a:cubicBezTo>
                <a:cubicBezTo>
                  <a:pt x="17422" y="15256"/>
                  <a:pt x="17506" y="15173"/>
                  <a:pt x="17530" y="15101"/>
                </a:cubicBezTo>
                <a:cubicBezTo>
                  <a:pt x="17558" y="15015"/>
                  <a:pt x="17614" y="14975"/>
                  <a:pt x="17691" y="14989"/>
                </a:cubicBezTo>
                <a:cubicBezTo>
                  <a:pt x="17777" y="15004"/>
                  <a:pt x="17803" y="14983"/>
                  <a:pt x="17786" y="14909"/>
                </a:cubicBezTo>
                <a:cubicBezTo>
                  <a:pt x="17772" y="14853"/>
                  <a:pt x="17783" y="14786"/>
                  <a:pt x="17808" y="14760"/>
                </a:cubicBezTo>
                <a:cubicBezTo>
                  <a:pt x="17834" y="14734"/>
                  <a:pt x="17843" y="14664"/>
                  <a:pt x="17830" y="14606"/>
                </a:cubicBezTo>
                <a:cubicBezTo>
                  <a:pt x="17794" y="14454"/>
                  <a:pt x="17922" y="14400"/>
                  <a:pt x="18100" y="14489"/>
                </a:cubicBezTo>
                <a:cubicBezTo>
                  <a:pt x="18208" y="14543"/>
                  <a:pt x="18250" y="14540"/>
                  <a:pt x="18243" y="14483"/>
                </a:cubicBezTo>
                <a:cubicBezTo>
                  <a:pt x="18237" y="14439"/>
                  <a:pt x="18274" y="14391"/>
                  <a:pt x="18324" y="14374"/>
                </a:cubicBezTo>
                <a:cubicBezTo>
                  <a:pt x="18476" y="14324"/>
                  <a:pt x="18504" y="14225"/>
                  <a:pt x="18414" y="14063"/>
                </a:cubicBezTo>
                <a:cubicBezTo>
                  <a:pt x="18351" y="13950"/>
                  <a:pt x="18343" y="13891"/>
                  <a:pt x="18381" y="13829"/>
                </a:cubicBezTo>
                <a:cubicBezTo>
                  <a:pt x="18416" y="13772"/>
                  <a:pt x="18452" y="13768"/>
                  <a:pt x="18492" y="13818"/>
                </a:cubicBezTo>
                <a:cubicBezTo>
                  <a:pt x="18524" y="13859"/>
                  <a:pt x="18588" y="13916"/>
                  <a:pt x="18635" y="13943"/>
                </a:cubicBezTo>
                <a:cubicBezTo>
                  <a:pt x="18705" y="13985"/>
                  <a:pt x="18712" y="13975"/>
                  <a:pt x="18668" y="13887"/>
                </a:cubicBezTo>
                <a:cubicBezTo>
                  <a:pt x="18604" y="13762"/>
                  <a:pt x="18674" y="13658"/>
                  <a:pt x="18778" y="13723"/>
                </a:cubicBezTo>
                <a:cubicBezTo>
                  <a:pt x="18815" y="13746"/>
                  <a:pt x="18838" y="13723"/>
                  <a:pt x="18832" y="13672"/>
                </a:cubicBezTo>
                <a:cubicBezTo>
                  <a:pt x="18824" y="13609"/>
                  <a:pt x="18916" y="13582"/>
                  <a:pt x="19138" y="13576"/>
                </a:cubicBezTo>
                <a:cubicBezTo>
                  <a:pt x="19686" y="13562"/>
                  <a:pt x="19912" y="13410"/>
                  <a:pt x="19909" y="13065"/>
                </a:cubicBezTo>
                <a:cubicBezTo>
                  <a:pt x="19907" y="12854"/>
                  <a:pt x="19916" y="12844"/>
                  <a:pt x="20117" y="12823"/>
                </a:cubicBezTo>
                <a:cubicBezTo>
                  <a:pt x="20281" y="12806"/>
                  <a:pt x="20332" y="12770"/>
                  <a:pt x="20350" y="12658"/>
                </a:cubicBezTo>
                <a:cubicBezTo>
                  <a:pt x="20363" y="12577"/>
                  <a:pt x="20412" y="12515"/>
                  <a:pt x="20462" y="12515"/>
                </a:cubicBezTo>
                <a:cubicBezTo>
                  <a:pt x="20511" y="12515"/>
                  <a:pt x="20578" y="12464"/>
                  <a:pt x="20609" y="12403"/>
                </a:cubicBezTo>
                <a:cubicBezTo>
                  <a:pt x="20640" y="12342"/>
                  <a:pt x="20703" y="12294"/>
                  <a:pt x="20750" y="12294"/>
                </a:cubicBezTo>
                <a:cubicBezTo>
                  <a:pt x="20801" y="12294"/>
                  <a:pt x="20854" y="12216"/>
                  <a:pt x="20880" y="12105"/>
                </a:cubicBezTo>
                <a:cubicBezTo>
                  <a:pt x="20905" y="12001"/>
                  <a:pt x="20942" y="11932"/>
                  <a:pt x="20963" y="11953"/>
                </a:cubicBezTo>
                <a:cubicBezTo>
                  <a:pt x="21020" y="12010"/>
                  <a:pt x="21212" y="11653"/>
                  <a:pt x="21220" y="11474"/>
                </a:cubicBezTo>
                <a:cubicBezTo>
                  <a:pt x="21225" y="11377"/>
                  <a:pt x="21190" y="11299"/>
                  <a:pt x="21126" y="11259"/>
                </a:cubicBezTo>
                <a:cubicBezTo>
                  <a:pt x="21010" y="11187"/>
                  <a:pt x="20951" y="11066"/>
                  <a:pt x="21006" y="11011"/>
                </a:cubicBezTo>
                <a:cubicBezTo>
                  <a:pt x="21026" y="10991"/>
                  <a:pt x="21132" y="11006"/>
                  <a:pt x="21240" y="11046"/>
                </a:cubicBezTo>
                <a:cubicBezTo>
                  <a:pt x="21438" y="11119"/>
                  <a:pt x="21495" y="11088"/>
                  <a:pt x="21521" y="10897"/>
                </a:cubicBezTo>
                <a:cubicBezTo>
                  <a:pt x="21532" y="10825"/>
                  <a:pt x="21461" y="10770"/>
                  <a:pt x="21287" y="10713"/>
                </a:cubicBezTo>
                <a:cubicBezTo>
                  <a:pt x="21118" y="10659"/>
                  <a:pt x="21038" y="10597"/>
                  <a:pt x="21038" y="10522"/>
                </a:cubicBezTo>
                <a:cubicBezTo>
                  <a:pt x="21038" y="10440"/>
                  <a:pt x="21109" y="10400"/>
                  <a:pt x="21310" y="10373"/>
                </a:cubicBezTo>
                <a:lnTo>
                  <a:pt x="21580" y="10338"/>
                </a:lnTo>
                <a:lnTo>
                  <a:pt x="21199" y="10245"/>
                </a:lnTo>
                <a:cubicBezTo>
                  <a:pt x="20784" y="10146"/>
                  <a:pt x="20699" y="10074"/>
                  <a:pt x="20786" y="9902"/>
                </a:cubicBezTo>
                <a:cubicBezTo>
                  <a:pt x="20833" y="9810"/>
                  <a:pt x="20808" y="9787"/>
                  <a:pt x="20623" y="9742"/>
                </a:cubicBezTo>
                <a:cubicBezTo>
                  <a:pt x="20503" y="9713"/>
                  <a:pt x="20357" y="9638"/>
                  <a:pt x="20299" y="9577"/>
                </a:cubicBezTo>
                <a:cubicBezTo>
                  <a:pt x="20242" y="9516"/>
                  <a:pt x="20137" y="9470"/>
                  <a:pt x="20064" y="9474"/>
                </a:cubicBezTo>
                <a:cubicBezTo>
                  <a:pt x="19900" y="9481"/>
                  <a:pt x="19782" y="9220"/>
                  <a:pt x="19917" y="9149"/>
                </a:cubicBezTo>
                <a:cubicBezTo>
                  <a:pt x="19962" y="9126"/>
                  <a:pt x="20042" y="9072"/>
                  <a:pt x="20096" y="9029"/>
                </a:cubicBezTo>
                <a:cubicBezTo>
                  <a:pt x="20150" y="8987"/>
                  <a:pt x="20237" y="8970"/>
                  <a:pt x="20288" y="8992"/>
                </a:cubicBezTo>
                <a:cubicBezTo>
                  <a:pt x="20364" y="9025"/>
                  <a:pt x="20379" y="8999"/>
                  <a:pt x="20371" y="8851"/>
                </a:cubicBezTo>
                <a:cubicBezTo>
                  <a:pt x="20362" y="8678"/>
                  <a:pt x="20352" y="8672"/>
                  <a:pt x="20129" y="8718"/>
                </a:cubicBezTo>
                <a:cubicBezTo>
                  <a:pt x="19973" y="8750"/>
                  <a:pt x="19885" y="8737"/>
                  <a:pt x="19863" y="8681"/>
                </a:cubicBezTo>
                <a:cubicBezTo>
                  <a:pt x="19839" y="8617"/>
                  <a:pt x="19815" y="8618"/>
                  <a:pt x="19769" y="8681"/>
                </a:cubicBezTo>
                <a:cubicBezTo>
                  <a:pt x="19690" y="8788"/>
                  <a:pt x="19613" y="8709"/>
                  <a:pt x="19613" y="8524"/>
                </a:cubicBezTo>
                <a:cubicBezTo>
                  <a:pt x="19613" y="8362"/>
                  <a:pt x="19441" y="8323"/>
                  <a:pt x="19354" y="8465"/>
                </a:cubicBezTo>
                <a:cubicBezTo>
                  <a:pt x="19269" y="8604"/>
                  <a:pt x="18981" y="8625"/>
                  <a:pt x="18951" y="8495"/>
                </a:cubicBezTo>
                <a:cubicBezTo>
                  <a:pt x="18936" y="8433"/>
                  <a:pt x="18887" y="8380"/>
                  <a:pt x="18842" y="8380"/>
                </a:cubicBezTo>
                <a:cubicBezTo>
                  <a:pt x="18796" y="8380"/>
                  <a:pt x="18747" y="8353"/>
                  <a:pt x="18733" y="8316"/>
                </a:cubicBezTo>
                <a:cubicBezTo>
                  <a:pt x="18719" y="8279"/>
                  <a:pt x="18667" y="8266"/>
                  <a:pt x="18617" y="8287"/>
                </a:cubicBezTo>
                <a:cubicBezTo>
                  <a:pt x="18546" y="8317"/>
                  <a:pt x="18512" y="8268"/>
                  <a:pt x="18458" y="8056"/>
                </a:cubicBezTo>
                <a:cubicBezTo>
                  <a:pt x="18420" y="7907"/>
                  <a:pt x="18402" y="7745"/>
                  <a:pt x="18420" y="7696"/>
                </a:cubicBezTo>
                <a:cubicBezTo>
                  <a:pt x="18445" y="7629"/>
                  <a:pt x="18439" y="7627"/>
                  <a:pt x="18389" y="7691"/>
                </a:cubicBezTo>
                <a:cubicBezTo>
                  <a:pt x="18353" y="7737"/>
                  <a:pt x="18252" y="7799"/>
                  <a:pt x="18165" y="7829"/>
                </a:cubicBezTo>
                <a:cubicBezTo>
                  <a:pt x="18078" y="7860"/>
                  <a:pt x="17899" y="7967"/>
                  <a:pt x="17768" y="8069"/>
                </a:cubicBezTo>
                <a:cubicBezTo>
                  <a:pt x="17542" y="8243"/>
                  <a:pt x="17513" y="8247"/>
                  <a:pt x="17247" y="8162"/>
                </a:cubicBezTo>
                <a:cubicBezTo>
                  <a:pt x="17092" y="8112"/>
                  <a:pt x="16921" y="8045"/>
                  <a:pt x="16865" y="8008"/>
                </a:cubicBezTo>
                <a:cubicBezTo>
                  <a:pt x="16809" y="7971"/>
                  <a:pt x="16717" y="7909"/>
                  <a:pt x="16661" y="7872"/>
                </a:cubicBezTo>
                <a:cubicBezTo>
                  <a:pt x="16605" y="7835"/>
                  <a:pt x="16517" y="7782"/>
                  <a:pt x="16468" y="7755"/>
                </a:cubicBezTo>
                <a:cubicBezTo>
                  <a:pt x="16377" y="7706"/>
                  <a:pt x="16377" y="7707"/>
                  <a:pt x="16468" y="7598"/>
                </a:cubicBezTo>
                <a:cubicBezTo>
                  <a:pt x="16517" y="7538"/>
                  <a:pt x="16596" y="7505"/>
                  <a:pt x="16640" y="7523"/>
                </a:cubicBezTo>
                <a:cubicBezTo>
                  <a:pt x="16765" y="7576"/>
                  <a:pt x="16899" y="7290"/>
                  <a:pt x="16899" y="6967"/>
                </a:cubicBezTo>
                <a:cubicBezTo>
                  <a:pt x="16899" y="6751"/>
                  <a:pt x="16873" y="6659"/>
                  <a:pt x="16785" y="6566"/>
                </a:cubicBezTo>
                <a:cubicBezTo>
                  <a:pt x="16723" y="6499"/>
                  <a:pt x="16673" y="6387"/>
                  <a:pt x="16673" y="6316"/>
                </a:cubicBezTo>
                <a:cubicBezTo>
                  <a:pt x="16673" y="6174"/>
                  <a:pt x="16463" y="6065"/>
                  <a:pt x="16419" y="6182"/>
                </a:cubicBezTo>
                <a:cubicBezTo>
                  <a:pt x="16404" y="6221"/>
                  <a:pt x="16366" y="6213"/>
                  <a:pt x="16329" y="6164"/>
                </a:cubicBezTo>
                <a:cubicBezTo>
                  <a:pt x="16279" y="6096"/>
                  <a:pt x="16264" y="6100"/>
                  <a:pt x="16264" y="6185"/>
                </a:cubicBezTo>
                <a:cubicBezTo>
                  <a:pt x="16264" y="6245"/>
                  <a:pt x="16225" y="6354"/>
                  <a:pt x="16175" y="6427"/>
                </a:cubicBezTo>
                <a:cubicBezTo>
                  <a:pt x="16125" y="6501"/>
                  <a:pt x="16084" y="6533"/>
                  <a:pt x="16084" y="6502"/>
                </a:cubicBezTo>
                <a:cubicBezTo>
                  <a:pt x="16084" y="6470"/>
                  <a:pt x="16058" y="6476"/>
                  <a:pt x="16027" y="6515"/>
                </a:cubicBezTo>
                <a:cubicBezTo>
                  <a:pt x="15928" y="6639"/>
                  <a:pt x="15771" y="6508"/>
                  <a:pt x="15677" y="6222"/>
                </a:cubicBezTo>
                <a:cubicBezTo>
                  <a:pt x="15627" y="6070"/>
                  <a:pt x="15547" y="5825"/>
                  <a:pt x="15498" y="5677"/>
                </a:cubicBezTo>
                <a:cubicBezTo>
                  <a:pt x="15449" y="5529"/>
                  <a:pt x="15418" y="5379"/>
                  <a:pt x="15431" y="5344"/>
                </a:cubicBezTo>
                <a:cubicBezTo>
                  <a:pt x="15441" y="5318"/>
                  <a:pt x="15558" y="5301"/>
                  <a:pt x="15696" y="5291"/>
                </a:cubicBezTo>
                <a:cubicBezTo>
                  <a:pt x="15709" y="5285"/>
                  <a:pt x="15720" y="5285"/>
                  <a:pt x="15732" y="5289"/>
                </a:cubicBezTo>
                <a:cubicBezTo>
                  <a:pt x="15766" y="5287"/>
                  <a:pt x="15792" y="5283"/>
                  <a:pt x="15828" y="5283"/>
                </a:cubicBezTo>
                <a:lnTo>
                  <a:pt x="16199" y="5283"/>
                </a:lnTo>
                <a:lnTo>
                  <a:pt x="16193" y="4959"/>
                </a:lnTo>
                <a:cubicBezTo>
                  <a:pt x="16189" y="4780"/>
                  <a:pt x="16172" y="4596"/>
                  <a:pt x="16155" y="4552"/>
                </a:cubicBezTo>
                <a:cubicBezTo>
                  <a:pt x="16138" y="4507"/>
                  <a:pt x="16140" y="4429"/>
                  <a:pt x="16160" y="4379"/>
                </a:cubicBezTo>
                <a:cubicBezTo>
                  <a:pt x="16205" y="4264"/>
                  <a:pt x="16222" y="3886"/>
                  <a:pt x="16191" y="3713"/>
                </a:cubicBezTo>
                <a:cubicBezTo>
                  <a:pt x="16174" y="3619"/>
                  <a:pt x="16122" y="3586"/>
                  <a:pt x="15993" y="3586"/>
                </a:cubicBezTo>
                <a:cubicBezTo>
                  <a:pt x="15816" y="3586"/>
                  <a:pt x="15735" y="3468"/>
                  <a:pt x="15742" y="3221"/>
                </a:cubicBezTo>
                <a:cubicBezTo>
                  <a:pt x="15746" y="3093"/>
                  <a:pt x="15991" y="2974"/>
                  <a:pt x="16059" y="3067"/>
                </a:cubicBezTo>
                <a:cubicBezTo>
                  <a:pt x="16086" y="3104"/>
                  <a:pt x="16169" y="3120"/>
                  <a:pt x="16243" y="3102"/>
                </a:cubicBezTo>
                <a:cubicBezTo>
                  <a:pt x="16317" y="3083"/>
                  <a:pt x="16582" y="3067"/>
                  <a:pt x="16831" y="3067"/>
                </a:cubicBezTo>
                <a:cubicBezTo>
                  <a:pt x="17390" y="3066"/>
                  <a:pt x="17532" y="3023"/>
                  <a:pt x="17532" y="2857"/>
                </a:cubicBezTo>
                <a:cubicBezTo>
                  <a:pt x="17532" y="2787"/>
                  <a:pt x="17557" y="2688"/>
                  <a:pt x="17587" y="2639"/>
                </a:cubicBezTo>
                <a:cubicBezTo>
                  <a:pt x="17628" y="2572"/>
                  <a:pt x="17629" y="2514"/>
                  <a:pt x="17594" y="2420"/>
                </a:cubicBezTo>
                <a:cubicBezTo>
                  <a:pt x="17563" y="2340"/>
                  <a:pt x="17558" y="2146"/>
                  <a:pt x="17579" y="1888"/>
                </a:cubicBezTo>
                <a:cubicBezTo>
                  <a:pt x="17619" y="1402"/>
                  <a:pt x="17574" y="1294"/>
                  <a:pt x="17322" y="1266"/>
                </a:cubicBezTo>
                <a:cubicBezTo>
                  <a:pt x="17225" y="1255"/>
                  <a:pt x="17117" y="1227"/>
                  <a:pt x="17079" y="1202"/>
                </a:cubicBezTo>
                <a:cubicBezTo>
                  <a:pt x="16980" y="1136"/>
                  <a:pt x="15955" y="1034"/>
                  <a:pt x="14886" y="978"/>
                </a:cubicBezTo>
                <a:cubicBezTo>
                  <a:pt x="14749" y="971"/>
                  <a:pt x="14614" y="963"/>
                  <a:pt x="14478" y="957"/>
                </a:cubicBezTo>
                <a:cubicBezTo>
                  <a:pt x="13537" y="919"/>
                  <a:pt x="13047" y="883"/>
                  <a:pt x="12797" y="829"/>
                </a:cubicBezTo>
                <a:cubicBezTo>
                  <a:pt x="12735" y="821"/>
                  <a:pt x="12639" y="812"/>
                  <a:pt x="12633" y="806"/>
                </a:cubicBezTo>
                <a:cubicBezTo>
                  <a:pt x="12626" y="799"/>
                  <a:pt x="12624" y="792"/>
                  <a:pt x="12621" y="782"/>
                </a:cubicBezTo>
                <a:cubicBezTo>
                  <a:pt x="12593" y="765"/>
                  <a:pt x="12574" y="746"/>
                  <a:pt x="12572" y="726"/>
                </a:cubicBezTo>
                <a:cubicBezTo>
                  <a:pt x="12569" y="675"/>
                  <a:pt x="12563" y="559"/>
                  <a:pt x="12559" y="468"/>
                </a:cubicBezTo>
                <a:cubicBezTo>
                  <a:pt x="12554" y="316"/>
                  <a:pt x="12546" y="323"/>
                  <a:pt x="12460" y="542"/>
                </a:cubicBezTo>
                <a:lnTo>
                  <a:pt x="12366" y="782"/>
                </a:lnTo>
                <a:lnTo>
                  <a:pt x="12245" y="643"/>
                </a:lnTo>
                <a:cubicBezTo>
                  <a:pt x="12179" y="567"/>
                  <a:pt x="12086" y="491"/>
                  <a:pt x="12037" y="476"/>
                </a:cubicBezTo>
                <a:cubicBezTo>
                  <a:pt x="11988" y="460"/>
                  <a:pt x="11937" y="384"/>
                  <a:pt x="11923" y="303"/>
                </a:cubicBezTo>
                <a:cubicBezTo>
                  <a:pt x="11910" y="222"/>
                  <a:pt x="11874" y="147"/>
                  <a:pt x="11843" y="138"/>
                </a:cubicBezTo>
                <a:cubicBezTo>
                  <a:pt x="11813" y="128"/>
                  <a:pt x="11800" y="163"/>
                  <a:pt x="11813" y="218"/>
                </a:cubicBezTo>
                <a:cubicBezTo>
                  <a:pt x="11838" y="327"/>
                  <a:pt x="11634" y="583"/>
                  <a:pt x="11585" y="502"/>
                </a:cubicBezTo>
                <a:cubicBezTo>
                  <a:pt x="11568" y="474"/>
                  <a:pt x="11519" y="452"/>
                  <a:pt x="11477" y="452"/>
                </a:cubicBezTo>
                <a:cubicBezTo>
                  <a:pt x="11431" y="451"/>
                  <a:pt x="11382" y="349"/>
                  <a:pt x="11350" y="191"/>
                </a:cubicBezTo>
                <a:cubicBezTo>
                  <a:pt x="11327" y="71"/>
                  <a:pt x="11312" y="12"/>
                  <a:pt x="11303" y="2"/>
                </a:cubicBezTo>
                <a:close/>
                <a:moveTo>
                  <a:pt x="20508" y="9298"/>
                </a:moveTo>
                <a:cubicBezTo>
                  <a:pt x="20486" y="9303"/>
                  <a:pt x="20474" y="9318"/>
                  <a:pt x="20474" y="9341"/>
                </a:cubicBezTo>
                <a:cubicBezTo>
                  <a:pt x="20474" y="9382"/>
                  <a:pt x="20536" y="9415"/>
                  <a:pt x="20615" y="9415"/>
                </a:cubicBezTo>
                <a:cubicBezTo>
                  <a:pt x="20780" y="9415"/>
                  <a:pt x="20775" y="9383"/>
                  <a:pt x="20597" y="9314"/>
                </a:cubicBezTo>
                <a:cubicBezTo>
                  <a:pt x="20560" y="9300"/>
                  <a:pt x="20530" y="9293"/>
                  <a:pt x="20508" y="9298"/>
                </a:cubicBezTo>
                <a:close/>
              </a:path>
            </a:pathLst>
          </a:custGeom>
          <a:ln w="12700">
            <a:miter lim="400000"/>
          </a:ln>
        </p:spPr>
      </p:pic>
    </p:spTree>
    <p:extLst>
      <p:ext uri="{BB962C8B-B14F-4D97-AF65-F5344CB8AC3E}">
        <p14:creationId xmlns:p14="http://schemas.microsoft.com/office/powerpoint/2010/main" val="1553223417"/>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812800" y="719583"/>
            <a:ext cx="7247066" cy="3054760"/>
          </a:xfrm>
          <a:prstGeom prst="rect">
            <a:avLst/>
          </a:prstGeom>
        </p:spPr>
      </p:pic>
      <p:sp>
        <p:nvSpPr>
          <p:cNvPr id="2" name="Slide Number Placeholder 1"/>
          <p:cNvSpPr>
            <a:spLocks noGrp="1"/>
          </p:cNvSpPr>
          <p:nvPr>
            <p:ph type="sldNum" sz="quarter" idx="12"/>
          </p:nvPr>
        </p:nvSpPr>
        <p:spPr/>
        <p:txBody>
          <a:bodyPr/>
          <a:lstStyle/>
          <a:p>
            <a:fld id="{8E84F3AC-14D0-2246-9387-DFF665680867}" type="slidenum">
              <a:rPr lang="en-US" smtClean="0"/>
              <a:t>10</a:t>
            </a:fld>
            <a:endParaRPr lang="en-US"/>
          </a:p>
        </p:txBody>
      </p:sp>
      <p:sp>
        <p:nvSpPr>
          <p:cNvPr id="3" name="Title 2"/>
          <p:cNvSpPr>
            <a:spLocks noGrp="1"/>
          </p:cNvSpPr>
          <p:nvPr>
            <p:ph type="title"/>
          </p:nvPr>
        </p:nvSpPr>
        <p:spPr>
          <a:xfrm>
            <a:off x="-1" y="-54738"/>
            <a:ext cx="8351175" cy="556021"/>
          </a:xfrm>
        </p:spPr>
        <p:txBody>
          <a:bodyPr/>
          <a:lstStyle/>
          <a:p>
            <a:r>
              <a:rPr lang="en-US" dirty="0"/>
              <a:t>ALPIDE – Detection Efficiency and Fake-Hit Rate </a:t>
            </a:r>
          </a:p>
        </p:txBody>
      </p:sp>
      <p:sp>
        <p:nvSpPr>
          <p:cNvPr id="6" name="Content Placeholder 5"/>
          <p:cNvSpPr>
            <a:spLocks noGrp="1"/>
          </p:cNvSpPr>
          <p:nvPr>
            <p:ph sz="quarter" idx="13"/>
          </p:nvPr>
        </p:nvSpPr>
        <p:spPr>
          <a:xfrm>
            <a:off x="238019" y="501283"/>
            <a:ext cx="7115281" cy="4265982"/>
          </a:xfrm>
        </p:spPr>
        <p:txBody>
          <a:bodyPr>
            <a:normAutofit fontScale="62500" lnSpcReduction="20000"/>
          </a:bodyPr>
          <a:lstStyle/>
          <a:p>
            <a:endParaRPr lang="en-GB" dirty="0" smtClean="0"/>
          </a:p>
          <a:p>
            <a:endParaRPr lang="en-GB" dirty="0"/>
          </a:p>
          <a:p>
            <a:endParaRPr lang="en-GB" dirty="0"/>
          </a:p>
          <a:p>
            <a:endParaRPr lang="en-GB" dirty="0"/>
          </a:p>
          <a:p>
            <a:endParaRPr lang="en-GB" dirty="0"/>
          </a:p>
          <a:p>
            <a:endParaRPr lang="en-GB" dirty="0"/>
          </a:p>
          <a:p>
            <a:endParaRPr lang="en-GB" dirty="0"/>
          </a:p>
          <a:p>
            <a:pPr marL="342900" indent="-342900">
              <a:buFont typeface="Arial" charset="0"/>
              <a:buChar char="•"/>
            </a:pPr>
            <a:endParaRPr lang="en-GB" dirty="0">
              <a:solidFill>
                <a:schemeClr val="bg2">
                  <a:lumMod val="10000"/>
                </a:schemeClr>
              </a:solidFill>
            </a:endParaRPr>
          </a:p>
          <a:p>
            <a:pPr marL="342900" indent="-342900">
              <a:buFont typeface="Arial" charset="0"/>
              <a:buChar char="•"/>
            </a:pPr>
            <a:endParaRPr lang="en-GB" dirty="0" smtClean="0">
              <a:solidFill>
                <a:schemeClr val="bg2">
                  <a:lumMod val="10000"/>
                </a:schemeClr>
              </a:solidFill>
            </a:endParaRPr>
          </a:p>
          <a:p>
            <a:pPr marL="342900" indent="-342900">
              <a:buFont typeface="Arial" charset="0"/>
              <a:buChar char="•"/>
            </a:pPr>
            <a:endParaRPr lang="en-GB" dirty="0">
              <a:solidFill>
                <a:schemeClr val="bg2">
                  <a:lumMod val="10000"/>
                </a:schemeClr>
              </a:solidFill>
            </a:endParaRPr>
          </a:p>
          <a:p>
            <a:pPr marL="0" indent="0">
              <a:buNone/>
            </a:pPr>
            <a:endParaRPr lang="en-GB" dirty="0" smtClean="0">
              <a:solidFill>
                <a:schemeClr val="bg2">
                  <a:lumMod val="10000"/>
                </a:schemeClr>
              </a:solidFill>
            </a:endParaRPr>
          </a:p>
          <a:p>
            <a:pPr marL="0" indent="0">
              <a:buNone/>
            </a:pPr>
            <a:endParaRPr lang="en-GB" dirty="0" smtClean="0">
              <a:solidFill>
                <a:schemeClr val="bg2">
                  <a:lumMod val="10000"/>
                </a:schemeClr>
              </a:solidFill>
            </a:endParaRPr>
          </a:p>
          <a:p>
            <a:pPr marL="0" indent="0">
              <a:buNone/>
            </a:pPr>
            <a:endParaRPr lang="en-GB" dirty="0" smtClean="0">
              <a:solidFill>
                <a:schemeClr val="bg2">
                  <a:lumMod val="10000"/>
                </a:schemeClr>
              </a:solidFill>
            </a:endParaRPr>
          </a:p>
          <a:p>
            <a:pPr marL="0" indent="0">
              <a:buNone/>
            </a:pPr>
            <a:endParaRPr lang="en-GB" dirty="0">
              <a:solidFill>
                <a:schemeClr val="bg2">
                  <a:lumMod val="10000"/>
                </a:schemeClr>
              </a:solidFill>
            </a:endParaRPr>
          </a:p>
          <a:p>
            <a:pPr marL="342900" indent="-342900">
              <a:buFont typeface="Arial" charset="0"/>
              <a:buChar char="•"/>
            </a:pPr>
            <a:r>
              <a:rPr lang="en-GB" dirty="0">
                <a:solidFill>
                  <a:schemeClr val="bg2">
                    <a:lumMod val="10000"/>
                  </a:schemeClr>
                </a:solidFill>
              </a:rPr>
              <a:t>Big operational margin with only 10 masked pixels (0.002%)</a:t>
            </a:r>
          </a:p>
          <a:p>
            <a:pPr marL="342900" indent="-342900">
              <a:buFont typeface="Arial" charset="0"/>
              <a:buChar char="•"/>
            </a:pPr>
            <a:r>
              <a:rPr lang="en-GB" dirty="0">
                <a:solidFill>
                  <a:schemeClr val="bg2">
                    <a:lumMod val="10000"/>
                  </a:schemeClr>
                </a:solidFill>
              </a:rPr>
              <a:t>Chip-to-chip fluctuations negligible 	</a:t>
            </a:r>
          </a:p>
          <a:p>
            <a:pPr marL="342900" indent="-342900">
              <a:buFont typeface="Arial" charset="0"/>
              <a:buChar char="•"/>
            </a:pPr>
            <a:r>
              <a:rPr lang="en-GB" dirty="0">
                <a:solidFill>
                  <a:schemeClr val="bg2">
                    <a:lumMod val="10000"/>
                  </a:schemeClr>
                </a:solidFill>
              </a:rPr>
              <a:t>Non-irradiated and NIEL/TID chips show similar performance</a:t>
            </a:r>
          </a:p>
          <a:p>
            <a:pPr marL="342900" indent="-342900">
              <a:buFont typeface="Arial" charset="0"/>
              <a:buChar char="•"/>
            </a:pPr>
            <a:r>
              <a:rPr lang="en-GB" dirty="0">
                <a:solidFill>
                  <a:schemeClr val="bg2">
                    <a:lumMod val="10000"/>
                  </a:schemeClr>
                </a:solidFill>
              </a:rPr>
              <a:t>Sufficient operational margin after 10x lifetime NIEL </a:t>
            </a:r>
            <a:r>
              <a:rPr lang="en-GB" dirty="0" smtClean="0">
                <a:solidFill>
                  <a:schemeClr val="bg2">
                    <a:lumMod val="10000"/>
                  </a:schemeClr>
                </a:solidFill>
              </a:rPr>
              <a:t>dose</a:t>
            </a:r>
            <a:endParaRPr lang="en-GB" dirty="0">
              <a:solidFill>
                <a:schemeClr val="bg2">
                  <a:lumMod val="10000"/>
                </a:schemeClr>
              </a:solidFill>
            </a:endParaRPr>
          </a:p>
        </p:txBody>
      </p:sp>
      <p:sp>
        <p:nvSpPr>
          <p:cNvPr id="8" name="TextBox 7"/>
          <p:cNvSpPr txBox="1"/>
          <p:nvPr/>
        </p:nvSpPr>
        <p:spPr>
          <a:xfrm>
            <a:off x="6051678" y="1599735"/>
            <a:ext cx="1095172" cy="369332"/>
          </a:xfrm>
          <a:prstGeom prst="rect">
            <a:avLst/>
          </a:prstGeom>
          <a:noFill/>
        </p:spPr>
        <p:txBody>
          <a:bodyPr wrap="none" rtlCol="0">
            <a:spAutoFit/>
          </a:bodyPr>
          <a:lstStyle/>
          <a:p>
            <a:r>
              <a:rPr lang="en-GB" dirty="0" smtClean="0">
                <a:solidFill>
                  <a:srgbClr val="2C7C9F"/>
                </a:solidFill>
              </a:rPr>
              <a:t>V</a:t>
            </a:r>
            <a:r>
              <a:rPr lang="en-GB" baseline="-25000" dirty="0" smtClean="0">
                <a:solidFill>
                  <a:srgbClr val="2C7C9F"/>
                </a:solidFill>
              </a:rPr>
              <a:t>BB</a:t>
            </a:r>
            <a:r>
              <a:rPr lang="en-GB" dirty="0" smtClean="0">
                <a:solidFill>
                  <a:srgbClr val="2C7C9F"/>
                </a:solidFill>
              </a:rPr>
              <a:t>=-3V</a:t>
            </a:r>
            <a:endParaRPr lang="en-GB" dirty="0">
              <a:solidFill>
                <a:srgbClr val="2C7C9F"/>
              </a:solidFill>
            </a:endParaRPr>
          </a:p>
        </p:txBody>
      </p:sp>
      <p:sp>
        <p:nvSpPr>
          <p:cNvPr id="9" name="TextBox 8"/>
          <p:cNvSpPr txBox="1"/>
          <p:nvPr/>
        </p:nvSpPr>
        <p:spPr>
          <a:xfrm>
            <a:off x="4982287" y="982063"/>
            <a:ext cx="2865636" cy="307777"/>
          </a:xfrm>
          <a:prstGeom prst="rect">
            <a:avLst/>
          </a:prstGeom>
          <a:noFill/>
        </p:spPr>
        <p:txBody>
          <a:bodyPr wrap="square" rtlCol="0">
            <a:spAutoFit/>
          </a:bodyPr>
          <a:lstStyle/>
          <a:p>
            <a:r>
              <a:rPr lang="en-GB" sz="1400" dirty="0" smtClean="0">
                <a:solidFill>
                  <a:srgbClr val="2C7C9F"/>
                </a:solidFill>
              </a:rPr>
              <a:t>NIEL/TID</a:t>
            </a:r>
            <a:endParaRPr lang="en-GB" sz="1400" dirty="0">
              <a:solidFill>
                <a:srgbClr val="2C7C9F"/>
              </a:solidFill>
            </a:endParaRPr>
          </a:p>
        </p:txBody>
      </p:sp>
      <p:sp>
        <p:nvSpPr>
          <p:cNvPr id="10" name="TextBox 9"/>
          <p:cNvSpPr txBox="1"/>
          <p:nvPr/>
        </p:nvSpPr>
        <p:spPr>
          <a:xfrm rot="2777665">
            <a:off x="5243387" y="2448328"/>
            <a:ext cx="2160240" cy="307777"/>
          </a:xfrm>
          <a:prstGeom prst="rect">
            <a:avLst/>
          </a:prstGeom>
          <a:noFill/>
        </p:spPr>
        <p:txBody>
          <a:bodyPr wrap="square" rtlCol="0">
            <a:spAutoFit/>
          </a:bodyPr>
          <a:lstStyle/>
          <a:p>
            <a:r>
              <a:rPr lang="en-GB" sz="1400" dirty="0" smtClean="0">
                <a:solidFill>
                  <a:srgbClr val="2C7C9F"/>
                </a:solidFill>
              </a:rPr>
              <a:t>non-irradiated</a:t>
            </a:r>
            <a:endParaRPr lang="en-GB" sz="1400" dirty="0">
              <a:solidFill>
                <a:srgbClr val="2C7C9F"/>
              </a:solidFill>
            </a:endParaRPr>
          </a:p>
        </p:txBody>
      </p:sp>
      <p:sp>
        <p:nvSpPr>
          <p:cNvPr id="11" name="TextBox 10"/>
          <p:cNvSpPr txBox="1"/>
          <p:nvPr/>
        </p:nvSpPr>
        <p:spPr>
          <a:xfrm rot="2994058">
            <a:off x="4474191" y="2631614"/>
            <a:ext cx="2160240" cy="307777"/>
          </a:xfrm>
          <a:prstGeom prst="rect">
            <a:avLst/>
          </a:prstGeom>
          <a:noFill/>
        </p:spPr>
        <p:txBody>
          <a:bodyPr wrap="square" rtlCol="0">
            <a:spAutoFit/>
          </a:bodyPr>
          <a:lstStyle/>
          <a:p>
            <a:r>
              <a:rPr lang="en-GB" sz="1400" dirty="0" smtClean="0">
                <a:solidFill>
                  <a:srgbClr val="2C7C9F"/>
                </a:solidFill>
              </a:rPr>
              <a:t>10x lifetime NIEL</a:t>
            </a:r>
            <a:endParaRPr lang="en-GB" sz="1400" dirty="0">
              <a:solidFill>
                <a:srgbClr val="2C7C9F"/>
              </a:solidFill>
            </a:endParaRPr>
          </a:p>
        </p:txBody>
      </p:sp>
      <p:sp>
        <p:nvSpPr>
          <p:cNvPr id="12" name="Rectangle 11"/>
          <p:cNvSpPr/>
          <p:nvPr/>
        </p:nvSpPr>
        <p:spPr>
          <a:xfrm>
            <a:off x="1866900" y="1028699"/>
            <a:ext cx="2400300" cy="2409865"/>
          </a:xfrm>
          <a:prstGeom prst="rect">
            <a:avLst/>
          </a:prstGeom>
          <a:solidFill>
            <a:schemeClr val="accent1">
              <a:alpha val="16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4284250492"/>
      </p:ext>
    </p:extLst>
  </p:cSld>
  <p:clrMapOvr>
    <a:masterClrMapping/>
  </p:clrMapOvr>
  <p:timing>
    <p:tnLst>
      <p:par>
        <p:cTn xmlns:p14="http://schemas.microsoft.com/office/powerpoint/2010/mai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711199" y="660747"/>
            <a:ext cx="7272000" cy="3065270"/>
          </a:xfrm>
          <a:prstGeom prst="rect">
            <a:avLst/>
          </a:prstGeom>
        </p:spPr>
      </p:pic>
      <p:sp>
        <p:nvSpPr>
          <p:cNvPr id="2" name="Slide Number Placeholder 1"/>
          <p:cNvSpPr>
            <a:spLocks noGrp="1"/>
          </p:cNvSpPr>
          <p:nvPr>
            <p:ph type="sldNum" sz="quarter" idx="12"/>
          </p:nvPr>
        </p:nvSpPr>
        <p:spPr/>
        <p:txBody>
          <a:bodyPr/>
          <a:lstStyle/>
          <a:p>
            <a:fld id="{8E84F3AC-14D0-2246-9387-DFF665680867}" type="slidenum">
              <a:rPr lang="en-US" smtClean="0"/>
              <a:t>11</a:t>
            </a:fld>
            <a:endParaRPr lang="en-US"/>
          </a:p>
        </p:txBody>
      </p:sp>
      <p:sp>
        <p:nvSpPr>
          <p:cNvPr id="3" name="Title 2"/>
          <p:cNvSpPr>
            <a:spLocks noGrp="1"/>
          </p:cNvSpPr>
          <p:nvPr>
            <p:ph type="title"/>
          </p:nvPr>
        </p:nvSpPr>
        <p:spPr>
          <a:xfrm>
            <a:off x="-1" y="-54738"/>
            <a:ext cx="8351175" cy="556021"/>
          </a:xfrm>
        </p:spPr>
        <p:txBody>
          <a:bodyPr/>
          <a:lstStyle/>
          <a:p>
            <a:r>
              <a:rPr lang="en-US" dirty="0"/>
              <a:t>ALPIDE – Resolution and cluster size </a:t>
            </a:r>
          </a:p>
        </p:txBody>
      </p:sp>
      <p:sp>
        <p:nvSpPr>
          <p:cNvPr id="6" name="Content Placeholder 5"/>
          <p:cNvSpPr>
            <a:spLocks noGrp="1"/>
          </p:cNvSpPr>
          <p:nvPr>
            <p:ph sz="quarter" idx="13"/>
          </p:nvPr>
        </p:nvSpPr>
        <p:spPr>
          <a:xfrm>
            <a:off x="238019" y="501283"/>
            <a:ext cx="6908831" cy="4265982"/>
          </a:xfrm>
        </p:spPr>
        <p:txBody>
          <a:bodyPr>
            <a:normAutofit fontScale="62500" lnSpcReduction="20000"/>
          </a:bodyPr>
          <a:lstStyle/>
          <a:p>
            <a:endParaRPr lang="en-GB" dirty="0"/>
          </a:p>
          <a:p>
            <a:endParaRPr lang="en-GB" dirty="0" smtClean="0"/>
          </a:p>
          <a:p>
            <a:endParaRPr lang="en-GB" dirty="0"/>
          </a:p>
          <a:p>
            <a:endParaRPr lang="en-GB" dirty="0"/>
          </a:p>
          <a:p>
            <a:endParaRPr lang="en-GB" dirty="0"/>
          </a:p>
          <a:p>
            <a:endParaRPr lang="en-GB" dirty="0"/>
          </a:p>
          <a:p>
            <a:endParaRPr lang="en-GB" dirty="0"/>
          </a:p>
          <a:p>
            <a:pPr marL="342900" indent="-342900">
              <a:buFont typeface="Arial" charset="0"/>
              <a:buChar char="•"/>
            </a:pPr>
            <a:endParaRPr lang="en-GB" dirty="0">
              <a:solidFill>
                <a:schemeClr val="bg2">
                  <a:lumMod val="10000"/>
                </a:schemeClr>
              </a:solidFill>
            </a:endParaRPr>
          </a:p>
          <a:p>
            <a:pPr marL="342900" indent="-342900">
              <a:buFont typeface="Arial" charset="0"/>
              <a:buChar char="•"/>
            </a:pPr>
            <a:endParaRPr lang="en-GB" dirty="0" smtClean="0">
              <a:solidFill>
                <a:schemeClr val="bg2">
                  <a:lumMod val="10000"/>
                </a:schemeClr>
              </a:solidFill>
            </a:endParaRPr>
          </a:p>
          <a:p>
            <a:pPr marL="342900" indent="-342900">
              <a:buFont typeface="Arial" charset="0"/>
              <a:buChar char="•"/>
            </a:pPr>
            <a:endParaRPr lang="en-GB" dirty="0">
              <a:solidFill>
                <a:schemeClr val="bg2">
                  <a:lumMod val="10000"/>
                </a:schemeClr>
              </a:solidFill>
            </a:endParaRPr>
          </a:p>
          <a:p>
            <a:pPr marL="0" indent="0">
              <a:buNone/>
            </a:pPr>
            <a:endParaRPr lang="en-GB" dirty="0" smtClean="0">
              <a:solidFill>
                <a:schemeClr val="bg2">
                  <a:lumMod val="10000"/>
                </a:schemeClr>
              </a:solidFill>
            </a:endParaRPr>
          </a:p>
          <a:p>
            <a:pPr marL="0" indent="0">
              <a:buNone/>
            </a:pPr>
            <a:endParaRPr lang="en-GB" dirty="0" smtClean="0">
              <a:solidFill>
                <a:schemeClr val="bg2">
                  <a:lumMod val="10000"/>
                </a:schemeClr>
              </a:solidFill>
            </a:endParaRPr>
          </a:p>
          <a:p>
            <a:pPr marL="0" indent="0">
              <a:buNone/>
            </a:pPr>
            <a:endParaRPr lang="en-GB" dirty="0" smtClean="0">
              <a:solidFill>
                <a:schemeClr val="bg2">
                  <a:lumMod val="10000"/>
                </a:schemeClr>
              </a:solidFill>
            </a:endParaRPr>
          </a:p>
          <a:p>
            <a:pPr marL="0" indent="0">
              <a:buNone/>
            </a:pPr>
            <a:endParaRPr lang="en-GB" dirty="0">
              <a:solidFill>
                <a:schemeClr val="bg2">
                  <a:lumMod val="10000"/>
                </a:schemeClr>
              </a:solidFill>
            </a:endParaRPr>
          </a:p>
          <a:p>
            <a:pPr marL="342900" indent="-342900">
              <a:buFont typeface="Arial" charset="0"/>
              <a:buChar char="•"/>
            </a:pPr>
            <a:r>
              <a:rPr lang="en-GB" dirty="0">
                <a:solidFill>
                  <a:schemeClr val="bg2">
                    <a:lumMod val="10000"/>
                  </a:schemeClr>
                </a:solidFill>
              </a:rPr>
              <a:t>Chip-to-chip fluctuations negligible</a:t>
            </a:r>
          </a:p>
          <a:p>
            <a:pPr marL="342900" indent="-342900">
              <a:buFont typeface="Arial" charset="0"/>
              <a:buChar char="•"/>
            </a:pPr>
            <a:r>
              <a:rPr lang="en-GB" dirty="0">
                <a:solidFill>
                  <a:schemeClr val="bg2">
                    <a:lumMod val="10000"/>
                  </a:schemeClr>
                </a:solidFill>
              </a:rPr>
              <a:t>Non-irradiated and TID/NIEL chips show similar performance</a:t>
            </a:r>
          </a:p>
          <a:p>
            <a:pPr marL="342900" indent="-342900">
              <a:buFont typeface="Arial" charset="0"/>
              <a:buChar char="•"/>
            </a:pPr>
            <a:r>
              <a:rPr lang="en-GB" dirty="0">
                <a:solidFill>
                  <a:schemeClr val="bg2">
                    <a:lumMod val="10000"/>
                  </a:schemeClr>
                </a:solidFill>
              </a:rPr>
              <a:t>Resolution of about </a:t>
            </a:r>
            <a:r>
              <a:rPr lang="en-GB" dirty="0" smtClean="0">
                <a:solidFill>
                  <a:srgbClr val="2C7C9F"/>
                </a:solidFill>
              </a:rPr>
              <a:t>5µm</a:t>
            </a:r>
            <a:r>
              <a:rPr lang="en-GB" dirty="0" smtClean="0">
                <a:solidFill>
                  <a:schemeClr val="bg2">
                    <a:lumMod val="10000"/>
                  </a:schemeClr>
                </a:solidFill>
              </a:rPr>
              <a:t> </a:t>
            </a:r>
            <a:r>
              <a:rPr lang="en-GB" dirty="0">
                <a:solidFill>
                  <a:schemeClr val="bg2">
                    <a:lumMod val="10000"/>
                  </a:schemeClr>
                </a:solidFill>
              </a:rPr>
              <a:t>at a threshold of </a:t>
            </a:r>
            <a:r>
              <a:rPr lang="en-GB" dirty="0" smtClean="0">
                <a:solidFill>
                  <a:schemeClr val="bg2">
                    <a:lumMod val="10000"/>
                  </a:schemeClr>
                </a:solidFill>
              </a:rPr>
              <a:t>200 </a:t>
            </a:r>
            <a:r>
              <a:rPr lang="en-GB" dirty="0">
                <a:solidFill>
                  <a:schemeClr val="bg2">
                    <a:lumMod val="10000"/>
                  </a:schemeClr>
                </a:solidFill>
              </a:rPr>
              <a:t>electrons</a:t>
            </a:r>
          </a:p>
          <a:p>
            <a:pPr marL="342900" indent="-342900">
              <a:buFont typeface="Arial" charset="0"/>
              <a:buChar char="•"/>
            </a:pPr>
            <a:r>
              <a:rPr lang="en-GB" dirty="0">
                <a:solidFill>
                  <a:schemeClr val="bg2">
                    <a:lumMod val="10000"/>
                  </a:schemeClr>
                </a:solidFill>
              </a:rPr>
              <a:t>Sufficient </a:t>
            </a:r>
            <a:r>
              <a:rPr lang="en-GB" dirty="0">
                <a:solidFill>
                  <a:srgbClr val="2C7C9F"/>
                </a:solidFill>
              </a:rPr>
              <a:t>operational margin </a:t>
            </a:r>
            <a:r>
              <a:rPr lang="en-GB" dirty="0">
                <a:solidFill>
                  <a:schemeClr val="bg2">
                    <a:lumMod val="10000"/>
                  </a:schemeClr>
                </a:solidFill>
              </a:rPr>
              <a:t>even after </a:t>
            </a:r>
            <a:r>
              <a:rPr lang="en-GB" dirty="0">
                <a:solidFill>
                  <a:srgbClr val="2C7C9F"/>
                </a:solidFill>
              </a:rPr>
              <a:t>10x lifetime NIEL dose</a:t>
            </a:r>
          </a:p>
        </p:txBody>
      </p:sp>
      <p:sp>
        <p:nvSpPr>
          <p:cNvPr id="8" name="TextBox 7"/>
          <p:cNvSpPr txBox="1"/>
          <p:nvPr/>
        </p:nvSpPr>
        <p:spPr>
          <a:xfrm>
            <a:off x="5772278" y="964733"/>
            <a:ext cx="1095172" cy="369332"/>
          </a:xfrm>
          <a:prstGeom prst="rect">
            <a:avLst/>
          </a:prstGeom>
          <a:noFill/>
        </p:spPr>
        <p:txBody>
          <a:bodyPr wrap="none" rtlCol="0">
            <a:spAutoFit/>
          </a:bodyPr>
          <a:lstStyle/>
          <a:p>
            <a:r>
              <a:rPr lang="en-GB" dirty="0" smtClean="0">
                <a:solidFill>
                  <a:srgbClr val="2C7C9F"/>
                </a:solidFill>
              </a:rPr>
              <a:t>V</a:t>
            </a:r>
            <a:r>
              <a:rPr lang="en-GB" baseline="-25000" dirty="0" smtClean="0">
                <a:solidFill>
                  <a:srgbClr val="2C7C9F"/>
                </a:solidFill>
              </a:rPr>
              <a:t>BB</a:t>
            </a:r>
            <a:r>
              <a:rPr lang="en-GB" dirty="0" smtClean="0">
                <a:solidFill>
                  <a:srgbClr val="2C7C9F"/>
                </a:solidFill>
              </a:rPr>
              <a:t>=-3V</a:t>
            </a:r>
            <a:endParaRPr lang="en-GB" dirty="0">
              <a:solidFill>
                <a:srgbClr val="2C7C9F"/>
              </a:solidFill>
            </a:endParaRPr>
          </a:p>
        </p:txBody>
      </p:sp>
      <p:sp>
        <p:nvSpPr>
          <p:cNvPr id="12" name="Rectangle 11"/>
          <p:cNvSpPr/>
          <p:nvPr/>
        </p:nvSpPr>
        <p:spPr>
          <a:xfrm>
            <a:off x="1790700" y="964733"/>
            <a:ext cx="2232000" cy="2426167"/>
          </a:xfrm>
          <a:prstGeom prst="rect">
            <a:avLst/>
          </a:prstGeom>
          <a:solidFill>
            <a:schemeClr val="accent1">
              <a:alpha val="16000"/>
            </a:schemeClr>
          </a:solidFill>
          <a:ln>
            <a:no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TextBox 4"/>
          <p:cNvSpPr txBox="1"/>
          <p:nvPr/>
        </p:nvSpPr>
        <p:spPr>
          <a:xfrm>
            <a:off x="1778000" y="1567017"/>
            <a:ext cx="651290" cy="369332"/>
          </a:xfrm>
          <a:prstGeom prst="rect">
            <a:avLst/>
          </a:prstGeom>
          <a:noFill/>
        </p:spPr>
        <p:txBody>
          <a:bodyPr wrap="none" rtlCol="0">
            <a:spAutoFit/>
          </a:bodyPr>
          <a:lstStyle/>
          <a:p>
            <a:r>
              <a:rPr lang="en-US" dirty="0" smtClean="0">
                <a:solidFill>
                  <a:schemeClr val="accent1"/>
                </a:solidFill>
              </a:rPr>
              <a:t>5</a:t>
            </a:r>
            <a:r>
              <a:rPr lang="en-US" dirty="0" smtClean="0">
                <a:solidFill>
                  <a:schemeClr val="accent1"/>
                </a:solidFill>
                <a:latin typeface="Symbol" charset="2"/>
                <a:cs typeface="Symbol" charset="2"/>
              </a:rPr>
              <a:t>m</a:t>
            </a:r>
            <a:r>
              <a:rPr lang="en-US" dirty="0" smtClean="0">
                <a:solidFill>
                  <a:schemeClr val="accent1"/>
                </a:solidFill>
              </a:rPr>
              <a:t>m</a:t>
            </a:r>
            <a:endParaRPr lang="en-US" dirty="0">
              <a:solidFill>
                <a:schemeClr val="accent1"/>
              </a:solidFill>
            </a:endParaRPr>
          </a:p>
        </p:txBody>
      </p:sp>
    </p:spTree>
    <p:extLst>
      <p:ext uri="{BB962C8B-B14F-4D97-AF65-F5344CB8AC3E}">
        <p14:creationId xmlns:p14="http://schemas.microsoft.com/office/powerpoint/2010/main" val="2004604760"/>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84F3AC-14D0-2246-9387-DFF665680867}" type="slidenum">
              <a:rPr lang="en-US" smtClean="0"/>
              <a:t>12</a:t>
            </a:fld>
            <a:endParaRPr lang="en-US"/>
          </a:p>
        </p:txBody>
      </p:sp>
      <p:sp>
        <p:nvSpPr>
          <p:cNvPr id="3" name="Title 2"/>
          <p:cNvSpPr>
            <a:spLocks noGrp="1"/>
          </p:cNvSpPr>
          <p:nvPr>
            <p:ph type="title"/>
          </p:nvPr>
        </p:nvSpPr>
        <p:spPr/>
        <p:txBody>
          <a:bodyPr/>
          <a:lstStyle/>
          <a:p>
            <a:r>
              <a:rPr lang="en-US" dirty="0"/>
              <a:t>Layout of the new ITS </a:t>
            </a:r>
          </a:p>
        </p:txBody>
      </p:sp>
      <p:pic>
        <p:nvPicPr>
          <p:cNvPr id="4" name="image12.png"/>
          <p:cNvPicPr>
            <a:picLocks noChangeAspect="1"/>
          </p:cNvPicPr>
          <p:nvPr/>
        </p:nvPicPr>
        <p:blipFill>
          <a:blip r:embed="rId2" cstate="screen">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a:ext>
            </a:extLst>
          </a:blip>
          <a:stretch>
            <a:fillRect/>
          </a:stretch>
        </p:blipFill>
        <p:spPr>
          <a:xfrm rot="5400000">
            <a:off x="5271176" y="1212506"/>
            <a:ext cx="3530694" cy="2586866"/>
          </a:xfrm>
          <a:prstGeom prst="rect">
            <a:avLst/>
          </a:prstGeom>
          <a:ln w="12700">
            <a:miter lim="400000"/>
          </a:ln>
          <a:effectLst>
            <a:outerShdw blurRad="406400" dist="190500" dir="2700000" rotWithShape="0">
              <a:srgbClr val="333333">
                <a:alpha val="64999"/>
              </a:srgbClr>
            </a:outerShdw>
          </a:effectLst>
        </p:spPr>
      </p:pic>
      <p:pic>
        <p:nvPicPr>
          <p:cNvPr id="5" name="image12.jpg" descr="LayoutNewITS.jpg"/>
          <p:cNvPicPr>
            <a:picLocks noChangeAspect="1"/>
          </p:cNvPicPr>
          <p:nvPr/>
        </p:nvPicPr>
        <p:blipFill>
          <a:blip r:embed="rId4" cstate="screen">
            <a:extLst>
              <a:ext uri="{BEBA8EAE-BF5A-486C-A8C5-ECC9F3942E4B}">
                <a14:imgProps xmlns:a14="http://schemas.microsoft.com/office/drawing/2010/main">
                  <a14:imgLayer r:embed="rId5">
                    <a14:imgEffect>
                      <a14:backgroundRemoval t="0" b="100000" l="4471" r="100000"/>
                    </a14:imgEffect>
                  </a14:imgLayer>
                </a14:imgProps>
              </a:ext>
              <a:ext uri="{28A0092B-C50C-407E-A947-70E740481C1C}">
                <a14:useLocalDpi xmlns:a14="http://schemas.microsoft.com/office/drawing/2010/main"/>
              </a:ext>
            </a:extLst>
          </a:blip>
          <a:srcRect/>
          <a:stretch>
            <a:fillRect/>
          </a:stretch>
        </p:blipFill>
        <p:spPr>
          <a:xfrm>
            <a:off x="147159" y="1804858"/>
            <a:ext cx="3858138" cy="2809165"/>
          </a:xfrm>
          <a:custGeom>
            <a:avLst/>
            <a:gdLst/>
            <a:ahLst/>
            <a:cxnLst>
              <a:cxn ang="0">
                <a:pos x="wd2" y="hd2"/>
              </a:cxn>
              <a:cxn ang="5400000">
                <a:pos x="wd2" y="hd2"/>
              </a:cxn>
              <a:cxn ang="10800000">
                <a:pos x="wd2" y="hd2"/>
              </a:cxn>
              <a:cxn ang="16200000">
                <a:pos x="wd2" y="hd2"/>
              </a:cxn>
            </a:cxnLst>
            <a:rect l="0" t="0" r="r" b="b"/>
            <a:pathLst>
              <a:path w="21600" h="21600" extrusionOk="0">
                <a:moveTo>
                  <a:pt x="6972" y="0"/>
                </a:moveTo>
                <a:cubicBezTo>
                  <a:pt x="6894" y="0"/>
                  <a:pt x="6823" y="2"/>
                  <a:pt x="6779" y="5"/>
                </a:cubicBezTo>
                <a:cubicBezTo>
                  <a:pt x="6749" y="15"/>
                  <a:pt x="6731" y="28"/>
                  <a:pt x="6724" y="53"/>
                </a:cubicBezTo>
                <a:cubicBezTo>
                  <a:pt x="6707" y="116"/>
                  <a:pt x="6628" y="125"/>
                  <a:pt x="6308" y="96"/>
                </a:cubicBezTo>
                <a:lnTo>
                  <a:pt x="6109" y="77"/>
                </a:lnTo>
                <a:cubicBezTo>
                  <a:pt x="5997" y="79"/>
                  <a:pt x="5934" y="87"/>
                  <a:pt x="5903" y="105"/>
                </a:cubicBezTo>
                <a:lnTo>
                  <a:pt x="5869" y="237"/>
                </a:lnTo>
                <a:lnTo>
                  <a:pt x="5825" y="411"/>
                </a:lnTo>
                <a:lnTo>
                  <a:pt x="5465" y="394"/>
                </a:lnTo>
                <a:cubicBezTo>
                  <a:pt x="5117" y="377"/>
                  <a:pt x="5105" y="382"/>
                  <a:pt x="5105" y="497"/>
                </a:cubicBezTo>
                <a:cubicBezTo>
                  <a:pt x="5105" y="563"/>
                  <a:pt x="5087" y="683"/>
                  <a:pt x="5064" y="765"/>
                </a:cubicBezTo>
                <a:lnTo>
                  <a:pt x="5023" y="914"/>
                </a:lnTo>
                <a:lnTo>
                  <a:pt x="4704" y="879"/>
                </a:lnTo>
                <a:lnTo>
                  <a:pt x="4482" y="855"/>
                </a:lnTo>
                <a:lnTo>
                  <a:pt x="4459" y="857"/>
                </a:lnTo>
                <a:cubicBezTo>
                  <a:pt x="4398" y="875"/>
                  <a:pt x="4387" y="907"/>
                  <a:pt x="4387" y="979"/>
                </a:cubicBezTo>
                <a:lnTo>
                  <a:pt x="4387" y="1058"/>
                </a:lnTo>
                <a:cubicBezTo>
                  <a:pt x="4387" y="1240"/>
                  <a:pt x="4368" y="1289"/>
                  <a:pt x="4253" y="1387"/>
                </a:cubicBezTo>
                <a:cubicBezTo>
                  <a:pt x="4167" y="1459"/>
                  <a:pt x="4051" y="1500"/>
                  <a:pt x="3933" y="1500"/>
                </a:cubicBezTo>
                <a:cubicBezTo>
                  <a:pt x="3900" y="1500"/>
                  <a:pt x="3879" y="1501"/>
                  <a:pt x="3857" y="1502"/>
                </a:cubicBezTo>
                <a:cubicBezTo>
                  <a:pt x="3845" y="1502"/>
                  <a:pt x="3834" y="1503"/>
                  <a:pt x="3824" y="1503"/>
                </a:cubicBezTo>
                <a:cubicBezTo>
                  <a:pt x="3751" y="1513"/>
                  <a:pt x="3748" y="1549"/>
                  <a:pt x="3748" y="1687"/>
                </a:cubicBezTo>
                <a:cubicBezTo>
                  <a:pt x="3748" y="1822"/>
                  <a:pt x="3720" y="1906"/>
                  <a:pt x="3648" y="1983"/>
                </a:cubicBezTo>
                <a:cubicBezTo>
                  <a:pt x="3528" y="2114"/>
                  <a:pt x="3525" y="2144"/>
                  <a:pt x="3631" y="2167"/>
                </a:cubicBezTo>
                <a:cubicBezTo>
                  <a:pt x="3676" y="2176"/>
                  <a:pt x="3716" y="2209"/>
                  <a:pt x="3721" y="2239"/>
                </a:cubicBezTo>
                <a:cubicBezTo>
                  <a:pt x="3726" y="2270"/>
                  <a:pt x="3606" y="2300"/>
                  <a:pt x="3440" y="2309"/>
                </a:cubicBezTo>
                <a:cubicBezTo>
                  <a:pt x="3314" y="2316"/>
                  <a:pt x="3248" y="2322"/>
                  <a:pt x="3210" y="2337"/>
                </a:cubicBezTo>
                <a:cubicBezTo>
                  <a:pt x="3203" y="2340"/>
                  <a:pt x="3193" y="2341"/>
                  <a:pt x="3188" y="2345"/>
                </a:cubicBezTo>
                <a:cubicBezTo>
                  <a:pt x="3188" y="2345"/>
                  <a:pt x="3187" y="2347"/>
                  <a:pt x="3187" y="2347"/>
                </a:cubicBezTo>
                <a:cubicBezTo>
                  <a:pt x="3179" y="2352"/>
                  <a:pt x="3177" y="2359"/>
                  <a:pt x="3172" y="2366"/>
                </a:cubicBezTo>
                <a:cubicBezTo>
                  <a:pt x="3164" y="2385"/>
                  <a:pt x="3166" y="2412"/>
                  <a:pt x="3173" y="2451"/>
                </a:cubicBezTo>
                <a:cubicBezTo>
                  <a:pt x="3189" y="2539"/>
                  <a:pt x="3164" y="2628"/>
                  <a:pt x="3094" y="2743"/>
                </a:cubicBezTo>
                <a:cubicBezTo>
                  <a:pt x="2989" y="2915"/>
                  <a:pt x="2995" y="2979"/>
                  <a:pt x="3115" y="2979"/>
                </a:cubicBezTo>
                <a:cubicBezTo>
                  <a:pt x="3154" y="2979"/>
                  <a:pt x="3198" y="3006"/>
                  <a:pt x="3214" y="3041"/>
                </a:cubicBezTo>
                <a:cubicBezTo>
                  <a:pt x="3264" y="3151"/>
                  <a:pt x="3104" y="3252"/>
                  <a:pt x="2880" y="3252"/>
                </a:cubicBezTo>
                <a:cubicBezTo>
                  <a:pt x="2686" y="3252"/>
                  <a:pt x="2665" y="3263"/>
                  <a:pt x="2682" y="3357"/>
                </a:cubicBezTo>
                <a:cubicBezTo>
                  <a:pt x="2693" y="3414"/>
                  <a:pt x="2669" y="3531"/>
                  <a:pt x="2627" y="3617"/>
                </a:cubicBezTo>
                <a:cubicBezTo>
                  <a:pt x="2529" y="3822"/>
                  <a:pt x="2533" y="3844"/>
                  <a:pt x="2662" y="3864"/>
                </a:cubicBezTo>
                <a:cubicBezTo>
                  <a:pt x="2755" y="3879"/>
                  <a:pt x="2772" y="3907"/>
                  <a:pt x="2772" y="4046"/>
                </a:cubicBezTo>
                <a:cubicBezTo>
                  <a:pt x="2772" y="4206"/>
                  <a:pt x="2765" y="4211"/>
                  <a:pt x="2523" y="4258"/>
                </a:cubicBezTo>
                <a:cubicBezTo>
                  <a:pt x="2316" y="4299"/>
                  <a:pt x="2273" y="4326"/>
                  <a:pt x="2273" y="4413"/>
                </a:cubicBezTo>
                <a:cubicBezTo>
                  <a:pt x="2273" y="4470"/>
                  <a:pt x="2245" y="4589"/>
                  <a:pt x="2212" y="4678"/>
                </a:cubicBezTo>
                <a:cubicBezTo>
                  <a:pt x="2153" y="4836"/>
                  <a:pt x="2155" y="4839"/>
                  <a:pt x="2248" y="4839"/>
                </a:cubicBezTo>
                <a:cubicBezTo>
                  <a:pt x="2352" y="4839"/>
                  <a:pt x="2412" y="4910"/>
                  <a:pt x="2420" y="5030"/>
                </a:cubicBezTo>
                <a:cubicBezTo>
                  <a:pt x="2429" y="5053"/>
                  <a:pt x="2427" y="5073"/>
                  <a:pt x="2417" y="5093"/>
                </a:cubicBezTo>
                <a:cubicBezTo>
                  <a:pt x="2415" y="5123"/>
                  <a:pt x="2415" y="5150"/>
                  <a:pt x="2408" y="5184"/>
                </a:cubicBezTo>
                <a:cubicBezTo>
                  <a:pt x="2373" y="5350"/>
                  <a:pt x="2358" y="5362"/>
                  <a:pt x="2153" y="5388"/>
                </a:cubicBezTo>
                <a:cubicBezTo>
                  <a:pt x="1953" y="5413"/>
                  <a:pt x="1934" y="5427"/>
                  <a:pt x="1932" y="5553"/>
                </a:cubicBezTo>
                <a:cubicBezTo>
                  <a:pt x="1931" y="5628"/>
                  <a:pt x="1916" y="5745"/>
                  <a:pt x="1900" y="5813"/>
                </a:cubicBezTo>
                <a:cubicBezTo>
                  <a:pt x="1874" y="5919"/>
                  <a:pt x="1884" y="5937"/>
                  <a:pt x="1967" y="5937"/>
                </a:cubicBezTo>
                <a:cubicBezTo>
                  <a:pt x="1973" y="5937"/>
                  <a:pt x="1979" y="5941"/>
                  <a:pt x="1985" y="5942"/>
                </a:cubicBezTo>
                <a:cubicBezTo>
                  <a:pt x="1990" y="5941"/>
                  <a:pt x="1996" y="5937"/>
                  <a:pt x="2001" y="5937"/>
                </a:cubicBezTo>
                <a:cubicBezTo>
                  <a:pt x="2016" y="5937"/>
                  <a:pt x="2032" y="5945"/>
                  <a:pt x="2047" y="5957"/>
                </a:cubicBezTo>
                <a:cubicBezTo>
                  <a:pt x="2053" y="5962"/>
                  <a:pt x="2059" y="5968"/>
                  <a:pt x="2065" y="5974"/>
                </a:cubicBezTo>
                <a:cubicBezTo>
                  <a:pt x="2122" y="6019"/>
                  <a:pt x="2158" y="6096"/>
                  <a:pt x="2142" y="6171"/>
                </a:cubicBezTo>
                <a:cubicBezTo>
                  <a:pt x="2142" y="6177"/>
                  <a:pt x="2140" y="6180"/>
                  <a:pt x="2139" y="6185"/>
                </a:cubicBezTo>
                <a:cubicBezTo>
                  <a:pt x="2126" y="6240"/>
                  <a:pt x="2153" y="6274"/>
                  <a:pt x="2226" y="6298"/>
                </a:cubicBezTo>
                <a:cubicBezTo>
                  <a:pt x="2382" y="6350"/>
                  <a:pt x="2402" y="6375"/>
                  <a:pt x="2354" y="6454"/>
                </a:cubicBezTo>
                <a:cubicBezTo>
                  <a:pt x="2331" y="6493"/>
                  <a:pt x="2227" y="6527"/>
                  <a:pt x="2124" y="6530"/>
                </a:cubicBezTo>
                <a:cubicBezTo>
                  <a:pt x="1864" y="6537"/>
                  <a:pt x="1715" y="6588"/>
                  <a:pt x="1715" y="6672"/>
                </a:cubicBezTo>
                <a:cubicBezTo>
                  <a:pt x="1715" y="6711"/>
                  <a:pt x="1704" y="6821"/>
                  <a:pt x="1690" y="6915"/>
                </a:cubicBezTo>
                <a:cubicBezTo>
                  <a:pt x="1668" y="7070"/>
                  <a:pt x="1675" y="7085"/>
                  <a:pt x="1764" y="7085"/>
                </a:cubicBezTo>
                <a:cubicBezTo>
                  <a:pt x="1771" y="7085"/>
                  <a:pt x="1779" y="7092"/>
                  <a:pt x="1786" y="7094"/>
                </a:cubicBezTo>
                <a:cubicBezTo>
                  <a:pt x="1843" y="7095"/>
                  <a:pt x="1885" y="7118"/>
                  <a:pt x="1895" y="7155"/>
                </a:cubicBezTo>
                <a:cubicBezTo>
                  <a:pt x="1947" y="7206"/>
                  <a:pt x="1988" y="7272"/>
                  <a:pt x="1988" y="7332"/>
                </a:cubicBezTo>
                <a:cubicBezTo>
                  <a:pt x="1989" y="7362"/>
                  <a:pt x="2031" y="7401"/>
                  <a:pt x="2082" y="7418"/>
                </a:cubicBezTo>
                <a:cubicBezTo>
                  <a:pt x="2213" y="7460"/>
                  <a:pt x="2195" y="7594"/>
                  <a:pt x="2053" y="7644"/>
                </a:cubicBezTo>
                <a:cubicBezTo>
                  <a:pt x="1987" y="7667"/>
                  <a:pt x="1849" y="7716"/>
                  <a:pt x="1745" y="7754"/>
                </a:cubicBezTo>
                <a:lnTo>
                  <a:pt x="1584" y="7812"/>
                </a:lnTo>
                <a:cubicBezTo>
                  <a:pt x="1573" y="7841"/>
                  <a:pt x="1564" y="7887"/>
                  <a:pt x="1555" y="7947"/>
                </a:cubicBezTo>
                <a:lnTo>
                  <a:pt x="1555" y="8062"/>
                </a:lnTo>
                <a:cubicBezTo>
                  <a:pt x="1555" y="8292"/>
                  <a:pt x="1560" y="8301"/>
                  <a:pt x="1656" y="8268"/>
                </a:cubicBezTo>
                <a:cubicBezTo>
                  <a:pt x="1740" y="8239"/>
                  <a:pt x="1770" y="8262"/>
                  <a:pt x="1826" y="8397"/>
                </a:cubicBezTo>
                <a:cubicBezTo>
                  <a:pt x="1868" y="8497"/>
                  <a:pt x="1933" y="8567"/>
                  <a:pt x="1995" y="8577"/>
                </a:cubicBezTo>
                <a:cubicBezTo>
                  <a:pt x="2106" y="8594"/>
                  <a:pt x="2126" y="8670"/>
                  <a:pt x="2035" y="8731"/>
                </a:cubicBezTo>
                <a:cubicBezTo>
                  <a:pt x="2002" y="8753"/>
                  <a:pt x="1901" y="8823"/>
                  <a:pt x="1810" y="8887"/>
                </a:cubicBezTo>
                <a:cubicBezTo>
                  <a:pt x="1719" y="8951"/>
                  <a:pt x="1616" y="9003"/>
                  <a:pt x="1580" y="9003"/>
                </a:cubicBezTo>
                <a:cubicBezTo>
                  <a:pt x="1530" y="9003"/>
                  <a:pt x="1515" y="9059"/>
                  <a:pt x="1515" y="9255"/>
                </a:cubicBezTo>
                <a:cubicBezTo>
                  <a:pt x="1515" y="9495"/>
                  <a:pt x="1520" y="9508"/>
                  <a:pt x="1614" y="9483"/>
                </a:cubicBezTo>
                <a:cubicBezTo>
                  <a:pt x="1678" y="9467"/>
                  <a:pt x="1736" y="9493"/>
                  <a:pt x="1780" y="9559"/>
                </a:cubicBezTo>
                <a:cubicBezTo>
                  <a:pt x="1817" y="9615"/>
                  <a:pt x="1831" y="9660"/>
                  <a:pt x="1811" y="9660"/>
                </a:cubicBezTo>
                <a:cubicBezTo>
                  <a:pt x="1791" y="9660"/>
                  <a:pt x="1802" y="9686"/>
                  <a:pt x="1835" y="9715"/>
                </a:cubicBezTo>
                <a:cubicBezTo>
                  <a:pt x="1868" y="9744"/>
                  <a:pt x="1923" y="9754"/>
                  <a:pt x="1958" y="9739"/>
                </a:cubicBezTo>
                <a:cubicBezTo>
                  <a:pt x="1994" y="9724"/>
                  <a:pt x="2046" y="9750"/>
                  <a:pt x="2073" y="9795"/>
                </a:cubicBezTo>
                <a:cubicBezTo>
                  <a:pt x="2116" y="9866"/>
                  <a:pt x="2101" y="9892"/>
                  <a:pt x="1970" y="9967"/>
                </a:cubicBezTo>
                <a:cubicBezTo>
                  <a:pt x="1885" y="10015"/>
                  <a:pt x="1802" y="10087"/>
                  <a:pt x="1785" y="10126"/>
                </a:cubicBezTo>
                <a:cubicBezTo>
                  <a:pt x="1768" y="10166"/>
                  <a:pt x="1702" y="10215"/>
                  <a:pt x="1639" y="10234"/>
                </a:cubicBezTo>
                <a:cubicBezTo>
                  <a:pt x="1559" y="10258"/>
                  <a:pt x="1527" y="10297"/>
                  <a:pt x="1537" y="10361"/>
                </a:cubicBezTo>
                <a:cubicBezTo>
                  <a:pt x="1544" y="10412"/>
                  <a:pt x="1551" y="10523"/>
                  <a:pt x="1553" y="10606"/>
                </a:cubicBezTo>
                <a:cubicBezTo>
                  <a:pt x="1555" y="10740"/>
                  <a:pt x="1567" y="10753"/>
                  <a:pt x="1655" y="10723"/>
                </a:cubicBezTo>
                <a:cubicBezTo>
                  <a:pt x="1760" y="10687"/>
                  <a:pt x="1891" y="10786"/>
                  <a:pt x="1852" y="10872"/>
                </a:cubicBezTo>
                <a:cubicBezTo>
                  <a:pt x="1840" y="10899"/>
                  <a:pt x="1892" y="10920"/>
                  <a:pt x="1967" y="10920"/>
                </a:cubicBezTo>
                <a:cubicBezTo>
                  <a:pt x="2043" y="10920"/>
                  <a:pt x="2124" y="10953"/>
                  <a:pt x="2148" y="10994"/>
                </a:cubicBezTo>
                <a:cubicBezTo>
                  <a:pt x="2200" y="11080"/>
                  <a:pt x="2169" y="11138"/>
                  <a:pt x="2071" y="11138"/>
                </a:cubicBezTo>
                <a:cubicBezTo>
                  <a:pt x="2032" y="11138"/>
                  <a:pt x="1949" y="11212"/>
                  <a:pt x="1887" y="11302"/>
                </a:cubicBezTo>
                <a:cubicBezTo>
                  <a:pt x="1825" y="11393"/>
                  <a:pt x="1743" y="11467"/>
                  <a:pt x="1704" y="11467"/>
                </a:cubicBezTo>
                <a:cubicBezTo>
                  <a:pt x="1643" y="11467"/>
                  <a:pt x="1634" y="11507"/>
                  <a:pt x="1644" y="11726"/>
                </a:cubicBezTo>
                <a:lnTo>
                  <a:pt x="1655" y="11985"/>
                </a:lnTo>
                <a:lnTo>
                  <a:pt x="937" y="12209"/>
                </a:lnTo>
                <a:cubicBezTo>
                  <a:pt x="543" y="12332"/>
                  <a:pt x="170" y="12450"/>
                  <a:pt x="110" y="12471"/>
                </a:cubicBezTo>
                <a:lnTo>
                  <a:pt x="0" y="12511"/>
                </a:lnTo>
                <a:lnTo>
                  <a:pt x="0" y="13361"/>
                </a:lnTo>
                <a:lnTo>
                  <a:pt x="0" y="13382"/>
                </a:lnTo>
                <a:lnTo>
                  <a:pt x="0" y="13385"/>
                </a:lnTo>
                <a:cubicBezTo>
                  <a:pt x="0" y="13388"/>
                  <a:pt x="0" y="13389"/>
                  <a:pt x="0" y="13392"/>
                </a:cubicBezTo>
                <a:cubicBezTo>
                  <a:pt x="0" y="13995"/>
                  <a:pt x="14" y="14259"/>
                  <a:pt x="45" y="14259"/>
                </a:cubicBezTo>
                <a:cubicBezTo>
                  <a:pt x="69" y="14259"/>
                  <a:pt x="566" y="14087"/>
                  <a:pt x="1150" y="13874"/>
                </a:cubicBezTo>
                <a:cubicBezTo>
                  <a:pt x="2144" y="13511"/>
                  <a:pt x="2214" y="13492"/>
                  <a:pt x="2262" y="13582"/>
                </a:cubicBezTo>
                <a:cubicBezTo>
                  <a:pt x="2290" y="13635"/>
                  <a:pt x="2313" y="13699"/>
                  <a:pt x="2313" y="13723"/>
                </a:cubicBezTo>
                <a:cubicBezTo>
                  <a:pt x="2313" y="13755"/>
                  <a:pt x="2170" y="13904"/>
                  <a:pt x="2086" y="13959"/>
                </a:cubicBezTo>
                <a:cubicBezTo>
                  <a:pt x="2081" y="13963"/>
                  <a:pt x="2097" y="14056"/>
                  <a:pt x="2122" y="14169"/>
                </a:cubicBezTo>
                <a:cubicBezTo>
                  <a:pt x="2164" y="14356"/>
                  <a:pt x="2177" y="14372"/>
                  <a:pt x="2282" y="14340"/>
                </a:cubicBezTo>
                <a:cubicBezTo>
                  <a:pt x="2348" y="14320"/>
                  <a:pt x="2420" y="14334"/>
                  <a:pt x="2454" y="14373"/>
                </a:cubicBezTo>
                <a:cubicBezTo>
                  <a:pt x="2486" y="14409"/>
                  <a:pt x="2566" y="14427"/>
                  <a:pt x="2632" y="14414"/>
                </a:cubicBezTo>
                <a:cubicBezTo>
                  <a:pt x="2813" y="14377"/>
                  <a:pt x="2869" y="14504"/>
                  <a:pt x="2719" y="14611"/>
                </a:cubicBezTo>
                <a:cubicBezTo>
                  <a:pt x="2630" y="14674"/>
                  <a:pt x="2604" y="14725"/>
                  <a:pt x="2620" y="14806"/>
                </a:cubicBezTo>
                <a:cubicBezTo>
                  <a:pt x="2635" y="14887"/>
                  <a:pt x="2609" y="14940"/>
                  <a:pt x="2523" y="15009"/>
                </a:cubicBezTo>
                <a:cubicBezTo>
                  <a:pt x="2406" y="15101"/>
                  <a:pt x="2406" y="15105"/>
                  <a:pt x="2463" y="15303"/>
                </a:cubicBezTo>
                <a:lnTo>
                  <a:pt x="2515" y="15487"/>
                </a:lnTo>
                <a:cubicBezTo>
                  <a:pt x="2525" y="15494"/>
                  <a:pt x="2539" y="15496"/>
                  <a:pt x="2551" y="15502"/>
                </a:cubicBezTo>
                <a:lnTo>
                  <a:pt x="2837" y="15499"/>
                </a:lnTo>
                <a:lnTo>
                  <a:pt x="3154" y="15492"/>
                </a:lnTo>
                <a:lnTo>
                  <a:pt x="3255" y="15694"/>
                </a:lnTo>
                <a:cubicBezTo>
                  <a:pt x="3311" y="15806"/>
                  <a:pt x="3346" y="15923"/>
                  <a:pt x="3331" y="15955"/>
                </a:cubicBezTo>
                <a:cubicBezTo>
                  <a:pt x="3283" y="16062"/>
                  <a:pt x="3193" y="16014"/>
                  <a:pt x="3130" y="15847"/>
                </a:cubicBezTo>
                <a:cubicBezTo>
                  <a:pt x="3059" y="15657"/>
                  <a:pt x="2979" y="15680"/>
                  <a:pt x="3016" y="15879"/>
                </a:cubicBezTo>
                <a:cubicBezTo>
                  <a:pt x="3035" y="15987"/>
                  <a:pt x="3017" y="16029"/>
                  <a:pt x="2920" y="16106"/>
                </a:cubicBezTo>
                <a:lnTo>
                  <a:pt x="2820" y="16185"/>
                </a:lnTo>
                <a:lnTo>
                  <a:pt x="2802" y="16209"/>
                </a:lnTo>
                <a:lnTo>
                  <a:pt x="2877" y="16411"/>
                </a:lnTo>
                <a:cubicBezTo>
                  <a:pt x="2941" y="16583"/>
                  <a:pt x="2970" y="16614"/>
                  <a:pt x="3039" y="16584"/>
                </a:cubicBezTo>
                <a:cubicBezTo>
                  <a:pt x="3086" y="16564"/>
                  <a:pt x="3230" y="16543"/>
                  <a:pt x="3359" y="16536"/>
                </a:cubicBezTo>
                <a:cubicBezTo>
                  <a:pt x="3574" y="16525"/>
                  <a:pt x="3601" y="16537"/>
                  <a:pt x="3691" y="16683"/>
                </a:cubicBezTo>
                <a:cubicBezTo>
                  <a:pt x="3799" y="16860"/>
                  <a:pt x="3810" y="16920"/>
                  <a:pt x="3746" y="16975"/>
                </a:cubicBezTo>
                <a:cubicBezTo>
                  <a:pt x="3722" y="16995"/>
                  <a:pt x="3651" y="16944"/>
                  <a:pt x="3590" y="16863"/>
                </a:cubicBezTo>
                <a:cubicBezTo>
                  <a:pt x="3525" y="16778"/>
                  <a:pt x="3468" y="16739"/>
                  <a:pt x="3454" y="16771"/>
                </a:cubicBezTo>
                <a:cubicBezTo>
                  <a:pt x="3440" y="16801"/>
                  <a:pt x="3445" y="16841"/>
                  <a:pt x="3465" y="16858"/>
                </a:cubicBezTo>
                <a:cubicBezTo>
                  <a:pt x="3529" y="16913"/>
                  <a:pt x="3462" y="17115"/>
                  <a:pt x="3363" y="17167"/>
                </a:cubicBezTo>
                <a:cubicBezTo>
                  <a:pt x="3262" y="17220"/>
                  <a:pt x="3269" y="17268"/>
                  <a:pt x="3408" y="17511"/>
                </a:cubicBezTo>
                <a:cubicBezTo>
                  <a:pt x="3458" y="17599"/>
                  <a:pt x="3484" y="17605"/>
                  <a:pt x="3594" y="17553"/>
                </a:cubicBezTo>
                <a:cubicBezTo>
                  <a:pt x="3664" y="17519"/>
                  <a:pt x="3780" y="17493"/>
                  <a:pt x="3852" y="17493"/>
                </a:cubicBezTo>
                <a:cubicBezTo>
                  <a:pt x="3984" y="17493"/>
                  <a:pt x="4062" y="17567"/>
                  <a:pt x="3992" y="17626"/>
                </a:cubicBezTo>
                <a:cubicBezTo>
                  <a:pt x="3971" y="17644"/>
                  <a:pt x="3964" y="17746"/>
                  <a:pt x="3977" y="17853"/>
                </a:cubicBezTo>
                <a:cubicBezTo>
                  <a:pt x="3996" y="18018"/>
                  <a:pt x="3987" y="18049"/>
                  <a:pt x="3914" y="18075"/>
                </a:cubicBezTo>
                <a:cubicBezTo>
                  <a:pt x="3807" y="18114"/>
                  <a:pt x="3807" y="18155"/>
                  <a:pt x="3921" y="18384"/>
                </a:cubicBezTo>
                <a:lnTo>
                  <a:pt x="4007" y="18559"/>
                </a:lnTo>
                <a:cubicBezTo>
                  <a:pt x="4018" y="18558"/>
                  <a:pt x="4029" y="18557"/>
                  <a:pt x="4042" y="18554"/>
                </a:cubicBezTo>
                <a:lnTo>
                  <a:pt x="4218" y="18463"/>
                </a:lnTo>
                <a:cubicBezTo>
                  <a:pt x="4434" y="18350"/>
                  <a:pt x="4561" y="18364"/>
                  <a:pt x="4523" y="18497"/>
                </a:cubicBezTo>
                <a:cubicBezTo>
                  <a:pt x="4511" y="18540"/>
                  <a:pt x="4521" y="18592"/>
                  <a:pt x="4545" y="18612"/>
                </a:cubicBezTo>
                <a:cubicBezTo>
                  <a:pt x="4618" y="18675"/>
                  <a:pt x="4589" y="18854"/>
                  <a:pt x="4496" y="18921"/>
                </a:cubicBezTo>
                <a:cubicBezTo>
                  <a:pt x="4447" y="18955"/>
                  <a:pt x="4403" y="18991"/>
                  <a:pt x="4394" y="19001"/>
                </a:cubicBezTo>
                <a:cubicBezTo>
                  <a:pt x="4394" y="19004"/>
                  <a:pt x="4396" y="19008"/>
                  <a:pt x="4396" y="19011"/>
                </a:cubicBezTo>
                <a:cubicBezTo>
                  <a:pt x="4396" y="19030"/>
                  <a:pt x="4450" y="19114"/>
                  <a:pt x="4527" y="19214"/>
                </a:cubicBezTo>
                <a:lnTo>
                  <a:pt x="4677" y="19407"/>
                </a:lnTo>
                <a:lnTo>
                  <a:pt x="4843" y="19306"/>
                </a:lnTo>
                <a:cubicBezTo>
                  <a:pt x="5035" y="19189"/>
                  <a:pt x="5163" y="19229"/>
                  <a:pt x="5206" y="19416"/>
                </a:cubicBezTo>
                <a:cubicBezTo>
                  <a:pt x="5227" y="19507"/>
                  <a:pt x="5213" y="19564"/>
                  <a:pt x="5150" y="19634"/>
                </a:cubicBezTo>
                <a:cubicBezTo>
                  <a:pt x="5039" y="19757"/>
                  <a:pt x="5042" y="19812"/>
                  <a:pt x="5169" y="19905"/>
                </a:cubicBezTo>
                <a:cubicBezTo>
                  <a:pt x="5226" y="19947"/>
                  <a:pt x="5286" y="20025"/>
                  <a:pt x="5300" y="20078"/>
                </a:cubicBezTo>
                <a:cubicBezTo>
                  <a:pt x="5324" y="20166"/>
                  <a:pt x="5342" y="20161"/>
                  <a:pt x="5538" y="20037"/>
                </a:cubicBezTo>
                <a:cubicBezTo>
                  <a:pt x="5738" y="19910"/>
                  <a:pt x="5790" y="19883"/>
                  <a:pt x="5830" y="19944"/>
                </a:cubicBezTo>
                <a:cubicBezTo>
                  <a:pt x="5846" y="19955"/>
                  <a:pt x="5855" y="19975"/>
                  <a:pt x="5859" y="20006"/>
                </a:cubicBezTo>
                <a:cubicBezTo>
                  <a:pt x="5859" y="20006"/>
                  <a:pt x="5859" y="20007"/>
                  <a:pt x="5859" y="20007"/>
                </a:cubicBezTo>
                <a:cubicBezTo>
                  <a:pt x="5861" y="20013"/>
                  <a:pt x="5864" y="20015"/>
                  <a:pt x="5867" y="20021"/>
                </a:cubicBezTo>
                <a:cubicBezTo>
                  <a:pt x="5906" y="20124"/>
                  <a:pt x="5899" y="20156"/>
                  <a:pt x="5818" y="20247"/>
                </a:cubicBezTo>
                <a:cubicBezTo>
                  <a:pt x="5726" y="20350"/>
                  <a:pt x="5726" y="20356"/>
                  <a:pt x="5799" y="20415"/>
                </a:cubicBezTo>
                <a:cubicBezTo>
                  <a:pt x="5903" y="20499"/>
                  <a:pt x="6009" y="20640"/>
                  <a:pt x="6029" y="20722"/>
                </a:cubicBezTo>
                <a:cubicBezTo>
                  <a:pt x="6040" y="20770"/>
                  <a:pt x="6118" y="20741"/>
                  <a:pt x="6293" y="20619"/>
                </a:cubicBezTo>
                <a:cubicBezTo>
                  <a:pt x="6513" y="20467"/>
                  <a:pt x="6545" y="20456"/>
                  <a:pt x="6568" y="20537"/>
                </a:cubicBezTo>
                <a:cubicBezTo>
                  <a:pt x="6583" y="20592"/>
                  <a:pt x="6567" y="20657"/>
                  <a:pt x="6527" y="20697"/>
                </a:cubicBezTo>
                <a:cubicBezTo>
                  <a:pt x="6432" y="20791"/>
                  <a:pt x="6443" y="20821"/>
                  <a:pt x="6600" y="20911"/>
                </a:cubicBezTo>
                <a:cubicBezTo>
                  <a:pt x="6677" y="20955"/>
                  <a:pt x="6740" y="21012"/>
                  <a:pt x="6740" y="21036"/>
                </a:cubicBezTo>
                <a:cubicBezTo>
                  <a:pt x="6741" y="21060"/>
                  <a:pt x="6757" y="21112"/>
                  <a:pt x="6775" y="21153"/>
                </a:cubicBezTo>
                <a:cubicBezTo>
                  <a:pt x="6803" y="21212"/>
                  <a:pt x="6839" y="21205"/>
                  <a:pt x="6970" y="21113"/>
                </a:cubicBezTo>
                <a:cubicBezTo>
                  <a:pt x="7110" y="21015"/>
                  <a:pt x="7137" y="21010"/>
                  <a:pt x="7180" y="21081"/>
                </a:cubicBezTo>
                <a:cubicBezTo>
                  <a:pt x="7206" y="21125"/>
                  <a:pt x="7272" y="21161"/>
                  <a:pt x="7324" y="21161"/>
                </a:cubicBezTo>
                <a:cubicBezTo>
                  <a:pt x="7392" y="21161"/>
                  <a:pt x="7446" y="21217"/>
                  <a:pt x="7502" y="21348"/>
                </a:cubicBezTo>
                <a:lnTo>
                  <a:pt x="7582" y="21535"/>
                </a:lnTo>
                <a:lnTo>
                  <a:pt x="7749" y="21403"/>
                </a:lnTo>
                <a:cubicBezTo>
                  <a:pt x="7842" y="21330"/>
                  <a:pt x="7983" y="21271"/>
                  <a:pt x="8065" y="21271"/>
                </a:cubicBezTo>
                <a:cubicBezTo>
                  <a:pt x="8186" y="21270"/>
                  <a:pt x="8223" y="21300"/>
                  <a:pt x="8282" y="21435"/>
                </a:cubicBezTo>
                <a:cubicBezTo>
                  <a:pt x="8321" y="21526"/>
                  <a:pt x="8370" y="21600"/>
                  <a:pt x="8390" y="21600"/>
                </a:cubicBezTo>
                <a:cubicBezTo>
                  <a:pt x="8411" y="21600"/>
                  <a:pt x="8542" y="21510"/>
                  <a:pt x="8684" y="21401"/>
                </a:cubicBezTo>
                <a:lnTo>
                  <a:pt x="8942" y="21206"/>
                </a:lnTo>
                <a:lnTo>
                  <a:pt x="9067" y="21370"/>
                </a:lnTo>
                <a:lnTo>
                  <a:pt x="9193" y="21535"/>
                </a:lnTo>
                <a:cubicBezTo>
                  <a:pt x="9194" y="21534"/>
                  <a:pt x="9195" y="21534"/>
                  <a:pt x="9195" y="21533"/>
                </a:cubicBezTo>
                <a:lnTo>
                  <a:pt x="9493" y="21298"/>
                </a:lnTo>
                <a:cubicBezTo>
                  <a:pt x="9774" y="21076"/>
                  <a:pt x="9796" y="21068"/>
                  <a:pt x="9891" y="21144"/>
                </a:cubicBezTo>
                <a:cubicBezTo>
                  <a:pt x="9985" y="21220"/>
                  <a:pt x="10011" y="21210"/>
                  <a:pt x="10316" y="20974"/>
                </a:cubicBezTo>
                <a:cubicBezTo>
                  <a:pt x="10495" y="20837"/>
                  <a:pt x="10665" y="20723"/>
                  <a:pt x="10695" y="20722"/>
                </a:cubicBezTo>
                <a:cubicBezTo>
                  <a:pt x="10724" y="20722"/>
                  <a:pt x="10829" y="20658"/>
                  <a:pt x="10928" y="20580"/>
                </a:cubicBezTo>
                <a:cubicBezTo>
                  <a:pt x="11027" y="20502"/>
                  <a:pt x="13234" y="18785"/>
                  <a:pt x="15833" y="16764"/>
                </a:cubicBezTo>
                <a:cubicBezTo>
                  <a:pt x="18433" y="14743"/>
                  <a:pt x="20582" y="13048"/>
                  <a:pt x="20610" y="12994"/>
                </a:cubicBezTo>
                <a:cubicBezTo>
                  <a:pt x="20638" y="12941"/>
                  <a:pt x="20769" y="12817"/>
                  <a:pt x="20900" y="12722"/>
                </a:cubicBezTo>
                <a:cubicBezTo>
                  <a:pt x="21106" y="12571"/>
                  <a:pt x="21135" y="12531"/>
                  <a:pt x="21114" y="12422"/>
                </a:cubicBezTo>
                <a:cubicBezTo>
                  <a:pt x="21094" y="12311"/>
                  <a:pt x="21122" y="12275"/>
                  <a:pt x="21344" y="12122"/>
                </a:cubicBezTo>
                <a:cubicBezTo>
                  <a:pt x="21428" y="12064"/>
                  <a:pt x="21453" y="12045"/>
                  <a:pt x="21501" y="12010"/>
                </a:cubicBezTo>
                <a:cubicBezTo>
                  <a:pt x="21541" y="11974"/>
                  <a:pt x="21579" y="11939"/>
                  <a:pt x="21600" y="11909"/>
                </a:cubicBezTo>
                <a:cubicBezTo>
                  <a:pt x="21599" y="11862"/>
                  <a:pt x="21546" y="11630"/>
                  <a:pt x="21480" y="11398"/>
                </a:cubicBezTo>
                <a:cubicBezTo>
                  <a:pt x="21457" y="11315"/>
                  <a:pt x="21420" y="11257"/>
                  <a:pt x="21398" y="11270"/>
                </a:cubicBezTo>
                <a:cubicBezTo>
                  <a:pt x="21230" y="11366"/>
                  <a:pt x="21222" y="11363"/>
                  <a:pt x="21161" y="11199"/>
                </a:cubicBezTo>
                <a:cubicBezTo>
                  <a:pt x="21126" y="11108"/>
                  <a:pt x="21101" y="11014"/>
                  <a:pt x="21106" y="10990"/>
                </a:cubicBezTo>
                <a:cubicBezTo>
                  <a:pt x="21113" y="10956"/>
                  <a:pt x="21040" y="10728"/>
                  <a:pt x="21000" y="10659"/>
                </a:cubicBezTo>
                <a:cubicBezTo>
                  <a:pt x="20995" y="10651"/>
                  <a:pt x="20303" y="11078"/>
                  <a:pt x="19462" y="11607"/>
                </a:cubicBezTo>
                <a:lnTo>
                  <a:pt x="17932" y="12569"/>
                </a:lnTo>
                <a:lnTo>
                  <a:pt x="17691" y="12525"/>
                </a:lnTo>
                <a:cubicBezTo>
                  <a:pt x="17558" y="12500"/>
                  <a:pt x="17450" y="12455"/>
                  <a:pt x="17450" y="12425"/>
                </a:cubicBezTo>
                <a:cubicBezTo>
                  <a:pt x="17450" y="12395"/>
                  <a:pt x="17559" y="12300"/>
                  <a:pt x="17694" y="12213"/>
                </a:cubicBezTo>
                <a:cubicBezTo>
                  <a:pt x="17838" y="12120"/>
                  <a:pt x="17949" y="12012"/>
                  <a:pt x="17960" y="11952"/>
                </a:cubicBezTo>
                <a:cubicBezTo>
                  <a:pt x="17962" y="11943"/>
                  <a:pt x="17971" y="11932"/>
                  <a:pt x="17976" y="11921"/>
                </a:cubicBezTo>
                <a:cubicBezTo>
                  <a:pt x="17985" y="11878"/>
                  <a:pt x="18024" y="11839"/>
                  <a:pt x="18110" y="11784"/>
                </a:cubicBezTo>
                <a:cubicBezTo>
                  <a:pt x="18154" y="11750"/>
                  <a:pt x="18204" y="11713"/>
                  <a:pt x="18265" y="11676"/>
                </a:cubicBezTo>
                <a:cubicBezTo>
                  <a:pt x="18538" y="11510"/>
                  <a:pt x="18547" y="11498"/>
                  <a:pt x="18523" y="11347"/>
                </a:cubicBezTo>
                <a:cubicBezTo>
                  <a:pt x="18506" y="11239"/>
                  <a:pt x="18517" y="11161"/>
                  <a:pt x="18568" y="11088"/>
                </a:cubicBezTo>
                <a:cubicBezTo>
                  <a:pt x="18614" y="11022"/>
                  <a:pt x="18693" y="10959"/>
                  <a:pt x="18819" y="10882"/>
                </a:cubicBezTo>
                <a:cubicBezTo>
                  <a:pt x="18991" y="10778"/>
                  <a:pt x="19026" y="10734"/>
                  <a:pt x="19001" y="10658"/>
                </a:cubicBezTo>
                <a:cubicBezTo>
                  <a:pt x="18985" y="10606"/>
                  <a:pt x="18973" y="10508"/>
                  <a:pt x="18974" y="10440"/>
                </a:cubicBezTo>
                <a:cubicBezTo>
                  <a:pt x="18975" y="10372"/>
                  <a:pt x="18959" y="10317"/>
                  <a:pt x="18939" y="10317"/>
                </a:cubicBezTo>
                <a:cubicBezTo>
                  <a:pt x="18919" y="10317"/>
                  <a:pt x="18884" y="10253"/>
                  <a:pt x="18863" y="10174"/>
                </a:cubicBezTo>
                <a:cubicBezTo>
                  <a:pt x="18830" y="10058"/>
                  <a:pt x="18805" y="10039"/>
                  <a:pt x="18725" y="10066"/>
                </a:cubicBezTo>
                <a:cubicBezTo>
                  <a:pt x="18683" y="10081"/>
                  <a:pt x="18654" y="10076"/>
                  <a:pt x="18627" y="10054"/>
                </a:cubicBezTo>
                <a:cubicBezTo>
                  <a:pt x="18605" y="10037"/>
                  <a:pt x="18585" y="10010"/>
                  <a:pt x="18563" y="9963"/>
                </a:cubicBezTo>
                <a:cubicBezTo>
                  <a:pt x="18528" y="9889"/>
                  <a:pt x="18505" y="9799"/>
                  <a:pt x="18513" y="9765"/>
                </a:cubicBezTo>
                <a:cubicBezTo>
                  <a:pt x="18522" y="9730"/>
                  <a:pt x="18479" y="9629"/>
                  <a:pt x="18418" y="9540"/>
                </a:cubicBezTo>
                <a:lnTo>
                  <a:pt x="18307" y="9377"/>
                </a:lnTo>
                <a:lnTo>
                  <a:pt x="16960" y="9994"/>
                </a:lnTo>
                <a:cubicBezTo>
                  <a:pt x="16220" y="10334"/>
                  <a:pt x="15580" y="10608"/>
                  <a:pt x="15540" y="10605"/>
                </a:cubicBezTo>
                <a:cubicBezTo>
                  <a:pt x="15500" y="10601"/>
                  <a:pt x="15420" y="10554"/>
                  <a:pt x="15362" y="10502"/>
                </a:cubicBezTo>
                <a:cubicBezTo>
                  <a:pt x="15303" y="10449"/>
                  <a:pt x="15252" y="10418"/>
                  <a:pt x="15249" y="10431"/>
                </a:cubicBezTo>
                <a:cubicBezTo>
                  <a:pt x="15246" y="10445"/>
                  <a:pt x="15205" y="10407"/>
                  <a:pt x="15158" y="10349"/>
                </a:cubicBezTo>
                <a:cubicBezTo>
                  <a:pt x="15111" y="10291"/>
                  <a:pt x="15082" y="10208"/>
                  <a:pt x="15093" y="10167"/>
                </a:cubicBezTo>
                <a:cubicBezTo>
                  <a:pt x="15105" y="10127"/>
                  <a:pt x="15066" y="9993"/>
                  <a:pt x="15007" y="9871"/>
                </a:cubicBezTo>
                <a:cubicBezTo>
                  <a:pt x="14948" y="9748"/>
                  <a:pt x="14894" y="9597"/>
                  <a:pt x="14887" y="9535"/>
                </a:cubicBezTo>
                <a:cubicBezTo>
                  <a:pt x="14880" y="9473"/>
                  <a:pt x="14855" y="9389"/>
                  <a:pt x="14831" y="9350"/>
                </a:cubicBezTo>
                <a:cubicBezTo>
                  <a:pt x="14798" y="9294"/>
                  <a:pt x="14814" y="9265"/>
                  <a:pt x="14902" y="9219"/>
                </a:cubicBezTo>
                <a:cubicBezTo>
                  <a:pt x="15066" y="9134"/>
                  <a:pt x="15157" y="9007"/>
                  <a:pt x="15238" y="8748"/>
                </a:cubicBezTo>
                <a:cubicBezTo>
                  <a:pt x="15302" y="8544"/>
                  <a:pt x="15329" y="8515"/>
                  <a:pt x="15501" y="8462"/>
                </a:cubicBezTo>
                <a:cubicBezTo>
                  <a:pt x="15607" y="8429"/>
                  <a:pt x="15994" y="8295"/>
                  <a:pt x="16360" y="8163"/>
                </a:cubicBezTo>
                <a:cubicBezTo>
                  <a:pt x="16754" y="8022"/>
                  <a:pt x="17047" y="7943"/>
                  <a:pt x="17078" y="7970"/>
                </a:cubicBezTo>
                <a:cubicBezTo>
                  <a:pt x="17156" y="8038"/>
                  <a:pt x="17347" y="8025"/>
                  <a:pt x="17562" y="7935"/>
                </a:cubicBezTo>
                <a:cubicBezTo>
                  <a:pt x="17707" y="7875"/>
                  <a:pt x="17776" y="7870"/>
                  <a:pt x="17837" y="7915"/>
                </a:cubicBezTo>
                <a:cubicBezTo>
                  <a:pt x="17881" y="7948"/>
                  <a:pt x="17980" y="7961"/>
                  <a:pt x="18056" y="7944"/>
                </a:cubicBezTo>
                <a:cubicBezTo>
                  <a:pt x="18381" y="7872"/>
                  <a:pt x="18525" y="7533"/>
                  <a:pt x="18408" y="7114"/>
                </a:cubicBezTo>
                <a:cubicBezTo>
                  <a:pt x="18288" y="6681"/>
                  <a:pt x="17948" y="6596"/>
                  <a:pt x="17648" y="6922"/>
                </a:cubicBezTo>
                <a:cubicBezTo>
                  <a:pt x="17639" y="6932"/>
                  <a:pt x="17627" y="6940"/>
                  <a:pt x="17617" y="6950"/>
                </a:cubicBezTo>
                <a:cubicBezTo>
                  <a:pt x="17614" y="6958"/>
                  <a:pt x="17608" y="6966"/>
                  <a:pt x="17596" y="6972"/>
                </a:cubicBezTo>
                <a:cubicBezTo>
                  <a:pt x="17594" y="6974"/>
                  <a:pt x="17590" y="6975"/>
                  <a:pt x="17588" y="6977"/>
                </a:cubicBezTo>
                <a:cubicBezTo>
                  <a:pt x="17510" y="7041"/>
                  <a:pt x="17410" y="7094"/>
                  <a:pt x="17327" y="7111"/>
                </a:cubicBezTo>
                <a:cubicBezTo>
                  <a:pt x="17217" y="7134"/>
                  <a:pt x="17097" y="7206"/>
                  <a:pt x="17019" y="7298"/>
                </a:cubicBezTo>
                <a:cubicBezTo>
                  <a:pt x="16913" y="7423"/>
                  <a:pt x="16749" y="7492"/>
                  <a:pt x="16043" y="7714"/>
                </a:cubicBezTo>
                <a:lnTo>
                  <a:pt x="15196" y="7982"/>
                </a:lnTo>
                <a:lnTo>
                  <a:pt x="15106" y="7869"/>
                </a:lnTo>
                <a:cubicBezTo>
                  <a:pt x="14977" y="7708"/>
                  <a:pt x="14859" y="7633"/>
                  <a:pt x="14730" y="7632"/>
                </a:cubicBezTo>
                <a:cubicBezTo>
                  <a:pt x="14604" y="7631"/>
                  <a:pt x="14406" y="7394"/>
                  <a:pt x="14479" y="7332"/>
                </a:cubicBezTo>
                <a:cubicBezTo>
                  <a:pt x="14503" y="7312"/>
                  <a:pt x="14518" y="7228"/>
                  <a:pt x="14512" y="7149"/>
                </a:cubicBezTo>
                <a:cubicBezTo>
                  <a:pt x="14505" y="7069"/>
                  <a:pt x="14512" y="6978"/>
                  <a:pt x="14526" y="6946"/>
                </a:cubicBezTo>
                <a:cubicBezTo>
                  <a:pt x="14533" y="6932"/>
                  <a:pt x="14535" y="6903"/>
                  <a:pt x="14538" y="6869"/>
                </a:cubicBezTo>
                <a:cubicBezTo>
                  <a:pt x="14538" y="6859"/>
                  <a:pt x="14538" y="6851"/>
                  <a:pt x="14539" y="6842"/>
                </a:cubicBezTo>
                <a:cubicBezTo>
                  <a:pt x="14540" y="6806"/>
                  <a:pt x="14540" y="6766"/>
                  <a:pt x="14536" y="6727"/>
                </a:cubicBezTo>
                <a:cubicBezTo>
                  <a:pt x="14519" y="6543"/>
                  <a:pt x="14582" y="6223"/>
                  <a:pt x="14659" y="6101"/>
                </a:cubicBezTo>
                <a:cubicBezTo>
                  <a:pt x="14710" y="6020"/>
                  <a:pt x="14746" y="5962"/>
                  <a:pt x="14782" y="5913"/>
                </a:cubicBezTo>
                <a:lnTo>
                  <a:pt x="14841" y="5786"/>
                </a:lnTo>
                <a:lnTo>
                  <a:pt x="14967" y="5758"/>
                </a:lnTo>
                <a:cubicBezTo>
                  <a:pt x="15104" y="5696"/>
                  <a:pt x="15333" y="5653"/>
                  <a:pt x="15813" y="5556"/>
                </a:cubicBezTo>
                <a:cubicBezTo>
                  <a:pt x="16318" y="5454"/>
                  <a:pt x="16892" y="5331"/>
                  <a:pt x="17089" y="5282"/>
                </a:cubicBezTo>
                <a:lnTo>
                  <a:pt x="17447" y="5194"/>
                </a:lnTo>
                <a:lnTo>
                  <a:pt x="17475" y="4977"/>
                </a:lnTo>
                <a:cubicBezTo>
                  <a:pt x="17489" y="4857"/>
                  <a:pt x="17482" y="4730"/>
                  <a:pt x="17461" y="4694"/>
                </a:cubicBezTo>
                <a:cubicBezTo>
                  <a:pt x="17440" y="4658"/>
                  <a:pt x="17429" y="4559"/>
                  <a:pt x="17436" y="4474"/>
                </a:cubicBezTo>
                <a:cubicBezTo>
                  <a:pt x="17446" y="4361"/>
                  <a:pt x="17473" y="4316"/>
                  <a:pt x="17542" y="4303"/>
                </a:cubicBezTo>
                <a:cubicBezTo>
                  <a:pt x="17575" y="4296"/>
                  <a:pt x="17595" y="4285"/>
                  <a:pt x="17607" y="4269"/>
                </a:cubicBezTo>
                <a:cubicBezTo>
                  <a:pt x="17612" y="4257"/>
                  <a:pt x="17616" y="4244"/>
                  <a:pt x="17620" y="4231"/>
                </a:cubicBezTo>
                <a:cubicBezTo>
                  <a:pt x="17622" y="4207"/>
                  <a:pt x="17621" y="4177"/>
                  <a:pt x="17615" y="4131"/>
                </a:cubicBezTo>
                <a:cubicBezTo>
                  <a:pt x="17602" y="4048"/>
                  <a:pt x="17610" y="3955"/>
                  <a:pt x="17632" y="3926"/>
                </a:cubicBezTo>
                <a:cubicBezTo>
                  <a:pt x="17658" y="3890"/>
                  <a:pt x="17650" y="3848"/>
                  <a:pt x="17610" y="3802"/>
                </a:cubicBezTo>
                <a:cubicBezTo>
                  <a:pt x="17576" y="3764"/>
                  <a:pt x="17548" y="3673"/>
                  <a:pt x="17548" y="3602"/>
                </a:cubicBezTo>
                <a:cubicBezTo>
                  <a:pt x="17548" y="3570"/>
                  <a:pt x="17548" y="3547"/>
                  <a:pt x="17543" y="3530"/>
                </a:cubicBezTo>
                <a:cubicBezTo>
                  <a:pt x="17506" y="3503"/>
                  <a:pt x="17431" y="3505"/>
                  <a:pt x="17255" y="3514"/>
                </a:cubicBezTo>
                <a:lnTo>
                  <a:pt x="17136" y="3519"/>
                </a:lnTo>
                <a:lnTo>
                  <a:pt x="16948" y="3542"/>
                </a:lnTo>
                <a:lnTo>
                  <a:pt x="16904" y="3384"/>
                </a:lnTo>
                <a:lnTo>
                  <a:pt x="16861" y="3225"/>
                </a:lnTo>
                <a:lnTo>
                  <a:pt x="16524" y="3223"/>
                </a:lnTo>
                <a:cubicBezTo>
                  <a:pt x="16361" y="3240"/>
                  <a:pt x="16210" y="3240"/>
                  <a:pt x="16184" y="3218"/>
                </a:cubicBezTo>
                <a:cubicBezTo>
                  <a:pt x="16182" y="3216"/>
                  <a:pt x="16175" y="3214"/>
                  <a:pt x="16173" y="3213"/>
                </a:cubicBezTo>
                <a:cubicBezTo>
                  <a:pt x="16057" y="3206"/>
                  <a:pt x="15972" y="3199"/>
                  <a:pt x="15931" y="3187"/>
                </a:cubicBezTo>
                <a:cubicBezTo>
                  <a:pt x="15920" y="3185"/>
                  <a:pt x="15908" y="3183"/>
                  <a:pt x="15899" y="3180"/>
                </a:cubicBezTo>
                <a:cubicBezTo>
                  <a:pt x="15899" y="3180"/>
                  <a:pt x="15897" y="3180"/>
                  <a:pt x="15897" y="3180"/>
                </a:cubicBezTo>
                <a:cubicBezTo>
                  <a:pt x="15895" y="3179"/>
                  <a:pt x="15894" y="3178"/>
                  <a:pt x="15892" y="3177"/>
                </a:cubicBezTo>
                <a:cubicBezTo>
                  <a:pt x="15885" y="3173"/>
                  <a:pt x="15878" y="3171"/>
                  <a:pt x="15873" y="3166"/>
                </a:cubicBezTo>
                <a:cubicBezTo>
                  <a:pt x="15829" y="3139"/>
                  <a:pt x="15836" y="3122"/>
                  <a:pt x="15895" y="3033"/>
                </a:cubicBezTo>
                <a:cubicBezTo>
                  <a:pt x="15934" y="2973"/>
                  <a:pt x="15984" y="2925"/>
                  <a:pt x="16007" y="2925"/>
                </a:cubicBezTo>
                <a:cubicBezTo>
                  <a:pt x="16030" y="2925"/>
                  <a:pt x="16096" y="2861"/>
                  <a:pt x="16154" y="2784"/>
                </a:cubicBezTo>
                <a:cubicBezTo>
                  <a:pt x="16258" y="2647"/>
                  <a:pt x="16277" y="2644"/>
                  <a:pt x="17134" y="2592"/>
                </a:cubicBezTo>
                <a:cubicBezTo>
                  <a:pt x="17614" y="2563"/>
                  <a:pt x="18295" y="2516"/>
                  <a:pt x="18646" y="2486"/>
                </a:cubicBezTo>
                <a:cubicBezTo>
                  <a:pt x="18996" y="2456"/>
                  <a:pt x="19322" y="2431"/>
                  <a:pt x="19369" y="2431"/>
                </a:cubicBezTo>
                <a:cubicBezTo>
                  <a:pt x="19444" y="2431"/>
                  <a:pt x="19454" y="2403"/>
                  <a:pt x="19446" y="2225"/>
                </a:cubicBezTo>
                <a:cubicBezTo>
                  <a:pt x="19440" y="2112"/>
                  <a:pt x="19424" y="1978"/>
                  <a:pt x="19407" y="1927"/>
                </a:cubicBezTo>
                <a:cubicBezTo>
                  <a:pt x="19358" y="1777"/>
                  <a:pt x="19397" y="1637"/>
                  <a:pt x="19494" y="1618"/>
                </a:cubicBezTo>
                <a:cubicBezTo>
                  <a:pt x="19575" y="1602"/>
                  <a:pt x="19582" y="1578"/>
                  <a:pt x="19565" y="1373"/>
                </a:cubicBezTo>
                <a:cubicBezTo>
                  <a:pt x="19541" y="1062"/>
                  <a:pt x="19529" y="936"/>
                  <a:pt x="19466" y="883"/>
                </a:cubicBezTo>
                <a:cubicBezTo>
                  <a:pt x="19421" y="865"/>
                  <a:pt x="19349" y="853"/>
                  <a:pt x="19225" y="842"/>
                </a:cubicBezTo>
                <a:cubicBezTo>
                  <a:pt x="19224" y="842"/>
                  <a:pt x="19224" y="842"/>
                  <a:pt x="19223" y="842"/>
                </a:cubicBezTo>
                <a:cubicBezTo>
                  <a:pt x="19222" y="842"/>
                  <a:pt x="19222" y="842"/>
                  <a:pt x="19221" y="842"/>
                </a:cubicBezTo>
                <a:cubicBezTo>
                  <a:pt x="19145" y="842"/>
                  <a:pt x="19093" y="838"/>
                  <a:pt x="19049" y="831"/>
                </a:cubicBezTo>
                <a:cubicBezTo>
                  <a:pt x="19039" y="830"/>
                  <a:pt x="19031" y="829"/>
                  <a:pt x="19022" y="828"/>
                </a:cubicBezTo>
                <a:cubicBezTo>
                  <a:pt x="19011" y="826"/>
                  <a:pt x="18997" y="823"/>
                  <a:pt x="18988" y="819"/>
                </a:cubicBezTo>
                <a:cubicBezTo>
                  <a:pt x="18962" y="813"/>
                  <a:pt x="18944" y="804"/>
                  <a:pt x="18934" y="792"/>
                </a:cubicBezTo>
                <a:cubicBezTo>
                  <a:pt x="18929" y="786"/>
                  <a:pt x="18923" y="781"/>
                  <a:pt x="18921" y="775"/>
                </a:cubicBezTo>
                <a:cubicBezTo>
                  <a:pt x="18913" y="765"/>
                  <a:pt x="18903" y="754"/>
                  <a:pt x="18896" y="741"/>
                </a:cubicBezTo>
                <a:cubicBezTo>
                  <a:pt x="18863" y="676"/>
                  <a:pt x="18790" y="649"/>
                  <a:pt x="18467" y="617"/>
                </a:cubicBezTo>
                <a:cubicBezTo>
                  <a:pt x="18456" y="616"/>
                  <a:pt x="18452" y="615"/>
                  <a:pt x="18441" y="614"/>
                </a:cubicBezTo>
                <a:cubicBezTo>
                  <a:pt x="18324" y="603"/>
                  <a:pt x="18176" y="590"/>
                  <a:pt x="17988" y="576"/>
                </a:cubicBezTo>
                <a:cubicBezTo>
                  <a:pt x="17516" y="541"/>
                  <a:pt x="16394" y="475"/>
                  <a:pt x="15495" y="430"/>
                </a:cubicBezTo>
                <a:cubicBezTo>
                  <a:pt x="14596" y="385"/>
                  <a:pt x="12890" y="300"/>
                  <a:pt x="11706" y="240"/>
                </a:cubicBezTo>
                <a:cubicBezTo>
                  <a:pt x="10521" y="180"/>
                  <a:pt x="9022" y="107"/>
                  <a:pt x="8375" y="77"/>
                </a:cubicBezTo>
                <a:cubicBezTo>
                  <a:pt x="7729" y="47"/>
                  <a:pt x="7101" y="12"/>
                  <a:pt x="6975" y="0"/>
                </a:cubicBezTo>
                <a:cubicBezTo>
                  <a:pt x="6974" y="0"/>
                  <a:pt x="6973" y="0"/>
                  <a:pt x="6972" y="0"/>
                </a:cubicBezTo>
                <a:close/>
              </a:path>
            </a:pathLst>
          </a:custGeom>
          <a:ln w="12700">
            <a:miter lim="400000"/>
          </a:ln>
        </p:spPr>
      </p:pic>
      <p:sp>
        <p:nvSpPr>
          <p:cNvPr id="6" name="Shape 189"/>
          <p:cNvSpPr/>
          <p:nvPr/>
        </p:nvSpPr>
        <p:spPr>
          <a:xfrm>
            <a:off x="2828589" y="4211299"/>
            <a:ext cx="1727866" cy="346760"/>
          </a:xfrm>
          <a:prstGeom prst="rect">
            <a:avLst/>
          </a:prstGeom>
          <a:ln w="12700">
            <a:miter lim="400000"/>
          </a:ln>
          <a:extLst>
            <a:ext uri="{C572A759-6A51-4108-AA02-DFA0A04FC94B}">
              <ma14:wrappingTextBoxFlag xmlns:ma14="http://schemas.microsoft.com/office/mac/drawingml/2011/main" val="1"/>
            </a:ext>
          </a:extLst>
        </p:spPr>
        <p:txBody>
          <a:bodyPr lIns="65023" tIns="65023" rIns="65023" bIns="65023">
            <a:spAutoFit/>
          </a:bodyPr>
          <a:lstStyle>
            <a:lvl1pPr algn="just" defTabSz="650240">
              <a:buClrTx/>
              <a:defRPr sz="2200" b="1">
                <a:solidFill>
                  <a:srgbClr val="604A7B"/>
                </a:solidFill>
                <a:effectLst>
                  <a:outerShdw blurRad="38100" dist="38100" dir="2700000" rotWithShape="0">
                    <a:srgbClr val="000000">
                      <a:alpha val="43137"/>
                    </a:srgbClr>
                  </a:outerShdw>
                </a:effectLst>
                <a:uFillTx/>
              </a:defRPr>
            </a:lvl1pPr>
          </a:lstStyle>
          <a:p>
            <a:r>
              <a:rPr sz="1400"/>
              <a:t>Layer  # </a:t>
            </a:r>
          </a:p>
        </p:txBody>
      </p:sp>
      <p:sp>
        <p:nvSpPr>
          <p:cNvPr id="7" name="Shape 190"/>
          <p:cNvSpPr/>
          <p:nvPr/>
        </p:nvSpPr>
        <p:spPr>
          <a:xfrm>
            <a:off x="8310609" y="4493859"/>
            <a:ext cx="598038" cy="346760"/>
          </a:xfrm>
          <a:prstGeom prst="rect">
            <a:avLst/>
          </a:prstGeom>
          <a:ln w="12700">
            <a:miter lim="400000"/>
          </a:ln>
          <a:extLst>
            <a:ext uri="{C572A759-6A51-4108-AA02-DFA0A04FC94B}">
              <ma14:wrappingTextBoxFlag xmlns:ma14="http://schemas.microsoft.com/office/mac/drawingml/2011/main" val="1"/>
            </a:ext>
          </a:extLst>
        </p:spPr>
        <p:txBody>
          <a:bodyPr lIns="65023" tIns="65023" rIns="65023" bIns="65023">
            <a:spAutoFit/>
          </a:bodyPr>
          <a:lstStyle>
            <a:lvl1pPr algn="just" defTabSz="650240">
              <a:buClrTx/>
              <a:defRPr sz="2200" b="1">
                <a:solidFill>
                  <a:srgbClr val="FF0000"/>
                </a:solidFill>
                <a:effectLst>
                  <a:outerShdw blurRad="38100" dist="38100" dir="2700000" rotWithShape="0">
                    <a:srgbClr val="000000">
                      <a:alpha val="43137"/>
                    </a:srgbClr>
                  </a:outerShdw>
                </a:effectLst>
                <a:uFillTx/>
              </a:defRPr>
            </a:lvl1pPr>
          </a:lstStyle>
          <a:p>
            <a:r>
              <a:rPr sz="1400">
                <a:solidFill>
                  <a:schemeClr val="accent6"/>
                </a:solidFill>
              </a:rPr>
              <a:t>12</a:t>
            </a:r>
          </a:p>
        </p:txBody>
      </p:sp>
      <p:sp>
        <p:nvSpPr>
          <p:cNvPr id="8" name="Shape 191"/>
          <p:cNvSpPr/>
          <p:nvPr/>
        </p:nvSpPr>
        <p:spPr>
          <a:xfrm>
            <a:off x="7849946" y="4493859"/>
            <a:ext cx="626281" cy="346760"/>
          </a:xfrm>
          <a:prstGeom prst="rect">
            <a:avLst/>
          </a:prstGeom>
          <a:ln w="12700">
            <a:miter lim="400000"/>
          </a:ln>
          <a:extLst>
            <a:ext uri="{C572A759-6A51-4108-AA02-DFA0A04FC94B}">
              <ma14:wrappingTextBoxFlag xmlns:ma14="http://schemas.microsoft.com/office/mac/drawingml/2011/main" val="1"/>
            </a:ext>
          </a:extLst>
        </p:spPr>
        <p:txBody>
          <a:bodyPr lIns="65023" tIns="65023" rIns="65023" bIns="65023">
            <a:spAutoFit/>
          </a:bodyPr>
          <a:lstStyle>
            <a:lvl1pPr algn="just" defTabSz="650240">
              <a:buClrTx/>
              <a:defRPr sz="2200" b="1">
                <a:solidFill>
                  <a:srgbClr val="FF0000"/>
                </a:solidFill>
                <a:effectLst>
                  <a:outerShdw blurRad="38100" dist="38100" dir="2700000" rotWithShape="0">
                    <a:srgbClr val="000000">
                      <a:alpha val="43137"/>
                    </a:srgbClr>
                  </a:outerShdw>
                </a:effectLst>
                <a:uFillTx/>
              </a:defRPr>
            </a:lvl1pPr>
          </a:lstStyle>
          <a:p>
            <a:r>
              <a:rPr sz="1400">
                <a:solidFill>
                  <a:schemeClr val="accent6"/>
                </a:solidFill>
              </a:rPr>
              <a:t>16</a:t>
            </a:r>
          </a:p>
        </p:txBody>
      </p:sp>
      <p:sp>
        <p:nvSpPr>
          <p:cNvPr id="9" name="Shape 192"/>
          <p:cNvSpPr/>
          <p:nvPr/>
        </p:nvSpPr>
        <p:spPr>
          <a:xfrm>
            <a:off x="7397037" y="4491242"/>
            <a:ext cx="602910" cy="346760"/>
          </a:xfrm>
          <a:prstGeom prst="rect">
            <a:avLst/>
          </a:prstGeom>
          <a:ln w="12700">
            <a:miter lim="400000"/>
          </a:ln>
          <a:extLst>
            <a:ext uri="{C572A759-6A51-4108-AA02-DFA0A04FC94B}">
              <ma14:wrappingTextBoxFlag xmlns:ma14="http://schemas.microsoft.com/office/mac/drawingml/2011/main" val="1"/>
            </a:ext>
          </a:extLst>
        </p:spPr>
        <p:txBody>
          <a:bodyPr lIns="65023" tIns="65023" rIns="65023" bIns="65023">
            <a:spAutoFit/>
          </a:bodyPr>
          <a:lstStyle>
            <a:lvl1pPr algn="just" defTabSz="650240">
              <a:buClrTx/>
              <a:defRPr sz="2200" b="1">
                <a:solidFill>
                  <a:srgbClr val="FF0000"/>
                </a:solidFill>
                <a:effectLst>
                  <a:outerShdw blurRad="38100" dist="38100" dir="2700000" rotWithShape="0">
                    <a:srgbClr val="000000">
                      <a:alpha val="43137"/>
                    </a:srgbClr>
                  </a:outerShdw>
                </a:effectLst>
                <a:uFillTx/>
              </a:defRPr>
            </a:lvl1pPr>
          </a:lstStyle>
          <a:p>
            <a:r>
              <a:rPr sz="1400">
                <a:solidFill>
                  <a:schemeClr val="accent6"/>
                </a:solidFill>
              </a:rPr>
              <a:t>20</a:t>
            </a:r>
          </a:p>
        </p:txBody>
      </p:sp>
      <p:sp>
        <p:nvSpPr>
          <p:cNvPr id="10" name="Shape 193"/>
          <p:cNvSpPr/>
          <p:nvPr/>
        </p:nvSpPr>
        <p:spPr>
          <a:xfrm>
            <a:off x="6297086" y="4205026"/>
            <a:ext cx="424547" cy="346760"/>
          </a:xfrm>
          <a:prstGeom prst="rect">
            <a:avLst/>
          </a:prstGeom>
          <a:ln w="12700">
            <a:miter lim="400000"/>
          </a:ln>
          <a:extLst>
            <a:ext uri="{C572A759-6A51-4108-AA02-DFA0A04FC94B}">
              <ma14:wrappingTextBoxFlag xmlns:ma14="http://schemas.microsoft.com/office/mac/drawingml/2011/main" val="1"/>
            </a:ext>
          </a:extLst>
        </p:spPr>
        <p:txBody>
          <a:bodyPr lIns="65023" tIns="65023" rIns="65023" bIns="65023">
            <a:spAutoFit/>
          </a:bodyPr>
          <a:lstStyle>
            <a:lvl1pPr algn="just" defTabSz="650240">
              <a:buClrTx/>
              <a:defRPr sz="2200" b="1">
                <a:solidFill>
                  <a:srgbClr val="604A7B"/>
                </a:solidFill>
                <a:effectLst>
                  <a:outerShdw blurRad="38100" dist="38100" dir="2700000" rotWithShape="0">
                    <a:srgbClr val="000000">
                      <a:alpha val="43137"/>
                    </a:srgbClr>
                  </a:outerShdw>
                </a:effectLst>
                <a:uFillTx/>
              </a:defRPr>
            </a:lvl1pPr>
          </a:lstStyle>
          <a:p>
            <a:r>
              <a:rPr sz="1400"/>
              <a:t>3</a:t>
            </a:r>
          </a:p>
        </p:txBody>
      </p:sp>
      <p:sp>
        <p:nvSpPr>
          <p:cNvPr id="11" name="Shape 194"/>
          <p:cNvSpPr/>
          <p:nvPr/>
        </p:nvSpPr>
        <p:spPr>
          <a:xfrm>
            <a:off x="5766045" y="4218678"/>
            <a:ext cx="424547" cy="346760"/>
          </a:xfrm>
          <a:prstGeom prst="rect">
            <a:avLst/>
          </a:prstGeom>
          <a:ln w="12700">
            <a:miter lim="400000"/>
          </a:ln>
          <a:extLst>
            <a:ext uri="{C572A759-6A51-4108-AA02-DFA0A04FC94B}">
              <ma14:wrappingTextBoxFlag xmlns:ma14="http://schemas.microsoft.com/office/mac/drawingml/2011/main" val="1"/>
            </a:ext>
          </a:extLst>
        </p:spPr>
        <p:txBody>
          <a:bodyPr lIns="65023" tIns="65023" rIns="65023" bIns="65023">
            <a:spAutoFit/>
          </a:bodyPr>
          <a:lstStyle>
            <a:lvl1pPr algn="just" defTabSz="650240">
              <a:buClrTx/>
              <a:defRPr sz="2200" b="1">
                <a:solidFill>
                  <a:srgbClr val="604A7B"/>
                </a:solidFill>
                <a:effectLst>
                  <a:outerShdw blurRad="38100" dist="38100" dir="2700000" rotWithShape="0">
                    <a:srgbClr val="000000">
                      <a:alpha val="43137"/>
                    </a:srgbClr>
                  </a:outerShdw>
                </a:effectLst>
                <a:uFillTx/>
              </a:defRPr>
            </a:lvl1pPr>
          </a:lstStyle>
          <a:p>
            <a:r>
              <a:rPr sz="1400"/>
              <a:t>4</a:t>
            </a:r>
          </a:p>
        </p:txBody>
      </p:sp>
      <p:sp>
        <p:nvSpPr>
          <p:cNvPr id="12" name="Shape 195"/>
          <p:cNvSpPr/>
          <p:nvPr/>
        </p:nvSpPr>
        <p:spPr>
          <a:xfrm>
            <a:off x="4922308" y="4211299"/>
            <a:ext cx="424547" cy="346760"/>
          </a:xfrm>
          <a:prstGeom prst="rect">
            <a:avLst/>
          </a:prstGeom>
          <a:ln w="12700">
            <a:miter lim="400000"/>
          </a:ln>
          <a:extLst>
            <a:ext uri="{C572A759-6A51-4108-AA02-DFA0A04FC94B}">
              <ma14:wrappingTextBoxFlag xmlns:ma14="http://schemas.microsoft.com/office/mac/drawingml/2011/main" val="1"/>
            </a:ext>
          </a:extLst>
        </p:spPr>
        <p:txBody>
          <a:bodyPr lIns="65023" tIns="65023" rIns="65023" bIns="65023">
            <a:spAutoFit/>
          </a:bodyPr>
          <a:lstStyle>
            <a:lvl1pPr algn="just" defTabSz="650240">
              <a:buClrTx/>
              <a:defRPr sz="2200" b="1">
                <a:solidFill>
                  <a:srgbClr val="604A7B"/>
                </a:solidFill>
                <a:effectLst>
                  <a:outerShdw blurRad="38100" dist="38100" dir="2700000" rotWithShape="0">
                    <a:srgbClr val="000000">
                      <a:alpha val="43137"/>
                    </a:srgbClr>
                  </a:outerShdw>
                </a:effectLst>
                <a:uFillTx/>
              </a:defRPr>
            </a:lvl1pPr>
          </a:lstStyle>
          <a:p>
            <a:r>
              <a:rPr sz="1400"/>
              <a:t>5</a:t>
            </a:r>
          </a:p>
        </p:txBody>
      </p:sp>
      <p:sp>
        <p:nvSpPr>
          <p:cNvPr id="13" name="Shape 196"/>
          <p:cNvSpPr/>
          <p:nvPr/>
        </p:nvSpPr>
        <p:spPr>
          <a:xfrm>
            <a:off x="4368641" y="4211299"/>
            <a:ext cx="424547" cy="346760"/>
          </a:xfrm>
          <a:prstGeom prst="rect">
            <a:avLst/>
          </a:prstGeom>
          <a:ln w="12700">
            <a:miter lim="400000"/>
          </a:ln>
          <a:extLst>
            <a:ext uri="{C572A759-6A51-4108-AA02-DFA0A04FC94B}">
              <ma14:wrappingTextBoxFlag xmlns:ma14="http://schemas.microsoft.com/office/mac/drawingml/2011/main" val="1"/>
            </a:ext>
          </a:extLst>
        </p:spPr>
        <p:txBody>
          <a:bodyPr lIns="65023" tIns="65023" rIns="65023" bIns="65023">
            <a:spAutoFit/>
          </a:bodyPr>
          <a:lstStyle>
            <a:lvl1pPr algn="just" defTabSz="650240">
              <a:buClrTx/>
              <a:defRPr sz="2200" b="1">
                <a:solidFill>
                  <a:srgbClr val="604A7B"/>
                </a:solidFill>
                <a:effectLst>
                  <a:outerShdw blurRad="38100" dist="38100" dir="2700000" rotWithShape="0">
                    <a:srgbClr val="000000">
                      <a:alpha val="43137"/>
                    </a:srgbClr>
                  </a:outerShdw>
                </a:effectLst>
                <a:uFillTx/>
              </a:defRPr>
            </a:lvl1pPr>
          </a:lstStyle>
          <a:p>
            <a:r>
              <a:rPr sz="1400"/>
              <a:t>6</a:t>
            </a:r>
          </a:p>
        </p:txBody>
      </p:sp>
      <p:sp>
        <p:nvSpPr>
          <p:cNvPr id="14" name="Shape 197"/>
          <p:cNvSpPr/>
          <p:nvPr/>
        </p:nvSpPr>
        <p:spPr>
          <a:xfrm>
            <a:off x="2874734" y="4461892"/>
            <a:ext cx="2110633" cy="346760"/>
          </a:xfrm>
          <a:prstGeom prst="rect">
            <a:avLst/>
          </a:prstGeom>
          <a:ln w="12700">
            <a:miter lim="400000"/>
          </a:ln>
          <a:extLst>
            <a:ext uri="{C572A759-6A51-4108-AA02-DFA0A04FC94B}">
              <ma14:wrappingTextBoxFlag xmlns:ma14="http://schemas.microsoft.com/office/mac/drawingml/2011/main" val="1"/>
            </a:ext>
          </a:extLst>
        </p:spPr>
        <p:txBody>
          <a:bodyPr lIns="65023" tIns="65023" rIns="65023" bIns="65023">
            <a:spAutoFit/>
          </a:bodyPr>
          <a:lstStyle>
            <a:lvl1pPr algn="just" defTabSz="650240">
              <a:buClrTx/>
              <a:defRPr sz="2200" b="1">
                <a:solidFill>
                  <a:srgbClr val="FF0000"/>
                </a:solidFill>
                <a:effectLst>
                  <a:outerShdw blurRad="38100" dist="38100" dir="2700000" rotWithShape="0">
                    <a:srgbClr val="000000">
                      <a:alpha val="43137"/>
                    </a:srgbClr>
                  </a:outerShdw>
                </a:effectLst>
                <a:uFillTx/>
              </a:defRPr>
            </a:lvl1pPr>
          </a:lstStyle>
          <a:p>
            <a:r>
              <a:rPr sz="1400" dirty="0">
                <a:solidFill>
                  <a:schemeClr val="accent6"/>
                </a:solidFill>
              </a:rPr>
              <a:t>n. of Staves</a:t>
            </a:r>
          </a:p>
        </p:txBody>
      </p:sp>
      <p:sp>
        <p:nvSpPr>
          <p:cNvPr id="15" name="Shape 198"/>
          <p:cNvSpPr/>
          <p:nvPr/>
        </p:nvSpPr>
        <p:spPr>
          <a:xfrm>
            <a:off x="8217513" y="4272877"/>
            <a:ext cx="424547" cy="346760"/>
          </a:xfrm>
          <a:prstGeom prst="rect">
            <a:avLst/>
          </a:prstGeom>
          <a:ln w="12700">
            <a:miter lim="400000"/>
          </a:ln>
          <a:extLst>
            <a:ext uri="{C572A759-6A51-4108-AA02-DFA0A04FC94B}">
              <ma14:wrappingTextBoxFlag xmlns:ma14="http://schemas.microsoft.com/office/mac/drawingml/2011/main" val="1"/>
            </a:ext>
          </a:extLst>
        </p:spPr>
        <p:txBody>
          <a:bodyPr lIns="65023" tIns="65023" rIns="65023" bIns="65023">
            <a:spAutoFit/>
          </a:bodyPr>
          <a:lstStyle>
            <a:lvl1pPr algn="just" defTabSz="650240">
              <a:buClrTx/>
              <a:defRPr sz="2200" b="1">
                <a:solidFill>
                  <a:srgbClr val="604A7B"/>
                </a:solidFill>
                <a:effectLst>
                  <a:outerShdw blurRad="38100" dist="38100" dir="2700000" rotWithShape="0">
                    <a:srgbClr val="000000">
                      <a:alpha val="43137"/>
                    </a:srgbClr>
                  </a:outerShdw>
                </a:effectLst>
                <a:uFillTx/>
              </a:defRPr>
            </a:lvl1pPr>
          </a:lstStyle>
          <a:p>
            <a:r>
              <a:rPr sz="1400"/>
              <a:t>0</a:t>
            </a:r>
          </a:p>
        </p:txBody>
      </p:sp>
      <p:sp>
        <p:nvSpPr>
          <p:cNvPr id="16" name="Shape 199"/>
          <p:cNvSpPr/>
          <p:nvPr/>
        </p:nvSpPr>
        <p:spPr>
          <a:xfrm>
            <a:off x="7638619" y="4271977"/>
            <a:ext cx="424547" cy="346760"/>
          </a:xfrm>
          <a:prstGeom prst="rect">
            <a:avLst/>
          </a:prstGeom>
          <a:ln w="12700">
            <a:miter lim="400000"/>
          </a:ln>
          <a:extLst>
            <a:ext uri="{C572A759-6A51-4108-AA02-DFA0A04FC94B}">
              <ma14:wrappingTextBoxFlag xmlns:ma14="http://schemas.microsoft.com/office/mac/drawingml/2011/main" val="1"/>
            </a:ext>
          </a:extLst>
        </p:spPr>
        <p:txBody>
          <a:bodyPr lIns="65023" tIns="65023" rIns="65023" bIns="65023">
            <a:spAutoFit/>
          </a:bodyPr>
          <a:lstStyle>
            <a:lvl1pPr algn="just" defTabSz="650240">
              <a:buClrTx/>
              <a:defRPr sz="2200" b="1">
                <a:solidFill>
                  <a:srgbClr val="604A7B"/>
                </a:solidFill>
                <a:effectLst>
                  <a:outerShdw blurRad="38100" dist="38100" dir="2700000" rotWithShape="0">
                    <a:srgbClr val="000000">
                      <a:alpha val="43137"/>
                    </a:srgbClr>
                  </a:outerShdw>
                </a:effectLst>
                <a:uFillTx/>
              </a:defRPr>
            </a:lvl1pPr>
          </a:lstStyle>
          <a:p>
            <a:r>
              <a:rPr sz="1400"/>
              <a:t>2</a:t>
            </a:r>
          </a:p>
        </p:txBody>
      </p:sp>
      <p:sp>
        <p:nvSpPr>
          <p:cNvPr id="17" name="Shape 200"/>
          <p:cNvSpPr/>
          <p:nvPr/>
        </p:nvSpPr>
        <p:spPr>
          <a:xfrm>
            <a:off x="6229697" y="4469271"/>
            <a:ext cx="681877" cy="346760"/>
          </a:xfrm>
          <a:prstGeom prst="rect">
            <a:avLst/>
          </a:prstGeom>
          <a:ln w="12700">
            <a:miter lim="400000"/>
          </a:ln>
          <a:extLst>
            <a:ext uri="{C572A759-6A51-4108-AA02-DFA0A04FC94B}">
              <ma14:wrappingTextBoxFlag xmlns:ma14="http://schemas.microsoft.com/office/mac/drawingml/2011/main" val="1"/>
            </a:ext>
          </a:extLst>
        </p:spPr>
        <p:txBody>
          <a:bodyPr lIns="65023" tIns="65023" rIns="65023" bIns="65023">
            <a:spAutoFit/>
          </a:bodyPr>
          <a:lstStyle>
            <a:lvl1pPr algn="just" defTabSz="650240">
              <a:buClrTx/>
              <a:defRPr sz="2200" b="1">
                <a:solidFill>
                  <a:srgbClr val="FF0000"/>
                </a:solidFill>
                <a:effectLst>
                  <a:outerShdw blurRad="38100" dist="38100" dir="2700000" rotWithShape="0">
                    <a:srgbClr val="000000">
                      <a:alpha val="43137"/>
                    </a:srgbClr>
                  </a:outerShdw>
                </a:effectLst>
                <a:uFillTx/>
              </a:defRPr>
            </a:lvl1pPr>
          </a:lstStyle>
          <a:p>
            <a:r>
              <a:rPr sz="1400">
                <a:solidFill>
                  <a:schemeClr val="accent6"/>
                </a:solidFill>
              </a:rPr>
              <a:t>24</a:t>
            </a:r>
          </a:p>
        </p:txBody>
      </p:sp>
      <p:sp>
        <p:nvSpPr>
          <p:cNvPr id="18" name="Shape 201"/>
          <p:cNvSpPr/>
          <p:nvPr/>
        </p:nvSpPr>
        <p:spPr>
          <a:xfrm>
            <a:off x="5710128" y="4482923"/>
            <a:ext cx="754610" cy="346760"/>
          </a:xfrm>
          <a:prstGeom prst="rect">
            <a:avLst/>
          </a:prstGeom>
          <a:ln w="12700">
            <a:miter lim="400000"/>
          </a:ln>
          <a:extLst>
            <a:ext uri="{C572A759-6A51-4108-AA02-DFA0A04FC94B}">
              <ma14:wrappingTextBoxFlag xmlns:ma14="http://schemas.microsoft.com/office/mac/drawingml/2011/main" val="1"/>
            </a:ext>
          </a:extLst>
        </p:spPr>
        <p:txBody>
          <a:bodyPr lIns="65023" tIns="65023" rIns="65023" bIns="65023">
            <a:spAutoFit/>
          </a:bodyPr>
          <a:lstStyle>
            <a:lvl1pPr algn="just" defTabSz="650240">
              <a:buClrTx/>
              <a:defRPr sz="2200" b="1">
                <a:solidFill>
                  <a:srgbClr val="FF0000"/>
                </a:solidFill>
                <a:effectLst>
                  <a:outerShdw blurRad="38100" dist="38100" dir="2700000" rotWithShape="0">
                    <a:srgbClr val="000000">
                      <a:alpha val="43137"/>
                    </a:srgbClr>
                  </a:outerShdw>
                </a:effectLst>
                <a:uFillTx/>
              </a:defRPr>
            </a:lvl1pPr>
          </a:lstStyle>
          <a:p>
            <a:r>
              <a:rPr sz="1400">
                <a:solidFill>
                  <a:schemeClr val="accent6"/>
                </a:solidFill>
              </a:rPr>
              <a:t>30</a:t>
            </a:r>
          </a:p>
        </p:txBody>
      </p:sp>
      <p:sp>
        <p:nvSpPr>
          <p:cNvPr id="19" name="Shape 202"/>
          <p:cNvSpPr/>
          <p:nvPr/>
        </p:nvSpPr>
        <p:spPr>
          <a:xfrm>
            <a:off x="4910403" y="4475544"/>
            <a:ext cx="666271" cy="346760"/>
          </a:xfrm>
          <a:prstGeom prst="rect">
            <a:avLst/>
          </a:prstGeom>
          <a:ln w="12700">
            <a:miter lim="400000"/>
          </a:ln>
          <a:extLst>
            <a:ext uri="{C572A759-6A51-4108-AA02-DFA0A04FC94B}">
              <ma14:wrappingTextBoxFlag xmlns:ma14="http://schemas.microsoft.com/office/mac/drawingml/2011/main" val="1"/>
            </a:ext>
          </a:extLst>
        </p:spPr>
        <p:txBody>
          <a:bodyPr lIns="65023" tIns="65023" rIns="65023" bIns="65023">
            <a:spAutoFit/>
          </a:bodyPr>
          <a:lstStyle>
            <a:lvl1pPr algn="just" defTabSz="650240">
              <a:buClrTx/>
              <a:defRPr sz="2200" b="1">
                <a:solidFill>
                  <a:srgbClr val="FF0000"/>
                </a:solidFill>
                <a:effectLst>
                  <a:outerShdw blurRad="38100" dist="38100" dir="2700000" rotWithShape="0">
                    <a:srgbClr val="000000">
                      <a:alpha val="43137"/>
                    </a:srgbClr>
                  </a:outerShdw>
                </a:effectLst>
                <a:uFillTx/>
              </a:defRPr>
            </a:lvl1pPr>
          </a:lstStyle>
          <a:p>
            <a:r>
              <a:rPr sz="1400" dirty="0">
                <a:solidFill>
                  <a:schemeClr val="accent6"/>
                </a:solidFill>
              </a:rPr>
              <a:t>42</a:t>
            </a:r>
          </a:p>
        </p:txBody>
      </p:sp>
      <p:sp>
        <p:nvSpPr>
          <p:cNvPr id="20" name="Shape 203"/>
          <p:cNvSpPr/>
          <p:nvPr/>
        </p:nvSpPr>
        <p:spPr>
          <a:xfrm>
            <a:off x="4254159" y="4461892"/>
            <a:ext cx="653511" cy="346760"/>
          </a:xfrm>
          <a:prstGeom prst="rect">
            <a:avLst/>
          </a:prstGeom>
          <a:ln w="12700">
            <a:miter lim="400000"/>
          </a:ln>
          <a:extLst>
            <a:ext uri="{C572A759-6A51-4108-AA02-DFA0A04FC94B}">
              <ma14:wrappingTextBoxFlag xmlns:ma14="http://schemas.microsoft.com/office/mac/drawingml/2011/main" val="1"/>
            </a:ext>
          </a:extLst>
        </p:spPr>
        <p:txBody>
          <a:bodyPr lIns="65023" tIns="65023" rIns="65023" bIns="65023">
            <a:spAutoFit/>
          </a:bodyPr>
          <a:lstStyle>
            <a:lvl1pPr algn="just" defTabSz="650240">
              <a:buClrTx/>
              <a:defRPr sz="2200" b="1">
                <a:solidFill>
                  <a:srgbClr val="FF0000"/>
                </a:solidFill>
                <a:effectLst>
                  <a:outerShdw blurRad="38100" dist="38100" dir="2700000" rotWithShape="0">
                    <a:srgbClr val="000000">
                      <a:alpha val="43137"/>
                    </a:srgbClr>
                  </a:outerShdw>
                </a:effectLst>
                <a:uFillTx/>
              </a:defRPr>
            </a:lvl1pPr>
          </a:lstStyle>
          <a:p>
            <a:r>
              <a:rPr sz="1400" dirty="0">
                <a:solidFill>
                  <a:schemeClr val="accent6"/>
                </a:solidFill>
              </a:rPr>
              <a:t>48</a:t>
            </a:r>
          </a:p>
        </p:txBody>
      </p:sp>
      <p:sp>
        <p:nvSpPr>
          <p:cNvPr id="21" name="Shape 212"/>
          <p:cNvSpPr/>
          <p:nvPr/>
        </p:nvSpPr>
        <p:spPr>
          <a:xfrm>
            <a:off x="7950813" y="4272877"/>
            <a:ext cx="424547" cy="346760"/>
          </a:xfrm>
          <a:prstGeom prst="rect">
            <a:avLst/>
          </a:prstGeom>
          <a:ln w="12700">
            <a:miter lim="400000"/>
          </a:ln>
          <a:extLst>
            <a:ext uri="{C572A759-6A51-4108-AA02-DFA0A04FC94B}">
              <ma14:wrappingTextBoxFlag xmlns:ma14="http://schemas.microsoft.com/office/mac/drawingml/2011/main" val="1"/>
            </a:ext>
          </a:extLst>
        </p:spPr>
        <p:txBody>
          <a:bodyPr lIns="65023" tIns="65023" rIns="65023" bIns="65023">
            <a:spAutoFit/>
          </a:bodyPr>
          <a:lstStyle>
            <a:lvl1pPr algn="just" defTabSz="650240">
              <a:buClrTx/>
              <a:defRPr sz="2200" b="1">
                <a:solidFill>
                  <a:srgbClr val="604A7B"/>
                </a:solidFill>
                <a:effectLst>
                  <a:outerShdw blurRad="38100" dist="38100" dir="2700000" rotWithShape="0">
                    <a:srgbClr val="000000">
                      <a:alpha val="43137"/>
                    </a:srgbClr>
                  </a:outerShdw>
                </a:effectLst>
                <a:uFillTx/>
              </a:defRPr>
            </a:lvl1pPr>
          </a:lstStyle>
          <a:p>
            <a:r>
              <a:rPr sz="1400"/>
              <a:t>1</a:t>
            </a:r>
          </a:p>
        </p:txBody>
      </p:sp>
      <p:pic>
        <p:nvPicPr>
          <p:cNvPr id="22" name="image14.png"/>
          <p:cNvPicPr>
            <a:picLocks noChangeAspect="1"/>
          </p:cNvPicPr>
          <p:nvPr/>
        </p:nvPicPr>
        <p:blipFill>
          <a:blip r:embed="rId6" cstate="screen">
            <a:extLst>
              <a:ext uri="{BEBA8EAE-BF5A-486C-A8C5-ECC9F3942E4B}">
                <a14:imgProps xmlns:a14="http://schemas.microsoft.com/office/drawing/2010/main">
                  <a14:imgLayer r:embed="rId7">
                    <a14:imgEffect>
                      <a14:sharpenSoften amount="50000"/>
                    </a14:imgEffect>
                  </a14:imgLayer>
                </a14:imgProps>
              </a:ext>
              <a:ext uri="{28A0092B-C50C-407E-A947-70E740481C1C}">
                <a14:useLocalDpi xmlns:a14="http://schemas.microsoft.com/office/drawing/2010/main"/>
              </a:ext>
            </a:extLst>
          </a:blip>
          <a:stretch>
            <a:fillRect/>
          </a:stretch>
        </p:blipFill>
        <p:spPr>
          <a:xfrm rot="269892">
            <a:off x="3963746" y="2065026"/>
            <a:ext cx="1711432" cy="2091947"/>
          </a:xfrm>
          <a:prstGeom prst="rect">
            <a:avLst/>
          </a:prstGeom>
          <a:ln w="12700">
            <a:miter lim="400000"/>
          </a:ln>
          <a:effectLst>
            <a:outerShdw blurRad="406400" dist="190500" dir="2700000" rotWithShape="0">
              <a:srgbClr val="333333">
                <a:alpha val="64999"/>
              </a:srgbClr>
            </a:outerShdw>
          </a:effectLst>
        </p:spPr>
      </p:pic>
      <p:sp>
        <p:nvSpPr>
          <p:cNvPr id="23" name="Text Placeholder 1"/>
          <p:cNvSpPr txBox="1">
            <a:spLocks/>
          </p:cNvSpPr>
          <p:nvPr/>
        </p:nvSpPr>
        <p:spPr>
          <a:xfrm>
            <a:off x="306782" y="517629"/>
            <a:ext cx="5723381" cy="1483506"/>
          </a:xfrm>
          <a:prstGeom prst="rect">
            <a:avLst/>
          </a:prstGeom>
        </p:spPr>
        <p:txBody>
          <a:bodyPr>
            <a:normAutofit/>
          </a:bodyPr>
          <a:lstStyle>
            <a:lvl1pPr marL="436546" indent="-436546" algn="l" defTabSz="582061" rtl="0" eaLnBrk="1" latinLnBrk="0" hangingPunct="1">
              <a:spcBef>
                <a:spcPct val="20000"/>
              </a:spcBef>
              <a:buFont typeface="Arial"/>
              <a:buChar char="•"/>
              <a:defRPr sz="2400" kern="1200">
                <a:solidFill>
                  <a:schemeClr val="tx1"/>
                </a:solidFill>
                <a:latin typeface="+mn-lt"/>
                <a:ea typeface="+mn-ea"/>
                <a:cs typeface="+mn-cs"/>
              </a:defRPr>
            </a:lvl1pPr>
            <a:lvl2pPr marL="945850" indent="-363788" algn="l" defTabSz="582061" rtl="0" eaLnBrk="1" latinLnBrk="0" hangingPunct="1">
              <a:spcBef>
                <a:spcPct val="20000"/>
              </a:spcBef>
              <a:buFont typeface="Arial"/>
              <a:buChar char="–"/>
              <a:defRPr sz="1800" kern="1200">
                <a:solidFill>
                  <a:srgbClr val="800000"/>
                </a:solidFill>
                <a:latin typeface="+mn-lt"/>
                <a:ea typeface="+mn-ea"/>
                <a:cs typeface="+mn-cs"/>
              </a:defRPr>
            </a:lvl2pPr>
            <a:lvl3pPr marL="1455153" indent="-291031" algn="l" defTabSz="582061" rtl="0" eaLnBrk="1" latinLnBrk="0" hangingPunct="1">
              <a:spcBef>
                <a:spcPct val="20000"/>
              </a:spcBef>
              <a:buFont typeface="Arial"/>
              <a:buChar char="•"/>
              <a:defRPr sz="1600" b="0" kern="1200">
                <a:solidFill>
                  <a:srgbClr val="2C7C9F"/>
                </a:solidFill>
                <a:latin typeface="+mn-lt"/>
                <a:ea typeface="+mn-ea"/>
                <a:cs typeface="+mn-cs"/>
              </a:defRPr>
            </a:lvl3pPr>
            <a:lvl4pPr marL="2037215" indent="-291031" algn="l" defTabSz="582061" rtl="0" eaLnBrk="1" latinLnBrk="0" hangingPunct="1">
              <a:spcBef>
                <a:spcPct val="20000"/>
              </a:spcBef>
              <a:buFont typeface="Arial"/>
              <a:buChar char="–"/>
              <a:defRPr sz="2500" kern="1200">
                <a:solidFill>
                  <a:schemeClr val="tx1"/>
                </a:solidFill>
                <a:latin typeface="+mn-lt"/>
                <a:ea typeface="+mn-ea"/>
                <a:cs typeface="+mn-cs"/>
              </a:defRPr>
            </a:lvl4pPr>
            <a:lvl5pPr marL="2619276" indent="-291031" algn="l" defTabSz="582061" rtl="0" eaLnBrk="1" latinLnBrk="0" hangingPunct="1">
              <a:spcBef>
                <a:spcPct val="20000"/>
              </a:spcBef>
              <a:buFont typeface="Arial"/>
              <a:buChar char="»"/>
              <a:defRPr sz="2500" kern="1200">
                <a:solidFill>
                  <a:schemeClr val="tx1"/>
                </a:solidFill>
                <a:latin typeface="+mn-lt"/>
                <a:ea typeface="+mn-ea"/>
                <a:cs typeface="+mn-cs"/>
              </a:defRPr>
            </a:lvl5pPr>
            <a:lvl6pPr marL="3201337" indent="-291031" algn="l" defTabSz="582061" rtl="0" eaLnBrk="1" latinLnBrk="0" hangingPunct="1">
              <a:spcBef>
                <a:spcPct val="20000"/>
              </a:spcBef>
              <a:buFont typeface="Arial"/>
              <a:buChar char="•"/>
              <a:defRPr sz="2500" kern="1200">
                <a:solidFill>
                  <a:schemeClr val="tx1"/>
                </a:solidFill>
                <a:latin typeface="+mn-lt"/>
                <a:ea typeface="+mn-ea"/>
                <a:cs typeface="+mn-cs"/>
              </a:defRPr>
            </a:lvl6pPr>
            <a:lvl7pPr marL="3783399" indent="-291031" algn="l" defTabSz="582061" rtl="0" eaLnBrk="1" latinLnBrk="0" hangingPunct="1">
              <a:spcBef>
                <a:spcPct val="20000"/>
              </a:spcBef>
              <a:buFont typeface="Arial"/>
              <a:buChar char="•"/>
              <a:defRPr sz="2500" kern="1200">
                <a:solidFill>
                  <a:schemeClr val="tx1"/>
                </a:solidFill>
                <a:latin typeface="+mn-lt"/>
                <a:ea typeface="+mn-ea"/>
                <a:cs typeface="+mn-cs"/>
              </a:defRPr>
            </a:lvl7pPr>
            <a:lvl8pPr marL="4365460" indent="-291031" algn="l" defTabSz="582061" rtl="0" eaLnBrk="1" latinLnBrk="0" hangingPunct="1">
              <a:spcBef>
                <a:spcPct val="20000"/>
              </a:spcBef>
              <a:buFont typeface="Arial"/>
              <a:buChar char="•"/>
              <a:defRPr sz="2500" kern="1200">
                <a:solidFill>
                  <a:schemeClr val="tx1"/>
                </a:solidFill>
                <a:latin typeface="+mn-lt"/>
                <a:ea typeface="+mn-ea"/>
                <a:cs typeface="+mn-cs"/>
              </a:defRPr>
            </a:lvl8pPr>
            <a:lvl9pPr marL="4947521" indent="-291031" algn="l" defTabSz="582061" rtl="0" eaLnBrk="1" latinLnBrk="0" hangingPunct="1">
              <a:spcBef>
                <a:spcPct val="20000"/>
              </a:spcBef>
              <a:buFont typeface="Arial"/>
              <a:buChar char="•"/>
              <a:defRPr sz="2500" kern="1200">
                <a:solidFill>
                  <a:schemeClr val="tx1"/>
                </a:solidFill>
                <a:latin typeface="+mn-lt"/>
                <a:ea typeface="+mn-ea"/>
                <a:cs typeface="+mn-cs"/>
              </a:defRPr>
            </a:lvl9pPr>
          </a:lstStyle>
          <a:p>
            <a:pPr marL="0" indent="0">
              <a:buFont typeface="Arial"/>
              <a:buNone/>
            </a:pPr>
            <a:r>
              <a:rPr lang="de-DE" dirty="0" smtClean="0"/>
              <a:t>The ITS </a:t>
            </a:r>
            <a:r>
              <a:rPr lang="de-DE" dirty="0" err="1" smtClean="0"/>
              <a:t>is</a:t>
            </a:r>
            <a:r>
              <a:rPr lang="de-DE" dirty="0" smtClean="0"/>
              <a:t> </a:t>
            </a:r>
            <a:r>
              <a:rPr lang="de-DE" dirty="0" err="1" smtClean="0"/>
              <a:t>constituted</a:t>
            </a:r>
            <a:r>
              <a:rPr lang="de-DE" dirty="0" smtClean="0"/>
              <a:t> </a:t>
            </a:r>
            <a:r>
              <a:rPr lang="de-DE" dirty="0" err="1" smtClean="0"/>
              <a:t>by</a:t>
            </a:r>
            <a:endParaRPr lang="de-DE" dirty="0" smtClean="0"/>
          </a:p>
          <a:p>
            <a:pPr lvl="1"/>
            <a:r>
              <a:rPr lang="de-DE" dirty="0" smtClean="0"/>
              <a:t>7 </a:t>
            </a:r>
            <a:r>
              <a:rPr lang="de-DE" dirty="0" err="1" smtClean="0"/>
              <a:t>layers</a:t>
            </a:r>
            <a:r>
              <a:rPr lang="de-DE" dirty="0" smtClean="0"/>
              <a:t>;        3 (IL),   2 (ML),    2(OL)</a:t>
            </a:r>
          </a:p>
          <a:p>
            <a:pPr lvl="1"/>
            <a:r>
              <a:rPr lang="de-DE" dirty="0" smtClean="0"/>
              <a:t>192 </a:t>
            </a:r>
            <a:r>
              <a:rPr lang="de-DE" dirty="0" err="1" smtClean="0"/>
              <a:t>staves</a:t>
            </a:r>
            <a:r>
              <a:rPr lang="de-DE" dirty="0" smtClean="0"/>
              <a:t>;  48 (IL), </a:t>
            </a:r>
            <a:r>
              <a:rPr lang="de-DE" b="1" dirty="0" smtClean="0"/>
              <a:t>54 (ML)</a:t>
            </a:r>
            <a:r>
              <a:rPr lang="de-DE" dirty="0" smtClean="0"/>
              <a:t>, 90 (OL)</a:t>
            </a:r>
          </a:p>
          <a:p>
            <a:endParaRPr lang="de-DE" dirty="0" smtClean="0"/>
          </a:p>
          <a:p>
            <a:endParaRPr lang="en-US" dirty="0"/>
          </a:p>
        </p:txBody>
      </p:sp>
      <p:pic>
        <p:nvPicPr>
          <p:cNvPr id="24" name="Picture 18" descr="lbnlfulllogofinal.png"/>
          <p:cNvPicPr>
            <a:picLocks noChangeAspect="1"/>
          </p:cNvPicPr>
          <p:nvPr/>
        </p:nvPicPr>
        <p:blipFill>
          <a:blip r:embed="rId8" cstate="screen">
            <a:extLst>
              <a:ext uri="{28A0092B-C50C-407E-A947-70E740481C1C}">
                <a14:useLocalDpi xmlns:a14="http://schemas.microsoft.com/office/drawing/2010/main"/>
              </a:ext>
            </a:extLst>
          </a:blip>
          <a:srcRect/>
          <a:stretch>
            <a:fillRect/>
          </a:stretch>
        </p:blipFill>
        <p:spPr bwMode="auto">
          <a:xfrm>
            <a:off x="4061272" y="2001135"/>
            <a:ext cx="990366" cy="632829"/>
          </a:xfrm>
          <a:prstGeom prst="rect">
            <a:avLst/>
          </a:prstGeom>
          <a:noFill/>
          <a:ln w="28575" cmpd="sng">
            <a:solidFill>
              <a:schemeClr val="accent6"/>
            </a:solidFill>
            <a:miter lim="800000"/>
            <a:headEnd/>
            <a:tailEnd/>
          </a:ln>
        </p:spPr>
      </p:pic>
      <p:cxnSp>
        <p:nvCxnSpPr>
          <p:cNvPr id="26" name="Straight Arrow Connector 25"/>
          <p:cNvCxnSpPr>
            <a:stCxn id="24" idx="1"/>
          </p:cNvCxnSpPr>
          <p:nvPr/>
        </p:nvCxnSpPr>
        <p:spPr>
          <a:xfrm flipH="1">
            <a:off x="3272118" y="2317550"/>
            <a:ext cx="789154" cy="120137"/>
          </a:xfrm>
          <a:prstGeom prst="straightConnector1">
            <a:avLst/>
          </a:prstGeom>
          <a:ln>
            <a:solidFill>
              <a:srgbClr val="C00000"/>
            </a:solidFill>
            <a:tailEnd type="arrow"/>
          </a:ln>
        </p:spPr>
        <p:style>
          <a:lnRef idx="2">
            <a:schemeClr val="accent1"/>
          </a:lnRef>
          <a:fillRef idx="0">
            <a:schemeClr val="accent1"/>
          </a:fillRef>
          <a:effectRef idx="1">
            <a:schemeClr val="accent1"/>
          </a:effectRef>
          <a:fontRef idx="minor">
            <a:schemeClr val="tx1"/>
          </a:fontRef>
        </p:style>
      </p:cxnSp>
      <p:cxnSp>
        <p:nvCxnSpPr>
          <p:cNvPr id="28" name="Straight Arrow Connector 27"/>
          <p:cNvCxnSpPr/>
          <p:nvPr/>
        </p:nvCxnSpPr>
        <p:spPr>
          <a:xfrm flipH="1" flipV="1">
            <a:off x="3884348" y="1658471"/>
            <a:ext cx="571501" cy="342664"/>
          </a:xfrm>
          <a:prstGeom prst="straightConnector1">
            <a:avLst/>
          </a:prstGeom>
          <a:ln>
            <a:solidFill>
              <a:srgbClr val="C00000"/>
            </a:solidFill>
            <a:tailEnd type="arrow"/>
          </a:ln>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2509634283"/>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84F3AC-14D0-2246-9387-DFF665680867}" type="slidenum">
              <a:rPr lang="en-US" smtClean="0"/>
              <a:t>13</a:t>
            </a:fld>
            <a:endParaRPr lang="en-US"/>
          </a:p>
        </p:txBody>
      </p:sp>
      <p:sp>
        <p:nvSpPr>
          <p:cNvPr id="3" name="Title 2"/>
          <p:cNvSpPr>
            <a:spLocks noGrp="1"/>
          </p:cNvSpPr>
          <p:nvPr>
            <p:ph type="title"/>
          </p:nvPr>
        </p:nvSpPr>
        <p:spPr/>
        <p:txBody>
          <a:bodyPr/>
          <a:lstStyle/>
          <a:p>
            <a:r>
              <a:rPr lang="en-US" dirty="0"/>
              <a:t>Detector HICs and staves– Outer Barrel</a:t>
            </a:r>
          </a:p>
        </p:txBody>
      </p:sp>
      <p:pic>
        <p:nvPicPr>
          <p:cNvPr id="5" name="Picture 4" descr="IMG_20170413_122141.jp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664956" y="2935550"/>
            <a:ext cx="4148843" cy="1482624"/>
          </a:xfrm>
          <a:prstGeom prst="rect">
            <a:avLst/>
          </a:prstGeom>
          <a:ln>
            <a:solidFill>
              <a:srgbClr val="C00000"/>
            </a:solidFill>
          </a:ln>
        </p:spPr>
      </p:pic>
      <p:pic>
        <p:nvPicPr>
          <p:cNvPr id="6" name="Picture 5" descr="IMG_20170414_100212.jpg"/>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664956" y="1017715"/>
            <a:ext cx="4148844" cy="1714909"/>
          </a:xfrm>
          <a:prstGeom prst="rect">
            <a:avLst/>
          </a:prstGeom>
          <a:ln>
            <a:solidFill>
              <a:srgbClr val="C00000"/>
            </a:solidFill>
          </a:ln>
        </p:spPr>
      </p:pic>
      <p:pic>
        <p:nvPicPr>
          <p:cNvPr id="8" name="image41.pn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36887" y="1499865"/>
            <a:ext cx="4307055" cy="2871370"/>
          </a:xfrm>
          <a:prstGeom prst="rect">
            <a:avLst/>
          </a:prstGeom>
          <a:ln w="12700">
            <a:miter lim="400000"/>
          </a:ln>
        </p:spPr>
      </p:pic>
      <p:sp>
        <p:nvSpPr>
          <p:cNvPr id="9" name="Shape 223"/>
          <p:cNvSpPr/>
          <p:nvPr/>
        </p:nvSpPr>
        <p:spPr>
          <a:xfrm>
            <a:off x="175623" y="1962168"/>
            <a:ext cx="2532569" cy="3101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5023" tIns="65023" rIns="65023" bIns="65023" numCol="1" anchor="t">
            <a:noAutofit/>
          </a:bodyPr>
          <a:lstStyle>
            <a:lvl1pPr defTabSz="650240">
              <a:buClrTx/>
              <a:defRPr sz="1400" b="1">
                <a:solidFill>
                  <a:srgbClr val="000000"/>
                </a:solidFill>
                <a:uFillTx/>
                <a:latin typeface="Calibri"/>
                <a:ea typeface="Calibri"/>
                <a:cs typeface="Calibri"/>
                <a:sym typeface="Calibri"/>
              </a:defRPr>
            </a:lvl1pPr>
          </a:lstStyle>
          <a:p>
            <a:r>
              <a:rPr lang="it-IT" sz="1800" dirty="0" smtClean="0">
                <a:latin typeface="+mn-lt"/>
              </a:rPr>
              <a:t>FPC</a:t>
            </a:r>
            <a:endParaRPr sz="1800" dirty="0">
              <a:latin typeface="+mn-lt"/>
            </a:endParaRPr>
          </a:p>
        </p:txBody>
      </p:sp>
      <p:sp>
        <p:nvSpPr>
          <p:cNvPr id="10" name="TextBox 9"/>
          <p:cNvSpPr txBox="1"/>
          <p:nvPr/>
        </p:nvSpPr>
        <p:spPr>
          <a:xfrm>
            <a:off x="138399" y="1460927"/>
            <a:ext cx="1513398"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l" defTabSz="647700" rtl="0" fontAlgn="auto" latinLnBrk="0" hangingPunct="0">
              <a:lnSpc>
                <a:spcPct val="100000"/>
              </a:lnSpc>
              <a:spcBef>
                <a:spcPts val="0"/>
              </a:spcBef>
              <a:spcAft>
                <a:spcPts val="0"/>
              </a:spcAft>
              <a:buClr>
                <a:srgbClr val="1A1818"/>
              </a:buClr>
              <a:buSzTx/>
              <a:buFontTx/>
              <a:buNone/>
              <a:tabLst/>
            </a:pPr>
            <a:r>
              <a:rPr lang="en-US" sz="1800" b="1" dirty="0" smtClean="0"/>
              <a:t>POWER BUS</a:t>
            </a:r>
            <a:endParaRPr kumimoji="0" lang="en-US" sz="1800" b="1" i="0" u="none" strike="noStrike" cap="none" spc="0" normalizeH="0" baseline="0" dirty="0">
              <a:ln>
                <a:noFill/>
              </a:ln>
              <a:solidFill>
                <a:srgbClr val="1A1818"/>
              </a:solidFill>
              <a:effectLst/>
              <a:uFill>
                <a:solidFill>
                  <a:srgbClr val="1A1818"/>
                </a:solidFill>
              </a:uFill>
              <a:sym typeface="Arial"/>
            </a:endParaRPr>
          </a:p>
        </p:txBody>
      </p:sp>
      <p:sp>
        <p:nvSpPr>
          <p:cNvPr id="11" name="TextBox 10"/>
          <p:cNvSpPr txBox="1"/>
          <p:nvPr/>
        </p:nvSpPr>
        <p:spPr>
          <a:xfrm>
            <a:off x="99911" y="2393690"/>
            <a:ext cx="1552283"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l" defTabSz="647700" rtl="0" fontAlgn="auto" latinLnBrk="0" hangingPunct="0">
              <a:lnSpc>
                <a:spcPct val="100000"/>
              </a:lnSpc>
              <a:spcBef>
                <a:spcPts val="0"/>
              </a:spcBef>
              <a:spcAft>
                <a:spcPts val="0"/>
              </a:spcAft>
              <a:buClr>
                <a:srgbClr val="1A1818"/>
              </a:buClr>
              <a:buSzTx/>
              <a:buFontTx/>
              <a:buNone/>
              <a:tabLst/>
            </a:pPr>
            <a:r>
              <a:rPr lang="en-US" sz="1800" b="1" dirty="0" smtClean="0"/>
              <a:t>14 SENSORS</a:t>
            </a:r>
            <a:endParaRPr kumimoji="0" lang="en-US" sz="1800" b="1" i="0" u="none" strike="noStrike" cap="none" spc="0" normalizeH="0" baseline="0" dirty="0">
              <a:ln>
                <a:noFill/>
              </a:ln>
              <a:solidFill>
                <a:srgbClr val="1A1818"/>
              </a:solidFill>
              <a:effectLst/>
              <a:uFill>
                <a:solidFill>
                  <a:srgbClr val="1A1818"/>
                </a:solidFill>
              </a:uFill>
              <a:sym typeface="Arial"/>
            </a:endParaRPr>
          </a:p>
        </p:txBody>
      </p:sp>
      <p:sp>
        <p:nvSpPr>
          <p:cNvPr id="12" name="TextBox 11"/>
          <p:cNvSpPr txBox="1"/>
          <p:nvPr/>
        </p:nvSpPr>
        <p:spPr>
          <a:xfrm>
            <a:off x="17451" y="3020577"/>
            <a:ext cx="842090" cy="656590"/>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l" defTabSz="647700" rtl="0" fontAlgn="auto" latinLnBrk="0" hangingPunct="0">
              <a:lnSpc>
                <a:spcPct val="100000"/>
              </a:lnSpc>
              <a:spcBef>
                <a:spcPts val="0"/>
              </a:spcBef>
              <a:spcAft>
                <a:spcPts val="0"/>
              </a:spcAft>
              <a:buClr>
                <a:srgbClr val="1A1818"/>
              </a:buClr>
              <a:buSzTx/>
              <a:buFontTx/>
              <a:buNone/>
              <a:tabLst/>
            </a:pPr>
            <a:r>
              <a:rPr lang="en-US" sz="1800" b="1" dirty="0" smtClean="0"/>
              <a:t>COLD </a:t>
            </a:r>
          </a:p>
          <a:p>
            <a:pPr marL="0" marR="0" indent="0" algn="l" defTabSz="647700" rtl="0" fontAlgn="auto" latinLnBrk="0" hangingPunct="0">
              <a:lnSpc>
                <a:spcPct val="100000"/>
              </a:lnSpc>
              <a:spcBef>
                <a:spcPts val="0"/>
              </a:spcBef>
              <a:spcAft>
                <a:spcPts val="0"/>
              </a:spcAft>
              <a:buClr>
                <a:srgbClr val="1A1818"/>
              </a:buClr>
              <a:buSzTx/>
              <a:buFontTx/>
              <a:buNone/>
              <a:tabLst/>
            </a:pPr>
            <a:r>
              <a:rPr lang="en-US" sz="1800" b="1" dirty="0" smtClean="0"/>
              <a:t>PLATE</a:t>
            </a:r>
            <a:endParaRPr kumimoji="0" lang="en-US" sz="1800" b="1" i="0" u="none" strike="noStrike" cap="none" spc="0" normalizeH="0" baseline="0" dirty="0">
              <a:ln>
                <a:noFill/>
              </a:ln>
              <a:solidFill>
                <a:srgbClr val="1A1818"/>
              </a:solidFill>
              <a:effectLst/>
              <a:uFill>
                <a:solidFill>
                  <a:srgbClr val="1A1818"/>
                </a:solidFill>
              </a:uFill>
              <a:sym typeface="Arial"/>
            </a:endParaRPr>
          </a:p>
        </p:txBody>
      </p:sp>
      <p:sp>
        <p:nvSpPr>
          <p:cNvPr id="13" name="TextBox 12"/>
          <p:cNvSpPr txBox="1"/>
          <p:nvPr/>
        </p:nvSpPr>
        <p:spPr>
          <a:xfrm>
            <a:off x="3121343" y="1271131"/>
            <a:ext cx="1532148"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square" lIns="50800" tIns="50800" rIns="50800" bIns="50800" numCol="1" spcCol="38100" rtlCol="0" anchor="ctr">
            <a:spAutoFit/>
          </a:bodyPr>
          <a:lstStyle/>
          <a:p>
            <a:pPr marL="0" marR="0" indent="0" algn="l" defTabSz="647700" rtl="0" fontAlgn="auto" latinLnBrk="0" hangingPunct="0">
              <a:lnSpc>
                <a:spcPct val="100000"/>
              </a:lnSpc>
              <a:spcBef>
                <a:spcPts val="0"/>
              </a:spcBef>
              <a:spcAft>
                <a:spcPts val="0"/>
              </a:spcAft>
              <a:buClr>
                <a:srgbClr val="1A1818"/>
              </a:buClr>
              <a:buSzTx/>
              <a:buFontTx/>
              <a:buNone/>
              <a:tabLst/>
            </a:pPr>
            <a:r>
              <a:rPr lang="en-US" sz="1800" b="1" dirty="0" smtClean="0"/>
              <a:t>HALF STAVE</a:t>
            </a:r>
          </a:p>
        </p:txBody>
      </p:sp>
      <p:sp>
        <p:nvSpPr>
          <p:cNvPr id="14" name="TextBox 13"/>
          <p:cNvSpPr txBox="1"/>
          <p:nvPr/>
        </p:nvSpPr>
        <p:spPr>
          <a:xfrm>
            <a:off x="1931500" y="3848786"/>
            <a:ext cx="1782664" cy="379591"/>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l" defTabSz="647700" rtl="0" fontAlgn="auto" latinLnBrk="0" hangingPunct="0">
              <a:lnSpc>
                <a:spcPct val="100000"/>
              </a:lnSpc>
              <a:spcBef>
                <a:spcPts val="0"/>
              </a:spcBef>
              <a:spcAft>
                <a:spcPts val="0"/>
              </a:spcAft>
              <a:buClr>
                <a:srgbClr val="1A1818"/>
              </a:buClr>
              <a:buSzTx/>
              <a:buFontTx/>
              <a:buNone/>
              <a:tabLst/>
            </a:pPr>
            <a:r>
              <a:rPr lang="en-US" sz="1800" b="1" dirty="0" smtClean="0"/>
              <a:t>SPACE FRAME</a:t>
            </a:r>
            <a:endParaRPr kumimoji="0" lang="en-US" sz="1800" b="1" i="0" u="none" strike="noStrike" cap="none" spc="0" normalizeH="0" baseline="0" dirty="0">
              <a:ln>
                <a:noFill/>
              </a:ln>
              <a:solidFill>
                <a:srgbClr val="1A1818"/>
              </a:solidFill>
              <a:effectLst/>
              <a:uFill>
                <a:solidFill>
                  <a:srgbClr val="1A1818"/>
                </a:solidFill>
              </a:uFill>
              <a:sym typeface="Arial"/>
            </a:endParaRPr>
          </a:p>
        </p:txBody>
      </p:sp>
      <p:sp>
        <p:nvSpPr>
          <p:cNvPr id="15" name="Shape 146"/>
          <p:cNvSpPr/>
          <p:nvPr/>
        </p:nvSpPr>
        <p:spPr>
          <a:xfrm>
            <a:off x="5611978" y="4058143"/>
            <a:ext cx="3310284" cy="408315"/>
          </a:xfrm>
          <a:prstGeom prst="rect">
            <a:avLst/>
          </a:prstGeom>
          <a:noFill/>
          <a:ln w="12700">
            <a:noFill/>
            <a:miter lim="400000"/>
          </a:ln>
          <a:extLst>
            <a:ext uri="{C572A759-6A51-4108-AA02-DFA0A04FC94B}">
              <ma14:wrappingTextBoxFlag xmlns:ma14="http://schemas.microsoft.com/office/mac/drawingml/2011/main" val="1"/>
            </a:ext>
          </a:extLst>
        </p:spPr>
        <p:txBody>
          <a:bodyPr wrap="square" lIns="65023" tIns="65023" rIns="65023" bIns="65023">
            <a:spAutoFit/>
          </a:bodyPr>
          <a:lstStyle>
            <a:lvl1pPr algn="ctr" defTabSz="650240">
              <a:spcBef>
                <a:spcPts val="800"/>
              </a:spcBef>
              <a:buClrTx/>
              <a:defRPr b="1">
                <a:solidFill>
                  <a:srgbClr val="CA4743"/>
                </a:solidFill>
                <a:uFillTx/>
                <a:latin typeface="Calibri"/>
                <a:ea typeface="Calibri"/>
                <a:cs typeface="Calibri"/>
                <a:sym typeface="Calibri"/>
              </a:defRPr>
            </a:lvl1pPr>
          </a:lstStyle>
          <a:p>
            <a:r>
              <a:rPr lang="it-IT" dirty="0" smtClean="0">
                <a:solidFill>
                  <a:srgbClr val="FFFFFF"/>
                </a:solidFill>
                <a:latin typeface="+mn-lt"/>
                <a:cs typeface="Impact"/>
              </a:rPr>
              <a:t>HIC: SENSOR </a:t>
            </a:r>
            <a:r>
              <a:rPr lang="it-IT" dirty="0" smtClean="0">
                <a:solidFill>
                  <a:srgbClr val="FFFFFF"/>
                </a:solidFill>
                <a:latin typeface="+mn-lt"/>
                <a:cs typeface="Impact"/>
              </a:rPr>
              <a:t>SIDE</a:t>
            </a:r>
            <a:endParaRPr dirty="0">
              <a:solidFill>
                <a:srgbClr val="FFFFFF"/>
              </a:solidFill>
              <a:latin typeface="+mn-lt"/>
              <a:cs typeface="Impact"/>
            </a:endParaRPr>
          </a:p>
        </p:txBody>
      </p:sp>
      <p:sp>
        <p:nvSpPr>
          <p:cNvPr id="16" name="Shape 146"/>
          <p:cNvSpPr/>
          <p:nvPr/>
        </p:nvSpPr>
        <p:spPr>
          <a:xfrm>
            <a:off x="5611978" y="2141433"/>
            <a:ext cx="2991997" cy="408315"/>
          </a:xfrm>
          <a:prstGeom prst="rect">
            <a:avLst/>
          </a:prstGeom>
          <a:noFill/>
          <a:ln w="12700">
            <a:noFill/>
            <a:miter lim="400000"/>
          </a:ln>
          <a:extLst>
            <a:ext uri="{C572A759-6A51-4108-AA02-DFA0A04FC94B}">
              <ma14:wrappingTextBoxFlag xmlns:ma14="http://schemas.microsoft.com/office/mac/drawingml/2011/main" val="1"/>
            </a:ext>
          </a:extLst>
        </p:spPr>
        <p:txBody>
          <a:bodyPr wrap="square" lIns="65023" tIns="65023" rIns="65023" bIns="65023">
            <a:spAutoFit/>
          </a:bodyPr>
          <a:lstStyle>
            <a:lvl1pPr algn="ctr" defTabSz="650240">
              <a:spcBef>
                <a:spcPts val="800"/>
              </a:spcBef>
              <a:buClrTx/>
              <a:defRPr b="1">
                <a:solidFill>
                  <a:srgbClr val="CA4743"/>
                </a:solidFill>
                <a:uFillTx/>
                <a:latin typeface="Calibri"/>
                <a:ea typeface="Calibri"/>
                <a:cs typeface="Calibri"/>
                <a:sym typeface="Calibri"/>
              </a:defRPr>
            </a:lvl1pPr>
          </a:lstStyle>
          <a:p>
            <a:r>
              <a:rPr lang="it-IT" dirty="0" smtClean="0">
                <a:solidFill>
                  <a:schemeClr val="bg1"/>
                </a:solidFill>
                <a:latin typeface="+mn-lt"/>
                <a:cs typeface="Impact"/>
              </a:rPr>
              <a:t>HIC: FPC </a:t>
            </a:r>
            <a:r>
              <a:rPr lang="it-IT" dirty="0" smtClean="0">
                <a:solidFill>
                  <a:schemeClr val="bg1"/>
                </a:solidFill>
                <a:latin typeface="+mn-lt"/>
                <a:cs typeface="Impact"/>
              </a:rPr>
              <a:t>SIDE</a:t>
            </a:r>
            <a:endParaRPr dirty="0">
              <a:solidFill>
                <a:schemeClr val="bg1"/>
              </a:solidFill>
              <a:latin typeface="+mn-lt"/>
              <a:cs typeface="Impact"/>
            </a:endParaRPr>
          </a:p>
        </p:txBody>
      </p:sp>
      <p:sp>
        <p:nvSpPr>
          <p:cNvPr id="17" name="TextBox 16"/>
          <p:cNvSpPr txBox="1"/>
          <p:nvPr/>
        </p:nvSpPr>
        <p:spPr>
          <a:xfrm>
            <a:off x="5011199" y="561047"/>
            <a:ext cx="3199351" cy="369332"/>
          </a:xfrm>
          <a:prstGeom prst="rect">
            <a:avLst/>
          </a:prstGeom>
          <a:noFill/>
        </p:spPr>
        <p:txBody>
          <a:bodyPr wrap="none" rtlCol="0">
            <a:spAutoFit/>
          </a:bodyPr>
          <a:lstStyle/>
          <a:p>
            <a:r>
              <a:rPr lang="en-US" dirty="0" smtClean="0">
                <a:solidFill>
                  <a:schemeClr val="accent1"/>
                </a:solidFill>
              </a:rPr>
              <a:t>HIC: Hybrid Integrated Circuit</a:t>
            </a:r>
            <a:endParaRPr lang="en-US" dirty="0">
              <a:solidFill>
                <a:schemeClr val="accent1"/>
              </a:solidFill>
            </a:endParaRPr>
          </a:p>
        </p:txBody>
      </p:sp>
      <p:sp>
        <p:nvSpPr>
          <p:cNvPr id="18" name="Shape 223"/>
          <p:cNvSpPr/>
          <p:nvPr/>
        </p:nvSpPr>
        <p:spPr>
          <a:xfrm>
            <a:off x="3122024" y="1704078"/>
            <a:ext cx="2532569" cy="3101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5023" tIns="65023" rIns="65023" bIns="65023" numCol="1" anchor="t">
            <a:noAutofit/>
          </a:bodyPr>
          <a:lstStyle>
            <a:lvl1pPr defTabSz="650240">
              <a:buClrTx/>
              <a:defRPr sz="1400" b="1">
                <a:solidFill>
                  <a:srgbClr val="000000"/>
                </a:solidFill>
                <a:uFillTx/>
                <a:latin typeface="Calibri"/>
                <a:ea typeface="Calibri"/>
                <a:cs typeface="Calibri"/>
                <a:sym typeface="Calibri"/>
              </a:defRPr>
            </a:lvl1pPr>
          </a:lstStyle>
          <a:p>
            <a:r>
              <a:rPr lang="it-IT" sz="1800" dirty="0" smtClean="0">
                <a:latin typeface="+mn-lt"/>
              </a:rPr>
              <a:t>HIC</a:t>
            </a:r>
            <a:endParaRPr sz="1800" dirty="0">
              <a:latin typeface="+mn-lt"/>
            </a:endParaRPr>
          </a:p>
        </p:txBody>
      </p:sp>
      <p:sp>
        <p:nvSpPr>
          <p:cNvPr id="19" name="TextBox 18"/>
          <p:cNvSpPr txBox="1"/>
          <p:nvPr/>
        </p:nvSpPr>
        <p:spPr>
          <a:xfrm>
            <a:off x="175622" y="529161"/>
            <a:ext cx="4468319" cy="738664"/>
          </a:xfrm>
          <a:prstGeom prst="rect">
            <a:avLst/>
          </a:prstGeom>
          <a:noFill/>
        </p:spPr>
        <p:txBody>
          <a:bodyPr wrap="square" rtlCol="0">
            <a:spAutoFit/>
          </a:bodyPr>
          <a:lstStyle/>
          <a:p>
            <a:r>
              <a:rPr lang="en-US" sz="1400" dirty="0" smtClean="0">
                <a:solidFill>
                  <a:schemeClr val="accent1"/>
                </a:solidFill>
              </a:rPr>
              <a:t>STAVE: HIC glued to </a:t>
            </a:r>
            <a:r>
              <a:rPr lang="en-US" sz="1400" dirty="0">
                <a:solidFill>
                  <a:schemeClr val="accent1"/>
                </a:solidFill>
              </a:rPr>
              <a:t>the IB </a:t>
            </a:r>
            <a:r>
              <a:rPr lang="en-US" sz="1400" dirty="0" smtClean="0">
                <a:solidFill>
                  <a:schemeClr val="accent1"/>
                </a:solidFill>
              </a:rPr>
              <a:t>space frame </a:t>
            </a:r>
            <a:r>
              <a:rPr lang="en-US" sz="1400" dirty="0">
                <a:solidFill>
                  <a:schemeClr val="accent1"/>
                </a:solidFill>
              </a:rPr>
              <a:t>&amp; </a:t>
            </a:r>
            <a:r>
              <a:rPr lang="en-US" sz="1400" dirty="0" smtClean="0">
                <a:solidFill>
                  <a:schemeClr val="accent1"/>
                </a:solidFill>
              </a:rPr>
              <a:t>cold plate</a:t>
            </a:r>
            <a:r>
              <a:rPr lang="en-US" sz="1400" dirty="0">
                <a:solidFill>
                  <a:schemeClr val="accent1"/>
                </a:solidFill>
              </a:rPr>
              <a:t>, such to provide HIC support, alignment, and thermal contact to the </a:t>
            </a:r>
            <a:r>
              <a:rPr lang="en-US" sz="1400" dirty="0" smtClean="0">
                <a:solidFill>
                  <a:schemeClr val="accent1"/>
                </a:solidFill>
              </a:rPr>
              <a:t>cold plate</a:t>
            </a:r>
            <a:endParaRPr lang="en-US" sz="1400" dirty="0">
              <a:solidFill>
                <a:schemeClr val="accent1"/>
              </a:solidFill>
            </a:endParaRPr>
          </a:p>
        </p:txBody>
      </p:sp>
    </p:spTree>
    <p:extLst>
      <p:ext uri="{BB962C8B-B14F-4D97-AF65-F5344CB8AC3E}">
        <p14:creationId xmlns:p14="http://schemas.microsoft.com/office/powerpoint/2010/main" val="1522329932"/>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84F3AC-14D0-2246-9387-DFF665680867}" type="slidenum">
              <a:rPr lang="en-US" smtClean="0"/>
              <a:t>14</a:t>
            </a:fld>
            <a:endParaRPr lang="en-US"/>
          </a:p>
        </p:txBody>
      </p:sp>
      <p:sp>
        <p:nvSpPr>
          <p:cNvPr id="3" name="Title 2"/>
          <p:cNvSpPr>
            <a:spLocks noGrp="1"/>
          </p:cNvSpPr>
          <p:nvPr>
            <p:ph type="title"/>
          </p:nvPr>
        </p:nvSpPr>
        <p:spPr/>
        <p:txBody>
          <a:bodyPr/>
          <a:lstStyle/>
          <a:p>
            <a:r>
              <a:rPr lang="en-US" dirty="0" smtClean="0"/>
              <a:t>HIC Assembly (</a:t>
            </a:r>
            <a:r>
              <a:rPr lang="en-US" dirty="0"/>
              <a:t>IB &amp; OB)</a:t>
            </a:r>
          </a:p>
        </p:txBody>
      </p:sp>
      <p:pic>
        <p:nvPicPr>
          <p:cNvPr id="5" name="image35.jpg"/>
          <p:cNvPicPr>
            <a:picLocks noChangeAspect="1"/>
          </p:cNvPicPr>
          <p:nvPr/>
        </p:nvPicPr>
        <p:blipFill>
          <a:blip r:embed="rId2" cstate="screen">
            <a:extLst>
              <a:ext uri="{BEBA8EAE-BF5A-486C-A8C5-ECC9F3942E4B}">
                <a14:imgProps xmlns:a14="http://schemas.microsoft.com/office/drawing/2010/main">
                  <a14:imgLayer r:embed="rId3">
                    <a14:imgEffect>
                      <a14:saturation sat="33000"/>
                    </a14:imgEffect>
                    <a14:imgEffect>
                      <a14:brightnessContrast bright="20000"/>
                    </a14:imgEffect>
                  </a14:imgLayer>
                </a14:imgProps>
              </a:ext>
              <a:ext uri="{28A0092B-C50C-407E-A947-70E740481C1C}">
                <a14:useLocalDpi xmlns:a14="http://schemas.microsoft.com/office/drawing/2010/main"/>
              </a:ext>
            </a:extLst>
          </a:blip>
          <a:srcRect/>
          <a:stretch>
            <a:fillRect/>
          </a:stretch>
        </p:blipFill>
        <p:spPr>
          <a:xfrm>
            <a:off x="207596" y="1240146"/>
            <a:ext cx="3903869" cy="2732979"/>
          </a:xfrm>
          <a:prstGeom prst="rect">
            <a:avLst/>
          </a:prstGeom>
          <a:ln w="12700">
            <a:solidFill>
              <a:schemeClr val="accent6"/>
            </a:solidFill>
          </a:ln>
        </p:spPr>
      </p:pic>
      <p:sp>
        <p:nvSpPr>
          <p:cNvPr id="7" name="Shape 342"/>
          <p:cNvSpPr/>
          <p:nvPr/>
        </p:nvSpPr>
        <p:spPr>
          <a:xfrm>
            <a:off x="594115" y="560348"/>
            <a:ext cx="2883609" cy="685314"/>
          </a:xfrm>
          <a:prstGeom prst="rect">
            <a:avLst/>
          </a:prstGeom>
          <a:ln w="12700">
            <a:miter lim="400000"/>
          </a:ln>
          <a:extLst>
            <a:ext uri="{C572A759-6A51-4108-AA02-DFA0A04FC94B}">
              <ma14:wrappingTextBoxFlag xmlns:ma14="http://schemas.microsoft.com/office/mac/drawingml/2011/main" val="1"/>
            </a:ext>
          </a:extLst>
        </p:spPr>
        <p:txBody>
          <a:bodyPr wrap="none" lIns="65023" tIns="65023" rIns="65023" bIns="65023">
            <a:spAutoFit/>
          </a:bodyPr>
          <a:lstStyle>
            <a:lvl1pPr defTabSz="650240">
              <a:buClrTx/>
              <a:defRPr>
                <a:solidFill>
                  <a:srgbClr val="D8232A"/>
                </a:solidFill>
                <a:uFillTx/>
                <a:latin typeface="Calibri"/>
                <a:ea typeface="Calibri"/>
                <a:cs typeface="Calibri"/>
                <a:sym typeface="Calibri"/>
              </a:defRPr>
            </a:lvl1pPr>
          </a:lstStyle>
          <a:p>
            <a:pPr algn="ctr"/>
            <a:r>
              <a:rPr dirty="0">
                <a:solidFill>
                  <a:schemeClr val="tx1"/>
                </a:solidFill>
              </a:rPr>
              <a:t>Automated module assembly </a:t>
            </a:r>
            <a:endParaRPr lang="it-IT" dirty="0" smtClean="0">
              <a:solidFill>
                <a:schemeClr val="tx1"/>
              </a:solidFill>
            </a:endParaRPr>
          </a:p>
          <a:p>
            <a:pPr algn="ctr"/>
            <a:r>
              <a:rPr dirty="0" smtClean="0">
                <a:solidFill>
                  <a:schemeClr val="tx1"/>
                </a:solidFill>
              </a:rPr>
              <a:t>(</a:t>
            </a:r>
            <a:r>
              <a:rPr dirty="0">
                <a:solidFill>
                  <a:schemeClr val="tx1"/>
                </a:solidFill>
              </a:rPr>
              <a:t>custom-made machine) </a:t>
            </a:r>
          </a:p>
        </p:txBody>
      </p:sp>
      <p:sp>
        <p:nvSpPr>
          <p:cNvPr id="8" name="Shape 343"/>
          <p:cNvSpPr/>
          <p:nvPr/>
        </p:nvSpPr>
        <p:spPr>
          <a:xfrm>
            <a:off x="4292886" y="527039"/>
            <a:ext cx="3990766" cy="685314"/>
          </a:xfrm>
          <a:prstGeom prst="rect">
            <a:avLst/>
          </a:prstGeom>
          <a:ln w="12700">
            <a:miter lim="400000"/>
          </a:ln>
          <a:extLst>
            <a:ext uri="{C572A759-6A51-4108-AA02-DFA0A04FC94B}">
              <ma14:wrappingTextBoxFlag xmlns:ma14="http://schemas.microsoft.com/office/mac/drawingml/2011/main" val="1"/>
            </a:ext>
          </a:extLst>
        </p:spPr>
        <p:txBody>
          <a:bodyPr wrap="square" lIns="65023" tIns="65023" rIns="65023" bIns="65023">
            <a:spAutoFit/>
          </a:bodyPr>
          <a:lstStyle>
            <a:lvl1pPr defTabSz="650240">
              <a:buClrTx/>
              <a:defRPr>
                <a:solidFill>
                  <a:srgbClr val="D8232A"/>
                </a:solidFill>
                <a:uFillTx/>
                <a:latin typeface="Calibri"/>
                <a:ea typeface="Calibri"/>
                <a:cs typeface="Calibri"/>
                <a:sym typeface="Calibri"/>
              </a:defRPr>
            </a:lvl1pPr>
          </a:lstStyle>
          <a:p>
            <a:pPr algn="ctr"/>
            <a:r>
              <a:rPr dirty="0">
                <a:solidFill>
                  <a:srgbClr val="000000"/>
                </a:solidFill>
              </a:rPr>
              <a:t>Electrical </a:t>
            </a:r>
            <a:r>
              <a:rPr dirty="0" smtClean="0">
                <a:solidFill>
                  <a:srgbClr val="000000"/>
                </a:solidFill>
              </a:rPr>
              <a:t>interconnection </a:t>
            </a:r>
            <a:endParaRPr lang="it-IT" dirty="0" smtClean="0">
              <a:solidFill>
                <a:srgbClr val="000000"/>
              </a:solidFill>
            </a:endParaRPr>
          </a:p>
          <a:p>
            <a:pPr algn="ctr"/>
            <a:r>
              <a:rPr dirty="0" smtClean="0">
                <a:solidFill>
                  <a:srgbClr val="000000"/>
                </a:solidFill>
              </a:rPr>
              <a:t>(</a:t>
            </a:r>
            <a:r>
              <a:rPr dirty="0">
                <a:solidFill>
                  <a:srgbClr val="000000"/>
                </a:solidFill>
              </a:rPr>
              <a:t>wire bonding)</a:t>
            </a:r>
          </a:p>
        </p:txBody>
      </p:sp>
      <p:sp>
        <p:nvSpPr>
          <p:cNvPr id="9" name="Shape 344"/>
          <p:cNvSpPr/>
          <p:nvPr/>
        </p:nvSpPr>
        <p:spPr>
          <a:xfrm>
            <a:off x="1214977" y="4320036"/>
            <a:ext cx="1418631" cy="44722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r>
              <a:rPr dirty="0"/>
              <a:t>Chip tray </a:t>
            </a:r>
          </a:p>
        </p:txBody>
      </p:sp>
      <p:sp>
        <p:nvSpPr>
          <p:cNvPr id="10" name="Shape 345"/>
          <p:cNvSpPr/>
          <p:nvPr/>
        </p:nvSpPr>
        <p:spPr>
          <a:xfrm>
            <a:off x="0" y="4032139"/>
            <a:ext cx="1605261" cy="44722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r>
              <a:rPr dirty="0"/>
              <a:t>Probe card</a:t>
            </a:r>
          </a:p>
        </p:txBody>
      </p:sp>
      <p:sp>
        <p:nvSpPr>
          <p:cNvPr id="11" name="Shape 346"/>
          <p:cNvSpPr/>
          <p:nvPr/>
        </p:nvSpPr>
        <p:spPr>
          <a:xfrm>
            <a:off x="2503016" y="4376523"/>
            <a:ext cx="2181077" cy="447229"/>
          </a:xfrm>
          <a:prstGeom prst="rect">
            <a:avLst/>
          </a:prstGeom>
          <a:ln w="12700">
            <a:miter lim="400000"/>
          </a:ln>
          <a:extLst>
            <a:ext uri="{C572A759-6A51-4108-AA02-DFA0A04FC94B}">
              <ma14:wrappingTextBoxFlag xmlns:ma14="http://schemas.microsoft.com/office/mac/drawingml/2011/main" val="1"/>
            </a:ext>
          </a:extLst>
        </p:spPr>
        <p:txBody>
          <a:bodyPr wrap="none" lIns="50800" tIns="50800" rIns="50800" bIns="50800" anchor="ctr">
            <a:spAutoFit/>
          </a:bodyPr>
          <a:lstStyle/>
          <a:p>
            <a:r>
              <a:rPr dirty="0"/>
              <a:t>Assembly table</a:t>
            </a:r>
          </a:p>
        </p:txBody>
      </p:sp>
      <p:cxnSp>
        <p:nvCxnSpPr>
          <p:cNvPr id="12" name="Straight Arrow Connector 11"/>
          <p:cNvCxnSpPr/>
          <p:nvPr/>
        </p:nvCxnSpPr>
        <p:spPr>
          <a:xfrm flipV="1">
            <a:off x="705517" y="3749891"/>
            <a:ext cx="0" cy="403215"/>
          </a:xfrm>
          <a:prstGeom prst="straightConnector1">
            <a:avLst/>
          </a:prstGeom>
          <a:noFill/>
          <a:ln w="38100" cap="flat" cmpd="sng">
            <a:solidFill>
              <a:srgbClr val="C00000"/>
            </a:solidFill>
            <a:prstDash val="solid"/>
            <a:miter lim="400000"/>
            <a:tailEnd type="arrow"/>
          </a:ln>
          <a:effectLst/>
          <a:sp3d/>
        </p:spPr>
        <p:style>
          <a:lnRef idx="0">
            <a:scrgbClr r="0" g="0" b="0"/>
          </a:lnRef>
          <a:fillRef idx="0">
            <a:scrgbClr r="0" g="0" b="0"/>
          </a:fillRef>
          <a:effectRef idx="0">
            <a:scrgbClr r="0" g="0" b="0"/>
          </a:effectRef>
          <a:fontRef idx="none"/>
        </p:style>
      </p:cxnSp>
      <p:cxnSp>
        <p:nvCxnSpPr>
          <p:cNvPr id="13" name="Straight Arrow Connector 12"/>
          <p:cNvCxnSpPr/>
          <p:nvPr/>
        </p:nvCxnSpPr>
        <p:spPr>
          <a:xfrm flipV="1">
            <a:off x="2035920" y="3749891"/>
            <a:ext cx="467096" cy="626633"/>
          </a:xfrm>
          <a:prstGeom prst="straightConnector1">
            <a:avLst/>
          </a:prstGeom>
          <a:noFill/>
          <a:ln w="38100" cap="flat" cmpd="sng">
            <a:solidFill>
              <a:srgbClr val="C00000"/>
            </a:solidFill>
            <a:prstDash val="solid"/>
            <a:miter lim="400000"/>
            <a:tailEnd type="arrow"/>
          </a:ln>
          <a:effectLst/>
          <a:sp3d/>
        </p:spPr>
        <p:style>
          <a:lnRef idx="0">
            <a:scrgbClr r="0" g="0" b="0"/>
          </a:lnRef>
          <a:fillRef idx="0">
            <a:scrgbClr r="0" g="0" b="0"/>
          </a:fillRef>
          <a:effectRef idx="0">
            <a:scrgbClr r="0" g="0" b="0"/>
          </a:effectRef>
          <a:fontRef idx="none"/>
        </p:style>
      </p:cxnSp>
      <p:cxnSp>
        <p:nvCxnSpPr>
          <p:cNvPr id="14" name="Straight Arrow Connector 13"/>
          <p:cNvCxnSpPr/>
          <p:nvPr/>
        </p:nvCxnSpPr>
        <p:spPr>
          <a:xfrm flipH="1" flipV="1">
            <a:off x="2661113" y="3245874"/>
            <a:ext cx="947104" cy="1173011"/>
          </a:xfrm>
          <a:prstGeom prst="straightConnector1">
            <a:avLst/>
          </a:prstGeom>
          <a:noFill/>
          <a:ln w="38100" cap="flat" cmpd="sng">
            <a:solidFill>
              <a:srgbClr val="C00000"/>
            </a:solidFill>
            <a:prstDash val="solid"/>
            <a:miter lim="400000"/>
            <a:tailEnd type="arrow"/>
          </a:ln>
          <a:effectLst/>
          <a:sp3d/>
        </p:spPr>
        <p:style>
          <a:lnRef idx="0">
            <a:scrgbClr r="0" g="0" b="0"/>
          </a:lnRef>
          <a:fillRef idx="0">
            <a:scrgbClr r="0" g="0" b="0"/>
          </a:fillRef>
          <a:effectRef idx="0">
            <a:scrgbClr r="0" g="0" b="0"/>
          </a:effectRef>
          <a:fontRef idx="none"/>
        </p:style>
      </p:cxnSp>
      <p:pic>
        <p:nvPicPr>
          <p:cNvPr id="15" name="Picture 14"/>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329491" y="1212353"/>
            <a:ext cx="1954160" cy="1470874"/>
          </a:xfrm>
          <a:prstGeom prst="rect">
            <a:avLst/>
          </a:prstGeom>
          <a:ln>
            <a:solidFill>
              <a:srgbClr val="C00000"/>
            </a:solidFill>
          </a:ln>
        </p:spPr>
      </p:pic>
      <p:sp>
        <p:nvSpPr>
          <p:cNvPr id="16" name="Shape 343"/>
          <p:cNvSpPr/>
          <p:nvPr/>
        </p:nvSpPr>
        <p:spPr>
          <a:xfrm>
            <a:off x="6491945" y="2828656"/>
            <a:ext cx="2154552" cy="685314"/>
          </a:xfrm>
          <a:prstGeom prst="rect">
            <a:avLst/>
          </a:prstGeom>
          <a:ln w="12700">
            <a:miter lim="400000"/>
          </a:ln>
          <a:extLst>
            <a:ext uri="{C572A759-6A51-4108-AA02-DFA0A04FC94B}">
              <ma14:wrappingTextBoxFlag xmlns:ma14="http://schemas.microsoft.com/office/mac/drawingml/2011/main" val="1"/>
            </a:ext>
          </a:extLst>
        </p:spPr>
        <p:txBody>
          <a:bodyPr wrap="square" lIns="65023" tIns="65023" rIns="65023" bIns="65023">
            <a:spAutoFit/>
          </a:bodyPr>
          <a:lstStyle>
            <a:lvl1pPr defTabSz="650240">
              <a:buClrTx/>
              <a:defRPr>
                <a:solidFill>
                  <a:srgbClr val="D8232A"/>
                </a:solidFill>
                <a:uFillTx/>
                <a:latin typeface="Calibri"/>
                <a:ea typeface="Calibri"/>
                <a:cs typeface="Calibri"/>
                <a:sym typeface="Calibri"/>
              </a:defRPr>
            </a:lvl1pPr>
          </a:lstStyle>
          <a:p>
            <a:pPr algn="ctr"/>
            <a:r>
              <a:rPr lang="it-IT" dirty="0" err="1" smtClean="0">
                <a:solidFill>
                  <a:srgbClr val="000000"/>
                </a:solidFill>
              </a:rPr>
              <a:t>Wire</a:t>
            </a:r>
            <a:r>
              <a:rPr lang="it-IT" dirty="0" smtClean="0">
                <a:solidFill>
                  <a:srgbClr val="000000"/>
                </a:solidFill>
              </a:rPr>
              <a:t> bond: chip (</a:t>
            </a:r>
            <a:r>
              <a:rPr lang="it-IT" dirty="0" err="1" smtClean="0">
                <a:solidFill>
                  <a:srgbClr val="000000"/>
                </a:solidFill>
              </a:rPr>
              <a:t>pad</a:t>
            </a:r>
            <a:r>
              <a:rPr lang="it-IT" dirty="0" smtClean="0">
                <a:solidFill>
                  <a:srgbClr val="000000"/>
                </a:solidFill>
              </a:rPr>
              <a:t> over </a:t>
            </a:r>
            <a:r>
              <a:rPr lang="it-IT" dirty="0" err="1" smtClean="0">
                <a:solidFill>
                  <a:srgbClr val="000000"/>
                </a:solidFill>
              </a:rPr>
              <a:t>logic</a:t>
            </a:r>
            <a:r>
              <a:rPr lang="it-IT" dirty="0" smtClean="0">
                <a:solidFill>
                  <a:srgbClr val="000000"/>
                </a:solidFill>
              </a:rPr>
              <a:t>) to FPC</a:t>
            </a:r>
            <a:endParaRPr dirty="0">
              <a:solidFill>
                <a:srgbClr val="000000"/>
              </a:solidFill>
            </a:endParaRPr>
          </a:p>
        </p:txBody>
      </p:sp>
      <p:pic>
        <p:nvPicPr>
          <p:cNvPr id="23" name="Picture 22" descr="IMG_20170413_103642.jpg"/>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313043" y="1231169"/>
            <a:ext cx="1832260" cy="2982419"/>
          </a:xfrm>
          <a:prstGeom prst="rect">
            <a:avLst/>
          </a:prstGeom>
          <a:ln>
            <a:solidFill>
              <a:srgbClr val="C00000"/>
            </a:solidFill>
          </a:ln>
        </p:spPr>
      </p:pic>
      <p:pic>
        <p:nvPicPr>
          <p:cNvPr id="22" name="Picture 21"/>
          <p:cNvPicPr>
            <a:picLocks noChangeAspect="1"/>
          </p:cNvPicPr>
          <p:nvPr/>
        </p:nvPicPr>
        <p:blipFill>
          <a:blip r:embed="rId6"/>
          <a:stretch>
            <a:fillRect/>
          </a:stretch>
        </p:blipFill>
        <p:spPr>
          <a:xfrm>
            <a:off x="5658409" y="3574453"/>
            <a:ext cx="3493032" cy="1178719"/>
          </a:xfrm>
          <a:prstGeom prst="rect">
            <a:avLst/>
          </a:prstGeom>
        </p:spPr>
      </p:pic>
    </p:spTree>
    <p:extLst>
      <p:ext uri="{BB962C8B-B14F-4D97-AF65-F5344CB8AC3E}">
        <p14:creationId xmlns:p14="http://schemas.microsoft.com/office/powerpoint/2010/main" val="54597802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84F3AC-14D0-2246-9387-DFF665680867}" type="slidenum">
              <a:rPr lang="en-US" smtClean="0"/>
              <a:t>15</a:t>
            </a:fld>
            <a:endParaRPr lang="en-US"/>
          </a:p>
        </p:txBody>
      </p:sp>
      <p:sp>
        <p:nvSpPr>
          <p:cNvPr id="3" name="Title 2"/>
          <p:cNvSpPr>
            <a:spLocks noGrp="1"/>
          </p:cNvSpPr>
          <p:nvPr>
            <p:ph type="title"/>
          </p:nvPr>
        </p:nvSpPr>
        <p:spPr>
          <a:xfrm>
            <a:off x="0" y="-54738"/>
            <a:ext cx="8512974" cy="556021"/>
          </a:xfrm>
        </p:spPr>
        <p:txBody>
          <a:bodyPr/>
          <a:lstStyle/>
          <a:p>
            <a:r>
              <a:rPr lang="en-US" dirty="0" smtClean="0"/>
              <a:t>HIC: </a:t>
            </a:r>
            <a:r>
              <a:rPr lang="en-US" dirty="0" smtClean="0"/>
              <a:t>preparation for production</a:t>
            </a:r>
            <a:endParaRPr lang="en-US" dirty="0"/>
          </a:p>
        </p:txBody>
      </p:sp>
      <p:sp>
        <p:nvSpPr>
          <p:cNvPr id="5" name="Content Placeholder 4"/>
          <p:cNvSpPr>
            <a:spLocks noGrp="1"/>
          </p:cNvSpPr>
          <p:nvPr>
            <p:ph sz="quarter" idx="13"/>
          </p:nvPr>
        </p:nvSpPr>
        <p:spPr>
          <a:xfrm>
            <a:off x="238019" y="501283"/>
            <a:ext cx="8113156" cy="4265981"/>
          </a:xfrm>
        </p:spPr>
        <p:txBody>
          <a:bodyPr>
            <a:normAutofit fontScale="92500" lnSpcReduction="10000"/>
          </a:bodyPr>
          <a:lstStyle/>
          <a:p>
            <a:pPr marL="0" indent="0">
              <a:buNone/>
            </a:pPr>
            <a:r>
              <a:rPr lang="en-US" dirty="0" smtClean="0"/>
              <a:t>After HIC Production Readiness Review (April 2017)</a:t>
            </a:r>
          </a:p>
          <a:p>
            <a:r>
              <a:rPr lang="en-US" dirty="0" smtClean="0"/>
              <a:t>IB HICs pre-production</a:t>
            </a:r>
          </a:p>
          <a:p>
            <a:pPr lvl="1"/>
            <a:r>
              <a:rPr lang="en-US" dirty="0"/>
              <a:t>&gt;</a:t>
            </a:r>
            <a:r>
              <a:rPr lang="en-US" dirty="0" smtClean="0"/>
              <a:t>30 </a:t>
            </a:r>
            <a:r>
              <a:rPr lang="en-US" dirty="0"/>
              <a:t>functional </a:t>
            </a:r>
            <a:r>
              <a:rPr lang="en-US" dirty="0" smtClean="0"/>
              <a:t>HICs and 10 functional stave </a:t>
            </a:r>
            <a:r>
              <a:rPr lang="en-US" dirty="0"/>
              <a:t>(overall yield </a:t>
            </a:r>
            <a:r>
              <a:rPr lang="en-US" dirty="0" smtClean="0"/>
              <a:t>= 90</a:t>
            </a:r>
            <a:r>
              <a:rPr lang="en-US" dirty="0"/>
              <a:t>%</a:t>
            </a:r>
            <a:r>
              <a:rPr lang="en-US" dirty="0" smtClean="0"/>
              <a:t>)</a:t>
            </a:r>
          </a:p>
          <a:p>
            <a:r>
              <a:rPr lang="en-US" dirty="0" smtClean="0"/>
              <a:t>OB HICs pre-production</a:t>
            </a:r>
          </a:p>
          <a:p>
            <a:pPr lvl="1"/>
            <a:r>
              <a:rPr lang="en-US" dirty="0"/>
              <a:t>&gt;</a:t>
            </a:r>
            <a:r>
              <a:rPr lang="en-US" dirty="0" smtClean="0"/>
              <a:t>50 </a:t>
            </a:r>
            <a:r>
              <a:rPr lang="en-US" dirty="0" smtClean="0"/>
              <a:t>functional HICs (overall yield </a:t>
            </a:r>
            <a:r>
              <a:rPr lang="en-US" dirty="0"/>
              <a:t>~</a:t>
            </a:r>
            <a:r>
              <a:rPr lang="en-US" dirty="0" smtClean="0"/>
              <a:t> 90%)</a:t>
            </a:r>
          </a:p>
          <a:p>
            <a:r>
              <a:rPr lang="en-US" dirty="0" smtClean="0"/>
              <a:t>Optimization of layouts and procedures:</a:t>
            </a:r>
          </a:p>
          <a:p>
            <a:pPr lvl="1"/>
            <a:r>
              <a:rPr lang="en-US" dirty="0" smtClean="0"/>
              <a:t>OB FPC layout: minor changes</a:t>
            </a:r>
          </a:p>
          <a:p>
            <a:pPr lvl="2"/>
            <a:r>
              <a:rPr lang="en-US" dirty="0" smtClean="0"/>
              <a:t>new design will allow for separation of analog and digital GND planes</a:t>
            </a:r>
          </a:p>
          <a:p>
            <a:pPr lvl="2"/>
            <a:r>
              <a:rPr lang="en-US" dirty="0" smtClean="0"/>
              <a:t>first production lot delivered end of October</a:t>
            </a:r>
          </a:p>
          <a:p>
            <a:pPr lvl="1"/>
            <a:r>
              <a:rPr lang="en-US" dirty="0" smtClean="0"/>
              <a:t>Chip to FPC gluing procedure</a:t>
            </a:r>
          </a:p>
          <a:p>
            <a:pPr lvl="2"/>
            <a:r>
              <a:rPr lang="en-US" dirty="0" smtClean="0"/>
              <a:t>optimization of the layout of the glue deposition mask</a:t>
            </a:r>
          </a:p>
          <a:p>
            <a:pPr lvl="2"/>
            <a:r>
              <a:rPr lang="en-US" dirty="0" smtClean="0"/>
              <a:t>change of glue (ABLESTIK45 -&gt; ARALDITE 2011)</a:t>
            </a:r>
          </a:p>
          <a:p>
            <a:pPr marL="2089084" lvl="3" indent="-342900">
              <a:buFont typeface="+mj-lt"/>
              <a:buAutoNum type="arabicPeriod"/>
            </a:pPr>
            <a:r>
              <a:rPr lang="en-US" sz="1300" dirty="0" err="1" smtClean="0">
                <a:solidFill>
                  <a:schemeClr val="tx1"/>
                </a:solidFill>
              </a:rPr>
              <a:t>Ablestik</a:t>
            </a:r>
            <a:r>
              <a:rPr lang="en-US" sz="1300" dirty="0" smtClean="0">
                <a:solidFill>
                  <a:schemeClr val="tx1"/>
                </a:solidFill>
              </a:rPr>
              <a:t> didn’t pass aging tests</a:t>
            </a:r>
          </a:p>
          <a:p>
            <a:pPr marL="2089084" lvl="3" indent="-342900">
              <a:buFont typeface="+mj-lt"/>
              <a:buAutoNum type="arabicPeriod"/>
            </a:pPr>
            <a:r>
              <a:rPr lang="en-US" sz="1300" dirty="0" smtClean="0">
                <a:solidFill>
                  <a:schemeClr val="tx1"/>
                </a:solidFill>
              </a:rPr>
              <a:t>ARALDITE extensively used by ATLAS and CMS</a:t>
            </a:r>
            <a:endParaRPr lang="en-US" sz="1300" dirty="0">
              <a:solidFill>
                <a:schemeClr val="tx1"/>
              </a:solidFill>
            </a:endParaRPr>
          </a:p>
        </p:txBody>
      </p:sp>
    </p:spTree>
    <p:extLst>
      <p:ext uri="{BB962C8B-B14F-4D97-AF65-F5344CB8AC3E}">
        <p14:creationId xmlns:p14="http://schemas.microsoft.com/office/powerpoint/2010/main" val="2253482346"/>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84F3AC-14D0-2246-9387-DFF665680867}" type="slidenum">
              <a:rPr lang="en-US" smtClean="0"/>
              <a:t>16</a:t>
            </a:fld>
            <a:endParaRPr lang="en-US"/>
          </a:p>
        </p:txBody>
      </p:sp>
      <p:sp>
        <p:nvSpPr>
          <p:cNvPr id="3" name="Title 2"/>
          <p:cNvSpPr>
            <a:spLocks noGrp="1"/>
          </p:cNvSpPr>
          <p:nvPr>
            <p:ph type="title"/>
          </p:nvPr>
        </p:nvSpPr>
        <p:spPr>
          <a:xfrm>
            <a:off x="-1" y="0"/>
            <a:ext cx="8544329" cy="501283"/>
          </a:xfrm>
        </p:spPr>
        <p:txBody>
          <a:bodyPr/>
          <a:lstStyle/>
          <a:p>
            <a:r>
              <a:rPr lang="en-US" dirty="0" smtClean="0"/>
              <a:t>Outer Barrel (ML and OL) HICs production</a:t>
            </a:r>
            <a:endParaRPr lang="en-US" dirty="0"/>
          </a:p>
        </p:txBody>
      </p:sp>
      <p:sp>
        <p:nvSpPr>
          <p:cNvPr id="4" name="Content Placeholder 3"/>
          <p:cNvSpPr>
            <a:spLocks noGrp="1"/>
          </p:cNvSpPr>
          <p:nvPr>
            <p:ph sz="quarter" idx="13"/>
          </p:nvPr>
        </p:nvSpPr>
        <p:spPr>
          <a:xfrm>
            <a:off x="78387" y="602984"/>
            <a:ext cx="3584081" cy="1686507"/>
          </a:xfrm>
        </p:spPr>
        <p:txBody>
          <a:bodyPr>
            <a:normAutofit fontScale="70000" lnSpcReduction="20000"/>
          </a:bodyPr>
          <a:lstStyle/>
          <a:p>
            <a:r>
              <a:rPr lang="en-US" dirty="0" smtClean="0"/>
              <a:t>Production takes place in 5 sites: Bari, Liverpool, Strasbourg, Pusan/</a:t>
            </a:r>
            <a:r>
              <a:rPr lang="en-US" dirty="0" err="1" smtClean="0"/>
              <a:t>Inha</a:t>
            </a:r>
            <a:r>
              <a:rPr lang="en-US" dirty="0" smtClean="0"/>
              <a:t>, Wuhan</a:t>
            </a:r>
          </a:p>
          <a:p>
            <a:r>
              <a:rPr lang="en-US" dirty="0" smtClean="0"/>
              <a:t>Infrastructures </a:t>
            </a:r>
            <a:r>
              <a:rPr lang="en-US" dirty="0" smtClean="0"/>
              <a:t>are ready and final tooling </a:t>
            </a:r>
            <a:r>
              <a:rPr lang="en-US" dirty="0" smtClean="0"/>
              <a:t>is available </a:t>
            </a:r>
            <a:r>
              <a:rPr lang="en-US" dirty="0" smtClean="0"/>
              <a:t>in each site</a:t>
            </a:r>
          </a:p>
          <a:p>
            <a:endParaRPr lang="en-US" dirty="0"/>
          </a:p>
        </p:txBody>
      </p:sp>
      <p:pic>
        <p:nvPicPr>
          <p:cNvPr id="5" name="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662468" y="1045982"/>
            <a:ext cx="2264359" cy="1698269"/>
          </a:xfrm>
          <a:prstGeom prst="rect">
            <a:avLst/>
          </a:prstGeom>
          <a:ln>
            <a:solidFill>
              <a:schemeClr val="accent6"/>
            </a:solidFill>
          </a:ln>
        </p:spPr>
      </p:pic>
      <p:pic>
        <p:nvPicPr>
          <p:cNvPr id="6" name="Picture 5"/>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785733" y="622584"/>
            <a:ext cx="2264016" cy="1698269"/>
          </a:xfrm>
          <a:prstGeom prst="rect">
            <a:avLst/>
          </a:prstGeom>
          <a:ln>
            <a:solidFill>
              <a:schemeClr val="accent6"/>
            </a:solidFill>
          </a:ln>
        </p:spPr>
      </p:pic>
      <p:pic>
        <p:nvPicPr>
          <p:cNvPr id="7" name="Picture 6"/>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08464" y="2320853"/>
            <a:ext cx="2264359" cy="1698269"/>
          </a:xfrm>
          <a:prstGeom prst="rect">
            <a:avLst/>
          </a:prstGeom>
          <a:ln>
            <a:solidFill>
              <a:schemeClr val="accent6"/>
            </a:solidFill>
          </a:ln>
        </p:spPr>
      </p:pic>
      <p:pic>
        <p:nvPicPr>
          <p:cNvPr id="8" name="Picture 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656301" y="2744251"/>
            <a:ext cx="2652696" cy="1702187"/>
          </a:xfrm>
          <a:prstGeom prst="rect">
            <a:avLst/>
          </a:prstGeom>
          <a:ln>
            <a:solidFill>
              <a:schemeClr val="accent6"/>
            </a:solidFill>
          </a:ln>
        </p:spPr>
      </p:pic>
      <p:pic>
        <p:nvPicPr>
          <p:cNvPr id="9" name="Picture 8"/>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5575517" y="2489431"/>
            <a:ext cx="2264702" cy="1698269"/>
          </a:xfrm>
          <a:prstGeom prst="rect">
            <a:avLst/>
          </a:prstGeom>
          <a:ln>
            <a:solidFill>
              <a:schemeClr val="accent6"/>
            </a:solidFill>
          </a:ln>
        </p:spPr>
      </p:pic>
      <p:sp>
        <p:nvSpPr>
          <p:cNvPr id="12" name="TextBox 11"/>
          <p:cNvSpPr txBox="1"/>
          <p:nvPr/>
        </p:nvSpPr>
        <p:spPr>
          <a:xfrm>
            <a:off x="3662468" y="1366632"/>
            <a:ext cx="723425" cy="369332"/>
          </a:xfrm>
          <a:prstGeom prst="rect">
            <a:avLst/>
          </a:prstGeom>
          <a:noFill/>
        </p:spPr>
        <p:txBody>
          <a:bodyPr wrap="none" rtlCol="0">
            <a:spAutoFit/>
          </a:bodyPr>
          <a:lstStyle/>
          <a:p>
            <a:r>
              <a:rPr lang="en-US" dirty="0" smtClean="0">
                <a:solidFill>
                  <a:schemeClr val="accent4"/>
                </a:solidFill>
              </a:rPr>
              <a:t>BARI</a:t>
            </a:r>
            <a:endParaRPr lang="en-US" dirty="0">
              <a:solidFill>
                <a:schemeClr val="accent4"/>
              </a:solidFill>
            </a:endParaRPr>
          </a:p>
        </p:txBody>
      </p:sp>
      <p:sp>
        <p:nvSpPr>
          <p:cNvPr id="13" name="TextBox 12"/>
          <p:cNvSpPr txBox="1"/>
          <p:nvPr/>
        </p:nvSpPr>
        <p:spPr>
          <a:xfrm>
            <a:off x="6652526" y="2014245"/>
            <a:ext cx="1484676" cy="369332"/>
          </a:xfrm>
          <a:prstGeom prst="rect">
            <a:avLst/>
          </a:prstGeom>
          <a:noFill/>
        </p:spPr>
        <p:txBody>
          <a:bodyPr wrap="none" rtlCol="0">
            <a:spAutoFit/>
          </a:bodyPr>
          <a:lstStyle/>
          <a:p>
            <a:r>
              <a:rPr lang="en-US" dirty="0" smtClean="0">
                <a:solidFill>
                  <a:schemeClr val="accent6"/>
                </a:solidFill>
              </a:rPr>
              <a:t>LIVERPOOL</a:t>
            </a:r>
            <a:endParaRPr lang="en-US" dirty="0">
              <a:solidFill>
                <a:schemeClr val="accent6"/>
              </a:solidFill>
            </a:endParaRPr>
          </a:p>
        </p:txBody>
      </p:sp>
      <p:sp>
        <p:nvSpPr>
          <p:cNvPr id="14" name="TextBox 13"/>
          <p:cNvSpPr txBox="1"/>
          <p:nvPr/>
        </p:nvSpPr>
        <p:spPr>
          <a:xfrm>
            <a:off x="820288" y="2304765"/>
            <a:ext cx="1800718" cy="369332"/>
          </a:xfrm>
          <a:prstGeom prst="rect">
            <a:avLst/>
          </a:prstGeom>
          <a:noFill/>
        </p:spPr>
        <p:txBody>
          <a:bodyPr wrap="none" rtlCol="0">
            <a:spAutoFit/>
          </a:bodyPr>
          <a:lstStyle/>
          <a:p>
            <a:r>
              <a:rPr lang="en-US" dirty="0" smtClean="0">
                <a:solidFill>
                  <a:schemeClr val="accent4"/>
                </a:solidFill>
              </a:rPr>
              <a:t>STRASBOURG</a:t>
            </a:r>
            <a:endParaRPr lang="en-US" dirty="0">
              <a:solidFill>
                <a:schemeClr val="accent4"/>
              </a:solidFill>
            </a:endParaRPr>
          </a:p>
        </p:txBody>
      </p:sp>
      <p:sp>
        <p:nvSpPr>
          <p:cNvPr id="15" name="TextBox 14"/>
          <p:cNvSpPr txBox="1"/>
          <p:nvPr/>
        </p:nvSpPr>
        <p:spPr>
          <a:xfrm>
            <a:off x="2656301" y="4085365"/>
            <a:ext cx="1595309" cy="369332"/>
          </a:xfrm>
          <a:prstGeom prst="rect">
            <a:avLst/>
          </a:prstGeom>
          <a:solidFill>
            <a:schemeClr val="bg1"/>
          </a:solidFill>
        </p:spPr>
        <p:txBody>
          <a:bodyPr wrap="none" rtlCol="0">
            <a:spAutoFit/>
          </a:bodyPr>
          <a:lstStyle/>
          <a:p>
            <a:r>
              <a:rPr lang="en-US" dirty="0" smtClean="0">
                <a:solidFill>
                  <a:srgbClr val="C00000"/>
                </a:solidFill>
              </a:rPr>
              <a:t>PUSAN/INHA</a:t>
            </a:r>
            <a:endParaRPr lang="en-US" dirty="0">
              <a:solidFill>
                <a:srgbClr val="C00000"/>
              </a:solidFill>
            </a:endParaRPr>
          </a:p>
        </p:txBody>
      </p:sp>
      <p:sp>
        <p:nvSpPr>
          <p:cNvPr id="16" name="TextBox 15"/>
          <p:cNvSpPr txBox="1"/>
          <p:nvPr/>
        </p:nvSpPr>
        <p:spPr>
          <a:xfrm>
            <a:off x="6746588" y="2422156"/>
            <a:ext cx="1056599" cy="369332"/>
          </a:xfrm>
          <a:prstGeom prst="rect">
            <a:avLst/>
          </a:prstGeom>
          <a:noFill/>
        </p:spPr>
        <p:txBody>
          <a:bodyPr wrap="none" rtlCol="0">
            <a:spAutoFit/>
          </a:bodyPr>
          <a:lstStyle/>
          <a:p>
            <a:r>
              <a:rPr lang="en-US" dirty="0" smtClean="0">
                <a:solidFill>
                  <a:schemeClr val="accent4"/>
                </a:solidFill>
              </a:rPr>
              <a:t>WUHAN</a:t>
            </a:r>
            <a:endParaRPr lang="en-US" dirty="0">
              <a:solidFill>
                <a:schemeClr val="accent4"/>
              </a:solidFill>
            </a:endParaRPr>
          </a:p>
        </p:txBody>
      </p:sp>
      <p:sp>
        <p:nvSpPr>
          <p:cNvPr id="17" name="TextBox 16"/>
          <p:cNvSpPr txBox="1"/>
          <p:nvPr/>
        </p:nvSpPr>
        <p:spPr>
          <a:xfrm>
            <a:off x="238018" y="4440194"/>
            <a:ext cx="8462774" cy="338554"/>
          </a:xfrm>
          <a:prstGeom prst="rect">
            <a:avLst/>
          </a:prstGeom>
          <a:noFill/>
        </p:spPr>
        <p:txBody>
          <a:bodyPr wrap="none" rtlCol="0">
            <a:spAutoFit/>
          </a:bodyPr>
          <a:lstStyle/>
          <a:p>
            <a:r>
              <a:rPr lang="en-US" sz="1600" dirty="0" smtClean="0"/>
              <a:t>PRODUCTION STARTED IN OCTOBER 2017 AND WILL CONTINUE TILL AUG/SEP 2018</a:t>
            </a:r>
            <a:endParaRPr lang="en-US" sz="1600" dirty="0"/>
          </a:p>
        </p:txBody>
      </p:sp>
    </p:spTree>
    <p:extLst>
      <p:ext uri="{BB962C8B-B14F-4D97-AF65-F5344CB8AC3E}">
        <p14:creationId xmlns:p14="http://schemas.microsoft.com/office/powerpoint/2010/main" val="1805994519"/>
      </p:ext>
    </p:extLst>
  </p:cSld>
  <p:clrMapOvr>
    <a:masterClrMapping/>
  </p:clrMapOvr>
  <p:timing>
    <p:tnLst>
      <p:par>
        <p:cTn xmlns:p14="http://schemas.microsoft.com/office/powerpoint/2010/mai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84F3AC-14D0-2246-9387-DFF665680867}" type="slidenum">
              <a:rPr lang="en-US" smtClean="0"/>
              <a:t>17</a:t>
            </a:fld>
            <a:endParaRPr lang="en-US"/>
          </a:p>
        </p:txBody>
      </p:sp>
      <p:sp>
        <p:nvSpPr>
          <p:cNvPr id="3" name="Title 2"/>
          <p:cNvSpPr>
            <a:spLocks noGrp="1"/>
          </p:cNvSpPr>
          <p:nvPr>
            <p:ph type="title"/>
          </p:nvPr>
        </p:nvSpPr>
        <p:spPr/>
        <p:txBody>
          <a:bodyPr/>
          <a:lstStyle/>
          <a:p>
            <a:r>
              <a:rPr lang="en-US" dirty="0"/>
              <a:t>O</a:t>
            </a:r>
            <a:r>
              <a:rPr lang="en-US" dirty="0" smtClean="0"/>
              <a:t>B STAVE assembly: HIC alignment</a:t>
            </a:r>
            <a:endParaRPr lang="en-US" dirty="0"/>
          </a:p>
        </p:txBody>
      </p:sp>
      <p:sp>
        <p:nvSpPr>
          <p:cNvPr id="19" name="Content Placeholder 5"/>
          <p:cNvSpPr txBox="1">
            <a:spLocks/>
          </p:cNvSpPr>
          <p:nvPr/>
        </p:nvSpPr>
        <p:spPr>
          <a:xfrm>
            <a:off x="5471505" y="731414"/>
            <a:ext cx="3543153" cy="4008777"/>
          </a:xfrm>
          <a:prstGeom prst="rect">
            <a:avLst/>
          </a:prstGeom>
        </p:spPr>
        <p:txBody>
          <a:bodyPr>
            <a:noAutofit/>
          </a:bodyPr>
          <a:lstStyle>
            <a:lvl1pPr marL="436546" indent="-436546" algn="l" defTabSz="582061" rtl="0" eaLnBrk="1" latinLnBrk="0" hangingPunct="1">
              <a:spcBef>
                <a:spcPct val="20000"/>
              </a:spcBef>
              <a:buFont typeface="Arial"/>
              <a:buChar char="•"/>
              <a:defRPr sz="4100" kern="1200">
                <a:solidFill>
                  <a:schemeClr val="tx1"/>
                </a:solidFill>
                <a:latin typeface="+mn-lt"/>
                <a:ea typeface="+mn-ea"/>
                <a:cs typeface="+mn-cs"/>
              </a:defRPr>
            </a:lvl1pPr>
            <a:lvl2pPr marL="945850" indent="-363788" algn="l" defTabSz="582061" rtl="0" eaLnBrk="1" latinLnBrk="0" hangingPunct="1">
              <a:spcBef>
                <a:spcPct val="20000"/>
              </a:spcBef>
              <a:buFont typeface="Arial"/>
              <a:buChar char="–"/>
              <a:defRPr sz="3600" kern="1200">
                <a:solidFill>
                  <a:schemeClr val="tx1"/>
                </a:solidFill>
                <a:latin typeface="+mn-lt"/>
                <a:ea typeface="+mn-ea"/>
                <a:cs typeface="+mn-cs"/>
              </a:defRPr>
            </a:lvl2pPr>
            <a:lvl3pPr marL="1455153" indent="-291031" algn="l" defTabSz="582061" rtl="0" eaLnBrk="1" latinLnBrk="0" hangingPunct="1">
              <a:spcBef>
                <a:spcPct val="20000"/>
              </a:spcBef>
              <a:buFont typeface="Arial"/>
              <a:buChar char="•"/>
              <a:defRPr sz="3100" kern="1200">
                <a:solidFill>
                  <a:schemeClr val="tx1"/>
                </a:solidFill>
                <a:latin typeface="+mn-lt"/>
                <a:ea typeface="+mn-ea"/>
                <a:cs typeface="+mn-cs"/>
              </a:defRPr>
            </a:lvl3pPr>
            <a:lvl4pPr marL="2037215" indent="-291031" algn="l" defTabSz="582061" rtl="0" eaLnBrk="1" latinLnBrk="0" hangingPunct="1">
              <a:spcBef>
                <a:spcPct val="20000"/>
              </a:spcBef>
              <a:buFont typeface="Arial"/>
              <a:buChar char="–"/>
              <a:defRPr sz="2500" kern="1200">
                <a:solidFill>
                  <a:schemeClr val="tx1"/>
                </a:solidFill>
                <a:latin typeface="+mn-lt"/>
                <a:ea typeface="+mn-ea"/>
                <a:cs typeface="+mn-cs"/>
              </a:defRPr>
            </a:lvl4pPr>
            <a:lvl5pPr marL="2619276" indent="-291031" algn="l" defTabSz="582061" rtl="0" eaLnBrk="1" latinLnBrk="0" hangingPunct="1">
              <a:spcBef>
                <a:spcPct val="20000"/>
              </a:spcBef>
              <a:buFont typeface="Arial"/>
              <a:buChar char="»"/>
              <a:defRPr sz="2500" kern="1200">
                <a:solidFill>
                  <a:schemeClr val="tx1"/>
                </a:solidFill>
                <a:latin typeface="+mn-lt"/>
                <a:ea typeface="+mn-ea"/>
                <a:cs typeface="+mn-cs"/>
              </a:defRPr>
            </a:lvl5pPr>
            <a:lvl6pPr marL="3201337" indent="-291031" algn="l" defTabSz="582061" rtl="0" eaLnBrk="1" latinLnBrk="0" hangingPunct="1">
              <a:spcBef>
                <a:spcPct val="20000"/>
              </a:spcBef>
              <a:buFont typeface="Arial"/>
              <a:buChar char="•"/>
              <a:defRPr sz="2500" kern="1200">
                <a:solidFill>
                  <a:schemeClr val="tx1"/>
                </a:solidFill>
                <a:latin typeface="+mn-lt"/>
                <a:ea typeface="+mn-ea"/>
                <a:cs typeface="+mn-cs"/>
              </a:defRPr>
            </a:lvl6pPr>
            <a:lvl7pPr marL="3783399" indent="-291031" algn="l" defTabSz="582061" rtl="0" eaLnBrk="1" latinLnBrk="0" hangingPunct="1">
              <a:spcBef>
                <a:spcPct val="20000"/>
              </a:spcBef>
              <a:buFont typeface="Arial"/>
              <a:buChar char="•"/>
              <a:defRPr sz="2500" kern="1200">
                <a:solidFill>
                  <a:schemeClr val="tx1"/>
                </a:solidFill>
                <a:latin typeface="+mn-lt"/>
                <a:ea typeface="+mn-ea"/>
                <a:cs typeface="+mn-cs"/>
              </a:defRPr>
            </a:lvl7pPr>
            <a:lvl8pPr marL="4365460" indent="-291031" algn="l" defTabSz="582061" rtl="0" eaLnBrk="1" latinLnBrk="0" hangingPunct="1">
              <a:spcBef>
                <a:spcPct val="20000"/>
              </a:spcBef>
              <a:buFont typeface="Arial"/>
              <a:buChar char="•"/>
              <a:defRPr sz="2500" kern="1200">
                <a:solidFill>
                  <a:schemeClr val="tx1"/>
                </a:solidFill>
                <a:latin typeface="+mn-lt"/>
                <a:ea typeface="+mn-ea"/>
                <a:cs typeface="+mn-cs"/>
              </a:defRPr>
            </a:lvl8pPr>
            <a:lvl9pPr marL="4947521" indent="-291031" algn="l" defTabSz="582061" rtl="0" eaLnBrk="1" latinLnBrk="0" hangingPunct="1">
              <a:spcBef>
                <a:spcPct val="20000"/>
              </a:spcBef>
              <a:buFont typeface="Arial"/>
              <a:buChar char="•"/>
              <a:defRPr sz="2500" kern="1200">
                <a:solidFill>
                  <a:schemeClr val="tx1"/>
                </a:solidFill>
                <a:latin typeface="+mn-lt"/>
                <a:ea typeface="+mn-ea"/>
                <a:cs typeface="+mn-cs"/>
              </a:defRPr>
            </a:lvl9pPr>
          </a:lstStyle>
          <a:p>
            <a:pPr marL="0" indent="0">
              <a:buNone/>
            </a:pPr>
            <a:r>
              <a:rPr lang="en-US" sz="1600" dirty="0" smtClean="0">
                <a:solidFill>
                  <a:srgbClr val="4F81BD"/>
                </a:solidFill>
              </a:rPr>
              <a:t>HICs are placed on a carbon fiber cold plate which includes </a:t>
            </a:r>
            <a:r>
              <a:rPr lang="en-US" sz="1600" dirty="0" err="1" smtClean="0">
                <a:solidFill>
                  <a:srgbClr val="4F81BD"/>
                </a:solidFill>
              </a:rPr>
              <a:t>kapton</a:t>
            </a:r>
            <a:r>
              <a:rPr lang="en-US" sz="1600" dirty="0" smtClean="0">
                <a:solidFill>
                  <a:srgbClr val="4F81BD"/>
                </a:solidFill>
              </a:rPr>
              <a:t> pipes for cooling purpose</a:t>
            </a:r>
          </a:p>
          <a:p>
            <a:pPr marL="0" indent="0">
              <a:buNone/>
            </a:pPr>
            <a:endParaRPr lang="en-US" sz="1600" dirty="0">
              <a:solidFill>
                <a:srgbClr val="4F81BD"/>
              </a:solidFill>
            </a:endParaRPr>
          </a:p>
          <a:p>
            <a:pPr marL="0" indent="0">
              <a:buNone/>
            </a:pPr>
            <a:r>
              <a:rPr lang="en-US" sz="1600" dirty="0" smtClean="0">
                <a:solidFill>
                  <a:srgbClr val="4F81BD"/>
                </a:solidFill>
              </a:rPr>
              <a:t>Micrometric </a:t>
            </a:r>
            <a:r>
              <a:rPr lang="en-US" sz="1600" dirty="0" smtClean="0">
                <a:solidFill>
                  <a:srgbClr val="4F81BD"/>
                </a:solidFill>
              </a:rPr>
              <a:t>stages allow for HIC positioning precision within 10-20</a:t>
            </a:r>
            <a:r>
              <a:rPr lang="en-US" sz="1600" dirty="0" smtClean="0">
                <a:solidFill>
                  <a:srgbClr val="4F81BD"/>
                </a:solidFill>
                <a:latin typeface="Symbol" charset="2"/>
                <a:cs typeface="Symbol" charset="2"/>
              </a:rPr>
              <a:t>m</a:t>
            </a:r>
            <a:r>
              <a:rPr lang="en-US" sz="1600" dirty="0" smtClean="0">
                <a:solidFill>
                  <a:srgbClr val="4F81BD"/>
                </a:solidFill>
              </a:rPr>
              <a:t>m</a:t>
            </a:r>
          </a:p>
          <a:p>
            <a:pPr marL="0" indent="0">
              <a:buNone/>
            </a:pPr>
            <a:endParaRPr lang="en-US" sz="1600" dirty="0">
              <a:solidFill>
                <a:srgbClr val="4F81BD"/>
              </a:solidFill>
            </a:endParaRPr>
          </a:p>
          <a:p>
            <a:pPr marL="0" indent="0">
              <a:buNone/>
            </a:pPr>
            <a:r>
              <a:rPr lang="en-US" sz="1600" dirty="0" smtClean="0">
                <a:solidFill>
                  <a:srgbClr val="4F81BD"/>
                </a:solidFill>
              </a:rPr>
              <a:t>The procedure makes use also of custom made tools machined with a precision of 100</a:t>
            </a:r>
            <a:r>
              <a:rPr lang="en-US" sz="1600" dirty="0" smtClean="0">
                <a:solidFill>
                  <a:srgbClr val="4F81BD"/>
                </a:solidFill>
                <a:latin typeface="Symbol" charset="2"/>
                <a:cs typeface="Symbol" charset="2"/>
              </a:rPr>
              <a:t>m</a:t>
            </a:r>
            <a:r>
              <a:rPr lang="en-US" sz="1600" dirty="0" smtClean="0">
                <a:solidFill>
                  <a:srgbClr val="4F81BD"/>
                </a:solidFill>
              </a:rPr>
              <a:t>m along 1.5m</a:t>
            </a:r>
          </a:p>
          <a:p>
            <a:pPr marL="0" indent="0">
              <a:buNone/>
            </a:pPr>
            <a:endParaRPr lang="en-US" sz="1600" dirty="0">
              <a:solidFill>
                <a:srgbClr val="4F81BD"/>
              </a:solidFill>
            </a:endParaRPr>
          </a:p>
          <a:p>
            <a:pPr marL="0" indent="0">
              <a:buNone/>
            </a:pPr>
            <a:r>
              <a:rPr lang="en-US" sz="1600" dirty="0" smtClean="0">
                <a:solidFill>
                  <a:srgbClr val="4F81BD"/>
                </a:solidFill>
              </a:rPr>
              <a:t>All the production steps are surveyed by means of CMM machines</a:t>
            </a:r>
            <a:endParaRPr lang="en-US" sz="1600" dirty="0">
              <a:solidFill>
                <a:srgbClr val="4F81BD"/>
              </a:solidFill>
            </a:endParaRPr>
          </a:p>
          <a:p>
            <a:pPr marL="0" indent="0">
              <a:buNone/>
            </a:pPr>
            <a:endParaRPr lang="en-US" sz="1600" dirty="0" smtClean="0">
              <a:solidFill>
                <a:srgbClr val="4F81BD"/>
              </a:solidFill>
            </a:endParaRPr>
          </a:p>
          <a:p>
            <a:pPr marL="457164" lvl="1" indent="0">
              <a:buFont typeface="Arial"/>
              <a:buNone/>
            </a:pPr>
            <a:endParaRPr lang="en-US" sz="1600" dirty="0">
              <a:solidFill>
                <a:srgbClr val="4F81BD"/>
              </a:solidFill>
            </a:endParaRPr>
          </a:p>
        </p:txBody>
      </p:sp>
      <p:pic>
        <p:nvPicPr>
          <p:cNvPr id="15" name="Immagine 1"/>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99956" y="872547"/>
            <a:ext cx="4984840" cy="3314388"/>
          </a:xfrm>
          <a:prstGeom prst="rect">
            <a:avLst/>
          </a:prstGeom>
        </p:spPr>
      </p:pic>
    </p:spTree>
    <p:extLst>
      <p:ext uri="{BB962C8B-B14F-4D97-AF65-F5344CB8AC3E}">
        <p14:creationId xmlns:p14="http://schemas.microsoft.com/office/powerpoint/2010/main" val="1386702463"/>
      </p:ext>
    </p:extLst>
  </p:cSld>
  <p:clrMapOvr>
    <a:masterClrMapping/>
  </p:clrMapOvr>
  <p:timing>
    <p:tnLst>
      <p:par>
        <p:cTn xmlns:p14="http://schemas.microsoft.com/office/powerpoint/2010/mai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84F3AC-14D0-2246-9387-DFF665680867}" type="slidenum">
              <a:rPr lang="en-US" smtClean="0"/>
              <a:t>18</a:t>
            </a:fld>
            <a:endParaRPr lang="en-US"/>
          </a:p>
        </p:txBody>
      </p:sp>
      <p:sp>
        <p:nvSpPr>
          <p:cNvPr id="3" name="Title 2"/>
          <p:cNvSpPr>
            <a:spLocks noGrp="1"/>
          </p:cNvSpPr>
          <p:nvPr>
            <p:ph type="title"/>
          </p:nvPr>
        </p:nvSpPr>
        <p:spPr/>
        <p:txBody>
          <a:bodyPr/>
          <a:lstStyle/>
          <a:p>
            <a:r>
              <a:rPr lang="en-US" dirty="0"/>
              <a:t>Outer Barrel Stave </a:t>
            </a:r>
            <a:r>
              <a:rPr lang="en-US" dirty="0" smtClean="0"/>
              <a:t>Production</a:t>
            </a:r>
            <a:endParaRPr lang="en-US" dirty="0"/>
          </a:p>
        </p:txBody>
      </p:sp>
      <p:sp>
        <p:nvSpPr>
          <p:cNvPr id="7" name="Content Placeholder 6"/>
          <p:cNvSpPr>
            <a:spLocks noGrp="1"/>
          </p:cNvSpPr>
          <p:nvPr>
            <p:ph sz="quarter" idx="13"/>
          </p:nvPr>
        </p:nvSpPr>
        <p:spPr>
          <a:xfrm>
            <a:off x="0" y="478607"/>
            <a:ext cx="3938111" cy="2040000"/>
          </a:xfrm>
        </p:spPr>
        <p:txBody>
          <a:bodyPr>
            <a:normAutofit fontScale="77500" lnSpcReduction="20000"/>
          </a:bodyPr>
          <a:lstStyle/>
          <a:p>
            <a:r>
              <a:rPr lang="en-US" dirty="0" smtClean="0">
                <a:solidFill>
                  <a:srgbClr val="2C7C9F"/>
                </a:solidFill>
              </a:rPr>
              <a:t>Pre-series production allowed to validate the Assembly procedure: 2 dummy and 2 functional staves produced </a:t>
            </a:r>
          </a:p>
          <a:p>
            <a:r>
              <a:rPr lang="en-US" dirty="0" smtClean="0"/>
              <a:t>All </a:t>
            </a:r>
            <a:r>
              <a:rPr lang="en-US" dirty="0"/>
              <a:t>production sites ready to start stave assembly </a:t>
            </a:r>
            <a:r>
              <a:rPr lang="en-US" dirty="0" smtClean="0"/>
              <a:t>by </a:t>
            </a:r>
            <a:r>
              <a:rPr lang="en-US" dirty="0"/>
              <a:t>Dec </a:t>
            </a:r>
            <a:r>
              <a:rPr lang="en-US" dirty="0" smtClean="0"/>
              <a:t>2017</a:t>
            </a:r>
            <a:endParaRPr lang="en-US" dirty="0"/>
          </a:p>
          <a:p>
            <a:pPr marL="582062" lvl="1" indent="0">
              <a:buNone/>
            </a:pPr>
            <a:r>
              <a:rPr lang="en-US" dirty="0" err="1" smtClean="0"/>
              <a:t>Daresbury</a:t>
            </a:r>
            <a:r>
              <a:rPr lang="en-US" dirty="0" smtClean="0"/>
              <a:t>, </a:t>
            </a:r>
            <a:r>
              <a:rPr lang="en-US" b="1" dirty="0" smtClean="0"/>
              <a:t>LBL</a:t>
            </a:r>
            <a:r>
              <a:rPr lang="en-US" dirty="0" smtClean="0"/>
              <a:t>, LNF, NIKHEF, Torino</a:t>
            </a:r>
            <a:endParaRPr lang="en-US" dirty="0"/>
          </a:p>
        </p:txBody>
      </p:sp>
      <p:pic>
        <p:nvPicPr>
          <p:cNvPr id="6" name="Picture 5" descr="half stave.JPG"/>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5400000">
            <a:off x="6217077" y="1446583"/>
            <a:ext cx="3176295" cy="1639744"/>
          </a:xfrm>
          <a:prstGeom prst="rect">
            <a:avLst/>
          </a:prstGeom>
          <a:ln>
            <a:solidFill>
              <a:schemeClr val="accent6"/>
            </a:solidFill>
          </a:ln>
        </p:spPr>
      </p:pic>
      <p:pic>
        <p:nvPicPr>
          <p:cNvPr id="10" name="Picture 9"/>
          <p:cNvPicPr>
            <a:picLocks noChangeAspect="1"/>
          </p:cNvPicPr>
          <p:nvPr/>
        </p:nvPicPr>
        <p:blipFill rotWithShape="1">
          <a:blip r:embed="rId3" cstate="screen">
            <a:extLst>
              <a:ext uri="{28A0092B-C50C-407E-A947-70E740481C1C}">
                <a14:useLocalDpi xmlns:a14="http://schemas.microsoft.com/office/drawing/2010/main"/>
              </a:ext>
            </a:extLst>
          </a:blip>
          <a:srcRect t="19036"/>
          <a:stretch/>
        </p:blipFill>
        <p:spPr>
          <a:xfrm>
            <a:off x="6928518" y="3346950"/>
            <a:ext cx="2172602" cy="1322103"/>
          </a:xfrm>
          <a:prstGeom prst="rect">
            <a:avLst/>
          </a:prstGeom>
          <a:ln>
            <a:solidFill>
              <a:srgbClr val="C00000"/>
            </a:solidFill>
          </a:ln>
        </p:spPr>
      </p:pic>
      <p:pic>
        <p:nvPicPr>
          <p:cNvPr id="11" name="Picture 10"/>
          <p:cNvPicPr>
            <a:picLocks noChangeAspect="1"/>
          </p:cNvPicPr>
          <p:nvPr/>
        </p:nvPicPr>
        <p:blipFill>
          <a:blip r:embed="rId4"/>
          <a:stretch>
            <a:fillRect/>
          </a:stretch>
        </p:blipFill>
        <p:spPr>
          <a:xfrm>
            <a:off x="4012817" y="579786"/>
            <a:ext cx="2871587" cy="3818147"/>
          </a:xfrm>
          <a:prstGeom prst="rect">
            <a:avLst/>
          </a:prstGeom>
          <a:ln>
            <a:solidFill>
              <a:srgbClr val="C00000"/>
            </a:solidFill>
          </a:ln>
        </p:spPr>
      </p:pic>
      <p:pic>
        <p:nvPicPr>
          <p:cNvPr id="9" name="Picture 8"/>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42903" y="2488531"/>
            <a:ext cx="3695209" cy="1183030"/>
          </a:xfrm>
          <a:prstGeom prst="rect">
            <a:avLst/>
          </a:prstGeom>
          <a:ln>
            <a:solidFill>
              <a:srgbClr val="C00000"/>
            </a:solidFill>
          </a:ln>
        </p:spPr>
      </p:pic>
      <p:pic>
        <p:nvPicPr>
          <p:cNvPr id="8" name="Picture 7"/>
          <p:cNvPicPr>
            <a:picLocks noChangeAspect="1"/>
          </p:cNvPicPr>
          <p:nvPr/>
        </p:nvPicPr>
        <p:blipFill rotWithShape="1">
          <a:blip r:embed="rId6" cstate="screen">
            <a:extLst>
              <a:ext uri="{28A0092B-C50C-407E-A947-70E740481C1C}">
                <a14:useLocalDpi xmlns:a14="http://schemas.microsoft.com/office/drawing/2010/main"/>
              </a:ext>
            </a:extLst>
          </a:blip>
          <a:srcRect b="-609"/>
          <a:stretch/>
        </p:blipFill>
        <p:spPr>
          <a:xfrm rot="10800000">
            <a:off x="1481999" y="3346951"/>
            <a:ext cx="2456113" cy="1420314"/>
          </a:xfrm>
          <a:prstGeom prst="rect">
            <a:avLst/>
          </a:prstGeom>
          <a:ln>
            <a:solidFill>
              <a:srgbClr val="C00000"/>
            </a:solidFill>
          </a:ln>
        </p:spPr>
      </p:pic>
      <p:sp>
        <p:nvSpPr>
          <p:cNvPr id="4" name="TextBox 3"/>
          <p:cNvSpPr txBox="1"/>
          <p:nvPr/>
        </p:nvSpPr>
        <p:spPr>
          <a:xfrm>
            <a:off x="7805225" y="4299722"/>
            <a:ext cx="1249448" cy="369332"/>
          </a:xfrm>
          <a:prstGeom prst="rect">
            <a:avLst/>
          </a:prstGeom>
          <a:noFill/>
        </p:spPr>
        <p:txBody>
          <a:bodyPr wrap="none" rtlCol="0">
            <a:spAutoFit/>
          </a:bodyPr>
          <a:lstStyle/>
          <a:p>
            <a:r>
              <a:rPr lang="en-US" dirty="0" err="1">
                <a:solidFill>
                  <a:schemeClr val="bg1"/>
                </a:solidFill>
              </a:rPr>
              <a:t>Daresbury</a:t>
            </a:r>
            <a:endParaRPr lang="en-US" dirty="0">
              <a:solidFill>
                <a:schemeClr val="bg1"/>
              </a:solidFill>
            </a:endParaRPr>
          </a:p>
        </p:txBody>
      </p:sp>
      <p:sp>
        <p:nvSpPr>
          <p:cNvPr id="12" name="TextBox 11"/>
          <p:cNvSpPr txBox="1"/>
          <p:nvPr/>
        </p:nvSpPr>
        <p:spPr>
          <a:xfrm>
            <a:off x="5579916" y="4299722"/>
            <a:ext cx="753519" cy="369332"/>
          </a:xfrm>
          <a:prstGeom prst="rect">
            <a:avLst/>
          </a:prstGeom>
          <a:noFill/>
        </p:spPr>
        <p:txBody>
          <a:bodyPr wrap="none" rtlCol="0">
            <a:spAutoFit/>
          </a:bodyPr>
          <a:lstStyle/>
          <a:p>
            <a:r>
              <a:rPr lang="en-US" dirty="0" smtClean="0">
                <a:solidFill>
                  <a:schemeClr val="bg1"/>
                </a:solidFill>
              </a:rPr>
              <a:t>LBNL</a:t>
            </a:r>
            <a:endParaRPr lang="en-US" dirty="0">
              <a:solidFill>
                <a:schemeClr val="bg1"/>
              </a:solidFill>
            </a:endParaRPr>
          </a:p>
        </p:txBody>
      </p:sp>
      <p:sp>
        <p:nvSpPr>
          <p:cNvPr id="13" name="TextBox 12"/>
          <p:cNvSpPr txBox="1"/>
          <p:nvPr/>
        </p:nvSpPr>
        <p:spPr>
          <a:xfrm>
            <a:off x="3110044" y="4397933"/>
            <a:ext cx="620745" cy="369332"/>
          </a:xfrm>
          <a:prstGeom prst="rect">
            <a:avLst/>
          </a:prstGeom>
          <a:noFill/>
        </p:spPr>
        <p:txBody>
          <a:bodyPr wrap="none" rtlCol="0">
            <a:spAutoFit/>
          </a:bodyPr>
          <a:lstStyle/>
          <a:p>
            <a:r>
              <a:rPr lang="en-US" dirty="0" smtClean="0">
                <a:solidFill>
                  <a:schemeClr val="bg1"/>
                </a:solidFill>
              </a:rPr>
              <a:t>LNF</a:t>
            </a:r>
            <a:endParaRPr lang="en-US" dirty="0">
              <a:solidFill>
                <a:schemeClr val="bg1"/>
              </a:solidFill>
            </a:endParaRPr>
          </a:p>
        </p:txBody>
      </p:sp>
      <p:sp>
        <p:nvSpPr>
          <p:cNvPr id="14" name="TextBox 13"/>
          <p:cNvSpPr txBox="1"/>
          <p:nvPr/>
        </p:nvSpPr>
        <p:spPr>
          <a:xfrm>
            <a:off x="1074960" y="2443419"/>
            <a:ext cx="1031127" cy="369332"/>
          </a:xfrm>
          <a:prstGeom prst="rect">
            <a:avLst/>
          </a:prstGeom>
          <a:noFill/>
        </p:spPr>
        <p:txBody>
          <a:bodyPr wrap="none" rtlCol="0">
            <a:spAutoFit/>
          </a:bodyPr>
          <a:lstStyle/>
          <a:p>
            <a:r>
              <a:rPr lang="en-US" dirty="0" smtClean="0">
                <a:solidFill>
                  <a:schemeClr val="bg1"/>
                </a:solidFill>
              </a:rPr>
              <a:t>NIKHEF</a:t>
            </a:r>
            <a:endParaRPr lang="en-US" dirty="0">
              <a:solidFill>
                <a:schemeClr val="bg1"/>
              </a:solidFill>
            </a:endParaRPr>
          </a:p>
        </p:txBody>
      </p:sp>
      <p:sp>
        <p:nvSpPr>
          <p:cNvPr id="15" name="TextBox 14"/>
          <p:cNvSpPr txBox="1"/>
          <p:nvPr/>
        </p:nvSpPr>
        <p:spPr>
          <a:xfrm>
            <a:off x="7471228" y="678306"/>
            <a:ext cx="1078127" cy="369332"/>
          </a:xfrm>
          <a:prstGeom prst="rect">
            <a:avLst/>
          </a:prstGeom>
          <a:noFill/>
        </p:spPr>
        <p:txBody>
          <a:bodyPr wrap="none" rtlCol="0">
            <a:spAutoFit/>
          </a:bodyPr>
          <a:lstStyle/>
          <a:p>
            <a:r>
              <a:rPr lang="en-US" dirty="0" smtClean="0">
                <a:solidFill>
                  <a:schemeClr val="bg1"/>
                </a:solidFill>
              </a:rPr>
              <a:t>TORINO</a:t>
            </a:r>
            <a:endParaRPr lang="en-US" dirty="0">
              <a:solidFill>
                <a:schemeClr val="bg1"/>
              </a:solidFill>
            </a:endParaRPr>
          </a:p>
        </p:txBody>
      </p:sp>
      <p:pic>
        <p:nvPicPr>
          <p:cNvPr id="16" name="Picture 18" descr="lbnlfulllogofinal.png"/>
          <p:cNvPicPr>
            <a:picLocks noChangeAspect="1"/>
          </p:cNvPicPr>
          <p:nvPr/>
        </p:nvPicPr>
        <p:blipFill>
          <a:blip r:embed="rId7" cstate="screen">
            <a:extLst>
              <a:ext uri="{28A0092B-C50C-407E-A947-70E740481C1C}">
                <a14:useLocalDpi xmlns:a14="http://schemas.microsoft.com/office/drawing/2010/main"/>
              </a:ext>
            </a:extLst>
          </a:blip>
          <a:srcRect/>
          <a:stretch>
            <a:fillRect/>
          </a:stretch>
        </p:blipFill>
        <p:spPr bwMode="auto">
          <a:xfrm>
            <a:off x="5550034" y="3921756"/>
            <a:ext cx="1229783" cy="785813"/>
          </a:xfrm>
          <a:prstGeom prst="rect">
            <a:avLst/>
          </a:prstGeom>
          <a:noFill/>
          <a:ln w="28575" cmpd="sng">
            <a:solidFill>
              <a:schemeClr val="accent6"/>
            </a:solidFill>
            <a:miter lim="800000"/>
            <a:headEnd/>
            <a:tailEnd/>
          </a:ln>
        </p:spPr>
      </p:pic>
    </p:spTree>
    <p:extLst>
      <p:ext uri="{BB962C8B-B14F-4D97-AF65-F5344CB8AC3E}">
        <p14:creationId xmlns:p14="http://schemas.microsoft.com/office/powerpoint/2010/main" val="4191196924"/>
      </p:ext>
    </p:extLst>
  </p:cSld>
  <p:clrMapOvr>
    <a:masterClrMapping/>
  </p:clrMapOvr>
  <p:timing>
    <p:tnLst>
      <p:par>
        <p:cTn xmlns:p14="http://schemas.microsoft.com/office/powerpoint/2010/mai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2" cstate="screen">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a:ext>
            </a:extLst>
          </a:blip>
          <a:stretch>
            <a:fillRect/>
          </a:stretch>
        </p:blipFill>
        <p:spPr>
          <a:xfrm>
            <a:off x="70726" y="1792805"/>
            <a:ext cx="3080483" cy="2096318"/>
          </a:xfrm>
          <a:prstGeom prst="rect">
            <a:avLst/>
          </a:prstGeom>
        </p:spPr>
      </p:pic>
      <p:sp>
        <p:nvSpPr>
          <p:cNvPr id="2" name="Slide Number Placeholder 1"/>
          <p:cNvSpPr>
            <a:spLocks noGrp="1"/>
          </p:cNvSpPr>
          <p:nvPr>
            <p:ph type="sldNum" sz="quarter" idx="12"/>
          </p:nvPr>
        </p:nvSpPr>
        <p:spPr/>
        <p:txBody>
          <a:bodyPr/>
          <a:lstStyle/>
          <a:p>
            <a:fld id="{8E84F3AC-14D0-2246-9387-DFF665680867}" type="slidenum">
              <a:rPr lang="en-US" smtClean="0"/>
              <a:t>19</a:t>
            </a:fld>
            <a:endParaRPr lang="en-US"/>
          </a:p>
        </p:txBody>
      </p:sp>
      <p:sp>
        <p:nvSpPr>
          <p:cNvPr id="3" name="Title 2"/>
          <p:cNvSpPr>
            <a:spLocks noGrp="1"/>
          </p:cNvSpPr>
          <p:nvPr>
            <p:ph type="title"/>
          </p:nvPr>
        </p:nvSpPr>
        <p:spPr/>
        <p:txBody>
          <a:bodyPr/>
          <a:lstStyle/>
          <a:p>
            <a:r>
              <a:rPr lang="en-US" dirty="0" smtClean="0"/>
              <a:t>Test Results: </a:t>
            </a:r>
            <a:r>
              <a:rPr lang="en-US" dirty="0" smtClean="0"/>
              <a:t>HICs </a:t>
            </a:r>
            <a:r>
              <a:rPr lang="en-US" dirty="0" smtClean="0"/>
              <a:t>noise</a:t>
            </a:r>
            <a:endParaRPr lang="en-US" dirty="0"/>
          </a:p>
        </p:txBody>
      </p:sp>
      <p:sp>
        <p:nvSpPr>
          <p:cNvPr id="4" name="Content Placeholder 3"/>
          <p:cNvSpPr>
            <a:spLocks noGrp="1"/>
          </p:cNvSpPr>
          <p:nvPr>
            <p:ph sz="quarter" idx="13"/>
          </p:nvPr>
        </p:nvSpPr>
        <p:spPr>
          <a:xfrm>
            <a:off x="85667" y="486342"/>
            <a:ext cx="8743074" cy="1401908"/>
          </a:xfrm>
        </p:spPr>
        <p:txBody>
          <a:bodyPr>
            <a:normAutofit fontScale="85000" lnSpcReduction="10000"/>
          </a:bodyPr>
          <a:lstStyle/>
          <a:p>
            <a:pPr marL="0" indent="0">
              <a:buNone/>
            </a:pPr>
            <a:r>
              <a:rPr lang="en-US" dirty="0"/>
              <a:t>Noise extracted from threshold scan (s-curve fit</a:t>
            </a:r>
            <a:r>
              <a:rPr lang="en-US" dirty="0" smtClean="0"/>
              <a:t>) for IB HICs:</a:t>
            </a:r>
            <a:endParaRPr lang="en-US" dirty="0"/>
          </a:p>
          <a:p>
            <a:pPr marL="342900" indent="-342900">
              <a:buFont typeface="Arial" charset="0"/>
              <a:buChar char="•"/>
            </a:pPr>
            <a:r>
              <a:rPr lang="en-US" dirty="0">
                <a:solidFill>
                  <a:schemeClr val="accent1"/>
                </a:solidFill>
              </a:rPr>
              <a:t>Measured noise values ~</a:t>
            </a:r>
            <a:r>
              <a:rPr lang="en-US" dirty="0" smtClean="0">
                <a:solidFill>
                  <a:schemeClr val="accent1"/>
                </a:solidFill>
              </a:rPr>
              <a:t>5e</a:t>
            </a:r>
            <a:r>
              <a:rPr lang="en-US" baseline="30000" dirty="0" smtClean="0">
                <a:solidFill>
                  <a:schemeClr val="accent1"/>
                </a:solidFill>
              </a:rPr>
              <a:t>-</a:t>
            </a:r>
            <a:r>
              <a:rPr lang="en-US" dirty="0" smtClean="0">
                <a:solidFill>
                  <a:schemeClr val="accent1"/>
                </a:solidFill>
              </a:rPr>
              <a:t> </a:t>
            </a:r>
            <a:r>
              <a:rPr lang="en-US" dirty="0">
                <a:solidFill>
                  <a:schemeClr val="accent1"/>
                </a:solidFill>
              </a:rPr>
              <a:t>without back bias, ~</a:t>
            </a:r>
            <a:r>
              <a:rPr lang="en-US" dirty="0" smtClean="0">
                <a:solidFill>
                  <a:schemeClr val="accent1"/>
                </a:solidFill>
              </a:rPr>
              <a:t>3e</a:t>
            </a:r>
            <a:r>
              <a:rPr lang="en-US" baseline="30000" dirty="0" smtClean="0">
                <a:solidFill>
                  <a:schemeClr val="accent1"/>
                </a:solidFill>
              </a:rPr>
              <a:t>-</a:t>
            </a:r>
            <a:r>
              <a:rPr lang="en-US" dirty="0" smtClean="0">
                <a:solidFill>
                  <a:schemeClr val="accent1"/>
                </a:solidFill>
              </a:rPr>
              <a:t> </a:t>
            </a:r>
            <a:r>
              <a:rPr lang="en-US" dirty="0">
                <a:solidFill>
                  <a:schemeClr val="accent1"/>
                </a:solidFill>
              </a:rPr>
              <a:t>with </a:t>
            </a:r>
            <a:r>
              <a:rPr lang="en-US" dirty="0" smtClean="0">
                <a:solidFill>
                  <a:schemeClr val="accent1"/>
                </a:solidFill>
              </a:rPr>
              <a:t>3V </a:t>
            </a:r>
            <a:r>
              <a:rPr lang="en-US" dirty="0">
                <a:solidFill>
                  <a:schemeClr val="accent1"/>
                </a:solidFill>
              </a:rPr>
              <a:t>back bias</a:t>
            </a:r>
          </a:p>
          <a:p>
            <a:pPr marL="342900" indent="-342900">
              <a:buFont typeface="Arial" charset="0"/>
              <a:buChar char="•"/>
            </a:pPr>
            <a:r>
              <a:rPr lang="en-US" dirty="0">
                <a:solidFill>
                  <a:schemeClr val="accent1"/>
                </a:solidFill>
              </a:rPr>
              <a:t>Noise independent on position of chip on HIC</a:t>
            </a:r>
          </a:p>
          <a:p>
            <a:pPr marL="342900" indent="-342900">
              <a:buFont typeface="Arial" charset="0"/>
              <a:buChar char="•"/>
            </a:pPr>
            <a:r>
              <a:rPr lang="en-US" dirty="0">
                <a:solidFill>
                  <a:schemeClr val="accent1"/>
                </a:solidFill>
              </a:rPr>
              <a:t>Noise values in good agreement with values measured on single chip </a:t>
            </a:r>
          </a:p>
          <a:p>
            <a:endParaRPr lang="en-US" dirty="0"/>
          </a:p>
        </p:txBody>
      </p:sp>
      <p:pic>
        <p:nvPicPr>
          <p:cNvPr id="7" name="Picture 6"/>
          <p:cNvPicPr>
            <a:picLocks noChangeAspect="1"/>
          </p:cNvPicPr>
          <p:nvPr/>
        </p:nvPicPr>
        <p:blipFill rotWithShape="1">
          <a:blip r:embed="rId4" cstate="screen">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a:ext>
            </a:extLst>
          </a:blip>
          <a:srcRect/>
          <a:stretch/>
        </p:blipFill>
        <p:spPr>
          <a:xfrm>
            <a:off x="3008584" y="1936409"/>
            <a:ext cx="2880106" cy="1902359"/>
          </a:xfrm>
          <a:prstGeom prst="rect">
            <a:avLst/>
          </a:prstGeom>
        </p:spPr>
      </p:pic>
      <p:sp>
        <p:nvSpPr>
          <p:cNvPr id="8" name="TextBox 7"/>
          <p:cNvSpPr txBox="1"/>
          <p:nvPr/>
        </p:nvSpPr>
        <p:spPr>
          <a:xfrm>
            <a:off x="290212" y="4032112"/>
            <a:ext cx="2469054" cy="497771"/>
          </a:xfrm>
          <a:prstGeom prst="rect">
            <a:avLst/>
          </a:prstGeom>
          <a:noFill/>
          <a:ln w="12700">
            <a:noFill/>
          </a:ln>
        </p:spPr>
        <p:txBody>
          <a:bodyPr wrap="none" lIns="36000" tIns="36000" rIns="36000" bIns="36000" rtlCol="0" anchor="ctr" anchorCtr="0">
            <a:noAutofit/>
          </a:bodyPr>
          <a:lstStyle/>
          <a:p>
            <a:r>
              <a:rPr lang="en-US" sz="1400" dirty="0" smtClean="0">
                <a:solidFill>
                  <a:schemeClr val="tx2"/>
                </a:solidFill>
              </a:rPr>
              <a:t>Avg. noise of chips on HIC </a:t>
            </a:r>
          </a:p>
          <a:p>
            <a:r>
              <a:rPr lang="en-US" sz="1400" dirty="0" smtClean="0">
                <a:solidFill>
                  <a:schemeClr val="tx2"/>
                </a:solidFill>
              </a:rPr>
              <a:t>as a function of chip position</a:t>
            </a:r>
          </a:p>
        </p:txBody>
      </p:sp>
      <p:sp>
        <p:nvSpPr>
          <p:cNvPr id="9" name="TextBox 8"/>
          <p:cNvSpPr txBox="1"/>
          <p:nvPr/>
        </p:nvSpPr>
        <p:spPr>
          <a:xfrm>
            <a:off x="2945872" y="3901630"/>
            <a:ext cx="2690459" cy="878142"/>
          </a:xfrm>
          <a:prstGeom prst="rect">
            <a:avLst/>
          </a:prstGeom>
          <a:noFill/>
          <a:ln w="12700">
            <a:noFill/>
          </a:ln>
        </p:spPr>
        <p:txBody>
          <a:bodyPr wrap="none" lIns="36000" tIns="36000" rIns="36000" bIns="36000" rtlCol="0" anchor="ctr" anchorCtr="0">
            <a:noAutofit/>
          </a:bodyPr>
          <a:lstStyle/>
          <a:p>
            <a:r>
              <a:rPr lang="en-US" sz="1400" dirty="0" smtClean="0">
                <a:solidFill>
                  <a:schemeClr val="tx2"/>
                </a:solidFill>
              </a:rPr>
              <a:t>From ALPIDE PRR (for comparison):</a:t>
            </a:r>
            <a:br>
              <a:rPr lang="en-US" sz="1400" dirty="0" smtClean="0">
                <a:solidFill>
                  <a:schemeClr val="tx2"/>
                </a:solidFill>
              </a:rPr>
            </a:br>
            <a:r>
              <a:rPr lang="en-US" sz="1400" dirty="0" smtClean="0">
                <a:solidFill>
                  <a:schemeClr val="tx2"/>
                </a:solidFill>
              </a:rPr>
              <a:t>Noise of single ALPIDE chips </a:t>
            </a:r>
          </a:p>
          <a:p>
            <a:r>
              <a:rPr lang="en-US" sz="1400" dirty="0" smtClean="0">
                <a:solidFill>
                  <a:schemeClr val="tx2"/>
                </a:solidFill>
              </a:rPr>
              <a:t>as a function of ITHR</a:t>
            </a:r>
          </a:p>
        </p:txBody>
      </p:sp>
      <p:sp>
        <p:nvSpPr>
          <p:cNvPr id="10" name="Oval 9"/>
          <p:cNvSpPr/>
          <p:nvPr/>
        </p:nvSpPr>
        <p:spPr>
          <a:xfrm>
            <a:off x="3881108" y="2522851"/>
            <a:ext cx="392782" cy="1303548"/>
          </a:xfrm>
          <a:prstGeom prst="ellipse">
            <a:avLst/>
          </a:prstGeom>
          <a:ln w="19050">
            <a:solidFill>
              <a:schemeClr val="accent6"/>
            </a:solidFill>
            <a:headEnd type="none" w="med" len="med"/>
            <a:tailEnd type="non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pic>
        <p:nvPicPr>
          <p:cNvPr id="11" name="Picture 10"/>
          <p:cNvPicPr>
            <a:picLocks noChangeAspect="1"/>
          </p:cNvPicPr>
          <p:nvPr/>
        </p:nvPicPr>
        <p:blipFill>
          <a:blip r:embed="rId6" cstate="screen">
            <a:extLst>
              <a:ext uri="{BEBA8EAE-BF5A-486C-A8C5-ECC9F3942E4B}">
                <a14:imgProps xmlns:a14="http://schemas.microsoft.com/office/drawing/2010/main">
                  <a14:imgLayer r:embed="rId7">
                    <a14:imgEffect>
                      <a14:sharpenSoften amount="50000"/>
                    </a14:imgEffect>
                  </a14:imgLayer>
                </a14:imgProps>
              </a:ext>
              <a:ext uri="{28A0092B-C50C-407E-A947-70E740481C1C}">
                <a14:useLocalDpi xmlns:a14="http://schemas.microsoft.com/office/drawing/2010/main"/>
              </a:ext>
            </a:extLst>
          </a:blip>
          <a:stretch>
            <a:fillRect/>
          </a:stretch>
        </p:blipFill>
        <p:spPr>
          <a:xfrm>
            <a:off x="5747588" y="1903191"/>
            <a:ext cx="3284712" cy="1867267"/>
          </a:xfrm>
          <a:prstGeom prst="rect">
            <a:avLst/>
          </a:prstGeom>
        </p:spPr>
      </p:pic>
      <p:sp>
        <p:nvSpPr>
          <p:cNvPr id="12" name="TextBox 11"/>
          <p:cNvSpPr txBox="1"/>
          <p:nvPr/>
        </p:nvSpPr>
        <p:spPr>
          <a:xfrm>
            <a:off x="6005534" y="3810718"/>
            <a:ext cx="2808266" cy="1169551"/>
          </a:xfrm>
          <a:prstGeom prst="rect">
            <a:avLst/>
          </a:prstGeom>
          <a:noFill/>
        </p:spPr>
        <p:txBody>
          <a:bodyPr wrap="square" rtlCol="0">
            <a:spAutoFit/>
          </a:bodyPr>
          <a:lstStyle/>
          <a:p>
            <a:r>
              <a:rPr lang="en-US" sz="1400" dirty="0"/>
              <a:t>Noise homogeneous over all tested HICs </a:t>
            </a:r>
            <a:endParaRPr lang="en-US" sz="1400" dirty="0" smtClean="0"/>
          </a:p>
          <a:p>
            <a:r>
              <a:rPr lang="en-US" sz="1400" dirty="0" smtClean="0"/>
              <a:t>(</a:t>
            </a:r>
            <a:r>
              <a:rPr lang="en-US" sz="1400" dirty="0"/>
              <a:t>here: average noise values for the chips of 6 HICs)</a:t>
            </a:r>
          </a:p>
          <a:p>
            <a:endParaRPr lang="en-US" sz="1400" dirty="0"/>
          </a:p>
        </p:txBody>
      </p:sp>
    </p:spTree>
    <p:extLst>
      <p:ext uri="{BB962C8B-B14F-4D97-AF65-F5344CB8AC3E}">
        <p14:creationId xmlns:p14="http://schemas.microsoft.com/office/powerpoint/2010/main" val="2159916986"/>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84F3AC-14D0-2246-9387-DFF665680867}" type="slidenum">
              <a:rPr lang="en-US" smtClean="0"/>
              <a:t>2</a:t>
            </a:fld>
            <a:endParaRPr lang="en-US"/>
          </a:p>
        </p:txBody>
      </p:sp>
      <p:sp>
        <p:nvSpPr>
          <p:cNvPr id="3" name="TextBox 2"/>
          <p:cNvSpPr txBox="1"/>
          <p:nvPr/>
        </p:nvSpPr>
        <p:spPr>
          <a:xfrm>
            <a:off x="240848" y="1271476"/>
            <a:ext cx="5596404" cy="1754327"/>
          </a:xfrm>
          <a:prstGeom prst="rect">
            <a:avLst/>
          </a:prstGeom>
          <a:noFill/>
        </p:spPr>
        <p:txBody>
          <a:bodyPr wrap="none" rtlCol="0">
            <a:spAutoFit/>
          </a:bodyPr>
          <a:lstStyle/>
          <a:p>
            <a:pPr marL="285750" indent="-285750">
              <a:buFont typeface="Arial"/>
              <a:buChar char="•"/>
            </a:pPr>
            <a:r>
              <a:rPr lang="en-US" dirty="0" smtClean="0">
                <a:solidFill>
                  <a:srgbClr val="2C7C9F"/>
                </a:solidFill>
              </a:rPr>
              <a:t>Motivation and choice of technology</a:t>
            </a:r>
          </a:p>
          <a:p>
            <a:pPr marL="285750" indent="-285750">
              <a:buFont typeface="Arial"/>
              <a:buChar char="•"/>
            </a:pPr>
            <a:r>
              <a:rPr lang="en-US" dirty="0" smtClean="0">
                <a:solidFill>
                  <a:srgbClr val="2C7C9F"/>
                </a:solidFill>
              </a:rPr>
              <a:t>Detector final layout</a:t>
            </a:r>
          </a:p>
          <a:p>
            <a:pPr marL="285750" indent="-285750">
              <a:buFont typeface="Arial"/>
              <a:buChar char="•"/>
            </a:pPr>
            <a:r>
              <a:rPr lang="en-US" dirty="0" smtClean="0">
                <a:solidFill>
                  <a:srgbClr val="2C7C9F"/>
                </a:solidFill>
              </a:rPr>
              <a:t>Selected topics from R&amp;D and production strategy</a:t>
            </a:r>
          </a:p>
          <a:p>
            <a:pPr marL="285750" indent="-285750">
              <a:buFont typeface="Arial"/>
              <a:buChar char="•"/>
            </a:pPr>
            <a:r>
              <a:rPr lang="en-US" dirty="0" smtClean="0">
                <a:solidFill>
                  <a:srgbClr val="2C7C9F"/>
                </a:solidFill>
              </a:rPr>
              <a:t>First results from prototypes</a:t>
            </a:r>
          </a:p>
          <a:p>
            <a:pPr marL="285750" indent="-285750">
              <a:buFont typeface="Arial"/>
              <a:buChar char="•"/>
            </a:pPr>
            <a:r>
              <a:rPr lang="en-US" dirty="0" smtClean="0">
                <a:solidFill>
                  <a:srgbClr val="2C7C9F"/>
                </a:solidFill>
              </a:rPr>
              <a:t>Construction and integration schedule</a:t>
            </a:r>
          </a:p>
          <a:p>
            <a:pPr marL="285750" indent="-285750">
              <a:buFont typeface="Arial"/>
              <a:buChar char="•"/>
            </a:pPr>
            <a:r>
              <a:rPr lang="en-US" dirty="0" smtClean="0">
                <a:solidFill>
                  <a:srgbClr val="2C7C9F"/>
                </a:solidFill>
              </a:rPr>
              <a:t>Conclusions</a:t>
            </a:r>
            <a:endParaRPr lang="en-US" dirty="0">
              <a:solidFill>
                <a:srgbClr val="2C7C9F"/>
              </a:solidFill>
            </a:endParaRPr>
          </a:p>
        </p:txBody>
      </p:sp>
      <p:pic>
        <p:nvPicPr>
          <p:cNvPr id="4" name="Picture 3"/>
          <p:cNvPicPr>
            <a:picLocks noChangeAspect="1"/>
          </p:cNvPicPr>
          <p:nvPr/>
        </p:nvPicPr>
        <p:blipFill>
          <a:blip r:embed="rId2"/>
          <a:stretch>
            <a:fillRect/>
          </a:stretch>
        </p:blipFill>
        <p:spPr>
          <a:xfrm>
            <a:off x="4632999" y="2160400"/>
            <a:ext cx="4168100" cy="2428262"/>
          </a:xfrm>
          <a:prstGeom prst="rect">
            <a:avLst/>
          </a:prstGeom>
        </p:spPr>
      </p:pic>
    </p:spTree>
    <p:extLst>
      <p:ext uri="{BB962C8B-B14F-4D97-AF65-F5344CB8AC3E}">
        <p14:creationId xmlns:p14="http://schemas.microsoft.com/office/powerpoint/2010/main" val="3727392088"/>
      </p:ext>
    </p:extLst>
  </p:cSld>
  <p:clrMapOvr>
    <a:masterClrMapping/>
  </p:clrMapOvr>
  <p:timing>
    <p:tnLst>
      <p:par>
        <p:cTn xmlns:p14="http://schemas.microsoft.com/office/powerpoint/2010/mai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p:cNvPicPr>
            <a:picLocks noChangeAspect="1"/>
          </p:cNvPicPr>
          <p:nvPr/>
        </p:nvPicPr>
        <p:blipFill rotWithShape="1">
          <a:blip r:embed="rId2">
            <a:extLst>
              <a:ext uri="{BEBA8EAE-BF5A-486C-A8C5-ECC9F3942E4B}">
                <a14:imgProps xmlns:a14="http://schemas.microsoft.com/office/drawing/2010/main">
                  <a14:imgLayer r:embed="rId3">
                    <a14:imgEffect>
                      <a14:sharpenSoften amount="50000"/>
                    </a14:imgEffect>
                  </a14:imgLayer>
                </a14:imgProps>
              </a:ext>
              <a:ext uri="{28A0092B-C50C-407E-A947-70E740481C1C}">
                <a14:useLocalDpi xmlns:a14="http://schemas.microsoft.com/office/drawing/2010/main"/>
              </a:ext>
            </a:extLst>
          </a:blip>
          <a:srcRect/>
          <a:stretch/>
        </p:blipFill>
        <p:spPr>
          <a:xfrm>
            <a:off x="1965074" y="1120588"/>
            <a:ext cx="4995255" cy="3646677"/>
          </a:xfrm>
          <a:prstGeom prst="rect">
            <a:avLst/>
          </a:prstGeom>
        </p:spPr>
      </p:pic>
      <p:sp>
        <p:nvSpPr>
          <p:cNvPr id="2" name="Slide Number Placeholder 1"/>
          <p:cNvSpPr>
            <a:spLocks noGrp="1"/>
          </p:cNvSpPr>
          <p:nvPr>
            <p:ph type="sldNum" sz="quarter" idx="12"/>
          </p:nvPr>
        </p:nvSpPr>
        <p:spPr/>
        <p:txBody>
          <a:bodyPr/>
          <a:lstStyle/>
          <a:p>
            <a:fld id="{8E84F3AC-14D0-2246-9387-DFF665680867}" type="slidenum">
              <a:rPr lang="en-US" smtClean="0"/>
              <a:t>20</a:t>
            </a:fld>
            <a:endParaRPr lang="en-US"/>
          </a:p>
        </p:txBody>
      </p:sp>
      <p:sp>
        <p:nvSpPr>
          <p:cNvPr id="3" name="Title 2"/>
          <p:cNvSpPr>
            <a:spLocks noGrp="1"/>
          </p:cNvSpPr>
          <p:nvPr>
            <p:ph type="title"/>
          </p:nvPr>
        </p:nvSpPr>
        <p:spPr/>
        <p:txBody>
          <a:bodyPr/>
          <a:lstStyle/>
          <a:p>
            <a:r>
              <a:rPr lang="en-US" dirty="0" smtClean="0"/>
              <a:t>Test Results: IB HICs noise occupancy</a:t>
            </a:r>
            <a:endParaRPr lang="en-US" dirty="0"/>
          </a:p>
        </p:txBody>
      </p:sp>
      <p:sp>
        <p:nvSpPr>
          <p:cNvPr id="4" name="Content Placeholder 3"/>
          <p:cNvSpPr>
            <a:spLocks noGrp="1"/>
          </p:cNvSpPr>
          <p:nvPr>
            <p:ph sz="quarter" idx="13"/>
          </p:nvPr>
        </p:nvSpPr>
        <p:spPr>
          <a:xfrm>
            <a:off x="97394" y="501282"/>
            <a:ext cx="7657077" cy="959603"/>
          </a:xfrm>
        </p:spPr>
        <p:txBody>
          <a:bodyPr>
            <a:normAutofit fontScale="85000" lnSpcReduction="20000"/>
          </a:bodyPr>
          <a:lstStyle/>
          <a:p>
            <a:pPr marL="0" indent="0">
              <a:buNone/>
            </a:pPr>
            <a:r>
              <a:rPr lang="en-US" dirty="0">
                <a:solidFill>
                  <a:schemeClr val="accent1"/>
                </a:solidFill>
              </a:rPr>
              <a:t>Noise occupancy measured from data taking with random triggers</a:t>
            </a:r>
            <a:r>
              <a:rPr lang="en-US" dirty="0" smtClean="0">
                <a:solidFill>
                  <a:schemeClr val="accent1"/>
                </a:solidFill>
              </a:rPr>
              <a:t>:</a:t>
            </a:r>
            <a:endParaRPr lang="en-US" dirty="0">
              <a:solidFill>
                <a:srgbClr val="C00000"/>
              </a:solidFill>
            </a:endParaRPr>
          </a:p>
          <a:p>
            <a:pPr marL="0" indent="0">
              <a:buNone/>
            </a:pPr>
            <a:r>
              <a:rPr lang="en-US" dirty="0" smtClean="0">
                <a:solidFill>
                  <a:schemeClr val="accent1"/>
                </a:solidFill>
              </a:rPr>
              <a:t>with </a:t>
            </a:r>
            <a:r>
              <a:rPr lang="en-US" dirty="0">
                <a:solidFill>
                  <a:schemeClr val="accent1"/>
                </a:solidFill>
              </a:rPr>
              <a:t>5 pixels (i.e. 1/100000) masked as a function of </a:t>
            </a:r>
            <a:r>
              <a:rPr lang="en-US" dirty="0">
                <a:solidFill>
                  <a:srgbClr val="C00000"/>
                </a:solidFill>
              </a:rPr>
              <a:t>threshold</a:t>
            </a:r>
            <a:r>
              <a:rPr lang="en-US" dirty="0">
                <a:solidFill>
                  <a:schemeClr val="accent1"/>
                </a:solidFill>
              </a:rPr>
              <a:t> </a:t>
            </a:r>
          </a:p>
          <a:p>
            <a:endParaRPr lang="en-US" dirty="0"/>
          </a:p>
        </p:txBody>
      </p:sp>
    </p:spTree>
    <p:extLst>
      <p:ext uri="{BB962C8B-B14F-4D97-AF65-F5344CB8AC3E}">
        <p14:creationId xmlns:p14="http://schemas.microsoft.com/office/powerpoint/2010/main" val="3425659193"/>
      </p:ext>
    </p:extLst>
  </p:cSld>
  <p:clrMapOvr>
    <a:masterClrMapping/>
  </p:clrMapOvr>
  <p:timing>
    <p:tnLst>
      <p:par>
        <p:cTn xmlns:p14="http://schemas.microsoft.com/office/powerpoint/2010/mai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p:cNvPicPr>
            <a:picLocks noChangeAspect="1"/>
          </p:cNvPicPr>
          <p:nvPr/>
        </p:nvPicPr>
        <p:blipFill>
          <a:blip r:embed="rId3">
            <a:extLst>
              <a:ext uri="{BEBA8EAE-BF5A-486C-A8C5-ECC9F3942E4B}">
                <a14:imgProps xmlns:a14="http://schemas.microsoft.com/office/drawing/2010/main">
                  <a14:imgLayer r:embed="rId4">
                    <a14:imgEffect>
                      <a14:sharpenSoften amount="50000"/>
                    </a14:imgEffect>
                  </a14:imgLayer>
                </a14:imgProps>
              </a:ext>
            </a:extLst>
          </a:blip>
          <a:stretch>
            <a:fillRect/>
          </a:stretch>
        </p:blipFill>
        <p:spPr>
          <a:xfrm>
            <a:off x="186767" y="2412215"/>
            <a:ext cx="5780327" cy="2373437"/>
          </a:xfrm>
          <a:prstGeom prst="rect">
            <a:avLst/>
          </a:prstGeom>
        </p:spPr>
      </p:pic>
      <p:sp>
        <p:nvSpPr>
          <p:cNvPr id="2" name="Slide Number Placeholder 1"/>
          <p:cNvSpPr>
            <a:spLocks noGrp="1"/>
          </p:cNvSpPr>
          <p:nvPr>
            <p:ph type="sldNum" sz="quarter" idx="12"/>
          </p:nvPr>
        </p:nvSpPr>
        <p:spPr/>
        <p:txBody>
          <a:bodyPr/>
          <a:lstStyle/>
          <a:p>
            <a:fld id="{8E84F3AC-14D0-2246-9387-DFF665680867}" type="slidenum">
              <a:rPr lang="en-US" smtClean="0"/>
              <a:t>21</a:t>
            </a:fld>
            <a:endParaRPr lang="en-US"/>
          </a:p>
        </p:txBody>
      </p:sp>
      <p:sp>
        <p:nvSpPr>
          <p:cNvPr id="3" name="Title 2"/>
          <p:cNvSpPr>
            <a:spLocks noGrp="1"/>
          </p:cNvSpPr>
          <p:nvPr>
            <p:ph type="title"/>
          </p:nvPr>
        </p:nvSpPr>
        <p:spPr/>
        <p:txBody>
          <a:bodyPr/>
          <a:lstStyle/>
          <a:p>
            <a:r>
              <a:rPr lang="en-US" dirty="0" smtClean="0"/>
              <a:t>Test results: OB staves</a:t>
            </a:r>
            <a:endParaRPr lang="en-US" dirty="0"/>
          </a:p>
        </p:txBody>
      </p:sp>
      <p:sp>
        <p:nvSpPr>
          <p:cNvPr id="4" name="Content Placeholder 3"/>
          <p:cNvSpPr>
            <a:spLocks noGrp="1"/>
          </p:cNvSpPr>
          <p:nvPr>
            <p:ph sz="quarter" idx="13"/>
          </p:nvPr>
        </p:nvSpPr>
        <p:spPr>
          <a:xfrm>
            <a:off x="109747" y="532646"/>
            <a:ext cx="6051580" cy="1945016"/>
          </a:xfrm>
        </p:spPr>
        <p:txBody>
          <a:bodyPr>
            <a:normAutofit fontScale="77500" lnSpcReduction="20000"/>
          </a:bodyPr>
          <a:lstStyle/>
          <a:p>
            <a:pPr marL="0" indent="0">
              <a:buNone/>
            </a:pPr>
            <a:r>
              <a:rPr lang="en-US" dirty="0" smtClean="0"/>
              <a:t>Stave 1 tested in Torino:</a:t>
            </a:r>
          </a:p>
          <a:p>
            <a:pPr lvl="1"/>
            <a:r>
              <a:rPr lang="en-US" dirty="0" smtClean="0"/>
              <a:t>195/196 chips responding (102M pixels !!)</a:t>
            </a:r>
          </a:p>
          <a:p>
            <a:pPr lvl="2"/>
            <a:r>
              <a:rPr lang="en-US" dirty="0" smtClean="0"/>
              <a:t>1chip had few wire bonds damaged during assembly</a:t>
            </a:r>
          </a:p>
          <a:p>
            <a:pPr lvl="2"/>
            <a:r>
              <a:rPr lang="en-US" dirty="0" smtClean="0"/>
              <a:t>issue understood and new procedure developed</a:t>
            </a:r>
          </a:p>
          <a:p>
            <a:pPr lvl="1"/>
            <a:r>
              <a:rPr lang="en-US" dirty="0" smtClean="0"/>
              <a:t>results of tests, though preliminary, are very encouraging:</a:t>
            </a:r>
          </a:p>
          <a:p>
            <a:pPr lvl="2"/>
            <a:r>
              <a:rPr lang="en-US" dirty="0" smtClean="0"/>
              <a:t>noise distribution measured in threshold scan on all 195 chips operated concurrently</a:t>
            </a:r>
          </a:p>
          <a:p>
            <a:pPr lvl="2"/>
            <a:r>
              <a:rPr lang="en-US" dirty="0" smtClean="0"/>
              <a:t>Threshold scan</a:t>
            </a:r>
            <a:r>
              <a:rPr lang="en-US" dirty="0"/>
              <a:t> </a:t>
            </a:r>
            <a:r>
              <a:rPr lang="en-US" dirty="0" smtClean="0"/>
              <a:t>tests</a:t>
            </a:r>
            <a:r>
              <a:rPr lang="en-US" dirty="0"/>
              <a:t> </a:t>
            </a:r>
            <a:r>
              <a:rPr lang="en-US" dirty="0" smtClean="0"/>
              <a:t>both</a:t>
            </a:r>
            <a:r>
              <a:rPr lang="en-US" dirty="0"/>
              <a:t> </a:t>
            </a:r>
            <a:r>
              <a:rPr lang="en-US" dirty="0" smtClean="0"/>
              <a:t>readout</a:t>
            </a:r>
            <a:r>
              <a:rPr lang="en-US" dirty="0"/>
              <a:t> </a:t>
            </a:r>
            <a:r>
              <a:rPr lang="en-US" dirty="0" smtClean="0"/>
              <a:t>and</a:t>
            </a:r>
            <a:r>
              <a:rPr lang="en-US" dirty="0"/>
              <a:t> </a:t>
            </a:r>
            <a:r>
              <a:rPr lang="en-US" dirty="0" smtClean="0"/>
              <a:t>analogue</a:t>
            </a:r>
            <a:r>
              <a:rPr lang="en-US" dirty="0"/>
              <a:t> </a:t>
            </a:r>
            <a:r>
              <a:rPr lang="en-US" dirty="0" smtClean="0"/>
              <a:t>performance</a:t>
            </a:r>
          </a:p>
          <a:p>
            <a:pPr lvl="2"/>
            <a:r>
              <a:rPr lang="en-US" dirty="0" smtClean="0"/>
              <a:t>Noise and threshold values are comparable to single chip ones</a:t>
            </a:r>
          </a:p>
          <a:p>
            <a:pPr lvl="2"/>
            <a:endParaRPr lang="en-US" dirty="0" smtClean="0"/>
          </a:p>
          <a:p>
            <a:pPr lvl="2"/>
            <a:endParaRPr lang="en-US" dirty="0"/>
          </a:p>
        </p:txBody>
      </p:sp>
      <p:pic>
        <p:nvPicPr>
          <p:cNvPr id="5" name="Picture 4" descr="foto_stave1.jpeg"/>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6208357" y="791157"/>
            <a:ext cx="2492750" cy="3771900"/>
          </a:xfrm>
          <a:prstGeom prst="rect">
            <a:avLst/>
          </a:prstGeom>
        </p:spPr>
      </p:pic>
      <p:sp>
        <p:nvSpPr>
          <p:cNvPr id="9" name="TextBox 8"/>
          <p:cNvSpPr txBox="1"/>
          <p:nvPr/>
        </p:nvSpPr>
        <p:spPr>
          <a:xfrm>
            <a:off x="1878480" y="3930836"/>
            <a:ext cx="813043" cy="523220"/>
          </a:xfrm>
          <a:prstGeom prst="rect">
            <a:avLst/>
          </a:prstGeom>
          <a:noFill/>
        </p:spPr>
        <p:txBody>
          <a:bodyPr wrap="none" rtlCol="0">
            <a:spAutoFit/>
          </a:bodyPr>
          <a:lstStyle/>
          <a:p>
            <a:r>
              <a:rPr lang="en-US" sz="1400" dirty="0" smtClean="0"/>
              <a:t>HS1_L</a:t>
            </a:r>
          </a:p>
          <a:p>
            <a:r>
              <a:rPr lang="en-US" sz="1400" dirty="0" smtClean="0"/>
              <a:t>V</a:t>
            </a:r>
            <a:r>
              <a:rPr lang="en-US" sz="1400" baseline="-25000" dirty="0" smtClean="0"/>
              <a:t>BB</a:t>
            </a:r>
            <a:r>
              <a:rPr lang="en-US" sz="1400" dirty="0" smtClean="0"/>
              <a:t>=0V</a:t>
            </a:r>
            <a:endParaRPr lang="en-US" sz="1400" dirty="0"/>
          </a:p>
        </p:txBody>
      </p:sp>
      <p:sp>
        <p:nvSpPr>
          <p:cNvPr id="12" name="TextBox 11"/>
          <p:cNvSpPr txBox="1"/>
          <p:nvPr/>
        </p:nvSpPr>
        <p:spPr>
          <a:xfrm>
            <a:off x="564968" y="2685081"/>
            <a:ext cx="1087753" cy="307777"/>
          </a:xfrm>
          <a:prstGeom prst="rect">
            <a:avLst/>
          </a:prstGeom>
          <a:noFill/>
          <a:ln>
            <a:solidFill>
              <a:schemeClr val="accent1"/>
            </a:solidFill>
          </a:ln>
        </p:spPr>
        <p:txBody>
          <a:bodyPr wrap="none" rtlCol="0">
            <a:spAutoFit/>
          </a:bodyPr>
          <a:lstStyle/>
          <a:p>
            <a:r>
              <a:rPr lang="en-US" sz="1400" dirty="0" smtClean="0">
                <a:solidFill>
                  <a:schemeClr val="accent1"/>
                </a:solidFill>
              </a:rPr>
              <a:t>NOISE~5e</a:t>
            </a:r>
            <a:r>
              <a:rPr lang="en-US" sz="1400" baseline="30000" dirty="0" smtClean="0">
                <a:solidFill>
                  <a:schemeClr val="accent1"/>
                </a:solidFill>
              </a:rPr>
              <a:t>-</a:t>
            </a:r>
            <a:endParaRPr lang="en-US" sz="1400" baseline="30000" dirty="0">
              <a:solidFill>
                <a:schemeClr val="accent1"/>
              </a:solidFill>
            </a:endParaRPr>
          </a:p>
        </p:txBody>
      </p:sp>
      <p:sp>
        <p:nvSpPr>
          <p:cNvPr id="13" name="TextBox 12"/>
          <p:cNvSpPr txBox="1"/>
          <p:nvPr/>
        </p:nvSpPr>
        <p:spPr>
          <a:xfrm>
            <a:off x="1729070" y="3582652"/>
            <a:ext cx="1069524" cy="307777"/>
          </a:xfrm>
          <a:prstGeom prst="rect">
            <a:avLst/>
          </a:prstGeom>
          <a:noFill/>
          <a:ln>
            <a:solidFill>
              <a:schemeClr val="accent6"/>
            </a:solidFill>
          </a:ln>
        </p:spPr>
        <p:txBody>
          <a:bodyPr wrap="none" rtlCol="0">
            <a:spAutoFit/>
          </a:bodyPr>
          <a:lstStyle/>
          <a:p>
            <a:r>
              <a:rPr lang="en-US" sz="1400" dirty="0" smtClean="0">
                <a:solidFill>
                  <a:schemeClr val="accent6"/>
                </a:solidFill>
              </a:rPr>
              <a:t>preliminary</a:t>
            </a:r>
            <a:endParaRPr lang="en-US" sz="1400" dirty="0">
              <a:solidFill>
                <a:schemeClr val="accent6"/>
              </a:solidFill>
            </a:endParaRPr>
          </a:p>
        </p:txBody>
      </p:sp>
      <p:sp>
        <p:nvSpPr>
          <p:cNvPr id="14" name="TextBox 13"/>
          <p:cNvSpPr txBox="1"/>
          <p:nvPr/>
        </p:nvSpPr>
        <p:spPr>
          <a:xfrm>
            <a:off x="4562495" y="3582652"/>
            <a:ext cx="1069524" cy="307777"/>
          </a:xfrm>
          <a:prstGeom prst="rect">
            <a:avLst/>
          </a:prstGeom>
          <a:noFill/>
          <a:ln>
            <a:solidFill>
              <a:schemeClr val="accent6"/>
            </a:solidFill>
          </a:ln>
        </p:spPr>
        <p:txBody>
          <a:bodyPr wrap="none" rtlCol="0">
            <a:spAutoFit/>
          </a:bodyPr>
          <a:lstStyle/>
          <a:p>
            <a:r>
              <a:rPr lang="en-US" sz="1400" dirty="0" smtClean="0">
                <a:solidFill>
                  <a:schemeClr val="accent6"/>
                </a:solidFill>
              </a:rPr>
              <a:t>preliminary</a:t>
            </a:r>
            <a:endParaRPr lang="en-US" sz="1400" dirty="0">
              <a:solidFill>
                <a:schemeClr val="accent6"/>
              </a:solidFill>
            </a:endParaRPr>
          </a:p>
        </p:txBody>
      </p:sp>
      <p:sp>
        <p:nvSpPr>
          <p:cNvPr id="15" name="TextBox 14"/>
          <p:cNvSpPr txBox="1"/>
          <p:nvPr/>
        </p:nvSpPr>
        <p:spPr>
          <a:xfrm>
            <a:off x="3408213" y="2690437"/>
            <a:ext cx="1087753" cy="307777"/>
          </a:xfrm>
          <a:prstGeom prst="rect">
            <a:avLst/>
          </a:prstGeom>
          <a:noFill/>
          <a:ln>
            <a:solidFill>
              <a:schemeClr val="accent1"/>
            </a:solidFill>
          </a:ln>
        </p:spPr>
        <p:txBody>
          <a:bodyPr wrap="none" rtlCol="0">
            <a:spAutoFit/>
          </a:bodyPr>
          <a:lstStyle/>
          <a:p>
            <a:r>
              <a:rPr lang="en-US" sz="1400" dirty="0" smtClean="0">
                <a:solidFill>
                  <a:schemeClr val="accent1"/>
                </a:solidFill>
              </a:rPr>
              <a:t>NOISE~5e</a:t>
            </a:r>
            <a:r>
              <a:rPr lang="en-US" sz="1400" baseline="30000" dirty="0" smtClean="0">
                <a:solidFill>
                  <a:schemeClr val="accent1"/>
                </a:solidFill>
              </a:rPr>
              <a:t>-</a:t>
            </a:r>
            <a:endParaRPr lang="en-US" sz="1400" baseline="30000" dirty="0">
              <a:solidFill>
                <a:schemeClr val="accent1"/>
              </a:solidFill>
            </a:endParaRPr>
          </a:p>
        </p:txBody>
      </p:sp>
      <p:sp>
        <p:nvSpPr>
          <p:cNvPr id="16" name="TextBox 15"/>
          <p:cNvSpPr txBox="1"/>
          <p:nvPr/>
        </p:nvSpPr>
        <p:spPr>
          <a:xfrm>
            <a:off x="4742032" y="3915895"/>
            <a:ext cx="813043" cy="523220"/>
          </a:xfrm>
          <a:prstGeom prst="rect">
            <a:avLst/>
          </a:prstGeom>
          <a:noFill/>
        </p:spPr>
        <p:txBody>
          <a:bodyPr wrap="none" rtlCol="0">
            <a:spAutoFit/>
          </a:bodyPr>
          <a:lstStyle/>
          <a:p>
            <a:r>
              <a:rPr lang="en-US" sz="1400" dirty="0" smtClean="0"/>
              <a:t>HS1_R</a:t>
            </a:r>
          </a:p>
          <a:p>
            <a:r>
              <a:rPr lang="en-US" sz="1400" dirty="0" smtClean="0"/>
              <a:t>V</a:t>
            </a:r>
            <a:r>
              <a:rPr lang="en-US" sz="1400" baseline="-25000" dirty="0" smtClean="0"/>
              <a:t>BB</a:t>
            </a:r>
            <a:r>
              <a:rPr lang="en-US" sz="1400" dirty="0" smtClean="0"/>
              <a:t>=0V</a:t>
            </a:r>
            <a:endParaRPr lang="en-US" sz="1400" dirty="0"/>
          </a:p>
        </p:txBody>
      </p:sp>
    </p:spTree>
    <p:extLst>
      <p:ext uri="{BB962C8B-B14F-4D97-AF65-F5344CB8AC3E}">
        <p14:creationId xmlns:p14="http://schemas.microsoft.com/office/powerpoint/2010/main" val="3491637038"/>
      </p:ext>
    </p:extLst>
  </p:cSld>
  <p:clrMapOvr>
    <a:masterClrMapping/>
  </p:clrMapOvr>
  <p:timing>
    <p:tnLst>
      <p:par>
        <p:cTn xmlns:p14="http://schemas.microsoft.com/office/powerpoint/2010/mai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84F3AC-14D0-2246-9387-DFF665680867}" type="slidenum">
              <a:rPr lang="en-US" smtClean="0"/>
              <a:t>22</a:t>
            </a:fld>
            <a:endParaRPr lang="en-US"/>
          </a:p>
        </p:txBody>
      </p:sp>
      <p:sp>
        <p:nvSpPr>
          <p:cNvPr id="3" name="Title 2"/>
          <p:cNvSpPr>
            <a:spLocks noGrp="1"/>
          </p:cNvSpPr>
          <p:nvPr>
            <p:ph type="title"/>
          </p:nvPr>
        </p:nvSpPr>
        <p:spPr/>
        <p:txBody>
          <a:bodyPr/>
          <a:lstStyle/>
          <a:p>
            <a:r>
              <a:rPr lang="en-US" dirty="0" smtClean="0"/>
              <a:t>Powering system</a:t>
            </a:r>
            <a:endParaRPr lang="en-US" dirty="0"/>
          </a:p>
        </p:txBody>
      </p:sp>
      <p:sp>
        <p:nvSpPr>
          <p:cNvPr id="4" name="Content Placeholder 3"/>
          <p:cNvSpPr>
            <a:spLocks noGrp="1"/>
          </p:cNvSpPr>
          <p:nvPr>
            <p:ph sz="quarter" idx="13"/>
          </p:nvPr>
        </p:nvSpPr>
        <p:spPr>
          <a:xfrm>
            <a:off x="190983" y="3810218"/>
            <a:ext cx="6593891" cy="1156967"/>
          </a:xfrm>
        </p:spPr>
        <p:txBody>
          <a:bodyPr>
            <a:normAutofit fontScale="55000" lnSpcReduction="20000"/>
          </a:bodyPr>
          <a:lstStyle/>
          <a:p>
            <a:r>
              <a:rPr lang="en-US" dirty="0" smtClean="0"/>
              <a:t>Development of the full chain required 2 years of R&amp;D</a:t>
            </a:r>
          </a:p>
          <a:p>
            <a:r>
              <a:rPr lang="en-US" dirty="0" smtClean="0"/>
              <a:t>Prototype version of Power Boards tested on HICs and Staves</a:t>
            </a:r>
            <a:endParaRPr lang="en-US" dirty="0"/>
          </a:p>
          <a:p>
            <a:pPr marL="342900" indent="-342900">
              <a:buFont typeface="Arial" panose="020B0604020202020204" pitchFamily="34" charset="0"/>
              <a:buChar char="•"/>
            </a:pPr>
            <a:r>
              <a:rPr lang="en-US" dirty="0" smtClean="0"/>
              <a:t>  Testing </a:t>
            </a:r>
            <a:r>
              <a:rPr lang="en-US" dirty="0"/>
              <a:t>power board kits already shipped to </a:t>
            </a:r>
            <a:r>
              <a:rPr lang="en-US" dirty="0" smtClean="0"/>
              <a:t>all the HIC/STAVE production sites (Bari</a:t>
            </a:r>
            <a:r>
              <a:rPr lang="en-US" dirty="0"/>
              <a:t>, CERN, Strasbourg, Pusan, </a:t>
            </a:r>
            <a:r>
              <a:rPr lang="en-US" dirty="0" smtClean="0"/>
              <a:t>Liverpool, LNF, Torino, </a:t>
            </a:r>
            <a:r>
              <a:rPr lang="en-US" dirty="0" err="1" smtClean="0"/>
              <a:t>Nikhef</a:t>
            </a:r>
            <a:r>
              <a:rPr lang="en-US" dirty="0" smtClean="0"/>
              <a:t>, </a:t>
            </a:r>
            <a:r>
              <a:rPr lang="en-US" dirty="0" err="1" smtClean="0"/>
              <a:t>Daresbury</a:t>
            </a:r>
            <a:r>
              <a:rPr lang="en-US" dirty="0" smtClean="0"/>
              <a:t>)</a:t>
            </a:r>
          </a:p>
          <a:p>
            <a:pPr marL="342900" indent="-342900">
              <a:buFont typeface="Arial" panose="020B0604020202020204" pitchFamily="34" charset="0"/>
              <a:buChar char="•"/>
            </a:pPr>
            <a:r>
              <a:rPr lang="en-US" dirty="0"/>
              <a:t>2 power board prototypes will be used for full board radiation testing</a:t>
            </a:r>
          </a:p>
        </p:txBody>
      </p:sp>
      <p:pic>
        <p:nvPicPr>
          <p:cNvPr id="5" name="Picture 4"/>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90983" y="521971"/>
            <a:ext cx="4665435" cy="3332454"/>
          </a:xfrm>
          <a:prstGeom prst="rect">
            <a:avLst/>
          </a:prstGeom>
        </p:spPr>
      </p:pic>
      <p:pic>
        <p:nvPicPr>
          <p:cNvPr id="6" name="Picture 5"/>
          <p:cNvPicPr>
            <a:picLocks noChangeAspect="1"/>
          </p:cNvPicPr>
          <p:nvPr/>
        </p:nvPicPr>
        <p:blipFill>
          <a:blip r:embed="rId3"/>
          <a:stretch>
            <a:fillRect/>
          </a:stretch>
        </p:blipFill>
        <p:spPr>
          <a:xfrm>
            <a:off x="105244" y="546340"/>
            <a:ext cx="835466" cy="554219"/>
          </a:xfrm>
          <a:prstGeom prst="rect">
            <a:avLst/>
          </a:prstGeom>
        </p:spPr>
      </p:pic>
      <p:pic>
        <p:nvPicPr>
          <p:cNvPr id="7" name="Picture 6"/>
          <p:cNvPicPr/>
          <p:nvPr/>
        </p:nvPicPr>
        <p:blipFill>
          <a:blip r:embed="rId4" cstate="screen">
            <a:extLst>
              <a:ext uri="{28A0092B-C50C-407E-A947-70E740481C1C}">
                <a14:useLocalDpi xmlns:a14="http://schemas.microsoft.com/office/drawing/2010/main"/>
              </a:ext>
            </a:extLst>
          </a:blip>
          <a:srcRect/>
          <a:stretch>
            <a:fillRect/>
          </a:stretch>
        </p:blipFill>
        <p:spPr bwMode="auto">
          <a:xfrm>
            <a:off x="5234112" y="1743137"/>
            <a:ext cx="2738409" cy="2170286"/>
          </a:xfrm>
          <a:prstGeom prst="rect">
            <a:avLst/>
          </a:prstGeom>
          <a:noFill/>
          <a:ln>
            <a:noFill/>
          </a:ln>
        </p:spPr>
      </p:pic>
      <p:sp>
        <p:nvSpPr>
          <p:cNvPr id="9" name="TextBox 8"/>
          <p:cNvSpPr txBox="1"/>
          <p:nvPr/>
        </p:nvSpPr>
        <p:spPr>
          <a:xfrm>
            <a:off x="5797132" y="3872131"/>
            <a:ext cx="2093081" cy="307777"/>
          </a:xfrm>
          <a:prstGeom prst="rect">
            <a:avLst/>
          </a:prstGeom>
          <a:noFill/>
        </p:spPr>
        <p:txBody>
          <a:bodyPr wrap="square" rtlCol="0">
            <a:spAutoFit/>
          </a:bodyPr>
          <a:lstStyle/>
          <a:p>
            <a:r>
              <a:rPr lang="en-US" sz="1400" dirty="0" smtClean="0"/>
              <a:t>POWER </a:t>
            </a:r>
            <a:r>
              <a:rPr lang="en-US" sz="1400" dirty="0" smtClean="0"/>
              <a:t>BOARD</a:t>
            </a:r>
            <a:endParaRPr lang="en-US" sz="1400" dirty="0"/>
          </a:p>
        </p:txBody>
      </p:sp>
      <p:pic>
        <p:nvPicPr>
          <p:cNvPr id="10" name="Рисунок 11"/>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210550" y="1291372"/>
            <a:ext cx="669989" cy="1319284"/>
          </a:xfrm>
          <a:prstGeom prst="rect">
            <a:avLst/>
          </a:prstGeom>
          <a:ln>
            <a:noFill/>
          </a:ln>
          <a:effectLst>
            <a:softEdge rad="112500"/>
          </a:effectLst>
        </p:spPr>
      </p:pic>
      <p:pic>
        <p:nvPicPr>
          <p:cNvPr id="11" name="Рисунок 12"/>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4621655" y="627198"/>
            <a:ext cx="4594556" cy="344592"/>
          </a:xfrm>
          <a:prstGeom prst="rect">
            <a:avLst/>
          </a:prstGeom>
          <a:effectLst>
            <a:softEdge rad="63500"/>
          </a:effectLst>
        </p:spPr>
      </p:pic>
      <p:pic>
        <p:nvPicPr>
          <p:cNvPr id="12" name="Рисунок 13"/>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4549444" y="965308"/>
            <a:ext cx="4600573" cy="326064"/>
          </a:xfrm>
          <a:prstGeom prst="rect">
            <a:avLst/>
          </a:prstGeom>
          <a:effectLst>
            <a:softEdge rad="63500"/>
          </a:effectLst>
        </p:spPr>
      </p:pic>
      <p:sp>
        <p:nvSpPr>
          <p:cNvPr id="13" name="TextBox 12"/>
          <p:cNvSpPr txBox="1"/>
          <p:nvPr/>
        </p:nvSpPr>
        <p:spPr>
          <a:xfrm>
            <a:off x="5590560" y="1277504"/>
            <a:ext cx="2299653" cy="307777"/>
          </a:xfrm>
          <a:prstGeom prst="rect">
            <a:avLst/>
          </a:prstGeom>
          <a:noFill/>
        </p:spPr>
        <p:txBody>
          <a:bodyPr wrap="none" rtlCol="0">
            <a:spAutoFit/>
          </a:bodyPr>
          <a:lstStyle/>
          <a:p>
            <a:r>
              <a:rPr lang="en-US" sz="1400" dirty="0" smtClean="0"/>
              <a:t>POWER BUS </a:t>
            </a:r>
            <a:r>
              <a:rPr lang="mr-IN" sz="1400" dirty="0" smtClean="0"/>
              <a:t>–</a:t>
            </a:r>
            <a:r>
              <a:rPr lang="en-US" sz="1400" dirty="0" smtClean="0"/>
              <a:t> BIAS BUS </a:t>
            </a:r>
            <a:endParaRPr lang="en-US" sz="1400" dirty="0"/>
          </a:p>
        </p:txBody>
      </p:sp>
      <p:sp>
        <p:nvSpPr>
          <p:cNvPr id="14" name="TextBox 13"/>
          <p:cNvSpPr txBox="1"/>
          <p:nvPr/>
        </p:nvSpPr>
        <p:spPr>
          <a:xfrm>
            <a:off x="8130429" y="2469551"/>
            <a:ext cx="893168" cy="523220"/>
          </a:xfrm>
          <a:prstGeom prst="rect">
            <a:avLst/>
          </a:prstGeom>
          <a:noFill/>
        </p:spPr>
        <p:txBody>
          <a:bodyPr wrap="none" rtlCol="0">
            <a:spAutoFit/>
          </a:bodyPr>
          <a:lstStyle/>
          <a:p>
            <a:r>
              <a:rPr lang="en-US" sz="1400" dirty="0" smtClean="0"/>
              <a:t>CROSS</a:t>
            </a:r>
          </a:p>
          <a:p>
            <a:r>
              <a:rPr lang="en-US" sz="1400" dirty="0" smtClean="0"/>
              <a:t>CABLES</a:t>
            </a:r>
            <a:endParaRPr lang="en-US" sz="1400" dirty="0"/>
          </a:p>
        </p:txBody>
      </p:sp>
    </p:spTree>
    <p:extLst>
      <p:ext uri="{BB962C8B-B14F-4D97-AF65-F5344CB8AC3E}">
        <p14:creationId xmlns:p14="http://schemas.microsoft.com/office/powerpoint/2010/main" val="742455961"/>
      </p:ext>
    </p:extLst>
  </p:cSld>
  <p:clrMapOvr>
    <a:masterClrMapping/>
  </p:clrMapOvr>
  <p:timing>
    <p:tnLst>
      <p:par>
        <p:cTn xmlns:p14="http://schemas.microsoft.com/office/powerpoint/2010/mai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8" name="Picture 87"/>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0" y="4255408"/>
            <a:ext cx="9144000" cy="527538"/>
          </a:xfrm>
          <a:prstGeom prst="rect">
            <a:avLst/>
          </a:prstGeom>
        </p:spPr>
      </p:pic>
      <p:pic>
        <p:nvPicPr>
          <p:cNvPr id="89" name="Picture 88"/>
          <p:cNvPicPr>
            <a:picLocks noChangeAspect="1"/>
          </p:cNvPicPr>
          <p:nvPr/>
        </p:nvPicPr>
        <p:blipFill>
          <a:blip r:embed="rId4">
            <a:extLst>
              <a:ext uri="{BEBA8EAE-BF5A-486C-A8C5-ECC9F3942E4B}">
                <a14:imgProps xmlns:a14="http://schemas.microsoft.com/office/drawing/2010/main">
                  <a14:imgLayer r:embed="rId5">
                    <a14:imgEffect>
                      <a14:sharpenSoften amount="50000"/>
                    </a14:imgEffect>
                  </a14:imgLayer>
                </a14:imgProps>
              </a:ext>
            </a:extLst>
          </a:blip>
          <a:stretch>
            <a:fillRect/>
          </a:stretch>
        </p:blipFill>
        <p:spPr>
          <a:xfrm>
            <a:off x="15678" y="3893291"/>
            <a:ext cx="9144000" cy="455221"/>
          </a:xfrm>
          <a:prstGeom prst="rect">
            <a:avLst/>
          </a:prstGeom>
        </p:spPr>
      </p:pic>
      <p:sp>
        <p:nvSpPr>
          <p:cNvPr id="2" name="Slide Number Placeholder 1"/>
          <p:cNvSpPr>
            <a:spLocks noGrp="1"/>
          </p:cNvSpPr>
          <p:nvPr>
            <p:ph type="sldNum" sz="quarter" idx="12"/>
          </p:nvPr>
        </p:nvSpPr>
        <p:spPr/>
        <p:txBody>
          <a:bodyPr/>
          <a:lstStyle/>
          <a:p>
            <a:fld id="{8E84F3AC-14D0-2246-9387-DFF665680867}" type="slidenum">
              <a:rPr lang="en-US" smtClean="0"/>
              <a:t>23</a:t>
            </a:fld>
            <a:endParaRPr lang="en-US"/>
          </a:p>
        </p:txBody>
      </p:sp>
      <p:sp>
        <p:nvSpPr>
          <p:cNvPr id="3" name="Title 2"/>
          <p:cNvSpPr>
            <a:spLocks noGrp="1"/>
          </p:cNvSpPr>
          <p:nvPr>
            <p:ph type="title"/>
          </p:nvPr>
        </p:nvSpPr>
        <p:spPr/>
        <p:txBody>
          <a:bodyPr/>
          <a:lstStyle/>
          <a:p>
            <a:r>
              <a:rPr lang="en-US" dirty="0" smtClean="0"/>
              <a:t>Read-out electronics</a:t>
            </a:r>
            <a:endParaRPr lang="en-US" dirty="0"/>
          </a:p>
        </p:txBody>
      </p:sp>
      <p:pic>
        <p:nvPicPr>
          <p:cNvPr id="87" name="Picture 86"/>
          <p:cNvPicPr>
            <a:picLocks noChangeAspect="1"/>
          </p:cNvPicPr>
          <p:nvPr/>
        </p:nvPicPr>
        <p:blipFill>
          <a:blip r:embed="rId6">
            <a:extLst>
              <a:ext uri="{BEBA8EAE-BF5A-486C-A8C5-ECC9F3942E4B}">
                <a14:imgProps xmlns:a14="http://schemas.microsoft.com/office/drawing/2010/main">
                  <a14:imgLayer r:embed="rId7">
                    <a14:imgEffect>
                      <a14:sharpenSoften amount="50000"/>
                    </a14:imgEffect>
                  </a14:imgLayer>
                </a14:imgProps>
              </a:ext>
            </a:extLst>
          </a:blip>
          <a:stretch>
            <a:fillRect/>
          </a:stretch>
        </p:blipFill>
        <p:spPr>
          <a:xfrm>
            <a:off x="15678" y="526782"/>
            <a:ext cx="8625664" cy="3402345"/>
          </a:xfrm>
          <a:prstGeom prst="rect">
            <a:avLst/>
          </a:prstGeom>
        </p:spPr>
      </p:pic>
    </p:spTree>
    <p:extLst>
      <p:ext uri="{BB962C8B-B14F-4D97-AF65-F5344CB8AC3E}">
        <p14:creationId xmlns:p14="http://schemas.microsoft.com/office/powerpoint/2010/main" val="2458158297"/>
      </p:ext>
    </p:extLst>
  </p:cSld>
  <p:clrMapOvr>
    <a:masterClrMapping/>
  </p:clrMapOvr>
  <p:timing>
    <p:tnLst>
      <p:par>
        <p:cTn xmlns:p14="http://schemas.microsoft.com/office/powerpoint/2010/mai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84F3AC-14D0-2246-9387-DFF665680867}" type="slidenum">
              <a:rPr lang="en-US" smtClean="0"/>
              <a:t>24</a:t>
            </a:fld>
            <a:endParaRPr lang="en-US"/>
          </a:p>
        </p:txBody>
      </p:sp>
      <p:sp>
        <p:nvSpPr>
          <p:cNvPr id="11" name="Title 10"/>
          <p:cNvSpPr>
            <a:spLocks noGrp="1"/>
          </p:cNvSpPr>
          <p:nvPr>
            <p:ph type="title"/>
          </p:nvPr>
        </p:nvSpPr>
        <p:spPr/>
        <p:txBody>
          <a:bodyPr/>
          <a:lstStyle/>
          <a:p>
            <a:r>
              <a:rPr lang="en-US" dirty="0" smtClean="0"/>
              <a:t>Read out electronics tests</a:t>
            </a:r>
            <a:endParaRPr lang="en-US" dirty="0"/>
          </a:p>
        </p:txBody>
      </p:sp>
      <p:sp>
        <p:nvSpPr>
          <p:cNvPr id="12" name="Content Placeholder 11"/>
          <p:cNvSpPr>
            <a:spLocks noGrp="1"/>
          </p:cNvSpPr>
          <p:nvPr>
            <p:ph sz="quarter" idx="13"/>
          </p:nvPr>
        </p:nvSpPr>
        <p:spPr>
          <a:xfrm>
            <a:off x="59910" y="2708591"/>
            <a:ext cx="3658611" cy="2152754"/>
          </a:xfrm>
        </p:spPr>
        <p:txBody>
          <a:bodyPr>
            <a:normAutofit fontScale="70000" lnSpcReduction="20000"/>
          </a:bodyPr>
          <a:lstStyle/>
          <a:p>
            <a:r>
              <a:rPr lang="en-US" dirty="0"/>
              <a:t>Communication between sensors (ALPIDE) </a:t>
            </a:r>
            <a:r>
              <a:rPr lang="en-US" dirty="0" smtClean="0"/>
              <a:t>and </a:t>
            </a:r>
            <a:r>
              <a:rPr lang="en-US" dirty="0"/>
              <a:t>off-detector electronics via SAMTEC firefly </a:t>
            </a:r>
            <a:r>
              <a:rPr lang="en-US" dirty="0" smtClean="0"/>
              <a:t>cables</a:t>
            </a:r>
          </a:p>
          <a:p>
            <a:r>
              <a:rPr lang="en-US" dirty="0" smtClean="0">
                <a:solidFill>
                  <a:schemeClr val="accent6"/>
                </a:solidFill>
              </a:rPr>
              <a:t>Distribution of CLK and slow-control at 40MHz</a:t>
            </a:r>
          </a:p>
          <a:p>
            <a:r>
              <a:rPr lang="en-US" dirty="0" smtClean="0">
                <a:solidFill>
                  <a:schemeClr val="accent1"/>
                </a:solidFill>
              </a:rPr>
              <a:t>Data read-out:</a:t>
            </a:r>
          </a:p>
          <a:p>
            <a:pPr lvl="1"/>
            <a:r>
              <a:rPr lang="en-US" dirty="0" smtClean="0">
                <a:solidFill>
                  <a:schemeClr val="accent1"/>
                </a:solidFill>
              </a:rPr>
              <a:t>1.2 Gb/s (IB) </a:t>
            </a:r>
          </a:p>
          <a:p>
            <a:pPr lvl="1"/>
            <a:r>
              <a:rPr lang="en-US" dirty="0" smtClean="0">
                <a:solidFill>
                  <a:schemeClr val="accent1"/>
                </a:solidFill>
              </a:rPr>
              <a:t>0.4Gb/s (OB)</a:t>
            </a:r>
            <a:endParaRPr lang="en-US" dirty="0">
              <a:solidFill>
                <a:schemeClr val="accent1"/>
              </a:solidFill>
            </a:endParaRPr>
          </a:p>
          <a:p>
            <a:endParaRPr lang="en-US" dirty="0"/>
          </a:p>
        </p:txBody>
      </p:sp>
      <p:pic>
        <p:nvPicPr>
          <p:cNvPr id="4" name="Picture 3"/>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82221" y="595895"/>
            <a:ext cx="3366260" cy="2018615"/>
          </a:xfrm>
          <a:prstGeom prst="rect">
            <a:avLst/>
          </a:prstGeom>
        </p:spPr>
      </p:pic>
      <p:pic>
        <p:nvPicPr>
          <p:cNvPr id="8" name="Picture 7"/>
          <p:cNvPicPr>
            <a:picLocks noChangeAspect="1"/>
          </p:cNvPicPr>
          <p:nvPr/>
        </p:nvPicPr>
        <p:blipFill>
          <a:blip r:embed="rId3"/>
          <a:stretch>
            <a:fillRect/>
          </a:stretch>
        </p:blipFill>
        <p:spPr>
          <a:xfrm>
            <a:off x="4830401" y="1265004"/>
            <a:ext cx="3905009" cy="1225572"/>
          </a:xfrm>
          <a:prstGeom prst="rect">
            <a:avLst/>
          </a:prstGeom>
        </p:spPr>
      </p:pic>
      <p:sp>
        <p:nvSpPr>
          <p:cNvPr id="15" name="TextBox 14"/>
          <p:cNvSpPr txBox="1"/>
          <p:nvPr/>
        </p:nvSpPr>
        <p:spPr>
          <a:xfrm>
            <a:off x="4887523" y="642893"/>
            <a:ext cx="4456379" cy="738664"/>
          </a:xfrm>
          <a:prstGeom prst="rect">
            <a:avLst/>
          </a:prstGeom>
          <a:noFill/>
        </p:spPr>
        <p:txBody>
          <a:bodyPr wrap="square" rtlCol="0">
            <a:spAutoFit/>
          </a:bodyPr>
          <a:lstStyle/>
          <a:p>
            <a:r>
              <a:rPr lang="en-US" sz="1400" b="1" dirty="0" smtClean="0">
                <a:solidFill>
                  <a:schemeClr val="accent1"/>
                </a:solidFill>
              </a:rPr>
              <a:t>ALPIDE will be the only electronics component around the interaction point, the off detector electronics will sit 5m away</a:t>
            </a:r>
            <a:endParaRPr lang="en-US" sz="1400" b="1" dirty="0">
              <a:solidFill>
                <a:schemeClr val="accent1"/>
              </a:solidFill>
            </a:endParaRPr>
          </a:p>
        </p:txBody>
      </p:sp>
      <p:sp>
        <p:nvSpPr>
          <p:cNvPr id="17" name="TextBox 16"/>
          <p:cNvSpPr txBox="1"/>
          <p:nvPr/>
        </p:nvSpPr>
        <p:spPr>
          <a:xfrm>
            <a:off x="4894433" y="2467921"/>
            <a:ext cx="3840977" cy="584776"/>
          </a:xfrm>
          <a:prstGeom prst="rect">
            <a:avLst/>
          </a:prstGeom>
          <a:noFill/>
        </p:spPr>
        <p:txBody>
          <a:bodyPr wrap="square" rtlCol="0">
            <a:spAutoFit/>
          </a:bodyPr>
          <a:lstStyle/>
          <a:p>
            <a:r>
              <a:rPr lang="en-US" sz="1600" dirty="0" smtClean="0"/>
              <a:t>EYE diagram of signal propagated over 5m-long cable</a:t>
            </a:r>
          </a:p>
        </p:txBody>
      </p:sp>
      <p:sp>
        <p:nvSpPr>
          <p:cNvPr id="18" name="TextBox 17"/>
          <p:cNvSpPr txBox="1"/>
          <p:nvPr/>
        </p:nvSpPr>
        <p:spPr>
          <a:xfrm>
            <a:off x="627873" y="1812812"/>
            <a:ext cx="761860" cy="369332"/>
          </a:xfrm>
          <a:prstGeom prst="rect">
            <a:avLst/>
          </a:prstGeom>
          <a:noFill/>
        </p:spPr>
        <p:txBody>
          <a:bodyPr wrap="none" rtlCol="0">
            <a:spAutoFit/>
          </a:bodyPr>
          <a:lstStyle/>
          <a:p>
            <a:r>
              <a:rPr lang="en-US" dirty="0" smtClean="0"/>
              <a:t>RUv0</a:t>
            </a:r>
            <a:endParaRPr lang="en-US" dirty="0"/>
          </a:p>
        </p:txBody>
      </p:sp>
      <p:sp>
        <p:nvSpPr>
          <p:cNvPr id="20" name="TextBox 19"/>
          <p:cNvSpPr txBox="1"/>
          <p:nvPr/>
        </p:nvSpPr>
        <p:spPr>
          <a:xfrm>
            <a:off x="1377974" y="2193904"/>
            <a:ext cx="1018591" cy="369332"/>
          </a:xfrm>
          <a:prstGeom prst="rect">
            <a:avLst/>
          </a:prstGeom>
          <a:noFill/>
        </p:spPr>
        <p:txBody>
          <a:bodyPr wrap="none" rtlCol="0">
            <a:spAutoFit/>
          </a:bodyPr>
          <a:lstStyle/>
          <a:p>
            <a:r>
              <a:rPr lang="en-US" dirty="0" smtClean="0">
                <a:solidFill>
                  <a:srgbClr val="FFFFFF"/>
                </a:solidFill>
              </a:rPr>
              <a:t>ALPIDE</a:t>
            </a:r>
            <a:endParaRPr lang="en-US" dirty="0">
              <a:solidFill>
                <a:srgbClr val="FFFFFF"/>
              </a:solidFill>
            </a:endParaRPr>
          </a:p>
        </p:txBody>
      </p:sp>
      <p:sp>
        <p:nvSpPr>
          <p:cNvPr id="21" name="Content Placeholder 11"/>
          <p:cNvSpPr txBox="1">
            <a:spLocks/>
          </p:cNvSpPr>
          <p:nvPr/>
        </p:nvSpPr>
        <p:spPr>
          <a:xfrm>
            <a:off x="4598707" y="3052697"/>
            <a:ext cx="4498258" cy="1975854"/>
          </a:xfrm>
          <a:prstGeom prst="rect">
            <a:avLst/>
          </a:prstGeom>
        </p:spPr>
        <p:txBody>
          <a:bodyPr vert="horz" lIns="116412" tIns="58206" rIns="116412" bIns="58206" rtlCol="0">
            <a:normAutofit/>
          </a:bodyPr>
          <a:lstStyle>
            <a:lvl1pPr marL="436546" indent="-436546" algn="l" defTabSz="582061" rtl="0" eaLnBrk="1" latinLnBrk="0" hangingPunct="1">
              <a:spcBef>
                <a:spcPct val="20000"/>
              </a:spcBef>
              <a:buFont typeface="Arial"/>
              <a:buChar char="•"/>
              <a:defRPr sz="2400" kern="1200">
                <a:solidFill>
                  <a:schemeClr val="tx1"/>
                </a:solidFill>
                <a:latin typeface="+mn-lt"/>
                <a:ea typeface="+mn-ea"/>
                <a:cs typeface="+mn-cs"/>
              </a:defRPr>
            </a:lvl1pPr>
            <a:lvl2pPr marL="945850" indent="-363788" algn="l" defTabSz="582061" rtl="0" eaLnBrk="1" latinLnBrk="0" hangingPunct="1">
              <a:spcBef>
                <a:spcPct val="20000"/>
              </a:spcBef>
              <a:buFont typeface="Arial"/>
              <a:buChar char="–"/>
              <a:defRPr sz="1800" kern="1200">
                <a:solidFill>
                  <a:srgbClr val="800000"/>
                </a:solidFill>
                <a:latin typeface="+mn-lt"/>
                <a:ea typeface="+mn-ea"/>
                <a:cs typeface="+mn-cs"/>
              </a:defRPr>
            </a:lvl2pPr>
            <a:lvl3pPr marL="1455153" indent="-291031" algn="l" defTabSz="582061" rtl="0" eaLnBrk="1" latinLnBrk="0" hangingPunct="1">
              <a:spcBef>
                <a:spcPct val="20000"/>
              </a:spcBef>
              <a:buFont typeface="Arial"/>
              <a:buChar char="•"/>
              <a:defRPr sz="1600" b="0" kern="1200">
                <a:solidFill>
                  <a:srgbClr val="2C7C9F"/>
                </a:solidFill>
                <a:latin typeface="+mn-lt"/>
                <a:ea typeface="+mn-ea"/>
                <a:cs typeface="+mn-cs"/>
              </a:defRPr>
            </a:lvl3pPr>
            <a:lvl4pPr marL="2037215" indent="-291031" algn="l" defTabSz="582061" rtl="0" eaLnBrk="1" latinLnBrk="0" hangingPunct="1">
              <a:spcBef>
                <a:spcPct val="20000"/>
              </a:spcBef>
              <a:buFont typeface="Arial"/>
              <a:buChar char="–"/>
              <a:defRPr sz="2500" kern="1200">
                <a:solidFill>
                  <a:schemeClr val="tx1"/>
                </a:solidFill>
                <a:latin typeface="+mn-lt"/>
                <a:ea typeface="+mn-ea"/>
                <a:cs typeface="+mn-cs"/>
              </a:defRPr>
            </a:lvl4pPr>
            <a:lvl5pPr marL="2619276" indent="-291031" algn="l" defTabSz="582061" rtl="0" eaLnBrk="1" latinLnBrk="0" hangingPunct="1">
              <a:spcBef>
                <a:spcPct val="20000"/>
              </a:spcBef>
              <a:buFont typeface="Arial"/>
              <a:buChar char="»"/>
              <a:defRPr sz="2500" kern="1200">
                <a:solidFill>
                  <a:schemeClr val="tx1"/>
                </a:solidFill>
                <a:latin typeface="+mn-lt"/>
                <a:ea typeface="+mn-ea"/>
                <a:cs typeface="+mn-cs"/>
              </a:defRPr>
            </a:lvl5pPr>
            <a:lvl6pPr marL="3201337" indent="-291031" algn="l" defTabSz="582061" rtl="0" eaLnBrk="1" latinLnBrk="0" hangingPunct="1">
              <a:spcBef>
                <a:spcPct val="20000"/>
              </a:spcBef>
              <a:buFont typeface="Arial"/>
              <a:buChar char="•"/>
              <a:defRPr sz="2500" kern="1200">
                <a:solidFill>
                  <a:schemeClr val="tx1"/>
                </a:solidFill>
                <a:latin typeface="+mn-lt"/>
                <a:ea typeface="+mn-ea"/>
                <a:cs typeface="+mn-cs"/>
              </a:defRPr>
            </a:lvl6pPr>
            <a:lvl7pPr marL="3783399" indent="-291031" algn="l" defTabSz="582061" rtl="0" eaLnBrk="1" latinLnBrk="0" hangingPunct="1">
              <a:spcBef>
                <a:spcPct val="20000"/>
              </a:spcBef>
              <a:buFont typeface="Arial"/>
              <a:buChar char="•"/>
              <a:defRPr sz="2500" kern="1200">
                <a:solidFill>
                  <a:schemeClr val="tx1"/>
                </a:solidFill>
                <a:latin typeface="+mn-lt"/>
                <a:ea typeface="+mn-ea"/>
                <a:cs typeface="+mn-cs"/>
              </a:defRPr>
            </a:lvl7pPr>
            <a:lvl8pPr marL="4365460" indent="-291031" algn="l" defTabSz="582061" rtl="0" eaLnBrk="1" latinLnBrk="0" hangingPunct="1">
              <a:spcBef>
                <a:spcPct val="20000"/>
              </a:spcBef>
              <a:buFont typeface="Arial"/>
              <a:buChar char="•"/>
              <a:defRPr sz="2500" kern="1200">
                <a:solidFill>
                  <a:schemeClr val="tx1"/>
                </a:solidFill>
                <a:latin typeface="+mn-lt"/>
                <a:ea typeface="+mn-ea"/>
                <a:cs typeface="+mn-cs"/>
              </a:defRPr>
            </a:lvl8pPr>
            <a:lvl9pPr marL="4947521" indent="-291031" algn="l" defTabSz="582061" rtl="0" eaLnBrk="1" latinLnBrk="0" hangingPunct="1">
              <a:spcBef>
                <a:spcPct val="20000"/>
              </a:spcBef>
              <a:buFont typeface="Arial"/>
              <a:buChar char="•"/>
              <a:defRPr sz="2500" kern="1200">
                <a:solidFill>
                  <a:schemeClr val="tx1"/>
                </a:solidFill>
                <a:latin typeface="+mn-lt"/>
                <a:ea typeface="+mn-ea"/>
                <a:cs typeface="+mn-cs"/>
              </a:defRPr>
            </a:lvl9pPr>
          </a:lstStyle>
          <a:p>
            <a:pPr marL="285750" indent="-285750"/>
            <a:r>
              <a:rPr lang="en-US" sz="1600" dirty="0"/>
              <a:t>single chip (109 </a:t>
            </a:r>
            <a:r>
              <a:rPr lang="en-US" sz="1600" dirty="0" smtClean="0"/>
              <a:t>hours of integrity measurements)</a:t>
            </a:r>
          </a:p>
          <a:p>
            <a:pPr marL="795054" lvl="1" indent="-285750"/>
            <a:r>
              <a:rPr lang="en-US" sz="1000" dirty="0" smtClean="0"/>
              <a:t>BER ≤ 9.8  </a:t>
            </a:r>
            <a:r>
              <a:rPr lang="en-US" sz="1000" dirty="0"/>
              <a:t>10</a:t>
            </a:r>
            <a:r>
              <a:rPr lang="en-US" sz="1000" baseline="30000" dirty="0"/>
              <a:t>−15 </a:t>
            </a:r>
            <a:r>
              <a:rPr lang="en-US" sz="1000" dirty="0"/>
              <a:t>with a Confidence Level (CL) of 99 %</a:t>
            </a:r>
            <a:r>
              <a:rPr lang="en-US" sz="1000" dirty="0" smtClean="0"/>
              <a:t>.</a:t>
            </a:r>
          </a:p>
          <a:p>
            <a:pPr marL="285750" indent="-285750"/>
            <a:r>
              <a:rPr lang="en-US" sz="1600" dirty="0"/>
              <a:t>Inner Barrel </a:t>
            </a:r>
            <a:r>
              <a:rPr lang="en-US" sz="1600" dirty="0" smtClean="0"/>
              <a:t>Stave prototypes </a:t>
            </a:r>
            <a:r>
              <a:rPr lang="en-US" sz="1600" dirty="0"/>
              <a:t>(</a:t>
            </a:r>
            <a:r>
              <a:rPr lang="en-US" sz="1600" dirty="0" smtClean="0"/>
              <a:t>250 h)</a:t>
            </a:r>
          </a:p>
          <a:p>
            <a:pPr marL="795054" lvl="1" indent="-285750"/>
            <a:r>
              <a:rPr lang="en-US" sz="1000" dirty="0" smtClean="0"/>
              <a:t>BER ≤ 7.9  </a:t>
            </a:r>
            <a:r>
              <a:rPr lang="en-US" sz="1000" dirty="0"/>
              <a:t>10</a:t>
            </a:r>
            <a:r>
              <a:rPr lang="en-US" sz="1000" baseline="30000" dirty="0"/>
              <a:t>−</a:t>
            </a:r>
            <a:r>
              <a:rPr lang="en-US" sz="1000" baseline="30000" dirty="0" smtClean="0"/>
              <a:t>16 </a:t>
            </a:r>
            <a:r>
              <a:rPr lang="en-US" sz="1000" dirty="0" smtClean="0"/>
              <a:t>(</a:t>
            </a:r>
            <a:r>
              <a:rPr lang="en-US" sz="1000" dirty="0"/>
              <a:t>CL 99 </a:t>
            </a:r>
            <a:r>
              <a:rPr lang="en-US" sz="1000" dirty="0" smtClean="0"/>
              <a:t>%)</a:t>
            </a:r>
          </a:p>
          <a:p>
            <a:pPr marL="285750" indent="-285750"/>
            <a:r>
              <a:rPr lang="en-US" sz="1600" dirty="0" smtClean="0"/>
              <a:t>Outer Barrel </a:t>
            </a:r>
            <a:r>
              <a:rPr lang="en-US" sz="1600" dirty="0"/>
              <a:t>Stave </a:t>
            </a:r>
            <a:r>
              <a:rPr lang="en-US" sz="1600" dirty="0" smtClean="0"/>
              <a:t>prototypes (preliminary)</a:t>
            </a:r>
            <a:endParaRPr lang="en-US" sz="1600" dirty="0"/>
          </a:p>
          <a:p>
            <a:pPr marL="795054" lvl="1" indent="-285750"/>
            <a:r>
              <a:rPr lang="de-DE" sz="1000" dirty="0" smtClean="0"/>
              <a:t>BER ≤ </a:t>
            </a:r>
            <a:r>
              <a:rPr lang="de-DE" sz="1000" dirty="0"/>
              <a:t>4.2  10</a:t>
            </a:r>
            <a:r>
              <a:rPr lang="de-DE" sz="1000" baseline="30000" dirty="0"/>
              <a:t>−</a:t>
            </a:r>
            <a:r>
              <a:rPr lang="de-DE" sz="1000" baseline="30000" dirty="0" smtClean="0"/>
              <a:t>15 </a:t>
            </a:r>
            <a:r>
              <a:rPr lang="de-DE" sz="1000" dirty="0" smtClean="0"/>
              <a:t>(</a:t>
            </a:r>
            <a:r>
              <a:rPr lang="de-DE" sz="1000" dirty="0"/>
              <a:t>CL 99 %</a:t>
            </a:r>
            <a:r>
              <a:rPr lang="de-DE" sz="1000" dirty="0" smtClean="0"/>
              <a:t>)</a:t>
            </a:r>
            <a:endParaRPr lang="en-US" sz="1000" dirty="0"/>
          </a:p>
        </p:txBody>
      </p:sp>
      <p:pic>
        <p:nvPicPr>
          <p:cNvPr id="23" name="Picture 22" descr="halfstave.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2171398" y="2044971"/>
            <a:ext cx="4100723" cy="1217281"/>
          </a:xfrm>
          <a:prstGeom prst="rect">
            <a:avLst/>
          </a:prstGeom>
        </p:spPr>
      </p:pic>
      <p:sp>
        <p:nvSpPr>
          <p:cNvPr id="24" name="TextBox 23"/>
          <p:cNvSpPr txBox="1"/>
          <p:nvPr/>
        </p:nvSpPr>
        <p:spPr>
          <a:xfrm>
            <a:off x="1121193" y="556210"/>
            <a:ext cx="1981056" cy="369332"/>
          </a:xfrm>
          <a:prstGeom prst="rect">
            <a:avLst/>
          </a:prstGeom>
          <a:noFill/>
        </p:spPr>
        <p:txBody>
          <a:bodyPr wrap="none" rtlCol="0">
            <a:spAutoFit/>
          </a:bodyPr>
          <a:lstStyle/>
          <a:p>
            <a:r>
              <a:rPr lang="en-US" dirty="0" smtClean="0">
                <a:solidFill>
                  <a:schemeClr val="bg1"/>
                </a:solidFill>
              </a:rPr>
              <a:t>single chip set-up</a:t>
            </a:r>
            <a:endParaRPr lang="en-US" dirty="0">
              <a:solidFill>
                <a:schemeClr val="bg1"/>
              </a:solidFill>
            </a:endParaRPr>
          </a:p>
        </p:txBody>
      </p:sp>
      <p:sp>
        <p:nvSpPr>
          <p:cNvPr id="25" name="TextBox 24"/>
          <p:cNvSpPr txBox="1"/>
          <p:nvPr/>
        </p:nvSpPr>
        <p:spPr>
          <a:xfrm>
            <a:off x="3718522" y="627161"/>
            <a:ext cx="1134032" cy="646331"/>
          </a:xfrm>
          <a:prstGeom prst="rect">
            <a:avLst/>
          </a:prstGeom>
          <a:noFill/>
        </p:spPr>
        <p:txBody>
          <a:bodyPr wrap="none" rtlCol="0">
            <a:spAutoFit/>
          </a:bodyPr>
          <a:lstStyle/>
          <a:p>
            <a:r>
              <a:rPr lang="en-US" dirty="0" smtClean="0">
                <a:solidFill>
                  <a:schemeClr val="bg1"/>
                </a:solidFill>
              </a:rPr>
              <a:t>OB stave</a:t>
            </a:r>
          </a:p>
          <a:p>
            <a:r>
              <a:rPr lang="en-US" dirty="0" smtClean="0">
                <a:solidFill>
                  <a:schemeClr val="bg1"/>
                </a:solidFill>
              </a:rPr>
              <a:t>set-up</a:t>
            </a:r>
            <a:endParaRPr lang="en-US" dirty="0">
              <a:solidFill>
                <a:schemeClr val="bg1"/>
              </a:solidFill>
            </a:endParaRPr>
          </a:p>
        </p:txBody>
      </p:sp>
    </p:spTree>
    <p:extLst>
      <p:ext uri="{BB962C8B-B14F-4D97-AF65-F5344CB8AC3E}">
        <p14:creationId xmlns:p14="http://schemas.microsoft.com/office/powerpoint/2010/main" val="2739382804"/>
      </p:ext>
    </p:extLst>
  </p:cSld>
  <p:clrMapOvr>
    <a:masterClrMapping/>
  </p:clrMapOvr>
  <p:timing>
    <p:tnLst>
      <p:par>
        <p:cTn xmlns:p14="http://schemas.microsoft.com/office/powerpoint/2010/mai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84F3AC-14D0-2246-9387-DFF665680867}" type="slidenum">
              <a:rPr lang="en-US" smtClean="0"/>
              <a:t>25</a:t>
            </a:fld>
            <a:endParaRPr lang="en-US"/>
          </a:p>
        </p:txBody>
      </p:sp>
      <p:sp>
        <p:nvSpPr>
          <p:cNvPr id="5" name="Title 4"/>
          <p:cNvSpPr>
            <a:spLocks noGrp="1"/>
          </p:cNvSpPr>
          <p:nvPr>
            <p:ph type="title"/>
          </p:nvPr>
        </p:nvSpPr>
        <p:spPr/>
        <p:txBody>
          <a:bodyPr/>
          <a:lstStyle/>
          <a:p>
            <a:r>
              <a:rPr lang="en-US" dirty="0"/>
              <a:t>O</a:t>
            </a:r>
            <a:r>
              <a:rPr lang="en-US" dirty="0" smtClean="0"/>
              <a:t>B mechanics</a:t>
            </a:r>
            <a:endParaRPr lang="en-US" dirty="0"/>
          </a:p>
        </p:txBody>
      </p:sp>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815240" y="565757"/>
            <a:ext cx="7540958" cy="4142107"/>
          </a:xfrm>
          <a:prstGeom prst="rect">
            <a:avLst/>
          </a:prstGeom>
        </p:spPr>
      </p:pic>
    </p:spTree>
    <p:extLst>
      <p:ext uri="{BB962C8B-B14F-4D97-AF65-F5344CB8AC3E}">
        <p14:creationId xmlns:p14="http://schemas.microsoft.com/office/powerpoint/2010/main" val="3388655945"/>
      </p:ext>
    </p:extLst>
  </p:cSld>
  <p:clrMapOvr>
    <a:masterClrMapping/>
  </p:clrMapOvr>
  <p:timing>
    <p:tnLst>
      <p:par>
        <p:cTn xmlns:p14="http://schemas.microsoft.com/office/powerpoint/2010/mai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84F3AC-14D0-2246-9387-DFF665680867}" type="slidenum">
              <a:rPr lang="en-US" smtClean="0"/>
              <a:t>26</a:t>
            </a:fld>
            <a:endParaRPr lang="en-US"/>
          </a:p>
        </p:txBody>
      </p:sp>
      <p:sp>
        <p:nvSpPr>
          <p:cNvPr id="3" name="Title 2"/>
          <p:cNvSpPr>
            <a:spLocks noGrp="1"/>
          </p:cNvSpPr>
          <p:nvPr>
            <p:ph type="title"/>
          </p:nvPr>
        </p:nvSpPr>
        <p:spPr/>
        <p:txBody>
          <a:bodyPr/>
          <a:lstStyle/>
          <a:p>
            <a:r>
              <a:rPr lang="en-US" dirty="0" smtClean="0"/>
              <a:t>ITS Upgrade </a:t>
            </a:r>
            <a:r>
              <a:rPr lang="en-US" dirty="0" smtClean="0"/>
              <a:t>overall </a:t>
            </a:r>
            <a:r>
              <a:rPr lang="en-US" dirty="0" smtClean="0"/>
              <a:t>schedule</a:t>
            </a:r>
            <a:endParaRPr lang="en-US" dirty="0"/>
          </a:p>
        </p:txBody>
      </p:sp>
      <p:pic>
        <p:nvPicPr>
          <p:cNvPr id="5" name="Picture 4"/>
          <p:cNvPicPr>
            <a:picLocks noChangeAspect="1"/>
          </p:cNvPicPr>
          <p:nvPr/>
        </p:nvPicPr>
        <p:blipFill>
          <a:blip r:embed="rId2"/>
          <a:stretch>
            <a:fillRect/>
          </a:stretch>
        </p:blipFill>
        <p:spPr>
          <a:xfrm>
            <a:off x="407619" y="519305"/>
            <a:ext cx="7615794" cy="4247960"/>
          </a:xfrm>
          <a:prstGeom prst="rect">
            <a:avLst/>
          </a:prstGeom>
        </p:spPr>
      </p:pic>
    </p:spTree>
    <p:extLst>
      <p:ext uri="{BB962C8B-B14F-4D97-AF65-F5344CB8AC3E}">
        <p14:creationId xmlns:p14="http://schemas.microsoft.com/office/powerpoint/2010/main" val="3486478558"/>
      </p:ext>
    </p:extLst>
  </p:cSld>
  <p:clrMapOvr>
    <a:masterClrMapping/>
  </p:clrMapOvr>
  <p:timing>
    <p:tnLst>
      <p:par>
        <p:cTn xmlns:p14="http://schemas.microsoft.com/office/powerpoint/2010/mai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84F3AC-14D0-2246-9387-DFF665680867}" type="slidenum">
              <a:rPr lang="en-US" smtClean="0"/>
              <a:t>27</a:t>
            </a:fld>
            <a:endParaRPr lang="en-US"/>
          </a:p>
        </p:txBody>
      </p:sp>
      <p:sp>
        <p:nvSpPr>
          <p:cNvPr id="3" name="Title 2"/>
          <p:cNvSpPr>
            <a:spLocks noGrp="1"/>
          </p:cNvSpPr>
          <p:nvPr>
            <p:ph type="title"/>
          </p:nvPr>
        </p:nvSpPr>
        <p:spPr/>
        <p:txBody>
          <a:bodyPr/>
          <a:lstStyle/>
          <a:p>
            <a:r>
              <a:rPr lang="en-US" dirty="0" smtClean="0"/>
              <a:t>Conclusions</a:t>
            </a:r>
            <a:endParaRPr lang="en-US" dirty="0"/>
          </a:p>
        </p:txBody>
      </p:sp>
      <p:sp>
        <p:nvSpPr>
          <p:cNvPr id="4" name="Content Placeholder 3"/>
          <p:cNvSpPr>
            <a:spLocks noGrp="1"/>
          </p:cNvSpPr>
          <p:nvPr>
            <p:ph sz="quarter" idx="13"/>
          </p:nvPr>
        </p:nvSpPr>
        <p:spPr>
          <a:xfrm>
            <a:off x="246937" y="501283"/>
            <a:ext cx="8231216" cy="4179268"/>
          </a:xfrm>
        </p:spPr>
        <p:txBody>
          <a:bodyPr>
            <a:normAutofit fontScale="70000" lnSpcReduction="20000"/>
          </a:bodyPr>
          <a:lstStyle/>
          <a:p>
            <a:pPr>
              <a:lnSpc>
                <a:spcPct val="120000"/>
              </a:lnSpc>
            </a:pPr>
            <a:r>
              <a:rPr lang="en-US" dirty="0" smtClean="0"/>
              <a:t>The ALICE ITS upgrade project has successfully completed the R&amp;D phase</a:t>
            </a:r>
          </a:p>
          <a:p>
            <a:pPr>
              <a:lnSpc>
                <a:spcPct val="120000"/>
              </a:lnSpc>
            </a:pPr>
            <a:r>
              <a:rPr lang="en-US" dirty="0" smtClean="0"/>
              <a:t>SENSOR:</a:t>
            </a:r>
          </a:p>
          <a:p>
            <a:pPr lvl="1">
              <a:lnSpc>
                <a:spcPct val="120000"/>
              </a:lnSpc>
            </a:pPr>
            <a:r>
              <a:rPr lang="en-US" dirty="0" smtClean="0">
                <a:solidFill>
                  <a:srgbClr val="C00000"/>
                </a:solidFill>
              </a:rPr>
              <a:t>The ALPIDE sensor meets all the requirements</a:t>
            </a:r>
          </a:p>
          <a:p>
            <a:pPr lvl="1">
              <a:lnSpc>
                <a:spcPct val="120000"/>
              </a:lnSpc>
            </a:pPr>
            <a:r>
              <a:rPr lang="en-US" dirty="0" smtClean="0"/>
              <a:t>The production of ALPIDE chips is progressing well </a:t>
            </a:r>
            <a:r>
              <a:rPr lang="en-US" dirty="0" smtClean="0">
                <a:solidFill>
                  <a:srgbClr val="008000"/>
                </a:solidFill>
              </a:rPr>
              <a:t>(average yield ~63%)</a:t>
            </a:r>
          </a:p>
          <a:p>
            <a:pPr>
              <a:lnSpc>
                <a:spcPct val="120000"/>
              </a:lnSpc>
            </a:pPr>
            <a:r>
              <a:rPr lang="en-US" dirty="0" smtClean="0"/>
              <a:t>HICs and STAVES:</a:t>
            </a:r>
            <a:endParaRPr lang="en-US" dirty="0" smtClean="0"/>
          </a:p>
          <a:p>
            <a:pPr lvl="1">
              <a:lnSpc>
                <a:spcPct val="120000"/>
              </a:lnSpc>
            </a:pPr>
            <a:r>
              <a:rPr lang="en-US" dirty="0" smtClean="0"/>
              <a:t>IB and OB HIC production has started </a:t>
            </a:r>
            <a:r>
              <a:rPr lang="en-US" dirty="0" smtClean="0">
                <a:solidFill>
                  <a:srgbClr val="008000"/>
                </a:solidFill>
              </a:rPr>
              <a:t>(series production in all sites will start in November 2017)</a:t>
            </a:r>
          </a:p>
          <a:p>
            <a:pPr lvl="1">
              <a:lnSpc>
                <a:spcPct val="120000"/>
              </a:lnSpc>
            </a:pPr>
            <a:r>
              <a:rPr lang="en-US" dirty="0" smtClean="0"/>
              <a:t>OB Stave pre-production is ongoing, series production will start in all sites in December 2017</a:t>
            </a:r>
          </a:p>
          <a:p>
            <a:pPr>
              <a:lnSpc>
                <a:spcPct val="120000"/>
              </a:lnSpc>
            </a:pPr>
            <a:r>
              <a:rPr lang="en-US" dirty="0" smtClean="0"/>
              <a:t>MECHANICS:</a:t>
            </a:r>
          </a:p>
          <a:p>
            <a:pPr lvl="1">
              <a:lnSpc>
                <a:spcPct val="120000"/>
              </a:lnSpc>
            </a:pPr>
            <a:r>
              <a:rPr lang="en-US" dirty="0"/>
              <a:t>Fabrication of Cold Plates and Space Frame is </a:t>
            </a:r>
            <a:r>
              <a:rPr lang="en-US" dirty="0" smtClean="0">
                <a:solidFill>
                  <a:srgbClr val="008000"/>
                </a:solidFill>
              </a:rPr>
              <a:t>finished</a:t>
            </a:r>
          </a:p>
          <a:p>
            <a:pPr lvl="1">
              <a:lnSpc>
                <a:spcPct val="120000"/>
              </a:lnSpc>
            </a:pPr>
            <a:r>
              <a:rPr lang="en-US" dirty="0" smtClean="0"/>
              <a:t>Fabrication of </a:t>
            </a:r>
            <a:r>
              <a:rPr lang="en-US" dirty="0" smtClean="0">
                <a:solidFill>
                  <a:srgbClr val="008000"/>
                </a:solidFill>
              </a:rPr>
              <a:t>large composite structures </a:t>
            </a:r>
            <a:r>
              <a:rPr lang="en-US" dirty="0" smtClean="0"/>
              <a:t>has started and is </a:t>
            </a:r>
            <a:r>
              <a:rPr lang="en-US" dirty="0" smtClean="0">
                <a:solidFill>
                  <a:srgbClr val="008000"/>
                </a:solidFill>
              </a:rPr>
              <a:t>progressing well </a:t>
            </a:r>
            <a:r>
              <a:rPr lang="en-US" dirty="0" smtClean="0"/>
              <a:t>and on track</a:t>
            </a:r>
          </a:p>
          <a:p>
            <a:pPr lvl="1">
              <a:lnSpc>
                <a:spcPct val="120000"/>
              </a:lnSpc>
            </a:pPr>
            <a:r>
              <a:rPr lang="en-US" dirty="0" smtClean="0">
                <a:solidFill>
                  <a:srgbClr val="008000"/>
                </a:solidFill>
              </a:rPr>
              <a:t>dry assembly test </a:t>
            </a:r>
            <a:r>
              <a:rPr lang="en-US" dirty="0" smtClean="0"/>
              <a:t>will take place by </a:t>
            </a:r>
            <a:r>
              <a:rPr lang="en-US" dirty="0" smtClean="0">
                <a:solidFill>
                  <a:srgbClr val="008000"/>
                </a:solidFill>
              </a:rPr>
              <a:t>December 2017</a:t>
            </a:r>
          </a:p>
          <a:p>
            <a:pPr>
              <a:lnSpc>
                <a:spcPct val="120000"/>
              </a:lnSpc>
            </a:pPr>
            <a:r>
              <a:rPr lang="en-US" dirty="0" smtClean="0"/>
              <a:t>Development of </a:t>
            </a:r>
            <a:r>
              <a:rPr lang="en-US" dirty="0" smtClean="0">
                <a:solidFill>
                  <a:schemeClr val="accent1"/>
                </a:solidFill>
              </a:rPr>
              <a:t>Readout Electroni</a:t>
            </a:r>
            <a:r>
              <a:rPr lang="en-US" dirty="0" smtClean="0">
                <a:solidFill>
                  <a:srgbClr val="2C7C9F"/>
                </a:solidFill>
              </a:rPr>
              <a:t>cs</a:t>
            </a:r>
            <a:r>
              <a:rPr lang="en-US" dirty="0" smtClean="0"/>
              <a:t> and </a:t>
            </a:r>
            <a:r>
              <a:rPr lang="en-US" dirty="0" smtClean="0">
                <a:solidFill>
                  <a:srgbClr val="2C7C9F"/>
                </a:solidFill>
              </a:rPr>
              <a:t>Power Distribution Systems </a:t>
            </a:r>
            <a:r>
              <a:rPr lang="en-US" dirty="0" smtClean="0"/>
              <a:t>are generally </a:t>
            </a:r>
            <a:r>
              <a:rPr lang="en-US" dirty="0" smtClean="0">
                <a:solidFill>
                  <a:srgbClr val="2C7C9F"/>
                </a:solidFill>
              </a:rPr>
              <a:t>progressing well </a:t>
            </a:r>
            <a:r>
              <a:rPr lang="en-US" dirty="0" smtClean="0"/>
              <a:t>and on track for the overall project schedule</a:t>
            </a:r>
          </a:p>
          <a:p>
            <a:pPr marL="0" indent="0" algn="ctr">
              <a:lnSpc>
                <a:spcPct val="120000"/>
              </a:lnSpc>
              <a:buNone/>
            </a:pPr>
            <a:endParaRPr lang="en-US" dirty="0">
              <a:solidFill>
                <a:schemeClr val="accent6"/>
              </a:solidFill>
            </a:endParaRPr>
          </a:p>
          <a:p>
            <a:pPr marL="0" indent="0" algn="ctr">
              <a:lnSpc>
                <a:spcPct val="120000"/>
              </a:lnSpc>
              <a:buNone/>
            </a:pPr>
            <a:r>
              <a:rPr lang="en-US" dirty="0" smtClean="0">
                <a:solidFill>
                  <a:schemeClr val="accent6"/>
                </a:solidFill>
              </a:rPr>
              <a:t>The project is well on track for installation starting middle 2020 </a:t>
            </a:r>
            <a:endParaRPr lang="en-US" dirty="0">
              <a:solidFill>
                <a:schemeClr val="accent6"/>
              </a:solidFill>
            </a:endParaRPr>
          </a:p>
        </p:txBody>
      </p:sp>
    </p:spTree>
    <p:extLst>
      <p:ext uri="{BB962C8B-B14F-4D97-AF65-F5344CB8AC3E}">
        <p14:creationId xmlns:p14="http://schemas.microsoft.com/office/powerpoint/2010/main" val="1156913252"/>
      </p:ext>
    </p:extLst>
  </p:cSld>
  <p:clrMapOvr>
    <a:masterClrMapping/>
  </p:clrMapOvr>
  <p:timing>
    <p:tnLst>
      <p:par>
        <p:cTn xmlns:p14="http://schemas.microsoft.com/office/powerpoint/2010/mai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p:txBody>
          <a:bodyPr/>
          <a:lstStyle/>
          <a:p>
            <a:r>
              <a:rPr lang="en-US" dirty="0" smtClean="0"/>
              <a:t>BACK UP SLIDES</a:t>
            </a:r>
            <a:endParaRPr lang="en-US" dirty="0"/>
          </a:p>
        </p:txBody>
      </p:sp>
      <p:sp>
        <p:nvSpPr>
          <p:cNvPr id="7" name="Subtitle 6"/>
          <p:cNvSpPr>
            <a:spLocks noGrp="1"/>
          </p:cNvSpPr>
          <p:nvPr>
            <p:ph type="subTitle" idx="1"/>
          </p:nvPr>
        </p:nvSpPr>
        <p:spPr/>
        <p:txBody>
          <a:bodyPr/>
          <a:lstStyle/>
          <a:p>
            <a:endParaRPr lang="en-US"/>
          </a:p>
        </p:txBody>
      </p:sp>
      <p:sp>
        <p:nvSpPr>
          <p:cNvPr id="2" name="Slide Number Placeholder 1"/>
          <p:cNvSpPr>
            <a:spLocks noGrp="1"/>
          </p:cNvSpPr>
          <p:nvPr>
            <p:ph type="sldNum" sz="quarter" idx="12"/>
          </p:nvPr>
        </p:nvSpPr>
        <p:spPr/>
        <p:txBody>
          <a:bodyPr/>
          <a:lstStyle/>
          <a:p>
            <a:fld id="{8E84F3AC-14D0-2246-9387-DFF665680867}" type="slidenum">
              <a:rPr lang="en-US" smtClean="0"/>
              <a:t>28</a:t>
            </a:fld>
            <a:endParaRPr lang="en-US"/>
          </a:p>
        </p:txBody>
      </p:sp>
    </p:spTree>
    <p:extLst>
      <p:ext uri="{BB962C8B-B14F-4D97-AF65-F5344CB8AC3E}">
        <p14:creationId xmlns:p14="http://schemas.microsoft.com/office/powerpoint/2010/main" val="3802977762"/>
      </p:ext>
    </p:extLst>
  </p:cSld>
  <p:clrMapOvr>
    <a:masterClrMapping/>
  </p:clrMapOvr>
  <p:timing>
    <p:tnLst>
      <p:par>
        <p:cTn xmlns:p14="http://schemas.microsoft.com/office/powerpoint/2010/mai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84F3AC-14D0-2246-9387-DFF665680867}" type="slidenum">
              <a:rPr lang="en-US" smtClean="0"/>
              <a:t>29</a:t>
            </a:fld>
            <a:endParaRPr lang="en-US"/>
          </a:p>
        </p:txBody>
      </p:sp>
      <p:sp>
        <p:nvSpPr>
          <p:cNvPr id="3" name="Title 2"/>
          <p:cNvSpPr>
            <a:spLocks noGrp="1"/>
          </p:cNvSpPr>
          <p:nvPr>
            <p:ph type="title"/>
          </p:nvPr>
        </p:nvSpPr>
        <p:spPr/>
        <p:txBody>
          <a:bodyPr/>
          <a:lstStyle/>
          <a:p>
            <a:r>
              <a:rPr lang="en-US" dirty="0"/>
              <a:t>O</a:t>
            </a:r>
            <a:r>
              <a:rPr lang="en-US" dirty="0" smtClean="0"/>
              <a:t>B STAVE assembly: TAB CUT</a:t>
            </a:r>
            <a:endParaRPr lang="en-US" dirty="0"/>
          </a:p>
        </p:txBody>
      </p:sp>
      <p:pic>
        <p:nvPicPr>
          <p:cNvPr id="6" name="Afbeelding 2" descr="IMG_8475.jpg"/>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431377" y="2820777"/>
            <a:ext cx="3006504" cy="1917843"/>
          </a:xfrm>
          <a:prstGeom prst="rect">
            <a:avLst/>
          </a:prstGeom>
        </p:spPr>
      </p:pic>
      <p:pic>
        <p:nvPicPr>
          <p:cNvPr id="8" name="Immagine 14"/>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31377" y="1346827"/>
            <a:ext cx="3006504" cy="1348501"/>
          </a:xfrm>
          <a:prstGeom prst="rect">
            <a:avLst/>
          </a:prstGeom>
        </p:spPr>
      </p:pic>
      <p:sp>
        <p:nvSpPr>
          <p:cNvPr id="9" name="Tekstvak 23"/>
          <p:cNvSpPr txBox="1"/>
          <p:nvPr/>
        </p:nvSpPr>
        <p:spPr>
          <a:xfrm>
            <a:off x="431377" y="1237998"/>
            <a:ext cx="1545851" cy="307777"/>
          </a:xfrm>
          <a:prstGeom prst="rect">
            <a:avLst/>
          </a:prstGeom>
          <a:solidFill>
            <a:sysClr val="window" lastClr="FFFFFF"/>
          </a:solidFill>
        </p:spPr>
        <p:txBody>
          <a:bodyPr wrap="square"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GB" sz="1400" b="0" i="0" u="none" strike="noStrike" kern="0" cap="none" spc="0" normalizeH="0" baseline="0" noProof="0" dirty="0" smtClean="0">
                <a:ln>
                  <a:noFill/>
                </a:ln>
                <a:solidFill>
                  <a:prstClr val="black"/>
                </a:solidFill>
                <a:effectLst/>
                <a:uLnTx/>
                <a:uFillTx/>
                <a:latin typeface="Calibri"/>
              </a:rPr>
              <a:t>1. Module gripper</a:t>
            </a:r>
            <a:endParaRPr kumimoji="0" lang="en-GB" sz="1400" b="0" i="0" u="none" strike="noStrike" kern="0" cap="none" spc="0" normalizeH="0" baseline="0" noProof="0" dirty="0">
              <a:ln>
                <a:noFill/>
              </a:ln>
              <a:solidFill>
                <a:prstClr val="black"/>
              </a:solidFill>
              <a:effectLst/>
              <a:uLnTx/>
              <a:uFillTx/>
              <a:latin typeface="Calibri"/>
            </a:endParaRPr>
          </a:p>
        </p:txBody>
      </p:sp>
      <p:grpSp>
        <p:nvGrpSpPr>
          <p:cNvPr id="10" name="Gruppo 26"/>
          <p:cNvGrpSpPr/>
          <p:nvPr/>
        </p:nvGrpSpPr>
        <p:grpSpPr>
          <a:xfrm>
            <a:off x="476133" y="782302"/>
            <a:ext cx="3302185" cy="390167"/>
            <a:chOff x="2743153" y="4711109"/>
            <a:chExt cx="6394727" cy="648070"/>
          </a:xfrm>
        </p:grpSpPr>
        <p:pic>
          <p:nvPicPr>
            <p:cNvPr id="11" name="Afbeelding 3"/>
            <p:cNvPicPr/>
            <p:nvPr/>
          </p:nvPicPr>
          <p:blipFill rotWithShape="1">
            <a:blip r:embed="rId6" cstate="screen">
              <a:extLst>
                <a:ext uri="{28A0092B-C50C-407E-A947-70E740481C1C}">
                  <a14:useLocalDpi xmlns:a14="http://schemas.microsoft.com/office/drawing/2010/main"/>
                </a:ext>
              </a:extLst>
            </a:blip>
            <a:srcRect/>
            <a:stretch/>
          </p:blipFill>
          <p:spPr>
            <a:xfrm>
              <a:off x="3644678" y="4711109"/>
              <a:ext cx="5493202" cy="648070"/>
            </a:xfrm>
            <a:prstGeom prst="rect">
              <a:avLst/>
            </a:prstGeom>
            <a:ln>
              <a:noFill/>
            </a:ln>
          </p:spPr>
        </p:pic>
        <p:cxnSp>
          <p:nvCxnSpPr>
            <p:cNvPr id="12" name="Rechte verbindingslijn met pijl 18"/>
            <p:cNvCxnSpPr/>
            <p:nvPr/>
          </p:nvCxnSpPr>
          <p:spPr>
            <a:xfrm>
              <a:off x="2743153" y="4711109"/>
              <a:ext cx="1240412" cy="292363"/>
            </a:xfrm>
            <a:prstGeom prst="straightConnector1">
              <a:avLst/>
            </a:prstGeom>
            <a:noFill/>
            <a:ln w="38100" cap="flat" cmpd="sng" algn="ctr">
              <a:solidFill>
                <a:sysClr val="windowText" lastClr="000000"/>
              </a:solidFill>
              <a:prstDash val="solid"/>
              <a:tailEnd type="arrow"/>
            </a:ln>
            <a:effectLst>
              <a:outerShdw blurRad="76200" dist="50800" dir="5400000" rotWithShape="0">
                <a:srgbClr val="4E3B30">
                  <a:alpha val="60000"/>
                </a:srgbClr>
              </a:outerShdw>
            </a:effectLst>
          </p:spPr>
        </p:cxnSp>
      </p:grpSp>
      <p:sp>
        <p:nvSpPr>
          <p:cNvPr id="13" name="CasellaDiTesto 7"/>
          <p:cNvSpPr txBox="1"/>
          <p:nvPr/>
        </p:nvSpPr>
        <p:spPr>
          <a:xfrm>
            <a:off x="70783" y="457499"/>
            <a:ext cx="859544" cy="369324"/>
          </a:xfrm>
          <a:prstGeom prst="rect">
            <a:avLst/>
          </a:prstGeom>
          <a:noFill/>
        </p:spPr>
        <p:txBody>
          <a:bodyPr wrap="square" lIns="91434" tIns="45716" rIns="91434" bIns="45716" rtlCol="0">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sz="1800" b="0" i="0" u="none" strike="noStrike" kern="0" cap="none" spc="0" normalizeH="0" baseline="0" noProof="0" dirty="0" smtClean="0">
                <a:ln>
                  <a:noFill/>
                </a:ln>
                <a:solidFill>
                  <a:sysClr val="windowText" lastClr="000000"/>
                </a:solidFill>
                <a:effectLst/>
                <a:uLnTx/>
                <a:uFillTx/>
              </a:rPr>
              <a:t>TAB</a:t>
            </a:r>
            <a:endParaRPr kumimoji="0" lang="en-US" sz="1800" b="0" i="0" u="none" strike="noStrike" kern="0" cap="none" spc="0" normalizeH="0" baseline="0" noProof="0" dirty="0">
              <a:ln>
                <a:noFill/>
              </a:ln>
              <a:solidFill>
                <a:sysClr val="windowText" lastClr="000000"/>
              </a:solidFill>
              <a:effectLst/>
              <a:uLnTx/>
              <a:uFillTx/>
            </a:endParaRPr>
          </a:p>
        </p:txBody>
      </p:sp>
      <p:pic>
        <p:nvPicPr>
          <p:cNvPr id="16" name="CuttingModule4SideView.mp4">
            <a:hlinkClick r:id="" action="ppaction://media"/>
          </p:cNvPr>
          <p:cNvPicPr>
            <a:picLocks noChangeAspect="1"/>
          </p:cNvPicPr>
          <p:nvPr>
            <a:videoFile r:link="rId2"/>
            <p:extLst>
              <p:ext uri="{DAA4B4D4-6D71-4841-9C94-3DE7FCFB9230}">
                <p14:media xmlns:p14="http://schemas.microsoft.com/office/powerpoint/2010/main" r:embed="rId1"/>
              </p:ext>
            </p:extLst>
          </p:nvPr>
        </p:nvPicPr>
        <p:blipFill>
          <a:blip r:embed="rId7"/>
          <a:stretch>
            <a:fillRect/>
          </a:stretch>
        </p:blipFill>
        <p:spPr>
          <a:xfrm>
            <a:off x="3982130" y="1172469"/>
            <a:ext cx="4478609" cy="2520035"/>
          </a:xfrm>
          <a:prstGeom prst="rect">
            <a:avLst/>
          </a:prstGeom>
        </p:spPr>
      </p:pic>
      <p:sp>
        <p:nvSpPr>
          <p:cNvPr id="17" name="TextBox 16"/>
          <p:cNvSpPr txBox="1"/>
          <p:nvPr/>
        </p:nvSpPr>
        <p:spPr>
          <a:xfrm>
            <a:off x="4436780" y="689200"/>
            <a:ext cx="2689896" cy="369332"/>
          </a:xfrm>
          <a:prstGeom prst="rect">
            <a:avLst/>
          </a:prstGeom>
          <a:noFill/>
        </p:spPr>
        <p:txBody>
          <a:bodyPr wrap="none" rtlCol="0">
            <a:spAutoFit/>
          </a:bodyPr>
          <a:lstStyle/>
          <a:p>
            <a:r>
              <a:rPr lang="en-US" dirty="0" smtClean="0">
                <a:solidFill>
                  <a:schemeClr val="accent6"/>
                </a:solidFill>
              </a:rPr>
              <a:t>TAB CUT PROCEDURE</a:t>
            </a:r>
            <a:endParaRPr lang="en-US" dirty="0">
              <a:solidFill>
                <a:schemeClr val="accent6"/>
              </a:solidFill>
            </a:endParaRPr>
          </a:p>
        </p:txBody>
      </p:sp>
      <p:sp>
        <p:nvSpPr>
          <p:cNvPr id="18" name="Tekstvak 23"/>
          <p:cNvSpPr txBox="1"/>
          <p:nvPr/>
        </p:nvSpPr>
        <p:spPr>
          <a:xfrm>
            <a:off x="431377" y="2820777"/>
            <a:ext cx="1545851" cy="307777"/>
          </a:xfrm>
          <a:prstGeom prst="rect">
            <a:avLst/>
          </a:prstGeom>
          <a:solidFill>
            <a:sysClr val="window" lastClr="FFFFFF"/>
          </a:solidFill>
        </p:spPr>
        <p:txBody>
          <a:bodyPr wrap="square" rtlCol="0">
            <a:spAutoFit/>
          </a:bodyPr>
          <a:lstStyle/>
          <a:p>
            <a:pPr marR="0" lvl="0" defTabSz="914400" eaLnBrk="1" fontAlgn="auto" latinLnBrk="0" hangingPunct="1">
              <a:lnSpc>
                <a:spcPct val="100000"/>
              </a:lnSpc>
              <a:spcBef>
                <a:spcPts val="0"/>
              </a:spcBef>
              <a:spcAft>
                <a:spcPts val="0"/>
              </a:spcAft>
              <a:buClrTx/>
              <a:buSzTx/>
              <a:tabLst/>
              <a:defRPr/>
            </a:pPr>
            <a:r>
              <a:rPr lang="en-GB" sz="1400" kern="0" dirty="0" smtClean="0">
                <a:solidFill>
                  <a:prstClr val="black"/>
                </a:solidFill>
                <a:latin typeface="Calibri"/>
              </a:rPr>
              <a:t>2. TAB CUTTER</a:t>
            </a:r>
            <a:endParaRPr kumimoji="0" lang="en-GB" sz="1400" b="0" i="0" u="none" strike="noStrike" kern="0" cap="none" spc="0" normalizeH="0" baseline="0" noProof="0" dirty="0">
              <a:ln>
                <a:noFill/>
              </a:ln>
              <a:solidFill>
                <a:prstClr val="black"/>
              </a:solidFill>
              <a:effectLst/>
              <a:uLnTx/>
              <a:uFillTx/>
              <a:latin typeface="Calibri"/>
            </a:endParaRPr>
          </a:p>
        </p:txBody>
      </p:sp>
      <p:sp>
        <p:nvSpPr>
          <p:cNvPr id="19" name="Content Placeholder 5"/>
          <p:cNvSpPr txBox="1">
            <a:spLocks/>
          </p:cNvSpPr>
          <p:nvPr/>
        </p:nvSpPr>
        <p:spPr>
          <a:xfrm>
            <a:off x="3437881" y="3692504"/>
            <a:ext cx="5706119" cy="1047688"/>
          </a:xfrm>
          <a:prstGeom prst="rect">
            <a:avLst/>
          </a:prstGeom>
        </p:spPr>
        <p:txBody>
          <a:bodyPr>
            <a:noAutofit/>
          </a:bodyPr>
          <a:lstStyle>
            <a:lvl1pPr marL="436546" indent="-436546" algn="l" defTabSz="582061" rtl="0" eaLnBrk="1" latinLnBrk="0" hangingPunct="1">
              <a:spcBef>
                <a:spcPct val="20000"/>
              </a:spcBef>
              <a:buFont typeface="Arial"/>
              <a:buChar char="•"/>
              <a:defRPr sz="4100" kern="1200">
                <a:solidFill>
                  <a:schemeClr val="tx1"/>
                </a:solidFill>
                <a:latin typeface="+mn-lt"/>
                <a:ea typeface="+mn-ea"/>
                <a:cs typeface="+mn-cs"/>
              </a:defRPr>
            </a:lvl1pPr>
            <a:lvl2pPr marL="945850" indent="-363788" algn="l" defTabSz="582061" rtl="0" eaLnBrk="1" latinLnBrk="0" hangingPunct="1">
              <a:spcBef>
                <a:spcPct val="20000"/>
              </a:spcBef>
              <a:buFont typeface="Arial"/>
              <a:buChar char="–"/>
              <a:defRPr sz="3600" kern="1200">
                <a:solidFill>
                  <a:schemeClr val="tx1"/>
                </a:solidFill>
                <a:latin typeface="+mn-lt"/>
                <a:ea typeface="+mn-ea"/>
                <a:cs typeface="+mn-cs"/>
              </a:defRPr>
            </a:lvl2pPr>
            <a:lvl3pPr marL="1455153" indent="-291031" algn="l" defTabSz="582061" rtl="0" eaLnBrk="1" latinLnBrk="0" hangingPunct="1">
              <a:spcBef>
                <a:spcPct val="20000"/>
              </a:spcBef>
              <a:buFont typeface="Arial"/>
              <a:buChar char="•"/>
              <a:defRPr sz="3100" kern="1200">
                <a:solidFill>
                  <a:schemeClr val="tx1"/>
                </a:solidFill>
                <a:latin typeface="+mn-lt"/>
                <a:ea typeface="+mn-ea"/>
                <a:cs typeface="+mn-cs"/>
              </a:defRPr>
            </a:lvl3pPr>
            <a:lvl4pPr marL="2037215" indent="-291031" algn="l" defTabSz="582061" rtl="0" eaLnBrk="1" latinLnBrk="0" hangingPunct="1">
              <a:spcBef>
                <a:spcPct val="20000"/>
              </a:spcBef>
              <a:buFont typeface="Arial"/>
              <a:buChar char="–"/>
              <a:defRPr sz="2500" kern="1200">
                <a:solidFill>
                  <a:schemeClr val="tx1"/>
                </a:solidFill>
                <a:latin typeface="+mn-lt"/>
                <a:ea typeface="+mn-ea"/>
                <a:cs typeface="+mn-cs"/>
              </a:defRPr>
            </a:lvl4pPr>
            <a:lvl5pPr marL="2619276" indent="-291031" algn="l" defTabSz="582061" rtl="0" eaLnBrk="1" latinLnBrk="0" hangingPunct="1">
              <a:spcBef>
                <a:spcPct val="20000"/>
              </a:spcBef>
              <a:buFont typeface="Arial"/>
              <a:buChar char="»"/>
              <a:defRPr sz="2500" kern="1200">
                <a:solidFill>
                  <a:schemeClr val="tx1"/>
                </a:solidFill>
                <a:latin typeface="+mn-lt"/>
                <a:ea typeface="+mn-ea"/>
                <a:cs typeface="+mn-cs"/>
              </a:defRPr>
            </a:lvl5pPr>
            <a:lvl6pPr marL="3201337" indent="-291031" algn="l" defTabSz="582061" rtl="0" eaLnBrk="1" latinLnBrk="0" hangingPunct="1">
              <a:spcBef>
                <a:spcPct val="20000"/>
              </a:spcBef>
              <a:buFont typeface="Arial"/>
              <a:buChar char="•"/>
              <a:defRPr sz="2500" kern="1200">
                <a:solidFill>
                  <a:schemeClr val="tx1"/>
                </a:solidFill>
                <a:latin typeface="+mn-lt"/>
                <a:ea typeface="+mn-ea"/>
                <a:cs typeface="+mn-cs"/>
              </a:defRPr>
            </a:lvl6pPr>
            <a:lvl7pPr marL="3783399" indent="-291031" algn="l" defTabSz="582061" rtl="0" eaLnBrk="1" latinLnBrk="0" hangingPunct="1">
              <a:spcBef>
                <a:spcPct val="20000"/>
              </a:spcBef>
              <a:buFont typeface="Arial"/>
              <a:buChar char="•"/>
              <a:defRPr sz="2500" kern="1200">
                <a:solidFill>
                  <a:schemeClr val="tx1"/>
                </a:solidFill>
                <a:latin typeface="+mn-lt"/>
                <a:ea typeface="+mn-ea"/>
                <a:cs typeface="+mn-cs"/>
              </a:defRPr>
            </a:lvl7pPr>
            <a:lvl8pPr marL="4365460" indent="-291031" algn="l" defTabSz="582061" rtl="0" eaLnBrk="1" latinLnBrk="0" hangingPunct="1">
              <a:spcBef>
                <a:spcPct val="20000"/>
              </a:spcBef>
              <a:buFont typeface="Arial"/>
              <a:buChar char="•"/>
              <a:defRPr sz="2500" kern="1200">
                <a:solidFill>
                  <a:schemeClr val="tx1"/>
                </a:solidFill>
                <a:latin typeface="+mn-lt"/>
                <a:ea typeface="+mn-ea"/>
                <a:cs typeface="+mn-cs"/>
              </a:defRPr>
            </a:lvl8pPr>
            <a:lvl9pPr marL="4947521" indent="-291031" algn="l" defTabSz="582061" rtl="0" eaLnBrk="1" latinLnBrk="0" hangingPunct="1">
              <a:spcBef>
                <a:spcPct val="20000"/>
              </a:spcBef>
              <a:buFont typeface="Arial"/>
              <a:buChar char="•"/>
              <a:defRPr sz="2500" kern="1200">
                <a:solidFill>
                  <a:schemeClr val="tx1"/>
                </a:solidFill>
                <a:latin typeface="+mn-lt"/>
                <a:ea typeface="+mn-ea"/>
                <a:cs typeface="+mn-cs"/>
              </a:defRPr>
            </a:lvl9pPr>
          </a:lstStyle>
          <a:p>
            <a:pPr marL="0" indent="0">
              <a:buNone/>
            </a:pPr>
            <a:r>
              <a:rPr lang="en-US" sz="1600" dirty="0" smtClean="0">
                <a:solidFill>
                  <a:srgbClr val="4F81BD"/>
                </a:solidFill>
              </a:rPr>
              <a:t>The FPC TAB, used for HIC test, must be cut before the HIC assembly on the CP</a:t>
            </a:r>
          </a:p>
          <a:p>
            <a:pPr marL="0" indent="0">
              <a:buNone/>
            </a:pPr>
            <a:r>
              <a:rPr lang="en-US" sz="1600" dirty="0">
                <a:solidFill>
                  <a:srgbClr val="4F81BD"/>
                </a:solidFill>
              </a:rPr>
              <a:t>TAB CUTTER </a:t>
            </a:r>
            <a:r>
              <a:rPr lang="en-US" sz="1600" dirty="0" smtClean="0">
                <a:solidFill>
                  <a:srgbClr val="4F81BD"/>
                </a:solidFill>
              </a:rPr>
              <a:t>allows </a:t>
            </a:r>
            <a:r>
              <a:rPr lang="en-US" sz="1600" dirty="0">
                <a:solidFill>
                  <a:srgbClr val="4F81BD"/>
                </a:solidFill>
              </a:rPr>
              <a:t>alignment of the HIC with a precision of 10 </a:t>
            </a:r>
            <a:r>
              <a:rPr lang="en-US" sz="1600" dirty="0">
                <a:solidFill>
                  <a:srgbClr val="4F81BD"/>
                </a:solidFill>
                <a:latin typeface="Symbol" charset="2"/>
                <a:cs typeface="Symbol" charset="2"/>
              </a:rPr>
              <a:t>m</a:t>
            </a:r>
            <a:r>
              <a:rPr lang="en-US" sz="1600" dirty="0">
                <a:solidFill>
                  <a:srgbClr val="4F81BD"/>
                </a:solidFill>
              </a:rPr>
              <a:t>m by means of video-cameras placed on the cut line.</a:t>
            </a:r>
          </a:p>
          <a:p>
            <a:pPr marL="0" indent="0">
              <a:buNone/>
            </a:pPr>
            <a:endParaRPr lang="en-US" sz="1600" dirty="0" smtClean="0">
              <a:solidFill>
                <a:srgbClr val="4F81BD"/>
              </a:solidFill>
            </a:endParaRPr>
          </a:p>
          <a:p>
            <a:pPr marL="457164" lvl="1" indent="0">
              <a:buFont typeface="Arial"/>
              <a:buNone/>
            </a:pPr>
            <a:endParaRPr lang="en-US" sz="1600" dirty="0">
              <a:solidFill>
                <a:srgbClr val="4F81BD"/>
              </a:solidFill>
            </a:endParaRPr>
          </a:p>
        </p:txBody>
      </p:sp>
    </p:spTree>
    <p:extLst>
      <p:ext uri="{BB962C8B-B14F-4D97-AF65-F5344CB8AC3E}">
        <p14:creationId xmlns:p14="http://schemas.microsoft.com/office/powerpoint/2010/main" val="1742552157"/>
      </p:ext>
    </p:extLst>
  </p:cSld>
  <p:clrMapOvr>
    <a:masterClrMapping/>
  </p:clrMapOvr>
  <p:timing>
    <p:tnLst>
      <p:par>
        <p:cTn xmlns:p14="http://schemas.microsoft.com/office/powerpoint/2010/main" id="1" dur="indefinite" restart="never" nodeType="tmRoot">
          <p:childTnLst>
            <p:seq concurrent="1" nextAc="seek">
              <p:cTn id="2" restart="whenNotActive" fill="hold" evtFilter="cancelBubble" nodeType="interactiveSeq">
                <p:stCondLst>
                  <p:cond evt="onClick" delay="0">
                    <p:tgtEl>
                      <p:spTgt spid="16"/>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16"/>
                                        </p:tgtEl>
                                      </p:cBhvr>
                                    </p:cmd>
                                  </p:childTnLst>
                                </p:cTn>
                              </p:par>
                            </p:childTnLst>
                          </p:cTn>
                        </p:par>
                      </p:childTnLst>
                    </p:cTn>
                  </p:par>
                </p:childTnLst>
              </p:cTn>
              <p:nextCondLst>
                <p:cond evt="onClick" delay="0">
                  <p:tgtEl>
                    <p:spTgt spid="16"/>
                  </p:tgtEl>
                </p:cond>
              </p:nextCondLst>
            </p:seq>
            <p:video>
              <p:cMediaNode vol="80000">
                <p:cTn id="7" fill="hold" display="0">
                  <p:stCondLst>
                    <p:cond delay="indefinite"/>
                  </p:stCondLst>
                </p:cTn>
                <p:tgtEl>
                  <p:spTgt spid="16"/>
                </p:tgtEl>
              </p:cMediaNode>
            </p:video>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8E84F3AC-14D0-2246-9387-DFF665680867}" type="slidenum">
              <a:rPr lang="en-US" smtClean="0"/>
              <a:t>3</a:t>
            </a:fld>
            <a:endParaRPr lang="en-US"/>
          </a:p>
        </p:txBody>
      </p:sp>
      <p:sp>
        <p:nvSpPr>
          <p:cNvPr id="2" name="Title 1"/>
          <p:cNvSpPr>
            <a:spLocks noGrp="1"/>
          </p:cNvSpPr>
          <p:nvPr>
            <p:ph type="title"/>
          </p:nvPr>
        </p:nvSpPr>
        <p:spPr>
          <a:ln>
            <a:noFill/>
          </a:ln>
        </p:spPr>
        <p:txBody>
          <a:bodyPr/>
          <a:lstStyle/>
          <a:p>
            <a:r>
              <a:rPr lang="en-US" dirty="0" smtClean="0"/>
              <a:t>Goals of the ALICE Upgrade</a:t>
            </a:r>
            <a:endParaRPr lang="en-US" dirty="0"/>
          </a:p>
        </p:txBody>
      </p:sp>
      <p:sp>
        <p:nvSpPr>
          <p:cNvPr id="4" name="Content Placeholder 3"/>
          <p:cNvSpPr>
            <a:spLocks noGrp="1"/>
          </p:cNvSpPr>
          <p:nvPr>
            <p:ph sz="quarter" idx="13"/>
          </p:nvPr>
        </p:nvSpPr>
        <p:spPr>
          <a:xfrm>
            <a:off x="238019" y="838200"/>
            <a:ext cx="6352449" cy="3771900"/>
          </a:xfrm>
        </p:spPr>
        <p:txBody>
          <a:bodyPr>
            <a:normAutofit/>
          </a:bodyPr>
          <a:lstStyle/>
          <a:p>
            <a:pPr marL="0" indent="0">
              <a:buNone/>
            </a:pPr>
            <a:r>
              <a:rPr lang="en-US" dirty="0"/>
              <a:t>Physics Goal </a:t>
            </a:r>
            <a:r>
              <a:rPr lang="en-US" dirty="0">
                <a:latin typeface="Wingdings"/>
              </a:rPr>
              <a:t></a:t>
            </a:r>
            <a:r>
              <a:rPr lang="en-US" dirty="0"/>
              <a:t>high-precision measurements of QGP properties</a:t>
            </a:r>
          </a:p>
          <a:p>
            <a:pPr lvl="1"/>
            <a:r>
              <a:rPr lang="en-US" dirty="0" smtClean="0"/>
              <a:t>Open </a:t>
            </a:r>
            <a:r>
              <a:rPr lang="en-US" dirty="0"/>
              <a:t>HF ( charm &amp; beauty, mesons &amp; baryons </a:t>
            </a:r>
            <a:r>
              <a:rPr lang="en-US" dirty="0" smtClean="0"/>
              <a:t>), </a:t>
            </a:r>
            <a:r>
              <a:rPr lang="en-US" dirty="0" err="1" smtClean="0"/>
              <a:t>Quarkonia</a:t>
            </a:r>
            <a:r>
              <a:rPr lang="en-US" dirty="0" smtClean="0"/>
              <a:t> </a:t>
            </a:r>
            <a:r>
              <a:rPr lang="en-US" dirty="0" smtClean="0"/>
              <a:t>down </a:t>
            </a:r>
            <a:r>
              <a:rPr lang="en-US" dirty="0"/>
              <a:t>to zero </a:t>
            </a:r>
            <a:r>
              <a:rPr lang="en-US" i="1" dirty="0" err="1" smtClean="0"/>
              <a:t>p</a:t>
            </a:r>
            <a:r>
              <a:rPr lang="en-US" baseline="-25000" dirty="0" err="1" smtClean="0"/>
              <a:t>T</a:t>
            </a:r>
            <a:endParaRPr lang="en-US" baseline="-25000" dirty="0"/>
          </a:p>
          <a:p>
            <a:pPr lvl="2"/>
            <a:r>
              <a:rPr lang="en-US" dirty="0" err="1" smtClean="0"/>
              <a:t>thermalisation</a:t>
            </a:r>
            <a:r>
              <a:rPr lang="en-US" dirty="0"/>
              <a:t>, </a:t>
            </a:r>
            <a:r>
              <a:rPr lang="en-US" dirty="0" err="1"/>
              <a:t>hadronization</a:t>
            </a:r>
            <a:r>
              <a:rPr lang="en-US" dirty="0"/>
              <a:t>, recombination, temperature evolution of the QGP</a:t>
            </a:r>
          </a:p>
          <a:p>
            <a:pPr lvl="1"/>
            <a:r>
              <a:rPr lang="en-US" dirty="0" smtClean="0"/>
              <a:t>Vector </a:t>
            </a:r>
            <a:r>
              <a:rPr lang="en-US" dirty="0"/>
              <a:t>mesons and low-mass di-</a:t>
            </a:r>
            <a:r>
              <a:rPr lang="en-US" dirty="0" smtClean="0"/>
              <a:t>leptons</a:t>
            </a:r>
          </a:p>
          <a:p>
            <a:pPr lvl="2"/>
            <a:r>
              <a:rPr lang="en-US" dirty="0" smtClean="0"/>
              <a:t>chiral </a:t>
            </a:r>
            <a:r>
              <a:rPr lang="en-US" dirty="0"/>
              <a:t>symmetry restoration, virtual thermal </a:t>
            </a:r>
            <a:r>
              <a:rPr lang="en-US" dirty="0" smtClean="0"/>
              <a:t>photons</a:t>
            </a:r>
          </a:p>
          <a:p>
            <a:pPr lvl="1"/>
            <a:r>
              <a:rPr lang="en-US" dirty="0" smtClean="0"/>
              <a:t>High</a:t>
            </a:r>
            <a:r>
              <a:rPr lang="en-US" dirty="0"/>
              <a:t>-precision measurement of light (anti-)nuclei and hyper-</a:t>
            </a:r>
            <a:r>
              <a:rPr lang="en-US" dirty="0" smtClean="0"/>
              <a:t>nuclei</a:t>
            </a:r>
          </a:p>
          <a:p>
            <a:pPr lvl="2"/>
            <a:r>
              <a:rPr lang="en-US" dirty="0" err="1" smtClean="0"/>
              <a:t>nucleo</a:t>
            </a:r>
            <a:r>
              <a:rPr lang="en-US" dirty="0" smtClean="0"/>
              <a:t> synthesis</a:t>
            </a:r>
            <a:r>
              <a:rPr lang="en-US" dirty="0"/>
              <a:t>, exotics</a:t>
            </a:r>
          </a:p>
          <a:p>
            <a:endParaRPr lang="en-US" dirty="0"/>
          </a:p>
        </p:txBody>
      </p:sp>
      <p:pic>
        <p:nvPicPr>
          <p:cNvPr id="6" name="image8.png"/>
          <p:cNvPicPr>
            <a:picLocks noChangeAspect="1"/>
          </p:cNvPicPr>
          <p:nvPr/>
        </p:nvPicPr>
        <p:blipFill>
          <a:blip r:embed="rId2">
            <a:extLst/>
          </a:blip>
          <a:stretch>
            <a:fillRect/>
          </a:stretch>
        </p:blipFill>
        <p:spPr>
          <a:xfrm>
            <a:off x="6959600" y="1167009"/>
            <a:ext cx="1693849" cy="2391277"/>
          </a:xfrm>
          <a:prstGeom prst="rect">
            <a:avLst/>
          </a:prstGeom>
          <a:ln w="12700">
            <a:miter lim="400000"/>
          </a:ln>
        </p:spPr>
      </p:pic>
      <p:sp>
        <p:nvSpPr>
          <p:cNvPr id="7" name="Shape 108"/>
          <p:cNvSpPr/>
          <p:nvPr/>
        </p:nvSpPr>
        <p:spPr>
          <a:xfrm>
            <a:off x="7016247" y="3485375"/>
            <a:ext cx="1510628" cy="548008"/>
          </a:xfrm>
          <a:prstGeom prst="rect">
            <a:avLst/>
          </a:prstGeom>
          <a:ln w="12700">
            <a:miter lim="400000"/>
          </a:ln>
          <a:extLst>
            <a:ext uri="{C572A759-6A51-4108-AA02-DFA0A04FC94B}">
              <ma14:wrappingTextBoxFlag xmlns:ma14="http://schemas.microsoft.com/office/mac/drawingml/2011/main" val="1"/>
            </a:ext>
          </a:extLst>
        </p:spPr>
        <p:txBody>
          <a:bodyPr wrap="none" lIns="65023" tIns="65023" rIns="65023" bIns="65023">
            <a:spAutoFit/>
          </a:bodyPr>
          <a:lstStyle/>
          <a:p>
            <a:pPr defTabSz="650240">
              <a:buClrTx/>
              <a:defRPr sz="1400">
                <a:solidFill>
                  <a:srgbClr val="000000"/>
                </a:solidFill>
                <a:uFillTx/>
                <a:latin typeface="Calibri Light"/>
                <a:ea typeface="Calibri Light"/>
                <a:cs typeface="Calibri Light"/>
                <a:sym typeface="Calibri Light"/>
              </a:defRPr>
            </a:pPr>
            <a:r>
              <a:rPr dirty="0"/>
              <a:t>ALICE upgrade LoI:</a:t>
            </a:r>
          </a:p>
          <a:p>
            <a:pPr defTabSz="650240">
              <a:buClrTx/>
              <a:defRPr sz="1400">
                <a:solidFill>
                  <a:srgbClr val="000000"/>
                </a:solidFill>
                <a:uFillTx/>
                <a:latin typeface="Calibri Light"/>
                <a:ea typeface="Calibri Light"/>
                <a:cs typeface="Calibri Light"/>
                <a:sym typeface="Calibri Light"/>
              </a:defRPr>
            </a:pPr>
            <a:r>
              <a:rPr dirty="0"/>
              <a:t>March 2013</a:t>
            </a:r>
          </a:p>
        </p:txBody>
      </p:sp>
    </p:spTree>
    <p:extLst>
      <p:ext uri="{BB962C8B-B14F-4D97-AF65-F5344CB8AC3E}">
        <p14:creationId xmlns:p14="http://schemas.microsoft.com/office/powerpoint/2010/main" val="1515185261"/>
      </p:ext>
    </p:extLst>
  </p:cSld>
  <p:clrMapOvr>
    <a:masterClrMapping/>
  </p:clrMapOvr>
  <p:timing>
    <p:tnLst>
      <p:par>
        <p:cTn xmlns:p14="http://schemas.microsoft.com/office/powerpoint/2010/mai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84F3AC-14D0-2246-9387-DFF665680867}" type="slidenum">
              <a:rPr lang="en-US" smtClean="0"/>
              <a:t>30</a:t>
            </a:fld>
            <a:endParaRPr lang="en-US"/>
          </a:p>
        </p:txBody>
      </p:sp>
      <p:sp>
        <p:nvSpPr>
          <p:cNvPr id="3" name="Title 2"/>
          <p:cNvSpPr>
            <a:spLocks noGrp="1"/>
          </p:cNvSpPr>
          <p:nvPr>
            <p:ph type="title"/>
          </p:nvPr>
        </p:nvSpPr>
        <p:spPr/>
        <p:txBody>
          <a:bodyPr/>
          <a:lstStyle/>
          <a:p>
            <a:r>
              <a:rPr lang="mr-IN" dirty="0" smtClean="0"/>
              <a:t>ALPIDE– Technology</a:t>
            </a:r>
            <a:r>
              <a:rPr lang="it-IT" dirty="0" smtClean="0"/>
              <a:t> </a:t>
            </a:r>
            <a:r>
              <a:rPr lang="mr-IN" dirty="0" smtClean="0"/>
              <a:t>and P</a:t>
            </a:r>
            <a:r>
              <a:rPr lang="it-IT" dirty="0" smtClean="0"/>
              <a:t>i</a:t>
            </a:r>
            <a:r>
              <a:rPr lang="mr-IN" dirty="0" smtClean="0"/>
              <a:t>xel</a:t>
            </a:r>
            <a:r>
              <a:rPr lang="it-IT" dirty="0" smtClean="0"/>
              <a:t> </a:t>
            </a:r>
            <a:r>
              <a:rPr lang="mr-IN" dirty="0" smtClean="0"/>
              <a:t>L</a:t>
            </a:r>
            <a:r>
              <a:rPr lang="it-IT" dirty="0" smtClean="0"/>
              <a:t>a</a:t>
            </a:r>
            <a:r>
              <a:rPr lang="mr-IN" dirty="0" smtClean="0"/>
              <a:t>yout</a:t>
            </a:r>
            <a:endParaRPr lang="en-US" dirty="0"/>
          </a:p>
        </p:txBody>
      </p:sp>
      <p:sp>
        <p:nvSpPr>
          <p:cNvPr id="4" name="Rectangle 3"/>
          <p:cNvSpPr/>
          <p:nvPr/>
        </p:nvSpPr>
        <p:spPr>
          <a:xfrm>
            <a:off x="300767" y="3369567"/>
            <a:ext cx="8730054" cy="1384995"/>
          </a:xfrm>
          <a:prstGeom prst="rect">
            <a:avLst/>
          </a:prstGeom>
        </p:spPr>
        <p:txBody>
          <a:bodyPr wrap="square">
            <a:spAutoFit/>
          </a:bodyPr>
          <a:lstStyle/>
          <a:p>
            <a:r>
              <a:rPr lang="en-US" sz="1400" dirty="0" smtClean="0"/>
              <a:t>CMOS Pixel Sensor - </a:t>
            </a:r>
            <a:r>
              <a:rPr lang="en-US" sz="1400" dirty="0" err="1" smtClean="0"/>
              <a:t>TowerJazz</a:t>
            </a:r>
            <a:r>
              <a:rPr lang="en-US" sz="1400" dirty="0" smtClean="0"/>
              <a:t> 0.18</a:t>
            </a:r>
            <a:r>
              <a:rPr lang="en-US" sz="1400" dirty="0" smtClean="0">
                <a:latin typeface="Symbol" charset="2"/>
                <a:cs typeface="Symbol" charset="2"/>
              </a:rPr>
              <a:t>m</a:t>
            </a:r>
            <a:r>
              <a:rPr lang="en-US" sz="1400" dirty="0" smtClean="0"/>
              <a:t>m CMOS Imaging Process  </a:t>
            </a:r>
          </a:p>
          <a:p>
            <a:pPr marL="742950" lvl="1" indent="-285750">
              <a:buFont typeface="Arial"/>
              <a:buChar char="•"/>
            </a:pPr>
            <a:r>
              <a:rPr lang="en-US" sz="1400" dirty="0" smtClean="0"/>
              <a:t>High-resistivity (&gt; 1k</a:t>
            </a:r>
            <a:r>
              <a:rPr lang="en-US" sz="1400" dirty="0" smtClean="0">
                <a:latin typeface="Symbol" charset="2"/>
                <a:cs typeface="Symbol" charset="2"/>
              </a:rPr>
              <a:t>W</a:t>
            </a:r>
            <a:r>
              <a:rPr lang="en-US" sz="1400" dirty="0" smtClean="0"/>
              <a:t> cm) p-type epitaxial layer (25</a:t>
            </a:r>
            <a:r>
              <a:rPr lang="en-US" sz="1400" dirty="0" smtClean="0">
                <a:latin typeface="Symbol" charset="2"/>
                <a:cs typeface="Symbol" charset="2"/>
              </a:rPr>
              <a:t>m</a:t>
            </a:r>
            <a:r>
              <a:rPr lang="en-US" sz="1400" dirty="0" smtClean="0"/>
              <a:t>m) on p-type substrate</a:t>
            </a:r>
          </a:p>
          <a:p>
            <a:pPr marL="742950" lvl="1" indent="-285750">
              <a:buFont typeface="Arial"/>
              <a:buChar char="•"/>
            </a:pPr>
            <a:r>
              <a:rPr lang="en-US" sz="1400" dirty="0" smtClean="0"/>
              <a:t>Small n-well diode (2 </a:t>
            </a:r>
            <a:r>
              <a:rPr lang="en-US" sz="1400" dirty="0" smtClean="0">
                <a:latin typeface="Symbol" charset="2"/>
                <a:cs typeface="Symbol" charset="2"/>
              </a:rPr>
              <a:t>m</a:t>
            </a:r>
            <a:r>
              <a:rPr lang="en-US" sz="1400" dirty="0" smtClean="0"/>
              <a:t>m diameter), ~100 times smaller than pixel =&gt; low capacitance (~</a:t>
            </a:r>
            <a:r>
              <a:rPr lang="en-US" sz="1400" dirty="0" err="1" smtClean="0"/>
              <a:t>fF</a:t>
            </a:r>
            <a:r>
              <a:rPr lang="en-US" sz="1400" dirty="0" smtClean="0"/>
              <a:t>)</a:t>
            </a:r>
          </a:p>
          <a:p>
            <a:pPr marL="742950" lvl="1" indent="-285750">
              <a:buFont typeface="Arial"/>
              <a:buChar char="•"/>
            </a:pPr>
            <a:r>
              <a:rPr lang="en-US" sz="1400" dirty="0" smtClean="0"/>
              <a:t>Reverse bias voltage (-6V &lt; V</a:t>
            </a:r>
            <a:r>
              <a:rPr lang="en-US" sz="1400" baseline="-25000" dirty="0" smtClean="0"/>
              <a:t>BB</a:t>
            </a:r>
            <a:r>
              <a:rPr lang="en-US" sz="1400" dirty="0" smtClean="0"/>
              <a:t> &lt; 0V) to substrate (contact from the top) to increase depletion zone around NWELL collection diode   </a:t>
            </a:r>
          </a:p>
          <a:p>
            <a:pPr marL="742950" lvl="1" indent="-285750">
              <a:buFont typeface="Arial"/>
              <a:buChar char="•"/>
            </a:pPr>
            <a:r>
              <a:rPr lang="en-US" sz="1400" dirty="0" smtClean="0"/>
              <a:t>Deep PWELL shields NWELL of PMOS transistors (full </a:t>
            </a:r>
            <a:r>
              <a:rPr lang="en-US" sz="1400" dirty="0"/>
              <a:t>CMOS circuitry within pixel active area) </a:t>
            </a:r>
            <a:r>
              <a:rPr lang="en-US" sz="1400" dirty="0" smtClean="0"/>
              <a:t>) </a:t>
            </a:r>
            <a:endParaRPr lang="en-US" sz="1400" dirty="0"/>
          </a:p>
        </p:txBody>
      </p:sp>
      <p:pic>
        <p:nvPicPr>
          <p:cNvPr id="5" name="Picture 4" descr="CMOS.pdf"/>
          <p:cNvPicPr>
            <a:picLocks noChangeAspect="1"/>
          </p:cNvPicPr>
          <p:nvPr/>
        </p:nvPicPr>
        <p:blipFill>
          <a:blip r:embed="rId2">
            <a:extLst>
              <a:ext uri="{28A0092B-C50C-407E-A947-70E740481C1C}">
                <a14:useLocalDpi xmlns:a14="http://schemas.microsoft.com/office/drawing/2010/main"/>
              </a:ext>
            </a:extLst>
          </a:blip>
          <a:stretch>
            <a:fillRect/>
          </a:stretch>
        </p:blipFill>
        <p:spPr>
          <a:xfrm>
            <a:off x="300767" y="601878"/>
            <a:ext cx="4769120" cy="2637550"/>
          </a:xfrm>
          <a:prstGeom prst="rect">
            <a:avLst/>
          </a:prstGeom>
        </p:spPr>
      </p:pic>
      <p:sp>
        <p:nvSpPr>
          <p:cNvPr id="6" name="TextBox 5"/>
          <p:cNvSpPr txBox="1"/>
          <p:nvPr/>
        </p:nvSpPr>
        <p:spPr>
          <a:xfrm>
            <a:off x="4160729" y="3022795"/>
            <a:ext cx="713406" cy="246221"/>
          </a:xfrm>
          <a:prstGeom prst="rect">
            <a:avLst/>
          </a:prstGeom>
          <a:noFill/>
        </p:spPr>
        <p:txBody>
          <a:bodyPr wrap="none" rtlCol="0">
            <a:spAutoFit/>
          </a:bodyPr>
          <a:lstStyle/>
          <a:p>
            <a:pPr>
              <a:spcBef>
                <a:spcPts val="200"/>
              </a:spcBef>
            </a:pPr>
            <a:r>
              <a:rPr lang="en-US" sz="1000" dirty="0" smtClean="0">
                <a:solidFill>
                  <a:schemeClr val="bg1"/>
                </a:solidFill>
              </a:rPr>
              <a:t>  N</a:t>
            </a:r>
            <a:r>
              <a:rPr lang="en-US" sz="1000" baseline="-25000" dirty="0" smtClean="0">
                <a:solidFill>
                  <a:schemeClr val="bg1"/>
                </a:solidFill>
              </a:rPr>
              <a:t>A</a:t>
            </a:r>
            <a:r>
              <a:rPr lang="en-US" sz="1000" dirty="0" smtClean="0">
                <a:solidFill>
                  <a:schemeClr val="bg1"/>
                </a:solidFill>
              </a:rPr>
              <a:t> ~ 10</a:t>
            </a:r>
            <a:r>
              <a:rPr lang="en-US" sz="1000" baseline="30000" dirty="0" smtClean="0">
                <a:solidFill>
                  <a:schemeClr val="bg1"/>
                </a:solidFill>
              </a:rPr>
              <a:t>18</a:t>
            </a:r>
          </a:p>
        </p:txBody>
      </p:sp>
      <p:sp>
        <p:nvSpPr>
          <p:cNvPr id="7" name="TextBox 6"/>
          <p:cNvSpPr txBox="1"/>
          <p:nvPr/>
        </p:nvSpPr>
        <p:spPr>
          <a:xfrm>
            <a:off x="4218713" y="1476439"/>
            <a:ext cx="655422" cy="246221"/>
          </a:xfrm>
          <a:prstGeom prst="rect">
            <a:avLst/>
          </a:prstGeom>
          <a:noFill/>
        </p:spPr>
        <p:txBody>
          <a:bodyPr wrap="none" rtlCol="0">
            <a:spAutoFit/>
          </a:bodyPr>
          <a:lstStyle/>
          <a:p>
            <a:pPr>
              <a:spcBef>
                <a:spcPts val="200"/>
              </a:spcBef>
            </a:pPr>
            <a:r>
              <a:rPr lang="en-US" sz="1000" dirty="0" smtClean="0">
                <a:solidFill>
                  <a:schemeClr val="tx1">
                    <a:lumMod val="50000"/>
                    <a:lumOff val="50000"/>
                  </a:schemeClr>
                </a:solidFill>
              </a:rPr>
              <a:t>N</a:t>
            </a:r>
            <a:r>
              <a:rPr lang="en-US" sz="1000" baseline="-25000" dirty="0" smtClean="0">
                <a:solidFill>
                  <a:schemeClr val="tx1">
                    <a:lumMod val="50000"/>
                    <a:lumOff val="50000"/>
                  </a:schemeClr>
                </a:solidFill>
              </a:rPr>
              <a:t>A</a:t>
            </a:r>
            <a:r>
              <a:rPr lang="en-US" sz="1000" dirty="0" smtClean="0">
                <a:solidFill>
                  <a:schemeClr val="tx1">
                    <a:lumMod val="50000"/>
                    <a:lumOff val="50000"/>
                  </a:schemeClr>
                </a:solidFill>
              </a:rPr>
              <a:t> </a:t>
            </a:r>
            <a:r>
              <a:rPr lang="en-US" sz="1000" dirty="0">
                <a:solidFill>
                  <a:schemeClr val="tx1">
                    <a:lumMod val="50000"/>
                    <a:lumOff val="50000"/>
                  </a:schemeClr>
                </a:solidFill>
              </a:rPr>
              <a:t>~</a:t>
            </a:r>
            <a:r>
              <a:rPr lang="en-US" sz="1000" dirty="0" smtClean="0">
                <a:solidFill>
                  <a:schemeClr val="tx1">
                    <a:lumMod val="50000"/>
                    <a:lumOff val="50000"/>
                  </a:schemeClr>
                </a:solidFill>
              </a:rPr>
              <a:t> 10</a:t>
            </a:r>
            <a:r>
              <a:rPr lang="en-US" sz="1000" baseline="30000" dirty="0" smtClean="0">
                <a:solidFill>
                  <a:schemeClr val="tx1">
                    <a:lumMod val="50000"/>
                    <a:lumOff val="50000"/>
                  </a:schemeClr>
                </a:solidFill>
              </a:rPr>
              <a:t>16</a:t>
            </a:r>
            <a:endParaRPr lang="en-US" sz="1000" dirty="0">
              <a:solidFill>
                <a:schemeClr val="tx1">
                  <a:lumMod val="50000"/>
                  <a:lumOff val="50000"/>
                </a:schemeClr>
              </a:solidFill>
            </a:endParaRPr>
          </a:p>
        </p:txBody>
      </p:sp>
      <p:sp>
        <p:nvSpPr>
          <p:cNvPr id="8" name="TextBox 7"/>
          <p:cNvSpPr txBox="1"/>
          <p:nvPr/>
        </p:nvSpPr>
        <p:spPr>
          <a:xfrm>
            <a:off x="4218713" y="2109630"/>
            <a:ext cx="655422" cy="246221"/>
          </a:xfrm>
          <a:prstGeom prst="rect">
            <a:avLst/>
          </a:prstGeom>
          <a:noFill/>
        </p:spPr>
        <p:txBody>
          <a:bodyPr wrap="none" rtlCol="0">
            <a:spAutoFit/>
          </a:bodyPr>
          <a:lstStyle/>
          <a:p>
            <a:pPr>
              <a:spcBef>
                <a:spcPts val="200"/>
              </a:spcBef>
            </a:pPr>
            <a:r>
              <a:rPr lang="en-US" sz="1000" dirty="0" smtClean="0">
                <a:solidFill>
                  <a:schemeClr val="tx1">
                    <a:lumMod val="50000"/>
                    <a:lumOff val="50000"/>
                  </a:schemeClr>
                </a:solidFill>
              </a:rPr>
              <a:t>N</a:t>
            </a:r>
            <a:r>
              <a:rPr lang="en-US" sz="1000" baseline="-25000" dirty="0" smtClean="0">
                <a:solidFill>
                  <a:schemeClr val="tx1">
                    <a:lumMod val="50000"/>
                    <a:lumOff val="50000"/>
                  </a:schemeClr>
                </a:solidFill>
              </a:rPr>
              <a:t>A</a:t>
            </a:r>
            <a:r>
              <a:rPr lang="en-US" sz="1000" dirty="0" smtClean="0">
                <a:solidFill>
                  <a:schemeClr val="tx1">
                    <a:lumMod val="50000"/>
                    <a:lumOff val="50000"/>
                  </a:schemeClr>
                </a:solidFill>
              </a:rPr>
              <a:t> ~ 10</a:t>
            </a:r>
            <a:r>
              <a:rPr lang="en-US" sz="1000" baseline="30000" dirty="0" smtClean="0">
                <a:solidFill>
                  <a:schemeClr val="tx1">
                    <a:lumMod val="50000"/>
                    <a:lumOff val="50000"/>
                  </a:schemeClr>
                </a:solidFill>
              </a:rPr>
              <a:t>13</a:t>
            </a:r>
          </a:p>
        </p:txBody>
      </p:sp>
      <p:grpSp>
        <p:nvGrpSpPr>
          <p:cNvPr id="9" name="Group 8"/>
          <p:cNvGrpSpPr/>
          <p:nvPr/>
        </p:nvGrpSpPr>
        <p:grpSpPr>
          <a:xfrm>
            <a:off x="5313419" y="590191"/>
            <a:ext cx="3391337" cy="1440160"/>
            <a:chOff x="5249115" y="1361673"/>
            <a:chExt cx="3391337" cy="1440160"/>
          </a:xfrm>
        </p:grpSpPr>
        <p:cxnSp>
          <p:nvCxnSpPr>
            <p:cNvPr id="10" name="Straight Connector 9"/>
            <p:cNvCxnSpPr/>
            <p:nvPr/>
          </p:nvCxnSpPr>
          <p:spPr>
            <a:xfrm flipH="1">
              <a:off x="6273076" y="1695390"/>
              <a:ext cx="635" cy="211727"/>
            </a:xfrm>
            <a:prstGeom prst="line">
              <a:avLst/>
            </a:prstGeom>
            <a:ln w="19050">
              <a:solidFill>
                <a:srgbClr val="0071C6"/>
              </a:solidFill>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a:endCxn id="46" idx="0"/>
            </p:cNvCxnSpPr>
            <p:nvPr/>
          </p:nvCxnSpPr>
          <p:spPr>
            <a:xfrm>
              <a:off x="7238944" y="1702411"/>
              <a:ext cx="1" cy="142413"/>
            </a:xfrm>
            <a:prstGeom prst="line">
              <a:avLst/>
            </a:prstGeom>
            <a:ln w="19050">
              <a:solidFill>
                <a:srgbClr val="0071C6"/>
              </a:solidFill>
            </a:ln>
          </p:spPr>
          <p:style>
            <a:lnRef idx="1">
              <a:schemeClr val="accent1"/>
            </a:lnRef>
            <a:fillRef idx="0">
              <a:schemeClr val="accent1"/>
            </a:fillRef>
            <a:effectRef idx="0">
              <a:schemeClr val="accent1"/>
            </a:effectRef>
            <a:fontRef idx="minor">
              <a:schemeClr val="tx1"/>
            </a:fontRef>
          </p:style>
        </p:cxnSp>
        <p:cxnSp>
          <p:nvCxnSpPr>
            <p:cNvPr id="12" name="Straight Connector 11"/>
            <p:cNvCxnSpPr/>
            <p:nvPr/>
          </p:nvCxnSpPr>
          <p:spPr>
            <a:xfrm flipH="1">
              <a:off x="7606603" y="1702411"/>
              <a:ext cx="225" cy="204706"/>
            </a:xfrm>
            <a:prstGeom prst="line">
              <a:avLst/>
            </a:prstGeom>
            <a:ln w="19050">
              <a:solidFill>
                <a:srgbClr val="0071C6"/>
              </a:solidFill>
            </a:ln>
          </p:spPr>
          <p:style>
            <a:lnRef idx="1">
              <a:schemeClr val="accent1"/>
            </a:lnRef>
            <a:fillRef idx="0">
              <a:schemeClr val="accent1"/>
            </a:fillRef>
            <a:effectRef idx="0">
              <a:schemeClr val="accent1"/>
            </a:effectRef>
            <a:fontRef idx="minor">
              <a:schemeClr val="tx1"/>
            </a:fontRef>
          </p:style>
        </p:cxnSp>
        <p:grpSp>
          <p:nvGrpSpPr>
            <p:cNvPr id="13" name="Group 12"/>
            <p:cNvGrpSpPr/>
            <p:nvPr/>
          </p:nvGrpSpPr>
          <p:grpSpPr>
            <a:xfrm>
              <a:off x="5249115" y="1844824"/>
              <a:ext cx="3391337" cy="948275"/>
              <a:chOff x="5261985" y="1844824"/>
              <a:chExt cx="3391337" cy="948275"/>
            </a:xfrm>
          </p:grpSpPr>
          <p:sp>
            <p:nvSpPr>
              <p:cNvPr id="37" name="Rounded Rectangle 36"/>
              <p:cNvSpPr/>
              <p:nvPr/>
            </p:nvSpPr>
            <p:spPr>
              <a:xfrm>
                <a:off x="5261985" y="1907117"/>
                <a:ext cx="3391337" cy="885982"/>
              </a:xfrm>
              <a:prstGeom prst="roundRect">
                <a:avLst>
                  <a:gd name="adj" fmla="val 0"/>
                </a:avLst>
              </a:prstGeom>
              <a:solidFill>
                <a:srgbClr val="5A8ED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8" name="Rounded Rectangle 37"/>
              <p:cNvSpPr/>
              <p:nvPr/>
            </p:nvSpPr>
            <p:spPr>
              <a:xfrm>
                <a:off x="5263774" y="1907118"/>
                <a:ext cx="3389548" cy="763302"/>
              </a:xfrm>
              <a:prstGeom prst="roundRect">
                <a:avLst>
                  <a:gd name="adj" fmla="val 624"/>
                </a:avLst>
              </a:prstGeom>
              <a:solidFill>
                <a:srgbClr val="D6E3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9" name="Rounded Rectangle 38"/>
              <p:cNvSpPr/>
              <p:nvPr/>
            </p:nvSpPr>
            <p:spPr>
              <a:xfrm>
                <a:off x="6732302" y="1907117"/>
                <a:ext cx="1921020" cy="349509"/>
              </a:xfrm>
              <a:prstGeom prst="roundRect">
                <a:avLst>
                  <a:gd name="adj" fmla="val 24461"/>
                </a:avLst>
              </a:prstGeom>
              <a:solidFill>
                <a:srgbClr val="FFAA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0" name="Rounded Rectangle 39"/>
              <p:cNvSpPr/>
              <p:nvPr/>
            </p:nvSpPr>
            <p:spPr>
              <a:xfrm>
                <a:off x="6707022" y="1907117"/>
                <a:ext cx="1946300" cy="171538"/>
              </a:xfrm>
              <a:prstGeom prst="roundRect">
                <a:avLst>
                  <a:gd name="adj" fmla="val 24461"/>
                </a:avLst>
              </a:prstGeom>
              <a:solidFill>
                <a:srgbClr val="FF79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1" name="Rounded Rectangle 40"/>
              <p:cNvSpPr/>
              <p:nvPr/>
            </p:nvSpPr>
            <p:spPr>
              <a:xfrm>
                <a:off x="6984268" y="1907117"/>
                <a:ext cx="1239108" cy="171538"/>
              </a:xfrm>
              <a:prstGeom prst="roundRect">
                <a:avLst>
                  <a:gd name="adj" fmla="val 24461"/>
                </a:avLst>
              </a:prstGeom>
              <a:solidFill>
                <a:srgbClr val="84DF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2" name="Rounded Rectangle 41"/>
              <p:cNvSpPr/>
              <p:nvPr/>
            </p:nvSpPr>
            <p:spPr>
              <a:xfrm>
                <a:off x="8293282" y="1907117"/>
                <a:ext cx="106721" cy="85769"/>
              </a:xfrm>
              <a:prstGeom prst="roundRect">
                <a:avLst>
                  <a:gd name="adj" fmla="val 24461"/>
                </a:avLst>
              </a:prstGeom>
              <a:solidFill>
                <a:srgbClr val="29A2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Rounded Rectangle 42"/>
              <p:cNvSpPr/>
              <p:nvPr/>
            </p:nvSpPr>
            <p:spPr>
              <a:xfrm>
                <a:off x="8501820" y="1907117"/>
                <a:ext cx="106721" cy="85769"/>
              </a:xfrm>
              <a:prstGeom prst="roundRect">
                <a:avLst>
                  <a:gd name="adj" fmla="val 24461"/>
                </a:avLst>
              </a:prstGeom>
              <a:solidFill>
                <a:srgbClr val="29A2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4" name="Rounded Rectangle 43"/>
              <p:cNvSpPr/>
              <p:nvPr/>
            </p:nvSpPr>
            <p:spPr>
              <a:xfrm>
                <a:off x="7104461" y="1907117"/>
                <a:ext cx="106721" cy="85769"/>
              </a:xfrm>
              <a:prstGeom prst="roundRect">
                <a:avLst>
                  <a:gd name="adj" fmla="val 2446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Rounded Rectangle 44"/>
              <p:cNvSpPr/>
              <p:nvPr/>
            </p:nvSpPr>
            <p:spPr>
              <a:xfrm>
                <a:off x="7312999" y="1907117"/>
                <a:ext cx="106721" cy="85769"/>
              </a:xfrm>
              <a:prstGeom prst="roundRect">
                <a:avLst>
                  <a:gd name="adj" fmla="val 2446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6" name="Rectangle 45"/>
              <p:cNvSpPr/>
              <p:nvPr/>
            </p:nvSpPr>
            <p:spPr>
              <a:xfrm>
                <a:off x="7190631" y="1844824"/>
                <a:ext cx="122367" cy="45719"/>
              </a:xfrm>
              <a:prstGeom prst="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Rounded Rectangle 46"/>
              <p:cNvSpPr/>
              <p:nvPr/>
            </p:nvSpPr>
            <p:spPr>
              <a:xfrm>
                <a:off x="7573202" y="1907117"/>
                <a:ext cx="106721" cy="85769"/>
              </a:xfrm>
              <a:prstGeom prst="roundRect">
                <a:avLst>
                  <a:gd name="adj" fmla="val 2446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8" name="Rounded Rectangle 47"/>
              <p:cNvSpPr/>
              <p:nvPr/>
            </p:nvSpPr>
            <p:spPr>
              <a:xfrm>
                <a:off x="7781740" y="1907117"/>
                <a:ext cx="106721" cy="85769"/>
              </a:xfrm>
              <a:prstGeom prst="roundRect">
                <a:avLst>
                  <a:gd name="adj" fmla="val 2446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9" name="Rounded Rectangle 48"/>
              <p:cNvSpPr/>
              <p:nvPr/>
            </p:nvSpPr>
            <p:spPr>
              <a:xfrm>
                <a:off x="8078549" y="1907117"/>
                <a:ext cx="106721" cy="85769"/>
              </a:xfrm>
              <a:prstGeom prst="roundRect">
                <a:avLst>
                  <a:gd name="adj" fmla="val 24461"/>
                </a:avLst>
              </a:prstGeom>
              <a:solidFill>
                <a:srgbClr val="29A2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0" name="Rounded Rectangle 49"/>
              <p:cNvSpPr/>
              <p:nvPr/>
            </p:nvSpPr>
            <p:spPr>
              <a:xfrm>
                <a:off x="6805539" y="1907117"/>
                <a:ext cx="106721" cy="85769"/>
              </a:xfrm>
              <a:prstGeom prst="roundRect">
                <a:avLst>
                  <a:gd name="adj" fmla="val 2446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1" name="Rounded Rectangle 50"/>
              <p:cNvSpPr/>
              <p:nvPr/>
            </p:nvSpPr>
            <p:spPr>
              <a:xfrm>
                <a:off x="6141526" y="1907117"/>
                <a:ext cx="281392" cy="171538"/>
              </a:xfrm>
              <a:prstGeom prst="roundRect">
                <a:avLst>
                  <a:gd name="adj" fmla="val 24461"/>
                </a:avLst>
              </a:prstGeom>
              <a:solidFill>
                <a:srgbClr val="84DF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2" name="Rounded Rectangle 51"/>
              <p:cNvSpPr/>
              <p:nvPr/>
            </p:nvSpPr>
            <p:spPr>
              <a:xfrm>
                <a:off x="6216221" y="1907117"/>
                <a:ext cx="106721" cy="85769"/>
              </a:xfrm>
              <a:prstGeom prst="roundRect">
                <a:avLst>
                  <a:gd name="adj" fmla="val 24461"/>
                </a:avLst>
              </a:prstGeom>
              <a:solidFill>
                <a:srgbClr val="29A2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Rounded Rectangle 52"/>
              <p:cNvSpPr/>
              <p:nvPr/>
            </p:nvSpPr>
            <p:spPr>
              <a:xfrm>
                <a:off x="5261985" y="1907117"/>
                <a:ext cx="543674" cy="353827"/>
              </a:xfrm>
              <a:prstGeom prst="roundRect">
                <a:avLst>
                  <a:gd name="adj" fmla="val 24461"/>
                </a:avLst>
              </a:prstGeom>
              <a:solidFill>
                <a:srgbClr val="FFAAA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4" name="Rounded Rectangle 53"/>
              <p:cNvSpPr/>
              <p:nvPr/>
            </p:nvSpPr>
            <p:spPr>
              <a:xfrm>
                <a:off x="5261985" y="1907117"/>
                <a:ext cx="570157" cy="171538"/>
              </a:xfrm>
              <a:prstGeom prst="roundRect">
                <a:avLst>
                  <a:gd name="adj" fmla="val 24461"/>
                </a:avLst>
              </a:prstGeom>
              <a:solidFill>
                <a:srgbClr val="FF797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Rounded Rectangle 54"/>
              <p:cNvSpPr/>
              <p:nvPr/>
            </p:nvSpPr>
            <p:spPr>
              <a:xfrm>
                <a:off x="5655818" y="1907117"/>
                <a:ext cx="106721" cy="85769"/>
              </a:xfrm>
              <a:prstGeom prst="roundRect">
                <a:avLst>
                  <a:gd name="adj" fmla="val 24461"/>
                </a:avLst>
              </a:prstGeom>
              <a:solidFill>
                <a:srgbClr val="FF0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6" name="Rectangle 55"/>
              <p:cNvSpPr/>
              <p:nvPr/>
            </p:nvSpPr>
            <p:spPr>
              <a:xfrm>
                <a:off x="7659757" y="1844824"/>
                <a:ext cx="122367" cy="45719"/>
              </a:xfrm>
              <a:prstGeom prst="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Rectangle 56"/>
              <p:cNvSpPr/>
              <p:nvPr/>
            </p:nvSpPr>
            <p:spPr>
              <a:xfrm>
                <a:off x="8386939" y="1844824"/>
                <a:ext cx="122367" cy="45719"/>
              </a:xfrm>
              <a:prstGeom prst="rect">
                <a:avLst/>
              </a:prstGeom>
              <a:solidFill>
                <a:srgbClr val="0000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cxnSp>
          <p:nvCxnSpPr>
            <p:cNvPr id="14" name="Straight Connector 13"/>
            <p:cNvCxnSpPr/>
            <p:nvPr/>
          </p:nvCxnSpPr>
          <p:spPr>
            <a:xfrm flipH="1">
              <a:off x="7704348" y="1509952"/>
              <a:ext cx="2238" cy="370876"/>
            </a:xfrm>
            <a:prstGeom prst="line">
              <a:avLst/>
            </a:prstGeom>
            <a:ln w="19050">
              <a:solidFill>
                <a:srgbClr val="0071C6"/>
              </a:solidFill>
            </a:ln>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a:off x="7848363" y="1628800"/>
              <a:ext cx="1" cy="278317"/>
            </a:xfrm>
            <a:prstGeom prst="line">
              <a:avLst/>
            </a:prstGeom>
            <a:ln w="19050">
              <a:solidFill>
                <a:srgbClr val="0071C6"/>
              </a:solidFill>
            </a:ln>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a:off x="5681163" y="1484784"/>
              <a:ext cx="1269" cy="422333"/>
            </a:xfrm>
            <a:prstGeom prst="line">
              <a:avLst/>
            </a:prstGeom>
            <a:ln w="19050">
              <a:solidFill>
                <a:srgbClr val="84BAE7"/>
              </a:solidFill>
            </a:ln>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flipH="1">
              <a:off x="8122556" y="1488838"/>
              <a:ext cx="5354" cy="421488"/>
            </a:xfrm>
            <a:prstGeom prst="line">
              <a:avLst/>
            </a:prstGeom>
            <a:ln w="19050">
              <a:solidFill>
                <a:srgbClr val="84BAE7"/>
              </a:solidFill>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833291" y="1477794"/>
              <a:ext cx="1813" cy="435192"/>
            </a:xfrm>
            <a:prstGeom prst="line">
              <a:avLst/>
            </a:prstGeom>
            <a:ln w="19050">
              <a:solidFill>
                <a:srgbClr val="84BAE7"/>
              </a:solidFill>
            </a:ln>
          </p:spPr>
          <p:style>
            <a:lnRef idx="1">
              <a:schemeClr val="accent1"/>
            </a:lnRef>
            <a:fillRef idx="0">
              <a:schemeClr val="accent1"/>
            </a:fillRef>
            <a:effectRef idx="0">
              <a:schemeClr val="accent1"/>
            </a:effectRef>
            <a:fontRef idx="minor">
              <a:schemeClr val="tx1"/>
            </a:fontRef>
          </p:style>
        </p:cxnSp>
        <p:sp>
          <p:nvSpPr>
            <p:cNvPr id="19" name="TextBox 18"/>
            <p:cNvSpPr txBox="1"/>
            <p:nvPr/>
          </p:nvSpPr>
          <p:spPr>
            <a:xfrm>
              <a:off x="5551614" y="1361673"/>
              <a:ext cx="168316" cy="123111"/>
            </a:xfrm>
            <a:prstGeom prst="rect">
              <a:avLst/>
            </a:prstGeom>
            <a:noFill/>
          </p:spPr>
          <p:txBody>
            <a:bodyPr wrap="none" lIns="0" tIns="0" rIns="0" bIns="0" rtlCol="0">
              <a:spAutoFit/>
            </a:bodyPr>
            <a:lstStyle/>
            <a:p>
              <a:r>
                <a:rPr lang="en-US" sz="800" dirty="0" smtClean="0">
                  <a:solidFill>
                    <a:srgbClr val="84BAE7"/>
                  </a:solidFill>
                </a:rPr>
                <a:t>SUB</a:t>
              </a:r>
              <a:endParaRPr lang="en-GB" sz="800" dirty="0">
                <a:solidFill>
                  <a:srgbClr val="84BAE7"/>
                </a:solidFill>
              </a:endParaRPr>
            </a:p>
          </p:txBody>
        </p:sp>
        <p:sp>
          <p:nvSpPr>
            <p:cNvPr id="20" name="TextBox 19"/>
            <p:cNvSpPr txBox="1"/>
            <p:nvPr/>
          </p:nvSpPr>
          <p:spPr>
            <a:xfrm>
              <a:off x="6707022" y="1361673"/>
              <a:ext cx="168316" cy="123111"/>
            </a:xfrm>
            <a:prstGeom prst="rect">
              <a:avLst/>
            </a:prstGeom>
            <a:noFill/>
          </p:spPr>
          <p:txBody>
            <a:bodyPr wrap="none" lIns="0" tIns="0" rIns="0" bIns="0" rtlCol="0">
              <a:spAutoFit/>
            </a:bodyPr>
            <a:lstStyle/>
            <a:p>
              <a:r>
                <a:rPr lang="en-US" sz="800" dirty="0" smtClean="0">
                  <a:solidFill>
                    <a:srgbClr val="84BAE7"/>
                  </a:solidFill>
                </a:rPr>
                <a:t>SUB</a:t>
              </a:r>
              <a:endParaRPr lang="en-GB" sz="800" dirty="0">
                <a:solidFill>
                  <a:srgbClr val="84BAE7"/>
                </a:solidFill>
              </a:endParaRPr>
            </a:p>
          </p:txBody>
        </p:sp>
        <p:sp>
          <p:nvSpPr>
            <p:cNvPr id="21" name="TextBox 20"/>
            <p:cNvSpPr txBox="1"/>
            <p:nvPr/>
          </p:nvSpPr>
          <p:spPr>
            <a:xfrm>
              <a:off x="6402108" y="1567625"/>
              <a:ext cx="274114" cy="123111"/>
            </a:xfrm>
            <a:prstGeom prst="rect">
              <a:avLst/>
            </a:prstGeom>
            <a:noFill/>
          </p:spPr>
          <p:txBody>
            <a:bodyPr wrap="none" lIns="0" tIns="0" rIns="0" bIns="0" rtlCol="0">
              <a:spAutoFit/>
            </a:bodyPr>
            <a:lstStyle/>
            <a:p>
              <a:r>
                <a:rPr lang="en-US" sz="800" dirty="0" smtClean="0">
                  <a:solidFill>
                    <a:srgbClr val="0071C6"/>
                  </a:solidFill>
                </a:rPr>
                <a:t>PIX_IN</a:t>
              </a:r>
              <a:endParaRPr lang="en-GB" sz="800" dirty="0">
                <a:solidFill>
                  <a:srgbClr val="0071C6"/>
                </a:solidFill>
              </a:endParaRPr>
            </a:p>
          </p:txBody>
        </p:sp>
        <p:cxnSp>
          <p:nvCxnSpPr>
            <p:cNvPr id="22" name="Straight Connector 21"/>
            <p:cNvCxnSpPr/>
            <p:nvPr/>
          </p:nvCxnSpPr>
          <p:spPr>
            <a:xfrm>
              <a:off x="6282222" y="1702411"/>
              <a:ext cx="1334033" cy="4263"/>
            </a:xfrm>
            <a:prstGeom prst="line">
              <a:avLst/>
            </a:prstGeom>
            <a:ln w="19050">
              <a:solidFill>
                <a:srgbClr val="0071C6"/>
              </a:solidFill>
            </a:ln>
          </p:spPr>
          <p:style>
            <a:lnRef idx="1">
              <a:schemeClr val="accent1"/>
            </a:lnRef>
            <a:fillRef idx="0">
              <a:schemeClr val="accent1"/>
            </a:fillRef>
            <a:effectRef idx="0">
              <a:schemeClr val="accent1"/>
            </a:effectRef>
            <a:fontRef idx="minor">
              <a:schemeClr val="tx1"/>
            </a:fontRef>
          </p:style>
        </p:cxnSp>
        <p:sp>
          <p:nvSpPr>
            <p:cNvPr id="23" name="TextBox 22"/>
            <p:cNvSpPr txBox="1"/>
            <p:nvPr/>
          </p:nvSpPr>
          <p:spPr>
            <a:xfrm>
              <a:off x="8074362" y="1361673"/>
              <a:ext cx="242054" cy="123111"/>
            </a:xfrm>
            <a:prstGeom prst="rect">
              <a:avLst/>
            </a:prstGeom>
            <a:noFill/>
          </p:spPr>
          <p:txBody>
            <a:bodyPr wrap="none" lIns="0" tIns="0" rIns="0" bIns="0" rtlCol="0">
              <a:spAutoFit/>
            </a:bodyPr>
            <a:lstStyle/>
            <a:p>
              <a:r>
                <a:rPr lang="en-US" sz="800" dirty="0" smtClean="0">
                  <a:solidFill>
                    <a:srgbClr val="84BAE7"/>
                  </a:solidFill>
                </a:rPr>
                <a:t>AVDD</a:t>
              </a:r>
              <a:endParaRPr lang="en-GB" sz="800" dirty="0">
                <a:solidFill>
                  <a:srgbClr val="84BAE7"/>
                </a:solidFill>
              </a:endParaRPr>
            </a:p>
          </p:txBody>
        </p:sp>
        <p:sp>
          <p:nvSpPr>
            <p:cNvPr id="24" name="TextBox 23"/>
            <p:cNvSpPr txBox="1"/>
            <p:nvPr/>
          </p:nvSpPr>
          <p:spPr>
            <a:xfrm>
              <a:off x="7560332" y="1397759"/>
              <a:ext cx="277320" cy="123111"/>
            </a:xfrm>
            <a:prstGeom prst="rect">
              <a:avLst/>
            </a:prstGeom>
            <a:noFill/>
          </p:spPr>
          <p:txBody>
            <a:bodyPr wrap="none" lIns="0" tIns="0" rIns="0" bIns="0" rtlCol="0">
              <a:spAutoFit/>
            </a:bodyPr>
            <a:lstStyle/>
            <a:p>
              <a:r>
                <a:rPr lang="en-US" sz="800" dirty="0" smtClean="0">
                  <a:solidFill>
                    <a:srgbClr val="0071C6"/>
                  </a:solidFill>
                </a:rPr>
                <a:t>IRESET</a:t>
              </a:r>
              <a:endParaRPr lang="en-GB" sz="800" dirty="0">
                <a:solidFill>
                  <a:srgbClr val="0071C6"/>
                </a:solidFill>
              </a:endParaRPr>
            </a:p>
          </p:txBody>
        </p:sp>
        <p:sp>
          <p:nvSpPr>
            <p:cNvPr id="25" name="TextBox 24"/>
            <p:cNvSpPr txBox="1"/>
            <p:nvPr/>
          </p:nvSpPr>
          <p:spPr>
            <a:xfrm>
              <a:off x="7736883" y="1509952"/>
              <a:ext cx="309380" cy="123111"/>
            </a:xfrm>
            <a:prstGeom prst="rect">
              <a:avLst/>
            </a:prstGeom>
            <a:noFill/>
          </p:spPr>
          <p:txBody>
            <a:bodyPr wrap="none" lIns="0" tIns="0" rIns="0" bIns="0" rtlCol="0">
              <a:spAutoFit/>
            </a:bodyPr>
            <a:lstStyle/>
            <a:p>
              <a:r>
                <a:rPr lang="en-US" sz="800" dirty="0">
                  <a:solidFill>
                    <a:srgbClr val="0071C6"/>
                  </a:solidFill>
                </a:rPr>
                <a:t>V</a:t>
              </a:r>
              <a:r>
                <a:rPr lang="en-US" sz="800" dirty="0" smtClean="0">
                  <a:solidFill>
                    <a:srgbClr val="0071C6"/>
                  </a:solidFill>
                </a:rPr>
                <a:t>RESET</a:t>
              </a:r>
              <a:endParaRPr lang="en-GB" sz="800" dirty="0">
                <a:solidFill>
                  <a:srgbClr val="0071C6"/>
                </a:solidFill>
              </a:endParaRPr>
            </a:p>
          </p:txBody>
        </p:sp>
        <p:sp>
          <p:nvSpPr>
            <p:cNvPr id="26" name="TextBox 25"/>
            <p:cNvSpPr txBox="1"/>
            <p:nvPr/>
          </p:nvSpPr>
          <p:spPr>
            <a:xfrm>
              <a:off x="5250904" y="2095410"/>
              <a:ext cx="517770" cy="138499"/>
            </a:xfrm>
            <a:prstGeom prst="rect">
              <a:avLst/>
            </a:prstGeom>
            <a:noFill/>
          </p:spPr>
          <p:txBody>
            <a:bodyPr wrap="none" lIns="0" tIns="0" rIns="0" bIns="0" rtlCol="0">
              <a:spAutoFit/>
            </a:bodyPr>
            <a:lstStyle/>
            <a:p>
              <a:r>
                <a:rPr lang="en-US" sz="900" dirty="0">
                  <a:solidFill>
                    <a:schemeClr val="accent6">
                      <a:lumMod val="50000"/>
                    </a:schemeClr>
                  </a:solidFill>
                </a:rPr>
                <a:t>d</a:t>
              </a:r>
              <a:r>
                <a:rPr lang="en-US" sz="900" dirty="0" smtClean="0">
                  <a:solidFill>
                    <a:schemeClr val="accent6">
                      <a:lumMod val="50000"/>
                    </a:schemeClr>
                  </a:solidFill>
                </a:rPr>
                <a:t>eep </a:t>
              </a:r>
              <a:r>
                <a:rPr lang="en-US" sz="900" dirty="0" err="1" smtClean="0">
                  <a:solidFill>
                    <a:schemeClr val="accent6">
                      <a:lumMod val="50000"/>
                    </a:schemeClr>
                  </a:solidFill>
                </a:rPr>
                <a:t>pwell</a:t>
              </a:r>
              <a:endParaRPr lang="en-GB" sz="900" dirty="0">
                <a:solidFill>
                  <a:schemeClr val="accent6">
                    <a:lumMod val="50000"/>
                  </a:schemeClr>
                </a:solidFill>
              </a:endParaRPr>
            </a:p>
          </p:txBody>
        </p:sp>
        <p:sp>
          <p:nvSpPr>
            <p:cNvPr id="27" name="TextBox 26"/>
            <p:cNvSpPr txBox="1"/>
            <p:nvPr/>
          </p:nvSpPr>
          <p:spPr>
            <a:xfrm>
              <a:off x="7404387" y="2095410"/>
              <a:ext cx="517770" cy="138499"/>
            </a:xfrm>
            <a:prstGeom prst="rect">
              <a:avLst/>
            </a:prstGeom>
            <a:noFill/>
          </p:spPr>
          <p:txBody>
            <a:bodyPr wrap="none" lIns="0" tIns="0" rIns="0" bIns="0" rtlCol="0">
              <a:spAutoFit/>
            </a:bodyPr>
            <a:lstStyle/>
            <a:p>
              <a:r>
                <a:rPr lang="en-US" sz="900" dirty="0">
                  <a:solidFill>
                    <a:schemeClr val="accent6">
                      <a:lumMod val="50000"/>
                    </a:schemeClr>
                  </a:solidFill>
                </a:rPr>
                <a:t>d</a:t>
              </a:r>
              <a:r>
                <a:rPr lang="en-US" sz="900" dirty="0" smtClean="0">
                  <a:solidFill>
                    <a:schemeClr val="accent6">
                      <a:lumMod val="50000"/>
                    </a:schemeClr>
                  </a:solidFill>
                </a:rPr>
                <a:t>eep </a:t>
              </a:r>
              <a:r>
                <a:rPr lang="en-US" sz="900" dirty="0" err="1" smtClean="0">
                  <a:solidFill>
                    <a:schemeClr val="accent6">
                      <a:lumMod val="50000"/>
                    </a:schemeClr>
                  </a:solidFill>
                </a:rPr>
                <a:t>pwell</a:t>
              </a:r>
              <a:endParaRPr lang="en-GB" sz="900" dirty="0">
                <a:solidFill>
                  <a:schemeClr val="accent6">
                    <a:lumMod val="50000"/>
                  </a:schemeClr>
                </a:solidFill>
              </a:endParaRPr>
            </a:p>
          </p:txBody>
        </p:sp>
        <p:sp>
          <p:nvSpPr>
            <p:cNvPr id="28" name="TextBox 27"/>
            <p:cNvSpPr txBox="1"/>
            <p:nvPr/>
          </p:nvSpPr>
          <p:spPr>
            <a:xfrm>
              <a:off x="7410385" y="1958534"/>
              <a:ext cx="254878" cy="138499"/>
            </a:xfrm>
            <a:prstGeom prst="rect">
              <a:avLst/>
            </a:prstGeom>
            <a:noFill/>
          </p:spPr>
          <p:txBody>
            <a:bodyPr wrap="none" lIns="0" tIns="0" rIns="0" bIns="0" rtlCol="0">
              <a:spAutoFit/>
            </a:bodyPr>
            <a:lstStyle/>
            <a:p>
              <a:r>
                <a:rPr lang="en-US" sz="900" dirty="0" err="1" smtClean="0">
                  <a:solidFill>
                    <a:schemeClr val="accent6">
                      <a:lumMod val="50000"/>
                    </a:schemeClr>
                  </a:solidFill>
                </a:rPr>
                <a:t>nwell</a:t>
              </a:r>
              <a:endParaRPr lang="en-GB" sz="900" dirty="0">
                <a:solidFill>
                  <a:schemeClr val="accent6">
                    <a:lumMod val="50000"/>
                  </a:schemeClr>
                </a:solidFill>
              </a:endParaRPr>
            </a:p>
          </p:txBody>
        </p:sp>
        <p:sp>
          <p:nvSpPr>
            <p:cNvPr id="29" name="TextBox 28"/>
            <p:cNvSpPr txBox="1"/>
            <p:nvPr/>
          </p:nvSpPr>
          <p:spPr>
            <a:xfrm>
              <a:off x="5304125" y="1917013"/>
              <a:ext cx="254878" cy="138499"/>
            </a:xfrm>
            <a:prstGeom prst="rect">
              <a:avLst/>
            </a:prstGeom>
            <a:noFill/>
          </p:spPr>
          <p:txBody>
            <a:bodyPr wrap="none" lIns="0" tIns="0" rIns="0" bIns="0" rtlCol="0">
              <a:spAutoFit/>
            </a:bodyPr>
            <a:lstStyle/>
            <a:p>
              <a:r>
                <a:rPr lang="en-US" sz="900" dirty="0" err="1" smtClean="0">
                  <a:solidFill>
                    <a:schemeClr val="accent6">
                      <a:lumMod val="50000"/>
                    </a:schemeClr>
                  </a:solidFill>
                </a:rPr>
                <a:t>pwell</a:t>
              </a:r>
              <a:endParaRPr lang="en-GB" sz="900" dirty="0">
                <a:solidFill>
                  <a:schemeClr val="accent6">
                    <a:lumMod val="50000"/>
                  </a:schemeClr>
                </a:solidFill>
              </a:endParaRPr>
            </a:p>
          </p:txBody>
        </p:sp>
        <p:grpSp>
          <p:nvGrpSpPr>
            <p:cNvPr id="30" name="Group 29"/>
            <p:cNvGrpSpPr/>
            <p:nvPr/>
          </p:nvGrpSpPr>
          <p:grpSpPr>
            <a:xfrm>
              <a:off x="6152188" y="1999962"/>
              <a:ext cx="240065" cy="479550"/>
              <a:chOff x="6153406" y="2055728"/>
              <a:chExt cx="240065" cy="479550"/>
            </a:xfrm>
          </p:grpSpPr>
          <p:sp>
            <p:nvSpPr>
              <p:cNvPr id="33" name="Isosceles Triangle 32"/>
              <p:cNvSpPr/>
              <p:nvPr/>
            </p:nvSpPr>
            <p:spPr>
              <a:xfrm>
                <a:off x="6182730" y="2248106"/>
                <a:ext cx="181416" cy="112010"/>
              </a:xfrm>
              <a:prstGeom prst="triangle">
                <a:avLst/>
              </a:prstGeom>
              <a:solidFill>
                <a:schemeClr val="accent6">
                  <a:lumMod val="50000"/>
                </a:schemeClr>
              </a:solid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cxnSp>
            <p:nvCxnSpPr>
              <p:cNvPr id="34" name="Straight Connector 33"/>
              <p:cNvCxnSpPr/>
              <p:nvPr/>
            </p:nvCxnSpPr>
            <p:spPr>
              <a:xfrm>
                <a:off x="6153406" y="2230613"/>
                <a:ext cx="240065" cy="0"/>
              </a:xfrm>
              <a:prstGeom prst="line">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35" name="Straight Connector 34"/>
              <p:cNvCxnSpPr/>
              <p:nvPr/>
            </p:nvCxnSpPr>
            <p:spPr>
              <a:xfrm flipV="1">
                <a:off x="6273438" y="2055728"/>
                <a:ext cx="0" cy="175162"/>
              </a:xfrm>
              <a:prstGeom prst="line">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cxnSp>
            <p:nvCxnSpPr>
              <p:cNvPr id="36" name="Straight Connector 35"/>
              <p:cNvCxnSpPr/>
              <p:nvPr/>
            </p:nvCxnSpPr>
            <p:spPr>
              <a:xfrm flipV="1">
                <a:off x="6273438" y="2360116"/>
                <a:ext cx="0" cy="175162"/>
              </a:xfrm>
              <a:prstGeom prst="line">
                <a:avLst/>
              </a:prstGeom>
              <a:ln w="19050">
                <a:solidFill>
                  <a:schemeClr val="accent6">
                    <a:lumMod val="50000"/>
                  </a:schemeClr>
                </a:solidFill>
              </a:ln>
            </p:spPr>
            <p:style>
              <a:lnRef idx="1">
                <a:schemeClr val="accent1"/>
              </a:lnRef>
              <a:fillRef idx="0">
                <a:schemeClr val="accent1"/>
              </a:fillRef>
              <a:effectRef idx="0">
                <a:schemeClr val="accent1"/>
              </a:effectRef>
              <a:fontRef idx="minor">
                <a:schemeClr val="tx1"/>
              </a:fontRef>
            </p:style>
          </p:cxnSp>
        </p:grpSp>
        <p:sp>
          <p:nvSpPr>
            <p:cNvPr id="31" name="TextBox 30"/>
            <p:cNvSpPr txBox="1"/>
            <p:nvPr/>
          </p:nvSpPr>
          <p:spPr>
            <a:xfrm>
              <a:off x="7762642" y="2441793"/>
              <a:ext cx="681277" cy="138499"/>
            </a:xfrm>
            <a:prstGeom prst="rect">
              <a:avLst/>
            </a:prstGeom>
            <a:noFill/>
          </p:spPr>
          <p:txBody>
            <a:bodyPr wrap="none" lIns="0" tIns="0" rIns="0" bIns="0" rtlCol="0">
              <a:spAutoFit/>
            </a:bodyPr>
            <a:lstStyle/>
            <a:p>
              <a:r>
                <a:rPr lang="en-US" sz="900" dirty="0" smtClean="0">
                  <a:solidFill>
                    <a:schemeClr val="accent6">
                      <a:lumMod val="50000"/>
                    </a:schemeClr>
                  </a:solidFill>
                </a:rPr>
                <a:t>epitaxial layer</a:t>
              </a:r>
              <a:endParaRPr lang="en-GB" sz="900" dirty="0">
                <a:solidFill>
                  <a:schemeClr val="accent6">
                    <a:lumMod val="50000"/>
                  </a:schemeClr>
                </a:solidFill>
              </a:endParaRPr>
            </a:p>
          </p:txBody>
        </p:sp>
        <p:sp>
          <p:nvSpPr>
            <p:cNvPr id="32" name="TextBox 31"/>
            <p:cNvSpPr txBox="1"/>
            <p:nvPr/>
          </p:nvSpPr>
          <p:spPr>
            <a:xfrm>
              <a:off x="7755681" y="2663334"/>
              <a:ext cx="527388" cy="138499"/>
            </a:xfrm>
            <a:prstGeom prst="rect">
              <a:avLst/>
            </a:prstGeom>
            <a:noFill/>
          </p:spPr>
          <p:txBody>
            <a:bodyPr wrap="none" lIns="0" tIns="0" rIns="0" bIns="0" rtlCol="0">
              <a:spAutoFit/>
            </a:bodyPr>
            <a:lstStyle/>
            <a:p>
              <a:r>
                <a:rPr lang="en-US" sz="900" dirty="0" smtClean="0">
                  <a:solidFill>
                    <a:schemeClr val="accent6">
                      <a:lumMod val="50000"/>
                    </a:schemeClr>
                  </a:solidFill>
                </a:rPr>
                <a:t>p substrate</a:t>
              </a:r>
              <a:endParaRPr lang="en-GB" sz="900" dirty="0">
                <a:solidFill>
                  <a:schemeClr val="accent6">
                    <a:lumMod val="50000"/>
                  </a:schemeClr>
                </a:solidFill>
              </a:endParaRPr>
            </a:p>
          </p:txBody>
        </p:sp>
      </p:grpSp>
      <p:sp>
        <p:nvSpPr>
          <p:cNvPr id="58" name="Rectangle 57"/>
          <p:cNvSpPr/>
          <p:nvPr/>
        </p:nvSpPr>
        <p:spPr>
          <a:xfrm>
            <a:off x="5755905" y="2456821"/>
            <a:ext cx="1162005" cy="1056126"/>
          </a:xfrm>
          <a:prstGeom prst="rect">
            <a:avLst/>
          </a:prstGeom>
          <a:solidFill>
            <a:srgbClr val="FF79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9" name="Rectangle 58"/>
          <p:cNvSpPr/>
          <p:nvPr/>
        </p:nvSpPr>
        <p:spPr>
          <a:xfrm>
            <a:off x="5917187" y="2576836"/>
            <a:ext cx="839440" cy="816097"/>
          </a:xfrm>
          <a:prstGeom prst="rect">
            <a:avLst/>
          </a:prstGeom>
          <a:solidFill>
            <a:srgbClr val="D6E3F7"/>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0" name="Octagon 59"/>
          <p:cNvSpPr/>
          <p:nvPr/>
        </p:nvSpPr>
        <p:spPr>
          <a:xfrm>
            <a:off x="6200747" y="2852374"/>
            <a:ext cx="272321" cy="265021"/>
          </a:xfrm>
          <a:prstGeom prst="octagon">
            <a:avLst/>
          </a:prstGeom>
          <a:solidFill>
            <a:srgbClr val="84DFC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1" name="Rectangle 60"/>
          <p:cNvSpPr/>
          <p:nvPr/>
        </p:nvSpPr>
        <p:spPr>
          <a:xfrm>
            <a:off x="6275187" y="2938259"/>
            <a:ext cx="123441" cy="93250"/>
          </a:xfrm>
          <a:prstGeom prst="rect">
            <a:avLst/>
          </a:prstGeom>
          <a:solidFill>
            <a:srgbClr val="29A25A"/>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62" name="Group 61"/>
          <p:cNvGrpSpPr/>
          <p:nvPr/>
        </p:nvGrpSpPr>
        <p:grpSpPr>
          <a:xfrm>
            <a:off x="5889483" y="1213865"/>
            <a:ext cx="288032" cy="1199322"/>
            <a:chOff x="6192180" y="1905642"/>
            <a:chExt cx="288032" cy="1199322"/>
          </a:xfrm>
        </p:grpSpPr>
        <p:cxnSp>
          <p:nvCxnSpPr>
            <p:cNvPr id="63" name="Straight Connector 62"/>
            <p:cNvCxnSpPr/>
            <p:nvPr/>
          </p:nvCxnSpPr>
          <p:spPr>
            <a:xfrm flipH="1">
              <a:off x="6192180" y="1905642"/>
              <a:ext cx="6961" cy="1199322"/>
            </a:xfrm>
            <a:prstGeom prst="line">
              <a:avLst/>
            </a:prstGeom>
            <a:ln w="12700">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64" name="Straight Connector 63"/>
            <p:cNvCxnSpPr/>
            <p:nvPr/>
          </p:nvCxnSpPr>
          <p:spPr>
            <a:xfrm flipH="1">
              <a:off x="6473251" y="1905642"/>
              <a:ext cx="6961" cy="1199322"/>
            </a:xfrm>
            <a:prstGeom prst="line">
              <a:avLst/>
            </a:prstGeom>
            <a:ln w="12700">
              <a:solidFill>
                <a:schemeClr val="accent2"/>
              </a:solidFill>
              <a:prstDash val="dash"/>
            </a:ln>
          </p:spPr>
          <p:style>
            <a:lnRef idx="1">
              <a:schemeClr val="accent1"/>
            </a:lnRef>
            <a:fillRef idx="0">
              <a:schemeClr val="accent1"/>
            </a:fillRef>
            <a:effectRef idx="0">
              <a:schemeClr val="accent1"/>
            </a:effectRef>
            <a:fontRef idx="minor">
              <a:schemeClr val="tx1"/>
            </a:fontRef>
          </p:style>
        </p:cxnSp>
      </p:grpSp>
      <p:grpSp>
        <p:nvGrpSpPr>
          <p:cNvPr id="65" name="Group 64"/>
          <p:cNvGrpSpPr/>
          <p:nvPr/>
        </p:nvGrpSpPr>
        <p:grpSpPr>
          <a:xfrm>
            <a:off x="6465547" y="1225055"/>
            <a:ext cx="288032" cy="1199322"/>
            <a:chOff x="6192180" y="1905642"/>
            <a:chExt cx="288032" cy="1199322"/>
          </a:xfrm>
        </p:grpSpPr>
        <p:cxnSp>
          <p:nvCxnSpPr>
            <p:cNvPr id="66" name="Straight Connector 65"/>
            <p:cNvCxnSpPr/>
            <p:nvPr/>
          </p:nvCxnSpPr>
          <p:spPr>
            <a:xfrm flipH="1">
              <a:off x="6192180" y="1905642"/>
              <a:ext cx="6961" cy="1199322"/>
            </a:xfrm>
            <a:prstGeom prst="line">
              <a:avLst/>
            </a:prstGeom>
            <a:ln w="12700">
              <a:solidFill>
                <a:schemeClr val="accent2"/>
              </a:solidFill>
              <a:prstDash val="dash"/>
            </a:ln>
          </p:spPr>
          <p:style>
            <a:lnRef idx="1">
              <a:schemeClr val="accent1"/>
            </a:lnRef>
            <a:fillRef idx="0">
              <a:schemeClr val="accent1"/>
            </a:fillRef>
            <a:effectRef idx="0">
              <a:schemeClr val="accent1"/>
            </a:effectRef>
            <a:fontRef idx="minor">
              <a:schemeClr val="tx1"/>
            </a:fontRef>
          </p:style>
        </p:cxnSp>
        <p:cxnSp>
          <p:nvCxnSpPr>
            <p:cNvPr id="67" name="Straight Connector 66"/>
            <p:cNvCxnSpPr/>
            <p:nvPr/>
          </p:nvCxnSpPr>
          <p:spPr>
            <a:xfrm flipH="1">
              <a:off x="6473251" y="1905642"/>
              <a:ext cx="6961" cy="1199322"/>
            </a:xfrm>
            <a:prstGeom prst="line">
              <a:avLst/>
            </a:prstGeom>
            <a:ln w="12700">
              <a:solidFill>
                <a:schemeClr val="accent2"/>
              </a:solidFill>
              <a:prstDash val="dash"/>
            </a:ln>
          </p:spPr>
          <p:style>
            <a:lnRef idx="1">
              <a:schemeClr val="accent1"/>
            </a:lnRef>
            <a:fillRef idx="0">
              <a:schemeClr val="accent1"/>
            </a:fillRef>
            <a:effectRef idx="0">
              <a:schemeClr val="accent1"/>
            </a:effectRef>
            <a:fontRef idx="minor">
              <a:schemeClr val="tx1"/>
            </a:fontRef>
          </p:style>
        </p:cxnSp>
      </p:grpSp>
      <p:sp>
        <p:nvSpPr>
          <p:cNvPr id="68" name="TextBox 67"/>
          <p:cNvSpPr txBox="1"/>
          <p:nvPr/>
        </p:nvSpPr>
        <p:spPr>
          <a:xfrm>
            <a:off x="6069503" y="2274688"/>
            <a:ext cx="487313" cy="153888"/>
          </a:xfrm>
          <a:prstGeom prst="rect">
            <a:avLst/>
          </a:prstGeom>
          <a:noFill/>
        </p:spPr>
        <p:txBody>
          <a:bodyPr wrap="none" lIns="0" tIns="0" rIns="0" bIns="0" rtlCol="0">
            <a:spAutoFit/>
          </a:bodyPr>
          <a:lstStyle/>
          <a:p>
            <a:r>
              <a:rPr lang="en-US" sz="1000" dirty="0" smtClean="0">
                <a:solidFill>
                  <a:schemeClr val="accent6">
                    <a:lumMod val="50000"/>
                  </a:schemeClr>
                </a:solidFill>
              </a:rPr>
              <a:t>Diameter</a:t>
            </a:r>
            <a:endParaRPr lang="en-GB" sz="1000" dirty="0">
              <a:solidFill>
                <a:schemeClr val="accent6">
                  <a:lumMod val="50000"/>
                </a:schemeClr>
              </a:solidFill>
            </a:endParaRPr>
          </a:p>
        </p:txBody>
      </p:sp>
      <p:sp>
        <p:nvSpPr>
          <p:cNvPr id="69" name="TextBox 68"/>
          <p:cNvSpPr txBox="1"/>
          <p:nvPr/>
        </p:nvSpPr>
        <p:spPr>
          <a:xfrm>
            <a:off x="5817475" y="2116424"/>
            <a:ext cx="399148" cy="153888"/>
          </a:xfrm>
          <a:prstGeom prst="rect">
            <a:avLst/>
          </a:prstGeom>
          <a:noFill/>
        </p:spPr>
        <p:txBody>
          <a:bodyPr wrap="none" lIns="0" tIns="0" rIns="0" bIns="0" rtlCol="0">
            <a:spAutoFit/>
          </a:bodyPr>
          <a:lstStyle/>
          <a:p>
            <a:r>
              <a:rPr lang="en-US" sz="1000" dirty="0" smtClean="0">
                <a:solidFill>
                  <a:schemeClr val="accent6">
                    <a:lumMod val="50000"/>
                  </a:schemeClr>
                </a:solidFill>
              </a:rPr>
              <a:t>Spacing</a:t>
            </a:r>
            <a:endParaRPr lang="en-GB" sz="1000" dirty="0">
              <a:solidFill>
                <a:schemeClr val="accent6">
                  <a:lumMod val="50000"/>
                </a:schemeClr>
              </a:solidFill>
            </a:endParaRPr>
          </a:p>
        </p:txBody>
      </p:sp>
      <p:pic>
        <p:nvPicPr>
          <p:cNvPr id="70" name="Picture 69"/>
          <p:cNvPicPr>
            <a:picLocks noChangeAspect="1"/>
          </p:cNvPicPr>
          <p:nvPr/>
        </p:nvPicPr>
        <p:blipFill rotWithShape="1">
          <a:blip r:embed="rId3" cstate="screen">
            <a:extLst>
              <a:ext uri="{28A0092B-C50C-407E-A947-70E740481C1C}">
                <a14:useLocalDpi xmlns:a14="http://schemas.microsoft.com/office/drawing/2010/main"/>
              </a:ext>
            </a:extLst>
          </a:blip>
          <a:srcRect l="48567" t="47077"/>
          <a:stretch/>
        </p:blipFill>
        <p:spPr>
          <a:xfrm>
            <a:off x="7037906" y="2429775"/>
            <a:ext cx="1148954" cy="1083172"/>
          </a:xfrm>
          <a:prstGeom prst="rect">
            <a:avLst/>
          </a:prstGeom>
        </p:spPr>
      </p:pic>
    </p:spTree>
    <p:extLst>
      <p:ext uri="{BB962C8B-B14F-4D97-AF65-F5344CB8AC3E}">
        <p14:creationId xmlns:p14="http://schemas.microsoft.com/office/powerpoint/2010/main" val="2510698465"/>
      </p:ext>
    </p:extLst>
  </p:cSld>
  <p:clrMapOvr>
    <a:masterClrMapping/>
  </p:clrMapOvr>
  <p:timing>
    <p:tnLst>
      <p:par>
        <p:cTn xmlns:p14="http://schemas.microsoft.com/office/powerpoint/2010/mai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47994" y="454376"/>
            <a:ext cx="3298238" cy="2370369"/>
          </a:xfrm>
          <a:prstGeom prst="rect">
            <a:avLst/>
          </a:prstGeom>
        </p:spPr>
      </p:pic>
      <p:sp>
        <p:nvSpPr>
          <p:cNvPr id="2" name="Title 1"/>
          <p:cNvSpPr>
            <a:spLocks noGrp="1"/>
          </p:cNvSpPr>
          <p:nvPr>
            <p:ph type="title"/>
          </p:nvPr>
        </p:nvSpPr>
        <p:spPr/>
        <p:txBody>
          <a:bodyPr/>
          <a:lstStyle/>
          <a:p>
            <a:r>
              <a:rPr lang="en-US" dirty="0" smtClean="0"/>
              <a:t>D mesons with ALICE</a:t>
            </a:r>
            <a:endParaRPr lang="en-US" dirty="0"/>
          </a:p>
        </p:txBody>
      </p:sp>
      <p:sp>
        <p:nvSpPr>
          <p:cNvPr id="4" name="Footer Placeholder 3"/>
          <p:cNvSpPr>
            <a:spLocks noGrp="1"/>
          </p:cNvSpPr>
          <p:nvPr>
            <p:ph type="ftr" sz="quarter" idx="11"/>
          </p:nvPr>
        </p:nvSpPr>
        <p:spPr/>
        <p:txBody>
          <a:bodyPr/>
          <a:lstStyle/>
          <a:p>
            <a:pPr>
              <a:defRPr/>
            </a:pPr>
            <a:r>
              <a:rPr lang="en-US" smtClean="0"/>
              <a:t>E. Bruna (INFN To)</a:t>
            </a:r>
            <a:endParaRPr lang="en-US"/>
          </a:p>
        </p:txBody>
      </p:sp>
      <p:sp>
        <p:nvSpPr>
          <p:cNvPr id="5" name="Slide Number Placeholder 4"/>
          <p:cNvSpPr>
            <a:spLocks noGrp="1"/>
          </p:cNvSpPr>
          <p:nvPr>
            <p:ph type="sldNum" sz="quarter" idx="12"/>
          </p:nvPr>
        </p:nvSpPr>
        <p:spPr/>
        <p:txBody>
          <a:bodyPr/>
          <a:lstStyle/>
          <a:p>
            <a:fld id="{49085DF4-A92A-F74F-91AC-4B7B27803E30}" type="slidenum">
              <a:rPr lang="en-US" altLang="x-none" smtClean="0"/>
              <a:pPr/>
              <a:t>31</a:t>
            </a:fld>
            <a:endParaRPr lang="en-US" altLang="x-none"/>
          </a:p>
        </p:txBody>
      </p:sp>
      <p:sp>
        <p:nvSpPr>
          <p:cNvPr id="9" name="TextBox 8"/>
          <p:cNvSpPr txBox="1"/>
          <p:nvPr/>
        </p:nvSpPr>
        <p:spPr>
          <a:xfrm>
            <a:off x="4" y="3227592"/>
            <a:ext cx="5734776" cy="1877437"/>
          </a:xfrm>
          <a:prstGeom prst="rect">
            <a:avLst/>
          </a:prstGeom>
          <a:noFill/>
        </p:spPr>
        <p:txBody>
          <a:bodyPr wrap="square" rtlCol="0">
            <a:spAutoFit/>
          </a:bodyPr>
          <a:lstStyle/>
          <a:p>
            <a:pPr defTabSz="914400"/>
            <a:r>
              <a:rPr lang="en-US" sz="1600" dirty="0" smtClean="0">
                <a:solidFill>
                  <a:prstClr val="black"/>
                </a:solidFill>
                <a:latin typeface="Arial" charset="0"/>
                <a:ea typeface="Arial" charset="0"/>
                <a:cs typeface="Arial" charset="0"/>
              </a:rPr>
              <a:t>Precise measurements down to </a:t>
            </a:r>
            <a:r>
              <a:rPr lang="en-US" sz="1600" i="1" dirty="0" err="1" smtClean="0">
                <a:solidFill>
                  <a:prstClr val="black"/>
                </a:solidFill>
                <a:latin typeface="Arial" charset="0"/>
                <a:ea typeface="Arial" charset="0"/>
                <a:cs typeface="Arial" charset="0"/>
              </a:rPr>
              <a:t>p</a:t>
            </a:r>
            <a:r>
              <a:rPr lang="en-US" sz="1600" baseline="-25000" dirty="0" err="1" smtClean="0">
                <a:solidFill>
                  <a:prstClr val="black"/>
                </a:solidFill>
                <a:latin typeface="Arial" charset="0"/>
                <a:ea typeface="Arial" charset="0"/>
                <a:cs typeface="Arial" charset="0"/>
              </a:rPr>
              <a:t>T</a:t>
            </a:r>
            <a:r>
              <a:rPr lang="en-US" sz="1600" dirty="0" smtClean="0">
                <a:solidFill>
                  <a:prstClr val="black"/>
                </a:solidFill>
                <a:latin typeface="Arial" charset="0"/>
                <a:ea typeface="Arial" charset="0"/>
                <a:cs typeface="Arial" charset="0"/>
              </a:rPr>
              <a:t>=0</a:t>
            </a:r>
          </a:p>
          <a:p>
            <a:pPr marL="285750" indent="-285750" defTabSz="914400">
              <a:buFont typeface="Arial" charset="0"/>
              <a:buChar char="•"/>
            </a:pPr>
            <a:endParaRPr lang="en-US" sz="200" dirty="0">
              <a:solidFill>
                <a:prstClr val="black"/>
              </a:solidFill>
              <a:latin typeface="Arial" charset="0"/>
              <a:ea typeface="Arial" charset="0"/>
              <a:cs typeface="Arial" charset="0"/>
            </a:endParaRPr>
          </a:p>
          <a:p>
            <a:pPr marL="285750" indent="-285750" defTabSz="914400">
              <a:buFont typeface="Arial" charset="0"/>
              <a:buChar char="•"/>
            </a:pPr>
            <a:r>
              <a:rPr lang="en-US" sz="1600" b="1" dirty="0" smtClean="0">
                <a:solidFill>
                  <a:srgbClr val="2B36D5"/>
                </a:solidFill>
                <a:latin typeface="Arial" charset="0"/>
                <a:ea typeface="Arial" charset="0"/>
                <a:cs typeface="Arial" charset="0"/>
              </a:rPr>
              <a:t>Discriminate models </a:t>
            </a:r>
            <a:r>
              <a:rPr lang="en-US" sz="1600" dirty="0" smtClean="0">
                <a:solidFill>
                  <a:prstClr val="black"/>
                </a:solidFill>
                <a:latin typeface="Arial" charset="0"/>
                <a:ea typeface="Arial" charset="0"/>
                <a:cs typeface="Arial" charset="0"/>
              </a:rPr>
              <a:t>to quantify microscopic interactions with the medium</a:t>
            </a:r>
          </a:p>
          <a:p>
            <a:pPr marL="285750" indent="-285750" defTabSz="914400">
              <a:buFont typeface="Arial" charset="0"/>
              <a:buChar char="•"/>
            </a:pPr>
            <a:r>
              <a:rPr lang="en-US" sz="1600" b="1" dirty="0" smtClean="0">
                <a:solidFill>
                  <a:srgbClr val="2B36D5"/>
                </a:solidFill>
                <a:latin typeface="Arial" charset="0"/>
                <a:ea typeface="Arial" charset="0"/>
                <a:cs typeface="Arial" charset="0"/>
              </a:rPr>
              <a:t>Total charm cross section</a:t>
            </a:r>
          </a:p>
          <a:p>
            <a:pPr marL="742950" lvl="1" indent="-285750" defTabSz="914400">
              <a:buFont typeface="Arial" charset="0"/>
              <a:buChar char="•"/>
            </a:pPr>
            <a:r>
              <a:rPr lang="en-US" sz="1600" dirty="0" smtClean="0">
                <a:solidFill>
                  <a:prstClr val="black"/>
                </a:solidFill>
                <a:latin typeface="Arial" charset="0"/>
                <a:ea typeface="Arial" charset="0"/>
                <a:cs typeface="Arial" charset="0"/>
              </a:rPr>
              <a:t>All charmed particles relevant (role of recombination for D</a:t>
            </a:r>
            <a:r>
              <a:rPr lang="en-US" sz="1600" baseline="-25000" dirty="0" smtClean="0">
                <a:solidFill>
                  <a:prstClr val="black"/>
                </a:solidFill>
                <a:latin typeface="Arial" charset="0"/>
                <a:ea typeface="Arial" charset="0"/>
                <a:cs typeface="Arial" charset="0"/>
              </a:rPr>
              <a:t>s</a:t>
            </a:r>
            <a:r>
              <a:rPr lang="en-US" sz="1600" dirty="0" smtClean="0">
                <a:solidFill>
                  <a:prstClr val="black"/>
                </a:solidFill>
                <a:latin typeface="Arial" charset="0"/>
                <a:ea typeface="Arial" charset="0"/>
                <a:cs typeface="Arial" charset="0"/>
              </a:rPr>
              <a:t>, </a:t>
            </a:r>
            <a:r>
              <a:rPr lang="en-US" sz="1600" dirty="0" err="1" smtClean="0">
                <a:solidFill>
                  <a:prstClr val="black"/>
                </a:solidFill>
                <a:latin typeface="Symbol" charset="2"/>
                <a:ea typeface="Symbol" charset="2"/>
                <a:cs typeface="Symbol" charset="2"/>
              </a:rPr>
              <a:t>L</a:t>
            </a:r>
            <a:r>
              <a:rPr lang="en-US" sz="1600" baseline="-25000" dirty="0" err="1" smtClean="0">
                <a:solidFill>
                  <a:prstClr val="black"/>
                </a:solidFill>
                <a:latin typeface="Arial" charset="0"/>
                <a:ea typeface="Arial" charset="0"/>
                <a:cs typeface="Arial" charset="0"/>
              </a:rPr>
              <a:t>c</a:t>
            </a:r>
            <a:r>
              <a:rPr lang="en-US" sz="1600" dirty="0" smtClean="0">
                <a:solidFill>
                  <a:prstClr val="black"/>
                </a:solidFill>
                <a:latin typeface="Arial" charset="0"/>
                <a:ea typeface="Arial" charset="0"/>
                <a:cs typeface="Arial" charset="0"/>
              </a:rPr>
              <a:t>,..?)</a:t>
            </a:r>
          </a:p>
          <a:p>
            <a:pPr marL="742950" lvl="1" indent="-285750" defTabSz="914400">
              <a:buFont typeface="Arial" charset="0"/>
              <a:buChar char="•"/>
            </a:pPr>
            <a:r>
              <a:rPr lang="en-US" sz="1600" dirty="0" smtClean="0">
                <a:solidFill>
                  <a:prstClr val="black"/>
                </a:solidFill>
                <a:latin typeface="Arial" charset="0"/>
                <a:ea typeface="Arial" charset="0"/>
                <a:cs typeface="Arial" charset="0"/>
              </a:rPr>
              <a:t>Reference for </a:t>
            </a:r>
            <a:r>
              <a:rPr lang="en-US" sz="1600" dirty="0" err="1" smtClean="0">
                <a:solidFill>
                  <a:prstClr val="black"/>
                </a:solidFill>
                <a:latin typeface="Arial" charset="0"/>
                <a:ea typeface="Arial" charset="0"/>
                <a:cs typeface="Arial" charset="0"/>
              </a:rPr>
              <a:t>charmonium</a:t>
            </a:r>
            <a:r>
              <a:rPr lang="en-US" sz="1600" dirty="0" smtClean="0">
                <a:solidFill>
                  <a:prstClr val="black"/>
                </a:solidFill>
                <a:latin typeface="Arial" charset="0"/>
                <a:ea typeface="Arial" charset="0"/>
                <a:cs typeface="Arial" charset="0"/>
              </a:rPr>
              <a:t> measurements</a:t>
            </a:r>
          </a:p>
        </p:txBody>
      </p:sp>
      <p:sp>
        <p:nvSpPr>
          <p:cNvPr id="13" name="TextBox 12"/>
          <p:cNvSpPr txBox="1"/>
          <p:nvPr/>
        </p:nvSpPr>
        <p:spPr>
          <a:xfrm>
            <a:off x="7786692" y="1139901"/>
            <a:ext cx="1059543" cy="461665"/>
          </a:xfrm>
          <a:prstGeom prst="rect">
            <a:avLst/>
          </a:prstGeom>
          <a:noFill/>
        </p:spPr>
        <p:txBody>
          <a:bodyPr wrap="square" rtlCol="0">
            <a:spAutoFit/>
          </a:bodyPr>
          <a:lstStyle/>
          <a:p>
            <a:pPr defTabSz="914400"/>
            <a:r>
              <a:rPr lang="en-US" sz="2400" b="1" dirty="0" smtClean="0">
                <a:solidFill>
                  <a:prstClr val="black"/>
                </a:solidFill>
                <a:latin typeface="Calibri"/>
              </a:rPr>
              <a:t>D</a:t>
            </a:r>
            <a:r>
              <a:rPr lang="en-US" sz="2400" b="1" baseline="30000" dirty="0" smtClean="0">
                <a:solidFill>
                  <a:prstClr val="black"/>
                </a:solidFill>
                <a:latin typeface="Calibri"/>
              </a:rPr>
              <a:t>0</a:t>
            </a:r>
            <a:endParaRPr lang="en-US" sz="2400" b="1" baseline="30000" dirty="0">
              <a:solidFill>
                <a:prstClr val="black"/>
              </a:solidFill>
              <a:latin typeface="Calibri"/>
            </a:endParaRPr>
          </a:p>
        </p:txBody>
      </p:sp>
      <p:sp>
        <p:nvSpPr>
          <p:cNvPr id="15" name="Rectangle 14"/>
          <p:cNvSpPr/>
          <p:nvPr/>
        </p:nvSpPr>
        <p:spPr>
          <a:xfrm>
            <a:off x="6598390" y="335588"/>
            <a:ext cx="1792528" cy="276999"/>
          </a:xfrm>
          <a:prstGeom prst="rect">
            <a:avLst/>
          </a:prstGeom>
        </p:spPr>
        <p:txBody>
          <a:bodyPr wrap="none">
            <a:spAutoFit/>
          </a:bodyPr>
          <a:lstStyle/>
          <a:p>
            <a:pPr defTabSz="914400"/>
            <a:r>
              <a:rPr lang="de-DE" sz="1200" dirty="0" smtClean="0">
                <a:solidFill>
                  <a:srgbClr val="7030A0"/>
                </a:solidFill>
                <a:latin typeface="Arial" charset="0"/>
                <a:ea typeface="Arial" charset="0"/>
                <a:cs typeface="Arial" charset="0"/>
              </a:rPr>
              <a:t>CERN-LHCC-2013-024 </a:t>
            </a:r>
            <a:endParaRPr lang="de-DE" sz="3600" dirty="0">
              <a:solidFill>
                <a:srgbClr val="7030A0"/>
              </a:solidFill>
              <a:latin typeface="Arial" charset="0"/>
              <a:ea typeface="Arial" charset="0"/>
              <a:cs typeface="Arial" charset="0"/>
            </a:endParaRPr>
          </a:p>
        </p:txBody>
      </p:sp>
      <p:sp>
        <p:nvSpPr>
          <p:cNvPr id="16" name="Oval 15"/>
          <p:cNvSpPr/>
          <p:nvPr/>
        </p:nvSpPr>
        <p:spPr>
          <a:xfrm>
            <a:off x="5767170" y="1349419"/>
            <a:ext cx="710311" cy="1107996"/>
          </a:xfrm>
          <a:prstGeom prst="ellipse">
            <a:avLst/>
          </a:prstGeom>
          <a:noFill/>
          <a:ln w="28575"/>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lang="en-US">
              <a:solidFill>
                <a:prstClr val="white"/>
              </a:solidFill>
              <a:latin typeface="Calibri"/>
            </a:endParaRPr>
          </a:p>
        </p:txBody>
      </p:sp>
      <p:pic>
        <p:nvPicPr>
          <p:cNvPr id="18" name="Picture 1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90695" y="537494"/>
            <a:ext cx="3704399" cy="2690099"/>
          </a:xfrm>
          <a:prstGeom prst="rect">
            <a:avLst/>
          </a:prstGeom>
        </p:spPr>
      </p:pic>
      <p:sp>
        <p:nvSpPr>
          <p:cNvPr id="19" name="Rectangle 18"/>
          <p:cNvSpPr/>
          <p:nvPr/>
        </p:nvSpPr>
        <p:spPr>
          <a:xfrm>
            <a:off x="906392" y="613170"/>
            <a:ext cx="774596" cy="369332"/>
          </a:xfrm>
          <a:prstGeom prst="rect">
            <a:avLst/>
          </a:prstGeom>
        </p:spPr>
        <p:txBody>
          <a:bodyPr wrap="none">
            <a:spAutoFit/>
          </a:bodyPr>
          <a:lstStyle/>
          <a:p>
            <a:pPr defTabSz="914400"/>
            <a:r>
              <a:rPr lang="en-US" b="1" dirty="0">
                <a:solidFill>
                  <a:prstClr val="black"/>
                </a:solidFill>
                <a:latin typeface="Calibri"/>
              </a:rPr>
              <a:t>0-10% </a:t>
            </a:r>
            <a:endParaRPr lang="en-US" dirty="0">
              <a:solidFill>
                <a:prstClr val="black"/>
              </a:solidFill>
              <a:latin typeface="Calibri"/>
            </a:endParaRPr>
          </a:p>
        </p:txBody>
      </p:sp>
      <p:sp>
        <p:nvSpPr>
          <p:cNvPr id="20" name="Rectangle 19"/>
          <p:cNvSpPr/>
          <p:nvPr/>
        </p:nvSpPr>
        <p:spPr>
          <a:xfrm>
            <a:off x="3414895" y="1290490"/>
            <a:ext cx="460533" cy="461665"/>
          </a:xfrm>
          <a:prstGeom prst="rect">
            <a:avLst/>
          </a:prstGeom>
        </p:spPr>
        <p:txBody>
          <a:bodyPr wrap="none">
            <a:spAutoFit/>
          </a:bodyPr>
          <a:lstStyle/>
          <a:p>
            <a:pPr defTabSz="914400"/>
            <a:r>
              <a:rPr lang="en-US" sz="2400" b="1" dirty="0">
                <a:solidFill>
                  <a:srgbClr val="F79646">
                    <a:lumMod val="75000"/>
                  </a:srgbClr>
                </a:solidFill>
                <a:latin typeface="Calibri"/>
              </a:rPr>
              <a:t>D</a:t>
            </a:r>
            <a:r>
              <a:rPr lang="en-US" sz="2400" b="1" baseline="-25000" dirty="0">
                <a:solidFill>
                  <a:srgbClr val="F79646">
                    <a:lumMod val="75000"/>
                  </a:srgbClr>
                </a:solidFill>
                <a:latin typeface="Calibri"/>
              </a:rPr>
              <a:t>s</a:t>
            </a:r>
          </a:p>
        </p:txBody>
      </p:sp>
      <p:sp>
        <p:nvSpPr>
          <p:cNvPr id="21" name="Rectangle 20"/>
          <p:cNvSpPr/>
          <p:nvPr/>
        </p:nvSpPr>
        <p:spPr>
          <a:xfrm>
            <a:off x="2316685" y="1562686"/>
            <a:ext cx="1678143" cy="307777"/>
          </a:xfrm>
          <a:prstGeom prst="rect">
            <a:avLst/>
          </a:prstGeom>
        </p:spPr>
        <p:txBody>
          <a:bodyPr wrap="none">
            <a:spAutoFit/>
          </a:bodyPr>
          <a:lstStyle/>
          <a:p>
            <a:pPr defTabSz="914400"/>
            <a:r>
              <a:rPr lang="en-US" sz="1400" b="1" dirty="0">
                <a:solidFill>
                  <a:prstClr val="black"/>
                </a:solidFill>
                <a:latin typeface="Arial"/>
                <a:cs typeface="Arial"/>
              </a:rPr>
              <a:t>Average D</a:t>
            </a:r>
            <a:r>
              <a:rPr lang="en-US" sz="1400" b="1" baseline="30000" dirty="0">
                <a:solidFill>
                  <a:prstClr val="black"/>
                </a:solidFill>
                <a:latin typeface="Arial"/>
                <a:cs typeface="Arial"/>
              </a:rPr>
              <a:t>0</a:t>
            </a:r>
            <a:r>
              <a:rPr lang="en-US" sz="1400" b="1" dirty="0">
                <a:solidFill>
                  <a:prstClr val="black"/>
                </a:solidFill>
                <a:latin typeface="Arial"/>
                <a:cs typeface="Arial"/>
              </a:rPr>
              <a:t>,D</a:t>
            </a:r>
            <a:r>
              <a:rPr lang="en-US" sz="1400" b="1" baseline="30000" dirty="0">
                <a:solidFill>
                  <a:prstClr val="black"/>
                </a:solidFill>
                <a:latin typeface="Arial"/>
                <a:cs typeface="Arial"/>
              </a:rPr>
              <a:t>+</a:t>
            </a:r>
            <a:r>
              <a:rPr lang="en-US" sz="1400" b="1" dirty="0">
                <a:solidFill>
                  <a:prstClr val="black"/>
                </a:solidFill>
                <a:latin typeface="Arial"/>
                <a:cs typeface="Arial"/>
              </a:rPr>
              <a:t>,D</a:t>
            </a:r>
            <a:r>
              <a:rPr lang="en-US" sz="1400" b="1" baseline="30000" dirty="0">
                <a:solidFill>
                  <a:prstClr val="black"/>
                </a:solidFill>
                <a:latin typeface="Arial"/>
                <a:cs typeface="Arial"/>
              </a:rPr>
              <a:t>*+</a:t>
            </a:r>
          </a:p>
        </p:txBody>
      </p:sp>
      <p:pic>
        <p:nvPicPr>
          <p:cNvPr id="22" name="Picture 2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563144" y="2606887"/>
            <a:ext cx="3294463" cy="2313968"/>
          </a:xfrm>
          <a:prstGeom prst="rect">
            <a:avLst/>
          </a:prstGeom>
        </p:spPr>
      </p:pic>
      <p:sp>
        <p:nvSpPr>
          <p:cNvPr id="23" name="TextBox 22"/>
          <p:cNvSpPr txBox="1"/>
          <p:nvPr/>
        </p:nvSpPr>
        <p:spPr>
          <a:xfrm>
            <a:off x="6599127" y="3355089"/>
            <a:ext cx="1059543" cy="461665"/>
          </a:xfrm>
          <a:prstGeom prst="rect">
            <a:avLst/>
          </a:prstGeom>
          <a:noFill/>
        </p:spPr>
        <p:txBody>
          <a:bodyPr wrap="square" rtlCol="0">
            <a:spAutoFit/>
          </a:bodyPr>
          <a:lstStyle/>
          <a:p>
            <a:pPr defTabSz="914400"/>
            <a:r>
              <a:rPr lang="en-US" sz="2400" b="1" dirty="0" smtClean="0">
                <a:solidFill>
                  <a:srgbClr val="F79646">
                    <a:lumMod val="75000"/>
                  </a:srgbClr>
                </a:solidFill>
                <a:latin typeface="Calibri"/>
              </a:rPr>
              <a:t>D</a:t>
            </a:r>
            <a:r>
              <a:rPr lang="en-US" sz="2400" b="1" baseline="-25000" dirty="0" smtClean="0">
                <a:solidFill>
                  <a:srgbClr val="F79646">
                    <a:lumMod val="75000"/>
                  </a:srgbClr>
                </a:solidFill>
                <a:latin typeface="Calibri"/>
              </a:rPr>
              <a:t>s</a:t>
            </a:r>
            <a:r>
              <a:rPr lang="en-US" sz="2400" b="1" baseline="30000" dirty="0">
                <a:solidFill>
                  <a:srgbClr val="F79646">
                    <a:lumMod val="75000"/>
                  </a:srgbClr>
                </a:solidFill>
                <a:latin typeface="Calibri"/>
              </a:rPr>
              <a:t>+</a:t>
            </a:r>
          </a:p>
        </p:txBody>
      </p:sp>
      <p:sp>
        <p:nvSpPr>
          <p:cNvPr id="24" name="Oval 23"/>
          <p:cNvSpPr/>
          <p:nvPr/>
        </p:nvSpPr>
        <p:spPr>
          <a:xfrm>
            <a:off x="5734779" y="2989376"/>
            <a:ext cx="710311" cy="1107996"/>
          </a:xfrm>
          <a:prstGeom prst="ellipse">
            <a:avLst/>
          </a:prstGeom>
          <a:noFill/>
          <a:ln w="28575"/>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lang="en-US">
              <a:solidFill>
                <a:prstClr val="white"/>
              </a:solidFill>
              <a:latin typeface="Calibri"/>
            </a:endParaRPr>
          </a:p>
        </p:txBody>
      </p:sp>
      <p:sp>
        <p:nvSpPr>
          <p:cNvPr id="28" name="Right Arrow 27"/>
          <p:cNvSpPr/>
          <p:nvPr/>
        </p:nvSpPr>
        <p:spPr>
          <a:xfrm>
            <a:off x="4572000" y="1486149"/>
            <a:ext cx="975994" cy="150590"/>
          </a:xfrm>
          <a:prstGeom prst="rightArrow">
            <a:avLst/>
          </a:prstGeom>
          <a:solidFill>
            <a:schemeClr val="tx1">
              <a:lumMod val="65000"/>
              <a:lumOff val="35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lang="en-US">
              <a:solidFill>
                <a:prstClr val="white"/>
              </a:solidFill>
              <a:latin typeface="Calibri"/>
            </a:endParaRPr>
          </a:p>
        </p:txBody>
      </p:sp>
      <p:sp>
        <p:nvSpPr>
          <p:cNvPr id="29" name="Right Arrow 28"/>
          <p:cNvSpPr/>
          <p:nvPr/>
        </p:nvSpPr>
        <p:spPr>
          <a:xfrm rot="1830605">
            <a:off x="4483088" y="2443948"/>
            <a:ext cx="975994" cy="155078"/>
          </a:xfrm>
          <a:prstGeom prst="rightArrow">
            <a:avLst/>
          </a:prstGeom>
          <a:solidFill>
            <a:schemeClr val="accent6">
              <a:lumMod val="75000"/>
            </a:schemeClr>
          </a:solidFill>
          <a:ln>
            <a:solidFill>
              <a:schemeClr val="accent6">
                <a:lumMod val="75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defTabSz="914400"/>
            <a:endParaRPr lang="en-US">
              <a:solidFill>
                <a:prstClr val="white"/>
              </a:solidFill>
              <a:latin typeface="Calibri"/>
            </a:endParaRPr>
          </a:p>
        </p:txBody>
      </p:sp>
      <p:sp>
        <p:nvSpPr>
          <p:cNvPr id="30" name="TextBox 29"/>
          <p:cNvSpPr txBox="1"/>
          <p:nvPr/>
        </p:nvSpPr>
        <p:spPr>
          <a:xfrm>
            <a:off x="6099646" y="909153"/>
            <a:ext cx="2850581" cy="307777"/>
          </a:xfrm>
          <a:prstGeom prst="rect">
            <a:avLst/>
          </a:prstGeom>
          <a:noFill/>
        </p:spPr>
        <p:txBody>
          <a:bodyPr wrap="square" rtlCol="0">
            <a:spAutoFit/>
          </a:bodyPr>
          <a:lstStyle/>
          <a:p>
            <a:pPr defTabSz="914400"/>
            <a:r>
              <a:rPr lang="en-US" sz="1400" smtClean="0">
                <a:solidFill>
                  <a:prstClr val="black"/>
                </a:solidFill>
                <a:latin typeface="Arial" charset="0"/>
                <a:ea typeface="Arial" charset="0"/>
                <a:cs typeface="Arial" charset="0"/>
              </a:rPr>
              <a:t>ALICE Upgrade projection</a:t>
            </a:r>
            <a:endParaRPr lang="en-US" sz="1400" dirty="0">
              <a:solidFill>
                <a:prstClr val="black"/>
              </a:solidFill>
              <a:latin typeface="Arial" charset="0"/>
              <a:ea typeface="Arial" charset="0"/>
              <a:cs typeface="Arial" charset="0"/>
            </a:endParaRPr>
          </a:p>
        </p:txBody>
      </p:sp>
      <p:sp>
        <p:nvSpPr>
          <p:cNvPr id="31" name="TextBox 30"/>
          <p:cNvSpPr txBox="1"/>
          <p:nvPr/>
        </p:nvSpPr>
        <p:spPr>
          <a:xfrm>
            <a:off x="6445087" y="3157357"/>
            <a:ext cx="2850581" cy="307777"/>
          </a:xfrm>
          <a:prstGeom prst="rect">
            <a:avLst/>
          </a:prstGeom>
          <a:noFill/>
        </p:spPr>
        <p:txBody>
          <a:bodyPr wrap="square" rtlCol="0">
            <a:spAutoFit/>
          </a:bodyPr>
          <a:lstStyle/>
          <a:p>
            <a:pPr defTabSz="914400"/>
            <a:r>
              <a:rPr lang="en-US" sz="1400" smtClean="0">
                <a:solidFill>
                  <a:prstClr val="black"/>
                </a:solidFill>
                <a:latin typeface="Arial" charset="0"/>
                <a:ea typeface="Arial" charset="0"/>
                <a:cs typeface="Arial" charset="0"/>
              </a:rPr>
              <a:t>ALICE Upgrade projection</a:t>
            </a:r>
            <a:endParaRPr lang="en-US" sz="1400" dirty="0">
              <a:solidFill>
                <a:prstClr val="black"/>
              </a:solidFill>
              <a:latin typeface="Arial" charset="0"/>
              <a:ea typeface="Arial" charset="0"/>
              <a:cs typeface="Arial" charset="0"/>
            </a:endParaRPr>
          </a:p>
        </p:txBody>
      </p:sp>
    </p:spTree>
    <p:extLst>
      <p:ext uri="{BB962C8B-B14F-4D97-AF65-F5344CB8AC3E}">
        <p14:creationId xmlns:p14="http://schemas.microsoft.com/office/powerpoint/2010/main" val="384604479"/>
      </p:ext>
    </p:extLst>
  </p:cSld>
  <p:clrMapOvr>
    <a:masterClrMapping/>
  </p:clrMapOvr>
  <p:timing>
    <p:tnLst>
      <p:par>
        <p:cTn xmlns:p14="http://schemas.microsoft.com/office/powerpoint/2010/mai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526" y="510138"/>
            <a:ext cx="4285377" cy="3117668"/>
          </a:xfrm>
          <a:prstGeom prst="rect">
            <a:avLst/>
          </a:prstGeom>
        </p:spPr>
      </p:pic>
      <p:sp>
        <p:nvSpPr>
          <p:cNvPr id="2" name="Title 1"/>
          <p:cNvSpPr>
            <a:spLocks noGrp="1"/>
          </p:cNvSpPr>
          <p:nvPr>
            <p:ph type="title"/>
          </p:nvPr>
        </p:nvSpPr>
        <p:spPr/>
        <p:txBody>
          <a:bodyPr/>
          <a:lstStyle/>
          <a:p>
            <a:r>
              <a:rPr lang="en-US" dirty="0" smtClean="0"/>
              <a:t>B mesons with ALICE</a:t>
            </a:r>
            <a:endParaRPr lang="en-US" baseline="-25000" dirty="0"/>
          </a:p>
        </p:txBody>
      </p:sp>
      <p:sp>
        <p:nvSpPr>
          <p:cNvPr id="4" name="Footer Placeholder 3"/>
          <p:cNvSpPr>
            <a:spLocks noGrp="1"/>
          </p:cNvSpPr>
          <p:nvPr>
            <p:ph type="ftr" sz="quarter" idx="11"/>
          </p:nvPr>
        </p:nvSpPr>
        <p:spPr/>
        <p:txBody>
          <a:bodyPr/>
          <a:lstStyle/>
          <a:p>
            <a:pPr>
              <a:defRPr/>
            </a:pPr>
            <a:r>
              <a:rPr lang="en-US" smtClean="0"/>
              <a:t>E. Bruna (INFN To)</a:t>
            </a:r>
            <a:endParaRPr lang="en-US"/>
          </a:p>
        </p:txBody>
      </p:sp>
      <p:sp>
        <p:nvSpPr>
          <p:cNvPr id="5" name="Slide Number Placeholder 4"/>
          <p:cNvSpPr>
            <a:spLocks noGrp="1"/>
          </p:cNvSpPr>
          <p:nvPr>
            <p:ph type="sldNum" sz="quarter" idx="12"/>
          </p:nvPr>
        </p:nvSpPr>
        <p:spPr/>
        <p:txBody>
          <a:bodyPr/>
          <a:lstStyle/>
          <a:p>
            <a:fld id="{49085DF4-A92A-F74F-91AC-4B7B27803E30}" type="slidenum">
              <a:rPr lang="en-US" altLang="x-none" smtClean="0"/>
              <a:pPr/>
              <a:t>32</a:t>
            </a:fld>
            <a:endParaRPr lang="en-US" altLang="x-none"/>
          </a:p>
        </p:txBody>
      </p:sp>
      <p:sp>
        <p:nvSpPr>
          <p:cNvPr id="14" name="TextBox 13"/>
          <p:cNvSpPr txBox="1"/>
          <p:nvPr/>
        </p:nvSpPr>
        <p:spPr>
          <a:xfrm>
            <a:off x="735017" y="714208"/>
            <a:ext cx="1017777" cy="707886"/>
          </a:xfrm>
          <a:prstGeom prst="rect">
            <a:avLst/>
          </a:prstGeom>
        </p:spPr>
        <p:style>
          <a:lnRef idx="2">
            <a:schemeClr val="accent6"/>
          </a:lnRef>
          <a:fillRef idx="1">
            <a:schemeClr val="lt1"/>
          </a:fillRef>
          <a:effectRef idx="0">
            <a:schemeClr val="accent6"/>
          </a:effectRef>
          <a:fontRef idx="minor">
            <a:schemeClr val="dk1"/>
          </a:fontRef>
        </p:style>
        <p:txBody>
          <a:bodyPr wrap="square" rtlCol="0">
            <a:spAutoFit/>
          </a:bodyPr>
          <a:lstStyle/>
          <a:p>
            <a:pPr defTabSz="914400"/>
            <a:r>
              <a:rPr lang="en-US" sz="2000" b="1" dirty="0" smtClean="0">
                <a:solidFill>
                  <a:srgbClr val="FFC000"/>
                </a:solidFill>
                <a:latin typeface="Calibri"/>
              </a:rPr>
              <a:t>BAMPS</a:t>
            </a:r>
          </a:p>
          <a:p>
            <a:pPr defTabSz="914400"/>
            <a:r>
              <a:rPr lang="en-US" sz="2000" b="1" dirty="0" smtClean="0">
                <a:solidFill>
                  <a:srgbClr val="C00000"/>
                </a:solidFill>
                <a:latin typeface="Calibri"/>
              </a:rPr>
              <a:t>TAMU</a:t>
            </a:r>
            <a:endParaRPr lang="en-US" sz="2000" b="1" dirty="0">
              <a:solidFill>
                <a:srgbClr val="C00000"/>
              </a:solidFill>
              <a:latin typeface="Calibri"/>
            </a:endParaRPr>
          </a:p>
        </p:txBody>
      </p:sp>
      <p:sp>
        <p:nvSpPr>
          <p:cNvPr id="16" name="TextBox 15"/>
          <p:cNvSpPr txBox="1"/>
          <p:nvPr/>
        </p:nvSpPr>
        <p:spPr>
          <a:xfrm>
            <a:off x="53033" y="3636227"/>
            <a:ext cx="8323491" cy="1508105"/>
          </a:xfrm>
          <a:prstGeom prst="rect">
            <a:avLst/>
          </a:prstGeom>
          <a:noFill/>
        </p:spPr>
        <p:txBody>
          <a:bodyPr wrap="square" rtlCol="0">
            <a:spAutoFit/>
          </a:bodyPr>
          <a:lstStyle/>
          <a:p>
            <a:pPr defTabSz="914400"/>
            <a:r>
              <a:rPr lang="en-US" sz="1600" dirty="0" smtClean="0">
                <a:solidFill>
                  <a:prstClr val="black"/>
                </a:solidFill>
                <a:latin typeface="Arial" charset="0"/>
                <a:ea typeface="Arial" charset="0"/>
                <a:cs typeface="Arial" charset="0"/>
              </a:rPr>
              <a:t>Beauty via </a:t>
            </a:r>
            <a:r>
              <a:rPr lang="en-US" sz="1600" dirty="0" err="1" smtClean="0">
                <a:solidFill>
                  <a:prstClr val="black"/>
                </a:solidFill>
                <a:latin typeface="Arial" charset="0"/>
                <a:ea typeface="Arial" charset="0"/>
                <a:cs typeface="Arial" charset="0"/>
              </a:rPr>
              <a:t>D</a:t>
            </a:r>
            <a:r>
              <a:rPr lang="en-US" sz="1600" dirty="0" err="1" smtClean="0">
                <a:solidFill>
                  <a:prstClr val="black"/>
                </a:solidFill>
                <a:latin typeface="Symbol" charset="2"/>
                <a:ea typeface="Symbol" charset="2"/>
                <a:cs typeface="Symbol" charset="2"/>
              </a:rPr>
              <a:t>p</a:t>
            </a:r>
            <a:r>
              <a:rPr lang="en-US" sz="1600" dirty="0" smtClean="0">
                <a:solidFill>
                  <a:prstClr val="black"/>
                </a:solidFill>
                <a:latin typeface="Arial" charset="0"/>
                <a:ea typeface="Arial" charset="0"/>
                <a:cs typeface="Arial" charset="0"/>
              </a:rPr>
              <a:t>, J/</a:t>
            </a:r>
            <a:r>
              <a:rPr lang="en-US" sz="1600" dirty="0" err="1" smtClean="0">
                <a:solidFill>
                  <a:prstClr val="black"/>
                </a:solidFill>
                <a:latin typeface="Symbol" charset="2"/>
                <a:ea typeface="Symbol" charset="2"/>
                <a:cs typeface="Symbol" charset="2"/>
              </a:rPr>
              <a:t>y</a:t>
            </a:r>
            <a:r>
              <a:rPr lang="en-US" sz="1600" dirty="0" err="1" smtClean="0">
                <a:solidFill>
                  <a:prstClr val="black"/>
                </a:solidFill>
                <a:latin typeface="Arial" charset="0"/>
                <a:ea typeface="Arial" charset="0"/>
                <a:cs typeface="Arial" charset="0"/>
              </a:rPr>
              <a:t>K</a:t>
            </a:r>
            <a:r>
              <a:rPr lang="en-US" sz="1600" dirty="0" smtClean="0">
                <a:solidFill>
                  <a:prstClr val="black"/>
                </a:solidFill>
                <a:latin typeface="Arial" charset="0"/>
                <a:ea typeface="Arial" charset="0"/>
                <a:cs typeface="Arial" charset="0"/>
              </a:rPr>
              <a:t>, non prompt D and J/</a:t>
            </a:r>
            <a:r>
              <a:rPr lang="en-US" sz="1600" dirty="0" smtClean="0">
                <a:solidFill>
                  <a:prstClr val="black"/>
                </a:solidFill>
                <a:latin typeface="Symbol" charset="2"/>
                <a:ea typeface="Symbol" charset="2"/>
                <a:cs typeface="Symbol" charset="2"/>
              </a:rPr>
              <a:t>y</a:t>
            </a:r>
            <a:r>
              <a:rPr lang="en-US" sz="1600" dirty="0" smtClean="0">
                <a:solidFill>
                  <a:prstClr val="black"/>
                </a:solidFill>
                <a:latin typeface="Arial" charset="0"/>
                <a:ea typeface="Arial" charset="0"/>
                <a:cs typeface="Arial" charset="0"/>
              </a:rPr>
              <a:t>, combining measurements at mid and forward rapidity</a:t>
            </a:r>
          </a:p>
          <a:p>
            <a:pPr defTabSz="914400"/>
            <a:endParaRPr lang="en-US" sz="800" dirty="0" smtClean="0">
              <a:solidFill>
                <a:prstClr val="black"/>
              </a:solidFill>
              <a:latin typeface="Symbol" charset="2"/>
              <a:ea typeface="Symbol" charset="2"/>
              <a:cs typeface="Symbol" charset="2"/>
            </a:endParaRPr>
          </a:p>
          <a:p>
            <a:pPr defTabSz="914400"/>
            <a:r>
              <a:rPr lang="en-US" sz="1600" dirty="0" smtClean="0">
                <a:solidFill>
                  <a:prstClr val="black"/>
                </a:solidFill>
                <a:latin typeface="Arial" charset="0"/>
                <a:ea typeface="Arial" charset="0"/>
                <a:cs typeface="Arial" charset="0"/>
              </a:rPr>
              <a:t>Precise </a:t>
            </a:r>
            <a:r>
              <a:rPr lang="en-US" sz="1600" i="1" dirty="0" smtClean="0">
                <a:solidFill>
                  <a:prstClr val="black"/>
                </a:solidFill>
                <a:latin typeface="Arial" charset="0"/>
                <a:ea typeface="Arial" charset="0"/>
                <a:cs typeface="Arial" charset="0"/>
              </a:rPr>
              <a:t>R</a:t>
            </a:r>
            <a:r>
              <a:rPr lang="en-US" sz="1600" baseline="-25000" dirty="0" smtClean="0">
                <a:solidFill>
                  <a:prstClr val="black"/>
                </a:solidFill>
                <a:latin typeface="Arial" charset="0"/>
                <a:ea typeface="Arial" charset="0"/>
                <a:cs typeface="Arial" charset="0"/>
              </a:rPr>
              <a:t>AA</a:t>
            </a:r>
            <a:r>
              <a:rPr lang="en-US" sz="1600" dirty="0" smtClean="0">
                <a:solidFill>
                  <a:prstClr val="black"/>
                </a:solidFill>
                <a:latin typeface="Arial" charset="0"/>
                <a:ea typeface="Arial" charset="0"/>
                <a:cs typeface="Arial" charset="0"/>
              </a:rPr>
              <a:t> and </a:t>
            </a:r>
            <a:r>
              <a:rPr lang="en-US" sz="1600" i="1" dirty="0" smtClean="0">
                <a:solidFill>
                  <a:prstClr val="black"/>
                </a:solidFill>
                <a:latin typeface="Arial" charset="0"/>
                <a:ea typeface="Arial" charset="0"/>
                <a:cs typeface="Arial" charset="0"/>
              </a:rPr>
              <a:t>v</a:t>
            </a:r>
            <a:r>
              <a:rPr lang="en-US" sz="1600" baseline="-25000" dirty="0" smtClean="0">
                <a:solidFill>
                  <a:prstClr val="black"/>
                </a:solidFill>
                <a:latin typeface="Arial" charset="0"/>
                <a:ea typeface="Arial" charset="0"/>
                <a:cs typeface="Arial" charset="0"/>
              </a:rPr>
              <a:t>2</a:t>
            </a:r>
            <a:r>
              <a:rPr lang="en-US" sz="1600" dirty="0" smtClean="0">
                <a:solidFill>
                  <a:prstClr val="black"/>
                </a:solidFill>
                <a:latin typeface="Arial" charset="0"/>
                <a:ea typeface="Arial" charset="0"/>
                <a:cs typeface="Arial" charset="0"/>
              </a:rPr>
              <a:t> can </a:t>
            </a:r>
            <a:r>
              <a:rPr lang="en-US" sz="1600" b="1" dirty="0" smtClean="0">
                <a:solidFill>
                  <a:srgbClr val="2B36D5"/>
                </a:solidFill>
                <a:latin typeface="Arial" charset="0"/>
                <a:ea typeface="Arial" charset="0"/>
                <a:cs typeface="Arial" charset="0"/>
              </a:rPr>
              <a:t>discriminate models at low </a:t>
            </a:r>
            <a:r>
              <a:rPr lang="en-US" sz="1600" b="1" i="1" dirty="0" err="1" smtClean="0">
                <a:solidFill>
                  <a:srgbClr val="2B36D5"/>
                </a:solidFill>
                <a:latin typeface="Arial" charset="0"/>
                <a:ea typeface="Arial" charset="0"/>
                <a:cs typeface="Arial" charset="0"/>
              </a:rPr>
              <a:t>p</a:t>
            </a:r>
            <a:r>
              <a:rPr lang="en-US" sz="1600" b="1" baseline="-25000" dirty="0" err="1" smtClean="0">
                <a:solidFill>
                  <a:srgbClr val="2B36D5"/>
                </a:solidFill>
                <a:latin typeface="Arial" charset="0"/>
                <a:ea typeface="Arial" charset="0"/>
                <a:cs typeface="Arial" charset="0"/>
              </a:rPr>
              <a:t>T</a:t>
            </a:r>
            <a:r>
              <a:rPr lang="en-US" sz="1600" b="1" dirty="0" smtClean="0">
                <a:solidFill>
                  <a:srgbClr val="2B36D5"/>
                </a:solidFill>
                <a:latin typeface="Arial" charset="0"/>
                <a:ea typeface="Arial" charset="0"/>
                <a:cs typeface="Arial" charset="0"/>
              </a:rPr>
              <a:t>, where </a:t>
            </a:r>
            <a:r>
              <a:rPr lang="en-US" sz="1600" b="1" dirty="0" err="1" smtClean="0">
                <a:solidFill>
                  <a:srgbClr val="2B36D5"/>
                </a:solidFill>
                <a:latin typeface="Arial" charset="0"/>
                <a:ea typeface="Arial" charset="0"/>
                <a:cs typeface="Arial" charset="0"/>
              </a:rPr>
              <a:t>parton</a:t>
            </a:r>
            <a:r>
              <a:rPr lang="en-US" sz="1600" b="1" dirty="0" smtClean="0">
                <a:solidFill>
                  <a:srgbClr val="2B36D5"/>
                </a:solidFill>
                <a:latin typeface="Arial" charset="0"/>
                <a:ea typeface="Arial" charset="0"/>
                <a:cs typeface="Arial" charset="0"/>
              </a:rPr>
              <a:t> mass plays a role</a:t>
            </a:r>
            <a:r>
              <a:rPr lang="en-US" sz="1600" b="1" dirty="0" smtClean="0">
                <a:solidFill>
                  <a:prstClr val="black"/>
                </a:solidFill>
                <a:latin typeface="Arial" charset="0"/>
                <a:ea typeface="Arial" charset="0"/>
                <a:cs typeface="Arial" charset="0"/>
              </a:rPr>
              <a:t>, </a:t>
            </a:r>
            <a:r>
              <a:rPr lang="en-US" sz="1600" dirty="0" smtClean="0">
                <a:solidFill>
                  <a:prstClr val="black"/>
                </a:solidFill>
                <a:latin typeface="Arial" charset="0"/>
                <a:ea typeface="Arial" charset="0"/>
                <a:cs typeface="Arial" charset="0"/>
              </a:rPr>
              <a:t>constrain the </a:t>
            </a:r>
            <a:r>
              <a:rPr lang="en-US" sz="1600" b="1" dirty="0" smtClean="0">
                <a:solidFill>
                  <a:srgbClr val="3841D5"/>
                </a:solidFill>
                <a:latin typeface="Arial" charset="0"/>
                <a:ea typeface="Arial" charset="0"/>
                <a:cs typeface="Arial" charset="0"/>
              </a:rPr>
              <a:t>b-quark </a:t>
            </a:r>
            <a:r>
              <a:rPr lang="en-US" sz="1600" b="1" dirty="0">
                <a:solidFill>
                  <a:srgbClr val="3841D5"/>
                </a:solidFill>
                <a:latin typeface="Arial" charset="0"/>
                <a:ea typeface="Arial" charset="0"/>
                <a:cs typeface="Arial" charset="0"/>
              </a:rPr>
              <a:t>diffusion coefficient </a:t>
            </a:r>
            <a:r>
              <a:rPr lang="en-US" sz="1600" dirty="0">
                <a:solidFill>
                  <a:prstClr val="black"/>
                </a:solidFill>
                <a:latin typeface="Arial" charset="0"/>
                <a:ea typeface="Arial" charset="0"/>
                <a:cs typeface="Arial" charset="0"/>
              </a:rPr>
              <a:t>and probes </a:t>
            </a:r>
            <a:r>
              <a:rPr lang="en-US" sz="1600" dirty="0" smtClean="0">
                <a:solidFill>
                  <a:prstClr val="black"/>
                </a:solidFill>
                <a:latin typeface="Arial" charset="0"/>
                <a:ea typeface="Arial" charset="0"/>
                <a:cs typeface="Arial" charset="0"/>
              </a:rPr>
              <a:t>b-quark </a:t>
            </a:r>
            <a:r>
              <a:rPr lang="en-US" sz="1600" b="1" dirty="0" err="1" smtClean="0">
                <a:solidFill>
                  <a:srgbClr val="3841D5"/>
                </a:solidFill>
                <a:latin typeface="Arial" charset="0"/>
                <a:ea typeface="Arial" charset="0"/>
                <a:cs typeface="Arial" charset="0"/>
              </a:rPr>
              <a:t>thermalisation</a:t>
            </a:r>
            <a:endParaRPr lang="en-US" sz="1600" b="1" dirty="0">
              <a:solidFill>
                <a:srgbClr val="3841D5"/>
              </a:solidFill>
              <a:latin typeface="Arial" charset="0"/>
              <a:ea typeface="Arial" charset="0"/>
              <a:cs typeface="Arial" charset="0"/>
            </a:endParaRPr>
          </a:p>
          <a:p>
            <a:pPr defTabSz="914400"/>
            <a:endParaRPr lang="en-US" sz="2000" b="1" dirty="0" smtClean="0">
              <a:solidFill>
                <a:srgbClr val="2B36D5"/>
              </a:solidFill>
              <a:latin typeface="Arial" charset="0"/>
              <a:ea typeface="Arial" charset="0"/>
              <a:cs typeface="Arial" charset="0"/>
            </a:endParaRPr>
          </a:p>
        </p:txBody>
      </p:sp>
      <p:grpSp>
        <p:nvGrpSpPr>
          <p:cNvPr id="21" name="Group 20"/>
          <p:cNvGrpSpPr/>
          <p:nvPr/>
        </p:nvGrpSpPr>
        <p:grpSpPr>
          <a:xfrm>
            <a:off x="2884397" y="2966194"/>
            <a:ext cx="1136173" cy="369332"/>
            <a:chOff x="626969" y="3947731"/>
            <a:chExt cx="1136173" cy="492443"/>
          </a:xfrm>
        </p:grpSpPr>
        <p:sp>
          <p:nvSpPr>
            <p:cNvPr id="17" name="Rectangle 16"/>
            <p:cNvSpPr/>
            <p:nvPr/>
          </p:nvSpPr>
          <p:spPr>
            <a:xfrm>
              <a:off x="626969" y="3947731"/>
              <a:ext cx="1136173" cy="492443"/>
            </a:xfrm>
            <a:prstGeom prst="rect">
              <a:avLst/>
            </a:prstGeom>
            <a:solidFill>
              <a:schemeClr val="bg1"/>
            </a:solidFill>
            <a:ln>
              <a:solidFill>
                <a:schemeClr val="tx1"/>
              </a:solidFill>
            </a:ln>
          </p:spPr>
          <p:txBody>
            <a:bodyPr wrap="none">
              <a:spAutoFit/>
            </a:bodyPr>
            <a:lstStyle/>
            <a:p>
              <a:pPr defTabSz="914400"/>
              <a:r>
                <a:rPr lang="en-US" b="1" dirty="0">
                  <a:solidFill>
                    <a:prstClr val="black"/>
                  </a:solidFill>
                  <a:latin typeface="Arial" charset="0"/>
                  <a:ea typeface="Arial" charset="0"/>
                  <a:cs typeface="Arial" charset="0"/>
                </a:rPr>
                <a:t>B</a:t>
              </a:r>
              <a:r>
                <a:rPr lang="en-US" b="1" baseline="30000" dirty="0">
                  <a:solidFill>
                    <a:prstClr val="black"/>
                  </a:solidFill>
                  <a:latin typeface="Arial" charset="0"/>
                  <a:ea typeface="Arial" charset="0"/>
                  <a:cs typeface="Arial" charset="0"/>
                </a:rPr>
                <a:t>+</a:t>
              </a:r>
              <a:r>
                <a:rPr lang="en-US" b="1" dirty="0">
                  <a:solidFill>
                    <a:prstClr val="black"/>
                  </a:solidFill>
                  <a:latin typeface="Arial" charset="0"/>
                  <a:ea typeface="Arial" charset="0"/>
                  <a:cs typeface="Arial" charset="0"/>
                  <a:sym typeface="Wingdings"/>
                </a:rPr>
                <a:t>D</a:t>
              </a:r>
              <a:r>
                <a:rPr lang="en-US" b="1" baseline="30000" dirty="0">
                  <a:solidFill>
                    <a:prstClr val="black"/>
                  </a:solidFill>
                  <a:latin typeface="Arial" charset="0"/>
                  <a:ea typeface="Arial" charset="0"/>
                  <a:cs typeface="Arial" charset="0"/>
                  <a:sym typeface="Wingdings"/>
                </a:rPr>
                <a:t>0</a:t>
              </a:r>
              <a:r>
                <a:rPr lang="en-US" b="1" dirty="0">
                  <a:solidFill>
                    <a:prstClr val="black"/>
                  </a:solidFill>
                  <a:latin typeface="Symbol" charset="2"/>
                  <a:ea typeface="Symbol" charset="2"/>
                  <a:cs typeface="Symbol" charset="2"/>
                  <a:sym typeface="Wingdings"/>
                </a:rPr>
                <a:t>p</a:t>
              </a:r>
              <a:r>
                <a:rPr lang="en-US" b="1" baseline="30000" dirty="0">
                  <a:solidFill>
                    <a:prstClr val="black"/>
                  </a:solidFill>
                  <a:latin typeface="Arial" charset="0"/>
                  <a:ea typeface="Arial" charset="0"/>
                  <a:cs typeface="Arial" charset="0"/>
                  <a:sym typeface="Wingdings"/>
                </a:rPr>
                <a:t>+</a:t>
              </a:r>
              <a:endParaRPr lang="en-US" b="1" dirty="0">
                <a:solidFill>
                  <a:prstClr val="black"/>
                </a:solidFill>
                <a:latin typeface="Arial" charset="0"/>
                <a:ea typeface="Arial" charset="0"/>
                <a:cs typeface="Arial" charset="0"/>
              </a:endParaRPr>
            </a:p>
          </p:txBody>
        </p:sp>
        <p:cxnSp>
          <p:nvCxnSpPr>
            <p:cNvPr id="20" name="Straight Connector 19"/>
            <p:cNvCxnSpPr/>
            <p:nvPr/>
          </p:nvCxnSpPr>
          <p:spPr>
            <a:xfrm>
              <a:off x="1171565" y="4014788"/>
              <a:ext cx="200025" cy="0"/>
            </a:xfrm>
            <a:prstGeom prst="line">
              <a:avLst/>
            </a:prstGeom>
            <a:ln>
              <a:solidFill>
                <a:schemeClr val="tx1"/>
              </a:solidFill>
            </a:ln>
            <a:effectLst/>
          </p:spPr>
          <p:style>
            <a:lnRef idx="2">
              <a:schemeClr val="accent1"/>
            </a:lnRef>
            <a:fillRef idx="0">
              <a:schemeClr val="accent1"/>
            </a:fillRef>
            <a:effectRef idx="1">
              <a:schemeClr val="accent1"/>
            </a:effectRef>
            <a:fontRef idx="minor">
              <a:schemeClr val="tx1"/>
            </a:fontRef>
          </p:style>
        </p:cxnSp>
      </p:grpSp>
      <p:pic>
        <p:nvPicPr>
          <p:cNvPr id="25" name="Picture 2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429125" y="508768"/>
            <a:ext cx="4436712" cy="3192554"/>
          </a:xfrm>
          <a:prstGeom prst="rect">
            <a:avLst/>
          </a:prstGeom>
        </p:spPr>
      </p:pic>
      <p:sp>
        <p:nvSpPr>
          <p:cNvPr id="24" name="Rectangle 23"/>
          <p:cNvSpPr/>
          <p:nvPr/>
        </p:nvSpPr>
        <p:spPr>
          <a:xfrm>
            <a:off x="7412925" y="433757"/>
            <a:ext cx="1792528" cy="461665"/>
          </a:xfrm>
          <a:prstGeom prst="rect">
            <a:avLst/>
          </a:prstGeom>
        </p:spPr>
        <p:txBody>
          <a:bodyPr wrap="none">
            <a:spAutoFit/>
          </a:bodyPr>
          <a:lstStyle/>
          <a:p>
            <a:pPr defTabSz="914400"/>
            <a:r>
              <a:rPr lang="de-DE" sz="1200" dirty="0" smtClean="0">
                <a:solidFill>
                  <a:srgbClr val="7030A0"/>
                </a:solidFill>
                <a:latin typeface="Arial" charset="0"/>
                <a:ea typeface="Arial" charset="0"/>
                <a:cs typeface="Arial" charset="0"/>
              </a:rPr>
              <a:t>CERN-LHCC-2013-024</a:t>
            </a:r>
          </a:p>
          <a:p>
            <a:pPr defTabSz="914400"/>
            <a:r>
              <a:rPr lang="mr-IN" sz="1200" dirty="0" smtClean="0">
                <a:solidFill>
                  <a:srgbClr val="7030A0"/>
                </a:solidFill>
                <a:latin typeface="Arial" charset="0"/>
                <a:ea typeface="Arial" charset="0"/>
                <a:cs typeface="Arial" charset="0"/>
              </a:rPr>
              <a:t>CERN-LHCC-2015-001</a:t>
            </a:r>
            <a:r>
              <a:rPr lang="de-DE" sz="1200" dirty="0" smtClean="0">
                <a:solidFill>
                  <a:srgbClr val="7030A0"/>
                </a:solidFill>
                <a:latin typeface="Arial" charset="0"/>
                <a:ea typeface="Arial" charset="0"/>
                <a:cs typeface="Arial" charset="0"/>
              </a:rPr>
              <a:t> </a:t>
            </a:r>
            <a:endParaRPr lang="de-DE" sz="3600" dirty="0">
              <a:solidFill>
                <a:srgbClr val="7030A0"/>
              </a:solidFill>
              <a:latin typeface="Arial" charset="0"/>
              <a:ea typeface="Arial" charset="0"/>
              <a:cs typeface="Arial" charset="0"/>
            </a:endParaRPr>
          </a:p>
        </p:txBody>
      </p:sp>
      <p:sp>
        <p:nvSpPr>
          <p:cNvPr id="28" name="TextBox 27"/>
          <p:cNvSpPr txBox="1"/>
          <p:nvPr/>
        </p:nvSpPr>
        <p:spPr>
          <a:xfrm>
            <a:off x="7479195" y="1978085"/>
            <a:ext cx="1087153" cy="338554"/>
          </a:xfrm>
          <a:prstGeom prst="rect">
            <a:avLst/>
          </a:prstGeom>
          <a:noFill/>
        </p:spPr>
        <p:txBody>
          <a:bodyPr wrap="square" rtlCol="0">
            <a:spAutoFit/>
          </a:bodyPr>
          <a:lstStyle/>
          <a:p>
            <a:pPr defTabSz="914400"/>
            <a:r>
              <a:rPr lang="en-US" sz="1600" smtClean="0">
                <a:solidFill>
                  <a:prstClr val="black"/>
                </a:solidFill>
                <a:latin typeface="Arial" charset="0"/>
                <a:ea typeface="Arial" charset="0"/>
                <a:cs typeface="Arial" charset="0"/>
              </a:rPr>
              <a:t>projection</a:t>
            </a:r>
            <a:endParaRPr lang="en-US" sz="1600" dirty="0">
              <a:solidFill>
                <a:prstClr val="black"/>
              </a:solidFill>
              <a:latin typeface="Arial" charset="0"/>
              <a:ea typeface="Arial" charset="0"/>
              <a:cs typeface="Arial" charset="0"/>
            </a:endParaRPr>
          </a:p>
        </p:txBody>
      </p:sp>
      <p:sp>
        <p:nvSpPr>
          <p:cNvPr id="29" name="TextBox 28"/>
          <p:cNvSpPr txBox="1"/>
          <p:nvPr/>
        </p:nvSpPr>
        <p:spPr>
          <a:xfrm>
            <a:off x="2817541" y="2108133"/>
            <a:ext cx="1087153" cy="338554"/>
          </a:xfrm>
          <a:prstGeom prst="rect">
            <a:avLst/>
          </a:prstGeom>
          <a:noFill/>
        </p:spPr>
        <p:txBody>
          <a:bodyPr wrap="square" rtlCol="0">
            <a:spAutoFit/>
          </a:bodyPr>
          <a:lstStyle/>
          <a:p>
            <a:pPr defTabSz="914400"/>
            <a:r>
              <a:rPr lang="en-US" sz="1600" smtClean="0">
                <a:solidFill>
                  <a:prstClr val="black"/>
                </a:solidFill>
                <a:latin typeface="Arial" charset="0"/>
                <a:ea typeface="Arial" charset="0"/>
                <a:cs typeface="Arial" charset="0"/>
              </a:rPr>
              <a:t>projection</a:t>
            </a:r>
            <a:endParaRPr lang="en-US" sz="1600" dirty="0">
              <a:solidFill>
                <a:prstClr val="black"/>
              </a:solidFill>
              <a:latin typeface="Arial" charset="0"/>
              <a:ea typeface="Arial" charset="0"/>
              <a:cs typeface="Arial" charset="0"/>
            </a:endParaRPr>
          </a:p>
        </p:txBody>
      </p:sp>
      <p:sp>
        <p:nvSpPr>
          <p:cNvPr id="6" name="TextBox 5"/>
          <p:cNvSpPr txBox="1"/>
          <p:nvPr/>
        </p:nvSpPr>
        <p:spPr>
          <a:xfrm>
            <a:off x="6054374" y="2200428"/>
            <a:ext cx="2392751" cy="584776"/>
          </a:xfrm>
          <a:prstGeom prst="rect">
            <a:avLst/>
          </a:prstGeom>
          <a:noFill/>
        </p:spPr>
        <p:txBody>
          <a:bodyPr wrap="square" rtlCol="0">
            <a:spAutoFit/>
          </a:bodyPr>
          <a:lstStyle/>
          <a:p>
            <a:pPr defTabSz="914400"/>
            <a:r>
              <a:rPr lang="en-US" sz="1600" b="1" dirty="0" smtClean="0">
                <a:solidFill>
                  <a:srgbClr val="3841D5"/>
                </a:solidFill>
                <a:latin typeface="Arial" charset="0"/>
                <a:ea typeface="Arial" charset="0"/>
                <a:cs typeface="Arial" charset="0"/>
              </a:rPr>
              <a:t>Non-prompt D</a:t>
            </a:r>
            <a:r>
              <a:rPr lang="en-US" sz="1600" b="1" baseline="30000" dirty="0" smtClean="0">
                <a:solidFill>
                  <a:srgbClr val="3841D5"/>
                </a:solidFill>
                <a:latin typeface="Arial" charset="0"/>
                <a:ea typeface="Arial" charset="0"/>
                <a:cs typeface="Arial" charset="0"/>
              </a:rPr>
              <a:t>0 </a:t>
            </a:r>
            <a:r>
              <a:rPr lang="en-US" sz="1600" b="1" dirty="0" smtClean="0">
                <a:solidFill>
                  <a:srgbClr val="3841D5"/>
                </a:solidFill>
                <a:latin typeface="Arial" charset="0"/>
                <a:ea typeface="Arial" charset="0"/>
                <a:cs typeface="Arial" charset="0"/>
              </a:rPr>
              <a:t>(mid)</a:t>
            </a:r>
            <a:endParaRPr lang="en-US" sz="1600" b="1" baseline="30000" dirty="0" smtClean="0">
              <a:solidFill>
                <a:srgbClr val="3841D5"/>
              </a:solidFill>
              <a:latin typeface="Arial" charset="0"/>
              <a:ea typeface="Arial" charset="0"/>
              <a:cs typeface="Arial" charset="0"/>
            </a:endParaRPr>
          </a:p>
          <a:p>
            <a:pPr defTabSz="914400"/>
            <a:r>
              <a:rPr lang="en-US" sz="1600" b="1" dirty="0" smtClean="0">
                <a:solidFill>
                  <a:srgbClr val="FF0000"/>
                </a:solidFill>
                <a:latin typeface="Arial" charset="0"/>
                <a:ea typeface="Arial" charset="0"/>
                <a:cs typeface="Arial" charset="0"/>
              </a:rPr>
              <a:t>Non-prompt J/</a:t>
            </a:r>
            <a:r>
              <a:rPr lang="en-US" sz="1600" b="1" dirty="0" smtClean="0">
                <a:solidFill>
                  <a:srgbClr val="FF0000"/>
                </a:solidFill>
                <a:latin typeface="Symbol" charset="2"/>
                <a:ea typeface="Symbol" charset="2"/>
                <a:cs typeface="Symbol" charset="2"/>
              </a:rPr>
              <a:t>y </a:t>
            </a:r>
            <a:r>
              <a:rPr lang="en-US" sz="1600" b="1" dirty="0" smtClean="0">
                <a:solidFill>
                  <a:srgbClr val="FF0000"/>
                </a:solidFill>
                <a:latin typeface="Arial" charset="0"/>
                <a:ea typeface="Arial" charset="0"/>
                <a:cs typeface="Arial" charset="0"/>
              </a:rPr>
              <a:t>(</a:t>
            </a:r>
            <a:r>
              <a:rPr lang="en-US" sz="1600" b="1" dirty="0" err="1" smtClean="0">
                <a:solidFill>
                  <a:srgbClr val="FF0000"/>
                </a:solidFill>
                <a:latin typeface="Arial" charset="0"/>
                <a:ea typeface="Arial" charset="0"/>
                <a:cs typeface="Arial" charset="0"/>
              </a:rPr>
              <a:t>fwd</a:t>
            </a:r>
            <a:r>
              <a:rPr lang="en-US" sz="1600" b="1" dirty="0" smtClean="0">
                <a:solidFill>
                  <a:srgbClr val="FF0000"/>
                </a:solidFill>
                <a:latin typeface="Arial" charset="0"/>
                <a:ea typeface="Arial" charset="0"/>
                <a:cs typeface="Arial" charset="0"/>
              </a:rPr>
              <a:t>)</a:t>
            </a:r>
            <a:endParaRPr lang="en-US" sz="1600" b="1" dirty="0">
              <a:solidFill>
                <a:srgbClr val="FF0000"/>
              </a:solidFill>
              <a:latin typeface="Symbol" charset="2"/>
              <a:ea typeface="Symbol" charset="2"/>
              <a:cs typeface="Symbol" charset="2"/>
            </a:endParaRPr>
          </a:p>
        </p:txBody>
      </p:sp>
    </p:spTree>
    <p:extLst>
      <p:ext uri="{BB962C8B-B14F-4D97-AF65-F5344CB8AC3E}">
        <p14:creationId xmlns:p14="http://schemas.microsoft.com/office/powerpoint/2010/main" val="878076554"/>
      </p:ext>
    </p:extLst>
  </p:cSld>
  <p:clrMapOvr>
    <a:masterClrMapping/>
  </p:clrMapOvr>
  <p:timing>
    <p:tnLst>
      <p:par>
        <p:cTn xmlns:p14="http://schemas.microsoft.com/office/powerpoint/2010/mai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84F3AC-14D0-2246-9387-DFF665680867}" type="slidenum">
              <a:rPr lang="en-US" smtClean="0"/>
              <a:t>33</a:t>
            </a:fld>
            <a:endParaRPr lang="en-US"/>
          </a:p>
        </p:txBody>
      </p:sp>
      <p:sp>
        <p:nvSpPr>
          <p:cNvPr id="3" name="Title 2"/>
          <p:cNvSpPr>
            <a:spLocks noGrp="1"/>
          </p:cNvSpPr>
          <p:nvPr>
            <p:ph type="title"/>
          </p:nvPr>
        </p:nvSpPr>
        <p:spPr/>
        <p:txBody>
          <a:bodyPr/>
          <a:lstStyle/>
          <a:p>
            <a:r>
              <a:rPr lang="en-US" dirty="0" smtClean="0"/>
              <a:t>Inner Barrel HIC and stave production</a:t>
            </a:r>
            <a:endParaRPr lang="en-US" dirty="0"/>
          </a:p>
        </p:txBody>
      </p:sp>
      <p:sp>
        <p:nvSpPr>
          <p:cNvPr id="13" name="Content Placeholder 12"/>
          <p:cNvSpPr>
            <a:spLocks noGrp="1"/>
          </p:cNvSpPr>
          <p:nvPr>
            <p:ph sz="quarter" idx="13"/>
          </p:nvPr>
        </p:nvSpPr>
        <p:spPr>
          <a:xfrm>
            <a:off x="0" y="574161"/>
            <a:ext cx="4954443" cy="437193"/>
          </a:xfrm>
        </p:spPr>
        <p:txBody>
          <a:bodyPr>
            <a:noAutofit/>
          </a:bodyPr>
          <a:lstStyle/>
          <a:p>
            <a:pPr marL="0" indent="0">
              <a:buNone/>
            </a:pPr>
            <a:r>
              <a:rPr lang="en-US" sz="1600" dirty="0" smtClean="0"/>
              <a:t>Production of IB HICs and Staves is done at CERN</a:t>
            </a:r>
            <a:endParaRPr lang="en-US" sz="1600" dirty="0"/>
          </a:p>
        </p:txBody>
      </p:sp>
      <p:pic>
        <p:nvPicPr>
          <p:cNvPr id="11" name="Picture 10"/>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4782753" y="653297"/>
            <a:ext cx="4031047" cy="1515792"/>
          </a:xfrm>
          <a:prstGeom prst="rect">
            <a:avLst/>
          </a:prstGeom>
          <a:ln>
            <a:solidFill>
              <a:srgbClr val="C00000"/>
            </a:solidFill>
          </a:ln>
        </p:spPr>
      </p:pic>
      <p:pic>
        <p:nvPicPr>
          <p:cNvPr id="14" name="Content Placeholder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439745" y="1244462"/>
            <a:ext cx="2993354" cy="1683762"/>
          </a:xfrm>
          <a:prstGeom prst="rect">
            <a:avLst/>
          </a:prstGeom>
          <a:ln>
            <a:solidFill>
              <a:srgbClr val="C00000"/>
            </a:solidFill>
          </a:ln>
        </p:spPr>
      </p:pic>
      <p:pic>
        <p:nvPicPr>
          <p:cNvPr id="15" name="Picture 14"/>
          <p:cNvPicPr>
            <a:picLocks noChangeAspect="1"/>
          </p:cNvPicPr>
          <p:nvPr/>
        </p:nvPicPr>
        <p:blipFill rotWithShape="1">
          <a:blip r:embed="rId4" cstate="screen">
            <a:extLst>
              <a:ext uri="{28A0092B-C50C-407E-A947-70E740481C1C}">
                <a14:useLocalDpi xmlns:a14="http://schemas.microsoft.com/office/drawing/2010/main"/>
              </a:ext>
            </a:extLst>
          </a:blip>
          <a:srcRect t="10783"/>
          <a:stretch/>
        </p:blipFill>
        <p:spPr>
          <a:xfrm>
            <a:off x="203853" y="2744230"/>
            <a:ext cx="2751555" cy="1789601"/>
          </a:xfrm>
          <a:prstGeom prst="rect">
            <a:avLst/>
          </a:prstGeom>
          <a:ln>
            <a:solidFill>
              <a:srgbClr val="C00000"/>
            </a:solidFill>
          </a:ln>
        </p:spPr>
      </p:pic>
      <p:pic>
        <p:nvPicPr>
          <p:cNvPr id="16" name="Picture 15"/>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575386" y="3050752"/>
            <a:ext cx="5238414" cy="587800"/>
          </a:xfrm>
          <a:prstGeom prst="rect">
            <a:avLst/>
          </a:prstGeom>
          <a:ln>
            <a:solidFill>
              <a:srgbClr val="C00000"/>
            </a:solidFill>
          </a:ln>
        </p:spPr>
      </p:pic>
      <p:pic>
        <p:nvPicPr>
          <p:cNvPr id="17" name="Picture 16"/>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3575386" y="3725655"/>
            <a:ext cx="5238414" cy="932896"/>
          </a:xfrm>
          <a:prstGeom prst="rect">
            <a:avLst/>
          </a:prstGeom>
          <a:ln>
            <a:solidFill>
              <a:srgbClr val="C00000"/>
            </a:solidFill>
          </a:ln>
        </p:spPr>
      </p:pic>
      <p:sp>
        <p:nvSpPr>
          <p:cNvPr id="19" name="TextBox 18"/>
          <p:cNvSpPr txBox="1"/>
          <p:nvPr/>
        </p:nvSpPr>
        <p:spPr>
          <a:xfrm>
            <a:off x="7772620" y="908319"/>
            <a:ext cx="864427" cy="369332"/>
          </a:xfrm>
          <a:prstGeom prst="rect">
            <a:avLst/>
          </a:prstGeom>
          <a:noFill/>
        </p:spPr>
        <p:txBody>
          <a:bodyPr wrap="none" rtlCol="0">
            <a:spAutoFit/>
          </a:bodyPr>
          <a:lstStyle/>
          <a:p>
            <a:r>
              <a:rPr lang="en-US" dirty="0" smtClean="0">
                <a:solidFill>
                  <a:schemeClr val="bg1"/>
                </a:solidFill>
              </a:rPr>
              <a:t>IB HIC</a:t>
            </a:r>
            <a:endParaRPr lang="en-US" dirty="0">
              <a:solidFill>
                <a:schemeClr val="bg1"/>
              </a:solidFill>
            </a:endParaRPr>
          </a:p>
        </p:txBody>
      </p:sp>
      <p:sp>
        <p:nvSpPr>
          <p:cNvPr id="20" name="TextBox 19"/>
          <p:cNvSpPr txBox="1"/>
          <p:nvPr/>
        </p:nvSpPr>
        <p:spPr>
          <a:xfrm>
            <a:off x="4609481" y="2260087"/>
            <a:ext cx="4350786" cy="1015663"/>
          </a:xfrm>
          <a:prstGeom prst="rect">
            <a:avLst/>
          </a:prstGeom>
          <a:noFill/>
        </p:spPr>
        <p:txBody>
          <a:bodyPr wrap="square" rtlCol="0">
            <a:spAutoFit/>
          </a:bodyPr>
          <a:lstStyle/>
          <a:p>
            <a:r>
              <a:rPr lang="en-US" sz="1400" dirty="0" smtClean="0"/>
              <a:t>STAVE: HIC glued to </a:t>
            </a:r>
            <a:r>
              <a:rPr lang="en-US" sz="1400" dirty="0"/>
              <a:t>the IB </a:t>
            </a:r>
            <a:r>
              <a:rPr lang="en-US" sz="1400" dirty="0" err="1"/>
              <a:t>spaceframe</a:t>
            </a:r>
            <a:r>
              <a:rPr lang="en-US" sz="1400" dirty="0"/>
              <a:t> &amp; </a:t>
            </a:r>
            <a:r>
              <a:rPr lang="en-US" sz="1400" dirty="0" err="1"/>
              <a:t>coldplate</a:t>
            </a:r>
            <a:r>
              <a:rPr lang="en-US" sz="1400" dirty="0"/>
              <a:t>, such to provide HIC support, alignment, and thermal contact to the </a:t>
            </a:r>
            <a:r>
              <a:rPr lang="en-US" sz="1400" dirty="0" err="1"/>
              <a:t>coldplate</a:t>
            </a:r>
            <a:endParaRPr lang="en-US" sz="1400" dirty="0"/>
          </a:p>
          <a:p>
            <a:endParaRPr lang="en-US" dirty="0"/>
          </a:p>
        </p:txBody>
      </p:sp>
      <p:sp>
        <p:nvSpPr>
          <p:cNvPr id="21" name="TextBox 20"/>
          <p:cNvSpPr txBox="1"/>
          <p:nvPr/>
        </p:nvSpPr>
        <p:spPr>
          <a:xfrm>
            <a:off x="6825648" y="2998901"/>
            <a:ext cx="1893943" cy="307777"/>
          </a:xfrm>
          <a:prstGeom prst="rect">
            <a:avLst/>
          </a:prstGeom>
          <a:noFill/>
        </p:spPr>
        <p:txBody>
          <a:bodyPr wrap="none" rtlCol="0">
            <a:spAutoFit/>
          </a:bodyPr>
          <a:lstStyle/>
          <a:p>
            <a:r>
              <a:rPr lang="en-US" sz="1400" dirty="0" smtClean="0">
                <a:solidFill>
                  <a:schemeClr val="bg1"/>
                </a:solidFill>
              </a:rPr>
              <a:t>IB STAVE: FPC SIDE</a:t>
            </a:r>
            <a:endParaRPr lang="en-US" sz="1400" dirty="0">
              <a:solidFill>
                <a:schemeClr val="bg1"/>
              </a:solidFill>
            </a:endParaRPr>
          </a:p>
        </p:txBody>
      </p:sp>
      <p:sp>
        <p:nvSpPr>
          <p:cNvPr id="22" name="TextBox 21"/>
          <p:cNvSpPr txBox="1"/>
          <p:nvPr/>
        </p:nvSpPr>
        <p:spPr>
          <a:xfrm>
            <a:off x="6828636" y="3678615"/>
            <a:ext cx="1764288" cy="307777"/>
          </a:xfrm>
          <a:prstGeom prst="rect">
            <a:avLst/>
          </a:prstGeom>
          <a:noFill/>
        </p:spPr>
        <p:txBody>
          <a:bodyPr wrap="none" rtlCol="0">
            <a:spAutoFit/>
          </a:bodyPr>
          <a:lstStyle/>
          <a:p>
            <a:r>
              <a:rPr lang="en-US" sz="1400" dirty="0" smtClean="0">
                <a:solidFill>
                  <a:schemeClr val="bg1"/>
                </a:solidFill>
              </a:rPr>
              <a:t>IB STAVE: SF SIDE</a:t>
            </a:r>
            <a:endParaRPr lang="en-US" sz="1400" dirty="0">
              <a:solidFill>
                <a:schemeClr val="bg1"/>
              </a:solidFill>
            </a:endParaRPr>
          </a:p>
        </p:txBody>
      </p:sp>
      <p:sp>
        <p:nvSpPr>
          <p:cNvPr id="23" name="TextBox 22"/>
          <p:cNvSpPr txBox="1"/>
          <p:nvPr/>
        </p:nvSpPr>
        <p:spPr>
          <a:xfrm>
            <a:off x="1705041" y="926089"/>
            <a:ext cx="3249403" cy="307777"/>
          </a:xfrm>
          <a:prstGeom prst="rect">
            <a:avLst/>
          </a:prstGeom>
          <a:noFill/>
        </p:spPr>
        <p:txBody>
          <a:bodyPr wrap="square" rtlCol="0">
            <a:spAutoFit/>
          </a:bodyPr>
          <a:lstStyle/>
          <a:p>
            <a:r>
              <a:rPr lang="en-GB" sz="1400" dirty="0">
                <a:solidFill>
                  <a:srgbClr val="2E75B6"/>
                </a:solidFill>
              </a:rPr>
              <a:t>HIC and Stave assembly </a:t>
            </a:r>
            <a:r>
              <a:rPr lang="en-GB" sz="1400" dirty="0" smtClean="0">
                <a:solidFill>
                  <a:srgbClr val="2E75B6"/>
                </a:solidFill>
              </a:rPr>
              <a:t>area</a:t>
            </a:r>
            <a:endParaRPr lang="en-GB" sz="1400" dirty="0">
              <a:solidFill>
                <a:srgbClr val="2E75B6"/>
              </a:solidFill>
            </a:endParaRPr>
          </a:p>
        </p:txBody>
      </p:sp>
      <p:sp>
        <p:nvSpPr>
          <p:cNvPr id="24" name="TextBox 23"/>
          <p:cNvSpPr txBox="1"/>
          <p:nvPr/>
        </p:nvSpPr>
        <p:spPr>
          <a:xfrm>
            <a:off x="203853" y="4504662"/>
            <a:ext cx="3249403" cy="307777"/>
          </a:xfrm>
          <a:prstGeom prst="rect">
            <a:avLst/>
          </a:prstGeom>
          <a:noFill/>
        </p:spPr>
        <p:txBody>
          <a:bodyPr wrap="square" rtlCol="0">
            <a:spAutoFit/>
          </a:bodyPr>
          <a:lstStyle/>
          <a:p>
            <a:r>
              <a:rPr lang="en-GB" sz="1400" dirty="0">
                <a:solidFill>
                  <a:srgbClr val="2E75B6"/>
                </a:solidFill>
              </a:rPr>
              <a:t>HIC and Stave </a:t>
            </a:r>
            <a:r>
              <a:rPr lang="en-GB" sz="1400" dirty="0" smtClean="0">
                <a:solidFill>
                  <a:srgbClr val="2E75B6"/>
                </a:solidFill>
              </a:rPr>
              <a:t>wire bond area</a:t>
            </a:r>
            <a:endParaRPr lang="en-GB" sz="1400" dirty="0">
              <a:solidFill>
                <a:srgbClr val="2E75B6"/>
              </a:solidFill>
            </a:endParaRPr>
          </a:p>
        </p:txBody>
      </p:sp>
    </p:spTree>
    <p:extLst>
      <p:ext uri="{BB962C8B-B14F-4D97-AF65-F5344CB8AC3E}">
        <p14:creationId xmlns:p14="http://schemas.microsoft.com/office/powerpoint/2010/main" val="1033590945"/>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84F3AC-14D0-2246-9387-DFF665680867}" type="slidenum">
              <a:rPr lang="en-US" smtClean="0"/>
              <a:t>34</a:t>
            </a:fld>
            <a:endParaRPr lang="en-US"/>
          </a:p>
        </p:txBody>
      </p:sp>
      <p:sp>
        <p:nvSpPr>
          <p:cNvPr id="5" name="Title 4"/>
          <p:cNvSpPr>
            <a:spLocks noGrp="1"/>
          </p:cNvSpPr>
          <p:nvPr>
            <p:ph type="title"/>
          </p:nvPr>
        </p:nvSpPr>
        <p:spPr/>
        <p:txBody>
          <a:bodyPr/>
          <a:lstStyle/>
          <a:p>
            <a:r>
              <a:rPr lang="en-US" dirty="0" smtClean="0"/>
              <a:t>IB mechanics</a:t>
            </a:r>
            <a:endParaRPr lang="en-US" dirty="0"/>
          </a:p>
        </p:txBody>
      </p:sp>
      <p:pic>
        <p:nvPicPr>
          <p:cNvPr id="6" name="Picture 5"/>
          <p:cNvPicPr>
            <a:picLocks noChangeAspect="1"/>
          </p:cNvPicPr>
          <p:nvPr/>
        </p:nvPicPr>
        <p:blipFill>
          <a:blip r:embed="rId2"/>
          <a:stretch>
            <a:fillRect/>
          </a:stretch>
        </p:blipFill>
        <p:spPr>
          <a:xfrm>
            <a:off x="783884" y="532645"/>
            <a:ext cx="7556636" cy="4223966"/>
          </a:xfrm>
          <a:prstGeom prst="rect">
            <a:avLst/>
          </a:prstGeom>
        </p:spPr>
      </p:pic>
    </p:spTree>
    <p:extLst>
      <p:ext uri="{BB962C8B-B14F-4D97-AF65-F5344CB8AC3E}">
        <p14:creationId xmlns:p14="http://schemas.microsoft.com/office/powerpoint/2010/main" val="2791557510"/>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84F3AC-14D0-2246-9387-DFF665680867}" type="slidenum">
              <a:rPr lang="en-US" smtClean="0"/>
              <a:t>35</a:t>
            </a:fld>
            <a:endParaRPr lang="en-US"/>
          </a:p>
        </p:txBody>
      </p:sp>
      <p:sp>
        <p:nvSpPr>
          <p:cNvPr id="3" name="Title 2"/>
          <p:cNvSpPr>
            <a:spLocks noGrp="1"/>
          </p:cNvSpPr>
          <p:nvPr>
            <p:ph type="title"/>
          </p:nvPr>
        </p:nvSpPr>
        <p:spPr/>
        <p:txBody>
          <a:bodyPr/>
          <a:lstStyle/>
          <a:p>
            <a:r>
              <a:rPr lang="en-US" dirty="0" smtClean="0"/>
              <a:t>Review Milestones</a:t>
            </a:r>
            <a:endParaRPr lang="en-US" dirty="0"/>
          </a:p>
        </p:txBody>
      </p:sp>
      <p:pic>
        <p:nvPicPr>
          <p:cNvPr id="4" name="Picture 3"/>
          <p:cNvPicPr>
            <a:picLocks noChangeAspect="1"/>
          </p:cNvPicPr>
          <p:nvPr/>
        </p:nvPicPr>
        <p:blipFill>
          <a:blip r:embed="rId2"/>
          <a:stretch>
            <a:fillRect/>
          </a:stretch>
        </p:blipFill>
        <p:spPr>
          <a:xfrm>
            <a:off x="424963" y="644606"/>
            <a:ext cx="8356197" cy="4122659"/>
          </a:xfrm>
          <a:prstGeom prst="rect">
            <a:avLst/>
          </a:prstGeom>
        </p:spPr>
      </p:pic>
    </p:spTree>
    <p:extLst>
      <p:ext uri="{BB962C8B-B14F-4D97-AF65-F5344CB8AC3E}">
        <p14:creationId xmlns:p14="http://schemas.microsoft.com/office/powerpoint/2010/main" val="74900088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84F3AC-14D0-2246-9387-DFF665680867}" type="slidenum">
              <a:rPr lang="en-US" smtClean="0"/>
              <a:t>36</a:t>
            </a:fld>
            <a:endParaRPr lang="en-US"/>
          </a:p>
        </p:txBody>
      </p:sp>
      <p:sp>
        <p:nvSpPr>
          <p:cNvPr id="3" name="Title 2"/>
          <p:cNvSpPr>
            <a:spLocks noGrp="1"/>
          </p:cNvSpPr>
          <p:nvPr>
            <p:ph type="title"/>
          </p:nvPr>
        </p:nvSpPr>
        <p:spPr/>
        <p:txBody>
          <a:bodyPr/>
          <a:lstStyle/>
          <a:p>
            <a:r>
              <a:rPr lang="en-US" dirty="0" smtClean="0"/>
              <a:t>Production Milestones</a:t>
            </a:r>
            <a:endParaRPr lang="en-US" dirty="0"/>
          </a:p>
        </p:txBody>
      </p:sp>
      <p:pic>
        <p:nvPicPr>
          <p:cNvPr id="5" name="Picture 4"/>
          <p:cNvPicPr>
            <a:picLocks noChangeAspect="1"/>
          </p:cNvPicPr>
          <p:nvPr/>
        </p:nvPicPr>
        <p:blipFill>
          <a:blip r:embed="rId2"/>
          <a:stretch>
            <a:fillRect/>
          </a:stretch>
        </p:blipFill>
        <p:spPr>
          <a:xfrm>
            <a:off x="344910" y="561924"/>
            <a:ext cx="7928352" cy="4141544"/>
          </a:xfrm>
          <a:prstGeom prst="rect">
            <a:avLst/>
          </a:prstGeom>
        </p:spPr>
      </p:pic>
    </p:spTree>
    <p:extLst>
      <p:ext uri="{BB962C8B-B14F-4D97-AF65-F5344CB8AC3E}">
        <p14:creationId xmlns:p14="http://schemas.microsoft.com/office/powerpoint/2010/main" val="3028003820"/>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84F3AC-14D0-2246-9387-DFF665680867}" type="slidenum">
              <a:rPr lang="en-US" smtClean="0"/>
              <a:t>37</a:t>
            </a:fld>
            <a:endParaRPr lang="en-US"/>
          </a:p>
        </p:txBody>
      </p:sp>
      <p:sp>
        <p:nvSpPr>
          <p:cNvPr id="5" name="Title 4"/>
          <p:cNvSpPr>
            <a:spLocks noGrp="1"/>
          </p:cNvSpPr>
          <p:nvPr>
            <p:ph type="title"/>
          </p:nvPr>
        </p:nvSpPr>
        <p:spPr/>
        <p:txBody>
          <a:bodyPr/>
          <a:lstStyle/>
          <a:p>
            <a:r>
              <a:rPr lang="en-US" dirty="0"/>
              <a:t>O</a:t>
            </a:r>
            <a:r>
              <a:rPr lang="en-US" dirty="0" smtClean="0"/>
              <a:t>B mechanics</a:t>
            </a:r>
            <a:endParaRPr lang="en-US" dirty="0"/>
          </a:p>
        </p:txBody>
      </p:sp>
      <p:pic>
        <p:nvPicPr>
          <p:cNvPr id="3" name="Picture 2"/>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877949" y="590967"/>
            <a:ext cx="7332601" cy="4124588"/>
          </a:xfrm>
          <a:prstGeom prst="rect">
            <a:avLst/>
          </a:prstGeom>
        </p:spPr>
      </p:pic>
    </p:spTree>
    <p:extLst>
      <p:ext uri="{BB962C8B-B14F-4D97-AF65-F5344CB8AC3E}">
        <p14:creationId xmlns:p14="http://schemas.microsoft.com/office/powerpoint/2010/main" val="369000075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84F3AC-14D0-2246-9387-DFF665680867}" type="slidenum">
              <a:rPr lang="en-US" smtClean="0"/>
              <a:t>38</a:t>
            </a:fld>
            <a:endParaRPr lang="en-US"/>
          </a:p>
        </p:txBody>
      </p:sp>
      <p:sp>
        <p:nvSpPr>
          <p:cNvPr id="3" name="Title 2"/>
          <p:cNvSpPr>
            <a:spLocks noGrp="1"/>
          </p:cNvSpPr>
          <p:nvPr>
            <p:ph type="title"/>
          </p:nvPr>
        </p:nvSpPr>
        <p:spPr>
          <a:xfrm>
            <a:off x="0" y="-54738"/>
            <a:ext cx="7572314" cy="556021"/>
          </a:xfrm>
        </p:spPr>
        <p:txBody>
          <a:bodyPr/>
          <a:lstStyle/>
          <a:p>
            <a:r>
              <a:rPr lang="en-US" dirty="0" smtClean="0"/>
              <a:t>HIC and Staves testing protocol and set-up</a:t>
            </a:r>
            <a:endParaRPr lang="en-US" dirty="0"/>
          </a:p>
        </p:txBody>
      </p:sp>
      <p:sp>
        <p:nvSpPr>
          <p:cNvPr id="4" name="Content Placeholder 3"/>
          <p:cNvSpPr>
            <a:spLocks noGrp="1"/>
          </p:cNvSpPr>
          <p:nvPr>
            <p:ph sz="quarter" idx="13"/>
          </p:nvPr>
        </p:nvSpPr>
        <p:spPr>
          <a:xfrm>
            <a:off x="5215863" y="743193"/>
            <a:ext cx="3798796" cy="2179961"/>
          </a:xfrm>
        </p:spPr>
        <p:txBody>
          <a:bodyPr>
            <a:normAutofit fontScale="70000" lnSpcReduction="20000"/>
          </a:bodyPr>
          <a:lstStyle/>
          <a:p>
            <a:r>
              <a:rPr lang="en-US" dirty="0"/>
              <a:t>Each scan has a dedicated analysis which creates a result, including a </a:t>
            </a:r>
            <a:r>
              <a:rPr lang="en-US" dirty="0" smtClean="0"/>
              <a:t>classification </a:t>
            </a:r>
          </a:p>
          <a:p>
            <a:pPr lvl="1"/>
            <a:r>
              <a:rPr lang="en-US" dirty="0" smtClean="0">
                <a:solidFill>
                  <a:srgbClr val="4F81BD"/>
                </a:solidFill>
              </a:rPr>
              <a:t>classes</a:t>
            </a:r>
            <a:r>
              <a:rPr lang="en-US" dirty="0">
                <a:solidFill>
                  <a:srgbClr val="4F81BD"/>
                </a:solidFill>
              </a:rPr>
              <a:t>: </a:t>
            </a:r>
            <a:r>
              <a:rPr lang="en-US" dirty="0">
                <a:solidFill>
                  <a:srgbClr val="00B050"/>
                </a:solidFill>
              </a:rPr>
              <a:t>green</a:t>
            </a:r>
            <a:r>
              <a:rPr lang="en-US" dirty="0">
                <a:solidFill>
                  <a:srgbClr val="4F81BD"/>
                </a:solidFill>
              </a:rPr>
              <a:t> </a:t>
            </a:r>
            <a:r>
              <a:rPr lang="mr-IN" dirty="0">
                <a:solidFill>
                  <a:srgbClr val="4F81BD"/>
                </a:solidFill>
              </a:rPr>
              <a:t>–</a:t>
            </a:r>
            <a:r>
              <a:rPr lang="en-US" dirty="0">
                <a:solidFill>
                  <a:srgbClr val="4F81BD"/>
                </a:solidFill>
              </a:rPr>
              <a:t> </a:t>
            </a:r>
            <a:r>
              <a:rPr lang="en-US" dirty="0">
                <a:solidFill>
                  <a:srgbClr val="FFC000"/>
                </a:solidFill>
              </a:rPr>
              <a:t>orange</a:t>
            </a:r>
            <a:r>
              <a:rPr lang="en-US" dirty="0">
                <a:solidFill>
                  <a:srgbClr val="4F81BD"/>
                </a:solidFill>
              </a:rPr>
              <a:t> </a:t>
            </a:r>
            <a:r>
              <a:rPr lang="mr-IN" dirty="0">
                <a:solidFill>
                  <a:srgbClr val="4F81BD"/>
                </a:solidFill>
              </a:rPr>
              <a:t>–</a:t>
            </a:r>
            <a:r>
              <a:rPr lang="en-US" dirty="0">
                <a:solidFill>
                  <a:srgbClr val="4F81BD"/>
                </a:solidFill>
              </a:rPr>
              <a:t> </a:t>
            </a:r>
            <a:r>
              <a:rPr lang="en-US" dirty="0">
                <a:solidFill>
                  <a:srgbClr val="C00000"/>
                </a:solidFill>
              </a:rPr>
              <a:t>red </a:t>
            </a:r>
            <a:endParaRPr lang="en-US" dirty="0" smtClean="0">
              <a:solidFill>
                <a:srgbClr val="C00000"/>
              </a:solidFill>
            </a:endParaRPr>
          </a:p>
          <a:p>
            <a:pPr lvl="1"/>
            <a:r>
              <a:rPr lang="en-US" dirty="0" smtClean="0">
                <a:solidFill>
                  <a:schemeClr val="accent6"/>
                </a:solidFill>
              </a:rPr>
              <a:t>Classification </a:t>
            </a:r>
            <a:r>
              <a:rPr lang="en-US" dirty="0">
                <a:solidFill>
                  <a:schemeClr val="accent6"/>
                </a:solidFill>
              </a:rPr>
              <a:t>based on </a:t>
            </a:r>
            <a:r>
              <a:rPr lang="en-US" dirty="0" smtClean="0">
                <a:solidFill>
                  <a:schemeClr val="accent6"/>
                </a:solidFill>
              </a:rPr>
              <a:t>configurable cut </a:t>
            </a:r>
            <a:r>
              <a:rPr lang="en-US" dirty="0">
                <a:solidFill>
                  <a:schemeClr val="accent6"/>
                </a:solidFill>
              </a:rPr>
              <a:t>values </a:t>
            </a:r>
            <a:endParaRPr lang="en-US" dirty="0" smtClean="0">
              <a:solidFill>
                <a:schemeClr val="accent6"/>
              </a:solidFill>
            </a:endParaRPr>
          </a:p>
          <a:p>
            <a:pPr marL="342900" indent="-342900">
              <a:buFont typeface="Arial" charset="0"/>
              <a:buChar char="•"/>
            </a:pPr>
            <a:r>
              <a:rPr lang="en-US" dirty="0" smtClean="0">
                <a:solidFill>
                  <a:srgbClr val="4F81BD"/>
                </a:solidFill>
              </a:rPr>
              <a:t>For each </a:t>
            </a:r>
            <a:r>
              <a:rPr lang="en-US" dirty="0">
                <a:solidFill>
                  <a:srgbClr val="4F81BD"/>
                </a:solidFill>
              </a:rPr>
              <a:t>test result </a:t>
            </a:r>
            <a:r>
              <a:rPr lang="en-US" dirty="0" smtClean="0">
                <a:solidFill>
                  <a:srgbClr val="4F81BD"/>
                </a:solidFill>
              </a:rPr>
              <a:t>parameters </a:t>
            </a:r>
            <a:r>
              <a:rPr lang="en-US" dirty="0">
                <a:solidFill>
                  <a:srgbClr val="4F81BD"/>
                </a:solidFill>
              </a:rPr>
              <a:t>and attachments </a:t>
            </a:r>
            <a:r>
              <a:rPr lang="en-US" dirty="0" smtClean="0">
                <a:solidFill>
                  <a:srgbClr val="4F81BD"/>
                </a:solidFill>
              </a:rPr>
              <a:t>are written to </a:t>
            </a:r>
            <a:r>
              <a:rPr lang="en-US" dirty="0">
                <a:solidFill>
                  <a:srgbClr val="4F81BD"/>
                </a:solidFill>
              </a:rPr>
              <a:t>the </a:t>
            </a:r>
            <a:r>
              <a:rPr lang="en-US" dirty="0" smtClean="0">
                <a:solidFill>
                  <a:srgbClr val="4F81BD"/>
                </a:solidFill>
              </a:rPr>
              <a:t>production database</a:t>
            </a:r>
            <a:endParaRPr lang="en-US" dirty="0">
              <a:solidFill>
                <a:srgbClr val="4F81BD"/>
              </a:solidFill>
            </a:endParaRPr>
          </a:p>
          <a:p>
            <a:pPr marL="342900" indent="-342900">
              <a:buFont typeface="Arial" charset="0"/>
              <a:buChar char="•"/>
            </a:pPr>
            <a:endParaRPr lang="en-US" dirty="0" smtClean="0">
              <a:solidFill>
                <a:srgbClr val="000000"/>
              </a:solidFill>
            </a:endParaRPr>
          </a:p>
          <a:p>
            <a:endParaRPr lang="en-US" dirty="0"/>
          </a:p>
        </p:txBody>
      </p:sp>
      <p:grpSp>
        <p:nvGrpSpPr>
          <p:cNvPr id="81" name="Group 80"/>
          <p:cNvGrpSpPr/>
          <p:nvPr/>
        </p:nvGrpSpPr>
        <p:grpSpPr>
          <a:xfrm>
            <a:off x="354740" y="790236"/>
            <a:ext cx="4724826" cy="2722397"/>
            <a:chOff x="666439" y="1062573"/>
            <a:chExt cx="10074063" cy="4473357"/>
          </a:xfrm>
        </p:grpSpPr>
        <p:sp>
          <p:nvSpPr>
            <p:cNvPr id="82" name="Rectangle 81"/>
            <p:cNvSpPr/>
            <p:nvPr/>
          </p:nvSpPr>
          <p:spPr>
            <a:xfrm>
              <a:off x="666439" y="1062573"/>
              <a:ext cx="1571775" cy="88652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Powering Test</a:t>
              </a:r>
              <a:endParaRPr lang="en-US" sz="1000" dirty="0"/>
            </a:p>
          </p:txBody>
        </p:sp>
        <p:sp>
          <p:nvSpPr>
            <p:cNvPr id="83" name="Rectangle 82"/>
            <p:cNvSpPr/>
            <p:nvPr/>
          </p:nvSpPr>
          <p:spPr>
            <a:xfrm>
              <a:off x="2692396" y="1062573"/>
              <a:ext cx="1571775" cy="88652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FIFO Test</a:t>
              </a:r>
            </a:p>
            <a:p>
              <a:pPr algn="ctr"/>
              <a:r>
                <a:rPr lang="en-US" sz="1000" dirty="0" smtClean="0"/>
                <a:t>(×3 DVDD)</a:t>
              </a:r>
              <a:endParaRPr lang="en-US" sz="1000" dirty="0"/>
            </a:p>
          </p:txBody>
        </p:sp>
        <p:sp>
          <p:nvSpPr>
            <p:cNvPr id="84" name="Rectangle 83"/>
            <p:cNvSpPr/>
            <p:nvPr/>
          </p:nvSpPr>
          <p:spPr>
            <a:xfrm>
              <a:off x="4756076" y="1062573"/>
              <a:ext cx="1571775" cy="88652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Local Bus Test</a:t>
              </a:r>
              <a:endParaRPr lang="en-US" sz="1000" dirty="0"/>
            </a:p>
          </p:txBody>
        </p:sp>
        <p:sp>
          <p:nvSpPr>
            <p:cNvPr id="85" name="Rectangle 84"/>
            <p:cNvSpPr/>
            <p:nvPr/>
          </p:nvSpPr>
          <p:spPr>
            <a:xfrm>
              <a:off x="6832330" y="1062573"/>
              <a:ext cx="1571775" cy="88652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Digital Scan (×3 DVDD)</a:t>
              </a:r>
              <a:endParaRPr lang="en-US" sz="1000" dirty="0"/>
            </a:p>
          </p:txBody>
        </p:sp>
        <p:sp>
          <p:nvSpPr>
            <p:cNvPr id="86" name="Rectangle 85"/>
            <p:cNvSpPr/>
            <p:nvPr/>
          </p:nvSpPr>
          <p:spPr>
            <a:xfrm>
              <a:off x="8902545" y="1062573"/>
              <a:ext cx="1837957" cy="88652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Digital White Frame</a:t>
              </a:r>
              <a:endParaRPr lang="en-US" sz="1000" dirty="0"/>
            </a:p>
          </p:txBody>
        </p:sp>
        <p:sp>
          <p:nvSpPr>
            <p:cNvPr id="87" name="Rectangle 86"/>
            <p:cNvSpPr/>
            <p:nvPr/>
          </p:nvSpPr>
          <p:spPr>
            <a:xfrm>
              <a:off x="4188440" y="2955084"/>
              <a:ext cx="2425580" cy="88652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Threshold Tuning </a:t>
              </a:r>
              <a:br>
                <a:rPr lang="en-US" sz="1000" dirty="0" smtClean="0"/>
              </a:br>
              <a:r>
                <a:rPr lang="en-US" sz="1000" dirty="0" smtClean="0"/>
                <a:t>(0V and 3V)</a:t>
              </a:r>
              <a:endParaRPr lang="en-US" sz="1000" dirty="0"/>
            </a:p>
          </p:txBody>
        </p:sp>
        <p:sp>
          <p:nvSpPr>
            <p:cNvPr id="88" name="Rectangle 87"/>
            <p:cNvSpPr/>
            <p:nvPr/>
          </p:nvSpPr>
          <p:spPr>
            <a:xfrm>
              <a:off x="1420322" y="2950298"/>
              <a:ext cx="2201036" cy="88652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Threshold Scan </a:t>
              </a:r>
              <a:br>
                <a:rPr lang="en-US" sz="1000" dirty="0" smtClean="0"/>
              </a:br>
              <a:r>
                <a:rPr lang="en-US" sz="1000" dirty="0" smtClean="0"/>
                <a:t>(0V and 3V)</a:t>
              </a:r>
              <a:endParaRPr lang="en-US" sz="1000" dirty="0"/>
            </a:p>
          </p:txBody>
        </p:sp>
        <p:sp>
          <p:nvSpPr>
            <p:cNvPr id="89" name="Rectangle 88"/>
            <p:cNvSpPr/>
            <p:nvPr/>
          </p:nvSpPr>
          <p:spPr>
            <a:xfrm>
              <a:off x="7095823" y="2955084"/>
              <a:ext cx="2201036" cy="88652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Threshold Scan </a:t>
              </a:r>
              <a:br>
                <a:rPr lang="en-US" sz="1000" dirty="0" smtClean="0"/>
              </a:br>
              <a:r>
                <a:rPr lang="en-US" sz="1000" dirty="0" smtClean="0"/>
                <a:t>(0V and 3V)</a:t>
              </a:r>
              <a:endParaRPr lang="en-US" sz="1000" dirty="0"/>
            </a:p>
          </p:txBody>
        </p:sp>
        <p:sp>
          <p:nvSpPr>
            <p:cNvPr id="90" name="Rectangle 89"/>
            <p:cNvSpPr/>
            <p:nvPr/>
          </p:nvSpPr>
          <p:spPr>
            <a:xfrm>
              <a:off x="1420322" y="4644616"/>
              <a:ext cx="2414242" cy="88652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Noise Occupancy</a:t>
              </a:r>
              <a:br>
                <a:rPr lang="en-US" sz="1000" dirty="0" smtClean="0"/>
              </a:br>
              <a:r>
                <a:rPr lang="en-US" sz="1000" dirty="0" smtClean="0"/>
                <a:t>(0V and 3V)</a:t>
              </a:r>
              <a:endParaRPr lang="en-US" sz="1000" dirty="0"/>
            </a:p>
          </p:txBody>
        </p:sp>
        <p:sp>
          <p:nvSpPr>
            <p:cNvPr id="91" name="Rectangle 90"/>
            <p:cNvSpPr/>
            <p:nvPr/>
          </p:nvSpPr>
          <p:spPr>
            <a:xfrm>
              <a:off x="4320424" y="4649404"/>
              <a:ext cx="2814056" cy="886526"/>
            </a:xfrm>
            <a:prstGeom prst="rect">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sz="1000" dirty="0" smtClean="0"/>
                <a:t>Noise Occupancy</a:t>
              </a:r>
              <a:br>
                <a:rPr lang="en-US" sz="1000" dirty="0" smtClean="0"/>
              </a:br>
              <a:r>
                <a:rPr lang="en-US" sz="1000" dirty="0" smtClean="0"/>
                <a:t>w Mask (0V and 3V)</a:t>
              </a:r>
              <a:endParaRPr lang="en-US" sz="1000" dirty="0"/>
            </a:p>
          </p:txBody>
        </p:sp>
        <p:cxnSp>
          <p:nvCxnSpPr>
            <p:cNvPr id="92" name="Straight Arrow Connector 91"/>
            <p:cNvCxnSpPr>
              <a:stCxn id="82" idx="3"/>
              <a:endCxn id="83" idx="1"/>
            </p:cNvCxnSpPr>
            <p:nvPr/>
          </p:nvCxnSpPr>
          <p:spPr>
            <a:xfrm>
              <a:off x="2238214" y="1505836"/>
              <a:ext cx="454182"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3" name="Straight Arrow Connector 92"/>
            <p:cNvCxnSpPr>
              <a:stCxn id="83" idx="3"/>
              <a:endCxn id="84" idx="1"/>
            </p:cNvCxnSpPr>
            <p:nvPr/>
          </p:nvCxnSpPr>
          <p:spPr>
            <a:xfrm>
              <a:off x="4264171" y="1505836"/>
              <a:ext cx="491905"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4" name="Straight Arrow Connector 93"/>
            <p:cNvCxnSpPr>
              <a:stCxn id="84" idx="3"/>
              <a:endCxn id="85" idx="1"/>
            </p:cNvCxnSpPr>
            <p:nvPr/>
          </p:nvCxnSpPr>
          <p:spPr>
            <a:xfrm>
              <a:off x="6327851" y="1505836"/>
              <a:ext cx="504479"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5" name="Straight Arrow Connector 94"/>
            <p:cNvCxnSpPr>
              <a:stCxn id="85" idx="3"/>
              <a:endCxn id="86" idx="1"/>
            </p:cNvCxnSpPr>
            <p:nvPr/>
          </p:nvCxnSpPr>
          <p:spPr>
            <a:xfrm>
              <a:off x="8404105" y="1505836"/>
              <a:ext cx="498440"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6" name="Elbow Connector 95"/>
            <p:cNvCxnSpPr>
              <a:stCxn id="86" idx="3"/>
              <a:endCxn id="88" idx="1"/>
            </p:cNvCxnSpPr>
            <p:nvPr/>
          </p:nvCxnSpPr>
          <p:spPr>
            <a:xfrm flipH="1">
              <a:off x="1420322" y="1505836"/>
              <a:ext cx="9320180" cy="1887725"/>
            </a:xfrm>
            <a:prstGeom prst="bentConnector5">
              <a:avLst>
                <a:gd name="adj1" fmla="val -2453"/>
                <a:gd name="adj2" fmla="val 50000"/>
                <a:gd name="adj3" fmla="val 102453"/>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7" name="Straight Arrow Connector 96"/>
            <p:cNvCxnSpPr>
              <a:stCxn id="88" idx="3"/>
              <a:endCxn id="87" idx="1"/>
            </p:cNvCxnSpPr>
            <p:nvPr/>
          </p:nvCxnSpPr>
          <p:spPr>
            <a:xfrm>
              <a:off x="3621358" y="3393561"/>
              <a:ext cx="567082" cy="478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8" name="Straight Arrow Connector 97"/>
            <p:cNvCxnSpPr>
              <a:stCxn id="87" idx="3"/>
              <a:endCxn id="89" idx="1"/>
            </p:cNvCxnSpPr>
            <p:nvPr/>
          </p:nvCxnSpPr>
          <p:spPr>
            <a:xfrm>
              <a:off x="6614020" y="3398347"/>
              <a:ext cx="481803" cy="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9" name="Elbow Connector 98"/>
            <p:cNvCxnSpPr>
              <a:stCxn id="89" idx="3"/>
              <a:endCxn id="90" idx="1"/>
            </p:cNvCxnSpPr>
            <p:nvPr/>
          </p:nvCxnSpPr>
          <p:spPr>
            <a:xfrm flipH="1">
              <a:off x="1420322" y="3398347"/>
              <a:ext cx="7876537" cy="1689532"/>
            </a:xfrm>
            <a:prstGeom prst="bentConnector5">
              <a:avLst>
                <a:gd name="adj1" fmla="val -2902"/>
                <a:gd name="adj2" fmla="val 50000"/>
                <a:gd name="adj3" fmla="val 102902"/>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0" name="Straight Arrow Connector 99"/>
            <p:cNvCxnSpPr>
              <a:stCxn id="90" idx="3"/>
              <a:endCxn id="91" idx="1"/>
            </p:cNvCxnSpPr>
            <p:nvPr/>
          </p:nvCxnSpPr>
          <p:spPr>
            <a:xfrm>
              <a:off x="3834564" y="5087879"/>
              <a:ext cx="485860" cy="478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grpSp>
      <p:sp>
        <p:nvSpPr>
          <p:cNvPr id="101" name="TextBox 100"/>
          <p:cNvSpPr txBox="1"/>
          <p:nvPr/>
        </p:nvSpPr>
        <p:spPr>
          <a:xfrm>
            <a:off x="144704" y="4251298"/>
            <a:ext cx="1505540" cy="369332"/>
          </a:xfrm>
          <a:prstGeom prst="rect">
            <a:avLst/>
          </a:prstGeom>
          <a:noFill/>
        </p:spPr>
        <p:txBody>
          <a:bodyPr wrap="none" rtlCol="0">
            <a:spAutoFit/>
          </a:bodyPr>
          <a:lstStyle/>
          <a:p>
            <a:r>
              <a:rPr lang="en-US" dirty="0" smtClean="0"/>
              <a:t>HIC test flow</a:t>
            </a:r>
            <a:endParaRPr lang="en-US" dirty="0"/>
          </a:p>
        </p:txBody>
      </p:sp>
      <p:pic>
        <p:nvPicPr>
          <p:cNvPr id="102" name="Content Placeholder 3" descr="GUI_10.png"/>
          <p:cNvPicPr>
            <a:picLocks noChangeAspect="1"/>
          </p:cNvPicPr>
          <p:nvPr/>
        </p:nvPicPr>
        <p:blipFill>
          <a:blip r:embed="rId2" cstate="screen">
            <a:extLst>
              <a:ext uri="{28A0092B-C50C-407E-A947-70E740481C1C}">
                <a14:useLocalDpi xmlns:a14="http://schemas.microsoft.com/office/drawing/2010/main"/>
              </a:ext>
            </a:extLst>
          </a:blip>
          <a:srcRect l="-2875" r="-2875"/>
          <a:stretch>
            <a:fillRect/>
          </a:stretch>
        </p:blipFill>
        <p:spPr>
          <a:xfrm>
            <a:off x="5079566" y="2849732"/>
            <a:ext cx="4064434" cy="1862735"/>
          </a:xfrm>
          <a:prstGeom prst="rect">
            <a:avLst/>
          </a:prstGeom>
        </p:spPr>
      </p:pic>
      <p:sp>
        <p:nvSpPr>
          <p:cNvPr id="103" name="TextBox 102"/>
          <p:cNvSpPr txBox="1"/>
          <p:nvPr/>
        </p:nvSpPr>
        <p:spPr>
          <a:xfrm>
            <a:off x="2272817" y="4251298"/>
            <a:ext cx="2943046" cy="369332"/>
          </a:xfrm>
          <a:prstGeom prst="rect">
            <a:avLst/>
          </a:prstGeom>
          <a:noFill/>
        </p:spPr>
        <p:txBody>
          <a:bodyPr wrap="none" rtlCol="0">
            <a:spAutoFit/>
          </a:bodyPr>
          <a:lstStyle/>
          <a:p>
            <a:r>
              <a:rPr lang="en-US" dirty="0" smtClean="0"/>
              <a:t>GUI interface to test set-up</a:t>
            </a:r>
            <a:endParaRPr lang="en-US" dirty="0"/>
          </a:p>
        </p:txBody>
      </p:sp>
      <p:cxnSp>
        <p:nvCxnSpPr>
          <p:cNvPr id="105" name="Straight Arrow Connector 104"/>
          <p:cNvCxnSpPr>
            <a:stCxn id="101" idx="0"/>
          </p:cNvCxnSpPr>
          <p:nvPr/>
        </p:nvCxnSpPr>
        <p:spPr>
          <a:xfrm flipV="1">
            <a:off x="897474" y="3700811"/>
            <a:ext cx="752770" cy="550487"/>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7" name="Straight Arrow Connector 106"/>
          <p:cNvCxnSpPr>
            <a:endCxn id="102" idx="1"/>
          </p:cNvCxnSpPr>
          <p:nvPr/>
        </p:nvCxnSpPr>
        <p:spPr>
          <a:xfrm flipV="1">
            <a:off x="3009993" y="3781100"/>
            <a:ext cx="2069573" cy="47019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5" name="Rectangle 4"/>
          <p:cNvSpPr/>
          <p:nvPr/>
        </p:nvSpPr>
        <p:spPr>
          <a:xfrm>
            <a:off x="6215529" y="3929529"/>
            <a:ext cx="762000" cy="56776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00399592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image17.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9746" y="1435857"/>
            <a:ext cx="3787545" cy="1954861"/>
          </a:xfrm>
          <a:prstGeom prst="rect">
            <a:avLst/>
          </a:prstGeom>
          <a:ln w="12700" cap="flat">
            <a:noFill/>
            <a:miter lim="400000"/>
          </a:ln>
          <a:effectLst/>
        </p:spPr>
      </p:pic>
      <p:sp>
        <p:nvSpPr>
          <p:cNvPr id="2" name="Slide Number Placeholder 1"/>
          <p:cNvSpPr>
            <a:spLocks noGrp="1"/>
          </p:cNvSpPr>
          <p:nvPr>
            <p:ph type="sldNum" sz="quarter" idx="12"/>
          </p:nvPr>
        </p:nvSpPr>
        <p:spPr/>
        <p:txBody>
          <a:bodyPr/>
          <a:lstStyle/>
          <a:p>
            <a:fld id="{8E84F3AC-14D0-2246-9387-DFF665680867}" type="slidenum">
              <a:rPr lang="en-US" smtClean="0"/>
              <a:t>39</a:t>
            </a:fld>
            <a:endParaRPr lang="en-US"/>
          </a:p>
        </p:txBody>
      </p:sp>
      <p:sp>
        <p:nvSpPr>
          <p:cNvPr id="3" name="Title 2"/>
          <p:cNvSpPr>
            <a:spLocks noGrp="1"/>
          </p:cNvSpPr>
          <p:nvPr>
            <p:ph type="title"/>
          </p:nvPr>
        </p:nvSpPr>
        <p:spPr/>
        <p:txBody>
          <a:bodyPr/>
          <a:lstStyle/>
          <a:p>
            <a:r>
              <a:rPr lang="en-US" dirty="0"/>
              <a:t>Detector HICs and staves – Inner Barrel</a:t>
            </a:r>
          </a:p>
        </p:txBody>
      </p:sp>
      <p:sp>
        <p:nvSpPr>
          <p:cNvPr id="6" name="Shape 223"/>
          <p:cNvSpPr/>
          <p:nvPr/>
        </p:nvSpPr>
        <p:spPr>
          <a:xfrm>
            <a:off x="92397" y="1055139"/>
            <a:ext cx="2532569" cy="3101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5023" tIns="65023" rIns="65023" bIns="65023" numCol="1" anchor="t">
            <a:noAutofit/>
          </a:bodyPr>
          <a:lstStyle>
            <a:lvl1pPr defTabSz="650240">
              <a:buClrTx/>
              <a:defRPr sz="1400" b="1">
                <a:solidFill>
                  <a:srgbClr val="000000"/>
                </a:solidFill>
                <a:uFillTx/>
                <a:latin typeface="Calibri"/>
                <a:ea typeface="Calibri"/>
                <a:cs typeface="Calibri"/>
                <a:sym typeface="Calibri"/>
              </a:defRPr>
            </a:lvl1pPr>
          </a:lstStyle>
          <a:p>
            <a:r>
              <a:rPr sz="2000" dirty="0"/>
              <a:t>Flexible </a:t>
            </a:r>
            <a:r>
              <a:rPr sz="2000" dirty="0" smtClean="0"/>
              <a:t>PCB</a:t>
            </a:r>
            <a:r>
              <a:rPr lang="it-IT" sz="2000" dirty="0" smtClean="0"/>
              <a:t> - FPC</a:t>
            </a:r>
            <a:endParaRPr sz="2000" dirty="0"/>
          </a:p>
        </p:txBody>
      </p:sp>
      <p:sp>
        <p:nvSpPr>
          <p:cNvPr id="7" name="Shape 224"/>
          <p:cNvSpPr/>
          <p:nvPr/>
        </p:nvSpPr>
        <p:spPr>
          <a:xfrm>
            <a:off x="151070" y="1774475"/>
            <a:ext cx="1599518" cy="31017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5023" tIns="65023" rIns="65023" bIns="65023" numCol="1" anchor="t">
            <a:noAutofit/>
          </a:bodyPr>
          <a:lstStyle>
            <a:lvl1pPr defTabSz="650240">
              <a:buClrTx/>
              <a:defRPr sz="1400" b="1">
                <a:solidFill>
                  <a:srgbClr val="000000"/>
                </a:solidFill>
                <a:uFillTx/>
                <a:latin typeface="Calibri"/>
                <a:ea typeface="Calibri"/>
                <a:cs typeface="Calibri"/>
                <a:sym typeface="Calibri"/>
              </a:defRPr>
            </a:lvl1pPr>
          </a:lstStyle>
          <a:p>
            <a:r>
              <a:rPr sz="2000" dirty="0"/>
              <a:t>9 sensors</a:t>
            </a:r>
          </a:p>
        </p:txBody>
      </p:sp>
      <p:sp>
        <p:nvSpPr>
          <p:cNvPr id="8" name="Shape 225"/>
          <p:cNvSpPr/>
          <p:nvPr/>
        </p:nvSpPr>
        <p:spPr>
          <a:xfrm>
            <a:off x="2624966" y="2466699"/>
            <a:ext cx="1599519" cy="31017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5023" tIns="65023" rIns="65023" bIns="65023" numCol="1" anchor="t">
            <a:noAutofit/>
          </a:bodyPr>
          <a:lstStyle/>
          <a:p>
            <a:pPr defTabSz="650240">
              <a:buClrTx/>
              <a:defRPr sz="1400" b="1">
                <a:solidFill>
                  <a:srgbClr val="000000"/>
                </a:solidFill>
                <a:uFillTx/>
                <a:latin typeface="Calibri"/>
                <a:ea typeface="Calibri"/>
                <a:cs typeface="Calibri"/>
                <a:sym typeface="Calibri"/>
              </a:defRPr>
            </a:pPr>
            <a:r>
              <a:rPr sz="2000" dirty="0"/>
              <a:t>Cold Plate</a:t>
            </a:r>
          </a:p>
        </p:txBody>
      </p:sp>
      <p:sp>
        <p:nvSpPr>
          <p:cNvPr id="9" name="Shape 226"/>
          <p:cNvSpPr/>
          <p:nvPr/>
        </p:nvSpPr>
        <p:spPr>
          <a:xfrm>
            <a:off x="372248" y="3292776"/>
            <a:ext cx="2132690" cy="310171"/>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65023" tIns="65023" rIns="65023" bIns="65023" numCol="1" anchor="t">
            <a:noAutofit/>
          </a:bodyPr>
          <a:lstStyle>
            <a:lvl1pPr defTabSz="650240">
              <a:buClrTx/>
              <a:defRPr sz="1400" b="1">
                <a:solidFill>
                  <a:srgbClr val="000000"/>
                </a:solidFill>
                <a:uFillTx/>
                <a:latin typeface="Calibri"/>
                <a:ea typeface="Calibri"/>
                <a:cs typeface="Calibri"/>
                <a:sym typeface="Calibri"/>
              </a:defRPr>
            </a:lvl1pPr>
          </a:lstStyle>
          <a:p>
            <a:r>
              <a:rPr sz="2000" dirty="0"/>
              <a:t>Space Frame</a:t>
            </a:r>
          </a:p>
        </p:txBody>
      </p:sp>
      <p:sp>
        <p:nvSpPr>
          <p:cNvPr id="15" name="TextBox 14"/>
          <p:cNvSpPr txBox="1"/>
          <p:nvPr/>
        </p:nvSpPr>
        <p:spPr>
          <a:xfrm>
            <a:off x="151070" y="588282"/>
            <a:ext cx="3199351" cy="369332"/>
          </a:xfrm>
          <a:prstGeom prst="rect">
            <a:avLst/>
          </a:prstGeom>
          <a:noFill/>
        </p:spPr>
        <p:txBody>
          <a:bodyPr wrap="none" rtlCol="0">
            <a:spAutoFit/>
          </a:bodyPr>
          <a:lstStyle/>
          <a:p>
            <a:r>
              <a:rPr lang="en-US" dirty="0" smtClean="0">
                <a:solidFill>
                  <a:schemeClr val="accent1"/>
                </a:solidFill>
              </a:rPr>
              <a:t>HIC: Hybrid Integrated Circuit</a:t>
            </a:r>
            <a:endParaRPr lang="en-US" dirty="0">
              <a:solidFill>
                <a:schemeClr val="accent1"/>
              </a:solidFill>
            </a:endParaRPr>
          </a:p>
        </p:txBody>
      </p:sp>
      <p:pic>
        <p:nvPicPr>
          <p:cNvPr id="21" name="Picture 2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334914" y="2883648"/>
            <a:ext cx="6605553" cy="741206"/>
          </a:xfrm>
          <a:prstGeom prst="rect">
            <a:avLst/>
          </a:prstGeom>
          <a:ln>
            <a:solidFill>
              <a:srgbClr val="C00000"/>
            </a:solidFill>
          </a:ln>
        </p:spPr>
      </p:pic>
      <p:pic>
        <p:nvPicPr>
          <p:cNvPr id="22" name="Picture 2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1882588" y="3659352"/>
            <a:ext cx="6221173" cy="1107913"/>
          </a:xfrm>
          <a:prstGeom prst="rect">
            <a:avLst/>
          </a:prstGeom>
          <a:ln>
            <a:solidFill>
              <a:srgbClr val="C00000"/>
            </a:solidFill>
          </a:ln>
        </p:spPr>
      </p:pic>
      <p:sp>
        <p:nvSpPr>
          <p:cNvPr id="23" name="TextBox 22"/>
          <p:cNvSpPr txBox="1"/>
          <p:nvPr/>
        </p:nvSpPr>
        <p:spPr>
          <a:xfrm>
            <a:off x="4036583" y="1926927"/>
            <a:ext cx="5229643" cy="1200329"/>
          </a:xfrm>
          <a:prstGeom prst="rect">
            <a:avLst/>
          </a:prstGeom>
          <a:noFill/>
        </p:spPr>
        <p:txBody>
          <a:bodyPr wrap="square" rtlCol="0">
            <a:spAutoFit/>
          </a:bodyPr>
          <a:lstStyle/>
          <a:p>
            <a:r>
              <a:rPr lang="en-US" dirty="0" smtClean="0"/>
              <a:t>STAVE: HIC glued to </a:t>
            </a:r>
            <a:r>
              <a:rPr lang="en-US" dirty="0"/>
              <a:t>the IB </a:t>
            </a:r>
            <a:r>
              <a:rPr lang="en-US" dirty="0" err="1"/>
              <a:t>spaceframe</a:t>
            </a:r>
            <a:r>
              <a:rPr lang="en-US" dirty="0"/>
              <a:t> &amp; </a:t>
            </a:r>
            <a:r>
              <a:rPr lang="en-US" dirty="0" err="1"/>
              <a:t>coldplate</a:t>
            </a:r>
            <a:r>
              <a:rPr lang="en-US" dirty="0"/>
              <a:t>, such to provide HIC support, alignment, and thermal contact to the </a:t>
            </a:r>
            <a:r>
              <a:rPr lang="en-US" dirty="0" err="1"/>
              <a:t>coldplate</a:t>
            </a:r>
            <a:endParaRPr lang="en-US" dirty="0"/>
          </a:p>
          <a:p>
            <a:endParaRPr lang="en-US" dirty="0"/>
          </a:p>
        </p:txBody>
      </p:sp>
      <p:sp>
        <p:nvSpPr>
          <p:cNvPr id="24" name="TextBox 23"/>
          <p:cNvSpPr txBox="1"/>
          <p:nvPr/>
        </p:nvSpPr>
        <p:spPr>
          <a:xfrm>
            <a:off x="6919857" y="2920129"/>
            <a:ext cx="1893943" cy="307777"/>
          </a:xfrm>
          <a:prstGeom prst="rect">
            <a:avLst/>
          </a:prstGeom>
          <a:noFill/>
        </p:spPr>
        <p:txBody>
          <a:bodyPr wrap="none" rtlCol="0">
            <a:spAutoFit/>
          </a:bodyPr>
          <a:lstStyle/>
          <a:p>
            <a:r>
              <a:rPr lang="en-US" sz="1400" dirty="0" smtClean="0">
                <a:solidFill>
                  <a:schemeClr val="bg1"/>
                </a:solidFill>
              </a:rPr>
              <a:t>IB STAVE: FPC SIDE</a:t>
            </a:r>
            <a:endParaRPr lang="en-US" sz="1400" dirty="0">
              <a:solidFill>
                <a:schemeClr val="bg1"/>
              </a:solidFill>
            </a:endParaRPr>
          </a:p>
        </p:txBody>
      </p:sp>
      <p:sp>
        <p:nvSpPr>
          <p:cNvPr id="25" name="TextBox 24"/>
          <p:cNvSpPr txBox="1"/>
          <p:nvPr/>
        </p:nvSpPr>
        <p:spPr>
          <a:xfrm>
            <a:off x="4187506" y="3625195"/>
            <a:ext cx="1764288" cy="307777"/>
          </a:xfrm>
          <a:prstGeom prst="rect">
            <a:avLst/>
          </a:prstGeom>
          <a:noFill/>
        </p:spPr>
        <p:txBody>
          <a:bodyPr wrap="none" rtlCol="0">
            <a:spAutoFit/>
          </a:bodyPr>
          <a:lstStyle/>
          <a:p>
            <a:r>
              <a:rPr lang="en-US" sz="1400" dirty="0" smtClean="0">
                <a:solidFill>
                  <a:schemeClr val="bg1"/>
                </a:solidFill>
              </a:rPr>
              <a:t>IB STAVE: SF SIDE</a:t>
            </a:r>
            <a:endParaRPr lang="en-US" sz="1400" dirty="0">
              <a:solidFill>
                <a:schemeClr val="bg1"/>
              </a:solidFill>
            </a:endParaRPr>
          </a:p>
        </p:txBody>
      </p:sp>
      <p:pic>
        <p:nvPicPr>
          <p:cNvPr id="26" name="Picture 25"/>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668785" y="588282"/>
            <a:ext cx="3434976" cy="1291652"/>
          </a:xfrm>
          <a:prstGeom prst="rect">
            <a:avLst/>
          </a:prstGeom>
          <a:ln>
            <a:solidFill>
              <a:srgbClr val="C00000"/>
            </a:solidFill>
          </a:ln>
        </p:spPr>
      </p:pic>
      <p:sp>
        <p:nvSpPr>
          <p:cNvPr id="27" name="TextBox 26"/>
          <p:cNvSpPr txBox="1"/>
          <p:nvPr/>
        </p:nvSpPr>
        <p:spPr>
          <a:xfrm>
            <a:off x="7126934" y="843304"/>
            <a:ext cx="1382773" cy="369332"/>
          </a:xfrm>
          <a:prstGeom prst="rect">
            <a:avLst/>
          </a:prstGeom>
          <a:noFill/>
        </p:spPr>
        <p:txBody>
          <a:bodyPr wrap="square" rtlCol="0">
            <a:spAutoFit/>
          </a:bodyPr>
          <a:lstStyle/>
          <a:p>
            <a:r>
              <a:rPr lang="en-US" dirty="0" smtClean="0">
                <a:solidFill>
                  <a:schemeClr val="bg1"/>
                </a:solidFill>
              </a:rPr>
              <a:t>IB HIC</a:t>
            </a:r>
            <a:endParaRPr lang="en-US" dirty="0">
              <a:solidFill>
                <a:schemeClr val="bg1"/>
              </a:solidFill>
            </a:endParaRPr>
          </a:p>
        </p:txBody>
      </p:sp>
    </p:spTree>
    <p:extLst>
      <p:ext uri="{BB962C8B-B14F-4D97-AF65-F5344CB8AC3E}">
        <p14:creationId xmlns:p14="http://schemas.microsoft.com/office/powerpoint/2010/main" val="411512012"/>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8E84F3AC-14D0-2246-9387-DFF665680867}" type="slidenum">
              <a:rPr lang="en-US" smtClean="0"/>
              <a:t>4</a:t>
            </a:fld>
            <a:endParaRPr lang="en-US"/>
          </a:p>
        </p:txBody>
      </p:sp>
      <p:sp>
        <p:nvSpPr>
          <p:cNvPr id="2" name="Title 1"/>
          <p:cNvSpPr>
            <a:spLocks noGrp="1"/>
          </p:cNvSpPr>
          <p:nvPr>
            <p:ph type="title"/>
          </p:nvPr>
        </p:nvSpPr>
        <p:spPr>
          <a:ln>
            <a:noFill/>
          </a:ln>
        </p:spPr>
        <p:txBody>
          <a:bodyPr/>
          <a:lstStyle/>
          <a:p>
            <a:r>
              <a:rPr lang="en-US" dirty="0"/>
              <a:t>Main requirements for the new </a:t>
            </a:r>
            <a:r>
              <a:rPr lang="en-US" dirty="0" smtClean="0"/>
              <a:t>ITS</a:t>
            </a:r>
            <a:endParaRPr lang="en-US" dirty="0"/>
          </a:p>
        </p:txBody>
      </p:sp>
      <p:sp>
        <p:nvSpPr>
          <p:cNvPr id="4" name="Content Placeholder 3"/>
          <p:cNvSpPr>
            <a:spLocks noGrp="1"/>
          </p:cNvSpPr>
          <p:nvPr>
            <p:ph sz="quarter" idx="13"/>
          </p:nvPr>
        </p:nvSpPr>
        <p:spPr>
          <a:xfrm>
            <a:off x="89646" y="838200"/>
            <a:ext cx="7118360" cy="3771900"/>
          </a:xfrm>
        </p:spPr>
        <p:txBody>
          <a:bodyPr>
            <a:normAutofit/>
          </a:bodyPr>
          <a:lstStyle/>
          <a:p>
            <a:pPr marL="0" indent="0">
              <a:buNone/>
            </a:pPr>
            <a:r>
              <a:rPr lang="en-US" dirty="0"/>
              <a:t>Main requirements for the new Inner Tracking System</a:t>
            </a:r>
            <a:r>
              <a:rPr lang="en-US" dirty="0" smtClean="0"/>
              <a:t>:</a:t>
            </a:r>
          </a:p>
          <a:p>
            <a:pPr lvl="1"/>
            <a:r>
              <a:rPr lang="en-US" dirty="0" smtClean="0"/>
              <a:t>High </a:t>
            </a:r>
            <a:r>
              <a:rPr lang="en-US" dirty="0"/>
              <a:t>tracking efficiency and resolution at low </a:t>
            </a:r>
            <a:r>
              <a:rPr lang="en-US" i="1" dirty="0" err="1" smtClean="0"/>
              <a:t>p</a:t>
            </a:r>
            <a:r>
              <a:rPr lang="en-US" baseline="-25000" dirty="0" err="1" smtClean="0"/>
              <a:t>T</a:t>
            </a:r>
            <a:r>
              <a:rPr lang="en-US" baseline="-25000" dirty="0" smtClean="0"/>
              <a:t>      </a:t>
            </a:r>
            <a:r>
              <a:rPr lang="en-US" baseline="-25000" dirty="0" smtClean="0"/>
              <a:t>          </a:t>
            </a:r>
            <a:r>
              <a:rPr lang="en-US" dirty="0" smtClean="0"/>
              <a:t>(</a:t>
            </a:r>
            <a:r>
              <a:rPr lang="en-US" dirty="0"/>
              <a:t>60% @ 100 MeV/</a:t>
            </a:r>
            <a:r>
              <a:rPr lang="en-US" i="1" dirty="0"/>
              <a:t>c</a:t>
            </a:r>
            <a:r>
              <a:rPr lang="en-US" dirty="0" smtClean="0"/>
              <a:t>)</a:t>
            </a:r>
          </a:p>
          <a:p>
            <a:pPr lvl="2"/>
            <a:r>
              <a:rPr lang="en-US" dirty="0" smtClean="0"/>
              <a:t>Increase </a:t>
            </a:r>
            <a:r>
              <a:rPr lang="en-US" dirty="0"/>
              <a:t>granularity, reduce material </a:t>
            </a:r>
            <a:r>
              <a:rPr lang="en-US" dirty="0" smtClean="0"/>
              <a:t>thickness</a:t>
            </a:r>
          </a:p>
          <a:p>
            <a:pPr lvl="1"/>
            <a:r>
              <a:rPr lang="en-US" dirty="0" smtClean="0"/>
              <a:t>Excellent </a:t>
            </a:r>
            <a:r>
              <a:rPr lang="en-US" dirty="0"/>
              <a:t>secondary vertex resolution (</a:t>
            </a:r>
            <a:r>
              <a:rPr lang="en-US" dirty="0" err="1" smtClean="0">
                <a:latin typeface="Symbol" charset="2"/>
                <a:cs typeface="Symbol" charset="2"/>
              </a:rPr>
              <a:t>L</a:t>
            </a:r>
            <a:r>
              <a:rPr lang="en-US" baseline="-25000" dirty="0" err="1" smtClean="0"/>
              <a:t>c</a:t>
            </a:r>
            <a:r>
              <a:rPr lang="en-US" baseline="-25000" dirty="0" smtClean="0"/>
              <a:t> </a:t>
            </a:r>
            <a:r>
              <a:rPr lang="en-US" dirty="0" smtClean="0"/>
              <a:t>:</a:t>
            </a:r>
            <a:r>
              <a:rPr lang="en-US" baseline="-25000" dirty="0" smtClean="0"/>
              <a:t> </a:t>
            </a:r>
            <a:r>
              <a:rPr lang="en-US" dirty="0" smtClean="0"/>
              <a:t>c</a:t>
            </a:r>
            <a:r>
              <a:rPr lang="en-US" dirty="0" smtClean="0">
                <a:latin typeface="Symbol" charset="2"/>
                <a:cs typeface="Symbol" charset="2"/>
              </a:rPr>
              <a:t>t</a:t>
            </a:r>
            <a:r>
              <a:rPr lang="en-US" dirty="0"/>
              <a:t>~60 </a:t>
            </a:r>
            <a:r>
              <a:rPr lang="en-US" dirty="0">
                <a:latin typeface="Symbol" charset="2"/>
                <a:cs typeface="Symbol" charset="2"/>
              </a:rPr>
              <a:t>m</a:t>
            </a:r>
            <a:r>
              <a:rPr lang="en-US" dirty="0"/>
              <a:t>m</a:t>
            </a:r>
            <a:r>
              <a:rPr lang="en-US" dirty="0" smtClean="0"/>
              <a:t>)</a:t>
            </a:r>
          </a:p>
          <a:p>
            <a:pPr lvl="2"/>
            <a:r>
              <a:rPr lang="en-US" dirty="0" smtClean="0"/>
              <a:t>Move </a:t>
            </a:r>
            <a:r>
              <a:rPr lang="en-US" dirty="0"/>
              <a:t>closer to Interaction Point (IP), new beam pipe, smaller diameter </a:t>
            </a:r>
            <a:endParaRPr lang="en-US" dirty="0" smtClean="0"/>
          </a:p>
          <a:p>
            <a:pPr lvl="1"/>
            <a:r>
              <a:rPr lang="en-US" dirty="0" smtClean="0"/>
              <a:t>High</a:t>
            </a:r>
            <a:r>
              <a:rPr lang="en-US" dirty="0"/>
              <a:t>-statistics, un-triggered data sample ( &gt;10 nb</a:t>
            </a:r>
            <a:r>
              <a:rPr lang="en-US" baseline="30000" dirty="0"/>
              <a:t>-1</a:t>
            </a:r>
            <a:r>
              <a:rPr lang="en-US" dirty="0"/>
              <a:t> </a:t>
            </a:r>
            <a:r>
              <a:rPr lang="en-US" dirty="0" err="1"/>
              <a:t>Pb-Pb</a:t>
            </a:r>
            <a:r>
              <a:rPr lang="en-US" dirty="0" smtClean="0"/>
              <a:t>)</a:t>
            </a:r>
          </a:p>
          <a:p>
            <a:pPr lvl="2"/>
            <a:r>
              <a:rPr lang="en-US" dirty="0" smtClean="0"/>
              <a:t>Increase </a:t>
            </a:r>
            <a:r>
              <a:rPr lang="en-US" dirty="0"/>
              <a:t>readout rate, reduce data size (online data reduction)</a:t>
            </a:r>
          </a:p>
        </p:txBody>
      </p:sp>
      <p:pic>
        <p:nvPicPr>
          <p:cNvPr id="5" name="image9.jpg" descr="ALICE_TDR_Inner_tracking_System_131120.pdf"/>
          <p:cNvPicPr>
            <a:picLocks noChangeAspect="1"/>
          </p:cNvPicPr>
          <p:nvPr/>
        </p:nvPicPr>
        <p:blipFill>
          <a:blip r:embed="rId2">
            <a:extLst/>
          </a:blip>
          <a:stretch>
            <a:fillRect/>
          </a:stretch>
        </p:blipFill>
        <p:spPr>
          <a:xfrm>
            <a:off x="7252829" y="935868"/>
            <a:ext cx="1693849" cy="2399073"/>
          </a:xfrm>
          <a:prstGeom prst="rect">
            <a:avLst/>
          </a:prstGeom>
          <a:ln w="12700">
            <a:miter lim="400000"/>
          </a:ln>
        </p:spPr>
      </p:pic>
      <p:sp>
        <p:nvSpPr>
          <p:cNvPr id="6" name="Shape 110"/>
          <p:cNvSpPr/>
          <p:nvPr/>
        </p:nvSpPr>
        <p:spPr>
          <a:xfrm>
            <a:off x="7309476" y="3328833"/>
            <a:ext cx="1397333" cy="548008"/>
          </a:xfrm>
          <a:prstGeom prst="rect">
            <a:avLst/>
          </a:prstGeom>
          <a:ln w="12700">
            <a:miter lim="400000"/>
          </a:ln>
          <a:extLst>
            <a:ext uri="{C572A759-6A51-4108-AA02-DFA0A04FC94B}">
              <ma14:wrappingTextBoxFlag xmlns:ma14="http://schemas.microsoft.com/office/mac/drawingml/2011/main" val="1"/>
            </a:ext>
          </a:extLst>
        </p:spPr>
        <p:txBody>
          <a:bodyPr wrap="none" lIns="65023" tIns="65023" rIns="65023" bIns="65023">
            <a:spAutoFit/>
          </a:bodyPr>
          <a:lstStyle/>
          <a:p>
            <a:pPr defTabSz="650240">
              <a:buClrTx/>
              <a:defRPr sz="1400">
                <a:solidFill>
                  <a:srgbClr val="000000"/>
                </a:solidFill>
                <a:uFillTx/>
                <a:latin typeface="Calibri Light"/>
                <a:ea typeface="Calibri Light"/>
                <a:cs typeface="Calibri Light"/>
                <a:sym typeface="Calibri Light"/>
              </a:defRPr>
            </a:pPr>
            <a:r>
              <a:rPr dirty="0"/>
              <a:t>ITS upgrade TDR:</a:t>
            </a:r>
          </a:p>
          <a:p>
            <a:pPr defTabSz="650240">
              <a:buClrTx/>
              <a:defRPr sz="1400">
                <a:solidFill>
                  <a:srgbClr val="000000"/>
                </a:solidFill>
                <a:uFillTx/>
                <a:latin typeface="Calibri Light"/>
                <a:ea typeface="Calibri Light"/>
                <a:cs typeface="Calibri Light"/>
                <a:sym typeface="Calibri Light"/>
              </a:defRPr>
            </a:pPr>
            <a:r>
              <a:rPr dirty="0"/>
              <a:t>March 2014</a:t>
            </a:r>
          </a:p>
        </p:txBody>
      </p:sp>
    </p:spTree>
    <p:extLst>
      <p:ext uri="{BB962C8B-B14F-4D97-AF65-F5344CB8AC3E}">
        <p14:creationId xmlns:p14="http://schemas.microsoft.com/office/powerpoint/2010/main" val="3242859241"/>
      </p:ext>
    </p:extLst>
  </p:cSld>
  <p:clrMapOvr>
    <a:masterClrMapping/>
  </p:clrMapOvr>
  <p:timing>
    <p:tnLst>
      <p:par>
        <p:cTn xmlns:p14="http://schemas.microsoft.com/office/powerpoint/2010/mai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84F3AC-14D0-2246-9387-DFF665680867}" type="slidenum">
              <a:rPr lang="en-US" smtClean="0"/>
              <a:t>40</a:t>
            </a:fld>
            <a:endParaRPr lang="en-US"/>
          </a:p>
        </p:txBody>
      </p:sp>
      <p:sp>
        <p:nvSpPr>
          <p:cNvPr id="3" name="Title 2"/>
          <p:cNvSpPr>
            <a:spLocks noGrp="1"/>
          </p:cNvSpPr>
          <p:nvPr>
            <p:ph type="title"/>
          </p:nvPr>
        </p:nvSpPr>
        <p:spPr/>
        <p:txBody>
          <a:bodyPr/>
          <a:lstStyle/>
          <a:p>
            <a:r>
              <a:rPr lang="en-US" dirty="0" smtClean="0"/>
              <a:t>IB stave prototypes production</a:t>
            </a:r>
            <a:endParaRPr lang="en-US" dirty="0"/>
          </a:p>
        </p:txBody>
      </p:sp>
      <p:sp>
        <p:nvSpPr>
          <p:cNvPr id="13" name="Content Placeholder 12"/>
          <p:cNvSpPr>
            <a:spLocks noGrp="1"/>
          </p:cNvSpPr>
          <p:nvPr>
            <p:ph sz="quarter" idx="13"/>
          </p:nvPr>
        </p:nvSpPr>
        <p:spPr>
          <a:xfrm>
            <a:off x="203852" y="597680"/>
            <a:ext cx="5463929" cy="907589"/>
          </a:xfrm>
        </p:spPr>
        <p:txBody>
          <a:bodyPr>
            <a:normAutofit/>
          </a:bodyPr>
          <a:lstStyle/>
          <a:p>
            <a:pPr marL="0" indent="0">
              <a:buNone/>
            </a:pPr>
            <a:r>
              <a:rPr lang="en-US" dirty="0" smtClean="0"/>
              <a:t>HIC Production </a:t>
            </a:r>
            <a:r>
              <a:rPr lang="en-US" dirty="0" smtClean="0"/>
              <a:t>procedure:</a:t>
            </a:r>
            <a:endParaRPr lang="en-US" dirty="0"/>
          </a:p>
        </p:txBody>
      </p:sp>
      <p:sp>
        <p:nvSpPr>
          <p:cNvPr id="9" name="Content Placeholder 2"/>
          <p:cNvSpPr txBox="1">
            <a:spLocks/>
          </p:cNvSpPr>
          <p:nvPr/>
        </p:nvSpPr>
        <p:spPr>
          <a:xfrm>
            <a:off x="203852" y="1001061"/>
            <a:ext cx="5311063" cy="3558900"/>
          </a:xfrm>
          <a:prstGeom prst="rect">
            <a:avLst/>
          </a:prstGeom>
        </p:spPr>
        <p:txBody>
          <a:bodyPr>
            <a:noAutofit/>
          </a:bodyPr>
          <a:lstStyle>
            <a:lvl1pPr marL="436546" indent="-436546" algn="l" defTabSz="582061" rtl="0" eaLnBrk="1" latinLnBrk="0" hangingPunct="1">
              <a:spcBef>
                <a:spcPct val="20000"/>
              </a:spcBef>
              <a:buFont typeface="Arial"/>
              <a:buChar char="•"/>
              <a:defRPr sz="2400" kern="1200">
                <a:solidFill>
                  <a:schemeClr val="tx1"/>
                </a:solidFill>
                <a:latin typeface="+mn-lt"/>
                <a:ea typeface="+mn-ea"/>
                <a:cs typeface="+mn-cs"/>
              </a:defRPr>
            </a:lvl1pPr>
            <a:lvl2pPr marL="945850" indent="-363788" algn="l" defTabSz="582061" rtl="0" eaLnBrk="1" latinLnBrk="0" hangingPunct="1">
              <a:spcBef>
                <a:spcPct val="20000"/>
              </a:spcBef>
              <a:buFont typeface="Arial"/>
              <a:buChar char="–"/>
              <a:defRPr sz="1800" kern="1200">
                <a:solidFill>
                  <a:srgbClr val="800000"/>
                </a:solidFill>
                <a:latin typeface="+mn-lt"/>
                <a:ea typeface="+mn-ea"/>
                <a:cs typeface="+mn-cs"/>
              </a:defRPr>
            </a:lvl2pPr>
            <a:lvl3pPr marL="1455153" indent="-291031" algn="l" defTabSz="582061" rtl="0" eaLnBrk="1" latinLnBrk="0" hangingPunct="1">
              <a:spcBef>
                <a:spcPct val="20000"/>
              </a:spcBef>
              <a:buFont typeface="Arial"/>
              <a:buChar char="•"/>
              <a:defRPr sz="1600" b="0" kern="1200">
                <a:solidFill>
                  <a:srgbClr val="2C7C9F"/>
                </a:solidFill>
                <a:latin typeface="+mn-lt"/>
                <a:ea typeface="+mn-ea"/>
                <a:cs typeface="+mn-cs"/>
              </a:defRPr>
            </a:lvl3pPr>
            <a:lvl4pPr marL="2037215" indent="-291031" algn="l" defTabSz="582061" rtl="0" eaLnBrk="1" latinLnBrk="0" hangingPunct="1">
              <a:spcBef>
                <a:spcPct val="20000"/>
              </a:spcBef>
              <a:buFont typeface="Arial"/>
              <a:buChar char="–"/>
              <a:defRPr sz="2500" kern="1200">
                <a:solidFill>
                  <a:schemeClr val="tx1"/>
                </a:solidFill>
                <a:latin typeface="+mn-lt"/>
                <a:ea typeface="+mn-ea"/>
                <a:cs typeface="+mn-cs"/>
              </a:defRPr>
            </a:lvl4pPr>
            <a:lvl5pPr marL="2619276" indent="-291031" algn="l" defTabSz="582061" rtl="0" eaLnBrk="1" latinLnBrk="0" hangingPunct="1">
              <a:spcBef>
                <a:spcPct val="20000"/>
              </a:spcBef>
              <a:buFont typeface="Arial"/>
              <a:buChar char="»"/>
              <a:defRPr sz="2500" kern="1200">
                <a:solidFill>
                  <a:schemeClr val="tx1"/>
                </a:solidFill>
                <a:latin typeface="+mn-lt"/>
                <a:ea typeface="+mn-ea"/>
                <a:cs typeface="+mn-cs"/>
              </a:defRPr>
            </a:lvl5pPr>
            <a:lvl6pPr marL="3201337" indent="-291031" algn="l" defTabSz="582061" rtl="0" eaLnBrk="1" latinLnBrk="0" hangingPunct="1">
              <a:spcBef>
                <a:spcPct val="20000"/>
              </a:spcBef>
              <a:buFont typeface="Arial"/>
              <a:buChar char="•"/>
              <a:defRPr sz="2500" kern="1200">
                <a:solidFill>
                  <a:schemeClr val="tx1"/>
                </a:solidFill>
                <a:latin typeface="+mn-lt"/>
                <a:ea typeface="+mn-ea"/>
                <a:cs typeface="+mn-cs"/>
              </a:defRPr>
            </a:lvl6pPr>
            <a:lvl7pPr marL="3783399" indent="-291031" algn="l" defTabSz="582061" rtl="0" eaLnBrk="1" latinLnBrk="0" hangingPunct="1">
              <a:spcBef>
                <a:spcPct val="20000"/>
              </a:spcBef>
              <a:buFont typeface="Arial"/>
              <a:buChar char="•"/>
              <a:defRPr sz="2500" kern="1200">
                <a:solidFill>
                  <a:schemeClr val="tx1"/>
                </a:solidFill>
                <a:latin typeface="+mn-lt"/>
                <a:ea typeface="+mn-ea"/>
                <a:cs typeface="+mn-cs"/>
              </a:defRPr>
            </a:lvl7pPr>
            <a:lvl8pPr marL="4365460" indent="-291031" algn="l" defTabSz="582061" rtl="0" eaLnBrk="1" latinLnBrk="0" hangingPunct="1">
              <a:spcBef>
                <a:spcPct val="20000"/>
              </a:spcBef>
              <a:buFont typeface="Arial"/>
              <a:buChar char="•"/>
              <a:defRPr sz="2500" kern="1200">
                <a:solidFill>
                  <a:schemeClr val="tx1"/>
                </a:solidFill>
                <a:latin typeface="+mn-lt"/>
                <a:ea typeface="+mn-ea"/>
                <a:cs typeface="+mn-cs"/>
              </a:defRPr>
            </a:lvl8pPr>
            <a:lvl9pPr marL="4947521" indent="-291031" algn="l" defTabSz="582061" rtl="0" eaLnBrk="1" latinLnBrk="0" hangingPunct="1">
              <a:spcBef>
                <a:spcPct val="20000"/>
              </a:spcBef>
              <a:buFont typeface="Arial"/>
              <a:buChar char="•"/>
              <a:defRPr sz="2500" kern="1200">
                <a:solidFill>
                  <a:schemeClr val="tx1"/>
                </a:solidFill>
                <a:latin typeface="+mn-lt"/>
                <a:ea typeface="+mn-ea"/>
                <a:cs typeface="+mn-cs"/>
              </a:defRPr>
            </a:lvl9pPr>
          </a:lstStyle>
          <a:p>
            <a:pPr marL="508795" indent="-508795">
              <a:lnSpc>
                <a:spcPct val="70000"/>
              </a:lnSpc>
              <a:spcBef>
                <a:spcPts val="1200"/>
              </a:spcBef>
              <a:buFont typeface="+mj-lt"/>
              <a:buAutoNum type="arabicPeriod"/>
            </a:pPr>
            <a:r>
              <a:rPr lang="en-GB" sz="1400" dirty="0" smtClean="0">
                <a:solidFill>
                  <a:srgbClr val="2E75B6"/>
                </a:solidFill>
              </a:rPr>
              <a:t>Chip automated inspection in ALICIA </a:t>
            </a:r>
          </a:p>
          <a:p>
            <a:pPr marL="508795" indent="-508795">
              <a:lnSpc>
                <a:spcPct val="70000"/>
              </a:lnSpc>
              <a:spcBef>
                <a:spcPts val="1200"/>
              </a:spcBef>
              <a:buFont typeface="+mj-lt"/>
              <a:buAutoNum type="arabicPeriod"/>
            </a:pPr>
            <a:r>
              <a:rPr lang="en-GB" sz="1400" dirty="0" smtClean="0">
                <a:solidFill>
                  <a:srgbClr val="C00000"/>
                </a:solidFill>
              </a:rPr>
              <a:t>Chip alignment on ALICIA assembly table </a:t>
            </a:r>
          </a:p>
          <a:p>
            <a:pPr marL="508795" indent="-508795">
              <a:lnSpc>
                <a:spcPct val="70000"/>
              </a:lnSpc>
              <a:spcBef>
                <a:spcPts val="1200"/>
              </a:spcBef>
              <a:buFont typeface="+mj-lt"/>
              <a:buAutoNum type="arabicPeriod"/>
            </a:pPr>
            <a:r>
              <a:rPr lang="en-GB" sz="1400" dirty="0" smtClean="0">
                <a:solidFill>
                  <a:srgbClr val="2E75B6"/>
                </a:solidFill>
              </a:rPr>
              <a:t>FPC clamping by vacuum on dedicated jig, alignment using dowel pins</a:t>
            </a:r>
          </a:p>
          <a:p>
            <a:pPr marL="508795" indent="-508795">
              <a:lnSpc>
                <a:spcPct val="70000"/>
              </a:lnSpc>
              <a:spcBef>
                <a:spcPts val="1200"/>
              </a:spcBef>
              <a:buFont typeface="+mj-lt"/>
              <a:buAutoNum type="arabicPeriod"/>
            </a:pPr>
            <a:r>
              <a:rPr lang="en-GB" sz="1400" dirty="0" smtClean="0">
                <a:solidFill>
                  <a:srgbClr val="C00000"/>
                </a:solidFill>
              </a:rPr>
              <a:t>Adhesive mask application on FPC and glue distribution</a:t>
            </a:r>
          </a:p>
          <a:p>
            <a:pPr marL="508795" indent="-508795">
              <a:lnSpc>
                <a:spcPct val="70000"/>
              </a:lnSpc>
              <a:spcBef>
                <a:spcPts val="1200"/>
              </a:spcBef>
              <a:buFont typeface="+mj-lt"/>
              <a:buAutoNum type="arabicPeriod"/>
            </a:pPr>
            <a:r>
              <a:rPr lang="en-GB" sz="1400" dirty="0" smtClean="0">
                <a:solidFill>
                  <a:srgbClr val="2E75B6"/>
                </a:solidFill>
              </a:rPr>
              <a:t>Mask removal, check of glue spots, application of shims (adhesive tape) on FPC wings</a:t>
            </a:r>
          </a:p>
          <a:p>
            <a:pPr marL="508795" indent="-508795">
              <a:lnSpc>
                <a:spcPct val="70000"/>
              </a:lnSpc>
              <a:spcBef>
                <a:spcPts val="1200"/>
              </a:spcBef>
              <a:buFont typeface="+mj-lt"/>
              <a:buAutoNum type="arabicPeriod"/>
            </a:pPr>
            <a:r>
              <a:rPr lang="en-GB" sz="1400" dirty="0" smtClean="0">
                <a:solidFill>
                  <a:srgbClr val="2E75B6"/>
                </a:solidFill>
              </a:rPr>
              <a:t>Flip FPC and overlap on chips using ruby balls for alignment</a:t>
            </a:r>
          </a:p>
          <a:p>
            <a:pPr marL="508795" indent="-508795">
              <a:lnSpc>
                <a:spcPct val="70000"/>
              </a:lnSpc>
              <a:spcBef>
                <a:spcPts val="1200"/>
              </a:spcBef>
              <a:buFont typeface="+mj-lt"/>
              <a:buAutoNum type="arabicPeriod"/>
            </a:pPr>
            <a:r>
              <a:rPr lang="en-GB" sz="1400" dirty="0" smtClean="0">
                <a:solidFill>
                  <a:srgbClr val="2E75B6"/>
                </a:solidFill>
              </a:rPr>
              <a:t>Curing on assembly table at room T for 12 h</a:t>
            </a:r>
          </a:p>
          <a:p>
            <a:pPr marL="508795" indent="-508795">
              <a:lnSpc>
                <a:spcPct val="70000"/>
              </a:lnSpc>
              <a:spcBef>
                <a:spcPts val="1200"/>
              </a:spcBef>
              <a:buFont typeface="+mj-lt"/>
              <a:buAutoNum type="arabicPeriod"/>
            </a:pPr>
            <a:r>
              <a:rPr lang="en-GB" sz="1400" dirty="0" smtClean="0">
                <a:solidFill>
                  <a:srgbClr val="C00000"/>
                </a:solidFill>
              </a:rPr>
              <a:t>Transfer on wire bonding jig</a:t>
            </a:r>
          </a:p>
          <a:p>
            <a:pPr marL="508795" indent="-508795">
              <a:lnSpc>
                <a:spcPct val="70000"/>
              </a:lnSpc>
              <a:spcBef>
                <a:spcPts val="1200"/>
              </a:spcBef>
              <a:buFont typeface="+mj-lt"/>
              <a:buAutoNum type="arabicPeriod"/>
            </a:pPr>
            <a:r>
              <a:rPr lang="en-GB" sz="1400" dirty="0" smtClean="0">
                <a:solidFill>
                  <a:srgbClr val="2E75B6"/>
                </a:solidFill>
              </a:rPr>
              <a:t>Visual inspection</a:t>
            </a:r>
          </a:p>
          <a:p>
            <a:pPr marL="508795" indent="-508795">
              <a:lnSpc>
                <a:spcPct val="70000"/>
              </a:lnSpc>
              <a:spcBef>
                <a:spcPts val="1200"/>
              </a:spcBef>
              <a:buFont typeface="+mj-lt"/>
              <a:buAutoNum type="arabicPeriod"/>
            </a:pPr>
            <a:r>
              <a:rPr lang="en-GB" sz="1400" dirty="0" smtClean="0">
                <a:solidFill>
                  <a:srgbClr val="2E75B6"/>
                </a:solidFill>
              </a:rPr>
              <a:t>Chips interconnection by wire-bonding</a:t>
            </a:r>
          </a:p>
          <a:p>
            <a:pPr marL="508795" indent="-508795">
              <a:lnSpc>
                <a:spcPct val="70000"/>
              </a:lnSpc>
              <a:spcBef>
                <a:spcPts val="1200"/>
              </a:spcBef>
              <a:buFont typeface="+mj-lt"/>
              <a:buAutoNum type="arabicPeriod"/>
            </a:pPr>
            <a:r>
              <a:rPr lang="en-GB" sz="1400" dirty="0" smtClean="0">
                <a:solidFill>
                  <a:srgbClr val="2E75B6"/>
                </a:solidFill>
              </a:rPr>
              <a:t>Transfer on HIC storage plate and electrical test</a:t>
            </a:r>
          </a:p>
          <a:p>
            <a:endParaRPr lang="en-GB" sz="1600" dirty="0"/>
          </a:p>
        </p:txBody>
      </p:sp>
      <p:pic>
        <p:nvPicPr>
          <p:cNvPr id="10" name="Picture 9"/>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612450" y="2293156"/>
            <a:ext cx="3076396" cy="862083"/>
          </a:xfrm>
          <a:prstGeom prst="rect">
            <a:avLst/>
          </a:prstGeom>
          <a:ln>
            <a:solidFill>
              <a:srgbClr val="C00000"/>
            </a:solidFill>
          </a:ln>
        </p:spPr>
      </p:pic>
      <p:pic>
        <p:nvPicPr>
          <p:cNvPr id="11" name="Picture 10"/>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4657799" y="3223461"/>
            <a:ext cx="4031047" cy="1515792"/>
          </a:xfrm>
          <a:prstGeom prst="rect">
            <a:avLst/>
          </a:prstGeom>
          <a:ln>
            <a:solidFill>
              <a:srgbClr val="C00000"/>
            </a:solidFill>
          </a:ln>
        </p:spPr>
      </p:pic>
      <p:pic>
        <p:nvPicPr>
          <p:cNvPr id="12" name="Picture 11"/>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007821" y="559155"/>
            <a:ext cx="2681025" cy="1651681"/>
          </a:xfrm>
          <a:prstGeom prst="rect">
            <a:avLst/>
          </a:prstGeom>
          <a:ln>
            <a:solidFill>
              <a:schemeClr val="accent6"/>
            </a:solidFill>
          </a:ln>
        </p:spPr>
      </p:pic>
    </p:spTree>
    <p:extLst>
      <p:ext uri="{BB962C8B-B14F-4D97-AF65-F5344CB8AC3E}">
        <p14:creationId xmlns:p14="http://schemas.microsoft.com/office/powerpoint/2010/main" val="3507544703"/>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218361" y="70200"/>
            <a:ext cx="1365005" cy="392896"/>
          </a:xfrm>
          <a:prstGeom prst="rect">
            <a:avLst/>
          </a:prstGeom>
          <a:noFill/>
          <a:ln>
            <a:noFill/>
          </a:ln>
        </p:spPr>
        <p:txBody>
          <a:bodyPr wrap="none" lIns="69055" tIns="34528" rIns="69055" bIns="34528">
            <a:spAutoFit/>
          </a:bodyPr>
          <a:lstStyle>
            <a:lvl1pPr eaLnBrk="0" hangingPunct="0">
              <a:defRPr sz="1200" b="1">
                <a:solidFill>
                  <a:schemeClr val="tx1"/>
                </a:solidFill>
                <a:latin typeface="Arial" charset="0"/>
                <a:ea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r>
              <a:rPr lang="en-US" sz="2100" b="0" dirty="0">
                <a:solidFill>
                  <a:srgbClr val="4F81BD"/>
                </a:solidFill>
                <a:latin typeface="Calibri" charset="0"/>
                <a:cs typeface="Calibri" charset="0"/>
              </a:rPr>
              <a:t>Stave Tests</a:t>
            </a:r>
          </a:p>
        </p:txBody>
      </p:sp>
      <p:sp>
        <p:nvSpPr>
          <p:cNvPr id="3" name="TextBox 2"/>
          <p:cNvSpPr txBox="1"/>
          <p:nvPr/>
        </p:nvSpPr>
        <p:spPr>
          <a:xfrm>
            <a:off x="265836" y="899857"/>
            <a:ext cx="8661548" cy="993060"/>
          </a:xfrm>
          <a:prstGeom prst="rect">
            <a:avLst/>
          </a:prstGeom>
          <a:noFill/>
        </p:spPr>
        <p:txBody>
          <a:bodyPr wrap="none" lIns="69055" tIns="34528" rIns="69055" bIns="34528" rtlCol="0">
            <a:spAutoFit/>
          </a:bodyPr>
          <a:lstStyle/>
          <a:p>
            <a:r>
              <a:rPr lang="en-US" sz="1500" dirty="0">
                <a:solidFill>
                  <a:srgbClr val="4F81BD"/>
                </a:solidFill>
              </a:rPr>
              <a:t>The same functional </a:t>
            </a:r>
            <a:r>
              <a:rPr lang="en-US" sz="1500" dirty="0" err="1">
                <a:solidFill>
                  <a:srgbClr val="4F81BD"/>
                </a:solidFill>
              </a:rPr>
              <a:t>characterisation</a:t>
            </a:r>
            <a:r>
              <a:rPr lang="en-US" sz="1500" dirty="0">
                <a:solidFill>
                  <a:srgbClr val="4F81BD"/>
                </a:solidFill>
              </a:rPr>
              <a:t> has been performed for HICs and staves; no difference in </a:t>
            </a:r>
            <a:br>
              <a:rPr lang="en-US" sz="1500" dirty="0">
                <a:solidFill>
                  <a:srgbClr val="4F81BD"/>
                </a:solidFill>
              </a:rPr>
            </a:br>
            <a:r>
              <a:rPr lang="en-US" sz="1500" dirty="0">
                <a:solidFill>
                  <a:srgbClr val="4F81BD"/>
                </a:solidFill>
              </a:rPr>
              <a:t>performance has been observed. Below: comparison for a HIC before and after mounting on a stave</a:t>
            </a:r>
          </a:p>
          <a:p>
            <a:pPr marL="258958" indent="-258958">
              <a:buFont typeface="Arial" charset="0"/>
              <a:buChar char="•"/>
            </a:pPr>
            <a:r>
              <a:rPr lang="en-US" sz="1500" dirty="0">
                <a:solidFill>
                  <a:srgbClr val="4F81BD"/>
                </a:solidFill>
              </a:rPr>
              <a:t>Left: Comparison of noise per chip</a:t>
            </a:r>
          </a:p>
          <a:p>
            <a:pPr marL="258958" indent="-258958">
              <a:buFont typeface="Arial" charset="0"/>
              <a:buChar char="•"/>
            </a:pPr>
            <a:r>
              <a:rPr lang="en-US" sz="1500" dirty="0">
                <a:solidFill>
                  <a:srgbClr val="4F81BD"/>
                </a:solidFill>
              </a:rPr>
              <a:t>Right: Correlation of thresholds </a:t>
            </a:r>
          </a:p>
        </p:txBody>
      </p:sp>
      <p:sp>
        <p:nvSpPr>
          <p:cNvPr id="4" name="Date Placeholder 3"/>
          <p:cNvSpPr>
            <a:spLocks noGrp="1"/>
          </p:cNvSpPr>
          <p:nvPr>
            <p:ph type="dt" sz="half" idx="10"/>
          </p:nvPr>
        </p:nvSpPr>
        <p:spPr/>
        <p:txBody>
          <a:bodyPr/>
          <a:lstStyle/>
          <a:p>
            <a:r>
              <a:rPr lang="en-US" smtClean="0"/>
              <a:t>27/04/17</a:t>
            </a:r>
            <a:endParaRPr lang="en-US"/>
          </a:p>
        </p:txBody>
      </p:sp>
      <p:sp>
        <p:nvSpPr>
          <p:cNvPr id="5" name="Slide Number Placeholder 4"/>
          <p:cNvSpPr>
            <a:spLocks noGrp="1"/>
          </p:cNvSpPr>
          <p:nvPr>
            <p:ph type="sldNum" sz="quarter" idx="12"/>
          </p:nvPr>
        </p:nvSpPr>
        <p:spPr/>
        <p:txBody>
          <a:bodyPr/>
          <a:lstStyle/>
          <a:p>
            <a:fld id="{B7F62631-D247-0E44-B808-5D23CBBA66F7}" type="slidenum">
              <a:rPr lang="en-US" smtClean="0"/>
              <a:t>41</a:t>
            </a:fld>
            <a:endParaRPr lang="en-US"/>
          </a:p>
        </p:txBody>
      </p:sp>
      <p:pic>
        <p:nvPicPr>
          <p:cNvPr id="6" name="Picture 5"/>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56323" y="2075602"/>
            <a:ext cx="4006975" cy="2691662"/>
          </a:xfrm>
          <a:prstGeom prst="rect">
            <a:avLst/>
          </a:prstGeom>
        </p:spPr>
      </p:pic>
      <p:pic>
        <p:nvPicPr>
          <p:cNvPr id="7" name="Picture 6"/>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8361" y="2103738"/>
            <a:ext cx="3956742" cy="2663526"/>
          </a:xfrm>
          <a:prstGeom prst="rect">
            <a:avLst/>
          </a:prstGeom>
        </p:spPr>
      </p:pic>
    </p:spTree>
    <p:extLst>
      <p:ext uri="{BB962C8B-B14F-4D97-AF65-F5344CB8AC3E}">
        <p14:creationId xmlns:p14="http://schemas.microsoft.com/office/powerpoint/2010/main" val="3326671296"/>
      </p:ext>
    </p:extLst>
  </p:cSld>
  <p:clrMapOvr>
    <a:masterClrMapping/>
  </p:clrMapOvr>
  <p:timing>
    <p:tnLst>
      <p:par>
        <p:cTn xmlns:p14="http://schemas.microsoft.com/office/powerpoint/2010/mai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218361" y="70200"/>
            <a:ext cx="1891775" cy="392415"/>
          </a:xfrm>
          <a:prstGeom prst="rect">
            <a:avLst/>
          </a:prstGeom>
          <a:noFill/>
          <a:ln>
            <a:noFill/>
          </a:ln>
        </p:spPr>
        <p:txBody>
          <a:bodyPr wrap="none" lIns="69055" tIns="34528" rIns="69055" bIns="34528">
            <a:spAutoFit/>
          </a:bodyPr>
          <a:lstStyle>
            <a:lvl1pPr eaLnBrk="0" hangingPunct="0">
              <a:defRPr sz="1200" b="1">
                <a:solidFill>
                  <a:schemeClr val="tx1"/>
                </a:solidFill>
                <a:latin typeface="Arial" charset="0"/>
                <a:ea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r>
              <a:rPr lang="en-US" sz="2100" b="0" dirty="0">
                <a:solidFill>
                  <a:srgbClr val="4F81BD"/>
                </a:solidFill>
                <a:latin typeface="Calibri" charset="0"/>
                <a:cs typeface="Calibri" charset="0"/>
              </a:rPr>
              <a:t>Thermal Cycling</a:t>
            </a:r>
          </a:p>
        </p:txBody>
      </p:sp>
      <p:sp>
        <p:nvSpPr>
          <p:cNvPr id="3" name="TextBox 2"/>
          <p:cNvSpPr txBox="1"/>
          <p:nvPr/>
        </p:nvSpPr>
        <p:spPr>
          <a:xfrm>
            <a:off x="265836" y="626478"/>
            <a:ext cx="8184427" cy="1023505"/>
          </a:xfrm>
          <a:prstGeom prst="rect">
            <a:avLst/>
          </a:prstGeom>
          <a:noFill/>
        </p:spPr>
        <p:txBody>
          <a:bodyPr wrap="square" lIns="69055" tIns="34528" rIns="69055" bIns="34528" rtlCol="0">
            <a:spAutoFit/>
          </a:bodyPr>
          <a:lstStyle/>
          <a:p>
            <a:r>
              <a:rPr lang="en-US" sz="1500" dirty="0">
                <a:solidFill>
                  <a:srgbClr val="4F81BD"/>
                </a:solidFill>
              </a:rPr>
              <a:t>Performed thermal cycling on several devices: </a:t>
            </a:r>
          </a:p>
          <a:p>
            <a:pPr marL="258958" indent="-258958">
              <a:buFont typeface="Arial" charset="0"/>
              <a:buChar char="•"/>
            </a:pPr>
            <a:r>
              <a:rPr lang="en-US" sz="1500" dirty="0">
                <a:solidFill>
                  <a:srgbClr val="4F81BD"/>
                </a:solidFill>
              </a:rPr>
              <a:t>300 cycles 10 </a:t>
            </a:r>
            <a:r>
              <a:rPr lang="mr-IN" sz="1500" dirty="0">
                <a:solidFill>
                  <a:srgbClr val="4F81BD"/>
                </a:solidFill>
              </a:rPr>
              <a:t>–</a:t>
            </a:r>
            <a:r>
              <a:rPr lang="en-US" sz="1500" dirty="0">
                <a:solidFill>
                  <a:srgbClr val="4F81BD"/>
                </a:solidFill>
              </a:rPr>
              <a:t> 50 </a:t>
            </a:r>
            <a:r>
              <a:rPr lang="en-US" sz="1500" dirty="0" err="1">
                <a:solidFill>
                  <a:srgbClr val="4F81BD"/>
                </a:solidFill>
              </a:rPr>
              <a:t>deg</a:t>
            </a:r>
            <a:r>
              <a:rPr lang="en-US" sz="1500" dirty="0">
                <a:solidFill>
                  <a:srgbClr val="4F81BD"/>
                </a:solidFill>
              </a:rPr>
              <a:t> C (corresponding to 10 years of operation) plus “non-operative” cycles (10-60 </a:t>
            </a:r>
            <a:r>
              <a:rPr lang="en-US" sz="1500" dirty="0" err="1">
                <a:solidFill>
                  <a:srgbClr val="4F81BD"/>
                </a:solidFill>
              </a:rPr>
              <a:t>deg</a:t>
            </a:r>
            <a:r>
              <a:rPr lang="en-US" sz="1500" dirty="0">
                <a:solidFill>
                  <a:srgbClr val="4F81BD"/>
                </a:solidFill>
              </a:rPr>
              <a:t> C)</a:t>
            </a:r>
          </a:p>
          <a:p>
            <a:pPr marL="258958" indent="-258958">
              <a:buFont typeface="Arial" charset="0"/>
              <a:buChar char="•"/>
            </a:pPr>
            <a:r>
              <a:rPr lang="en-US" sz="1500" dirty="0">
                <a:solidFill>
                  <a:srgbClr val="4F81BD"/>
                </a:solidFill>
              </a:rPr>
              <a:t>Tested devices: 7 HICs (5 complete) and 1 stave (expected to finish Mon, April 24)</a:t>
            </a:r>
          </a:p>
        </p:txBody>
      </p:sp>
      <p:sp>
        <p:nvSpPr>
          <p:cNvPr id="4" name="Date Placeholder 3"/>
          <p:cNvSpPr>
            <a:spLocks noGrp="1"/>
          </p:cNvSpPr>
          <p:nvPr>
            <p:ph type="dt" sz="half" idx="10"/>
          </p:nvPr>
        </p:nvSpPr>
        <p:spPr/>
        <p:txBody>
          <a:bodyPr/>
          <a:lstStyle/>
          <a:p>
            <a:r>
              <a:rPr lang="en-US" smtClean="0"/>
              <a:t>27/04/17</a:t>
            </a:r>
            <a:endParaRPr lang="en-US"/>
          </a:p>
        </p:txBody>
      </p:sp>
      <p:sp>
        <p:nvSpPr>
          <p:cNvPr id="5" name="Slide Number Placeholder 4"/>
          <p:cNvSpPr>
            <a:spLocks noGrp="1"/>
          </p:cNvSpPr>
          <p:nvPr>
            <p:ph type="sldNum" sz="quarter" idx="12"/>
          </p:nvPr>
        </p:nvSpPr>
        <p:spPr/>
        <p:txBody>
          <a:bodyPr/>
          <a:lstStyle/>
          <a:p>
            <a:fld id="{B7F62631-D247-0E44-B808-5D23CBBA66F7}" type="slidenum">
              <a:rPr lang="en-US" smtClean="0"/>
              <a:t>42</a:t>
            </a:fld>
            <a:endParaRPr lang="en-US"/>
          </a:p>
        </p:txBody>
      </p:sp>
      <p:pic>
        <p:nvPicPr>
          <p:cNvPr id="7" name="Picture 6" descr="tempProfile.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1726016" y="1759011"/>
            <a:ext cx="5541170" cy="2980824"/>
          </a:xfrm>
          <a:prstGeom prst="rect">
            <a:avLst/>
          </a:prstGeom>
        </p:spPr>
      </p:pic>
    </p:spTree>
    <p:extLst>
      <p:ext uri="{BB962C8B-B14F-4D97-AF65-F5344CB8AC3E}">
        <p14:creationId xmlns:p14="http://schemas.microsoft.com/office/powerpoint/2010/main" val="1025207925"/>
      </p:ext>
    </p:extLst>
  </p:cSld>
  <p:clrMapOvr>
    <a:masterClrMapping/>
  </p:clrMapOvr>
  <p:timing>
    <p:tnLst>
      <p:par>
        <p:cTn xmlns:p14="http://schemas.microsoft.com/office/powerpoint/2010/mai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Box 4"/>
          <p:cNvSpPr txBox="1">
            <a:spLocks noChangeArrowheads="1"/>
          </p:cNvSpPr>
          <p:nvPr/>
        </p:nvSpPr>
        <p:spPr bwMode="auto">
          <a:xfrm>
            <a:off x="218360" y="70200"/>
            <a:ext cx="4964955" cy="392415"/>
          </a:xfrm>
          <a:prstGeom prst="rect">
            <a:avLst/>
          </a:prstGeom>
          <a:noFill/>
          <a:ln>
            <a:noFill/>
          </a:ln>
        </p:spPr>
        <p:txBody>
          <a:bodyPr wrap="none" lIns="69055" tIns="34528" rIns="69055" bIns="34528">
            <a:spAutoFit/>
          </a:bodyPr>
          <a:lstStyle>
            <a:lvl1pPr eaLnBrk="0" hangingPunct="0">
              <a:defRPr sz="1200" b="1">
                <a:solidFill>
                  <a:schemeClr val="tx1"/>
                </a:solidFill>
                <a:latin typeface="Arial" charset="0"/>
                <a:ea typeface="ＭＳ Ｐゴシック" charset="0"/>
              </a:defRPr>
            </a:lvl1pPr>
            <a:lvl2pPr marL="742950" indent="-285750" eaLnBrk="0" hangingPunct="0">
              <a:defRPr sz="1200" b="1">
                <a:solidFill>
                  <a:schemeClr val="tx1"/>
                </a:solidFill>
                <a:latin typeface="Arial" charset="0"/>
                <a:ea typeface="ＭＳ Ｐゴシック" charset="0"/>
              </a:defRPr>
            </a:lvl2pPr>
            <a:lvl3pPr marL="1143000" indent="-228600" eaLnBrk="0" hangingPunct="0">
              <a:defRPr sz="1200" b="1">
                <a:solidFill>
                  <a:schemeClr val="tx1"/>
                </a:solidFill>
                <a:latin typeface="Arial" charset="0"/>
                <a:ea typeface="ＭＳ Ｐゴシック" charset="0"/>
              </a:defRPr>
            </a:lvl3pPr>
            <a:lvl4pPr marL="1600200" indent="-228600" eaLnBrk="0" hangingPunct="0">
              <a:defRPr sz="1200" b="1">
                <a:solidFill>
                  <a:schemeClr val="tx1"/>
                </a:solidFill>
                <a:latin typeface="Arial" charset="0"/>
                <a:ea typeface="ＭＳ Ｐゴシック" charset="0"/>
              </a:defRPr>
            </a:lvl4pPr>
            <a:lvl5pPr marL="2057400" indent="-228600" eaLnBrk="0" hangingPunct="0">
              <a:defRPr sz="1200" b="1">
                <a:solidFill>
                  <a:schemeClr val="tx1"/>
                </a:solidFill>
                <a:latin typeface="Arial" charset="0"/>
                <a:ea typeface="ＭＳ Ｐゴシック" charset="0"/>
              </a:defRPr>
            </a:lvl5pPr>
            <a:lvl6pPr marL="2514600" indent="-228600" eaLnBrk="0" fontAlgn="base" hangingPunct="0">
              <a:spcBef>
                <a:spcPct val="0"/>
              </a:spcBef>
              <a:spcAft>
                <a:spcPct val="0"/>
              </a:spcAft>
              <a:defRPr sz="1200" b="1">
                <a:solidFill>
                  <a:schemeClr val="tx1"/>
                </a:solidFill>
                <a:latin typeface="Arial" charset="0"/>
                <a:ea typeface="ＭＳ Ｐゴシック" charset="0"/>
              </a:defRPr>
            </a:lvl6pPr>
            <a:lvl7pPr marL="2971800" indent="-228600" eaLnBrk="0" fontAlgn="base" hangingPunct="0">
              <a:spcBef>
                <a:spcPct val="0"/>
              </a:spcBef>
              <a:spcAft>
                <a:spcPct val="0"/>
              </a:spcAft>
              <a:defRPr sz="1200" b="1">
                <a:solidFill>
                  <a:schemeClr val="tx1"/>
                </a:solidFill>
                <a:latin typeface="Arial" charset="0"/>
                <a:ea typeface="ＭＳ Ｐゴシック" charset="0"/>
              </a:defRPr>
            </a:lvl7pPr>
            <a:lvl8pPr marL="3429000" indent="-228600" eaLnBrk="0" fontAlgn="base" hangingPunct="0">
              <a:spcBef>
                <a:spcPct val="0"/>
              </a:spcBef>
              <a:spcAft>
                <a:spcPct val="0"/>
              </a:spcAft>
              <a:defRPr sz="1200" b="1">
                <a:solidFill>
                  <a:schemeClr val="tx1"/>
                </a:solidFill>
                <a:latin typeface="Arial" charset="0"/>
                <a:ea typeface="ＭＳ Ｐゴシック" charset="0"/>
              </a:defRPr>
            </a:lvl8pPr>
            <a:lvl9pPr marL="3886200" indent="-228600" eaLnBrk="0" fontAlgn="base" hangingPunct="0">
              <a:spcBef>
                <a:spcPct val="0"/>
              </a:spcBef>
              <a:spcAft>
                <a:spcPct val="0"/>
              </a:spcAft>
              <a:defRPr sz="1200" b="1">
                <a:solidFill>
                  <a:schemeClr val="tx1"/>
                </a:solidFill>
                <a:latin typeface="Arial" charset="0"/>
                <a:ea typeface="ＭＳ Ｐゴシック" charset="0"/>
              </a:defRPr>
            </a:lvl9pPr>
          </a:lstStyle>
          <a:p>
            <a:r>
              <a:rPr lang="en-US" sz="2100" b="0" dirty="0">
                <a:solidFill>
                  <a:srgbClr val="4F81BD"/>
                </a:solidFill>
                <a:latin typeface="Calibri" charset="0"/>
                <a:cs typeface="Calibri" charset="0"/>
              </a:rPr>
              <a:t>Thermal Cycling: Comparison Before </a:t>
            </a:r>
            <a:r>
              <a:rPr lang="mr-IN" sz="2100" b="0" dirty="0">
                <a:solidFill>
                  <a:srgbClr val="4F81BD"/>
                </a:solidFill>
                <a:latin typeface="Calibri" charset="0"/>
                <a:cs typeface="Calibri" charset="0"/>
              </a:rPr>
              <a:t>–</a:t>
            </a:r>
            <a:r>
              <a:rPr lang="en-US" sz="2100" b="0" dirty="0">
                <a:solidFill>
                  <a:srgbClr val="4F81BD"/>
                </a:solidFill>
                <a:latin typeface="Calibri" charset="0"/>
                <a:cs typeface="Calibri" charset="0"/>
              </a:rPr>
              <a:t> After</a:t>
            </a:r>
          </a:p>
        </p:txBody>
      </p:sp>
      <p:sp>
        <p:nvSpPr>
          <p:cNvPr id="3" name="TextBox 2"/>
          <p:cNvSpPr txBox="1"/>
          <p:nvPr/>
        </p:nvSpPr>
        <p:spPr>
          <a:xfrm>
            <a:off x="265836" y="899857"/>
            <a:ext cx="5944834" cy="300563"/>
          </a:xfrm>
          <a:prstGeom prst="rect">
            <a:avLst/>
          </a:prstGeom>
          <a:noFill/>
        </p:spPr>
        <p:txBody>
          <a:bodyPr wrap="none" lIns="69055" tIns="34528" rIns="69055" bIns="34528" rtlCol="0">
            <a:spAutoFit/>
          </a:bodyPr>
          <a:lstStyle/>
          <a:p>
            <a:r>
              <a:rPr lang="en-US" sz="1500" dirty="0">
                <a:solidFill>
                  <a:srgbClr val="4F81BD"/>
                </a:solidFill>
              </a:rPr>
              <a:t>Comparison of performance before an after thermal cycling (HIC 14)</a:t>
            </a:r>
          </a:p>
        </p:txBody>
      </p:sp>
      <p:sp>
        <p:nvSpPr>
          <p:cNvPr id="4" name="Date Placeholder 3"/>
          <p:cNvSpPr>
            <a:spLocks noGrp="1"/>
          </p:cNvSpPr>
          <p:nvPr>
            <p:ph type="dt" sz="half" idx="10"/>
          </p:nvPr>
        </p:nvSpPr>
        <p:spPr/>
        <p:txBody>
          <a:bodyPr/>
          <a:lstStyle/>
          <a:p>
            <a:r>
              <a:rPr lang="en-US" smtClean="0"/>
              <a:t>27/04/17</a:t>
            </a:r>
            <a:endParaRPr lang="en-US"/>
          </a:p>
        </p:txBody>
      </p:sp>
      <p:sp>
        <p:nvSpPr>
          <p:cNvPr id="5" name="Slide Number Placeholder 4"/>
          <p:cNvSpPr>
            <a:spLocks noGrp="1"/>
          </p:cNvSpPr>
          <p:nvPr>
            <p:ph type="sldNum" sz="quarter" idx="12"/>
          </p:nvPr>
        </p:nvSpPr>
        <p:spPr/>
        <p:txBody>
          <a:bodyPr/>
          <a:lstStyle/>
          <a:p>
            <a:fld id="{B7F62631-D247-0E44-B808-5D23CBBA66F7}" type="slidenum">
              <a:rPr lang="en-US" smtClean="0"/>
              <a:t>43</a:t>
            </a:fld>
            <a:endParaRPr lang="en-US"/>
          </a:p>
        </p:txBody>
      </p:sp>
      <p:pic>
        <p:nvPicPr>
          <p:cNvPr id="7" name="Picture 6"/>
          <p:cNvPicPr>
            <a:picLocks noChangeAspect="1"/>
          </p:cNvPicPr>
          <p:nvPr/>
        </p:nvPicPr>
        <p:blipFill>
          <a:blip r:embed="rId2"/>
          <a:stretch>
            <a:fillRect/>
          </a:stretch>
        </p:blipFill>
        <p:spPr>
          <a:xfrm>
            <a:off x="3761432" y="1485377"/>
            <a:ext cx="4553141" cy="3064999"/>
          </a:xfrm>
          <a:prstGeom prst="rect">
            <a:avLst/>
          </a:prstGeom>
        </p:spPr>
      </p:pic>
      <p:graphicFrame>
        <p:nvGraphicFramePr>
          <p:cNvPr id="9" name="Table 8"/>
          <p:cNvGraphicFramePr>
            <a:graphicFrameLocks noGrp="1"/>
          </p:cNvGraphicFramePr>
          <p:nvPr>
            <p:extLst>
              <p:ext uri="{D42A27DB-BD31-4B8C-83A1-F6EECF244321}">
                <p14:modId xmlns:p14="http://schemas.microsoft.com/office/powerpoint/2010/main" val="3708715056"/>
              </p:ext>
            </p:extLst>
          </p:nvPr>
        </p:nvGraphicFramePr>
        <p:xfrm>
          <a:off x="860320" y="1568785"/>
          <a:ext cx="2474979" cy="2849396"/>
        </p:xfrm>
        <a:graphic>
          <a:graphicData uri="http://schemas.openxmlformats.org/drawingml/2006/table">
            <a:tbl>
              <a:tblPr firstRow="1" bandRow="1">
                <a:tableStyleId>{21E4AEA4-8DFA-4A89-87EB-49C32662AFE0}</a:tableStyleId>
              </a:tblPr>
              <a:tblGrid>
                <a:gridCol w="680619"/>
                <a:gridCol w="928117"/>
                <a:gridCol w="866243"/>
              </a:tblGrid>
              <a:tr h="259036">
                <a:tc rowSpan="2">
                  <a:txBody>
                    <a:bodyPr/>
                    <a:lstStyle/>
                    <a:p>
                      <a:pPr algn="ctr"/>
                      <a:r>
                        <a:rPr lang="en-US" sz="1200" dirty="0" smtClean="0"/>
                        <a:t>Chip</a:t>
                      </a:r>
                      <a:endParaRPr lang="en-US" sz="1200" dirty="0"/>
                    </a:p>
                  </a:txBody>
                  <a:tcPr marL="69329" marR="69329" marT="34290" marB="34290"/>
                </a:tc>
                <a:tc gridSpan="2">
                  <a:txBody>
                    <a:bodyPr/>
                    <a:lstStyle/>
                    <a:p>
                      <a:pPr algn="ctr"/>
                      <a:r>
                        <a:rPr lang="en-US" sz="1200" dirty="0" smtClean="0"/>
                        <a:t>Dead Pixels</a:t>
                      </a:r>
                      <a:endParaRPr lang="en-US" sz="1200" dirty="0"/>
                    </a:p>
                  </a:txBody>
                  <a:tcPr marL="69329" marR="69329" marT="34290" marB="34290">
                    <a:lnB w="12700" cap="flat" cmpd="sng" algn="ctr">
                      <a:solidFill>
                        <a:schemeClr val="bg1"/>
                      </a:solidFill>
                      <a:prstDash val="solid"/>
                      <a:round/>
                      <a:headEnd type="none" w="med" len="med"/>
                      <a:tailEnd type="none" w="med" len="med"/>
                    </a:lnB>
                  </a:tcPr>
                </a:tc>
                <a:tc hMerge="1">
                  <a:txBody>
                    <a:bodyPr/>
                    <a:lstStyle/>
                    <a:p>
                      <a:endParaRPr lang="en-US" dirty="0"/>
                    </a:p>
                  </a:txBody>
                  <a:tcPr>
                    <a:lnB w="12700" cap="flat" cmpd="sng" algn="ctr">
                      <a:solidFill>
                        <a:schemeClr val="bg1"/>
                      </a:solidFill>
                      <a:prstDash val="solid"/>
                      <a:round/>
                      <a:headEnd type="none" w="med" len="med"/>
                      <a:tailEnd type="none" w="med" len="med"/>
                    </a:lnB>
                  </a:tcPr>
                </a:tc>
              </a:tr>
              <a:tr h="259036">
                <a:tc vMerge="1">
                  <a:txBody>
                    <a:bodyPr/>
                    <a:lstStyle/>
                    <a:p>
                      <a:endParaRPr lang="en-US"/>
                    </a:p>
                  </a:txBody>
                  <a:tcPr/>
                </a:tc>
                <a:tc>
                  <a:txBody>
                    <a:bodyPr/>
                    <a:lstStyle/>
                    <a:p>
                      <a:r>
                        <a:rPr lang="en-US" sz="1200" dirty="0" smtClean="0">
                          <a:solidFill>
                            <a:schemeClr val="bg1"/>
                          </a:solidFill>
                        </a:rPr>
                        <a:t>Before</a:t>
                      </a:r>
                      <a:endParaRPr lang="en-US" sz="1200" dirty="0">
                        <a:solidFill>
                          <a:schemeClr val="bg1"/>
                        </a:solidFill>
                      </a:endParaRPr>
                    </a:p>
                  </a:txBody>
                  <a:tcPr marL="69329" marR="69329" marT="34290" marB="34290">
                    <a:lnL w="12700" cap="flat" cmpd="sng" algn="ctr">
                      <a:solidFill>
                        <a:schemeClr val="bg1"/>
                      </a:solidFill>
                      <a:prstDash val="solid"/>
                      <a:round/>
                      <a:headEnd type="none" w="med" len="med"/>
                      <a:tailEnd type="none" w="med" len="med"/>
                    </a:lnL>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2"/>
                    </a:solidFill>
                  </a:tcPr>
                </a:tc>
                <a:tc>
                  <a:txBody>
                    <a:bodyPr/>
                    <a:lstStyle/>
                    <a:p>
                      <a:r>
                        <a:rPr lang="en-US" sz="1200" dirty="0" smtClean="0">
                          <a:solidFill>
                            <a:schemeClr val="bg1"/>
                          </a:solidFill>
                        </a:rPr>
                        <a:t>After</a:t>
                      </a:r>
                      <a:endParaRPr lang="en-US" sz="1200" dirty="0">
                        <a:solidFill>
                          <a:schemeClr val="bg1"/>
                        </a:solidFill>
                      </a:endParaRPr>
                    </a:p>
                  </a:txBody>
                  <a:tcPr marL="69329" marR="69329" marT="34290" marB="34290">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solidFill>
                      <a:schemeClr val="accent2"/>
                    </a:solidFill>
                  </a:tcPr>
                </a:tc>
              </a:tr>
              <a:tr h="259036">
                <a:tc>
                  <a:txBody>
                    <a:bodyPr/>
                    <a:lstStyle/>
                    <a:p>
                      <a:r>
                        <a:rPr lang="en-US" sz="1200" dirty="0" smtClean="0"/>
                        <a:t>0</a:t>
                      </a:r>
                      <a:endParaRPr lang="en-US" sz="1200" dirty="0"/>
                    </a:p>
                  </a:txBody>
                  <a:tcPr marL="69329" marR="69329" marT="34290" marB="34290"/>
                </a:tc>
                <a:tc>
                  <a:txBody>
                    <a:bodyPr/>
                    <a:lstStyle/>
                    <a:p>
                      <a:r>
                        <a:rPr lang="en-US" sz="1200" dirty="0" smtClean="0"/>
                        <a:t>0</a:t>
                      </a:r>
                      <a:endParaRPr lang="en-US" sz="1200" dirty="0"/>
                    </a:p>
                  </a:txBody>
                  <a:tcPr marL="69329" marR="69329" marT="34290" marB="34290">
                    <a:lnT w="38100" cap="flat" cmpd="sng" algn="ctr">
                      <a:solidFill>
                        <a:schemeClr val="bg1"/>
                      </a:solidFill>
                      <a:prstDash val="solid"/>
                      <a:round/>
                      <a:headEnd type="none" w="med" len="med"/>
                      <a:tailEnd type="none" w="med" len="med"/>
                    </a:lnT>
                  </a:tcPr>
                </a:tc>
                <a:tc>
                  <a:txBody>
                    <a:bodyPr/>
                    <a:lstStyle/>
                    <a:p>
                      <a:r>
                        <a:rPr lang="en-US" sz="1200" dirty="0" smtClean="0"/>
                        <a:t>0</a:t>
                      </a:r>
                      <a:endParaRPr lang="en-US" sz="1200" dirty="0"/>
                    </a:p>
                  </a:txBody>
                  <a:tcPr marL="69329" marR="69329" marT="34290" marB="34290">
                    <a:lnT w="38100" cap="flat" cmpd="sng" algn="ctr">
                      <a:solidFill>
                        <a:schemeClr val="bg1"/>
                      </a:solidFill>
                      <a:prstDash val="solid"/>
                      <a:round/>
                      <a:headEnd type="none" w="med" len="med"/>
                      <a:tailEnd type="none" w="med" len="med"/>
                    </a:lnT>
                  </a:tcPr>
                </a:tc>
              </a:tr>
              <a:tr h="259036">
                <a:tc>
                  <a:txBody>
                    <a:bodyPr/>
                    <a:lstStyle/>
                    <a:p>
                      <a:r>
                        <a:rPr lang="en-US" sz="1200" dirty="0" smtClean="0"/>
                        <a:t>1</a:t>
                      </a:r>
                      <a:endParaRPr lang="en-US" sz="1200" dirty="0"/>
                    </a:p>
                  </a:txBody>
                  <a:tcPr marL="69329" marR="69329" marT="34290" marB="34290"/>
                </a:tc>
                <a:tc>
                  <a:txBody>
                    <a:bodyPr/>
                    <a:lstStyle/>
                    <a:p>
                      <a:r>
                        <a:rPr lang="en-US" sz="1200" dirty="0" smtClean="0"/>
                        <a:t>1</a:t>
                      </a:r>
                      <a:endParaRPr lang="en-US" sz="1200" dirty="0"/>
                    </a:p>
                  </a:txBody>
                  <a:tcPr marL="69329" marR="69329" marT="34290" marB="34290"/>
                </a:tc>
                <a:tc>
                  <a:txBody>
                    <a:bodyPr/>
                    <a:lstStyle/>
                    <a:p>
                      <a:r>
                        <a:rPr lang="en-US" sz="1200" dirty="0" smtClean="0"/>
                        <a:t>1</a:t>
                      </a:r>
                      <a:endParaRPr lang="en-US" sz="1200" dirty="0"/>
                    </a:p>
                  </a:txBody>
                  <a:tcPr marL="69329" marR="69329" marT="34290" marB="34290"/>
                </a:tc>
              </a:tr>
              <a:tr h="259036">
                <a:tc>
                  <a:txBody>
                    <a:bodyPr/>
                    <a:lstStyle/>
                    <a:p>
                      <a:r>
                        <a:rPr lang="en-US" sz="1200" dirty="0" smtClean="0"/>
                        <a:t>2</a:t>
                      </a:r>
                      <a:endParaRPr lang="en-US" sz="1200" dirty="0"/>
                    </a:p>
                  </a:txBody>
                  <a:tcPr marL="69329" marR="69329" marT="34290" marB="34290"/>
                </a:tc>
                <a:tc>
                  <a:txBody>
                    <a:bodyPr/>
                    <a:lstStyle/>
                    <a:p>
                      <a:r>
                        <a:rPr lang="en-US" sz="1200" dirty="0" smtClean="0"/>
                        <a:t>0</a:t>
                      </a:r>
                      <a:endParaRPr lang="en-US" sz="1200" dirty="0"/>
                    </a:p>
                  </a:txBody>
                  <a:tcPr marL="69329" marR="69329" marT="34290" marB="34290"/>
                </a:tc>
                <a:tc>
                  <a:txBody>
                    <a:bodyPr/>
                    <a:lstStyle/>
                    <a:p>
                      <a:r>
                        <a:rPr lang="en-US" sz="1200" dirty="0" smtClean="0"/>
                        <a:t>0</a:t>
                      </a:r>
                      <a:endParaRPr lang="en-US" sz="1200" dirty="0"/>
                    </a:p>
                  </a:txBody>
                  <a:tcPr marL="69329" marR="69329" marT="34290" marB="34290"/>
                </a:tc>
              </a:tr>
              <a:tr h="259036">
                <a:tc>
                  <a:txBody>
                    <a:bodyPr/>
                    <a:lstStyle/>
                    <a:p>
                      <a:r>
                        <a:rPr lang="en-US" sz="1200" dirty="0" smtClean="0"/>
                        <a:t>3</a:t>
                      </a:r>
                      <a:endParaRPr lang="en-US" sz="1200" dirty="0"/>
                    </a:p>
                  </a:txBody>
                  <a:tcPr marL="69329" marR="69329" marT="34290" marB="34290"/>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678</a:t>
                      </a:r>
                      <a:endParaRPr lang="en-US" sz="1200" dirty="0"/>
                    </a:p>
                  </a:txBody>
                  <a:tcPr marL="69329" marR="69329" marT="34290" marB="34290"/>
                </a:tc>
                <a:tc>
                  <a:txBody>
                    <a:bodyPr/>
                    <a:lstStyle/>
                    <a:p>
                      <a:r>
                        <a:rPr lang="en-US" sz="1200" dirty="0" smtClean="0"/>
                        <a:t>678</a:t>
                      </a:r>
                      <a:endParaRPr lang="en-US" sz="1200" dirty="0"/>
                    </a:p>
                  </a:txBody>
                  <a:tcPr marL="69329" marR="69329" marT="34290" marB="34290"/>
                </a:tc>
              </a:tr>
              <a:tr h="259036">
                <a:tc>
                  <a:txBody>
                    <a:bodyPr/>
                    <a:lstStyle/>
                    <a:p>
                      <a:r>
                        <a:rPr lang="en-US" sz="1200" dirty="0" smtClean="0"/>
                        <a:t>4</a:t>
                      </a:r>
                      <a:endParaRPr lang="en-US" sz="1200" dirty="0"/>
                    </a:p>
                  </a:txBody>
                  <a:tcPr marL="69329" marR="69329" marT="34290" marB="34290"/>
                </a:tc>
                <a:tc>
                  <a:txBody>
                    <a:bodyPr/>
                    <a:lstStyle/>
                    <a:p>
                      <a:r>
                        <a:rPr lang="en-US" sz="1200" dirty="0" smtClean="0"/>
                        <a:t>1701</a:t>
                      </a:r>
                      <a:endParaRPr lang="en-US" sz="1200" dirty="0"/>
                    </a:p>
                  </a:txBody>
                  <a:tcPr marL="69329" marR="69329" marT="34290" marB="34290"/>
                </a:tc>
                <a:tc>
                  <a:txBody>
                    <a:bodyPr/>
                    <a:lstStyle/>
                    <a:p>
                      <a:r>
                        <a:rPr lang="en-US" sz="1200" dirty="0" smtClean="0"/>
                        <a:t>1701</a:t>
                      </a:r>
                      <a:endParaRPr lang="en-US" sz="1200" dirty="0"/>
                    </a:p>
                  </a:txBody>
                  <a:tcPr marL="69329" marR="69329" marT="34290" marB="34290"/>
                </a:tc>
              </a:tr>
              <a:tr h="259036">
                <a:tc>
                  <a:txBody>
                    <a:bodyPr/>
                    <a:lstStyle/>
                    <a:p>
                      <a:r>
                        <a:rPr lang="en-US" sz="1200" dirty="0" smtClean="0"/>
                        <a:t>5</a:t>
                      </a:r>
                      <a:endParaRPr lang="en-US" sz="1200" dirty="0"/>
                    </a:p>
                  </a:txBody>
                  <a:tcPr marL="69329" marR="69329" marT="34290" marB="34290"/>
                </a:tc>
                <a:tc>
                  <a:txBody>
                    <a:bodyPr/>
                    <a:lstStyle/>
                    <a:p>
                      <a:r>
                        <a:rPr lang="en-US" sz="1200" dirty="0" smtClean="0"/>
                        <a:t>1022</a:t>
                      </a:r>
                      <a:endParaRPr lang="en-US" sz="1200" dirty="0"/>
                    </a:p>
                  </a:txBody>
                  <a:tcPr marL="69329" marR="69329" marT="34290" marB="34290"/>
                </a:tc>
                <a:tc>
                  <a:txBody>
                    <a:bodyPr/>
                    <a:lstStyle/>
                    <a:p>
                      <a:r>
                        <a:rPr lang="en-US" sz="1200" dirty="0" smtClean="0"/>
                        <a:t>1022</a:t>
                      </a:r>
                      <a:endParaRPr lang="en-US" sz="1200" dirty="0"/>
                    </a:p>
                  </a:txBody>
                  <a:tcPr marL="69329" marR="69329" marT="34290" marB="34290"/>
                </a:tc>
              </a:tr>
              <a:tr h="259036">
                <a:tc>
                  <a:txBody>
                    <a:bodyPr/>
                    <a:lstStyle/>
                    <a:p>
                      <a:r>
                        <a:rPr lang="en-US" sz="1200" dirty="0" smtClean="0"/>
                        <a:t>6</a:t>
                      </a:r>
                      <a:endParaRPr lang="en-US" sz="1200" dirty="0"/>
                    </a:p>
                  </a:txBody>
                  <a:tcPr marL="69329" marR="69329" marT="34290" marB="34290"/>
                </a:tc>
                <a:tc>
                  <a:txBody>
                    <a:bodyPr/>
                    <a:lstStyle/>
                    <a:p>
                      <a:r>
                        <a:rPr lang="en-US" sz="1200" dirty="0" smtClean="0"/>
                        <a:t>0</a:t>
                      </a:r>
                      <a:endParaRPr lang="en-US" sz="1200" dirty="0"/>
                    </a:p>
                  </a:txBody>
                  <a:tcPr marL="69329" marR="69329" marT="34290" marB="34290"/>
                </a:tc>
                <a:tc>
                  <a:txBody>
                    <a:bodyPr/>
                    <a:lstStyle/>
                    <a:p>
                      <a:r>
                        <a:rPr lang="en-US" sz="1200" dirty="0" smtClean="0"/>
                        <a:t>0</a:t>
                      </a:r>
                      <a:endParaRPr lang="en-US" sz="1200" dirty="0"/>
                    </a:p>
                  </a:txBody>
                  <a:tcPr marL="69329" marR="69329" marT="34290" marB="34290"/>
                </a:tc>
              </a:tr>
              <a:tr h="259036">
                <a:tc>
                  <a:txBody>
                    <a:bodyPr/>
                    <a:lstStyle/>
                    <a:p>
                      <a:r>
                        <a:rPr lang="en-US" sz="1200" dirty="0" smtClean="0"/>
                        <a:t>7</a:t>
                      </a:r>
                      <a:endParaRPr lang="en-US" sz="1200" dirty="0"/>
                    </a:p>
                  </a:txBody>
                  <a:tcPr marL="69329" marR="69329" marT="34290" marB="34290"/>
                </a:tc>
                <a:tc>
                  <a:txBody>
                    <a:bodyPr/>
                    <a:lstStyle/>
                    <a:p>
                      <a:r>
                        <a:rPr lang="en-US" sz="1200" dirty="0" smtClean="0"/>
                        <a:t>1022</a:t>
                      </a:r>
                      <a:endParaRPr lang="en-US" sz="1200" dirty="0"/>
                    </a:p>
                  </a:txBody>
                  <a:tcPr marL="69329" marR="69329" marT="34290" marB="34290"/>
                </a:tc>
                <a:tc>
                  <a:txBody>
                    <a:bodyPr/>
                    <a:lstStyle/>
                    <a:p>
                      <a:r>
                        <a:rPr lang="en-US" sz="1200" dirty="0" smtClean="0"/>
                        <a:t>1022</a:t>
                      </a:r>
                      <a:endParaRPr lang="en-US" sz="1200" dirty="0"/>
                    </a:p>
                  </a:txBody>
                  <a:tcPr marL="69329" marR="69329" marT="34290" marB="34290"/>
                </a:tc>
              </a:tr>
              <a:tr h="259036">
                <a:tc>
                  <a:txBody>
                    <a:bodyPr/>
                    <a:lstStyle/>
                    <a:p>
                      <a:r>
                        <a:rPr lang="en-US" sz="1200" dirty="0" smtClean="0"/>
                        <a:t>8</a:t>
                      </a:r>
                      <a:endParaRPr lang="en-US" sz="1200" dirty="0"/>
                    </a:p>
                  </a:txBody>
                  <a:tcPr marL="69329" marR="69329" marT="34290" marB="34290"/>
                </a:tc>
                <a:tc>
                  <a:txBody>
                    <a:bodyPr/>
                    <a:lstStyle/>
                    <a:p>
                      <a:r>
                        <a:rPr lang="en-US" sz="1200" dirty="0" smtClean="0"/>
                        <a:t>0</a:t>
                      </a:r>
                      <a:endParaRPr lang="en-US" sz="1200" dirty="0"/>
                    </a:p>
                  </a:txBody>
                  <a:tcPr marL="69329" marR="69329" marT="34290" marB="34290"/>
                </a:tc>
                <a:tc>
                  <a:txBody>
                    <a:bodyPr/>
                    <a:lstStyle/>
                    <a:p>
                      <a:r>
                        <a:rPr lang="en-US" sz="1200" dirty="0" smtClean="0"/>
                        <a:t>0</a:t>
                      </a:r>
                      <a:endParaRPr lang="en-US" sz="1200" dirty="0"/>
                    </a:p>
                  </a:txBody>
                  <a:tcPr marL="69329" marR="69329" marT="34290" marB="34290"/>
                </a:tc>
              </a:tr>
            </a:tbl>
          </a:graphicData>
        </a:graphic>
      </p:graphicFrame>
    </p:spTree>
    <p:extLst>
      <p:ext uri="{BB962C8B-B14F-4D97-AF65-F5344CB8AC3E}">
        <p14:creationId xmlns:p14="http://schemas.microsoft.com/office/powerpoint/2010/main" val="4124287295"/>
      </p:ext>
    </p:extLst>
  </p:cSld>
  <p:clrMapOvr>
    <a:masterClrMapping/>
  </p:clrMapOvr>
  <p:timing>
    <p:tnLst>
      <p:par>
        <p:cTn xmlns:p14="http://schemas.microsoft.com/office/powerpoint/2010/mai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 name="Group 5"/>
          <p:cNvGrpSpPr/>
          <p:nvPr/>
        </p:nvGrpSpPr>
        <p:grpSpPr>
          <a:xfrm>
            <a:off x="86744" y="1053193"/>
            <a:ext cx="2925876" cy="3999054"/>
            <a:chOff x="115660" y="1461388"/>
            <a:chExt cx="3572821" cy="4680000"/>
          </a:xfrm>
        </p:grpSpPr>
        <p:grpSp>
          <p:nvGrpSpPr>
            <p:cNvPr id="3" name="Group 2"/>
            <p:cNvGrpSpPr/>
            <p:nvPr/>
          </p:nvGrpSpPr>
          <p:grpSpPr>
            <a:xfrm>
              <a:off x="115660" y="1461388"/>
              <a:ext cx="2919532" cy="4680000"/>
              <a:chOff x="604547" y="1063036"/>
              <a:chExt cx="2919532" cy="4680000"/>
            </a:xfrm>
          </p:grpSpPr>
          <p:pic>
            <p:nvPicPr>
              <p:cNvPr id="5" name="Picture 4"/>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rot="5400000">
                <a:off x="-275687" y="1943270"/>
                <a:ext cx="4680000" cy="2919532"/>
              </a:xfrm>
              <a:prstGeom prst="rect">
                <a:avLst/>
              </a:prstGeom>
              <a:ln>
                <a:solidFill>
                  <a:schemeClr val="tx1"/>
                </a:solidFill>
              </a:ln>
            </p:spPr>
          </p:pic>
          <p:cxnSp>
            <p:nvCxnSpPr>
              <p:cNvPr id="10" name="Straight Connector 9"/>
              <p:cNvCxnSpPr/>
              <p:nvPr/>
            </p:nvCxnSpPr>
            <p:spPr>
              <a:xfrm flipH="1">
                <a:off x="1970418" y="1367300"/>
                <a:ext cx="1268963" cy="3433666"/>
              </a:xfrm>
              <a:prstGeom prst="line">
                <a:avLst/>
              </a:prstGeom>
              <a:ln w="76200">
                <a:solidFill>
                  <a:srgbClr val="FFFF00"/>
                </a:solidFill>
                <a:prstDash val="sysDot"/>
              </a:ln>
            </p:spPr>
            <p:style>
              <a:lnRef idx="3">
                <a:schemeClr val="accent2"/>
              </a:lnRef>
              <a:fillRef idx="0">
                <a:schemeClr val="accent2"/>
              </a:fillRef>
              <a:effectRef idx="2">
                <a:schemeClr val="accent2"/>
              </a:effectRef>
              <a:fontRef idx="minor">
                <a:schemeClr val="tx1"/>
              </a:fontRef>
            </p:style>
          </p:cxnSp>
          <p:cxnSp>
            <p:nvCxnSpPr>
              <p:cNvPr id="11" name="Straight Connector 10"/>
              <p:cNvCxnSpPr/>
              <p:nvPr/>
            </p:nvCxnSpPr>
            <p:spPr>
              <a:xfrm flipH="1">
                <a:off x="1475896" y="1361080"/>
                <a:ext cx="1691951" cy="3430555"/>
              </a:xfrm>
              <a:prstGeom prst="line">
                <a:avLst/>
              </a:prstGeom>
              <a:ln w="76200">
                <a:solidFill>
                  <a:srgbClr val="FFFF00"/>
                </a:solidFill>
                <a:prstDash val="sysDot"/>
              </a:ln>
            </p:spPr>
            <p:style>
              <a:lnRef idx="3">
                <a:schemeClr val="accent2"/>
              </a:lnRef>
              <a:fillRef idx="0">
                <a:schemeClr val="accent2"/>
              </a:fillRef>
              <a:effectRef idx="2">
                <a:schemeClr val="accent2"/>
              </a:effectRef>
              <a:fontRef idx="minor">
                <a:schemeClr val="tx1"/>
              </a:fontRef>
            </p:style>
          </p:cxnSp>
          <p:cxnSp>
            <p:nvCxnSpPr>
              <p:cNvPr id="13" name="Straight Connector 12"/>
              <p:cNvCxnSpPr/>
              <p:nvPr/>
            </p:nvCxnSpPr>
            <p:spPr>
              <a:xfrm flipH="1">
                <a:off x="990704" y="1373520"/>
                <a:ext cx="2077618" cy="3380793"/>
              </a:xfrm>
              <a:prstGeom prst="line">
                <a:avLst/>
              </a:prstGeom>
              <a:ln w="76200">
                <a:solidFill>
                  <a:srgbClr val="FFFF00"/>
                </a:solidFill>
                <a:prstDash val="sysDot"/>
              </a:ln>
            </p:spPr>
            <p:style>
              <a:lnRef idx="3">
                <a:schemeClr val="accent2"/>
              </a:lnRef>
              <a:fillRef idx="0">
                <a:schemeClr val="accent2"/>
              </a:fillRef>
              <a:effectRef idx="2">
                <a:schemeClr val="accent2"/>
              </a:effectRef>
              <a:fontRef idx="minor">
                <a:schemeClr val="tx1"/>
              </a:fontRef>
            </p:style>
          </p:cxnSp>
          <p:cxnSp>
            <p:nvCxnSpPr>
              <p:cNvPr id="39" name="Straight Arrow Connector 38"/>
              <p:cNvCxnSpPr/>
              <p:nvPr/>
            </p:nvCxnSpPr>
            <p:spPr>
              <a:xfrm flipH="1">
                <a:off x="1287805" y="2107282"/>
                <a:ext cx="1213165" cy="177448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0" name="TextBox 39"/>
              <p:cNvSpPr txBox="1"/>
              <p:nvPr/>
            </p:nvSpPr>
            <p:spPr>
              <a:xfrm rot="18372205">
                <a:off x="564724" y="2944640"/>
                <a:ext cx="2097974" cy="450996"/>
              </a:xfrm>
              <a:prstGeom prst="rect">
                <a:avLst/>
              </a:prstGeom>
              <a:noFill/>
            </p:spPr>
            <p:txBody>
              <a:bodyPr wrap="none" rtlCol="0">
                <a:spAutoFit/>
              </a:bodyPr>
              <a:lstStyle/>
              <a:p>
                <a:r>
                  <a:rPr lang="en-US" dirty="0" smtClean="0">
                    <a:solidFill>
                      <a:schemeClr val="bg1"/>
                    </a:solidFill>
                  </a:rPr>
                  <a:t>Y-Displacement</a:t>
                </a:r>
                <a:endParaRPr lang="en-GB" dirty="0">
                  <a:solidFill>
                    <a:schemeClr val="bg1"/>
                  </a:solidFill>
                </a:endParaRPr>
              </a:p>
            </p:txBody>
          </p:sp>
        </p:grpSp>
        <p:cxnSp>
          <p:nvCxnSpPr>
            <p:cNvPr id="21" name="Straight Arrow Connector 20"/>
            <p:cNvCxnSpPr/>
            <p:nvPr/>
          </p:nvCxnSpPr>
          <p:spPr>
            <a:xfrm flipH="1">
              <a:off x="2240140" y="2194979"/>
              <a:ext cx="1448341" cy="0"/>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H="1">
              <a:off x="1691794" y="3687469"/>
              <a:ext cx="1800000" cy="0"/>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a:off x="1513682" y="5081986"/>
              <a:ext cx="2124000" cy="0"/>
            </a:xfrm>
            <a:prstGeom prst="straightConnector1">
              <a:avLst/>
            </a:prstGeom>
            <a:ln w="76200">
              <a:solidFill>
                <a:srgbClr val="00B050"/>
              </a:solidFill>
              <a:tailEnd type="triangle"/>
            </a:ln>
          </p:spPr>
          <p:style>
            <a:lnRef idx="1">
              <a:schemeClr val="accent1"/>
            </a:lnRef>
            <a:fillRef idx="0">
              <a:schemeClr val="accent1"/>
            </a:fillRef>
            <a:effectRef idx="0">
              <a:schemeClr val="accent1"/>
            </a:effectRef>
            <a:fontRef idx="minor">
              <a:schemeClr val="tx1"/>
            </a:fontRef>
          </p:style>
        </p:cxnSp>
      </p:grpSp>
      <p:graphicFrame>
        <p:nvGraphicFramePr>
          <p:cNvPr id="44" name="Chart 43"/>
          <p:cNvGraphicFramePr>
            <a:graphicFrameLocks/>
          </p:cNvGraphicFramePr>
          <p:nvPr>
            <p:extLst>
              <p:ext uri="{D42A27DB-BD31-4B8C-83A1-F6EECF244321}">
                <p14:modId xmlns:p14="http://schemas.microsoft.com/office/powerpoint/2010/main" val="461742685"/>
              </p:ext>
            </p:extLst>
          </p:nvPr>
        </p:nvGraphicFramePr>
        <p:xfrm>
          <a:off x="4318907" y="2251000"/>
          <a:ext cx="2484772" cy="2111720"/>
        </p:xfrm>
        <a:graphic>
          <a:graphicData uri="http://schemas.openxmlformats.org/drawingml/2006/chart">
            <c:chart xmlns:c="http://schemas.openxmlformats.org/drawingml/2006/chart" xmlns:r="http://schemas.openxmlformats.org/officeDocument/2006/relationships" r:id="rId3"/>
          </a:graphicData>
        </a:graphic>
      </p:graphicFrame>
      <p:sp>
        <p:nvSpPr>
          <p:cNvPr id="46" name="Text Placeholder 6"/>
          <p:cNvSpPr txBox="1">
            <a:spLocks/>
          </p:cNvSpPr>
          <p:nvPr/>
        </p:nvSpPr>
        <p:spPr>
          <a:xfrm>
            <a:off x="4315251" y="4410503"/>
            <a:ext cx="2304816" cy="337117"/>
          </a:xfrm>
          <a:prstGeom prst="rect">
            <a:avLst/>
          </a:prstGeom>
        </p:spPr>
        <p:txBody>
          <a:bodyPr lIns="68580" tIns="34290" rIns="68580" bIns="3429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altLang="it-CH" sz="1400" dirty="0"/>
              <a:t>CTE 4-8 µm/m/°C </a:t>
            </a:r>
          </a:p>
        </p:txBody>
      </p:sp>
      <p:graphicFrame>
        <p:nvGraphicFramePr>
          <p:cNvPr id="47" name="Table 46"/>
          <p:cNvGraphicFramePr>
            <a:graphicFrameLocks noGrp="1"/>
          </p:cNvGraphicFramePr>
          <p:nvPr>
            <p:extLst>
              <p:ext uri="{D42A27DB-BD31-4B8C-83A1-F6EECF244321}">
                <p14:modId xmlns:p14="http://schemas.microsoft.com/office/powerpoint/2010/main" val="1992096539"/>
              </p:ext>
            </p:extLst>
          </p:nvPr>
        </p:nvGraphicFramePr>
        <p:xfrm>
          <a:off x="4318906" y="929924"/>
          <a:ext cx="4735287" cy="1241778"/>
        </p:xfrm>
        <a:graphic>
          <a:graphicData uri="http://schemas.openxmlformats.org/drawingml/2006/table">
            <a:tbl>
              <a:tblPr>
                <a:tableStyleId>{2D5ABB26-0587-4C30-8999-92F81FD0307C}</a:tableStyleId>
              </a:tblPr>
              <a:tblGrid>
                <a:gridCol w="816429"/>
                <a:gridCol w="653143"/>
                <a:gridCol w="653143"/>
                <a:gridCol w="653143"/>
                <a:gridCol w="653143"/>
                <a:gridCol w="653143"/>
                <a:gridCol w="653143"/>
              </a:tblGrid>
              <a:tr h="206963">
                <a:tc>
                  <a:txBody>
                    <a:bodyPr/>
                    <a:lstStyle/>
                    <a:p>
                      <a:pPr algn="ctr" fontAlgn="b"/>
                      <a:r>
                        <a:rPr lang="en-US" sz="800" b="1" i="0" u="none" strike="noStrike" dirty="0" smtClean="0">
                          <a:solidFill>
                            <a:schemeClr val="bg1"/>
                          </a:solidFill>
                          <a:effectLst/>
                          <a:latin typeface="+mn-lt"/>
                        </a:rPr>
                        <a:t>CASE</a:t>
                      </a:r>
                      <a:endParaRPr lang="en-GB" sz="800" b="1" i="0" u="none" strike="noStrike" dirty="0">
                        <a:solidFill>
                          <a:schemeClr val="bg1"/>
                        </a:solidFill>
                        <a:effectLst/>
                        <a:latin typeface="Calibri" panose="020F0502020204030204" pitchFamily="34" charset="0"/>
                      </a:endParaRPr>
                    </a:p>
                  </a:txBody>
                  <a:tcPr marL="34290" marR="34290" marT="34290" marB="34290" anchor="b">
                    <a:solidFill>
                      <a:schemeClr val="accent1">
                        <a:lumMod val="50000"/>
                      </a:schemeClr>
                    </a:solidFill>
                  </a:tcPr>
                </a:tc>
                <a:tc>
                  <a:txBody>
                    <a:bodyPr/>
                    <a:lstStyle/>
                    <a:p>
                      <a:pPr algn="ctr" fontAlgn="b"/>
                      <a:r>
                        <a:rPr lang="en-GB" sz="800" b="1" u="none" strike="noStrike" dirty="0">
                          <a:solidFill>
                            <a:schemeClr val="bg1"/>
                          </a:solidFill>
                          <a:effectLst/>
                        </a:rPr>
                        <a:t>CHILLER</a:t>
                      </a:r>
                      <a:endParaRPr lang="en-GB" sz="800" b="1" i="0" u="none" strike="noStrike" dirty="0">
                        <a:solidFill>
                          <a:schemeClr val="bg1"/>
                        </a:solidFill>
                        <a:effectLst/>
                        <a:latin typeface="Calibri" panose="020F0502020204030204" pitchFamily="34" charset="0"/>
                      </a:endParaRPr>
                    </a:p>
                  </a:txBody>
                  <a:tcPr marL="34290" marR="34290" marT="34290" marB="34290" anchor="b">
                    <a:solidFill>
                      <a:schemeClr val="accent1">
                        <a:lumMod val="50000"/>
                      </a:schemeClr>
                    </a:solidFill>
                  </a:tcPr>
                </a:tc>
                <a:tc>
                  <a:txBody>
                    <a:bodyPr/>
                    <a:lstStyle/>
                    <a:p>
                      <a:pPr algn="ctr" fontAlgn="b"/>
                      <a:r>
                        <a:rPr lang="en-GB" sz="800" b="1" u="none" strike="noStrike" dirty="0">
                          <a:solidFill>
                            <a:schemeClr val="bg1"/>
                          </a:solidFill>
                          <a:effectLst/>
                        </a:rPr>
                        <a:t>POWER</a:t>
                      </a:r>
                      <a:endParaRPr lang="en-GB" sz="800" b="1" i="0" u="none" strike="noStrike" dirty="0">
                        <a:solidFill>
                          <a:schemeClr val="bg1"/>
                        </a:solidFill>
                        <a:effectLst/>
                        <a:latin typeface="Calibri" panose="020F0502020204030204" pitchFamily="34" charset="0"/>
                      </a:endParaRPr>
                    </a:p>
                  </a:txBody>
                  <a:tcPr marL="34290" marR="34290" marT="34290" marB="34290" anchor="b">
                    <a:solidFill>
                      <a:schemeClr val="accent1">
                        <a:lumMod val="50000"/>
                      </a:schemeClr>
                    </a:solidFill>
                  </a:tcPr>
                </a:tc>
                <a:tc>
                  <a:txBody>
                    <a:bodyPr/>
                    <a:lstStyle/>
                    <a:p>
                      <a:pPr algn="l" fontAlgn="b"/>
                      <a:r>
                        <a:rPr lang="en-GB" sz="800" b="1" u="none" strike="noStrike" dirty="0" err="1" smtClean="0">
                          <a:solidFill>
                            <a:schemeClr val="bg1"/>
                          </a:solidFill>
                          <a:effectLst/>
                        </a:rPr>
                        <a:t>C.room</a:t>
                      </a:r>
                      <a:endParaRPr lang="en-GB" sz="800" b="1" i="0" u="none" strike="noStrike" dirty="0">
                        <a:solidFill>
                          <a:schemeClr val="bg1"/>
                        </a:solidFill>
                        <a:effectLst/>
                        <a:latin typeface="Calibri" panose="020F0502020204030204" pitchFamily="34" charset="0"/>
                      </a:endParaRPr>
                    </a:p>
                  </a:txBody>
                  <a:tcPr marL="34290" marR="34290" marT="34290" marB="34290" anchor="b">
                    <a:solidFill>
                      <a:schemeClr val="accent1">
                        <a:lumMod val="50000"/>
                      </a:schemeClr>
                    </a:solidFill>
                  </a:tcPr>
                </a:tc>
                <a:tc>
                  <a:txBody>
                    <a:bodyPr/>
                    <a:lstStyle/>
                    <a:p>
                      <a:pPr algn="l" fontAlgn="b"/>
                      <a:r>
                        <a:rPr lang="en-GB" sz="800" b="1" u="none" strike="noStrike" dirty="0" smtClean="0">
                          <a:solidFill>
                            <a:schemeClr val="bg1"/>
                          </a:solidFill>
                          <a:effectLst/>
                        </a:rPr>
                        <a:t>Chiller</a:t>
                      </a:r>
                      <a:endParaRPr lang="en-GB" sz="800" b="1" i="0" u="none" strike="noStrike" dirty="0">
                        <a:solidFill>
                          <a:schemeClr val="bg1"/>
                        </a:solidFill>
                        <a:effectLst/>
                        <a:latin typeface="Calibri" panose="020F0502020204030204" pitchFamily="34" charset="0"/>
                      </a:endParaRPr>
                    </a:p>
                  </a:txBody>
                  <a:tcPr marL="34290" marR="34290" marT="34290" marB="34290" anchor="b">
                    <a:solidFill>
                      <a:schemeClr val="accent1">
                        <a:lumMod val="50000"/>
                      </a:schemeClr>
                    </a:solidFill>
                  </a:tcPr>
                </a:tc>
                <a:tc>
                  <a:txBody>
                    <a:bodyPr/>
                    <a:lstStyle/>
                    <a:p>
                      <a:pPr algn="l" fontAlgn="b"/>
                      <a:r>
                        <a:rPr lang="en-GB" sz="800" b="1" u="none" strike="noStrike" dirty="0">
                          <a:solidFill>
                            <a:schemeClr val="bg1"/>
                          </a:solidFill>
                          <a:effectLst/>
                        </a:rPr>
                        <a:t>UPPER </a:t>
                      </a:r>
                      <a:r>
                        <a:rPr lang="en-GB" sz="800" b="1" u="none" strike="noStrike" dirty="0" smtClean="0">
                          <a:solidFill>
                            <a:schemeClr val="bg1"/>
                          </a:solidFill>
                          <a:effectLst/>
                        </a:rPr>
                        <a:t>CP</a:t>
                      </a:r>
                      <a:endParaRPr lang="en-GB" sz="800" b="1" i="0" u="none" strike="noStrike" dirty="0">
                        <a:solidFill>
                          <a:schemeClr val="bg1"/>
                        </a:solidFill>
                        <a:effectLst/>
                        <a:latin typeface="Calibri" panose="020F0502020204030204" pitchFamily="34" charset="0"/>
                      </a:endParaRPr>
                    </a:p>
                  </a:txBody>
                  <a:tcPr marL="34290" marR="34290" marT="34290" marB="34290" anchor="b">
                    <a:solidFill>
                      <a:schemeClr val="accent1">
                        <a:lumMod val="50000"/>
                      </a:schemeClr>
                    </a:solidFill>
                  </a:tcPr>
                </a:tc>
                <a:tc>
                  <a:txBody>
                    <a:bodyPr/>
                    <a:lstStyle/>
                    <a:p>
                      <a:pPr algn="l" fontAlgn="b"/>
                      <a:r>
                        <a:rPr lang="en-GB" sz="800" b="1" u="none" strike="noStrike" dirty="0">
                          <a:solidFill>
                            <a:schemeClr val="bg1"/>
                          </a:solidFill>
                          <a:effectLst/>
                        </a:rPr>
                        <a:t>LOWER </a:t>
                      </a:r>
                      <a:r>
                        <a:rPr lang="en-GB" sz="800" b="1" u="none" strike="noStrike" dirty="0" smtClean="0">
                          <a:solidFill>
                            <a:schemeClr val="bg1"/>
                          </a:solidFill>
                          <a:effectLst/>
                        </a:rPr>
                        <a:t>CP</a:t>
                      </a:r>
                      <a:endParaRPr lang="en-GB" sz="800" b="1" i="0" u="none" strike="noStrike" dirty="0">
                        <a:solidFill>
                          <a:schemeClr val="bg1"/>
                        </a:solidFill>
                        <a:effectLst/>
                        <a:latin typeface="Calibri" panose="020F0502020204030204" pitchFamily="34" charset="0"/>
                      </a:endParaRPr>
                    </a:p>
                  </a:txBody>
                  <a:tcPr marL="34290" marR="34290" marT="34290" marB="34290" anchor="b">
                    <a:solidFill>
                      <a:schemeClr val="accent1">
                        <a:lumMod val="50000"/>
                      </a:schemeClr>
                    </a:solidFill>
                  </a:tcPr>
                </a:tc>
              </a:tr>
              <a:tr h="206963">
                <a:tc>
                  <a:txBody>
                    <a:bodyPr/>
                    <a:lstStyle/>
                    <a:p>
                      <a:pPr algn="ctr" fontAlgn="b"/>
                      <a:r>
                        <a:rPr lang="en-GB" sz="800" b="1" u="none" strike="noStrike" dirty="0">
                          <a:solidFill>
                            <a:schemeClr val="tx1"/>
                          </a:solidFill>
                          <a:effectLst/>
                        </a:rPr>
                        <a:t>Baseline</a:t>
                      </a:r>
                      <a:endParaRPr lang="en-GB" sz="800" b="1" i="0" u="none" strike="noStrike" dirty="0">
                        <a:solidFill>
                          <a:schemeClr val="tx1"/>
                        </a:solidFill>
                        <a:effectLst/>
                        <a:latin typeface="Calibri" panose="020F0502020204030204" pitchFamily="34" charset="0"/>
                      </a:endParaRPr>
                    </a:p>
                  </a:txBody>
                  <a:tcPr marL="68580" marR="68580" marT="34290" marB="34290" anchor="b">
                    <a:noFill/>
                  </a:tcPr>
                </a:tc>
                <a:tc>
                  <a:txBody>
                    <a:bodyPr/>
                    <a:lstStyle/>
                    <a:p>
                      <a:pPr algn="ctr" fontAlgn="b"/>
                      <a:r>
                        <a:rPr lang="en-GB" sz="800" u="none" strike="noStrike" dirty="0">
                          <a:effectLst/>
                        </a:rPr>
                        <a:t>OFF</a:t>
                      </a:r>
                      <a:endParaRPr lang="en-GB" sz="800" b="0" i="0" u="none" strike="noStrike" dirty="0">
                        <a:solidFill>
                          <a:srgbClr val="000000"/>
                        </a:solidFill>
                        <a:effectLst/>
                        <a:latin typeface="Calibri" panose="020F0502020204030204" pitchFamily="34" charset="0"/>
                      </a:endParaRPr>
                    </a:p>
                  </a:txBody>
                  <a:tcPr marL="68580" marR="68580" marT="34290" marB="34290" anchor="b"/>
                </a:tc>
                <a:tc>
                  <a:txBody>
                    <a:bodyPr/>
                    <a:lstStyle/>
                    <a:p>
                      <a:pPr algn="ctr" fontAlgn="b"/>
                      <a:r>
                        <a:rPr lang="en-GB" sz="800" u="none" strike="noStrike" dirty="0">
                          <a:effectLst/>
                        </a:rPr>
                        <a:t>OFF</a:t>
                      </a:r>
                      <a:endParaRPr lang="en-GB" sz="800" b="0" i="0" u="none" strike="noStrike" dirty="0">
                        <a:solidFill>
                          <a:srgbClr val="000000"/>
                        </a:solidFill>
                        <a:effectLst/>
                        <a:latin typeface="Calibri" panose="020F0502020204030204" pitchFamily="34" charset="0"/>
                      </a:endParaRPr>
                    </a:p>
                  </a:txBody>
                  <a:tcPr marL="68580" marR="68580" marT="34290" marB="34290" anchor="b"/>
                </a:tc>
                <a:tc>
                  <a:txBody>
                    <a:bodyPr/>
                    <a:lstStyle/>
                    <a:p>
                      <a:pPr algn="ctr" fontAlgn="b"/>
                      <a:r>
                        <a:rPr lang="en-GB" sz="800" u="none" strike="noStrike" dirty="0">
                          <a:effectLst/>
                        </a:rPr>
                        <a:t>20</a:t>
                      </a:r>
                      <a:endParaRPr lang="en-GB" sz="800" b="0" i="0" u="none" strike="noStrike" dirty="0">
                        <a:solidFill>
                          <a:srgbClr val="000000"/>
                        </a:solidFill>
                        <a:effectLst/>
                        <a:latin typeface="Calibri" panose="020F0502020204030204" pitchFamily="34" charset="0"/>
                      </a:endParaRPr>
                    </a:p>
                  </a:txBody>
                  <a:tcPr marL="68580" marR="68580" marT="34290" marB="34290" anchor="b"/>
                </a:tc>
                <a:tc>
                  <a:txBody>
                    <a:bodyPr/>
                    <a:lstStyle/>
                    <a:p>
                      <a:pPr algn="ctr" fontAlgn="b"/>
                      <a:r>
                        <a:rPr lang="en-GB" sz="800" u="none" strike="noStrike" dirty="0">
                          <a:effectLst/>
                        </a:rPr>
                        <a:t>20</a:t>
                      </a:r>
                      <a:endParaRPr lang="en-GB" sz="800" b="0" i="0" u="none" strike="noStrike" dirty="0">
                        <a:solidFill>
                          <a:srgbClr val="000000"/>
                        </a:solidFill>
                        <a:effectLst/>
                        <a:latin typeface="Calibri" panose="020F0502020204030204" pitchFamily="34" charset="0"/>
                      </a:endParaRPr>
                    </a:p>
                  </a:txBody>
                  <a:tcPr marL="68580" marR="68580" marT="34290" marB="34290" anchor="b"/>
                </a:tc>
                <a:tc>
                  <a:txBody>
                    <a:bodyPr/>
                    <a:lstStyle/>
                    <a:p>
                      <a:pPr algn="ctr" fontAlgn="b"/>
                      <a:r>
                        <a:rPr lang="en-GB" sz="800" u="none" strike="noStrike" dirty="0">
                          <a:effectLst/>
                        </a:rPr>
                        <a:t>20</a:t>
                      </a:r>
                      <a:endParaRPr lang="en-GB" sz="800" b="0" i="0" u="none" strike="noStrike" dirty="0">
                        <a:solidFill>
                          <a:srgbClr val="000000"/>
                        </a:solidFill>
                        <a:effectLst/>
                        <a:latin typeface="Calibri" panose="020F0502020204030204" pitchFamily="34" charset="0"/>
                      </a:endParaRPr>
                    </a:p>
                  </a:txBody>
                  <a:tcPr marL="68580" marR="68580" marT="34290" marB="34290" anchor="b">
                    <a:solidFill>
                      <a:schemeClr val="accent6">
                        <a:lumMod val="20000"/>
                        <a:lumOff val="80000"/>
                      </a:schemeClr>
                    </a:solidFill>
                  </a:tcPr>
                </a:tc>
                <a:tc>
                  <a:txBody>
                    <a:bodyPr/>
                    <a:lstStyle/>
                    <a:p>
                      <a:pPr algn="ctr" fontAlgn="b"/>
                      <a:r>
                        <a:rPr lang="en-GB" sz="800" u="none" strike="noStrike">
                          <a:effectLst/>
                        </a:rPr>
                        <a:t>20</a:t>
                      </a:r>
                      <a:endParaRPr lang="en-GB" sz="800" b="0" i="0" u="none" strike="noStrike">
                        <a:solidFill>
                          <a:srgbClr val="000000"/>
                        </a:solidFill>
                        <a:effectLst/>
                        <a:latin typeface="Calibri" panose="020F0502020204030204" pitchFamily="34" charset="0"/>
                      </a:endParaRPr>
                    </a:p>
                  </a:txBody>
                  <a:tcPr marL="68580" marR="68580" marT="34290" marB="34290" anchor="b"/>
                </a:tc>
              </a:tr>
              <a:tr h="206963">
                <a:tc>
                  <a:txBody>
                    <a:bodyPr/>
                    <a:lstStyle/>
                    <a:p>
                      <a:pPr algn="ctr" fontAlgn="b"/>
                      <a:r>
                        <a:rPr lang="en-US" sz="800" b="1" i="0" u="none" strike="noStrike" dirty="0" smtClean="0">
                          <a:solidFill>
                            <a:schemeClr val="tx1"/>
                          </a:solidFill>
                          <a:effectLst/>
                          <a:latin typeface="Calibri" panose="020F0502020204030204" pitchFamily="34" charset="0"/>
                        </a:rPr>
                        <a:t>23</a:t>
                      </a:r>
                      <a:endParaRPr lang="en-GB" sz="800" b="1" i="0" u="none" strike="noStrike" dirty="0">
                        <a:solidFill>
                          <a:schemeClr val="tx1"/>
                        </a:solidFill>
                        <a:effectLst/>
                        <a:latin typeface="Calibri" panose="020F0502020204030204" pitchFamily="34" charset="0"/>
                      </a:endParaRPr>
                    </a:p>
                  </a:txBody>
                  <a:tcPr marL="68580" marR="68580" marT="34290" marB="34290" anchor="b">
                    <a:solidFill>
                      <a:schemeClr val="accent1"/>
                    </a:solidFill>
                  </a:tcPr>
                </a:tc>
                <a:tc>
                  <a:txBody>
                    <a:bodyPr/>
                    <a:lstStyle/>
                    <a:p>
                      <a:pPr algn="ctr" fontAlgn="b"/>
                      <a:r>
                        <a:rPr lang="en-GB" sz="800" u="none" strike="noStrike" dirty="0">
                          <a:effectLst/>
                        </a:rPr>
                        <a:t>ON</a:t>
                      </a:r>
                      <a:endParaRPr lang="en-GB" sz="800" b="0" i="0" u="none" strike="noStrike" dirty="0">
                        <a:solidFill>
                          <a:srgbClr val="000000"/>
                        </a:solidFill>
                        <a:effectLst/>
                        <a:latin typeface="Calibri" panose="020F0502020204030204" pitchFamily="34" charset="0"/>
                      </a:endParaRPr>
                    </a:p>
                  </a:txBody>
                  <a:tcPr marL="68580" marR="68580" marT="34290" marB="34290" anchor="b"/>
                </a:tc>
                <a:tc>
                  <a:txBody>
                    <a:bodyPr/>
                    <a:lstStyle/>
                    <a:p>
                      <a:pPr algn="ctr" fontAlgn="b"/>
                      <a:r>
                        <a:rPr lang="en-GB" sz="800" u="none" strike="noStrike" dirty="0">
                          <a:effectLst/>
                        </a:rPr>
                        <a:t>ON</a:t>
                      </a:r>
                      <a:endParaRPr lang="en-GB" sz="800" b="0" i="0" u="none" strike="noStrike" dirty="0">
                        <a:solidFill>
                          <a:srgbClr val="000000"/>
                        </a:solidFill>
                        <a:effectLst/>
                        <a:latin typeface="Calibri" panose="020F0502020204030204" pitchFamily="34" charset="0"/>
                      </a:endParaRPr>
                    </a:p>
                  </a:txBody>
                  <a:tcPr marL="68580" marR="68580" marT="34290" marB="34290" anchor="b"/>
                </a:tc>
                <a:tc>
                  <a:txBody>
                    <a:bodyPr/>
                    <a:lstStyle/>
                    <a:p>
                      <a:pPr algn="ctr" fontAlgn="b"/>
                      <a:r>
                        <a:rPr lang="en-GB" sz="800" u="none" strike="noStrike" dirty="0">
                          <a:effectLst/>
                        </a:rPr>
                        <a:t>20</a:t>
                      </a:r>
                      <a:endParaRPr lang="en-GB" sz="800" b="0" i="0" u="none" strike="noStrike" dirty="0">
                        <a:solidFill>
                          <a:srgbClr val="000000"/>
                        </a:solidFill>
                        <a:effectLst/>
                        <a:latin typeface="Calibri" panose="020F0502020204030204" pitchFamily="34" charset="0"/>
                      </a:endParaRPr>
                    </a:p>
                  </a:txBody>
                  <a:tcPr marL="68580" marR="68580" marT="34290" marB="34290" anchor="b"/>
                </a:tc>
                <a:tc>
                  <a:txBody>
                    <a:bodyPr/>
                    <a:lstStyle/>
                    <a:p>
                      <a:pPr algn="ctr" fontAlgn="b"/>
                      <a:r>
                        <a:rPr lang="en-GB" sz="800" u="none" strike="noStrike" dirty="0">
                          <a:effectLst/>
                        </a:rPr>
                        <a:t>18</a:t>
                      </a:r>
                      <a:endParaRPr lang="en-GB" sz="800" b="0" i="0" u="none" strike="noStrike" dirty="0">
                        <a:solidFill>
                          <a:srgbClr val="000000"/>
                        </a:solidFill>
                        <a:effectLst/>
                        <a:latin typeface="Calibri" panose="020F0502020204030204" pitchFamily="34" charset="0"/>
                      </a:endParaRPr>
                    </a:p>
                  </a:txBody>
                  <a:tcPr marL="68580" marR="68580" marT="34290" marB="34290" anchor="b"/>
                </a:tc>
                <a:tc>
                  <a:txBody>
                    <a:bodyPr/>
                    <a:lstStyle/>
                    <a:p>
                      <a:pPr algn="ctr" fontAlgn="b"/>
                      <a:r>
                        <a:rPr lang="en-GB" sz="800" u="none" strike="noStrike">
                          <a:effectLst/>
                        </a:rPr>
                        <a:t>23</a:t>
                      </a:r>
                      <a:endParaRPr lang="en-GB" sz="800" b="0" i="0" u="none" strike="noStrike">
                        <a:solidFill>
                          <a:srgbClr val="000000"/>
                        </a:solidFill>
                        <a:effectLst/>
                        <a:latin typeface="Calibri" panose="020F0502020204030204" pitchFamily="34" charset="0"/>
                      </a:endParaRPr>
                    </a:p>
                  </a:txBody>
                  <a:tcPr marL="68580" marR="68580" marT="34290" marB="34290" anchor="b">
                    <a:solidFill>
                      <a:schemeClr val="accent6">
                        <a:lumMod val="20000"/>
                        <a:lumOff val="80000"/>
                      </a:schemeClr>
                    </a:solidFill>
                  </a:tcPr>
                </a:tc>
                <a:tc>
                  <a:txBody>
                    <a:bodyPr/>
                    <a:lstStyle/>
                    <a:p>
                      <a:pPr algn="ctr" fontAlgn="b"/>
                      <a:r>
                        <a:rPr lang="en-GB" sz="800" u="none" strike="noStrike">
                          <a:effectLst/>
                        </a:rPr>
                        <a:t>21</a:t>
                      </a:r>
                      <a:endParaRPr lang="en-GB" sz="800" b="0" i="0" u="none" strike="noStrike">
                        <a:solidFill>
                          <a:srgbClr val="000000"/>
                        </a:solidFill>
                        <a:effectLst/>
                        <a:latin typeface="Calibri" panose="020F0502020204030204" pitchFamily="34" charset="0"/>
                      </a:endParaRPr>
                    </a:p>
                  </a:txBody>
                  <a:tcPr marL="68580" marR="68580" marT="34290" marB="34290" anchor="b"/>
                </a:tc>
              </a:tr>
              <a:tr h="206963">
                <a:tc>
                  <a:txBody>
                    <a:bodyPr/>
                    <a:lstStyle/>
                    <a:p>
                      <a:pPr algn="ctr" fontAlgn="b"/>
                      <a:r>
                        <a:rPr lang="en-US" sz="800" b="1" i="0" u="none" strike="noStrike" dirty="0" smtClean="0">
                          <a:solidFill>
                            <a:schemeClr val="tx1"/>
                          </a:solidFill>
                          <a:effectLst/>
                          <a:latin typeface="Calibri" panose="020F0502020204030204" pitchFamily="34" charset="0"/>
                        </a:rPr>
                        <a:t>31</a:t>
                      </a:r>
                      <a:endParaRPr lang="en-GB" sz="800" b="1" i="0" u="none" strike="noStrike" dirty="0">
                        <a:solidFill>
                          <a:schemeClr val="tx1"/>
                        </a:solidFill>
                        <a:effectLst/>
                        <a:latin typeface="Calibri" panose="020F0502020204030204" pitchFamily="34" charset="0"/>
                      </a:endParaRPr>
                    </a:p>
                  </a:txBody>
                  <a:tcPr marL="68580" marR="68580" marT="34290" marB="34290" anchor="b">
                    <a:solidFill>
                      <a:schemeClr val="bg1">
                        <a:lumMod val="65000"/>
                      </a:schemeClr>
                    </a:solidFill>
                  </a:tcPr>
                </a:tc>
                <a:tc>
                  <a:txBody>
                    <a:bodyPr/>
                    <a:lstStyle/>
                    <a:p>
                      <a:pPr algn="ctr" fontAlgn="b"/>
                      <a:r>
                        <a:rPr lang="en-GB" sz="800" u="none" strike="noStrike" dirty="0">
                          <a:effectLst/>
                        </a:rPr>
                        <a:t>OFF</a:t>
                      </a:r>
                      <a:endParaRPr lang="en-GB" sz="800" b="0" i="0" u="none" strike="noStrike" dirty="0">
                        <a:solidFill>
                          <a:srgbClr val="000000"/>
                        </a:solidFill>
                        <a:effectLst/>
                        <a:latin typeface="Calibri" panose="020F0502020204030204" pitchFamily="34" charset="0"/>
                      </a:endParaRPr>
                    </a:p>
                  </a:txBody>
                  <a:tcPr marL="68580" marR="68580" marT="34290" marB="34290" anchor="b"/>
                </a:tc>
                <a:tc>
                  <a:txBody>
                    <a:bodyPr/>
                    <a:lstStyle/>
                    <a:p>
                      <a:pPr algn="ctr" fontAlgn="b"/>
                      <a:r>
                        <a:rPr lang="en-GB" sz="800" u="none" strike="noStrike" dirty="0">
                          <a:effectLst/>
                        </a:rPr>
                        <a:t>ON</a:t>
                      </a:r>
                      <a:endParaRPr lang="en-GB" sz="800" b="0" i="0" u="none" strike="noStrike" dirty="0">
                        <a:solidFill>
                          <a:srgbClr val="000000"/>
                        </a:solidFill>
                        <a:effectLst/>
                        <a:latin typeface="Calibri" panose="020F0502020204030204" pitchFamily="34" charset="0"/>
                      </a:endParaRPr>
                    </a:p>
                  </a:txBody>
                  <a:tcPr marL="68580" marR="68580" marT="34290" marB="34290" anchor="b"/>
                </a:tc>
                <a:tc>
                  <a:txBody>
                    <a:bodyPr/>
                    <a:lstStyle/>
                    <a:p>
                      <a:pPr algn="ctr" fontAlgn="b"/>
                      <a:r>
                        <a:rPr lang="en-GB" sz="800" u="none" strike="noStrike" dirty="0">
                          <a:effectLst/>
                        </a:rPr>
                        <a:t>20</a:t>
                      </a:r>
                      <a:endParaRPr lang="en-GB" sz="800" b="0" i="0" u="none" strike="noStrike" dirty="0">
                        <a:solidFill>
                          <a:srgbClr val="000000"/>
                        </a:solidFill>
                        <a:effectLst/>
                        <a:latin typeface="Calibri" panose="020F0502020204030204" pitchFamily="34" charset="0"/>
                      </a:endParaRPr>
                    </a:p>
                  </a:txBody>
                  <a:tcPr marL="68580" marR="68580" marT="34290" marB="34290" anchor="b"/>
                </a:tc>
                <a:tc>
                  <a:txBody>
                    <a:bodyPr/>
                    <a:lstStyle/>
                    <a:p>
                      <a:pPr algn="ctr" fontAlgn="b"/>
                      <a:r>
                        <a:rPr lang="en-GB" sz="800" u="none" strike="noStrike" dirty="0">
                          <a:effectLst/>
                        </a:rPr>
                        <a:t>\</a:t>
                      </a:r>
                      <a:endParaRPr lang="en-GB" sz="800" b="0" i="0" u="none" strike="noStrike" dirty="0">
                        <a:solidFill>
                          <a:srgbClr val="000000"/>
                        </a:solidFill>
                        <a:effectLst/>
                        <a:latin typeface="Calibri" panose="020F0502020204030204" pitchFamily="34" charset="0"/>
                      </a:endParaRPr>
                    </a:p>
                  </a:txBody>
                  <a:tcPr marL="68580" marR="68580" marT="34290" marB="34290" anchor="b"/>
                </a:tc>
                <a:tc>
                  <a:txBody>
                    <a:bodyPr/>
                    <a:lstStyle/>
                    <a:p>
                      <a:pPr algn="ctr" fontAlgn="b"/>
                      <a:r>
                        <a:rPr lang="en-GB" sz="800" u="none" strike="noStrike" dirty="0">
                          <a:effectLst/>
                        </a:rPr>
                        <a:t>31</a:t>
                      </a:r>
                      <a:endParaRPr lang="en-GB" sz="800" b="0" i="0" u="none" strike="noStrike" dirty="0">
                        <a:solidFill>
                          <a:srgbClr val="000000"/>
                        </a:solidFill>
                        <a:effectLst/>
                        <a:latin typeface="Calibri" panose="020F0502020204030204" pitchFamily="34" charset="0"/>
                      </a:endParaRPr>
                    </a:p>
                  </a:txBody>
                  <a:tcPr marL="68580" marR="68580" marT="34290" marB="34290" anchor="b">
                    <a:solidFill>
                      <a:schemeClr val="accent6">
                        <a:lumMod val="20000"/>
                        <a:lumOff val="80000"/>
                      </a:schemeClr>
                    </a:solidFill>
                  </a:tcPr>
                </a:tc>
                <a:tc>
                  <a:txBody>
                    <a:bodyPr/>
                    <a:lstStyle/>
                    <a:p>
                      <a:pPr algn="ctr" fontAlgn="b"/>
                      <a:r>
                        <a:rPr lang="en-GB" sz="800" u="none" strike="noStrike" dirty="0">
                          <a:effectLst/>
                        </a:rPr>
                        <a:t>25</a:t>
                      </a:r>
                      <a:endParaRPr lang="en-GB" sz="800" b="0" i="0" u="none" strike="noStrike" dirty="0">
                        <a:solidFill>
                          <a:srgbClr val="000000"/>
                        </a:solidFill>
                        <a:effectLst/>
                        <a:latin typeface="Calibri" panose="020F0502020204030204" pitchFamily="34" charset="0"/>
                      </a:endParaRPr>
                    </a:p>
                  </a:txBody>
                  <a:tcPr marL="68580" marR="68580" marT="34290" marB="34290" anchor="b"/>
                </a:tc>
              </a:tr>
              <a:tr h="206963">
                <a:tc>
                  <a:txBody>
                    <a:bodyPr/>
                    <a:lstStyle/>
                    <a:p>
                      <a:pPr algn="ctr" fontAlgn="b"/>
                      <a:r>
                        <a:rPr lang="en-US" sz="800" b="1" i="0" u="none" strike="noStrike" dirty="0" smtClean="0">
                          <a:solidFill>
                            <a:schemeClr val="tx1"/>
                          </a:solidFill>
                          <a:effectLst/>
                          <a:latin typeface="Calibri" panose="020F0502020204030204" pitchFamily="34" charset="0"/>
                        </a:rPr>
                        <a:t>30</a:t>
                      </a:r>
                      <a:r>
                        <a:rPr lang="en-US" sz="800" b="1" i="0" u="none" strike="noStrike" baseline="0" dirty="0" smtClean="0">
                          <a:solidFill>
                            <a:schemeClr val="tx1"/>
                          </a:solidFill>
                          <a:effectLst/>
                          <a:latin typeface="Calibri" panose="020F0502020204030204" pitchFamily="34" charset="0"/>
                        </a:rPr>
                        <a:t> Water</a:t>
                      </a:r>
                      <a:endParaRPr lang="en-GB" sz="800" b="1" i="0" u="none" strike="noStrike" dirty="0">
                        <a:solidFill>
                          <a:schemeClr val="tx1"/>
                        </a:solidFill>
                        <a:effectLst/>
                        <a:latin typeface="Calibri" panose="020F0502020204030204" pitchFamily="34" charset="0"/>
                      </a:endParaRPr>
                    </a:p>
                  </a:txBody>
                  <a:tcPr marL="68580" marR="68580" marT="34290" marB="34290" anchor="b">
                    <a:solidFill>
                      <a:schemeClr val="accent2"/>
                    </a:solidFill>
                  </a:tcPr>
                </a:tc>
                <a:tc>
                  <a:txBody>
                    <a:bodyPr/>
                    <a:lstStyle/>
                    <a:p>
                      <a:pPr algn="ctr" fontAlgn="b"/>
                      <a:r>
                        <a:rPr lang="en-GB" sz="800" u="none" strike="noStrike">
                          <a:effectLst/>
                        </a:rPr>
                        <a:t>ON</a:t>
                      </a:r>
                      <a:endParaRPr lang="en-GB" sz="800" b="0" i="0" u="none" strike="noStrike">
                        <a:solidFill>
                          <a:srgbClr val="000000"/>
                        </a:solidFill>
                        <a:effectLst/>
                        <a:latin typeface="Calibri" panose="020F0502020204030204" pitchFamily="34" charset="0"/>
                      </a:endParaRPr>
                    </a:p>
                  </a:txBody>
                  <a:tcPr marL="68580" marR="68580" marT="34290" marB="34290" anchor="b"/>
                </a:tc>
                <a:tc>
                  <a:txBody>
                    <a:bodyPr/>
                    <a:lstStyle/>
                    <a:p>
                      <a:pPr algn="ctr" fontAlgn="b"/>
                      <a:r>
                        <a:rPr lang="en-GB" sz="800" u="none" strike="noStrike" dirty="0">
                          <a:effectLst/>
                        </a:rPr>
                        <a:t>OFF</a:t>
                      </a:r>
                      <a:endParaRPr lang="en-GB" sz="800" b="0" i="0" u="none" strike="noStrike" dirty="0">
                        <a:solidFill>
                          <a:srgbClr val="000000"/>
                        </a:solidFill>
                        <a:effectLst/>
                        <a:latin typeface="Calibri" panose="020F0502020204030204" pitchFamily="34" charset="0"/>
                      </a:endParaRPr>
                    </a:p>
                  </a:txBody>
                  <a:tcPr marL="68580" marR="68580" marT="34290" marB="34290" anchor="b"/>
                </a:tc>
                <a:tc>
                  <a:txBody>
                    <a:bodyPr/>
                    <a:lstStyle/>
                    <a:p>
                      <a:pPr algn="ctr" fontAlgn="b"/>
                      <a:r>
                        <a:rPr lang="en-GB" sz="800" u="none" strike="noStrike" dirty="0">
                          <a:effectLst/>
                        </a:rPr>
                        <a:t>20</a:t>
                      </a:r>
                      <a:endParaRPr lang="en-GB" sz="800" b="0" i="0" u="none" strike="noStrike" dirty="0">
                        <a:solidFill>
                          <a:srgbClr val="000000"/>
                        </a:solidFill>
                        <a:effectLst/>
                        <a:latin typeface="Calibri" panose="020F0502020204030204" pitchFamily="34" charset="0"/>
                      </a:endParaRPr>
                    </a:p>
                  </a:txBody>
                  <a:tcPr marL="68580" marR="68580" marT="34290" marB="34290" anchor="b"/>
                </a:tc>
                <a:tc>
                  <a:txBody>
                    <a:bodyPr/>
                    <a:lstStyle/>
                    <a:p>
                      <a:pPr algn="ctr" fontAlgn="b"/>
                      <a:r>
                        <a:rPr lang="en-GB" sz="800" u="none" strike="noStrike" dirty="0">
                          <a:effectLst/>
                        </a:rPr>
                        <a:t>30</a:t>
                      </a:r>
                      <a:endParaRPr lang="en-GB" sz="800" b="0" i="0" u="none" strike="noStrike" dirty="0">
                        <a:solidFill>
                          <a:srgbClr val="000000"/>
                        </a:solidFill>
                        <a:effectLst/>
                        <a:latin typeface="Calibri" panose="020F0502020204030204" pitchFamily="34" charset="0"/>
                      </a:endParaRPr>
                    </a:p>
                  </a:txBody>
                  <a:tcPr marL="68580" marR="68580" marT="34290" marB="34290" anchor="b"/>
                </a:tc>
                <a:tc>
                  <a:txBody>
                    <a:bodyPr/>
                    <a:lstStyle/>
                    <a:p>
                      <a:pPr algn="ctr" fontAlgn="b"/>
                      <a:r>
                        <a:rPr lang="en-GB" sz="800" u="none" strike="noStrike" dirty="0">
                          <a:effectLst/>
                        </a:rPr>
                        <a:t>27</a:t>
                      </a:r>
                      <a:endParaRPr lang="en-GB" sz="800" b="0" i="0" u="none" strike="noStrike" dirty="0">
                        <a:solidFill>
                          <a:srgbClr val="000000"/>
                        </a:solidFill>
                        <a:effectLst/>
                        <a:latin typeface="Calibri" panose="020F0502020204030204" pitchFamily="34" charset="0"/>
                      </a:endParaRPr>
                    </a:p>
                  </a:txBody>
                  <a:tcPr marL="68580" marR="68580" marT="34290" marB="34290" anchor="b">
                    <a:solidFill>
                      <a:schemeClr val="accent6">
                        <a:lumMod val="20000"/>
                        <a:lumOff val="80000"/>
                      </a:schemeClr>
                    </a:solidFill>
                  </a:tcPr>
                </a:tc>
                <a:tc>
                  <a:txBody>
                    <a:bodyPr/>
                    <a:lstStyle/>
                    <a:p>
                      <a:pPr algn="ctr" fontAlgn="b"/>
                      <a:r>
                        <a:rPr lang="en-US" sz="800" b="0" i="0" u="none" strike="noStrike" dirty="0" smtClean="0">
                          <a:solidFill>
                            <a:srgbClr val="000000"/>
                          </a:solidFill>
                          <a:effectLst/>
                          <a:latin typeface="Calibri" panose="020F0502020204030204" pitchFamily="34" charset="0"/>
                        </a:rPr>
                        <a:t>27</a:t>
                      </a:r>
                      <a:endParaRPr lang="en-GB" sz="800" b="0" i="0" u="none" strike="noStrike" dirty="0">
                        <a:solidFill>
                          <a:srgbClr val="000000"/>
                        </a:solidFill>
                        <a:effectLst/>
                        <a:latin typeface="Calibri" panose="020F0502020204030204" pitchFamily="34" charset="0"/>
                      </a:endParaRPr>
                    </a:p>
                  </a:txBody>
                  <a:tcPr marL="68580" marR="68580" marT="34290" marB="34290" anchor="b"/>
                </a:tc>
              </a:tr>
              <a:tr h="206963">
                <a:tc>
                  <a:txBody>
                    <a:bodyPr/>
                    <a:lstStyle/>
                    <a:p>
                      <a:pPr algn="ctr" fontAlgn="b"/>
                      <a:r>
                        <a:rPr lang="en-GB" sz="800" b="1" u="none" strike="noStrike" dirty="0" smtClean="0">
                          <a:solidFill>
                            <a:schemeClr val="tx1"/>
                          </a:solidFill>
                          <a:effectLst/>
                        </a:rPr>
                        <a:t>40 Water</a:t>
                      </a:r>
                      <a:endParaRPr lang="en-GB" sz="800" b="1" i="0" u="none" strike="noStrike" dirty="0">
                        <a:solidFill>
                          <a:schemeClr val="tx1"/>
                        </a:solidFill>
                        <a:effectLst/>
                        <a:latin typeface="Calibri" panose="020F0502020204030204" pitchFamily="34" charset="0"/>
                      </a:endParaRPr>
                    </a:p>
                  </a:txBody>
                  <a:tcPr marL="68580" marR="68580" marT="34290" marB="34290" anchor="b">
                    <a:solidFill>
                      <a:srgbClr val="FFC000"/>
                    </a:solidFill>
                  </a:tcPr>
                </a:tc>
                <a:tc>
                  <a:txBody>
                    <a:bodyPr/>
                    <a:lstStyle/>
                    <a:p>
                      <a:pPr algn="ctr" fontAlgn="b"/>
                      <a:r>
                        <a:rPr lang="en-GB" sz="800" u="none" strike="noStrike" dirty="0">
                          <a:effectLst/>
                        </a:rPr>
                        <a:t>ON</a:t>
                      </a:r>
                      <a:endParaRPr lang="en-GB" sz="800" b="0" i="0" u="none" strike="noStrike" dirty="0">
                        <a:solidFill>
                          <a:srgbClr val="000000"/>
                        </a:solidFill>
                        <a:effectLst/>
                        <a:latin typeface="Calibri" panose="020F0502020204030204" pitchFamily="34" charset="0"/>
                      </a:endParaRPr>
                    </a:p>
                  </a:txBody>
                  <a:tcPr marL="68580" marR="68580" marT="34290" marB="34290" anchor="b"/>
                </a:tc>
                <a:tc>
                  <a:txBody>
                    <a:bodyPr/>
                    <a:lstStyle/>
                    <a:p>
                      <a:pPr algn="ctr" fontAlgn="b"/>
                      <a:r>
                        <a:rPr lang="en-GB" sz="800" u="none" strike="noStrike" dirty="0">
                          <a:effectLst/>
                        </a:rPr>
                        <a:t>OFF</a:t>
                      </a:r>
                      <a:endParaRPr lang="en-GB" sz="800" b="0" i="0" u="none" strike="noStrike" dirty="0">
                        <a:solidFill>
                          <a:srgbClr val="000000"/>
                        </a:solidFill>
                        <a:effectLst/>
                        <a:latin typeface="Calibri" panose="020F0502020204030204" pitchFamily="34" charset="0"/>
                      </a:endParaRPr>
                    </a:p>
                  </a:txBody>
                  <a:tcPr marL="68580" marR="68580" marT="34290" marB="34290" anchor="b"/>
                </a:tc>
                <a:tc>
                  <a:txBody>
                    <a:bodyPr/>
                    <a:lstStyle/>
                    <a:p>
                      <a:pPr algn="ctr" fontAlgn="b"/>
                      <a:r>
                        <a:rPr lang="en-GB" sz="800" u="none" strike="noStrike" dirty="0">
                          <a:effectLst/>
                        </a:rPr>
                        <a:t>20</a:t>
                      </a:r>
                      <a:endParaRPr lang="en-GB" sz="800" b="0" i="0" u="none" strike="noStrike" dirty="0">
                        <a:solidFill>
                          <a:srgbClr val="000000"/>
                        </a:solidFill>
                        <a:effectLst/>
                        <a:latin typeface="Calibri" panose="020F0502020204030204" pitchFamily="34" charset="0"/>
                      </a:endParaRPr>
                    </a:p>
                  </a:txBody>
                  <a:tcPr marL="68580" marR="68580" marT="34290" marB="34290" anchor="b"/>
                </a:tc>
                <a:tc>
                  <a:txBody>
                    <a:bodyPr/>
                    <a:lstStyle/>
                    <a:p>
                      <a:pPr algn="ctr" fontAlgn="b"/>
                      <a:r>
                        <a:rPr lang="en-GB" sz="800" u="none" strike="noStrike" dirty="0">
                          <a:effectLst/>
                        </a:rPr>
                        <a:t>40</a:t>
                      </a:r>
                      <a:endParaRPr lang="en-GB" sz="800" b="0" i="0" u="none" strike="noStrike" dirty="0">
                        <a:solidFill>
                          <a:srgbClr val="000000"/>
                        </a:solidFill>
                        <a:effectLst/>
                        <a:latin typeface="Calibri" panose="020F0502020204030204" pitchFamily="34" charset="0"/>
                      </a:endParaRPr>
                    </a:p>
                  </a:txBody>
                  <a:tcPr marL="68580" marR="68580" marT="34290" marB="34290" anchor="b"/>
                </a:tc>
                <a:tc>
                  <a:txBody>
                    <a:bodyPr/>
                    <a:lstStyle/>
                    <a:p>
                      <a:pPr algn="ctr" fontAlgn="b"/>
                      <a:r>
                        <a:rPr lang="en-GB" sz="800" u="none" strike="noStrike" dirty="0">
                          <a:effectLst/>
                        </a:rPr>
                        <a:t>36</a:t>
                      </a:r>
                      <a:endParaRPr lang="en-GB" sz="800" b="0" i="0" u="none" strike="noStrike" dirty="0">
                        <a:solidFill>
                          <a:srgbClr val="000000"/>
                        </a:solidFill>
                        <a:effectLst/>
                        <a:latin typeface="Calibri" panose="020F0502020204030204" pitchFamily="34" charset="0"/>
                      </a:endParaRPr>
                    </a:p>
                  </a:txBody>
                  <a:tcPr marL="68580" marR="68580" marT="34290" marB="34290" anchor="b">
                    <a:solidFill>
                      <a:schemeClr val="accent6">
                        <a:lumMod val="20000"/>
                        <a:lumOff val="80000"/>
                      </a:schemeClr>
                    </a:solidFill>
                  </a:tcPr>
                </a:tc>
                <a:tc>
                  <a:txBody>
                    <a:bodyPr/>
                    <a:lstStyle/>
                    <a:p>
                      <a:pPr algn="ctr" fontAlgn="b"/>
                      <a:r>
                        <a:rPr lang="en-US" sz="800" b="0" i="0" u="none" strike="noStrike" dirty="0" smtClean="0">
                          <a:solidFill>
                            <a:srgbClr val="000000"/>
                          </a:solidFill>
                          <a:effectLst/>
                          <a:latin typeface="Calibri" panose="020F0502020204030204" pitchFamily="34" charset="0"/>
                        </a:rPr>
                        <a:t>36</a:t>
                      </a:r>
                      <a:endParaRPr lang="en-GB" sz="800" b="0" i="0" u="none" strike="noStrike" dirty="0">
                        <a:solidFill>
                          <a:srgbClr val="000000"/>
                        </a:solidFill>
                        <a:effectLst/>
                        <a:latin typeface="Calibri" panose="020F0502020204030204" pitchFamily="34" charset="0"/>
                      </a:endParaRPr>
                    </a:p>
                  </a:txBody>
                  <a:tcPr marL="68580" marR="68580" marT="34290" marB="34290" anchor="b"/>
                </a:tc>
              </a:tr>
            </a:tbl>
          </a:graphicData>
        </a:graphic>
      </p:graphicFrame>
      <p:sp>
        <p:nvSpPr>
          <p:cNvPr id="23" name="Text Placeholder 34"/>
          <p:cNvSpPr txBox="1">
            <a:spLocks/>
          </p:cNvSpPr>
          <p:nvPr/>
        </p:nvSpPr>
        <p:spPr>
          <a:xfrm>
            <a:off x="0" y="141792"/>
            <a:ext cx="9144000" cy="689560"/>
          </a:xfrm>
          <a:prstGeom prst="rect">
            <a:avLst/>
          </a:prstGeom>
          <a:solidFill>
            <a:schemeClr val="accent4">
              <a:lumMod val="40000"/>
              <a:lumOff val="60000"/>
              <a:alpha val="75000"/>
            </a:schemeClr>
          </a:solidFill>
          <a:ln>
            <a:noFill/>
          </a:ln>
        </p:spPr>
        <p:txBody>
          <a:bodyPr lIns="68580" tIns="34290" rIns="68580" bIns="34290"/>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spcBef>
                <a:spcPts val="0"/>
              </a:spcBef>
              <a:buNone/>
            </a:pPr>
            <a:r>
              <a:rPr lang="en-US" sz="2400" dirty="0">
                <a:solidFill>
                  <a:schemeClr val="accent1">
                    <a:lumMod val="75000"/>
                  </a:schemeClr>
                </a:solidFill>
                <a:effectLst>
                  <a:outerShdw blurRad="38100" dist="38100" dir="2700000" algn="tl">
                    <a:srgbClr val="000000">
                      <a:alpha val="43137"/>
                    </a:srgbClr>
                  </a:outerShdw>
                </a:effectLst>
              </a:rPr>
              <a:t>ITS Stave Mechanics, characterization status report	</a:t>
            </a:r>
          </a:p>
          <a:p>
            <a:pPr marL="0" indent="0">
              <a:spcBef>
                <a:spcPts val="0"/>
              </a:spcBef>
              <a:buNone/>
            </a:pPr>
            <a:r>
              <a:rPr lang="en-US" sz="1400" b="1" i="1" u="sng" dirty="0">
                <a:latin typeface="+mj-lt"/>
                <a:ea typeface="+mj-ea"/>
                <a:cs typeface="+mj-cs"/>
              </a:rPr>
              <a:t>Preliminary</a:t>
            </a:r>
            <a:r>
              <a:rPr lang="en-US" sz="1400" i="1" dirty="0">
                <a:latin typeface="+mj-lt"/>
                <a:ea typeface="+mj-ea"/>
                <a:cs typeface="+mj-cs"/>
              </a:rPr>
              <a:t> Thermo-elastic Test of  Stave 0 has been performed. </a:t>
            </a:r>
          </a:p>
        </p:txBody>
      </p:sp>
      <p:grpSp>
        <p:nvGrpSpPr>
          <p:cNvPr id="8" name="Group 7"/>
          <p:cNvGrpSpPr/>
          <p:nvPr/>
        </p:nvGrpSpPr>
        <p:grpSpPr>
          <a:xfrm>
            <a:off x="2484290" y="980059"/>
            <a:ext cx="1895979" cy="3965381"/>
            <a:chOff x="3312386" y="1306744"/>
            <a:chExt cx="2527972" cy="5287175"/>
          </a:xfrm>
        </p:grpSpPr>
        <p:grpSp>
          <p:nvGrpSpPr>
            <p:cNvPr id="4" name="Group 3"/>
            <p:cNvGrpSpPr/>
            <p:nvPr/>
          </p:nvGrpSpPr>
          <p:grpSpPr>
            <a:xfrm>
              <a:off x="3312386" y="1306744"/>
              <a:ext cx="2527972" cy="5287175"/>
              <a:chOff x="3091008" y="639375"/>
              <a:chExt cx="2527972" cy="5287175"/>
            </a:xfrm>
          </p:grpSpPr>
          <p:grpSp>
            <p:nvGrpSpPr>
              <p:cNvPr id="32" name="Group 31"/>
              <p:cNvGrpSpPr/>
              <p:nvPr/>
            </p:nvGrpSpPr>
            <p:grpSpPr>
              <a:xfrm>
                <a:off x="3192654" y="639375"/>
                <a:ext cx="2426326" cy="4944029"/>
                <a:chOff x="3625545" y="387259"/>
                <a:chExt cx="2426326" cy="4944029"/>
              </a:xfrm>
            </p:grpSpPr>
            <p:pic>
              <p:nvPicPr>
                <p:cNvPr id="26" name="Picture 25"/>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3631677" y="3927313"/>
                  <a:ext cx="2243206" cy="1403975"/>
                </a:xfrm>
                <a:prstGeom prst="rect">
                  <a:avLst/>
                </a:prstGeom>
                <a:ln>
                  <a:solidFill>
                    <a:schemeClr val="tx1"/>
                  </a:solidFill>
                </a:ln>
              </p:spPr>
            </p:pic>
            <p:pic>
              <p:nvPicPr>
                <p:cNvPr id="28" name="Picture 27"/>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3625545" y="2392647"/>
                  <a:ext cx="2233698" cy="1399994"/>
                </a:xfrm>
                <a:prstGeom prst="rect">
                  <a:avLst/>
                </a:prstGeom>
                <a:ln>
                  <a:solidFill>
                    <a:schemeClr val="tx1"/>
                  </a:solidFill>
                </a:ln>
              </p:spPr>
            </p:pic>
            <p:sp>
              <p:nvSpPr>
                <p:cNvPr id="31" name="TextBox 30"/>
                <p:cNvSpPr txBox="1"/>
                <p:nvPr/>
              </p:nvSpPr>
              <p:spPr>
                <a:xfrm>
                  <a:off x="3712680" y="387259"/>
                  <a:ext cx="2339191" cy="492443"/>
                </a:xfrm>
                <a:prstGeom prst="rect">
                  <a:avLst/>
                </a:prstGeom>
                <a:noFill/>
              </p:spPr>
              <p:txBody>
                <a:bodyPr wrap="none" rtlCol="0">
                  <a:spAutoFit/>
                </a:bodyPr>
                <a:lstStyle/>
                <a:p>
                  <a:r>
                    <a:rPr lang="en-US" dirty="0"/>
                    <a:t>Y-displacement</a:t>
                  </a:r>
                  <a:endParaRPr lang="en-GB" dirty="0"/>
                </a:p>
              </p:txBody>
            </p:sp>
          </p:grpSp>
          <p:sp>
            <p:nvSpPr>
              <p:cNvPr id="42" name="Rectangle 41"/>
              <p:cNvSpPr/>
              <p:nvPr/>
            </p:nvSpPr>
            <p:spPr>
              <a:xfrm>
                <a:off x="3091008" y="5577737"/>
                <a:ext cx="664088" cy="348813"/>
              </a:xfrm>
              <a:prstGeom prst="rect">
                <a:avLst/>
              </a:prstGeom>
            </p:spPr>
            <p:txBody>
              <a:bodyPr wrap="none">
                <a:spAutoFit/>
              </a:bodyPr>
              <a:lstStyle/>
              <a:p>
                <a:r>
                  <a:rPr lang="en-US" sz="1100" dirty="0"/>
                  <a:t>[mm]</a:t>
                </a:r>
                <a:endParaRPr lang="en-GB" sz="1100" dirty="0"/>
              </a:p>
            </p:txBody>
          </p:sp>
        </p:grpSp>
        <p:pic>
          <p:nvPicPr>
            <p:cNvPr id="7" name="Picture 6"/>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3413157" y="1765426"/>
              <a:ext cx="2245259" cy="1421394"/>
            </a:xfrm>
            <a:prstGeom prst="rect">
              <a:avLst/>
            </a:prstGeom>
            <a:ln>
              <a:solidFill>
                <a:schemeClr val="tx1"/>
              </a:solidFill>
            </a:ln>
          </p:spPr>
        </p:pic>
      </p:grpSp>
      <p:sp>
        <p:nvSpPr>
          <p:cNvPr id="2" name="TextBox 1"/>
          <p:cNvSpPr txBox="1"/>
          <p:nvPr/>
        </p:nvSpPr>
        <p:spPr>
          <a:xfrm>
            <a:off x="2851548" y="1382634"/>
            <a:ext cx="973103" cy="196208"/>
          </a:xfrm>
          <a:prstGeom prst="rect">
            <a:avLst/>
          </a:prstGeom>
          <a:noFill/>
        </p:spPr>
        <p:txBody>
          <a:bodyPr wrap="square" lIns="68580" tIns="34290" rIns="68580" bIns="34290" rtlCol="0">
            <a:spAutoFit/>
          </a:bodyPr>
          <a:lstStyle/>
          <a:p>
            <a:r>
              <a:rPr lang="en-US" sz="800" dirty="0"/>
              <a:t>Lower </a:t>
            </a:r>
            <a:r>
              <a:rPr lang="en-US" sz="800" dirty="0" err="1"/>
              <a:t>coldplate</a:t>
            </a:r>
            <a:endParaRPr lang="en-GB" sz="800" dirty="0"/>
          </a:p>
        </p:txBody>
      </p:sp>
      <p:sp>
        <p:nvSpPr>
          <p:cNvPr id="27" name="TextBox 26"/>
          <p:cNvSpPr txBox="1"/>
          <p:nvPr/>
        </p:nvSpPr>
        <p:spPr>
          <a:xfrm>
            <a:off x="2851548" y="2450671"/>
            <a:ext cx="973103" cy="323165"/>
          </a:xfrm>
          <a:prstGeom prst="rect">
            <a:avLst/>
          </a:prstGeom>
          <a:noFill/>
        </p:spPr>
        <p:txBody>
          <a:bodyPr wrap="square" lIns="68580" tIns="34290" rIns="68580" bIns="34290" rtlCol="0">
            <a:spAutoFit/>
          </a:bodyPr>
          <a:lstStyle/>
          <a:p>
            <a:r>
              <a:rPr lang="en-US" sz="800" dirty="0"/>
              <a:t>Upper </a:t>
            </a:r>
            <a:r>
              <a:rPr lang="en-US" sz="800" dirty="0" err="1"/>
              <a:t>coldplate</a:t>
            </a:r>
            <a:r>
              <a:rPr lang="en-US" sz="800" dirty="0"/>
              <a:t> (middle)</a:t>
            </a:r>
            <a:endParaRPr lang="en-GB" sz="800" dirty="0"/>
          </a:p>
        </p:txBody>
      </p:sp>
      <p:sp>
        <p:nvSpPr>
          <p:cNvPr id="29" name="TextBox 28"/>
          <p:cNvSpPr txBox="1"/>
          <p:nvPr/>
        </p:nvSpPr>
        <p:spPr>
          <a:xfrm>
            <a:off x="2851548" y="3622129"/>
            <a:ext cx="973103" cy="323165"/>
          </a:xfrm>
          <a:prstGeom prst="rect">
            <a:avLst/>
          </a:prstGeom>
          <a:noFill/>
        </p:spPr>
        <p:txBody>
          <a:bodyPr wrap="square" lIns="68580" tIns="34290" rIns="68580" bIns="34290" rtlCol="0">
            <a:spAutoFit/>
          </a:bodyPr>
          <a:lstStyle/>
          <a:p>
            <a:r>
              <a:rPr lang="en-US" sz="800" dirty="0"/>
              <a:t>Upper </a:t>
            </a:r>
            <a:r>
              <a:rPr lang="en-US" sz="800" dirty="0" err="1"/>
              <a:t>coldplate</a:t>
            </a:r>
            <a:r>
              <a:rPr lang="en-US" sz="800" dirty="0"/>
              <a:t> (side)</a:t>
            </a:r>
            <a:endParaRPr lang="en-GB" sz="800" dirty="0"/>
          </a:p>
        </p:txBody>
      </p:sp>
      <p:graphicFrame>
        <p:nvGraphicFramePr>
          <p:cNvPr id="30" name="Chart 29"/>
          <p:cNvGraphicFramePr>
            <a:graphicFrameLocks/>
          </p:cNvGraphicFramePr>
          <p:nvPr>
            <p:extLst>
              <p:ext uri="{D42A27DB-BD31-4B8C-83A1-F6EECF244321}">
                <p14:modId xmlns:p14="http://schemas.microsoft.com/office/powerpoint/2010/main" val="3174707563"/>
              </p:ext>
            </p:extLst>
          </p:nvPr>
        </p:nvGraphicFramePr>
        <p:xfrm>
          <a:off x="6886788" y="2250999"/>
          <a:ext cx="2171689" cy="2105172"/>
        </p:xfrm>
        <a:graphic>
          <a:graphicData uri="http://schemas.openxmlformats.org/drawingml/2006/chart">
            <c:chart xmlns:c="http://schemas.openxmlformats.org/drawingml/2006/chart" xmlns:r="http://schemas.openxmlformats.org/officeDocument/2006/relationships" r:id="rId7"/>
          </a:graphicData>
        </a:graphic>
      </p:graphicFrame>
      <p:cxnSp>
        <p:nvCxnSpPr>
          <p:cNvPr id="12" name="Straight Arrow Connector 11"/>
          <p:cNvCxnSpPr/>
          <p:nvPr/>
        </p:nvCxnSpPr>
        <p:spPr>
          <a:xfrm flipV="1">
            <a:off x="339811" y="2273316"/>
            <a:ext cx="654908" cy="682061"/>
          </a:xfrm>
          <a:prstGeom prst="straightConnector1">
            <a:avLst/>
          </a:prstGeom>
          <a:ln>
            <a:solidFill>
              <a:schemeClr val="bg1"/>
            </a:solidFill>
            <a:headEnd type="arrow"/>
            <a:tailEnd type="arrow"/>
          </a:ln>
        </p:spPr>
        <p:style>
          <a:lnRef idx="1">
            <a:schemeClr val="accent1"/>
          </a:lnRef>
          <a:fillRef idx="0">
            <a:schemeClr val="accent1"/>
          </a:fillRef>
          <a:effectRef idx="0">
            <a:schemeClr val="accent1"/>
          </a:effectRef>
          <a:fontRef idx="minor">
            <a:schemeClr val="tx1"/>
          </a:fontRef>
        </p:style>
      </p:cxnSp>
      <p:sp>
        <p:nvSpPr>
          <p:cNvPr id="15" name="TextBox 14"/>
          <p:cNvSpPr txBox="1"/>
          <p:nvPr/>
        </p:nvSpPr>
        <p:spPr>
          <a:xfrm>
            <a:off x="823478" y="4258021"/>
            <a:ext cx="1108005" cy="346249"/>
          </a:xfrm>
          <a:prstGeom prst="rect">
            <a:avLst/>
          </a:prstGeom>
          <a:noFill/>
        </p:spPr>
        <p:txBody>
          <a:bodyPr wrap="square" lIns="68580" tIns="34290" rIns="68580" bIns="34290" rtlCol="0">
            <a:spAutoFit/>
          </a:bodyPr>
          <a:lstStyle/>
          <a:p>
            <a:r>
              <a:rPr lang="en-US" dirty="0" smtClean="0">
                <a:solidFill>
                  <a:schemeClr val="bg1"/>
                </a:solidFill>
              </a:rPr>
              <a:t>Upper</a:t>
            </a:r>
            <a:endParaRPr lang="en-GB" dirty="0">
              <a:solidFill>
                <a:schemeClr val="bg1"/>
              </a:solidFill>
            </a:endParaRPr>
          </a:p>
        </p:txBody>
      </p:sp>
      <p:sp>
        <p:nvSpPr>
          <p:cNvPr id="35" name="TextBox 34"/>
          <p:cNvSpPr txBox="1"/>
          <p:nvPr/>
        </p:nvSpPr>
        <p:spPr>
          <a:xfrm>
            <a:off x="86743" y="4396700"/>
            <a:ext cx="907976" cy="346249"/>
          </a:xfrm>
          <a:prstGeom prst="rect">
            <a:avLst/>
          </a:prstGeom>
          <a:noFill/>
        </p:spPr>
        <p:txBody>
          <a:bodyPr wrap="square" lIns="68580" tIns="34290" rIns="68580" bIns="34290" rtlCol="0">
            <a:spAutoFit/>
          </a:bodyPr>
          <a:lstStyle/>
          <a:p>
            <a:r>
              <a:rPr lang="en-US" dirty="0" smtClean="0">
                <a:solidFill>
                  <a:schemeClr val="bg1"/>
                </a:solidFill>
              </a:rPr>
              <a:t>Lower</a:t>
            </a:r>
            <a:endParaRPr lang="en-GB" dirty="0">
              <a:solidFill>
                <a:schemeClr val="bg1"/>
              </a:solidFill>
            </a:endParaRPr>
          </a:p>
        </p:txBody>
      </p:sp>
    </p:spTree>
    <p:extLst>
      <p:ext uri="{BB962C8B-B14F-4D97-AF65-F5344CB8AC3E}">
        <p14:creationId xmlns:p14="http://schemas.microsoft.com/office/powerpoint/2010/main" val="2138465127"/>
      </p:ext>
    </p:extLst>
  </p:cSld>
  <p:clrMapOvr>
    <a:masterClrMapping/>
  </p:clrMapOvr>
  <p:timing>
    <p:tnLst>
      <p:par>
        <p:cTn xmlns:p14="http://schemas.microsoft.com/office/powerpoint/2010/mai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Test Beam set-up</a:t>
            </a:r>
            <a:endParaRPr lang="en-US" dirty="0"/>
          </a:p>
        </p:txBody>
      </p:sp>
      <p:sp>
        <p:nvSpPr>
          <p:cNvPr id="3" name="Content Placeholder 2"/>
          <p:cNvSpPr>
            <a:spLocks noGrp="1"/>
          </p:cNvSpPr>
          <p:nvPr>
            <p:ph sz="quarter" idx="13"/>
          </p:nvPr>
        </p:nvSpPr>
        <p:spPr>
          <a:xfrm>
            <a:off x="238019" y="2898587"/>
            <a:ext cx="8113156" cy="2046942"/>
          </a:xfrm>
        </p:spPr>
        <p:txBody>
          <a:bodyPr>
            <a:normAutofit fontScale="55000" lnSpcReduction="20000"/>
          </a:bodyPr>
          <a:lstStyle/>
          <a:p>
            <a:pPr marL="285750" indent="-285750">
              <a:buFont typeface="Arial" charset="0"/>
              <a:buChar char="•"/>
            </a:pPr>
            <a:r>
              <a:rPr lang="en-GB" dirty="0"/>
              <a:t>Two telescopes based on ALPIDE chips</a:t>
            </a:r>
          </a:p>
          <a:p>
            <a:pPr marL="285750" indent="-285750">
              <a:buFont typeface="Arial" charset="0"/>
              <a:buChar char="•"/>
            </a:pPr>
            <a:r>
              <a:rPr lang="en-GB" dirty="0"/>
              <a:t>Analysis method</a:t>
            </a:r>
          </a:p>
          <a:p>
            <a:pPr marL="742950" lvl="1" indent="-285750">
              <a:buFont typeface="Arial" charset="0"/>
              <a:buChar char="•"/>
            </a:pPr>
            <a:r>
              <a:rPr lang="en-GB" dirty="0">
                <a:solidFill>
                  <a:schemeClr val="tx1">
                    <a:lumMod val="50000"/>
                  </a:schemeClr>
                </a:solidFill>
              </a:rPr>
              <a:t>Extrapolation of a track from the  6 reference planes to the Device Under Test (DUT) in the centre</a:t>
            </a:r>
          </a:p>
          <a:p>
            <a:pPr marL="742950" lvl="1" indent="-285750">
              <a:buFont typeface="Arial" charset="0"/>
              <a:buChar char="•"/>
            </a:pPr>
            <a:r>
              <a:rPr lang="en-GB" dirty="0">
                <a:solidFill>
                  <a:schemeClr val="tx1">
                    <a:lumMod val="50000"/>
                  </a:schemeClr>
                </a:solidFill>
              </a:rPr>
              <a:t>Searching for a cluster in a square of 100x100µm</a:t>
            </a:r>
            <a:r>
              <a:rPr lang="en-GB" baseline="30000" dirty="0">
                <a:solidFill>
                  <a:schemeClr val="tx1">
                    <a:lumMod val="50000"/>
                  </a:schemeClr>
                </a:solidFill>
              </a:rPr>
              <a:t>2</a:t>
            </a:r>
          </a:p>
          <a:p>
            <a:pPr marL="742950" lvl="1" indent="-285750">
              <a:buFont typeface="Arial" charset="0"/>
              <a:buChar char="•"/>
            </a:pPr>
            <a:r>
              <a:rPr lang="en-GB" dirty="0">
                <a:solidFill>
                  <a:schemeClr val="tx1">
                    <a:lumMod val="50000"/>
                  </a:schemeClr>
                </a:solidFill>
              </a:rPr>
              <a:t>Measure </a:t>
            </a:r>
          </a:p>
          <a:p>
            <a:pPr marL="1200150" lvl="2" indent="-285750">
              <a:buFont typeface="Arial" charset="0"/>
              <a:buChar char="•"/>
            </a:pPr>
            <a:r>
              <a:rPr lang="en-GB" dirty="0">
                <a:solidFill>
                  <a:schemeClr val="tx1">
                    <a:lumMod val="50000"/>
                  </a:schemeClr>
                </a:solidFill>
              </a:rPr>
              <a:t>detection efficiency (existence of cluster)</a:t>
            </a:r>
          </a:p>
          <a:p>
            <a:pPr marL="1200150" lvl="2" indent="-285750">
              <a:buFont typeface="Arial" charset="0"/>
              <a:buChar char="•"/>
            </a:pPr>
            <a:r>
              <a:rPr lang="en-GB" dirty="0">
                <a:solidFill>
                  <a:schemeClr val="tx1">
                    <a:lumMod val="50000"/>
                  </a:schemeClr>
                </a:solidFill>
              </a:rPr>
              <a:t>cluster size</a:t>
            </a:r>
          </a:p>
          <a:p>
            <a:pPr marL="1200150" lvl="2" indent="-285750">
              <a:buFont typeface="Arial" charset="0"/>
              <a:buChar char="•"/>
            </a:pPr>
            <a:r>
              <a:rPr lang="en-GB" dirty="0">
                <a:solidFill>
                  <a:schemeClr val="tx1">
                    <a:lumMod val="50000"/>
                  </a:schemeClr>
                </a:solidFill>
              </a:rPr>
              <a:t>position resolution (extrapolated vs. measured impinging point)</a:t>
            </a:r>
          </a:p>
          <a:p>
            <a:pPr marL="285750" indent="-285750">
              <a:buFont typeface="Arial" charset="0"/>
              <a:buChar char="•"/>
            </a:pPr>
            <a:r>
              <a:rPr lang="en-GB" dirty="0"/>
              <a:t>Corresponding laboratory measurement</a:t>
            </a:r>
          </a:p>
          <a:p>
            <a:pPr marL="742950" lvl="1" indent="-285750">
              <a:buFont typeface="Arial" charset="0"/>
              <a:buChar char="•"/>
            </a:pPr>
            <a:r>
              <a:rPr lang="en-GB" dirty="0">
                <a:solidFill>
                  <a:schemeClr val="tx1">
                    <a:lumMod val="50000"/>
                  </a:schemeClr>
                </a:solidFill>
              </a:rPr>
              <a:t>Fake-hit rate</a:t>
            </a:r>
          </a:p>
          <a:p>
            <a:pPr marL="742950" lvl="1" indent="-285750">
              <a:buFont typeface="Arial" charset="0"/>
              <a:buChar char="•"/>
            </a:pPr>
            <a:r>
              <a:rPr lang="en-GB" dirty="0">
                <a:solidFill>
                  <a:schemeClr val="tx1">
                    <a:lumMod val="50000"/>
                  </a:schemeClr>
                </a:solidFill>
              </a:rPr>
              <a:t>Threshold (S-curve scan)</a:t>
            </a:r>
          </a:p>
          <a:p>
            <a:pPr marL="285750" indent="-285750">
              <a:buFont typeface="Arial" charset="0"/>
              <a:buChar char="•"/>
            </a:pPr>
            <a:endParaRPr lang="en-GB" dirty="0"/>
          </a:p>
          <a:p>
            <a:endParaRPr lang="en-US" dirty="0"/>
          </a:p>
        </p:txBody>
      </p:sp>
      <p:grpSp>
        <p:nvGrpSpPr>
          <p:cNvPr id="4" name="Group 103"/>
          <p:cNvGrpSpPr/>
          <p:nvPr/>
        </p:nvGrpSpPr>
        <p:grpSpPr>
          <a:xfrm>
            <a:off x="611560" y="627038"/>
            <a:ext cx="6605028" cy="2227354"/>
            <a:chOff x="0" y="-156404"/>
            <a:chExt cx="10427761" cy="3823363"/>
          </a:xfrm>
        </p:grpSpPr>
        <p:pic>
          <p:nvPicPr>
            <p:cNvPr id="5" name="DSC04273-small.jpg"/>
            <p:cNvPicPr>
              <a:picLocks noChangeAspect="1"/>
            </p:cNvPicPr>
            <p:nvPr/>
          </p:nvPicPr>
          <p:blipFill>
            <a:blip r:embed="rId2" cstate="screen">
              <a:extLst>
                <a:ext uri="{28A0092B-C50C-407E-A947-70E740481C1C}">
                  <a14:useLocalDpi xmlns:a14="http://schemas.microsoft.com/office/drawing/2010/main"/>
                </a:ext>
              </a:extLst>
            </a:blip>
            <a:srcRect/>
            <a:stretch>
              <a:fillRect/>
            </a:stretch>
          </p:blipFill>
          <p:spPr>
            <a:xfrm>
              <a:off x="0" y="501629"/>
              <a:ext cx="6993535" cy="3165330"/>
            </a:xfrm>
            <a:prstGeom prst="rect">
              <a:avLst/>
            </a:prstGeom>
            <a:ln w="12700" cap="flat">
              <a:noFill/>
              <a:miter lim="400000"/>
            </a:ln>
            <a:effectLst/>
          </p:spPr>
        </p:pic>
        <p:sp>
          <p:nvSpPr>
            <p:cNvPr id="6" name="Shape 99"/>
            <p:cNvSpPr/>
            <p:nvPr/>
          </p:nvSpPr>
          <p:spPr>
            <a:xfrm>
              <a:off x="3426002" y="-156404"/>
              <a:ext cx="3622371" cy="467154"/>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2000" b="1"/>
              </a:lvl1pPr>
            </a:lstStyle>
            <a:p>
              <a:r>
                <a:rPr lang="en-US" dirty="0" smtClean="0"/>
                <a:t>Telescope 2</a:t>
              </a:r>
              <a:endParaRPr dirty="0"/>
            </a:p>
          </p:txBody>
        </p:sp>
        <p:sp>
          <p:nvSpPr>
            <p:cNvPr id="7" name="Shape 100"/>
            <p:cNvSpPr/>
            <p:nvPr/>
          </p:nvSpPr>
          <p:spPr>
            <a:xfrm>
              <a:off x="567749" y="-156404"/>
              <a:ext cx="2615388" cy="467154"/>
            </a:xfrm>
            <a:prstGeom prst="rect">
              <a:avLst/>
            </a:prstGeom>
            <a:solidFill>
              <a:srgbClr val="FFFFFF"/>
            </a:solid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lvl1pPr>
                <a:defRPr sz="2000" b="1"/>
              </a:lvl1pPr>
            </a:lstStyle>
            <a:p>
              <a:r>
                <a:rPr lang="en-US" dirty="0" smtClean="0"/>
                <a:t>Telescope 1</a:t>
              </a:r>
              <a:endParaRPr dirty="0"/>
            </a:p>
          </p:txBody>
        </p:sp>
        <p:sp>
          <p:nvSpPr>
            <p:cNvPr id="8" name="Shape 101"/>
            <p:cNvSpPr/>
            <p:nvPr/>
          </p:nvSpPr>
          <p:spPr>
            <a:xfrm flipH="1" flipV="1">
              <a:off x="277895" y="2774370"/>
              <a:ext cx="6699372" cy="1"/>
            </a:xfrm>
            <a:prstGeom prst="line">
              <a:avLst/>
            </a:prstGeom>
            <a:noFill/>
            <a:ln w="38100" cap="flat">
              <a:solidFill>
                <a:schemeClr val="tx1"/>
              </a:solidFill>
              <a:prstDash val="solid"/>
              <a:miter lim="400000"/>
              <a:tailEnd type="triangle" w="med" len="med"/>
            </a:ln>
            <a:effectLst/>
          </p:spPr>
          <p:txBody>
            <a:bodyPr wrap="square" lIns="0" tIns="0" rIns="0" bIns="0" numCol="1" anchor="t">
              <a:noAutofit/>
            </a:bodyPr>
            <a:lstStyle/>
            <a:p>
              <a:pPr algn="ctr" defTabSz="825500">
                <a:defRPr sz="5600">
                  <a:solidFill>
                    <a:srgbClr val="FFFFFF"/>
                  </a:solidFill>
                  <a:effectLst>
                    <a:outerShdw blurRad="38100" dist="12700" dir="5400000" rotWithShape="0">
                      <a:srgbClr val="000000">
                        <a:alpha val="50000"/>
                      </a:srgbClr>
                    </a:outerShdw>
                  </a:effectLst>
                  <a:uFillTx/>
                </a:defRPr>
              </a:pPr>
              <a:endParaRPr/>
            </a:p>
          </p:txBody>
        </p:sp>
        <p:sp>
          <p:nvSpPr>
            <p:cNvPr id="9" name="Shape 102"/>
            <p:cNvSpPr/>
            <p:nvPr/>
          </p:nvSpPr>
          <p:spPr>
            <a:xfrm>
              <a:off x="7136546" y="2503315"/>
              <a:ext cx="3291215" cy="872460"/>
            </a:xfrm>
            <a:prstGeom prst="rect">
              <a:avLst/>
            </a:prstGeom>
            <a:noFill/>
            <a:ln w="12700" cap="flat">
              <a:noFill/>
              <a:miter lim="400000"/>
            </a:ln>
            <a:effectLst/>
            <a:extLst>
              <a:ext uri="{C572A759-6A51-4108-AA02-DFA0A04FC94B}">
                <ma14:wrappingTextBoxFlag xmlns:ma14="http://schemas.microsoft.com/office/mac/drawingml/2011/main" val="1"/>
              </a:ext>
            </a:extLst>
          </p:spPr>
          <p:txBody>
            <a:bodyPr wrap="square" lIns="50800" tIns="50800" rIns="50800" bIns="50800" numCol="1" anchor="ctr">
              <a:noAutofit/>
            </a:bodyPr>
            <a:lstStyle/>
            <a:p>
              <a:pPr>
                <a:defRPr>
                  <a:solidFill>
                    <a:schemeClr val="accent5">
                      <a:hueOff val="-176146"/>
                      <a:satOff val="3665"/>
                      <a:lumOff val="-13986"/>
                    </a:schemeClr>
                  </a:solidFill>
                </a:defRPr>
              </a:pPr>
              <a:r>
                <a:rPr dirty="0">
                  <a:solidFill>
                    <a:schemeClr val="tx2"/>
                  </a:solidFill>
                </a:rPr>
                <a:t>Beam</a:t>
              </a:r>
              <a:br>
                <a:rPr dirty="0">
                  <a:solidFill>
                    <a:schemeClr val="tx2"/>
                  </a:solidFill>
                </a:rPr>
              </a:br>
              <a:r>
                <a:rPr dirty="0">
                  <a:solidFill>
                    <a:schemeClr val="tx2"/>
                  </a:solidFill>
                </a:rPr>
                <a:t>(6GeV/</a:t>
              </a:r>
              <a:r>
                <a:rPr i="1" dirty="0">
                  <a:solidFill>
                    <a:schemeClr val="tx2"/>
                  </a:solidFill>
                </a:rPr>
                <a:t>c </a:t>
              </a:r>
              <a:r>
                <a:rPr dirty="0">
                  <a:solidFill>
                    <a:schemeClr val="tx2"/>
                  </a:solidFill>
                </a:rPr>
                <a:t>pions)</a:t>
              </a:r>
            </a:p>
          </p:txBody>
        </p:sp>
      </p:grpSp>
    </p:spTree>
    <p:extLst>
      <p:ext uri="{BB962C8B-B14F-4D97-AF65-F5344CB8AC3E}">
        <p14:creationId xmlns:p14="http://schemas.microsoft.com/office/powerpoint/2010/main" val="606663346"/>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Test Beam </a:t>
            </a:r>
            <a:r>
              <a:rPr lang="en-GB" dirty="0"/>
              <a:t>Measurements List</a:t>
            </a:r>
            <a:endParaRPr lang="en-US" dirty="0"/>
          </a:p>
        </p:txBody>
      </p:sp>
      <p:sp>
        <p:nvSpPr>
          <p:cNvPr id="5" name="Content Placeholder 4"/>
          <p:cNvSpPr>
            <a:spLocks noGrp="1"/>
          </p:cNvSpPr>
          <p:nvPr>
            <p:ph sz="quarter" idx="13"/>
          </p:nvPr>
        </p:nvSpPr>
        <p:spPr/>
        <p:txBody>
          <a:bodyPr>
            <a:normAutofit fontScale="85000" lnSpcReduction="10000"/>
          </a:bodyPr>
          <a:lstStyle/>
          <a:p>
            <a:pPr marL="342900" indent="-342900">
              <a:buFont typeface="Arial" charset="0"/>
              <a:buChar char="•"/>
            </a:pPr>
            <a:r>
              <a:rPr lang="en-GB" sz="2000" dirty="0"/>
              <a:t>Operational margin </a:t>
            </a:r>
          </a:p>
          <a:p>
            <a:pPr marL="800100" lvl="1" indent="-342900">
              <a:buFont typeface="Arial" charset="0"/>
              <a:buChar char="•"/>
            </a:pPr>
            <a:r>
              <a:rPr lang="en-GB" dirty="0"/>
              <a:t>Detection efficiency, fake-hit rate and position resolution as function of the charge threshold</a:t>
            </a:r>
          </a:p>
          <a:p>
            <a:pPr marL="342900" indent="-342900">
              <a:buFont typeface="Arial" charset="0"/>
              <a:buChar char="•"/>
            </a:pPr>
            <a:r>
              <a:rPr lang="en-GB" sz="2000" dirty="0"/>
              <a:t>Irradiation study </a:t>
            </a:r>
          </a:p>
          <a:p>
            <a:pPr marL="800100" lvl="1" indent="-342900">
              <a:buFont typeface="Arial" charset="0"/>
              <a:buChar char="•"/>
            </a:pPr>
            <a:r>
              <a:rPr lang="en-GB" dirty="0"/>
              <a:t>Large operational margin sustained after the expected lifetime</a:t>
            </a:r>
          </a:p>
          <a:p>
            <a:pPr marL="342900" indent="-342900">
              <a:buFont typeface="Arial" charset="0"/>
              <a:buChar char="•"/>
            </a:pPr>
            <a:r>
              <a:rPr lang="en-GB" sz="2000" dirty="0">
                <a:solidFill>
                  <a:schemeClr val="tx1">
                    <a:lumMod val="75000"/>
                  </a:schemeClr>
                </a:solidFill>
              </a:rPr>
              <a:t>Supply voltage study (</a:t>
            </a:r>
            <a:r>
              <a:rPr lang="en-GB" sz="2000" dirty="0">
                <a:solidFill>
                  <a:schemeClr val="tx1">
                    <a:lumMod val="50000"/>
                  </a:schemeClr>
                </a:solidFill>
              </a:rPr>
              <a:t>1.62V, 1.8V, 1.98V)</a:t>
            </a:r>
          </a:p>
          <a:p>
            <a:pPr marL="800100" lvl="1" indent="-342900">
              <a:buFont typeface="Arial" charset="0"/>
              <a:buChar char="•"/>
            </a:pPr>
            <a:r>
              <a:rPr lang="en-GB" dirty="0">
                <a:solidFill>
                  <a:schemeClr val="tx1">
                    <a:lumMod val="50000"/>
                  </a:schemeClr>
                </a:solidFill>
              </a:rPr>
              <a:t>Same performance achievable also for +/-10% of the nominal supply voltage</a:t>
            </a:r>
          </a:p>
          <a:p>
            <a:pPr marL="342900" indent="-342900">
              <a:buFont typeface="Arial" charset="0"/>
              <a:buChar char="•"/>
            </a:pPr>
            <a:r>
              <a:rPr lang="en-GB" sz="2000" dirty="0">
                <a:solidFill>
                  <a:schemeClr val="tx1">
                    <a:lumMod val="75000"/>
                  </a:schemeClr>
                </a:solidFill>
              </a:rPr>
              <a:t>Different operation modes (</a:t>
            </a:r>
            <a:r>
              <a:rPr lang="en-GB" sz="2000" dirty="0">
                <a:solidFill>
                  <a:schemeClr val="tx1">
                    <a:lumMod val="50000"/>
                  </a:schemeClr>
                </a:solidFill>
              </a:rPr>
              <a:t>triggered, continuous integration)</a:t>
            </a:r>
          </a:p>
          <a:p>
            <a:pPr marL="800100" lvl="1" indent="-342900">
              <a:buFont typeface="Arial" charset="0"/>
              <a:buChar char="•"/>
            </a:pPr>
            <a:r>
              <a:rPr lang="en-GB" dirty="0">
                <a:solidFill>
                  <a:schemeClr val="tx1">
                    <a:lumMod val="50000"/>
                  </a:schemeClr>
                </a:solidFill>
              </a:rPr>
              <a:t>Both modes show similar performance</a:t>
            </a:r>
          </a:p>
          <a:p>
            <a:pPr marL="342900" indent="-342900">
              <a:buFont typeface="Arial" charset="0"/>
              <a:buChar char="•"/>
            </a:pPr>
            <a:r>
              <a:rPr lang="en-GB" sz="2000" dirty="0">
                <a:solidFill>
                  <a:schemeClr val="tx1">
                    <a:lumMod val="75000"/>
                  </a:schemeClr>
                </a:solidFill>
              </a:rPr>
              <a:t>Temperature Dependence </a:t>
            </a:r>
            <a:r>
              <a:rPr lang="en-GB" sz="2000" dirty="0">
                <a:solidFill>
                  <a:schemeClr val="tx1">
                    <a:lumMod val="50000"/>
                  </a:schemeClr>
                </a:solidFill>
              </a:rPr>
              <a:t>(15˚C, 20˚C, 25˚C, 30˚C, 35˚C)</a:t>
            </a:r>
          </a:p>
          <a:p>
            <a:pPr marL="800100" lvl="1" indent="-342900">
              <a:buFont typeface="Arial" charset="0"/>
              <a:buChar char="•"/>
            </a:pPr>
            <a:r>
              <a:rPr lang="en-GB" dirty="0">
                <a:solidFill>
                  <a:schemeClr val="tx1">
                    <a:lumMod val="50000"/>
                  </a:schemeClr>
                </a:solidFill>
              </a:rPr>
              <a:t>No significant dependence measured</a:t>
            </a:r>
          </a:p>
          <a:p>
            <a:pPr marL="342900" indent="-342900">
              <a:buFont typeface="Arial" charset="0"/>
              <a:buChar char="•"/>
            </a:pPr>
            <a:r>
              <a:rPr lang="en-GB" sz="2000" dirty="0">
                <a:solidFill>
                  <a:schemeClr val="tx1">
                    <a:lumMod val="75000"/>
                  </a:schemeClr>
                </a:solidFill>
              </a:rPr>
              <a:t>Reverse substrate bias dependence </a:t>
            </a:r>
            <a:r>
              <a:rPr lang="en-GB" sz="2000" dirty="0">
                <a:solidFill>
                  <a:schemeClr val="tx1">
                    <a:lumMod val="50000"/>
                  </a:schemeClr>
                </a:solidFill>
              </a:rPr>
              <a:t>(0V, -1V, -2V, -3V, -4V, -5V, -6V)</a:t>
            </a:r>
          </a:p>
          <a:p>
            <a:pPr marL="800100" lvl="1" indent="-342900">
              <a:buFont typeface="Arial" charset="0"/>
              <a:buChar char="•"/>
            </a:pPr>
            <a:r>
              <a:rPr lang="en-GB" dirty="0">
                <a:solidFill>
                  <a:schemeClr val="tx1">
                    <a:lumMod val="50000"/>
                  </a:schemeClr>
                </a:solidFill>
              </a:rPr>
              <a:t>Clear ordering with higher reverse-substrate bias leading to better performance</a:t>
            </a:r>
          </a:p>
          <a:p>
            <a:pPr marL="800100" lvl="1" indent="-342900">
              <a:buFont typeface="Arial" charset="0"/>
              <a:buChar char="•"/>
            </a:pPr>
            <a:r>
              <a:rPr lang="en-GB" dirty="0">
                <a:solidFill>
                  <a:schemeClr val="tx1">
                    <a:lumMod val="50000"/>
                  </a:schemeClr>
                </a:solidFill>
              </a:rPr>
              <a:t>-3V sufficient for substantial improvement</a:t>
            </a:r>
          </a:p>
          <a:p>
            <a:endParaRPr lang="en-US" dirty="0"/>
          </a:p>
        </p:txBody>
      </p:sp>
    </p:spTree>
    <p:extLst>
      <p:ext uri="{BB962C8B-B14F-4D97-AF65-F5344CB8AC3E}">
        <p14:creationId xmlns:p14="http://schemas.microsoft.com/office/powerpoint/2010/main" val="62197293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Irradiated chips</a:t>
            </a:r>
            <a:endParaRPr lang="en-US" dirty="0"/>
          </a:p>
        </p:txBody>
      </p:sp>
      <p:graphicFrame>
        <p:nvGraphicFramePr>
          <p:cNvPr id="5" name="Content Placeholder 6"/>
          <p:cNvGraphicFramePr>
            <a:graphicFrameLocks/>
          </p:cNvGraphicFramePr>
          <p:nvPr>
            <p:extLst>
              <p:ext uri="{D42A27DB-BD31-4B8C-83A1-F6EECF244321}">
                <p14:modId xmlns:p14="http://schemas.microsoft.com/office/powerpoint/2010/main" val="3967720132"/>
              </p:ext>
            </p:extLst>
          </p:nvPr>
        </p:nvGraphicFramePr>
        <p:xfrm>
          <a:off x="468313" y="835118"/>
          <a:ext cx="8208143" cy="3017520"/>
        </p:xfrm>
        <a:graphic>
          <a:graphicData uri="http://schemas.openxmlformats.org/drawingml/2006/table">
            <a:tbl>
              <a:tblPr firstRow="1" bandRow="1">
                <a:tableStyleId>{5C22544A-7EE6-4342-B048-85BDC9FD1C3A}</a:tableStyleId>
              </a:tblPr>
              <a:tblGrid>
                <a:gridCol w="1943447"/>
                <a:gridCol w="2016224"/>
                <a:gridCol w="4248472"/>
              </a:tblGrid>
              <a:tr h="370840">
                <a:tc>
                  <a:txBody>
                    <a:bodyPr/>
                    <a:lstStyle/>
                    <a:p>
                      <a:r>
                        <a:rPr lang="en-GB" sz="1800" dirty="0" smtClean="0"/>
                        <a:t>Name</a:t>
                      </a:r>
                      <a:endParaRPr lang="en-GB" sz="1800" dirty="0"/>
                    </a:p>
                  </a:txBody>
                  <a:tcPr/>
                </a:tc>
                <a:tc>
                  <a:txBody>
                    <a:bodyPr/>
                    <a:lstStyle/>
                    <a:p>
                      <a:r>
                        <a:rPr lang="en-GB" sz="1800" dirty="0" smtClean="0"/>
                        <a:t>TID</a:t>
                      </a:r>
                      <a:r>
                        <a:rPr lang="en-GB" sz="1800" baseline="0" dirty="0" smtClean="0"/>
                        <a:t> Dose</a:t>
                      </a:r>
                      <a:endParaRPr lang="en-GB" sz="1800" dirty="0"/>
                    </a:p>
                  </a:txBody>
                  <a:tcPr/>
                </a:tc>
                <a:tc>
                  <a:txBody>
                    <a:bodyPr/>
                    <a:lstStyle/>
                    <a:p>
                      <a:r>
                        <a:rPr lang="en-GB" sz="1800" dirty="0" smtClean="0"/>
                        <a:t>NIEL Dose</a:t>
                      </a:r>
                      <a:endParaRPr lang="en-GB" sz="1800" dirty="0"/>
                    </a:p>
                  </a:txBody>
                  <a:tcPr/>
                </a:tc>
              </a:tr>
              <a:tr h="370840">
                <a:tc>
                  <a:txBody>
                    <a:bodyPr/>
                    <a:lstStyle/>
                    <a:p>
                      <a:r>
                        <a:rPr lang="en-GB" sz="1800" dirty="0" smtClean="0"/>
                        <a:t>W7-R5</a:t>
                      </a:r>
                      <a:endParaRPr lang="en-GB" sz="1800" dirty="0"/>
                    </a:p>
                  </a:txBody>
                  <a:tcPr/>
                </a:tc>
                <a:tc>
                  <a:txBody>
                    <a:bodyPr/>
                    <a:lstStyle/>
                    <a:p>
                      <a:r>
                        <a:rPr lang="en-GB" sz="1800" dirty="0" smtClean="0"/>
                        <a:t>206 </a:t>
                      </a:r>
                      <a:r>
                        <a:rPr lang="en-GB" sz="1800" dirty="0" err="1" smtClean="0"/>
                        <a:t>krad</a:t>
                      </a:r>
                      <a:r>
                        <a:rPr lang="en-GB" sz="1800" dirty="0" smtClean="0"/>
                        <a:t> </a:t>
                      </a:r>
                      <a:r>
                        <a:rPr lang="en-GB" sz="1800" dirty="0" smtClean="0">
                          <a:solidFill>
                            <a:schemeClr val="tx1">
                              <a:lumMod val="60000"/>
                              <a:lumOff val="40000"/>
                            </a:schemeClr>
                          </a:solidFill>
                        </a:rPr>
                        <a:t>(75%)*</a:t>
                      </a:r>
                      <a:endParaRPr lang="en-GB" sz="1800" dirty="0">
                        <a:solidFill>
                          <a:schemeClr val="tx1">
                            <a:lumMod val="60000"/>
                            <a:lumOff val="40000"/>
                          </a:schemeClr>
                        </a:solidFill>
                      </a:endParaRPr>
                    </a:p>
                  </a:txBody>
                  <a:tcPr/>
                </a:tc>
                <a:tc>
                  <a:txBody>
                    <a:bodyPr/>
                    <a:lstStyle/>
                    <a:p>
                      <a:r>
                        <a:rPr lang="en-GB" sz="1800" dirty="0" smtClean="0"/>
                        <a:t>2.2x10</a:t>
                      </a:r>
                      <a:r>
                        <a:rPr lang="en-GB" sz="1800" baseline="30000" dirty="0" smtClean="0"/>
                        <a:t>12 </a:t>
                      </a:r>
                      <a:r>
                        <a:rPr lang="en-GB" sz="1800" baseline="0" dirty="0" smtClean="0"/>
                        <a:t>1MeV </a:t>
                      </a:r>
                      <a:r>
                        <a:rPr lang="en-GB" sz="1800" baseline="0" dirty="0" err="1" smtClean="0"/>
                        <a:t>n</a:t>
                      </a:r>
                      <a:r>
                        <a:rPr lang="en-GB" sz="1800" baseline="-25000" dirty="0" err="1" smtClean="0"/>
                        <a:t>eq</a:t>
                      </a:r>
                      <a:r>
                        <a:rPr lang="en-GB" sz="1800" baseline="0" dirty="0" smtClean="0"/>
                        <a:t>/cm</a:t>
                      </a:r>
                      <a:r>
                        <a:rPr lang="en-GB" sz="1800" baseline="30000" dirty="0" smtClean="0"/>
                        <a:t>2 </a:t>
                      </a:r>
                      <a:r>
                        <a:rPr lang="en-GB" sz="1800" baseline="0" dirty="0" smtClean="0">
                          <a:solidFill>
                            <a:schemeClr val="tx1">
                              <a:lumMod val="60000"/>
                              <a:lumOff val="40000"/>
                            </a:schemeClr>
                          </a:solidFill>
                        </a:rPr>
                        <a:t>(130%)*</a:t>
                      </a:r>
                      <a:endParaRPr lang="en-GB" sz="1800" baseline="0" dirty="0">
                        <a:solidFill>
                          <a:schemeClr val="tx1">
                            <a:lumMod val="60000"/>
                            <a:lumOff val="40000"/>
                          </a:schemeClr>
                        </a:solidFill>
                      </a:endParaRPr>
                    </a:p>
                  </a:txBody>
                  <a:tcPr/>
                </a:tc>
              </a:tr>
              <a:tr h="145355">
                <a:tc>
                  <a:txBody>
                    <a:bodyPr/>
                    <a:lstStyle/>
                    <a:p>
                      <a:r>
                        <a:rPr lang="en-GB" sz="1800" dirty="0" smtClean="0"/>
                        <a:t>W7-R17</a:t>
                      </a:r>
                      <a:endParaRPr lang="en-GB" sz="1800" dirty="0"/>
                    </a:p>
                  </a:txBody>
                  <a:tcPr/>
                </a:tc>
                <a:tc>
                  <a:txBody>
                    <a:bodyPr/>
                    <a:lstStyle/>
                    <a:p>
                      <a:r>
                        <a:rPr lang="en-GB" sz="1800" dirty="0" smtClean="0"/>
                        <a:t>205</a:t>
                      </a:r>
                      <a:r>
                        <a:rPr lang="en-GB" sz="1800" baseline="0" dirty="0" smtClean="0"/>
                        <a:t> </a:t>
                      </a:r>
                      <a:r>
                        <a:rPr lang="en-GB" sz="1800" baseline="0" dirty="0" err="1" smtClean="0"/>
                        <a:t>krad</a:t>
                      </a:r>
                      <a:r>
                        <a:rPr lang="en-GB" sz="1800" baseline="0" dirty="0" smtClean="0"/>
                        <a:t> </a:t>
                      </a:r>
                      <a:r>
                        <a:rPr lang="en-GB" sz="1800" baseline="0" dirty="0" smtClean="0">
                          <a:solidFill>
                            <a:schemeClr val="tx1">
                              <a:lumMod val="60000"/>
                              <a:lumOff val="40000"/>
                            </a:schemeClr>
                          </a:solidFill>
                        </a:rPr>
                        <a:t>(75%)*</a:t>
                      </a:r>
                      <a:endParaRPr lang="en-GB" sz="1800" dirty="0">
                        <a:solidFill>
                          <a:schemeClr val="tx1">
                            <a:lumMod val="60000"/>
                            <a:lumOff val="40000"/>
                          </a:schemeClr>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2.2x10</a:t>
                      </a:r>
                      <a:r>
                        <a:rPr lang="en-GB" sz="1800" baseline="30000" dirty="0" smtClean="0"/>
                        <a:t>12 </a:t>
                      </a:r>
                      <a:r>
                        <a:rPr lang="en-GB" sz="1800" baseline="0" dirty="0" smtClean="0"/>
                        <a:t>1MeV </a:t>
                      </a:r>
                      <a:r>
                        <a:rPr lang="en-GB" sz="1800" baseline="0" dirty="0" err="1" smtClean="0"/>
                        <a:t>n</a:t>
                      </a:r>
                      <a:r>
                        <a:rPr lang="en-GB" sz="1800" baseline="-25000" dirty="0" err="1" smtClean="0"/>
                        <a:t>eq</a:t>
                      </a:r>
                      <a:r>
                        <a:rPr lang="en-GB" sz="1800" baseline="0" dirty="0" smtClean="0"/>
                        <a:t>/cm</a:t>
                      </a:r>
                      <a:r>
                        <a:rPr lang="en-GB" sz="1800" baseline="30000" dirty="0" smtClean="0"/>
                        <a:t>2 </a:t>
                      </a:r>
                      <a:r>
                        <a:rPr lang="en-GB" sz="1800" baseline="0" dirty="0" smtClean="0">
                          <a:solidFill>
                            <a:schemeClr val="tx1">
                              <a:lumMod val="60000"/>
                              <a:lumOff val="40000"/>
                            </a:schemeClr>
                          </a:solidFill>
                        </a:rPr>
                        <a:t>(130%)*</a:t>
                      </a:r>
                      <a:endParaRPr lang="en-GB" sz="1800" baseline="30000" dirty="0" smtClean="0">
                        <a:solidFill>
                          <a:schemeClr val="tx1">
                            <a:lumMod val="60000"/>
                            <a:lumOff val="40000"/>
                          </a:schemeClr>
                        </a:solidFill>
                      </a:endParaRPr>
                    </a:p>
                  </a:txBody>
                  <a:tcPr/>
                </a:tc>
              </a:tr>
              <a:tr h="156651">
                <a:tc>
                  <a:txBody>
                    <a:bodyPr/>
                    <a:lstStyle/>
                    <a:p>
                      <a:endParaRPr lang="en-GB" sz="800" dirty="0"/>
                    </a:p>
                  </a:txBody>
                  <a:tcPr/>
                </a:tc>
                <a:tc>
                  <a:txBody>
                    <a:bodyPr/>
                    <a:lstStyle/>
                    <a:p>
                      <a:endParaRPr lang="en-GB" sz="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800" baseline="0" dirty="0" smtClean="0"/>
                    </a:p>
                  </a:txBody>
                  <a:tcPr/>
                </a:tc>
              </a:tr>
              <a:tr h="370840">
                <a:tc>
                  <a:txBody>
                    <a:bodyPr/>
                    <a:lstStyle/>
                    <a:p>
                      <a:r>
                        <a:rPr lang="en-GB" sz="1800" dirty="0" smtClean="0"/>
                        <a:t>W7-R38</a:t>
                      </a:r>
                      <a:endParaRPr lang="en-GB" sz="1800" dirty="0"/>
                    </a:p>
                  </a:txBody>
                  <a:tcPr/>
                </a:tc>
                <a:tc>
                  <a:txBody>
                    <a:bodyPr/>
                    <a:lstStyle/>
                    <a:p>
                      <a:r>
                        <a:rPr lang="en-GB" sz="1800" dirty="0" smtClean="0"/>
                        <a:t>462 </a:t>
                      </a:r>
                      <a:r>
                        <a:rPr lang="en-GB" sz="1800" dirty="0" err="1" smtClean="0"/>
                        <a:t>krad</a:t>
                      </a:r>
                      <a:r>
                        <a:rPr lang="en-GB" sz="1800" dirty="0" smtClean="0"/>
                        <a:t> </a:t>
                      </a:r>
                      <a:r>
                        <a:rPr lang="en-GB" sz="1800" dirty="0" smtClean="0">
                          <a:solidFill>
                            <a:schemeClr val="tx1">
                              <a:lumMod val="60000"/>
                              <a:lumOff val="40000"/>
                            </a:schemeClr>
                          </a:solidFill>
                        </a:rPr>
                        <a:t>(170%)*</a:t>
                      </a:r>
                      <a:endParaRPr lang="en-GB" sz="1800" dirty="0">
                        <a:solidFill>
                          <a:schemeClr val="tx1">
                            <a:lumMod val="60000"/>
                            <a:lumOff val="40000"/>
                          </a:schemeClr>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5.1x10</a:t>
                      </a:r>
                      <a:r>
                        <a:rPr lang="en-GB" sz="1800" baseline="30000" dirty="0" smtClean="0"/>
                        <a:t>12 </a:t>
                      </a:r>
                      <a:r>
                        <a:rPr lang="en-GB" sz="1800" baseline="0" dirty="0" smtClean="0"/>
                        <a:t>1MeV </a:t>
                      </a:r>
                      <a:r>
                        <a:rPr lang="en-GB" sz="1800" baseline="0" dirty="0" err="1" smtClean="0"/>
                        <a:t>n</a:t>
                      </a:r>
                      <a:r>
                        <a:rPr lang="en-GB" sz="1800" baseline="-25000" dirty="0" err="1" smtClean="0"/>
                        <a:t>eq</a:t>
                      </a:r>
                      <a:r>
                        <a:rPr lang="en-GB" sz="1800" baseline="0" dirty="0" smtClean="0"/>
                        <a:t>/cm</a:t>
                      </a:r>
                      <a:r>
                        <a:rPr lang="en-GB" sz="1800" baseline="30000" dirty="0" smtClean="0"/>
                        <a:t>2 </a:t>
                      </a:r>
                      <a:r>
                        <a:rPr lang="en-GB" sz="1800" baseline="0" dirty="0" smtClean="0">
                          <a:solidFill>
                            <a:schemeClr val="tx1">
                              <a:lumMod val="60000"/>
                              <a:lumOff val="40000"/>
                            </a:schemeClr>
                          </a:solidFill>
                        </a:rPr>
                        <a:t>(300%)*</a:t>
                      </a:r>
                      <a:endParaRPr lang="en-GB" sz="1800" baseline="30000" dirty="0" smtClean="0">
                        <a:solidFill>
                          <a:schemeClr val="tx1">
                            <a:lumMod val="60000"/>
                            <a:lumOff val="40000"/>
                          </a:schemeClr>
                        </a:solidFill>
                      </a:endParaRPr>
                    </a:p>
                  </a:txBody>
                  <a:tcPr/>
                </a:tc>
              </a:tr>
              <a:tr h="370840">
                <a:tc>
                  <a:txBody>
                    <a:bodyPr/>
                    <a:lstStyle/>
                    <a:p>
                      <a:r>
                        <a:rPr lang="en-GB" sz="1800" dirty="0" smtClean="0"/>
                        <a:t>W7-R41</a:t>
                      </a:r>
                      <a:endParaRPr lang="en-GB" sz="1800" dirty="0"/>
                    </a:p>
                  </a:txBody>
                  <a:tcPr/>
                </a:tc>
                <a:tc>
                  <a:txBody>
                    <a:bodyPr/>
                    <a:lstStyle/>
                    <a:p>
                      <a:r>
                        <a:rPr lang="en-GB" sz="1800" dirty="0" smtClean="0"/>
                        <a:t>509 </a:t>
                      </a:r>
                      <a:r>
                        <a:rPr lang="en-GB" sz="1800" dirty="0" err="1" smtClean="0"/>
                        <a:t>krad</a:t>
                      </a:r>
                      <a:r>
                        <a:rPr lang="en-GB" sz="1800" dirty="0" smtClean="0"/>
                        <a:t> </a:t>
                      </a:r>
                      <a:r>
                        <a:rPr lang="en-GB" sz="1800" dirty="0" smtClean="0">
                          <a:solidFill>
                            <a:schemeClr val="tx1">
                              <a:lumMod val="60000"/>
                              <a:lumOff val="40000"/>
                            </a:schemeClr>
                          </a:solidFill>
                        </a:rPr>
                        <a:t>(190%)*</a:t>
                      </a:r>
                      <a:endParaRPr lang="en-GB" sz="1800" dirty="0">
                        <a:solidFill>
                          <a:schemeClr val="tx1">
                            <a:lumMod val="60000"/>
                            <a:lumOff val="40000"/>
                          </a:schemeClr>
                        </a:solidFill>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5.6x10</a:t>
                      </a:r>
                      <a:r>
                        <a:rPr lang="en-GB" sz="1800" baseline="30000" dirty="0" smtClean="0"/>
                        <a:t>12 </a:t>
                      </a:r>
                      <a:r>
                        <a:rPr lang="en-GB" sz="1800" baseline="0" dirty="0" smtClean="0"/>
                        <a:t>1MeV </a:t>
                      </a:r>
                      <a:r>
                        <a:rPr lang="en-GB" sz="1800" baseline="0" dirty="0" err="1" smtClean="0"/>
                        <a:t>n</a:t>
                      </a:r>
                      <a:r>
                        <a:rPr lang="en-GB" sz="1800" baseline="-25000" dirty="0" err="1" smtClean="0"/>
                        <a:t>eq</a:t>
                      </a:r>
                      <a:r>
                        <a:rPr lang="en-GB" sz="1800" baseline="0" dirty="0" smtClean="0"/>
                        <a:t>/cm</a:t>
                      </a:r>
                      <a:r>
                        <a:rPr lang="en-GB" sz="1800" baseline="30000" dirty="0" smtClean="0"/>
                        <a:t>2 </a:t>
                      </a:r>
                      <a:r>
                        <a:rPr lang="en-GB" sz="1800" baseline="0" dirty="0" smtClean="0">
                          <a:solidFill>
                            <a:schemeClr val="tx1">
                              <a:lumMod val="60000"/>
                              <a:lumOff val="40000"/>
                            </a:schemeClr>
                          </a:solidFill>
                        </a:rPr>
                        <a:t>(330%)*</a:t>
                      </a:r>
                      <a:endParaRPr lang="en-GB" sz="1800" baseline="30000" dirty="0" smtClean="0">
                        <a:solidFill>
                          <a:schemeClr val="tx1">
                            <a:lumMod val="60000"/>
                            <a:lumOff val="40000"/>
                          </a:schemeClr>
                        </a:solidFill>
                      </a:endParaRPr>
                    </a:p>
                  </a:txBody>
                  <a:tcPr/>
                </a:tc>
              </a:tr>
              <a:tr h="124251">
                <a:tc>
                  <a:txBody>
                    <a:bodyPr/>
                    <a:lstStyle/>
                    <a:p>
                      <a:endParaRPr lang="en-GB" sz="800" dirty="0"/>
                    </a:p>
                  </a:txBody>
                  <a:tcPr/>
                </a:tc>
                <a:tc>
                  <a:txBody>
                    <a:bodyPr/>
                    <a:lstStyle/>
                    <a:p>
                      <a:endParaRPr lang="en-GB" sz="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GB" sz="800" baseline="0" dirty="0" smtClean="0"/>
                    </a:p>
                  </a:txBody>
                  <a:tcPr/>
                </a:tc>
              </a:tr>
              <a:tr h="370840">
                <a:tc>
                  <a:txBody>
                    <a:bodyPr/>
                    <a:lstStyle/>
                    <a:p>
                      <a:r>
                        <a:rPr lang="en-GB" sz="1800" dirty="0" smtClean="0"/>
                        <a:t>W8-R5</a:t>
                      </a:r>
                      <a:endParaRPr lang="en-GB" sz="1800" dirty="0"/>
                    </a:p>
                  </a:txBody>
                  <a:tcPr/>
                </a:tc>
                <a:tc>
                  <a:txBody>
                    <a:bodyPr/>
                    <a:lstStyle/>
                    <a:p>
                      <a:r>
                        <a:rPr lang="en-GB" sz="1800" dirty="0" smtClean="0"/>
                        <a:t>-</a:t>
                      </a:r>
                      <a:endParaRPr lang="en-GB" sz="1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1.7x10</a:t>
                      </a:r>
                      <a:r>
                        <a:rPr lang="en-GB" sz="1800" baseline="30000" dirty="0" smtClean="0"/>
                        <a:t>13 </a:t>
                      </a:r>
                      <a:r>
                        <a:rPr lang="en-GB" sz="1800" baseline="0" dirty="0" smtClean="0"/>
                        <a:t>1MeV </a:t>
                      </a:r>
                      <a:r>
                        <a:rPr lang="en-GB" sz="1800" baseline="0" dirty="0" err="1" smtClean="0"/>
                        <a:t>n</a:t>
                      </a:r>
                      <a:r>
                        <a:rPr lang="en-GB" sz="1800" baseline="-25000" dirty="0" err="1" smtClean="0"/>
                        <a:t>eq</a:t>
                      </a:r>
                      <a:r>
                        <a:rPr lang="en-GB" sz="1800" baseline="0" dirty="0" smtClean="0"/>
                        <a:t>/cm</a:t>
                      </a:r>
                      <a:r>
                        <a:rPr lang="en-GB" sz="1800" baseline="30000" dirty="0" smtClean="0"/>
                        <a:t>2 </a:t>
                      </a:r>
                      <a:r>
                        <a:rPr lang="en-GB" sz="1800" baseline="0" dirty="0" smtClean="0">
                          <a:solidFill>
                            <a:schemeClr val="tx1">
                              <a:lumMod val="60000"/>
                              <a:lumOff val="40000"/>
                            </a:schemeClr>
                          </a:solidFill>
                        </a:rPr>
                        <a:t>(1000%)*</a:t>
                      </a:r>
                      <a:endParaRPr lang="en-GB" sz="1800" baseline="30000" dirty="0" smtClean="0">
                        <a:solidFill>
                          <a:schemeClr val="tx1">
                            <a:lumMod val="60000"/>
                            <a:lumOff val="40000"/>
                          </a:schemeClr>
                        </a:solidFill>
                      </a:endParaRPr>
                    </a:p>
                  </a:txBody>
                  <a:tcPr/>
                </a:tc>
              </a:tr>
              <a:tr h="370840">
                <a:tc>
                  <a:txBody>
                    <a:bodyPr/>
                    <a:lstStyle/>
                    <a:p>
                      <a:r>
                        <a:rPr lang="en-GB" sz="1800" dirty="0" smtClean="0"/>
                        <a:t>W8-R7</a:t>
                      </a:r>
                      <a:endParaRPr lang="en-GB" sz="1800" dirty="0"/>
                    </a:p>
                  </a:txBody>
                  <a:tcPr/>
                </a:tc>
                <a:tc>
                  <a:txBody>
                    <a:bodyPr/>
                    <a:lstStyle/>
                    <a:p>
                      <a:r>
                        <a:rPr lang="en-GB" sz="1800" dirty="0" smtClean="0"/>
                        <a:t>-</a:t>
                      </a:r>
                      <a:endParaRPr lang="en-GB" sz="1800"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GB" sz="1800" dirty="0" smtClean="0"/>
                        <a:t>1.7x10</a:t>
                      </a:r>
                      <a:r>
                        <a:rPr lang="en-GB" sz="1800" baseline="30000" dirty="0" smtClean="0"/>
                        <a:t>13 </a:t>
                      </a:r>
                      <a:r>
                        <a:rPr lang="en-GB" sz="1800" baseline="0" dirty="0" smtClean="0"/>
                        <a:t>1MeV </a:t>
                      </a:r>
                      <a:r>
                        <a:rPr lang="en-GB" sz="1800" baseline="0" dirty="0" err="1" smtClean="0"/>
                        <a:t>n</a:t>
                      </a:r>
                      <a:r>
                        <a:rPr lang="en-GB" sz="1800" baseline="-25000" dirty="0" err="1" smtClean="0"/>
                        <a:t>eq</a:t>
                      </a:r>
                      <a:r>
                        <a:rPr lang="en-GB" sz="1800" baseline="0" dirty="0" smtClean="0"/>
                        <a:t>/cm</a:t>
                      </a:r>
                      <a:r>
                        <a:rPr lang="en-GB" sz="1800" baseline="30000" dirty="0" smtClean="0"/>
                        <a:t>2 </a:t>
                      </a:r>
                      <a:r>
                        <a:rPr lang="en-GB" sz="1800" baseline="0" dirty="0" smtClean="0">
                          <a:solidFill>
                            <a:schemeClr val="tx1">
                              <a:lumMod val="60000"/>
                              <a:lumOff val="40000"/>
                            </a:schemeClr>
                          </a:solidFill>
                        </a:rPr>
                        <a:t>(1000%)*</a:t>
                      </a:r>
                      <a:endParaRPr lang="en-GB" sz="1800" baseline="30000" dirty="0" smtClean="0">
                        <a:solidFill>
                          <a:schemeClr val="tx1">
                            <a:lumMod val="60000"/>
                            <a:lumOff val="40000"/>
                          </a:schemeClr>
                        </a:solidFill>
                      </a:endParaRPr>
                    </a:p>
                  </a:txBody>
                  <a:tcPr/>
                </a:tc>
              </a:tr>
            </a:tbl>
          </a:graphicData>
        </a:graphic>
      </p:graphicFrame>
      <p:sp>
        <p:nvSpPr>
          <p:cNvPr id="6" name="TextBox 5"/>
          <p:cNvSpPr txBox="1"/>
          <p:nvPr/>
        </p:nvSpPr>
        <p:spPr>
          <a:xfrm>
            <a:off x="2454208" y="4025354"/>
            <a:ext cx="4235583" cy="369332"/>
          </a:xfrm>
          <a:prstGeom prst="rect">
            <a:avLst/>
          </a:prstGeom>
          <a:noFill/>
        </p:spPr>
        <p:txBody>
          <a:bodyPr wrap="none" rtlCol="0">
            <a:spAutoFit/>
          </a:bodyPr>
          <a:lstStyle/>
          <a:p>
            <a:r>
              <a:rPr lang="en-GB" dirty="0" smtClean="0">
                <a:solidFill>
                  <a:schemeClr val="tx1">
                    <a:lumMod val="60000"/>
                    <a:lumOff val="40000"/>
                  </a:schemeClr>
                </a:solidFill>
              </a:rPr>
              <a:t>* Percentage is relative to the lifetime dose</a:t>
            </a:r>
          </a:p>
        </p:txBody>
      </p:sp>
    </p:spTree>
    <p:extLst>
      <p:ext uri="{BB962C8B-B14F-4D97-AF65-F5344CB8AC3E}">
        <p14:creationId xmlns:p14="http://schemas.microsoft.com/office/powerpoint/2010/main" val="33980131"/>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84F3AC-14D0-2246-9387-DFF665680867}" type="slidenum">
              <a:rPr lang="en-US" smtClean="0"/>
              <a:t>48</a:t>
            </a:fld>
            <a:endParaRPr lang="en-US"/>
          </a:p>
        </p:txBody>
      </p:sp>
      <p:sp>
        <p:nvSpPr>
          <p:cNvPr id="4" name="Title 3"/>
          <p:cNvSpPr>
            <a:spLocks noGrp="1"/>
          </p:cNvSpPr>
          <p:nvPr>
            <p:ph type="title"/>
          </p:nvPr>
        </p:nvSpPr>
        <p:spPr/>
        <p:txBody>
          <a:bodyPr/>
          <a:lstStyle/>
          <a:p>
            <a:r>
              <a:rPr lang="en-US" dirty="0" smtClean="0"/>
              <a:t>Operational modes</a:t>
            </a:r>
            <a:endParaRPr lang="en-US" dirty="0"/>
          </a:p>
        </p:txBody>
      </p:sp>
      <p:sp>
        <p:nvSpPr>
          <p:cNvPr id="5" name="Content Placeholder 4"/>
          <p:cNvSpPr>
            <a:spLocks noGrp="1"/>
          </p:cNvSpPr>
          <p:nvPr>
            <p:ph sz="quarter" idx="13"/>
          </p:nvPr>
        </p:nvSpPr>
        <p:spPr>
          <a:xfrm>
            <a:off x="252960" y="838201"/>
            <a:ext cx="4020216" cy="3151094"/>
          </a:xfrm>
        </p:spPr>
        <p:txBody>
          <a:bodyPr>
            <a:normAutofit fontScale="92500" lnSpcReduction="20000"/>
          </a:bodyPr>
          <a:lstStyle/>
          <a:p>
            <a:r>
              <a:rPr lang="en-GB" dirty="0"/>
              <a:t>Triggering</a:t>
            </a:r>
          </a:p>
          <a:p>
            <a:pPr lvl="1"/>
            <a:r>
              <a:rPr lang="en-GB" dirty="0"/>
              <a:t>Strobe duration: O(100ns)</a:t>
            </a:r>
          </a:p>
          <a:p>
            <a:pPr lvl="1"/>
            <a:r>
              <a:rPr lang="en-GB" dirty="0"/>
              <a:t>Only possible for events detected by the trigger</a:t>
            </a:r>
          </a:p>
          <a:p>
            <a:pPr lvl="1"/>
            <a:r>
              <a:rPr lang="en-GB" dirty="0"/>
              <a:t>Short strobe duration assumed to lead to </a:t>
            </a:r>
            <a:r>
              <a:rPr lang="en-GB" dirty="0" smtClean="0"/>
              <a:t>a smaller </a:t>
            </a:r>
            <a:r>
              <a:rPr lang="en-GB" dirty="0"/>
              <a:t>sensitivity to</a:t>
            </a:r>
          </a:p>
          <a:p>
            <a:pPr lvl="2"/>
            <a:r>
              <a:rPr lang="en-GB" dirty="0"/>
              <a:t>fake hits (not relevant for ALPIDE)</a:t>
            </a:r>
          </a:p>
          <a:p>
            <a:pPr lvl="2"/>
            <a:r>
              <a:rPr lang="en-GB" dirty="0"/>
              <a:t>beam-induced background </a:t>
            </a:r>
          </a:p>
          <a:p>
            <a:pPr lvl="1"/>
            <a:r>
              <a:rPr lang="en-GB" dirty="0"/>
              <a:t>Timing resolution defined by the peaking time of the  front-end circuit</a:t>
            </a:r>
          </a:p>
          <a:p>
            <a:endParaRPr lang="en-US" dirty="0"/>
          </a:p>
        </p:txBody>
      </p:sp>
      <p:sp>
        <p:nvSpPr>
          <p:cNvPr id="6" name="Content Placeholder 5"/>
          <p:cNvSpPr>
            <a:spLocks noGrp="1"/>
          </p:cNvSpPr>
          <p:nvPr>
            <p:ph sz="quarter" idx="14"/>
          </p:nvPr>
        </p:nvSpPr>
        <p:spPr>
          <a:xfrm>
            <a:off x="4273176" y="838199"/>
            <a:ext cx="4136790" cy="3929065"/>
          </a:xfrm>
        </p:spPr>
        <p:txBody>
          <a:bodyPr>
            <a:normAutofit fontScale="92500" lnSpcReduction="20000"/>
          </a:bodyPr>
          <a:lstStyle/>
          <a:p>
            <a:r>
              <a:rPr lang="en-GB" dirty="0"/>
              <a:t>Continuous Integration</a:t>
            </a:r>
          </a:p>
          <a:p>
            <a:pPr lvl="1"/>
            <a:r>
              <a:rPr lang="en-GB" dirty="0"/>
              <a:t>Strobe active full time, closed only to switch to the next in-pixel hit buffer</a:t>
            </a:r>
          </a:p>
          <a:p>
            <a:pPr lvl="1"/>
            <a:r>
              <a:rPr lang="en-GB" dirty="0"/>
              <a:t>Can be used to acquire events which cannot be triggered on like Ultra-Peripheral Collisions (UPC) in </a:t>
            </a:r>
            <a:r>
              <a:rPr lang="en-GB" dirty="0" err="1"/>
              <a:t>Pb</a:t>
            </a:r>
            <a:r>
              <a:rPr lang="mr-IN" dirty="0"/>
              <a:t>–</a:t>
            </a:r>
            <a:r>
              <a:rPr lang="en-GB" dirty="0" err="1"/>
              <a:t>Pb</a:t>
            </a:r>
            <a:endParaRPr lang="en-GB" dirty="0"/>
          </a:p>
          <a:p>
            <a:pPr lvl="1"/>
            <a:r>
              <a:rPr lang="en-GB" dirty="0"/>
              <a:t>Measuring all background events</a:t>
            </a:r>
            <a:br>
              <a:rPr lang="en-GB" dirty="0"/>
            </a:br>
            <a:r>
              <a:rPr lang="en-GB" dirty="0">
                <a:sym typeface="Wingdings"/>
              </a:rPr>
              <a:t> increased data throughput</a:t>
            </a:r>
          </a:p>
          <a:p>
            <a:pPr lvl="1"/>
            <a:r>
              <a:rPr lang="en-GB" dirty="0">
                <a:sym typeface="Wingdings"/>
              </a:rPr>
              <a:t>Timing resolution determined by strobe window</a:t>
            </a:r>
          </a:p>
          <a:p>
            <a:pPr lvl="1"/>
            <a:r>
              <a:rPr lang="en-GB" dirty="0">
                <a:sym typeface="Wingdings"/>
              </a:rPr>
              <a:t>Trade-off between strobe-window size and data band-width </a:t>
            </a:r>
            <a:endParaRPr lang="en-GB" dirty="0"/>
          </a:p>
          <a:p>
            <a:endParaRPr lang="en-US" dirty="0"/>
          </a:p>
        </p:txBody>
      </p:sp>
    </p:spTree>
    <p:extLst>
      <p:ext uri="{BB962C8B-B14F-4D97-AF65-F5344CB8AC3E}">
        <p14:creationId xmlns:p14="http://schemas.microsoft.com/office/powerpoint/2010/main" val="2135791194"/>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p:nvPr/>
        </p:nvSpPr>
        <p:spPr>
          <a:xfrm>
            <a:off x="107380" y="3262335"/>
            <a:ext cx="8928100" cy="1620225"/>
          </a:xfrm>
          <a:prstGeom prst="rect">
            <a:avLst/>
          </a:prstGeom>
          <a:noFill/>
          <a:ln>
            <a:noFill/>
          </a:ln>
        </p:spPr>
        <p:txBody>
          <a:bodyPr wrap="square" lIns="72000" tIns="36000" rIns="72000" bIns="36000" rtlCol="0" anchor="t" anchorCtr="0">
            <a:noAutofit/>
          </a:bodyPr>
          <a:lstStyle/>
          <a:p>
            <a:pPr marL="177800" indent="-177800" defTabSz="519113">
              <a:spcAft>
                <a:spcPts val="600"/>
              </a:spcAft>
              <a:buFont typeface="Arial" panose="020B0604020202020204" pitchFamily="34" charset="0"/>
              <a:buChar char="•"/>
            </a:pPr>
            <a:r>
              <a:rPr lang="en-US" sz="1400" dirty="0" smtClean="0">
                <a:solidFill>
                  <a:srgbClr val="C00000"/>
                </a:solidFill>
              </a:rPr>
              <a:t>Event rate </a:t>
            </a:r>
            <a:r>
              <a:rPr lang="en-US" sz="1400" dirty="0" smtClean="0">
                <a:solidFill>
                  <a:schemeClr val="tx2"/>
                </a:solidFill>
              </a:rPr>
              <a:t>= </a:t>
            </a:r>
            <a:r>
              <a:rPr lang="en-US" sz="1400" u="sng" dirty="0" smtClean="0">
                <a:solidFill>
                  <a:schemeClr val="tx2"/>
                </a:solidFill>
              </a:rPr>
              <a:t>average</a:t>
            </a:r>
            <a:r>
              <a:rPr lang="en-US" sz="1400" dirty="0" smtClean="0">
                <a:solidFill>
                  <a:schemeClr val="tx2"/>
                </a:solidFill>
              </a:rPr>
              <a:t> number of interactions per second.</a:t>
            </a:r>
          </a:p>
          <a:p>
            <a:pPr marL="177800" indent="-177800" defTabSz="519113">
              <a:spcAft>
                <a:spcPts val="600"/>
              </a:spcAft>
              <a:buFont typeface="Arial" panose="020B0604020202020204" pitchFamily="34" charset="0"/>
              <a:buChar char="•"/>
            </a:pPr>
            <a:r>
              <a:rPr lang="en-US" sz="1400" dirty="0" smtClean="0">
                <a:solidFill>
                  <a:srgbClr val="FF9900"/>
                </a:solidFill>
              </a:rPr>
              <a:t>Background</a:t>
            </a:r>
            <a:r>
              <a:rPr lang="en-US" sz="1400" dirty="0" smtClean="0">
                <a:solidFill>
                  <a:schemeClr val="tx2"/>
                </a:solidFill>
              </a:rPr>
              <a:t> – almost constant over time, not dominant due to the short integration time.</a:t>
            </a:r>
          </a:p>
          <a:p>
            <a:pPr marL="177800" indent="-177800" defTabSz="519113">
              <a:spcAft>
                <a:spcPts val="600"/>
              </a:spcAft>
              <a:buFont typeface="Arial" panose="020B0604020202020204" pitchFamily="34" charset="0"/>
              <a:buChar char="•"/>
            </a:pPr>
            <a:r>
              <a:rPr lang="en-US" sz="1400" dirty="0">
                <a:solidFill>
                  <a:schemeClr val="accent4">
                    <a:lumMod val="50000"/>
                  </a:schemeClr>
                </a:solidFill>
              </a:rPr>
              <a:t>Noise</a:t>
            </a:r>
            <a:r>
              <a:rPr lang="en-US" sz="1400" dirty="0">
                <a:solidFill>
                  <a:schemeClr val="tx2"/>
                </a:solidFill>
              </a:rPr>
              <a:t> – pixel with a signal without being actually </a:t>
            </a:r>
            <a:r>
              <a:rPr lang="en-US" sz="1400" dirty="0" smtClean="0">
                <a:solidFill>
                  <a:schemeClr val="tx2"/>
                </a:solidFill>
              </a:rPr>
              <a:t>hit, </a:t>
            </a:r>
            <a:r>
              <a:rPr lang="en-US" sz="1400" dirty="0" smtClean="0">
                <a:solidFill>
                  <a:srgbClr val="C00000"/>
                </a:solidFill>
              </a:rPr>
              <a:t>not constant over integration time</a:t>
            </a:r>
            <a:r>
              <a:rPr lang="en-US" sz="1400" dirty="0" smtClean="0">
                <a:solidFill>
                  <a:schemeClr val="tx2"/>
                </a:solidFill>
              </a:rPr>
              <a:t>.</a:t>
            </a:r>
            <a:endParaRPr lang="en-US" sz="1400" dirty="0">
              <a:solidFill>
                <a:schemeClr val="tx2"/>
              </a:solidFill>
            </a:endParaRPr>
          </a:p>
          <a:p>
            <a:pPr marL="177800" indent="-177800" defTabSz="519113">
              <a:spcAft>
                <a:spcPts val="600"/>
              </a:spcAft>
              <a:buFont typeface="Arial" panose="020B0604020202020204" pitchFamily="34" charset="0"/>
              <a:buChar char="•"/>
            </a:pPr>
            <a:r>
              <a:rPr lang="en-US" sz="1400" dirty="0" smtClean="0">
                <a:solidFill>
                  <a:srgbClr val="FF00FF"/>
                </a:solidFill>
              </a:rPr>
              <a:t>Trigger</a:t>
            </a:r>
            <a:r>
              <a:rPr lang="en-US" sz="1400" dirty="0" smtClean="0">
                <a:solidFill>
                  <a:schemeClr val="tx2"/>
                </a:solidFill>
              </a:rPr>
              <a:t> – due to </a:t>
            </a:r>
            <a:r>
              <a:rPr lang="en-US" sz="1400" u="sng" dirty="0" smtClean="0">
                <a:solidFill>
                  <a:schemeClr val="tx2"/>
                </a:solidFill>
              </a:rPr>
              <a:t>analog latency at pixel level</a:t>
            </a:r>
            <a:r>
              <a:rPr lang="en-US" sz="1400" dirty="0" smtClean="0">
                <a:solidFill>
                  <a:schemeClr val="tx2"/>
                </a:solidFill>
              </a:rPr>
              <a:t>, when the trigger arrives the event signal is still present in the pixel, but not yet recorded in the pixel memory. All pixels with a signal over threshold during the strobe window (event, background, noise, etc. ) get stored in memory.</a:t>
            </a:r>
          </a:p>
        </p:txBody>
      </p:sp>
      <p:sp>
        <p:nvSpPr>
          <p:cNvPr id="3" name="TextBox 2"/>
          <p:cNvSpPr txBox="1"/>
          <p:nvPr/>
        </p:nvSpPr>
        <p:spPr>
          <a:xfrm>
            <a:off x="107381" y="33398"/>
            <a:ext cx="7707207" cy="324000"/>
          </a:xfrm>
          <a:prstGeom prst="rect">
            <a:avLst/>
          </a:prstGeom>
          <a:noFill/>
        </p:spPr>
        <p:txBody>
          <a:bodyPr wrap="square" tIns="36000" bIns="36000" rtlCol="0" anchor="ctr" anchorCtr="0">
            <a:noAutofit/>
          </a:bodyPr>
          <a:lstStyle/>
          <a:p>
            <a:r>
              <a:rPr lang="en-US" sz="2400" b="1" dirty="0" smtClean="0">
                <a:solidFill>
                  <a:schemeClr val="tx2"/>
                </a:solidFill>
              </a:rPr>
              <a:t>Readout </a:t>
            </a:r>
            <a:r>
              <a:rPr lang="en-US" sz="2400" dirty="0" smtClean="0">
                <a:solidFill>
                  <a:schemeClr val="tx2"/>
                </a:solidFill>
              </a:rPr>
              <a:t>– global timing (</a:t>
            </a:r>
            <a:r>
              <a:rPr lang="en-US" sz="2400" dirty="0" smtClean="0">
                <a:solidFill>
                  <a:srgbClr val="C00000"/>
                </a:solidFill>
              </a:rPr>
              <a:t>triggered</a:t>
            </a:r>
            <a:r>
              <a:rPr lang="en-US" sz="2400" dirty="0" smtClean="0">
                <a:solidFill>
                  <a:schemeClr val="tx2"/>
                </a:solidFill>
              </a:rPr>
              <a:t>)</a:t>
            </a:r>
            <a:endParaRPr lang="en-US" sz="2400" dirty="0">
              <a:solidFill>
                <a:schemeClr val="tx2"/>
              </a:solidFill>
            </a:endParaRPr>
          </a:p>
        </p:txBody>
      </p:sp>
      <p:cxnSp>
        <p:nvCxnSpPr>
          <p:cNvPr id="7" name="Straight Arrow Connector 6"/>
          <p:cNvCxnSpPr/>
          <p:nvPr/>
        </p:nvCxnSpPr>
        <p:spPr>
          <a:xfrm>
            <a:off x="107380" y="3111848"/>
            <a:ext cx="8928100" cy="0"/>
          </a:xfrm>
          <a:prstGeom prst="straightConnector1">
            <a:avLst/>
          </a:prstGeom>
          <a:ln w="28575">
            <a:solidFill>
              <a:schemeClr val="tx1"/>
            </a:solidFill>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107380" y="3111825"/>
            <a:ext cx="914400" cy="216000"/>
          </a:xfrm>
          <a:prstGeom prst="rect">
            <a:avLst/>
          </a:prstGeom>
          <a:noFill/>
        </p:spPr>
        <p:txBody>
          <a:bodyPr wrap="square" lIns="36000" tIns="36000" rIns="36000" bIns="36000" rtlCol="0" anchor="ctr" anchorCtr="0">
            <a:noAutofit/>
          </a:bodyPr>
          <a:lstStyle/>
          <a:p>
            <a:r>
              <a:rPr lang="en-US" sz="1400" dirty="0" smtClean="0">
                <a:solidFill>
                  <a:schemeClr val="tx2"/>
                </a:solidFill>
              </a:rPr>
              <a:t>Time</a:t>
            </a:r>
          </a:p>
        </p:txBody>
      </p:sp>
      <p:sp>
        <p:nvSpPr>
          <p:cNvPr id="81" name="TextBox 80"/>
          <p:cNvSpPr txBox="1"/>
          <p:nvPr/>
        </p:nvSpPr>
        <p:spPr>
          <a:xfrm>
            <a:off x="2627730" y="465480"/>
            <a:ext cx="720000" cy="162000"/>
          </a:xfrm>
          <a:prstGeom prst="rect">
            <a:avLst/>
          </a:prstGeom>
          <a:noFill/>
        </p:spPr>
        <p:txBody>
          <a:bodyPr wrap="square" lIns="36000" tIns="36000" rIns="36000" bIns="36000" rtlCol="0" anchor="ctr" anchorCtr="0">
            <a:noAutofit/>
          </a:bodyPr>
          <a:lstStyle/>
          <a:p>
            <a:pPr algn="ctr"/>
            <a:r>
              <a:rPr lang="en-US" sz="1200" b="1" dirty="0" err="1" smtClean="0">
                <a:solidFill>
                  <a:schemeClr val="tx2"/>
                </a:solidFill>
              </a:rPr>
              <a:t>Trg</a:t>
            </a:r>
            <a:r>
              <a:rPr lang="en-US" sz="1200" b="1" dirty="0" smtClean="0">
                <a:solidFill>
                  <a:schemeClr val="tx2"/>
                </a:solidFill>
              </a:rPr>
              <a:t>. n</a:t>
            </a:r>
          </a:p>
        </p:txBody>
      </p:sp>
      <p:sp>
        <p:nvSpPr>
          <p:cNvPr id="82" name="TextBox 81"/>
          <p:cNvSpPr txBox="1"/>
          <p:nvPr/>
        </p:nvSpPr>
        <p:spPr>
          <a:xfrm>
            <a:off x="4211950" y="465458"/>
            <a:ext cx="720000" cy="162000"/>
          </a:xfrm>
          <a:prstGeom prst="rect">
            <a:avLst/>
          </a:prstGeom>
          <a:noFill/>
        </p:spPr>
        <p:txBody>
          <a:bodyPr wrap="square" lIns="36000" tIns="36000" rIns="36000" bIns="36000" rtlCol="0" anchor="ctr" anchorCtr="0">
            <a:noAutofit/>
          </a:bodyPr>
          <a:lstStyle/>
          <a:p>
            <a:pPr algn="ctr"/>
            <a:r>
              <a:rPr lang="en-US" sz="1200" b="1" dirty="0" err="1" smtClean="0">
                <a:solidFill>
                  <a:schemeClr val="tx2"/>
                </a:solidFill>
              </a:rPr>
              <a:t>Trg</a:t>
            </a:r>
            <a:r>
              <a:rPr lang="en-US" sz="1200" b="1" dirty="0" smtClean="0">
                <a:solidFill>
                  <a:schemeClr val="tx2"/>
                </a:solidFill>
              </a:rPr>
              <a:t>. n+1</a:t>
            </a:r>
          </a:p>
        </p:txBody>
      </p:sp>
      <p:sp>
        <p:nvSpPr>
          <p:cNvPr id="105" name="TextBox 104"/>
          <p:cNvSpPr txBox="1"/>
          <p:nvPr/>
        </p:nvSpPr>
        <p:spPr>
          <a:xfrm>
            <a:off x="1907630" y="2571825"/>
            <a:ext cx="2376330" cy="486000"/>
          </a:xfrm>
          <a:prstGeom prst="rect">
            <a:avLst/>
          </a:prstGeom>
          <a:noFill/>
        </p:spPr>
        <p:txBody>
          <a:bodyPr wrap="square" lIns="36000" tIns="36000" rIns="36000" bIns="36000" rtlCol="0" anchor="ctr" anchorCtr="0">
            <a:noAutofit/>
          </a:bodyPr>
          <a:lstStyle/>
          <a:p>
            <a:pPr algn="ctr"/>
            <a:r>
              <a:rPr lang="en-US" sz="1200" dirty="0" smtClean="0">
                <a:solidFill>
                  <a:schemeClr val="tx2"/>
                </a:solidFill>
              </a:rPr>
              <a:t>Time width within signals are recorded on trigger depends on the analog shaping time (≈ µs)</a:t>
            </a:r>
          </a:p>
        </p:txBody>
      </p:sp>
      <p:sp>
        <p:nvSpPr>
          <p:cNvPr id="106" name="TextBox 105"/>
          <p:cNvSpPr txBox="1"/>
          <p:nvPr/>
        </p:nvSpPr>
        <p:spPr>
          <a:xfrm>
            <a:off x="6588280" y="465728"/>
            <a:ext cx="720000" cy="162000"/>
          </a:xfrm>
          <a:prstGeom prst="rect">
            <a:avLst/>
          </a:prstGeom>
          <a:noFill/>
        </p:spPr>
        <p:txBody>
          <a:bodyPr wrap="square" lIns="36000" tIns="36000" rIns="36000" bIns="36000" rtlCol="0" anchor="ctr" anchorCtr="0">
            <a:noAutofit/>
          </a:bodyPr>
          <a:lstStyle/>
          <a:p>
            <a:pPr algn="ctr"/>
            <a:r>
              <a:rPr lang="en-US" sz="1200" b="1" dirty="0" err="1" smtClean="0">
                <a:solidFill>
                  <a:schemeClr val="tx2"/>
                </a:solidFill>
              </a:rPr>
              <a:t>Trg</a:t>
            </a:r>
            <a:r>
              <a:rPr lang="en-US" sz="1200" b="1" dirty="0" smtClean="0">
                <a:solidFill>
                  <a:schemeClr val="tx2"/>
                </a:solidFill>
              </a:rPr>
              <a:t>. n+2</a:t>
            </a:r>
          </a:p>
        </p:txBody>
      </p:sp>
      <p:grpSp>
        <p:nvGrpSpPr>
          <p:cNvPr id="16" name="Group 15"/>
          <p:cNvGrpSpPr/>
          <p:nvPr/>
        </p:nvGrpSpPr>
        <p:grpSpPr>
          <a:xfrm>
            <a:off x="107380" y="951525"/>
            <a:ext cx="8926960" cy="486068"/>
            <a:chOff x="107380" y="1268700"/>
            <a:chExt cx="8926960" cy="648090"/>
          </a:xfrm>
        </p:grpSpPr>
        <p:sp>
          <p:nvSpPr>
            <p:cNvPr id="55" name="Rectangle 54"/>
            <p:cNvSpPr/>
            <p:nvPr/>
          </p:nvSpPr>
          <p:spPr>
            <a:xfrm>
              <a:off x="107380" y="1268819"/>
              <a:ext cx="8926960" cy="647971"/>
            </a:xfrm>
            <a:prstGeom prst="rect">
              <a:avLst/>
            </a:prstGeom>
            <a:solidFill>
              <a:schemeClr val="accent6">
                <a:lumMod val="20000"/>
                <a:lumOff val="8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2" name="Group 121"/>
            <p:cNvGrpSpPr/>
            <p:nvPr/>
          </p:nvGrpSpPr>
          <p:grpSpPr>
            <a:xfrm>
              <a:off x="2771750" y="1268700"/>
              <a:ext cx="576080" cy="648089"/>
              <a:chOff x="323410" y="1052670"/>
              <a:chExt cx="576080" cy="648089"/>
            </a:xfrm>
          </p:grpSpPr>
          <p:cxnSp>
            <p:nvCxnSpPr>
              <p:cNvPr id="131" name="Straight Connector 130"/>
              <p:cNvCxnSpPr/>
              <p:nvPr/>
            </p:nvCxnSpPr>
            <p:spPr>
              <a:xfrm>
                <a:off x="611450" y="1052670"/>
                <a:ext cx="0" cy="647882"/>
              </a:xfrm>
              <a:prstGeom prst="line">
                <a:avLst/>
              </a:prstGeom>
              <a:ln w="38100">
                <a:solidFill>
                  <a:srgbClr val="C0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132" name="Group 131"/>
              <p:cNvGrpSpPr/>
              <p:nvPr/>
            </p:nvGrpSpPr>
            <p:grpSpPr>
              <a:xfrm>
                <a:off x="323410" y="1052670"/>
                <a:ext cx="576080" cy="648089"/>
                <a:chOff x="323410" y="1268700"/>
                <a:chExt cx="576080" cy="648089"/>
              </a:xfrm>
            </p:grpSpPr>
            <p:sp>
              <p:nvSpPr>
                <p:cNvPr id="133" name="TextBox 132"/>
                <p:cNvSpPr txBox="1"/>
                <p:nvPr/>
              </p:nvSpPr>
              <p:spPr>
                <a:xfrm rot="16200000">
                  <a:off x="143469" y="1448848"/>
                  <a:ext cx="647882" cy="288000"/>
                </a:xfrm>
                <a:prstGeom prst="rect">
                  <a:avLst/>
                </a:prstGeom>
                <a:noFill/>
              </p:spPr>
              <p:txBody>
                <a:bodyPr wrap="none" lIns="36000" tIns="36000" rIns="36000" bIns="36000" rtlCol="0" anchor="ctr" anchorCtr="0">
                  <a:noAutofit/>
                </a:bodyPr>
                <a:lstStyle/>
                <a:p>
                  <a:pPr algn="ctr"/>
                  <a:r>
                    <a:rPr lang="en-US" sz="1200" b="1" dirty="0" err="1" smtClean="0">
                      <a:solidFill>
                        <a:schemeClr val="tx2"/>
                      </a:solidFill>
                    </a:rPr>
                    <a:t>Ev</a:t>
                  </a:r>
                  <a:r>
                    <a:rPr lang="en-US" sz="1200" b="1" dirty="0" smtClean="0">
                      <a:solidFill>
                        <a:schemeClr val="tx2"/>
                      </a:solidFill>
                    </a:rPr>
                    <a:t>. n+1</a:t>
                  </a:r>
                </a:p>
              </p:txBody>
            </p:sp>
            <p:sp>
              <p:nvSpPr>
                <p:cNvPr id="134" name="Rectangle 133"/>
                <p:cNvSpPr/>
                <p:nvPr/>
              </p:nvSpPr>
              <p:spPr>
                <a:xfrm>
                  <a:off x="611450" y="1268700"/>
                  <a:ext cx="288040" cy="647910"/>
                </a:xfrm>
                <a:prstGeom prst="rect">
                  <a:avLst/>
                </a:prstGeom>
                <a:solidFill>
                  <a:srgbClr val="C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135" name="Group 134"/>
            <p:cNvGrpSpPr/>
            <p:nvPr/>
          </p:nvGrpSpPr>
          <p:grpSpPr>
            <a:xfrm>
              <a:off x="4355970" y="1268700"/>
              <a:ext cx="576080" cy="648089"/>
              <a:chOff x="323410" y="1052670"/>
              <a:chExt cx="576080" cy="648089"/>
            </a:xfrm>
          </p:grpSpPr>
          <p:cxnSp>
            <p:nvCxnSpPr>
              <p:cNvPr id="136" name="Straight Connector 135"/>
              <p:cNvCxnSpPr/>
              <p:nvPr/>
            </p:nvCxnSpPr>
            <p:spPr>
              <a:xfrm>
                <a:off x="611450" y="1052670"/>
                <a:ext cx="0" cy="647882"/>
              </a:xfrm>
              <a:prstGeom prst="line">
                <a:avLst/>
              </a:prstGeom>
              <a:ln w="38100">
                <a:solidFill>
                  <a:srgbClr val="C0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137" name="Group 136"/>
              <p:cNvGrpSpPr/>
              <p:nvPr/>
            </p:nvGrpSpPr>
            <p:grpSpPr>
              <a:xfrm>
                <a:off x="323410" y="1052670"/>
                <a:ext cx="576080" cy="648089"/>
                <a:chOff x="323410" y="1268700"/>
                <a:chExt cx="576080" cy="648089"/>
              </a:xfrm>
            </p:grpSpPr>
            <p:sp>
              <p:nvSpPr>
                <p:cNvPr id="138" name="TextBox 137"/>
                <p:cNvSpPr txBox="1"/>
                <p:nvPr/>
              </p:nvSpPr>
              <p:spPr>
                <a:xfrm rot="16200000">
                  <a:off x="143469" y="1448848"/>
                  <a:ext cx="647882" cy="288000"/>
                </a:xfrm>
                <a:prstGeom prst="rect">
                  <a:avLst/>
                </a:prstGeom>
                <a:noFill/>
              </p:spPr>
              <p:txBody>
                <a:bodyPr wrap="none" lIns="36000" tIns="36000" rIns="36000" bIns="36000" rtlCol="0" anchor="ctr" anchorCtr="0">
                  <a:noAutofit/>
                </a:bodyPr>
                <a:lstStyle/>
                <a:p>
                  <a:pPr algn="ctr"/>
                  <a:r>
                    <a:rPr lang="en-US" sz="1200" b="1" dirty="0" err="1" smtClean="0">
                      <a:solidFill>
                        <a:schemeClr val="tx2"/>
                      </a:solidFill>
                    </a:rPr>
                    <a:t>Ev</a:t>
                  </a:r>
                  <a:r>
                    <a:rPr lang="en-US" sz="1200" b="1" dirty="0" smtClean="0">
                      <a:solidFill>
                        <a:schemeClr val="tx2"/>
                      </a:solidFill>
                    </a:rPr>
                    <a:t>. n+2</a:t>
                  </a:r>
                </a:p>
              </p:txBody>
            </p:sp>
            <p:sp>
              <p:nvSpPr>
                <p:cNvPr id="139" name="Rectangle 138"/>
                <p:cNvSpPr/>
                <p:nvPr/>
              </p:nvSpPr>
              <p:spPr>
                <a:xfrm>
                  <a:off x="611450" y="1268700"/>
                  <a:ext cx="288040" cy="647910"/>
                </a:xfrm>
                <a:prstGeom prst="rect">
                  <a:avLst/>
                </a:prstGeom>
                <a:solidFill>
                  <a:srgbClr val="C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150" name="Group 149"/>
            <p:cNvGrpSpPr/>
            <p:nvPr/>
          </p:nvGrpSpPr>
          <p:grpSpPr>
            <a:xfrm>
              <a:off x="6732300" y="1268700"/>
              <a:ext cx="576080" cy="648089"/>
              <a:chOff x="323410" y="1052670"/>
              <a:chExt cx="576080" cy="648089"/>
            </a:xfrm>
          </p:grpSpPr>
          <p:cxnSp>
            <p:nvCxnSpPr>
              <p:cNvPr id="151" name="Straight Connector 150"/>
              <p:cNvCxnSpPr/>
              <p:nvPr/>
            </p:nvCxnSpPr>
            <p:spPr>
              <a:xfrm>
                <a:off x="611450" y="1052670"/>
                <a:ext cx="0" cy="647882"/>
              </a:xfrm>
              <a:prstGeom prst="line">
                <a:avLst/>
              </a:prstGeom>
              <a:ln w="38100">
                <a:solidFill>
                  <a:srgbClr val="C0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152" name="Group 151"/>
              <p:cNvGrpSpPr/>
              <p:nvPr/>
            </p:nvGrpSpPr>
            <p:grpSpPr>
              <a:xfrm>
                <a:off x="323410" y="1052670"/>
                <a:ext cx="576080" cy="648089"/>
                <a:chOff x="323410" y="1268700"/>
                <a:chExt cx="576080" cy="648089"/>
              </a:xfrm>
            </p:grpSpPr>
            <p:sp>
              <p:nvSpPr>
                <p:cNvPr id="153" name="TextBox 152"/>
                <p:cNvSpPr txBox="1"/>
                <p:nvPr/>
              </p:nvSpPr>
              <p:spPr>
                <a:xfrm rot="16200000">
                  <a:off x="143469" y="1448848"/>
                  <a:ext cx="647882" cy="288000"/>
                </a:xfrm>
                <a:prstGeom prst="rect">
                  <a:avLst/>
                </a:prstGeom>
                <a:noFill/>
              </p:spPr>
              <p:txBody>
                <a:bodyPr wrap="none" lIns="36000" tIns="36000" rIns="36000" bIns="36000" rtlCol="0" anchor="ctr" anchorCtr="0">
                  <a:noAutofit/>
                </a:bodyPr>
                <a:lstStyle/>
                <a:p>
                  <a:pPr algn="ctr"/>
                  <a:r>
                    <a:rPr lang="en-US" sz="1200" b="1" dirty="0" err="1" smtClean="0">
                      <a:solidFill>
                        <a:schemeClr val="tx2"/>
                      </a:solidFill>
                    </a:rPr>
                    <a:t>Ev</a:t>
                  </a:r>
                  <a:r>
                    <a:rPr lang="en-US" sz="1200" b="1" dirty="0" smtClean="0">
                      <a:solidFill>
                        <a:schemeClr val="tx2"/>
                      </a:solidFill>
                    </a:rPr>
                    <a:t>. n+5</a:t>
                  </a:r>
                </a:p>
              </p:txBody>
            </p:sp>
            <p:sp>
              <p:nvSpPr>
                <p:cNvPr id="154" name="Rectangle 153"/>
                <p:cNvSpPr/>
                <p:nvPr/>
              </p:nvSpPr>
              <p:spPr>
                <a:xfrm>
                  <a:off x="611450" y="1268700"/>
                  <a:ext cx="288040" cy="647910"/>
                </a:xfrm>
                <a:prstGeom prst="rect">
                  <a:avLst/>
                </a:prstGeom>
                <a:solidFill>
                  <a:srgbClr val="C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9" name="Group 8"/>
            <p:cNvGrpSpPr/>
            <p:nvPr/>
          </p:nvGrpSpPr>
          <p:grpSpPr>
            <a:xfrm>
              <a:off x="323410" y="1268701"/>
              <a:ext cx="576080" cy="648089"/>
              <a:chOff x="323410" y="1052670"/>
              <a:chExt cx="576080" cy="648089"/>
            </a:xfrm>
          </p:grpSpPr>
          <p:cxnSp>
            <p:nvCxnSpPr>
              <p:cNvPr id="30" name="Straight Connector 29"/>
              <p:cNvCxnSpPr/>
              <p:nvPr/>
            </p:nvCxnSpPr>
            <p:spPr>
              <a:xfrm>
                <a:off x="611450" y="1052670"/>
                <a:ext cx="0" cy="647882"/>
              </a:xfrm>
              <a:prstGeom prst="line">
                <a:avLst/>
              </a:prstGeom>
              <a:ln w="38100">
                <a:solidFill>
                  <a:srgbClr val="C0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6" name="Group 5"/>
              <p:cNvGrpSpPr/>
              <p:nvPr/>
            </p:nvGrpSpPr>
            <p:grpSpPr>
              <a:xfrm>
                <a:off x="323410" y="1052670"/>
                <a:ext cx="576080" cy="648089"/>
                <a:chOff x="323410" y="1268700"/>
                <a:chExt cx="576080" cy="648089"/>
              </a:xfrm>
            </p:grpSpPr>
            <p:sp>
              <p:nvSpPr>
                <p:cNvPr id="34" name="TextBox 33"/>
                <p:cNvSpPr txBox="1"/>
                <p:nvPr/>
              </p:nvSpPr>
              <p:spPr>
                <a:xfrm rot="16200000">
                  <a:off x="143469" y="1448848"/>
                  <a:ext cx="647882" cy="288000"/>
                </a:xfrm>
                <a:prstGeom prst="rect">
                  <a:avLst/>
                </a:prstGeom>
                <a:noFill/>
              </p:spPr>
              <p:txBody>
                <a:bodyPr wrap="none" lIns="36000" tIns="36000" rIns="36000" bIns="36000" rtlCol="0" anchor="ctr" anchorCtr="0">
                  <a:noAutofit/>
                </a:bodyPr>
                <a:lstStyle/>
                <a:p>
                  <a:pPr algn="ctr"/>
                  <a:r>
                    <a:rPr lang="en-US" sz="1200" b="1" dirty="0" err="1" smtClean="0">
                      <a:solidFill>
                        <a:schemeClr val="tx2"/>
                      </a:solidFill>
                    </a:rPr>
                    <a:t>Ev</a:t>
                  </a:r>
                  <a:r>
                    <a:rPr lang="en-US" sz="1200" b="1" dirty="0" smtClean="0">
                      <a:solidFill>
                        <a:schemeClr val="tx2"/>
                      </a:solidFill>
                    </a:rPr>
                    <a:t>. n-1</a:t>
                  </a:r>
                </a:p>
              </p:txBody>
            </p:sp>
            <p:sp>
              <p:nvSpPr>
                <p:cNvPr id="5" name="Rectangle 4"/>
                <p:cNvSpPr/>
                <p:nvPr/>
              </p:nvSpPr>
              <p:spPr>
                <a:xfrm>
                  <a:off x="611450" y="1268700"/>
                  <a:ext cx="288040" cy="647910"/>
                </a:xfrm>
                <a:prstGeom prst="rect">
                  <a:avLst/>
                </a:prstGeom>
                <a:solidFill>
                  <a:srgbClr val="C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107" name="Group 106"/>
            <p:cNvGrpSpPr/>
            <p:nvPr/>
          </p:nvGrpSpPr>
          <p:grpSpPr>
            <a:xfrm>
              <a:off x="1259540" y="1268700"/>
              <a:ext cx="576080" cy="648089"/>
              <a:chOff x="323410" y="1052670"/>
              <a:chExt cx="576080" cy="648089"/>
            </a:xfrm>
          </p:grpSpPr>
          <p:cxnSp>
            <p:nvCxnSpPr>
              <p:cNvPr id="108" name="Straight Connector 107"/>
              <p:cNvCxnSpPr/>
              <p:nvPr/>
            </p:nvCxnSpPr>
            <p:spPr>
              <a:xfrm>
                <a:off x="611450" y="1052670"/>
                <a:ext cx="0" cy="647882"/>
              </a:xfrm>
              <a:prstGeom prst="line">
                <a:avLst/>
              </a:prstGeom>
              <a:ln w="38100">
                <a:solidFill>
                  <a:srgbClr val="C0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109" name="Group 108"/>
              <p:cNvGrpSpPr/>
              <p:nvPr/>
            </p:nvGrpSpPr>
            <p:grpSpPr>
              <a:xfrm>
                <a:off x="323410" y="1052670"/>
                <a:ext cx="576080" cy="648089"/>
                <a:chOff x="323410" y="1268700"/>
                <a:chExt cx="576080" cy="648089"/>
              </a:xfrm>
            </p:grpSpPr>
            <p:sp>
              <p:nvSpPr>
                <p:cNvPr id="110" name="TextBox 109"/>
                <p:cNvSpPr txBox="1"/>
                <p:nvPr/>
              </p:nvSpPr>
              <p:spPr>
                <a:xfrm rot="16200000">
                  <a:off x="143469" y="1448848"/>
                  <a:ext cx="647882" cy="288000"/>
                </a:xfrm>
                <a:prstGeom prst="rect">
                  <a:avLst/>
                </a:prstGeom>
                <a:noFill/>
              </p:spPr>
              <p:txBody>
                <a:bodyPr wrap="none" lIns="36000" tIns="36000" rIns="36000" bIns="36000" rtlCol="0" anchor="ctr" anchorCtr="0">
                  <a:noAutofit/>
                </a:bodyPr>
                <a:lstStyle/>
                <a:p>
                  <a:pPr algn="ctr"/>
                  <a:r>
                    <a:rPr lang="en-US" sz="1200" b="1" dirty="0" err="1" smtClean="0">
                      <a:solidFill>
                        <a:schemeClr val="tx2"/>
                      </a:solidFill>
                    </a:rPr>
                    <a:t>Ev</a:t>
                  </a:r>
                  <a:r>
                    <a:rPr lang="en-US" sz="1200" b="1" dirty="0" smtClean="0">
                      <a:solidFill>
                        <a:schemeClr val="tx2"/>
                      </a:solidFill>
                    </a:rPr>
                    <a:t>. n</a:t>
                  </a:r>
                </a:p>
              </p:txBody>
            </p:sp>
            <p:sp>
              <p:nvSpPr>
                <p:cNvPr id="111" name="Rectangle 110"/>
                <p:cNvSpPr/>
                <p:nvPr/>
              </p:nvSpPr>
              <p:spPr>
                <a:xfrm>
                  <a:off x="611450" y="1268700"/>
                  <a:ext cx="288040" cy="647910"/>
                </a:xfrm>
                <a:prstGeom prst="rect">
                  <a:avLst/>
                </a:prstGeom>
                <a:solidFill>
                  <a:srgbClr val="C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140" name="Group 139"/>
            <p:cNvGrpSpPr/>
            <p:nvPr/>
          </p:nvGrpSpPr>
          <p:grpSpPr>
            <a:xfrm>
              <a:off x="5148080" y="1268700"/>
              <a:ext cx="576080" cy="648089"/>
              <a:chOff x="323410" y="1052670"/>
              <a:chExt cx="576080" cy="648089"/>
            </a:xfrm>
          </p:grpSpPr>
          <p:cxnSp>
            <p:nvCxnSpPr>
              <p:cNvPr id="141" name="Straight Connector 140"/>
              <p:cNvCxnSpPr/>
              <p:nvPr/>
            </p:nvCxnSpPr>
            <p:spPr>
              <a:xfrm>
                <a:off x="611450" y="1052670"/>
                <a:ext cx="0" cy="647882"/>
              </a:xfrm>
              <a:prstGeom prst="line">
                <a:avLst/>
              </a:prstGeom>
              <a:ln w="38100">
                <a:solidFill>
                  <a:srgbClr val="C0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142" name="Group 141"/>
              <p:cNvGrpSpPr/>
              <p:nvPr/>
            </p:nvGrpSpPr>
            <p:grpSpPr>
              <a:xfrm>
                <a:off x="323410" y="1052670"/>
                <a:ext cx="576080" cy="648089"/>
                <a:chOff x="323410" y="1268700"/>
                <a:chExt cx="576080" cy="648089"/>
              </a:xfrm>
            </p:grpSpPr>
            <p:sp>
              <p:nvSpPr>
                <p:cNvPr id="143" name="TextBox 142"/>
                <p:cNvSpPr txBox="1"/>
                <p:nvPr/>
              </p:nvSpPr>
              <p:spPr>
                <a:xfrm rot="16200000">
                  <a:off x="143469" y="1448848"/>
                  <a:ext cx="647882" cy="288000"/>
                </a:xfrm>
                <a:prstGeom prst="rect">
                  <a:avLst/>
                </a:prstGeom>
                <a:noFill/>
              </p:spPr>
              <p:txBody>
                <a:bodyPr wrap="none" lIns="36000" tIns="36000" rIns="36000" bIns="36000" rtlCol="0" anchor="ctr" anchorCtr="0">
                  <a:noAutofit/>
                </a:bodyPr>
                <a:lstStyle/>
                <a:p>
                  <a:pPr algn="ctr"/>
                  <a:r>
                    <a:rPr lang="en-US" sz="1200" b="1" dirty="0" err="1" smtClean="0">
                      <a:solidFill>
                        <a:schemeClr val="tx2"/>
                      </a:solidFill>
                    </a:rPr>
                    <a:t>Ev</a:t>
                  </a:r>
                  <a:r>
                    <a:rPr lang="en-US" sz="1200" b="1" dirty="0" smtClean="0">
                      <a:solidFill>
                        <a:schemeClr val="tx2"/>
                      </a:solidFill>
                    </a:rPr>
                    <a:t>. n+3</a:t>
                  </a:r>
                </a:p>
              </p:txBody>
            </p:sp>
            <p:sp>
              <p:nvSpPr>
                <p:cNvPr id="144" name="Rectangle 143"/>
                <p:cNvSpPr/>
                <p:nvPr/>
              </p:nvSpPr>
              <p:spPr>
                <a:xfrm>
                  <a:off x="611450" y="1268700"/>
                  <a:ext cx="288040" cy="647910"/>
                </a:xfrm>
                <a:prstGeom prst="rect">
                  <a:avLst/>
                </a:prstGeom>
                <a:solidFill>
                  <a:srgbClr val="C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145" name="Group 144"/>
            <p:cNvGrpSpPr/>
            <p:nvPr/>
          </p:nvGrpSpPr>
          <p:grpSpPr>
            <a:xfrm>
              <a:off x="5724160" y="1268700"/>
              <a:ext cx="576080" cy="648089"/>
              <a:chOff x="323410" y="1052670"/>
              <a:chExt cx="576080" cy="648089"/>
            </a:xfrm>
          </p:grpSpPr>
          <p:cxnSp>
            <p:nvCxnSpPr>
              <p:cNvPr id="146" name="Straight Connector 145"/>
              <p:cNvCxnSpPr/>
              <p:nvPr/>
            </p:nvCxnSpPr>
            <p:spPr>
              <a:xfrm>
                <a:off x="611450" y="1052670"/>
                <a:ext cx="0" cy="647882"/>
              </a:xfrm>
              <a:prstGeom prst="line">
                <a:avLst/>
              </a:prstGeom>
              <a:ln w="38100">
                <a:solidFill>
                  <a:srgbClr val="C0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147" name="Group 146"/>
              <p:cNvGrpSpPr/>
              <p:nvPr/>
            </p:nvGrpSpPr>
            <p:grpSpPr>
              <a:xfrm>
                <a:off x="323410" y="1052670"/>
                <a:ext cx="576080" cy="648089"/>
                <a:chOff x="323410" y="1268700"/>
                <a:chExt cx="576080" cy="648089"/>
              </a:xfrm>
            </p:grpSpPr>
            <p:sp>
              <p:nvSpPr>
                <p:cNvPr id="148" name="TextBox 147"/>
                <p:cNvSpPr txBox="1"/>
                <p:nvPr/>
              </p:nvSpPr>
              <p:spPr>
                <a:xfrm rot="16200000">
                  <a:off x="143469" y="1448848"/>
                  <a:ext cx="647882" cy="288000"/>
                </a:xfrm>
                <a:prstGeom prst="rect">
                  <a:avLst/>
                </a:prstGeom>
                <a:noFill/>
              </p:spPr>
              <p:txBody>
                <a:bodyPr wrap="none" lIns="36000" tIns="36000" rIns="36000" bIns="36000" rtlCol="0" anchor="ctr" anchorCtr="0">
                  <a:noAutofit/>
                </a:bodyPr>
                <a:lstStyle/>
                <a:p>
                  <a:pPr algn="ctr"/>
                  <a:r>
                    <a:rPr lang="en-US" sz="1200" b="1" dirty="0" err="1" smtClean="0">
                      <a:solidFill>
                        <a:schemeClr val="tx2"/>
                      </a:solidFill>
                    </a:rPr>
                    <a:t>Ev</a:t>
                  </a:r>
                  <a:r>
                    <a:rPr lang="en-US" sz="1200" b="1" dirty="0" smtClean="0">
                      <a:solidFill>
                        <a:schemeClr val="tx2"/>
                      </a:solidFill>
                    </a:rPr>
                    <a:t>. n+4</a:t>
                  </a:r>
                </a:p>
              </p:txBody>
            </p:sp>
            <p:sp>
              <p:nvSpPr>
                <p:cNvPr id="149" name="Rectangle 148"/>
                <p:cNvSpPr/>
                <p:nvPr/>
              </p:nvSpPr>
              <p:spPr>
                <a:xfrm>
                  <a:off x="611450" y="1268700"/>
                  <a:ext cx="288040" cy="647910"/>
                </a:xfrm>
                <a:prstGeom prst="rect">
                  <a:avLst/>
                </a:prstGeom>
                <a:solidFill>
                  <a:srgbClr val="C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155" name="Group 154"/>
            <p:cNvGrpSpPr/>
            <p:nvPr/>
          </p:nvGrpSpPr>
          <p:grpSpPr>
            <a:xfrm>
              <a:off x="7884460" y="1268700"/>
              <a:ext cx="576080" cy="648089"/>
              <a:chOff x="323410" y="1052670"/>
              <a:chExt cx="576080" cy="648089"/>
            </a:xfrm>
          </p:grpSpPr>
          <p:cxnSp>
            <p:nvCxnSpPr>
              <p:cNvPr id="156" name="Straight Connector 155"/>
              <p:cNvCxnSpPr/>
              <p:nvPr/>
            </p:nvCxnSpPr>
            <p:spPr>
              <a:xfrm>
                <a:off x="611450" y="1052670"/>
                <a:ext cx="0" cy="647882"/>
              </a:xfrm>
              <a:prstGeom prst="line">
                <a:avLst/>
              </a:prstGeom>
              <a:ln w="38100">
                <a:solidFill>
                  <a:srgbClr val="C0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157" name="Group 156"/>
              <p:cNvGrpSpPr/>
              <p:nvPr/>
            </p:nvGrpSpPr>
            <p:grpSpPr>
              <a:xfrm>
                <a:off x="323410" y="1052670"/>
                <a:ext cx="576080" cy="648089"/>
                <a:chOff x="323410" y="1268700"/>
                <a:chExt cx="576080" cy="648089"/>
              </a:xfrm>
            </p:grpSpPr>
            <p:sp>
              <p:nvSpPr>
                <p:cNvPr id="158" name="TextBox 157"/>
                <p:cNvSpPr txBox="1"/>
                <p:nvPr/>
              </p:nvSpPr>
              <p:spPr>
                <a:xfrm rot="16200000">
                  <a:off x="143469" y="1448848"/>
                  <a:ext cx="647882" cy="288000"/>
                </a:xfrm>
                <a:prstGeom prst="rect">
                  <a:avLst/>
                </a:prstGeom>
                <a:noFill/>
              </p:spPr>
              <p:txBody>
                <a:bodyPr wrap="none" lIns="36000" tIns="36000" rIns="36000" bIns="36000" rtlCol="0" anchor="ctr" anchorCtr="0">
                  <a:noAutofit/>
                </a:bodyPr>
                <a:lstStyle/>
                <a:p>
                  <a:pPr algn="ctr"/>
                  <a:r>
                    <a:rPr lang="en-US" sz="1200" b="1" dirty="0" err="1" smtClean="0">
                      <a:solidFill>
                        <a:schemeClr val="tx2"/>
                      </a:solidFill>
                    </a:rPr>
                    <a:t>Ev</a:t>
                  </a:r>
                  <a:r>
                    <a:rPr lang="en-US" sz="1200" b="1" dirty="0" smtClean="0">
                      <a:solidFill>
                        <a:schemeClr val="tx2"/>
                      </a:solidFill>
                    </a:rPr>
                    <a:t>. n+6</a:t>
                  </a:r>
                </a:p>
              </p:txBody>
            </p:sp>
            <p:sp>
              <p:nvSpPr>
                <p:cNvPr id="159" name="Rectangle 158"/>
                <p:cNvSpPr/>
                <p:nvPr/>
              </p:nvSpPr>
              <p:spPr>
                <a:xfrm>
                  <a:off x="611450" y="1268700"/>
                  <a:ext cx="288040" cy="647910"/>
                </a:xfrm>
                <a:prstGeom prst="rect">
                  <a:avLst/>
                </a:prstGeom>
                <a:solidFill>
                  <a:srgbClr val="C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grpSp>
        <p:nvGrpSpPr>
          <p:cNvPr id="15" name="Group 14"/>
          <p:cNvGrpSpPr/>
          <p:nvPr/>
        </p:nvGrpSpPr>
        <p:grpSpPr>
          <a:xfrm>
            <a:off x="107380" y="1491600"/>
            <a:ext cx="8926960" cy="486000"/>
            <a:chOff x="107380" y="1988800"/>
            <a:chExt cx="8926960" cy="648000"/>
          </a:xfrm>
        </p:grpSpPr>
        <p:sp>
          <p:nvSpPr>
            <p:cNvPr id="62" name="Rectangle 61"/>
            <p:cNvSpPr/>
            <p:nvPr/>
          </p:nvSpPr>
          <p:spPr>
            <a:xfrm>
              <a:off x="107380" y="1988801"/>
              <a:ext cx="8926960" cy="647999"/>
            </a:xfrm>
            <a:prstGeom prst="rect">
              <a:avLst/>
            </a:prstGeom>
            <a:solidFill>
              <a:schemeClr val="accent3">
                <a:lumMod val="40000"/>
                <a:lumOff val="6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0" name="Group 9"/>
            <p:cNvGrpSpPr/>
            <p:nvPr/>
          </p:nvGrpSpPr>
          <p:grpSpPr>
            <a:xfrm>
              <a:off x="323410" y="1988800"/>
              <a:ext cx="290177" cy="647910"/>
              <a:chOff x="323410" y="1988800"/>
              <a:chExt cx="290177" cy="647910"/>
            </a:xfrm>
          </p:grpSpPr>
          <p:sp>
            <p:nvSpPr>
              <p:cNvPr id="165" name="Rectangle 164"/>
              <p:cNvSpPr/>
              <p:nvPr/>
            </p:nvSpPr>
            <p:spPr>
              <a:xfrm>
                <a:off x="325547" y="1988800"/>
                <a:ext cx="288040" cy="647910"/>
              </a:xfrm>
              <a:prstGeom prst="rect">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96" name="Straight Connector 95"/>
              <p:cNvCxnSpPr/>
              <p:nvPr/>
            </p:nvCxnSpPr>
            <p:spPr>
              <a:xfrm>
                <a:off x="323410" y="1988800"/>
                <a:ext cx="0" cy="647910"/>
              </a:xfrm>
              <a:prstGeom prst="line">
                <a:avLst/>
              </a:prstGeom>
              <a:ln w="38100">
                <a:solidFill>
                  <a:srgbClr val="FF99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166" name="Group 165"/>
            <p:cNvGrpSpPr/>
            <p:nvPr/>
          </p:nvGrpSpPr>
          <p:grpSpPr>
            <a:xfrm>
              <a:off x="683460" y="1988800"/>
              <a:ext cx="290177" cy="647910"/>
              <a:chOff x="323410" y="1988800"/>
              <a:chExt cx="290177" cy="647910"/>
            </a:xfrm>
          </p:grpSpPr>
          <p:sp>
            <p:nvSpPr>
              <p:cNvPr id="167" name="Rectangle 166"/>
              <p:cNvSpPr/>
              <p:nvPr/>
            </p:nvSpPr>
            <p:spPr>
              <a:xfrm>
                <a:off x="325547" y="1988800"/>
                <a:ext cx="288040" cy="647910"/>
              </a:xfrm>
              <a:prstGeom prst="rect">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68" name="Straight Connector 167"/>
              <p:cNvCxnSpPr/>
              <p:nvPr/>
            </p:nvCxnSpPr>
            <p:spPr>
              <a:xfrm>
                <a:off x="323410" y="1988800"/>
                <a:ext cx="0" cy="647910"/>
              </a:xfrm>
              <a:prstGeom prst="line">
                <a:avLst/>
              </a:prstGeom>
              <a:ln w="38100">
                <a:solidFill>
                  <a:srgbClr val="FF99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169" name="Group 168"/>
            <p:cNvGrpSpPr/>
            <p:nvPr/>
          </p:nvGrpSpPr>
          <p:grpSpPr>
            <a:xfrm>
              <a:off x="1329413" y="1988800"/>
              <a:ext cx="290177" cy="647910"/>
              <a:chOff x="323410" y="1988800"/>
              <a:chExt cx="290177" cy="647910"/>
            </a:xfrm>
          </p:grpSpPr>
          <p:sp>
            <p:nvSpPr>
              <p:cNvPr id="170" name="Rectangle 169"/>
              <p:cNvSpPr/>
              <p:nvPr/>
            </p:nvSpPr>
            <p:spPr>
              <a:xfrm>
                <a:off x="325547" y="1988800"/>
                <a:ext cx="288040" cy="647910"/>
              </a:xfrm>
              <a:prstGeom prst="rect">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1" name="Straight Connector 170"/>
              <p:cNvCxnSpPr/>
              <p:nvPr/>
            </p:nvCxnSpPr>
            <p:spPr>
              <a:xfrm>
                <a:off x="323410" y="1988800"/>
                <a:ext cx="0" cy="647910"/>
              </a:xfrm>
              <a:prstGeom prst="line">
                <a:avLst/>
              </a:prstGeom>
              <a:ln w="38100">
                <a:solidFill>
                  <a:srgbClr val="FF99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172" name="Group 171"/>
            <p:cNvGrpSpPr/>
            <p:nvPr/>
          </p:nvGrpSpPr>
          <p:grpSpPr>
            <a:xfrm>
              <a:off x="1833483" y="1988800"/>
              <a:ext cx="290177" cy="647910"/>
              <a:chOff x="323410" y="1988800"/>
              <a:chExt cx="290177" cy="647910"/>
            </a:xfrm>
          </p:grpSpPr>
          <p:sp>
            <p:nvSpPr>
              <p:cNvPr id="173" name="Rectangle 172"/>
              <p:cNvSpPr/>
              <p:nvPr/>
            </p:nvSpPr>
            <p:spPr>
              <a:xfrm>
                <a:off x="325547" y="1988800"/>
                <a:ext cx="288040" cy="647910"/>
              </a:xfrm>
              <a:prstGeom prst="rect">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4" name="Straight Connector 173"/>
              <p:cNvCxnSpPr/>
              <p:nvPr/>
            </p:nvCxnSpPr>
            <p:spPr>
              <a:xfrm>
                <a:off x="323410" y="1988800"/>
                <a:ext cx="0" cy="647910"/>
              </a:xfrm>
              <a:prstGeom prst="line">
                <a:avLst/>
              </a:prstGeom>
              <a:ln w="38100">
                <a:solidFill>
                  <a:srgbClr val="FF99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175" name="Group 174"/>
            <p:cNvGrpSpPr/>
            <p:nvPr/>
          </p:nvGrpSpPr>
          <p:grpSpPr>
            <a:xfrm>
              <a:off x="1977503" y="1988800"/>
              <a:ext cx="290177" cy="647910"/>
              <a:chOff x="323410" y="1988800"/>
              <a:chExt cx="290177" cy="647910"/>
            </a:xfrm>
          </p:grpSpPr>
          <p:sp>
            <p:nvSpPr>
              <p:cNvPr id="176" name="Rectangle 175"/>
              <p:cNvSpPr/>
              <p:nvPr/>
            </p:nvSpPr>
            <p:spPr>
              <a:xfrm>
                <a:off x="325547" y="1988800"/>
                <a:ext cx="288040" cy="647910"/>
              </a:xfrm>
              <a:prstGeom prst="rect">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77" name="Straight Connector 176"/>
              <p:cNvCxnSpPr/>
              <p:nvPr/>
            </p:nvCxnSpPr>
            <p:spPr>
              <a:xfrm>
                <a:off x="323410" y="1988800"/>
                <a:ext cx="0" cy="647910"/>
              </a:xfrm>
              <a:prstGeom prst="line">
                <a:avLst/>
              </a:prstGeom>
              <a:ln w="38100">
                <a:solidFill>
                  <a:srgbClr val="FF99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178" name="Group 177"/>
            <p:cNvGrpSpPr/>
            <p:nvPr/>
          </p:nvGrpSpPr>
          <p:grpSpPr>
            <a:xfrm>
              <a:off x="2481573" y="1988800"/>
              <a:ext cx="290177" cy="647910"/>
              <a:chOff x="323410" y="1988800"/>
              <a:chExt cx="290177" cy="647910"/>
            </a:xfrm>
          </p:grpSpPr>
          <p:sp>
            <p:nvSpPr>
              <p:cNvPr id="179" name="Rectangle 178"/>
              <p:cNvSpPr/>
              <p:nvPr/>
            </p:nvSpPr>
            <p:spPr>
              <a:xfrm>
                <a:off x="325547" y="1988800"/>
                <a:ext cx="288040" cy="647910"/>
              </a:xfrm>
              <a:prstGeom prst="rect">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0" name="Straight Connector 179"/>
              <p:cNvCxnSpPr/>
              <p:nvPr/>
            </p:nvCxnSpPr>
            <p:spPr>
              <a:xfrm>
                <a:off x="323410" y="1988800"/>
                <a:ext cx="0" cy="647910"/>
              </a:xfrm>
              <a:prstGeom prst="line">
                <a:avLst/>
              </a:prstGeom>
              <a:ln w="38100">
                <a:solidFill>
                  <a:srgbClr val="FF99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181" name="Group 180"/>
            <p:cNvGrpSpPr/>
            <p:nvPr/>
          </p:nvGrpSpPr>
          <p:grpSpPr>
            <a:xfrm>
              <a:off x="2913633" y="1988800"/>
              <a:ext cx="290177" cy="647910"/>
              <a:chOff x="323410" y="1988800"/>
              <a:chExt cx="290177" cy="647910"/>
            </a:xfrm>
          </p:grpSpPr>
          <p:sp>
            <p:nvSpPr>
              <p:cNvPr id="182" name="Rectangle 181"/>
              <p:cNvSpPr/>
              <p:nvPr/>
            </p:nvSpPr>
            <p:spPr>
              <a:xfrm>
                <a:off x="325547" y="1988800"/>
                <a:ext cx="288040" cy="647910"/>
              </a:xfrm>
              <a:prstGeom prst="rect">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3" name="Straight Connector 182"/>
              <p:cNvCxnSpPr/>
              <p:nvPr/>
            </p:nvCxnSpPr>
            <p:spPr>
              <a:xfrm>
                <a:off x="323410" y="1988800"/>
                <a:ext cx="0" cy="647910"/>
              </a:xfrm>
              <a:prstGeom prst="line">
                <a:avLst/>
              </a:prstGeom>
              <a:ln w="38100">
                <a:solidFill>
                  <a:srgbClr val="FF99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184" name="Group 183"/>
            <p:cNvGrpSpPr/>
            <p:nvPr/>
          </p:nvGrpSpPr>
          <p:grpSpPr>
            <a:xfrm>
              <a:off x="3345693" y="1988800"/>
              <a:ext cx="290177" cy="647910"/>
              <a:chOff x="323410" y="1988800"/>
              <a:chExt cx="290177" cy="647910"/>
            </a:xfrm>
          </p:grpSpPr>
          <p:sp>
            <p:nvSpPr>
              <p:cNvPr id="185" name="Rectangle 184"/>
              <p:cNvSpPr/>
              <p:nvPr/>
            </p:nvSpPr>
            <p:spPr>
              <a:xfrm>
                <a:off x="325547" y="1988800"/>
                <a:ext cx="288040" cy="647910"/>
              </a:xfrm>
              <a:prstGeom prst="rect">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6" name="Straight Connector 185"/>
              <p:cNvCxnSpPr/>
              <p:nvPr/>
            </p:nvCxnSpPr>
            <p:spPr>
              <a:xfrm>
                <a:off x="323410" y="1988800"/>
                <a:ext cx="0" cy="647910"/>
              </a:xfrm>
              <a:prstGeom prst="line">
                <a:avLst/>
              </a:prstGeom>
              <a:ln w="38100">
                <a:solidFill>
                  <a:srgbClr val="FF99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187" name="Group 186"/>
            <p:cNvGrpSpPr/>
            <p:nvPr/>
          </p:nvGrpSpPr>
          <p:grpSpPr>
            <a:xfrm>
              <a:off x="3993783" y="1988800"/>
              <a:ext cx="290177" cy="647910"/>
              <a:chOff x="323410" y="1988800"/>
              <a:chExt cx="290177" cy="647910"/>
            </a:xfrm>
          </p:grpSpPr>
          <p:sp>
            <p:nvSpPr>
              <p:cNvPr id="188" name="Rectangle 187"/>
              <p:cNvSpPr/>
              <p:nvPr/>
            </p:nvSpPr>
            <p:spPr>
              <a:xfrm>
                <a:off x="325547" y="1988800"/>
                <a:ext cx="288040" cy="647910"/>
              </a:xfrm>
              <a:prstGeom prst="rect">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89" name="Straight Connector 188"/>
              <p:cNvCxnSpPr/>
              <p:nvPr/>
            </p:nvCxnSpPr>
            <p:spPr>
              <a:xfrm>
                <a:off x="323410" y="1988800"/>
                <a:ext cx="0" cy="647910"/>
              </a:xfrm>
              <a:prstGeom prst="line">
                <a:avLst/>
              </a:prstGeom>
              <a:ln w="38100">
                <a:solidFill>
                  <a:srgbClr val="FF99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190" name="Group 189"/>
            <p:cNvGrpSpPr/>
            <p:nvPr/>
          </p:nvGrpSpPr>
          <p:grpSpPr>
            <a:xfrm>
              <a:off x="4353833" y="1988800"/>
              <a:ext cx="290177" cy="647910"/>
              <a:chOff x="323410" y="1988800"/>
              <a:chExt cx="290177" cy="647910"/>
            </a:xfrm>
          </p:grpSpPr>
          <p:sp>
            <p:nvSpPr>
              <p:cNvPr id="191" name="Rectangle 190"/>
              <p:cNvSpPr/>
              <p:nvPr/>
            </p:nvSpPr>
            <p:spPr>
              <a:xfrm>
                <a:off x="325547" y="1988800"/>
                <a:ext cx="288040" cy="647910"/>
              </a:xfrm>
              <a:prstGeom prst="rect">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2" name="Straight Connector 191"/>
              <p:cNvCxnSpPr/>
              <p:nvPr/>
            </p:nvCxnSpPr>
            <p:spPr>
              <a:xfrm>
                <a:off x="323410" y="1988800"/>
                <a:ext cx="0" cy="647910"/>
              </a:xfrm>
              <a:prstGeom prst="line">
                <a:avLst/>
              </a:prstGeom>
              <a:ln w="38100">
                <a:solidFill>
                  <a:srgbClr val="FF99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193" name="Group 192"/>
            <p:cNvGrpSpPr/>
            <p:nvPr/>
          </p:nvGrpSpPr>
          <p:grpSpPr>
            <a:xfrm>
              <a:off x="5073933" y="1988800"/>
              <a:ext cx="290177" cy="647910"/>
              <a:chOff x="323410" y="1988800"/>
              <a:chExt cx="290177" cy="647910"/>
            </a:xfrm>
          </p:grpSpPr>
          <p:sp>
            <p:nvSpPr>
              <p:cNvPr id="194" name="Rectangle 193"/>
              <p:cNvSpPr/>
              <p:nvPr/>
            </p:nvSpPr>
            <p:spPr>
              <a:xfrm>
                <a:off x="325547" y="1988800"/>
                <a:ext cx="288040" cy="647910"/>
              </a:xfrm>
              <a:prstGeom prst="rect">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5" name="Straight Connector 194"/>
              <p:cNvCxnSpPr/>
              <p:nvPr/>
            </p:nvCxnSpPr>
            <p:spPr>
              <a:xfrm>
                <a:off x="323410" y="1988800"/>
                <a:ext cx="0" cy="647910"/>
              </a:xfrm>
              <a:prstGeom prst="line">
                <a:avLst/>
              </a:prstGeom>
              <a:ln w="38100">
                <a:solidFill>
                  <a:srgbClr val="FF99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196" name="Group 195"/>
            <p:cNvGrpSpPr/>
            <p:nvPr/>
          </p:nvGrpSpPr>
          <p:grpSpPr>
            <a:xfrm>
              <a:off x="5578003" y="1988800"/>
              <a:ext cx="290177" cy="647910"/>
              <a:chOff x="323410" y="1988800"/>
              <a:chExt cx="290177" cy="647910"/>
            </a:xfrm>
          </p:grpSpPr>
          <p:sp>
            <p:nvSpPr>
              <p:cNvPr id="197" name="Rectangle 196"/>
              <p:cNvSpPr/>
              <p:nvPr/>
            </p:nvSpPr>
            <p:spPr>
              <a:xfrm>
                <a:off x="325547" y="1988800"/>
                <a:ext cx="288040" cy="647910"/>
              </a:xfrm>
              <a:prstGeom prst="rect">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8" name="Straight Connector 197"/>
              <p:cNvCxnSpPr/>
              <p:nvPr/>
            </p:nvCxnSpPr>
            <p:spPr>
              <a:xfrm>
                <a:off x="323410" y="1988800"/>
                <a:ext cx="0" cy="647910"/>
              </a:xfrm>
              <a:prstGeom prst="line">
                <a:avLst/>
              </a:prstGeom>
              <a:ln w="38100">
                <a:solidFill>
                  <a:srgbClr val="FF99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199" name="Group 198"/>
            <p:cNvGrpSpPr/>
            <p:nvPr/>
          </p:nvGrpSpPr>
          <p:grpSpPr>
            <a:xfrm>
              <a:off x="5794033" y="1988800"/>
              <a:ext cx="290177" cy="647910"/>
              <a:chOff x="323410" y="1988800"/>
              <a:chExt cx="290177" cy="647910"/>
            </a:xfrm>
          </p:grpSpPr>
          <p:sp>
            <p:nvSpPr>
              <p:cNvPr id="200" name="Rectangle 199"/>
              <p:cNvSpPr/>
              <p:nvPr/>
            </p:nvSpPr>
            <p:spPr>
              <a:xfrm>
                <a:off x="325547" y="1988800"/>
                <a:ext cx="288040" cy="647910"/>
              </a:xfrm>
              <a:prstGeom prst="rect">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1" name="Straight Connector 200"/>
              <p:cNvCxnSpPr/>
              <p:nvPr/>
            </p:nvCxnSpPr>
            <p:spPr>
              <a:xfrm>
                <a:off x="323410" y="1988800"/>
                <a:ext cx="0" cy="647910"/>
              </a:xfrm>
              <a:prstGeom prst="line">
                <a:avLst/>
              </a:prstGeom>
              <a:ln w="38100">
                <a:solidFill>
                  <a:srgbClr val="FF99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202" name="Group 201"/>
            <p:cNvGrpSpPr/>
            <p:nvPr/>
          </p:nvGrpSpPr>
          <p:grpSpPr>
            <a:xfrm>
              <a:off x="5940190" y="1988800"/>
              <a:ext cx="290177" cy="647910"/>
              <a:chOff x="323410" y="1988800"/>
              <a:chExt cx="290177" cy="647910"/>
            </a:xfrm>
          </p:grpSpPr>
          <p:sp>
            <p:nvSpPr>
              <p:cNvPr id="203" name="Rectangle 202"/>
              <p:cNvSpPr/>
              <p:nvPr/>
            </p:nvSpPr>
            <p:spPr>
              <a:xfrm>
                <a:off x="325547" y="1988800"/>
                <a:ext cx="288040" cy="647910"/>
              </a:xfrm>
              <a:prstGeom prst="rect">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4" name="Straight Connector 203"/>
              <p:cNvCxnSpPr/>
              <p:nvPr/>
            </p:nvCxnSpPr>
            <p:spPr>
              <a:xfrm>
                <a:off x="323410" y="1988800"/>
                <a:ext cx="0" cy="647910"/>
              </a:xfrm>
              <a:prstGeom prst="line">
                <a:avLst/>
              </a:prstGeom>
              <a:ln w="38100">
                <a:solidFill>
                  <a:srgbClr val="FF99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205" name="Group 204"/>
            <p:cNvGrpSpPr/>
            <p:nvPr/>
          </p:nvGrpSpPr>
          <p:grpSpPr>
            <a:xfrm>
              <a:off x="6442123" y="1988800"/>
              <a:ext cx="290177" cy="647910"/>
              <a:chOff x="323410" y="1988800"/>
              <a:chExt cx="290177" cy="647910"/>
            </a:xfrm>
          </p:grpSpPr>
          <p:sp>
            <p:nvSpPr>
              <p:cNvPr id="206" name="Rectangle 205"/>
              <p:cNvSpPr/>
              <p:nvPr/>
            </p:nvSpPr>
            <p:spPr>
              <a:xfrm>
                <a:off x="325547" y="1988800"/>
                <a:ext cx="288040" cy="647910"/>
              </a:xfrm>
              <a:prstGeom prst="rect">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7" name="Straight Connector 206"/>
              <p:cNvCxnSpPr/>
              <p:nvPr/>
            </p:nvCxnSpPr>
            <p:spPr>
              <a:xfrm>
                <a:off x="323410" y="1988800"/>
                <a:ext cx="0" cy="647910"/>
              </a:xfrm>
              <a:prstGeom prst="line">
                <a:avLst/>
              </a:prstGeom>
              <a:ln w="38100">
                <a:solidFill>
                  <a:srgbClr val="FF99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208" name="Group 207"/>
            <p:cNvGrpSpPr/>
            <p:nvPr/>
          </p:nvGrpSpPr>
          <p:grpSpPr>
            <a:xfrm>
              <a:off x="7306243" y="1988800"/>
              <a:ext cx="290177" cy="647910"/>
              <a:chOff x="323410" y="1988800"/>
              <a:chExt cx="290177" cy="647910"/>
            </a:xfrm>
          </p:grpSpPr>
          <p:sp>
            <p:nvSpPr>
              <p:cNvPr id="209" name="Rectangle 208"/>
              <p:cNvSpPr/>
              <p:nvPr/>
            </p:nvSpPr>
            <p:spPr>
              <a:xfrm>
                <a:off x="325547" y="1988800"/>
                <a:ext cx="288040" cy="647910"/>
              </a:xfrm>
              <a:prstGeom prst="rect">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0" name="Straight Connector 209"/>
              <p:cNvCxnSpPr/>
              <p:nvPr/>
            </p:nvCxnSpPr>
            <p:spPr>
              <a:xfrm>
                <a:off x="323410" y="1988800"/>
                <a:ext cx="0" cy="647910"/>
              </a:xfrm>
              <a:prstGeom prst="line">
                <a:avLst/>
              </a:prstGeom>
              <a:ln w="38100">
                <a:solidFill>
                  <a:srgbClr val="FF99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211" name="Group 210"/>
            <p:cNvGrpSpPr/>
            <p:nvPr/>
          </p:nvGrpSpPr>
          <p:grpSpPr>
            <a:xfrm>
              <a:off x="7524410" y="1988800"/>
              <a:ext cx="290177" cy="647910"/>
              <a:chOff x="323410" y="1988800"/>
              <a:chExt cx="290177" cy="647910"/>
            </a:xfrm>
          </p:grpSpPr>
          <p:sp>
            <p:nvSpPr>
              <p:cNvPr id="212" name="Rectangle 211"/>
              <p:cNvSpPr/>
              <p:nvPr/>
            </p:nvSpPr>
            <p:spPr>
              <a:xfrm>
                <a:off x="325547" y="1988800"/>
                <a:ext cx="288040" cy="647910"/>
              </a:xfrm>
              <a:prstGeom prst="rect">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3" name="Straight Connector 212"/>
              <p:cNvCxnSpPr/>
              <p:nvPr/>
            </p:nvCxnSpPr>
            <p:spPr>
              <a:xfrm>
                <a:off x="323410" y="1988800"/>
                <a:ext cx="0" cy="647910"/>
              </a:xfrm>
              <a:prstGeom prst="line">
                <a:avLst/>
              </a:prstGeom>
              <a:ln w="38100">
                <a:solidFill>
                  <a:srgbClr val="FF99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214" name="Group 213"/>
            <p:cNvGrpSpPr/>
            <p:nvPr/>
          </p:nvGrpSpPr>
          <p:grpSpPr>
            <a:xfrm>
              <a:off x="8098353" y="1988800"/>
              <a:ext cx="290177" cy="647910"/>
              <a:chOff x="323410" y="1988800"/>
              <a:chExt cx="290177" cy="647910"/>
            </a:xfrm>
          </p:grpSpPr>
          <p:sp>
            <p:nvSpPr>
              <p:cNvPr id="215" name="Rectangle 214"/>
              <p:cNvSpPr/>
              <p:nvPr/>
            </p:nvSpPr>
            <p:spPr>
              <a:xfrm>
                <a:off x="325547" y="1988800"/>
                <a:ext cx="288040" cy="647910"/>
              </a:xfrm>
              <a:prstGeom prst="rect">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6" name="Straight Connector 215"/>
              <p:cNvCxnSpPr/>
              <p:nvPr/>
            </p:nvCxnSpPr>
            <p:spPr>
              <a:xfrm>
                <a:off x="323410" y="1988800"/>
                <a:ext cx="0" cy="647910"/>
              </a:xfrm>
              <a:prstGeom prst="line">
                <a:avLst/>
              </a:prstGeom>
              <a:ln w="38100">
                <a:solidFill>
                  <a:srgbClr val="FF99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217" name="Group 216"/>
            <p:cNvGrpSpPr/>
            <p:nvPr/>
          </p:nvGrpSpPr>
          <p:grpSpPr>
            <a:xfrm>
              <a:off x="8532550" y="1988800"/>
              <a:ext cx="290177" cy="647910"/>
              <a:chOff x="323410" y="1988800"/>
              <a:chExt cx="290177" cy="647910"/>
            </a:xfrm>
          </p:grpSpPr>
          <p:sp>
            <p:nvSpPr>
              <p:cNvPr id="218" name="Rectangle 217"/>
              <p:cNvSpPr/>
              <p:nvPr/>
            </p:nvSpPr>
            <p:spPr>
              <a:xfrm>
                <a:off x="325547" y="1988800"/>
                <a:ext cx="288040" cy="647910"/>
              </a:xfrm>
              <a:prstGeom prst="rect">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9" name="Straight Connector 218"/>
              <p:cNvCxnSpPr/>
              <p:nvPr/>
            </p:nvCxnSpPr>
            <p:spPr>
              <a:xfrm>
                <a:off x="323410" y="1988800"/>
                <a:ext cx="0" cy="647910"/>
              </a:xfrm>
              <a:prstGeom prst="line">
                <a:avLst/>
              </a:prstGeom>
              <a:ln w="38100">
                <a:solidFill>
                  <a:srgbClr val="FF99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grpSp>
        <p:nvGrpSpPr>
          <p:cNvPr id="13" name="Group 12"/>
          <p:cNvGrpSpPr/>
          <p:nvPr/>
        </p:nvGrpSpPr>
        <p:grpSpPr>
          <a:xfrm>
            <a:off x="107380" y="2085683"/>
            <a:ext cx="8926960" cy="486000"/>
            <a:chOff x="107380" y="2780910"/>
            <a:chExt cx="8926960" cy="648000"/>
          </a:xfrm>
        </p:grpSpPr>
        <p:sp>
          <p:nvSpPr>
            <p:cNvPr id="124" name="Rectangle 123"/>
            <p:cNvSpPr/>
            <p:nvPr/>
          </p:nvSpPr>
          <p:spPr>
            <a:xfrm>
              <a:off x="107380" y="2780910"/>
              <a:ext cx="8926960" cy="648000"/>
            </a:xfrm>
            <a:prstGeom prst="rect">
              <a:avLst/>
            </a:prstGeom>
            <a:solidFill>
              <a:schemeClr val="accent4">
                <a:lumMod val="7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2" name="Group 11"/>
            <p:cNvGrpSpPr/>
            <p:nvPr/>
          </p:nvGrpSpPr>
          <p:grpSpPr>
            <a:xfrm>
              <a:off x="3203810" y="2780910"/>
              <a:ext cx="288040" cy="647911"/>
              <a:chOff x="2771750" y="2780910"/>
              <a:chExt cx="288040" cy="647911"/>
            </a:xfrm>
          </p:grpSpPr>
          <p:sp>
            <p:nvSpPr>
              <p:cNvPr id="220" name="Rectangle 219"/>
              <p:cNvSpPr/>
              <p:nvPr/>
            </p:nvSpPr>
            <p:spPr>
              <a:xfrm>
                <a:off x="2771750" y="2780910"/>
                <a:ext cx="288040" cy="647910"/>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26" name="Straight Connector 125"/>
              <p:cNvCxnSpPr/>
              <p:nvPr/>
            </p:nvCxnSpPr>
            <p:spPr>
              <a:xfrm>
                <a:off x="2771750" y="2780910"/>
                <a:ext cx="0" cy="647911"/>
              </a:xfrm>
              <a:prstGeom prst="line">
                <a:avLst/>
              </a:prstGeom>
              <a:ln w="38100">
                <a:solidFill>
                  <a:srgbClr val="0070C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222" name="Group 221"/>
            <p:cNvGrpSpPr/>
            <p:nvPr/>
          </p:nvGrpSpPr>
          <p:grpSpPr>
            <a:xfrm>
              <a:off x="4788030" y="2780910"/>
              <a:ext cx="288040" cy="647911"/>
              <a:chOff x="2771750" y="2780910"/>
              <a:chExt cx="288040" cy="647911"/>
            </a:xfrm>
          </p:grpSpPr>
          <p:sp>
            <p:nvSpPr>
              <p:cNvPr id="223" name="Rectangle 222"/>
              <p:cNvSpPr/>
              <p:nvPr/>
            </p:nvSpPr>
            <p:spPr>
              <a:xfrm>
                <a:off x="2771750" y="2780910"/>
                <a:ext cx="288040" cy="647910"/>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4" name="Straight Connector 223"/>
              <p:cNvCxnSpPr/>
              <p:nvPr/>
            </p:nvCxnSpPr>
            <p:spPr>
              <a:xfrm>
                <a:off x="2771750" y="2780910"/>
                <a:ext cx="0" cy="647911"/>
              </a:xfrm>
              <a:prstGeom prst="line">
                <a:avLst/>
              </a:prstGeom>
              <a:ln w="38100">
                <a:solidFill>
                  <a:srgbClr val="0070C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225" name="Group 224"/>
            <p:cNvGrpSpPr/>
            <p:nvPr/>
          </p:nvGrpSpPr>
          <p:grpSpPr>
            <a:xfrm>
              <a:off x="7164360" y="2780910"/>
              <a:ext cx="288040" cy="647911"/>
              <a:chOff x="2771750" y="2780910"/>
              <a:chExt cx="288040" cy="647911"/>
            </a:xfrm>
          </p:grpSpPr>
          <p:sp>
            <p:nvSpPr>
              <p:cNvPr id="226" name="Rectangle 225"/>
              <p:cNvSpPr/>
              <p:nvPr/>
            </p:nvSpPr>
            <p:spPr>
              <a:xfrm>
                <a:off x="2771750" y="2780910"/>
                <a:ext cx="288040" cy="647910"/>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7" name="Straight Connector 226"/>
              <p:cNvCxnSpPr/>
              <p:nvPr/>
            </p:nvCxnSpPr>
            <p:spPr>
              <a:xfrm>
                <a:off x="2771750" y="2780910"/>
                <a:ext cx="0" cy="647911"/>
              </a:xfrm>
              <a:prstGeom prst="line">
                <a:avLst/>
              </a:prstGeom>
              <a:ln w="38100">
                <a:solidFill>
                  <a:srgbClr val="0070C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grpSp>
        <p:nvGrpSpPr>
          <p:cNvPr id="11" name="Group 10"/>
          <p:cNvGrpSpPr/>
          <p:nvPr/>
        </p:nvGrpSpPr>
        <p:grpSpPr>
          <a:xfrm>
            <a:off x="3131680" y="627480"/>
            <a:ext cx="576200" cy="1944000"/>
            <a:chOff x="3131800" y="836640"/>
            <a:chExt cx="576200" cy="2592000"/>
          </a:xfrm>
        </p:grpSpPr>
        <p:cxnSp>
          <p:nvCxnSpPr>
            <p:cNvPr id="60" name="Straight Connector 59"/>
            <p:cNvCxnSpPr/>
            <p:nvPr/>
          </p:nvCxnSpPr>
          <p:spPr>
            <a:xfrm>
              <a:off x="3203810" y="1268700"/>
              <a:ext cx="0" cy="647910"/>
            </a:xfrm>
            <a:prstGeom prst="line">
              <a:avLst/>
            </a:prstGeom>
            <a:ln w="38100">
              <a:solidFill>
                <a:srgbClr val="FF00F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61" name="Straight Connector 60"/>
            <p:cNvCxnSpPr/>
            <p:nvPr/>
          </p:nvCxnSpPr>
          <p:spPr>
            <a:xfrm flipH="1">
              <a:off x="3707880" y="1052640"/>
              <a:ext cx="120" cy="2376000"/>
            </a:xfrm>
            <a:prstGeom prst="line">
              <a:avLst/>
            </a:prstGeom>
            <a:ln w="28575">
              <a:solidFill>
                <a:srgbClr val="FF00FF"/>
              </a:solidFill>
              <a:prstDash val="sysDot"/>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3131800" y="1052640"/>
              <a:ext cx="0" cy="2376000"/>
            </a:xfrm>
            <a:prstGeom prst="line">
              <a:avLst/>
            </a:prstGeom>
            <a:ln w="28575">
              <a:solidFill>
                <a:srgbClr val="FF00FF"/>
              </a:solidFill>
              <a:prstDash val="sysDot"/>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5" name="Left Brace 74"/>
            <p:cNvSpPr/>
            <p:nvPr/>
          </p:nvSpPr>
          <p:spPr>
            <a:xfrm rot="5400000">
              <a:off x="3311780" y="656660"/>
              <a:ext cx="216000" cy="575960"/>
            </a:xfrm>
            <a:prstGeom prst="leftBrace">
              <a:avLst>
                <a:gd name="adj1" fmla="val 36996"/>
                <a:gd name="adj2" fmla="val 50000"/>
              </a:avLst>
            </a:prstGeom>
            <a:ln w="28575">
              <a:solidFill>
                <a:srgbClr val="FF00FF"/>
              </a:solidFill>
              <a:prstDash val="sysDot"/>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12" name="Group 111"/>
          <p:cNvGrpSpPr/>
          <p:nvPr/>
        </p:nvGrpSpPr>
        <p:grpSpPr>
          <a:xfrm>
            <a:off x="4715900" y="627750"/>
            <a:ext cx="576200" cy="1944000"/>
            <a:chOff x="3131800" y="836640"/>
            <a:chExt cx="576200" cy="2592000"/>
          </a:xfrm>
        </p:grpSpPr>
        <p:cxnSp>
          <p:nvCxnSpPr>
            <p:cNvPr id="113" name="Straight Connector 112"/>
            <p:cNvCxnSpPr/>
            <p:nvPr/>
          </p:nvCxnSpPr>
          <p:spPr>
            <a:xfrm>
              <a:off x="3203930" y="1268700"/>
              <a:ext cx="0" cy="647910"/>
            </a:xfrm>
            <a:prstGeom prst="line">
              <a:avLst/>
            </a:prstGeom>
            <a:ln w="38100">
              <a:solidFill>
                <a:srgbClr val="FF00F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14" name="Straight Connector 113"/>
            <p:cNvCxnSpPr/>
            <p:nvPr/>
          </p:nvCxnSpPr>
          <p:spPr>
            <a:xfrm flipH="1">
              <a:off x="3707880" y="1052640"/>
              <a:ext cx="120" cy="2376000"/>
            </a:xfrm>
            <a:prstGeom prst="line">
              <a:avLst/>
            </a:prstGeom>
            <a:ln w="28575">
              <a:solidFill>
                <a:srgbClr val="FF00FF"/>
              </a:solidFill>
              <a:prstDash val="sysDot"/>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15" name="Straight Connector 114"/>
            <p:cNvCxnSpPr/>
            <p:nvPr/>
          </p:nvCxnSpPr>
          <p:spPr>
            <a:xfrm>
              <a:off x="3131800" y="1052640"/>
              <a:ext cx="0" cy="2376000"/>
            </a:xfrm>
            <a:prstGeom prst="line">
              <a:avLst/>
            </a:prstGeom>
            <a:ln w="28575">
              <a:solidFill>
                <a:srgbClr val="FF00FF"/>
              </a:solidFill>
              <a:prstDash val="sysDot"/>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16" name="Left Brace 115"/>
            <p:cNvSpPr/>
            <p:nvPr/>
          </p:nvSpPr>
          <p:spPr>
            <a:xfrm rot="5400000">
              <a:off x="3311780" y="656660"/>
              <a:ext cx="216000" cy="575960"/>
            </a:xfrm>
            <a:prstGeom prst="leftBrace">
              <a:avLst>
                <a:gd name="adj1" fmla="val 36996"/>
                <a:gd name="adj2" fmla="val 50000"/>
              </a:avLst>
            </a:prstGeom>
            <a:ln w="28575">
              <a:solidFill>
                <a:srgbClr val="FF00FF"/>
              </a:solidFill>
              <a:prstDash val="sysDot"/>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17" name="Group 116"/>
          <p:cNvGrpSpPr/>
          <p:nvPr/>
        </p:nvGrpSpPr>
        <p:grpSpPr>
          <a:xfrm>
            <a:off x="7092230" y="627480"/>
            <a:ext cx="576200" cy="1944000"/>
            <a:chOff x="3131800" y="836640"/>
            <a:chExt cx="576200" cy="2592000"/>
          </a:xfrm>
        </p:grpSpPr>
        <p:cxnSp>
          <p:nvCxnSpPr>
            <p:cNvPr id="118" name="Straight Connector 117"/>
            <p:cNvCxnSpPr/>
            <p:nvPr/>
          </p:nvCxnSpPr>
          <p:spPr>
            <a:xfrm>
              <a:off x="3203810" y="1268700"/>
              <a:ext cx="0" cy="647910"/>
            </a:xfrm>
            <a:prstGeom prst="line">
              <a:avLst/>
            </a:prstGeom>
            <a:ln w="38100">
              <a:solidFill>
                <a:srgbClr val="FF00FF"/>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19" name="Straight Connector 118"/>
            <p:cNvCxnSpPr/>
            <p:nvPr/>
          </p:nvCxnSpPr>
          <p:spPr>
            <a:xfrm flipH="1">
              <a:off x="3707880" y="1052640"/>
              <a:ext cx="120" cy="2376000"/>
            </a:xfrm>
            <a:prstGeom prst="line">
              <a:avLst/>
            </a:prstGeom>
            <a:ln w="28575">
              <a:solidFill>
                <a:srgbClr val="FF00FF"/>
              </a:solidFill>
              <a:prstDash val="sysDot"/>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20" name="Straight Connector 119"/>
            <p:cNvCxnSpPr/>
            <p:nvPr/>
          </p:nvCxnSpPr>
          <p:spPr>
            <a:xfrm>
              <a:off x="3131800" y="1052640"/>
              <a:ext cx="0" cy="2376000"/>
            </a:xfrm>
            <a:prstGeom prst="line">
              <a:avLst/>
            </a:prstGeom>
            <a:ln w="28575">
              <a:solidFill>
                <a:srgbClr val="FF00FF"/>
              </a:solidFill>
              <a:prstDash val="sysDot"/>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21" name="Left Brace 120"/>
            <p:cNvSpPr/>
            <p:nvPr/>
          </p:nvSpPr>
          <p:spPr>
            <a:xfrm rot="5400000">
              <a:off x="3311780" y="656660"/>
              <a:ext cx="216000" cy="575960"/>
            </a:xfrm>
            <a:prstGeom prst="leftBrace">
              <a:avLst>
                <a:gd name="adj1" fmla="val 36996"/>
                <a:gd name="adj2" fmla="val 50000"/>
              </a:avLst>
            </a:prstGeom>
            <a:ln w="28575">
              <a:solidFill>
                <a:srgbClr val="FF00FF"/>
              </a:solidFill>
              <a:prstDash val="sysDot"/>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1693413780"/>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nodeType="withEffect">
                                  <p:stCondLst>
                                    <p:cond delay="0"/>
                                  </p:stCondLst>
                                  <p:childTnLst>
                                    <p:set>
                                      <p:cBhvr>
                                        <p:cTn id="9" dur="1" fill="hold">
                                          <p:stCondLst>
                                            <p:cond delay="0"/>
                                          </p:stCondLst>
                                        </p:cTn>
                                        <p:tgtEl>
                                          <p:spTgt spid="51">
                                            <p:txEl>
                                              <p:pRg st="0" end="0"/>
                                            </p:txEl>
                                          </p:spTgt>
                                        </p:tgtEl>
                                        <p:attrNameLst>
                                          <p:attrName>style.visibility</p:attrName>
                                        </p:attrNameLst>
                                      </p:cBhvr>
                                      <p:to>
                                        <p:strVal val="visible"/>
                                      </p:to>
                                    </p:set>
                                    <p:animEffect transition="in" filter="fade">
                                      <p:cBhvr>
                                        <p:cTn id="10" dur="500"/>
                                        <p:tgtEl>
                                          <p:spTgt spid="51">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15"/>
                                        </p:tgtEl>
                                        <p:attrNameLst>
                                          <p:attrName>style.visibility</p:attrName>
                                        </p:attrNameLst>
                                      </p:cBhvr>
                                      <p:to>
                                        <p:strVal val="visible"/>
                                      </p:to>
                                    </p:set>
                                    <p:animEffect transition="in" filter="fade">
                                      <p:cBhvr>
                                        <p:cTn id="15" dur="500"/>
                                        <p:tgtEl>
                                          <p:spTgt spid="15"/>
                                        </p:tgtEl>
                                      </p:cBhvr>
                                    </p:animEffect>
                                  </p:childTnLst>
                                </p:cTn>
                              </p:par>
                              <p:par>
                                <p:cTn id="16" presetID="10" presetClass="entr" presetSubtype="0" fill="hold" nodeType="withEffect">
                                  <p:stCondLst>
                                    <p:cond delay="0"/>
                                  </p:stCondLst>
                                  <p:childTnLst>
                                    <p:set>
                                      <p:cBhvr>
                                        <p:cTn id="17" dur="1" fill="hold">
                                          <p:stCondLst>
                                            <p:cond delay="0"/>
                                          </p:stCondLst>
                                        </p:cTn>
                                        <p:tgtEl>
                                          <p:spTgt spid="51">
                                            <p:txEl>
                                              <p:pRg st="1" end="1"/>
                                            </p:txEl>
                                          </p:spTgt>
                                        </p:tgtEl>
                                        <p:attrNameLst>
                                          <p:attrName>style.visibility</p:attrName>
                                        </p:attrNameLst>
                                      </p:cBhvr>
                                      <p:to>
                                        <p:strVal val="visible"/>
                                      </p:to>
                                    </p:set>
                                    <p:animEffect transition="in" filter="fade">
                                      <p:cBhvr>
                                        <p:cTn id="18" dur="500"/>
                                        <p:tgtEl>
                                          <p:spTgt spid="51">
                                            <p:txEl>
                                              <p:pRg st="1" end="1"/>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13"/>
                                        </p:tgtEl>
                                        <p:attrNameLst>
                                          <p:attrName>style.visibility</p:attrName>
                                        </p:attrNameLst>
                                      </p:cBhvr>
                                      <p:to>
                                        <p:strVal val="visible"/>
                                      </p:to>
                                    </p:set>
                                    <p:animEffect transition="in" filter="fade">
                                      <p:cBhvr>
                                        <p:cTn id="23" dur="500"/>
                                        <p:tgtEl>
                                          <p:spTgt spid="13"/>
                                        </p:tgtEl>
                                      </p:cBhvr>
                                    </p:animEffect>
                                  </p:childTnLst>
                                </p:cTn>
                              </p:par>
                              <p:par>
                                <p:cTn id="24" presetID="10" presetClass="entr" presetSubtype="0" fill="hold" nodeType="withEffect">
                                  <p:stCondLst>
                                    <p:cond delay="0"/>
                                  </p:stCondLst>
                                  <p:childTnLst>
                                    <p:set>
                                      <p:cBhvr>
                                        <p:cTn id="25" dur="1" fill="hold">
                                          <p:stCondLst>
                                            <p:cond delay="0"/>
                                          </p:stCondLst>
                                        </p:cTn>
                                        <p:tgtEl>
                                          <p:spTgt spid="51">
                                            <p:txEl>
                                              <p:pRg st="2" end="2"/>
                                            </p:txEl>
                                          </p:spTgt>
                                        </p:tgtEl>
                                        <p:attrNameLst>
                                          <p:attrName>style.visibility</p:attrName>
                                        </p:attrNameLst>
                                      </p:cBhvr>
                                      <p:to>
                                        <p:strVal val="visible"/>
                                      </p:to>
                                    </p:set>
                                    <p:animEffect transition="in" filter="fade">
                                      <p:cBhvr>
                                        <p:cTn id="26" dur="500"/>
                                        <p:tgtEl>
                                          <p:spTgt spid="51">
                                            <p:txEl>
                                              <p:pRg st="2" end="2"/>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nodeType="clickEffect">
                                  <p:stCondLst>
                                    <p:cond delay="0"/>
                                  </p:stCondLst>
                                  <p:childTnLst>
                                    <p:set>
                                      <p:cBhvr>
                                        <p:cTn id="30" dur="1" fill="hold">
                                          <p:stCondLst>
                                            <p:cond delay="0"/>
                                          </p:stCondLst>
                                        </p:cTn>
                                        <p:tgtEl>
                                          <p:spTgt spid="112"/>
                                        </p:tgtEl>
                                        <p:attrNameLst>
                                          <p:attrName>style.visibility</p:attrName>
                                        </p:attrNameLst>
                                      </p:cBhvr>
                                      <p:to>
                                        <p:strVal val="visible"/>
                                      </p:to>
                                    </p:set>
                                    <p:animEffect transition="in" filter="fade">
                                      <p:cBhvr>
                                        <p:cTn id="31" dur="500"/>
                                        <p:tgtEl>
                                          <p:spTgt spid="11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2"/>
                                        </p:tgtEl>
                                        <p:attrNameLst>
                                          <p:attrName>style.visibility</p:attrName>
                                        </p:attrNameLst>
                                      </p:cBhvr>
                                      <p:to>
                                        <p:strVal val="visible"/>
                                      </p:to>
                                    </p:set>
                                    <p:animEffect transition="in" filter="fade">
                                      <p:cBhvr>
                                        <p:cTn id="34" dur="500"/>
                                        <p:tgtEl>
                                          <p:spTgt spid="82"/>
                                        </p:tgtEl>
                                      </p:cBhvr>
                                    </p:animEffect>
                                  </p:childTnLst>
                                </p:cTn>
                              </p:par>
                              <p:par>
                                <p:cTn id="35" presetID="10" presetClass="entr" presetSubtype="0" fill="hold" nodeType="with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fade">
                                      <p:cBhvr>
                                        <p:cTn id="37" dur="500"/>
                                        <p:tgtEl>
                                          <p:spTgt spid="11"/>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81"/>
                                        </p:tgtEl>
                                        <p:attrNameLst>
                                          <p:attrName>style.visibility</p:attrName>
                                        </p:attrNameLst>
                                      </p:cBhvr>
                                      <p:to>
                                        <p:strVal val="visible"/>
                                      </p:to>
                                    </p:set>
                                    <p:animEffect transition="in" filter="fade">
                                      <p:cBhvr>
                                        <p:cTn id="40" dur="500"/>
                                        <p:tgtEl>
                                          <p:spTgt spid="81"/>
                                        </p:tgtEl>
                                      </p:cBhvr>
                                    </p:animEffect>
                                  </p:childTnLst>
                                </p:cTn>
                              </p:par>
                              <p:par>
                                <p:cTn id="41" presetID="10" presetClass="entr" presetSubtype="0" fill="hold" nodeType="withEffect">
                                  <p:stCondLst>
                                    <p:cond delay="0"/>
                                  </p:stCondLst>
                                  <p:childTnLst>
                                    <p:set>
                                      <p:cBhvr>
                                        <p:cTn id="42" dur="1" fill="hold">
                                          <p:stCondLst>
                                            <p:cond delay="0"/>
                                          </p:stCondLst>
                                        </p:cTn>
                                        <p:tgtEl>
                                          <p:spTgt spid="117"/>
                                        </p:tgtEl>
                                        <p:attrNameLst>
                                          <p:attrName>style.visibility</p:attrName>
                                        </p:attrNameLst>
                                      </p:cBhvr>
                                      <p:to>
                                        <p:strVal val="visible"/>
                                      </p:to>
                                    </p:set>
                                    <p:animEffect transition="in" filter="fade">
                                      <p:cBhvr>
                                        <p:cTn id="43" dur="500"/>
                                        <p:tgtEl>
                                          <p:spTgt spid="117"/>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106"/>
                                        </p:tgtEl>
                                        <p:attrNameLst>
                                          <p:attrName>style.visibility</p:attrName>
                                        </p:attrNameLst>
                                      </p:cBhvr>
                                      <p:to>
                                        <p:strVal val="visible"/>
                                      </p:to>
                                    </p:set>
                                    <p:animEffect transition="in" filter="fade">
                                      <p:cBhvr>
                                        <p:cTn id="46" dur="500"/>
                                        <p:tgtEl>
                                          <p:spTgt spid="106"/>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105"/>
                                        </p:tgtEl>
                                        <p:attrNameLst>
                                          <p:attrName>style.visibility</p:attrName>
                                        </p:attrNameLst>
                                      </p:cBhvr>
                                      <p:to>
                                        <p:strVal val="visible"/>
                                      </p:to>
                                    </p:set>
                                    <p:animEffect transition="in" filter="fade">
                                      <p:cBhvr>
                                        <p:cTn id="49" dur="500"/>
                                        <p:tgtEl>
                                          <p:spTgt spid="105"/>
                                        </p:tgtEl>
                                      </p:cBhvr>
                                    </p:animEffect>
                                  </p:childTnLst>
                                </p:cTn>
                              </p:par>
                              <p:par>
                                <p:cTn id="50" presetID="10" presetClass="entr" presetSubtype="0" fill="hold" nodeType="withEffect">
                                  <p:stCondLst>
                                    <p:cond delay="0"/>
                                  </p:stCondLst>
                                  <p:childTnLst>
                                    <p:set>
                                      <p:cBhvr>
                                        <p:cTn id="51" dur="1" fill="hold">
                                          <p:stCondLst>
                                            <p:cond delay="0"/>
                                          </p:stCondLst>
                                        </p:cTn>
                                        <p:tgtEl>
                                          <p:spTgt spid="51">
                                            <p:txEl>
                                              <p:pRg st="3" end="3"/>
                                            </p:txEl>
                                          </p:spTgt>
                                        </p:tgtEl>
                                        <p:attrNameLst>
                                          <p:attrName>style.visibility</p:attrName>
                                        </p:attrNameLst>
                                      </p:cBhvr>
                                      <p:to>
                                        <p:strVal val="visible"/>
                                      </p:to>
                                    </p:set>
                                    <p:animEffect transition="in" filter="fade">
                                      <p:cBhvr>
                                        <p:cTn id="52" dur="500"/>
                                        <p:tgtEl>
                                          <p:spTgt spid="51">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82" grpId="0"/>
      <p:bldP spid="105" grpId="0"/>
      <p:bldP spid="10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84F3AC-14D0-2246-9387-DFF665680867}" type="slidenum">
              <a:rPr lang="en-US" smtClean="0"/>
              <a:t>5</a:t>
            </a:fld>
            <a:endParaRPr lang="en-US"/>
          </a:p>
        </p:txBody>
      </p:sp>
      <p:sp>
        <p:nvSpPr>
          <p:cNvPr id="3" name="Title 2"/>
          <p:cNvSpPr>
            <a:spLocks noGrp="1"/>
          </p:cNvSpPr>
          <p:nvPr>
            <p:ph type="title"/>
          </p:nvPr>
        </p:nvSpPr>
        <p:spPr/>
        <p:txBody>
          <a:bodyPr/>
          <a:lstStyle/>
          <a:p>
            <a:r>
              <a:rPr lang="en-US" dirty="0" smtClean="0"/>
              <a:t>ITS Upgrade </a:t>
            </a:r>
            <a:r>
              <a:rPr lang="en-US" dirty="0"/>
              <a:t>Design Objectives</a:t>
            </a:r>
          </a:p>
        </p:txBody>
      </p:sp>
      <p:sp>
        <p:nvSpPr>
          <p:cNvPr id="4" name="Content Placeholder 3"/>
          <p:cNvSpPr>
            <a:spLocks noGrp="1"/>
          </p:cNvSpPr>
          <p:nvPr>
            <p:ph sz="quarter" idx="13"/>
          </p:nvPr>
        </p:nvSpPr>
        <p:spPr>
          <a:xfrm>
            <a:off x="108671" y="562093"/>
            <a:ext cx="4914263" cy="1778133"/>
          </a:xfrm>
          <a:ln>
            <a:solidFill>
              <a:srgbClr val="2C7C9F"/>
            </a:solidFill>
          </a:ln>
        </p:spPr>
        <p:txBody>
          <a:bodyPr>
            <a:noAutofit/>
          </a:bodyPr>
          <a:lstStyle/>
          <a:p>
            <a:pPr marL="0" indent="0">
              <a:lnSpc>
                <a:spcPct val="80000"/>
              </a:lnSpc>
              <a:buNone/>
            </a:pPr>
            <a:r>
              <a:rPr lang="en-US" sz="1700" dirty="0"/>
              <a:t>Improve impact parameter resolution: </a:t>
            </a:r>
            <a:endParaRPr lang="en-US" sz="1700" dirty="0" smtClean="0"/>
          </a:p>
          <a:p>
            <a:pPr marL="0" indent="0">
              <a:lnSpc>
                <a:spcPct val="80000"/>
              </a:lnSpc>
              <a:buNone/>
            </a:pPr>
            <a:r>
              <a:rPr lang="en-US" sz="1700" dirty="0" smtClean="0"/>
              <a:t>by </a:t>
            </a:r>
            <a:r>
              <a:rPr lang="en-US" sz="1700" dirty="0"/>
              <a:t>a factor ~3 in </a:t>
            </a:r>
            <a:r>
              <a:rPr lang="en-US" sz="1700" dirty="0" err="1"/>
              <a:t>rφ</a:t>
            </a:r>
            <a:r>
              <a:rPr lang="en-US" sz="1700" dirty="0"/>
              <a:t> and ~5 in z at </a:t>
            </a:r>
            <a:r>
              <a:rPr lang="en-US" sz="1700" i="1" dirty="0" err="1"/>
              <a:t>p</a:t>
            </a:r>
            <a:r>
              <a:rPr lang="en-US" sz="1700" baseline="-25000" dirty="0" err="1"/>
              <a:t>T</a:t>
            </a:r>
            <a:r>
              <a:rPr lang="en-US" sz="1700" dirty="0"/>
              <a:t>=500MeV/</a:t>
            </a:r>
            <a:r>
              <a:rPr lang="en-US" sz="1700" dirty="0" smtClean="0"/>
              <a:t>c</a:t>
            </a:r>
          </a:p>
          <a:p>
            <a:pPr marL="457200" indent="-457200">
              <a:lnSpc>
                <a:spcPct val="80000"/>
              </a:lnSpc>
              <a:buFont typeface="+mj-lt"/>
              <a:buAutoNum type="arabicPeriod"/>
            </a:pPr>
            <a:r>
              <a:rPr lang="en-US" sz="1400" dirty="0" smtClean="0">
                <a:solidFill>
                  <a:schemeClr val="accent1"/>
                </a:solidFill>
              </a:rPr>
              <a:t>get </a:t>
            </a:r>
            <a:r>
              <a:rPr lang="en-US" sz="1400" dirty="0">
                <a:solidFill>
                  <a:schemeClr val="accent1"/>
                </a:solidFill>
              </a:rPr>
              <a:t>closer to IP: 39mm ➔ </a:t>
            </a:r>
            <a:r>
              <a:rPr lang="en-US" sz="1400" b="1" dirty="0">
                <a:solidFill>
                  <a:schemeClr val="accent1"/>
                </a:solidFill>
              </a:rPr>
              <a:t>23mm (innermost layer)</a:t>
            </a:r>
          </a:p>
          <a:p>
            <a:pPr marL="457200" indent="-457200">
              <a:lnSpc>
                <a:spcPct val="80000"/>
              </a:lnSpc>
              <a:buFont typeface="+mj-lt"/>
              <a:buAutoNum type="arabicPeriod"/>
            </a:pPr>
            <a:r>
              <a:rPr lang="en-US" sz="1400" dirty="0">
                <a:solidFill>
                  <a:schemeClr val="accent1"/>
                </a:solidFill>
              </a:rPr>
              <a:t>reduce material budget: ~1.14% X</a:t>
            </a:r>
            <a:r>
              <a:rPr lang="en-US" sz="1400" baseline="-25000" dirty="0">
                <a:solidFill>
                  <a:schemeClr val="accent1"/>
                </a:solidFill>
              </a:rPr>
              <a:t>0</a:t>
            </a:r>
            <a:r>
              <a:rPr lang="en-US" sz="1400" dirty="0">
                <a:solidFill>
                  <a:schemeClr val="accent1"/>
                </a:solidFill>
              </a:rPr>
              <a:t>  </a:t>
            </a:r>
            <a:r>
              <a:rPr lang="en-US" sz="1400" b="1" dirty="0">
                <a:solidFill>
                  <a:schemeClr val="accent1"/>
                </a:solidFill>
              </a:rPr>
              <a:t>➔ ~0.3% X</a:t>
            </a:r>
            <a:r>
              <a:rPr lang="en-US" sz="1400" b="1" baseline="-25000" dirty="0">
                <a:solidFill>
                  <a:schemeClr val="accent1"/>
                </a:solidFill>
              </a:rPr>
              <a:t>0</a:t>
            </a:r>
            <a:r>
              <a:rPr lang="en-US" sz="1400" b="1" dirty="0">
                <a:solidFill>
                  <a:schemeClr val="accent1"/>
                </a:solidFill>
              </a:rPr>
              <a:t/>
            </a:r>
            <a:br>
              <a:rPr lang="en-US" sz="1400" b="1" dirty="0">
                <a:solidFill>
                  <a:schemeClr val="accent1"/>
                </a:solidFill>
              </a:rPr>
            </a:br>
            <a:r>
              <a:rPr lang="en-US" sz="1400" b="1" dirty="0">
                <a:solidFill>
                  <a:schemeClr val="accent1"/>
                </a:solidFill>
              </a:rPr>
              <a:t>(inner layers)</a:t>
            </a:r>
          </a:p>
          <a:p>
            <a:pPr marL="457200" indent="-457200">
              <a:lnSpc>
                <a:spcPct val="80000"/>
              </a:lnSpc>
              <a:buFont typeface="+mj-lt"/>
              <a:buAutoNum type="arabicPeriod"/>
            </a:pPr>
            <a:r>
              <a:rPr lang="en-US" sz="1400" dirty="0">
                <a:solidFill>
                  <a:schemeClr val="accent1"/>
                </a:solidFill>
              </a:rPr>
              <a:t>reduce pixel size: 50x425μm</a:t>
            </a:r>
            <a:r>
              <a:rPr lang="en-US" sz="1400" baseline="30000" dirty="0">
                <a:solidFill>
                  <a:schemeClr val="accent1"/>
                </a:solidFill>
              </a:rPr>
              <a:t>2</a:t>
            </a:r>
            <a:r>
              <a:rPr lang="en-US" sz="1400" dirty="0">
                <a:solidFill>
                  <a:schemeClr val="accent1"/>
                </a:solidFill>
              </a:rPr>
              <a:t> </a:t>
            </a:r>
            <a:r>
              <a:rPr lang="en-US" sz="1400" b="1" dirty="0">
                <a:solidFill>
                  <a:schemeClr val="accent1"/>
                </a:solidFill>
              </a:rPr>
              <a:t>➔ O(30x30μm</a:t>
            </a:r>
            <a:r>
              <a:rPr lang="en-US" sz="1400" b="1" baseline="30000" dirty="0">
                <a:solidFill>
                  <a:schemeClr val="accent1"/>
                </a:solidFill>
              </a:rPr>
              <a:t>2</a:t>
            </a:r>
            <a:r>
              <a:rPr lang="en-US" sz="1400" b="1" dirty="0" smtClean="0">
                <a:solidFill>
                  <a:schemeClr val="accent1"/>
                </a:solidFill>
              </a:rPr>
              <a:t>)</a:t>
            </a:r>
          </a:p>
          <a:p>
            <a:pPr marL="457200" indent="-457200">
              <a:lnSpc>
                <a:spcPct val="80000"/>
              </a:lnSpc>
              <a:buFont typeface="+mj-lt"/>
              <a:buAutoNum type="arabicPeriod"/>
            </a:pPr>
            <a:r>
              <a:rPr lang="en-US" sz="1400" dirty="0" smtClean="0">
                <a:solidFill>
                  <a:schemeClr val="accent1"/>
                </a:solidFill>
              </a:rPr>
              <a:t>Spatial </a:t>
            </a:r>
            <a:r>
              <a:rPr lang="en-US" sz="1400" dirty="0">
                <a:solidFill>
                  <a:schemeClr val="accent1"/>
                </a:solidFill>
              </a:rPr>
              <a:t>resolution: currently 12 </a:t>
            </a:r>
            <a:r>
              <a:rPr lang="en-US" sz="1400" dirty="0">
                <a:solidFill>
                  <a:schemeClr val="accent1"/>
                </a:solidFill>
                <a:latin typeface="Symbol" charset="2"/>
                <a:cs typeface="Symbol" charset="2"/>
              </a:rPr>
              <a:t>m</a:t>
            </a:r>
            <a:r>
              <a:rPr lang="en-US" sz="1400" dirty="0">
                <a:solidFill>
                  <a:schemeClr val="accent1"/>
                </a:solidFill>
              </a:rPr>
              <a:t>m x 100 </a:t>
            </a:r>
            <a:r>
              <a:rPr lang="en-US" sz="1400" dirty="0">
                <a:solidFill>
                  <a:schemeClr val="accent1"/>
                </a:solidFill>
                <a:latin typeface="Symbol" charset="2"/>
                <a:cs typeface="Symbol" charset="2"/>
              </a:rPr>
              <a:t>m</a:t>
            </a:r>
            <a:r>
              <a:rPr lang="en-US" sz="1400" dirty="0">
                <a:solidFill>
                  <a:schemeClr val="accent1"/>
                </a:solidFill>
              </a:rPr>
              <a:t>m (SPD) </a:t>
            </a:r>
            <a:r>
              <a:rPr lang="en-US" sz="1400" dirty="0">
                <a:solidFill>
                  <a:schemeClr val="accent1"/>
                </a:solidFill>
                <a:latin typeface="Wingdings 3"/>
              </a:rPr>
              <a:t></a:t>
            </a:r>
            <a:r>
              <a:rPr lang="en-US" sz="1400" dirty="0">
                <a:solidFill>
                  <a:schemeClr val="accent1"/>
                </a:solidFill>
              </a:rPr>
              <a:t>5 </a:t>
            </a:r>
            <a:r>
              <a:rPr lang="en-US" sz="1400" dirty="0">
                <a:solidFill>
                  <a:schemeClr val="accent1"/>
                </a:solidFill>
                <a:latin typeface="Symbol" charset="2"/>
                <a:cs typeface="Symbol" charset="2"/>
              </a:rPr>
              <a:t>m</a:t>
            </a:r>
            <a:r>
              <a:rPr lang="en-US" sz="1400" dirty="0">
                <a:solidFill>
                  <a:schemeClr val="accent1"/>
                </a:solidFill>
              </a:rPr>
              <a:t>m x 5 </a:t>
            </a:r>
            <a:r>
              <a:rPr lang="en-US" sz="1400" dirty="0" smtClean="0">
                <a:solidFill>
                  <a:schemeClr val="accent1"/>
                </a:solidFill>
                <a:latin typeface="Symbol" charset="2"/>
                <a:cs typeface="Symbol" charset="2"/>
              </a:rPr>
              <a:t>m</a:t>
            </a:r>
            <a:r>
              <a:rPr lang="en-US" sz="1400" dirty="0" smtClean="0">
                <a:solidFill>
                  <a:schemeClr val="accent1"/>
                </a:solidFill>
              </a:rPr>
              <a:t>m</a:t>
            </a:r>
            <a:endParaRPr lang="en-US" sz="1400" dirty="0">
              <a:solidFill>
                <a:schemeClr val="accent1"/>
              </a:solidFill>
            </a:endParaRPr>
          </a:p>
        </p:txBody>
      </p:sp>
      <p:pic>
        <p:nvPicPr>
          <p:cNvPr id="6" name="image1.png" descr="its_pic.png"/>
          <p:cNvPicPr>
            <a:picLocks noChangeAspect="1"/>
          </p:cNvPicPr>
          <p:nvPr/>
        </p:nvPicPr>
        <p:blipFill>
          <a:blip r:embed="rId2" cstate="screen">
            <a:alphaModFix amt="88000"/>
            <a:extLst>
              <a:ext uri="{28A0092B-C50C-407E-A947-70E740481C1C}">
                <a14:useLocalDpi xmlns:a14="http://schemas.microsoft.com/office/drawing/2010/main"/>
              </a:ext>
            </a:extLst>
          </a:blip>
          <a:srcRect/>
          <a:stretch>
            <a:fillRect/>
          </a:stretch>
        </p:blipFill>
        <p:spPr>
          <a:xfrm>
            <a:off x="4841093" y="568020"/>
            <a:ext cx="4372513" cy="2665960"/>
          </a:xfrm>
          <a:custGeom>
            <a:avLst/>
            <a:gdLst/>
            <a:ahLst/>
            <a:cxnLst>
              <a:cxn ang="0">
                <a:pos x="wd2" y="hd2"/>
              </a:cxn>
              <a:cxn ang="5400000">
                <a:pos x="wd2" y="hd2"/>
              </a:cxn>
              <a:cxn ang="10800000">
                <a:pos x="wd2" y="hd2"/>
              </a:cxn>
              <a:cxn ang="16200000">
                <a:pos x="wd2" y="hd2"/>
              </a:cxn>
            </a:cxnLst>
            <a:rect l="0" t="0" r="r" b="b"/>
            <a:pathLst>
              <a:path w="21580" h="21515" extrusionOk="0">
                <a:moveTo>
                  <a:pt x="11303" y="2"/>
                </a:moveTo>
                <a:cubicBezTo>
                  <a:pt x="11294" y="-8"/>
                  <a:pt x="11290" y="31"/>
                  <a:pt x="11282" y="116"/>
                </a:cubicBezTo>
                <a:cubicBezTo>
                  <a:pt x="11272" y="228"/>
                  <a:pt x="11231" y="312"/>
                  <a:pt x="11176" y="329"/>
                </a:cubicBezTo>
                <a:cubicBezTo>
                  <a:pt x="11127" y="345"/>
                  <a:pt x="11065" y="408"/>
                  <a:pt x="11036" y="470"/>
                </a:cubicBezTo>
                <a:cubicBezTo>
                  <a:pt x="11008" y="533"/>
                  <a:pt x="10953" y="564"/>
                  <a:pt x="10914" y="539"/>
                </a:cubicBezTo>
                <a:cubicBezTo>
                  <a:pt x="10876" y="515"/>
                  <a:pt x="10807" y="544"/>
                  <a:pt x="10761" y="601"/>
                </a:cubicBezTo>
                <a:cubicBezTo>
                  <a:pt x="10664" y="721"/>
                  <a:pt x="10222" y="743"/>
                  <a:pt x="10179" y="630"/>
                </a:cubicBezTo>
                <a:cubicBezTo>
                  <a:pt x="10159" y="576"/>
                  <a:pt x="10131" y="577"/>
                  <a:pt x="10089" y="633"/>
                </a:cubicBezTo>
                <a:cubicBezTo>
                  <a:pt x="10012" y="737"/>
                  <a:pt x="9227" y="701"/>
                  <a:pt x="9239" y="593"/>
                </a:cubicBezTo>
                <a:cubicBezTo>
                  <a:pt x="9249" y="491"/>
                  <a:pt x="8951" y="459"/>
                  <a:pt x="8913" y="558"/>
                </a:cubicBezTo>
                <a:cubicBezTo>
                  <a:pt x="8897" y="600"/>
                  <a:pt x="8861" y="612"/>
                  <a:pt x="8832" y="582"/>
                </a:cubicBezTo>
                <a:cubicBezTo>
                  <a:pt x="8750" y="498"/>
                  <a:pt x="8667" y="493"/>
                  <a:pt x="8638" y="569"/>
                </a:cubicBezTo>
                <a:cubicBezTo>
                  <a:pt x="8624" y="606"/>
                  <a:pt x="8588" y="612"/>
                  <a:pt x="8558" y="582"/>
                </a:cubicBezTo>
                <a:cubicBezTo>
                  <a:pt x="8479" y="500"/>
                  <a:pt x="8218" y="513"/>
                  <a:pt x="8226" y="598"/>
                </a:cubicBezTo>
                <a:cubicBezTo>
                  <a:pt x="8231" y="639"/>
                  <a:pt x="8143" y="681"/>
                  <a:pt x="8031" y="694"/>
                </a:cubicBezTo>
                <a:cubicBezTo>
                  <a:pt x="7915" y="707"/>
                  <a:pt x="7811" y="764"/>
                  <a:pt x="7790" y="824"/>
                </a:cubicBezTo>
                <a:cubicBezTo>
                  <a:pt x="7765" y="897"/>
                  <a:pt x="7673" y="928"/>
                  <a:pt x="7486" y="928"/>
                </a:cubicBezTo>
                <a:cubicBezTo>
                  <a:pt x="7277" y="928"/>
                  <a:pt x="7195" y="962"/>
                  <a:pt x="7125" y="1077"/>
                </a:cubicBezTo>
                <a:cubicBezTo>
                  <a:pt x="7075" y="1158"/>
                  <a:pt x="7030" y="1249"/>
                  <a:pt x="7024" y="1279"/>
                </a:cubicBezTo>
                <a:cubicBezTo>
                  <a:pt x="7018" y="1310"/>
                  <a:pt x="6932" y="1330"/>
                  <a:pt x="6834" y="1324"/>
                </a:cubicBezTo>
                <a:cubicBezTo>
                  <a:pt x="6695" y="1316"/>
                  <a:pt x="6638" y="1352"/>
                  <a:pt x="6572" y="1489"/>
                </a:cubicBezTo>
                <a:cubicBezTo>
                  <a:pt x="6508" y="1621"/>
                  <a:pt x="6442" y="1668"/>
                  <a:pt x="6311" y="1668"/>
                </a:cubicBezTo>
                <a:cubicBezTo>
                  <a:pt x="6215" y="1668"/>
                  <a:pt x="6123" y="1701"/>
                  <a:pt x="6108" y="1742"/>
                </a:cubicBezTo>
                <a:cubicBezTo>
                  <a:pt x="6093" y="1783"/>
                  <a:pt x="6039" y="1814"/>
                  <a:pt x="5989" y="1814"/>
                </a:cubicBezTo>
                <a:cubicBezTo>
                  <a:pt x="5939" y="1814"/>
                  <a:pt x="5855" y="1852"/>
                  <a:pt x="5802" y="1899"/>
                </a:cubicBezTo>
                <a:cubicBezTo>
                  <a:pt x="5710" y="1979"/>
                  <a:pt x="5504" y="2039"/>
                  <a:pt x="5286" y="2048"/>
                </a:cubicBezTo>
                <a:cubicBezTo>
                  <a:pt x="5232" y="2050"/>
                  <a:pt x="5176" y="2095"/>
                  <a:pt x="5164" y="2146"/>
                </a:cubicBezTo>
                <a:cubicBezTo>
                  <a:pt x="5151" y="2203"/>
                  <a:pt x="5051" y="2242"/>
                  <a:pt x="4907" y="2248"/>
                </a:cubicBezTo>
                <a:cubicBezTo>
                  <a:pt x="4777" y="2252"/>
                  <a:pt x="4649" y="2285"/>
                  <a:pt x="4621" y="2322"/>
                </a:cubicBezTo>
                <a:cubicBezTo>
                  <a:pt x="4593" y="2359"/>
                  <a:pt x="4404" y="2401"/>
                  <a:pt x="4201" y="2415"/>
                </a:cubicBezTo>
                <a:cubicBezTo>
                  <a:pt x="3925" y="2435"/>
                  <a:pt x="3810" y="2475"/>
                  <a:pt x="3742" y="2575"/>
                </a:cubicBezTo>
                <a:cubicBezTo>
                  <a:pt x="3687" y="2656"/>
                  <a:pt x="3548" y="2726"/>
                  <a:pt x="3387" y="2753"/>
                </a:cubicBezTo>
                <a:cubicBezTo>
                  <a:pt x="3204" y="2784"/>
                  <a:pt x="3103" y="2840"/>
                  <a:pt x="3062" y="2934"/>
                </a:cubicBezTo>
                <a:cubicBezTo>
                  <a:pt x="3030" y="3009"/>
                  <a:pt x="2975" y="3070"/>
                  <a:pt x="2940" y="3070"/>
                </a:cubicBezTo>
                <a:cubicBezTo>
                  <a:pt x="2902" y="3070"/>
                  <a:pt x="2887" y="3113"/>
                  <a:pt x="2903" y="3179"/>
                </a:cubicBezTo>
                <a:cubicBezTo>
                  <a:pt x="2934" y="3313"/>
                  <a:pt x="2804" y="3410"/>
                  <a:pt x="2725" y="3309"/>
                </a:cubicBezTo>
                <a:cubicBezTo>
                  <a:pt x="2641" y="3201"/>
                  <a:pt x="2429" y="3132"/>
                  <a:pt x="2401" y="3205"/>
                </a:cubicBezTo>
                <a:cubicBezTo>
                  <a:pt x="2388" y="3241"/>
                  <a:pt x="2328" y="3256"/>
                  <a:pt x="2266" y="3237"/>
                </a:cubicBezTo>
                <a:cubicBezTo>
                  <a:pt x="2196" y="3215"/>
                  <a:pt x="2102" y="3261"/>
                  <a:pt x="2013" y="3365"/>
                </a:cubicBezTo>
                <a:cubicBezTo>
                  <a:pt x="1892" y="3505"/>
                  <a:pt x="1854" y="3517"/>
                  <a:pt x="1751" y="3445"/>
                </a:cubicBezTo>
                <a:lnTo>
                  <a:pt x="1629" y="3360"/>
                </a:lnTo>
                <a:lnTo>
                  <a:pt x="1734" y="3495"/>
                </a:lnTo>
                <a:cubicBezTo>
                  <a:pt x="1830" y="3618"/>
                  <a:pt x="1832" y="3641"/>
                  <a:pt x="1767" y="3729"/>
                </a:cubicBezTo>
                <a:cubicBezTo>
                  <a:pt x="1700" y="3819"/>
                  <a:pt x="1701" y="3839"/>
                  <a:pt x="1770" y="3964"/>
                </a:cubicBezTo>
                <a:cubicBezTo>
                  <a:pt x="1840" y="4089"/>
                  <a:pt x="1839" y="4104"/>
                  <a:pt x="1770" y="4147"/>
                </a:cubicBezTo>
                <a:cubicBezTo>
                  <a:pt x="1729" y="4173"/>
                  <a:pt x="1671" y="4160"/>
                  <a:pt x="1640" y="4121"/>
                </a:cubicBezTo>
                <a:cubicBezTo>
                  <a:pt x="1609" y="4081"/>
                  <a:pt x="1529" y="4027"/>
                  <a:pt x="1461" y="4001"/>
                </a:cubicBezTo>
                <a:cubicBezTo>
                  <a:pt x="1363" y="3963"/>
                  <a:pt x="1343" y="3976"/>
                  <a:pt x="1363" y="4065"/>
                </a:cubicBezTo>
                <a:cubicBezTo>
                  <a:pt x="1397" y="4207"/>
                  <a:pt x="1276" y="4284"/>
                  <a:pt x="1168" y="4190"/>
                </a:cubicBezTo>
                <a:cubicBezTo>
                  <a:pt x="1028" y="4067"/>
                  <a:pt x="637" y="3993"/>
                  <a:pt x="677" y="4097"/>
                </a:cubicBezTo>
                <a:cubicBezTo>
                  <a:pt x="698" y="4152"/>
                  <a:pt x="676" y="4202"/>
                  <a:pt x="617" y="4227"/>
                </a:cubicBezTo>
                <a:cubicBezTo>
                  <a:pt x="565" y="4249"/>
                  <a:pt x="533" y="4297"/>
                  <a:pt x="547" y="4333"/>
                </a:cubicBezTo>
                <a:cubicBezTo>
                  <a:pt x="560" y="4370"/>
                  <a:pt x="588" y="4384"/>
                  <a:pt x="607" y="4365"/>
                </a:cubicBezTo>
                <a:cubicBezTo>
                  <a:pt x="652" y="4320"/>
                  <a:pt x="1044" y="4510"/>
                  <a:pt x="1030" y="4570"/>
                </a:cubicBezTo>
                <a:cubicBezTo>
                  <a:pt x="1024" y="4596"/>
                  <a:pt x="1018" y="4666"/>
                  <a:pt x="1018" y="4722"/>
                </a:cubicBezTo>
                <a:cubicBezTo>
                  <a:pt x="1018" y="4778"/>
                  <a:pt x="950" y="4907"/>
                  <a:pt x="865" y="5012"/>
                </a:cubicBezTo>
                <a:cubicBezTo>
                  <a:pt x="736" y="5172"/>
                  <a:pt x="689" y="5193"/>
                  <a:pt x="569" y="5137"/>
                </a:cubicBezTo>
                <a:cubicBezTo>
                  <a:pt x="481" y="5096"/>
                  <a:pt x="437" y="5096"/>
                  <a:pt x="454" y="5140"/>
                </a:cubicBezTo>
                <a:cubicBezTo>
                  <a:pt x="468" y="5178"/>
                  <a:pt x="444" y="5230"/>
                  <a:pt x="399" y="5254"/>
                </a:cubicBezTo>
                <a:cubicBezTo>
                  <a:pt x="353" y="5278"/>
                  <a:pt x="245" y="5342"/>
                  <a:pt x="158" y="5395"/>
                </a:cubicBezTo>
                <a:lnTo>
                  <a:pt x="0" y="5491"/>
                </a:lnTo>
                <a:lnTo>
                  <a:pt x="127" y="5571"/>
                </a:lnTo>
                <a:cubicBezTo>
                  <a:pt x="264" y="5657"/>
                  <a:pt x="253" y="5773"/>
                  <a:pt x="99" y="5866"/>
                </a:cubicBezTo>
                <a:cubicBezTo>
                  <a:pt x="21" y="5913"/>
                  <a:pt x="45" y="5942"/>
                  <a:pt x="237" y="6018"/>
                </a:cubicBezTo>
                <a:cubicBezTo>
                  <a:pt x="366" y="6068"/>
                  <a:pt x="489" y="6146"/>
                  <a:pt x="512" y="6193"/>
                </a:cubicBezTo>
                <a:cubicBezTo>
                  <a:pt x="581" y="6333"/>
                  <a:pt x="543" y="6633"/>
                  <a:pt x="449" y="6693"/>
                </a:cubicBezTo>
                <a:cubicBezTo>
                  <a:pt x="401" y="6724"/>
                  <a:pt x="381" y="6752"/>
                  <a:pt x="403" y="6755"/>
                </a:cubicBezTo>
                <a:cubicBezTo>
                  <a:pt x="492" y="6766"/>
                  <a:pt x="274" y="7052"/>
                  <a:pt x="177" y="7052"/>
                </a:cubicBezTo>
                <a:cubicBezTo>
                  <a:pt x="21" y="7052"/>
                  <a:pt x="7" y="7176"/>
                  <a:pt x="150" y="7292"/>
                </a:cubicBezTo>
                <a:cubicBezTo>
                  <a:pt x="242" y="7367"/>
                  <a:pt x="298" y="7375"/>
                  <a:pt x="353" y="7319"/>
                </a:cubicBezTo>
                <a:cubicBezTo>
                  <a:pt x="411" y="7259"/>
                  <a:pt x="447" y="7272"/>
                  <a:pt x="506" y="7369"/>
                </a:cubicBezTo>
                <a:cubicBezTo>
                  <a:pt x="601" y="7524"/>
                  <a:pt x="542" y="7653"/>
                  <a:pt x="369" y="7670"/>
                </a:cubicBezTo>
                <a:lnTo>
                  <a:pt x="254" y="7680"/>
                </a:lnTo>
                <a:lnTo>
                  <a:pt x="350" y="7845"/>
                </a:lnTo>
                <a:cubicBezTo>
                  <a:pt x="452" y="8022"/>
                  <a:pt x="430" y="8056"/>
                  <a:pt x="203" y="8101"/>
                </a:cubicBezTo>
                <a:cubicBezTo>
                  <a:pt x="49" y="8131"/>
                  <a:pt x="78" y="8263"/>
                  <a:pt x="249" y="8308"/>
                </a:cubicBezTo>
                <a:cubicBezTo>
                  <a:pt x="444" y="8360"/>
                  <a:pt x="421" y="8487"/>
                  <a:pt x="211" y="8513"/>
                </a:cubicBezTo>
                <a:cubicBezTo>
                  <a:pt x="53" y="8533"/>
                  <a:pt x="38" y="8554"/>
                  <a:pt x="57" y="8718"/>
                </a:cubicBezTo>
                <a:cubicBezTo>
                  <a:pt x="74" y="8861"/>
                  <a:pt x="107" y="8899"/>
                  <a:pt x="213" y="8899"/>
                </a:cubicBezTo>
                <a:cubicBezTo>
                  <a:pt x="286" y="8899"/>
                  <a:pt x="386" y="8935"/>
                  <a:pt x="436" y="8979"/>
                </a:cubicBezTo>
                <a:cubicBezTo>
                  <a:pt x="511" y="9044"/>
                  <a:pt x="516" y="9074"/>
                  <a:pt x="468" y="9168"/>
                </a:cubicBezTo>
                <a:cubicBezTo>
                  <a:pt x="421" y="9260"/>
                  <a:pt x="425" y="9293"/>
                  <a:pt x="488" y="9351"/>
                </a:cubicBezTo>
                <a:cubicBezTo>
                  <a:pt x="660" y="9508"/>
                  <a:pt x="564" y="9847"/>
                  <a:pt x="281" y="10078"/>
                </a:cubicBezTo>
                <a:cubicBezTo>
                  <a:pt x="142" y="10191"/>
                  <a:pt x="192" y="10297"/>
                  <a:pt x="359" y="10245"/>
                </a:cubicBezTo>
                <a:cubicBezTo>
                  <a:pt x="494" y="10203"/>
                  <a:pt x="560" y="10365"/>
                  <a:pt x="457" y="10487"/>
                </a:cubicBezTo>
                <a:cubicBezTo>
                  <a:pt x="408" y="10546"/>
                  <a:pt x="397" y="10598"/>
                  <a:pt x="428" y="10628"/>
                </a:cubicBezTo>
                <a:cubicBezTo>
                  <a:pt x="509" y="10710"/>
                  <a:pt x="480" y="10893"/>
                  <a:pt x="377" y="10956"/>
                </a:cubicBezTo>
                <a:cubicBezTo>
                  <a:pt x="291" y="11008"/>
                  <a:pt x="289" y="11019"/>
                  <a:pt x="358" y="11062"/>
                </a:cubicBezTo>
                <a:cubicBezTo>
                  <a:pt x="470" y="11132"/>
                  <a:pt x="410" y="11235"/>
                  <a:pt x="228" y="11291"/>
                </a:cubicBezTo>
                <a:cubicBezTo>
                  <a:pt x="-20" y="11367"/>
                  <a:pt x="-10" y="11480"/>
                  <a:pt x="244" y="11480"/>
                </a:cubicBezTo>
                <a:cubicBezTo>
                  <a:pt x="374" y="11480"/>
                  <a:pt x="484" y="11520"/>
                  <a:pt x="504" y="11573"/>
                </a:cubicBezTo>
                <a:cubicBezTo>
                  <a:pt x="568" y="11742"/>
                  <a:pt x="552" y="11931"/>
                  <a:pt x="465" y="12006"/>
                </a:cubicBezTo>
                <a:cubicBezTo>
                  <a:pt x="397" y="12066"/>
                  <a:pt x="389" y="12103"/>
                  <a:pt x="431" y="12185"/>
                </a:cubicBezTo>
                <a:cubicBezTo>
                  <a:pt x="473" y="12268"/>
                  <a:pt x="462" y="12306"/>
                  <a:pt x="368" y="12376"/>
                </a:cubicBezTo>
                <a:cubicBezTo>
                  <a:pt x="232" y="12477"/>
                  <a:pt x="214" y="12627"/>
                  <a:pt x="329" y="12722"/>
                </a:cubicBezTo>
                <a:cubicBezTo>
                  <a:pt x="440" y="12815"/>
                  <a:pt x="1078" y="12746"/>
                  <a:pt x="1194" y="12629"/>
                </a:cubicBezTo>
                <a:cubicBezTo>
                  <a:pt x="1226" y="12597"/>
                  <a:pt x="1274" y="12605"/>
                  <a:pt x="1300" y="12648"/>
                </a:cubicBezTo>
                <a:cubicBezTo>
                  <a:pt x="1383" y="12783"/>
                  <a:pt x="1300" y="12947"/>
                  <a:pt x="1123" y="12996"/>
                </a:cubicBezTo>
                <a:cubicBezTo>
                  <a:pt x="857" y="13069"/>
                  <a:pt x="789" y="13108"/>
                  <a:pt x="815" y="13177"/>
                </a:cubicBezTo>
                <a:cubicBezTo>
                  <a:pt x="845" y="13257"/>
                  <a:pt x="661" y="13472"/>
                  <a:pt x="561" y="13472"/>
                </a:cubicBezTo>
                <a:cubicBezTo>
                  <a:pt x="520" y="13472"/>
                  <a:pt x="459" y="13527"/>
                  <a:pt x="425" y="13595"/>
                </a:cubicBezTo>
                <a:cubicBezTo>
                  <a:pt x="368" y="13707"/>
                  <a:pt x="379" y="13715"/>
                  <a:pt x="566" y="13659"/>
                </a:cubicBezTo>
                <a:cubicBezTo>
                  <a:pt x="853" y="13573"/>
                  <a:pt x="1036" y="13572"/>
                  <a:pt x="1062" y="13659"/>
                </a:cubicBezTo>
                <a:cubicBezTo>
                  <a:pt x="1075" y="13699"/>
                  <a:pt x="1039" y="13741"/>
                  <a:pt x="983" y="13754"/>
                </a:cubicBezTo>
                <a:cubicBezTo>
                  <a:pt x="875" y="13779"/>
                  <a:pt x="860" y="13961"/>
                  <a:pt x="955" y="14100"/>
                </a:cubicBezTo>
                <a:cubicBezTo>
                  <a:pt x="1081" y="14286"/>
                  <a:pt x="1062" y="14432"/>
                  <a:pt x="885" y="14614"/>
                </a:cubicBezTo>
                <a:cubicBezTo>
                  <a:pt x="648" y="14858"/>
                  <a:pt x="622" y="14949"/>
                  <a:pt x="787" y="14949"/>
                </a:cubicBezTo>
                <a:cubicBezTo>
                  <a:pt x="862" y="14949"/>
                  <a:pt x="937" y="14984"/>
                  <a:pt x="953" y="15029"/>
                </a:cubicBezTo>
                <a:cubicBezTo>
                  <a:pt x="970" y="15073"/>
                  <a:pt x="1033" y="15095"/>
                  <a:pt x="1092" y="15077"/>
                </a:cubicBezTo>
                <a:cubicBezTo>
                  <a:pt x="1293" y="15014"/>
                  <a:pt x="1309" y="15207"/>
                  <a:pt x="1123" y="15457"/>
                </a:cubicBezTo>
                <a:cubicBezTo>
                  <a:pt x="1029" y="15583"/>
                  <a:pt x="932" y="15686"/>
                  <a:pt x="908" y="15686"/>
                </a:cubicBezTo>
                <a:cubicBezTo>
                  <a:pt x="884" y="15686"/>
                  <a:pt x="905" y="15735"/>
                  <a:pt x="953" y="15792"/>
                </a:cubicBezTo>
                <a:cubicBezTo>
                  <a:pt x="1038" y="15894"/>
                  <a:pt x="1035" y="15900"/>
                  <a:pt x="913" y="15976"/>
                </a:cubicBezTo>
                <a:cubicBezTo>
                  <a:pt x="711" y="16101"/>
                  <a:pt x="814" y="16220"/>
                  <a:pt x="1101" y="16192"/>
                </a:cubicBezTo>
                <a:cubicBezTo>
                  <a:pt x="1320" y="16170"/>
                  <a:pt x="1356" y="16184"/>
                  <a:pt x="1345" y="16290"/>
                </a:cubicBezTo>
                <a:cubicBezTo>
                  <a:pt x="1335" y="16397"/>
                  <a:pt x="1367" y="16409"/>
                  <a:pt x="1581" y="16380"/>
                </a:cubicBezTo>
                <a:cubicBezTo>
                  <a:pt x="1818" y="16349"/>
                  <a:pt x="1833" y="16358"/>
                  <a:pt x="1897" y="16561"/>
                </a:cubicBezTo>
                <a:cubicBezTo>
                  <a:pt x="1934" y="16679"/>
                  <a:pt x="1952" y="16797"/>
                  <a:pt x="1936" y="16822"/>
                </a:cubicBezTo>
                <a:cubicBezTo>
                  <a:pt x="1921" y="16847"/>
                  <a:pt x="1940" y="16867"/>
                  <a:pt x="1980" y="16867"/>
                </a:cubicBezTo>
                <a:cubicBezTo>
                  <a:pt x="2130" y="16867"/>
                  <a:pt x="2093" y="16999"/>
                  <a:pt x="1881" y="17224"/>
                </a:cubicBezTo>
                <a:cubicBezTo>
                  <a:pt x="1760" y="17352"/>
                  <a:pt x="1642" y="17458"/>
                  <a:pt x="1617" y="17458"/>
                </a:cubicBezTo>
                <a:cubicBezTo>
                  <a:pt x="1593" y="17458"/>
                  <a:pt x="1548" y="17503"/>
                  <a:pt x="1520" y="17559"/>
                </a:cubicBezTo>
                <a:cubicBezTo>
                  <a:pt x="1479" y="17638"/>
                  <a:pt x="1485" y="17671"/>
                  <a:pt x="1541" y="17705"/>
                </a:cubicBezTo>
                <a:cubicBezTo>
                  <a:pt x="1580" y="17730"/>
                  <a:pt x="1599" y="17784"/>
                  <a:pt x="1583" y="17825"/>
                </a:cubicBezTo>
                <a:cubicBezTo>
                  <a:pt x="1538" y="17944"/>
                  <a:pt x="1699" y="18006"/>
                  <a:pt x="1796" y="17908"/>
                </a:cubicBezTo>
                <a:cubicBezTo>
                  <a:pt x="1859" y="17843"/>
                  <a:pt x="1901" y="17840"/>
                  <a:pt x="1943" y="17897"/>
                </a:cubicBezTo>
                <a:cubicBezTo>
                  <a:pt x="1975" y="17940"/>
                  <a:pt x="2050" y="17966"/>
                  <a:pt x="2109" y="17955"/>
                </a:cubicBezTo>
                <a:cubicBezTo>
                  <a:pt x="2178" y="17943"/>
                  <a:pt x="2215" y="17975"/>
                  <a:pt x="2216" y="18046"/>
                </a:cubicBezTo>
                <a:cubicBezTo>
                  <a:pt x="2217" y="18106"/>
                  <a:pt x="2257" y="18170"/>
                  <a:pt x="2307" y="18184"/>
                </a:cubicBezTo>
                <a:cubicBezTo>
                  <a:pt x="2357" y="18199"/>
                  <a:pt x="2418" y="18239"/>
                  <a:pt x="2441" y="18275"/>
                </a:cubicBezTo>
                <a:cubicBezTo>
                  <a:pt x="2465" y="18312"/>
                  <a:pt x="2545" y="18274"/>
                  <a:pt x="2634" y="18184"/>
                </a:cubicBezTo>
                <a:lnTo>
                  <a:pt x="2789" y="18030"/>
                </a:lnTo>
                <a:lnTo>
                  <a:pt x="2813" y="18190"/>
                </a:lnTo>
                <a:cubicBezTo>
                  <a:pt x="2828" y="18280"/>
                  <a:pt x="2865" y="18335"/>
                  <a:pt x="2898" y="18315"/>
                </a:cubicBezTo>
                <a:cubicBezTo>
                  <a:pt x="2929" y="18295"/>
                  <a:pt x="2993" y="18326"/>
                  <a:pt x="3039" y="18381"/>
                </a:cubicBezTo>
                <a:cubicBezTo>
                  <a:pt x="3118" y="18476"/>
                  <a:pt x="3113" y="18497"/>
                  <a:pt x="2942" y="18791"/>
                </a:cubicBezTo>
                <a:cubicBezTo>
                  <a:pt x="2842" y="18962"/>
                  <a:pt x="2786" y="19079"/>
                  <a:pt x="2818" y="19049"/>
                </a:cubicBezTo>
                <a:cubicBezTo>
                  <a:pt x="2850" y="19019"/>
                  <a:pt x="2908" y="19037"/>
                  <a:pt x="2947" y="19089"/>
                </a:cubicBezTo>
                <a:cubicBezTo>
                  <a:pt x="3009" y="19174"/>
                  <a:pt x="3009" y="19194"/>
                  <a:pt x="2937" y="19280"/>
                </a:cubicBezTo>
                <a:cubicBezTo>
                  <a:pt x="2872" y="19358"/>
                  <a:pt x="2869" y="19376"/>
                  <a:pt x="2924" y="19376"/>
                </a:cubicBezTo>
                <a:cubicBezTo>
                  <a:pt x="2962" y="19376"/>
                  <a:pt x="3041" y="19292"/>
                  <a:pt x="3099" y="19190"/>
                </a:cubicBezTo>
                <a:cubicBezTo>
                  <a:pt x="3236" y="18953"/>
                  <a:pt x="3341" y="19069"/>
                  <a:pt x="3210" y="19312"/>
                </a:cubicBezTo>
                <a:cubicBezTo>
                  <a:pt x="3139" y="19444"/>
                  <a:pt x="3136" y="19468"/>
                  <a:pt x="3195" y="19432"/>
                </a:cubicBezTo>
                <a:cubicBezTo>
                  <a:pt x="3236" y="19408"/>
                  <a:pt x="3288" y="19418"/>
                  <a:pt x="3311" y="19456"/>
                </a:cubicBezTo>
                <a:cubicBezTo>
                  <a:pt x="3337" y="19498"/>
                  <a:pt x="3403" y="19438"/>
                  <a:pt x="3483" y="19302"/>
                </a:cubicBezTo>
                <a:cubicBezTo>
                  <a:pt x="3555" y="19180"/>
                  <a:pt x="3650" y="19081"/>
                  <a:pt x="3695" y="19081"/>
                </a:cubicBezTo>
                <a:cubicBezTo>
                  <a:pt x="3744" y="19081"/>
                  <a:pt x="3778" y="19027"/>
                  <a:pt x="3778" y="18945"/>
                </a:cubicBezTo>
                <a:cubicBezTo>
                  <a:pt x="3778" y="18738"/>
                  <a:pt x="3823" y="18710"/>
                  <a:pt x="3944" y="18839"/>
                </a:cubicBezTo>
                <a:lnTo>
                  <a:pt x="4055" y="18956"/>
                </a:lnTo>
                <a:lnTo>
                  <a:pt x="3946" y="19147"/>
                </a:lnTo>
                <a:cubicBezTo>
                  <a:pt x="3836" y="19341"/>
                  <a:pt x="3745" y="19639"/>
                  <a:pt x="3819" y="19565"/>
                </a:cubicBezTo>
                <a:cubicBezTo>
                  <a:pt x="3840" y="19543"/>
                  <a:pt x="3881" y="19572"/>
                  <a:pt x="3910" y="19629"/>
                </a:cubicBezTo>
                <a:cubicBezTo>
                  <a:pt x="3951" y="19710"/>
                  <a:pt x="3938" y="19773"/>
                  <a:pt x="3848" y="19932"/>
                </a:cubicBezTo>
                <a:cubicBezTo>
                  <a:pt x="3651" y="20279"/>
                  <a:pt x="3714" y="20255"/>
                  <a:pt x="4011" y="19871"/>
                </a:cubicBezTo>
                <a:cubicBezTo>
                  <a:pt x="4150" y="19691"/>
                  <a:pt x="4191" y="19671"/>
                  <a:pt x="4271" y="19741"/>
                </a:cubicBezTo>
                <a:cubicBezTo>
                  <a:pt x="4395" y="19849"/>
                  <a:pt x="4392" y="19883"/>
                  <a:pt x="4230" y="20204"/>
                </a:cubicBezTo>
                <a:cubicBezTo>
                  <a:pt x="4150" y="20362"/>
                  <a:pt x="4112" y="20493"/>
                  <a:pt x="4139" y="20520"/>
                </a:cubicBezTo>
                <a:cubicBezTo>
                  <a:pt x="4164" y="20546"/>
                  <a:pt x="4185" y="20630"/>
                  <a:pt x="4185" y="20709"/>
                </a:cubicBezTo>
                <a:cubicBezTo>
                  <a:pt x="4185" y="20998"/>
                  <a:pt x="4417" y="20803"/>
                  <a:pt x="4548" y="20406"/>
                </a:cubicBezTo>
                <a:lnTo>
                  <a:pt x="4601" y="20244"/>
                </a:lnTo>
                <a:lnTo>
                  <a:pt x="4696" y="20398"/>
                </a:lnTo>
                <a:cubicBezTo>
                  <a:pt x="4785" y="20543"/>
                  <a:pt x="4785" y="20558"/>
                  <a:pt x="4714" y="20688"/>
                </a:cubicBezTo>
                <a:cubicBezTo>
                  <a:pt x="4541" y="20998"/>
                  <a:pt x="4654" y="20931"/>
                  <a:pt x="4860" y="20600"/>
                </a:cubicBezTo>
                <a:cubicBezTo>
                  <a:pt x="5116" y="20188"/>
                  <a:pt x="5234" y="20198"/>
                  <a:pt x="5073" y="20616"/>
                </a:cubicBezTo>
                <a:cubicBezTo>
                  <a:pt x="5015" y="20766"/>
                  <a:pt x="4969" y="20945"/>
                  <a:pt x="4969" y="21012"/>
                </a:cubicBezTo>
                <a:cubicBezTo>
                  <a:pt x="4969" y="21123"/>
                  <a:pt x="4979" y="21123"/>
                  <a:pt x="5070" y="21026"/>
                </a:cubicBezTo>
                <a:cubicBezTo>
                  <a:pt x="5134" y="20957"/>
                  <a:pt x="5182" y="20944"/>
                  <a:pt x="5200" y="20991"/>
                </a:cubicBezTo>
                <a:cubicBezTo>
                  <a:pt x="5216" y="21032"/>
                  <a:pt x="5257" y="21050"/>
                  <a:pt x="5291" y="21028"/>
                </a:cubicBezTo>
                <a:cubicBezTo>
                  <a:pt x="5325" y="21007"/>
                  <a:pt x="5366" y="21024"/>
                  <a:pt x="5382" y="21068"/>
                </a:cubicBezTo>
                <a:cubicBezTo>
                  <a:pt x="5402" y="21121"/>
                  <a:pt x="5458" y="21097"/>
                  <a:pt x="5547" y="20994"/>
                </a:cubicBezTo>
                <a:cubicBezTo>
                  <a:pt x="5651" y="20873"/>
                  <a:pt x="5696" y="20856"/>
                  <a:pt x="5745" y="20922"/>
                </a:cubicBezTo>
                <a:cubicBezTo>
                  <a:pt x="5798" y="20994"/>
                  <a:pt x="5793" y="21048"/>
                  <a:pt x="5716" y="21263"/>
                </a:cubicBezTo>
                <a:cubicBezTo>
                  <a:pt x="5665" y="21402"/>
                  <a:pt x="5644" y="21515"/>
                  <a:pt x="5669" y="21515"/>
                </a:cubicBezTo>
                <a:cubicBezTo>
                  <a:pt x="5693" y="21515"/>
                  <a:pt x="5727" y="21463"/>
                  <a:pt x="5742" y="21398"/>
                </a:cubicBezTo>
                <a:cubicBezTo>
                  <a:pt x="5758" y="21328"/>
                  <a:pt x="5798" y="21297"/>
                  <a:pt x="5840" y="21324"/>
                </a:cubicBezTo>
                <a:cubicBezTo>
                  <a:pt x="5884" y="21352"/>
                  <a:pt x="5953" y="21286"/>
                  <a:pt x="6025" y="21145"/>
                </a:cubicBezTo>
                <a:cubicBezTo>
                  <a:pt x="6149" y="20905"/>
                  <a:pt x="6284" y="20869"/>
                  <a:pt x="6422" y="21039"/>
                </a:cubicBezTo>
                <a:cubicBezTo>
                  <a:pt x="6548" y="21194"/>
                  <a:pt x="6574" y="21179"/>
                  <a:pt x="6681" y="20885"/>
                </a:cubicBezTo>
                <a:cubicBezTo>
                  <a:pt x="6785" y="20598"/>
                  <a:pt x="6860" y="20628"/>
                  <a:pt x="6871" y="20962"/>
                </a:cubicBezTo>
                <a:cubicBezTo>
                  <a:pt x="6877" y="21130"/>
                  <a:pt x="6885" y="21138"/>
                  <a:pt x="6923" y="21031"/>
                </a:cubicBezTo>
                <a:cubicBezTo>
                  <a:pt x="6948" y="20962"/>
                  <a:pt x="7010" y="20818"/>
                  <a:pt x="7061" y="20712"/>
                </a:cubicBezTo>
                <a:cubicBezTo>
                  <a:pt x="7113" y="20606"/>
                  <a:pt x="7169" y="20461"/>
                  <a:pt x="7185" y="20387"/>
                </a:cubicBezTo>
                <a:cubicBezTo>
                  <a:pt x="7219" y="20234"/>
                  <a:pt x="7307" y="20286"/>
                  <a:pt x="7307" y="20459"/>
                </a:cubicBezTo>
                <a:cubicBezTo>
                  <a:pt x="7307" y="20552"/>
                  <a:pt x="7319" y="20557"/>
                  <a:pt x="7372" y="20486"/>
                </a:cubicBezTo>
                <a:cubicBezTo>
                  <a:pt x="7473" y="20349"/>
                  <a:pt x="7544" y="20459"/>
                  <a:pt x="7480" y="20653"/>
                </a:cubicBezTo>
                <a:cubicBezTo>
                  <a:pt x="7450" y="20742"/>
                  <a:pt x="7424" y="20969"/>
                  <a:pt x="7419" y="21156"/>
                </a:cubicBezTo>
                <a:lnTo>
                  <a:pt x="7411" y="21497"/>
                </a:lnTo>
                <a:lnTo>
                  <a:pt x="7602" y="21489"/>
                </a:lnTo>
                <a:cubicBezTo>
                  <a:pt x="7706" y="21484"/>
                  <a:pt x="7824" y="21432"/>
                  <a:pt x="7865" y="21377"/>
                </a:cubicBezTo>
                <a:cubicBezTo>
                  <a:pt x="7929" y="21291"/>
                  <a:pt x="7944" y="21297"/>
                  <a:pt x="7968" y="21398"/>
                </a:cubicBezTo>
                <a:cubicBezTo>
                  <a:pt x="8013" y="21592"/>
                  <a:pt x="8070" y="21534"/>
                  <a:pt x="8085" y="21278"/>
                </a:cubicBezTo>
                <a:cubicBezTo>
                  <a:pt x="8103" y="20975"/>
                  <a:pt x="8302" y="20820"/>
                  <a:pt x="8423" y="21018"/>
                </a:cubicBezTo>
                <a:cubicBezTo>
                  <a:pt x="8486" y="21120"/>
                  <a:pt x="8489" y="21161"/>
                  <a:pt x="8440" y="21273"/>
                </a:cubicBezTo>
                <a:cubicBezTo>
                  <a:pt x="8407" y="21346"/>
                  <a:pt x="8452" y="21273"/>
                  <a:pt x="8542" y="21111"/>
                </a:cubicBezTo>
                <a:cubicBezTo>
                  <a:pt x="8632" y="20949"/>
                  <a:pt x="8707" y="20840"/>
                  <a:pt x="8708" y="20871"/>
                </a:cubicBezTo>
                <a:cubicBezTo>
                  <a:pt x="8709" y="20903"/>
                  <a:pt x="8789" y="20862"/>
                  <a:pt x="8887" y="20781"/>
                </a:cubicBezTo>
                <a:lnTo>
                  <a:pt x="9066" y="20632"/>
                </a:lnTo>
                <a:lnTo>
                  <a:pt x="9159" y="20826"/>
                </a:lnTo>
                <a:cubicBezTo>
                  <a:pt x="9210" y="20933"/>
                  <a:pt x="9252" y="21086"/>
                  <a:pt x="9252" y="21167"/>
                </a:cubicBezTo>
                <a:cubicBezTo>
                  <a:pt x="9252" y="21282"/>
                  <a:pt x="9265" y="21294"/>
                  <a:pt x="9313" y="21228"/>
                </a:cubicBezTo>
                <a:cubicBezTo>
                  <a:pt x="9360" y="21164"/>
                  <a:pt x="9389" y="21171"/>
                  <a:pt x="9430" y="21252"/>
                </a:cubicBezTo>
                <a:cubicBezTo>
                  <a:pt x="9500" y="21387"/>
                  <a:pt x="9598" y="21330"/>
                  <a:pt x="9629" y="21135"/>
                </a:cubicBezTo>
                <a:cubicBezTo>
                  <a:pt x="9642" y="21052"/>
                  <a:pt x="9675" y="21006"/>
                  <a:pt x="9701" y="21031"/>
                </a:cubicBezTo>
                <a:cubicBezTo>
                  <a:pt x="9726" y="21057"/>
                  <a:pt x="9816" y="20895"/>
                  <a:pt x="9904" y="20672"/>
                </a:cubicBezTo>
                <a:cubicBezTo>
                  <a:pt x="10015" y="20388"/>
                  <a:pt x="10085" y="20277"/>
                  <a:pt x="10133" y="20307"/>
                </a:cubicBezTo>
                <a:cubicBezTo>
                  <a:pt x="10171" y="20331"/>
                  <a:pt x="10238" y="20326"/>
                  <a:pt x="10281" y="20297"/>
                </a:cubicBezTo>
                <a:cubicBezTo>
                  <a:pt x="10325" y="20267"/>
                  <a:pt x="10431" y="20234"/>
                  <a:pt x="10517" y="20220"/>
                </a:cubicBezTo>
                <a:cubicBezTo>
                  <a:pt x="10704" y="20188"/>
                  <a:pt x="10860" y="19917"/>
                  <a:pt x="10781" y="19762"/>
                </a:cubicBezTo>
                <a:cubicBezTo>
                  <a:pt x="10746" y="19694"/>
                  <a:pt x="10746" y="19641"/>
                  <a:pt x="10779" y="19586"/>
                </a:cubicBezTo>
                <a:cubicBezTo>
                  <a:pt x="10854" y="19465"/>
                  <a:pt x="11017" y="19776"/>
                  <a:pt x="11017" y="20039"/>
                </a:cubicBezTo>
                <a:cubicBezTo>
                  <a:pt x="11017" y="20332"/>
                  <a:pt x="11135" y="20335"/>
                  <a:pt x="11175" y="20041"/>
                </a:cubicBezTo>
                <a:cubicBezTo>
                  <a:pt x="11212" y="19765"/>
                  <a:pt x="11286" y="19686"/>
                  <a:pt x="11357" y="19844"/>
                </a:cubicBezTo>
                <a:cubicBezTo>
                  <a:pt x="11431" y="20009"/>
                  <a:pt x="11460" y="19997"/>
                  <a:pt x="11477" y="19799"/>
                </a:cubicBezTo>
                <a:cubicBezTo>
                  <a:pt x="11485" y="19708"/>
                  <a:pt x="11515" y="19634"/>
                  <a:pt x="11544" y="19634"/>
                </a:cubicBezTo>
                <a:cubicBezTo>
                  <a:pt x="11573" y="19634"/>
                  <a:pt x="11614" y="19611"/>
                  <a:pt x="11632" y="19581"/>
                </a:cubicBezTo>
                <a:cubicBezTo>
                  <a:pt x="11650" y="19551"/>
                  <a:pt x="11693" y="19563"/>
                  <a:pt x="11728" y="19610"/>
                </a:cubicBezTo>
                <a:cubicBezTo>
                  <a:pt x="11777" y="19677"/>
                  <a:pt x="11822" y="19670"/>
                  <a:pt x="11925" y="19570"/>
                </a:cubicBezTo>
                <a:cubicBezTo>
                  <a:pt x="11998" y="19500"/>
                  <a:pt x="12057" y="19469"/>
                  <a:pt x="12058" y="19501"/>
                </a:cubicBezTo>
                <a:cubicBezTo>
                  <a:pt x="12059" y="19534"/>
                  <a:pt x="12082" y="19503"/>
                  <a:pt x="12107" y="19432"/>
                </a:cubicBezTo>
                <a:cubicBezTo>
                  <a:pt x="12153" y="19304"/>
                  <a:pt x="12286" y="19259"/>
                  <a:pt x="12343" y="19352"/>
                </a:cubicBezTo>
                <a:cubicBezTo>
                  <a:pt x="12359" y="19379"/>
                  <a:pt x="12348" y="19451"/>
                  <a:pt x="12317" y="19512"/>
                </a:cubicBezTo>
                <a:cubicBezTo>
                  <a:pt x="12268" y="19610"/>
                  <a:pt x="12274" y="19610"/>
                  <a:pt x="12374" y="19525"/>
                </a:cubicBezTo>
                <a:cubicBezTo>
                  <a:pt x="12436" y="19472"/>
                  <a:pt x="12569" y="19339"/>
                  <a:pt x="12668" y="19230"/>
                </a:cubicBezTo>
                <a:cubicBezTo>
                  <a:pt x="12768" y="19121"/>
                  <a:pt x="12913" y="18996"/>
                  <a:pt x="12991" y="18953"/>
                </a:cubicBezTo>
                <a:cubicBezTo>
                  <a:pt x="13068" y="18910"/>
                  <a:pt x="13220" y="18781"/>
                  <a:pt x="13329" y="18668"/>
                </a:cubicBezTo>
                <a:cubicBezTo>
                  <a:pt x="13497" y="18494"/>
                  <a:pt x="14330" y="17800"/>
                  <a:pt x="14546" y="17652"/>
                </a:cubicBezTo>
                <a:cubicBezTo>
                  <a:pt x="14612" y="17607"/>
                  <a:pt x="14664" y="17555"/>
                  <a:pt x="14907" y="17301"/>
                </a:cubicBezTo>
                <a:cubicBezTo>
                  <a:pt x="14970" y="17236"/>
                  <a:pt x="15082" y="17160"/>
                  <a:pt x="15156" y="17131"/>
                </a:cubicBezTo>
                <a:cubicBezTo>
                  <a:pt x="15231" y="17101"/>
                  <a:pt x="15322" y="17034"/>
                  <a:pt x="15360" y="16982"/>
                </a:cubicBezTo>
                <a:cubicBezTo>
                  <a:pt x="15397" y="16929"/>
                  <a:pt x="15509" y="16844"/>
                  <a:pt x="15609" y="16793"/>
                </a:cubicBezTo>
                <a:cubicBezTo>
                  <a:pt x="15708" y="16741"/>
                  <a:pt x="15839" y="16637"/>
                  <a:pt x="15898" y="16561"/>
                </a:cubicBezTo>
                <a:cubicBezTo>
                  <a:pt x="15958" y="16486"/>
                  <a:pt x="16042" y="16426"/>
                  <a:pt x="16085" y="16426"/>
                </a:cubicBezTo>
                <a:cubicBezTo>
                  <a:pt x="16129" y="16426"/>
                  <a:pt x="16189" y="16373"/>
                  <a:pt x="16222" y="16309"/>
                </a:cubicBezTo>
                <a:cubicBezTo>
                  <a:pt x="16282" y="16190"/>
                  <a:pt x="16470" y="16016"/>
                  <a:pt x="16774" y="15795"/>
                </a:cubicBezTo>
                <a:cubicBezTo>
                  <a:pt x="16867" y="15727"/>
                  <a:pt x="16932" y="15640"/>
                  <a:pt x="16918" y="15604"/>
                </a:cubicBezTo>
                <a:cubicBezTo>
                  <a:pt x="16905" y="15567"/>
                  <a:pt x="16930" y="15520"/>
                  <a:pt x="16975" y="15497"/>
                </a:cubicBezTo>
                <a:cubicBezTo>
                  <a:pt x="17020" y="15474"/>
                  <a:pt x="17089" y="15428"/>
                  <a:pt x="17127" y="15396"/>
                </a:cubicBezTo>
                <a:cubicBezTo>
                  <a:pt x="17165" y="15364"/>
                  <a:pt x="17261" y="15313"/>
                  <a:pt x="17341" y="15284"/>
                </a:cubicBezTo>
                <a:cubicBezTo>
                  <a:pt x="17422" y="15256"/>
                  <a:pt x="17506" y="15173"/>
                  <a:pt x="17530" y="15101"/>
                </a:cubicBezTo>
                <a:cubicBezTo>
                  <a:pt x="17558" y="15015"/>
                  <a:pt x="17614" y="14975"/>
                  <a:pt x="17691" y="14989"/>
                </a:cubicBezTo>
                <a:cubicBezTo>
                  <a:pt x="17777" y="15004"/>
                  <a:pt x="17803" y="14983"/>
                  <a:pt x="17786" y="14909"/>
                </a:cubicBezTo>
                <a:cubicBezTo>
                  <a:pt x="17772" y="14853"/>
                  <a:pt x="17783" y="14786"/>
                  <a:pt x="17808" y="14760"/>
                </a:cubicBezTo>
                <a:cubicBezTo>
                  <a:pt x="17834" y="14734"/>
                  <a:pt x="17843" y="14664"/>
                  <a:pt x="17830" y="14606"/>
                </a:cubicBezTo>
                <a:cubicBezTo>
                  <a:pt x="17794" y="14454"/>
                  <a:pt x="17922" y="14400"/>
                  <a:pt x="18100" y="14489"/>
                </a:cubicBezTo>
                <a:cubicBezTo>
                  <a:pt x="18208" y="14543"/>
                  <a:pt x="18250" y="14540"/>
                  <a:pt x="18243" y="14483"/>
                </a:cubicBezTo>
                <a:cubicBezTo>
                  <a:pt x="18237" y="14439"/>
                  <a:pt x="18274" y="14391"/>
                  <a:pt x="18324" y="14374"/>
                </a:cubicBezTo>
                <a:cubicBezTo>
                  <a:pt x="18476" y="14324"/>
                  <a:pt x="18504" y="14225"/>
                  <a:pt x="18414" y="14063"/>
                </a:cubicBezTo>
                <a:cubicBezTo>
                  <a:pt x="18351" y="13950"/>
                  <a:pt x="18343" y="13891"/>
                  <a:pt x="18381" y="13829"/>
                </a:cubicBezTo>
                <a:cubicBezTo>
                  <a:pt x="18416" y="13772"/>
                  <a:pt x="18452" y="13768"/>
                  <a:pt x="18492" y="13818"/>
                </a:cubicBezTo>
                <a:cubicBezTo>
                  <a:pt x="18524" y="13859"/>
                  <a:pt x="18588" y="13916"/>
                  <a:pt x="18635" y="13943"/>
                </a:cubicBezTo>
                <a:cubicBezTo>
                  <a:pt x="18705" y="13985"/>
                  <a:pt x="18712" y="13975"/>
                  <a:pt x="18668" y="13887"/>
                </a:cubicBezTo>
                <a:cubicBezTo>
                  <a:pt x="18604" y="13762"/>
                  <a:pt x="18674" y="13658"/>
                  <a:pt x="18778" y="13723"/>
                </a:cubicBezTo>
                <a:cubicBezTo>
                  <a:pt x="18815" y="13746"/>
                  <a:pt x="18838" y="13723"/>
                  <a:pt x="18832" y="13672"/>
                </a:cubicBezTo>
                <a:cubicBezTo>
                  <a:pt x="18824" y="13609"/>
                  <a:pt x="18916" y="13582"/>
                  <a:pt x="19138" y="13576"/>
                </a:cubicBezTo>
                <a:cubicBezTo>
                  <a:pt x="19686" y="13562"/>
                  <a:pt x="19912" y="13410"/>
                  <a:pt x="19909" y="13065"/>
                </a:cubicBezTo>
                <a:cubicBezTo>
                  <a:pt x="19907" y="12854"/>
                  <a:pt x="19916" y="12844"/>
                  <a:pt x="20117" y="12823"/>
                </a:cubicBezTo>
                <a:cubicBezTo>
                  <a:pt x="20281" y="12806"/>
                  <a:pt x="20332" y="12770"/>
                  <a:pt x="20350" y="12658"/>
                </a:cubicBezTo>
                <a:cubicBezTo>
                  <a:pt x="20363" y="12577"/>
                  <a:pt x="20412" y="12515"/>
                  <a:pt x="20462" y="12515"/>
                </a:cubicBezTo>
                <a:cubicBezTo>
                  <a:pt x="20511" y="12515"/>
                  <a:pt x="20578" y="12464"/>
                  <a:pt x="20609" y="12403"/>
                </a:cubicBezTo>
                <a:cubicBezTo>
                  <a:pt x="20640" y="12342"/>
                  <a:pt x="20703" y="12294"/>
                  <a:pt x="20750" y="12294"/>
                </a:cubicBezTo>
                <a:cubicBezTo>
                  <a:pt x="20801" y="12294"/>
                  <a:pt x="20854" y="12216"/>
                  <a:pt x="20880" y="12105"/>
                </a:cubicBezTo>
                <a:cubicBezTo>
                  <a:pt x="20905" y="12001"/>
                  <a:pt x="20942" y="11932"/>
                  <a:pt x="20963" y="11953"/>
                </a:cubicBezTo>
                <a:cubicBezTo>
                  <a:pt x="21020" y="12010"/>
                  <a:pt x="21212" y="11653"/>
                  <a:pt x="21220" y="11474"/>
                </a:cubicBezTo>
                <a:cubicBezTo>
                  <a:pt x="21225" y="11377"/>
                  <a:pt x="21190" y="11299"/>
                  <a:pt x="21126" y="11259"/>
                </a:cubicBezTo>
                <a:cubicBezTo>
                  <a:pt x="21010" y="11187"/>
                  <a:pt x="20951" y="11066"/>
                  <a:pt x="21006" y="11011"/>
                </a:cubicBezTo>
                <a:cubicBezTo>
                  <a:pt x="21026" y="10991"/>
                  <a:pt x="21132" y="11006"/>
                  <a:pt x="21240" y="11046"/>
                </a:cubicBezTo>
                <a:cubicBezTo>
                  <a:pt x="21438" y="11119"/>
                  <a:pt x="21495" y="11088"/>
                  <a:pt x="21521" y="10897"/>
                </a:cubicBezTo>
                <a:cubicBezTo>
                  <a:pt x="21532" y="10825"/>
                  <a:pt x="21461" y="10770"/>
                  <a:pt x="21287" y="10713"/>
                </a:cubicBezTo>
                <a:cubicBezTo>
                  <a:pt x="21118" y="10659"/>
                  <a:pt x="21038" y="10597"/>
                  <a:pt x="21038" y="10522"/>
                </a:cubicBezTo>
                <a:cubicBezTo>
                  <a:pt x="21038" y="10440"/>
                  <a:pt x="21109" y="10400"/>
                  <a:pt x="21310" y="10373"/>
                </a:cubicBezTo>
                <a:lnTo>
                  <a:pt x="21580" y="10338"/>
                </a:lnTo>
                <a:lnTo>
                  <a:pt x="21199" y="10245"/>
                </a:lnTo>
                <a:cubicBezTo>
                  <a:pt x="20784" y="10146"/>
                  <a:pt x="20699" y="10074"/>
                  <a:pt x="20786" y="9902"/>
                </a:cubicBezTo>
                <a:cubicBezTo>
                  <a:pt x="20833" y="9810"/>
                  <a:pt x="20808" y="9787"/>
                  <a:pt x="20623" y="9742"/>
                </a:cubicBezTo>
                <a:cubicBezTo>
                  <a:pt x="20503" y="9713"/>
                  <a:pt x="20357" y="9638"/>
                  <a:pt x="20299" y="9577"/>
                </a:cubicBezTo>
                <a:cubicBezTo>
                  <a:pt x="20242" y="9516"/>
                  <a:pt x="20137" y="9470"/>
                  <a:pt x="20064" y="9474"/>
                </a:cubicBezTo>
                <a:cubicBezTo>
                  <a:pt x="19900" y="9481"/>
                  <a:pt x="19782" y="9220"/>
                  <a:pt x="19917" y="9149"/>
                </a:cubicBezTo>
                <a:cubicBezTo>
                  <a:pt x="19962" y="9126"/>
                  <a:pt x="20042" y="9072"/>
                  <a:pt x="20096" y="9029"/>
                </a:cubicBezTo>
                <a:cubicBezTo>
                  <a:pt x="20150" y="8987"/>
                  <a:pt x="20237" y="8970"/>
                  <a:pt x="20288" y="8992"/>
                </a:cubicBezTo>
                <a:cubicBezTo>
                  <a:pt x="20364" y="9025"/>
                  <a:pt x="20379" y="8999"/>
                  <a:pt x="20371" y="8851"/>
                </a:cubicBezTo>
                <a:cubicBezTo>
                  <a:pt x="20362" y="8678"/>
                  <a:pt x="20352" y="8672"/>
                  <a:pt x="20129" y="8718"/>
                </a:cubicBezTo>
                <a:cubicBezTo>
                  <a:pt x="19973" y="8750"/>
                  <a:pt x="19885" y="8737"/>
                  <a:pt x="19863" y="8681"/>
                </a:cubicBezTo>
                <a:cubicBezTo>
                  <a:pt x="19839" y="8617"/>
                  <a:pt x="19815" y="8618"/>
                  <a:pt x="19769" y="8681"/>
                </a:cubicBezTo>
                <a:cubicBezTo>
                  <a:pt x="19690" y="8788"/>
                  <a:pt x="19613" y="8709"/>
                  <a:pt x="19613" y="8524"/>
                </a:cubicBezTo>
                <a:cubicBezTo>
                  <a:pt x="19613" y="8362"/>
                  <a:pt x="19441" y="8323"/>
                  <a:pt x="19354" y="8465"/>
                </a:cubicBezTo>
                <a:cubicBezTo>
                  <a:pt x="19269" y="8604"/>
                  <a:pt x="18981" y="8625"/>
                  <a:pt x="18951" y="8495"/>
                </a:cubicBezTo>
                <a:cubicBezTo>
                  <a:pt x="18936" y="8433"/>
                  <a:pt x="18887" y="8380"/>
                  <a:pt x="18842" y="8380"/>
                </a:cubicBezTo>
                <a:cubicBezTo>
                  <a:pt x="18796" y="8380"/>
                  <a:pt x="18747" y="8353"/>
                  <a:pt x="18733" y="8316"/>
                </a:cubicBezTo>
                <a:cubicBezTo>
                  <a:pt x="18719" y="8279"/>
                  <a:pt x="18667" y="8266"/>
                  <a:pt x="18617" y="8287"/>
                </a:cubicBezTo>
                <a:cubicBezTo>
                  <a:pt x="18546" y="8317"/>
                  <a:pt x="18512" y="8268"/>
                  <a:pt x="18458" y="8056"/>
                </a:cubicBezTo>
                <a:cubicBezTo>
                  <a:pt x="18420" y="7907"/>
                  <a:pt x="18402" y="7745"/>
                  <a:pt x="18420" y="7696"/>
                </a:cubicBezTo>
                <a:cubicBezTo>
                  <a:pt x="18445" y="7629"/>
                  <a:pt x="18439" y="7627"/>
                  <a:pt x="18389" y="7691"/>
                </a:cubicBezTo>
                <a:cubicBezTo>
                  <a:pt x="18353" y="7737"/>
                  <a:pt x="18252" y="7799"/>
                  <a:pt x="18165" y="7829"/>
                </a:cubicBezTo>
                <a:cubicBezTo>
                  <a:pt x="18078" y="7860"/>
                  <a:pt x="17899" y="7967"/>
                  <a:pt x="17768" y="8069"/>
                </a:cubicBezTo>
                <a:cubicBezTo>
                  <a:pt x="17542" y="8243"/>
                  <a:pt x="17513" y="8247"/>
                  <a:pt x="17247" y="8162"/>
                </a:cubicBezTo>
                <a:cubicBezTo>
                  <a:pt x="17092" y="8112"/>
                  <a:pt x="16921" y="8045"/>
                  <a:pt x="16865" y="8008"/>
                </a:cubicBezTo>
                <a:cubicBezTo>
                  <a:pt x="16809" y="7971"/>
                  <a:pt x="16717" y="7909"/>
                  <a:pt x="16661" y="7872"/>
                </a:cubicBezTo>
                <a:cubicBezTo>
                  <a:pt x="16605" y="7835"/>
                  <a:pt x="16517" y="7782"/>
                  <a:pt x="16468" y="7755"/>
                </a:cubicBezTo>
                <a:cubicBezTo>
                  <a:pt x="16377" y="7706"/>
                  <a:pt x="16377" y="7707"/>
                  <a:pt x="16468" y="7598"/>
                </a:cubicBezTo>
                <a:cubicBezTo>
                  <a:pt x="16517" y="7538"/>
                  <a:pt x="16596" y="7505"/>
                  <a:pt x="16640" y="7523"/>
                </a:cubicBezTo>
                <a:cubicBezTo>
                  <a:pt x="16765" y="7576"/>
                  <a:pt x="16899" y="7290"/>
                  <a:pt x="16899" y="6967"/>
                </a:cubicBezTo>
                <a:cubicBezTo>
                  <a:pt x="16899" y="6751"/>
                  <a:pt x="16873" y="6659"/>
                  <a:pt x="16785" y="6566"/>
                </a:cubicBezTo>
                <a:cubicBezTo>
                  <a:pt x="16723" y="6499"/>
                  <a:pt x="16673" y="6387"/>
                  <a:pt x="16673" y="6316"/>
                </a:cubicBezTo>
                <a:cubicBezTo>
                  <a:pt x="16673" y="6174"/>
                  <a:pt x="16463" y="6065"/>
                  <a:pt x="16419" y="6182"/>
                </a:cubicBezTo>
                <a:cubicBezTo>
                  <a:pt x="16404" y="6221"/>
                  <a:pt x="16366" y="6213"/>
                  <a:pt x="16329" y="6164"/>
                </a:cubicBezTo>
                <a:cubicBezTo>
                  <a:pt x="16279" y="6096"/>
                  <a:pt x="16264" y="6100"/>
                  <a:pt x="16264" y="6185"/>
                </a:cubicBezTo>
                <a:cubicBezTo>
                  <a:pt x="16264" y="6245"/>
                  <a:pt x="16225" y="6354"/>
                  <a:pt x="16175" y="6427"/>
                </a:cubicBezTo>
                <a:cubicBezTo>
                  <a:pt x="16125" y="6501"/>
                  <a:pt x="16084" y="6533"/>
                  <a:pt x="16084" y="6502"/>
                </a:cubicBezTo>
                <a:cubicBezTo>
                  <a:pt x="16084" y="6470"/>
                  <a:pt x="16058" y="6476"/>
                  <a:pt x="16027" y="6515"/>
                </a:cubicBezTo>
                <a:cubicBezTo>
                  <a:pt x="15928" y="6639"/>
                  <a:pt x="15771" y="6508"/>
                  <a:pt x="15677" y="6222"/>
                </a:cubicBezTo>
                <a:cubicBezTo>
                  <a:pt x="15627" y="6070"/>
                  <a:pt x="15547" y="5825"/>
                  <a:pt x="15498" y="5677"/>
                </a:cubicBezTo>
                <a:cubicBezTo>
                  <a:pt x="15449" y="5529"/>
                  <a:pt x="15418" y="5379"/>
                  <a:pt x="15431" y="5344"/>
                </a:cubicBezTo>
                <a:cubicBezTo>
                  <a:pt x="15441" y="5318"/>
                  <a:pt x="15558" y="5301"/>
                  <a:pt x="15696" y="5291"/>
                </a:cubicBezTo>
                <a:cubicBezTo>
                  <a:pt x="15709" y="5285"/>
                  <a:pt x="15720" y="5285"/>
                  <a:pt x="15732" y="5289"/>
                </a:cubicBezTo>
                <a:cubicBezTo>
                  <a:pt x="15766" y="5287"/>
                  <a:pt x="15792" y="5283"/>
                  <a:pt x="15828" y="5283"/>
                </a:cubicBezTo>
                <a:lnTo>
                  <a:pt x="16199" y="5283"/>
                </a:lnTo>
                <a:lnTo>
                  <a:pt x="16193" y="4959"/>
                </a:lnTo>
                <a:cubicBezTo>
                  <a:pt x="16189" y="4780"/>
                  <a:pt x="16172" y="4596"/>
                  <a:pt x="16155" y="4552"/>
                </a:cubicBezTo>
                <a:cubicBezTo>
                  <a:pt x="16138" y="4507"/>
                  <a:pt x="16140" y="4429"/>
                  <a:pt x="16160" y="4379"/>
                </a:cubicBezTo>
                <a:cubicBezTo>
                  <a:pt x="16205" y="4264"/>
                  <a:pt x="16222" y="3886"/>
                  <a:pt x="16191" y="3713"/>
                </a:cubicBezTo>
                <a:cubicBezTo>
                  <a:pt x="16174" y="3619"/>
                  <a:pt x="16122" y="3586"/>
                  <a:pt x="15993" y="3586"/>
                </a:cubicBezTo>
                <a:cubicBezTo>
                  <a:pt x="15816" y="3586"/>
                  <a:pt x="15735" y="3468"/>
                  <a:pt x="15742" y="3221"/>
                </a:cubicBezTo>
                <a:cubicBezTo>
                  <a:pt x="15746" y="3093"/>
                  <a:pt x="15991" y="2974"/>
                  <a:pt x="16059" y="3067"/>
                </a:cubicBezTo>
                <a:cubicBezTo>
                  <a:pt x="16086" y="3104"/>
                  <a:pt x="16169" y="3120"/>
                  <a:pt x="16243" y="3102"/>
                </a:cubicBezTo>
                <a:cubicBezTo>
                  <a:pt x="16317" y="3083"/>
                  <a:pt x="16582" y="3067"/>
                  <a:pt x="16831" y="3067"/>
                </a:cubicBezTo>
                <a:cubicBezTo>
                  <a:pt x="17390" y="3066"/>
                  <a:pt x="17532" y="3023"/>
                  <a:pt x="17532" y="2857"/>
                </a:cubicBezTo>
                <a:cubicBezTo>
                  <a:pt x="17532" y="2787"/>
                  <a:pt x="17557" y="2688"/>
                  <a:pt x="17587" y="2639"/>
                </a:cubicBezTo>
                <a:cubicBezTo>
                  <a:pt x="17628" y="2572"/>
                  <a:pt x="17629" y="2514"/>
                  <a:pt x="17594" y="2420"/>
                </a:cubicBezTo>
                <a:cubicBezTo>
                  <a:pt x="17563" y="2340"/>
                  <a:pt x="17558" y="2146"/>
                  <a:pt x="17579" y="1888"/>
                </a:cubicBezTo>
                <a:cubicBezTo>
                  <a:pt x="17619" y="1402"/>
                  <a:pt x="17574" y="1294"/>
                  <a:pt x="17322" y="1266"/>
                </a:cubicBezTo>
                <a:cubicBezTo>
                  <a:pt x="17225" y="1255"/>
                  <a:pt x="17117" y="1227"/>
                  <a:pt x="17079" y="1202"/>
                </a:cubicBezTo>
                <a:cubicBezTo>
                  <a:pt x="16980" y="1136"/>
                  <a:pt x="15955" y="1034"/>
                  <a:pt x="14886" y="978"/>
                </a:cubicBezTo>
                <a:cubicBezTo>
                  <a:pt x="14749" y="971"/>
                  <a:pt x="14614" y="963"/>
                  <a:pt x="14478" y="957"/>
                </a:cubicBezTo>
                <a:cubicBezTo>
                  <a:pt x="13537" y="919"/>
                  <a:pt x="13047" y="883"/>
                  <a:pt x="12797" y="829"/>
                </a:cubicBezTo>
                <a:cubicBezTo>
                  <a:pt x="12735" y="821"/>
                  <a:pt x="12639" y="812"/>
                  <a:pt x="12633" y="806"/>
                </a:cubicBezTo>
                <a:cubicBezTo>
                  <a:pt x="12626" y="799"/>
                  <a:pt x="12624" y="792"/>
                  <a:pt x="12621" y="782"/>
                </a:cubicBezTo>
                <a:cubicBezTo>
                  <a:pt x="12593" y="765"/>
                  <a:pt x="12574" y="746"/>
                  <a:pt x="12572" y="726"/>
                </a:cubicBezTo>
                <a:cubicBezTo>
                  <a:pt x="12569" y="675"/>
                  <a:pt x="12563" y="559"/>
                  <a:pt x="12559" y="468"/>
                </a:cubicBezTo>
                <a:cubicBezTo>
                  <a:pt x="12554" y="316"/>
                  <a:pt x="12546" y="323"/>
                  <a:pt x="12460" y="542"/>
                </a:cubicBezTo>
                <a:lnTo>
                  <a:pt x="12366" y="782"/>
                </a:lnTo>
                <a:lnTo>
                  <a:pt x="12245" y="643"/>
                </a:lnTo>
                <a:cubicBezTo>
                  <a:pt x="12179" y="567"/>
                  <a:pt x="12086" y="491"/>
                  <a:pt x="12037" y="476"/>
                </a:cubicBezTo>
                <a:cubicBezTo>
                  <a:pt x="11988" y="460"/>
                  <a:pt x="11937" y="384"/>
                  <a:pt x="11923" y="303"/>
                </a:cubicBezTo>
                <a:cubicBezTo>
                  <a:pt x="11910" y="222"/>
                  <a:pt x="11874" y="147"/>
                  <a:pt x="11843" y="138"/>
                </a:cubicBezTo>
                <a:cubicBezTo>
                  <a:pt x="11813" y="128"/>
                  <a:pt x="11800" y="163"/>
                  <a:pt x="11813" y="218"/>
                </a:cubicBezTo>
                <a:cubicBezTo>
                  <a:pt x="11838" y="327"/>
                  <a:pt x="11634" y="583"/>
                  <a:pt x="11585" y="502"/>
                </a:cubicBezTo>
                <a:cubicBezTo>
                  <a:pt x="11568" y="474"/>
                  <a:pt x="11519" y="452"/>
                  <a:pt x="11477" y="452"/>
                </a:cubicBezTo>
                <a:cubicBezTo>
                  <a:pt x="11431" y="451"/>
                  <a:pt x="11382" y="349"/>
                  <a:pt x="11350" y="191"/>
                </a:cubicBezTo>
                <a:cubicBezTo>
                  <a:pt x="11327" y="71"/>
                  <a:pt x="11312" y="12"/>
                  <a:pt x="11303" y="2"/>
                </a:cubicBezTo>
                <a:close/>
                <a:moveTo>
                  <a:pt x="20508" y="9298"/>
                </a:moveTo>
                <a:cubicBezTo>
                  <a:pt x="20486" y="9303"/>
                  <a:pt x="20474" y="9318"/>
                  <a:pt x="20474" y="9341"/>
                </a:cubicBezTo>
                <a:cubicBezTo>
                  <a:pt x="20474" y="9382"/>
                  <a:pt x="20536" y="9415"/>
                  <a:pt x="20615" y="9415"/>
                </a:cubicBezTo>
                <a:cubicBezTo>
                  <a:pt x="20780" y="9415"/>
                  <a:pt x="20775" y="9383"/>
                  <a:pt x="20597" y="9314"/>
                </a:cubicBezTo>
                <a:cubicBezTo>
                  <a:pt x="20560" y="9300"/>
                  <a:pt x="20530" y="9293"/>
                  <a:pt x="20508" y="9298"/>
                </a:cubicBezTo>
                <a:close/>
              </a:path>
            </a:pathLst>
          </a:custGeom>
          <a:ln w="12700">
            <a:miter lim="400000"/>
          </a:ln>
        </p:spPr>
      </p:pic>
      <p:sp>
        <p:nvSpPr>
          <p:cNvPr id="7" name="Content Placeholder 3"/>
          <p:cNvSpPr txBox="1">
            <a:spLocks/>
          </p:cNvSpPr>
          <p:nvPr/>
        </p:nvSpPr>
        <p:spPr>
          <a:xfrm>
            <a:off x="120431" y="3563260"/>
            <a:ext cx="4359703" cy="1096855"/>
          </a:xfrm>
          <a:prstGeom prst="rect">
            <a:avLst/>
          </a:prstGeom>
          <a:ln>
            <a:solidFill>
              <a:srgbClr val="2C7C9F"/>
            </a:solidFill>
          </a:ln>
        </p:spPr>
        <p:txBody>
          <a:bodyPr vert="horz" lIns="116412" tIns="58206" rIns="116412" bIns="58206" rtlCol="0">
            <a:normAutofit lnSpcReduction="10000"/>
          </a:bodyPr>
          <a:lstStyle>
            <a:lvl1pPr marL="436546" indent="-436546" algn="l" defTabSz="582061" rtl="0" eaLnBrk="1" latinLnBrk="0" hangingPunct="1">
              <a:spcBef>
                <a:spcPct val="20000"/>
              </a:spcBef>
              <a:buFont typeface="Arial"/>
              <a:buChar char="•"/>
              <a:defRPr sz="2400" kern="1200">
                <a:solidFill>
                  <a:schemeClr val="tx1"/>
                </a:solidFill>
                <a:latin typeface="+mn-lt"/>
                <a:ea typeface="+mn-ea"/>
                <a:cs typeface="+mn-cs"/>
              </a:defRPr>
            </a:lvl1pPr>
            <a:lvl2pPr marL="945850" indent="-363788" algn="l" defTabSz="582061" rtl="0" eaLnBrk="1" latinLnBrk="0" hangingPunct="1">
              <a:spcBef>
                <a:spcPct val="20000"/>
              </a:spcBef>
              <a:buFont typeface="Arial"/>
              <a:buChar char="–"/>
              <a:defRPr sz="1800" kern="1200">
                <a:solidFill>
                  <a:srgbClr val="800000"/>
                </a:solidFill>
                <a:latin typeface="+mn-lt"/>
                <a:ea typeface="+mn-ea"/>
                <a:cs typeface="+mn-cs"/>
              </a:defRPr>
            </a:lvl2pPr>
            <a:lvl3pPr marL="1455153" indent="-291031" algn="l" defTabSz="582061" rtl="0" eaLnBrk="1" latinLnBrk="0" hangingPunct="1">
              <a:spcBef>
                <a:spcPct val="20000"/>
              </a:spcBef>
              <a:buFont typeface="Arial"/>
              <a:buChar char="•"/>
              <a:defRPr sz="1600" b="0" kern="1200">
                <a:solidFill>
                  <a:srgbClr val="2C7C9F"/>
                </a:solidFill>
                <a:latin typeface="+mn-lt"/>
                <a:ea typeface="+mn-ea"/>
                <a:cs typeface="+mn-cs"/>
              </a:defRPr>
            </a:lvl3pPr>
            <a:lvl4pPr marL="2037215" indent="-291031" algn="l" defTabSz="582061" rtl="0" eaLnBrk="1" latinLnBrk="0" hangingPunct="1">
              <a:spcBef>
                <a:spcPct val="20000"/>
              </a:spcBef>
              <a:buFont typeface="Arial"/>
              <a:buChar char="–"/>
              <a:defRPr sz="2500" kern="1200">
                <a:solidFill>
                  <a:schemeClr val="tx1"/>
                </a:solidFill>
                <a:latin typeface="+mn-lt"/>
                <a:ea typeface="+mn-ea"/>
                <a:cs typeface="+mn-cs"/>
              </a:defRPr>
            </a:lvl4pPr>
            <a:lvl5pPr marL="2619276" indent="-291031" algn="l" defTabSz="582061" rtl="0" eaLnBrk="1" latinLnBrk="0" hangingPunct="1">
              <a:spcBef>
                <a:spcPct val="20000"/>
              </a:spcBef>
              <a:buFont typeface="Arial"/>
              <a:buChar char="»"/>
              <a:defRPr sz="2500" kern="1200">
                <a:solidFill>
                  <a:schemeClr val="tx1"/>
                </a:solidFill>
                <a:latin typeface="+mn-lt"/>
                <a:ea typeface="+mn-ea"/>
                <a:cs typeface="+mn-cs"/>
              </a:defRPr>
            </a:lvl5pPr>
            <a:lvl6pPr marL="3201337" indent="-291031" algn="l" defTabSz="582061" rtl="0" eaLnBrk="1" latinLnBrk="0" hangingPunct="1">
              <a:spcBef>
                <a:spcPct val="20000"/>
              </a:spcBef>
              <a:buFont typeface="Arial"/>
              <a:buChar char="•"/>
              <a:defRPr sz="2500" kern="1200">
                <a:solidFill>
                  <a:schemeClr val="tx1"/>
                </a:solidFill>
                <a:latin typeface="+mn-lt"/>
                <a:ea typeface="+mn-ea"/>
                <a:cs typeface="+mn-cs"/>
              </a:defRPr>
            </a:lvl6pPr>
            <a:lvl7pPr marL="3783399" indent="-291031" algn="l" defTabSz="582061" rtl="0" eaLnBrk="1" latinLnBrk="0" hangingPunct="1">
              <a:spcBef>
                <a:spcPct val="20000"/>
              </a:spcBef>
              <a:buFont typeface="Arial"/>
              <a:buChar char="•"/>
              <a:defRPr sz="2500" kern="1200">
                <a:solidFill>
                  <a:schemeClr val="tx1"/>
                </a:solidFill>
                <a:latin typeface="+mn-lt"/>
                <a:ea typeface="+mn-ea"/>
                <a:cs typeface="+mn-cs"/>
              </a:defRPr>
            </a:lvl7pPr>
            <a:lvl8pPr marL="4365460" indent="-291031" algn="l" defTabSz="582061" rtl="0" eaLnBrk="1" latinLnBrk="0" hangingPunct="1">
              <a:spcBef>
                <a:spcPct val="20000"/>
              </a:spcBef>
              <a:buFont typeface="Arial"/>
              <a:buChar char="•"/>
              <a:defRPr sz="2500" kern="1200">
                <a:solidFill>
                  <a:schemeClr val="tx1"/>
                </a:solidFill>
                <a:latin typeface="+mn-lt"/>
                <a:ea typeface="+mn-ea"/>
                <a:cs typeface="+mn-cs"/>
              </a:defRPr>
            </a:lvl8pPr>
            <a:lvl9pPr marL="4947521" indent="-291031" algn="l" defTabSz="582061" rtl="0" eaLnBrk="1" latinLnBrk="0" hangingPunct="1">
              <a:spcBef>
                <a:spcPct val="20000"/>
              </a:spcBef>
              <a:buFont typeface="Arial"/>
              <a:buChar char="•"/>
              <a:defRPr sz="2500" kern="1200">
                <a:solidFill>
                  <a:schemeClr val="tx1"/>
                </a:solidFill>
                <a:latin typeface="+mn-lt"/>
                <a:ea typeface="+mn-ea"/>
                <a:cs typeface="+mn-cs"/>
              </a:defRPr>
            </a:lvl9pPr>
          </a:lstStyle>
          <a:p>
            <a:pPr marL="0" indent="0">
              <a:buNone/>
            </a:pPr>
            <a:r>
              <a:rPr lang="en-US" sz="1700" dirty="0" smtClean="0"/>
              <a:t>Exploit LHC luminosity increase </a:t>
            </a:r>
            <a:r>
              <a:rPr lang="en-US" sz="1700" dirty="0" smtClean="0">
                <a:latin typeface="Wingdings"/>
              </a:rPr>
              <a:t></a:t>
            </a:r>
            <a:r>
              <a:rPr lang="en-US" sz="1700" dirty="0" smtClean="0"/>
              <a:t>Fast readout   </a:t>
            </a:r>
          </a:p>
          <a:p>
            <a:r>
              <a:rPr lang="en-US" sz="1400" b="1" dirty="0" smtClean="0">
                <a:solidFill>
                  <a:srgbClr val="2C7C9F"/>
                </a:solidFill>
              </a:rPr>
              <a:t>readout of </a:t>
            </a:r>
            <a:r>
              <a:rPr lang="en-US" sz="1400" b="1" dirty="0" err="1" smtClean="0">
                <a:solidFill>
                  <a:srgbClr val="2C7C9F"/>
                </a:solidFill>
              </a:rPr>
              <a:t>Pb-Pb</a:t>
            </a:r>
            <a:r>
              <a:rPr lang="en-US" sz="1400" b="1" dirty="0" smtClean="0">
                <a:solidFill>
                  <a:srgbClr val="2C7C9F"/>
                </a:solidFill>
              </a:rPr>
              <a:t> at up to 100 kHz (presently 1kHz) </a:t>
            </a:r>
            <a:r>
              <a:rPr lang="en-US" sz="1400" dirty="0" smtClean="0">
                <a:solidFill>
                  <a:srgbClr val="2C7C9F"/>
                </a:solidFill>
              </a:rPr>
              <a:t>and 200kHz for </a:t>
            </a:r>
            <a:r>
              <a:rPr lang="en-US" sz="1400" dirty="0" err="1" smtClean="0">
                <a:solidFill>
                  <a:srgbClr val="2C7C9F"/>
                </a:solidFill>
              </a:rPr>
              <a:t>pp</a:t>
            </a:r>
            <a:endParaRPr lang="en-US" sz="1400" dirty="0" smtClean="0">
              <a:solidFill>
                <a:srgbClr val="2C7C9F"/>
              </a:solidFill>
            </a:endParaRPr>
          </a:p>
          <a:p>
            <a:pPr lvl="1"/>
            <a:endParaRPr lang="en-US" dirty="0" smtClean="0"/>
          </a:p>
        </p:txBody>
      </p:sp>
      <p:sp>
        <p:nvSpPr>
          <p:cNvPr id="8" name="Content Placeholder 3"/>
          <p:cNvSpPr txBox="1">
            <a:spLocks/>
          </p:cNvSpPr>
          <p:nvPr/>
        </p:nvSpPr>
        <p:spPr>
          <a:xfrm>
            <a:off x="108671" y="2457827"/>
            <a:ext cx="4591797" cy="1011354"/>
          </a:xfrm>
          <a:prstGeom prst="rect">
            <a:avLst/>
          </a:prstGeom>
          <a:ln>
            <a:solidFill>
              <a:srgbClr val="C00000"/>
            </a:solidFill>
          </a:ln>
        </p:spPr>
        <p:txBody>
          <a:bodyPr vert="horz" lIns="116412" tIns="58206" rIns="116412" bIns="58206" rtlCol="0">
            <a:normAutofit fontScale="70000" lnSpcReduction="20000"/>
          </a:bodyPr>
          <a:lstStyle>
            <a:lvl1pPr marL="436546" indent="-436546" algn="l" defTabSz="582061" rtl="0" eaLnBrk="1" latinLnBrk="0" hangingPunct="1">
              <a:spcBef>
                <a:spcPct val="20000"/>
              </a:spcBef>
              <a:buFont typeface="Arial"/>
              <a:buChar char="•"/>
              <a:defRPr sz="2400" kern="1200">
                <a:solidFill>
                  <a:schemeClr val="tx1"/>
                </a:solidFill>
                <a:latin typeface="+mn-lt"/>
                <a:ea typeface="+mn-ea"/>
                <a:cs typeface="+mn-cs"/>
              </a:defRPr>
            </a:lvl1pPr>
            <a:lvl2pPr marL="945850" indent="-363788" algn="l" defTabSz="582061" rtl="0" eaLnBrk="1" latinLnBrk="0" hangingPunct="1">
              <a:spcBef>
                <a:spcPct val="20000"/>
              </a:spcBef>
              <a:buFont typeface="Arial"/>
              <a:buChar char="–"/>
              <a:defRPr sz="1800" kern="1200">
                <a:solidFill>
                  <a:srgbClr val="800000"/>
                </a:solidFill>
                <a:latin typeface="+mn-lt"/>
                <a:ea typeface="+mn-ea"/>
                <a:cs typeface="+mn-cs"/>
              </a:defRPr>
            </a:lvl2pPr>
            <a:lvl3pPr marL="1455153" indent="-291031" algn="l" defTabSz="582061" rtl="0" eaLnBrk="1" latinLnBrk="0" hangingPunct="1">
              <a:spcBef>
                <a:spcPct val="20000"/>
              </a:spcBef>
              <a:buFont typeface="Arial"/>
              <a:buChar char="•"/>
              <a:defRPr sz="1600" b="0" kern="1200">
                <a:solidFill>
                  <a:srgbClr val="2C7C9F"/>
                </a:solidFill>
                <a:latin typeface="+mn-lt"/>
                <a:ea typeface="+mn-ea"/>
                <a:cs typeface="+mn-cs"/>
              </a:defRPr>
            </a:lvl3pPr>
            <a:lvl4pPr marL="2037215" indent="-291031" algn="l" defTabSz="582061" rtl="0" eaLnBrk="1" latinLnBrk="0" hangingPunct="1">
              <a:spcBef>
                <a:spcPct val="20000"/>
              </a:spcBef>
              <a:buFont typeface="Arial"/>
              <a:buChar char="–"/>
              <a:defRPr sz="2500" kern="1200">
                <a:solidFill>
                  <a:schemeClr val="tx1"/>
                </a:solidFill>
                <a:latin typeface="+mn-lt"/>
                <a:ea typeface="+mn-ea"/>
                <a:cs typeface="+mn-cs"/>
              </a:defRPr>
            </a:lvl4pPr>
            <a:lvl5pPr marL="2619276" indent="-291031" algn="l" defTabSz="582061" rtl="0" eaLnBrk="1" latinLnBrk="0" hangingPunct="1">
              <a:spcBef>
                <a:spcPct val="20000"/>
              </a:spcBef>
              <a:buFont typeface="Arial"/>
              <a:buChar char="»"/>
              <a:defRPr sz="2500" kern="1200">
                <a:solidFill>
                  <a:schemeClr val="tx1"/>
                </a:solidFill>
                <a:latin typeface="+mn-lt"/>
                <a:ea typeface="+mn-ea"/>
                <a:cs typeface="+mn-cs"/>
              </a:defRPr>
            </a:lvl5pPr>
            <a:lvl6pPr marL="3201337" indent="-291031" algn="l" defTabSz="582061" rtl="0" eaLnBrk="1" latinLnBrk="0" hangingPunct="1">
              <a:spcBef>
                <a:spcPct val="20000"/>
              </a:spcBef>
              <a:buFont typeface="Arial"/>
              <a:buChar char="•"/>
              <a:defRPr sz="2500" kern="1200">
                <a:solidFill>
                  <a:schemeClr val="tx1"/>
                </a:solidFill>
                <a:latin typeface="+mn-lt"/>
                <a:ea typeface="+mn-ea"/>
                <a:cs typeface="+mn-cs"/>
              </a:defRPr>
            </a:lvl6pPr>
            <a:lvl7pPr marL="3783399" indent="-291031" algn="l" defTabSz="582061" rtl="0" eaLnBrk="1" latinLnBrk="0" hangingPunct="1">
              <a:spcBef>
                <a:spcPct val="20000"/>
              </a:spcBef>
              <a:buFont typeface="Arial"/>
              <a:buChar char="•"/>
              <a:defRPr sz="2500" kern="1200">
                <a:solidFill>
                  <a:schemeClr val="tx1"/>
                </a:solidFill>
                <a:latin typeface="+mn-lt"/>
                <a:ea typeface="+mn-ea"/>
                <a:cs typeface="+mn-cs"/>
              </a:defRPr>
            </a:lvl7pPr>
            <a:lvl8pPr marL="4365460" indent="-291031" algn="l" defTabSz="582061" rtl="0" eaLnBrk="1" latinLnBrk="0" hangingPunct="1">
              <a:spcBef>
                <a:spcPct val="20000"/>
              </a:spcBef>
              <a:buFont typeface="Arial"/>
              <a:buChar char="•"/>
              <a:defRPr sz="2500" kern="1200">
                <a:solidFill>
                  <a:schemeClr val="tx1"/>
                </a:solidFill>
                <a:latin typeface="+mn-lt"/>
                <a:ea typeface="+mn-ea"/>
                <a:cs typeface="+mn-cs"/>
              </a:defRPr>
            </a:lvl8pPr>
            <a:lvl9pPr marL="4947521" indent="-291031" algn="l" defTabSz="582061" rtl="0" eaLnBrk="1" latinLnBrk="0" hangingPunct="1">
              <a:spcBef>
                <a:spcPct val="20000"/>
              </a:spcBef>
              <a:buFont typeface="Arial"/>
              <a:buChar char="•"/>
              <a:defRPr sz="2500" kern="1200">
                <a:solidFill>
                  <a:schemeClr val="tx1"/>
                </a:solidFill>
                <a:latin typeface="+mn-lt"/>
                <a:ea typeface="+mn-ea"/>
                <a:cs typeface="+mn-cs"/>
              </a:defRPr>
            </a:lvl9pPr>
          </a:lstStyle>
          <a:p>
            <a:pPr marL="0" indent="0">
              <a:buNone/>
            </a:pPr>
            <a:r>
              <a:rPr lang="en-US" dirty="0" smtClean="0"/>
              <a:t>Improve tracking efficiency and </a:t>
            </a:r>
            <a:r>
              <a:rPr lang="en-US" i="1" dirty="0" err="1" smtClean="0"/>
              <a:t>p</a:t>
            </a:r>
            <a:r>
              <a:rPr lang="en-US" baseline="-25000" dirty="0" err="1" smtClean="0"/>
              <a:t>T</a:t>
            </a:r>
            <a:r>
              <a:rPr lang="en-US" dirty="0" smtClean="0"/>
              <a:t> resolution at low </a:t>
            </a:r>
            <a:r>
              <a:rPr lang="en-US" i="1" dirty="0" err="1" smtClean="0"/>
              <a:t>p</a:t>
            </a:r>
            <a:r>
              <a:rPr lang="en-US" baseline="-25000" dirty="0" err="1" smtClean="0"/>
              <a:t>T</a:t>
            </a:r>
            <a:r>
              <a:rPr lang="en-US" baseline="-25000" dirty="0" smtClean="0"/>
              <a:t> </a:t>
            </a:r>
            <a:r>
              <a:rPr lang="en-US" dirty="0" smtClean="0"/>
              <a:t>  </a:t>
            </a:r>
          </a:p>
          <a:p>
            <a:r>
              <a:rPr lang="en-US" sz="2000" dirty="0" smtClean="0">
                <a:solidFill>
                  <a:srgbClr val="2C7C9F"/>
                </a:solidFill>
              </a:rPr>
              <a:t>increase granularity: 6 layers  ➔ </a:t>
            </a:r>
            <a:r>
              <a:rPr lang="en-US" sz="2000" b="1" dirty="0" smtClean="0">
                <a:solidFill>
                  <a:srgbClr val="2C7C9F"/>
                </a:solidFill>
              </a:rPr>
              <a:t>7 pixel layers</a:t>
            </a:r>
          </a:p>
          <a:p>
            <a:pPr marL="0" indent="0">
              <a:buFont typeface="Arial"/>
              <a:buNone/>
            </a:pPr>
            <a:endParaRPr lang="en-US" dirty="0"/>
          </a:p>
        </p:txBody>
      </p:sp>
      <p:sp>
        <p:nvSpPr>
          <p:cNvPr id="9" name="Content Placeholder 3"/>
          <p:cNvSpPr txBox="1">
            <a:spLocks/>
          </p:cNvSpPr>
          <p:nvPr/>
        </p:nvSpPr>
        <p:spPr>
          <a:xfrm>
            <a:off x="4841093" y="3227294"/>
            <a:ext cx="4201488" cy="1255058"/>
          </a:xfrm>
          <a:prstGeom prst="rect">
            <a:avLst/>
          </a:prstGeom>
          <a:ln>
            <a:solidFill>
              <a:schemeClr val="accent6"/>
            </a:solidFill>
          </a:ln>
        </p:spPr>
        <p:txBody>
          <a:bodyPr vert="horz" lIns="116412" tIns="58206" rIns="116412" bIns="58206" rtlCol="0">
            <a:normAutofit fontScale="55000" lnSpcReduction="20000"/>
          </a:bodyPr>
          <a:lstStyle>
            <a:lvl1pPr marL="436546" indent="-436546" algn="l" defTabSz="582061" rtl="0" eaLnBrk="1" latinLnBrk="0" hangingPunct="1">
              <a:spcBef>
                <a:spcPct val="20000"/>
              </a:spcBef>
              <a:buFont typeface="Arial"/>
              <a:buChar char="•"/>
              <a:defRPr sz="2400" kern="1200">
                <a:solidFill>
                  <a:schemeClr val="tx1"/>
                </a:solidFill>
                <a:latin typeface="+mn-lt"/>
                <a:ea typeface="+mn-ea"/>
                <a:cs typeface="+mn-cs"/>
              </a:defRPr>
            </a:lvl1pPr>
            <a:lvl2pPr marL="945850" indent="-363788" algn="l" defTabSz="582061" rtl="0" eaLnBrk="1" latinLnBrk="0" hangingPunct="1">
              <a:spcBef>
                <a:spcPct val="20000"/>
              </a:spcBef>
              <a:buFont typeface="Arial"/>
              <a:buChar char="–"/>
              <a:defRPr sz="1800" kern="1200">
                <a:solidFill>
                  <a:srgbClr val="800000"/>
                </a:solidFill>
                <a:latin typeface="+mn-lt"/>
                <a:ea typeface="+mn-ea"/>
                <a:cs typeface="+mn-cs"/>
              </a:defRPr>
            </a:lvl2pPr>
            <a:lvl3pPr marL="1455153" indent="-291031" algn="l" defTabSz="582061" rtl="0" eaLnBrk="1" latinLnBrk="0" hangingPunct="1">
              <a:spcBef>
                <a:spcPct val="20000"/>
              </a:spcBef>
              <a:buFont typeface="Arial"/>
              <a:buChar char="•"/>
              <a:defRPr sz="1600" b="0" kern="1200">
                <a:solidFill>
                  <a:srgbClr val="2C7C9F"/>
                </a:solidFill>
                <a:latin typeface="+mn-lt"/>
                <a:ea typeface="+mn-ea"/>
                <a:cs typeface="+mn-cs"/>
              </a:defRPr>
            </a:lvl3pPr>
            <a:lvl4pPr marL="2037215" indent="-291031" algn="l" defTabSz="582061" rtl="0" eaLnBrk="1" latinLnBrk="0" hangingPunct="1">
              <a:spcBef>
                <a:spcPct val="20000"/>
              </a:spcBef>
              <a:buFont typeface="Arial"/>
              <a:buChar char="–"/>
              <a:defRPr sz="2500" kern="1200">
                <a:solidFill>
                  <a:schemeClr val="tx1"/>
                </a:solidFill>
                <a:latin typeface="+mn-lt"/>
                <a:ea typeface="+mn-ea"/>
                <a:cs typeface="+mn-cs"/>
              </a:defRPr>
            </a:lvl4pPr>
            <a:lvl5pPr marL="2619276" indent="-291031" algn="l" defTabSz="582061" rtl="0" eaLnBrk="1" latinLnBrk="0" hangingPunct="1">
              <a:spcBef>
                <a:spcPct val="20000"/>
              </a:spcBef>
              <a:buFont typeface="Arial"/>
              <a:buChar char="»"/>
              <a:defRPr sz="2500" kern="1200">
                <a:solidFill>
                  <a:schemeClr val="tx1"/>
                </a:solidFill>
                <a:latin typeface="+mn-lt"/>
                <a:ea typeface="+mn-ea"/>
                <a:cs typeface="+mn-cs"/>
              </a:defRPr>
            </a:lvl5pPr>
            <a:lvl6pPr marL="3201337" indent="-291031" algn="l" defTabSz="582061" rtl="0" eaLnBrk="1" latinLnBrk="0" hangingPunct="1">
              <a:spcBef>
                <a:spcPct val="20000"/>
              </a:spcBef>
              <a:buFont typeface="Arial"/>
              <a:buChar char="•"/>
              <a:defRPr sz="2500" kern="1200">
                <a:solidFill>
                  <a:schemeClr val="tx1"/>
                </a:solidFill>
                <a:latin typeface="+mn-lt"/>
                <a:ea typeface="+mn-ea"/>
                <a:cs typeface="+mn-cs"/>
              </a:defRPr>
            </a:lvl6pPr>
            <a:lvl7pPr marL="3783399" indent="-291031" algn="l" defTabSz="582061" rtl="0" eaLnBrk="1" latinLnBrk="0" hangingPunct="1">
              <a:spcBef>
                <a:spcPct val="20000"/>
              </a:spcBef>
              <a:buFont typeface="Arial"/>
              <a:buChar char="•"/>
              <a:defRPr sz="2500" kern="1200">
                <a:solidFill>
                  <a:schemeClr val="tx1"/>
                </a:solidFill>
                <a:latin typeface="+mn-lt"/>
                <a:ea typeface="+mn-ea"/>
                <a:cs typeface="+mn-cs"/>
              </a:defRPr>
            </a:lvl7pPr>
            <a:lvl8pPr marL="4365460" indent="-291031" algn="l" defTabSz="582061" rtl="0" eaLnBrk="1" latinLnBrk="0" hangingPunct="1">
              <a:spcBef>
                <a:spcPct val="20000"/>
              </a:spcBef>
              <a:buFont typeface="Arial"/>
              <a:buChar char="•"/>
              <a:defRPr sz="2500" kern="1200">
                <a:solidFill>
                  <a:schemeClr val="tx1"/>
                </a:solidFill>
                <a:latin typeface="+mn-lt"/>
                <a:ea typeface="+mn-ea"/>
                <a:cs typeface="+mn-cs"/>
              </a:defRPr>
            </a:lvl8pPr>
            <a:lvl9pPr marL="4947521" indent="-291031" algn="l" defTabSz="582061" rtl="0" eaLnBrk="1" latinLnBrk="0" hangingPunct="1">
              <a:spcBef>
                <a:spcPct val="20000"/>
              </a:spcBef>
              <a:buFont typeface="Arial"/>
              <a:buChar char="•"/>
              <a:defRPr sz="2500" kern="1200">
                <a:solidFill>
                  <a:schemeClr val="tx1"/>
                </a:solidFill>
                <a:latin typeface="+mn-lt"/>
                <a:ea typeface="+mn-ea"/>
                <a:cs typeface="+mn-cs"/>
              </a:defRPr>
            </a:lvl9pPr>
          </a:lstStyle>
          <a:p>
            <a:pPr marL="0" indent="0">
              <a:buNone/>
            </a:pPr>
            <a:r>
              <a:rPr lang="en-US" sz="2700" dirty="0" smtClean="0">
                <a:solidFill>
                  <a:schemeClr val="accent6"/>
                </a:solidFill>
              </a:rPr>
              <a:t>Withstand radiation load (10 years operation):</a:t>
            </a:r>
            <a:r>
              <a:rPr lang="en-US" dirty="0" smtClean="0">
                <a:solidFill>
                  <a:schemeClr val="accent6"/>
                </a:solidFill>
              </a:rPr>
              <a:t> </a:t>
            </a:r>
          </a:p>
          <a:p>
            <a:r>
              <a:rPr lang="en-US" sz="2200" dirty="0" smtClean="0">
                <a:solidFill>
                  <a:srgbClr val="2C7C9F"/>
                </a:solidFill>
              </a:rPr>
              <a:t>TID: ~ 270 </a:t>
            </a:r>
            <a:r>
              <a:rPr lang="en-US" sz="2200" dirty="0" err="1" smtClean="0">
                <a:solidFill>
                  <a:srgbClr val="2C7C9F"/>
                </a:solidFill>
              </a:rPr>
              <a:t>krad</a:t>
            </a:r>
            <a:r>
              <a:rPr lang="en-US" sz="2200" dirty="0" smtClean="0">
                <a:solidFill>
                  <a:srgbClr val="2C7C9F"/>
                </a:solidFill>
              </a:rPr>
              <a:t>, NIEL: ~</a:t>
            </a:r>
            <a:r>
              <a:rPr lang="en-US" sz="2200" dirty="0" smtClean="0">
                <a:solidFill>
                  <a:srgbClr val="2C7C9F"/>
                </a:solidFill>
              </a:rPr>
              <a:t>1.7x10</a:t>
            </a:r>
            <a:r>
              <a:rPr lang="en-US" sz="2200" baseline="30000" dirty="0" smtClean="0">
                <a:solidFill>
                  <a:srgbClr val="2C7C9F"/>
                </a:solidFill>
              </a:rPr>
              <a:t>12 </a:t>
            </a:r>
            <a:r>
              <a:rPr lang="en-US" sz="2200" dirty="0" smtClean="0">
                <a:solidFill>
                  <a:srgbClr val="2C7C9F"/>
                </a:solidFill>
              </a:rPr>
              <a:t>1MeV </a:t>
            </a:r>
            <a:r>
              <a:rPr lang="en-US" sz="2200" dirty="0" err="1" smtClean="0">
                <a:solidFill>
                  <a:srgbClr val="2C7C9F"/>
                </a:solidFill>
              </a:rPr>
              <a:t>n</a:t>
            </a:r>
            <a:r>
              <a:rPr lang="en-US" sz="2200" baseline="-25000" dirty="0" err="1" smtClean="0">
                <a:solidFill>
                  <a:srgbClr val="2C7C9F"/>
                </a:solidFill>
              </a:rPr>
              <a:t>eq</a:t>
            </a:r>
            <a:r>
              <a:rPr lang="en-US" sz="2200" dirty="0" smtClean="0">
                <a:solidFill>
                  <a:srgbClr val="2C7C9F"/>
                </a:solidFill>
              </a:rPr>
              <a:t>/ cm</a:t>
            </a:r>
            <a:r>
              <a:rPr lang="en-US" sz="2200" baseline="30000" dirty="0" smtClean="0">
                <a:solidFill>
                  <a:srgbClr val="2C7C9F"/>
                </a:solidFill>
              </a:rPr>
              <a:t>2</a:t>
            </a:r>
          </a:p>
          <a:p>
            <a:pPr marL="0" indent="0">
              <a:buFont typeface="Arial"/>
              <a:buNone/>
            </a:pPr>
            <a:endParaRPr lang="en-US" dirty="0" smtClean="0"/>
          </a:p>
          <a:p>
            <a:pPr marL="0" indent="0">
              <a:buNone/>
            </a:pPr>
            <a:r>
              <a:rPr lang="en-US" sz="2700" dirty="0" smtClean="0">
                <a:solidFill>
                  <a:srgbClr val="C00000"/>
                </a:solidFill>
              </a:rPr>
              <a:t>Fast insertion and removal</a:t>
            </a:r>
          </a:p>
          <a:p>
            <a:r>
              <a:rPr lang="en-US" sz="2200" dirty="0" smtClean="0">
                <a:solidFill>
                  <a:srgbClr val="2C7C9F"/>
                </a:solidFill>
              </a:rPr>
              <a:t>possibility to </a:t>
            </a:r>
            <a:r>
              <a:rPr lang="en-US" sz="2200" b="1" dirty="0" smtClean="0">
                <a:solidFill>
                  <a:srgbClr val="2C7C9F"/>
                </a:solidFill>
              </a:rPr>
              <a:t>replace non-functioning detector staves during yearly shutdown</a:t>
            </a:r>
            <a:endParaRPr lang="en-US" sz="2200" b="1" dirty="0">
              <a:solidFill>
                <a:srgbClr val="2C7C9F"/>
              </a:solidFill>
            </a:endParaRPr>
          </a:p>
        </p:txBody>
      </p:sp>
    </p:spTree>
    <p:extLst>
      <p:ext uri="{BB962C8B-B14F-4D97-AF65-F5344CB8AC3E}">
        <p14:creationId xmlns:p14="http://schemas.microsoft.com/office/powerpoint/2010/main" val="36670345"/>
      </p:ext>
    </p:extLst>
  </p:cSld>
  <p:clrMapOvr>
    <a:masterClrMapping/>
  </p:clrMapOvr>
  <p:timing>
    <p:tnLst>
      <p:par>
        <p:cTn xmlns:p14="http://schemas.microsoft.com/office/powerpoint/2010/mai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 name="TextBox 50"/>
          <p:cNvSpPr txBox="1"/>
          <p:nvPr/>
        </p:nvSpPr>
        <p:spPr>
          <a:xfrm>
            <a:off x="107380" y="3381863"/>
            <a:ext cx="8928100" cy="1620225"/>
          </a:xfrm>
          <a:prstGeom prst="rect">
            <a:avLst/>
          </a:prstGeom>
          <a:noFill/>
          <a:ln>
            <a:noFill/>
          </a:ln>
        </p:spPr>
        <p:txBody>
          <a:bodyPr wrap="square" lIns="72000" tIns="36000" rIns="72000" bIns="36000" rtlCol="0" anchor="t" anchorCtr="0">
            <a:noAutofit/>
          </a:bodyPr>
          <a:lstStyle/>
          <a:p>
            <a:pPr marL="177800" indent="-177800" defTabSz="519113">
              <a:spcAft>
                <a:spcPts val="600"/>
              </a:spcAft>
              <a:buFont typeface="Arial" panose="020B0604020202020204" pitchFamily="34" charset="0"/>
              <a:buChar char="•"/>
            </a:pPr>
            <a:r>
              <a:rPr lang="en-US" sz="1400" dirty="0" smtClean="0">
                <a:solidFill>
                  <a:srgbClr val="C00000"/>
                </a:solidFill>
              </a:rPr>
              <a:t>Event rate </a:t>
            </a:r>
            <a:r>
              <a:rPr lang="en-US" sz="1400" dirty="0" smtClean="0">
                <a:solidFill>
                  <a:schemeClr val="tx2"/>
                </a:solidFill>
              </a:rPr>
              <a:t>= </a:t>
            </a:r>
            <a:r>
              <a:rPr lang="en-US" sz="1400" u="sng" dirty="0" smtClean="0">
                <a:solidFill>
                  <a:schemeClr val="tx2"/>
                </a:solidFill>
              </a:rPr>
              <a:t>average</a:t>
            </a:r>
            <a:r>
              <a:rPr lang="en-US" sz="1400" dirty="0" smtClean="0">
                <a:solidFill>
                  <a:schemeClr val="tx2"/>
                </a:solidFill>
              </a:rPr>
              <a:t> number of interactions per second. Poisson dictates </a:t>
            </a:r>
            <a:r>
              <a:rPr lang="en-US" sz="1400" dirty="0" smtClean="0">
                <a:solidFill>
                  <a:srgbClr val="C00000"/>
                </a:solidFill>
              </a:rPr>
              <a:t>pileup</a:t>
            </a:r>
            <a:r>
              <a:rPr lang="en-US" sz="1400" dirty="0" smtClean="0">
                <a:solidFill>
                  <a:schemeClr val="tx2"/>
                </a:solidFill>
              </a:rPr>
              <a:t> in frames.</a:t>
            </a:r>
          </a:p>
          <a:p>
            <a:pPr marL="177800" indent="-177800" defTabSz="519113">
              <a:spcAft>
                <a:spcPts val="600"/>
              </a:spcAft>
              <a:buFont typeface="Arial" panose="020B0604020202020204" pitchFamily="34" charset="0"/>
              <a:buChar char="•"/>
            </a:pPr>
            <a:r>
              <a:rPr lang="en-US" sz="1400" dirty="0" smtClean="0">
                <a:solidFill>
                  <a:srgbClr val="FF9900"/>
                </a:solidFill>
              </a:rPr>
              <a:t>Background</a:t>
            </a:r>
            <a:r>
              <a:rPr lang="en-US" sz="1400" dirty="0" smtClean="0">
                <a:solidFill>
                  <a:schemeClr val="tx2"/>
                </a:solidFill>
              </a:rPr>
              <a:t> – almost constant over time, relevant for the inner layers only.</a:t>
            </a:r>
          </a:p>
          <a:p>
            <a:pPr marL="177800" indent="-177800" defTabSz="519113">
              <a:spcAft>
                <a:spcPts val="600"/>
              </a:spcAft>
              <a:buFont typeface="Arial" panose="020B0604020202020204" pitchFamily="34" charset="0"/>
              <a:buChar char="•"/>
            </a:pPr>
            <a:r>
              <a:rPr lang="en-US" sz="1400" dirty="0">
                <a:solidFill>
                  <a:schemeClr val="accent4">
                    <a:lumMod val="50000"/>
                  </a:schemeClr>
                </a:solidFill>
              </a:rPr>
              <a:t>Noise</a:t>
            </a:r>
            <a:r>
              <a:rPr lang="en-US" sz="1400" dirty="0">
                <a:solidFill>
                  <a:schemeClr val="tx2"/>
                </a:solidFill>
              </a:rPr>
              <a:t> – pixel with a signal without being actually </a:t>
            </a:r>
            <a:r>
              <a:rPr lang="en-US" sz="1400" dirty="0" smtClean="0">
                <a:solidFill>
                  <a:schemeClr val="tx2"/>
                </a:solidFill>
              </a:rPr>
              <a:t>hit, </a:t>
            </a:r>
            <a:r>
              <a:rPr lang="en-US" sz="1400" dirty="0">
                <a:solidFill>
                  <a:srgbClr val="C00000"/>
                </a:solidFill>
              </a:rPr>
              <a:t>not constant over integration time</a:t>
            </a:r>
            <a:r>
              <a:rPr lang="en-US" sz="1400" dirty="0" smtClean="0">
                <a:solidFill>
                  <a:schemeClr val="tx2"/>
                </a:solidFill>
              </a:rPr>
              <a:t>.</a:t>
            </a:r>
            <a:endParaRPr lang="en-US" sz="1400" dirty="0">
              <a:solidFill>
                <a:schemeClr val="tx2"/>
              </a:solidFill>
            </a:endParaRPr>
          </a:p>
          <a:p>
            <a:pPr marL="177800" indent="-177800" defTabSz="519113">
              <a:spcAft>
                <a:spcPts val="600"/>
              </a:spcAft>
              <a:buFont typeface="Arial" panose="020B0604020202020204" pitchFamily="34" charset="0"/>
              <a:buChar char="•"/>
            </a:pPr>
            <a:r>
              <a:rPr lang="en-US" sz="1400" dirty="0" smtClean="0">
                <a:solidFill>
                  <a:srgbClr val="FF00FF"/>
                </a:solidFill>
              </a:rPr>
              <a:t>Frame</a:t>
            </a:r>
            <a:r>
              <a:rPr lang="en-US" sz="1400" dirty="0" smtClean="0">
                <a:solidFill>
                  <a:schemeClr val="tx2"/>
                </a:solidFill>
              </a:rPr>
              <a:t> – the frame coincides with the strobe window being on, during which every signal is recorded, hence the sensor records everything, as the time the strobe window shut close is negligible (some ns every cycle).</a:t>
            </a:r>
          </a:p>
        </p:txBody>
      </p:sp>
      <p:sp>
        <p:nvSpPr>
          <p:cNvPr id="3" name="TextBox 2"/>
          <p:cNvSpPr txBox="1"/>
          <p:nvPr/>
        </p:nvSpPr>
        <p:spPr>
          <a:xfrm>
            <a:off x="107380" y="33398"/>
            <a:ext cx="8928100" cy="324000"/>
          </a:xfrm>
          <a:prstGeom prst="rect">
            <a:avLst/>
          </a:prstGeom>
          <a:noFill/>
        </p:spPr>
        <p:txBody>
          <a:bodyPr wrap="square" tIns="36000" bIns="36000" rtlCol="0" anchor="ctr" anchorCtr="0">
            <a:noAutofit/>
          </a:bodyPr>
          <a:lstStyle/>
          <a:p>
            <a:r>
              <a:rPr lang="en-US" sz="2400" b="1" dirty="0" smtClean="0">
                <a:solidFill>
                  <a:schemeClr val="tx2"/>
                </a:solidFill>
              </a:rPr>
              <a:t>Readout </a:t>
            </a:r>
            <a:r>
              <a:rPr lang="en-US" sz="2400" dirty="0" smtClean="0">
                <a:solidFill>
                  <a:schemeClr val="tx2"/>
                </a:solidFill>
              </a:rPr>
              <a:t>– global timing (</a:t>
            </a:r>
            <a:r>
              <a:rPr lang="en-US" sz="2400" dirty="0" smtClean="0">
                <a:solidFill>
                  <a:srgbClr val="C00000"/>
                </a:solidFill>
              </a:rPr>
              <a:t>continuous</a:t>
            </a:r>
            <a:r>
              <a:rPr lang="en-US" sz="2400" dirty="0" smtClean="0">
                <a:solidFill>
                  <a:schemeClr val="tx2"/>
                </a:solidFill>
              </a:rPr>
              <a:t>)</a:t>
            </a:r>
            <a:endParaRPr lang="en-US" sz="2400" dirty="0">
              <a:solidFill>
                <a:schemeClr val="tx2"/>
              </a:solidFill>
            </a:endParaRPr>
          </a:p>
        </p:txBody>
      </p:sp>
      <p:cxnSp>
        <p:nvCxnSpPr>
          <p:cNvPr id="7" name="Straight Arrow Connector 6"/>
          <p:cNvCxnSpPr/>
          <p:nvPr/>
        </p:nvCxnSpPr>
        <p:spPr>
          <a:xfrm>
            <a:off x="107380" y="3111848"/>
            <a:ext cx="8928100" cy="0"/>
          </a:xfrm>
          <a:prstGeom prst="straightConnector1">
            <a:avLst/>
          </a:prstGeom>
          <a:ln w="28575">
            <a:solidFill>
              <a:schemeClr val="tx1"/>
            </a:solidFill>
            <a:tailEnd type="arrow"/>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8" name="TextBox 7"/>
          <p:cNvSpPr txBox="1"/>
          <p:nvPr/>
        </p:nvSpPr>
        <p:spPr>
          <a:xfrm>
            <a:off x="107380" y="3111825"/>
            <a:ext cx="914400" cy="216000"/>
          </a:xfrm>
          <a:prstGeom prst="rect">
            <a:avLst/>
          </a:prstGeom>
          <a:noFill/>
        </p:spPr>
        <p:txBody>
          <a:bodyPr wrap="square" lIns="36000" tIns="36000" rIns="36000" bIns="36000" rtlCol="0" anchor="ctr" anchorCtr="0">
            <a:noAutofit/>
          </a:bodyPr>
          <a:lstStyle/>
          <a:p>
            <a:r>
              <a:rPr lang="en-US" sz="1400" dirty="0" smtClean="0">
                <a:solidFill>
                  <a:schemeClr val="tx2"/>
                </a:solidFill>
              </a:rPr>
              <a:t>Time</a:t>
            </a:r>
          </a:p>
        </p:txBody>
      </p:sp>
      <p:sp>
        <p:nvSpPr>
          <p:cNvPr id="81" name="TextBox 80"/>
          <p:cNvSpPr txBox="1"/>
          <p:nvPr/>
        </p:nvSpPr>
        <p:spPr>
          <a:xfrm>
            <a:off x="2195670" y="465480"/>
            <a:ext cx="720000" cy="162000"/>
          </a:xfrm>
          <a:prstGeom prst="rect">
            <a:avLst/>
          </a:prstGeom>
          <a:noFill/>
        </p:spPr>
        <p:txBody>
          <a:bodyPr wrap="square" lIns="36000" tIns="36000" rIns="36000" bIns="36000" rtlCol="0" anchor="ctr" anchorCtr="0">
            <a:noAutofit/>
          </a:bodyPr>
          <a:lstStyle/>
          <a:p>
            <a:pPr algn="ctr"/>
            <a:r>
              <a:rPr lang="en-US" sz="1200" b="1" dirty="0" smtClean="0">
                <a:solidFill>
                  <a:schemeClr val="tx2"/>
                </a:solidFill>
              </a:rPr>
              <a:t>Frame n</a:t>
            </a:r>
          </a:p>
        </p:txBody>
      </p:sp>
      <p:sp>
        <p:nvSpPr>
          <p:cNvPr id="82" name="TextBox 81"/>
          <p:cNvSpPr txBox="1"/>
          <p:nvPr/>
        </p:nvSpPr>
        <p:spPr>
          <a:xfrm>
            <a:off x="3780010" y="465458"/>
            <a:ext cx="864000" cy="162000"/>
          </a:xfrm>
          <a:prstGeom prst="rect">
            <a:avLst/>
          </a:prstGeom>
          <a:noFill/>
        </p:spPr>
        <p:txBody>
          <a:bodyPr wrap="square" lIns="36000" tIns="36000" rIns="36000" bIns="36000" rtlCol="0" anchor="ctr" anchorCtr="0">
            <a:noAutofit/>
          </a:bodyPr>
          <a:lstStyle/>
          <a:p>
            <a:pPr algn="ctr"/>
            <a:r>
              <a:rPr lang="en-US" sz="1200" b="1" dirty="0" smtClean="0">
                <a:solidFill>
                  <a:schemeClr val="tx2"/>
                </a:solidFill>
              </a:rPr>
              <a:t>Frame n+1</a:t>
            </a:r>
          </a:p>
        </p:txBody>
      </p:sp>
      <p:sp>
        <p:nvSpPr>
          <p:cNvPr id="105" name="TextBox 104"/>
          <p:cNvSpPr txBox="1"/>
          <p:nvPr/>
        </p:nvSpPr>
        <p:spPr>
          <a:xfrm>
            <a:off x="900930" y="2571825"/>
            <a:ext cx="3743040" cy="486000"/>
          </a:xfrm>
          <a:prstGeom prst="rect">
            <a:avLst/>
          </a:prstGeom>
          <a:noFill/>
        </p:spPr>
        <p:txBody>
          <a:bodyPr wrap="square" lIns="36000" tIns="36000" rIns="36000" bIns="36000" rtlCol="0" anchor="ctr" anchorCtr="0">
            <a:noAutofit/>
          </a:bodyPr>
          <a:lstStyle/>
          <a:p>
            <a:pPr algn="ctr"/>
            <a:r>
              <a:rPr lang="en-US" sz="1200" dirty="0" smtClean="0">
                <a:solidFill>
                  <a:schemeClr val="tx2"/>
                </a:solidFill>
              </a:rPr>
              <a:t>frame width is defined by the strobe window signal. Analog shaping time (≈ µs) makes it possible for the same signal to be recorded in two frame</a:t>
            </a:r>
          </a:p>
        </p:txBody>
      </p:sp>
      <p:sp>
        <p:nvSpPr>
          <p:cNvPr id="106" name="TextBox 105"/>
          <p:cNvSpPr txBox="1"/>
          <p:nvPr/>
        </p:nvSpPr>
        <p:spPr>
          <a:xfrm>
            <a:off x="5436120" y="465728"/>
            <a:ext cx="864000" cy="162000"/>
          </a:xfrm>
          <a:prstGeom prst="rect">
            <a:avLst/>
          </a:prstGeom>
          <a:noFill/>
        </p:spPr>
        <p:txBody>
          <a:bodyPr wrap="square" lIns="36000" tIns="36000" rIns="36000" bIns="36000" rtlCol="0" anchor="ctr" anchorCtr="0">
            <a:noAutofit/>
          </a:bodyPr>
          <a:lstStyle/>
          <a:p>
            <a:pPr algn="ctr"/>
            <a:r>
              <a:rPr lang="en-US" sz="1200" b="1" dirty="0" smtClean="0">
                <a:solidFill>
                  <a:schemeClr val="tx2"/>
                </a:solidFill>
              </a:rPr>
              <a:t>Frame n+2</a:t>
            </a:r>
          </a:p>
        </p:txBody>
      </p:sp>
      <p:sp>
        <p:nvSpPr>
          <p:cNvPr id="137" name="TextBox 136"/>
          <p:cNvSpPr txBox="1"/>
          <p:nvPr/>
        </p:nvSpPr>
        <p:spPr>
          <a:xfrm>
            <a:off x="7092350" y="465458"/>
            <a:ext cx="864000" cy="162000"/>
          </a:xfrm>
          <a:prstGeom prst="rect">
            <a:avLst/>
          </a:prstGeom>
          <a:noFill/>
        </p:spPr>
        <p:txBody>
          <a:bodyPr wrap="square" lIns="36000" tIns="36000" rIns="36000" bIns="36000" rtlCol="0" anchor="ctr" anchorCtr="0">
            <a:noAutofit/>
          </a:bodyPr>
          <a:lstStyle/>
          <a:p>
            <a:pPr algn="ctr"/>
            <a:r>
              <a:rPr lang="en-US" sz="1200" b="1" dirty="0" smtClean="0">
                <a:solidFill>
                  <a:schemeClr val="tx2"/>
                </a:solidFill>
              </a:rPr>
              <a:t>Frame n+…</a:t>
            </a:r>
          </a:p>
        </p:txBody>
      </p:sp>
      <p:sp>
        <p:nvSpPr>
          <p:cNvPr id="142" name="TextBox 141"/>
          <p:cNvSpPr txBox="1"/>
          <p:nvPr/>
        </p:nvSpPr>
        <p:spPr>
          <a:xfrm>
            <a:off x="539440" y="465458"/>
            <a:ext cx="720000" cy="162000"/>
          </a:xfrm>
          <a:prstGeom prst="rect">
            <a:avLst/>
          </a:prstGeom>
          <a:noFill/>
        </p:spPr>
        <p:txBody>
          <a:bodyPr wrap="square" lIns="36000" tIns="36000" rIns="36000" bIns="36000" rtlCol="0" anchor="ctr" anchorCtr="0">
            <a:noAutofit/>
          </a:bodyPr>
          <a:lstStyle/>
          <a:p>
            <a:pPr algn="ctr"/>
            <a:r>
              <a:rPr lang="en-US" sz="1200" b="1" dirty="0" smtClean="0">
                <a:solidFill>
                  <a:schemeClr val="tx2"/>
                </a:solidFill>
              </a:rPr>
              <a:t>Frame n-1</a:t>
            </a:r>
          </a:p>
        </p:txBody>
      </p:sp>
      <p:grpSp>
        <p:nvGrpSpPr>
          <p:cNvPr id="114" name="Group 113"/>
          <p:cNvGrpSpPr/>
          <p:nvPr/>
        </p:nvGrpSpPr>
        <p:grpSpPr>
          <a:xfrm>
            <a:off x="107380" y="951525"/>
            <a:ext cx="8926960" cy="486068"/>
            <a:chOff x="107380" y="1268700"/>
            <a:chExt cx="8926960" cy="648090"/>
          </a:xfrm>
        </p:grpSpPr>
        <p:sp>
          <p:nvSpPr>
            <p:cNvPr id="115" name="Rectangle 114"/>
            <p:cNvSpPr/>
            <p:nvPr/>
          </p:nvSpPr>
          <p:spPr>
            <a:xfrm>
              <a:off x="107380" y="1268819"/>
              <a:ext cx="8926960" cy="647971"/>
            </a:xfrm>
            <a:prstGeom prst="rect">
              <a:avLst/>
            </a:prstGeom>
            <a:solidFill>
              <a:schemeClr val="accent6">
                <a:lumMod val="20000"/>
                <a:lumOff val="8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16" name="Group 115"/>
            <p:cNvGrpSpPr/>
            <p:nvPr/>
          </p:nvGrpSpPr>
          <p:grpSpPr>
            <a:xfrm>
              <a:off x="2771750" y="1268700"/>
              <a:ext cx="576080" cy="648089"/>
              <a:chOff x="323410" y="1052670"/>
              <a:chExt cx="576080" cy="648089"/>
            </a:xfrm>
          </p:grpSpPr>
          <p:cxnSp>
            <p:nvCxnSpPr>
              <p:cNvPr id="173" name="Straight Connector 172"/>
              <p:cNvCxnSpPr/>
              <p:nvPr/>
            </p:nvCxnSpPr>
            <p:spPr>
              <a:xfrm>
                <a:off x="611450" y="1052670"/>
                <a:ext cx="0" cy="647882"/>
              </a:xfrm>
              <a:prstGeom prst="line">
                <a:avLst/>
              </a:prstGeom>
              <a:ln w="38100">
                <a:solidFill>
                  <a:srgbClr val="C0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174" name="Group 173"/>
              <p:cNvGrpSpPr/>
              <p:nvPr/>
            </p:nvGrpSpPr>
            <p:grpSpPr>
              <a:xfrm>
                <a:off x="323410" y="1052670"/>
                <a:ext cx="576080" cy="648089"/>
                <a:chOff x="323410" y="1268700"/>
                <a:chExt cx="576080" cy="648089"/>
              </a:xfrm>
            </p:grpSpPr>
            <p:sp>
              <p:nvSpPr>
                <p:cNvPr id="175" name="TextBox 174"/>
                <p:cNvSpPr txBox="1"/>
                <p:nvPr/>
              </p:nvSpPr>
              <p:spPr>
                <a:xfrm rot="16200000">
                  <a:off x="143469" y="1448848"/>
                  <a:ext cx="647882" cy="288000"/>
                </a:xfrm>
                <a:prstGeom prst="rect">
                  <a:avLst/>
                </a:prstGeom>
                <a:noFill/>
              </p:spPr>
              <p:txBody>
                <a:bodyPr wrap="none" lIns="36000" tIns="36000" rIns="36000" bIns="36000" rtlCol="0" anchor="ctr" anchorCtr="0">
                  <a:noAutofit/>
                </a:bodyPr>
                <a:lstStyle/>
                <a:p>
                  <a:pPr algn="ctr"/>
                  <a:r>
                    <a:rPr lang="en-US" sz="1200" b="1" dirty="0" err="1" smtClean="0">
                      <a:solidFill>
                        <a:schemeClr val="tx2"/>
                      </a:solidFill>
                    </a:rPr>
                    <a:t>Ev</a:t>
                  </a:r>
                  <a:r>
                    <a:rPr lang="en-US" sz="1200" b="1" dirty="0" smtClean="0">
                      <a:solidFill>
                        <a:schemeClr val="tx2"/>
                      </a:solidFill>
                    </a:rPr>
                    <a:t>. n+1</a:t>
                  </a:r>
                </a:p>
              </p:txBody>
            </p:sp>
            <p:sp>
              <p:nvSpPr>
                <p:cNvPr id="176" name="Rectangle 175"/>
                <p:cNvSpPr/>
                <p:nvPr/>
              </p:nvSpPr>
              <p:spPr>
                <a:xfrm>
                  <a:off x="611450" y="1268700"/>
                  <a:ext cx="288040" cy="647910"/>
                </a:xfrm>
                <a:prstGeom prst="rect">
                  <a:avLst/>
                </a:prstGeom>
                <a:solidFill>
                  <a:srgbClr val="C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117" name="Group 116"/>
            <p:cNvGrpSpPr/>
            <p:nvPr/>
          </p:nvGrpSpPr>
          <p:grpSpPr>
            <a:xfrm>
              <a:off x="4355970" y="1268700"/>
              <a:ext cx="576080" cy="648089"/>
              <a:chOff x="323410" y="1052670"/>
              <a:chExt cx="576080" cy="648089"/>
            </a:xfrm>
          </p:grpSpPr>
          <p:cxnSp>
            <p:nvCxnSpPr>
              <p:cNvPr id="169" name="Straight Connector 168"/>
              <p:cNvCxnSpPr/>
              <p:nvPr/>
            </p:nvCxnSpPr>
            <p:spPr>
              <a:xfrm>
                <a:off x="611450" y="1052670"/>
                <a:ext cx="0" cy="647882"/>
              </a:xfrm>
              <a:prstGeom prst="line">
                <a:avLst/>
              </a:prstGeom>
              <a:ln w="38100">
                <a:solidFill>
                  <a:srgbClr val="C0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170" name="Group 169"/>
              <p:cNvGrpSpPr/>
              <p:nvPr/>
            </p:nvGrpSpPr>
            <p:grpSpPr>
              <a:xfrm>
                <a:off x="323410" y="1052670"/>
                <a:ext cx="576080" cy="648089"/>
                <a:chOff x="323410" y="1268700"/>
                <a:chExt cx="576080" cy="648089"/>
              </a:xfrm>
            </p:grpSpPr>
            <p:sp>
              <p:nvSpPr>
                <p:cNvPr id="171" name="TextBox 170"/>
                <p:cNvSpPr txBox="1"/>
                <p:nvPr/>
              </p:nvSpPr>
              <p:spPr>
                <a:xfrm rot="16200000">
                  <a:off x="143469" y="1448848"/>
                  <a:ext cx="647882" cy="288000"/>
                </a:xfrm>
                <a:prstGeom prst="rect">
                  <a:avLst/>
                </a:prstGeom>
                <a:noFill/>
              </p:spPr>
              <p:txBody>
                <a:bodyPr wrap="none" lIns="36000" tIns="36000" rIns="36000" bIns="36000" rtlCol="0" anchor="ctr" anchorCtr="0">
                  <a:noAutofit/>
                </a:bodyPr>
                <a:lstStyle/>
                <a:p>
                  <a:pPr algn="ctr"/>
                  <a:r>
                    <a:rPr lang="en-US" sz="1200" b="1" dirty="0" err="1" smtClean="0">
                      <a:solidFill>
                        <a:schemeClr val="tx2"/>
                      </a:solidFill>
                    </a:rPr>
                    <a:t>Ev</a:t>
                  </a:r>
                  <a:r>
                    <a:rPr lang="en-US" sz="1200" b="1" dirty="0" smtClean="0">
                      <a:solidFill>
                        <a:schemeClr val="tx2"/>
                      </a:solidFill>
                    </a:rPr>
                    <a:t>. n+2</a:t>
                  </a:r>
                </a:p>
              </p:txBody>
            </p:sp>
            <p:sp>
              <p:nvSpPr>
                <p:cNvPr id="172" name="Rectangle 171"/>
                <p:cNvSpPr/>
                <p:nvPr/>
              </p:nvSpPr>
              <p:spPr>
                <a:xfrm>
                  <a:off x="611450" y="1268700"/>
                  <a:ext cx="288040" cy="647910"/>
                </a:xfrm>
                <a:prstGeom prst="rect">
                  <a:avLst/>
                </a:prstGeom>
                <a:solidFill>
                  <a:srgbClr val="C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118" name="Group 117"/>
            <p:cNvGrpSpPr/>
            <p:nvPr/>
          </p:nvGrpSpPr>
          <p:grpSpPr>
            <a:xfrm>
              <a:off x="6732300" y="1268700"/>
              <a:ext cx="576080" cy="648089"/>
              <a:chOff x="323410" y="1052670"/>
              <a:chExt cx="576080" cy="648089"/>
            </a:xfrm>
          </p:grpSpPr>
          <p:cxnSp>
            <p:nvCxnSpPr>
              <p:cNvPr id="165" name="Straight Connector 164"/>
              <p:cNvCxnSpPr/>
              <p:nvPr/>
            </p:nvCxnSpPr>
            <p:spPr>
              <a:xfrm>
                <a:off x="611450" y="1052670"/>
                <a:ext cx="0" cy="647882"/>
              </a:xfrm>
              <a:prstGeom prst="line">
                <a:avLst/>
              </a:prstGeom>
              <a:ln w="38100">
                <a:solidFill>
                  <a:srgbClr val="C0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166" name="Group 165"/>
              <p:cNvGrpSpPr/>
              <p:nvPr/>
            </p:nvGrpSpPr>
            <p:grpSpPr>
              <a:xfrm>
                <a:off x="323410" y="1052670"/>
                <a:ext cx="576080" cy="648089"/>
                <a:chOff x="323410" y="1268700"/>
                <a:chExt cx="576080" cy="648089"/>
              </a:xfrm>
            </p:grpSpPr>
            <p:sp>
              <p:nvSpPr>
                <p:cNvPr id="167" name="TextBox 166"/>
                <p:cNvSpPr txBox="1"/>
                <p:nvPr/>
              </p:nvSpPr>
              <p:spPr>
                <a:xfrm rot="16200000">
                  <a:off x="143469" y="1448848"/>
                  <a:ext cx="647882" cy="288000"/>
                </a:xfrm>
                <a:prstGeom prst="rect">
                  <a:avLst/>
                </a:prstGeom>
                <a:noFill/>
              </p:spPr>
              <p:txBody>
                <a:bodyPr wrap="none" lIns="36000" tIns="36000" rIns="36000" bIns="36000" rtlCol="0" anchor="ctr" anchorCtr="0">
                  <a:noAutofit/>
                </a:bodyPr>
                <a:lstStyle/>
                <a:p>
                  <a:pPr algn="ctr"/>
                  <a:r>
                    <a:rPr lang="en-US" sz="1200" b="1" dirty="0" err="1" smtClean="0">
                      <a:solidFill>
                        <a:schemeClr val="tx2"/>
                      </a:solidFill>
                    </a:rPr>
                    <a:t>Ev</a:t>
                  </a:r>
                  <a:r>
                    <a:rPr lang="en-US" sz="1200" b="1" dirty="0" smtClean="0">
                      <a:solidFill>
                        <a:schemeClr val="tx2"/>
                      </a:solidFill>
                    </a:rPr>
                    <a:t>. n+5</a:t>
                  </a:r>
                </a:p>
              </p:txBody>
            </p:sp>
            <p:sp>
              <p:nvSpPr>
                <p:cNvPr id="168" name="Rectangle 167"/>
                <p:cNvSpPr/>
                <p:nvPr/>
              </p:nvSpPr>
              <p:spPr>
                <a:xfrm>
                  <a:off x="611450" y="1268700"/>
                  <a:ext cx="288040" cy="647910"/>
                </a:xfrm>
                <a:prstGeom prst="rect">
                  <a:avLst/>
                </a:prstGeom>
                <a:solidFill>
                  <a:srgbClr val="C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119" name="Group 118"/>
            <p:cNvGrpSpPr/>
            <p:nvPr/>
          </p:nvGrpSpPr>
          <p:grpSpPr>
            <a:xfrm>
              <a:off x="323410" y="1268701"/>
              <a:ext cx="576080" cy="648089"/>
              <a:chOff x="323410" y="1052670"/>
              <a:chExt cx="576080" cy="648089"/>
            </a:xfrm>
          </p:grpSpPr>
          <p:cxnSp>
            <p:nvCxnSpPr>
              <p:cNvPr id="161" name="Straight Connector 160"/>
              <p:cNvCxnSpPr/>
              <p:nvPr/>
            </p:nvCxnSpPr>
            <p:spPr>
              <a:xfrm>
                <a:off x="611450" y="1052670"/>
                <a:ext cx="0" cy="647882"/>
              </a:xfrm>
              <a:prstGeom prst="line">
                <a:avLst/>
              </a:prstGeom>
              <a:ln w="38100">
                <a:solidFill>
                  <a:srgbClr val="C0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162" name="Group 161"/>
              <p:cNvGrpSpPr/>
              <p:nvPr/>
            </p:nvGrpSpPr>
            <p:grpSpPr>
              <a:xfrm>
                <a:off x="323410" y="1052670"/>
                <a:ext cx="576080" cy="648089"/>
                <a:chOff x="323410" y="1268700"/>
                <a:chExt cx="576080" cy="648089"/>
              </a:xfrm>
            </p:grpSpPr>
            <p:sp>
              <p:nvSpPr>
                <p:cNvPr id="163" name="TextBox 162"/>
                <p:cNvSpPr txBox="1"/>
                <p:nvPr/>
              </p:nvSpPr>
              <p:spPr>
                <a:xfrm rot="16200000">
                  <a:off x="143469" y="1448848"/>
                  <a:ext cx="647882" cy="288000"/>
                </a:xfrm>
                <a:prstGeom prst="rect">
                  <a:avLst/>
                </a:prstGeom>
                <a:noFill/>
              </p:spPr>
              <p:txBody>
                <a:bodyPr wrap="none" lIns="36000" tIns="36000" rIns="36000" bIns="36000" rtlCol="0" anchor="ctr" anchorCtr="0">
                  <a:noAutofit/>
                </a:bodyPr>
                <a:lstStyle/>
                <a:p>
                  <a:pPr algn="ctr"/>
                  <a:r>
                    <a:rPr lang="en-US" sz="1200" b="1" dirty="0" err="1" smtClean="0">
                      <a:solidFill>
                        <a:schemeClr val="tx2"/>
                      </a:solidFill>
                    </a:rPr>
                    <a:t>Ev</a:t>
                  </a:r>
                  <a:r>
                    <a:rPr lang="en-US" sz="1200" b="1" dirty="0" smtClean="0">
                      <a:solidFill>
                        <a:schemeClr val="tx2"/>
                      </a:solidFill>
                    </a:rPr>
                    <a:t>. n-1</a:t>
                  </a:r>
                </a:p>
              </p:txBody>
            </p:sp>
            <p:sp>
              <p:nvSpPr>
                <p:cNvPr id="164" name="Rectangle 163"/>
                <p:cNvSpPr/>
                <p:nvPr/>
              </p:nvSpPr>
              <p:spPr>
                <a:xfrm>
                  <a:off x="611450" y="1268700"/>
                  <a:ext cx="288040" cy="647910"/>
                </a:xfrm>
                <a:prstGeom prst="rect">
                  <a:avLst/>
                </a:prstGeom>
                <a:solidFill>
                  <a:srgbClr val="C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120" name="Group 119"/>
            <p:cNvGrpSpPr/>
            <p:nvPr/>
          </p:nvGrpSpPr>
          <p:grpSpPr>
            <a:xfrm>
              <a:off x="1259540" y="1268700"/>
              <a:ext cx="576080" cy="648089"/>
              <a:chOff x="323410" y="1052670"/>
              <a:chExt cx="576080" cy="648089"/>
            </a:xfrm>
          </p:grpSpPr>
          <p:cxnSp>
            <p:nvCxnSpPr>
              <p:cNvPr id="157" name="Straight Connector 156"/>
              <p:cNvCxnSpPr/>
              <p:nvPr/>
            </p:nvCxnSpPr>
            <p:spPr>
              <a:xfrm>
                <a:off x="611450" y="1052670"/>
                <a:ext cx="0" cy="647882"/>
              </a:xfrm>
              <a:prstGeom prst="line">
                <a:avLst/>
              </a:prstGeom>
              <a:ln w="38100">
                <a:solidFill>
                  <a:srgbClr val="C0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158" name="Group 157"/>
              <p:cNvGrpSpPr/>
              <p:nvPr/>
            </p:nvGrpSpPr>
            <p:grpSpPr>
              <a:xfrm>
                <a:off x="323410" y="1052670"/>
                <a:ext cx="576080" cy="648089"/>
                <a:chOff x="323410" y="1268700"/>
                <a:chExt cx="576080" cy="648089"/>
              </a:xfrm>
            </p:grpSpPr>
            <p:sp>
              <p:nvSpPr>
                <p:cNvPr id="159" name="TextBox 158"/>
                <p:cNvSpPr txBox="1"/>
                <p:nvPr/>
              </p:nvSpPr>
              <p:spPr>
                <a:xfrm rot="16200000">
                  <a:off x="143469" y="1448848"/>
                  <a:ext cx="647882" cy="288000"/>
                </a:xfrm>
                <a:prstGeom prst="rect">
                  <a:avLst/>
                </a:prstGeom>
                <a:noFill/>
              </p:spPr>
              <p:txBody>
                <a:bodyPr wrap="none" lIns="36000" tIns="36000" rIns="36000" bIns="36000" rtlCol="0" anchor="ctr" anchorCtr="0">
                  <a:noAutofit/>
                </a:bodyPr>
                <a:lstStyle/>
                <a:p>
                  <a:pPr algn="ctr"/>
                  <a:r>
                    <a:rPr lang="en-US" sz="1200" b="1" dirty="0" err="1" smtClean="0">
                      <a:solidFill>
                        <a:schemeClr val="tx2"/>
                      </a:solidFill>
                    </a:rPr>
                    <a:t>Ev</a:t>
                  </a:r>
                  <a:r>
                    <a:rPr lang="en-US" sz="1200" b="1" dirty="0" smtClean="0">
                      <a:solidFill>
                        <a:schemeClr val="tx2"/>
                      </a:solidFill>
                    </a:rPr>
                    <a:t>. n</a:t>
                  </a:r>
                </a:p>
              </p:txBody>
            </p:sp>
            <p:sp>
              <p:nvSpPr>
                <p:cNvPr id="160" name="Rectangle 159"/>
                <p:cNvSpPr/>
                <p:nvPr/>
              </p:nvSpPr>
              <p:spPr>
                <a:xfrm>
                  <a:off x="611450" y="1268700"/>
                  <a:ext cx="288040" cy="647910"/>
                </a:xfrm>
                <a:prstGeom prst="rect">
                  <a:avLst/>
                </a:prstGeom>
                <a:solidFill>
                  <a:srgbClr val="C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121" name="Group 120"/>
            <p:cNvGrpSpPr/>
            <p:nvPr/>
          </p:nvGrpSpPr>
          <p:grpSpPr>
            <a:xfrm>
              <a:off x="5148080" y="1268700"/>
              <a:ext cx="576080" cy="648089"/>
              <a:chOff x="323410" y="1052670"/>
              <a:chExt cx="576080" cy="648089"/>
            </a:xfrm>
          </p:grpSpPr>
          <p:cxnSp>
            <p:nvCxnSpPr>
              <p:cNvPr id="153" name="Straight Connector 152"/>
              <p:cNvCxnSpPr/>
              <p:nvPr/>
            </p:nvCxnSpPr>
            <p:spPr>
              <a:xfrm>
                <a:off x="611450" y="1052670"/>
                <a:ext cx="0" cy="647882"/>
              </a:xfrm>
              <a:prstGeom prst="line">
                <a:avLst/>
              </a:prstGeom>
              <a:ln w="38100">
                <a:solidFill>
                  <a:srgbClr val="C0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154" name="Group 153"/>
              <p:cNvGrpSpPr/>
              <p:nvPr/>
            </p:nvGrpSpPr>
            <p:grpSpPr>
              <a:xfrm>
                <a:off x="323410" y="1052670"/>
                <a:ext cx="576080" cy="648089"/>
                <a:chOff x="323410" y="1268700"/>
                <a:chExt cx="576080" cy="648089"/>
              </a:xfrm>
            </p:grpSpPr>
            <p:sp>
              <p:nvSpPr>
                <p:cNvPr id="155" name="TextBox 154"/>
                <p:cNvSpPr txBox="1"/>
                <p:nvPr/>
              </p:nvSpPr>
              <p:spPr>
                <a:xfrm rot="16200000">
                  <a:off x="143469" y="1448848"/>
                  <a:ext cx="647882" cy="288000"/>
                </a:xfrm>
                <a:prstGeom prst="rect">
                  <a:avLst/>
                </a:prstGeom>
                <a:noFill/>
              </p:spPr>
              <p:txBody>
                <a:bodyPr wrap="none" lIns="36000" tIns="36000" rIns="36000" bIns="36000" rtlCol="0" anchor="ctr" anchorCtr="0">
                  <a:noAutofit/>
                </a:bodyPr>
                <a:lstStyle/>
                <a:p>
                  <a:pPr algn="ctr"/>
                  <a:r>
                    <a:rPr lang="en-US" sz="1200" b="1" dirty="0" err="1" smtClean="0">
                      <a:solidFill>
                        <a:schemeClr val="tx2"/>
                      </a:solidFill>
                    </a:rPr>
                    <a:t>Ev</a:t>
                  </a:r>
                  <a:r>
                    <a:rPr lang="en-US" sz="1200" b="1" dirty="0" smtClean="0">
                      <a:solidFill>
                        <a:schemeClr val="tx2"/>
                      </a:solidFill>
                    </a:rPr>
                    <a:t>. n+3</a:t>
                  </a:r>
                </a:p>
              </p:txBody>
            </p:sp>
            <p:sp>
              <p:nvSpPr>
                <p:cNvPr id="156" name="Rectangle 155"/>
                <p:cNvSpPr/>
                <p:nvPr/>
              </p:nvSpPr>
              <p:spPr>
                <a:xfrm>
                  <a:off x="611450" y="1268700"/>
                  <a:ext cx="288040" cy="647910"/>
                </a:xfrm>
                <a:prstGeom prst="rect">
                  <a:avLst/>
                </a:prstGeom>
                <a:solidFill>
                  <a:srgbClr val="C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143" name="Group 142"/>
            <p:cNvGrpSpPr/>
            <p:nvPr/>
          </p:nvGrpSpPr>
          <p:grpSpPr>
            <a:xfrm>
              <a:off x="5724160" y="1268700"/>
              <a:ext cx="576080" cy="648089"/>
              <a:chOff x="323410" y="1052670"/>
              <a:chExt cx="576080" cy="648089"/>
            </a:xfrm>
          </p:grpSpPr>
          <p:cxnSp>
            <p:nvCxnSpPr>
              <p:cNvPr id="149" name="Straight Connector 148"/>
              <p:cNvCxnSpPr/>
              <p:nvPr/>
            </p:nvCxnSpPr>
            <p:spPr>
              <a:xfrm>
                <a:off x="611450" y="1052670"/>
                <a:ext cx="0" cy="647882"/>
              </a:xfrm>
              <a:prstGeom prst="line">
                <a:avLst/>
              </a:prstGeom>
              <a:ln w="38100">
                <a:solidFill>
                  <a:srgbClr val="C0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150" name="Group 149"/>
              <p:cNvGrpSpPr/>
              <p:nvPr/>
            </p:nvGrpSpPr>
            <p:grpSpPr>
              <a:xfrm>
                <a:off x="323410" y="1052670"/>
                <a:ext cx="576080" cy="648089"/>
                <a:chOff x="323410" y="1268700"/>
                <a:chExt cx="576080" cy="648089"/>
              </a:xfrm>
            </p:grpSpPr>
            <p:sp>
              <p:nvSpPr>
                <p:cNvPr id="151" name="TextBox 150"/>
                <p:cNvSpPr txBox="1"/>
                <p:nvPr/>
              </p:nvSpPr>
              <p:spPr>
                <a:xfrm rot="16200000">
                  <a:off x="143469" y="1448848"/>
                  <a:ext cx="647882" cy="288000"/>
                </a:xfrm>
                <a:prstGeom prst="rect">
                  <a:avLst/>
                </a:prstGeom>
                <a:noFill/>
              </p:spPr>
              <p:txBody>
                <a:bodyPr wrap="none" lIns="36000" tIns="36000" rIns="36000" bIns="36000" rtlCol="0" anchor="ctr" anchorCtr="0">
                  <a:noAutofit/>
                </a:bodyPr>
                <a:lstStyle/>
                <a:p>
                  <a:pPr algn="ctr"/>
                  <a:r>
                    <a:rPr lang="en-US" sz="1200" b="1" dirty="0" err="1" smtClean="0">
                      <a:solidFill>
                        <a:schemeClr val="tx2"/>
                      </a:solidFill>
                    </a:rPr>
                    <a:t>Ev</a:t>
                  </a:r>
                  <a:r>
                    <a:rPr lang="en-US" sz="1200" b="1" dirty="0" smtClean="0">
                      <a:solidFill>
                        <a:schemeClr val="tx2"/>
                      </a:solidFill>
                    </a:rPr>
                    <a:t>. n+4</a:t>
                  </a:r>
                </a:p>
              </p:txBody>
            </p:sp>
            <p:sp>
              <p:nvSpPr>
                <p:cNvPr id="152" name="Rectangle 151"/>
                <p:cNvSpPr/>
                <p:nvPr/>
              </p:nvSpPr>
              <p:spPr>
                <a:xfrm>
                  <a:off x="611450" y="1268700"/>
                  <a:ext cx="288040" cy="647910"/>
                </a:xfrm>
                <a:prstGeom prst="rect">
                  <a:avLst/>
                </a:prstGeom>
                <a:solidFill>
                  <a:srgbClr val="C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nvGrpSpPr>
            <p:cNvPr id="144" name="Group 143"/>
            <p:cNvGrpSpPr/>
            <p:nvPr/>
          </p:nvGrpSpPr>
          <p:grpSpPr>
            <a:xfrm>
              <a:off x="7884460" y="1268700"/>
              <a:ext cx="576080" cy="648089"/>
              <a:chOff x="323410" y="1052670"/>
              <a:chExt cx="576080" cy="648089"/>
            </a:xfrm>
          </p:grpSpPr>
          <p:cxnSp>
            <p:nvCxnSpPr>
              <p:cNvPr id="145" name="Straight Connector 144"/>
              <p:cNvCxnSpPr/>
              <p:nvPr/>
            </p:nvCxnSpPr>
            <p:spPr>
              <a:xfrm>
                <a:off x="611450" y="1052670"/>
                <a:ext cx="0" cy="647882"/>
              </a:xfrm>
              <a:prstGeom prst="line">
                <a:avLst/>
              </a:prstGeom>
              <a:ln w="38100">
                <a:solidFill>
                  <a:srgbClr val="C000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146" name="Group 145"/>
              <p:cNvGrpSpPr/>
              <p:nvPr/>
            </p:nvGrpSpPr>
            <p:grpSpPr>
              <a:xfrm>
                <a:off x="323410" y="1052670"/>
                <a:ext cx="576080" cy="648089"/>
                <a:chOff x="323410" y="1268700"/>
                <a:chExt cx="576080" cy="648089"/>
              </a:xfrm>
            </p:grpSpPr>
            <p:sp>
              <p:nvSpPr>
                <p:cNvPr id="147" name="TextBox 146"/>
                <p:cNvSpPr txBox="1"/>
                <p:nvPr/>
              </p:nvSpPr>
              <p:spPr>
                <a:xfrm rot="16200000">
                  <a:off x="143469" y="1448848"/>
                  <a:ext cx="647882" cy="288000"/>
                </a:xfrm>
                <a:prstGeom prst="rect">
                  <a:avLst/>
                </a:prstGeom>
                <a:noFill/>
              </p:spPr>
              <p:txBody>
                <a:bodyPr wrap="none" lIns="36000" tIns="36000" rIns="36000" bIns="36000" rtlCol="0" anchor="ctr" anchorCtr="0">
                  <a:noAutofit/>
                </a:bodyPr>
                <a:lstStyle/>
                <a:p>
                  <a:pPr algn="ctr"/>
                  <a:r>
                    <a:rPr lang="en-US" sz="1200" b="1" dirty="0" err="1" smtClean="0">
                      <a:solidFill>
                        <a:schemeClr val="tx2"/>
                      </a:solidFill>
                    </a:rPr>
                    <a:t>Ev</a:t>
                  </a:r>
                  <a:r>
                    <a:rPr lang="en-US" sz="1200" b="1" dirty="0" smtClean="0">
                      <a:solidFill>
                        <a:schemeClr val="tx2"/>
                      </a:solidFill>
                    </a:rPr>
                    <a:t>. n+6</a:t>
                  </a:r>
                </a:p>
              </p:txBody>
            </p:sp>
            <p:sp>
              <p:nvSpPr>
                <p:cNvPr id="148" name="Rectangle 147"/>
                <p:cNvSpPr/>
                <p:nvPr/>
              </p:nvSpPr>
              <p:spPr>
                <a:xfrm>
                  <a:off x="611450" y="1268700"/>
                  <a:ext cx="288040" cy="647910"/>
                </a:xfrm>
                <a:prstGeom prst="rect">
                  <a:avLst/>
                </a:prstGeom>
                <a:solidFill>
                  <a:srgbClr val="C00000">
                    <a:alpha val="2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grpSp>
      <p:grpSp>
        <p:nvGrpSpPr>
          <p:cNvPr id="177" name="Group 176"/>
          <p:cNvGrpSpPr/>
          <p:nvPr/>
        </p:nvGrpSpPr>
        <p:grpSpPr>
          <a:xfrm>
            <a:off x="107380" y="1491600"/>
            <a:ext cx="8926960" cy="486000"/>
            <a:chOff x="107380" y="1988800"/>
            <a:chExt cx="8926960" cy="648000"/>
          </a:xfrm>
        </p:grpSpPr>
        <p:sp>
          <p:nvSpPr>
            <p:cNvPr id="178" name="Rectangle 177"/>
            <p:cNvSpPr/>
            <p:nvPr/>
          </p:nvSpPr>
          <p:spPr>
            <a:xfrm>
              <a:off x="107380" y="1988801"/>
              <a:ext cx="8926960" cy="647999"/>
            </a:xfrm>
            <a:prstGeom prst="rect">
              <a:avLst/>
            </a:prstGeom>
            <a:solidFill>
              <a:schemeClr val="accent3">
                <a:lumMod val="40000"/>
                <a:lumOff val="60000"/>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179" name="Group 178"/>
            <p:cNvGrpSpPr/>
            <p:nvPr/>
          </p:nvGrpSpPr>
          <p:grpSpPr>
            <a:xfrm>
              <a:off x="323410" y="1988800"/>
              <a:ext cx="290177" cy="647910"/>
              <a:chOff x="323410" y="1988800"/>
              <a:chExt cx="290177" cy="647910"/>
            </a:xfrm>
          </p:grpSpPr>
          <p:sp>
            <p:nvSpPr>
              <p:cNvPr id="234" name="Rectangle 233"/>
              <p:cNvSpPr/>
              <p:nvPr/>
            </p:nvSpPr>
            <p:spPr>
              <a:xfrm>
                <a:off x="325547" y="1988800"/>
                <a:ext cx="288040" cy="647910"/>
              </a:xfrm>
              <a:prstGeom prst="rect">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5" name="Straight Connector 234"/>
              <p:cNvCxnSpPr/>
              <p:nvPr/>
            </p:nvCxnSpPr>
            <p:spPr>
              <a:xfrm>
                <a:off x="323410" y="1988800"/>
                <a:ext cx="0" cy="647910"/>
              </a:xfrm>
              <a:prstGeom prst="line">
                <a:avLst/>
              </a:prstGeom>
              <a:ln w="38100">
                <a:solidFill>
                  <a:srgbClr val="FF99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180" name="Group 179"/>
            <p:cNvGrpSpPr/>
            <p:nvPr/>
          </p:nvGrpSpPr>
          <p:grpSpPr>
            <a:xfrm>
              <a:off x="683460" y="1988800"/>
              <a:ext cx="290177" cy="647910"/>
              <a:chOff x="323410" y="1988800"/>
              <a:chExt cx="290177" cy="647910"/>
            </a:xfrm>
          </p:grpSpPr>
          <p:sp>
            <p:nvSpPr>
              <p:cNvPr id="232" name="Rectangle 231"/>
              <p:cNvSpPr/>
              <p:nvPr/>
            </p:nvSpPr>
            <p:spPr>
              <a:xfrm>
                <a:off x="325547" y="1988800"/>
                <a:ext cx="288040" cy="647910"/>
              </a:xfrm>
              <a:prstGeom prst="rect">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3" name="Straight Connector 232"/>
              <p:cNvCxnSpPr/>
              <p:nvPr/>
            </p:nvCxnSpPr>
            <p:spPr>
              <a:xfrm>
                <a:off x="323410" y="1988800"/>
                <a:ext cx="0" cy="647910"/>
              </a:xfrm>
              <a:prstGeom prst="line">
                <a:avLst/>
              </a:prstGeom>
              <a:ln w="38100">
                <a:solidFill>
                  <a:srgbClr val="FF99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181" name="Group 180"/>
            <p:cNvGrpSpPr/>
            <p:nvPr/>
          </p:nvGrpSpPr>
          <p:grpSpPr>
            <a:xfrm>
              <a:off x="1329413" y="1988800"/>
              <a:ext cx="290177" cy="647910"/>
              <a:chOff x="323410" y="1988800"/>
              <a:chExt cx="290177" cy="647910"/>
            </a:xfrm>
          </p:grpSpPr>
          <p:sp>
            <p:nvSpPr>
              <p:cNvPr id="230" name="Rectangle 229"/>
              <p:cNvSpPr/>
              <p:nvPr/>
            </p:nvSpPr>
            <p:spPr>
              <a:xfrm>
                <a:off x="325547" y="1988800"/>
                <a:ext cx="288040" cy="647910"/>
              </a:xfrm>
              <a:prstGeom prst="rect">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31" name="Straight Connector 230"/>
              <p:cNvCxnSpPr/>
              <p:nvPr/>
            </p:nvCxnSpPr>
            <p:spPr>
              <a:xfrm>
                <a:off x="323410" y="1988800"/>
                <a:ext cx="0" cy="647910"/>
              </a:xfrm>
              <a:prstGeom prst="line">
                <a:avLst/>
              </a:prstGeom>
              <a:ln w="38100">
                <a:solidFill>
                  <a:srgbClr val="FF99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182" name="Group 181"/>
            <p:cNvGrpSpPr/>
            <p:nvPr/>
          </p:nvGrpSpPr>
          <p:grpSpPr>
            <a:xfrm>
              <a:off x="1833483" y="1988800"/>
              <a:ext cx="290177" cy="647910"/>
              <a:chOff x="323410" y="1988800"/>
              <a:chExt cx="290177" cy="647910"/>
            </a:xfrm>
          </p:grpSpPr>
          <p:sp>
            <p:nvSpPr>
              <p:cNvPr id="228" name="Rectangle 227"/>
              <p:cNvSpPr/>
              <p:nvPr/>
            </p:nvSpPr>
            <p:spPr>
              <a:xfrm>
                <a:off x="325547" y="1988800"/>
                <a:ext cx="288040" cy="647910"/>
              </a:xfrm>
              <a:prstGeom prst="rect">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9" name="Straight Connector 228"/>
              <p:cNvCxnSpPr/>
              <p:nvPr/>
            </p:nvCxnSpPr>
            <p:spPr>
              <a:xfrm>
                <a:off x="323410" y="1988800"/>
                <a:ext cx="0" cy="647910"/>
              </a:xfrm>
              <a:prstGeom prst="line">
                <a:avLst/>
              </a:prstGeom>
              <a:ln w="38100">
                <a:solidFill>
                  <a:srgbClr val="FF99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183" name="Group 182"/>
            <p:cNvGrpSpPr/>
            <p:nvPr/>
          </p:nvGrpSpPr>
          <p:grpSpPr>
            <a:xfrm>
              <a:off x="1977503" y="1988800"/>
              <a:ext cx="290177" cy="647910"/>
              <a:chOff x="323410" y="1988800"/>
              <a:chExt cx="290177" cy="647910"/>
            </a:xfrm>
          </p:grpSpPr>
          <p:sp>
            <p:nvSpPr>
              <p:cNvPr id="226" name="Rectangle 225"/>
              <p:cNvSpPr/>
              <p:nvPr/>
            </p:nvSpPr>
            <p:spPr>
              <a:xfrm>
                <a:off x="325547" y="1988800"/>
                <a:ext cx="288040" cy="647910"/>
              </a:xfrm>
              <a:prstGeom prst="rect">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7" name="Straight Connector 226"/>
              <p:cNvCxnSpPr/>
              <p:nvPr/>
            </p:nvCxnSpPr>
            <p:spPr>
              <a:xfrm>
                <a:off x="323410" y="1988800"/>
                <a:ext cx="0" cy="647910"/>
              </a:xfrm>
              <a:prstGeom prst="line">
                <a:avLst/>
              </a:prstGeom>
              <a:ln w="38100">
                <a:solidFill>
                  <a:srgbClr val="FF99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184" name="Group 183"/>
            <p:cNvGrpSpPr/>
            <p:nvPr/>
          </p:nvGrpSpPr>
          <p:grpSpPr>
            <a:xfrm>
              <a:off x="2481573" y="1988800"/>
              <a:ext cx="290177" cy="647910"/>
              <a:chOff x="323410" y="1988800"/>
              <a:chExt cx="290177" cy="647910"/>
            </a:xfrm>
          </p:grpSpPr>
          <p:sp>
            <p:nvSpPr>
              <p:cNvPr id="224" name="Rectangle 223"/>
              <p:cNvSpPr/>
              <p:nvPr/>
            </p:nvSpPr>
            <p:spPr>
              <a:xfrm>
                <a:off x="325547" y="1988800"/>
                <a:ext cx="288040" cy="647910"/>
              </a:xfrm>
              <a:prstGeom prst="rect">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5" name="Straight Connector 224"/>
              <p:cNvCxnSpPr/>
              <p:nvPr/>
            </p:nvCxnSpPr>
            <p:spPr>
              <a:xfrm>
                <a:off x="323410" y="1988800"/>
                <a:ext cx="0" cy="647910"/>
              </a:xfrm>
              <a:prstGeom prst="line">
                <a:avLst/>
              </a:prstGeom>
              <a:ln w="38100">
                <a:solidFill>
                  <a:srgbClr val="FF99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185" name="Group 184"/>
            <p:cNvGrpSpPr/>
            <p:nvPr/>
          </p:nvGrpSpPr>
          <p:grpSpPr>
            <a:xfrm>
              <a:off x="2913633" y="1988800"/>
              <a:ext cx="290177" cy="647910"/>
              <a:chOff x="323410" y="1988800"/>
              <a:chExt cx="290177" cy="647910"/>
            </a:xfrm>
          </p:grpSpPr>
          <p:sp>
            <p:nvSpPr>
              <p:cNvPr id="222" name="Rectangle 221"/>
              <p:cNvSpPr/>
              <p:nvPr/>
            </p:nvSpPr>
            <p:spPr>
              <a:xfrm>
                <a:off x="325547" y="1988800"/>
                <a:ext cx="288040" cy="647910"/>
              </a:xfrm>
              <a:prstGeom prst="rect">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3" name="Straight Connector 222"/>
              <p:cNvCxnSpPr/>
              <p:nvPr/>
            </p:nvCxnSpPr>
            <p:spPr>
              <a:xfrm>
                <a:off x="323410" y="1988800"/>
                <a:ext cx="0" cy="647910"/>
              </a:xfrm>
              <a:prstGeom prst="line">
                <a:avLst/>
              </a:prstGeom>
              <a:ln w="38100">
                <a:solidFill>
                  <a:srgbClr val="FF99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186" name="Group 185"/>
            <p:cNvGrpSpPr/>
            <p:nvPr/>
          </p:nvGrpSpPr>
          <p:grpSpPr>
            <a:xfrm>
              <a:off x="3345693" y="1988800"/>
              <a:ext cx="290177" cy="647910"/>
              <a:chOff x="323410" y="1988800"/>
              <a:chExt cx="290177" cy="647910"/>
            </a:xfrm>
          </p:grpSpPr>
          <p:sp>
            <p:nvSpPr>
              <p:cNvPr id="220" name="Rectangle 219"/>
              <p:cNvSpPr/>
              <p:nvPr/>
            </p:nvSpPr>
            <p:spPr>
              <a:xfrm>
                <a:off x="325547" y="1988800"/>
                <a:ext cx="288040" cy="647910"/>
              </a:xfrm>
              <a:prstGeom prst="rect">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21" name="Straight Connector 220"/>
              <p:cNvCxnSpPr/>
              <p:nvPr/>
            </p:nvCxnSpPr>
            <p:spPr>
              <a:xfrm>
                <a:off x="323410" y="1988800"/>
                <a:ext cx="0" cy="647910"/>
              </a:xfrm>
              <a:prstGeom prst="line">
                <a:avLst/>
              </a:prstGeom>
              <a:ln w="38100">
                <a:solidFill>
                  <a:srgbClr val="FF99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187" name="Group 186"/>
            <p:cNvGrpSpPr/>
            <p:nvPr/>
          </p:nvGrpSpPr>
          <p:grpSpPr>
            <a:xfrm>
              <a:off x="3993783" y="1988800"/>
              <a:ext cx="290177" cy="647910"/>
              <a:chOff x="323410" y="1988800"/>
              <a:chExt cx="290177" cy="647910"/>
            </a:xfrm>
          </p:grpSpPr>
          <p:sp>
            <p:nvSpPr>
              <p:cNvPr id="218" name="Rectangle 217"/>
              <p:cNvSpPr/>
              <p:nvPr/>
            </p:nvSpPr>
            <p:spPr>
              <a:xfrm>
                <a:off x="325547" y="1988800"/>
                <a:ext cx="288040" cy="647910"/>
              </a:xfrm>
              <a:prstGeom prst="rect">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9" name="Straight Connector 218"/>
              <p:cNvCxnSpPr/>
              <p:nvPr/>
            </p:nvCxnSpPr>
            <p:spPr>
              <a:xfrm>
                <a:off x="323410" y="1988800"/>
                <a:ext cx="0" cy="647910"/>
              </a:xfrm>
              <a:prstGeom prst="line">
                <a:avLst/>
              </a:prstGeom>
              <a:ln w="38100">
                <a:solidFill>
                  <a:srgbClr val="FF99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188" name="Group 187"/>
            <p:cNvGrpSpPr/>
            <p:nvPr/>
          </p:nvGrpSpPr>
          <p:grpSpPr>
            <a:xfrm>
              <a:off x="4353833" y="1988800"/>
              <a:ext cx="290177" cy="647910"/>
              <a:chOff x="323410" y="1988800"/>
              <a:chExt cx="290177" cy="647910"/>
            </a:xfrm>
          </p:grpSpPr>
          <p:sp>
            <p:nvSpPr>
              <p:cNvPr id="216" name="Rectangle 215"/>
              <p:cNvSpPr/>
              <p:nvPr/>
            </p:nvSpPr>
            <p:spPr>
              <a:xfrm>
                <a:off x="325547" y="1988800"/>
                <a:ext cx="288040" cy="647910"/>
              </a:xfrm>
              <a:prstGeom prst="rect">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7" name="Straight Connector 216"/>
              <p:cNvCxnSpPr/>
              <p:nvPr/>
            </p:nvCxnSpPr>
            <p:spPr>
              <a:xfrm>
                <a:off x="323410" y="1988800"/>
                <a:ext cx="0" cy="647910"/>
              </a:xfrm>
              <a:prstGeom prst="line">
                <a:avLst/>
              </a:prstGeom>
              <a:ln w="38100">
                <a:solidFill>
                  <a:srgbClr val="FF99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189" name="Group 188"/>
            <p:cNvGrpSpPr/>
            <p:nvPr/>
          </p:nvGrpSpPr>
          <p:grpSpPr>
            <a:xfrm>
              <a:off x="5073933" y="1988800"/>
              <a:ext cx="290177" cy="647910"/>
              <a:chOff x="323410" y="1988800"/>
              <a:chExt cx="290177" cy="647910"/>
            </a:xfrm>
          </p:grpSpPr>
          <p:sp>
            <p:nvSpPr>
              <p:cNvPr id="214" name="Rectangle 213"/>
              <p:cNvSpPr/>
              <p:nvPr/>
            </p:nvSpPr>
            <p:spPr>
              <a:xfrm>
                <a:off x="325547" y="1988800"/>
                <a:ext cx="288040" cy="647910"/>
              </a:xfrm>
              <a:prstGeom prst="rect">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5" name="Straight Connector 214"/>
              <p:cNvCxnSpPr/>
              <p:nvPr/>
            </p:nvCxnSpPr>
            <p:spPr>
              <a:xfrm>
                <a:off x="323410" y="1988800"/>
                <a:ext cx="0" cy="647910"/>
              </a:xfrm>
              <a:prstGeom prst="line">
                <a:avLst/>
              </a:prstGeom>
              <a:ln w="38100">
                <a:solidFill>
                  <a:srgbClr val="FF99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190" name="Group 189"/>
            <p:cNvGrpSpPr/>
            <p:nvPr/>
          </p:nvGrpSpPr>
          <p:grpSpPr>
            <a:xfrm>
              <a:off x="5578003" y="1988800"/>
              <a:ext cx="290177" cy="647910"/>
              <a:chOff x="323410" y="1988800"/>
              <a:chExt cx="290177" cy="647910"/>
            </a:xfrm>
          </p:grpSpPr>
          <p:sp>
            <p:nvSpPr>
              <p:cNvPr id="212" name="Rectangle 211"/>
              <p:cNvSpPr/>
              <p:nvPr/>
            </p:nvSpPr>
            <p:spPr>
              <a:xfrm>
                <a:off x="325547" y="1988800"/>
                <a:ext cx="288040" cy="647910"/>
              </a:xfrm>
              <a:prstGeom prst="rect">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3" name="Straight Connector 212"/>
              <p:cNvCxnSpPr/>
              <p:nvPr/>
            </p:nvCxnSpPr>
            <p:spPr>
              <a:xfrm>
                <a:off x="323410" y="1988800"/>
                <a:ext cx="0" cy="647910"/>
              </a:xfrm>
              <a:prstGeom prst="line">
                <a:avLst/>
              </a:prstGeom>
              <a:ln w="38100">
                <a:solidFill>
                  <a:srgbClr val="FF99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191" name="Group 190"/>
            <p:cNvGrpSpPr/>
            <p:nvPr/>
          </p:nvGrpSpPr>
          <p:grpSpPr>
            <a:xfrm>
              <a:off x="5794033" y="1988800"/>
              <a:ext cx="290177" cy="647910"/>
              <a:chOff x="323410" y="1988800"/>
              <a:chExt cx="290177" cy="647910"/>
            </a:xfrm>
          </p:grpSpPr>
          <p:sp>
            <p:nvSpPr>
              <p:cNvPr id="210" name="Rectangle 209"/>
              <p:cNvSpPr/>
              <p:nvPr/>
            </p:nvSpPr>
            <p:spPr>
              <a:xfrm>
                <a:off x="325547" y="1988800"/>
                <a:ext cx="288040" cy="647910"/>
              </a:xfrm>
              <a:prstGeom prst="rect">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11" name="Straight Connector 210"/>
              <p:cNvCxnSpPr/>
              <p:nvPr/>
            </p:nvCxnSpPr>
            <p:spPr>
              <a:xfrm>
                <a:off x="323410" y="1988800"/>
                <a:ext cx="0" cy="647910"/>
              </a:xfrm>
              <a:prstGeom prst="line">
                <a:avLst/>
              </a:prstGeom>
              <a:ln w="38100">
                <a:solidFill>
                  <a:srgbClr val="FF99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192" name="Group 191"/>
            <p:cNvGrpSpPr/>
            <p:nvPr/>
          </p:nvGrpSpPr>
          <p:grpSpPr>
            <a:xfrm>
              <a:off x="5940190" y="1988800"/>
              <a:ext cx="290177" cy="647910"/>
              <a:chOff x="323410" y="1988800"/>
              <a:chExt cx="290177" cy="647910"/>
            </a:xfrm>
          </p:grpSpPr>
          <p:sp>
            <p:nvSpPr>
              <p:cNvPr id="208" name="Rectangle 207"/>
              <p:cNvSpPr/>
              <p:nvPr/>
            </p:nvSpPr>
            <p:spPr>
              <a:xfrm>
                <a:off x="325547" y="1988800"/>
                <a:ext cx="288040" cy="647910"/>
              </a:xfrm>
              <a:prstGeom prst="rect">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9" name="Straight Connector 208"/>
              <p:cNvCxnSpPr/>
              <p:nvPr/>
            </p:nvCxnSpPr>
            <p:spPr>
              <a:xfrm>
                <a:off x="323410" y="1988800"/>
                <a:ext cx="0" cy="647910"/>
              </a:xfrm>
              <a:prstGeom prst="line">
                <a:avLst/>
              </a:prstGeom>
              <a:ln w="38100">
                <a:solidFill>
                  <a:srgbClr val="FF99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193" name="Group 192"/>
            <p:cNvGrpSpPr/>
            <p:nvPr/>
          </p:nvGrpSpPr>
          <p:grpSpPr>
            <a:xfrm>
              <a:off x="6442123" y="1988800"/>
              <a:ext cx="290177" cy="647910"/>
              <a:chOff x="323410" y="1988800"/>
              <a:chExt cx="290177" cy="647910"/>
            </a:xfrm>
          </p:grpSpPr>
          <p:sp>
            <p:nvSpPr>
              <p:cNvPr id="206" name="Rectangle 205"/>
              <p:cNvSpPr/>
              <p:nvPr/>
            </p:nvSpPr>
            <p:spPr>
              <a:xfrm>
                <a:off x="325547" y="1988800"/>
                <a:ext cx="288040" cy="647910"/>
              </a:xfrm>
              <a:prstGeom prst="rect">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7" name="Straight Connector 206"/>
              <p:cNvCxnSpPr/>
              <p:nvPr/>
            </p:nvCxnSpPr>
            <p:spPr>
              <a:xfrm>
                <a:off x="323410" y="1988800"/>
                <a:ext cx="0" cy="647910"/>
              </a:xfrm>
              <a:prstGeom prst="line">
                <a:avLst/>
              </a:prstGeom>
              <a:ln w="38100">
                <a:solidFill>
                  <a:srgbClr val="FF99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194" name="Group 193"/>
            <p:cNvGrpSpPr/>
            <p:nvPr/>
          </p:nvGrpSpPr>
          <p:grpSpPr>
            <a:xfrm>
              <a:off x="7306243" y="1988800"/>
              <a:ext cx="290177" cy="647910"/>
              <a:chOff x="323410" y="1988800"/>
              <a:chExt cx="290177" cy="647910"/>
            </a:xfrm>
          </p:grpSpPr>
          <p:sp>
            <p:nvSpPr>
              <p:cNvPr id="204" name="Rectangle 203"/>
              <p:cNvSpPr/>
              <p:nvPr/>
            </p:nvSpPr>
            <p:spPr>
              <a:xfrm>
                <a:off x="325547" y="1988800"/>
                <a:ext cx="288040" cy="647910"/>
              </a:xfrm>
              <a:prstGeom prst="rect">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5" name="Straight Connector 204"/>
              <p:cNvCxnSpPr/>
              <p:nvPr/>
            </p:nvCxnSpPr>
            <p:spPr>
              <a:xfrm>
                <a:off x="323410" y="1988800"/>
                <a:ext cx="0" cy="647910"/>
              </a:xfrm>
              <a:prstGeom prst="line">
                <a:avLst/>
              </a:prstGeom>
              <a:ln w="38100">
                <a:solidFill>
                  <a:srgbClr val="FF99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195" name="Group 194"/>
            <p:cNvGrpSpPr/>
            <p:nvPr/>
          </p:nvGrpSpPr>
          <p:grpSpPr>
            <a:xfrm>
              <a:off x="7524410" y="1988800"/>
              <a:ext cx="290177" cy="647910"/>
              <a:chOff x="323410" y="1988800"/>
              <a:chExt cx="290177" cy="647910"/>
            </a:xfrm>
          </p:grpSpPr>
          <p:sp>
            <p:nvSpPr>
              <p:cNvPr id="202" name="Rectangle 201"/>
              <p:cNvSpPr/>
              <p:nvPr/>
            </p:nvSpPr>
            <p:spPr>
              <a:xfrm>
                <a:off x="325547" y="1988800"/>
                <a:ext cx="288040" cy="647910"/>
              </a:xfrm>
              <a:prstGeom prst="rect">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3" name="Straight Connector 202"/>
              <p:cNvCxnSpPr/>
              <p:nvPr/>
            </p:nvCxnSpPr>
            <p:spPr>
              <a:xfrm>
                <a:off x="323410" y="1988800"/>
                <a:ext cx="0" cy="647910"/>
              </a:xfrm>
              <a:prstGeom prst="line">
                <a:avLst/>
              </a:prstGeom>
              <a:ln w="38100">
                <a:solidFill>
                  <a:srgbClr val="FF99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196" name="Group 195"/>
            <p:cNvGrpSpPr/>
            <p:nvPr/>
          </p:nvGrpSpPr>
          <p:grpSpPr>
            <a:xfrm>
              <a:off x="8098353" y="1988800"/>
              <a:ext cx="290177" cy="647910"/>
              <a:chOff x="323410" y="1988800"/>
              <a:chExt cx="290177" cy="647910"/>
            </a:xfrm>
          </p:grpSpPr>
          <p:sp>
            <p:nvSpPr>
              <p:cNvPr id="200" name="Rectangle 199"/>
              <p:cNvSpPr/>
              <p:nvPr/>
            </p:nvSpPr>
            <p:spPr>
              <a:xfrm>
                <a:off x="325547" y="1988800"/>
                <a:ext cx="288040" cy="647910"/>
              </a:xfrm>
              <a:prstGeom prst="rect">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01" name="Straight Connector 200"/>
              <p:cNvCxnSpPr/>
              <p:nvPr/>
            </p:nvCxnSpPr>
            <p:spPr>
              <a:xfrm>
                <a:off x="323410" y="1988800"/>
                <a:ext cx="0" cy="647910"/>
              </a:xfrm>
              <a:prstGeom prst="line">
                <a:avLst/>
              </a:prstGeom>
              <a:ln w="38100">
                <a:solidFill>
                  <a:srgbClr val="FF99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197" name="Group 196"/>
            <p:cNvGrpSpPr/>
            <p:nvPr/>
          </p:nvGrpSpPr>
          <p:grpSpPr>
            <a:xfrm>
              <a:off x="8532550" y="1988800"/>
              <a:ext cx="290177" cy="647910"/>
              <a:chOff x="323410" y="1988800"/>
              <a:chExt cx="290177" cy="647910"/>
            </a:xfrm>
          </p:grpSpPr>
          <p:sp>
            <p:nvSpPr>
              <p:cNvPr id="198" name="Rectangle 197"/>
              <p:cNvSpPr/>
              <p:nvPr/>
            </p:nvSpPr>
            <p:spPr>
              <a:xfrm>
                <a:off x="325547" y="1988800"/>
                <a:ext cx="288040" cy="647910"/>
              </a:xfrm>
              <a:prstGeom prst="rect">
                <a:avLst/>
              </a:prstGeom>
              <a:solidFill>
                <a:schemeClr val="accent3">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199" name="Straight Connector 198"/>
              <p:cNvCxnSpPr/>
              <p:nvPr/>
            </p:nvCxnSpPr>
            <p:spPr>
              <a:xfrm>
                <a:off x="323410" y="1988800"/>
                <a:ext cx="0" cy="647910"/>
              </a:xfrm>
              <a:prstGeom prst="line">
                <a:avLst/>
              </a:prstGeom>
              <a:ln w="38100">
                <a:solidFill>
                  <a:srgbClr val="FF990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grpSp>
        <p:nvGrpSpPr>
          <p:cNvPr id="236" name="Group 235"/>
          <p:cNvGrpSpPr/>
          <p:nvPr/>
        </p:nvGrpSpPr>
        <p:grpSpPr>
          <a:xfrm>
            <a:off x="107380" y="2085683"/>
            <a:ext cx="8926960" cy="486000"/>
            <a:chOff x="107380" y="2780910"/>
            <a:chExt cx="8926960" cy="648000"/>
          </a:xfrm>
        </p:grpSpPr>
        <p:sp>
          <p:nvSpPr>
            <p:cNvPr id="237" name="Rectangle 236"/>
            <p:cNvSpPr/>
            <p:nvPr/>
          </p:nvSpPr>
          <p:spPr>
            <a:xfrm>
              <a:off x="107380" y="2780910"/>
              <a:ext cx="8926960" cy="648000"/>
            </a:xfrm>
            <a:prstGeom prst="rect">
              <a:avLst/>
            </a:prstGeom>
            <a:solidFill>
              <a:schemeClr val="accent4">
                <a:lumMod val="75000"/>
                <a:alpha val="1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238" name="Group 237"/>
            <p:cNvGrpSpPr/>
            <p:nvPr/>
          </p:nvGrpSpPr>
          <p:grpSpPr>
            <a:xfrm>
              <a:off x="179390" y="2780910"/>
              <a:ext cx="288040" cy="647911"/>
              <a:chOff x="-252670" y="2780910"/>
              <a:chExt cx="288040" cy="647911"/>
            </a:xfrm>
          </p:grpSpPr>
          <p:sp>
            <p:nvSpPr>
              <p:cNvPr id="245" name="Rectangle 244"/>
              <p:cNvSpPr/>
              <p:nvPr/>
            </p:nvSpPr>
            <p:spPr>
              <a:xfrm>
                <a:off x="-252670" y="2780910"/>
                <a:ext cx="288040" cy="647910"/>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6" name="Straight Connector 245"/>
              <p:cNvCxnSpPr/>
              <p:nvPr/>
            </p:nvCxnSpPr>
            <p:spPr>
              <a:xfrm>
                <a:off x="-252670" y="2780910"/>
                <a:ext cx="0" cy="647911"/>
              </a:xfrm>
              <a:prstGeom prst="line">
                <a:avLst/>
              </a:prstGeom>
              <a:ln w="38100">
                <a:solidFill>
                  <a:srgbClr val="0070C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239" name="Group 238"/>
            <p:cNvGrpSpPr/>
            <p:nvPr/>
          </p:nvGrpSpPr>
          <p:grpSpPr>
            <a:xfrm>
              <a:off x="1835620" y="2780910"/>
              <a:ext cx="288040" cy="647911"/>
              <a:chOff x="-180660" y="2780910"/>
              <a:chExt cx="288040" cy="647911"/>
            </a:xfrm>
          </p:grpSpPr>
          <p:sp>
            <p:nvSpPr>
              <p:cNvPr id="243" name="Rectangle 242"/>
              <p:cNvSpPr/>
              <p:nvPr/>
            </p:nvSpPr>
            <p:spPr>
              <a:xfrm>
                <a:off x="-180660" y="2780910"/>
                <a:ext cx="288040" cy="647910"/>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4" name="Straight Connector 243"/>
              <p:cNvCxnSpPr/>
              <p:nvPr/>
            </p:nvCxnSpPr>
            <p:spPr>
              <a:xfrm>
                <a:off x="-180660" y="2780910"/>
                <a:ext cx="0" cy="647911"/>
              </a:xfrm>
              <a:prstGeom prst="line">
                <a:avLst/>
              </a:prstGeom>
              <a:ln w="38100">
                <a:solidFill>
                  <a:srgbClr val="0070C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240" name="Group 239"/>
            <p:cNvGrpSpPr/>
            <p:nvPr/>
          </p:nvGrpSpPr>
          <p:grpSpPr>
            <a:xfrm>
              <a:off x="6804310" y="2780910"/>
              <a:ext cx="288040" cy="647911"/>
              <a:chOff x="2411700" y="2780910"/>
              <a:chExt cx="288040" cy="647911"/>
            </a:xfrm>
          </p:grpSpPr>
          <p:sp>
            <p:nvSpPr>
              <p:cNvPr id="241" name="Rectangle 240"/>
              <p:cNvSpPr/>
              <p:nvPr/>
            </p:nvSpPr>
            <p:spPr>
              <a:xfrm>
                <a:off x="2411700" y="2780910"/>
                <a:ext cx="288040" cy="647910"/>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2" name="Straight Connector 241"/>
              <p:cNvCxnSpPr/>
              <p:nvPr/>
            </p:nvCxnSpPr>
            <p:spPr>
              <a:xfrm>
                <a:off x="2411700" y="2780910"/>
                <a:ext cx="0" cy="647911"/>
              </a:xfrm>
              <a:prstGeom prst="line">
                <a:avLst/>
              </a:prstGeom>
              <a:ln w="38100">
                <a:solidFill>
                  <a:srgbClr val="0070C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sp>
        <p:nvSpPr>
          <p:cNvPr id="247" name="Rectangle 246"/>
          <p:cNvSpPr/>
          <p:nvPr/>
        </p:nvSpPr>
        <p:spPr>
          <a:xfrm>
            <a:off x="3491850" y="2085682"/>
            <a:ext cx="288040" cy="485933"/>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48" name="Straight Connector 247"/>
          <p:cNvCxnSpPr/>
          <p:nvPr/>
        </p:nvCxnSpPr>
        <p:spPr>
          <a:xfrm>
            <a:off x="3491850" y="2085683"/>
            <a:ext cx="0" cy="485933"/>
          </a:xfrm>
          <a:prstGeom prst="line">
            <a:avLst/>
          </a:prstGeom>
          <a:ln w="38100">
            <a:solidFill>
              <a:srgbClr val="0070C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49" name="Rectangle 248"/>
          <p:cNvSpPr/>
          <p:nvPr/>
        </p:nvSpPr>
        <p:spPr>
          <a:xfrm>
            <a:off x="5148080" y="2085682"/>
            <a:ext cx="288040" cy="485933"/>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0" name="Straight Connector 249"/>
          <p:cNvCxnSpPr/>
          <p:nvPr/>
        </p:nvCxnSpPr>
        <p:spPr>
          <a:xfrm>
            <a:off x="5148080" y="2085683"/>
            <a:ext cx="0" cy="485933"/>
          </a:xfrm>
          <a:prstGeom prst="line">
            <a:avLst/>
          </a:prstGeom>
          <a:ln w="38100">
            <a:solidFill>
              <a:srgbClr val="0070C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251" name="Rectangle 250"/>
          <p:cNvSpPr/>
          <p:nvPr/>
        </p:nvSpPr>
        <p:spPr>
          <a:xfrm>
            <a:off x="8532550" y="2085682"/>
            <a:ext cx="288040" cy="485933"/>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252" name="Straight Connector 251"/>
          <p:cNvCxnSpPr/>
          <p:nvPr/>
        </p:nvCxnSpPr>
        <p:spPr>
          <a:xfrm>
            <a:off x="8532550" y="2085683"/>
            <a:ext cx="0" cy="485933"/>
          </a:xfrm>
          <a:prstGeom prst="line">
            <a:avLst/>
          </a:prstGeom>
          <a:ln w="38100">
            <a:solidFill>
              <a:srgbClr val="0070C0"/>
            </a:solidFill>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255" name="Straight Connector 254"/>
          <p:cNvCxnSpPr/>
          <p:nvPr/>
        </p:nvCxnSpPr>
        <p:spPr>
          <a:xfrm>
            <a:off x="8388530" y="789750"/>
            <a:ext cx="0" cy="1782000"/>
          </a:xfrm>
          <a:prstGeom prst="line">
            <a:avLst/>
          </a:prstGeom>
          <a:ln w="28575">
            <a:solidFill>
              <a:srgbClr val="FF00FF"/>
            </a:solidFill>
            <a:prstDash val="sysDot"/>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nvGrpSpPr>
          <p:cNvPr id="138" name="Group 137"/>
          <p:cNvGrpSpPr/>
          <p:nvPr/>
        </p:nvGrpSpPr>
        <p:grpSpPr>
          <a:xfrm>
            <a:off x="107380" y="627480"/>
            <a:ext cx="1584000" cy="1923666"/>
            <a:chOff x="2195670" y="863752"/>
            <a:chExt cx="1513487" cy="2564888"/>
          </a:xfrm>
        </p:grpSpPr>
        <p:cxnSp>
          <p:nvCxnSpPr>
            <p:cNvPr id="139" name="Straight Connector 138"/>
            <p:cNvCxnSpPr/>
            <p:nvPr/>
          </p:nvCxnSpPr>
          <p:spPr>
            <a:xfrm flipH="1">
              <a:off x="3707880" y="1052640"/>
              <a:ext cx="120" cy="2376000"/>
            </a:xfrm>
            <a:prstGeom prst="line">
              <a:avLst/>
            </a:prstGeom>
            <a:ln w="28575">
              <a:solidFill>
                <a:srgbClr val="FF00FF"/>
              </a:solidFill>
              <a:prstDash val="sysDot"/>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40" name="Straight Connector 139"/>
            <p:cNvCxnSpPr/>
            <p:nvPr/>
          </p:nvCxnSpPr>
          <p:spPr>
            <a:xfrm>
              <a:off x="2195670" y="1052640"/>
              <a:ext cx="0" cy="2376000"/>
            </a:xfrm>
            <a:prstGeom prst="line">
              <a:avLst/>
            </a:prstGeom>
            <a:ln w="28575">
              <a:solidFill>
                <a:srgbClr val="FF00FF"/>
              </a:solidFill>
              <a:prstDash val="sysDot"/>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41" name="Left Brace 140"/>
            <p:cNvSpPr/>
            <p:nvPr/>
          </p:nvSpPr>
          <p:spPr>
            <a:xfrm rot="5400000">
              <a:off x="2844414" y="215008"/>
              <a:ext cx="216000" cy="1513487"/>
            </a:xfrm>
            <a:prstGeom prst="leftBrace">
              <a:avLst>
                <a:gd name="adj1" fmla="val 36996"/>
                <a:gd name="adj2" fmla="val 50000"/>
              </a:avLst>
            </a:prstGeom>
            <a:ln w="28575">
              <a:solidFill>
                <a:srgbClr val="FF00FF"/>
              </a:solidFill>
              <a:prstDash val="sysDot"/>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1" name="Group 10"/>
          <p:cNvGrpSpPr/>
          <p:nvPr/>
        </p:nvGrpSpPr>
        <p:grpSpPr>
          <a:xfrm>
            <a:off x="1763610" y="647814"/>
            <a:ext cx="1584000" cy="1923666"/>
            <a:chOff x="2195670" y="863752"/>
            <a:chExt cx="1513487" cy="2564888"/>
          </a:xfrm>
        </p:grpSpPr>
        <p:cxnSp>
          <p:nvCxnSpPr>
            <p:cNvPr id="61" name="Straight Connector 60"/>
            <p:cNvCxnSpPr/>
            <p:nvPr/>
          </p:nvCxnSpPr>
          <p:spPr>
            <a:xfrm flipH="1">
              <a:off x="3707880" y="1052640"/>
              <a:ext cx="120" cy="2376000"/>
            </a:xfrm>
            <a:prstGeom prst="line">
              <a:avLst/>
            </a:prstGeom>
            <a:ln w="28575">
              <a:solidFill>
                <a:srgbClr val="FF00FF"/>
              </a:solidFill>
              <a:prstDash val="sysDot"/>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74" name="Straight Connector 73"/>
            <p:cNvCxnSpPr/>
            <p:nvPr/>
          </p:nvCxnSpPr>
          <p:spPr>
            <a:xfrm>
              <a:off x="2195670" y="1052640"/>
              <a:ext cx="0" cy="2376000"/>
            </a:xfrm>
            <a:prstGeom prst="line">
              <a:avLst/>
            </a:prstGeom>
            <a:ln w="28575">
              <a:solidFill>
                <a:srgbClr val="FF00FF"/>
              </a:solidFill>
              <a:prstDash val="sysDot"/>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75" name="Left Brace 74"/>
            <p:cNvSpPr/>
            <p:nvPr/>
          </p:nvSpPr>
          <p:spPr>
            <a:xfrm rot="5400000">
              <a:off x="2844414" y="215008"/>
              <a:ext cx="216000" cy="1513487"/>
            </a:xfrm>
            <a:prstGeom prst="leftBrace">
              <a:avLst>
                <a:gd name="adj1" fmla="val 36996"/>
                <a:gd name="adj2" fmla="val 50000"/>
              </a:avLst>
            </a:prstGeom>
            <a:ln w="28575">
              <a:solidFill>
                <a:srgbClr val="FF00FF"/>
              </a:solidFill>
              <a:prstDash val="sysDot"/>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02" name="Group 101"/>
          <p:cNvGrpSpPr/>
          <p:nvPr/>
        </p:nvGrpSpPr>
        <p:grpSpPr>
          <a:xfrm>
            <a:off x="3420060" y="648084"/>
            <a:ext cx="1584000" cy="1923666"/>
            <a:chOff x="2195670" y="863752"/>
            <a:chExt cx="1513487" cy="2564888"/>
          </a:xfrm>
        </p:grpSpPr>
        <p:cxnSp>
          <p:nvCxnSpPr>
            <p:cNvPr id="104" name="Straight Connector 103"/>
            <p:cNvCxnSpPr/>
            <p:nvPr/>
          </p:nvCxnSpPr>
          <p:spPr>
            <a:xfrm flipH="1">
              <a:off x="3707880" y="1052640"/>
              <a:ext cx="120" cy="2376000"/>
            </a:xfrm>
            <a:prstGeom prst="line">
              <a:avLst/>
            </a:prstGeom>
            <a:ln w="28575">
              <a:solidFill>
                <a:srgbClr val="FF00FF"/>
              </a:solidFill>
              <a:prstDash val="sysDot"/>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7" name="Straight Connector 106"/>
            <p:cNvCxnSpPr/>
            <p:nvPr/>
          </p:nvCxnSpPr>
          <p:spPr>
            <a:xfrm>
              <a:off x="2195670" y="1052640"/>
              <a:ext cx="0" cy="2376000"/>
            </a:xfrm>
            <a:prstGeom prst="line">
              <a:avLst/>
            </a:prstGeom>
            <a:ln w="28575">
              <a:solidFill>
                <a:srgbClr val="FF00FF"/>
              </a:solidFill>
              <a:prstDash val="sysDot"/>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08" name="Left Brace 107"/>
            <p:cNvSpPr/>
            <p:nvPr/>
          </p:nvSpPr>
          <p:spPr>
            <a:xfrm rot="5400000">
              <a:off x="2844414" y="215008"/>
              <a:ext cx="216000" cy="1513487"/>
            </a:xfrm>
            <a:prstGeom prst="leftBrace">
              <a:avLst>
                <a:gd name="adj1" fmla="val 36996"/>
                <a:gd name="adj2" fmla="val 50000"/>
              </a:avLst>
            </a:prstGeom>
            <a:ln w="28575">
              <a:solidFill>
                <a:srgbClr val="FF00FF"/>
              </a:solidFill>
              <a:prstDash val="sysDot"/>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09" name="Group 108"/>
          <p:cNvGrpSpPr/>
          <p:nvPr/>
        </p:nvGrpSpPr>
        <p:grpSpPr>
          <a:xfrm>
            <a:off x="5076290" y="647814"/>
            <a:ext cx="1584000" cy="1923666"/>
            <a:chOff x="2195670" y="863752"/>
            <a:chExt cx="1513487" cy="2564888"/>
          </a:xfrm>
        </p:grpSpPr>
        <p:cxnSp>
          <p:nvCxnSpPr>
            <p:cNvPr id="111" name="Straight Connector 110"/>
            <p:cNvCxnSpPr/>
            <p:nvPr/>
          </p:nvCxnSpPr>
          <p:spPr>
            <a:xfrm flipH="1">
              <a:off x="3707880" y="1052640"/>
              <a:ext cx="120" cy="2376000"/>
            </a:xfrm>
            <a:prstGeom prst="line">
              <a:avLst/>
            </a:prstGeom>
            <a:ln w="28575">
              <a:solidFill>
                <a:srgbClr val="FF00FF"/>
              </a:solidFill>
              <a:prstDash val="sysDot"/>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22" name="Straight Connector 121"/>
            <p:cNvCxnSpPr/>
            <p:nvPr/>
          </p:nvCxnSpPr>
          <p:spPr>
            <a:xfrm>
              <a:off x="2195670" y="1052640"/>
              <a:ext cx="0" cy="2376000"/>
            </a:xfrm>
            <a:prstGeom prst="line">
              <a:avLst/>
            </a:prstGeom>
            <a:ln w="28575">
              <a:solidFill>
                <a:srgbClr val="FF00FF"/>
              </a:solidFill>
              <a:prstDash val="sysDot"/>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31" name="Left Brace 130"/>
            <p:cNvSpPr/>
            <p:nvPr/>
          </p:nvSpPr>
          <p:spPr>
            <a:xfrm rot="5400000">
              <a:off x="2844414" y="215008"/>
              <a:ext cx="216000" cy="1513487"/>
            </a:xfrm>
            <a:prstGeom prst="leftBrace">
              <a:avLst>
                <a:gd name="adj1" fmla="val 36996"/>
                <a:gd name="adj2" fmla="val 50000"/>
              </a:avLst>
            </a:prstGeom>
            <a:ln w="28575">
              <a:solidFill>
                <a:srgbClr val="FF00FF"/>
              </a:solidFill>
              <a:prstDash val="sysDot"/>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grpSp>
        <p:nvGrpSpPr>
          <p:cNvPr id="132" name="Group 131"/>
          <p:cNvGrpSpPr/>
          <p:nvPr/>
        </p:nvGrpSpPr>
        <p:grpSpPr>
          <a:xfrm>
            <a:off x="6732520" y="648084"/>
            <a:ext cx="1584000" cy="1923666"/>
            <a:chOff x="2195670" y="863752"/>
            <a:chExt cx="1513487" cy="2564888"/>
          </a:xfrm>
        </p:grpSpPr>
        <p:cxnSp>
          <p:nvCxnSpPr>
            <p:cNvPr id="134" name="Straight Connector 133"/>
            <p:cNvCxnSpPr/>
            <p:nvPr/>
          </p:nvCxnSpPr>
          <p:spPr>
            <a:xfrm flipH="1">
              <a:off x="3707880" y="1052640"/>
              <a:ext cx="120" cy="2376000"/>
            </a:xfrm>
            <a:prstGeom prst="line">
              <a:avLst/>
            </a:prstGeom>
            <a:ln w="28575">
              <a:solidFill>
                <a:srgbClr val="FF00FF"/>
              </a:solidFill>
              <a:prstDash val="sysDot"/>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35" name="Straight Connector 134"/>
            <p:cNvCxnSpPr/>
            <p:nvPr/>
          </p:nvCxnSpPr>
          <p:spPr>
            <a:xfrm>
              <a:off x="2195670" y="1052640"/>
              <a:ext cx="0" cy="2376000"/>
            </a:xfrm>
            <a:prstGeom prst="line">
              <a:avLst/>
            </a:prstGeom>
            <a:ln w="28575">
              <a:solidFill>
                <a:srgbClr val="FF00FF"/>
              </a:solidFill>
              <a:prstDash val="sysDot"/>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sp>
          <p:nvSpPr>
            <p:cNvPr id="136" name="Left Brace 135"/>
            <p:cNvSpPr/>
            <p:nvPr/>
          </p:nvSpPr>
          <p:spPr>
            <a:xfrm rot="5400000">
              <a:off x="2844414" y="215008"/>
              <a:ext cx="216000" cy="1513487"/>
            </a:xfrm>
            <a:prstGeom prst="leftBrace">
              <a:avLst>
                <a:gd name="adj1" fmla="val 36996"/>
                <a:gd name="adj2" fmla="val 50000"/>
              </a:avLst>
            </a:prstGeom>
            <a:ln w="28575">
              <a:solidFill>
                <a:srgbClr val="FF00FF"/>
              </a:solidFill>
              <a:prstDash val="sysDot"/>
            </a:ln>
            <a:effectLst>
              <a:outerShdw blurRad="50800" dist="38100" dir="2700000" algn="t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grpSp>
    </p:spTree>
    <p:extLst>
      <p:ext uri="{BB962C8B-B14F-4D97-AF65-F5344CB8AC3E}">
        <p14:creationId xmlns:p14="http://schemas.microsoft.com/office/powerpoint/2010/main" val="406890996"/>
      </p:ext>
    </p:extLst>
  </p:cSld>
  <p:clrMapOvr>
    <a:masterClrMapping/>
  </p:clrMapOvr>
  <mc:AlternateContent xmlns:mc="http://schemas.openxmlformats.org/markup-compatibility/2006">
    <mc:Choice xmlns:p14="http://schemas.microsoft.com/office/powerpoint/2010/main" Requires="p14">
      <p:transition spd="slow" p14:dur="2000"/>
    </mc:Choice>
    <mc:Fallback>
      <p:transition xmlns:p14="http://schemas.microsoft.com/office/powerpoint/2010/main" spd="slow"/>
    </mc:Fallback>
  </mc:AlternateContent>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2"/>
                                        </p:tgtEl>
                                        <p:attrNameLst>
                                          <p:attrName>style.visibility</p:attrName>
                                        </p:attrNameLst>
                                      </p:cBhvr>
                                      <p:to>
                                        <p:strVal val="visible"/>
                                      </p:to>
                                    </p:set>
                                    <p:animEffect transition="in" filter="fade">
                                      <p:cBhvr>
                                        <p:cTn id="7" dur="500"/>
                                        <p:tgtEl>
                                          <p:spTgt spid="82"/>
                                        </p:tgtEl>
                                      </p:cBhvr>
                                    </p:animEffect>
                                  </p:childTnLst>
                                </p:cTn>
                              </p:par>
                              <p:par>
                                <p:cTn id="8" presetID="10" presetClass="entr" presetSubtype="0" fill="hold"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fade">
                                      <p:cBhvr>
                                        <p:cTn id="10" dur="500"/>
                                        <p:tgtEl>
                                          <p:spTgt spid="1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81"/>
                                        </p:tgtEl>
                                        <p:attrNameLst>
                                          <p:attrName>style.visibility</p:attrName>
                                        </p:attrNameLst>
                                      </p:cBhvr>
                                      <p:to>
                                        <p:strVal val="visible"/>
                                      </p:to>
                                    </p:set>
                                    <p:animEffect transition="in" filter="fade">
                                      <p:cBhvr>
                                        <p:cTn id="13" dur="500"/>
                                        <p:tgtEl>
                                          <p:spTgt spid="81"/>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06"/>
                                        </p:tgtEl>
                                        <p:attrNameLst>
                                          <p:attrName>style.visibility</p:attrName>
                                        </p:attrNameLst>
                                      </p:cBhvr>
                                      <p:to>
                                        <p:strVal val="visible"/>
                                      </p:to>
                                    </p:set>
                                    <p:animEffect transition="in" filter="fade">
                                      <p:cBhvr>
                                        <p:cTn id="16" dur="500"/>
                                        <p:tgtEl>
                                          <p:spTgt spid="106"/>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105"/>
                                        </p:tgtEl>
                                        <p:attrNameLst>
                                          <p:attrName>style.visibility</p:attrName>
                                        </p:attrNameLst>
                                      </p:cBhvr>
                                      <p:to>
                                        <p:strVal val="visible"/>
                                      </p:to>
                                    </p:set>
                                    <p:animEffect transition="in" filter="fade">
                                      <p:cBhvr>
                                        <p:cTn id="19" dur="500"/>
                                        <p:tgtEl>
                                          <p:spTgt spid="105"/>
                                        </p:tgtEl>
                                      </p:cBhvr>
                                    </p:animEffect>
                                  </p:childTnLst>
                                </p:cTn>
                              </p:par>
                              <p:par>
                                <p:cTn id="20" presetID="10" presetClass="entr" presetSubtype="0" fill="hold" nodeType="withEffect">
                                  <p:stCondLst>
                                    <p:cond delay="0"/>
                                  </p:stCondLst>
                                  <p:childTnLst>
                                    <p:set>
                                      <p:cBhvr>
                                        <p:cTn id="21" dur="1" fill="hold">
                                          <p:stCondLst>
                                            <p:cond delay="0"/>
                                          </p:stCondLst>
                                        </p:cTn>
                                        <p:tgtEl>
                                          <p:spTgt spid="51">
                                            <p:txEl>
                                              <p:pRg st="3" end="3"/>
                                            </p:txEl>
                                          </p:spTgt>
                                        </p:tgtEl>
                                        <p:attrNameLst>
                                          <p:attrName>style.visibility</p:attrName>
                                        </p:attrNameLst>
                                      </p:cBhvr>
                                      <p:to>
                                        <p:strVal val="visible"/>
                                      </p:to>
                                    </p:set>
                                    <p:animEffect transition="in" filter="fade">
                                      <p:cBhvr>
                                        <p:cTn id="22" dur="500"/>
                                        <p:tgtEl>
                                          <p:spTgt spid="51">
                                            <p:txEl>
                                              <p:pRg st="3" end="3"/>
                                            </p:txEl>
                                          </p:spTgt>
                                        </p:tgtEl>
                                      </p:cBhvr>
                                    </p:animEffect>
                                  </p:childTnLst>
                                </p:cTn>
                              </p:par>
                              <p:par>
                                <p:cTn id="23" presetID="10" presetClass="entr" presetSubtype="0" fill="hold" nodeType="withEffect">
                                  <p:stCondLst>
                                    <p:cond delay="0"/>
                                  </p:stCondLst>
                                  <p:childTnLst>
                                    <p:set>
                                      <p:cBhvr>
                                        <p:cTn id="24" dur="1" fill="hold">
                                          <p:stCondLst>
                                            <p:cond delay="0"/>
                                          </p:stCondLst>
                                        </p:cTn>
                                        <p:tgtEl>
                                          <p:spTgt spid="102"/>
                                        </p:tgtEl>
                                        <p:attrNameLst>
                                          <p:attrName>style.visibility</p:attrName>
                                        </p:attrNameLst>
                                      </p:cBhvr>
                                      <p:to>
                                        <p:strVal val="visible"/>
                                      </p:to>
                                    </p:set>
                                    <p:animEffect transition="in" filter="fade">
                                      <p:cBhvr>
                                        <p:cTn id="25" dur="500"/>
                                        <p:tgtEl>
                                          <p:spTgt spid="102"/>
                                        </p:tgtEl>
                                      </p:cBhvr>
                                    </p:animEffect>
                                  </p:childTnLst>
                                </p:cTn>
                              </p:par>
                              <p:par>
                                <p:cTn id="26" presetID="10" presetClass="entr" presetSubtype="0" fill="hold" nodeType="withEffect">
                                  <p:stCondLst>
                                    <p:cond delay="0"/>
                                  </p:stCondLst>
                                  <p:childTnLst>
                                    <p:set>
                                      <p:cBhvr>
                                        <p:cTn id="27" dur="1" fill="hold">
                                          <p:stCondLst>
                                            <p:cond delay="0"/>
                                          </p:stCondLst>
                                        </p:cTn>
                                        <p:tgtEl>
                                          <p:spTgt spid="109"/>
                                        </p:tgtEl>
                                        <p:attrNameLst>
                                          <p:attrName>style.visibility</p:attrName>
                                        </p:attrNameLst>
                                      </p:cBhvr>
                                      <p:to>
                                        <p:strVal val="visible"/>
                                      </p:to>
                                    </p:set>
                                    <p:animEffect transition="in" filter="fade">
                                      <p:cBhvr>
                                        <p:cTn id="28" dur="500"/>
                                        <p:tgtEl>
                                          <p:spTgt spid="109"/>
                                        </p:tgtEl>
                                      </p:cBhvr>
                                    </p:animEffect>
                                  </p:childTnLst>
                                </p:cTn>
                              </p:par>
                              <p:par>
                                <p:cTn id="29" presetID="10" presetClass="entr" presetSubtype="0" fill="hold" nodeType="withEffect">
                                  <p:stCondLst>
                                    <p:cond delay="0"/>
                                  </p:stCondLst>
                                  <p:childTnLst>
                                    <p:set>
                                      <p:cBhvr>
                                        <p:cTn id="30" dur="1" fill="hold">
                                          <p:stCondLst>
                                            <p:cond delay="0"/>
                                          </p:stCondLst>
                                        </p:cTn>
                                        <p:tgtEl>
                                          <p:spTgt spid="132"/>
                                        </p:tgtEl>
                                        <p:attrNameLst>
                                          <p:attrName>style.visibility</p:attrName>
                                        </p:attrNameLst>
                                      </p:cBhvr>
                                      <p:to>
                                        <p:strVal val="visible"/>
                                      </p:to>
                                    </p:set>
                                    <p:animEffect transition="in" filter="fade">
                                      <p:cBhvr>
                                        <p:cTn id="31" dur="500"/>
                                        <p:tgtEl>
                                          <p:spTgt spid="132"/>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37"/>
                                        </p:tgtEl>
                                        <p:attrNameLst>
                                          <p:attrName>style.visibility</p:attrName>
                                        </p:attrNameLst>
                                      </p:cBhvr>
                                      <p:to>
                                        <p:strVal val="visible"/>
                                      </p:to>
                                    </p:set>
                                    <p:animEffect transition="in" filter="fade">
                                      <p:cBhvr>
                                        <p:cTn id="34" dur="500"/>
                                        <p:tgtEl>
                                          <p:spTgt spid="137"/>
                                        </p:tgtEl>
                                      </p:cBhvr>
                                    </p:animEffect>
                                  </p:childTnLst>
                                </p:cTn>
                              </p:par>
                              <p:par>
                                <p:cTn id="35" presetID="10" presetClass="entr" presetSubtype="0" fill="hold" nodeType="withEffect">
                                  <p:stCondLst>
                                    <p:cond delay="0"/>
                                  </p:stCondLst>
                                  <p:childTnLst>
                                    <p:set>
                                      <p:cBhvr>
                                        <p:cTn id="36" dur="1" fill="hold">
                                          <p:stCondLst>
                                            <p:cond delay="0"/>
                                          </p:stCondLst>
                                        </p:cTn>
                                        <p:tgtEl>
                                          <p:spTgt spid="138"/>
                                        </p:tgtEl>
                                        <p:attrNameLst>
                                          <p:attrName>style.visibility</p:attrName>
                                        </p:attrNameLst>
                                      </p:cBhvr>
                                      <p:to>
                                        <p:strVal val="visible"/>
                                      </p:to>
                                    </p:set>
                                    <p:animEffect transition="in" filter="fade">
                                      <p:cBhvr>
                                        <p:cTn id="37" dur="500"/>
                                        <p:tgtEl>
                                          <p:spTgt spid="138"/>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142"/>
                                        </p:tgtEl>
                                        <p:attrNameLst>
                                          <p:attrName>style.visibility</p:attrName>
                                        </p:attrNameLst>
                                      </p:cBhvr>
                                      <p:to>
                                        <p:strVal val="visible"/>
                                      </p:to>
                                    </p:set>
                                    <p:animEffect transition="in" filter="fade">
                                      <p:cBhvr>
                                        <p:cTn id="40" dur="500"/>
                                        <p:tgtEl>
                                          <p:spTgt spid="14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 grpId="0"/>
      <p:bldP spid="82" grpId="0"/>
      <p:bldP spid="105" grpId="0"/>
      <p:bldP spid="106" grpId="0"/>
      <p:bldP spid="137" grpId="0"/>
      <p:bldP spid="14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84F3AC-14D0-2246-9387-DFF665680867}" type="slidenum">
              <a:rPr lang="en-US" smtClean="0"/>
              <a:t>6</a:t>
            </a:fld>
            <a:endParaRPr lang="en-US"/>
          </a:p>
        </p:txBody>
      </p:sp>
      <p:sp>
        <p:nvSpPr>
          <p:cNvPr id="3" name="Title 2"/>
          <p:cNvSpPr>
            <a:spLocks noGrp="1"/>
          </p:cNvSpPr>
          <p:nvPr>
            <p:ph type="title"/>
          </p:nvPr>
        </p:nvSpPr>
        <p:spPr/>
        <p:txBody>
          <a:bodyPr/>
          <a:lstStyle/>
          <a:p>
            <a:r>
              <a:rPr lang="en-US" dirty="0"/>
              <a:t>Performance of new ITS (MC simulations) </a:t>
            </a:r>
          </a:p>
        </p:txBody>
      </p:sp>
      <p:pic>
        <p:nvPicPr>
          <p:cNvPr id="4" name="Picture 3"/>
          <p:cNvPicPr>
            <a:picLocks noChangeAspect="1"/>
          </p:cNvPicPr>
          <p:nvPr/>
        </p:nvPicPr>
        <p:blipFill>
          <a:blip r:embed="rId2" cstate="screen">
            <a:extLst>
              <a:ext uri="{BEBA8EAE-BF5A-486C-A8C5-ECC9F3942E4B}">
                <a14:imgProps xmlns:a14="http://schemas.microsoft.com/office/drawing/2010/main">
                  <a14:imgLayer r:embed="rId3">
                    <a14:imgEffect>
                      <a14:sharpenSoften amount="50000"/>
                    </a14:imgEffect>
                    <a14:imgEffect>
                      <a14:brightnessContrast contrast="40000"/>
                    </a14:imgEffect>
                  </a14:imgLayer>
                </a14:imgProps>
              </a:ext>
              <a:ext uri="{28A0092B-C50C-407E-A947-70E740481C1C}">
                <a14:useLocalDpi xmlns:a14="http://schemas.microsoft.com/office/drawing/2010/main"/>
              </a:ext>
            </a:extLst>
          </a:blip>
          <a:stretch>
            <a:fillRect/>
          </a:stretch>
        </p:blipFill>
        <p:spPr>
          <a:xfrm>
            <a:off x="196317" y="1253781"/>
            <a:ext cx="4279358" cy="2928904"/>
          </a:xfrm>
          <a:prstGeom prst="rect">
            <a:avLst/>
          </a:prstGeom>
        </p:spPr>
      </p:pic>
      <p:pic>
        <p:nvPicPr>
          <p:cNvPr id="5" name="Picture 4"/>
          <p:cNvPicPr>
            <a:picLocks noChangeAspect="1"/>
          </p:cNvPicPr>
          <p:nvPr/>
        </p:nvPicPr>
        <p:blipFill>
          <a:blip r:embed="rId4" cstate="screen">
            <a:extLst>
              <a:ext uri="{BEBA8EAE-BF5A-486C-A8C5-ECC9F3942E4B}">
                <a14:imgProps xmlns:a14="http://schemas.microsoft.com/office/drawing/2010/main">
                  <a14:imgLayer r:embed="rId5">
                    <a14:imgEffect>
                      <a14:sharpenSoften amount="50000"/>
                    </a14:imgEffect>
                    <a14:imgEffect>
                      <a14:brightnessContrast contrast="40000"/>
                    </a14:imgEffect>
                  </a14:imgLayer>
                </a14:imgProps>
              </a:ext>
              <a:ext uri="{28A0092B-C50C-407E-A947-70E740481C1C}">
                <a14:useLocalDpi xmlns:a14="http://schemas.microsoft.com/office/drawing/2010/main"/>
              </a:ext>
            </a:extLst>
          </a:blip>
          <a:stretch>
            <a:fillRect/>
          </a:stretch>
        </p:blipFill>
        <p:spPr>
          <a:xfrm>
            <a:off x="4709937" y="1253781"/>
            <a:ext cx="4352227" cy="3009706"/>
          </a:xfrm>
          <a:prstGeom prst="rect">
            <a:avLst/>
          </a:prstGeom>
        </p:spPr>
      </p:pic>
      <p:sp>
        <p:nvSpPr>
          <p:cNvPr id="6" name="TextBox 5"/>
          <p:cNvSpPr txBox="1"/>
          <p:nvPr/>
        </p:nvSpPr>
        <p:spPr>
          <a:xfrm>
            <a:off x="838419" y="1056784"/>
            <a:ext cx="3058575" cy="369332"/>
          </a:xfrm>
          <a:prstGeom prst="rect">
            <a:avLst/>
          </a:prstGeom>
          <a:noFill/>
        </p:spPr>
        <p:txBody>
          <a:bodyPr wrap="none" rtlCol="0">
            <a:spAutoFit/>
          </a:bodyPr>
          <a:lstStyle/>
          <a:p>
            <a:r>
              <a:rPr lang="en-US" dirty="0">
                <a:solidFill>
                  <a:schemeClr val="accent6"/>
                </a:solidFill>
              </a:rPr>
              <a:t>Impact parameter resolution</a:t>
            </a:r>
          </a:p>
        </p:txBody>
      </p:sp>
      <p:sp>
        <p:nvSpPr>
          <p:cNvPr id="7" name="TextBox 6"/>
          <p:cNvSpPr txBox="1"/>
          <p:nvPr/>
        </p:nvSpPr>
        <p:spPr>
          <a:xfrm>
            <a:off x="4959823" y="1076491"/>
            <a:ext cx="3853977" cy="369332"/>
          </a:xfrm>
          <a:prstGeom prst="rect">
            <a:avLst/>
          </a:prstGeom>
          <a:noFill/>
        </p:spPr>
        <p:txBody>
          <a:bodyPr wrap="none" rtlCol="0">
            <a:spAutoFit/>
          </a:bodyPr>
          <a:lstStyle/>
          <a:p>
            <a:r>
              <a:rPr lang="en-US" dirty="0">
                <a:solidFill>
                  <a:srgbClr val="C00000"/>
                </a:solidFill>
              </a:rPr>
              <a:t>Tracking efficiency (ITS standalone)</a:t>
            </a:r>
          </a:p>
        </p:txBody>
      </p:sp>
      <p:sp>
        <p:nvSpPr>
          <p:cNvPr id="8" name="TextBox 7"/>
          <p:cNvSpPr txBox="1"/>
          <p:nvPr/>
        </p:nvSpPr>
        <p:spPr>
          <a:xfrm>
            <a:off x="1035694" y="4354071"/>
            <a:ext cx="2723823" cy="369332"/>
          </a:xfrm>
          <a:prstGeom prst="rect">
            <a:avLst/>
          </a:prstGeom>
          <a:noFill/>
        </p:spPr>
        <p:txBody>
          <a:bodyPr wrap="none" rtlCol="0">
            <a:spAutoFit/>
          </a:bodyPr>
          <a:lstStyle/>
          <a:p>
            <a:r>
              <a:rPr lang="de-DE" dirty="0">
                <a:solidFill>
                  <a:schemeClr val="accent1"/>
                </a:solidFill>
              </a:rPr>
              <a:t>40 </a:t>
            </a:r>
            <a:r>
              <a:rPr lang="de-DE" dirty="0" err="1" smtClean="0">
                <a:solidFill>
                  <a:schemeClr val="accent1"/>
                </a:solidFill>
              </a:rPr>
              <a:t>μm</a:t>
            </a:r>
            <a:r>
              <a:rPr lang="de-DE" dirty="0" smtClean="0">
                <a:solidFill>
                  <a:schemeClr val="accent1"/>
                </a:solidFill>
              </a:rPr>
              <a:t> </a:t>
            </a:r>
            <a:r>
              <a:rPr lang="de-DE" dirty="0" err="1" smtClean="0">
                <a:solidFill>
                  <a:schemeClr val="accent1"/>
                </a:solidFill>
              </a:rPr>
              <a:t>at</a:t>
            </a:r>
            <a:r>
              <a:rPr lang="de-DE" dirty="0" smtClean="0">
                <a:solidFill>
                  <a:schemeClr val="accent1"/>
                </a:solidFill>
              </a:rPr>
              <a:t> </a:t>
            </a:r>
            <a:r>
              <a:rPr lang="de-DE" i="1" dirty="0" err="1">
                <a:solidFill>
                  <a:schemeClr val="accent1"/>
                </a:solidFill>
              </a:rPr>
              <a:t>p</a:t>
            </a:r>
            <a:r>
              <a:rPr lang="de-DE" baseline="-25000" dirty="0" err="1">
                <a:solidFill>
                  <a:schemeClr val="accent1"/>
                </a:solidFill>
              </a:rPr>
              <a:t>T</a:t>
            </a:r>
            <a:r>
              <a:rPr lang="de-DE" dirty="0">
                <a:solidFill>
                  <a:schemeClr val="accent1"/>
                </a:solidFill>
              </a:rPr>
              <a:t>= 500 </a:t>
            </a:r>
            <a:r>
              <a:rPr lang="de-DE" dirty="0" err="1">
                <a:solidFill>
                  <a:schemeClr val="accent1"/>
                </a:solidFill>
              </a:rPr>
              <a:t>MeV</a:t>
            </a:r>
            <a:r>
              <a:rPr lang="de-DE" dirty="0">
                <a:solidFill>
                  <a:schemeClr val="accent1"/>
                </a:solidFill>
              </a:rPr>
              <a:t>/c </a:t>
            </a:r>
            <a:endParaRPr lang="en-US" dirty="0">
              <a:solidFill>
                <a:schemeClr val="accent1"/>
              </a:solidFill>
            </a:endParaRPr>
          </a:p>
        </p:txBody>
      </p:sp>
      <p:cxnSp>
        <p:nvCxnSpPr>
          <p:cNvPr id="10" name="Straight Arrow Connector 9"/>
          <p:cNvCxnSpPr/>
          <p:nvPr/>
        </p:nvCxnSpPr>
        <p:spPr>
          <a:xfrm flipH="1" flipV="1">
            <a:off x="1454902" y="2639789"/>
            <a:ext cx="197275" cy="1623698"/>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11" name="TextBox 10"/>
          <p:cNvSpPr txBox="1"/>
          <p:nvPr/>
        </p:nvSpPr>
        <p:spPr>
          <a:xfrm>
            <a:off x="5388071" y="4354071"/>
            <a:ext cx="2674004" cy="369332"/>
          </a:xfrm>
          <a:prstGeom prst="rect">
            <a:avLst/>
          </a:prstGeom>
          <a:noFill/>
        </p:spPr>
        <p:txBody>
          <a:bodyPr wrap="none" rtlCol="0">
            <a:spAutoFit/>
          </a:bodyPr>
          <a:lstStyle/>
          <a:p>
            <a:r>
              <a:rPr lang="en-US" dirty="0">
                <a:solidFill>
                  <a:srgbClr val="2C7C9F"/>
                </a:solidFill>
              </a:rPr>
              <a:t>~60% at </a:t>
            </a:r>
            <a:r>
              <a:rPr lang="en-US" i="1" dirty="0" err="1">
                <a:solidFill>
                  <a:srgbClr val="2C7C9F"/>
                </a:solidFill>
              </a:rPr>
              <a:t>p</a:t>
            </a:r>
            <a:r>
              <a:rPr lang="en-US" baseline="-25000" dirty="0" err="1">
                <a:solidFill>
                  <a:srgbClr val="2C7C9F"/>
                </a:solidFill>
              </a:rPr>
              <a:t>T</a:t>
            </a:r>
            <a:r>
              <a:rPr lang="en-US" dirty="0">
                <a:solidFill>
                  <a:srgbClr val="2C7C9F"/>
                </a:solidFill>
              </a:rPr>
              <a:t>= 100 MeV/c </a:t>
            </a:r>
          </a:p>
        </p:txBody>
      </p:sp>
      <p:cxnSp>
        <p:nvCxnSpPr>
          <p:cNvPr id="13" name="Straight Arrow Connector 12"/>
          <p:cNvCxnSpPr/>
          <p:nvPr/>
        </p:nvCxnSpPr>
        <p:spPr>
          <a:xfrm flipH="1" flipV="1">
            <a:off x="5696313" y="2726105"/>
            <a:ext cx="517847" cy="1627966"/>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
        <p:nvSpPr>
          <p:cNvPr id="9" name="TextBox 8"/>
          <p:cNvSpPr txBox="1"/>
          <p:nvPr/>
        </p:nvSpPr>
        <p:spPr>
          <a:xfrm>
            <a:off x="1741193" y="592275"/>
            <a:ext cx="2968744" cy="369332"/>
          </a:xfrm>
          <a:prstGeom prst="rect">
            <a:avLst/>
          </a:prstGeom>
          <a:noFill/>
        </p:spPr>
        <p:txBody>
          <a:bodyPr wrap="none" rtlCol="0">
            <a:spAutoFit/>
          </a:bodyPr>
          <a:lstStyle/>
          <a:p>
            <a:r>
              <a:rPr lang="en-US" dirty="0" smtClean="0"/>
              <a:t>Cellular Automaton Tracker</a:t>
            </a:r>
            <a:endParaRPr lang="en-US" dirty="0"/>
          </a:p>
        </p:txBody>
      </p:sp>
    </p:spTree>
    <p:extLst>
      <p:ext uri="{BB962C8B-B14F-4D97-AF65-F5344CB8AC3E}">
        <p14:creationId xmlns:p14="http://schemas.microsoft.com/office/powerpoint/2010/main" val="3529738862"/>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84F3AC-14D0-2246-9387-DFF665680867}" type="slidenum">
              <a:rPr lang="en-US" smtClean="0"/>
              <a:t>7</a:t>
            </a:fld>
            <a:endParaRPr lang="en-US"/>
          </a:p>
        </p:txBody>
      </p:sp>
      <p:sp>
        <p:nvSpPr>
          <p:cNvPr id="3" name="Title 2"/>
          <p:cNvSpPr>
            <a:spLocks noGrp="1"/>
          </p:cNvSpPr>
          <p:nvPr>
            <p:ph type="title"/>
          </p:nvPr>
        </p:nvSpPr>
        <p:spPr>
          <a:xfrm>
            <a:off x="0" y="-54738"/>
            <a:ext cx="8813800" cy="556021"/>
          </a:xfrm>
        </p:spPr>
        <p:txBody>
          <a:bodyPr/>
          <a:lstStyle/>
          <a:p>
            <a:r>
              <a:rPr lang="en-US" dirty="0" smtClean="0"/>
              <a:t>Physics </a:t>
            </a:r>
            <a:r>
              <a:rPr lang="en-US" dirty="0"/>
              <a:t>performance with the new ITS (</a:t>
            </a:r>
            <a:r>
              <a:rPr lang="en-US" dirty="0" err="1"/>
              <a:t>MonteCarlo</a:t>
            </a:r>
            <a:r>
              <a:rPr lang="en-US" dirty="0"/>
              <a:t>)</a:t>
            </a:r>
            <a:endParaRPr lang="en-US" dirty="0"/>
          </a:p>
        </p:txBody>
      </p:sp>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239057" y="948692"/>
            <a:ext cx="4243294" cy="3059278"/>
          </a:xfrm>
          <a:prstGeom prst="rect">
            <a:avLst/>
          </a:prstGeom>
        </p:spPr>
      </p:pic>
      <p:pic>
        <p:nvPicPr>
          <p:cNvPr id="5" name="Picture 4"/>
          <p:cNvPicPr>
            <a:picLocks noChangeAspect="1"/>
          </p:cNvPicPr>
          <p:nvPr/>
        </p:nvPicPr>
        <p:blipFill>
          <a:blip r:embed="rId4" cstate="screen">
            <a:extLst>
              <a:ext uri="{BEBA8EAE-BF5A-486C-A8C5-ECC9F3942E4B}">
                <a14:imgProps xmlns:a14="http://schemas.microsoft.com/office/drawing/2010/main">
                  <a14:imgLayer r:embed="rId5">
                    <a14:imgEffect>
                      <a14:sharpenSoften amount="50000"/>
                    </a14:imgEffect>
                  </a14:imgLayer>
                </a14:imgProps>
              </a:ext>
              <a:ext uri="{28A0092B-C50C-407E-A947-70E740481C1C}">
                <a14:useLocalDpi xmlns:a14="http://schemas.microsoft.com/office/drawing/2010/main"/>
              </a:ext>
            </a:extLst>
          </a:blip>
          <a:stretch>
            <a:fillRect/>
          </a:stretch>
        </p:blipFill>
        <p:spPr>
          <a:xfrm>
            <a:off x="5096811" y="948692"/>
            <a:ext cx="3307229" cy="3184542"/>
          </a:xfrm>
          <a:prstGeom prst="rect">
            <a:avLst/>
          </a:prstGeom>
        </p:spPr>
      </p:pic>
      <p:sp>
        <p:nvSpPr>
          <p:cNvPr id="6" name="TextBox 5"/>
          <p:cNvSpPr txBox="1"/>
          <p:nvPr/>
        </p:nvSpPr>
        <p:spPr>
          <a:xfrm>
            <a:off x="2405529" y="552826"/>
            <a:ext cx="4126805" cy="369332"/>
          </a:xfrm>
          <a:prstGeom prst="rect">
            <a:avLst/>
          </a:prstGeom>
          <a:noFill/>
        </p:spPr>
        <p:txBody>
          <a:bodyPr wrap="none" rtlCol="0">
            <a:spAutoFit/>
          </a:bodyPr>
          <a:lstStyle/>
          <a:p>
            <a:r>
              <a:rPr lang="mr-IN" dirty="0" smtClean="0"/>
              <a:t>B</a:t>
            </a:r>
            <a:r>
              <a:rPr lang="mr-IN" baseline="30000" dirty="0" smtClean="0"/>
              <a:t>±</a:t>
            </a:r>
            <a:r>
              <a:rPr lang="it-IT" dirty="0" smtClean="0"/>
              <a:t> </a:t>
            </a:r>
            <a:r>
              <a:rPr lang="it-IT" dirty="0" err="1" smtClean="0"/>
              <a:t>not</a:t>
            </a:r>
            <a:r>
              <a:rPr lang="it-IT" dirty="0" smtClean="0"/>
              <a:t> </a:t>
            </a:r>
            <a:r>
              <a:rPr lang="it-IT" dirty="0" err="1" smtClean="0"/>
              <a:t>accessible</a:t>
            </a:r>
            <a:r>
              <a:rPr lang="it-IT" dirty="0" smtClean="0"/>
              <a:t> with the </a:t>
            </a:r>
            <a:r>
              <a:rPr lang="it-IT" dirty="0" err="1" smtClean="0"/>
              <a:t>present</a:t>
            </a:r>
            <a:r>
              <a:rPr lang="it-IT" dirty="0" smtClean="0"/>
              <a:t> ITS</a:t>
            </a:r>
            <a:endParaRPr lang="en-US" dirty="0"/>
          </a:p>
        </p:txBody>
      </p:sp>
      <p:sp>
        <p:nvSpPr>
          <p:cNvPr id="7" name="TextBox 6"/>
          <p:cNvSpPr txBox="1"/>
          <p:nvPr/>
        </p:nvSpPr>
        <p:spPr>
          <a:xfrm>
            <a:off x="2405529" y="4103352"/>
            <a:ext cx="4255830" cy="646331"/>
          </a:xfrm>
          <a:prstGeom prst="rect">
            <a:avLst/>
          </a:prstGeom>
          <a:noFill/>
        </p:spPr>
        <p:txBody>
          <a:bodyPr wrap="none" rtlCol="0">
            <a:spAutoFit/>
          </a:bodyPr>
          <a:lstStyle/>
          <a:p>
            <a:r>
              <a:rPr lang="en-US" dirty="0"/>
              <a:t>Measure energy loss for b,</a:t>
            </a:r>
          </a:p>
          <a:p>
            <a:r>
              <a:rPr lang="en-US" dirty="0"/>
              <a:t>quantitative verification of </a:t>
            </a:r>
            <a:r>
              <a:rPr lang="en-US" dirty="0" err="1">
                <a:latin typeface="Symbol" charset="2"/>
                <a:cs typeface="Symbol" charset="2"/>
              </a:rPr>
              <a:t>D</a:t>
            </a:r>
            <a:r>
              <a:rPr lang="en-US" dirty="0" err="1"/>
              <a:t>E</a:t>
            </a:r>
            <a:r>
              <a:rPr lang="en-US" baseline="-25000" dirty="0" err="1"/>
              <a:t>c</a:t>
            </a:r>
            <a:r>
              <a:rPr lang="en-US" dirty="0"/>
              <a:t>&gt;</a:t>
            </a:r>
            <a:r>
              <a:rPr lang="en-US" dirty="0" err="1">
                <a:latin typeface="Symbol" charset="2"/>
                <a:cs typeface="Symbol" charset="2"/>
              </a:rPr>
              <a:t>D</a:t>
            </a:r>
            <a:r>
              <a:rPr lang="en-US" dirty="0" err="1"/>
              <a:t>E</a:t>
            </a:r>
            <a:r>
              <a:rPr lang="en-US" baseline="-25000" dirty="0" err="1"/>
              <a:t>b</a:t>
            </a:r>
            <a:r>
              <a:rPr lang="en-US" dirty="0" err="1"/>
              <a:t>vs.</a:t>
            </a:r>
            <a:r>
              <a:rPr lang="en-US" i="1" dirty="0" err="1"/>
              <a:t>p</a:t>
            </a:r>
            <a:r>
              <a:rPr lang="en-US" baseline="-25000" dirty="0" err="1"/>
              <a:t>T</a:t>
            </a:r>
            <a:endParaRPr lang="en-US" baseline="-25000" dirty="0"/>
          </a:p>
        </p:txBody>
      </p:sp>
      <p:sp>
        <p:nvSpPr>
          <p:cNvPr id="8" name="TextBox 7"/>
          <p:cNvSpPr txBox="1"/>
          <p:nvPr/>
        </p:nvSpPr>
        <p:spPr>
          <a:xfrm>
            <a:off x="2405529" y="3052198"/>
            <a:ext cx="1268296" cy="584776"/>
          </a:xfrm>
          <a:prstGeom prst="rect">
            <a:avLst/>
          </a:prstGeom>
          <a:noFill/>
        </p:spPr>
        <p:txBody>
          <a:bodyPr wrap="none" rtlCol="0">
            <a:spAutoFit/>
          </a:bodyPr>
          <a:lstStyle/>
          <a:p>
            <a:r>
              <a:rPr lang="en-US" sz="1600" dirty="0" smtClean="0">
                <a:solidFill>
                  <a:srgbClr val="FF0000"/>
                </a:solidFill>
              </a:rPr>
              <a:t>clean signal </a:t>
            </a:r>
          </a:p>
          <a:p>
            <a:r>
              <a:rPr lang="en-US" sz="1600" dirty="0" smtClean="0">
                <a:solidFill>
                  <a:srgbClr val="FF0000"/>
                </a:solidFill>
              </a:rPr>
              <a:t>at low </a:t>
            </a:r>
            <a:r>
              <a:rPr lang="en-US" sz="1600" i="1" dirty="0" err="1" smtClean="0">
                <a:solidFill>
                  <a:srgbClr val="FF0000"/>
                </a:solidFill>
              </a:rPr>
              <a:t>p</a:t>
            </a:r>
            <a:r>
              <a:rPr lang="en-US" sz="1600" baseline="-25000" dirty="0" err="1" smtClean="0">
                <a:solidFill>
                  <a:srgbClr val="FF0000"/>
                </a:solidFill>
              </a:rPr>
              <a:t>T</a:t>
            </a:r>
            <a:endParaRPr lang="en-US" sz="1600" baseline="-25000" dirty="0">
              <a:solidFill>
                <a:srgbClr val="FF0000"/>
              </a:solidFill>
            </a:endParaRPr>
          </a:p>
        </p:txBody>
      </p:sp>
      <p:sp>
        <p:nvSpPr>
          <p:cNvPr id="9" name="Rectangle 8"/>
          <p:cNvSpPr/>
          <p:nvPr/>
        </p:nvSpPr>
        <p:spPr>
          <a:xfrm>
            <a:off x="836706" y="3052198"/>
            <a:ext cx="1568823" cy="234861"/>
          </a:xfrm>
          <a:prstGeom prst="rect">
            <a:avLst/>
          </a:prstGeom>
          <a:noFill/>
          <a:ln>
            <a:solidFill>
              <a:schemeClr val="accent6"/>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230407350"/>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84F3AC-14D0-2246-9387-DFF665680867}" type="slidenum">
              <a:rPr lang="en-US" smtClean="0"/>
              <a:t>8</a:t>
            </a:fld>
            <a:endParaRPr lang="en-US"/>
          </a:p>
        </p:txBody>
      </p:sp>
      <p:sp>
        <p:nvSpPr>
          <p:cNvPr id="3" name="Title 2"/>
          <p:cNvSpPr>
            <a:spLocks noGrp="1"/>
          </p:cNvSpPr>
          <p:nvPr>
            <p:ph type="title"/>
          </p:nvPr>
        </p:nvSpPr>
        <p:spPr/>
        <p:txBody>
          <a:bodyPr/>
          <a:lstStyle/>
          <a:p>
            <a:r>
              <a:rPr lang="en-US" dirty="0"/>
              <a:t>ALPIDE </a:t>
            </a:r>
            <a:r>
              <a:rPr lang="en-US" dirty="0" smtClean="0"/>
              <a:t>– </a:t>
            </a:r>
            <a:r>
              <a:rPr lang="en-US" dirty="0" smtClean="0"/>
              <a:t>Monolithic Pixel Detector</a:t>
            </a:r>
            <a:endParaRPr lang="en-US" dirty="0"/>
          </a:p>
        </p:txBody>
      </p:sp>
      <p:sp>
        <p:nvSpPr>
          <p:cNvPr id="7" name="Text Placeholder 2"/>
          <p:cNvSpPr txBox="1">
            <a:spLocks/>
          </p:cNvSpPr>
          <p:nvPr/>
        </p:nvSpPr>
        <p:spPr>
          <a:xfrm>
            <a:off x="141097" y="542255"/>
            <a:ext cx="5252219" cy="4549620"/>
          </a:xfrm>
          <a:prstGeom prst="rect">
            <a:avLst/>
          </a:prstGeom>
          <a:ln>
            <a:noFill/>
          </a:ln>
        </p:spPr>
        <p:txBody>
          <a:bodyPr>
            <a:normAutofit fontScale="70000" lnSpcReduction="20000"/>
          </a:bodyPr>
          <a:lstStyle>
            <a:lvl1pPr marL="436546" indent="-436546" algn="l" defTabSz="582061" rtl="0" eaLnBrk="1" latinLnBrk="0" hangingPunct="1">
              <a:spcBef>
                <a:spcPct val="20000"/>
              </a:spcBef>
              <a:buFont typeface="Arial"/>
              <a:buChar char="•"/>
              <a:defRPr sz="2400" kern="1200">
                <a:solidFill>
                  <a:schemeClr val="tx1"/>
                </a:solidFill>
                <a:latin typeface="+mn-lt"/>
                <a:ea typeface="+mn-ea"/>
                <a:cs typeface="+mn-cs"/>
              </a:defRPr>
            </a:lvl1pPr>
            <a:lvl2pPr marL="945850" indent="-363788" algn="l" defTabSz="582061" rtl="0" eaLnBrk="1" latinLnBrk="0" hangingPunct="1">
              <a:spcBef>
                <a:spcPct val="20000"/>
              </a:spcBef>
              <a:buFont typeface="Arial"/>
              <a:buChar char="–"/>
              <a:defRPr sz="1800" kern="1200">
                <a:solidFill>
                  <a:srgbClr val="800000"/>
                </a:solidFill>
                <a:latin typeface="+mn-lt"/>
                <a:ea typeface="+mn-ea"/>
                <a:cs typeface="+mn-cs"/>
              </a:defRPr>
            </a:lvl2pPr>
            <a:lvl3pPr marL="1455153" indent="-291031" algn="l" defTabSz="582061" rtl="0" eaLnBrk="1" latinLnBrk="0" hangingPunct="1">
              <a:spcBef>
                <a:spcPct val="20000"/>
              </a:spcBef>
              <a:buFont typeface="Arial"/>
              <a:buChar char="•"/>
              <a:defRPr sz="1600" b="0" kern="1200">
                <a:solidFill>
                  <a:srgbClr val="2C7C9F"/>
                </a:solidFill>
                <a:latin typeface="+mn-lt"/>
                <a:ea typeface="+mn-ea"/>
                <a:cs typeface="+mn-cs"/>
              </a:defRPr>
            </a:lvl3pPr>
            <a:lvl4pPr marL="2037215" indent="-291031" algn="l" defTabSz="582061" rtl="0" eaLnBrk="1" latinLnBrk="0" hangingPunct="1">
              <a:spcBef>
                <a:spcPct val="20000"/>
              </a:spcBef>
              <a:buFont typeface="Arial"/>
              <a:buChar char="–"/>
              <a:defRPr sz="2500" kern="1200">
                <a:solidFill>
                  <a:schemeClr val="tx1"/>
                </a:solidFill>
                <a:latin typeface="+mn-lt"/>
                <a:ea typeface="+mn-ea"/>
                <a:cs typeface="+mn-cs"/>
              </a:defRPr>
            </a:lvl4pPr>
            <a:lvl5pPr marL="2619276" indent="-291031" algn="l" defTabSz="582061" rtl="0" eaLnBrk="1" latinLnBrk="0" hangingPunct="1">
              <a:spcBef>
                <a:spcPct val="20000"/>
              </a:spcBef>
              <a:buFont typeface="Arial"/>
              <a:buChar char="»"/>
              <a:defRPr sz="2500" kern="1200">
                <a:solidFill>
                  <a:schemeClr val="tx1"/>
                </a:solidFill>
                <a:latin typeface="+mn-lt"/>
                <a:ea typeface="+mn-ea"/>
                <a:cs typeface="+mn-cs"/>
              </a:defRPr>
            </a:lvl5pPr>
            <a:lvl6pPr marL="3201337" indent="-291031" algn="l" defTabSz="582061" rtl="0" eaLnBrk="1" latinLnBrk="0" hangingPunct="1">
              <a:spcBef>
                <a:spcPct val="20000"/>
              </a:spcBef>
              <a:buFont typeface="Arial"/>
              <a:buChar char="•"/>
              <a:defRPr sz="2500" kern="1200">
                <a:solidFill>
                  <a:schemeClr val="tx1"/>
                </a:solidFill>
                <a:latin typeface="+mn-lt"/>
                <a:ea typeface="+mn-ea"/>
                <a:cs typeface="+mn-cs"/>
              </a:defRPr>
            </a:lvl6pPr>
            <a:lvl7pPr marL="3783399" indent="-291031" algn="l" defTabSz="582061" rtl="0" eaLnBrk="1" latinLnBrk="0" hangingPunct="1">
              <a:spcBef>
                <a:spcPct val="20000"/>
              </a:spcBef>
              <a:buFont typeface="Arial"/>
              <a:buChar char="•"/>
              <a:defRPr sz="2500" kern="1200">
                <a:solidFill>
                  <a:schemeClr val="tx1"/>
                </a:solidFill>
                <a:latin typeface="+mn-lt"/>
                <a:ea typeface="+mn-ea"/>
                <a:cs typeface="+mn-cs"/>
              </a:defRPr>
            </a:lvl7pPr>
            <a:lvl8pPr marL="4365460" indent="-291031" algn="l" defTabSz="582061" rtl="0" eaLnBrk="1" latinLnBrk="0" hangingPunct="1">
              <a:spcBef>
                <a:spcPct val="20000"/>
              </a:spcBef>
              <a:buFont typeface="Arial"/>
              <a:buChar char="•"/>
              <a:defRPr sz="2500" kern="1200">
                <a:solidFill>
                  <a:schemeClr val="tx1"/>
                </a:solidFill>
                <a:latin typeface="+mn-lt"/>
                <a:ea typeface="+mn-ea"/>
                <a:cs typeface="+mn-cs"/>
              </a:defRPr>
            </a:lvl8pPr>
            <a:lvl9pPr marL="4947521" indent="-291031" algn="l" defTabSz="582061" rtl="0" eaLnBrk="1" latinLnBrk="0" hangingPunct="1">
              <a:spcBef>
                <a:spcPct val="20000"/>
              </a:spcBef>
              <a:buFont typeface="Arial"/>
              <a:buChar char="•"/>
              <a:defRPr sz="2500" kern="1200">
                <a:solidFill>
                  <a:schemeClr val="tx1"/>
                </a:solidFill>
                <a:latin typeface="+mn-lt"/>
                <a:ea typeface="+mn-ea"/>
                <a:cs typeface="+mn-cs"/>
              </a:defRPr>
            </a:lvl9pPr>
          </a:lstStyle>
          <a:p>
            <a:pPr marL="0" indent="0">
              <a:buFont typeface="Arial"/>
              <a:buNone/>
            </a:pPr>
            <a:r>
              <a:rPr lang="en-US" b="1" dirty="0" smtClean="0">
                <a:solidFill>
                  <a:schemeClr val="accent1"/>
                </a:solidFill>
              </a:rPr>
              <a:t>                    </a:t>
            </a:r>
            <a:r>
              <a:rPr lang="en-US" sz="2600" b="1" dirty="0" smtClean="0">
                <a:solidFill>
                  <a:schemeClr val="accent1"/>
                </a:solidFill>
              </a:rPr>
              <a:t>Key Features</a:t>
            </a:r>
            <a:endParaRPr lang="en-US" b="1" dirty="0" smtClean="0">
              <a:solidFill>
                <a:schemeClr val="accent1"/>
              </a:solidFill>
            </a:endParaRPr>
          </a:p>
          <a:p>
            <a:r>
              <a:rPr lang="en-US" dirty="0" smtClean="0"/>
              <a:t>In-pixel: </a:t>
            </a:r>
          </a:p>
          <a:p>
            <a:pPr lvl="1"/>
            <a:r>
              <a:rPr lang="en-US" dirty="0" smtClean="0">
                <a:solidFill>
                  <a:schemeClr val="accent6"/>
                </a:solidFill>
              </a:rPr>
              <a:t>amplification</a:t>
            </a:r>
            <a:endParaRPr lang="en-US" dirty="0">
              <a:solidFill>
                <a:schemeClr val="accent6"/>
              </a:solidFill>
            </a:endParaRPr>
          </a:p>
          <a:p>
            <a:pPr lvl="1"/>
            <a:r>
              <a:rPr lang="en-US" dirty="0" smtClean="0">
                <a:solidFill>
                  <a:schemeClr val="accent6"/>
                </a:solidFill>
              </a:rPr>
              <a:t>discrimination</a:t>
            </a:r>
          </a:p>
          <a:p>
            <a:pPr lvl="1"/>
            <a:r>
              <a:rPr lang="en-US" dirty="0" smtClean="0">
                <a:solidFill>
                  <a:schemeClr val="accent6"/>
                </a:solidFill>
              </a:rPr>
              <a:t>multi event buffer</a:t>
            </a:r>
          </a:p>
          <a:p>
            <a:pPr lvl="1"/>
            <a:endParaRPr lang="en-US" dirty="0" smtClean="0">
              <a:solidFill>
                <a:schemeClr val="accent6"/>
              </a:solidFill>
            </a:endParaRPr>
          </a:p>
          <a:p>
            <a:r>
              <a:rPr lang="en-US" dirty="0" smtClean="0">
                <a:solidFill>
                  <a:srgbClr val="C00000"/>
                </a:solidFill>
              </a:rPr>
              <a:t>In-matrix </a:t>
            </a:r>
            <a:r>
              <a:rPr lang="en-US" dirty="0" smtClean="0">
                <a:solidFill>
                  <a:srgbClr val="000000"/>
                </a:solidFill>
              </a:rPr>
              <a:t>zero suppression </a:t>
            </a:r>
          </a:p>
          <a:p>
            <a:pPr marL="0" indent="0">
              <a:buNone/>
            </a:pPr>
            <a:r>
              <a:rPr lang="en-US" dirty="0">
                <a:solidFill>
                  <a:srgbClr val="000000"/>
                </a:solidFill>
              </a:rPr>
              <a:t> </a:t>
            </a:r>
            <a:r>
              <a:rPr lang="en-US" dirty="0" smtClean="0">
                <a:solidFill>
                  <a:srgbClr val="000000"/>
                </a:solidFill>
              </a:rPr>
              <a:t>     (priority encoding)</a:t>
            </a:r>
          </a:p>
          <a:p>
            <a:pPr marL="0" indent="0">
              <a:buNone/>
            </a:pPr>
            <a:endParaRPr lang="en-US" dirty="0" smtClean="0">
              <a:solidFill>
                <a:srgbClr val="000000"/>
              </a:solidFill>
            </a:endParaRPr>
          </a:p>
          <a:p>
            <a:r>
              <a:rPr lang="en-US" dirty="0" smtClean="0">
                <a:solidFill>
                  <a:srgbClr val="000000"/>
                </a:solidFill>
              </a:rPr>
              <a:t>Ultra-low power (entire chip)</a:t>
            </a:r>
            <a:r>
              <a:rPr lang="en-US" dirty="0" smtClean="0"/>
              <a:t>: </a:t>
            </a:r>
          </a:p>
          <a:p>
            <a:pPr marL="0" indent="0">
              <a:buNone/>
            </a:pPr>
            <a:r>
              <a:rPr lang="en-US" dirty="0"/>
              <a:t> </a:t>
            </a:r>
            <a:r>
              <a:rPr lang="en-US" dirty="0" smtClean="0"/>
              <a:t>       &lt; 40mW/cm</a:t>
            </a:r>
            <a:r>
              <a:rPr lang="en-US" baseline="30000" dirty="0" smtClean="0"/>
              <a:t>2 </a:t>
            </a:r>
            <a:r>
              <a:rPr lang="en-US" dirty="0" smtClean="0"/>
              <a:t>(140mW full chip)</a:t>
            </a:r>
          </a:p>
          <a:p>
            <a:pPr marL="0" indent="0">
              <a:buNone/>
            </a:pPr>
            <a:endParaRPr lang="en-US" baseline="30000" dirty="0" smtClean="0"/>
          </a:p>
          <a:p>
            <a:r>
              <a:rPr lang="en-US" dirty="0">
                <a:solidFill>
                  <a:srgbClr val="C00000"/>
                </a:solidFill>
              </a:rPr>
              <a:t>triggered</a:t>
            </a:r>
            <a:r>
              <a:rPr lang="en-US" dirty="0"/>
              <a:t> acquisition </a:t>
            </a:r>
            <a:r>
              <a:rPr lang="en-US" dirty="0" smtClean="0"/>
              <a:t>(</a:t>
            </a:r>
            <a:r>
              <a:rPr lang="fi-FI" dirty="0" smtClean="0"/>
              <a:t>200 </a:t>
            </a:r>
            <a:r>
              <a:rPr lang="fi-FI" dirty="0"/>
              <a:t>kHz </a:t>
            </a:r>
            <a:r>
              <a:rPr lang="fi-FI" dirty="0" err="1"/>
              <a:t>Pb-Pb</a:t>
            </a:r>
            <a:r>
              <a:rPr lang="fi-FI" dirty="0"/>
              <a:t>, 1 MHz </a:t>
            </a:r>
            <a:r>
              <a:rPr lang="fi-FI" dirty="0" err="1" smtClean="0"/>
              <a:t>pp</a:t>
            </a:r>
            <a:r>
              <a:rPr lang="fi-FI" dirty="0"/>
              <a:t>)</a:t>
            </a:r>
            <a:r>
              <a:rPr lang="en-US" dirty="0" smtClean="0"/>
              <a:t> </a:t>
            </a:r>
            <a:r>
              <a:rPr lang="en-US" dirty="0"/>
              <a:t>or </a:t>
            </a:r>
            <a:r>
              <a:rPr lang="en-US" dirty="0" smtClean="0">
                <a:solidFill>
                  <a:srgbClr val="C00000"/>
                </a:solidFill>
              </a:rPr>
              <a:t>continuous</a:t>
            </a:r>
            <a:r>
              <a:rPr lang="en-US" dirty="0" smtClean="0"/>
              <a:t> (</a:t>
            </a:r>
            <a:r>
              <a:rPr lang="en-US" dirty="0"/>
              <a:t>integration time </a:t>
            </a:r>
            <a:r>
              <a:rPr lang="en-US" dirty="0" smtClean="0"/>
              <a:t>1</a:t>
            </a:r>
            <a:r>
              <a:rPr lang="en-US" dirty="0" smtClean="0">
                <a:latin typeface="Symbol" charset="2"/>
                <a:cs typeface="Symbol" charset="2"/>
              </a:rPr>
              <a:t>m</a:t>
            </a:r>
            <a:r>
              <a:rPr lang="en-US" dirty="0" smtClean="0"/>
              <a:t>s-&gt; ∞)</a:t>
            </a:r>
          </a:p>
          <a:p>
            <a:endParaRPr lang="en-US" dirty="0" smtClean="0"/>
          </a:p>
          <a:p>
            <a:r>
              <a:rPr lang="en-US" dirty="0" smtClean="0"/>
              <a:t>High </a:t>
            </a:r>
            <a:r>
              <a:rPr lang="en-US" dirty="0"/>
              <a:t>speed serial data output (HSO</a:t>
            </a:r>
            <a:r>
              <a:rPr lang="en-US" dirty="0" smtClean="0"/>
              <a:t>)</a:t>
            </a:r>
          </a:p>
          <a:p>
            <a:pPr lvl="1"/>
            <a:r>
              <a:rPr lang="en-US" dirty="0" smtClean="0"/>
              <a:t>OB</a:t>
            </a:r>
            <a:r>
              <a:rPr lang="en-US" dirty="0"/>
              <a:t>: 400 Mbit/</a:t>
            </a:r>
            <a:r>
              <a:rPr lang="en-US" dirty="0" smtClean="0"/>
              <a:t>s</a:t>
            </a:r>
          </a:p>
          <a:p>
            <a:pPr lvl="1"/>
            <a:r>
              <a:rPr lang="en-US" dirty="0" smtClean="0"/>
              <a:t>IB</a:t>
            </a:r>
            <a:r>
              <a:rPr lang="en-US" dirty="0"/>
              <a:t>:   600 Mbit/s or 1.2 </a:t>
            </a:r>
            <a:r>
              <a:rPr lang="en-US" dirty="0" err="1"/>
              <a:t>Gbit</a:t>
            </a:r>
            <a:r>
              <a:rPr lang="en-US" dirty="0"/>
              <a:t>/s</a:t>
            </a:r>
          </a:p>
          <a:p>
            <a:endParaRPr lang="en-US" dirty="0"/>
          </a:p>
          <a:p>
            <a:pPr marL="0" indent="0">
              <a:buNone/>
            </a:pPr>
            <a:endParaRPr lang="en-US" dirty="0" smtClean="0"/>
          </a:p>
          <a:p>
            <a:pPr marL="0" indent="0">
              <a:buNone/>
            </a:pPr>
            <a:endParaRPr lang="en-US" dirty="0"/>
          </a:p>
        </p:txBody>
      </p:sp>
      <p:grpSp>
        <p:nvGrpSpPr>
          <p:cNvPr id="13" name="Group 12"/>
          <p:cNvGrpSpPr/>
          <p:nvPr/>
        </p:nvGrpSpPr>
        <p:grpSpPr>
          <a:xfrm>
            <a:off x="5617882" y="2713058"/>
            <a:ext cx="3475364" cy="1929285"/>
            <a:chOff x="266521" y="732028"/>
            <a:chExt cx="3699930" cy="2202498"/>
          </a:xfrm>
        </p:grpSpPr>
        <p:pic>
          <p:nvPicPr>
            <p:cNvPr id="6" name="Picture 5"/>
            <p:cNvPicPr>
              <a:picLocks noChangeAspect="1"/>
            </p:cNvPicPr>
            <p:nvPr/>
          </p:nvPicPr>
          <p:blipFill rotWithShape="1">
            <a:blip r:embed="rId2" cstate="screen">
              <a:extLst>
                <a:ext uri="{BEBA8EAE-BF5A-486C-A8C5-ECC9F3942E4B}">
                  <a14:imgProps xmlns:a14="http://schemas.microsoft.com/office/drawing/2010/main">
                    <a14:imgLayer r:embed="rId3">
                      <a14:imgEffect>
                        <a14:brightnessContrast bright="-20000" contrast="40000"/>
                      </a14:imgEffect>
                    </a14:imgLayer>
                  </a14:imgProps>
                </a:ext>
                <a:ext uri="{28A0092B-C50C-407E-A947-70E740481C1C}">
                  <a14:useLocalDpi xmlns:a14="http://schemas.microsoft.com/office/drawing/2010/main"/>
                </a:ext>
              </a:extLst>
            </a:blip>
            <a:srcRect l="2627" t="1308" r="2963" b="5623"/>
            <a:stretch/>
          </p:blipFill>
          <p:spPr>
            <a:xfrm>
              <a:off x="266521" y="732028"/>
              <a:ext cx="3699930" cy="1929285"/>
            </a:xfrm>
            <a:prstGeom prst="rect">
              <a:avLst/>
            </a:prstGeom>
            <a:ln>
              <a:solidFill>
                <a:srgbClr val="C00000"/>
              </a:solidFill>
            </a:ln>
          </p:spPr>
        </p:pic>
        <p:sp>
          <p:nvSpPr>
            <p:cNvPr id="9" name="TextBox 8"/>
            <p:cNvSpPr txBox="1"/>
            <p:nvPr/>
          </p:nvSpPr>
          <p:spPr>
            <a:xfrm>
              <a:off x="671999" y="2616490"/>
              <a:ext cx="1769381" cy="318036"/>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l" defTabSz="647700" rtl="0" fontAlgn="auto" latinLnBrk="0" hangingPunct="0">
                <a:lnSpc>
                  <a:spcPct val="100000"/>
                </a:lnSpc>
                <a:spcBef>
                  <a:spcPts val="0"/>
                </a:spcBef>
                <a:spcAft>
                  <a:spcPts val="0"/>
                </a:spcAft>
                <a:buClr>
                  <a:srgbClr val="1A1818"/>
                </a:buClr>
                <a:buSzTx/>
                <a:buFontTx/>
                <a:buNone/>
                <a:tabLst/>
              </a:pPr>
              <a:r>
                <a:rPr kumimoji="0" lang="en-US" sz="1400" b="0" i="0" u="none" strike="noStrike" cap="none" spc="0" normalizeH="0" baseline="0" dirty="0" smtClean="0">
                  <a:ln>
                    <a:noFill/>
                  </a:ln>
                  <a:solidFill>
                    <a:srgbClr val="1A1818"/>
                  </a:solidFill>
                  <a:effectLst/>
                  <a:uFill>
                    <a:solidFill>
                      <a:srgbClr val="1A1818"/>
                    </a:solidFill>
                  </a:uFill>
                  <a:ea typeface="+mn-ea"/>
                  <a:sym typeface="Arial"/>
                </a:rPr>
                <a:t>Pixel size: 29x27</a:t>
              </a:r>
              <a:r>
                <a:rPr kumimoji="0" lang="en-US" sz="1400" b="0" i="0" u="none" strike="noStrike" cap="none" spc="0" normalizeH="0" dirty="0" smtClean="0">
                  <a:ln>
                    <a:noFill/>
                  </a:ln>
                  <a:solidFill>
                    <a:srgbClr val="1A1818"/>
                  </a:solidFill>
                  <a:effectLst/>
                  <a:uFill>
                    <a:solidFill>
                      <a:srgbClr val="1A1818"/>
                    </a:solidFill>
                  </a:uFill>
                  <a:latin typeface="Symbol" charset="2"/>
                  <a:ea typeface="+mn-ea"/>
                  <a:cs typeface="Symbol" charset="2"/>
                  <a:sym typeface="Arial"/>
                </a:rPr>
                <a:t>m</a:t>
              </a:r>
              <a:r>
                <a:rPr kumimoji="0" lang="en-US" sz="1400" b="0" i="0" u="none" strike="noStrike" cap="none" spc="0" normalizeH="0" baseline="0" dirty="0" smtClean="0">
                  <a:ln>
                    <a:noFill/>
                  </a:ln>
                  <a:solidFill>
                    <a:srgbClr val="1A1818"/>
                  </a:solidFill>
                  <a:effectLst/>
                  <a:uFill>
                    <a:solidFill>
                      <a:srgbClr val="1A1818"/>
                    </a:solidFill>
                  </a:uFill>
                  <a:ea typeface="+mn-ea"/>
                  <a:sym typeface="Arial"/>
                </a:rPr>
                <a:t>m</a:t>
              </a:r>
              <a:r>
                <a:rPr kumimoji="0" lang="en-US" sz="1400" b="0" i="0" u="none" strike="noStrike" cap="none" spc="0" normalizeH="0" baseline="30000" dirty="0" smtClean="0">
                  <a:ln>
                    <a:noFill/>
                  </a:ln>
                  <a:solidFill>
                    <a:srgbClr val="1A1818"/>
                  </a:solidFill>
                  <a:effectLst/>
                  <a:uFill>
                    <a:solidFill>
                      <a:srgbClr val="1A1818"/>
                    </a:solidFill>
                  </a:uFill>
                  <a:ea typeface="+mn-ea"/>
                  <a:sym typeface="Arial"/>
                </a:rPr>
                <a:t>2</a:t>
              </a:r>
              <a:endParaRPr kumimoji="0" lang="en-US" sz="1400" b="0" i="0" u="none" strike="noStrike" cap="none" spc="0" normalizeH="0" baseline="30000" dirty="0">
                <a:ln>
                  <a:noFill/>
                </a:ln>
                <a:solidFill>
                  <a:srgbClr val="1A1818"/>
                </a:solidFill>
                <a:effectLst/>
                <a:uFill>
                  <a:solidFill>
                    <a:srgbClr val="1A1818"/>
                  </a:solidFill>
                </a:uFill>
                <a:ea typeface="+mn-ea"/>
                <a:sym typeface="Arial"/>
              </a:endParaRPr>
            </a:p>
          </p:txBody>
        </p:sp>
        <p:sp>
          <p:nvSpPr>
            <p:cNvPr id="10" name="TextBox 9"/>
            <p:cNvSpPr txBox="1"/>
            <p:nvPr/>
          </p:nvSpPr>
          <p:spPr>
            <a:xfrm>
              <a:off x="1619330" y="1818660"/>
              <a:ext cx="1106272" cy="3488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l" defTabSz="647700" rtl="0" fontAlgn="auto" latinLnBrk="0" hangingPunct="0">
                <a:lnSpc>
                  <a:spcPct val="100000"/>
                </a:lnSpc>
                <a:spcBef>
                  <a:spcPts val="0"/>
                </a:spcBef>
                <a:spcAft>
                  <a:spcPts val="0"/>
                </a:spcAft>
                <a:buClr>
                  <a:srgbClr val="1A1818"/>
                </a:buClr>
                <a:buSzTx/>
                <a:buFontTx/>
                <a:buNone/>
                <a:tabLst/>
              </a:pPr>
              <a:r>
                <a:rPr kumimoji="0" lang="en-US" sz="1600" b="0" i="0" u="none" strike="noStrike" cap="none" spc="0" normalizeH="0" baseline="0" dirty="0" smtClean="0">
                  <a:ln>
                    <a:noFill/>
                  </a:ln>
                  <a:solidFill>
                    <a:srgbClr val="1A1818"/>
                  </a:solidFill>
                  <a:effectLst/>
                  <a:uFill>
                    <a:solidFill>
                      <a:srgbClr val="1A1818"/>
                    </a:solidFill>
                  </a:uFill>
                  <a:latin typeface="+mn-lt"/>
                  <a:ea typeface="+mn-ea"/>
                  <a:cs typeface="+mn-cs"/>
                  <a:sym typeface="Arial"/>
                </a:rPr>
                <a:t>active area</a:t>
              </a:r>
              <a:endParaRPr kumimoji="0" lang="en-US" sz="1600" b="0" i="0" u="none" strike="noStrike" cap="none" spc="0" normalizeH="0" baseline="0" dirty="0">
                <a:ln>
                  <a:noFill/>
                </a:ln>
                <a:solidFill>
                  <a:srgbClr val="1A1818"/>
                </a:solidFill>
                <a:effectLst/>
                <a:uFill>
                  <a:solidFill>
                    <a:srgbClr val="1A1818"/>
                  </a:solidFill>
                </a:uFill>
                <a:latin typeface="+mn-lt"/>
                <a:ea typeface="+mn-ea"/>
                <a:cs typeface="+mn-cs"/>
                <a:sym typeface="Arial"/>
              </a:endParaRPr>
            </a:p>
          </p:txBody>
        </p:sp>
        <p:sp>
          <p:nvSpPr>
            <p:cNvPr id="11" name="TextBox 10"/>
            <p:cNvSpPr txBox="1"/>
            <p:nvPr/>
          </p:nvSpPr>
          <p:spPr>
            <a:xfrm>
              <a:off x="1707184" y="2245774"/>
              <a:ext cx="957995" cy="348813"/>
            </a:xfrm>
            <a:prstGeom prst="rect">
              <a:avLst/>
            </a:prstGeom>
            <a:noFill/>
            <a:ln w="12700" cap="flat">
              <a:noFill/>
              <a:miter lim="400000"/>
            </a:ln>
            <a:effectLst/>
            <a:sp3d/>
          </p:spPr>
          <p:style>
            <a:lnRef idx="0">
              <a:scrgbClr r="0" g="0" b="0"/>
            </a:lnRef>
            <a:fillRef idx="0">
              <a:scrgbClr r="0" g="0" b="0"/>
            </a:fillRef>
            <a:effectRef idx="0">
              <a:scrgbClr r="0" g="0" b="0"/>
            </a:effectRef>
            <a:fontRef idx="none"/>
          </p:style>
          <p:txBody>
            <a:bodyPr rot="0" spcFirstLastPara="1" vertOverflow="overflow" horzOverflow="overflow" vert="horz" wrap="none" lIns="50800" tIns="50800" rIns="50800" bIns="50800" numCol="1" spcCol="38100" rtlCol="0" anchor="ctr">
              <a:spAutoFit/>
            </a:bodyPr>
            <a:lstStyle/>
            <a:p>
              <a:pPr marL="0" marR="0" indent="0" algn="l" defTabSz="647700" rtl="0" fontAlgn="auto" latinLnBrk="0" hangingPunct="0">
                <a:lnSpc>
                  <a:spcPct val="100000"/>
                </a:lnSpc>
                <a:spcBef>
                  <a:spcPts val="0"/>
                </a:spcBef>
                <a:spcAft>
                  <a:spcPts val="0"/>
                </a:spcAft>
                <a:buClr>
                  <a:srgbClr val="1A1818"/>
                </a:buClr>
                <a:buSzTx/>
                <a:buFontTx/>
                <a:buNone/>
                <a:tabLst/>
              </a:pPr>
              <a:r>
                <a:rPr kumimoji="0" lang="en-US" sz="1600" b="0" i="0" u="none" strike="noStrike" cap="none" spc="0" normalizeH="0" baseline="0" dirty="0" smtClean="0">
                  <a:ln>
                    <a:noFill/>
                  </a:ln>
                  <a:solidFill>
                    <a:srgbClr val="1A1818"/>
                  </a:solidFill>
                  <a:effectLst/>
                  <a:uFill>
                    <a:solidFill>
                      <a:srgbClr val="1A1818"/>
                    </a:solidFill>
                  </a:uFill>
                  <a:latin typeface="+mn-lt"/>
                  <a:ea typeface="+mn-ea"/>
                  <a:cs typeface="+mn-cs"/>
                  <a:sym typeface="Arial"/>
                </a:rPr>
                <a:t>periphery</a:t>
              </a:r>
            </a:p>
          </p:txBody>
        </p:sp>
        <p:sp>
          <p:nvSpPr>
            <p:cNvPr id="12" name="TextBox 11"/>
            <p:cNvSpPr txBox="1"/>
            <p:nvPr/>
          </p:nvSpPr>
          <p:spPr>
            <a:xfrm>
              <a:off x="797280" y="1245881"/>
              <a:ext cx="1644100" cy="338554"/>
            </a:xfrm>
            <a:prstGeom prst="rect">
              <a:avLst/>
            </a:prstGeom>
            <a:noFill/>
          </p:spPr>
          <p:txBody>
            <a:bodyPr wrap="none" rtlCol="0">
              <a:spAutoFit/>
            </a:bodyPr>
            <a:lstStyle/>
            <a:p>
              <a:r>
                <a:rPr lang="en-US" sz="1600" dirty="0"/>
                <a:t>Pad-over-matrix </a:t>
              </a:r>
            </a:p>
          </p:txBody>
        </p:sp>
      </p:grpSp>
      <p:sp>
        <p:nvSpPr>
          <p:cNvPr id="15" name="TextBox 14"/>
          <p:cNvSpPr txBox="1"/>
          <p:nvPr/>
        </p:nvSpPr>
        <p:spPr>
          <a:xfrm>
            <a:off x="7244340" y="1099092"/>
            <a:ext cx="1366739" cy="1354217"/>
          </a:xfrm>
          <a:prstGeom prst="rect">
            <a:avLst/>
          </a:prstGeom>
          <a:noFill/>
        </p:spPr>
        <p:txBody>
          <a:bodyPr wrap="square" rtlCol="0">
            <a:spAutoFit/>
          </a:bodyPr>
          <a:lstStyle/>
          <a:p>
            <a:r>
              <a:rPr lang="en-US" sz="1600" dirty="0" smtClean="0"/>
              <a:t>Inner Barrel: </a:t>
            </a:r>
            <a:endParaRPr lang="en-US" sz="1600" dirty="0" smtClean="0"/>
          </a:p>
          <a:p>
            <a:r>
              <a:rPr lang="en-US" sz="1600" dirty="0" smtClean="0"/>
              <a:t>50 </a:t>
            </a:r>
            <a:r>
              <a:rPr lang="en-US" sz="1600" dirty="0" smtClean="0">
                <a:latin typeface="Symbol" charset="2"/>
                <a:cs typeface="Symbol" charset="2"/>
              </a:rPr>
              <a:t>m</a:t>
            </a:r>
            <a:r>
              <a:rPr lang="en-US" sz="1600" dirty="0" smtClean="0"/>
              <a:t>m thick</a:t>
            </a:r>
          </a:p>
          <a:p>
            <a:r>
              <a:rPr lang="en-US" sz="1600" dirty="0" smtClean="0"/>
              <a:t>Outer Barrel: </a:t>
            </a:r>
            <a:endParaRPr lang="en-US" sz="1600" dirty="0" smtClean="0"/>
          </a:p>
          <a:p>
            <a:r>
              <a:rPr lang="en-US" sz="1600" dirty="0" smtClean="0"/>
              <a:t>100 </a:t>
            </a:r>
            <a:r>
              <a:rPr lang="en-US" sz="1600" dirty="0" smtClean="0">
                <a:latin typeface="Symbol" charset="2"/>
                <a:cs typeface="Symbol" charset="2"/>
              </a:rPr>
              <a:t>m</a:t>
            </a:r>
            <a:r>
              <a:rPr lang="en-US" sz="1600" dirty="0" smtClean="0"/>
              <a:t>m thick</a:t>
            </a:r>
          </a:p>
          <a:p>
            <a:endParaRPr lang="en-US" dirty="0"/>
          </a:p>
        </p:txBody>
      </p:sp>
      <p:pic>
        <p:nvPicPr>
          <p:cNvPr id="16" name="Picture 15" descr="CMOS.pdf"/>
          <p:cNvPicPr>
            <a:picLocks noChangeAspect="1"/>
          </p:cNvPicPr>
          <p:nvPr/>
        </p:nvPicPr>
        <p:blipFill>
          <a:blip r:embed="rId4">
            <a:extLst>
              <a:ext uri="{28A0092B-C50C-407E-A947-70E740481C1C}">
                <a14:useLocalDpi xmlns:a14="http://schemas.microsoft.com/office/drawing/2010/main"/>
              </a:ext>
            </a:extLst>
          </a:blip>
          <a:stretch>
            <a:fillRect/>
          </a:stretch>
        </p:blipFill>
        <p:spPr>
          <a:xfrm>
            <a:off x="3517794" y="589103"/>
            <a:ext cx="3370789" cy="1864206"/>
          </a:xfrm>
          <a:prstGeom prst="rect">
            <a:avLst/>
          </a:prstGeom>
        </p:spPr>
      </p:pic>
    </p:spTree>
    <p:extLst>
      <p:ext uri="{BB962C8B-B14F-4D97-AF65-F5344CB8AC3E}">
        <p14:creationId xmlns:p14="http://schemas.microsoft.com/office/powerpoint/2010/main" val="3175588662"/>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p:cNvSpPr>
            <a:spLocks noGrp="1"/>
          </p:cNvSpPr>
          <p:nvPr>
            <p:ph type="sldNum" sz="quarter" idx="12"/>
          </p:nvPr>
        </p:nvSpPr>
        <p:spPr/>
        <p:txBody>
          <a:bodyPr/>
          <a:lstStyle/>
          <a:p>
            <a:fld id="{8E84F3AC-14D0-2246-9387-DFF665680867}" type="slidenum">
              <a:rPr lang="en-US" smtClean="0"/>
              <a:t>9</a:t>
            </a:fld>
            <a:endParaRPr lang="en-US"/>
          </a:p>
        </p:txBody>
      </p:sp>
      <p:sp>
        <p:nvSpPr>
          <p:cNvPr id="3" name="Title 2"/>
          <p:cNvSpPr>
            <a:spLocks noGrp="1"/>
          </p:cNvSpPr>
          <p:nvPr>
            <p:ph type="title"/>
          </p:nvPr>
        </p:nvSpPr>
        <p:spPr/>
        <p:txBody>
          <a:bodyPr/>
          <a:lstStyle/>
          <a:p>
            <a:r>
              <a:rPr lang="en-US" dirty="0" smtClean="0"/>
              <a:t>ALPIDE: series production</a:t>
            </a:r>
            <a:endParaRPr lang="en-US" dirty="0"/>
          </a:p>
        </p:txBody>
      </p:sp>
      <p:pic>
        <p:nvPicPr>
          <p:cNvPr id="4" name="Picture 3"/>
          <p:cNvPicPr>
            <a:picLocks noChangeAspect="1"/>
          </p:cNvPicPr>
          <p:nvPr/>
        </p:nvPicPr>
        <p:blipFill>
          <a:blip r:embed="rId2">
            <a:extLst>
              <a:ext uri="{BEBA8EAE-BF5A-486C-A8C5-ECC9F3942E4B}">
                <a14:imgProps xmlns:a14="http://schemas.microsoft.com/office/drawing/2010/main">
                  <a14:imgLayer r:embed="rId3">
                    <a14:imgEffect>
                      <a14:sharpenSoften amount="50000"/>
                    </a14:imgEffect>
                  </a14:imgLayer>
                </a14:imgProps>
              </a:ext>
            </a:extLst>
          </a:blip>
          <a:stretch>
            <a:fillRect/>
          </a:stretch>
        </p:blipFill>
        <p:spPr>
          <a:xfrm>
            <a:off x="152132" y="655111"/>
            <a:ext cx="8220192" cy="4001821"/>
          </a:xfrm>
          <a:prstGeom prst="rect">
            <a:avLst/>
          </a:prstGeom>
        </p:spPr>
      </p:pic>
      <p:sp>
        <p:nvSpPr>
          <p:cNvPr id="5" name="Rectangle 4"/>
          <p:cNvSpPr/>
          <p:nvPr/>
        </p:nvSpPr>
        <p:spPr>
          <a:xfrm>
            <a:off x="4527170" y="1478569"/>
            <a:ext cx="3845154" cy="705596"/>
          </a:xfrm>
          <a:prstGeom prst="rect">
            <a:avLst/>
          </a:prstGeom>
          <a:solidFill>
            <a:srgbClr val="FFFFFF"/>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281000"/>
      </p:ext>
    </p:extLst>
  </p:cSld>
  <p:clrMapOvr>
    <a:masterClrMapping/>
  </p:clrMapOvr>
  <p:timing>
    <p:tnLst>
      <p:par>
        <p:cTn xmlns:p14="http://schemas.microsoft.com/office/powerpoint/2010/main" id="1" dur="indefinite" restart="never" nodeType="tmRoot"/>
      </p:par>
    </p:tnLst>
  </p:timing>
</p:sld>
</file>

<file path=ppt/theme/theme1.xml><?xml version="1.0" encoding="utf-8"?>
<a:theme xmlns:a="http://schemas.openxmlformats.org/drawingml/2006/main" name="PRR">
  <a:themeElements>
    <a:clrScheme name="Breeze">
      <a:dk1>
        <a:sysClr val="windowText" lastClr="000000"/>
      </a:dk1>
      <a:lt1>
        <a:sysClr val="window" lastClr="FFFFFF"/>
      </a:lt1>
      <a:dk2>
        <a:srgbClr val="09213B"/>
      </a:dk2>
      <a:lt2>
        <a:srgbClr val="D5EDF4"/>
      </a:lt2>
      <a:accent1>
        <a:srgbClr val="2C7C9F"/>
      </a:accent1>
      <a:accent2>
        <a:srgbClr val="244A58"/>
      </a:accent2>
      <a:accent3>
        <a:srgbClr val="E2751D"/>
      </a:accent3>
      <a:accent4>
        <a:srgbClr val="FFB400"/>
      </a:accent4>
      <a:accent5>
        <a:srgbClr val="7EB606"/>
      </a:accent5>
      <a:accent6>
        <a:srgbClr val="C00000"/>
      </a:accent6>
      <a:hlink>
        <a:srgbClr val="7030A0"/>
      </a:hlink>
      <a:folHlink>
        <a:srgbClr val="00B0F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PRR.thmx</Template>
  <TotalTime>14743</TotalTime>
  <Words>3505</Words>
  <Application>Microsoft Macintosh PowerPoint</Application>
  <PresentationFormat>On-screen Show (16:9)</PresentationFormat>
  <Paragraphs>655</Paragraphs>
  <Slides>50</Slides>
  <Notes>1</Notes>
  <HiddenSlides>0</HiddenSlides>
  <MMClips>1</MMClips>
  <ScaleCrop>false</ScaleCrop>
  <HeadingPairs>
    <vt:vector size="4" baseType="variant">
      <vt:variant>
        <vt:lpstr>Theme</vt:lpstr>
      </vt:variant>
      <vt:variant>
        <vt:i4>2</vt:i4>
      </vt:variant>
      <vt:variant>
        <vt:lpstr>Slide Titles</vt:lpstr>
      </vt:variant>
      <vt:variant>
        <vt:i4>50</vt:i4>
      </vt:variant>
    </vt:vector>
  </HeadingPairs>
  <TitlesOfParts>
    <vt:vector size="52" baseType="lpstr">
      <vt:lpstr>PRR</vt:lpstr>
      <vt:lpstr>1_Office Theme</vt:lpstr>
      <vt:lpstr>ALICE ITS Upgrade</vt:lpstr>
      <vt:lpstr>PowerPoint Presentation</vt:lpstr>
      <vt:lpstr>Goals of the ALICE Upgrade</vt:lpstr>
      <vt:lpstr>Main requirements for the new ITS</vt:lpstr>
      <vt:lpstr>ITS Upgrade Design Objectives</vt:lpstr>
      <vt:lpstr>Performance of new ITS (MC simulations) </vt:lpstr>
      <vt:lpstr>Physics performance with the new ITS (MonteCarlo)</vt:lpstr>
      <vt:lpstr>ALPIDE – Monolithic Pixel Detector</vt:lpstr>
      <vt:lpstr>ALPIDE: series production</vt:lpstr>
      <vt:lpstr>ALPIDE – Detection Efficiency and Fake-Hit Rate </vt:lpstr>
      <vt:lpstr>ALPIDE – Resolution and cluster size </vt:lpstr>
      <vt:lpstr>Layout of the new ITS </vt:lpstr>
      <vt:lpstr>Detector HICs and staves– Outer Barrel</vt:lpstr>
      <vt:lpstr>HIC Assembly (IB &amp; OB)</vt:lpstr>
      <vt:lpstr>HIC: preparation for production</vt:lpstr>
      <vt:lpstr>Outer Barrel (ML and OL) HICs production</vt:lpstr>
      <vt:lpstr>OB STAVE assembly: HIC alignment</vt:lpstr>
      <vt:lpstr>Outer Barrel Stave Production</vt:lpstr>
      <vt:lpstr>Test Results: HICs noise</vt:lpstr>
      <vt:lpstr>Test Results: IB HICs noise occupancy</vt:lpstr>
      <vt:lpstr>Test results: OB staves</vt:lpstr>
      <vt:lpstr>Powering system</vt:lpstr>
      <vt:lpstr>Read-out electronics</vt:lpstr>
      <vt:lpstr>Read out electronics tests</vt:lpstr>
      <vt:lpstr>OB mechanics</vt:lpstr>
      <vt:lpstr>ITS Upgrade overall schedule</vt:lpstr>
      <vt:lpstr>Conclusions</vt:lpstr>
      <vt:lpstr>BACK UP SLIDES</vt:lpstr>
      <vt:lpstr>OB STAVE assembly: TAB CUT</vt:lpstr>
      <vt:lpstr>ALPIDE– Technology and Pixel Layout</vt:lpstr>
      <vt:lpstr>D mesons with ALICE</vt:lpstr>
      <vt:lpstr>B mesons with ALICE</vt:lpstr>
      <vt:lpstr>Inner Barrel HIC and stave production</vt:lpstr>
      <vt:lpstr>IB mechanics</vt:lpstr>
      <vt:lpstr>Review Milestones</vt:lpstr>
      <vt:lpstr>Production Milestones</vt:lpstr>
      <vt:lpstr>OB mechanics</vt:lpstr>
      <vt:lpstr>HIC and Staves testing protocol and set-up</vt:lpstr>
      <vt:lpstr>Detector HICs and staves – Inner Barrel</vt:lpstr>
      <vt:lpstr>IB stave prototypes production</vt:lpstr>
      <vt:lpstr>PowerPoint Presentation</vt:lpstr>
      <vt:lpstr>PowerPoint Presentation</vt:lpstr>
      <vt:lpstr>PowerPoint Presentation</vt:lpstr>
      <vt:lpstr>PowerPoint Presentation</vt:lpstr>
      <vt:lpstr>Test Beam set-up</vt:lpstr>
      <vt:lpstr>Test Beam Measurements List</vt:lpstr>
      <vt:lpstr>Irradiated chips</vt:lpstr>
      <vt:lpstr>Operational modes</vt:lpstr>
      <vt:lpstr>PowerPoint Presentation</vt:lpstr>
      <vt:lpstr>PowerPoint Presentation</vt:lpstr>
    </vt:vector>
  </TitlesOfParts>
  <Company>Università e INFN Torino - CERN</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ALICE ITS Upgrade</dc:title>
  <dc:creator>Stefania Beolè</dc:creator>
  <cp:lastModifiedBy>Stefania Beolè</cp:lastModifiedBy>
  <cp:revision>145</cp:revision>
  <dcterms:created xsi:type="dcterms:W3CDTF">2017-10-21T08:14:23Z</dcterms:created>
  <dcterms:modified xsi:type="dcterms:W3CDTF">2017-10-31T14:14:40Z</dcterms:modified>
</cp:coreProperties>
</file>