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259" r:id="rId7"/>
    <p:sldId id="260" r:id="rId8"/>
    <p:sldId id="261" r:id="rId9"/>
    <p:sldId id="263" r:id="rId10"/>
    <p:sldId id="27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47" autoAdjust="0"/>
    <p:restoredTop sz="94660"/>
  </p:normalViewPr>
  <p:slideViewPr>
    <p:cSldViewPr snapToGrid="0">
      <p:cViewPr>
        <p:scale>
          <a:sx n="66" d="100"/>
          <a:sy n="66" d="100"/>
        </p:scale>
        <p:origin x="124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6FD56-6968-4AFD-9097-891FCE327802}" type="datetimeFigureOut">
              <a:rPr lang="en-IN" smtClean="0"/>
              <a:t>03-11-2024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302D7-8A83-45D3-9B56-7962407F66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9612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A2575-6347-BEAC-B87F-FCCC044CAB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52CCCB-8829-2109-5E36-6CC13D978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C2930-9E2D-55C4-A741-99D0697D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DC1E-4AC0-47B8-9BA8-A4231FCAF93C}" type="datetime1">
              <a:rPr lang="en-IN" smtClean="0"/>
              <a:t>03-11-2024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22565-275A-0283-1E84-B70741BD8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513A3-FF9D-26A4-70B0-91AD8504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3029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B7DE4-DF7F-7E01-F23E-A3F9B9939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75D1E5-98D4-BB21-3AAA-0782EB5A0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08C62-B26C-26E0-999A-E863BFBA4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6148-7C45-4CE0-B506-011397F9BD0C}" type="datetime1">
              <a:rPr lang="en-IN" smtClean="0"/>
              <a:t>03-11-2024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381EF-7E97-B828-7212-76B505B35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7F8F1-7432-C5D0-954F-B922765C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5890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0AEC55-4C2C-0C6B-428C-4736B4D665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9B74C3-86C2-4F8C-3CD2-5E0689DCFF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FDB3F-9562-B307-758F-BFC9814EE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831CF-0A23-4C74-9EC3-AA32294DBF6C}" type="datetime1">
              <a:rPr lang="en-IN" smtClean="0"/>
              <a:t>03-11-2024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1E990-69C2-3EEE-F1C0-57E4002DF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C869C-1D79-23EC-DFF7-994C41939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465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E323A-E7A3-1C63-45DF-CFC115719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853DF-4E19-1108-3179-E991B9C5A0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ACE46-62B2-7DD4-195B-37B8BAF5B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5976-FC69-40E4-A7A3-841928982491}" type="datetime1">
              <a:rPr lang="en-IN" smtClean="0"/>
              <a:t>03-11-2024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4D7EB-E48D-F156-A3DC-6B4FC6A17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06E00-2E38-7F96-FBEA-3651AC875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3487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94F26-C9D5-8E3D-157E-01DD2C67F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45D16-7A03-3450-881A-2327B260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FDB3D6-A710-F111-8D78-D9ED7C147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0CA3-9EF3-4B46-8B4D-74490B422CBC}" type="datetime1">
              <a:rPr lang="en-IN" smtClean="0"/>
              <a:t>03-11-2024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57019-87C7-AFDA-2DEA-034A72AE5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E72D0-AA8E-D6DA-EDB3-6BF9B7D71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470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4908F-912B-3A39-FE7D-0D16038BB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55D43-FD66-735E-C20A-B7C42F734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60810F-6DD8-E542-171A-467232B47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BB035E-F785-E7F5-4E18-448364859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6E8A6-326E-4256-9AC1-BC2FCBD4454E}" type="datetime1">
              <a:rPr lang="en-IN" smtClean="0"/>
              <a:t>03-11-2024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A12A8A-63D5-E596-E17D-4B3D688A6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8DF4A1-8555-DABA-CCCA-7CC3B855A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69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9C365-23A7-DC06-2B7F-60754F894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2AC3F-57C4-E2B8-8836-954FA9D8F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779F8-D9DE-4942-526F-E0CC24731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50757A-A3EB-944C-AAB4-211516DE0E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FEFB40-6F1D-E4FF-4A63-9B9BEB00B1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F89FB-DB74-08E2-1270-3176A8D63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68F6-701E-4FFE-B0E4-DC57DD4FB849}" type="datetime1">
              <a:rPr lang="en-IN" smtClean="0"/>
              <a:t>03-11-2024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EBD77E-F0A6-4F13-504B-32CFC7BA6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AC027-350E-5DE3-FF14-322D991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0042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BF289-66B5-A5CE-A601-3B950CF09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D2B881-D1B8-21DC-DF3E-C15FA805E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AD2-9607-4434-8D12-21216D021A31}" type="datetime1">
              <a:rPr lang="en-IN" smtClean="0"/>
              <a:t>03-11-2024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751835-389D-DCF8-C983-ADD1BA62B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2DC2B0-82CD-98CC-52B8-9F9D49EC5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8163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E9EB5F-6182-C9C4-98E4-57DB81A47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96D5-2D2A-4E25-8A44-36655765925A}" type="datetime1">
              <a:rPr lang="en-IN" smtClean="0"/>
              <a:t>03-11-2024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B01E20-A456-039C-8B82-D0BBBDF7B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A0008-0C1E-9524-EEE5-3493CD12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617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758E0-800B-D33F-624A-79D806DBE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B535F-8B43-0BD4-171B-070CA2E4C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BA180-BEEA-0F6D-56D5-E46A816F2B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CD9EE-9029-0E5A-C968-E781F23B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8D740-A24D-4CB7-8334-30F4C7156B3B}" type="datetime1">
              <a:rPr lang="en-IN" smtClean="0"/>
              <a:t>03-11-2024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7CFFD-AE4D-03A9-0804-A6DC22EB0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26A6E1-C54A-7342-6E3C-08B9172A6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386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DE039-E922-3859-D45C-B1C141CB6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957A9D-777B-52CA-1249-74A4E9C4B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14B3E-44B5-CB09-2318-5AA5057F0D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10CE4-B173-C613-FA3B-BFBCA3216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26650-4023-432D-AA14-8F3572C0AFC2}" type="datetime1">
              <a:rPr lang="en-IN" smtClean="0"/>
              <a:t>03-11-2024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84BE9-07F0-DFD4-717D-C2C7D8665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D9EA9A-B007-B0A5-FDFC-416D8F6EB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743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0BF1AB-5602-A794-5284-C4EF6B330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19F91-3543-0566-927B-D3EEBF117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516D5-C69A-84A4-8CCF-98F3D0C968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74146-5159-41C8-BE62-3AED3A377FFB}" type="datetime1">
              <a:rPr lang="en-IN" smtClean="0"/>
              <a:t>03-11-2024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40A96-378F-28E3-AA4D-F05C7EA69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66FDE-78BB-3CF0-00D8-367F165383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86F89-1173-4AB3-8A7F-3490C320B4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954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video" Target="NULL" TargetMode="External"/><Relationship Id="rId7" Type="http://schemas.openxmlformats.org/officeDocument/2006/relationships/image" Target="../media/image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4" Type="http://schemas.microsoft.com/office/2007/relationships/media" Target="../media/media2.mp4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3.mp4"/><Relationship Id="rId1" Type="http://schemas.openxmlformats.org/officeDocument/2006/relationships/video" Target="NULL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FA3DB-0831-19E7-FAD8-55FB65DAD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119" y="1668321"/>
            <a:ext cx="11142452" cy="5189679"/>
          </a:xfrm>
        </p:spPr>
        <p:txBody>
          <a:bodyPr>
            <a:normAutofit fontScale="90000"/>
          </a:bodyPr>
          <a:lstStyle/>
          <a:p>
            <a:r>
              <a:rPr lang="en-IN" sz="5300" b="1" i="0" dirty="0">
                <a:effectLst/>
                <a:latin typeface="Bahnschrift SemiLight Condensed" panose="020B0502040204020203" pitchFamily="34" charset="0"/>
              </a:rPr>
              <a:t>Multi-messenger Approach to Ultra-light Bosons</a:t>
            </a:r>
            <a:br>
              <a:rPr lang="en-IN" b="0" i="0" dirty="0">
                <a:effectLst/>
                <a:latin typeface="-apple-system"/>
              </a:rPr>
            </a:br>
            <a:br>
              <a:rPr lang="en-IN" b="0" i="0" dirty="0">
                <a:effectLst/>
                <a:latin typeface="-apple-system"/>
              </a:rPr>
            </a:br>
            <a:r>
              <a:rPr lang="en-IN" sz="3100" b="0" i="0" dirty="0">
                <a:effectLst/>
                <a:latin typeface="Goudy Old Style" panose="02020502050305020303" pitchFamily="18" charset="0"/>
              </a:rPr>
              <a:t>Soumya Bonthu</a:t>
            </a:r>
            <a:br>
              <a:rPr lang="en-IN" sz="3100" b="0" i="0" dirty="0">
                <a:effectLst/>
                <a:latin typeface="Goudy Old Style" panose="02020502050305020303" pitchFamily="18" charset="0"/>
              </a:rPr>
            </a:br>
            <a:r>
              <a:rPr lang="en-IN" sz="3100" b="0" i="0" dirty="0">
                <a:effectLst/>
                <a:latin typeface="Goudy Old Style" panose="02020502050305020303" pitchFamily="18" charset="0"/>
              </a:rPr>
              <a:t>Department of Physics,</a:t>
            </a:r>
            <a:br>
              <a:rPr lang="en-IN" sz="3100" b="0" i="0" dirty="0">
                <a:effectLst/>
                <a:latin typeface="Goudy Old Style" panose="02020502050305020303" pitchFamily="18" charset="0"/>
              </a:rPr>
            </a:br>
            <a:r>
              <a:rPr lang="en-IN" sz="3100" b="0" i="0" dirty="0">
                <a:effectLst/>
                <a:latin typeface="Goudy Old Style" panose="02020502050305020303" pitchFamily="18" charset="0"/>
              </a:rPr>
              <a:t>Oklahoma State University</a:t>
            </a:r>
            <a:br>
              <a:rPr lang="en-IN" b="0" i="0" dirty="0">
                <a:effectLst/>
                <a:latin typeface="Papyrus" panose="03070502060502030205" pitchFamily="66" charset="0"/>
              </a:rPr>
            </a:br>
            <a:br>
              <a:rPr lang="en-IN" b="0" i="0" dirty="0">
                <a:effectLst/>
                <a:latin typeface="Papyrus" panose="03070502060502030205" pitchFamily="66" charset="0"/>
              </a:rPr>
            </a:br>
            <a:r>
              <a:rPr lang="en-IN" sz="3600" b="0" i="0" dirty="0">
                <a:effectLst/>
                <a:latin typeface="Papyrus" panose="03070502060502030205" pitchFamily="66" charset="0"/>
              </a:rPr>
              <a:t>Particle Physics in Plains</a:t>
            </a:r>
            <a:br>
              <a:rPr lang="en-IN" sz="3600" b="0" i="0" dirty="0">
                <a:effectLst/>
                <a:latin typeface="Papyrus" panose="03070502060502030205" pitchFamily="66" charset="0"/>
              </a:rPr>
            </a:br>
            <a:r>
              <a:rPr lang="en-IN" sz="3600" b="0" i="0" dirty="0">
                <a:effectLst/>
                <a:latin typeface="Papyrus" panose="03070502060502030205" pitchFamily="66" charset="0"/>
              </a:rPr>
              <a:t>University of Kansas</a:t>
            </a:r>
            <a:br>
              <a:rPr lang="en-IN" sz="3600" b="0" i="0" dirty="0">
                <a:effectLst/>
                <a:latin typeface="Papyrus" panose="03070502060502030205" pitchFamily="66" charset="0"/>
              </a:rPr>
            </a:br>
            <a:r>
              <a:rPr lang="en-IN" sz="3600" b="0" i="0" dirty="0">
                <a:effectLst/>
                <a:latin typeface="Papyrus" panose="03070502060502030205" pitchFamily="66" charset="0"/>
              </a:rPr>
              <a:t>November 3, 2024</a:t>
            </a:r>
            <a:br>
              <a:rPr lang="en-IN" sz="3600" b="0" i="0" dirty="0">
                <a:effectLst/>
                <a:latin typeface="Papyrus" panose="03070502060502030205" pitchFamily="66" charset="0"/>
              </a:rPr>
            </a:br>
            <a:br>
              <a:rPr lang="en-IN" sz="3600" b="0" i="0" dirty="0">
                <a:effectLst/>
                <a:latin typeface="Papyrus" panose="03070502060502030205" pitchFamily="66" charset="0"/>
              </a:rPr>
            </a:br>
            <a:r>
              <a:rPr lang="en-IN" sz="2700" b="0" i="0" dirty="0">
                <a:effectLst/>
                <a:latin typeface="Goudy Old Style" panose="02020502050305020303" pitchFamily="18" charset="0"/>
              </a:rPr>
              <a:t>Based on </a:t>
            </a:r>
            <a:r>
              <a:rPr lang="en-IN" sz="2700" b="0" i="0" dirty="0" err="1">
                <a:effectLst/>
                <a:latin typeface="Goudy Old Style" panose="02020502050305020303" pitchFamily="18" charset="0"/>
              </a:rPr>
              <a:t>I.K.Banerjee</a:t>
            </a:r>
            <a:r>
              <a:rPr lang="en-IN" sz="2700" b="0" i="0" dirty="0">
                <a:effectLst/>
                <a:latin typeface="Goudy Old Style" panose="02020502050305020303" pitchFamily="18" charset="0"/>
              </a:rPr>
              <a:t>, SB, Ujjal Dey: </a:t>
            </a:r>
            <a:r>
              <a:rPr lang="en-IN" sz="2700" b="0" i="0" dirty="0" err="1">
                <a:effectLst/>
                <a:latin typeface="Goudy Old Style" panose="02020502050305020303" pitchFamily="18" charset="0"/>
              </a:rPr>
              <a:t>Arxiv</a:t>
            </a:r>
            <a:r>
              <a:rPr lang="en-IN" sz="2700" b="0" i="0" dirty="0">
                <a:effectLst/>
                <a:latin typeface="Goudy Old Style" panose="02020502050305020303" pitchFamily="18" charset="0"/>
              </a:rPr>
              <a:t>: 2406.13756</a:t>
            </a:r>
            <a:endParaRPr lang="en-IN" sz="2700" dirty="0">
              <a:latin typeface="Goudy Old Style" panose="020205020503050203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9BFD93-2827-CE2C-EF88-DB8C70D504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77" y="94343"/>
            <a:ext cx="2720295" cy="859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62880A-F73F-256C-D37E-4F586C354C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7" t="27519" r="17847" b="31064"/>
          <a:stretch/>
        </p:blipFill>
        <p:spPr>
          <a:xfrm>
            <a:off x="10203543" y="0"/>
            <a:ext cx="1928894" cy="110308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5BC607B-7D47-BB84-6D15-9BEAF4F53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8086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EDD8A1-A3CD-6969-E1C2-0A4C4A1A2EFC}"/>
              </a:ext>
            </a:extLst>
          </p:cNvPr>
          <p:cNvSpPr txBox="1"/>
          <p:nvPr/>
        </p:nvSpPr>
        <p:spPr>
          <a:xfrm>
            <a:off x="1155940" y="661358"/>
            <a:ext cx="5290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Results: Combination of messengers</a:t>
            </a:r>
          </a:p>
          <a:p>
            <a:endParaRPr lang="en-IN" sz="2400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C762ECA-5EB7-597D-F63F-68B4A581B1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821396"/>
              </p:ext>
            </p:extLst>
          </p:nvPr>
        </p:nvGraphicFramePr>
        <p:xfrm>
          <a:off x="1012226" y="1644830"/>
          <a:ext cx="4750219" cy="2794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1685880" imgH="866880" progId="Acrobat.Document.DC">
                  <p:embed/>
                </p:oleObj>
              </mc:Choice>
              <mc:Fallback>
                <p:oleObj name="Acrobat Document" r:id="rId2" imgW="1685880" imgH="86688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12226" y="1644830"/>
                        <a:ext cx="4750219" cy="2794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4269982-477B-6AB1-5340-63105CE3DF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7470083"/>
              </p:ext>
            </p:extLst>
          </p:nvPr>
        </p:nvGraphicFramePr>
        <p:xfrm>
          <a:off x="6096000" y="1644830"/>
          <a:ext cx="5352466" cy="2794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1804880" imgH="828675" progId="Acrobat.Document.DC">
                  <p:embed/>
                </p:oleObj>
              </mc:Choice>
              <mc:Fallback>
                <p:oleObj name="Acrobat Document" r:id="rId4" imgW="1804880" imgH="828675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96000" y="1644830"/>
                        <a:ext cx="5352466" cy="2794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0FAB6C-20BA-E9A4-1B85-6E3808306010}"/>
                  </a:ext>
                </a:extLst>
              </p:cNvPr>
              <p:cNvSpPr txBox="1"/>
              <p:nvPr/>
            </p:nvSpPr>
            <p:spPr>
              <a:xfrm>
                <a:off x="3683479" y="5825894"/>
                <a:ext cx="4157932" cy="491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IN" sz="2400" b="0" i="1" smtClean="0">
                          <a:latin typeface="Cambria Math" panose="02040503050406030204" pitchFamily="18" charset="0"/>
                        </a:rPr>
                        <m:t>=0.25 , (</m:t>
                      </m:r>
                      <m:sSub>
                        <m:sSubPr>
                          <m:ctrlPr>
                            <a:rPr lang="en-I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IN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IN" sz="2400" b="0" i="1" smtClean="0">
                          <a:latin typeface="Cambria Math" panose="02040503050406030204" pitchFamily="18" charset="0"/>
                        </a:rPr>
                        <m:t>)=0.5</m:t>
                      </m:r>
                    </m:oMath>
                  </m:oMathPara>
                </a14:m>
                <a:endParaRPr lang="en-IN" sz="24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0FAB6C-20BA-E9A4-1B85-6E3808306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479" y="5825894"/>
                <a:ext cx="4157932" cy="491738"/>
              </a:xfrm>
              <a:prstGeom prst="rect">
                <a:avLst/>
              </a:prstGeom>
              <a:blipFill>
                <a:blip r:embed="rId6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3ADA3F-550C-7F71-820A-656692CEA7DE}"/>
                  </a:ext>
                </a:extLst>
              </p:cNvPr>
              <p:cNvSpPr txBox="1"/>
              <p:nvPr/>
            </p:nvSpPr>
            <p:spPr>
              <a:xfrm>
                <a:off x="1012225" y="4500211"/>
                <a:ext cx="10512117" cy="1510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Figure: (Left) The relation of gravitational wave frequency and neutrino </a:t>
                </a:r>
              </a:p>
              <a:p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flux energy with varying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I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𝜙𝜈</m:t>
                        </m:r>
                      </m:sub>
                    </m:sSub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. (Right) The relation of gravitational wave strain and neutrino flux with varying mass of the ultra-light scalar</a:t>
                </a:r>
                <a:r>
                  <a:rPr lang="en-US" sz="2400" dirty="0"/>
                  <a:t>.</a:t>
                </a:r>
              </a:p>
              <a:p>
                <a:endParaRPr lang="en-IN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3ADA3F-550C-7F71-820A-656692CEA7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225" y="4500211"/>
                <a:ext cx="10512117" cy="1510222"/>
              </a:xfrm>
              <a:prstGeom prst="rect">
                <a:avLst/>
              </a:prstGeom>
              <a:blipFill>
                <a:blip r:embed="rId7"/>
                <a:stretch>
                  <a:fillRect l="-870" t="-322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D9F3943-37F5-BC6C-57EE-57331290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4368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03088D-0278-4FC2-2504-7C6B3259135C}"/>
              </a:ext>
            </a:extLst>
          </p:cNvPr>
          <p:cNvSpPr txBox="1"/>
          <p:nvPr/>
        </p:nvSpPr>
        <p:spPr>
          <a:xfrm>
            <a:off x="1511941" y="714193"/>
            <a:ext cx="4364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Benchmark Parameters:</a:t>
            </a:r>
          </a:p>
          <a:p>
            <a:endParaRPr lang="en-I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6368ED7-C32B-4DA9-9DEA-FD9D4055462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5442573"/>
                  </p:ext>
                </p:extLst>
              </p:nvPr>
            </p:nvGraphicFramePr>
            <p:xfrm>
              <a:off x="1844450" y="1880992"/>
              <a:ext cx="8064914" cy="3096015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291579">
                      <a:extLst>
                        <a:ext uri="{9D8B030D-6E8A-4147-A177-3AD203B41FA5}">
                          <a16:colId xmlns:a16="http://schemas.microsoft.com/office/drawing/2014/main" val="1997395636"/>
                        </a:ext>
                      </a:extLst>
                    </a:gridCol>
                    <a:gridCol w="1508542">
                      <a:extLst>
                        <a:ext uri="{9D8B030D-6E8A-4147-A177-3AD203B41FA5}">
                          <a16:colId xmlns:a16="http://schemas.microsoft.com/office/drawing/2014/main" val="792355938"/>
                        </a:ext>
                      </a:extLst>
                    </a:gridCol>
                    <a:gridCol w="1200792">
                      <a:extLst>
                        <a:ext uri="{9D8B030D-6E8A-4147-A177-3AD203B41FA5}">
                          <a16:colId xmlns:a16="http://schemas.microsoft.com/office/drawing/2014/main" val="2865775440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3373637994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3658272176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651927999"/>
                        </a:ext>
                      </a:extLst>
                    </a:gridCol>
                  </a:tblGrid>
                  <a:tr h="605285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</a:t>
                          </a:r>
                          <a:r>
                            <a:rPr lang="en-IN" b="0" dirty="0"/>
                            <a:t>BP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I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b="1" i="1" smtClean="0"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IN" b="1" i="1" smtClean="0">
                                      <a:latin typeface="Cambria Math" panose="02040503050406030204" pitchFamily="18" charset="0"/>
                                    </a:rPr>
                                    <m:t>𝑩𝑯</m:t>
                                  </m:r>
                                  <m:r>
                                    <a:rPr lang="en-IN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IN" b="1" i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oMath>
                          </a14:m>
                          <a:r>
                            <a:rPr lang="en-IN" dirty="0"/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IN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IN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1800" b="0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IN" sz="1800" b="0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oMath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1800" b="0" i="0" smtClean="0"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  <m:r>
                                    <a:rPr lang="en-IN" sz="1800" b="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IN" sz="1800" b="0" i="1">
                                      <a:latin typeface="Cambria Math" panose="02040503050406030204" pitchFamily="18" charset="0"/>
                                    </a:rPr>
                                    <m:t>𝜙𝜈</m:t>
                                  </m:r>
                                </m:sub>
                              </m:sSub>
                            </m:oMath>
                          </a14:m>
                          <a:r>
                            <a:rPr lang="en-IN" sz="1800" b="0" dirty="0"/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N" sz="1800" b="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IN" sz="1800" b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IN" sz="1800" b="0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IN" sz="1800" b="0" dirty="0"/>
                            <a:t>)</a:t>
                          </a:r>
                          <a:endParaRPr lang="en-IN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en-IN" sz="1800" b="1" i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1800" b="0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IN" sz="1800" b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IN" sz="1800" b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1800" b="0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IN" sz="1800" b="0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oMath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N" b="0" dirty="0"/>
                            <a:t>    </a:t>
                          </a:r>
                          <a:r>
                            <a:rPr lang="en-IN" sz="1800" b="0" dirty="0"/>
                            <a:t>d (</a:t>
                          </a:r>
                          <a:r>
                            <a:rPr lang="en-IN" sz="1800" b="0" dirty="0" err="1"/>
                            <a:t>Mpc</a:t>
                          </a:r>
                          <a:r>
                            <a:rPr lang="en-IN" sz="1800" b="0" dirty="0"/>
                            <a:t>)</a:t>
                          </a:r>
                          <a:endParaRPr lang="en-IN" sz="1800" b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  <a:p>
                          <a:endParaRPr lang="en-IN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3464446"/>
                      </a:ext>
                    </a:extLst>
                  </a:tr>
                  <a:tr h="605285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N" sz="1800" b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IN" sz="1800" b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25445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N" dirty="0"/>
                            <a:t>     </a:t>
                          </a:r>
                          <a:r>
                            <a:rPr lang="en-IN" sz="1800" b="0" dirty="0"/>
                            <a:t>3 x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N" sz="1800" b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IN" sz="1800" b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IN" sz="1800" b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endParaRPr lang="en-IN" sz="180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  <a:p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64687260"/>
                      </a:ext>
                    </a:extLst>
                  </a:tr>
                  <a:tr h="605285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N" sz="1800" b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IN" sz="1800" b="0" i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9049692"/>
                      </a:ext>
                    </a:extLst>
                  </a:tr>
                  <a:tr h="605285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I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N" sz="1800" b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IN" sz="1800" b="0" i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0.32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589882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6368ED7-C32B-4DA9-9DEA-FD9D4055462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5442573"/>
                  </p:ext>
                </p:extLst>
              </p:nvPr>
            </p:nvGraphicFramePr>
            <p:xfrm>
              <a:off x="1844450" y="1880992"/>
              <a:ext cx="8064914" cy="3096015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291579">
                      <a:extLst>
                        <a:ext uri="{9D8B030D-6E8A-4147-A177-3AD203B41FA5}">
                          <a16:colId xmlns:a16="http://schemas.microsoft.com/office/drawing/2014/main" val="1997395636"/>
                        </a:ext>
                      </a:extLst>
                    </a:gridCol>
                    <a:gridCol w="1508542">
                      <a:extLst>
                        <a:ext uri="{9D8B030D-6E8A-4147-A177-3AD203B41FA5}">
                          <a16:colId xmlns:a16="http://schemas.microsoft.com/office/drawing/2014/main" val="792355938"/>
                        </a:ext>
                      </a:extLst>
                    </a:gridCol>
                    <a:gridCol w="1200792">
                      <a:extLst>
                        <a:ext uri="{9D8B030D-6E8A-4147-A177-3AD203B41FA5}">
                          <a16:colId xmlns:a16="http://schemas.microsoft.com/office/drawing/2014/main" val="2865775440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3373637994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3658272176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651927999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</a:t>
                          </a:r>
                          <a:r>
                            <a:rPr lang="en-IN" b="0" dirty="0"/>
                            <a:t>BP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5887" t="-4762" r="-350000" b="-3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4010" t="-4762" r="-340609" b="-3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96396" t="-4762" r="-202252" b="-3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94619" t="-4762" r="-101345" b="-3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N" b="0" dirty="0"/>
                            <a:t>    </a:t>
                          </a:r>
                          <a:r>
                            <a:rPr lang="en-IN" sz="1800" b="0" dirty="0"/>
                            <a:t>d (</a:t>
                          </a:r>
                          <a:r>
                            <a:rPr lang="en-IN" sz="1800" b="0" dirty="0" err="1"/>
                            <a:t>Mpc</a:t>
                          </a:r>
                          <a:r>
                            <a:rPr lang="en-IN" sz="1800" b="0" dirty="0"/>
                            <a:t>)</a:t>
                          </a:r>
                          <a:endParaRPr lang="en-IN" sz="1800" b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  <a:p>
                          <a:endParaRPr lang="en-IN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3464446"/>
                      </a:ext>
                    </a:extLst>
                  </a:tr>
                  <a:tr h="605285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5887" t="-110000" r="-350000" b="-30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254458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5887" t="-200000" r="-350000" b="-19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64687260"/>
                      </a:ext>
                    </a:extLst>
                  </a:tr>
                  <a:tr h="605285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5887" t="-318182" r="-350000" b="-103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9049692"/>
                      </a:ext>
                    </a:extLst>
                  </a:tr>
                  <a:tr h="605285"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5887" t="-414000" r="-350000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0.32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/>
                            <a:t>      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589882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8DEF57-8E67-8126-8F1B-13FC02AC8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6333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EF7F6E3-F2D2-0B00-8503-ACF99F76E5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808771"/>
              </p:ext>
            </p:extLst>
          </p:nvPr>
        </p:nvGraphicFramePr>
        <p:xfrm>
          <a:off x="391124" y="1539185"/>
          <a:ext cx="4922748" cy="3221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3609761" imgH="2362200" progId="Acrobat.Document.DC">
                  <p:embed/>
                </p:oleObj>
              </mc:Choice>
              <mc:Fallback>
                <p:oleObj name="Acrobat Document" r:id="rId2" imgW="3609761" imgH="236220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124" y="1539185"/>
                        <a:ext cx="4922748" cy="32212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736844A-091E-09C1-2009-202C2668E8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063804"/>
              </p:ext>
            </p:extLst>
          </p:nvPr>
        </p:nvGraphicFramePr>
        <p:xfrm>
          <a:off x="6165072" y="1585191"/>
          <a:ext cx="4853736" cy="3096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4381399" imgH="2795361" progId="Acrobat.Document.DC">
                  <p:embed/>
                </p:oleObj>
              </mc:Choice>
              <mc:Fallback>
                <p:oleObj name="Acrobat Document" r:id="rId4" imgW="4381399" imgH="2795361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65072" y="1585191"/>
                        <a:ext cx="4853736" cy="30968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949D080-83BA-C063-2093-8F37475B48FA}"/>
              </a:ext>
            </a:extLst>
          </p:cNvPr>
          <p:cNvSpPr txBox="1"/>
          <p:nvPr/>
        </p:nvSpPr>
        <p:spPr>
          <a:xfrm>
            <a:off x="2322285" y="5041976"/>
            <a:ext cx="8875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Figure: GW and neutrino flux due to benchmark cases.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B1D99B-B365-9285-1B2F-CFCAC1523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9710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B6D4412-1CFE-3837-E610-54AAEBD65616}"/>
                  </a:ext>
                </a:extLst>
              </p:cNvPr>
              <p:cNvSpPr txBox="1"/>
              <p:nvPr/>
            </p:nvSpPr>
            <p:spPr>
              <a:xfrm>
                <a:off x="817849" y="1073427"/>
                <a:ext cx="10734261" cy="41847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/>
                  <a:t>Indirect Effects:</a:t>
                </a:r>
              </a:p>
              <a:p>
                <a:endParaRPr lang="en-IN" sz="24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Due to the coupling, the neutrino can decay as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I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IN" sz="2400" dirty="0"/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Because of the order of coupling considered, the effect can be seen in C</a:t>
                </a:r>
                <a14:m>
                  <m:oMath xmlns:m="http://schemas.openxmlformats.org/officeDocument/2006/math">
                    <m:r>
                      <a:rPr lang="en-I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IN" sz="2400" dirty="0"/>
                  <a:t>B.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 For simplicity, we consider normal hierarchy, 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IN" sz="2400" dirty="0"/>
                  <a:t> decay and democratic coupling to all mass eigenstates.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The indirect effect will be visible at PTLOMEY.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PTOLEMY is based on neutrino capture on tritium atom</a:t>
                </a:r>
              </a:p>
              <a:p>
                <a:r>
                  <a:rPr lang="en-IN" sz="2400" dirty="0"/>
                  <a:t>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+</m:t>
                    </m:r>
                    <m:sPre>
                      <m:sPrePr>
                        <m:ctrlPr>
                          <a:rPr lang="en-IN" sz="2400" b="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I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⟶</m:t>
                        </m:r>
                        <m:sPre>
                          <m:sPrePr>
                            <m:ctrlPr>
                              <a:rPr lang="en-I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I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IN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  <m:e>
                            <m:r>
                              <a:rPr lang="en-IN" b="0" i="1" smtClean="0">
                                <a:latin typeface="Cambria Math" panose="02040503050406030204" pitchFamily="18" charset="0"/>
                              </a:rPr>
                              <m:t>𝐻𝑒</m:t>
                            </m:r>
                            <m:r>
                              <a:rPr lang="en-IN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I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N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IN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sPre>
                      </m:e>
                    </m:sPre>
                  </m:oMath>
                </a14:m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The energy spectra of electrons will be ultimately measured.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IN" sz="24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B6D4412-1CFE-3837-E610-54AAEBD656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849" y="1073427"/>
                <a:ext cx="10734261" cy="4184735"/>
              </a:xfrm>
              <a:prstGeom prst="rect">
                <a:avLst/>
              </a:prstGeom>
              <a:blipFill>
                <a:blip r:embed="rId2"/>
                <a:stretch>
                  <a:fillRect l="-852" t="-1164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47206C-0F7B-9087-2C27-1EC0DD26D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6142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0662F4D-4D6A-3F3D-D526-60A56B9A9D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272251"/>
              </p:ext>
            </p:extLst>
          </p:nvPr>
        </p:nvGraphicFramePr>
        <p:xfrm>
          <a:off x="2192544" y="352071"/>
          <a:ext cx="6995945" cy="4405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067199" imgH="3190875" progId="Acrobat.Document.DC">
                  <p:embed/>
                </p:oleObj>
              </mc:Choice>
              <mc:Fallback>
                <p:oleObj name="Acrobat Document" r:id="rId2" imgW="5067199" imgH="3190875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92544" y="352071"/>
                        <a:ext cx="6995945" cy="44053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92F0139-0821-61A2-FD8B-EBB01C2A1AF2}"/>
                  </a:ext>
                </a:extLst>
              </p:cNvPr>
              <p:cNvSpPr txBox="1"/>
              <p:nvPr/>
            </p:nvSpPr>
            <p:spPr>
              <a:xfrm>
                <a:off x="1970789" y="5617029"/>
                <a:ext cx="8479498" cy="502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=40 </m:t>
                      </m:r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𝑚𝑒𝑉</m:t>
                      </m:r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=50 </m:t>
                      </m:r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𝑚𝑒𝑉</m:t>
                      </m:r>
                      <m:r>
                        <a:rPr lang="en-IN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𝑚𝑒𝑉</m:t>
                      </m:r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I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𝜙𝜐</m:t>
                          </m:r>
                        </m:sub>
                      </m:sSub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N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3×</m:t>
                      </m:r>
                      <m:sSup>
                        <m:sSupPr>
                          <m:ctrlP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</m:oMath>
                  </m:oMathPara>
                </a14:m>
                <a:endParaRPr lang="en-IN" sz="24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92F0139-0821-61A2-FD8B-EBB01C2A1A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789" y="5617029"/>
                <a:ext cx="8479498" cy="502573"/>
              </a:xfrm>
              <a:prstGeom prst="rect">
                <a:avLst/>
              </a:prstGeom>
              <a:blipFill>
                <a:blip r:embed="rId4"/>
                <a:stretch>
                  <a:fillRect b="-1084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C9306CB-BC2E-7CC3-40A1-1EA4285D65D7}"/>
              </a:ext>
            </a:extLst>
          </p:cNvPr>
          <p:cNvSpPr txBox="1"/>
          <p:nvPr/>
        </p:nvSpPr>
        <p:spPr>
          <a:xfrm>
            <a:off x="991073" y="4832199"/>
            <a:ext cx="10896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Figure: The prediction of differential energy spectra of electron due to the capture of the CNB neutrinos on tritium in PTOLEMY.</a:t>
            </a:r>
            <a:endParaRPr lang="en-IN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IN" sz="2400" dirty="0"/>
          </a:p>
          <a:p>
            <a:endParaRPr lang="en-IN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0098F-EC2C-BB85-42E9-995E29861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0803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4EF05DD-15F6-21A3-45CB-05F5A30721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793062"/>
              </p:ext>
            </p:extLst>
          </p:nvPr>
        </p:nvGraphicFramePr>
        <p:xfrm>
          <a:off x="1535502" y="1062701"/>
          <a:ext cx="9120996" cy="5130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3429000" imgH="1928586" progId="Acrobat.Document.DC">
                  <p:embed/>
                </p:oleObj>
              </mc:Choice>
              <mc:Fallback>
                <p:oleObj name="Acrobat Document" r:id="rId2" imgW="3429000" imgH="1928586" progId="Acrobat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74EF05DD-15F6-21A3-45CB-05F5A30721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35502" y="1062701"/>
                        <a:ext cx="9120996" cy="51305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9D98051-9F3D-0766-9609-0F4EE03BB653}"/>
              </a:ext>
            </a:extLst>
          </p:cNvPr>
          <p:cNvSpPr txBox="1"/>
          <p:nvPr/>
        </p:nvSpPr>
        <p:spPr>
          <a:xfrm>
            <a:off x="695865" y="403128"/>
            <a:ext cx="6291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/>
              <a:t>Summary and Conclusion: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4540A0-8197-7A79-7DE3-5F3A5FE79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6630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C0B519-245A-3AE2-C502-95A7F9D97894}"/>
              </a:ext>
            </a:extLst>
          </p:cNvPr>
          <p:cNvSpPr txBox="1"/>
          <p:nvPr/>
        </p:nvSpPr>
        <p:spPr>
          <a:xfrm>
            <a:off x="1364343" y="595085"/>
            <a:ext cx="94633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References: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ea typeface="Cambria" panose="02040503050406030204" pitchFamily="18" charset="0"/>
              </a:rPr>
              <a:t>R. Brito, V. Cardoso and P. </a:t>
            </a:r>
            <a:r>
              <a:rPr lang="en-US" sz="2400" dirty="0" err="1">
                <a:ea typeface="Cambria" panose="02040503050406030204" pitchFamily="18" charset="0"/>
              </a:rPr>
              <a:t>Pani</a:t>
            </a:r>
            <a:r>
              <a:rPr lang="en-US" sz="2400" dirty="0">
                <a:ea typeface="Cambria" panose="02040503050406030204" pitchFamily="18" charset="0"/>
              </a:rPr>
              <a:t>, </a:t>
            </a:r>
            <a:r>
              <a:rPr lang="en-US" sz="2400" dirty="0" err="1">
                <a:ea typeface="Cambria" panose="02040503050406030204" pitchFamily="18" charset="0"/>
              </a:rPr>
              <a:t>Superradiance</a:t>
            </a:r>
            <a:r>
              <a:rPr lang="en-US" sz="2400" dirty="0">
                <a:ea typeface="Cambria" panose="02040503050406030204" pitchFamily="18" charset="0"/>
              </a:rPr>
              <a:t>: New Frontiers in Black Hole Physics, Lect. Notes Phys. 906 (2015) pp.1 [1501.06570].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ea typeface="Cambria" panose="02040503050406030204" pitchFamily="18" charset="0"/>
              </a:rPr>
              <a:t>Y. Chen, X. Xue and V. Cardoso, Black Holes as Neutrino Factories, 2308.00741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N" sz="2400" dirty="0">
                <a:ea typeface="Cambria" panose="02040503050406030204" pitchFamily="18" charset="0"/>
              </a:rPr>
              <a:t>K. Akita, G. </a:t>
            </a:r>
            <a:r>
              <a:rPr lang="en-IN" sz="2400" dirty="0" err="1">
                <a:ea typeface="Cambria" panose="02040503050406030204" pitchFamily="18" charset="0"/>
              </a:rPr>
              <a:t>Lambiase</a:t>
            </a:r>
            <a:r>
              <a:rPr lang="en-IN" sz="2400" dirty="0">
                <a:ea typeface="Cambria" panose="02040503050406030204" pitchFamily="18" charset="0"/>
              </a:rPr>
              <a:t> and M. Yamaguchi, Unstable cosmic neutrino capture, JHEP 02 (2022) 132 [2109.02900].</a:t>
            </a:r>
            <a:endParaRPr lang="en-US" sz="2400" dirty="0">
              <a:ea typeface="Cambria" panose="02040503050406030204" pitchFamily="18" charset="0"/>
            </a:endParaRPr>
          </a:p>
          <a:p>
            <a:endParaRPr lang="en-IN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830C55-1F1C-6A67-8608-98045EAD6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0396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C84B4A-8438-7EEC-6620-C44CAD194CDD}"/>
              </a:ext>
            </a:extLst>
          </p:cNvPr>
          <p:cNvSpPr txBox="1"/>
          <p:nvPr/>
        </p:nvSpPr>
        <p:spPr>
          <a:xfrm>
            <a:off x="3544009" y="1709530"/>
            <a:ext cx="56283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600" dirty="0">
                <a:latin typeface="Algerian" panose="04020705040A02060702" pitchFamily="82" charset="0"/>
              </a:rPr>
              <a:t>THANK </a:t>
            </a:r>
          </a:p>
          <a:p>
            <a:r>
              <a:rPr lang="en-IN" sz="9600" dirty="0">
                <a:latin typeface="Algerian" panose="04020705040A02060702" pitchFamily="82" charset="0"/>
              </a:rPr>
              <a:t>   YOU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76AF4A-8A4D-4A1B-1886-0D4AD0C66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096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3A380DA-0C24-9BD8-3E6F-D69A23FD878A}"/>
                  </a:ext>
                </a:extLst>
              </p:cNvPr>
              <p:cNvSpPr txBox="1"/>
              <p:nvPr/>
            </p:nvSpPr>
            <p:spPr>
              <a:xfrm>
                <a:off x="696275" y="179249"/>
                <a:ext cx="10288437" cy="6771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800" b="1" dirty="0"/>
                  <a:t>Outline of the Talk:</a:t>
                </a:r>
              </a:p>
              <a:p>
                <a:endParaRPr lang="en-IN" sz="28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800" dirty="0"/>
                  <a:t>Introduction</a:t>
                </a:r>
              </a:p>
              <a:p>
                <a:endParaRPr lang="en-IN" sz="28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800" dirty="0"/>
                  <a:t>Black hole super-radiance and consequences</a:t>
                </a:r>
              </a:p>
              <a:p>
                <a:r>
                  <a:rPr lang="en-IN" sz="2800" dirty="0"/>
                  <a:t>      1.  Generation of Gravitational Waves</a:t>
                </a:r>
              </a:p>
              <a:p>
                <a:r>
                  <a:rPr lang="en-IN" sz="2800" dirty="0"/>
                  <a:t>      2. Generation of </a:t>
                </a:r>
                <a14:m>
                  <m:oMath xmlns:m="http://schemas.openxmlformats.org/officeDocument/2006/math">
                    <m:r>
                      <a:rPr lang="en-IN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IN" sz="2800" dirty="0"/>
                  <a:t>-flux</a:t>
                </a:r>
              </a:p>
              <a:p>
                <a:endParaRPr lang="en-IN" sz="28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800" dirty="0"/>
                  <a:t>Results</a:t>
                </a:r>
              </a:p>
              <a:p>
                <a:r>
                  <a:rPr lang="en-IN" sz="2800" dirty="0"/>
                  <a:t>      1. Combination of messengers</a:t>
                </a:r>
              </a:p>
              <a:p>
                <a:r>
                  <a:rPr lang="en-IN" sz="2800" dirty="0"/>
                  <a:t>      2. Direct signal</a:t>
                </a:r>
              </a:p>
              <a:p>
                <a:r>
                  <a:rPr lang="en-IN" sz="2800" dirty="0"/>
                  <a:t>      3. Indirect Signal</a:t>
                </a:r>
              </a:p>
              <a:p>
                <a:endParaRPr lang="en-IN" sz="28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800" dirty="0"/>
                  <a:t>Conclusion and Summary</a:t>
                </a:r>
              </a:p>
              <a:p>
                <a:r>
                  <a:rPr lang="en-IN" dirty="0"/>
                  <a:t>                                                                                    </a:t>
                </a:r>
              </a:p>
              <a:p>
                <a:r>
                  <a:rPr lang="en-IN" dirty="0"/>
                  <a:t>                                                                                                       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3A380DA-0C24-9BD8-3E6F-D69A23FD8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275" y="179249"/>
                <a:ext cx="10288437" cy="6771084"/>
              </a:xfrm>
              <a:prstGeom prst="rect">
                <a:avLst/>
              </a:prstGeom>
              <a:blipFill>
                <a:blip r:embed="rId2"/>
                <a:stretch>
                  <a:fillRect l="-1185" t="-81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5A89F8-E591-7397-11E5-63B70A781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63646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5E817C-ED5C-C260-93D6-686A2FC76250}"/>
                  </a:ext>
                </a:extLst>
              </p:cNvPr>
              <p:cNvSpPr txBox="1"/>
              <p:nvPr/>
            </p:nvSpPr>
            <p:spPr>
              <a:xfrm>
                <a:off x="647119" y="563532"/>
                <a:ext cx="10748513" cy="6370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/>
                  <a:t>Ultra-light bosons are “</a:t>
                </a:r>
                <a:r>
                  <a:rPr lang="en-IN" sz="2400" b="1" dirty="0"/>
                  <a:t>Extensive</a:t>
                </a:r>
                <a:r>
                  <a:rPr lang="en-IN" sz="2400" dirty="0"/>
                  <a:t>” and “</a:t>
                </a:r>
                <a:r>
                  <a:rPr lang="en-IN" sz="2400" b="1" dirty="0"/>
                  <a:t>Elusive</a:t>
                </a:r>
                <a:r>
                  <a:rPr lang="en-IN" sz="2400" dirty="0"/>
                  <a:t>”</a:t>
                </a:r>
              </a:p>
              <a:p>
                <a:endParaRPr lang="en-IN" sz="2400" dirty="0"/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Dark matter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−24</m:t>
                        </m:r>
                      </m:sup>
                    </m:sSup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−1 </m:t>
                    </m:r>
                  </m:oMath>
                </a14:m>
                <a:r>
                  <a:rPr lang="en-IN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eV</a:t>
                </a:r>
                <a:r>
                  <a:rPr lang="en-IN" sz="2400" dirty="0"/>
                  <a:t>)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Axion like particles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Dark photons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Particles associated with fields of extra dimensions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Mediator of fifth force</a:t>
                </a:r>
              </a:p>
              <a:p>
                <a:endParaRPr lang="en-IN" sz="2400" dirty="0"/>
              </a:p>
              <a:p>
                <a:r>
                  <a:rPr lang="en-IN" sz="2400" dirty="0"/>
                  <a:t>Direct detection experiments: ADMX ,ARIADNE, </a:t>
                </a:r>
                <a:r>
                  <a:rPr lang="en-IN" sz="2400" dirty="0" err="1"/>
                  <a:t>CASPEr</a:t>
                </a:r>
                <a:r>
                  <a:rPr lang="en-IN" sz="2400" dirty="0"/>
                  <a:t> (Axions)</a:t>
                </a:r>
              </a:p>
              <a:p>
                <a:r>
                  <a:rPr lang="en-IN" sz="2400" dirty="0"/>
                  <a:t>                                                       DM Radio (Dark photons)</a:t>
                </a:r>
              </a:p>
              <a:p>
                <a:r>
                  <a:rPr lang="en-IN" sz="2400" dirty="0"/>
                  <a:t>                                                       GNOME (Moduli)</a:t>
                </a:r>
              </a:p>
              <a:p>
                <a:endParaRPr lang="en-IN" sz="2400" dirty="0"/>
              </a:p>
              <a:p>
                <a:r>
                  <a:rPr lang="en-IN" sz="2400" dirty="0"/>
                  <a:t>Indirect detection methods: Cosmic birefringence, ALP-photon conversion, </a:t>
                </a:r>
                <a:r>
                  <a:rPr lang="en-IN" sz="2400" b="1" i="1" dirty="0"/>
                  <a:t>GW and </a:t>
                </a:r>
                <a14:m>
                  <m:oMath xmlns:m="http://schemas.openxmlformats.org/officeDocument/2006/math">
                    <m:r>
                      <a:rPr lang="en-I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IN" sz="2400" b="1" i="1" dirty="0"/>
                  <a:t>-flux through </a:t>
                </a:r>
                <a:r>
                  <a:rPr lang="en-IN" sz="2400" b="1" i="1" dirty="0" err="1"/>
                  <a:t>superradiance</a:t>
                </a:r>
                <a:r>
                  <a:rPr lang="en-IN" sz="2400" b="1" i="1" dirty="0"/>
                  <a:t> </a:t>
                </a:r>
                <a:r>
                  <a:rPr lang="en-IN" sz="2400" dirty="0"/>
                  <a:t>.</a:t>
                </a:r>
              </a:p>
              <a:p>
                <a:endParaRPr lang="en-IN" sz="2400" dirty="0"/>
              </a:p>
              <a:p>
                <a:r>
                  <a:rPr lang="en-IN" sz="2400" dirty="0"/>
                  <a:t>                                                                           </a:t>
                </a:r>
              </a:p>
              <a:p>
                <a:r>
                  <a:rPr lang="en-IN" sz="2400" dirty="0"/>
                  <a:t>                                                                            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5E817C-ED5C-C260-93D6-686A2FC762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19" y="563532"/>
                <a:ext cx="10748513" cy="6370975"/>
              </a:xfrm>
              <a:prstGeom prst="rect">
                <a:avLst/>
              </a:prstGeom>
              <a:blipFill>
                <a:blip r:embed="rId2"/>
                <a:stretch>
                  <a:fillRect l="-851" t="-76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8729E1-42F8-4FD1-811C-3F6CAB399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1910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6A60CE3-32BA-2D29-5793-4BCE844980ED}"/>
              </a:ext>
            </a:extLst>
          </p:cNvPr>
          <p:cNvSpPr txBox="1"/>
          <p:nvPr/>
        </p:nvSpPr>
        <p:spPr>
          <a:xfrm>
            <a:off x="644106" y="506083"/>
            <a:ext cx="9885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Mechanical analogue of </a:t>
            </a:r>
            <a:r>
              <a:rPr lang="en-IN" sz="2400" dirty="0" err="1"/>
              <a:t>Superradinace</a:t>
            </a:r>
            <a:r>
              <a:rPr lang="en-IN" sz="2400" dirty="0"/>
              <a:t>:</a:t>
            </a:r>
          </a:p>
        </p:txBody>
      </p:sp>
      <p:pic>
        <p:nvPicPr>
          <p:cNvPr id="3" name="slowed_by_friction">
            <a:hlinkClick r:id="" action="ppaction://media"/>
            <a:extLst>
              <a:ext uri="{FF2B5EF4-FFF2-40B4-BE49-F238E27FC236}">
                <a16:creationId xmlns:a16="http://schemas.microsoft.com/office/drawing/2014/main" id="{B9133FA2-849F-D063-7087-C0853A43D5C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35217" t="36218" r="32912" b="31009"/>
          <a:stretch/>
        </p:blipFill>
        <p:spPr>
          <a:xfrm>
            <a:off x="644106" y="1163508"/>
            <a:ext cx="5190795" cy="3002518"/>
          </a:xfrm>
          <a:prstGeom prst="rect">
            <a:avLst/>
          </a:prstGeom>
        </p:spPr>
      </p:pic>
      <p:pic>
        <p:nvPicPr>
          <p:cNvPr id="4" name="Superradiance_cylinder">
            <a:hlinkClick r:id="" action="ppaction://media"/>
            <a:extLst>
              <a:ext uri="{FF2B5EF4-FFF2-40B4-BE49-F238E27FC236}">
                <a16:creationId xmlns:a16="http://schemas.microsoft.com/office/drawing/2014/main" id="{A34A8E6B-6613-E490-F0B4-2AFC6AB04866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trim st="693"/>
                </p14:media>
              </p:ext>
            </p:extLst>
          </p:nvPr>
        </p:nvPicPr>
        <p:blipFill>
          <a:blip r:embed="rId7"/>
          <a:srcRect l="35992" t="29990" r="29263" b="28127"/>
          <a:stretch/>
        </p:blipFill>
        <p:spPr>
          <a:xfrm>
            <a:off x="6467436" y="1163508"/>
            <a:ext cx="4774702" cy="30025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071EC0E-8235-DBC4-BBA5-71323E64CD43}"/>
                  </a:ext>
                </a:extLst>
              </p:cNvPr>
              <p:cNvSpPr txBox="1"/>
              <p:nvPr/>
            </p:nvSpPr>
            <p:spPr>
              <a:xfrm>
                <a:off x="521567" y="4611537"/>
                <a:ext cx="11148865" cy="2337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In case of a stationary cylinder: loss of energy/ angular momentum due to friction(dissipation).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In case of rotating cylinder: energy/angular momentum can be extracted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𝑐𝑦𝑙𝑖𝑛𝑑𝑒𝑟</m:t>
                        </m:r>
                      </m:sub>
                    </m:sSub>
                    <m:r>
                      <a:rPr lang="en-I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𝑏𝑎𝑙𝑙</m:t>
                        </m:r>
                      </m:sub>
                    </m:sSub>
                  </m:oMath>
                </a14:m>
                <a:endParaRPr lang="en-IN" sz="2400" dirty="0"/>
              </a:p>
              <a:p>
                <a:r>
                  <a:rPr lang="en-IN" sz="2400" dirty="0"/>
                  <a:t>                                     “</a:t>
                </a:r>
                <a:r>
                  <a:rPr lang="en-IN" sz="2400" i="1" dirty="0"/>
                  <a:t>Dissipation in this case leads to enhancement</a:t>
                </a:r>
                <a:r>
                  <a:rPr lang="en-IN" sz="2400" dirty="0"/>
                  <a:t>”</a:t>
                </a:r>
              </a:p>
              <a:p>
                <a:r>
                  <a:rPr lang="en-IN" sz="2400" dirty="0"/>
                  <a:t>                                                                              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071EC0E-8235-DBC4-BBA5-71323E64CD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67" y="4611537"/>
                <a:ext cx="11148865" cy="2337499"/>
              </a:xfrm>
              <a:prstGeom prst="rect">
                <a:avLst/>
              </a:prstGeom>
              <a:blipFill>
                <a:blip r:embed="rId8"/>
                <a:stretch>
                  <a:fillRect l="-766" t="-208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C2A4BC3-1D47-3A3E-B8AA-59045A9D0ADA}"/>
              </a:ext>
            </a:extLst>
          </p:cNvPr>
          <p:cNvSpPr txBox="1"/>
          <p:nvPr/>
        </p:nvSpPr>
        <p:spPr>
          <a:xfrm>
            <a:off x="10577636" y="4682669"/>
            <a:ext cx="1329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Credit: Olivier Simon YT video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7B45A-6CAF-666C-0B78-992658F14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763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7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C0569B6-DC40-8BF9-E192-18F31CE8C7E3}"/>
                  </a:ext>
                </a:extLst>
              </p:cNvPr>
              <p:cNvSpPr txBox="1"/>
              <p:nvPr/>
            </p:nvSpPr>
            <p:spPr>
              <a:xfrm>
                <a:off x="521451" y="991258"/>
                <a:ext cx="4732721" cy="7372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/>
                  <a:t>Wave analogue: </a:t>
                </a:r>
              </a:p>
              <a:p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A wave incident on a rotating dissipative surface can extract energy and angular momentum if</a:t>
                </a:r>
              </a:p>
              <a:p>
                <a:endParaRPr lang="en-IN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𝑐𝑦𝑙𝑖𝑛𝑑𝑒𝑟</m:t>
                          </m:r>
                        </m:sub>
                      </m:sSub>
                      <m:r>
                        <a:rPr lang="en-IN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IN" sz="2400" dirty="0"/>
              </a:p>
              <a:p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Mechanism of extracting energy and angular momentum from  compact objects. 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IN" sz="2400" dirty="0"/>
              </a:p>
              <a:p>
                <a:endParaRPr lang="en-IN" sz="2400" dirty="0"/>
              </a:p>
              <a:p>
                <a:endParaRPr lang="en-IN" sz="2400" dirty="0"/>
              </a:p>
              <a:p>
                <a:endParaRPr lang="en-IN" sz="2400" dirty="0"/>
              </a:p>
              <a:p>
                <a:r>
                  <a:rPr lang="en-IN" sz="2400" dirty="0"/>
                  <a:t>                                                                     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IN" sz="2400" dirty="0"/>
              </a:p>
              <a:p>
                <a:r>
                  <a:rPr lang="en-IN" sz="2400" dirty="0"/>
                  <a:t>     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C0569B6-DC40-8BF9-E192-18F31CE8C7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451" y="991258"/>
                <a:ext cx="4732721" cy="7372852"/>
              </a:xfrm>
              <a:prstGeom prst="rect">
                <a:avLst/>
              </a:prstGeom>
              <a:blipFill>
                <a:blip r:embed="rId4"/>
                <a:stretch>
                  <a:fillRect l="-2062" t="-662" r="-51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wave_cylinder">
            <a:hlinkClick r:id="" action="ppaction://media"/>
            <a:extLst>
              <a:ext uri="{FF2B5EF4-FFF2-40B4-BE49-F238E27FC236}">
                <a16:creationId xmlns:a16="http://schemas.microsoft.com/office/drawing/2014/main" id="{58B79DA6-0482-7A1D-6C08-406C64336047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97"/>
                </p14:media>
              </p:ext>
            </p:extLst>
          </p:nvPr>
        </p:nvPicPr>
        <p:blipFill>
          <a:blip r:embed="rId5"/>
          <a:srcRect l="37607" t="27829" r="24427" b="25672"/>
          <a:stretch/>
        </p:blipFill>
        <p:spPr>
          <a:xfrm>
            <a:off x="5642093" y="1511595"/>
            <a:ext cx="5566319" cy="38348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21C69F-3DB4-7D8A-6E9B-8728190662D9}"/>
              </a:ext>
            </a:extLst>
          </p:cNvPr>
          <p:cNvSpPr txBox="1"/>
          <p:nvPr/>
        </p:nvSpPr>
        <p:spPr>
          <a:xfrm>
            <a:off x="9458773" y="5937839"/>
            <a:ext cx="1939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Credit: Olivier Simon YT video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2CF54-5860-C36C-345D-ED4B05490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026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BF14FA1-FF6F-8C0B-753C-C3865081BB89}"/>
                  </a:ext>
                </a:extLst>
              </p:cNvPr>
              <p:cNvSpPr txBox="1"/>
              <p:nvPr/>
            </p:nvSpPr>
            <p:spPr>
              <a:xfrm>
                <a:off x="832071" y="1329380"/>
                <a:ext cx="4835757" cy="4048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/>
                  <a:t>Black hole </a:t>
                </a:r>
                <a:r>
                  <a:rPr lang="en-IN" sz="2400" dirty="0" err="1"/>
                  <a:t>superradiance</a:t>
                </a:r>
                <a:r>
                  <a:rPr lang="en-IN" sz="2400" dirty="0"/>
                  <a:t>:</a:t>
                </a:r>
              </a:p>
              <a:p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Black holes with non-zero spin can trigger </a:t>
                </a:r>
                <a:r>
                  <a:rPr lang="en-IN" sz="2400" dirty="0" err="1"/>
                  <a:t>superradiance</a:t>
                </a:r>
                <a:r>
                  <a:rPr lang="en-IN" sz="2400" dirty="0"/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Any field can extract energy and angular momentum from the BH.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IN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𝐵𝐻</m:t>
                          </m:r>
                        </m:sub>
                      </m:sSub>
                      <m:r>
                        <a:rPr lang="en-IN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IN" sz="2400" dirty="0"/>
              </a:p>
              <a:p>
                <a:endParaRPr lang="en-IN" sz="2400" dirty="0"/>
              </a:p>
              <a:p>
                <a:endParaRPr lang="en-IN" sz="24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BF14FA1-FF6F-8C0B-753C-C3865081BB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071" y="1329380"/>
                <a:ext cx="4835757" cy="4048865"/>
              </a:xfrm>
              <a:prstGeom prst="rect">
                <a:avLst/>
              </a:prstGeom>
              <a:blipFill>
                <a:blip r:embed="rId4"/>
                <a:stretch>
                  <a:fillRect l="-1889" t="-1205" r="-201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kerr_superradiance">
            <a:hlinkClick r:id="" action="ppaction://media"/>
            <a:extLst>
              <a:ext uri="{FF2B5EF4-FFF2-40B4-BE49-F238E27FC236}">
                <a16:creationId xmlns:a16="http://schemas.microsoft.com/office/drawing/2014/main" id="{7CDE8F6E-6C92-9BE5-31A2-17B0F4407D8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34863" t="28935" r="25012" b="26043"/>
          <a:stretch/>
        </p:blipFill>
        <p:spPr>
          <a:xfrm>
            <a:off x="6096000" y="1564105"/>
            <a:ext cx="5166076" cy="32605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F4284C-8231-9EF4-87E3-3599AC27367A}"/>
              </a:ext>
            </a:extLst>
          </p:cNvPr>
          <p:cNvSpPr txBox="1"/>
          <p:nvPr/>
        </p:nvSpPr>
        <p:spPr>
          <a:xfrm>
            <a:off x="8288796" y="5657671"/>
            <a:ext cx="202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Credit: Olivier Simon YT video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7EE9D-4BA7-4E0C-4B45-556A5DC0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344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310066-022D-0B91-F569-924672902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757" y="166020"/>
            <a:ext cx="6711280" cy="31816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72CBEFA-E5B6-4C85-EF34-31CA0F7F014C}"/>
                  </a:ext>
                </a:extLst>
              </p:cNvPr>
              <p:cNvSpPr txBox="1"/>
              <p:nvPr/>
            </p:nvSpPr>
            <p:spPr>
              <a:xfrm>
                <a:off x="493486" y="4123319"/>
                <a:ext cx="11357428" cy="2534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The scalar field can extract angular momentum from the rotating BH to form ULS cloud.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ULS can form a gravitationally bound state with discrete energy levels similar to hydrogen atom.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IN" sz="2400" dirty="0" err="1"/>
                  <a:t>Superradiating</a:t>
                </a:r>
                <a:r>
                  <a:rPr lang="en-IN" sz="2400" dirty="0"/>
                  <a:t> ULS </a:t>
                </a:r>
                <a14:m>
                  <m:oMath xmlns:m="http://schemas.openxmlformats.org/officeDocument/2006/math">
                    <m:r>
                      <a:rPr lang="en-I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I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−24</m:t>
                            </m:r>
                          </m:sup>
                        </m:s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−1 </m:t>
                        </m:r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𝑒𝑉</m:t>
                        </m:r>
                      </m:e>
                    </m:d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sSup>
                      <m:sSupPr>
                        <m:ctrlP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14</m:t>
                        </m:r>
                      </m:sup>
                    </m:sSup>
                    <m:sSub>
                      <m:sSubPr>
                        <m:ctrlP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  <m:sSub>
                      <m:sSubPr>
                        <m:ctrlP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 efficiency of </a:t>
                </a:r>
                <a:r>
                  <a:rPr lang="en-IN" sz="24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superradiance</a:t>
                </a:r>
                <a:r>
                  <a:rPr lang="en-IN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:</a:t>
                </a:r>
              </a:p>
              <a:p>
                <a:r>
                  <a:rPr lang="en-IN" sz="2400" dirty="0">
                    <a:latin typeface="Arial Black" panose="020B0A04020102020204" pitchFamily="34" charset="0"/>
                  </a:rPr>
                  <a:t>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N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sSub>
                          <m:sSubPr>
                            <m:ctrlPr>
                              <a:rPr lang="en-IN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4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IN" sz="2400" b="0" i="1" smtClean="0">
                                <a:latin typeface="Cambria Math" panose="02040503050406030204" pitchFamily="18" charset="0"/>
                              </a:rPr>
                              <m:t>𝐵𝐻</m:t>
                            </m:r>
                          </m:sub>
                        </m:sSub>
                        <m:sSub>
                          <m:sSubPr>
                            <m:ctrlPr>
                              <a:rPr lang="en-IN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sub>
                        </m:sSub>
                      </m:num>
                      <m:den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h𝑐</m:t>
                        </m:r>
                      </m:den>
                    </m:f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(0.1)</m:t>
                    </m:r>
                  </m:oMath>
                </a14:m>
                <a:endParaRPr lang="en-IN" sz="2400" dirty="0">
                  <a:latin typeface="Arial Black" panose="020B0A04020102020204" pitchFamily="34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72CBEFA-E5B6-4C85-EF34-31CA0F7F01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486" y="4123319"/>
                <a:ext cx="11357428" cy="2534796"/>
              </a:xfrm>
              <a:prstGeom prst="rect">
                <a:avLst/>
              </a:prstGeom>
              <a:blipFill>
                <a:blip r:embed="rId3"/>
                <a:stretch>
                  <a:fillRect l="-751" t="-192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CC35878-674C-CBA0-31F7-711C67F0F85C}"/>
              </a:ext>
            </a:extLst>
          </p:cNvPr>
          <p:cNvSpPr txBox="1"/>
          <p:nvPr/>
        </p:nvSpPr>
        <p:spPr>
          <a:xfrm>
            <a:off x="9291036" y="3347664"/>
            <a:ext cx="2284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(</a:t>
            </a:r>
            <a:r>
              <a:rPr lang="en-IN" sz="1800" dirty="0">
                <a:latin typeface="Cambria" panose="02040503050406030204" pitchFamily="18" charset="0"/>
                <a:ea typeface="Cambria" panose="02040503050406030204" pitchFamily="18" charset="0"/>
              </a:rPr>
              <a:t>Credit: arXiv:1501.06570v8</a:t>
            </a:r>
            <a:r>
              <a:rPr lang="en-IN" dirty="0"/>
              <a:t>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F88C3-ED97-D369-D90F-4745399F6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3437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68DE645-EF7E-0B4F-AF6A-18F960635355}"/>
                  </a:ext>
                </a:extLst>
              </p:cNvPr>
              <p:cNvSpPr txBox="1"/>
              <p:nvPr/>
            </p:nvSpPr>
            <p:spPr>
              <a:xfrm>
                <a:off x="565093" y="413532"/>
                <a:ext cx="10884785" cy="6172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/>
                  <a:t>Generation of GW:</a:t>
                </a:r>
              </a:p>
              <a:p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GW waves can be created from </a:t>
                </a:r>
                <a:r>
                  <a:rPr lang="en-IN" sz="2400" b="1" i="1" dirty="0"/>
                  <a:t>annihilation of ULB particles to gravitons</a:t>
                </a:r>
                <a:r>
                  <a:rPr lang="en-IN" sz="2400" dirty="0"/>
                  <a:t>, transition of energy levels of gravitational atom, abrupt collapse of cloud due to self interactions.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Ideal case: Full sky analysis to predict the GW spectra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For simplicity we consider  monochromatic transient GW whose energy,</a:t>
                </a:r>
              </a:p>
              <a:p>
                <a:endParaRPr lang="en-IN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𝐺𝑊</m:t>
                          </m:r>
                        </m:sub>
                      </m:sSub>
                      <m:r>
                        <a:rPr lang="en-IN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N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IN" sz="2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IN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IN" sz="2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IN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𝐵𝐻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  <m:sup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+10</m:t>
                          </m:r>
                        </m:sup>
                      </m:sSubSup>
                    </m:oMath>
                  </m:oMathPara>
                </a14:m>
                <a:endParaRPr lang="en-IN" sz="2400" i="1" dirty="0">
                  <a:latin typeface="Cambria Math" panose="02040503050406030204" pitchFamily="18" charset="0"/>
                </a:endParaRPr>
              </a:p>
              <a:p>
                <a:endParaRPr lang="en-IN" sz="2400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Relevant GW parameters: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𝐺𝑊</m:t>
                          </m:r>
                        </m:sub>
                      </m:sSub>
                      <m:r>
                        <a:rPr lang="en-IN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5×</m:t>
                      </m:r>
                      <m:d>
                        <m:dPr>
                          <m:ctrlP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N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N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IN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IN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−12</m:t>
                                  </m:r>
                                </m:sup>
                              </m:sSup>
                              <m: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𝑒𝑉</m:t>
                              </m:r>
                            </m:den>
                          </m:f>
                        </m:e>
                      </m:d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𝑘𝐻𝑧</m:t>
                      </m:r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IN" sz="2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IN" sz="2400" b="0" i="1" smtClean="0">
                              <a:latin typeface="Cambria Math" panose="02040503050406030204" pitchFamily="18" charset="0"/>
                            </a:rPr>
                            <m:t>𝐺𝑊</m:t>
                          </m:r>
                        </m:sub>
                      </m:sSub>
                      <m:r>
                        <a:rPr lang="en-IN" sz="2400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I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−27</m:t>
                          </m:r>
                        </m:sup>
                      </m:sSup>
                      <m:d>
                        <m:dPr>
                          <m:ctrlP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  <m:sSub>
                                <m:sSubPr>
                                  <m:ctrlP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0.1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IN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I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0.5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IN" sz="24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68DE645-EF7E-0B4F-AF6A-18F960635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093" y="413532"/>
                <a:ext cx="10884785" cy="6172459"/>
              </a:xfrm>
              <a:prstGeom prst="rect">
                <a:avLst/>
              </a:prstGeom>
              <a:blipFill>
                <a:blip r:embed="rId2"/>
                <a:stretch>
                  <a:fillRect l="-896" t="-791" r="-1232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7548B-44AF-8669-E189-E89FCE7B4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6962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3732D76-5EAC-D21B-3025-3F56BA7D9319}"/>
                  </a:ext>
                </a:extLst>
              </p:cNvPr>
              <p:cNvSpPr txBox="1"/>
              <p:nvPr/>
            </p:nvSpPr>
            <p:spPr>
              <a:xfrm>
                <a:off x="787736" y="439961"/>
                <a:ext cx="9684589" cy="64180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/>
                  <a:t>Generation of neutrino flux:</a:t>
                </a:r>
              </a:p>
              <a:p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If there exists a coupling between ULS and neutrinos then neutrino flux can be generated.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Cosmological bounds: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𝜙𝜐</m:t>
                        </m:r>
                      </m:sub>
                    </m:sSub>
                    <m:r>
                      <a:rPr lang="en-I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3×</m:t>
                    </m:r>
                    <m:sSup>
                      <m:sSupPr>
                        <m:ctrlP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Due to the coupling the effective mass,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I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sub>
                    </m:sSub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𝜙𝜐</m:t>
                        </m:r>
                      </m:sub>
                    </m:sSub>
                    <m:r>
                      <a:rPr lang="en-I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en-IN" sz="2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/>
                  <a:t>When certain resonance conditions are met, physical neutrinos are produced that follow relevant geodesic such the neutrino energy and flux,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≈2.7</m:t>
                    </m:r>
                    <m:sSup>
                      <m:sSupPr>
                        <m:ctrlP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𝜙𝜈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I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IN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I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sub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I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12</m:t>
                                </m:r>
                              </m:sup>
                            </m:sSup>
                            <m:r>
                              <a:rPr lang="en-I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𝐺𝑒𝑉</m:t>
                            </m:r>
                          </m:den>
                        </m:f>
                      </m:e>
                    </m:d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I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</m:oMath>
                </a14:m>
                <a:endParaRPr lang="en-IN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IN" sz="24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sub>
                      </m:sSub>
                      <m:r>
                        <a:rPr lang="en-IN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IN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1.2×</m:t>
                      </m:r>
                      <m:sSup>
                        <m:sSupPr>
                          <m:ctrlP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−17</m:t>
                          </m:r>
                        </m:sup>
                      </m:sSup>
                      <m:sSup>
                        <m:sSupPr>
                          <m:ctrlP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𝜙𝜈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−8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  <m:sSup>
                        <m:sSupPr>
                          <m:ctrlPr>
                            <a:rPr lang="en-I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IN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12</m:t>
                                      </m:r>
                                    </m:sup>
                                  </m:sSup>
                                  <m:r>
                                    <a:rPr lang="en-I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𝐺𝑒𝑉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I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en-IN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IN" sz="2400" dirty="0">
                    <a:ea typeface="Cambria Math" panose="02040503050406030204" pitchFamily="18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n-I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I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12</m:t>
                                    </m:r>
                                  </m:sup>
                                </m:sSup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𝑒𝑉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IN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IN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  <m:sSup>
                      <m:sSupPr>
                        <m:ctrlP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0.3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IN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I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10 </m:t>
                                </m:r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𝑘𝑝𝑐</m:t>
                                </m:r>
                              </m:num>
                              <m:den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I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𝑒𝑉</m:t>
                        </m:r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IN" sz="2400" dirty="0">
                  <a:latin typeface="Arial Black" panose="020B0A04020102020204" pitchFamily="34" charset="0"/>
                </a:endParaRPr>
              </a:p>
              <a:p>
                <a:endParaRPr lang="en-IN" sz="24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3732D76-5EAC-D21B-3025-3F56BA7D9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736" y="439961"/>
                <a:ext cx="9684589" cy="6418039"/>
              </a:xfrm>
              <a:prstGeom prst="rect">
                <a:avLst/>
              </a:prstGeom>
              <a:blipFill>
                <a:blip r:embed="rId2"/>
                <a:stretch>
                  <a:fillRect l="-944" t="-760" r="-629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096A3-002A-D78E-269E-EF7C5ADB5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6F89-1173-4AB3-8A7F-3490C320B42F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2766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97F03C30C5A547941D3FDB48506C30" ma:contentTypeVersion="6" ma:contentTypeDescription="Create a new document." ma:contentTypeScope="" ma:versionID="26e0f01eb305e0b775cc4680f077c81b">
  <xsd:schema xmlns:xsd="http://www.w3.org/2001/XMLSchema" xmlns:xs="http://www.w3.org/2001/XMLSchema" xmlns:p="http://schemas.microsoft.com/office/2006/metadata/properties" xmlns:ns3="5570883c-6a29-4c86-be62-cf9bf5daaefd" targetNamespace="http://schemas.microsoft.com/office/2006/metadata/properties" ma:root="true" ma:fieldsID="6b5b3cecd0f12956fef38707b5107875" ns3:_="">
    <xsd:import namespace="5570883c-6a29-4c86-be62-cf9bf5daaef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70883c-6a29-4c86-be62-cf9bf5daa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570883c-6a29-4c86-be62-cf9bf5daaefd" xsi:nil="true"/>
  </documentManagement>
</p:properties>
</file>

<file path=customXml/itemProps1.xml><?xml version="1.0" encoding="utf-8"?>
<ds:datastoreItem xmlns:ds="http://schemas.openxmlformats.org/officeDocument/2006/customXml" ds:itemID="{9877352E-FE9E-418E-976C-555FB701AC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70883c-6a29-4c86-be62-cf9bf5daae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B38A8B-12F0-44B7-9AF8-14FF55E493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63050F-F61A-4A75-8F93-488BBE496C00}">
  <ds:schemaRefs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5570883c-6a29-4c86-be62-cf9bf5daaefd"/>
    <ds:schemaRef ds:uri="http://www.w3.org/XML/1998/namespace"/>
    <ds:schemaRef ds:uri="http://purl.org/dc/terms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6809</TotalTime>
  <Words>915</Words>
  <Application>Microsoft Office PowerPoint</Application>
  <PresentationFormat>Widescreen</PresentationFormat>
  <Paragraphs>161</Paragraphs>
  <Slides>17</Slides>
  <Notes>0</Notes>
  <HiddenSlides>0</HiddenSlides>
  <MMClips>4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2" baseType="lpstr">
      <vt:lpstr>Algerian</vt:lpstr>
      <vt:lpstr>-apple-system</vt:lpstr>
      <vt:lpstr>Arial</vt:lpstr>
      <vt:lpstr>Arial Black</vt:lpstr>
      <vt:lpstr>Bahnschrift SemiLight Condensed</vt:lpstr>
      <vt:lpstr>Calibri</vt:lpstr>
      <vt:lpstr>Calibri Light</vt:lpstr>
      <vt:lpstr>Cambria</vt:lpstr>
      <vt:lpstr>Cambria Math</vt:lpstr>
      <vt:lpstr>Goudy Old Style</vt:lpstr>
      <vt:lpstr>Papyrus</vt:lpstr>
      <vt:lpstr>Wingdings</vt:lpstr>
      <vt:lpstr>Office Theme</vt:lpstr>
      <vt:lpstr>Adobe Acrobat Document</vt:lpstr>
      <vt:lpstr>Acrobat Document</vt:lpstr>
      <vt:lpstr>Multi-messenger Approach to Ultra-light Bosons  Soumya Bonthu Department of Physics, Oklahoma State University  Particle Physics in Plains University of Kansas November 3, 2024  Based on I.K.Banerjee, SB, Ujjal Dey: Arxiv: 2406.13756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Bonthu Soumya, Bonthu Soumya</dc:creator>
  <cp:lastModifiedBy>Bonthu Soumya, Bonthu Soumya</cp:lastModifiedBy>
  <cp:revision>2</cp:revision>
  <dcterms:created xsi:type="dcterms:W3CDTF">2024-10-29T21:29:10Z</dcterms:created>
  <dcterms:modified xsi:type="dcterms:W3CDTF">2024-11-03T14:58:22Z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0x0101006197F03C30C5A547941D3FDB48506C30</vt:lpwstr>
  </property>
</Properties>
</file>