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75" r:id="rId3"/>
    <p:sldId id="259" r:id="rId4"/>
    <p:sldId id="260" r:id="rId5"/>
    <p:sldId id="261" r:id="rId6"/>
    <p:sldId id="262" r:id="rId7"/>
    <p:sldId id="273" r:id="rId8"/>
    <p:sldId id="263" r:id="rId9"/>
    <p:sldId id="268" r:id="rId10"/>
    <p:sldId id="272" r:id="rId11"/>
    <p:sldId id="267" r:id="rId12"/>
    <p:sldId id="269" r:id="rId13"/>
    <p:sldId id="271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582" autoAdjust="0"/>
    <p:restoredTop sz="94605"/>
  </p:normalViewPr>
  <p:slideViewPr>
    <p:cSldViewPr snapToGrid="0">
      <p:cViewPr>
        <p:scale>
          <a:sx n="89" d="100"/>
          <a:sy n="89" d="100"/>
        </p:scale>
        <p:origin x="-264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ECA-77F9-2E4F-8012-0A24F9DE7372}" type="datetimeFigureOut">
              <a:rPr lang="en-US" smtClean="0"/>
              <a:t>10/13/23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F3AC-6AF7-4B4B-A75B-C096F4994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552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ECA-77F9-2E4F-8012-0A24F9DE7372}" type="datetimeFigureOut">
              <a:rPr lang="en-US" smtClean="0"/>
              <a:t>10/13/23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F3AC-6AF7-4B4B-A75B-C096F4994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308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ECA-77F9-2E4F-8012-0A24F9DE7372}" type="datetimeFigureOut">
              <a:rPr lang="en-US" smtClean="0"/>
              <a:t>10/13/23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F3AC-6AF7-4B4B-A75B-C096F4994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7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ECA-77F9-2E4F-8012-0A24F9DE7372}" type="datetimeFigureOut">
              <a:rPr lang="en-US" smtClean="0"/>
              <a:t>10/13/23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F3AC-6AF7-4B4B-A75B-C096F4994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729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ECA-77F9-2E4F-8012-0A24F9DE7372}" type="datetimeFigureOut">
              <a:rPr lang="en-US" smtClean="0"/>
              <a:t>10/13/23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F3AC-6AF7-4B4B-A75B-C096F4994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884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ECA-77F9-2E4F-8012-0A24F9DE7372}" type="datetimeFigureOut">
              <a:rPr lang="en-US" smtClean="0"/>
              <a:t>10/13/23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F3AC-6AF7-4B4B-A75B-C096F4994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598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ECA-77F9-2E4F-8012-0A24F9DE7372}" type="datetimeFigureOut">
              <a:rPr lang="en-US" smtClean="0"/>
              <a:t>10/13/23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F3AC-6AF7-4B4B-A75B-C096F4994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783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ECA-77F9-2E4F-8012-0A24F9DE7372}" type="datetimeFigureOut">
              <a:rPr lang="en-US" smtClean="0"/>
              <a:t>10/13/23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F3AC-6AF7-4B4B-A75B-C096F4994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220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ECA-77F9-2E4F-8012-0A24F9DE7372}" type="datetimeFigureOut">
              <a:rPr lang="en-US" smtClean="0"/>
              <a:t>10/13/23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F3AC-6AF7-4B4B-A75B-C096F4994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176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ECA-77F9-2E4F-8012-0A24F9DE7372}" type="datetimeFigureOut">
              <a:rPr lang="en-US" smtClean="0"/>
              <a:t>10/13/23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F3AC-6AF7-4B4B-A75B-C096F4994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494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ECA-77F9-2E4F-8012-0A24F9DE7372}" type="datetimeFigureOut">
              <a:rPr lang="en-US" smtClean="0"/>
              <a:t>10/13/23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F3AC-6AF7-4B4B-A75B-C096F4994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58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71ECA-77F9-2E4F-8012-0A24F9DE7372}" type="datetimeFigureOut">
              <a:rPr lang="en-US" smtClean="0"/>
              <a:t>10/13/23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6F3AC-6AF7-4B4B-A75B-C096F4994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178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DAAD7-6795-D5F1-05E4-31767C708D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749229"/>
            <a:ext cx="9144000" cy="1220787"/>
          </a:xfrm>
        </p:spPr>
        <p:txBody>
          <a:bodyPr>
            <a:normAutofit/>
          </a:bodyPr>
          <a:lstStyle/>
          <a:p>
            <a:r>
              <a:rPr lang="en-US" sz="7200" b="1" dirty="0"/>
              <a:t>Recycled Dark Matter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1046F5C4-8B4D-E29F-4932-B0EBD8D78518}"/>
              </a:ext>
            </a:extLst>
          </p:cNvPr>
          <p:cNvSpPr txBox="1">
            <a:spLocks/>
          </p:cNvSpPr>
          <p:nvPr/>
        </p:nvSpPr>
        <p:spPr>
          <a:xfrm>
            <a:off x="4141932" y="2141760"/>
            <a:ext cx="3199838" cy="57674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/>
              <a:t>Thomas</a:t>
            </a:r>
            <a:r>
              <a:rPr lang="en-US" sz="3200" b="1" dirty="0"/>
              <a:t> C.</a:t>
            </a:r>
            <a:r>
              <a:rPr lang="en-US" sz="3200" dirty="0"/>
              <a:t> </a:t>
            </a:r>
            <a:r>
              <a:rPr lang="en-US" sz="3200" b="1" dirty="0"/>
              <a:t>Gehrman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7D4A1A-FB0A-0DF4-3CB3-48F4CCCAE9F8}"/>
              </a:ext>
            </a:extLst>
          </p:cNvPr>
          <p:cNvSpPr txBox="1"/>
          <p:nvPr/>
        </p:nvSpPr>
        <p:spPr>
          <a:xfrm>
            <a:off x="3654861" y="3774474"/>
            <a:ext cx="5244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w/ </a:t>
            </a:r>
            <a:r>
              <a:rPr lang="en-US" sz="2400" dirty="0" err="1"/>
              <a:t>Barmak</a:t>
            </a:r>
            <a:r>
              <a:rPr lang="en-US" sz="2400" dirty="0"/>
              <a:t> Shams Es </a:t>
            </a:r>
            <a:r>
              <a:rPr lang="en-US" sz="2400" dirty="0" err="1"/>
              <a:t>Haghi</a:t>
            </a:r>
            <a:r>
              <a:rPr lang="en-US" sz="2400" dirty="0"/>
              <a:t> (UT Austin),</a:t>
            </a:r>
          </a:p>
          <a:p>
            <a:r>
              <a:rPr lang="en-US" sz="2400" dirty="0" err="1"/>
              <a:t>Kuver</a:t>
            </a:r>
            <a:r>
              <a:rPr lang="en-US" sz="2400" dirty="0"/>
              <a:t> Sinha (Oklahoma), and </a:t>
            </a:r>
          </a:p>
          <a:p>
            <a:r>
              <a:rPr lang="en-US" sz="2400" dirty="0"/>
              <a:t>Tao Xu (Oklahoma)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BF0C94-641A-49E5-0D4A-5781068FC4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841" y="2571502"/>
            <a:ext cx="3908133" cy="120297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70FC2DD-4C72-D375-A501-8D087810195C}"/>
              </a:ext>
            </a:extLst>
          </p:cNvPr>
          <p:cNvSpPr txBox="1"/>
          <p:nvPr/>
        </p:nvSpPr>
        <p:spPr>
          <a:xfrm>
            <a:off x="3840841" y="4974803"/>
            <a:ext cx="3396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arXiv</a:t>
            </a:r>
            <a:r>
              <a:rPr lang="en-US" sz="2400" dirty="0"/>
              <a:t>: 2310.08526</a:t>
            </a:r>
          </a:p>
        </p:txBody>
      </p:sp>
    </p:spTree>
    <p:extLst>
      <p:ext uri="{BB962C8B-B14F-4D97-AF65-F5344CB8AC3E}">
        <p14:creationId xmlns:p14="http://schemas.microsoft.com/office/powerpoint/2010/main" val="713821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524BC-C9FA-586A-D578-8797C623E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663778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16074-E7F7-F766-5E68-0ADF20FBA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698804" cy="1325563"/>
          </a:xfrm>
        </p:spPr>
        <p:txBody>
          <a:bodyPr/>
          <a:lstStyle/>
          <a:p>
            <a:pPr algn="ctr"/>
            <a:r>
              <a:rPr lang="en-US" dirty="0"/>
              <a:t>Annihilation of Dark Matter After Evaporation of PBHS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7FD3CC5-6208-CB75-EBAB-E7C9B0C91C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1382" y="2681346"/>
            <a:ext cx="6299200" cy="673100"/>
          </a:xfrm>
          <a:prstGeom prst="rect">
            <a:avLst/>
          </a:prstGeom>
        </p:spPr>
      </p:pic>
      <p:pic>
        <p:nvPicPr>
          <p:cNvPr id="5" name="Picture 4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6E646879-45D3-5FD1-65A2-0306AC7A9E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787" y="3583718"/>
            <a:ext cx="2247900" cy="723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66DBDF-D97A-49B4-83A0-07D4B71B59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1464" y="4570063"/>
            <a:ext cx="6426200" cy="749300"/>
          </a:xfrm>
          <a:prstGeom prst="rect">
            <a:avLst/>
          </a:prstGeom>
        </p:spPr>
      </p:pic>
      <p:pic>
        <p:nvPicPr>
          <p:cNvPr id="10" name="Picture 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089D3553-3315-100F-25C2-6CED96CC46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7857" y="4553476"/>
            <a:ext cx="1682630" cy="765887"/>
          </a:xfrm>
          <a:prstGeom prst="rect">
            <a:avLst/>
          </a:prstGeom>
        </p:spPr>
      </p:pic>
      <p:pic>
        <p:nvPicPr>
          <p:cNvPr id="12" name="Picture 11" descr="A mathematical equation with a equal sign&#10;&#10;Description automatically generated with medium confidence">
            <a:extLst>
              <a:ext uri="{FF2B5EF4-FFF2-40B4-BE49-F238E27FC236}">
                <a16:creationId xmlns:a16="http://schemas.microsoft.com/office/drawing/2014/main" id="{B7D07F6D-744A-8981-78D4-C51B1708CF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3687" y="3530632"/>
            <a:ext cx="693045" cy="72952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3A18768-802B-6900-5B4E-755B1DDCB5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50901" y="3738679"/>
            <a:ext cx="1743663" cy="502980"/>
          </a:xfrm>
          <a:prstGeom prst="rect">
            <a:avLst/>
          </a:prstGeom>
        </p:spPr>
      </p:pic>
      <p:pic>
        <p:nvPicPr>
          <p:cNvPr id="14" name="Picture 13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FEC9F104-8D22-255A-9731-A3A9156E8F1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39457" y="3685991"/>
            <a:ext cx="2229161" cy="55252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B0CA480-8384-717A-258A-7D8CBF60F379}"/>
              </a:ext>
            </a:extLst>
          </p:cNvPr>
          <p:cNvSpPr txBox="1"/>
          <p:nvPr/>
        </p:nvSpPr>
        <p:spPr>
          <a:xfrm>
            <a:off x="1147857" y="1690688"/>
            <a:ext cx="103891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Issue may arise where annihilation of dark matter after PBH evaporation may lead to a lower relic abundance</a:t>
            </a:r>
          </a:p>
        </p:txBody>
      </p:sp>
    </p:spTree>
    <p:extLst>
      <p:ext uri="{BB962C8B-B14F-4D97-AF65-F5344CB8AC3E}">
        <p14:creationId xmlns:p14="http://schemas.microsoft.com/office/powerpoint/2010/main" val="2613353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6DB7A-8381-F9FA-45F3-D94FE902C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4793"/>
            <a:ext cx="10515600" cy="1325563"/>
          </a:xfrm>
        </p:spPr>
        <p:txBody>
          <a:bodyPr/>
          <a:lstStyle/>
          <a:p>
            <a:r>
              <a:rPr lang="en-US" dirty="0"/>
              <a:t>The Need for a Multicomponent Dark Sector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796084-496D-DE64-5854-BE37683C6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4258"/>
            <a:ext cx="10515600" cy="5318949"/>
          </a:xfrm>
        </p:spPr>
        <p:txBody>
          <a:bodyPr>
            <a:normAutofit/>
          </a:bodyPr>
          <a:lstStyle/>
          <a:p>
            <a:r>
              <a:rPr lang="en-US" dirty="0"/>
              <a:t>Typical FOPT Scenario: One scalar </a:t>
            </a:r>
            <a:r>
              <a:rPr lang="el-GR" dirty="0"/>
              <a:t>φ</a:t>
            </a:r>
            <a:r>
              <a:rPr lang="en-US" dirty="0"/>
              <a:t> is massless in the true vacuum and fermion gains its mass from the symmetry breaking of the scalar. Fermion is the dark matter candidate.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annihilation of a fermion to a massless scalar leads to energy density leaving the pocket. This highly suppresses PBH formation and therefore inhibits recycling. </a:t>
            </a:r>
          </a:p>
          <a:p>
            <a:pPr marL="0" indent="0">
              <a:buNone/>
            </a:pPr>
            <a:r>
              <a:rPr lang="en-US" dirty="0"/>
              <a:t>   Recycling: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57C84E-CB90-B0FA-AEE8-91A0AE4789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4525" y="2623890"/>
            <a:ext cx="1593495" cy="3810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5183E5-24C6-220D-3292-8CD13734B6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5159" y="4364563"/>
            <a:ext cx="3263201" cy="4645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F9D2296-02E8-747D-AEC2-4F0A051223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3513" y="2593876"/>
            <a:ext cx="1012850" cy="44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323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60A8A-0F4A-E78B-D7B6-9CD98F6A94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6916" y="178466"/>
            <a:ext cx="10658168" cy="93257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Possible Questions/ Extra Information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1ACF7E-1A76-69E9-C3A8-0D10EC78A1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91149" y="1478270"/>
            <a:ext cx="9144000" cy="165576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How do </a:t>
            </a:r>
            <a:r>
              <a:rPr lang="el-GR" dirty="0"/>
              <a:t>φ</a:t>
            </a:r>
            <a:r>
              <a:rPr lang="en-US" dirty="0"/>
              <a:t> and </a:t>
            </a:r>
            <a:r>
              <a:rPr lang="el-GR" dirty="0"/>
              <a:t>χ</a:t>
            </a:r>
            <a:r>
              <a:rPr lang="en-US" dirty="0"/>
              <a:t> affect PBH formation?</a:t>
            </a:r>
          </a:p>
          <a:p>
            <a:r>
              <a:rPr lang="en-US" dirty="0"/>
              <a:t>An attractive force caused by </a:t>
            </a:r>
            <a:r>
              <a:rPr lang="el-GR" dirty="0"/>
              <a:t>φ</a:t>
            </a:r>
            <a:r>
              <a:rPr lang="en-US" dirty="0"/>
              <a:t> particles (Yukawa force) could enhance PBH formation by causing </a:t>
            </a:r>
            <a:r>
              <a:rPr lang="el-GR" dirty="0"/>
              <a:t>χ</a:t>
            </a:r>
            <a:r>
              <a:rPr lang="en-US" dirty="0"/>
              <a:t> particles to collapse before the degeneracy pressure becomes important. However, we did not pressure the strength of this force in our work, but detailed calculation needs to be done. </a:t>
            </a:r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9526BF-9FE4-7AFC-21CC-0419C75073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7953" y="3166971"/>
            <a:ext cx="2200582" cy="2857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DDFE9E6-9115-3778-C654-B2C634081C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6058" y="3767393"/>
            <a:ext cx="2162477" cy="2667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C1D99C-4E8B-4B0F-C74F-223B799DC7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4107" y="3166971"/>
            <a:ext cx="1247949" cy="2572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5008025-4831-D7F2-7EFC-241B9791ED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2155" y="3167768"/>
            <a:ext cx="628738" cy="24768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DDDCE2C-39BC-BDFD-C9BA-8747A01127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32155" y="3767393"/>
            <a:ext cx="619211" cy="23815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4C74B06-5A75-97DC-96A1-8E21320B19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93996" y="4357491"/>
            <a:ext cx="1095528" cy="2286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D065FB1-FB94-395F-3BDA-A76581E03AC5}"/>
              </a:ext>
            </a:extLst>
          </p:cNvPr>
          <p:cNvSpPr txBox="1"/>
          <p:nvPr/>
        </p:nvSpPr>
        <p:spPr>
          <a:xfrm>
            <a:off x="1287289" y="5347917"/>
            <a:ext cx="9951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Fermi Ball Scenario: A fermion asymmetry in the pocket leads to Fermi ball formation while the scalar is massless leading to a recycling scenario</a:t>
            </a:r>
          </a:p>
          <a:p>
            <a:endParaRPr lang="en-US" dirty="0"/>
          </a:p>
        </p:txBody>
      </p:sp>
      <p:pic>
        <p:nvPicPr>
          <p:cNvPr id="6" name="Picture 5" descr="A diagram of a graph">
            <a:extLst>
              <a:ext uri="{FF2B5EF4-FFF2-40B4-BE49-F238E27FC236}">
                <a16:creationId xmlns:a16="http://schemas.microsoft.com/office/drawing/2014/main" id="{785BF018-885E-0B54-5014-0FD429EC43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61811" y="2824640"/>
            <a:ext cx="2598034" cy="24189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83CD3C8-B4EC-D44D-6E27-93C658F8E02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92667" y="4729240"/>
            <a:ext cx="4273041" cy="49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465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6CA22-698E-F33F-B83B-3C11F2F0A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489" y="1321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Black Hole Thermodynamics</a:t>
            </a:r>
          </a:p>
        </p:txBody>
      </p:sp>
      <p:pic>
        <p:nvPicPr>
          <p:cNvPr id="6" name="Picture 5" descr="Text&#10;&#10;Description automatically generated with medium confidence">
            <a:extLst>
              <a:ext uri="{FF2B5EF4-FFF2-40B4-BE49-F238E27FC236}">
                <a16:creationId xmlns:a16="http://schemas.microsoft.com/office/drawing/2014/main" id="{3CCEC355-F5AA-C247-145E-D83AD3F84E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27" y="1338779"/>
            <a:ext cx="1962424" cy="971686"/>
          </a:xfrm>
          <a:prstGeom prst="rect">
            <a:avLst/>
          </a:prstGeom>
        </p:spPr>
      </p:pic>
      <p:pic>
        <p:nvPicPr>
          <p:cNvPr id="10" name="Picture 9" descr="Text, letter&#10;&#10;Description automatically generated">
            <a:extLst>
              <a:ext uri="{FF2B5EF4-FFF2-40B4-BE49-F238E27FC236}">
                <a16:creationId xmlns:a16="http://schemas.microsoft.com/office/drawing/2014/main" id="{9C67B6A6-316A-2EFF-6ACA-0FA7084557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35" y="2502924"/>
            <a:ext cx="3429479" cy="1057423"/>
          </a:xfrm>
          <a:prstGeom prst="rect">
            <a:avLst/>
          </a:prstGeom>
        </p:spPr>
      </p:pic>
      <p:pic>
        <p:nvPicPr>
          <p:cNvPr id="12" name="Picture 11" descr="A picture containing text, watch&#10;&#10;Description automatically generated">
            <a:extLst>
              <a:ext uri="{FF2B5EF4-FFF2-40B4-BE49-F238E27FC236}">
                <a16:creationId xmlns:a16="http://schemas.microsoft.com/office/drawing/2014/main" id="{14825A33-C16C-3D02-5B7A-44D48035D9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35" y="3875466"/>
            <a:ext cx="6258798" cy="895475"/>
          </a:xfrm>
          <a:prstGeom prst="rect">
            <a:avLst/>
          </a:prstGeom>
        </p:spPr>
      </p:pic>
      <p:pic>
        <p:nvPicPr>
          <p:cNvPr id="14" name="Picture 13" descr="A picture containing text, clock, watch&#10;&#10;Description automatically generated">
            <a:extLst>
              <a:ext uri="{FF2B5EF4-FFF2-40B4-BE49-F238E27FC236}">
                <a16:creationId xmlns:a16="http://schemas.microsoft.com/office/drawing/2014/main" id="{4C1004FD-A9A7-21D7-F61E-CD99B5880B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76" y="5054683"/>
            <a:ext cx="3124636" cy="1028844"/>
          </a:xfrm>
          <a:prstGeom prst="rect">
            <a:avLst/>
          </a:prstGeom>
        </p:spPr>
      </p:pic>
      <p:pic>
        <p:nvPicPr>
          <p:cNvPr id="16" name="Picture 15" descr="A picture containing text&#10;&#10;Description automatically generated">
            <a:extLst>
              <a:ext uri="{FF2B5EF4-FFF2-40B4-BE49-F238E27FC236}">
                <a16:creationId xmlns:a16="http://schemas.microsoft.com/office/drawing/2014/main" id="{009CB7D2-30A1-3591-9A79-7366B5FF42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839" y="5100787"/>
            <a:ext cx="2076740" cy="78115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1B90285-3577-DAB2-BD4F-D0F7206324D4}"/>
              </a:ext>
            </a:extLst>
          </p:cNvPr>
          <p:cNvSpPr txBox="1"/>
          <p:nvPr/>
        </p:nvSpPr>
        <p:spPr>
          <a:xfrm>
            <a:off x="7099322" y="2652688"/>
            <a:ext cx="5208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P. </a:t>
            </a:r>
            <a:r>
              <a:rPr lang="en-US" dirty="0" err="1"/>
              <a:t>Gondolo</a:t>
            </a:r>
            <a:r>
              <a:rPr lang="en-US" dirty="0"/>
              <a:t>, P. </a:t>
            </a:r>
            <a:r>
              <a:rPr lang="en-US" dirty="0" err="1"/>
              <a:t>Sandick</a:t>
            </a:r>
            <a:r>
              <a:rPr lang="en-US" dirty="0"/>
              <a:t>, and B. Shams Es </a:t>
            </a:r>
            <a:r>
              <a:rPr lang="en-US" dirty="0" err="1"/>
              <a:t>Haghi</a:t>
            </a:r>
            <a:r>
              <a:rPr lang="en-US" dirty="0"/>
              <a:t> 2020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F8AF234-9248-924B-9E62-D53AFEAC9C8F}"/>
              </a:ext>
            </a:extLst>
          </p:cNvPr>
          <p:cNvSpPr txBox="1"/>
          <p:nvPr/>
        </p:nvSpPr>
        <p:spPr>
          <a:xfrm>
            <a:off x="7063408" y="1842383"/>
            <a:ext cx="4837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D. Baumann, P. Steinhardt, and N. </a:t>
            </a:r>
            <a:r>
              <a:rPr lang="en-US" dirty="0" err="1"/>
              <a:t>Turok</a:t>
            </a:r>
            <a:r>
              <a:rPr lang="en-US" dirty="0"/>
              <a:t> 2007</a:t>
            </a:r>
          </a:p>
          <a:p>
            <a:r>
              <a:rPr lang="en-US" sz="1800" b="0" i="0" u="none" strike="noStrike" baseline="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arXiv:hep-th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</a:rPr>
              <a:t>/0703250v1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86E678-920C-BDFD-EDAB-912F5DE12C41}"/>
              </a:ext>
            </a:extLst>
          </p:cNvPr>
          <p:cNvSpPr txBox="1"/>
          <p:nvPr/>
        </p:nvSpPr>
        <p:spPr>
          <a:xfrm>
            <a:off x="7098024" y="3576018"/>
            <a:ext cx="46346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</a:t>
            </a:r>
            <a:r>
              <a:rPr lang="en-US" baseline="-25000" dirty="0" err="1"/>
              <a:t>s</a:t>
            </a:r>
            <a:r>
              <a:rPr lang="en-US" dirty="0"/>
              <a:t> ≡ Schwarzschild radius</a:t>
            </a:r>
          </a:p>
          <a:p>
            <a:r>
              <a:rPr lang="en-US" dirty="0"/>
              <a:t>T</a:t>
            </a:r>
            <a:r>
              <a:rPr lang="en-US" baseline="-25000" dirty="0"/>
              <a:t>BH</a:t>
            </a:r>
            <a:r>
              <a:rPr lang="en-US" dirty="0"/>
              <a:t> ≡ Black Hole Temperature</a:t>
            </a:r>
          </a:p>
          <a:p>
            <a:r>
              <a:rPr lang="en-US" dirty="0"/>
              <a:t>M</a:t>
            </a:r>
            <a:r>
              <a:rPr lang="en-US" baseline="-25000" dirty="0"/>
              <a:t>i</a:t>
            </a:r>
            <a:r>
              <a:rPr lang="en-US" dirty="0"/>
              <a:t> ≡ Initial Mass of Black Hole</a:t>
            </a:r>
          </a:p>
          <a:p>
            <a:r>
              <a:rPr lang="en-US" dirty="0"/>
              <a:t>Tau ≡ We take this to be the Evaporation time</a:t>
            </a:r>
          </a:p>
          <a:p>
            <a:r>
              <a:rPr lang="en-US" dirty="0" err="1"/>
              <a:t>t</a:t>
            </a:r>
            <a:r>
              <a:rPr lang="en-US" baseline="-25000" dirty="0" err="1"/>
              <a:t>i</a:t>
            </a:r>
            <a:r>
              <a:rPr lang="en-US" dirty="0"/>
              <a:t> ≡ Formation time</a:t>
            </a:r>
          </a:p>
          <a:p>
            <a:r>
              <a:rPr lang="en-US" dirty="0" err="1"/>
              <a:t>u</a:t>
            </a:r>
            <a:r>
              <a:rPr lang="en-US" baseline="-25000" dirty="0" err="1"/>
              <a:t>i</a:t>
            </a:r>
            <a:r>
              <a:rPr lang="en-US" dirty="0"/>
              <a:t> ≡ Energy density </a:t>
            </a:r>
          </a:p>
          <a:p>
            <a:r>
              <a:rPr lang="en-US" dirty="0" err="1"/>
              <a:t>M</a:t>
            </a:r>
            <a:r>
              <a:rPr lang="en-US" baseline="-25000" dirty="0" err="1"/>
              <a:t>Pl</a:t>
            </a:r>
            <a:r>
              <a:rPr lang="en-US" dirty="0"/>
              <a:t> ≡  Reduced plank mass</a:t>
            </a:r>
          </a:p>
          <a:p>
            <a:r>
              <a:rPr lang="en-US" dirty="0" err="1"/>
              <a:t>M</a:t>
            </a:r>
            <a:r>
              <a:rPr lang="en-US" baseline="-25000" dirty="0" err="1"/>
              <a:t>Pl</a:t>
            </a:r>
            <a:r>
              <a:rPr lang="en-US" dirty="0"/>
              <a:t> ≡  1.220 890 x 10</a:t>
            </a:r>
            <a:r>
              <a:rPr lang="en-US" baseline="30000" dirty="0"/>
              <a:t>19 </a:t>
            </a:r>
            <a:r>
              <a:rPr lang="en-US" dirty="0"/>
              <a:t>GeV</a:t>
            </a:r>
          </a:p>
        </p:txBody>
      </p:sp>
    </p:spTree>
    <p:extLst>
      <p:ext uri="{BB962C8B-B14F-4D97-AF65-F5344CB8AC3E}">
        <p14:creationId xmlns:p14="http://schemas.microsoft.com/office/powerpoint/2010/main" val="846199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B2BD5-BC7A-4DB1-1C53-BAA9C303C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Outline of Talk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738C3C-B8DC-CF0F-9F1F-98AFC0D9E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6024" y="1979612"/>
            <a:ext cx="7686675" cy="3582988"/>
          </a:xfrm>
        </p:spPr>
        <p:txBody>
          <a:bodyPr>
            <a:normAutofit/>
          </a:bodyPr>
          <a:lstStyle/>
          <a:p>
            <a:r>
              <a:rPr lang="en-US" sz="3200" dirty="0"/>
              <a:t>Overall story of recycled dark matter</a:t>
            </a:r>
          </a:p>
          <a:p>
            <a:r>
              <a:rPr lang="en-US" sz="3200" dirty="0"/>
              <a:t>Trapped (Multicomponent Dark Sector)</a:t>
            </a:r>
          </a:p>
          <a:p>
            <a:r>
              <a:rPr lang="en-US" sz="3200" dirty="0"/>
              <a:t>PBH formation</a:t>
            </a:r>
          </a:p>
          <a:p>
            <a:r>
              <a:rPr lang="en-US" sz="3200" dirty="0"/>
              <a:t>UHDM produced from PBHs</a:t>
            </a:r>
          </a:p>
          <a:p>
            <a:pPr marL="0" indent="0">
              <a:buNone/>
            </a:pPr>
            <a:r>
              <a:rPr lang="en-US" sz="32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662197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716FB-6451-8286-1FDE-5DDD13D8D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021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History of PBH 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E2AE5C-1425-6742-9EEB-0749AADF7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39022"/>
            <a:ext cx="10515600" cy="4351338"/>
          </a:xfrm>
        </p:spPr>
        <p:txBody>
          <a:bodyPr>
            <a:normAutofit fontScale="92500" lnSpcReduction="20000"/>
          </a:bodyPr>
          <a:lstStyle/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2400" dirty="0"/>
              <a:t>First order phase transition (FOPT) caused by symmetry breaking of a scalar </a:t>
            </a:r>
            <a:r>
              <a:rPr lang="el-GR" sz="2400" dirty="0"/>
              <a:t>φ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Multicomponent heavy dark sector (DS) is trapped because mass is too high to penetrate the bubble wall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Trapped Multicomponent Dark Sector becomes compressed until PBHs form</a:t>
            </a:r>
          </a:p>
          <a:p>
            <a:pPr lvl="1"/>
            <a:r>
              <a:rPr lang="en-US" sz="1600" dirty="0" err="1"/>
              <a:t>Mininmum</a:t>
            </a:r>
            <a:r>
              <a:rPr lang="en-US" sz="1600" dirty="0"/>
              <a:t> size of pocket therefore PBH mass due to annihilation of Dark matter leads to extended mass function being controlled by IR physics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Light PBHS Hawking evaporated recycled ultra heavy dark matter (UHDM) before BBN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Dark sector satisfies the observed dark matter relic abundance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99E951-4E51-E306-CCDB-4018FD970E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6649" y="1214529"/>
            <a:ext cx="8234343" cy="29597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65F438-0F09-B873-929B-232C4D2B30B3}"/>
              </a:ext>
            </a:extLst>
          </p:cNvPr>
          <p:cNvSpPr txBox="1"/>
          <p:nvPr/>
        </p:nvSpPr>
        <p:spPr>
          <a:xfrm>
            <a:off x="2135647" y="1214529"/>
            <a:ext cx="1512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χ</a:t>
            </a:r>
            <a:r>
              <a:rPr lang="en-US" dirty="0"/>
              <a:t> </a:t>
            </a:r>
            <a:r>
              <a:rPr lang="el-GR" dirty="0"/>
              <a:t>φ</a:t>
            </a:r>
            <a:r>
              <a:rPr lang="en-US" dirty="0"/>
              <a:t>, m</a:t>
            </a:r>
            <a:r>
              <a:rPr lang="el-GR" baseline="-25000" dirty="0"/>
              <a:t>χ</a:t>
            </a:r>
            <a:r>
              <a:rPr lang="en-US" baseline="-25000" dirty="0"/>
              <a:t>/</a:t>
            </a:r>
            <a:r>
              <a:rPr lang="el-GR" baseline="-25000" dirty="0"/>
              <a:t>φ</a:t>
            </a:r>
            <a:r>
              <a:rPr lang="en-US" dirty="0"/>
              <a:t> = 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CA3EC3-92FE-20F6-621E-02023842063A}"/>
              </a:ext>
            </a:extLst>
          </p:cNvPr>
          <p:cNvSpPr txBox="1"/>
          <p:nvPr/>
        </p:nvSpPr>
        <p:spPr>
          <a:xfrm>
            <a:off x="5005258" y="1238697"/>
            <a:ext cx="1090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χ</a:t>
            </a:r>
            <a:r>
              <a:rPr lang="en-US" dirty="0"/>
              <a:t> </a:t>
            </a:r>
            <a:r>
              <a:rPr lang="el-GR" dirty="0"/>
              <a:t>φ</a:t>
            </a:r>
            <a:r>
              <a:rPr lang="en-US" dirty="0"/>
              <a:t> SM </a:t>
            </a:r>
          </a:p>
        </p:txBody>
      </p:sp>
    </p:spTree>
    <p:extLst>
      <p:ext uri="{BB962C8B-B14F-4D97-AF65-F5344CB8AC3E}">
        <p14:creationId xmlns:p14="http://schemas.microsoft.com/office/powerpoint/2010/main" val="2782508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36579-7E7C-A28C-4CD5-99E5CCA14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7560" y="23662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Trapped Dark Sector During FOPT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D29E191-3D64-EF8B-A50F-BC1CD399AC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61926" y="1093667"/>
            <a:ext cx="5308257" cy="5259107"/>
          </a:xfrm>
          <a:solidFill>
            <a:schemeClr val="bg1"/>
          </a:solidFill>
        </p:spPr>
      </p:pic>
      <p:pic>
        <p:nvPicPr>
          <p:cNvPr id="7" name="Picture 6" descr="A black letter on a white background&#10;&#10;Description automatically generated">
            <a:extLst>
              <a:ext uri="{FF2B5EF4-FFF2-40B4-BE49-F238E27FC236}">
                <a16:creationId xmlns:a16="http://schemas.microsoft.com/office/drawing/2014/main" id="{E0A3829C-10F3-AC02-7A5D-326C5365C8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118" y="1880938"/>
            <a:ext cx="504677" cy="690610"/>
          </a:xfrm>
          <a:prstGeom prst="rect">
            <a:avLst/>
          </a:prstGeom>
        </p:spPr>
      </p:pic>
      <p:pic>
        <p:nvPicPr>
          <p:cNvPr id="9" name="Picture 8" descr="A number equation with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16CF633F-C250-95A0-08AB-82981284C7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6499" y="1880938"/>
            <a:ext cx="4775200" cy="666807"/>
          </a:xfrm>
          <a:prstGeom prst="rect">
            <a:avLst/>
          </a:prstGeom>
        </p:spPr>
      </p:pic>
      <p:pic>
        <p:nvPicPr>
          <p:cNvPr id="11" name="Picture 10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2E7E0DE7-369C-4CD6-E1F2-9D2F693027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698" y="2829972"/>
            <a:ext cx="1756854" cy="585618"/>
          </a:xfrm>
          <a:prstGeom prst="rect">
            <a:avLst/>
          </a:prstGeom>
        </p:spPr>
      </p:pic>
      <p:pic>
        <p:nvPicPr>
          <p:cNvPr id="13" name="Picture 12" descr="A black text with a white background&#10;&#10;Description automatically generated">
            <a:extLst>
              <a:ext uri="{FF2B5EF4-FFF2-40B4-BE49-F238E27FC236}">
                <a16:creationId xmlns:a16="http://schemas.microsoft.com/office/drawing/2014/main" id="{625ABCD8-92EF-6BFE-E3BF-F8B056460A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698" y="3501739"/>
            <a:ext cx="2755900" cy="558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9D1648F-1568-3263-7262-484B276D43CC}"/>
              </a:ext>
            </a:extLst>
          </p:cNvPr>
          <p:cNvSpPr txBox="1"/>
          <p:nvPr/>
        </p:nvSpPr>
        <p:spPr>
          <a:xfrm>
            <a:off x="717698" y="4060539"/>
            <a:ext cx="575280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probability of a DM particle penetrating through the moving bubble wall is given by </a:t>
            </a:r>
            <a:r>
              <a:rPr lang="en-US" dirty="0" err="1"/>
              <a:t>J</a:t>
            </a:r>
            <a:r>
              <a:rPr lang="en-US" baseline="-25000" dirty="0" err="1"/>
              <a:t>w</a:t>
            </a:r>
            <a:r>
              <a:rPr lang="en-US" baseline="-25000" dirty="0"/>
              <a:t>. </a:t>
            </a:r>
            <a:r>
              <a:rPr lang="en-US" dirty="0"/>
              <a:t> The probability of being trapped in false vacuum is given by </a:t>
            </a:r>
            <a:r>
              <a:rPr lang="en-US" dirty="0" err="1"/>
              <a:t>F</a:t>
            </a:r>
            <a:r>
              <a:rPr lang="en-US" baseline="30000" dirty="0" err="1"/>
              <a:t>trapped</a:t>
            </a:r>
            <a:endParaRPr lang="en-US" baseline="30000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tildes are in the bubble wall rest frame. Quantities without tildes are in the global plasma rest frame</a:t>
            </a:r>
          </a:p>
          <a:p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greatest suppression to trapping is in the exponential which is controlled by dark matter mass and particle temperature</a:t>
            </a:r>
          </a:p>
        </p:txBody>
      </p:sp>
      <p:pic>
        <p:nvPicPr>
          <p:cNvPr id="10" name="Picture 9" descr="A math equation with a square and triangle&#10;&#10;Description automatically generated with medium confidence">
            <a:extLst>
              <a:ext uri="{FF2B5EF4-FFF2-40B4-BE49-F238E27FC236}">
                <a16:creationId xmlns:a16="http://schemas.microsoft.com/office/drawing/2014/main" id="{9F94CDBF-E7B7-B48F-6648-0A2A33D076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8840" y="1098805"/>
            <a:ext cx="4934639" cy="638264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020452B-419C-499B-8486-E864439B20E4}"/>
              </a:ext>
            </a:extLst>
          </p:cNvPr>
          <p:cNvCxnSpPr>
            <a:cxnSpLocks/>
          </p:cNvCxnSpPr>
          <p:nvPr/>
        </p:nvCxnSpPr>
        <p:spPr>
          <a:xfrm flipV="1">
            <a:off x="10658958" y="1471736"/>
            <a:ext cx="982458" cy="5183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8C3FBD3-DCDB-F3D6-A26A-83294A68B9FA}"/>
              </a:ext>
            </a:extLst>
          </p:cNvPr>
          <p:cNvSpPr txBox="1"/>
          <p:nvPr/>
        </p:nvSpPr>
        <p:spPr>
          <a:xfrm>
            <a:off x="9650862" y="2039524"/>
            <a:ext cx="1669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Location of our m</a:t>
            </a:r>
            <a:r>
              <a:rPr lang="en-US" baseline="-25000" dirty="0"/>
              <a:t>d</a:t>
            </a:r>
            <a:r>
              <a:rPr lang="en-US" dirty="0"/>
              <a:t>/T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A338A4E1-6AC1-8E64-E510-05703F87187C}"/>
              </a:ext>
            </a:extLst>
          </p:cNvPr>
          <p:cNvSpPr/>
          <p:nvPr/>
        </p:nvSpPr>
        <p:spPr>
          <a:xfrm>
            <a:off x="4387479" y="1854059"/>
            <a:ext cx="1607379" cy="697644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862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78069-4E66-1C62-F239-1586304F2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80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Thermal History</a:t>
            </a:r>
          </a:p>
        </p:txBody>
      </p:sp>
      <p:pic>
        <p:nvPicPr>
          <p:cNvPr id="5" name="Content Placeholder 4" descr="A black letter with a white background&#10;&#10;Description automatically generated">
            <a:extLst>
              <a:ext uri="{FF2B5EF4-FFF2-40B4-BE49-F238E27FC236}">
                <a16:creationId xmlns:a16="http://schemas.microsoft.com/office/drawing/2014/main" id="{DE562955-8D78-CE29-F784-460EAF154C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8648" y="4212594"/>
            <a:ext cx="824867" cy="488186"/>
          </a:xfrm>
        </p:spPr>
      </p:pic>
      <p:pic>
        <p:nvPicPr>
          <p:cNvPr id="9" name="Picture 8" descr="A number of mathematical symbols&#10;&#10;Description automatically generated with medium confidence">
            <a:extLst>
              <a:ext uri="{FF2B5EF4-FFF2-40B4-BE49-F238E27FC236}">
                <a16:creationId xmlns:a16="http://schemas.microsoft.com/office/drawing/2014/main" id="{7284C611-57B4-D2F4-F36E-45A41ACBE9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8179" y="4201703"/>
            <a:ext cx="825191" cy="504283"/>
          </a:xfrm>
          <a:prstGeom prst="rect">
            <a:avLst/>
          </a:prstGeom>
        </p:spPr>
      </p:pic>
      <p:pic>
        <p:nvPicPr>
          <p:cNvPr id="13" name="Picture 12" descr="A math equation with equal sign&#10;&#10;Description automatically generated with medium confidence">
            <a:extLst>
              <a:ext uri="{FF2B5EF4-FFF2-40B4-BE49-F238E27FC236}">
                <a16:creationId xmlns:a16="http://schemas.microsoft.com/office/drawing/2014/main" id="{CB3114BF-7635-28C9-2345-430C59257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148" y="1722339"/>
            <a:ext cx="2870200" cy="673100"/>
          </a:xfrm>
          <a:prstGeom prst="rect">
            <a:avLst/>
          </a:prstGeom>
        </p:spPr>
      </p:pic>
      <p:pic>
        <p:nvPicPr>
          <p:cNvPr id="15" name="Picture 14" descr="A math equation with a square and a few black letters&#10;&#10;Description automatically generated with medium confidence">
            <a:extLst>
              <a:ext uri="{FF2B5EF4-FFF2-40B4-BE49-F238E27FC236}">
                <a16:creationId xmlns:a16="http://schemas.microsoft.com/office/drawing/2014/main" id="{727CB215-208E-E76C-0130-99A3B96D7B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4868" y="4174832"/>
            <a:ext cx="2363896" cy="571598"/>
          </a:xfrm>
          <a:prstGeom prst="rect">
            <a:avLst/>
          </a:prstGeom>
        </p:spPr>
      </p:pic>
      <p:pic>
        <p:nvPicPr>
          <p:cNvPr id="17" name="Picture 16" descr="A black letter on a white background&#10;&#10;Description automatically generated">
            <a:extLst>
              <a:ext uri="{FF2B5EF4-FFF2-40B4-BE49-F238E27FC236}">
                <a16:creationId xmlns:a16="http://schemas.microsoft.com/office/drawing/2014/main" id="{BC0D5419-C8CF-CBA8-6714-F1CDE598AD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11271" y="4170761"/>
            <a:ext cx="528421" cy="566166"/>
          </a:xfrm>
          <a:prstGeom prst="rect">
            <a:avLst/>
          </a:prstGeom>
        </p:spPr>
      </p:pic>
      <p:pic>
        <p:nvPicPr>
          <p:cNvPr id="21" name="Picture 20" descr="A black and white text&#10;&#10;Description automatically generated with medium confidence">
            <a:extLst>
              <a:ext uri="{FF2B5EF4-FFF2-40B4-BE49-F238E27FC236}">
                <a16:creationId xmlns:a16="http://schemas.microsoft.com/office/drawing/2014/main" id="{B132F187-2876-2929-FEF8-F0ED8B0817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1013" y="4838472"/>
            <a:ext cx="1715799" cy="460961"/>
          </a:xfrm>
          <a:prstGeom prst="rect">
            <a:avLst/>
          </a:prstGeom>
        </p:spPr>
      </p:pic>
      <p:pic>
        <p:nvPicPr>
          <p:cNvPr id="29" name="Picture 28" descr="A black arrow pointing to the left&#10;&#10;Description automatically generated">
            <a:extLst>
              <a:ext uri="{FF2B5EF4-FFF2-40B4-BE49-F238E27FC236}">
                <a16:creationId xmlns:a16="http://schemas.microsoft.com/office/drawing/2014/main" id="{0D7D036F-D7FF-A88F-A9FC-89D58817EC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148" y="1121518"/>
            <a:ext cx="2902573" cy="454998"/>
          </a:xfrm>
          <a:prstGeom prst="rect">
            <a:avLst/>
          </a:prstGeom>
        </p:spPr>
      </p:pic>
      <p:pic>
        <p:nvPicPr>
          <p:cNvPr id="11" name="Picture 10" descr="A graph of a function&#10;&#10;Description automatically generated">
            <a:extLst>
              <a:ext uri="{FF2B5EF4-FFF2-40B4-BE49-F238E27FC236}">
                <a16:creationId xmlns:a16="http://schemas.microsoft.com/office/drawing/2014/main" id="{ABD0A802-6377-F4F3-269E-01E1DB39EDF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65396" y="1134043"/>
            <a:ext cx="4965456" cy="502721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71DECBE-3651-A40B-D350-291EB4F4D678}"/>
              </a:ext>
            </a:extLst>
          </p:cNvPr>
          <p:cNvSpPr txBox="1"/>
          <p:nvPr/>
        </p:nvSpPr>
        <p:spPr>
          <a:xfrm>
            <a:off x="4807081" y="2459606"/>
            <a:ext cx="18974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Lower bound to maintain kinetic equilibrium with SM</a:t>
            </a:r>
          </a:p>
        </p:txBody>
      </p:sp>
      <p:pic>
        <p:nvPicPr>
          <p:cNvPr id="6" name="Picture 5" descr="A math problem with numbers and symbols&#10;&#10;Description automatically generated">
            <a:extLst>
              <a:ext uri="{FF2B5EF4-FFF2-40B4-BE49-F238E27FC236}">
                <a16:creationId xmlns:a16="http://schemas.microsoft.com/office/drawing/2014/main" id="{683B86FF-DBCA-EC0B-DEC2-10298AD9704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6750" y="2810003"/>
            <a:ext cx="4258269" cy="724001"/>
          </a:xfrm>
          <a:prstGeom prst="rect">
            <a:avLst/>
          </a:prstGeom>
        </p:spPr>
      </p:pic>
      <p:pic>
        <p:nvPicPr>
          <p:cNvPr id="7" name="Picture 6" descr="A number of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FFC56E5F-9A65-7ED3-5CB4-7B8459D5841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1013" y="5449000"/>
            <a:ext cx="4965456" cy="712258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1DD0388-EBFE-13C3-77D8-43BBA8378112}"/>
              </a:ext>
            </a:extLst>
          </p:cNvPr>
          <p:cNvSpPr/>
          <p:nvPr/>
        </p:nvSpPr>
        <p:spPr>
          <a:xfrm>
            <a:off x="436750" y="5455461"/>
            <a:ext cx="5053982" cy="727816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6F1657E-1ABD-7793-C7BB-37EE61C00551}"/>
              </a:ext>
            </a:extLst>
          </p:cNvPr>
          <p:cNvSpPr/>
          <p:nvPr/>
        </p:nvSpPr>
        <p:spPr>
          <a:xfrm>
            <a:off x="459439" y="2789250"/>
            <a:ext cx="4212889" cy="727816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0D36DC-E940-B79D-0133-791C5962111A}"/>
              </a:ext>
            </a:extLst>
          </p:cNvPr>
          <p:cNvSpPr txBox="1"/>
          <p:nvPr/>
        </p:nvSpPr>
        <p:spPr>
          <a:xfrm>
            <a:off x="561148" y="3666490"/>
            <a:ext cx="4111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When T &lt; </a:t>
            </a:r>
            <a:r>
              <a:rPr lang="en-US" dirty="0" err="1"/>
              <a:t>Λ</a:t>
            </a:r>
            <a:r>
              <a:rPr lang="en-US" dirty="0"/>
              <a:t> the cross section is a constant</a:t>
            </a:r>
          </a:p>
        </p:txBody>
      </p:sp>
    </p:spTree>
    <p:extLst>
      <p:ext uri="{BB962C8B-B14F-4D97-AF65-F5344CB8AC3E}">
        <p14:creationId xmlns:p14="http://schemas.microsoft.com/office/powerpoint/2010/main" val="2073462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52CD6-C726-8A53-6845-DBC29D34C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3730"/>
            <a:ext cx="10515600" cy="1156634"/>
          </a:xfrm>
        </p:spPr>
        <p:txBody>
          <a:bodyPr/>
          <a:lstStyle/>
          <a:p>
            <a:pPr algn="ctr"/>
            <a:r>
              <a:rPr lang="en-US" dirty="0"/>
              <a:t>PBH Formation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C12E67-1346-3DC0-00E3-EAB058B942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003" y="3993982"/>
            <a:ext cx="6198704" cy="727816"/>
          </a:xfrm>
          <a:prstGeom prst="rect">
            <a:avLst/>
          </a:prstGeom>
        </p:spPr>
      </p:pic>
      <p:pic>
        <p:nvPicPr>
          <p:cNvPr id="9" name="Picture 8" descr="A graph of a function&#10;&#10;Description automatically generated">
            <a:extLst>
              <a:ext uri="{FF2B5EF4-FFF2-40B4-BE49-F238E27FC236}">
                <a16:creationId xmlns:a16="http://schemas.microsoft.com/office/drawing/2014/main" id="{63C044BB-494C-ED5D-DE3A-437541E72B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8154" y="1213234"/>
            <a:ext cx="5353324" cy="4899991"/>
          </a:xfrm>
          <a:prstGeom prst="rect">
            <a:avLst/>
          </a:prstGeom>
        </p:spPr>
      </p:pic>
      <p:pic>
        <p:nvPicPr>
          <p:cNvPr id="11" name="Picture 10" descr="A number of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F360827E-BB00-9B4F-6741-0AFC3CCE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003" y="2895320"/>
            <a:ext cx="4965456" cy="712258"/>
          </a:xfrm>
          <a:prstGeom prst="rect">
            <a:avLst/>
          </a:prstGeom>
        </p:spPr>
      </p:pic>
      <p:pic>
        <p:nvPicPr>
          <p:cNvPr id="12" name="Picture 11" descr="A math symbols with numbers and a plus&#10;&#10;Description automatically generated">
            <a:extLst>
              <a:ext uri="{FF2B5EF4-FFF2-40B4-BE49-F238E27FC236}">
                <a16:creationId xmlns:a16="http://schemas.microsoft.com/office/drawing/2014/main" id="{9CED789B-ACD8-9997-CF7E-29E7919481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124" y="1444232"/>
            <a:ext cx="3827854" cy="588159"/>
          </a:xfrm>
          <a:prstGeom prst="rect">
            <a:avLst/>
          </a:prstGeom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600CA65-0598-C83A-0AF8-7E2E9B8F75E8}"/>
              </a:ext>
            </a:extLst>
          </p:cNvPr>
          <p:cNvSpPr/>
          <p:nvPr/>
        </p:nvSpPr>
        <p:spPr>
          <a:xfrm>
            <a:off x="252003" y="2893630"/>
            <a:ext cx="4965456" cy="727816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E02D0AE-B4EB-9041-1F42-429A8BD63D32}"/>
              </a:ext>
            </a:extLst>
          </p:cNvPr>
          <p:cNvSpPr/>
          <p:nvPr/>
        </p:nvSpPr>
        <p:spPr>
          <a:xfrm>
            <a:off x="3594317" y="4019962"/>
            <a:ext cx="1483658" cy="677314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A black and white math symbol&#10;&#10;Description automatically generated with medium confidence">
            <a:extLst>
              <a:ext uri="{FF2B5EF4-FFF2-40B4-BE49-F238E27FC236}">
                <a16:creationId xmlns:a16="http://schemas.microsoft.com/office/drawing/2014/main" id="{F0F83544-666B-E4B5-D164-81E9EE12EA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1910" y="4747778"/>
            <a:ext cx="4758797" cy="727816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AAE9FF5-EF0A-6AD0-E895-A8A2ACFFD37B}"/>
              </a:ext>
            </a:extLst>
          </p:cNvPr>
          <p:cNvSpPr/>
          <p:nvPr/>
        </p:nvSpPr>
        <p:spPr>
          <a:xfrm>
            <a:off x="3200536" y="4759380"/>
            <a:ext cx="3125766" cy="697644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EEDC2C-9C96-E3DD-E9ED-5EDF91F06480}"/>
              </a:ext>
            </a:extLst>
          </p:cNvPr>
          <p:cNvSpPr txBox="1"/>
          <p:nvPr/>
        </p:nvSpPr>
        <p:spPr>
          <a:xfrm>
            <a:off x="209207" y="2322652"/>
            <a:ext cx="550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Include lower bound due to annihilation in small pockets</a:t>
            </a:r>
          </a:p>
        </p:txBody>
      </p:sp>
    </p:spTree>
    <p:extLst>
      <p:ext uri="{BB962C8B-B14F-4D97-AF65-F5344CB8AC3E}">
        <p14:creationId xmlns:p14="http://schemas.microsoft.com/office/powerpoint/2010/main" val="1074398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F32E9-7041-633C-A035-1DD7359F2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76" y="89676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PBH Evaporation &amp; DM Relic Abundance</a:t>
            </a:r>
          </a:p>
        </p:txBody>
      </p:sp>
      <p:pic>
        <p:nvPicPr>
          <p:cNvPr id="4" name="Picture 3" descr="A mathematical equations on a white background&#10;&#10;Description automatically generated">
            <a:extLst>
              <a:ext uri="{FF2B5EF4-FFF2-40B4-BE49-F238E27FC236}">
                <a16:creationId xmlns:a16="http://schemas.microsoft.com/office/drawing/2014/main" id="{252271E8-6864-8E99-0CDB-3C30ECF4B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330" y="2023883"/>
            <a:ext cx="5726948" cy="1437099"/>
          </a:xfrm>
          <a:prstGeom prst="rect">
            <a:avLst/>
          </a:prstGeom>
        </p:spPr>
      </p:pic>
      <p:pic>
        <p:nvPicPr>
          <p:cNvPr id="3" name="Picture 2" descr="A black and white logo&#10;&#10;Description automatically generated">
            <a:extLst>
              <a:ext uri="{FF2B5EF4-FFF2-40B4-BE49-F238E27FC236}">
                <a16:creationId xmlns:a16="http://schemas.microsoft.com/office/drawing/2014/main" id="{13BF4676-0F3B-1FC1-824A-A3518D0C9D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117" y="3550624"/>
            <a:ext cx="618906" cy="642710"/>
          </a:xfrm>
          <a:prstGeom prst="rect">
            <a:avLst/>
          </a:prstGeom>
        </p:spPr>
      </p:pic>
      <p:pic>
        <p:nvPicPr>
          <p:cNvPr id="6" name="Picture 5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01ECEA83-2797-FB89-5737-2BAD52640C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1568" y="3535472"/>
            <a:ext cx="2124457" cy="662040"/>
          </a:xfrm>
          <a:prstGeom prst="rect">
            <a:avLst/>
          </a:prstGeom>
        </p:spPr>
      </p:pic>
      <p:pic>
        <p:nvPicPr>
          <p:cNvPr id="8" name="Picture 7" descr="A math equation with a equal sign&#10;&#10;Description automatically generated with medium confidence">
            <a:extLst>
              <a:ext uri="{FF2B5EF4-FFF2-40B4-BE49-F238E27FC236}">
                <a16:creationId xmlns:a16="http://schemas.microsoft.com/office/drawing/2014/main" id="{0960F567-9FF8-1A4F-FE66-A64AB10E0E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129" y="4407742"/>
            <a:ext cx="4053562" cy="685799"/>
          </a:xfrm>
          <a:prstGeom prst="rect">
            <a:avLst/>
          </a:prstGeom>
        </p:spPr>
      </p:pic>
      <p:pic>
        <p:nvPicPr>
          <p:cNvPr id="14" name="Picture 13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C5A7D085-9562-2E45-739D-AC44BEAB0E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7595" y="994908"/>
            <a:ext cx="5666128" cy="554354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599BD79-C507-21B7-96D8-67EBF995D9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5401" y="3544059"/>
            <a:ext cx="536167" cy="653453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57B3A05-6EAB-494E-2CEF-FDB2D554318A}"/>
              </a:ext>
            </a:extLst>
          </p:cNvPr>
          <p:cNvSpPr/>
          <p:nvPr/>
        </p:nvSpPr>
        <p:spPr>
          <a:xfrm>
            <a:off x="2661764" y="2011020"/>
            <a:ext cx="1147656" cy="697644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3C1A2E3-6242-4C9B-0498-85E600A202FB}"/>
              </a:ext>
            </a:extLst>
          </p:cNvPr>
          <p:cNvSpPr/>
          <p:nvPr/>
        </p:nvSpPr>
        <p:spPr>
          <a:xfrm>
            <a:off x="2560460" y="2712538"/>
            <a:ext cx="503224" cy="697644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65FD6FC-6DAB-07C1-D63C-2D0AD6FCD4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4006" y="5407393"/>
            <a:ext cx="5528572" cy="654085"/>
          </a:xfrm>
          <a:prstGeom prst="rect">
            <a:avLst/>
          </a:prstGeom>
        </p:spPr>
      </p:pic>
      <p:pic>
        <p:nvPicPr>
          <p:cNvPr id="17" name="Picture 16" descr="A black letter on a white background&#10;&#10;Description automatically generated">
            <a:extLst>
              <a:ext uri="{FF2B5EF4-FFF2-40B4-BE49-F238E27FC236}">
                <a16:creationId xmlns:a16="http://schemas.microsoft.com/office/drawing/2014/main" id="{C3943D78-9953-F98C-D827-F1BE1597257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301" y="5439372"/>
            <a:ext cx="677325" cy="637483"/>
          </a:xfrm>
          <a:prstGeom prst="rect">
            <a:avLst/>
          </a:prstGeom>
        </p:spPr>
      </p:pic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DA7F4039-8111-F73E-AE3D-8091B5416286}"/>
              </a:ext>
            </a:extLst>
          </p:cNvPr>
          <p:cNvSpPr/>
          <p:nvPr/>
        </p:nvSpPr>
        <p:spPr>
          <a:xfrm>
            <a:off x="4537645" y="5420322"/>
            <a:ext cx="1742553" cy="652277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F7C240-B7B7-A779-4483-C4D3ED225F2E}"/>
              </a:ext>
            </a:extLst>
          </p:cNvPr>
          <p:cNvSpPr txBox="1"/>
          <p:nvPr/>
        </p:nvSpPr>
        <p:spPr>
          <a:xfrm>
            <a:off x="178278" y="1187532"/>
            <a:ext cx="6086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Total number of DM = (Number of DM from PBHs) x (Total number of PBHs)</a:t>
            </a:r>
          </a:p>
        </p:txBody>
      </p:sp>
    </p:spTree>
    <p:extLst>
      <p:ext uri="{BB962C8B-B14F-4D97-AF65-F5344CB8AC3E}">
        <p14:creationId xmlns:p14="http://schemas.microsoft.com/office/powerpoint/2010/main" val="1338044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49F58-A1E7-BEFC-31ED-7D24D9E57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0551"/>
            <a:ext cx="11807654" cy="1325563"/>
          </a:xfrm>
        </p:spPr>
        <p:txBody>
          <a:bodyPr/>
          <a:lstStyle/>
          <a:p>
            <a:pPr algn="ctr"/>
            <a:r>
              <a:rPr lang="en-US" dirty="0"/>
              <a:t>UHDM from PBHs Formed by a Trapped Dark Sector</a:t>
            </a:r>
          </a:p>
        </p:txBody>
      </p:sp>
      <p:pic>
        <p:nvPicPr>
          <p:cNvPr id="12" name="Picture 11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B9A9B19B-A6F7-E827-6571-1A54C195DF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4727" y="2278630"/>
            <a:ext cx="4636336" cy="43402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E62889-C4AA-A36C-551E-4F12C39D53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1646" y="1462368"/>
            <a:ext cx="6180838" cy="731254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8E1F76-E0C1-6C5E-B361-DE98D107D310}"/>
              </a:ext>
            </a:extLst>
          </p:cNvPr>
          <p:cNvSpPr/>
          <p:nvPr/>
        </p:nvSpPr>
        <p:spPr>
          <a:xfrm>
            <a:off x="7253081" y="1427060"/>
            <a:ext cx="1939403" cy="794418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black letter on a white background&#10;&#10;Description automatically generated">
            <a:extLst>
              <a:ext uri="{FF2B5EF4-FFF2-40B4-BE49-F238E27FC236}">
                <a16:creationId xmlns:a16="http://schemas.microsoft.com/office/drawing/2014/main" id="{11D44AA2-5DC1-F343-F069-8DC3B46C0D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8696" y="1462368"/>
            <a:ext cx="784218" cy="73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723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0E96D-9B6F-ACC5-E04E-E21DFB3BA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544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CB115-ACF7-9706-A19E-2E25B45E11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8535"/>
            <a:ext cx="10515600" cy="492081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Multicomponent DS is trapped during FOPT and collapses into PBH. The same UHDM is reproduced (</a:t>
            </a:r>
            <a:r>
              <a:rPr lang="en-US" dirty="0">
                <a:solidFill>
                  <a:srgbClr val="C00000"/>
                </a:solidFill>
              </a:rPr>
              <a:t>Recycled</a:t>
            </a:r>
            <a:r>
              <a:rPr lang="en-US" dirty="0"/>
              <a:t>) by Hawking evaporation of PBHs and matches observed relic abundance. </a:t>
            </a:r>
          </a:p>
          <a:p>
            <a:r>
              <a:rPr lang="en-US" dirty="0"/>
              <a:t>Annihilation of DM to SM particles controls the PBH mass function.</a:t>
            </a:r>
          </a:p>
          <a:p>
            <a:r>
              <a:rPr lang="en-US" dirty="0"/>
              <a:t>Recycling mechanism can be tested GWs in the MHz-GHz range</a:t>
            </a:r>
          </a:p>
          <a:p>
            <a:pPr marL="0" indent="0" algn="r">
              <a:buNone/>
            </a:pPr>
            <a:r>
              <a:rPr lang="en-US" sz="2800" b="1" dirty="0"/>
              <a:t>Recycled Dark Matter: </a:t>
            </a:r>
            <a:r>
              <a:rPr lang="en-US" sz="2800" dirty="0" err="1"/>
              <a:t>arXiv</a:t>
            </a:r>
            <a:r>
              <a:rPr lang="en-US" sz="2800" dirty="0"/>
              <a:t>: 2310.08526</a:t>
            </a:r>
          </a:p>
          <a:p>
            <a:pPr marL="0" indent="0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dirty="0"/>
              <a:t>T. Gehrman, B. Es </a:t>
            </a:r>
            <a:r>
              <a:rPr lang="en-US" dirty="0" err="1"/>
              <a:t>Haghi</a:t>
            </a:r>
            <a:r>
              <a:rPr lang="en-US" dirty="0"/>
              <a:t>, K. Sinha, T. </a:t>
            </a:r>
            <a:r>
              <a:rPr lang="en-US" dirty="0" err="1"/>
              <a:t>Xao</a:t>
            </a:r>
            <a:endParaRPr lang="en-US" dirty="0"/>
          </a:p>
          <a:p>
            <a:pPr marL="0" indent="0" algn="r">
              <a:buNone/>
            </a:pPr>
            <a:r>
              <a:rPr lang="en-US" sz="2600" b="1" dirty="0" err="1"/>
              <a:t>PBH+Baryogensis+HFGWs</a:t>
            </a:r>
            <a:r>
              <a:rPr lang="en-US" sz="2600" b="1" dirty="0"/>
              <a:t>:</a:t>
            </a:r>
            <a:r>
              <a:rPr lang="en-US" sz="2600" dirty="0"/>
              <a:t> arXiv:2211.08431 </a:t>
            </a:r>
          </a:p>
          <a:p>
            <a:pPr marL="0" indent="0" algn="r">
              <a:buNone/>
            </a:pPr>
            <a:r>
              <a:rPr lang="en-US" sz="2600" b="1" dirty="0"/>
              <a:t>PBH+DM+HFGWs: </a:t>
            </a:r>
            <a:r>
              <a:rPr lang="en-US" sz="2600" dirty="0"/>
              <a:t>arXiv:2305.09194</a:t>
            </a:r>
          </a:p>
          <a:p>
            <a:pPr marL="0" indent="0">
              <a:buNone/>
            </a:pPr>
            <a:endParaRPr lang="en-US" sz="21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202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{84D93514-A3E0-5F41-BFCD-8378FAD8C350}tf10001070</Template>
  <TotalTime>9263</TotalTime>
  <Words>670</Words>
  <Application>Microsoft Macintosh PowerPoint</Application>
  <PresentationFormat>Widescreen</PresentationFormat>
  <Paragraphs>83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Office Theme</vt:lpstr>
      <vt:lpstr>Recycled Dark Matter</vt:lpstr>
      <vt:lpstr>Outline of Talk</vt:lpstr>
      <vt:lpstr>History of PBH Formation</vt:lpstr>
      <vt:lpstr>Trapped Dark Sector During FOPT</vt:lpstr>
      <vt:lpstr>Thermal History</vt:lpstr>
      <vt:lpstr>PBH Formation</vt:lpstr>
      <vt:lpstr>PBH Evaporation &amp; DM Relic Abundance</vt:lpstr>
      <vt:lpstr>UHDM from PBHs Formed by a Trapped Dark Sector</vt:lpstr>
      <vt:lpstr>Summary</vt:lpstr>
      <vt:lpstr>Thank You!</vt:lpstr>
      <vt:lpstr>Annihilation of Dark Matter After Evaporation of PBHS</vt:lpstr>
      <vt:lpstr>The Need for a Multicomponent Dark Sector</vt:lpstr>
      <vt:lpstr> Possible Questions/ Extra Information</vt:lpstr>
      <vt:lpstr>Black Hole Thermodynamics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Recycled Dark Matter</dc:title>
  <dc:creator>Gehrman, TJ</dc:creator>
  <cp:lastModifiedBy>Gehrman, TJ</cp:lastModifiedBy>
  <cp:revision>13</cp:revision>
  <dcterms:created xsi:type="dcterms:W3CDTF">2023-10-02T22:55:40Z</dcterms:created>
  <dcterms:modified xsi:type="dcterms:W3CDTF">2023-10-14T04:34:11Z</dcterms:modified>
</cp:coreProperties>
</file>