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3" r:id="rId2"/>
    <p:sldMasterId id="2147483654" r:id="rId3"/>
    <p:sldMasterId id="2147483655" r:id="rId4"/>
    <p:sldMasterId id="2147483656" r:id="rId5"/>
    <p:sldMasterId id="2147483657" r:id="rId6"/>
    <p:sldMasterId id="2147483658" r:id="rId7"/>
    <p:sldMasterId id="2147483659" r:id="rId8"/>
    <p:sldMasterId id="2147483660" r:id="rId9"/>
    <p:sldMasterId id="2147483661" r:id="rId10"/>
    <p:sldMasterId id="2147483662" r:id="rId11"/>
    <p:sldMasterId id="2147483663" r:id="rId12"/>
    <p:sldMasterId id="2147483664" r:id="rId13"/>
    <p:sldMasterId id="2147483665" r:id="rId14"/>
    <p:sldMasterId id="2147483666" r:id="rId15"/>
    <p:sldMasterId id="2147483667" r:id="rId16"/>
    <p:sldMasterId id="2147483668" r:id="rId17"/>
    <p:sldMasterId id="2147483669" r:id="rId18"/>
    <p:sldMasterId id="2147483670" r:id="rId19"/>
    <p:sldMasterId id="2147483671" r:id="rId20"/>
    <p:sldMasterId id="2147483672" r:id="rId21"/>
    <p:sldMasterId id="2147483673" r:id="rId22"/>
    <p:sldMasterId id="2147483674" r:id="rId23"/>
    <p:sldMasterId id="2147483675" r:id="rId24"/>
    <p:sldMasterId id="2147483676" r:id="rId25"/>
    <p:sldMasterId id="2147483677" r:id="rId26"/>
  </p:sldMasterIdLst>
  <p:notesMasterIdLst>
    <p:notesMasterId r:id="rId42"/>
  </p:notesMasterIdLst>
  <p:handoutMasterIdLst>
    <p:handoutMasterId r:id="rId43"/>
  </p:handoutMasterIdLst>
  <p:sldIdLst>
    <p:sldId id="642" r:id="rId27"/>
    <p:sldId id="735" r:id="rId28"/>
    <p:sldId id="734" r:id="rId29"/>
    <p:sldId id="737" r:id="rId30"/>
    <p:sldId id="748" r:id="rId31"/>
    <p:sldId id="745" r:id="rId32"/>
    <p:sldId id="755" r:id="rId33"/>
    <p:sldId id="746" r:id="rId34"/>
    <p:sldId id="533" r:id="rId35"/>
    <p:sldId id="521" r:id="rId36"/>
    <p:sldId id="750" r:id="rId37"/>
    <p:sldId id="753" r:id="rId38"/>
    <p:sldId id="756" r:id="rId39"/>
    <p:sldId id="757" r:id="rId40"/>
    <p:sldId id="751" r:id="rId41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1pPr>
    <a:lvl2pPr marL="4572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2pPr>
    <a:lvl3pPr marL="9144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3pPr>
    <a:lvl4pPr marL="13716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4pPr>
    <a:lvl5pPr marL="18288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5pPr>
    <a:lvl6pPr marL="22860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6pPr>
    <a:lvl7pPr marL="27432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7pPr>
    <a:lvl8pPr marL="32004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8pPr>
    <a:lvl9pPr marL="36576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30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265" autoAdjust="0"/>
    <p:restoredTop sz="95271" autoAdjust="0"/>
  </p:normalViewPr>
  <p:slideViewPr>
    <p:cSldViewPr>
      <p:cViewPr varScale="1">
        <p:scale>
          <a:sx n="65" d="100"/>
          <a:sy n="65" d="100"/>
        </p:scale>
        <p:origin x="856" y="216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slide" Target="slides/slide1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slide" Target="slides/slide12.xml"/><Relationship Id="rId46" Type="http://schemas.openxmlformats.org/officeDocument/2006/relationships/theme" Target="theme/theme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43041-C9BA-B944-B77F-C3D5DC78C3F3}" type="datetime1">
              <a:rPr lang="en-US" smtClean="0"/>
              <a:t>4/2/22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3DA1-342A-9341-85E4-6BA8368B3F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11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618F8-5445-2241-AAA1-2CFBC896435A}" type="datetime1">
              <a:rPr lang="en-US" smtClean="0"/>
              <a:t>4/2/22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92F71-35D3-C942-8D76-A6197D891F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45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192F71-35D3-C942-8D76-A6197D891F5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71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192F71-35D3-C942-8D76-A6197D891F5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45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192F71-35D3-C942-8D76-A6197D891F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95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192F71-35D3-C942-8D76-A6197D891F5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81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06B7-1A41-4A40-9FAA-2C94334A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DAE8F-64DC-D84E-AB1E-05FA06264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8B794-9A19-9045-B774-2FDD54484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6FC26-1DB4-6B43-BBE5-91C12E27F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0BFF-FD34-0945-B588-B4554874B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AF2F-AB24-BE4A-8A07-1E29135BD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6F574-D43E-3345-9D1B-31D4FB293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4E022-77C3-D542-BCEE-9094E0121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1D0F-D8FE-E040-8309-9EA87AE6B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4FB2-0D36-274C-BC51-ED3FB4801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19539-AFB9-3647-979F-643819974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B61BD-7418-C543-95A7-7E07380B8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57BEE-08A5-F64E-8312-AB24670F8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22D14-6D2D-3E4E-9572-1D3C694A4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4DBCC-21D9-6446-A6F2-AE19F8F3E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5BE3F-EF90-FD4B-8004-F05DDD54F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690EB-1981-6445-B4BF-588FCB62A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3A893-7E9D-EC48-BC1A-F1B01AB9A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3C6CC-6262-8543-9E3E-6722EF33D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AE11-245A-A145-A962-8507C5AB7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BC4-C424-EA41-AF37-708DADBB8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77EF2-929F-6D44-A681-C5A7898B6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E584E-78D7-1649-ABC4-C20F9433C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B32AF-06D8-5543-AA01-43532C971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378CF-7A01-8F48-BAF9-60DCBE4FD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0A94-293C-C443-85B0-0F7D19181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CBC8-D0DA-314F-A13D-77B5E352E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0A2AA-CDC8-A447-BD32-26054135E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C96B3-E8D9-7F42-BB0B-B87D7C905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E8DD1-34F8-8640-B938-F96A3BAA4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4E0-26EA-E943-9D88-A08D0AC53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4E57-28A2-F54D-B47D-93C54E431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BAE9E-A42C-334E-82E3-A12901736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C0DDC-E3BD-D545-B6B5-06328C705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4BEF-E5C9-5948-9AD0-9E15290BE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4E5EF-776E-D542-BB03-612D1B0B0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77774-E2D7-F846-9A4C-4524717D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8F21-CCF9-B94A-B1C3-0DC2D3623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80AE-FB7B-9947-B51B-04426C546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FFD6-4F21-BC48-A888-B9F1B0AA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B59D6-4A59-494E-B077-E6F7155F6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D25A8-09A0-1A48-8224-A138C270A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40060-A32B-744E-8B8E-C471AA701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209B-2DAF-C444-A42D-E9C758543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DA983-0718-F94C-BBA3-BAAE1239A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718CB-E088-3747-9C29-5980D4B11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6B5C0-3601-CB4E-AF1E-51BA76D88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B8F86-54AE-584C-AEC7-160C14A01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38C1B-35B3-5244-94F5-A9A114C2E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B82D3-3684-DB4F-9F97-276AA117D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98322-F241-2A4E-B8E2-D79F4B418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ACDF-FC65-F44A-8456-7BD3FC5D1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08D2-0251-984E-8231-077D38EF9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615D-0377-B046-BC31-9716F7313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841F7-C5EF-B84B-B9E1-8F3DC8C4D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C51EF-B7CD-834C-8580-2EF736348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A37A-8D6C-804D-B53D-B350EC7E7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66B5E-4590-6E4E-B975-B8BF73877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00881-AE55-0D49-B908-51FF6C6DE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53C2-10D0-194D-93E8-BBE047449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14D10-973A-9647-AB97-56F7897F1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54E74-1B0F-B141-BFDF-472D01DD3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0BA6-684E-AA47-8D06-0DCE0E765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15141-43F5-5C45-9A94-AC60FA26A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B616-1B0C-764C-8E22-0D0406B16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4670E-EA5A-C945-8C7D-5C547ED69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BF81C-9CE1-5347-84AB-A54F61925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E14F-CDC6-0747-8543-4471C7193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B037B-50A3-D14F-B0CF-70FFF90E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0D088-EF3B-B342-AC4E-23F5500B2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2201-39D4-2344-BFE0-A883D37BD4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899D-6B94-D145-9F7C-96AA8D883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684A8-D2BA-5B4F-9A82-B239F1376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61252-A388-AB4E-AE89-5FFE165CD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54959-28F4-2643-BD9F-177E6B558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02925-7734-534C-A74A-712E78B2C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8F475-339B-A146-848D-87559F0F2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8949-B1D4-9042-A6A5-679BA0B8F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9C34F-455A-2B45-9B57-7A3017F48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87D0-D660-0A48-9796-594C2535F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7769B-1ADE-AF43-8654-91F6E7B14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B9889-C3B7-3B46-B309-C3CFCCD7D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D3A69-402D-9742-A709-0B8CFB186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2D47-960D-ED47-B5C5-A3983E831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3A92E-FC69-B24B-946D-E51125838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A8061-EC13-7C4F-A613-085ACBCE8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08B17-9B18-C94D-97D6-9E946F433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B8C14-C710-E540-9A41-71D085F05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9986-55A0-AA49-A677-2FEB7882F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FA3C-E851-9245-8A5F-D4F57810D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00D95-A1DB-A14C-BCCF-D241ADA6F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F1EF9-C2EC-0445-A055-DE49DF364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5C8F9-594B-E44A-86DB-6BA2318A5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13745-8EBC-184F-ACCC-10E6318ED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73FC3-49A3-8C42-AB65-CF6503214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CD168-AA14-FD49-955A-1752F0A53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89F2C-D73F-A346-BA4C-C9CB1D9A2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BA14B-C2BC-DC47-8BF1-077586F9A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1CDB-FA61-7F4C-B2EF-76EA0E1F7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FCA43-1A2C-3E48-B157-C9B51BF51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1DB7-4F99-3B40-9C75-C4DD3A3EE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AB898-6B32-6548-845D-11F2C99E9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7C0F6-EB71-E241-8166-F0601B972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48321-EA11-E64C-9B04-6729E4AB3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7F0AA-BB0A-0247-B4C0-986E6F949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2E89-522D-C84D-9DC4-B60F9C61D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DC6B-1993-1A45-A001-AD8B00EC8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700EA-746A-4F4D-998E-47D2ED9C7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84A6-526F-F546-8DB2-D234C596E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2911B-1B50-7942-A3D6-60E3F6766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C072D-2594-C64E-AB4F-91CCD086F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7A7BD-DEFB-8E4E-8408-10BC51AA0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62E9-8B28-3140-900A-A791238D9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272E-CC0C-EA46-A433-DE27A18FE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E7247-DBFC-594B-8C11-0211F3D4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099CA-E1EB-AC4F-8591-0A2A2FBFA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A4014-5FC2-1740-902E-FC1F988F3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D9126-3C47-E446-8CF2-85738DE61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CE62A-1B52-3E48-AD1C-78DD82721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54E7-31EF-7644-9252-7769A1F94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44FD2-B03C-E04B-A838-B7850F3EF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6B2AC-CE76-9243-96FA-E83CDBAA7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5CC2E-6D0C-174C-801C-7E763B34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4A0DF-0C13-E24F-A932-0D9077DEB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C136C-15CD-2842-BA31-42082A27C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E8A5A-F913-D347-819A-040F72A1D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B62A2-2A1E-E844-A07F-D56EF84F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98D6E-3AED-8546-B314-2B4C7FAED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0788E-139C-F744-A28F-77DB79B0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ED72-40E3-D44F-A0A9-BC8C122CA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AA410-6BAB-1A44-AEE0-C99869ED1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7685E-94C8-984E-B8CB-7EBBF0C9B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AFBF8-9237-6142-99AE-74AC0E88A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DE8B7-82A3-EF41-850B-F9A01DD3E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FD11F-9FBC-9C44-9465-39CF3BA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5E2AD-8034-6E4D-A7D4-450E5F669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E787D-3210-E64B-9E62-0213DBC8D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EAE66-47CB-4646-920D-DF9ADD3FF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C781F-5D10-3040-9B82-189266B75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AE45F-D327-B143-86C9-B92B9125B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885A9-A4A6-7043-BFFF-F0B2A459A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5EF2C-27D0-4943-A128-C4EE41BA2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F62E-F107-7343-851C-08E2BD6C6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A2417-8C86-C544-A3FC-E33B948FC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61286-81D3-0149-BA8E-C3136E00E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4353C-1529-EF45-A3C2-59EB56343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3140-9CC8-1346-B7EE-F22FF16C5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4E220-E788-7A44-B01C-85E504863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2ED6-231E-CF43-AFC3-99906CA14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9E2B8-414F-2142-B782-7654C4DF1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6D6CC-312D-404F-98DA-54E649C72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ACCE-DF59-F347-BBF8-152CCC101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D0BD-3159-D44C-8EC6-452807780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08B49-4DD2-0347-B9AC-84929A1E31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EC3BF-DAC1-4644-ACD5-904BB46FF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0E94B-A15A-3442-A948-0008D95B5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DA5DE-80E1-F043-83A4-62D21E5C0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44D0-8804-204D-B925-2C2D72A57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8B2D-6AA0-4D4C-AFEB-3E624A5AD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839D-6808-9043-95F9-0A78CA957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A227D-F5F9-E14F-9951-A8613AE5B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3E2BF-8698-B344-860C-174D7CEB2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D37C4-5D13-F746-9552-0929DF009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3221A-CB6D-FA40-B5BF-C22436A98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D1121-F6E9-714E-B880-D38BCBB77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56BE4-B2F1-6E45-BEEC-6415290AA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92952-5573-294A-8704-33144A44C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F0583-DFF1-F74F-B743-BA57B6FDA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7E892-E725-6D42-89B6-B768E4B6E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5ED4D-9403-0B4E-860A-B96C645DB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87952-8835-4045-8DD4-947FE96E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5B58B-77A7-7246-8C32-28FCC04D3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70556-2B75-B645-98A5-CB20E5AE5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34B3-28EE-964F-8C42-9CFA6A97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2C773-1C1C-5B4E-B79E-8BCDD9136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C5C0F-8089-0443-9067-E6C481D69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8A7F6-9CAB-7741-A137-F52D7AE16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2F63-63D3-D648-AE62-B6927C7DC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CC08-F6D1-1A43-AF64-A3AF9F598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76E3F-A996-4847-8807-76362854D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C4F3E-4B52-6548-918D-811305F8F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8B0A-C60C-5942-9AF1-157B8D67A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32CA5-F15E-F94E-995E-82B50DEC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B12E3-9556-C748-8C52-E7A84032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AF3BD-1843-E44F-8E2A-8A54FFCD0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D31B0-A1F2-5D49-95C2-2A719FF0F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8854-7C3D-FC43-A009-323CEDD56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46FB-C53B-D740-A526-1F945E7D3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5FC51-DA24-0E45-BEFA-A0E2EA763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9CB29-8C64-3D45-9FF5-CD2563E5C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09A8A-7C96-664A-8B55-C53AB3348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DDA0-7F9F-EE41-9406-2C3B9670D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BA05B-EF7C-A248-A997-3B1B8BF6A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F115-5AB8-D241-8A7E-4659ABD3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D72E-2F56-CA46-A130-5C741A778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7F5B9-69D6-9F4E-9DB8-968C0930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0959-B5BB-514A-9DBC-49A47EA85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C849-D6C5-6943-BE68-45155DBB1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8A603-4411-914A-B87B-76774920B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5078E-FB6E-BE42-8157-35992B6A5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B32BF-4EBA-0747-BBA5-91C471B6E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197BE-8E77-BE45-9AFF-A8319D878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3D78-BA72-9B46-80E4-69B8B7B3C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E7394-F6E7-904E-BDE8-7EE037943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EE39D-ACFD-B046-82E9-31565EA8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1421B-0A09-D448-B955-81C0916F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3947-5AC6-CC4C-934B-AFEE3DBD8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99E3-6B0C-F14A-B03F-D78CCDFFF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A118-4813-A744-BF60-AA9706A3F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7209A-8A66-7246-8E1A-784008A95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4BF11-3A2E-5040-AA10-89BC8ABB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81FD5-768E-3D48-8B69-19CBB25A0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88A8F-D9CA-A847-A290-1CC0E7A07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4AE60-0D1A-C747-B21F-3AAE6AB2F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DE793-A32B-E142-AEB1-368254491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F382F-A5CC-1848-AF9A-D94B6F87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63CC7-C7C5-4B41-81D9-29E18E2AF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17D8-C16E-A248-B7F3-78DC4CED7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0395-3923-5F43-99C1-F47F4CD0A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6E1E-5706-C34A-BD31-F43B8896E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0859F-7ECD-2A4B-A14C-99E1134CC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F5ABA-784F-E04E-A30B-278E6E52C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765AB-C0A2-1F4F-925F-8FFA2854A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53E73-374C-6844-8DDE-03C9FCD31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EF536-1FB1-F346-9610-92C9D68F9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8CB3-23E0-E043-9638-6F6E1358B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94D45-2749-9E4C-BABD-F7D29C187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D3308-41DE-4743-94CF-9AA6BE288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8CDFB-5188-1943-9A80-F7418CA3C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F59D-20DE-E742-824D-8B50E071A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6F93-A8CD-3247-A29B-923E156EE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B3C1-619F-D041-9B77-54060EA8E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49388-5A6E-364B-950F-6717BB917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1F3D9-743F-974E-A578-279B5BC0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0960-42BD-664C-AC2E-03A46B16B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18147-37E8-A04E-A243-B9F13F0C1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E1AC-D18D-4C49-AC26-D0B40DF5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B1134-1462-9C4E-8EC5-758DD3137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A1A85-EFDB-0546-A5AA-D573DB24C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D0-B09A-5940-A5BA-A09852C33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B9F4E-63BF-3B4C-8023-63DFD8389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50CE-33E5-FE48-A263-9A6630143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130B0-9552-A447-BE49-124C73A07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34F92-CCEA-4647-AF08-A99B04AEA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91DC-40EF-0A46-9E43-9DA861936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54AE3-A811-A642-B609-812A93AC2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43389-F15A-D041-84F1-256ED5BB6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37409-BFA4-E745-A6F3-BAA5F6FA3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E67FC-7EB1-4F49-A270-8EA094A08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BFC49-9C8A-C143-AF65-DFA87F404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F221F-B418-FC49-B568-1882EE8F3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58CC-8C93-4C4B-BB6D-BA613E2C2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1826E-ED4E-C245-95EB-061757FB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EBAB2-9E31-1844-B95E-EA94DF8A6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D4EA5-FB2F-614E-BB56-248B4ABEE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1A065-835C-1F4F-91E1-D89648E1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09D36-E801-0A48-821B-4EDCF38A3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C3678-89A9-254E-B91D-1FA4ECA38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95004-9CB8-E04E-A365-78319380C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B4943-0AAE-FB4D-838A-0AD1A22D7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15103-5390-124C-B2C8-12B55FB46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55DB1-0146-E145-B62D-D02E421D5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43398-74C8-494C-9A52-FC7BBC624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6DF45-A1B0-0849-8318-2A192B3D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7F2F-36D4-9545-84BC-5D709E396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57F32-9B09-834A-85D8-EFC8164B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1DA2D-89F3-574B-A6FC-B685370F3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F652F-7852-9C44-B450-DA20F9E01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DB68-29D1-A142-B32B-8FD3F89FC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78F4-6918-794B-A057-4C5A19986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5DB5D-81F3-EA4F-A671-5BDE32FAF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B23D-1023-CA42-82DD-D1A4A16C5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20BE9-69E7-D140-BCC9-37BA8CD5A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5629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562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25BA-0281-B64B-91EA-17927408A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B91ED-3DCC-DD4D-95E4-D1A93A37F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80146-02BF-7C4F-AE39-3867484E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BF7F2-DD0F-664A-A663-94500B556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5E634-8198-9449-BE38-038F2AD4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3B8EC-9FA7-824C-9E8B-8D8225981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CD34D-7A5E-7145-A5B6-8ABB28792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6B885-9C77-A546-93BB-D829C2C9E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DAD2C-D8C9-B14D-913F-5A2271F03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58837-0B85-094D-B8F6-6B270BFCB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A40E5-BFCD-1247-BC20-29297CC8F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FF1AE-363B-0245-A7B3-6511AE57F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4855-9853-4340-B491-556E55E8F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C68D7F2-7E5A-E94B-878C-47C7C69DF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434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141E4235-48DD-2949-9113-4AF52DD7E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536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F60168D3-FE80-D243-8D93-AF67F754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638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371CDB4D-7030-7D4C-AD17-61441012D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976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741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C0BBB5A-3383-4E41-98D2-B2D96BA84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43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9C35B7-85C9-D148-94A9-61D810B1D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CC26EBE7-D95E-2C40-A310-B603425B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344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048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C4921C-087E-294D-BA7D-F47531BA4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67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150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229FE14-6298-3146-823D-2D6AFF886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9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253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E9D3B0D-6E32-BA47-86E1-00ED136D4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13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355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A03A7F9B-BA9D-5D44-9541-16D8AF52C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614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68CEBD0-56C6-D942-B31C-C8FFE2ED9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578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E5AFA0EC-A24F-094A-8BD6-106F9B2F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560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B5D0F80-F89C-D644-AECA-B2F64D564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66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5A32248-E151-D646-B389-E4D53811B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76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4E5AB29E-0E5A-7C41-AF5D-4719EC61E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328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867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32360FB-0DDC-7D4D-BA88-8F0E51AF9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450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970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106C003-EA1E-C54D-9EA2-B94A366B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78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30724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CCFC320-2C39-134C-B552-A2A06158F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B488394F-8131-D242-BF9A-775A0DAA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819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B69FDD48-8EEB-A749-B515-77025102A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CA8F6B86-71AE-174F-A132-341B155E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42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78D572B-F56B-2E49-B103-D0CAC8272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1126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A84963B8-DCD4-4240-B6ED-5BC580DA2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774700"/>
            <a:ext cx="10464800" cy="817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2290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DDBE3F5-07E5-BC45-84EB-810019DE6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3316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802A41B-1739-3E44-B613-344D3261C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emf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5" Type="http://schemas.openxmlformats.org/officeDocument/2006/relationships/image" Target="../media/image8.png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twiki.cern.ch/twiki/pub/CMSPublic/PhysicsResultsCombined/SigmaNew_v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A3D0A5-14B0-BF48-A3BD-3BD63A4A0ED3}" type="slidenum">
              <a:rPr lang="en-US" smtClean="0">
                <a:latin typeface="Cochin" pitchFamily="-107" charset="0"/>
                <a:ea typeface="Cochin" pitchFamily="-107" charset="0"/>
                <a:cs typeface="Cochin" pitchFamily="-107" charset="0"/>
                <a:sym typeface="Cochin" pitchFamily="-107" charset="0"/>
              </a:rPr>
              <a:pPr/>
              <a:t>1</a:t>
            </a:fld>
            <a:endParaRPr lang="en-US">
              <a:latin typeface="Cochin" pitchFamily="-107" charset="0"/>
              <a:ea typeface="Cochin" pitchFamily="-107" charset="0"/>
              <a:cs typeface="Cochin" pitchFamily="-107" charset="0"/>
              <a:sym typeface="Cochin" pitchFamily="-107" charset="0"/>
            </a:endParaRPr>
          </a:p>
        </p:txBody>
      </p:sp>
      <p:sp>
        <p:nvSpPr>
          <p:cNvPr id="369667" name="Rectangle 1"/>
          <p:cNvSpPr>
            <a:spLocks/>
          </p:cNvSpPr>
          <p:nvPr/>
        </p:nvSpPr>
        <p:spPr bwMode="auto">
          <a:xfrm>
            <a:off x="1317824" y="2860576"/>
            <a:ext cx="10657184" cy="1847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Particle Physics on the Plains</a:t>
            </a:r>
          </a:p>
          <a:p>
            <a:r>
              <a:rPr lang="en-US" dirty="0">
                <a:solidFill>
                  <a:srgbClr val="0432FF"/>
                </a:solidFill>
              </a:rPr>
              <a:t>April 2, 2022, University of Kansas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12168" y="244426"/>
            <a:ext cx="10102800" cy="1031974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>
                <a:solidFill>
                  <a:srgbClr val="FF0000"/>
                </a:solidFill>
                <a:sym typeface="Copperplate" pitchFamily="-108" charset="0"/>
              </a:rPr>
              <a:t>From Higgs to Charm</a:t>
            </a:r>
            <a:endParaRPr lang="en-US" sz="6600" dirty="0">
              <a:solidFill>
                <a:srgbClr val="FF0000"/>
              </a:solidFill>
              <a:sym typeface="Copperplate" pitchFamily="-108" charset="0"/>
            </a:endParaRPr>
          </a:p>
        </p:txBody>
      </p:sp>
      <p:sp>
        <p:nvSpPr>
          <p:cNvPr id="369669" name="Rectangle 3"/>
          <p:cNvSpPr>
            <a:spLocks/>
          </p:cNvSpPr>
          <p:nvPr/>
        </p:nvSpPr>
        <p:spPr bwMode="auto">
          <a:xfrm>
            <a:off x="1749872" y="1156246"/>
            <a:ext cx="9505056" cy="177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48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Tao Han</a:t>
            </a:r>
          </a:p>
          <a:p>
            <a:r>
              <a:rPr lang="en-US" sz="44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PITT PACC, </a:t>
            </a:r>
            <a:r>
              <a:rPr lang="en-US" sz="4800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University of Pittsburgh</a:t>
            </a:r>
          </a:p>
        </p:txBody>
      </p:sp>
      <p:sp>
        <p:nvSpPr>
          <p:cNvPr id="9" name="Shape 662">
            <a:extLst>
              <a:ext uri="{FF2B5EF4-FFF2-40B4-BE49-F238E27FC236}">
                <a16:creationId xmlns:a16="http://schemas.microsoft.com/office/drawing/2014/main" id="{91A59B68-13B8-E948-A3B4-DF1AD4AD1BE8}"/>
              </a:ext>
            </a:extLst>
          </p:cNvPr>
          <p:cNvSpPr/>
          <p:nvPr/>
        </p:nvSpPr>
        <p:spPr>
          <a:xfrm>
            <a:off x="912405" y="8261176"/>
            <a:ext cx="11638667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  <a:effectLst/>
              </a:rPr>
              <a:t>TH, X. Wang, </a:t>
            </a:r>
            <a:r>
              <a:rPr lang="en-US" sz="2400" dirty="0">
                <a:solidFill>
                  <a:srgbClr val="C00000"/>
                </a:solidFill>
              </a:rPr>
              <a:t>arXiv:1704.00790</a:t>
            </a:r>
            <a:r>
              <a:rPr lang="en-US" sz="2400" dirty="0">
                <a:solidFill>
                  <a:srgbClr val="C00000"/>
                </a:solidFill>
                <a:effectLst/>
              </a:rPr>
              <a:t>;    TH, B. </a:t>
            </a:r>
            <a:r>
              <a:rPr lang="en-US" sz="2400" dirty="0" err="1">
                <a:solidFill>
                  <a:srgbClr val="C00000"/>
                </a:solidFill>
                <a:effectLst/>
              </a:rPr>
              <a:t>Nachman</a:t>
            </a:r>
            <a:r>
              <a:rPr lang="en-US" sz="2400" dirty="0">
                <a:solidFill>
                  <a:srgbClr val="C00000"/>
                </a:solidFill>
                <a:effectLst/>
              </a:rPr>
              <a:t>, X. Wang, arXiv:1812.06992;</a:t>
            </a:r>
          </a:p>
          <a:p>
            <a:pPr algn="l">
              <a:defRPr sz="1800">
                <a:effectLst/>
                <a:uFillTx/>
              </a:defRPr>
            </a:pPr>
            <a:r>
              <a:rPr lang="en-US" sz="2400" dirty="0">
                <a:solidFill>
                  <a:srgbClr val="C00000"/>
                </a:solidFill>
                <a:effectLst/>
              </a:rPr>
              <a:t>B. Carlson, TH, </a:t>
            </a:r>
            <a:r>
              <a:rPr lang="en-US" sz="2400" dirty="0">
                <a:solidFill>
                  <a:srgbClr val="C00000"/>
                </a:solidFill>
                <a:uFill>
                  <a:solidFill/>
                </a:uFill>
              </a:rPr>
              <a:t>S.C.I. Leung,</a:t>
            </a:r>
            <a:r>
              <a:rPr lang="en-US" sz="2400" dirty="0">
                <a:solidFill>
                  <a:srgbClr val="C00000"/>
                </a:solidFill>
                <a:effectLst/>
              </a:rPr>
              <a:t> arXiv:2105.08738;   TH, Y. Ma, et al. </a:t>
            </a:r>
            <a:r>
              <a:rPr lang="en-US" sz="2400" dirty="0">
                <a:solidFill>
                  <a:srgbClr val="C00000"/>
                </a:solidFill>
              </a:rPr>
              <a:t>arXiv:2202.08273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53163C-49F3-0749-946C-F29972543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107" y="4707842"/>
            <a:ext cx="6254981" cy="333731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F27DBDC-2F60-5842-A2BA-2F8A4C069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81" y="4707842"/>
            <a:ext cx="5589995" cy="333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836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45816" y="124272"/>
            <a:ext cx="3424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432FF"/>
                </a:solidFill>
              </a:rPr>
              <a:t>A remark on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176" y="248642"/>
            <a:ext cx="5549900" cy="520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824" y="1520922"/>
            <a:ext cx="10297144" cy="41479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9791" y="5596880"/>
            <a:ext cx="1111156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J/𝛙 𝛄 </a:t>
            </a:r>
            <a:r>
              <a:rPr lang="en-US" dirty="0"/>
              <a:t>is more than an order of magnitude smaller;</a:t>
            </a:r>
          </a:p>
          <a:p>
            <a:r>
              <a:rPr lang="en-US" dirty="0"/>
              <a:t>Further, the dominant contribution is from </a:t>
            </a:r>
            <a:r>
              <a:rPr lang="en-US" dirty="0">
                <a:solidFill>
                  <a:srgbClr val="FF0000"/>
                </a:solidFill>
              </a:rPr>
              <a:t>𝛄*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FF0000"/>
                </a:solidFill>
              </a:rPr>
              <a:t>J/𝛙, </a:t>
            </a:r>
          </a:p>
          <a:p>
            <a:pPr algn="l"/>
            <a:r>
              <a:rPr lang="en-US" b="1" i="1" dirty="0">
                <a:solidFill>
                  <a:schemeClr val="tx1"/>
                </a:solidFill>
              </a:rPr>
              <a:t>not</a:t>
            </a:r>
            <a:r>
              <a:rPr lang="en-US" dirty="0">
                <a:solidFill>
                  <a:schemeClr val="tx1"/>
                </a:solidFill>
              </a:rPr>
              <a:t> from the direct </a:t>
            </a:r>
            <a:r>
              <a:rPr lang="en-US" dirty="0" err="1">
                <a:solidFill>
                  <a:schemeClr val="tx1"/>
                </a:solidFill>
              </a:rPr>
              <a:t>hcc</a:t>
            </a:r>
            <a:r>
              <a:rPr lang="en-US" dirty="0">
                <a:solidFill>
                  <a:schemeClr val="tx1"/>
                </a:solidFill>
              </a:rPr>
              <a:t> Yukawa: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7704" y="844352"/>
            <a:ext cx="1022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err="1">
                <a:solidFill>
                  <a:srgbClr val="A30000"/>
                </a:solidFill>
              </a:rPr>
              <a:t>Bodwin</a:t>
            </a:r>
            <a:r>
              <a:rPr lang="en-US" sz="2800" dirty="0">
                <a:solidFill>
                  <a:srgbClr val="A30000"/>
                </a:solidFill>
              </a:rPr>
              <a:t>, </a:t>
            </a:r>
            <a:r>
              <a:rPr lang="en-US" sz="2800" dirty="0" err="1">
                <a:solidFill>
                  <a:srgbClr val="A30000"/>
                </a:solidFill>
              </a:rPr>
              <a:t>Petriello</a:t>
            </a:r>
            <a:r>
              <a:rPr lang="en-US" sz="2800" dirty="0">
                <a:solidFill>
                  <a:srgbClr val="A30000"/>
                </a:solidFill>
              </a:rPr>
              <a:t> et al. (2013, 2014, 2017); </a:t>
            </a:r>
            <a:r>
              <a:rPr lang="en-US" sz="2800" dirty="0" err="1">
                <a:solidFill>
                  <a:srgbClr val="A30000"/>
                </a:solidFill>
              </a:rPr>
              <a:t>Konig</a:t>
            </a:r>
            <a:r>
              <a:rPr lang="en-US" sz="2800" dirty="0">
                <a:solidFill>
                  <a:srgbClr val="A30000"/>
                </a:solidFill>
              </a:rPr>
              <a:t>, Neubert (2015)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5896" y="2860576"/>
            <a:ext cx="648072" cy="16561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456" y="1708448"/>
            <a:ext cx="648072" cy="14401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D968DE-1C6C-6346-93B6-3223ECC3DF60}"/>
              </a:ext>
            </a:extLst>
          </p:cNvPr>
          <p:cNvSpPr txBox="1"/>
          <p:nvPr/>
        </p:nvSpPr>
        <p:spPr>
          <a:xfrm>
            <a:off x="3559605" y="8630137"/>
            <a:ext cx="559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TH and X. Wang, arXiv:1704.00790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7CFF3A-063B-214F-9DE7-14A697B4B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6136" y="1496085"/>
            <a:ext cx="2232248" cy="11728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D1DB88-66F4-EF4A-9B05-CE61D60612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6536" y="6907250"/>
            <a:ext cx="3899650" cy="16419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985508E-ACFD-A840-85B2-EF33EB0FAC03}"/>
              </a:ext>
            </a:extLst>
          </p:cNvPr>
          <p:cNvSpPr txBox="1"/>
          <p:nvPr/>
        </p:nvSpPr>
        <p:spPr>
          <a:xfrm>
            <a:off x="9378463" y="7829128"/>
            <a:ext cx="436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≪</a:t>
            </a:r>
          </a:p>
        </p:txBody>
      </p:sp>
    </p:spTree>
    <p:extLst>
      <p:ext uri="{BB962C8B-B14F-4D97-AF65-F5344CB8AC3E}">
        <p14:creationId xmlns:p14="http://schemas.microsoft.com/office/powerpoint/2010/main" val="3689171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49BF1DB-EB8B-774E-A145-D6A850D79C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3500" y="52264"/>
            <a:ext cx="13004800" cy="1476758"/>
          </a:xfrm>
        </p:spPr>
        <p:txBody>
          <a:bodyPr/>
          <a:lstStyle/>
          <a:p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(3). Higgs decay to </a:t>
            </a:r>
            <a:r>
              <a:rPr lang="en-US" sz="5400" b="1" dirty="0" err="1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charmonia</a:t>
            </a: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: </a:t>
            </a:r>
            <a:b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c-fragmentation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9E2915-BFB8-6C48-84BB-83E7D86F4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800" y="1492424"/>
            <a:ext cx="8575104" cy="25865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FBBB1-D3A4-8249-81FC-BD448F6F5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952" y="4084712"/>
            <a:ext cx="8568952" cy="19796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F1E985-0227-9A46-9D48-809B05EDD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7801" y="6100936"/>
            <a:ext cx="4391103" cy="15121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CB322D-C618-8844-AAC4-88A329378602}"/>
              </a:ext>
            </a:extLst>
          </p:cNvPr>
          <p:cNvSpPr txBox="1"/>
          <p:nvPr/>
        </p:nvSpPr>
        <p:spPr>
          <a:xfrm>
            <a:off x="2037904" y="6297796"/>
            <a:ext cx="4896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EW contributions via HZZ: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38C7E2A-9AB0-4F40-99D6-73692E3B8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9952" y="7685112"/>
            <a:ext cx="8568952" cy="195902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21AB76-E854-4246-93F5-400E8ECA2C65}"/>
              </a:ext>
            </a:extLst>
          </p:cNvPr>
          <p:cNvSpPr txBox="1"/>
          <p:nvPr/>
        </p:nvSpPr>
        <p:spPr>
          <a:xfrm>
            <a:off x="2355174" y="7161892"/>
            <a:ext cx="414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/>
              <a:t>Color-Octet contributions:</a:t>
            </a:r>
          </a:p>
        </p:txBody>
      </p:sp>
    </p:spTree>
    <p:extLst>
      <p:ext uri="{BB962C8B-B14F-4D97-AF65-F5344CB8AC3E}">
        <p14:creationId xmlns:p14="http://schemas.microsoft.com/office/powerpoint/2010/main" val="1366196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86DD0F-2765-3C4D-BFA7-91F0CEC5B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809" y="1685950"/>
            <a:ext cx="8202982" cy="31188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C97D1E-E9BC-3346-908A-CD4166EDB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133" y="5207868"/>
            <a:ext cx="8210124" cy="2693268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0B512874-1B68-B844-906F-B42AE0F25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3500" y="-91752"/>
            <a:ext cx="13004800" cy="1771228"/>
          </a:xfrm>
        </p:spPr>
        <p:txBody>
          <a:bodyPr/>
          <a:lstStyle/>
          <a:p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(3). Higgs decay to </a:t>
            </a:r>
            <a:r>
              <a:rPr lang="en-US" sz="5400" b="1" dirty="0" err="1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charmonia</a:t>
            </a: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: </a:t>
            </a:r>
            <a:b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c-fragmentation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0694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B512874-1B68-B844-906F-B42AE0F25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3500" y="52264"/>
            <a:ext cx="13004800" cy="1440160"/>
          </a:xfrm>
        </p:spPr>
        <p:txBody>
          <a:bodyPr/>
          <a:lstStyle/>
          <a:p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(3). Higgs decay to </a:t>
            </a:r>
            <a:r>
              <a:rPr lang="en-US" sz="5400" b="1" dirty="0" err="1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charmonia</a:t>
            </a: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: </a:t>
            </a:r>
            <a:b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c-fragmentation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C2C64C-0F4A-7E4B-80A8-06F6AD526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92" y="1463204"/>
            <a:ext cx="11188511" cy="21894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592E0F-2FE5-9F4C-A26F-47A072CA9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643" y="3646934"/>
            <a:ext cx="9314314" cy="28140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67DCE3-6E42-544F-A885-8A76F3E19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5317" y="6489499"/>
            <a:ext cx="9346640" cy="285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83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B512874-1B68-B844-906F-B42AE0F25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3500" y="52264"/>
            <a:ext cx="13004800" cy="1488001"/>
          </a:xfrm>
        </p:spPr>
        <p:txBody>
          <a:bodyPr/>
          <a:lstStyle/>
          <a:p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(3). Higgs decay to </a:t>
            </a:r>
            <a:r>
              <a:rPr lang="en-US" sz="5400" b="1" dirty="0" err="1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charmonia</a:t>
            </a: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: </a:t>
            </a:r>
            <a:b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</a:br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c-fragmentation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66AE71-B96B-C247-A09D-55E373FA9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952" y="2227186"/>
            <a:ext cx="8077355" cy="33696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54D627-6910-2849-812C-14D613AB1EB6}"/>
              </a:ext>
            </a:extLst>
          </p:cNvPr>
          <p:cNvSpPr txBox="1"/>
          <p:nvPr/>
        </p:nvSpPr>
        <p:spPr>
          <a:xfrm>
            <a:off x="9185257" y="1564432"/>
            <a:ext cx="1997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 50M / ab</a:t>
            </a:r>
            <a:r>
              <a:rPr lang="en-US" sz="2800" baseline="30000" dirty="0"/>
              <a:t>-1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B5B059-158C-1940-9B1A-913E09736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952" y="1564432"/>
            <a:ext cx="6711127" cy="6046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34CCB9-F993-DD41-895B-62810C07100C}"/>
              </a:ext>
            </a:extLst>
          </p:cNvPr>
          <p:cNvSpPr txBox="1"/>
          <p:nvPr/>
        </p:nvSpPr>
        <p:spPr>
          <a:xfrm>
            <a:off x="9958784" y="5588169"/>
            <a:ext cx="1728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for 3 ab</a:t>
            </a:r>
            <a:r>
              <a:rPr lang="en-US" sz="3200" baseline="30000" dirty="0">
                <a:solidFill>
                  <a:schemeClr val="accent2"/>
                </a:solidFill>
              </a:rPr>
              <a:t>-1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D19B99-E71D-A346-9B9A-AF42496AA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5856" y="5668888"/>
            <a:ext cx="8302709" cy="4447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A0B17E-3D50-2C40-8ED1-BB0E6240519D}"/>
              </a:ext>
            </a:extLst>
          </p:cNvPr>
          <p:cNvSpPr txBox="1"/>
          <p:nvPr/>
        </p:nvSpPr>
        <p:spPr>
          <a:xfrm>
            <a:off x="1165957" y="6098907"/>
            <a:ext cx="1097768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a quantitative estimate, need background studies: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546152-429D-CF4D-B498-3DA08FEA09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282" y="6933464"/>
            <a:ext cx="9251026" cy="45437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E6EC517-C60C-8D44-817D-7650727FE2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8144" y="7693878"/>
            <a:ext cx="2376264" cy="35127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3BB17A-CD97-AA41-B0D5-7631FAC6E422}"/>
              </a:ext>
            </a:extLst>
          </p:cNvPr>
          <p:cNvSpPr txBox="1"/>
          <p:nvPr/>
        </p:nvSpPr>
        <p:spPr>
          <a:xfrm>
            <a:off x="1245816" y="7604393"/>
            <a:ext cx="2988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Cross section of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6AE0D5-04A8-3F45-AC23-5EED74FF3F1A}"/>
              </a:ext>
            </a:extLst>
          </p:cNvPr>
          <p:cNvSpPr txBox="1"/>
          <p:nvPr/>
        </p:nvSpPr>
        <p:spPr>
          <a:xfrm>
            <a:off x="6613886" y="7607905"/>
            <a:ext cx="2840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at high </a:t>
            </a:r>
            <a:r>
              <a:rPr lang="en-US" sz="2800" dirty="0" err="1"/>
              <a:t>p</a:t>
            </a:r>
            <a:r>
              <a:rPr lang="en-US" sz="2800" baseline="-25000" dirty="0" err="1"/>
              <a:t>T</a:t>
            </a:r>
            <a:r>
              <a:rPr lang="en-US" sz="2800" dirty="0"/>
              <a:t> ~ 25 fb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4128E5-9194-8D43-ACAB-1FA1457CC70A}"/>
              </a:ext>
            </a:extLst>
          </p:cNvPr>
          <p:cNvSpPr txBox="1"/>
          <p:nvPr/>
        </p:nvSpPr>
        <p:spPr>
          <a:xfrm>
            <a:off x="4330093" y="8372033"/>
            <a:ext cx="5176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Formidable backgrounds!</a:t>
            </a:r>
          </a:p>
        </p:txBody>
      </p:sp>
    </p:spTree>
    <p:extLst>
      <p:ext uri="{BB962C8B-B14F-4D97-AF65-F5344CB8AC3E}">
        <p14:creationId xmlns:p14="http://schemas.microsoft.com/office/powerpoint/2010/main" val="3356273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C79E32-305F-6E4D-A836-C75EA7DDC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52" y="2985711"/>
            <a:ext cx="11809312" cy="6643617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201FF7E0-E84E-274C-B4B3-9B8E106CA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888" y="-19744"/>
            <a:ext cx="9505056" cy="919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algn="l"/>
            <a:r>
              <a:rPr lang="en-US" sz="5400" b="1" kern="0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Summary on </a:t>
            </a:r>
            <a:r>
              <a:rPr lang="en-US" sz="5400" b="1" kern="0" dirty="0" err="1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Hcc</a:t>
            </a:r>
            <a:r>
              <a:rPr lang="en-US" sz="5400" b="1" kern="0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 Coupling</a:t>
            </a:r>
            <a:endParaRPr lang="en-US" sz="4800" kern="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816B3A-5B41-BD41-A056-C0261F10DE62}"/>
              </a:ext>
            </a:extLst>
          </p:cNvPr>
          <p:cNvSpPr txBox="1"/>
          <p:nvPr/>
        </p:nvSpPr>
        <p:spPr>
          <a:xfrm>
            <a:off x="3963995" y="671300"/>
            <a:ext cx="55627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𝛋</a:t>
            </a:r>
            <a:r>
              <a:rPr lang="en-US" baseline="-25000" dirty="0">
                <a:solidFill>
                  <a:srgbClr val="FF0000"/>
                </a:solidFill>
              </a:rPr>
              <a:t>c </a:t>
            </a:r>
            <a:r>
              <a:rPr lang="en-US" dirty="0">
                <a:solidFill>
                  <a:srgbClr val="FF0000"/>
                </a:solidFill>
              </a:rPr>
              <a:t> sensitivity @ HL-LHC: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5BFAF5-D888-8943-B2C2-B16D370E4462}"/>
              </a:ext>
            </a:extLst>
          </p:cNvPr>
          <p:cNvSpPr/>
          <p:nvPr/>
        </p:nvSpPr>
        <p:spPr>
          <a:xfrm>
            <a:off x="885776" y="1852464"/>
            <a:ext cx="4283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charm+𝛄 in VBF :     5.4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617F18-6625-2F4C-9070-B92F07680C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85" y="1424555"/>
            <a:ext cx="3384376" cy="4279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AD447A-1CBD-A04F-B81C-0F3FDD6E17F6}"/>
              </a:ext>
            </a:extLst>
          </p:cNvPr>
          <p:cNvSpPr txBox="1"/>
          <p:nvPr/>
        </p:nvSpPr>
        <p:spPr>
          <a:xfrm>
            <a:off x="4486176" y="1339697"/>
            <a:ext cx="697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8.3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D7D544-DFAF-2C48-B86D-0FBC9DB97635}"/>
              </a:ext>
            </a:extLst>
          </p:cNvPr>
          <p:cNvSpPr txBox="1"/>
          <p:nvPr/>
        </p:nvSpPr>
        <p:spPr>
          <a:xfrm>
            <a:off x="5616243" y="1276400"/>
            <a:ext cx="644118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Vh</a:t>
            </a:r>
            <a:r>
              <a:rPr lang="en-US" dirty="0">
                <a:solidFill>
                  <a:srgbClr val="FF0000"/>
                </a:solidFill>
              </a:rPr>
              <a:t>:   </a:t>
            </a:r>
            <a:r>
              <a:rPr lang="en-US" dirty="0" err="1">
                <a:solidFill>
                  <a:srgbClr val="FF0000"/>
                </a:solidFill>
              </a:rPr>
              <a:t>hc</a:t>
            </a:r>
            <a:r>
              <a:rPr lang="en-US" dirty="0">
                <a:solidFill>
                  <a:srgbClr val="FF0000"/>
                </a:solidFill>
              </a:rPr>
              <a:t> kinematics:  Global fit:</a:t>
            </a:r>
          </a:p>
          <a:p>
            <a:pPr algn="l"/>
            <a:r>
              <a:rPr lang="en-US" sz="3200" dirty="0">
                <a:solidFill>
                  <a:srgbClr val="FF0000"/>
                </a:solidFill>
              </a:rPr>
              <a:t> 2.5                 3.0                    1.5</a:t>
            </a:r>
          </a:p>
          <a:p>
            <a:pPr algn="l"/>
            <a:r>
              <a:rPr lang="en-US" sz="3200" dirty="0">
                <a:solidFill>
                  <a:srgbClr val="FF0000"/>
                </a:solidFill>
              </a:rPr>
              <a:t>           Need to combine all 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FC3711-A384-B24C-A31B-E496469F4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673" y="6965032"/>
            <a:ext cx="864095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A4A6EEE-89D7-C440-91CD-1FF4B4E3A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792" y="2468372"/>
            <a:ext cx="2697448" cy="464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EB6D60-4FBE-E948-A3AD-83CBE1C7E324}"/>
              </a:ext>
            </a:extLst>
          </p:cNvPr>
          <p:cNvSpPr txBox="1"/>
          <p:nvPr/>
        </p:nvSpPr>
        <p:spPr>
          <a:xfrm>
            <a:off x="3694088" y="2327484"/>
            <a:ext cx="19527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: hopeful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2B8DA9-3E33-6C40-A326-89692C4D4DD1}"/>
              </a:ext>
            </a:extLst>
          </p:cNvPr>
          <p:cNvSpPr txBox="1"/>
          <p:nvPr/>
        </p:nvSpPr>
        <p:spPr>
          <a:xfrm>
            <a:off x="2955276" y="8592180"/>
            <a:ext cx="786305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Hard work needed, future is bright !</a:t>
            </a:r>
          </a:p>
        </p:txBody>
      </p:sp>
    </p:spTree>
    <p:extLst>
      <p:ext uri="{BB962C8B-B14F-4D97-AF65-F5344CB8AC3E}">
        <p14:creationId xmlns:p14="http://schemas.microsoft.com/office/powerpoint/2010/main" val="2550297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CDF1C-3EE9-374A-8DAB-4222F8E87D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 descr="https://twiki.cern.ch/twiki/pub/CMSPublic/PhysicsResultsCombined/SigmaNew_v0.png">
            <a:hlinkClick r:id="rId2"/>
            <a:extLst>
              <a:ext uri="{FF2B5EF4-FFF2-40B4-BE49-F238E27FC236}">
                <a16:creationId xmlns:a16="http://schemas.microsoft.com/office/drawing/2014/main" id="{EA22DB77-34FA-7C48-8992-667D0F0BF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88" y="919462"/>
            <a:ext cx="12050792" cy="734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1A83C72C-7DDB-DD42-BF48-3F06CD26D4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17824" y="68906"/>
            <a:ext cx="11161240" cy="919462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LHC Rocks &amp; So Does The SM!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75837F-853C-FA44-AB3A-8775E4261CBF}"/>
              </a:ext>
            </a:extLst>
          </p:cNvPr>
          <p:cNvSpPr txBox="1"/>
          <p:nvPr/>
        </p:nvSpPr>
        <p:spPr>
          <a:xfrm>
            <a:off x="1670838" y="8450177"/>
            <a:ext cx="1016015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LHC: The energy frontier &amp; precision frontier!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B72324-AA68-5C4C-A345-4B8A6A690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8435">
            <a:off x="9769152" y="4223777"/>
            <a:ext cx="2326251" cy="13274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7D5546-2563-4042-A6FA-53BA6AE8F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8435">
            <a:off x="6292444" y="6502550"/>
            <a:ext cx="1673532" cy="9550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B87390-D273-AB4F-9ED5-11318AE7BAC0}"/>
              </a:ext>
            </a:extLst>
          </p:cNvPr>
          <p:cNvSpPr txBox="1"/>
          <p:nvPr/>
        </p:nvSpPr>
        <p:spPr>
          <a:xfrm>
            <a:off x="4486176" y="1329244"/>
            <a:ext cx="2113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𝜎</a:t>
            </a:r>
            <a:r>
              <a:rPr lang="en-US" sz="2800" baseline="-25000" dirty="0">
                <a:solidFill>
                  <a:srgbClr val="FF0000"/>
                </a:solidFill>
              </a:rPr>
              <a:t>pp </a:t>
            </a:r>
            <a:r>
              <a:rPr lang="en-US" sz="2800" dirty="0">
                <a:solidFill>
                  <a:srgbClr val="FF0000"/>
                </a:solidFill>
              </a:rPr>
              <a:t> ~ 10</a:t>
            </a:r>
            <a:r>
              <a:rPr lang="en-US" sz="2800" baseline="30000" dirty="0">
                <a:solidFill>
                  <a:srgbClr val="FF0000"/>
                </a:solidFill>
              </a:rPr>
              <a:t>11 </a:t>
            </a:r>
            <a:r>
              <a:rPr lang="en-US" sz="2800" dirty="0" err="1">
                <a:solidFill>
                  <a:srgbClr val="FF0000"/>
                </a:solidFill>
              </a:rPr>
              <a:t>pb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44F5C-ADF6-4749-8CF0-B6FE6E7567A9}"/>
              </a:ext>
            </a:extLst>
          </p:cNvPr>
          <p:cNvSpPr txBox="1"/>
          <p:nvPr/>
        </p:nvSpPr>
        <p:spPr>
          <a:xfrm>
            <a:off x="7766014" y="7181056"/>
            <a:ext cx="2840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𝜎</a:t>
            </a:r>
            <a:r>
              <a:rPr lang="en-US" sz="2800" baseline="-25000" dirty="0">
                <a:solidFill>
                  <a:srgbClr val="FF0000"/>
                </a:solidFill>
              </a:rPr>
              <a:t>WW</a:t>
            </a:r>
            <a:r>
              <a:rPr lang="en-US" sz="2800" dirty="0">
                <a:solidFill>
                  <a:srgbClr val="FF0000"/>
                </a:solidFill>
              </a:rPr>
              <a:t> ~ (10</a:t>
            </a:r>
            <a:r>
              <a:rPr lang="en-US" sz="2800" baseline="30000" dirty="0">
                <a:solidFill>
                  <a:srgbClr val="FF0000"/>
                </a:solidFill>
              </a:rPr>
              <a:t>-13 </a:t>
            </a:r>
            <a:r>
              <a:rPr lang="en-US" sz="2800" dirty="0">
                <a:solidFill>
                  <a:srgbClr val="FF0000"/>
                </a:solidFill>
              </a:rPr>
              <a:t>nm)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751CD2-9AB9-6E48-B3CA-838C413D8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8784" y="6058066"/>
            <a:ext cx="390275" cy="6909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DE4CFE-779B-1545-9277-092BE2AF59BD}"/>
              </a:ext>
            </a:extLst>
          </p:cNvPr>
          <p:cNvSpPr txBox="1"/>
          <p:nvPr/>
        </p:nvSpPr>
        <p:spPr>
          <a:xfrm rot="16200000">
            <a:off x="3845734" y="923990"/>
            <a:ext cx="11798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070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CDF1C-3EE9-374A-8DAB-4222F8E87D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D6EF441-8411-3145-A792-814E9B95C4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37904" y="140914"/>
            <a:ext cx="9073008" cy="919462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Higgs Boson Properties: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98E247-2360-FC4B-A277-D01DCF466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556" y="1100831"/>
            <a:ext cx="5307508" cy="52881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939D44A-C8EA-B746-9897-1DB8DFB1B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37" y="1060375"/>
            <a:ext cx="6376493" cy="29415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3CE462-C824-BA41-88F6-7A2DB3DF3F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36" y="4012704"/>
            <a:ext cx="6335430" cy="3063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84D403-5F1A-E746-9D33-93150DED98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6016" y="1348408"/>
            <a:ext cx="1152128" cy="6600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12BF71-33B6-9C4F-B1A7-DD94CC7191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4008" y="4228728"/>
            <a:ext cx="864096" cy="9480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AD4908-B9C8-EF49-B161-4391BCA3D5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4568" y="3868688"/>
            <a:ext cx="504056" cy="504056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80FB14A-A892-B949-8F7F-62CE5C39E6EA}"/>
              </a:ext>
            </a:extLst>
          </p:cNvPr>
          <p:cNvSpPr>
            <a:spLocks/>
          </p:cNvSpPr>
          <p:nvPr/>
        </p:nvSpPr>
        <p:spPr bwMode="auto">
          <a:xfrm>
            <a:off x="669752" y="6965032"/>
            <a:ext cx="11593288" cy="188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Monumental achievements in theory &amp; experiment!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Higgs boson brings in new fundamental questions…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FF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A driver in precision &amp; energy frontiers!</a:t>
            </a:r>
            <a:endParaRPr lang="en-US" sz="4000" dirty="0">
              <a:solidFill>
                <a:schemeClr val="tx1"/>
              </a:solidFill>
              <a:ea typeface="Cochin" pitchFamily="-107" charset="0"/>
              <a:cs typeface="Cochin" pitchFamily="-107" charset="0"/>
              <a:sym typeface="Wingdings" pitchFamily="2" charset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244DE2-B3C4-5B4C-8617-4BBE57F7F701}"/>
              </a:ext>
            </a:extLst>
          </p:cNvPr>
          <p:cNvSpPr txBox="1"/>
          <p:nvPr/>
        </p:nvSpPr>
        <p:spPr>
          <a:xfrm>
            <a:off x="4198144" y="6460976"/>
            <a:ext cx="2693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A30000"/>
                </a:solidFill>
              </a:rPr>
              <a:t>Korytov@NPHP21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9BB3D-1BB2-174F-A8E3-52C60C9EB1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9792" y="1515973"/>
            <a:ext cx="2285008" cy="3364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F9469F-8C2E-9C47-B837-A565F292C8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0232" y="1348408"/>
            <a:ext cx="1152128" cy="6600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DA5B13-E707-E444-82AF-3C30027A2511}"/>
              </a:ext>
            </a:extLst>
          </p:cNvPr>
          <p:cNvSpPr txBox="1"/>
          <p:nvPr/>
        </p:nvSpPr>
        <p:spPr>
          <a:xfrm>
            <a:off x="2401451" y="8736196"/>
            <a:ext cx="891942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next target: the Higgs boson to charm!</a:t>
            </a:r>
          </a:p>
        </p:txBody>
      </p:sp>
    </p:spTree>
    <p:extLst>
      <p:ext uri="{BB962C8B-B14F-4D97-AF65-F5344CB8AC3E}">
        <p14:creationId xmlns:p14="http://schemas.microsoft.com/office/powerpoint/2010/main" val="1325132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CDF1C-3EE9-374A-8DAB-4222F8E87D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5CDE7FF-05A2-0846-8FCE-3818BC7FC2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57784" y="140914"/>
            <a:ext cx="11593288" cy="919462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0000FF"/>
                </a:solidFill>
                <a:ea typeface="Cochin" pitchFamily="-107" charset="0"/>
                <a:cs typeface="Cochin" pitchFamily="-107" charset="0"/>
              </a:rPr>
              <a:t>Charm-quark Yukawa Coupling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9220D2-627E-E543-A1C7-F76EB4E04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936" y="963952"/>
            <a:ext cx="9208231" cy="7444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68B370-3E3E-DF4A-9CF1-5FBC0B548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2896" y="1831520"/>
            <a:ext cx="2463800" cy="50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8AFEF8-A7EC-E84D-9165-F02D737DED93}"/>
              </a:ext>
            </a:extLst>
          </p:cNvPr>
          <p:cNvSpPr txBox="1"/>
          <p:nvPr/>
        </p:nvSpPr>
        <p:spPr>
          <a:xfrm>
            <a:off x="1010191" y="1780456"/>
            <a:ext cx="549220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the 𝛋-scheme for BSM: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20994-C40C-2142-8225-C61D061E1460}"/>
              </a:ext>
            </a:extLst>
          </p:cNvPr>
          <p:cNvSpPr txBox="1"/>
          <p:nvPr/>
        </p:nvSpPr>
        <p:spPr>
          <a:xfrm>
            <a:off x="979817" y="2589381"/>
            <a:ext cx="10923183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Measuring         coupling at the LHC is very difficult: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BR(h </a:t>
            </a:r>
            <a:r>
              <a:rPr lang="en-US" dirty="0">
                <a:sym typeface="Wingdings" pitchFamily="2" charset="2"/>
              </a:rPr>
              <a:t> cc)=2.9%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Formidable QCD backgrounds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c-tagging challenging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... … 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5BFD3C-BDA0-F743-B745-2C8F2A1D9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6056" y="2767484"/>
            <a:ext cx="749012" cy="3091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401AF65-AC17-494B-B443-3632B44694C3}"/>
              </a:ext>
            </a:extLst>
          </p:cNvPr>
          <p:cNvSpPr txBox="1"/>
          <p:nvPr/>
        </p:nvSpPr>
        <p:spPr>
          <a:xfrm>
            <a:off x="1173808" y="5795780"/>
            <a:ext cx="1046151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best hope:</a:t>
            </a:r>
          </a:p>
          <a:p>
            <a:endParaRPr lang="en-US" dirty="0"/>
          </a:p>
          <a:p>
            <a:r>
              <a:rPr lang="en-US" dirty="0"/>
              <a:t>subject to huge backgrounds 2-jets, cc; h </a:t>
            </a:r>
            <a:r>
              <a:rPr lang="en-US" dirty="0">
                <a:sym typeface="Wingdings" pitchFamily="2" charset="2"/>
              </a:rPr>
              <a:t> bb …  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287A3E-F220-CB4D-8B30-ABE07C75354B}"/>
              </a:ext>
            </a:extLst>
          </p:cNvPr>
          <p:cNvSpPr txBox="1"/>
          <p:nvPr/>
        </p:nvSpPr>
        <p:spPr>
          <a:xfrm>
            <a:off x="2059014" y="7757120"/>
            <a:ext cx="509145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LHC Run 2:  </a:t>
            </a:r>
            <a:r>
              <a:rPr lang="en-US" dirty="0">
                <a:solidFill>
                  <a:srgbClr val="FF0000"/>
                </a:solidFill>
              </a:rPr>
              <a:t>𝛋</a:t>
            </a:r>
            <a:r>
              <a:rPr lang="en-US" baseline="-25000" dirty="0">
                <a:solidFill>
                  <a:srgbClr val="FF0000"/>
                </a:solidFill>
              </a:rPr>
              <a:t>c </a:t>
            </a:r>
            <a:r>
              <a:rPr lang="en-US" dirty="0">
                <a:solidFill>
                  <a:srgbClr val="FF0000"/>
                </a:solidFill>
              </a:rPr>
              <a:t>&lt; 8.5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9" name="Shape 662">
            <a:extLst>
              <a:ext uri="{FF2B5EF4-FFF2-40B4-BE49-F238E27FC236}">
                <a16:creationId xmlns:a16="http://schemas.microsoft.com/office/drawing/2014/main" id="{7623DE77-EA1C-B14B-856C-16FBDD6C454E}"/>
              </a:ext>
            </a:extLst>
          </p:cNvPr>
          <p:cNvSpPr/>
          <p:nvPr/>
        </p:nvSpPr>
        <p:spPr>
          <a:xfrm>
            <a:off x="7798544" y="7953399"/>
            <a:ext cx="344759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0">
              <a:defRPr sz="1400">
                <a:solidFill>
                  <a:srgbClr val="0000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defRPr sz="1800">
                <a:effectLst/>
                <a:uFillTx/>
              </a:defRPr>
            </a:pPr>
            <a:r>
              <a:rPr lang="en-US" sz="2000" dirty="0">
                <a:solidFill>
                  <a:srgbClr val="C00000"/>
                </a:solidFill>
                <a:effectLst/>
              </a:rPr>
              <a:t>ATLAS-CONF-2021-021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8F09618-53AF-4C49-935D-72C10F93B9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6300" y="6460976"/>
            <a:ext cx="83820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965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ABB781-BF0E-354D-A6B7-423349C11FB8}"/>
              </a:ext>
            </a:extLst>
          </p:cNvPr>
          <p:cNvSpPr txBox="1"/>
          <p:nvPr/>
        </p:nvSpPr>
        <p:spPr>
          <a:xfrm>
            <a:off x="4084224" y="167244"/>
            <a:ext cx="51411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HL-LHC with 3 ab</a:t>
            </a:r>
            <a:r>
              <a:rPr lang="en-US" baseline="30000" dirty="0"/>
              <a:t>-1</a:t>
            </a:r>
            <a:r>
              <a:rPr lang="en-US" dirty="0"/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E106A5-9A69-6E45-8B64-88D58954E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76" y="916360"/>
            <a:ext cx="11460928" cy="6515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B76E44-13A9-F443-B052-F5C058BD9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965" y="5092824"/>
            <a:ext cx="4896544" cy="42380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83D0EC-4458-F44B-A18F-668EC1884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6736" y="6172944"/>
            <a:ext cx="749012" cy="30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696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CDF1C-3EE9-374A-8DAB-4222F8E87D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99A189-9158-6C4C-9BCB-12C10D20057D}"/>
              </a:ext>
            </a:extLst>
          </p:cNvPr>
          <p:cNvSpPr txBox="1"/>
          <p:nvPr/>
        </p:nvSpPr>
        <p:spPr>
          <a:xfrm>
            <a:off x="2974008" y="8837240"/>
            <a:ext cx="7563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B. Carlson, TH, </a:t>
            </a:r>
            <a:r>
              <a:rPr lang="en-US" sz="2800" dirty="0">
                <a:solidFill>
                  <a:srgbClr val="C00000"/>
                </a:solidFill>
                <a:uFill>
                  <a:solidFill/>
                </a:uFill>
              </a:rPr>
              <a:t>S.C.I. Leung,</a:t>
            </a:r>
            <a:r>
              <a:rPr lang="en-US" sz="2800" dirty="0">
                <a:solidFill>
                  <a:srgbClr val="C00000"/>
                </a:solidFill>
              </a:rPr>
              <a:t> aXive:2105.08738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C1D2D2-D2FC-3747-B34A-82103F093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0" y="1143115"/>
            <a:ext cx="7550830" cy="3301637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7762C359-EDEF-4544-9C0C-548B4F4BEE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65896" y="124272"/>
            <a:ext cx="9361040" cy="919462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(1). Higgs to charm+𝛄 in VBF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C6269C-E7A8-BF4E-AAE5-0D61C3C76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576" y="1132384"/>
            <a:ext cx="3888432" cy="20304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E741C95-8582-D74F-BFA4-7FBE8B1C9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6576" y="3220616"/>
            <a:ext cx="3888432" cy="21964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078A4D9-DDBD-D94A-94E7-E429052B3E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3808" y="5452864"/>
            <a:ext cx="10413501" cy="26858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956657E-9FDC-C740-A616-BFDB8B327E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0393" y="5452864"/>
            <a:ext cx="2808312" cy="56166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D5A853F-C58B-5A4D-95DA-F31725A61C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6046" y="5481457"/>
            <a:ext cx="2715456" cy="5474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F9A7A1-2FAD-CE4E-ABC0-E08C99D1651B}"/>
              </a:ext>
            </a:extLst>
          </p:cNvPr>
          <p:cNvSpPr txBox="1"/>
          <p:nvPr/>
        </p:nvSpPr>
        <p:spPr>
          <a:xfrm>
            <a:off x="5454533" y="7613104"/>
            <a:ext cx="4347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Signal rate ~ 25,000/ab !</a:t>
            </a:r>
          </a:p>
        </p:txBody>
      </p:sp>
    </p:spTree>
    <p:extLst>
      <p:ext uri="{BB962C8B-B14F-4D97-AF65-F5344CB8AC3E}">
        <p14:creationId xmlns:p14="http://schemas.microsoft.com/office/powerpoint/2010/main" val="1220528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CDF1C-3EE9-374A-8DAB-4222F8E87D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99A189-9158-6C4C-9BCB-12C10D20057D}"/>
              </a:ext>
            </a:extLst>
          </p:cNvPr>
          <p:cNvSpPr txBox="1"/>
          <p:nvPr/>
        </p:nvSpPr>
        <p:spPr>
          <a:xfrm>
            <a:off x="3115575" y="8818076"/>
            <a:ext cx="7563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B. Carlson, TH, </a:t>
            </a:r>
            <a:r>
              <a:rPr lang="en-US" sz="2800" dirty="0">
                <a:solidFill>
                  <a:srgbClr val="C00000"/>
                </a:solidFill>
                <a:uFill>
                  <a:solidFill/>
                </a:uFill>
              </a:rPr>
              <a:t>S.C.I. Leung,</a:t>
            </a:r>
            <a:r>
              <a:rPr lang="en-US" sz="2800" dirty="0">
                <a:solidFill>
                  <a:srgbClr val="C00000"/>
                </a:solidFill>
              </a:rPr>
              <a:t> aXive:2105.08738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CE022D-08B6-574A-8A26-5D30C6C05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061" y="1636440"/>
            <a:ext cx="6170987" cy="46085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2687C1-AEA5-DE4C-BF24-E82C56C15841}"/>
              </a:ext>
            </a:extLst>
          </p:cNvPr>
          <p:cNvSpPr txBox="1"/>
          <p:nvPr/>
        </p:nvSpPr>
        <p:spPr>
          <a:xfrm>
            <a:off x="7510512" y="971726"/>
            <a:ext cx="4145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Multi-variable BDT: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7762C359-EDEF-4544-9C0C-548B4F4BEE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25936" y="124272"/>
            <a:ext cx="9073008" cy="919462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(1). Higgs to charm+𝛄 in VBF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1B40F5-0A4F-9D43-89E2-E406A67B2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60" y="2788568"/>
            <a:ext cx="5192203" cy="1911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CE722A-11BF-1145-81C5-6D0898799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3928" y="6437399"/>
            <a:ext cx="9105330" cy="22558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B50F76-B2B0-7C4A-A880-0F23653CF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8264" y="7181056"/>
            <a:ext cx="864095" cy="4320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5DFB19-79E3-DD40-98CD-A5AB7736F7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4769" y="7181056"/>
            <a:ext cx="864095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234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2319-1C3C-AE4D-B26E-E7240AAF0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49BF1DB-EB8B-774E-A145-D6A850D79C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6016" y="124272"/>
            <a:ext cx="7992888" cy="798488"/>
          </a:xfrm>
        </p:spPr>
        <p:txBody>
          <a:bodyPr/>
          <a:lstStyle/>
          <a:p>
            <a:pPr algn="l"/>
            <a:r>
              <a:rPr lang="en-US" sz="5400" b="1" dirty="0">
                <a:solidFill>
                  <a:srgbClr val="0000FF"/>
                </a:solidFill>
                <a:latin typeface="+mn-lt"/>
                <a:ea typeface="Cochin" pitchFamily="-107" charset="0"/>
                <a:cs typeface="Cochin" pitchFamily="-107" charset="0"/>
              </a:rPr>
              <a:t>(2). Higgs radiative decay</a:t>
            </a:r>
            <a:endParaRPr lang="en-US" sz="4800" dirty="0">
              <a:solidFill>
                <a:srgbClr val="0000FF"/>
              </a:solidFill>
              <a:latin typeface="+mn-lt"/>
              <a:ea typeface="Cochin" pitchFamily="-107" charset="0"/>
              <a:cs typeface="Cochin" pitchFamily="-107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AE3E54-32D7-0D4F-B1B4-94935673ED7F}"/>
              </a:ext>
            </a:extLst>
          </p:cNvPr>
          <p:cNvSpPr txBox="1"/>
          <p:nvPr/>
        </p:nvSpPr>
        <p:spPr>
          <a:xfrm>
            <a:off x="2937706" y="3424518"/>
            <a:ext cx="1847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EF71A3-C846-1242-92BE-0E0C74101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20" y="1420416"/>
            <a:ext cx="6718521" cy="6483242"/>
          </a:xfrm>
          <a:prstGeom prst="rect">
            <a:avLst/>
          </a:prstGeom>
        </p:spPr>
      </p:pic>
      <p:sp>
        <p:nvSpPr>
          <p:cNvPr id="11" name="Line 3">
            <a:extLst>
              <a:ext uri="{FF2B5EF4-FFF2-40B4-BE49-F238E27FC236}">
                <a16:creationId xmlns:a16="http://schemas.microsoft.com/office/drawing/2014/main" id="{F85A7273-547B-9042-997D-986D51D10414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4126136" y="1636440"/>
            <a:ext cx="0" cy="543922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33247A-3A96-0341-8C7F-F8019B9A9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488" y="3577420"/>
            <a:ext cx="4968552" cy="39636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201F5E-6297-0C4E-B101-C99A4FEB265B}"/>
              </a:ext>
            </a:extLst>
          </p:cNvPr>
          <p:cNvSpPr txBox="1"/>
          <p:nvPr/>
        </p:nvSpPr>
        <p:spPr>
          <a:xfrm>
            <a:off x="7215598" y="1373957"/>
            <a:ext cx="281519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We want an </a:t>
            </a:r>
          </a:p>
          <a:p>
            <a:pPr algn="l"/>
            <a:r>
              <a:rPr lang="en-US" dirty="0"/>
              <a:t>additional </a:t>
            </a:r>
            <a:r>
              <a:rPr lang="en-US" dirty="0">
                <a:solidFill>
                  <a:srgbClr val="FF0000"/>
                </a:solidFill>
              </a:rPr>
              <a:t>𝞬</a:t>
            </a:r>
            <a:r>
              <a:rPr lang="en-US" dirty="0"/>
              <a:t> </a:t>
            </a:r>
          </a:p>
          <a:p>
            <a:pPr algn="l"/>
            <a:r>
              <a:rPr lang="en-US" dirty="0"/>
              <a:t>to trigger on: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59CC21-02C6-B74F-B5B5-52056227B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0792" y="1408832"/>
            <a:ext cx="2730500" cy="1955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7718C09-39B3-D240-A377-6BC7AC751B35}"/>
              </a:ext>
            </a:extLst>
          </p:cNvPr>
          <p:cNvSpPr txBox="1"/>
          <p:nvPr/>
        </p:nvSpPr>
        <p:spPr>
          <a:xfrm>
            <a:off x="1346540" y="7935396"/>
            <a:ext cx="349967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</a:t>
            </a:r>
            <a:r>
              <a:rPr lang="en-US" dirty="0">
                <a:solidFill>
                  <a:srgbClr val="FF0000"/>
                </a:solidFill>
              </a:rPr>
              <a:t>EW+ 𝛄,</a:t>
            </a:r>
          </a:p>
          <a:p>
            <a:r>
              <a:rPr lang="en-US" dirty="0">
                <a:solidFill>
                  <a:srgbClr val="FF0000"/>
                </a:solidFill>
              </a:rPr>
              <a:t>insensitive to 𝛋</a:t>
            </a:r>
            <a:r>
              <a:rPr lang="en-US" baseline="-25000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6CEE06-31EC-4A46-83B1-617479F13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1389" y="7888319"/>
            <a:ext cx="5431651" cy="131014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7CC4B8A-E635-5742-BCC4-5A4C47B91D52}"/>
              </a:ext>
            </a:extLst>
          </p:cNvPr>
          <p:cNvSpPr txBox="1"/>
          <p:nvPr/>
        </p:nvSpPr>
        <p:spPr>
          <a:xfrm>
            <a:off x="3406056" y="897196"/>
            <a:ext cx="559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TH and X. Wang, arXiv:1704.00790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7C2C67-2372-3641-A819-397CBE9001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4208" y="7912356"/>
            <a:ext cx="1916717" cy="128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76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4513" y="124272"/>
            <a:ext cx="28696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432FF"/>
                </a:solidFill>
              </a:rPr>
              <a:t>Results for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216" y="268288"/>
            <a:ext cx="4334359" cy="548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C28E6F-A9CA-F447-AC40-510FA3DF5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431" y="916360"/>
            <a:ext cx="8008665" cy="53307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7CF7CE-287A-824F-A6F4-D0D61A84B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11" y="986192"/>
            <a:ext cx="4296377" cy="21624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26C1D9-0AA3-5345-96B3-403A56F564C7}"/>
              </a:ext>
            </a:extLst>
          </p:cNvPr>
          <p:cNvSpPr txBox="1"/>
          <p:nvPr/>
        </p:nvSpPr>
        <p:spPr>
          <a:xfrm>
            <a:off x="21680" y="3148608"/>
            <a:ext cx="46698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c-tagging efficiency;</a:t>
            </a:r>
          </a:p>
          <a:p>
            <a:r>
              <a:rPr lang="en-US" sz="3200" dirty="0"/>
              <a:t>b and jet mis-tagging rates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E54B06-17D4-2048-90BB-744C22AE6EF2}"/>
              </a:ext>
            </a:extLst>
          </p:cNvPr>
          <p:cNvSpPr txBox="1"/>
          <p:nvPr/>
        </p:nvSpPr>
        <p:spPr>
          <a:xfrm>
            <a:off x="1976815" y="8766830"/>
            <a:ext cx="9355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TH, B. </a:t>
            </a:r>
            <a:r>
              <a:rPr lang="en-US" sz="2800" dirty="0" err="1">
                <a:solidFill>
                  <a:srgbClr val="C00000"/>
                </a:solidFill>
              </a:rPr>
              <a:t>Nachman</a:t>
            </a:r>
            <a:r>
              <a:rPr lang="en-US" sz="2800" dirty="0">
                <a:solidFill>
                  <a:srgbClr val="C00000"/>
                </a:solidFill>
              </a:rPr>
              <a:t>, X. Wang, arXiv:1812.06992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BCD99CC-27BD-464E-B77A-A971FFDECA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840" y="6679766"/>
            <a:ext cx="10605702" cy="129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4463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theme/theme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_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_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72969</TotalTime>
  <Pages>0</Pages>
  <Words>544</Words>
  <Characters>0</Characters>
  <Application>Microsoft Macintosh PowerPoint</Application>
  <PresentationFormat>Custom</PresentationFormat>
  <Lines>0</Lines>
  <Paragraphs>95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15</vt:i4>
      </vt:variant>
    </vt:vector>
  </HeadingPairs>
  <TitlesOfParts>
    <vt:vector size="48" baseType="lpstr">
      <vt:lpstr>ヒラギノ明朝 ProN W3</vt:lpstr>
      <vt:lpstr>Arial</vt:lpstr>
      <vt:lpstr>Calibri</vt:lpstr>
      <vt:lpstr>Cochin</vt:lpstr>
      <vt:lpstr>Copperplate</vt:lpstr>
      <vt:lpstr>Helvetica</vt:lpstr>
      <vt:lpstr>Wingdings</vt:lpstr>
      <vt:lpstr>Title - Top</vt:lpstr>
      <vt:lpstr>Title &amp; Bullets - 2 Column</vt:lpstr>
      <vt:lpstr>Title &amp; Bullets - Right</vt:lpstr>
      <vt:lpstr>Title - Center</vt:lpstr>
      <vt:lpstr>Title &amp; Subtitle</vt:lpstr>
      <vt:lpstr>Photo - Horizontal</vt:lpstr>
      <vt:lpstr>Photo - Vertical</vt:lpstr>
      <vt:lpstr>1_Bullets</vt:lpstr>
      <vt:lpstr>Title &amp; Bullets - Alternate L</vt:lpstr>
      <vt:lpstr>Title &amp; Bullets - Alternate R</vt:lpstr>
      <vt:lpstr>1_Title &amp; Bullets</vt:lpstr>
      <vt:lpstr>Title &amp; Bullets - Left</vt:lpstr>
      <vt:lpstr>2_Title &amp; Bullets</vt:lpstr>
      <vt:lpstr>1_Title - Top</vt:lpstr>
      <vt:lpstr>1_Blank</vt:lpstr>
      <vt:lpstr>Title, Bullets &amp; Photo</vt:lpstr>
      <vt:lpstr>1_Title &amp; Bullets - Left</vt:lpstr>
      <vt:lpstr>1_Title &amp; Bullets - 2 Column</vt:lpstr>
      <vt:lpstr>1_Title &amp; Bullets - Right</vt:lpstr>
      <vt:lpstr>1_Title - Center</vt:lpstr>
      <vt:lpstr>1_Title &amp; Subtitle</vt:lpstr>
      <vt:lpstr>1_Photo - Horizontal</vt:lpstr>
      <vt:lpstr>1_Photo - Vertical</vt:lpstr>
      <vt:lpstr>1_Title, Bullets &amp; Photo</vt:lpstr>
      <vt:lpstr>1_Title &amp; Bullets - Alternate L</vt:lpstr>
      <vt:lpstr>1_Title &amp; Bullets - Alternate R</vt:lpstr>
      <vt:lpstr>From Higgs to Charm</vt:lpstr>
      <vt:lpstr>LHC Rocks &amp; So Does The SM!</vt:lpstr>
      <vt:lpstr>Higgs Boson Properties:</vt:lpstr>
      <vt:lpstr>Charm-quark Yukawa Coupling</vt:lpstr>
      <vt:lpstr>PowerPoint Presentation</vt:lpstr>
      <vt:lpstr>(1). Higgs to charm+𝛄 in VBF</vt:lpstr>
      <vt:lpstr>(1). Higgs to charm+𝛄 in VBF</vt:lpstr>
      <vt:lpstr>(2). Higgs radiative decay</vt:lpstr>
      <vt:lpstr>PowerPoint Presentation</vt:lpstr>
      <vt:lpstr>PowerPoint Presentation</vt:lpstr>
      <vt:lpstr>(3). Higgs decay to charmonia:  c-fragmentation</vt:lpstr>
      <vt:lpstr>(3). Higgs decay to charmonia:  c-fragmentation</vt:lpstr>
      <vt:lpstr>(3). Higgs decay to charmonia:  c-fragmentation</vt:lpstr>
      <vt:lpstr>(3). Higgs decay to charmonia:  c-fragmentation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Higgsology:  Theory and Practice</dc:title>
  <dc:subject/>
  <dc:creator/>
  <cp:keywords/>
  <dc:description/>
  <cp:lastModifiedBy>Han, Tao</cp:lastModifiedBy>
  <cp:revision>977</cp:revision>
  <cp:lastPrinted>2021-05-21T14:49:03Z</cp:lastPrinted>
  <dcterms:created xsi:type="dcterms:W3CDTF">2012-12-05T16:48:07Z</dcterms:created>
  <dcterms:modified xsi:type="dcterms:W3CDTF">2022-04-02T08:45:38Z</dcterms:modified>
</cp:coreProperties>
</file>