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60" r:id="rId3"/>
    <p:sldId id="262" r:id="rId4"/>
    <p:sldId id="261" r:id="rId5"/>
    <p:sldId id="276" r:id="rId6"/>
    <p:sldId id="263" r:id="rId7"/>
    <p:sldId id="272" r:id="rId8"/>
    <p:sldId id="264" r:id="rId9"/>
    <p:sldId id="265" r:id="rId10"/>
    <p:sldId id="266" r:id="rId11"/>
    <p:sldId id="270" r:id="rId12"/>
    <p:sldId id="268" r:id="rId13"/>
    <p:sldId id="267" r:id="rId14"/>
    <p:sldId id="269" r:id="rId15"/>
    <p:sldId id="271" r:id="rId16"/>
    <p:sldId id="273" r:id="rId17"/>
    <p:sldId id="274" r:id="rId18"/>
    <p:sldId id="275" r:id="rId19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igy, Terrance" initials="FT [2] [2] [2]" lastIdx="1" clrIdx="6"/>
  <p:cmAuthor id="1" name="Figy, Terrance" initials="FT" lastIdx="2" clrIdx="0"/>
  <p:cmAuthor id="2" name="Figy, Terrance" initials="FT [2]" lastIdx="1" clrIdx="1"/>
  <p:cmAuthor id="3" name="Figy, Terrance" initials="FT [3]" lastIdx="1" clrIdx="2"/>
  <p:cmAuthor id="4" name="Figy, Terrance" initials="FT [4]" lastIdx="1" clrIdx="3"/>
  <p:cmAuthor id="5" name="Figy, Terrance" initials="FT [2] [2]" lastIdx="1" clrIdx="4"/>
  <p:cmAuthor id="6" name="Figy, Terrance" initials="FT [2] [3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E81D6"/>
    <a:srgbClr val="FEB71A"/>
    <a:srgbClr val="72A7C0"/>
    <a:srgbClr val="705E5F"/>
    <a:srgbClr val="CC8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CED38A-CC6B-3B43-BEB2-DC359193000D}" v="60" dt="2022-04-02T02:57:47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59"/>
    <p:restoredTop sz="94650"/>
  </p:normalViewPr>
  <p:slideViewPr>
    <p:cSldViewPr snapToGrid="0">
      <p:cViewPr>
        <p:scale>
          <a:sx n="126" d="100"/>
          <a:sy n="126" d="100"/>
        </p:scale>
        <p:origin x="136" y="-3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D665B-75C0-9447-B686-936EA821B90F}" type="datetimeFigureOut">
              <a:rPr lang="en-US" smtClean="0"/>
              <a:t>4/1/22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C7DC1-E539-AB42-91CA-719745CE5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6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3:04:23.47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40.4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24575,'0'7'0,"28"19"0,14 14 0,11 8 0,-2-4 0,5 4 0,4 2-871,-4-3 1,4 4 0,1 0-1,1 1 871,5 5 0,2 1 0,1 0 0,-2 0 0,-3-4 0,-1 0 0,-1 0 0,-1-2 180,11 13 1,-3-1-1,-4-3-180,-14-12 0,-4-2 0,-4-3 346,1 4 1,-8-6-347,3 10 0,-25-29 0,-16-16 1780,-11-12-1780,-5-4 117,-5-5 0,11 5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42.0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1448 8 24575,'-37'-4'0,"-56"1"0,12 3 0,-4 0 0,-9 0 0,6 0 0,-2 0-403,17 0 0,-4 0 1,0 0 402,-1 1 0,0 0 0,4 2 0,-21 1 0,9 6 197,20 4 0,9 8-197,-16 42 100,55-16 1,12 6-101,11 10 0,9 1 0,11 8 0,8-2 0,8 3 0,8-5 306,4-12 1,8-8-307,10-10 0,6-12 0,14-16 0,4-13-250,-24-6 1,0-6 0,2-1 249,4-4 0,2-1 0,-2-1 0,-4-1 0,-2 0 0,-2 2 0,23-3 0,-5 4 0,-18 4 0,-6 9 0,22 30 0,-38 44 0,-43-4 0,-16 9 0,-10-8 0,-10 3 0,-8-2-490,-14 7 0,-8-3 1,-8-2 489,9-16 0,-5 0 0,-4-4 0,-2-5 0,-3-5 0,-3-4 0,-2-4 0,2-4 0,-18 1 0,0-6 0,4-5 193,9-5 1,3-5-1,5-3-193,-12-5 0,10-5 0,-20-11 0,44-2 0,30 6 0,12 6 0,9 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51.2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0 310 24575,'0'17'0,"0"18"0,0-8 0,0 16 0,1-19 0,6 5 0,13-4 0,15-4 0,13-7 0,7-5 0,1-6 0,0-12 0,1-17 0,1-19 0,-1-18 0,-4-5 0,-9 3 0,-13 8 0,-12 9 0,-14 2 0,-19 5 0,-17 4 0,-9 9 0,-3 10 0,8 12 0,4 26 0,0 24 0,0 25 0,3 18 0,8-1 0,10-6 0,7-11 0,8-15 0,9-11 0,10-10 0,12-7 0,10-6 0,14-7 0,15-5 0,5-9 0,-1-11 0,-12-12 0,-14-13 0,-14-7 0,-10-2 0,-10 4 0,-8 4 0,-5 5 0,-8 9 0,-8 9 0,-11 9 0,-13 23 0,-7 30 0,-3 31 0,23-28 0,4 1 0,3-2 0,3-2 0,-2 33 0,11-23 0,14-17 0,15-8 0,15-6 0,13-2 0,4-8 0,5-6 0,6-5 0,2-8 0,-4-7 0,-10-7 0,-14-6 0,-10-1 0,-10 2 0,-6 3 0,-4-1 0,-8 15 0,-4 19 0,-12 35 0,-4 25 0,1 14 0,5-8 0,8-16 0,7-20 0,12-16 0,11-7 0,7-5 0,1-4 0,-3-6 0,-4-4 0,-3-7 0,-4-8 0,-4-9 0,-4-4 0,-5 0 0,-6 5 0,-10 6 0,-15 2 0,-15 5 0,-13 6 0,0 18 0,8 22 0,13 21 0,12 15 0,9-6 0,11-9 0,12-12 0,9-11 0,6-7 0,-3-7 0,-6-9 0,-2-7 0,0-4 0,4-6 0,2-6 0,-1-2 0,-3-2 0,-7 6 0,-5 4 0,-6 4 0,-3 4 0,0 4 0,-2 3 0,0 2 0,0 0 0,0-2 0,1-5 0,2-4 0,3-1 0,2-1 0,-1 0 0,-2 0 0,-3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54.1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61 1121 24575,'-7'-24'0,"-10"-31"0,6 11 0,-10-41 0,16 16 0,11-18 0,29 7 0,34 23 0,-23 39 0,3 6 0,3 4 0,-1 3 0,40 3 0,-19 7 0,-19 4 0,-17 10 0,-10 10 0,-10 11 0,-5 12 0,-6 6 0,-7 0 0,-7-9 0,-8-13 0,-7-12 0,-4-12 0,-2-9 0,-2-23 0,-2-26 0,5-25 0,9-14 0,11 7 0,18 13 0,20 16 0,20 14 0,20 10 0,10 9 0,10 7 0,3 5 0,-3 10 0,-13 12 0,-22 8 0,-20 10 0,-19 2 0,-15 1 0,-18-2 0,-17-8 0,-17-10 0,-14-20 0,2-29 0,7-29 0,18-20 0,20-4 0,22 10 0,30 18 0,28 14 0,31 15 0,-38 17 0,2 3 0,0 1 0,1 3 0,-2 0 0,-2 2 0,40 5 0,-20 4 0,-22 6 0,-22 6 0,-15 4 0,-18 4 0,-15 2 0,-13-2 0,-9-8 0,3-10 0,9-22 0,10-23 0,10-25 0,6-14 0,2 0 0,9 13 0,19 17 0,28 17 0,27 14 0,13 8 0,-6 8 0,-21 4 0,-25 4 0,-23 3 0,-13-2 0,-8-3 0,-7-3 0,3-9 0,-7-14 0,7-9 0,1-5 0,2 8 0,1 10 0,-2 8 0,-4 3 0,3 1 0,-1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33.96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2610 24575,'0'-18'0,"0"-28"0,7-16 0,3-5 0,3-22 0,6-1 0,8-3 0,0 29 0,5 2 0,11-18 0,5-3 0,-11 25 0,3 0 0,1 2 0,2 2 0,1 2 0,1 1 0,19-19 0,1 2 0,-2 5 0,-2 2 0,-6 8 0,-3 4 0,-9 11 0,-2 3 0,20-17 0,-27 25 0,-17 17 0,-10 5 0,-7-1 0,-32-21 0,10 9 0,-46-34 0,29 22 0,-3-1 0,-18-15 0,-4-4 0,-6-7 0,0-3 0,1 2 0,3 1 0,10 6 0,4 3 0,13 11 0,4 4 0,-16-10 0,31 22 0,10 12 0,10 4 0,-5-10 0,-12-22 0,4 3 0,-13-25 0,13 21 0,-2-1 0,5 15 0,6 14 0,1 10 0,3 1 0,0 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36.14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1291 2285 24575,'-9'-7'0,"-6"-5"0,-18-23 0,-12-16 0,6 5 0,-5-5 0,-13-19 0,-5-6-715,11 16 1,-2-1 0,-2-2 714,-6-7 0,-1-1 0,0 1 0,2 4 0,1 1 0,1 3 229,9 9 1,0 2-1,4 3-229,-7-8 0,4 7-6065,-14-13 6065,31 35 0,16 17 0,11 18 736,4-3-736,0 4 0,-5-18 0,-6-21 6784,-3 1-6784,-10-30 0,6 15 0,-2-4 0,6 15 0,9 19 0,18-2 0,37-12 0,19-12 0,-14 11 0,5-2 0,16-6 0,5-2 0,-19 10 0,3-2 0,1-1-178,6-2 1,1 0 0,-1 0 177,-3 1 0,-2 0 0,-1 1 0,22-12 0,-6 3 0,-17 9 0,-6 3 0,28-17 0,-37 20 0,-26 14 0,-14 7 0,-5 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38.83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7 98 24575,'-3'17'0,"0"15"0,3-5 0,5 21 0,13-11 0,16 5 0,13-10 0,8-13 0,0-12 0,-8-8 0,-5-9 0,-10-8 0,-7-11 0,-4-6 0,-6-5 0,-4-3 0,-2-1 0,-2 4 0,1 5 0,-2 10 0,-2 7 0,-5 7 0,-11 5 0,-17 2 0,-22 7 0,-16 13 0,0 14 0,13 11 0,23 7 0,17-1 0,20 7 0,24 5 0,19-1 0,13-12 0,-1-16 0,-8-17 0,-8-14 0,-6-11 0,-8-9 0,-5-8 0,-6-4 0,-6 2 0,-3 4 0,-5 5 0,-1 7 0,0 7 0,3 5 0,-4 7 0,1 14 0,-5 13 0,0 8 0,0-1 0,0-7 0,1-16 0,5-4 0,9-11 0,9 0 0,4 0 0,-3 0 0,-4 0 0,-5 0 0,-1 0 0,1 0 0,4 3 0,2 2 0,-1 2 0,-4 1 0,-8-5 0,-5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40.58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24575,'18'0'0,"22"0"0,-7 0 0,40 0 0,-10 0 0,15 0 0,-11 0 0,-24 0 0,-13 0 0,-23 0 0,-4 3 0,-18 22 0,-4 17 0,-1 30 0,8-23 0,2 2 0,2 2 0,1 1 0,1 2 0,1-2 0,0 31 0,5-30 0,0-26 0,-2-17 0,-1-8 0,1-3 0,-1-1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42.35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1 121 24575,'0'32'0,"0"40"0,0-21 0,0 41 0,0-47 0,0 5 0,0-13 0,0-23 0,3-23 0,7-35 0,-2 11 0,6-29 0,-5 26 0,0-7 0,-3 6 0,-3 9 0,-3-3 0,0-5 0,-2-7 0,0 1 0,0 9 0,0 12 0,3 10 0,22 7 0,44 8 0,-8 7 0,8 6 0,16 7 0,4 5 0,4 6 0,0 3 0,-10-1 0,-5-1 0,-19-8 0,-5-2 0,20 8 0,-44-19 0,-20-10 0,-18-9 0,-5 0 0,6 1 0,1 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44.57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271 1 24575,'-13'14'0,"-8"10"0,3-5 0,-9 10 0,12-14 0,-1 2 0,3-3 0,2-1 0,-1 1 0,-3 3 0,-4 5 0,-1 3 0,-1 2 0,2-2 0,5-3 0,3-8 0,7-4 0,3-4 0,1-4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47.5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1761 24575,'0'22'0,"0"13"0,0 26 0,0-19 0,4 7 0,1-30 0,5 0 0,5-6 0,3-8 0,9-4 0,15-1 0,19-1 0,17-8 0,9-13 0,-4-13 0,-12-13 0,-15-6 0,-16-6 0,-13-8 0,-10-10 0,-8-12 0,-11-5 0,-5 45 0,-5 1 0,-24-42 0,-14 14 0,-8 18 0,4 22 0,4 17 0,8 12 0,8 7 0,8 14 0,11 21 0,7 24 0,6 21 0,4 7 0,8-4 0,8-14 0,9-19 0,7-16 0,4-15 0,6-9 0,7-11 0,4-11 0,4-10 0,2-11 0,-1-7 0,-2-11 0,-5-7 0,-6-5 0,-9-3 0,-10 3 0,-10 2 0,-10 0 0,-17-2 0,-17-4 0,-14 2 0,-5 9 0,9 15 0,8 17 0,9 15 0,4 7 0,2 9 0,1 15 0,3 18 0,3 17 0,4 2 0,2-7 0,2-15 0,10-15 0,13-11 0,13-8 0,10-3 0,1-6 0,-3-10 0,-3-13 0,-6-13 0,-4-9 0,-4-11 0,-9-12 0,-8-13 0,-11-10 0,-7 47 0,-3 0 0,-5-1 0,-4 0 0,-3 3 0,-2 1 0,-28-37 0,4 17 0,3 20 0,5 19 0,4 15 0,1 9 0,6 10 0,4 11 0,6 15 0,6 13 0,7 8 0,7-1 0,13-7 0,12-8 0,13-11 0,6-10 0,-4-8 0,-5-4 0,-4-7 0,-4-9 0,0-9 0,-2-8 0,-4 0 0,-4 8-6784,-6 6 6784,-6 9 0,-3 3 0,-4 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45.66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24575,'15'0'0,"21"0"0,-10 0 0,39 0 0,0 0 0,25 0 0,1 0 0,-18 0 0,-25 0 0,-27 0 0,-14 0 0,-8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7:46.89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24575,'28'0'0,"38"0"0,-12 4 0,39 11 0,-35 18 0,7 12 0,-18 0 0,-17-11 0,-20-13 0,-7-8 0,-2-2 0,-1 0 0,-3 0 0,-3 0 0,-7 7 0,-11 12 0,-13 21 0,-13 17 0,-8 10 0,3-6 0,13-17 0,14-17 0,15-20 0,6-10 0,1-5 0,-2-3 0,-9 0 0,8 0 0,-2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30.3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1696 24575,'62'-16'0,"32"-13"0,-8 3 0,15-4-1597,-27 7 1,8-2 0,0-1 0,-4 2 1596,-1 0 0,-3 0 0,7-2 0,-6 2 0,8-1 0,3-2 0,0-1 0,-3 1 0,7-4 0,-4 0 0,2-1 0,4-1 0,-17 6 0,2-1 0,2-1 0,2 0 0,0-1 0,0 0 0,4-2 0,1-1 0,0 0 0,1 0 0,-2-1 0,0 0 0,-4 2 0,0-2 0,-1 1 0,-1 0 0,-1 0 0,-1 1-9,6-3 0,-2 1 0,-1 1 0,-1-1 0,-3 2 9,6-4 0,-1 0 0,-4 2 0,-3 0 439,4-1 1,-5 1 0,-5 2-440,7-4 0,-9 2 0,-19 8 0,-5 1 0,14-9 789,-26 15 0,-17 10 0,-6 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31.7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24575,'0'28'0,"13"30"0,7 9 0,-7-18 0,4 5-1124,6 9 1,6 12 0,4 4-1,0 1 1124,5 3 0,1 2 0,2 2 0,1 4-444,-8-17 1,0 3 0,1 3 0,1 0 0,-1 2 0,0-1 443,2 5 0,0 1 0,1 1 0,-1-1 0,-1 0 0,-2-2 0,3 7 0,-1-1 0,-2-1 0,0-2 0,-3-3 172,3 5 0,-3-2 0,-1-4 0,-2-3-172,3 5 0,-2-4 0,-3-7 0,1 3 0,-4-10 0,6 20 1848,-18-44-1848,-7-28 0,-3-7 0,-1-10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33.5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1 24575,'-3'15'0,"14"41"0,6 6 0,6 12 0,4 13 0,-4-14 0,3 5 0,1 5-821,-1-2 0,1 5 0,1 4 0,0 0 821,-3-11 0,0 1 0,1 2 0,-1 0 0,1 1 0,0 2 0,0 1 0,1 0 0,-1 0 0,-1-2 0,4 12 0,-1-2 0,0-1 0,-1-3-28,-3-9 1,0-1 0,-1-2 0,-2-3 27,4 9 0,-2-4 0,-2-6 0,2 8 0,-3-8 0,-6-22 0,-2-8 0,1 6 0,-9-27 0,-2-13 0,-2-5 2394,0-4-2394,0-19 999,-1-26-999,-2-53 0,1 11 0,1-10 0,1 17 0,0-4 0,4-3-316,2 14 0,2-2 0,2-1 0,2 2 316,8-23 0,4 1 0,5 6 0,3 12 0,3 5 0,4 6 0,20-15 0,5 13 0,-9 24 0,2 12 0,-6 13 0,-1 13 0,-2 20 0,-4 14 0,3 22 0,-4 13 0,3 19 0,-3 9-165,-14-24 0,-1 2 0,-2 0 165,0-1 0,0-1 0,-1-2 0,11 22 0,1-5 615,-1-12 1,4-6-616,1-11 0,4-6 0,0-11 0,2-6 0,40 8 0,-18-22 0,-20-9 132,-16-5 0,-21-2 0,-3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35.4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867 110 24575,'-14'-2'0,"-12"-9"0,-16-6 0,-14-7 0,-7-1 0,2 9 0,1 5 0,5 7 0,-2 9 0,-5 23 0,25 1 0,2 9 0,-6 17 0,2 7 0,-2 13 0,4 4 0,3 5 0,5 1 0,5-4 0,5-3 0,6-11 0,3-3 0,1 31 0,7-37 0,10-28 0,21-19 0,22-9 0,22-2 0,8 0 0,0-14 0,3-23 0,-40 5 0,-2-6 0,2-8 0,-3-3 0,-1-5 0,-3 0 0,-3 1 0,-4 2 0,16-33 0,-16 20 0,-15 24 0,-10 15 0,-4 9 0,-2 6 0,-2 1 0,-4 1 0,-1-3 0,0 0 0,1-1 0,2 4 0,6 4 0,8 10 0,15 18 0,13 14 0,17 20 0,-19-21 0,1 1 0,3 3 0,1-1 0,3 2 0,0-3 0,-1-6 0,-1-3 0,35 13 0,-11-21 0,-14-10 0,-13-8 0,-12-4 0,-5-1 0,-2-4 0,-11 2 0,1-2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37.2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0 230 24575,'4'19'0,"20"34"0,0-2 0,4 8 0,5 16 0,2 5 0,-8-20 0,0 2 0,-2 0 0,9 26 0,-5-3 0,-7-15 0,-4-5 0,10 28 0,-16-39 0,-6-29 0,-3-23 0,-8-36 0,-14-55 0,3 21 0,-1-7 0,-5-19 0,1-4 0,8 31 0,0-1 0,3 1 0,-2-25 0,5 2 0,7 10 0,6 6 0,6 17 0,5 6 0,29-21 0,13 30 0,11 28 0,15 32 0,-34 4 0,2 7 0,7 7 0,1 4 0,3 5 0,0 1 0,0-1 0,-2 0 0,-5-6 0,-4 0 0,-7-5 0,-4-2 0,19 16 0,-21-16 0,-12-12 0,-6-7 0,-4-5 0,-5-5 0,-3-1 0,-2-2 0,0 0 0,-3 0 0,4 0 0,-7 0 0,1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38.4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24575,'3'73'0,"10"6"0,8 19 0,-3-27 0,5 10 0,1 5 0,0-2 0,-3-8-977,3 11 1,-3-6 0,5 7 976,1-6 0,4 9 0,2 2 0,-1-3 0,-2-8 0,2 9 0,-2-7 0,1 3 0,-3-8 0,1 2 0,0 1 0,-1 0 0,0 0 0,-1 0 0,0-1 0,-3-4 0,0 3 0,-2-4 0,-3-6 463,0 5 1,-4-7-464,1 27 481,-13-47-481,-5-28 0,-5-15 0,-2-10 1521,-1-5-1521,4 0 0,2 1 0,2 5 0,2 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2:55:39.5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1025 24575,'8'-21'0,"1"8"0,24-31 0,17-20 0,-13 15 0,2-6 0,5-10 0,0-3 0,-2 2 0,0 0 0,-2 5 0,-2 1 0,-4 9 0,-2 3 0,20-26 0,-10 19 0,-14 18 0,-2 8 0,1 0 0,-1 3 0,-2 4 0,-7 9 0,-8 7 0,-5 4 0,-5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7BB25-EA28-458C-9BEB-E185ECB03206}" type="datetimeFigureOut">
              <a:rPr lang="en-US" smtClean="0"/>
              <a:pPr/>
              <a:t>4/1/22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60F1-D9D7-452D-8F51-4FED64DC93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15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emplate-Design-2.Titl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9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su_horizontal_colo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4171950"/>
            <a:ext cx="3590925" cy="6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55082"/>
            <a:ext cx="8229600" cy="1102519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"/>
            <a:ext cx="6400800" cy="131445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F0F3-24E1-4FEA-9150-3ED778817A4D}" type="datetimeFigureOut">
              <a:rPr lang="en-US"/>
              <a:pPr>
                <a:defRPr/>
              </a:pPr>
              <a:t>4/1/22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5047E12-79F9-4E72-A3A5-EC1081A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212" y="12001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44BC7-56F9-4E43-ADAF-DDFD7D739370}" type="datetimeFigureOut">
              <a:rPr lang="en-US"/>
              <a:pPr>
                <a:defRPr/>
              </a:pPr>
              <a:t>4/1/22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66FE96-7082-4275-8480-8E137B342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BC88B-1D0C-43DE-B958-659244EAF7DF}" type="datetimeFigureOut">
              <a:rPr lang="en-US"/>
              <a:pPr>
                <a:defRPr/>
              </a:pPr>
              <a:t>4/1/22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8F53CE-C738-412C-BB10-594FF92FA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192A-E72E-4314-BE6A-1F0A319E599B}" type="datetimeFigureOut">
              <a:rPr lang="en-US"/>
              <a:pPr>
                <a:defRPr/>
              </a:pPr>
              <a:t>4/1/22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9FE80B-D460-4A0B-ABF9-C8BCEBDFD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0A440-C240-4BC4-A0FF-554628E557D7}" type="datetimeFigureOut">
              <a:rPr lang="en-US"/>
              <a:pPr>
                <a:defRPr/>
              </a:pPr>
              <a:t>4/1/22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4EC7972-CB53-45A8-AF6F-23D870EDF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design3_back1A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875" y="0"/>
            <a:ext cx="9175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wsu_horizontal_color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91401" y="4767262"/>
            <a:ext cx="1554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152400" y="4824412"/>
            <a:ext cx="838200" cy="37623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2073121-80F2-4A27-A972-3FCE9B2C70D8}" type="slidenum">
              <a:rPr lang="en-US" sz="9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6" y="205979"/>
            <a:ext cx="8499475" cy="63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72600" y="47434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34C992-68AD-4F2E-8AAE-90B6BB4DC0D4}" type="datetimeFigureOut">
              <a:rPr lang="en-US"/>
              <a:pPr>
                <a:defRPr/>
              </a:pPr>
              <a:t>4/1/22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4" r:id="rId3"/>
    <p:sldLayoutId id="2147483676" r:id="rId4"/>
    <p:sldLayoutId id="2147483677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9pPr>
    </p:titleStyle>
    <p:bodyStyle>
      <a:lvl1pPr marL="257175" indent="-257175" algn="l" rtl="0" fontAlgn="base">
        <a:lnSpc>
          <a:spcPct val="90000"/>
        </a:lnSpc>
        <a:spcBef>
          <a:spcPts val="450"/>
        </a:spcBef>
        <a:spcAft>
          <a:spcPts val="450"/>
        </a:spcAft>
        <a:buClr>
          <a:srgbClr val="FFC000"/>
        </a:buClr>
        <a:buFont typeface="Arial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rtl="0" fontAlgn="base">
        <a:lnSpc>
          <a:spcPct val="90000"/>
        </a:lnSpc>
        <a:spcBef>
          <a:spcPts val="300"/>
        </a:spcBef>
        <a:spcAft>
          <a:spcPts val="300"/>
        </a:spcAft>
        <a:buClr>
          <a:srgbClr val="FFC000"/>
        </a:buClr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857250" indent="-171450" algn="l" rtl="0" fontAlgn="base">
        <a:lnSpc>
          <a:spcPct val="90000"/>
        </a:lnSpc>
        <a:spcBef>
          <a:spcPts val="263"/>
        </a:spcBef>
        <a:spcAft>
          <a:spcPts val="263"/>
        </a:spcAft>
        <a:buClr>
          <a:srgbClr val="FFC000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9" Type="http://schemas.openxmlformats.org/officeDocument/2006/relationships/image" Target="../media/image46.png"/><Relationship Id="rId21" Type="http://schemas.openxmlformats.org/officeDocument/2006/relationships/image" Target="../media/image37.png"/><Relationship Id="rId34" Type="http://schemas.openxmlformats.org/officeDocument/2006/relationships/customXml" Target="../ink/ink18.xml"/><Relationship Id="rId7" Type="http://schemas.openxmlformats.org/officeDocument/2006/relationships/image" Target="../media/image30.png"/><Relationship Id="rId2" Type="http://schemas.openxmlformats.org/officeDocument/2006/relationships/customXml" Target="../ink/ink2.xml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29" Type="http://schemas.openxmlformats.org/officeDocument/2006/relationships/image" Target="../media/image41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1" Type="http://schemas.openxmlformats.org/officeDocument/2006/relationships/image" Target="../media/image32.png"/><Relationship Id="rId24" Type="http://schemas.openxmlformats.org/officeDocument/2006/relationships/customXml" Target="../ink/ink13.xml"/><Relationship Id="rId32" Type="http://schemas.openxmlformats.org/officeDocument/2006/relationships/customXml" Target="../ink/ink17.xml"/><Relationship Id="rId37" Type="http://schemas.openxmlformats.org/officeDocument/2006/relationships/image" Target="../media/image45.png"/><Relationship Id="rId40" Type="http://schemas.openxmlformats.org/officeDocument/2006/relationships/customXml" Target="../ink/ink21.xml"/><Relationship Id="rId5" Type="http://schemas.openxmlformats.org/officeDocument/2006/relationships/image" Target="../media/image29.png"/><Relationship Id="rId15" Type="http://schemas.openxmlformats.org/officeDocument/2006/relationships/image" Target="../media/image34.png"/><Relationship Id="rId23" Type="http://schemas.openxmlformats.org/officeDocument/2006/relationships/image" Target="../media/image38.png"/><Relationship Id="rId28" Type="http://schemas.openxmlformats.org/officeDocument/2006/relationships/customXml" Target="../ink/ink15.xml"/><Relationship Id="rId36" Type="http://schemas.openxmlformats.org/officeDocument/2006/relationships/customXml" Target="../ink/ink19.xml"/><Relationship Id="rId10" Type="http://schemas.openxmlformats.org/officeDocument/2006/relationships/customXml" Target="../ink/ink6.xml"/><Relationship Id="rId19" Type="http://schemas.openxmlformats.org/officeDocument/2006/relationships/image" Target="../media/image36.png"/><Relationship Id="rId31" Type="http://schemas.openxmlformats.org/officeDocument/2006/relationships/image" Target="../media/image42.png"/><Relationship Id="rId4" Type="http://schemas.openxmlformats.org/officeDocument/2006/relationships/customXml" Target="../ink/ink3.xml"/><Relationship Id="rId9" Type="http://schemas.openxmlformats.org/officeDocument/2006/relationships/image" Target="../media/image31.png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40.png"/><Relationship Id="rId30" Type="http://schemas.openxmlformats.org/officeDocument/2006/relationships/customXml" Target="../ink/ink16.xml"/><Relationship Id="rId35" Type="http://schemas.openxmlformats.org/officeDocument/2006/relationships/image" Target="../media/image44.png"/><Relationship Id="rId8" Type="http://schemas.openxmlformats.org/officeDocument/2006/relationships/customXml" Target="../ink/ink5.xml"/><Relationship Id="rId3" Type="http://schemas.openxmlformats.org/officeDocument/2006/relationships/image" Target="../media/image28.png"/><Relationship Id="rId12" Type="http://schemas.openxmlformats.org/officeDocument/2006/relationships/customXml" Target="../ink/ink7.xml"/><Relationship Id="rId17" Type="http://schemas.openxmlformats.org/officeDocument/2006/relationships/image" Target="../media/image35.png"/><Relationship Id="rId25" Type="http://schemas.openxmlformats.org/officeDocument/2006/relationships/image" Target="../media/image39.png"/><Relationship Id="rId33" Type="http://schemas.openxmlformats.org/officeDocument/2006/relationships/image" Target="../media/image43.png"/><Relationship Id="rId38" Type="http://schemas.openxmlformats.org/officeDocument/2006/relationships/customXml" Target="../ink/ink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1322093" TargetMode="External"/><Relationship Id="rId2" Type="http://schemas.openxmlformats.org/officeDocument/2006/relationships/hyperlink" Target="https://inspirehep.net/literature/128020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793EF0C2-EE57-40DD-B754-BF1477FABA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9902" y="0"/>
            <a:ext cx="3054098" cy="51435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6340926" y="723899"/>
            <a:ext cx="2726873" cy="3695701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Dr. Terrance </a:t>
            </a:r>
            <a:r>
              <a:rPr lang="en-US" dirty="0" err="1">
                <a:solidFill>
                  <a:schemeClr val="bg1"/>
                </a:solidFill>
                <a:latin typeface="Arial" charset="0"/>
                <a:cs typeface="Arial" charset="0"/>
              </a:rPr>
              <a:t>Figy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Assistant Professor</a:t>
            </a: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Department of Mathematics, Statistics, and Physics</a:t>
            </a: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Wichita State University  </a:t>
            </a:r>
          </a:p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Particles on the Plains</a:t>
            </a:r>
          </a:p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April 2, 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F9B4B4-1BD4-1F44-B8BF-74A5E6782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254" y="172639"/>
            <a:ext cx="5917447" cy="361831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Higgs Boson Production in Association of Three Jets via Gluon Fusion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1519F3AB-2870-4242-B760-FD20C51CA38C}"/>
                  </a:ext>
                </a:extLst>
              </p14:cNvPr>
              <p14:cNvContentPartPr/>
              <p14:nvPr/>
            </p14:nvContentPartPr>
            <p14:xfrm>
              <a:off x="5461640" y="1285400"/>
              <a:ext cx="360" cy="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1519F3AB-2870-4242-B760-FD20C51CA38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3000" y="127676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8032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4A365-3308-2047-BC1B-02A27FA54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(Pure CP-odd)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1E39FD-A380-1340-8A3C-A5899042A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490" y="840658"/>
            <a:ext cx="6437019" cy="371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9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3D15A-1580-0F4D-BF24-A5CB0D23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(Pure CP-odd)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D0888E-D241-094F-8991-3A48E6175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764" y="1202700"/>
            <a:ext cx="5828472" cy="347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43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7E333-355B-8B40-99C2-93A8059B2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(Pure CP-odd)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581ECB-7EF6-F146-9EE9-AC1475561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556" y="840658"/>
            <a:ext cx="68453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8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2923B-839A-0B4A-BA22-08ADE925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(CP-violating)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336CDE-6913-0241-BA35-5D45FDE26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156" y="840658"/>
            <a:ext cx="68961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9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E5E31-F337-7341-B893-F89E17B5A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(CP-violating)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23F327-5285-3445-A7F8-6BEBF84C5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837" y="840658"/>
            <a:ext cx="6492737" cy="39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4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8A132-83D9-CC40-A41D-6F4B66941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(CP-violating)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A8D26B-A0B9-DE45-81CC-5952A467B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841" y="1087120"/>
            <a:ext cx="5818729" cy="362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4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037D7-7407-B947-82EF-FF4993E79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(CP-violating)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4AE9C2-03D0-DD44-9561-F008FAC56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745" y="1026160"/>
            <a:ext cx="5346510" cy="348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4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49406-079C-5043-B640-86A21A5E0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(CP-violating)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EC2F38-239B-AE43-A11E-CB69B69F5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56" y="1018540"/>
            <a:ext cx="59563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25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8AD7A-14A2-2545-8878-1A4557FA3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Remarks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EAA8ACA5-8542-C84C-9B31-E443202C3110}"/>
                  </a:ext>
                </a:extLst>
              </p14:cNvPr>
              <p14:cNvContentPartPr/>
              <p14:nvPr/>
            </p14:nvContentPartPr>
            <p14:xfrm>
              <a:off x="836360" y="3775040"/>
              <a:ext cx="395640" cy="73008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EAA8ACA5-8542-C84C-9B31-E443202C311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7360" y="3766040"/>
                <a:ext cx="413280" cy="747720"/>
              </a:xfrm>
              <a:prstGeom prst="rect">
                <a:avLst/>
              </a:prstGeom>
            </p:spPr>
          </p:pic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2B5A431B-B70F-7949-8F5E-93E7F93F2366}"/>
              </a:ext>
            </a:extLst>
          </p:cNvPr>
          <p:cNvGrpSpPr/>
          <p:nvPr/>
        </p:nvGrpSpPr>
        <p:grpSpPr>
          <a:xfrm>
            <a:off x="450851" y="1615440"/>
            <a:ext cx="6396802" cy="2087567"/>
            <a:chOff x="469520" y="1607480"/>
            <a:chExt cx="6508440" cy="2124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3B299B9-8DE7-BD42-B190-0064BEC9DCCD}"/>
                    </a:ext>
                  </a:extLst>
                </p14:cNvPr>
                <p14:cNvContentPartPr/>
                <p14:nvPr/>
              </p14:nvContentPartPr>
              <p14:xfrm>
                <a:off x="1427840" y="1607480"/>
                <a:ext cx="1609200" cy="62136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3B299B9-8DE7-BD42-B190-0064BEC9DCC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19051" y="1598321"/>
                  <a:ext cx="1627145" cy="639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67F6BFC0-4BB4-0643-86F8-332258AC58CB}"/>
                    </a:ext>
                  </a:extLst>
                </p14:cNvPr>
                <p14:cNvContentPartPr/>
                <p14:nvPr/>
              </p14:nvContentPartPr>
              <p14:xfrm>
                <a:off x="2313440" y="1959200"/>
                <a:ext cx="456480" cy="118296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67F6BFC0-4BB4-0643-86F8-332258AC58C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304647" y="1950041"/>
                  <a:ext cx="474431" cy="12009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00071DD4-412A-AE42-8E81-80F9BBF1C051}"/>
                    </a:ext>
                  </a:extLst>
                </p14:cNvPr>
                <p14:cNvContentPartPr/>
                <p14:nvPr/>
              </p14:nvContentPartPr>
              <p14:xfrm>
                <a:off x="3217040" y="2093840"/>
                <a:ext cx="896040" cy="108972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00071DD4-412A-AE42-8E81-80F9BBF1C05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207886" y="2085049"/>
                  <a:ext cx="913983" cy="11076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6587BAB6-FD2C-664D-82B3-109FA88E3148}"/>
                    </a:ext>
                  </a:extLst>
                </p14:cNvPr>
                <p14:cNvContentPartPr/>
                <p14:nvPr/>
              </p14:nvContentPartPr>
              <p14:xfrm>
                <a:off x="4291280" y="2577680"/>
                <a:ext cx="562320" cy="37620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6587BAB6-FD2C-664D-82B3-109FA88E31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82494" y="2568522"/>
                  <a:ext cx="580259" cy="3941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B5DBCDF2-CF1C-B041-AF31-2E6F11F3C770}"/>
                    </a:ext>
                  </a:extLst>
                </p14:cNvPr>
                <p14:cNvContentPartPr/>
                <p14:nvPr/>
              </p14:nvContentPartPr>
              <p14:xfrm>
                <a:off x="5071400" y="2463200"/>
                <a:ext cx="521640" cy="45144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B5DBCDF2-CF1C-B041-AF31-2E6F11F3C77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062242" y="2454413"/>
                  <a:ext cx="539590" cy="4693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7844E03F-D956-2F41-84E8-5C6837651FC1}"/>
                    </a:ext>
                  </a:extLst>
                </p14:cNvPr>
                <p14:cNvContentPartPr/>
                <p14:nvPr/>
              </p14:nvContentPartPr>
              <p14:xfrm>
                <a:off x="5589080" y="1608920"/>
                <a:ext cx="294120" cy="10213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7844E03F-D956-2F41-84E8-5C6837651FC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580289" y="1600128"/>
                  <a:ext cx="312068" cy="10392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43CEDED6-3D57-3D45-A8F6-15A4B17EE136}"/>
                    </a:ext>
                  </a:extLst>
                </p14:cNvPr>
                <p14:cNvContentPartPr/>
                <p14:nvPr/>
              </p14:nvContentPartPr>
              <p14:xfrm>
                <a:off x="5788160" y="1933640"/>
                <a:ext cx="273960" cy="37584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43CEDED6-3D57-3D45-A8F6-15A4B17EE13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779004" y="1924848"/>
                  <a:ext cx="291907" cy="393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B868853F-90A4-7F4F-9454-8C566718B1BA}"/>
                    </a:ext>
                  </a:extLst>
                </p14:cNvPr>
                <p14:cNvContentPartPr/>
                <p14:nvPr/>
              </p14:nvContentPartPr>
              <p14:xfrm>
                <a:off x="5906960" y="2158280"/>
                <a:ext cx="567000" cy="51732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B868853F-90A4-7F4F-9454-8C566718B1B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897803" y="2149121"/>
                  <a:ext cx="584948" cy="5352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19624DF5-ACF9-3C46-9B90-F03CEE31EBFB}"/>
                    </a:ext>
                  </a:extLst>
                </p14:cNvPr>
                <p14:cNvContentPartPr/>
                <p14:nvPr/>
              </p14:nvContentPartPr>
              <p14:xfrm>
                <a:off x="6338600" y="2125160"/>
                <a:ext cx="639360" cy="60120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19624DF5-ACF9-3C46-9B90-F03CEE31EBF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329807" y="2116367"/>
                  <a:ext cx="657313" cy="61915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81E55D63-213B-2D4B-A6A7-4161FE893D9B}"/>
                    </a:ext>
                  </a:extLst>
                </p14:cNvPr>
                <p14:cNvContentPartPr/>
                <p14:nvPr/>
              </p14:nvContentPartPr>
              <p14:xfrm>
                <a:off x="469520" y="3127400"/>
                <a:ext cx="631080" cy="60408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81E55D63-213B-2D4B-A6A7-4161FE893D9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60363" y="3118242"/>
                  <a:ext cx="649027" cy="6220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D4E88BCA-159F-A74B-8554-DE1AD25C3592}"/>
                    </a:ext>
                  </a:extLst>
                </p14:cNvPr>
                <p14:cNvContentPartPr/>
                <p14:nvPr/>
              </p14:nvContentPartPr>
              <p14:xfrm>
                <a:off x="1083320" y="3320720"/>
                <a:ext cx="658440" cy="41040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D4E88BCA-159F-A74B-8554-DE1AD25C3592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074160" y="3311934"/>
                  <a:ext cx="676394" cy="42833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6CF2633-02C7-7343-A7FA-49C3659C7C4E}"/>
              </a:ext>
            </a:extLst>
          </p:cNvPr>
          <p:cNvGrpSpPr/>
          <p:nvPr/>
        </p:nvGrpSpPr>
        <p:grpSpPr>
          <a:xfrm>
            <a:off x="5508800" y="3442400"/>
            <a:ext cx="1256040" cy="960840"/>
            <a:chOff x="5508800" y="3442400"/>
            <a:chExt cx="1256040" cy="960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628C583E-71AA-AF43-B237-43EE177A18FB}"/>
                    </a:ext>
                  </a:extLst>
                </p14:cNvPr>
                <p14:cNvContentPartPr/>
                <p14:nvPr/>
              </p14:nvContentPartPr>
              <p14:xfrm>
                <a:off x="5508800" y="3442400"/>
                <a:ext cx="374760" cy="93960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628C583E-71AA-AF43-B237-43EE177A18F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500160" y="3433760"/>
                  <a:ext cx="392400" cy="9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8F68BC47-44B2-4C46-85D4-03259F08E5CA}"/>
                    </a:ext>
                  </a:extLst>
                </p14:cNvPr>
                <p14:cNvContentPartPr/>
                <p14:nvPr/>
              </p14:nvContentPartPr>
              <p14:xfrm>
                <a:off x="6229520" y="3580280"/>
                <a:ext cx="535320" cy="82296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8F68BC47-44B2-4C46-85D4-03259F08E5C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220520" y="3571280"/>
                  <a:ext cx="552960" cy="84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DEB81D35-8F40-4F41-9BFF-A666C2A25589}"/>
                    </a:ext>
                  </a:extLst>
                </p14:cNvPr>
                <p14:cNvContentPartPr/>
                <p14:nvPr/>
              </p14:nvContentPartPr>
              <p14:xfrm>
                <a:off x="5905520" y="3707720"/>
                <a:ext cx="308160" cy="16560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DEB81D35-8F40-4F41-9BFF-A666C2A25589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896880" y="3698720"/>
                  <a:ext cx="325800" cy="18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96899623-19CE-5D4C-9423-8DB72552CFC2}"/>
                    </a:ext>
                  </a:extLst>
                </p14:cNvPr>
                <p14:cNvContentPartPr/>
                <p14:nvPr/>
              </p14:nvContentPartPr>
              <p14:xfrm>
                <a:off x="5534720" y="4093280"/>
                <a:ext cx="163800" cy="2322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96899623-19CE-5D4C-9423-8DB72552CFC2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525720" y="4084280"/>
                  <a:ext cx="181440" cy="24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86BA1407-6FCE-D749-BFC8-DFA636EBD332}"/>
                    </a:ext>
                  </a:extLst>
                </p14:cNvPr>
                <p14:cNvContentPartPr/>
                <p14:nvPr/>
              </p14:nvContentPartPr>
              <p14:xfrm>
                <a:off x="5649560" y="3548240"/>
                <a:ext cx="359640" cy="18504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86BA1407-6FCE-D749-BFC8-DFA636EBD332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640920" y="3539600"/>
                  <a:ext cx="37728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2C9DD4E8-E451-9B47-A9AE-2E0D1412FA9C}"/>
                    </a:ext>
                  </a:extLst>
                </p14:cNvPr>
                <p14:cNvContentPartPr/>
                <p14:nvPr/>
              </p14:nvContentPartPr>
              <p14:xfrm>
                <a:off x="6439760" y="4156280"/>
                <a:ext cx="97560" cy="1195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2C9DD4E8-E451-9B47-A9AE-2E0D1412FA9C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431120" y="4147640"/>
                  <a:ext cx="11520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60888E55-D747-A141-A94A-E40149BB0E92}"/>
                    </a:ext>
                  </a:extLst>
                </p14:cNvPr>
                <p14:cNvContentPartPr/>
                <p14:nvPr/>
              </p14:nvContentPartPr>
              <p14:xfrm>
                <a:off x="6467840" y="4163840"/>
                <a:ext cx="193680" cy="36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60888E55-D747-A141-A94A-E40149BB0E92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458840" y="4154840"/>
                  <a:ext cx="2113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0596C1CA-E780-CA4A-9336-34ED9B856561}"/>
                    </a:ext>
                  </a:extLst>
                </p14:cNvPr>
                <p14:cNvContentPartPr/>
                <p14:nvPr/>
              </p14:nvContentPartPr>
              <p14:xfrm>
                <a:off x="6421040" y="3656600"/>
                <a:ext cx="164160" cy="25020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0596C1CA-E780-CA4A-9336-34ED9B85656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412400" y="3647960"/>
                  <a:ext cx="181800" cy="2678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09683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8A38F-3FC9-A441-A79E-E706F89DA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Rebuilding Research Programs after Covid-19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E3756-54F8-8341-8CBD-530EE14BD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talk I will make a numerous excuses. </a:t>
            </a:r>
          </a:p>
          <a:p>
            <a:r>
              <a:rPr lang="en-US" dirty="0"/>
              <a:t>In this talk you learn about a research project started before Covid-19. You will hear complaints about artificial paradigms. If you are offended tell me.</a:t>
            </a:r>
          </a:p>
          <a:p>
            <a:r>
              <a:rPr lang="en-US" dirty="0"/>
              <a:t>In this talk I will give the young scientists some good advice: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400" dirty="0"/>
              <a:t> “Physics isn't the most important thing. Love is.” </a:t>
            </a:r>
            <a:br>
              <a:rPr lang="en-US" sz="2400" dirty="0"/>
            </a:br>
            <a:r>
              <a:rPr lang="en-US" sz="2400" dirty="0"/>
              <a:t>		― </a:t>
            </a:r>
            <a:r>
              <a:rPr lang="en-US" sz="2400" b="1" dirty="0"/>
              <a:t>Richard P. Feynman</a:t>
            </a:r>
          </a:p>
          <a:p>
            <a:r>
              <a:rPr lang="en-US" sz="2400" dirty="0"/>
              <a:t>Catch-22: In order to feed a family and advance I need to ignore my family.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21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C1952-78FE-C948-86D9-D286A5553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support the struggling scientists?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F3266-94AD-6D48-AA14-75003245E7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much have compassion. </a:t>
            </a:r>
          </a:p>
          <a:p>
            <a:r>
              <a:rPr lang="en-US" dirty="0"/>
              <a:t>We must communicate clearly what is needed.</a:t>
            </a:r>
          </a:p>
          <a:p>
            <a:r>
              <a:rPr lang="en-US" dirty="0"/>
              <a:t>We must stand our ground. Maybe form a union if need be.</a:t>
            </a:r>
          </a:p>
          <a:p>
            <a:r>
              <a:rPr lang="en-US" dirty="0"/>
              <a:t>Finally, for those non-scientists, please, stop assuming we sit around and do nothing. </a:t>
            </a:r>
          </a:p>
          <a:p>
            <a:r>
              <a:rPr lang="en-US" dirty="0"/>
              <a:t>I am concerned that COVID-19 and the attacks on democracy are setting us back in terms of scientific discovery and innovation. </a:t>
            </a:r>
          </a:p>
          <a:p>
            <a:r>
              <a:rPr lang="en-US" dirty="0"/>
              <a:t>Please, check in on the struggling scientists. They may be sitting next to you. </a:t>
            </a:r>
          </a:p>
        </p:txBody>
      </p:sp>
    </p:spTree>
    <p:extLst>
      <p:ext uri="{BB962C8B-B14F-4D97-AF65-F5344CB8AC3E}">
        <p14:creationId xmlns:p14="http://schemas.microsoft.com/office/powerpoint/2010/main" val="329314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E3C0A-B731-6945-A6A7-69C914C11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the Higgs Boson So Interesting to Dr. </a:t>
            </a:r>
            <a:r>
              <a:rPr lang="en-US" dirty="0" err="1"/>
              <a:t>Figy</a:t>
            </a:r>
            <a:r>
              <a:rPr lang="en-US" dirty="0"/>
              <a:t>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5E570-1794-B749-A08D-1801F9A27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reason I’m interested in particle physics is to a help me understand what the table is made of. </a:t>
            </a:r>
          </a:p>
          <a:p>
            <a:r>
              <a:rPr lang="en-US" dirty="0"/>
              <a:t>I find the Higgs Boson interesting because it is a “real world” problem.  </a:t>
            </a:r>
          </a:p>
          <a:p>
            <a:r>
              <a:rPr lang="en-US" dirty="0"/>
              <a:t>The problem of understanding the fundamental interactions and particles is the most “real world” problem you can study.</a:t>
            </a:r>
          </a:p>
          <a:p>
            <a:r>
              <a:rPr lang="en-US" dirty="0"/>
              <a:t>Studying the Higgs boson allows me to use a very BIG computer and do some programming.</a:t>
            </a:r>
          </a:p>
          <a:p>
            <a:r>
              <a:rPr lang="en-US" dirty="0"/>
              <a:t>I’m a scientist and prefer to find ways to move the science I’m passionate about forward.</a:t>
            </a:r>
          </a:p>
        </p:txBody>
      </p:sp>
    </p:spTree>
    <p:extLst>
      <p:ext uri="{BB962C8B-B14F-4D97-AF65-F5344CB8AC3E}">
        <p14:creationId xmlns:p14="http://schemas.microsoft.com/office/powerpoint/2010/main" val="15119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49A6-1878-E448-A9A2-D21FB2074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and Collaborators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14A38-A72F-7A4C-9882-2E988837A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Higgs boson CP-properties of the gluonic contributions in Higgs plus three jet production via gluon fusion at the LHC</a:t>
            </a:r>
            <a:endParaRPr lang="en-US" dirty="0"/>
          </a:p>
          <a:p>
            <a:r>
              <a:rPr lang="en-US" dirty="0">
                <a:hlinkClick r:id="rId3"/>
              </a:rPr>
              <a:t>CP-violating Higgs boson production in association with three jets via gluon fusion</a:t>
            </a:r>
            <a:endParaRPr lang="en-US" dirty="0"/>
          </a:p>
          <a:p>
            <a:r>
              <a:rPr lang="en-US" dirty="0"/>
              <a:t>Collaborators: Francisco Campanario and Michael </a:t>
            </a:r>
            <a:r>
              <a:rPr lang="en-US" dirty="0" err="1"/>
              <a:t>Kubocz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546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41B2-BD33-FE4B-BD18-F015FE90A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CP-violating Higgs Boson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DF4D28-8C9E-3F48-AE52-8D003BE0D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017" y="1702199"/>
            <a:ext cx="5195570" cy="869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F26A57-4DA8-544B-965A-84E418C2E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017" y="2972112"/>
            <a:ext cx="5997044" cy="961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10B56F-D055-FA41-BDD2-5764EA149D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0784" y="885107"/>
            <a:ext cx="2766018" cy="761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C52473-C1C3-9441-BF33-5484932713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7856" y="861536"/>
            <a:ext cx="2941344" cy="76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7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08305-18E7-2945-89E0-7CAC5C03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CP-violating Higgs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E35A14-3FFA-2147-A7D7-E6C88A333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612" y="963252"/>
            <a:ext cx="6439188" cy="1333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7ED9C4-B621-FD49-848C-79BF9C4F3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740" y="2354123"/>
            <a:ext cx="2504758" cy="4356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6FDA3C-671B-4C40-AF3F-BE4BF39E1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939" y="2789733"/>
            <a:ext cx="6373647" cy="43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9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DD34E-E1FF-594A-8A28-343CDCA08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Feynman Diagrams (Yes, we still use them.)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B308F4-6ECD-7C43-BDFA-C44DBA5CD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42" y="1361937"/>
            <a:ext cx="3767759" cy="9085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FCDE32-06BB-A946-8BB7-DD39E5840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748" y="1003852"/>
            <a:ext cx="3352800" cy="1943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D9244E-8F8A-EF4E-A1E4-CC69E70D5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152" y="2571750"/>
            <a:ext cx="4112729" cy="194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71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FB684-2497-1C4F-8ABE-BE189A0F2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Results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D6597F-809E-6D43-BD45-1F8462C9CE16}"/>
              </a:ext>
            </a:extLst>
          </p:cNvPr>
          <p:cNvSpPr txBox="1"/>
          <p:nvPr/>
        </p:nvSpPr>
        <p:spPr>
          <a:xfrm>
            <a:off x="858872" y="1094422"/>
            <a:ext cx="51988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MMHT2014nlo68lo </a:t>
            </a:r>
            <a:r>
              <a:rPr lang="en-US" dirty="0" err="1"/>
              <a:t>parton</a:t>
            </a:r>
            <a:r>
              <a:rPr lang="en-US" dirty="0"/>
              <a:t> distributions  functions</a:t>
            </a:r>
          </a:p>
          <a:p>
            <a:r>
              <a:rPr lang="en-US" dirty="0"/>
              <a:t>Kt-jet with p=-1 </a:t>
            </a:r>
          </a:p>
          <a:p>
            <a:r>
              <a:rPr lang="en-US" dirty="0" err="1"/>
              <a:t>alphaS</a:t>
            </a:r>
            <a:r>
              <a:rPr lang="en-US" dirty="0"/>
              <a:t>(</a:t>
            </a:r>
            <a:r>
              <a:rPr lang="en-US" dirty="0" err="1"/>
              <a:t>Mz</a:t>
            </a:r>
            <a:r>
              <a:rPr lang="en-US" dirty="0"/>
              <a:t>) =0.130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88FA92-E75E-3A49-B0C2-C5C6D0D2D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78" y="2444157"/>
            <a:ext cx="5646446" cy="6346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9D7233-2258-8F4C-BDCC-8868868E4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78" y="2956750"/>
            <a:ext cx="2751483" cy="773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045536-B09E-C244-8CD1-3D625C29A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87" y="3742204"/>
            <a:ext cx="4831909" cy="5684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3E68A7-D4CA-D847-945C-91CDCE5C6CAC}"/>
              </a:ext>
            </a:extLst>
          </p:cNvPr>
          <p:cNvSpPr txBox="1"/>
          <p:nvPr/>
        </p:nvSpPr>
        <p:spPr>
          <a:xfrm>
            <a:off x="6016889" y="1453745"/>
            <a:ext cx="2822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Collider Energies: 13 </a:t>
            </a:r>
            <a:r>
              <a:rPr lang="en-US" dirty="0" err="1"/>
              <a:t>TeV</a:t>
            </a:r>
            <a:endParaRPr lang="en-US" dirty="0"/>
          </a:p>
          <a:p>
            <a:r>
              <a:rPr lang="en-US" dirty="0"/>
              <a:t>                              27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2DC56C-E84D-054C-93CC-080C8C0D3B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872" y="2011390"/>
            <a:ext cx="4187424" cy="56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36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FEB71A"/>
      </a:accent1>
      <a:accent2>
        <a:srgbClr val="6E81D6"/>
      </a:accent2>
      <a:accent3>
        <a:srgbClr val="705E5F"/>
      </a:accent3>
      <a:accent4>
        <a:srgbClr val="CC823D"/>
      </a:accent4>
      <a:accent5>
        <a:srgbClr val="72A7C0"/>
      </a:accent5>
      <a:accent6>
        <a:srgbClr val="BECC8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453</Words>
  <Application>Microsoft Macintosh PowerPoint</Application>
  <PresentationFormat>On-screen Show (16:9)</PresentationFormat>
  <Paragraphs>51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Georgia</vt:lpstr>
      <vt:lpstr>Office Theme</vt:lpstr>
      <vt:lpstr>Higgs Boson Production in Association of Three Jets via Gluon Fusion  </vt:lpstr>
      <vt:lpstr>Rebuilding Research Programs after Covid-19</vt:lpstr>
      <vt:lpstr>How do we support the struggling scientists?</vt:lpstr>
      <vt:lpstr>Why is the Higgs Boson So Interesting to Dr. Figy? </vt:lpstr>
      <vt:lpstr>References and Collaborators </vt:lpstr>
      <vt:lpstr>CP-violating Higgs Boson </vt:lpstr>
      <vt:lpstr>CP-violating Higgs </vt:lpstr>
      <vt:lpstr>Feynman Diagrams (Yes, we still use them.)</vt:lpstr>
      <vt:lpstr>Numerical Results  </vt:lpstr>
      <vt:lpstr>Numerical Results (Pure CP-odd) </vt:lpstr>
      <vt:lpstr>Numerical Results (Pure CP-odd)</vt:lpstr>
      <vt:lpstr>Numerical Results (Pure CP-odd)</vt:lpstr>
      <vt:lpstr>Numerical Results (CP-violating)</vt:lpstr>
      <vt:lpstr>Numerical Results (CP-violating) </vt:lpstr>
      <vt:lpstr>Numerical Results (CP-violating)</vt:lpstr>
      <vt:lpstr>Numerical Results (CP-violating) </vt:lpstr>
      <vt:lpstr>Numerical Results (CP-violating) </vt:lpstr>
      <vt:lpstr>Closing Remarks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Electroweak Higgs Boson Production using Herwig 7/Hjets at Hadron Colliders</dc:title>
  <dc:creator>Figy, Terrance</dc:creator>
  <cp:lastModifiedBy>Figy, Terrance</cp:lastModifiedBy>
  <cp:revision>2</cp:revision>
  <dcterms:created xsi:type="dcterms:W3CDTF">2020-05-04T18:41:14Z</dcterms:created>
  <dcterms:modified xsi:type="dcterms:W3CDTF">2022-04-02T03:04:33Z</dcterms:modified>
</cp:coreProperties>
</file>