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JPG" ContentType="image/jpeg"/>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35"/>
  </p:notesMasterIdLst>
  <p:handoutMasterIdLst>
    <p:handoutMasterId r:id="rId36"/>
  </p:handoutMasterIdLst>
  <p:sldIdLst>
    <p:sldId id="371" r:id="rId2"/>
    <p:sldId id="730" r:id="rId3"/>
    <p:sldId id="705" r:id="rId4"/>
    <p:sldId id="710" r:id="rId5"/>
    <p:sldId id="722" r:id="rId6"/>
    <p:sldId id="731" r:id="rId7"/>
    <p:sldId id="623" r:id="rId8"/>
    <p:sldId id="723" r:id="rId9"/>
    <p:sldId id="585" r:id="rId10"/>
    <p:sldId id="718" r:id="rId11"/>
    <p:sldId id="646" r:id="rId12"/>
    <p:sldId id="693" r:id="rId13"/>
    <p:sldId id="650" r:id="rId14"/>
    <p:sldId id="651" r:id="rId15"/>
    <p:sldId id="727" r:id="rId16"/>
    <p:sldId id="695" r:id="rId17"/>
    <p:sldId id="721" r:id="rId18"/>
    <p:sldId id="720" r:id="rId19"/>
    <p:sldId id="657" r:id="rId20"/>
    <p:sldId id="729" r:id="rId21"/>
    <p:sldId id="728" r:id="rId22"/>
    <p:sldId id="719" r:id="rId23"/>
    <p:sldId id="726" r:id="rId24"/>
    <p:sldId id="683" r:id="rId25"/>
    <p:sldId id="689" r:id="rId26"/>
    <p:sldId id="661" r:id="rId27"/>
    <p:sldId id="666" r:id="rId28"/>
    <p:sldId id="660" r:id="rId29"/>
    <p:sldId id="701" r:id="rId30"/>
    <p:sldId id="669" r:id="rId31"/>
    <p:sldId id="670" r:id="rId32"/>
    <p:sldId id="653" r:id="rId33"/>
    <p:sldId id="725" r:id="rId34"/>
  </p:sldIdLst>
  <p:sldSz cx="9144000" cy="6858000" type="screen4x3"/>
  <p:notesSz cx="6934200" cy="9220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04">
          <p15:clr>
            <a:srgbClr val="A4A3A4"/>
          </p15:clr>
        </p15:guide>
        <p15:guide id="2" pos="218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01FF"/>
    <a:srgbClr val="000000"/>
    <a:srgbClr val="CC3399"/>
    <a:srgbClr val="172E10"/>
    <a:srgbClr val="683600"/>
    <a:srgbClr val="4D4D4D"/>
    <a:srgbClr val="3333CC"/>
    <a:srgbClr val="FE4A02"/>
    <a:srgbClr val="33CC33"/>
    <a:srgbClr val="FA74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17" autoAdjust="0"/>
    <p:restoredTop sz="92841" autoAdjust="0"/>
  </p:normalViewPr>
  <p:slideViewPr>
    <p:cSldViewPr>
      <p:cViewPr varScale="1">
        <p:scale>
          <a:sx n="62" d="100"/>
          <a:sy n="62" d="100"/>
        </p:scale>
        <p:origin x="-1656"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808"/>
    </p:cViewPr>
  </p:sorterViewPr>
  <p:notesViewPr>
    <p:cSldViewPr>
      <p:cViewPr varScale="1">
        <p:scale>
          <a:sx n="51" d="100"/>
          <a:sy n="51" d="100"/>
        </p:scale>
        <p:origin x="-2840" y="-112"/>
      </p:cViewPr>
      <p:guideLst>
        <p:guide orient="horz" pos="2904"/>
        <p:guide pos="2184"/>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03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0375"/>
          </a:xfrm>
          <a:prstGeom prst="rect">
            <a:avLst/>
          </a:prstGeom>
        </p:spPr>
        <p:txBody>
          <a:bodyPr vert="horz" lIns="91440" tIns="45720" rIns="91440" bIns="45720" rtlCol="0"/>
          <a:lstStyle>
            <a:lvl1pPr algn="r">
              <a:defRPr sz="1200"/>
            </a:lvl1pPr>
          </a:lstStyle>
          <a:p>
            <a:fld id="{8198F08A-4D04-744A-A77C-74B3087B4699}" type="datetimeFigureOut">
              <a:rPr lang="en-US" smtClean="0"/>
              <a:t>1/14/16</a:t>
            </a:fld>
            <a:endParaRPr lang="en-US"/>
          </a:p>
        </p:txBody>
      </p:sp>
      <p:sp>
        <p:nvSpPr>
          <p:cNvPr id="4" name="Footer Placeholder 3"/>
          <p:cNvSpPr>
            <a:spLocks noGrp="1"/>
          </p:cNvSpPr>
          <p:nvPr>
            <p:ph type="ftr" sz="quarter" idx="2"/>
          </p:nvPr>
        </p:nvSpPr>
        <p:spPr>
          <a:xfrm>
            <a:off x="0" y="8758238"/>
            <a:ext cx="3005138" cy="4603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758238"/>
            <a:ext cx="3005138" cy="460375"/>
          </a:xfrm>
          <a:prstGeom prst="rect">
            <a:avLst/>
          </a:prstGeom>
        </p:spPr>
        <p:txBody>
          <a:bodyPr vert="horz" lIns="91440" tIns="45720" rIns="91440" bIns="45720" rtlCol="0" anchor="b"/>
          <a:lstStyle>
            <a:lvl1pPr algn="r">
              <a:defRPr sz="1200"/>
            </a:lvl1pPr>
          </a:lstStyle>
          <a:p>
            <a:fld id="{6BD7EC3B-5D1A-4A45-AA93-A87CAB34A810}" type="slidenum">
              <a:rPr lang="en-US" smtClean="0"/>
              <a:t>‹#›</a:t>
            </a:fld>
            <a:endParaRPr lang="en-US"/>
          </a:p>
        </p:txBody>
      </p:sp>
    </p:spTree>
    <p:extLst>
      <p:ext uri="{BB962C8B-B14F-4D97-AF65-F5344CB8AC3E}">
        <p14:creationId xmlns:p14="http://schemas.microsoft.com/office/powerpoint/2010/main" val="2514611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04820" cy="461010"/>
          </a:xfrm>
          <a:prstGeom prst="rect">
            <a:avLst/>
          </a:prstGeom>
        </p:spPr>
        <p:txBody>
          <a:bodyPr vert="horz" lIns="92300" tIns="46150" rIns="92300" bIns="46150" rtlCol="0"/>
          <a:lstStyle>
            <a:lvl1pPr algn="l">
              <a:defRPr sz="1300"/>
            </a:lvl1pPr>
          </a:lstStyle>
          <a:p>
            <a:endParaRPr lang="en-US"/>
          </a:p>
        </p:txBody>
      </p:sp>
      <p:sp>
        <p:nvSpPr>
          <p:cNvPr id="3" name="日期占位符 2"/>
          <p:cNvSpPr>
            <a:spLocks noGrp="1"/>
          </p:cNvSpPr>
          <p:nvPr>
            <p:ph type="dt" idx="1"/>
          </p:nvPr>
        </p:nvSpPr>
        <p:spPr>
          <a:xfrm>
            <a:off x="3927775" y="0"/>
            <a:ext cx="3004820" cy="461010"/>
          </a:xfrm>
          <a:prstGeom prst="rect">
            <a:avLst/>
          </a:prstGeom>
        </p:spPr>
        <p:txBody>
          <a:bodyPr vert="horz" lIns="92300" tIns="46150" rIns="92300" bIns="46150" rtlCol="0"/>
          <a:lstStyle>
            <a:lvl1pPr algn="r">
              <a:defRPr sz="1300"/>
            </a:lvl1pPr>
          </a:lstStyle>
          <a:p>
            <a:fld id="{76DED6FA-3620-42DE-A214-F363622CAC83}" type="datetimeFigureOut">
              <a:rPr lang="en-US" smtClean="0"/>
              <a:pPr/>
              <a:t>1/14/16</a:t>
            </a:fld>
            <a:endParaRPr lang="en-US"/>
          </a:p>
        </p:txBody>
      </p:sp>
      <p:sp>
        <p:nvSpPr>
          <p:cNvPr id="4" name="幻灯片图像占位符 3"/>
          <p:cNvSpPr>
            <a:spLocks noGrp="1" noRot="1" noChangeAspect="1"/>
          </p:cNvSpPr>
          <p:nvPr>
            <p:ph type="sldImg" idx="2"/>
          </p:nvPr>
        </p:nvSpPr>
        <p:spPr>
          <a:xfrm>
            <a:off x="1162050" y="692150"/>
            <a:ext cx="4610100" cy="3457575"/>
          </a:xfrm>
          <a:prstGeom prst="rect">
            <a:avLst/>
          </a:prstGeom>
          <a:noFill/>
          <a:ln w="12700">
            <a:solidFill>
              <a:prstClr val="black"/>
            </a:solidFill>
          </a:ln>
        </p:spPr>
        <p:txBody>
          <a:bodyPr vert="horz" lIns="92300" tIns="46150" rIns="92300" bIns="46150" rtlCol="0" anchor="ctr"/>
          <a:lstStyle/>
          <a:p>
            <a:endParaRPr lang="en-US"/>
          </a:p>
        </p:txBody>
      </p:sp>
      <p:sp>
        <p:nvSpPr>
          <p:cNvPr id="5" name="备注占位符 4"/>
          <p:cNvSpPr>
            <a:spLocks noGrp="1"/>
          </p:cNvSpPr>
          <p:nvPr>
            <p:ph type="body" sz="quarter" idx="3"/>
          </p:nvPr>
        </p:nvSpPr>
        <p:spPr>
          <a:xfrm>
            <a:off x="693420" y="4379596"/>
            <a:ext cx="5547360" cy="4149090"/>
          </a:xfrm>
          <a:prstGeom prst="rect">
            <a:avLst/>
          </a:prstGeom>
        </p:spPr>
        <p:txBody>
          <a:bodyPr vert="horz" lIns="92300" tIns="46150" rIns="92300" bIns="4615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页脚占位符 5"/>
          <p:cNvSpPr>
            <a:spLocks noGrp="1"/>
          </p:cNvSpPr>
          <p:nvPr>
            <p:ph type="ftr" sz="quarter" idx="4"/>
          </p:nvPr>
        </p:nvSpPr>
        <p:spPr>
          <a:xfrm>
            <a:off x="0" y="8757591"/>
            <a:ext cx="3004820" cy="461010"/>
          </a:xfrm>
          <a:prstGeom prst="rect">
            <a:avLst/>
          </a:prstGeom>
        </p:spPr>
        <p:txBody>
          <a:bodyPr vert="horz" lIns="92300" tIns="46150" rIns="92300" bIns="46150" rtlCol="0" anchor="b"/>
          <a:lstStyle>
            <a:lvl1pPr algn="l">
              <a:defRPr sz="1300"/>
            </a:lvl1pPr>
          </a:lstStyle>
          <a:p>
            <a:endParaRPr lang="en-US"/>
          </a:p>
        </p:txBody>
      </p:sp>
      <p:sp>
        <p:nvSpPr>
          <p:cNvPr id="7" name="灯片编号占位符 6"/>
          <p:cNvSpPr>
            <a:spLocks noGrp="1"/>
          </p:cNvSpPr>
          <p:nvPr>
            <p:ph type="sldNum" sz="quarter" idx="5"/>
          </p:nvPr>
        </p:nvSpPr>
        <p:spPr>
          <a:xfrm>
            <a:off x="3927775" y="8757591"/>
            <a:ext cx="3004820" cy="461010"/>
          </a:xfrm>
          <a:prstGeom prst="rect">
            <a:avLst/>
          </a:prstGeom>
        </p:spPr>
        <p:txBody>
          <a:bodyPr vert="horz" lIns="92300" tIns="46150" rIns="92300" bIns="46150" rtlCol="0" anchor="b"/>
          <a:lstStyle>
            <a:lvl1pPr algn="r">
              <a:defRPr sz="1300"/>
            </a:lvl1pPr>
          </a:lstStyle>
          <a:p>
            <a:fld id="{81D27BB4-7507-496B-A596-4501E78419B6}" type="slidenum">
              <a:rPr lang="en-US" smtClean="0"/>
              <a:pPr/>
              <a:t>‹#›</a:t>
            </a:fld>
            <a:endParaRPr lang="en-US"/>
          </a:p>
        </p:txBody>
      </p:sp>
    </p:spTree>
    <p:extLst>
      <p:ext uri="{BB962C8B-B14F-4D97-AF65-F5344CB8AC3E}">
        <p14:creationId xmlns:p14="http://schemas.microsoft.com/office/powerpoint/2010/main" val="354271285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en.wikipedia.org/wiki/Azimuthal" TargetMode="External"/><Relationship Id="rId4" Type="http://schemas.openxmlformats.org/officeDocument/2006/relationships/hyperlink" Target="https://en.wikipedia.org/wiki/Momentum_space" TargetMode="External"/><Relationship Id="rId5" Type="http://schemas.openxmlformats.org/officeDocument/2006/relationships/hyperlink" Target="https://en.wikipedia.org/wiki/Anisotropy" TargetMode="External"/><Relationship Id="rId6" Type="http://schemas.openxmlformats.org/officeDocument/2006/relationships/hyperlink" Target="https://en.wikipedia.org/wiki/Radiation" TargetMode="External"/><Relationship Id="rId7" Type="http://schemas.openxmlformats.org/officeDocument/2006/relationships/hyperlink" Target="https://en.wikipedia.org/w/index.php?title=Heavy-ion&amp;action=edit&amp;redlink=1" TargetMode="External"/><Relationship Id="rId8" Type="http://schemas.openxmlformats.org/officeDocument/2006/relationships/hyperlink" Target="https://en.wikipedia.org/wiki/Fourier_decomposition" TargetMode="External"/><Relationship Id="rId9" Type="http://schemas.openxmlformats.org/officeDocument/2006/relationships/hyperlink" Target="https://en.wikipedia.org/wiki/Momentum" TargetMode="External"/><Relationship Id="rId10" Type="http://schemas.openxmlformats.org/officeDocument/2006/relationships/hyperlink" Target="https://en.wikipedia.org/wiki/Thermalization" TargetMode="External"/><Relationship Id="rId11" Type="http://schemas.openxmlformats.org/officeDocument/2006/relationships/hyperlink" Target="https://en.wikipedia.org/wiki/Theory_of_relativity" TargetMode="External"/><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1D27BB4-7507-496B-A596-4501E78419B6}" type="slidenum">
              <a:rPr lang="en-US" smtClean="0"/>
              <a:pPr/>
              <a:t>1</a:t>
            </a:fld>
            <a:endParaRPr lang="en-US"/>
          </a:p>
        </p:txBody>
      </p:sp>
    </p:spTree>
    <p:extLst>
      <p:ext uri="{BB962C8B-B14F-4D97-AF65-F5344CB8AC3E}">
        <p14:creationId xmlns:p14="http://schemas.microsoft.com/office/powerpoint/2010/main" val="20097712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81D27BB4-7507-496B-A596-4501E78419B6}" type="slidenum">
              <a:rPr lang="en-US" smtClean="0"/>
              <a:pPr/>
              <a:t>27</a:t>
            </a:fld>
            <a:endParaRPr lang="en-US"/>
          </a:p>
        </p:txBody>
      </p:sp>
      <p:sp>
        <p:nvSpPr>
          <p:cNvPr id="5" name="Notes Placeholder 4"/>
          <p:cNvSpPr>
            <a:spLocks noGrp="1"/>
          </p:cNvSpPr>
          <p:nvPr>
            <p:ph type="body" idx="1"/>
          </p:nvPr>
        </p:nvSpPr>
        <p:spPr>
          <a:prstGeom prst="rect">
            <a:avLst/>
          </a:prstGeom>
        </p:spPr>
        <p:txBody>
          <a:bodyPr wrap="square">
            <a:spAutoFit/>
          </a:bodyPr>
          <a:lstStyle/>
          <a:p>
            <a:r>
              <a:rPr lang="en-US" dirty="0" smtClean="0"/>
              <a:t>Also measure DY against large pT range from TMD-applied region to Twist-3</a:t>
            </a:r>
            <a:endParaRPr lang="en-US" dirty="0"/>
          </a:p>
        </p:txBody>
      </p:sp>
    </p:spTree>
    <p:extLst>
      <p:ext uri="{BB962C8B-B14F-4D97-AF65-F5344CB8AC3E}">
        <p14:creationId xmlns:p14="http://schemas.microsoft.com/office/powerpoint/2010/main" val="25091332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81D27BB4-7507-496B-A596-4501E78419B6}" type="slidenum">
              <a:rPr lang="en-US" smtClean="0"/>
              <a:pPr/>
              <a:t>30</a:t>
            </a:fld>
            <a:endParaRPr lang="en-US"/>
          </a:p>
        </p:txBody>
      </p:sp>
    </p:spTree>
    <p:extLst>
      <p:ext uri="{BB962C8B-B14F-4D97-AF65-F5344CB8AC3E}">
        <p14:creationId xmlns:p14="http://schemas.microsoft.com/office/powerpoint/2010/main" val="37623737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81D27BB4-7507-496B-A596-4501E78419B6}" type="slidenum">
              <a:rPr lang="en-US" smtClean="0"/>
              <a:pPr/>
              <a:t>31</a:t>
            </a:fld>
            <a:endParaRPr lang="en-US"/>
          </a:p>
        </p:txBody>
      </p:sp>
    </p:spTree>
    <p:extLst>
      <p:ext uri="{BB962C8B-B14F-4D97-AF65-F5344CB8AC3E}">
        <p14:creationId xmlns:p14="http://schemas.microsoft.com/office/powerpoint/2010/main" val="31231606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1D27BB4-7507-496B-A596-4501E78419B6}" type="slidenum">
              <a:rPr lang="en-US" smtClean="0"/>
              <a:pPr/>
              <a:t>3</a:t>
            </a:fld>
            <a:endParaRPr lang="en-US"/>
          </a:p>
        </p:txBody>
      </p:sp>
    </p:spTree>
    <p:extLst>
      <p:ext uri="{BB962C8B-B14F-4D97-AF65-F5344CB8AC3E}">
        <p14:creationId xmlns:p14="http://schemas.microsoft.com/office/powerpoint/2010/main" val="42910783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Elliptic flow describes the </a:t>
            </a:r>
            <a:r>
              <a:rPr lang="en-US" dirty="0">
                <a:hlinkClick r:id="rId3"/>
              </a:rPr>
              <a:t>azimuthal </a:t>
            </a:r>
            <a:r>
              <a:rPr lang="en-US" dirty="0">
                <a:hlinkClick r:id="rId4"/>
              </a:rPr>
              <a:t>momentum space </a:t>
            </a:r>
            <a:r>
              <a:rPr lang="en-US" dirty="0">
                <a:hlinkClick r:id="rId5"/>
              </a:rPr>
              <a:t>anisotropy of </a:t>
            </a:r>
            <a:r>
              <a:rPr lang="en-US" dirty="0">
                <a:hlinkClick r:id="rId6"/>
              </a:rPr>
              <a:t>particle emission from non-central </a:t>
            </a:r>
            <a:r>
              <a:rPr lang="en-US" dirty="0">
                <a:hlinkClick r:id="rId7"/>
              </a:rPr>
              <a:t>heavy-ion collisions in the plane transverse to the beam direction, and is defined as the second harmonic coefficient of the azimuthal </a:t>
            </a:r>
            <a:r>
              <a:rPr lang="en-US" dirty="0">
                <a:hlinkClick r:id="rId8"/>
              </a:rPr>
              <a:t>Fourier decomposition of the momentum distribution.</a:t>
            </a:r>
            <a:r>
              <a:rPr lang="en-US" baseline="30000" dirty="0">
                <a:hlinkClick r:id="rId8"/>
              </a:rPr>
              <a:t>[4]</a:t>
            </a:r>
            <a:r>
              <a:rPr lang="en-US" dirty="0">
                <a:hlinkClick r:id="rId8"/>
              </a:rPr>
              <a:t> Elliptic flow is a fundamental observable since it directly reflects the initial spatial </a:t>
            </a:r>
            <a:r>
              <a:rPr lang="en-US" dirty="0">
                <a:hlinkClick r:id="rId5"/>
              </a:rPr>
              <a:t>anisotropy, of the nuclear overlap region in the transverse plane, directly translated into to the observed </a:t>
            </a:r>
            <a:r>
              <a:rPr lang="en-US" dirty="0">
                <a:hlinkClick r:id="rId9"/>
              </a:rPr>
              <a:t>momentum distribution of identified particles. Since the spatial anisotropy is largest at the beginning of the evolution, elliptic flow is especially sensitive to the early stages of system evolution.</a:t>
            </a:r>
            <a:r>
              <a:rPr lang="en-US" baseline="30000" dirty="0">
                <a:hlinkClick r:id="rId9"/>
              </a:rPr>
              <a:t>[5]</a:t>
            </a:r>
            <a:r>
              <a:rPr lang="en-US" dirty="0">
                <a:hlinkClick r:id="rId9"/>
              </a:rPr>
              <a:t> A measurement of elliptic flow thus provides access to the fundamental </a:t>
            </a:r>
            <a:r>
              <a:rPr lang="en-US" dirty="0">
                <a:hlinkClick r:id="rId10"/>
              </a:rPr>
              <a:t>thermalization time scale and many more things in the early stages of a </a:t>
            </a:r>
            <a:r>
              <a:rPr lang="en-US" dirty="0">
                <a:hlinkClick r:id="rId11"/>
              </a:rPr>
              <a:t>relativistic heavy-ion collision.</a:t>
            </a:r>
            <a:r>
              <a:rPr lang="en-US" baseline="30000" dirty="0">
                <a:hlinkClick r:id="rId11"/>
              </a:rPr>
              <a:t>[4]</a:t>
            </a:r>
            <a:endParaRPr lang="en-US" dirty="0"/>
          </a:p>
        </p:txBody>
      </p:sp>
      <p:sp>
        <p:nvSpPr>
          <p:cNvPr id="4" name="Slide Number Placeholder 3"/>
          <p:cNvSpPr>
            <a:spLocks noGrp="1"/>
          </p:cNvSpPr>
          <p:nvPr>
            <p:ph type="sldNum" sz="quarter" idx="10"/>
          </p:nvPr>
        </p:nvSpPr>
        <p:spPr/>
        <p:txBody>
          <a:bodyPr/>
          <a:lstStyle/>
          <a:p>
            <a:fld id="{81D27BB4-7507-496B-A596-4501E78419B6}" type="slidenum">
              <a:rPr lang="en-US" smtClean="0"/>
              <a:pPr/>
              <a:t>5</a:t>
            </a:fld>
            <a:endParaRPr lang="en-US"/>
          </a:p>
        </p:txBody>
      </p:sp>
    </p:spTree>
    <p:extLst>
      <p:ext uri="{BB962C8B-B14F-4D97-AF65-F5344CB8AC3E}">
        <p14:creationId xmlns:p14="http://schemas.microsoft.com/office/powerpoint/2010/main" val="24220880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191E01D-FAA7-4756-B46C-6505C085C788}" type="slidenum">
              <a:rPr lang="en-US" altLang="ja-JP" smtClean="0"/>
              <a:pPr>
                <a:defRPr/>
              </a:pPr>
              <a:t>8</a:t>
            </a:fld>
            <a:endParaRPr lang="en-US" altLang="ja-JP"/>
          </a:p>
        </p:txBody>
      </p:sp>
    </p:spTree>
    <p:extLst>
      <p:ext uri="{BB962C8B-B14F-4D97-AF65-F5344CB8AC3E}">
        <p14:creationId xmlns:p14="http://schemas.microsoft.com/office/powerpoint/2010/main" val="1845360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1D27BB4-7507-496B-A596-4501E78419B6}" type="slidenum">
              <a:rPr lang="en-US" smtClean="0"/>
              <a:pPr/>
              <a:t>9</a:t>
            </a:fld>
            <a:endParaRPr lang="en-US"/>
          </a:p>
        </p:txBody>
      </p:sp>
    </p:spTree>
    <p:extLst>
      <p:ext uri="{BB962C8B-B14F-4D97-AF65-F5344CB8AC3E}">
        <p14:creationId xmlns:p14="http://schemas.microsoft.com/office/powerpoint/2010/main" val="2904271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1D27BB4-7507-496B-A596-4501E78419B6}" type="slidenum">
              <a:rPr lang="en-US" smtClean="0"/>
              <a:pPr/>
              <a:t>14</a:t>
            </a:fld>
            <a:endParaRPr lang="en-US"/>
          </a:p>
        </p:txBody>
      </p:sp>
    </p:spTree>
    <p:extLst>
      <p:ext uri="{BB962C8B-B14F-4D97-AF65-F5344CB8AC3E}">
        <p14:creationId xmlns:p14="http://schemas.microsoft.com/office/powerpoint/2010/main" val="13784099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1D27BB4-7507-496B-A596-4501E78419B6}" type="slidenum">
              <a:rPr lang="en-US" smtClean="0"/>
              <a:pPr/>
              <a:t>19</a:t>
            </a:fld>
            <a:endParaRPr lang="en-US"/>
          </a:p>
        </p:txBody>
      </p:sp>
    </p:spTree>
    <p:extLst>
      <p:ext uri="{BB962C8B-B14F-4D97-AF65-F5344CB8AC3E}">
        <p14:creationId xmlns:p14="http://schemas.microsoft.com/office/powerpoint/2010/main" val="2061319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Major </a:t>
            </a:r>
            <a:r>
              <a:rPr lang="en-US" dirty="0" err="1" smtClean="0"/>
              <a:t>sPHENIX</a:t>
            </a:r>
            <a:r>
              <a:rPr lang="en-US" dirty="0" smtClean="0"/>
              <a:t> subjects require both jets and photons (high </a:t>
            </a:r>
            <a:r>
              <a:rPr lang="en-US" dirty="0" err="1" smtClean="0"/>
              <a:t>pT</a:t>
            </a:r>
            <a:r>
              <a:rPr lang="en-US" dirty="0" smtClean="0"/>
              <a:t>) well measured so the balance of energy in hard </a:t>
            </a:r>
            <a:r>
              <a:rPr lang="en-US" dirty="0" err="1" smtClean="0"/>
              <a:t>collisin</a:t>
            </a:r>
            <a:r>
              <a:rPr lang="en-US" dirty="0" smtClean="0"/>
              <a:t> can be tested</a:t>
            </a:r>
            <a:endParaRPr lang="en-US" dirty="0"/>
          </a:p>
        </p:txBody>
      </p:sp>
      <p:sp>
        <p:nvSpPr>
          <p:cNvPr id="4" name="Slide Number Placeholder 3"/>
          <p:cNvSpPr>
            <a:spLocks noGrp="1"/>
          </p:cNvSpPr>
          <p:nvPr>
            <p:ph type="sldNum" sz="quarter" idx="10"/>
          </p:nvPr>
        </p:nvSpPr>
        <p:spPr/>
        <p:txBody>
          <a:bodyPr/>
          <a:lstStyle/>
          <a:p>
            <a:fld id="{81D27BB4-7507-496B-A596-4501E78419B6}" type="slidenum">
              <a:rPr lang="en-US" smtClean="0"/>
              <a:pPr/>
              <a:t>24</a:t>
            </a:fld>
            <a:endParaRPr lang="en-US"/>
          </a:p>
        </p:txBody>
      </p:sp>
    </p:spTree>
    <p:extLst>
      <p:ext uri="{BB962C8B-B14F-4D97-AF65-F5344CB8AC3E}">
        <p14:creationId xmlns:p14="http://schemas.microsoft.com/office/powerpoint/2010/main" val="38274862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1D27BB4-7507-496B-A596-4501E78419B6}" type="slidenum">
              <a:rPr lang="en-US" smtClean="0"/>
              <a:pPr/>
              <a:t>26</a:t>
            </a:fld>
            <a:endParaRPr lang="en-US"/>
          </a:p>
        </p:txBody>
      </p:sp>
    </p:spTree>
    <p:extLst>
      <p:ext uri="{BB962C8B-B14F-4D97-AF65-F5344CB8AC3E}">
        <p14:creationId xmlns:p14="http://schemas.microsoft.com/office/powerpoint/2010/main" val="1833773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14" descr="search_bnllogo"/>
          <p:cNvPicPr>
            <a:picLocks noChangeAspect="1" noChangeArrowheads="1"/>
          </p:cNvPicPr>
          <p:nvPr userDrawn="1"/>
        </p:nvPicPr>
        <p:blipFill>
          <a:blip r:embed="rId2" cstate="print"/>
          <a:srcRect/>
          <a:stretch>
            <a:fillRect/>
          </a:stretch>
        </p:blipFill>
        <p:spPr bwMode="auto">
          <a:xfrm>
            <a:off x="7019925" y="0"/>
            <a:ext cx="2124075" cy="730250"/>
          </a:xfrm>
          <a:prstGeom prst="rect">
            <a:avLst/>
          </a:prstGeom>
          <a:noFill/>
          <a:ln w="9525">
            <a:noFill/>
            <a:miter lim="800000"/>
            <a:headEnd/>
            <a:tailEnd/>
          </a:ln>
        </p:spPr>
      </p:pic>
      <p:sp>
        <p:nvSpPr>
          <p:cNvPr id="192520"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sz="2400">
                <a:solidFill>
                  <a:schemeClr val="tx2"/>
                </a:solidFill>
              </a:defRPr>
            </a:lvl1pPr>
          </a:lstStyle>
          <a:p>
            <a:r>
              <a:rPr lang="en-US" altLang="ja-JP"/>
              <a:t>Click to edit Master subtitle style</a:t>
            </a:r>
          </a:p>
        </p:txBody>
      </p:sp>
      <p:sp>
        <p:nvSpPr>
          <p:cNvPr id="192524" name="AutoShape 12"/>
          <p:cNvSpPr>
            <a:spLocks noGrp="1" noChangeArrowheads="1"/>
          </p:cNvSpPr>
          <p:nvPr>
            <p:ph type="ctrTitle" sz="quarter"/>
          </p:nvPr>
        </p:nvSpPr>
        <p:spPr>
          <a:xfrm>
            <a:off x="685800" y="990600"/>
            <a:ext cx="8229600" cy="1905000"/>
          </a:xfrm>
          <a:prstGeom prst="roundRect">
            <a:avLst>
              <a:gd name="adj" fmla="val 1036"/>
            </a:avLst>
          </a:prstGeom>
        </p:spPr>
        <p:txBody>
          <a:bodyPr anchor="ctr"/>
          <a:lstStyle>
            <a:lvl1pPr algn="ctr">
              <a:defRPr sz="3200">
                <a:solidFill>
                  <a:schemeClr val="tx1"/>
                </a:solidFill>
              </a:defRPr>
            </a:lvl1pPr>
          </a:lstStyle>
          <a:p>
            <a:r>
              <a:rPr lang="en-US" altLang="ja-JP"/>
              <a:t>Click to edit Master title style</a:t>
            </a:r>
          </a:p>
        </p:txBody>
      </p:sp>
      <p:sp>
        <p:nvSpPr>
          <p:cNvPr id="10" name="Rectangle 9"/>
          <p:cNvSpPr>
            <a:spLocks noGrp="1" noChangeArrowheads="1"/>
          </p:cNvSpPr>
          <p:nvPr>
            <p:ph type="dt" sz="quarter" idx="10"/>
          </p:nvPr>
        </p:nvSpPr>
        <p:spPr>
          <a:xfrm>
            <a:off x="4355976" y="6383337"/>
            <a:ext cx="2130425" cy="474663"/>
          </a:xfrm>
        </p:spPr>
        <p:txBody>
          <a:bodyPr/>
          <a:lstStyle>
            <a:lvl1pPr>
              <a:defRPr>
                <a:solidFill>
                  <a:schemeClr val="bg1"/>
                </a:solidFill>
              </a:defRPr>
            </a:lvl1pPr>
          </a:lstStyle>
          <a:p>
            <a:pPr>
              <a:defRPr/>
            </a:pPr>
            <a:fld id="{3D4EC91B-D023-4049-9E15-B371FDB1EBD3}" type="datetime4">
              <a:rPr lang="en-US" altLang="ja-JP" smtClean="0"/>
              <a:t>January 14, 2016</a:t>
            </a:fld>
            <a:endParaRPr lang="en-US" altLang="ja-JP" dirty="0"/>
          </a:p>
        </p:txBody>
      </p:sp>
      <p:sp>
        <p:nvSpPr>
          <p:cNvPr id="12" name="Rectangle 11"/>
          <p:cNvSpPr>
            <a:spLocks noGrp="1" noChangeArrowheads="1"/>
          </p:cNvSpPr>
          <p:nvPr>
            <p:ph type="sldNum" sz="quarter" idx="12"/>
          </p:nvPr>
        </p:nvSpPr>
        <p:spPr>
          <a:xfrm>
            <a:off x="8587559" y="6369050"/>
            <a:ext cx="587375" cy="488950"/>
          </a:xfrm>
        </p:spPr>
        <p:txBody>
          <a:bodyPr anchorCtr="0"/>
          <a:lstStyle>
            <a:lvl1pPr>
              <a:defRPr sz="1400"/>
            </a:lvl1pPr>
          </a:lstStyle>
          <a:p>
            <a:pPr>
              <a:defRPr/>
            </a:pPr>
            <a:fld id="{BF8591D5-F519-40DC-BADF-73CEF60ADE15}" type="slidenum">
              <a:rPr lang="en-US" altLang="ja-JP"/>
              <a:pPr>
                <a:defRPr/>
              </a:pPr>
              <a:t>‹#›</a:t>
            </a:fld>
            <a:endParaRPr lang="en-US" altLang="ja-JP" dirty="0"/>
          </a:p>
        </p:txBody>
      </p:sp>
    </p:spTree>
    <p:extLst>
      <p:ext uri="{BB962C8B-B14F-4D97-AF65-F5344CB8AC3E}">
        <p14:creationId xmlns:p14="http://schemas.microsoft.com/office/powerpoint/2010/main" val="2555640043"/>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fld id="{194A4B18-2FB7-294E-8AC9-C245375A7E55}" type="datetime4">
              <a:rPr lang="en-US" altLang="ja-JP" smtClean="0"/>
              <a:t>January 14, 2016</a:t>
            </a:fld>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DF8A9069-1113-48E8-98F1-C2CAC6E500A4}" type="slidenum">
              <a:rPr lang="en-US" altLang="ja-JP"/>
              <a:pPr>
                <a:defRPr/>
              </a:pPr>
              <a:t>‹#›</a:t>
            </a:fld>
            <a:endParaRPr lang="en-US" altLang="ja-JP"/>
          </a:p>
        </p:txBody>
      </p:sp>
      <p:sp>
        <p:nvSpPr>
          <p:cNvPr id="8" name="Rectangle 12"/>
          <p:cNvSpPr>
            <a:spLocks noGrp="1" noChangeArrowheads="1"/>
          </p:cNvSpPr>
          <p:nvPr>
            <p:ph type="ftr" sz="quarter" idx="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extLst>
      <p:ext uri="{BB962C8B-B14F-4D97-AF65-F5344CB8AC3E}">
        <p14:creationId xmlns:p14="http://schemas.microsoft.com/office/powerpoint/2010/main" val="3820400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sz="half" idx="10"/>
          </p:nvPr>
        </p:nvSpPr>
        <p:spPr/>
        <p:txBody>
          <a:bodyPr/>
          <a:lstStyle>
            <a:lvl1pPr>
              <a:defRPr/>
            </a:lvl1pPr>
          </a:lstStyle>
          <a:p>
            <a:pPr>
              <a:defRPr/>
            </a:pPr>
            <a:fld id="{9018C0B9-49A6-6E41-A164-F76293CBAE3C}" type="datetime4">
              <a:rPr lang="en-US" altLang="ja-JP" smtClean="0"/>
              <a:t>January 14, 2016</a:t>
            </a:fld>
            <a:endParaRPr lang="en-US" altLang="ja-JP"/>
          </a:p>
        </p:txBody>
      </p:sp>
      <p:sp>
        <p:nvSpPr>
          <p:cNvPr id="6" name="Rectangle 5"/>
          <p:cNvSpPr>
            <a:spLocks noGrp="1" noChangeArrowheads="1"/>
          </p:cNvSpPr>
          <p:nvPr>
            <p:ph type="sldNum" sz="quarter" idx="12"/>
          </p:nvPr>
        </p:nvSpPr>
        <p:spPr/>
        <p:txBody>
          <a:bodyPr/>
          <a:lstStyle>
            <a:lvl1pPr>
              <a:defRPr/>
            </a:lvl1pPr>
          </a:lstStyle>
          <a:p>
            <a:pPr>
              <a:defRPr/>
            </a:pPr>
            <a:fld id="{43D8AAC4-1E79-4117-9747-181F69313089}" type="slidenum">
              <a:rPr lang="en-US" altLang="ja-JP"/>
              <a:pPr>
                <a:defRPr/>
              </a:pPr>
              <a:t>‹#›</a:t>
            </a:fld>
            <a:endParaRPr lang="en-US" altLang="ja-JP"/>
          </a:p>
        </p:txBody>
      </p:sp>
      <p:sp>
        <p:nvSpPr>
          <p:cNvPr id="7" name="Rectangle 12"/>
          <p:cNvSpPr>
            <a:spLocks noGrp="1" noChangeArrowheads="1"/>
          </p:cNvSpPr>
          <p:nvPr>
            <p:ph type="ftr" sz="quarter" idx="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extLst>
      <p:ext uri="{BB962C8B-B14F-4D97-AF65-F5344CB8AC3E}">
        <p14:creationId xmlns:p14="http://schemas.microsoft.com/office/powerpoint/2010/main" val="2329920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5600" y="762000"/>
            <a:ext cx="1981200" cy="5324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762000"/>
            <a:ext cx="5791200" cy="5324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sz="half" idx="10"/>
          </p:nvPr>
        </p:nvSpPr>
        <p:spPr/>
        <p:txBody>
          <a:bodyPr/>
          <a:lstStyle>
            <a:lvl1pPr>
              <a:defRPr/>
            </a:lvl1pPr>
          </a:lstStyle>
          <a:p>
            <a:pPr>
              <a:defRPr/>
            </a:pPr>
            <a:fld id="{14F8D361-A7F2-3A48-A2EB-49FF34B270F8}" type="datetime4">
              <a:rPr lang="en-US" altLang="ja-JP" smtClean="0"/>
              <a:t>January 14, 2016</a:t>
            </a:fld>
            <a:endParaRPr lang="en-US" altLang="ja-JP"/>
          </a:p>
        </p:txBody>
      </p:sp>
      <p:sp>
        <p:nvSpPr>
          <p:cNvPr id="6" name="Rectangle 5"/>
          <p:cNvSpPr>
            <a:spLocks noGrp="1" noChangeArrowheads="1"/>
          </p:cNvSpPr>
          <p:nvPr>
            <p:ph type="sldNum" sz="quarter" idx="12"/>
          </p:nvPr>
        </p:nvSpPr>
        <p:spPr/>
        <p:txBody>
          <a:bodyPr/>
          <a:lstStyle>
            <a:lvl1pPr>
              <a:defRPr/>
            </a:lvl1pPr>
          </a:lstStyle>
          <a:p>
            <a:pPr>
              <a:defRPr/>
            </a:pPr>
            <a:fld id="{3B780AB8-47B7-46F6-8A91-0B4AE831A335}" type="slidenum">
              <a:rPr lang="en-US" altLang="ja-JP"/>
              <a:pPr>
                <a:defRPr/>
              </a:pPr>
              <a:t>‹#›</a:t>
            </a:fld>
            <a:endParaRPr lang="en-US" altLang="ja-JP"/>
          </a:p>
        </p:txBody>
      </p:sp>
      <p:sp>
        <p:nvSpPr>
          <p:cNvPr id="7" name="Rectangle 12"/>
          <p:cNvSpPr>
            <a:spLocks noGrp="1" noChangeArrowheads="1"/>
          </p:cNvSpPr>
          <p:nvPr>
            <p:ph type="ftr" sz="quarter" idx="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extLst>
      <p:ext uri="{BB962C8B-B14F-4D97-AF65-F5344CB8AC3E}">
        <p14:creationId xmlns:p14="http://schemas.microsoft.com/office/powerpoint/2010/main" val="4658481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2362200"/>
            <a:ext cx="3770313"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60913" y="2362200"/>
            <a:ext cx="3770312" cy="1785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60913" y="4300538"/>
            <a:ext cx="3770312" cy="17859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5"/>
          <p:cNvSpPr>
            <a:spLocks noGrp="1" noChangeArrowheads="1"/>
          </p:cNvSpPr>
          <p:nvPr>
            <p:ph type="dt" sz="half" idx="10"/>
          </p:nvPr>
        </p:nvSpPr>
        <p:spPr/>
        <p:txBody>
          <a:bodyPr/>
          <a:lstStyle>
            <a:lvl1pPr>
              <a:defRPr/>
            </a:lvl1pPr>
          </a:lstStyle>
          <a:p>
            <a:pPr>
              <a:defRPr/>
            </a:pPr>
            <a:fld id="{7B00C023-E541-7B4F-91DA-665E14CFAD33}" type="datetime4">
              <a:rPr lang="en-US" altLang="ja-JP" smtClean="0"/>
              <a:t>January 14, 2016</a:t>
            </a:fld>
            <a:endParaRPr lang="en-US" altLang="ja-JP"/>
          </a:p>
        </p:txBody>
      </p:sp>
      <p:sp>
        <p:nvSpPr>
          <p:cNvPr id="8" name="Rectangle 7"/>
          <p:cNvSpPr>
            <a:spLocks noGrp="1" noChangeArrowheads="1"/>
          </p:cNvSpPr>
          <p:nvPr>
            <p:ph type="sldNum" sz="quarter" idx="12"/>
          </p:nvPr>
        </p:nvSpPr>
        <p:spPr/>
        <p:txBody>
          <a:bodyPr/>
          <a:lstStyle>
            <a:lvl1pPr>
              <a:defRPr/>
            </a:lvl1pPr>
          </a:lstStyle>
          <a:p>
            <a:pPr>
              <a:defRPr/>
            </a:pPr>
            <a:fld id="{09078EE8-9EFD-41A3-9E16-E59935D0A90E}" type="slidenum">
              <a:rPr lang="en-US" altLang="ja-JP"/>
              <a:pPr>
                <a:defRPr/>
              </a:pPr>
              <a:t>‹#›</a:t>
            </a:fld>
            <a:endParaRPr lang="en-US" altLang="ja-JP"/>
          </a:p>
        </p:txBody>
      </p:sp>
      <p:sp>
        <p:nvSpPr>
          <p:cNvPr id="9" name="Rectangle 12"/>
          <p:cNvSpPr>
            <a:spLocks noGrp="1" noChangeArrowheads="1"/>
          </p:cNvSpPr>
          <p:nvPr>
            <p:ph type="ftr" sz="quarter" idx="13"/>
          </p:nvPr>
        </p:nvSpPr>
        <p:spPr bwMode="auto">
          <a:xfrm>
            <a:off x="5076056" y="6558284"/>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extLst>
      <p:ext uri="{BB962C8B-B14F-4D97-AF65-F5344CB8AC3E}">
        <p14:creationId xmlns:p14="http://schemas.microsoft.com/office/powerpoint/2010/main" val="433647704"/>
      </p:ext>
    </p:extLst>
  </p:cSld>
  <p:clrMapOvr>
    <a:masterClrMapping/>
  </p:clrMapOvr>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2362200"/>
            <a:ext cx="3770313"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fld id="{4DFE56B1-791B-9E4E-B276-BDC4FAD0E6DD}" type="datetime4">
              <a:rPr lang="en-US" altLang="ja-JP" smtClean="0"/>
              <a:t>January 14, 2016</a:t>
            </a:fld>
            <a:endParaRPr lang="en-US" altLang="ja-JP" dirty="0"/>
          </a:p>
        </p:txBody>
      </p:sp>
      <p:sp>
        <p:nvSpPr>
          <p:cNvPr id="7" name="Rectangle 6"/>
          <p:cNvSpPr>
            <a:spLocks noGrp="1" noChangeArrowheads="1"/>
          </p:cNvSpPr>
          <p:nvPr>
            <p:ph type="sldNum" sz="quarter" idx="12"/>
          </p:nvPr>
        </p:nvSpPr>
        <p:spPr/>
        <p:txBody>
          <a:bodyPr/>
          <a:lstStyle>
            <a:lvl1pPr>
              <a:defRPr/>
            </a:lvl1pPr>
          </a:lstStyle>
          <a:p>
            <a:pPr>
              <a:defRPr/>
            </a:pPr>
            <a:fld id="{F4A340CC-1C69-46B3-B03B-2CF6DE377617}" type="slidenum">
              <a:rPr lang="en-US" altLang="ja-JP"/>
              <a:pPr>
                <a:defRPr/>
              </a:pPr>
              <a:t>‹#›</a:t>
            </a:fld>
            <a:endParaRPr lang="en-US" altLang="ja-JP"/>
          </a:p>
        </p:txBody>
      </p:sp>
      <p:sp>
        <p:nvSpPr>
          <p:cNvPr id="8" name="Rectangle 12"/>
          <p:cNvSpPr>
            <a:spLocks noGrp="1" noChangeArrowheads="1"/>
          </p:cNvSpPr>
          <p:nvPr>
            <p:ph type="ftr" sz="quarter" idx="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extLst>
      <p:ext uri="{BB962C8B-B14F-4D97-AF65-F5344CB8AC3E}">
        <p14:creationId xmlns:p14="http://schemas.microsoft.com/office/powerpoint/2010/main" val="4238459968"/>
      </p:ext>
    </p:extLst>
  </p:cSld>
  <p:clrMapOvr>
    <a:masterClrMapping/>
  </p:clrMapOvr>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760913" y="2362200"/>
            <a:ext cx="3770312"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fld id="{B2EF1EE9-C010-0C48-91DB-4271094A3163}" type="datetime4">
              <a:rPr lang="en-US" altLang="ja-JP" smtClean="0"/>
              <a:t>January 14, 2016</a:t>
            </a:fld>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508EC720-B633-43DD-B61A-E66A23ADC8D5}" type="slidenum">
              <a:rPr lang="en-US" altLang="ja-JP"/>
              <a:pPr>
                <a:defRPr/>
              </a:pPr>
              <a:t>‹#›</a:t>
            </a:fld>
            <a:endParaRPr lang="en-US" altLang="ja-JP"/>
          </a:p>
        </p:txBody>
      </p:sp>
      <p:sp>
        <p:nvSpPr>
          <p:cNvPr id="8" name="Rectangle 12"/>
          <p:cNvSpPr>
            <a:spLocks noGrp="1" noChangeArrowheads="1"/>
          </p:cNvSpPr>
          <p:nvPr>
            <p:ph type="ftr" sz="quarter" idx="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extLst>
      <p:ext uri="{BB962C8B-B14F-4D97-AF65-F5344CB8AC3E}">
        <p14:creationId xmlns:p14="http://schemas.microsoft.com/office/powerpoint/2010/main" val="3635034088"/>
      </p:ext>
    </p:extLst>
  </p:cSld>
  <p:clrMapOvr>
    <a:masterClrMapping/>
  </p:clrMapOvr>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p>
            <a:fld id="{8B198909-75F0-4EBF-8C48-625B1C8C229C}" type="datetime1">
              <a:rPr lang="en-US" smtClean="0"/>
              <a:t>1/14/16</a:t>
            </a:fld>
            <a:endParaRPr lang="en-US"/>
          </a:p>
        </p:txBody>
      </p:sp>
      <p:sp>
        <p:nvSpPr>
          <p:cNvPr id="5" name="Footer Placeholder 4"/>
          <p:cNvSpPr>
            <a:spLocks noGrp="1"/>
          </p:cNvSpPr>
          <p:nvPr>
            <p:ph type="ftr" sz="quarter" idx="11"/>
          </p:nvPr>
        </p:nvSpPr>
        <p:spPr>
          <a:xfrm>
            <a:off x="2743200" y="6537325"/>
            <a:ext cx="4038600" cy="244475"/>
          </a:xfrm>
        </p:spPr>
        <p:txBody>
          <a:bodyPr/>
          <a:lstStyle>
            <a:lvl1pPr>
              <a:defRPr sz="1100" baseline="0">
                <a:solidFill>
                  <a:schemeClr val="tx2">
                    <a:lumMod val="60000"/>
                    <a:lumOff val="40000"/>
                  </a:schemeClr>
                </a:solidFill>
                <a:latin typeface="Arial Narrow" pitchFamily="34" charset="0"/>
              </a:defRPr>
            </a:lvl1pPr>
          </a:lstStyle>
          <a:p>
            <a:r>
              <a:rPr lang="en-US" smtClean="0"/>
              <a:t>C.Woody, sPHENIX Collaboration Meeting, Rutgers, 12/11/2015</a:t>
            </a:r>
            <a:endParaRPr lang="en-US" dirty="0"/>
          </a:p>
        </p:txBody>
      </p:sp>
      <p:sp>
        <p:nvSpPr>
          <p:cNvPr id="6" name="Slide Number Placeholder 5"/>
          <p:cNvSpPr>
            <a:spLocks noGrp="1"/>
          </p:cNvSpPr>
          <p:nvPr>
            <p:ph type="sldNum" sz="quarter" idx="12"/>
          </p:nvPr>
        </p:nvSpPr>
        <p:spPr>
          <a:xfrm>
            <a:off x="6858000" y="6553200"/>
            <a:ext cx="2133600" cy="228600"/>
          </a:xfrm>
        </p:spPr>
        <p:txBody>
          <a:bodyPr/>
          <a:lstStyle>
            <a:lvl1pPr>
              <a:defRPr sz="1100" baseline="0">
                <a:solidFill>
                  <a:schemeClr val="tx2">
                    <a:lumMod val="60000"/>
                    <a:lumOff val="40000"/>
                  </a:schemeClr>
                </a:solidFill>
                <a:latin typeface="Arial Narrow" pitchFamily="34" charset="0"/>
              </a:defRPr>
            </a:lvl1pPr>
          </a:lstStyle>
          <a:p>
            <a:fld id="{59EA4CFA-C3DC-4ADB-8A77-9C015038EFD0}" type="slidenum">
              <a:rPr lang="en-US" smtClean="0"/>
              <a:pPr/>
              <a:t>‹#›</a:t>
            </a:fld>
            <a:endParaRPr lang="en-US" dirty="0"/>
          </a:p>
        </p:txBody>
      </p:sp>
    </p:spTree>
    <p:extLst>
      <p:ext uri="{BB962C8B-B14F-4D97-AF65-F5344CB8AC3E}">
        <p14:creationId xmlns:p14="http://schemas.microsoft.com/office/powerpoint/2010/main" val="973713267"/>
      </p:ext>
    </p:extLst>
  </p:cSld>
  <p:clrMapOvr>
    <a:masterClrMapping/>
  </p:clrMapOvr>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p>
            <a:fld id="{8B198909-75F0-4EBF-8C48-625B1C8C229C}" type="datetime1">
              <a:rPr lang="en-US" smtClean="0"/>
              <a:t>1/14/16</a:t>
            </a:fld>
            <a:endParaRPr lang="en-US"/>
          </a:p>
        </p:txBody>
      </p:sp>
      <p:sp>
        <p:nvSpPr>
          <p:cNvPr id="5" name="Footer Placeholder 4"/>
          <p:cNvSpPr>
            <a:spLocks noGrp="1"/>
          </p:cNvSpPr>
          <p:nvPr>
            <p:ph type="ftr" sz="quarter" idx="11"/>
          </p:nvPr>
        </p:nvSpPr>
        <p:spPr>
          <a:xfrm>
            <a:off x="2743200" y="6537325"/>
            <a:ext cx="4038600" cy="244475"/>
          </a:xfrm>
        </p:spPr>
        <p:txBody>
          <a:bodyPr/>
          <a:lstStyle>
            <a:lvl1pPr>
              <a:defRPr sz="1100" baseline="0">
                <a:solidFill>
                  <a:schemeClr val="tx2">
                    <a:lumMod val="60000"/>
                    <a:lumOff val="40000"/>
                  </a:schemeClr>
                </a:solidFill>
                <a:latin typeface="Arial Narrow" pitchFamily="34" charset="0"/>
              </a:defRPr>
            </a:lvl1pPr>
          </a:lstStyle>
          <a:p>
            <a:r>
              <a:rPr lang="en-US" smtClean="0"/>
              <a:t>C.Woody, sPHENIX Collaboration Meeting, Rutgers, 12/11/2015</a:t>
            </a:r>
            <a:endParaRPr lang="en-US" dirty="0"/>
          </a:p>
        </p:txBody>
      </p:sp>
      <p:sp>
        <p:nvSpPr>
          <p:cNvPr id="6" name="Slide Number Placeholder 5"/>
          <p:cNvSpPr>
            <a:spLocks noGrp="1"/>
          </p:cNvSpPr>
          <p:nvPr>
            <p:ph type="sldNum" sz="quarter" idx="12"/>
          </p:nvPr>
        </p:nvSpPr>
        <p:spPr>
          <a:xfrm>
            <a:off x="6858000" y="6553200"/>
            <a:ext cx="2133600" cy="228600"/>
          </a:xfrm>
        </p:spPr>
        <p:txBody>
          <a:bodyPr/>
          <a:lstStyle>
            <a:lvl1pPr>
              <a:defRPr sz="1100" baseline="0">
                <a:solidFill>
                  <a:schemeClr val="tx2">
                    <a:lumMod val="60000"/>
                    <a:lumOff val="40000"/>
                  </a:schemeClr>
                </a:solidFill>
                <a:latin typeface="Arial Narrow" pitchFamily="34" charset="0"/>
              </a:defRPr>
            </a:lvl1pPr>
          </a:lstStyle>
          <a:p>
            <a:fld id="{59EA4CFA-C3DC-4ADB-8A77-9C015038EFD0}" type="slidenum">
              <a:rPr lang="en-US" smtClean="0"/>
              <a:pPr/>
              <a:t>‹#›</a:t>
            </a:fld>
            <a:endParaRPr lang="en-US" dirty="0"/>
          </a:p>
        </p:txBody>
      </p:sp>
    </p:spTree>
    <p:extLst>
      <p:ext uri="{BB962C8B-B14F-4D97-AF65-F5344CB8AC3E}">
        <p14:creationId xmlns:p14="http://schemas.microsoft.com/office/powerpoint/2010/main" val="1422057131"/>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2400"/>
            </a:lvl1pPr>
            <a:lvl2pPr>
              <a:defRPr sz="2000"/>
            </a:lvl2pPr>
            <a:lvl3pPr>
              <a:defRPr sz="18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3"/>
          <p:cNvSpPr>
            <a:spLocks noGrp="1" noChangeArrowheads="1"/>
          </p:cNvSpPr>
          <p:nvPr>
            <p:ph type="dt" sz="half" idx="10"/>
          </p:nvPr>
        </p:nvSpPr>
        <p:spPr/>
        <p:txBody>
          <a:bodyPr/>
          <a:lstStyle>
            <a:lvl1pPr>
              <a:defRPr sz="1200"/>
            </a:lvl1pPr>
          </a:lstStyle>
          <a:p>
            <a:pPr>
              <a:defRPr/>
            </a:pPr>
            <a:fld id="{E7E3A7C4-2310-064D-BED4-654FFE977F71}" type="datetime4">
              <a:rPr lang="en-US" altLang="ja-JP" smtClean="0"/>
              <a:t>January 14, 2016</a:t>
            </a:fld>
            <a:endParaRPr lang="en-US" altLang="ja-JP" dirty="0"/>
          </a:p>
        </p:txBody>
      </p:sp>
      <p:sp>
        <p:nvSpPr>
          <p:cNvPr id="6" name="Rectangle 5"/>
          <p:cNvSpPr>
            <a:spLocks noGrp="1" noChangeArrowheads="1"/>
          </p:cNvSpPr>
          <p:nvPr>
            <p:ph type="sldNum" sz="quarter" idx="12"/>
          </p:nvPr>
        </p:nvSpPr>
        <p:spPr/>
        <p:txBody>
          <a:bodyPr/>
          <a:lstStyle>
            <a:lvl1pPr>
              <a:defRPr sz="1200"/>
            </a:lvl1pPr>
          </a:lstStyle>
          <a:p>
            <a:pPr>
              <a:defRPr/>
            </a:pPr>
            <a:fld id="{22C9EA36-E0DC-48B7-8CB0-15ED98B556CF}" type="slidenum">
              <a:rPr lang="en-US" altLang="ja-JP" smtClean="0"/>
              <a:pPr>
                <a:defRPr/>
              </a:pPr>
              <a:t>‹#›</a:t>
            </a:fld>
            <a:endParaRPr lang="en-US" altLang="ja-JP"/>
          </a:p>
        </p:txBody>
      </p:sp>
      <p:sp>
        <p:nvSpPr>
          <p:cNvPr id="8" name="Rectangle 12"/>
          <p:cNvSpPr>
            <a:spLocks noGrp="1" noChangeArrowheads="1"/>
          </p:cNvSpPr>
          <p:nvPr>
            <p:ph type="ftr" sz="quarter" idx="3"/>
          </p:nvPr>
        </p:nvSpPr>
        <p:spPr bwMode="auto">
          <a:xfrm>
            <a:off x="5076056" y="6533901"/>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extLst>
      <p:ext uri="{BB962C8B-B14F-4D97-AF65-F5344CB8AC3E}">
        <p14:creationId xmlns:p14="http://schemas.microsoft.com/office/powerpoint/2010/main" val="2136858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sz="half" idx="10"/>
          </p:nvPr>
        </p:nvSpPr>
        <p:spPr/>
        <p:txBody>
          <a:bodyPr/>
          <a:lstStyle>
            <a:lvl1pPr>
              <a:defRPr/>
            </a:lvl1pPr>
          </a:lstStyle>
          <a:p>
            <a:pPr>
              <a:defRPr/>
            </a:pPr>
            <a:fld id="{D90D6768-DE41-1849-905E-BA4FEE1E2A92}" type="datetime4">
              <a:rPr lang="en-US" altLang="ja-JP" smtClean="0"/>
              <a:t>January 14, 2016</a:t>
            </a:fld>
            <a:endParaRPr lang="en-US" altLang="ja-JP" dirty="0"/>
          </a:p>
        </p:txBody>
      </p:sp>
      <p:sp>
        <p:nvSpPr>
          <p:cNvPr id="6" name="Rectangle 5"/>
          <p:cNvSpPr>
            <a:spLocks noGrp="1" noChangeArrowheads="1"/>
          </p:cNvSpPr>
          <p:nvPr>
            <p:ph type="sldNum" sz="quarter" idx="12"/>
          </p:nvPr>
        </p:nvSpPr>
        <p:spPr/>
        <p:txBody>
          <a:bodyPr/>
          <a:lstStyle>
            <a:lvl1pPr>
              <a:defRPr/>
            </a:lvl1pPr>
          </a:lstStyle>
          <a:p>
            <a:pPr>
              <a:defRPr/>
            </a:pPr>
            <a:fld id="{3CAA2917-A71C-4F22-BA0F-13B8D38F1FF4}" type="slidenum">
              <a:rPr lang="en-US" altLang="ja-JP"/>
              <a:pPr>
                <a:defRPr/>
              </a:pPr>
              <a:t>‹#›</a:t>
            </a:fld>
            <a:endParaRPr lang="en-US" altLang="ja-JP"/>
          </a:p>
        </p:txBody>
      </p:sp>
      <p:sp>
        <p:nvSpPr>
          <p:cNvPr id="7" name="Rectangle 12"/>
          <p:cNvSpPr>
            <a:spLocks noGrp="1" noChangeArrowheads="1"/>
          </p:cNvSpPr>
          <p:nvPr>
            <p:ph type="ftr" sz="quarter" idx="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extLst>
      <p:ext uri="{BB962C8B-B14F-4D97-AF65-F5344CB8AC3E}">
        <p14:creationId xmlns:p14="http://schemas.microsoft.com/office/powerpoint/2010/main" val="446951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sz="half" idx="10"/>
          </p:nvPr>
        </p:nvSpPr>
        <p:spPr/>
        <p:txBody>
          <a:bodyPr/>
          <a:lstStyle>
            <a:lvl1pPr>
              <a:defRPr/>
            </a:lvl1pPr>
          </a:lstStyle>
          <a:p>
            <a:pPr>
              <a:defRPr/>
            </a:pPr>
            <a:fld id="{3392C18B-F5AD-6A45-9163-8BAAFADE915B}" type="datetime4">
              <a:rPr lang="en-US" altLang="ja-JP" smtClean="0"/>
              <a:t>January 14, 2016</a:t>
            </a:fld>
            <a:endParaRPr lang="en-US" altLang="ja-JP" dirty="0"/>
          </a:p>
        </p:txBody>
      </p:sp>
      <p:sp>
        <p:nvSpPr>
          <p:cNvPr id="6" name="Rectangle 5"/>
          <p:cNvSpPr>
            <a:spLocks noGrp="1" noChangeArrowheads="1"/>
          </p:cNvSpPr>
          <p:nvPr>
            <p:ph type="sldNum" sz="quarter" idx="12"/>
          </p:nvPr>
        </p:nvSpPr>
        <p:spPr/>
        <p:txBody>
          <a:bodyPr/>
          <a:lstStyle>
            <a:lvl1pPr>
              <a:defRPr sz="1400"/>
            </a:lvl1pPr>
          </a:lstStyle>
          <a:p>
            <a:pPr>
              <a:defRPr/>
            </a:pPr>
            <a:fld id="{EFFB8FD3-0AF1-465A-8E4C-3940D6F19DA3}" type="slidenum">
              <a:rPr lang="en-US" altLang="ja-JP"/>
              <a:pPr>
                <a:defRPr/>
              </a:pPr>
              <a:t>‹#›</a:t>
            </a:fld>
            <a:endParaRPr lang="en-US" altLang="ja-JP"/>
          </a:p>
        </p:txBody>
      </p:sp>
      <p:sp>
        <p:nvSpPr>
          <p:cNvPr id="7" name="Rectangle 12"/>
          <p:cNvSpPr>
            <a:spLocks noGrp="1" noChangeArrowheads="1"/>
          </p:cNvSpPr>
          <p:nvPr>
            <p:ph type="ftr" sz="quarter" idx="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extLst>
      <p:ext uri="{BB962C8B-B14F-4D97-AF65-F5344CB8AC3E}">
        <p14:creationId xmlns:p14="http://schemas.microsoft.com/office/powerpoint/2010/main" val="1514117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fld id="{BA88D701-BC88-C94F-B347-023AF1404D82}" type="datetime4">
              <a:rPr lang="en-US" altLang="ja-JP" smtClean="0"/>
              <a:t>January 14, 2016</a:t>
            </a:fld>
            <a:endParaRPr lang="en-US" altLang="ja-JP" dirty="0"/>
          </a:p>
        </p:txBody>
      </p:sp>
      <p:sp>
        <p:nvSpPr>
          <p:cNvPr id="7" name="Rectangle 6"/>
          <p:cNvSpPr>
            <a:spLocks noGrp="1" noChangeArrowheads="1"/>
          </p:cNvSpPr>
          <p:nvPr>
            <p:ph type="sldNum" sz="quarter" idx="12"/>
          </p:nvPr>
        </p:nvSpPr>
        <p:spPr/>
        <p:txBody>
          <a:bodyPr/>
          <a:lstStyle>
            <a:lvl1pPr>
              <a:defRPr/>
            </a:lvl1pPr>
          </a:lstStyle>
          <a:p>
            <a:pPr>
              <a:defRPr/>
            </a:pPr>
            <a:fld id="{D757CC57-B374-4B02-8F45-68A69D21A470}" type="slidenum">
              <a:rPr lang="en-US" altLang="ja-JP"/>
              <a:pPr>
                <a:defRPr/>
              </a:pPr>
              <a:t>‹#›</a:t>
            </a:fld>
            <a:endParaRPr lang="en-US" altLang="ja-JP"/>
          </a:p>
        </p:txBody>
      </p:sp>
      <p:sp>
        <p:nvSpPr>
          <p:cNvPr id="8" name="Rectangle 12"/>
          <p:cNvSpPr>
            <a:spLocks noGrp="1" noChangeArrowheads="1"/>
          </p:cNvSpPr>
          <p:nvPr>
            <p:ph type="ftr" sz="quarter" idx="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extLst>
      <p:ext uri="{BB962C8B-B14F-4D97-AF65-F5344CB8AC3E}">
        <p14:creationId xmlns:p14="http://schemas.microsoft.com/office/powerpoint/2010/main" val="73910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dt" sz="half" idx="10"/>
          </p:nvPr>
        </p:nvSpPr>
        <p:spPr/>
        <p:txBody>
          <a:bodyPr/>
          <a:lstStyle>
            <a:lvl1pPr>
              <a:defRPr/>
            </a:lvl1pPr>
          </a:lstStyle>
          <a:p>
            <a:pPr>
              <a:defRPr/>
            </a:pPr>
            <a:fld id="{6B6C2839-5CC3-E64A-9C76-7774DD708C2A}" type="datetime4">
              <a:rPr lang="en-US" altLang="ja-JP" smtClean="0"/>
              <a:t>January 14, 2016</a:t>
            </a:fld>
            <a:endParaRPr lang="en-US" altLang="ja-JP"/>
          </a:p>
        </p:txBody>
      </p:sp>
      <p:sp>
        <p:nvSpPr>
          <p:cNvPr id="9" name="Rectangle 8"/>
          <p:cNvSpPr>
            <a:spLocks noGrp="1" noChangeArrowheads="1"/>
          </p:cNvSpPr>
          <p:nvPr>
            <p:ph type="sldNum" sz="quarter" idx="12"/>
          </p:nvPr>
        </p:nvSpPr>
        <p:spPr/>
        <p:txBody>
          <a:bodyPr/>
          <a:lstStyle>
            <a:lvl1pPr>
              <a:defRPr/>
            </a:lvl1pPr>
          </a:lstStyle>
          <a:p>
            <a:pPr>
              <a:defRPr/>
            </a:pPr>
            <a:fld id="{5E72C74A-2A20-4AC8-ABD9-59DDC84BAD90}" type="slidenum">
              <a:rPr lang="en-US" altLang="ja-JP"/>
              <a:pPr>
                <a:defRPr/>
              </a:pPr>
              <a:t>‹#›</a:t>
            </a:fld>
            <a:endParaRPr lang="en-US" altLang="ja-JP"/>
          </a:p>
        </p:txBody>
      </p:sp>
      <p:sp>
        <p:nvSpPr>
          <p:cNvPr id="10" name="Rectangle 12"/>
          <p:cNvSpPr>
            <a:spLocks noGrp="1" noChangeArrowheads="1"/>
          </p:cNvSpPr>
          <p:nvPr>
            <p:ph type="ftr" sz="quarter" idx="1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extLst>
      <p:ext uri="{BB962C8B-B14F-4D97-AF65-F5344CB8AC3E}">
        <p14:creationId xmlns:p14="http://schemas.microsoft.com/office/powerpoint/2010/main" val="1922063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p:txBody>
          <a:bodyPr/>
          <a:lstStyle>
            <a:lvl1pPr>
              <a:defRPr/>
            </a:lvl1pPr>
          </a:lstStyle>
          <a:p>
            <a:pPr>
              <a:defRPr/>
            </a:pPr>
            <a:fld id="{656CB160-821D-9442-AF66-5290E1D477A9}" type="datetime4">
              <a:rPr lang="en-US" altLang="ja-JP" smtClean="0"/>
              <a:t>January 14, 2016</a:t>
            </a:fld>
            <a:endParaRPr lang="en-US" altLang="ja-JP"/>
          </a:p>
        </p:txBody>
      </p:sp>
      <p:sp>
        <p:nvSpPr>
          <p:cNvPr id="5" name="Rectangle 4"/>
          <p:cNvSpPr>
            <a:spLocks noGrp="1" noChangeArrowheads="1"/>
          </p:cNvSpPr>
          <p:nvPr>
            <p:ph type="sldNum" sz="quarter" idx="12"/>
          </p:nvPr>
        </p:nvSpPr>
        <p:spPr/>
        <p:txBody>
          <a:bodyPr/>
          <a:lstStyle>
            <a:lvl1pPr>
              <a:defRPr/>
            </a:lvl1pPr>
          </a:lstStyle>
          <a:p>
            <a:pPr>
              <a:defRPr/>
            </a:pPr>
            <a:fld id="{A46B3A9E-D133-4D8F-8B52-3ACA219883B7}" type="slidenum">
              <a:rPr lang="en-US" altLang="ja-JP"/>
              <a:pPr>
                <a:defRPr/>
              </a:pPr>
              <a:t>‹#›</a:t>
            </a:fld>
            <a:endParaRPr lang="en-US" altLang="ja-JP"/>
          </a:p>
        </p:txBody>
      </p:sp>
      <p:sp>
        <p:nvSpPr>
          <p:cNvPr id="6" name="Rectangle 12"/>
          <p:cNvSpPr>
            <a:spLocks noGrp="1" noChangeArrowheads="1"/>
          </p:cNvSpPr>
          <p:nvPr>
            <p:ph type="ftr" sz="quarter" idx="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extLst>
      <p:ext uri="{BB962C8B-B14F-4D97-AF65-F5344CB8AC3E}">
        <p14:creationId xmlns:p14="http://schemas.microsoft.com/office/powerpoint/2010/main" val="268837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a:spLocks noGrp="1" noChangeArrowheads="1"/>
          </p:cNvSpPr>
          <p:nvPr>
            <p:ph type="dt" sz="half" idx="10"/>
          </p:nvPr>
        </p:nvSpPr>
        <p:spPr/>
        <p:txBody>
          <a:bodyPr/>
          <a:lstStyle>
            <a:lvl1pPr>
              <a:defRPr/>
            </a:lvl1pPr>
          </a:lstStyle>
          <a:p>
            <a:pPr>
              <a:defRPr/>
            </a:pPr>
            <a:fld id="{2EA4718D-7461-B845-AB84-2B1FD208EEC1}" type="datetime4">
              <a:rPr lang="en-US" altLang="ja-JP" smtClean="0"/>
              <a:t>January 14, 2016</a:t>
            </a:fld>
            <a:endParaRPr lang="en-US" altLang="ja-JP"/>
          </a:p>
        </p:txBody>
      </p:sp>
      <p:sp>
        <p:nvSpPr>
          <p:cNvPr id="4" name="Rectangle 3"/>
          <p:cNvSpPr>
            <a:spLocks noGrp="1" noChangeArrowheads="1"/>
          </p:cNvSpPr>
          <p:nvPr>
            <p:ph type="sldNum" sz="quarter" idx="12"/>
          </p:nvPr>
        </p:nvSpPr>
        <p:spPr/>
        <p:txBody>
          <a:bodyPr/>
          <a:lstStyle>
            <a:lvl1pPr>
              <a:defRPr/>
            </a:lvl1pPr>
          </a:lstStyle>
          <a:p>
            <a:pPr>
              <a:defRPr/>
            </a:pPr>
            <a:fld id="{5251E378-2EFD-4509-9F83-864AAD1287B2}" type="slidenum">
              <a:rPr lang="en-US" altLang="ja-JP"/>
              <a:pPr>
                <a:defRPr/>
              </a:pPr>
              <a:t>‹#›</a:t>
            </a:fld>
            <a:endParaRPr lang="en-US" altLang="ja-JP"/>
          </a:p>
        </p:txBody>
      </p:sp>
      <p:sp>
        <p:nvSpPr>
          <p:cNvPr id="5" name="Rectangle 12"/>
          <p:cNvSpPr>
            <a:spLocks noGrp="1" noChangeArrowheads="1"/>
          </p:cNvSpPr>
          <p:nvPr>
            <p:ph type="ftr" sz="quarter" idx="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extLst>
      <p:ext uri="{BB962C8B-B14F-4D97-AF65-F5344CB8AC3E}">
        <p14:creationId xmlns:p14="http://schemas.microsoft.com/office/powerpoint/2010/main" val="1864378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fld id="{0A7B1F74-D73D-6F46-93F2-7D9771EA2A8A}" type="datetime4">
              <a:rPr lang="en-US" altLang="ja-JP" smtClean="0"/>
              <a:t>January 14, 2016</a:t>
            </a:fld>
            <a:endParaRPr lang="en-US" altLang="ja-JP"/>
          </a:p>
        </p:txBody>
      </p:sp>
      <p:sp>
        <p:nvSpPr>
          <p:cNvPr id="7" name="Rectangle 6"/>
          <p:cNvSpPr>
            <a:spLocks noGrp="1" noChangeArrowheads="1"/>
          </p:cNvSpPr>
          <p:nvPr>
            <p:ph type="sldNum" sz="quarter" idx="12"/>
          </p:nvPr>
        </p:nvSpPr>
        <p:spPr/>
        <p:txBody>
          <a:bodyPr/>
          <a:lstStyle>
            <a:lvl1pPr>
              <a:defRPr/>
            </a:lvl1pPr>
          </a:lstStyle>
          <a:p>
            <a:pPr>
              <a:defRPr/>
            </a:pPr>
            <a:fld id="{F315D5D8-887C-4F09-870E-30E892CBB50A}" type="slidenum">
              <a:rPr lang="en-US" altLang="ja-JP"/>
              <a:pPr>
                <a:defRPr/>
              </a:pPr>
              <a:t>‹#›</a:t>
            </a:fld>
            <a:endParaRPr lang="en-US" altLang="ja-JP"/>
          </a:p>
        </p:txBody>
      </p:sp>
      <p:sp>
        <p:nvSpPr>
          <p:cNvPr id="8" name="Rectangle 12"/>
          <p:cNvSpPr>
            <a:spLocks noGrp="1" noChangeArrowheads="1"/>
          </p:cNvSpPr>
          <p:nvPr>
            <p:ph type="ftr" sz="quarter" idx="3"/>
          </p:nvPr>
        </p:nvSpPr>
        <p:spPr bwMode="auto">
          <a:xfrm>
            <a:off x="5076056" y="6541690"/>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Tree>
    <p:extLst>
      <p:ext uri="{BB962C8B-B14F-4D97-AF65-F5344CB8AC3E}">
        <p14:creationId xmlns:p14="http://schemas.microsoft.com/office/powerpoint/2010/main" val="188264413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3315" name="AutoShape 9"/>
          <p:cNvSpPr>
            <a:spLocks noGrp="1" noChangeArrowheads="1"/>
          </p:cNvSpPr>
          <p:nvPr>
            <p:ph type="title"/>
          </p:nvPr>
        </p:nvSpPr>
        <p:spPr bwMode="auto">
          <a:xfrm>
            <a:off x="762000" y="762000"/>
            <a:ext cx="7924800" cy="1143000"/>
          </a:xfrm>
          <a:prstGeom prst="roundRect">
            <a:avLst>
              <a:gd name="adj" fmla="val 0"/>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n-US" altLang="ja-JP" dirty="0" smtClean="0"/>
              <a:t>Click to edit Master title style</a:t>
            </a:r>
          </a:p>
        </p:txBody>
      </p:sp>
      <p:sp>
        <p:nvSpPr>
          <p:cNvPr id="13316"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ja-JP" dirty="0" smtClean="0"/>
              <a:t>Click to edit Master text styles</a:t>
            </a:r>
          </a:p>
          <a:p>
            <a:pPr lvl="1"/>
            <a:r>
              <a:rPr lang="en-US" altLang="ja-JP" dirty="0" smtClean="0"/>
              <a:t>Second level</a:t>
            </a:r>
          </a:p>
          <a:p>
            <a:pPr lvl="2"/>
            <a:r>
              <a:rPr lang="en-US" altLang="ja-JP" dirty="0" smtClean="0"/>
              <a:t>Third level</a:t>
            </a:r>
          </a:p>
          <a:p>
            <a:pPr lvl="3"/>
            <a:r>
              <a:rPr lang="en-US" altLang="ja-JP" dirty="0" smtClean="0"/>
              <a:t>Fourth level</a:t>
            </a:r>
          </a:p>
          <a:p>
            <a:pPr lvl="4"/>
            <a:r>
              <a:rPr lang="en-US" altLang="ja-JP" dirty="0" smtClean="0"/>
              <a:t>Fifth level</a:t>
            </a:r>
          </a:p>
        </p:txBody>
      </p:sp>
      <p:sp>
        <p:nvSpPr>
          <p:cNvPr id="191499" name="Rectangle 11"/>
          <p:cNvSpPr>
            <a:spLocks noGrp="1" noChangeArrowheads="1"/>
          </p:cNvSpPr>
          <p:nvPr>
            <p:ph type="dt" sz="half" idx="2"/>
          </p:nvPr>
        </p:nvSpPr>
        <p:spPr bwMode="auto">
          <a:xfrm>
            <a:off x="1763688" y="6516687"/>
            <a:ext cx="2130425" cy="3413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b="0">
                <a:latin typeface="Arial" charset="0"/>
              </a:defRPr>
            </a:lvl1pPr>
          </a:lstStyle>
          <a:p>
            <a:pPr>
              <a:defRPr/>
            </a:pPr>
            <a:fld id="{E667E969-BFD8-8F4A-B89A-F48FD9F47B2A}" type="datetime4">
              <a:rPr lang="en-US" altLang="ja-JP" smtClean="0"/>
              <a:t>January 14, 2016</a:t>
            </a:fld>
            <a:endParaRPr lang="en-US" altLang="ja-JP" dirty="0"/>
          </a:p>
        </p:txBody>
      </p:sp>
      <p:sp>
        <p:nvSpPr>
          <p:cNvPr id="191500" name="Rectangle 12"/>
          <p:cNvSpPr>
            <a:spLocks noGrp="1" noChangeArrowheads="1"/>
          </p:cNvSpPr>
          <p:nvPr>
            <p:ph type="ftr" sz="quarter" idx="3"/>
          </p:nvPr>
        </p:nvSpPr>
        <p:spPr bwMode="auto">
          <a:xfrm>
            <a:off x="4788024" y="6541691"/>
            <a:ext cx="3456384" cy="31631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b="0">
                <a:latin typeface="Arial" charset="0"/>
              </a:defRPr>
            </a:lvl1pPr>
          </a:lstStyle>
          <a:p>
            <a:pPr>
              <a:defRPr/>
            </a:pPr>
            <a:r>
              <a:rPr lang="en-US" altLang="ja-JP" dirty="0" err="1" smtClean="0"/>
              <a:t>E.Kistenev</a:t>
            </a:r>
            <a:r>
              <a:rPr lang="en-US" altLang="ja-JP" dirty="0" smtClean="0"/>
              <a:t>, UTFSM, 2016</a:t>
            </a:r>
            <a:endParaRPr lang="en-US" altLang="ja-JP" dirty="0"/>
          </a:p>
        </p:txBody>
      </p:sp>
      <p:sp>
        <p:nvSpPr>
          <p:cNvPr id="191501" name="Rectangle 13"/>
          <p:cNvSpPr>
            <a:spLocks noGrp="1" noChangeArrowheads="1"/>
          </p:cNvSpPr>
          <p:nvPr>
            <p:ph type="sldNum" sz="quarter" idx="4"/>
          </p:nvPr>
        </p:nvSpPr>
        <p:spPr bwMode="auto">
          <a:xfrm>
            <a:off x="8556625" y="6369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defRPr kumimoji="0" sz="1400">
                <a:solidFill>
                  <a:srgbClr val="000090"/>
                </a:solidFill>
                <a:latin typeface="Arial" charset="0"/>
              </a:defRPr>
            </a:lvl1pPr>
          </a:lstStyle>
          <a:p>
            <a:pPr>
              <a:defRPr/>
            </a:pPr>
            <a:fld id="{3273E1F7-4A3C-7043-9329-79543301EB2A}" type="slidenum">
              <a:rPr lang="en-US" altLang="ja-JP" smtClean="0"/>
              <a:t>‹#›</a:t>
            </a:fld>
            <a:endParaRPr lang="en-US" altLang="ja-JP" dirty="0"/>
          </a:p>
        </p:txBody>
      </p:sp>
      <p:pic>
        <p:nvPicPr>
          <p:cNvPr id="13323" name="Picture 15" descr="search_bnllogo"/>
          <p:cNvPicPr>
            <a:picLocks noChangeAspect="1" noChangeArrowheads="1"/>
          </p:cNvPicPr>
          <p:nvPr userDrawn="1"/>
        </p:nvPicPr>
        <p:blipFill>
          <a:blip r:embed="rId19" cstate="print"/>
          <a:srcRect/>
          <a:stretch>
            <a:fillRect/>
          </a:stretch>
        </p:blipFill>
        <p:spPr bwMode="auto">
          <a:xfrm>
            <a:off x="7956376" y="-9674"/>
            <a:ext cx="1179512" cy="404813"/>
          </a:xfrm>
          <a:prstGeom prst="rect">
            <a:avLst/>
          </a:prstGeom>
          <a:noFill/>
          <a:ln w="9525">
            <a:noFill/>
            <a:miter lim="800000"/>
            <a:headEnd/>
            <a:tailEnd/>
          </a:ln>
        </p:spPr>
      </p:pic>
    </p:spTree>
    <p:extLst>
      <p:ext uri="{BB962C8B-B14F-4D97-AF65-F5344CB8AC3E}">
        <p14:creationId xmlns:p14="http://schemas.microsoft.com/office/powerpoint/2010/main" val="359799402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iming>
    <p:tnLst>
      <p:par>
        <p:cTn xmlns:p14="http://schemas.microsoft.com/office/powerpoint/2010/main" id="1" dur="indefinite" restart="never" nodeType="tmRoot"/>
      </p:par>
    </p:tnLst>
  </p:timing>
  <p:hf hdr="0"/>
  <p:txStyles>
    <p:titleStyle>
      <a:lvl1pPr algn="l" rtl="0" eaLnBrk="0" fontAlgn="base" hangingPunct="0">
        <a:lnSpc>
          <a:spcPct val="90000"/>
        </a:lnSpc>
        <a:spcBef>
          <a:spcPct val="0"/>
        </a:spcBef>
        <a:spcAft>
          <a:spcPct val="0"/>
        </a:spcAft>
        <a:defRPr kumimoji="1" sz="3600" b="1">
          <a:solidFill>
            <a:schemeClr val="tx2"/>
          </a:solidFill>
          <a:latin typeface="+mj-lt"/>
          <a:ea typeface="+mj-ea"/>
          <a:cs typeface="+mj-cs"/>
        </a:defRPr>
      </a:lvl1pPr>
      <a:lvl2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2pPr>
      <a:lvl3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3pPr>
      <a:lvl4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4pPr>
      <a:lvl5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5pPr>
      <a:lvl6pPr marL="4572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6pPr>
      <a:lvl7pPr marL="9144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7pPr>
      <a:lvl8pPr marL="13716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8pPr>
      <a:lvl9pPr marL="18288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lr>
          <a:schemeClr val="tx1"/>
        </a:buClr>
        <a:buSzPct val="75000"/>
        <a:buFont typeface="Wingdings" pitchFamily="2" charset="2"/>
        <a:buChar char="l"/>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Char char="–"/>
        <a:defRPr kumimoji="1" sz="2400">
          <a:solidFill>
            <a:schemeClr val="tx1"/>
          </a:solidFill>
          <a:latin typeface="+mn-lt"/>
          <a:ea typeface="+mn-ea"/>
        </a:defRPr>
      </a:lvl2pPr>
      <a:lvl3pPr marL="1143000" indent="-228600" algn="l" rtl="0" eaLnBrk="0" fontAlgn="base" hangingPunct="0">
        <a:spcBef>
          <a:spcPct val="20000"/>
        </a:spcBef>
        <a:spcAft>
          <a:spcPct val="0"/>
        </a:spcAft>
        <a:buClr>
          <a:schemeClr val="tx1"/>
        </a:buClr>
        <a:buSzPct val="75000"/>
        <a:buFont typeface="Wingdings" pitchFamily="2" charset="2"/>
        <a:buChar char="l"/>
        <a:defRPr kumimoji="1" sz="2000">
          <a:solidFill>
            <a:schemeClr val="tx1"/>
          </a:solidFill>
          <a:latin typeface="+mn-lt"/>
          <a:ea typeface="+mn-ea"/>
        </a:defRPr>
      </a:lvl3pPr>
      <a:lvl4pPr marL="1600200" indent="-228600" algn="l" rtl="0" eaLnBrk="0" fontAlgn="base" hangingPunct="0">
        <a:spcBef>
          <a:spcPct val="20000"/>
        </a:spcBef>
        <a:spcAft>
          <a:spcPct val="0"/>
        </a:spcAft>
        <a:buClr>
          <a:schemeClr val="tx1"/>
        </a:buClr>
        <a:buSzPct val="80000"/>
        <a:buChar char="–"/>
        <a:defRPr kumimoji="1">
          <a:solidFill>
            <a:schemeClr val="tx1"/>
          </a:solidFill>
          <a:latin typeface="+mn-lt"/>
          <a:ea typeface="+mn-ea"/>
        </a:defRPr>
      </a:lvl4pPr>
      <a:lvl5pPr marL="2057400" indent="-228600" algn="l" rtl="0" eaLnBrk="0" fontAlgn="base" hangingPunct="0">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5pPr>
      <a:lvl6pPr marL="25146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6pPr>
      <a:lvl7pPr marL="29718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7pPr>
      <a:lvl8pPr marL="34290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8pPr>
      <a:lvl9pPr marL="3886200" indent="-228600" algn="l" rtl="0" fontAlgn="base">
        <a:spcBef>
          <a:spcPct val="20000"/>
        </a:spcBef>
        <a:spcAft>
          <a:spcPct val="0"/>
        </a:spcAft>
        <a:buClr>
          <a:schemeClr val="tx1"/>
        </a:buClr>
        <a:buSzPct val="65000"/>
        <a:buFont typeface="Wingdings" pitchFamily="2" charset="2"/>
        <a:buChar char="l"/>
        <a:defRPr kumimoji="1">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32.png"/><Relationship Id="rId6" Type="http://schemas.openxmlformats.org/officeDocument/2006/relationships/image" Target="../media/image33.png"/><Relationship Id="rId1" Type="http://schemas.openxmlformats.org/officeDocument/2006/relationships/slideLayout" Target="../slideLayouts/slideLayout8.xml"/><Relationship Id="rId2" Type="http://schemas.openxmlformats.org/officeDocument/2006/relationships/image" Target="../media/image2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4.emf"/><Relationship Id="rId3" Type="http://schemas.openxmlformats.org/officeDocument/2006/relationships/image" Target="../media/image35.emf"/></Relationships>
</file>

<file path=ppt/slides/_rels/slide12.xml.rels><?xml version="1.0" encoding="UTF-8" standalone="yes"?>
<Relationships xmlns="http://schemas.openxmlformats.org/package/2006/relationships"><Relationship Id="rId3" Type="http://schemas.openxmlformats.org/officeDocument/2006/relationships/image" Target="../media/image37.emf"/><Relationship Id="rId4" Type="http://schemas.openxmlformats.org/officeDocument/2006/relationships/image" Target="../media/image38.jpeg"/><Relationship Id="rId5" Type="http://schemas.openxmlformats.org/officeDocument/2006/relationships/image" Target="../media/image39.png"/><Relationship Id="rId6" Type="http://schemas.openxmlformats.org/officeDocument/2006/relationships/image" Target="../media/image40.jpeg"/><Relationship Id="rId7" Type="http://schemas.openxmlformats.org/officeDocument/2006/relationships/image" Target="../media/image41.jpeg"/><Relationship Id="rId8" Type="http://schemas.openxmlformats.org/officeDocument/2006/relationships/image" Target="../media/image42.png"/><Relationship Id="rId1" Type="http://schemas.openxmlformats.org/officeDocument/2006/relationships/slideLayout" Target="../slideLayouts/slideLayout8.xml"/><Relationship Id="rId2"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44.emf"/><Relationship Id="rId4" Type="http://schemas.openxmlformats.org/officeDocument/2006/relationships/image" Target="../media/image45.emf"/><Relationship Id="rId1" Type="http://schemas.openxmlformats.org/officeDocument/2006/relationships/slideLayout" Target="../slideLayouts/slideLayout6.xml"/><Relationship Id="rId2" Type="http://schemas.openxmlformats.org/officeDocument/2006/relationships/image" Target="../media/image43.png"/></Relationships>
</file>

<file path=ppt/slides/_rels/slide14.xml.rels><?xml version="1.0" encoding="UTF-8" standalone="yes"?>
<Relationships xmlns="http://schemas.openxmlformats.org/package/2006/relationships"><Relationship Id="rId3" Type="http://schemas.openxmlformats.org/officeDocument/2006/relationships/image" Target="../media/image46.emf"/><Relationship Id="rId4" Type="http://schemas.openxmlformats.org/officeDocument/2006/relationships/image" Target="../media/image47.emf"/><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8.png"/></Relationships>
</file>

<file path=ppt/slides/_rels/slide16.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png"/><Relationship Id="rId1" Type="http://schemas.openxmlformats.org/officeDocument/2006/relationships/slideLayout" Target="../slideLayouts/slideLayout2.xml"/><Relationship Id="rId2" Type="http://schemas.openxmlformats.org/officeDocument/2006/relationships/image" Target="../media/image4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3.png"/></Relationships>
</file>

<file path=ppt/slides/_rels/slide19.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image" Target="../media/image55.emf"/><Relationship Id="rId5" Type="http://schemas.openxmlformats.org/officeDocument/2006/relationships/image" Target="../media/image56.png"/><Relationship Id="rId6" Type="http://schemas.openxmlformats.org/officeDocument/2006/relationships/image" Target="../media/image57.JP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7"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59.png"/><Relationship Id="rId4" Type="http://schemas.openxmlformats.org/officeDocument/2006/relationships/image" Target="../media/image60.png"/><Relationship Id="rId1" Type="http://schemas.openxmlformats.org/officeDocument/2006/relationships/slideLayout" Target="../slideLayouts/slideLayout17.xml"/><Relationship Id="rId2" Type="http://schemas.openxmlformats.org/officeDocument/2006/relationships/image" Target="../media/image58.png"/></Relationships>
</file>

<file path=ppt/slides/_rels/slide21.xml.rels><?xml version="1.0" encoding="UTF-8" standalone="yes"?>
<Relationships xmlns="http://schemas.openxmlformats.org/package/2006/relationships"><Relationship Id="rId3" Type="http://schemas.openxmlformats.org/officeDocument/2006/relationships/image" Target="../media/image62.jpeg"/><Relationship Id="rId4" Type="http://schemas.openxmlformats.org/officeDocument/2006/relationships/image" Target="../media/image63.png"/><Relationship Id="rId1" Type="http://schemas.openxmlformats.org/officeDocument/2006/relationships/slideLayout" Target="../slideLayouts/slideLayout16.xml"/><Relationship Id="rId2" Type="http://schemas.openxmlformats.org/officeDocument/2006/relationships/image" Target="../media/image61.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5.png"/></Relationships>
</file>

<file path=ppt/slides/_rels/slide24.xml.rels><?xml version="1.0" encoding="UTF-8" standalone="yes"?>
<Relationships xmlns="http://schemas.openxmlformats.org/package/2006/relationships"><Relationship Id="rId3" Type="http://schemas.openxmlformats.org/officeDocument/2006/relationships/image" Target="../media/image66.emf"/><Relationship Id="rId4" Type="http://schemas.openxmlformats.org/officeDocument/2006/relationships/image" Target="../media/image67.emf"/><Relationship Id="rId5" Type="http://schemas.openxmlformats.org/officeDocument/2006/relationships/image" Target="../media/image68.emf"/><Relationship Id="rId6" Type="http://schemas.openxmlformats.org/officeDocument/2006/relationships/image" Target="../media/image69.emf"/><Relationship Id="rId7" Type="http://schemas.openxmlformats.org/officeDocument/2006/relationships/image" Target="../media/image70.emf"/><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5.xml.rels><?xml version="1.0" encoding="UTF-8" standalone="yes"?>
<Relationships xmlns="http://schemas.openxmlformats.org/package/2006/relationships"><Relationship Id="rId3" Type="http://schemas.openxmlformats.org/officeDocument/2006/relationships/image" Target="../media/image72.emf"/><Relationship Id="rId4" Type="http://schemas.openxmlformats.org/officeDocument/2006/relationships/image" Target="../media/image73.png"/><Relationship Id="rId1" Type="http://schemas.openxmlformats.org/officeDocument/2006/relationships/slideLayout" Target="../slideLayouts/slideLayout2.xml"/><Relationship Id="rId2" Type="http://schemas.openxmlformats.org/officeDocument/2006/relationships/image" Target="../media/image71.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4.png"/></Relationships>
</file>

<file path=ppt/slides/_rels/slide27.xml.rels><?xml version="1.0" encoding="UTF-8" standalone="yes"?>
<Relationships xmlns="http://schemas.openxmlformats.org/package/2006/relationships"><Relationship Id="rId3" Type="http://schemas.openxmlformats.org/officeDocument/2006/relationships/image" Target="../media/image75.png"/><Relationship Id="rId4" Type="http://schemas.openxmlformats.org/officeDocument/2006/relationships/image" Target="../media/image76.png"/><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7.png"/><Relationship Id="rId3" Type="http://schemas.openxmlformats.org/officeDocument/2006/relationships/image" Target="../media/image78.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9.png"/><Relationship Id="rId3" Type="http://schemas.openxmlformats.org/officeDocument/2006/relationships/image" Target="../media/image80.pn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2.png"/><Relationship Id="rId8"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1.png"/></Relationships>
</file>

<file path=ppt/slides/_rels/slide31.xml.rels><?xml version="1.0" encoding="UTF-8" standalone="yes"?>
<Relationships xmlns="http://schemas.openxmlformats.org/package/2006/relationships"><Relationship Id="rId3" Type="http://schemas.openxmlformats.org/officeDocument/2006/relationships/image" Target="../media/image82.png"/><Relationship Id="rId4" Type="http://schemas.openxmlformats.org/officeDocument/2006/relationships/image" Target="../media/image83.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6.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tiff"/><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emf"/></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4" Type="http://schemas.openxmlformats.org/officeDocument/2006/relationships/image" Target="../media/image23.jpeg"/><Relationship Id="rId5" Type="http://schemas.openxmlformats.org/officeDocument/2006/relationships/image" Target="../media/image24.png"/><Relationship Id="rId6" Type="http://schemas.openxmlformats.org/officeDocument/2006/relationships/image" Target="../media/image25.png"/><Relationship Id="rId7" Type="http://schemas.openxmlformats.org/officeDocument/2006/relationships/image" Target="../media/image26.png"/><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27.png"/><Relationship Id="rId5"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828800" y="3886200"/>
            <a:ext cx="5334000" cy="762000"/>
          </a:xfrm>
        </p:spPr>
        <p:txBody>
          <a:bodyPr>
            <a:normAutofit fontScale="85000" lnSpcReduction="20000"/>
          </a:bodyPr>
          <a:lstStyle/>
          <a:p>
            <a:pPr algn="ctr"/>
            <a:r>
              <a:rPr lang="en-US" sz="1800" dirty="0" err="1" smtClean="0"/>
              <a:t>Edouard</a:t>
            </a:r>
            <a:r>
              <a:rPr lang="en-US" sz="1800" dirty="0" smtClean="0"/>
              <a:t> Kistenev</a:t>
            </a:r>
          </a:p>
          <a:p>
            <a:pPr algn="ctr"/>
            <a:r>
              <a:rPr lang="en-US" sz="1800" dirty="0" smtClean="0"/>
              <a:t>Brookhaven National Laboratory</a:t>
            </a:r>
          </a:p>
          <a:p>
            <a:pPr algn="ctr"/>
            <a:r>
              <a:rPr lang="en-US" sz="1800" dirty="0" smtClean="0"/>
              <a:t>PHENIX Experiment</a:t>
            </a:r>
            <a:endParaRPr lang="en-US" sz="3000" dirty="0" smtClean="0"/>
          </a:p>
        </p:txBody>
      </p:sp>
      <p:sp>
        <p:nvSpPr>
          <p:cNvPr id="2" name="Title 1"/>
          <p:cNvSpPr>
            <a:spLocks noGrp="1"/>
          </p:cNvSpPr>
          <p:nvPr>
            <p:ph type="ctrTitle" sz="quarter"/>
          </p:nvPr>
        </p:nvSpPr>
        <p:spPr>
          <a:xfrm>
            <a:off x="609600" y="1142039"/>
            <a:ext cx="7772400" cy="1829761"/>
          </a:xfrm>
        </p:spPr>
        <p:txBody>
          <a:bodyPr>
            <a:normAutofit fontScale="90000"/>
          </a:bodyPr>
          <a:lstStyle/>
          <a:p>
            <a:pPr algn="ctr"/>
            <a:r>
              <a:rPr lang="en-US" sz="4400" dirty="0" smtClean="0"/>
              <a:t>RHIC Experiments in Transition at Brookhaven National Laboratory</a:t>
            </a:r>
            <a:endParaRPr lang="en-US" sz="4400" dirty="0">
              <a:solidFill>
                <a:schemeClr val="accent1"/>
              </a:solidFill>
            </a:endParaRPr>
          </a:p>
        </p:txBody>
      </p:sp>
      <p:sp>
        <p:nvSpPr>
          <p:cNvPr id="5" name="Rectangle 4"/>
          <p:cNvSpPr/>
          <p:nvPr/>
        </p:nvSpPr>
        <p:spPr>
          <a:xfrm>
            <a:off x="0" y="3268132"/>
            <a:ext cx="9144000" cy="369332"/>
          </a:xfrm>
          <a:prstGeom prst="rect">
            <a:avLst/>
          </a:prstGeom>
        </p:spPr>
        <p:txBody>
          <a:bodyPr wrap="square">
            <a:spAutoFit/>
          </a:bodyPr>
          <a:lstStyle/>
          <a:p>
            <a:pPr algn="ctr"/>
            <a:r>
              <a:rPr lang="en-US" b="1" dirty="0" smtClean="0"/>
              <a:t>Outline</a:t>
            </a:r>
            <a:r>
              <a:rPr lang="en-US" dirty="0" smtClean="0"/>
              <a:t>: ● Today to 2022</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E7E3A7C4-2310-064D-BED4-654FFE977F71}" type="datetime4">
              <a:rPr lang="en-US" altLang="ja-JP" smtClean="0"/>
              <a:t>January 14, 2016</a:t>
            </a:fld>
            <a:endParaRPr lang="en-US" altLang="ja-JP" dirty="0"/>
          </a:p>
        </p:txBody>
      </p:sp>
      <p:sp>
        <p:nvSpPr>
          <p:cNvPr id="5" name="Slide Number Placeholder 4"/>
          <p:cNvSpPr>
            <a:spLocks noGrp="1"/>
          </p:cNvSpPr>
          <p:nvPr>
            <p:ph type="sldNum" sz="quarter" idx="12"/>
          </p:nvPr>
        </p:nvSpPr>
        <p:spPr/>
        <p:txBody>
          <a:bodyPr/>
          <a:lstStyle/>
          <a:p>
            <a:pPr>
              <a:defRPr/>
            </a:pPr>
            <a:fld id="{22C9EA36-E0DC-48B7-8CB0-15ED98B556CF}" type="slidenum">
              <a:rPr lang="en-US" altLang="ja-JP" smtClean="0"/>
              <a:pPr>
                <a:defRPr/>
              </a:pPr>
              <a:t>10</a:t>
            </a:fld>
            <a:endParaRPr lang="en-US" altLang="ja-JP"/>
          </a:p>
        </p:txBody>
      </p:sp>
      <p:sp>
        <p:nvSpPr>
          <p:cNvPr id="6" name="Footer Placeholder 5"/>
          <p:cNvSpPr>
            <a:spLocks noGrp="1"/>
          </p:cNvSpPr>
          <p:nvPr>
            <p:ph type="ftr" sz="quarter" idx="3"/>
          </p:nvPr>
        </p:nvSpPr>
        <p:spPr/>
        <p:txBody>
          <a:bodyPr/>
          <a:lstStyle/>
          <a:p>
            <a:pPr>
              <a:defRPr/>
            </a:pPr>
            <a:r>
              <a:rPr lang="en-US" altLang="ja-JP" smtClean="0"/>
              <a:t>E.Kistenev, UTFSM, 2016</a:t>
            </a:r>
            <a:endParaRPr lang="en-US" altLang="ja-JP" dirty="0"/>
          </a:p>
        </p:txBody>
      </p:sp>
      <p:pic>
        <p:nvPicPr>
          <p:cNvPr id="7" name="Picture 6"/>
          <p:cNvPicPr>
            <a:picLocks noChangeAspect="1"/>
          </p:cNvPicPr>
          <p:nvPr/>
        </p:nvPicPr>
        <p:blipFill>
          <a:blip r:embed="rId2"/>
          <a:stretch>
            <a:fillRect/>
          </a:stretch>
        </p:blipFill>
        <p:spPr>
          <a:xfrm>
            <a:off x="0" y="0"/>
            <a:ext cx="5149558" cy="6858000"/>
          </a:xfrm>
          <a:prstGeom prst="rect">
            <a:avLst/>
          </a:prstGeom>
        </p:spPr>
      </p:pic>
      <p:pic>
        <p:nvPicPr>
          <p:cNvPr id="9" name="Picture 8"/>
          <p:cNvPicPr>
            <a:picLocks noChangeAspect="1"/>
          </p:cNvPicPr>
          <p:nvPr/>
        </p:nvPicPr>
        <p:blipFill>
          <a:blip r:embed="rId3"/>
          <a:stretch>
            <a:fillRect/>
          </a:stretch>
        </p:blipFill>
        <p:spPr>
          <a:xfrm>
            <a:off x="3962400" y="2514600"/>
            <a:ext cx="5502741" cy="3924300"/>
          </a:xfrm>
          <a:prstGeom prst="rect">
            <a:avLst/>
          </a:prstGeom>
        </p:spPr>
      </p:pic>
      <p:pic>
        <p:nvPicPr>
          <p:cNvPr id="12" name="Picture 11"/>
          <p:cNvPicPr>
            <a:picLocks noChangeAspect="1"/>
          </p:cNvPicPr>
          <p:nvPr/>
        </p:nvPicPr>
        <p:blipFill>
          <a:blip r:embed="rId4"/>
          <a:stretch>
            <a:fillRect/>
          </a:stretch>
        </p:blipFill>
        <p:spPr>
          <a:xfrm>
            <a:off x="5181600" y="0"/>
            <a:ext cx="2940050" cy="2438400"/>
          </a:xfrm>
          <a:prstGeom prst="rect">
            <a:avLst/>
          </a:prstGeom>
        </p:spPr>
      </p:pic>
      <p:sp>
        <p:nvSpPr>
          <p:cNvPr id="13" name="TextBox 12"/>
          <p:cNvSpPr txBox="1"/>
          <p:nvPr/>
        </p:nvSpPr>
        <p:spPr>
          <a:xfrm>
            <a:off x="381000" y="3124200"/>
            <a:ext cx="3200400" cy="646331"/>
          </a:xfrm>
          <a:prstGeom prst="rect">
            <a:avLst/>
          </a:prstGeom>
          <a:solidFill>
            <a:srgbClr val="FFFF00"/>
          </a:solidFill>
        </p:spPr>
        <p:txBody>
          <a:bodyPr wrap="square" rtlCol="0">
            <a:spAutoFit/>
          </a:bodyPr>
          <a:lstStyle/>
          <a:p>
            <a:pPr algn="ctr"/>
            <a:r>
              <a:rPr lang="en-US" b="1" dirty="0" smtClean="0"/>
              <a:t>STAR </a:t>
            </a:r>
          </a:p>
          <a:p>
            <a:pPr algn="ctr"/>
            <a:r>
              <a:rPr lang="en-US" b="1" i="1" dirty="0" smtClean="0"/>
              <a:t>IN THE NEXT DECADE</a:t>
            </a:r>
          </a:p>
        </p:txBody>
      </p:sp>
      <p:pic>
        <p:nvPicPr>
          <p:cNvPr id="3" name="Picture 2"/>
          <p:cNvPicPr>
            <a:picLocks noChangeAspect="1"/>
          </p:cNvPicPr>
          <p:nvPr/>
        </p:nvPicPr>
        <p:blipFill>
          <a:blip r:embed="rId5"/>
          <a:stretch>
            <a:fillRect/>
          </a:stretch>
        </p:blipFill>
        <p:spPr>
          <a:xfrm>
            <a:off x="-9901" y="8991"/>
            <a:ext cx="9135374" cy="6858000"/>
          </a:xfrm>
          <a:prstGeom prst="rect">
            <a:avLst/>
          </a:prstGeom>
        </p:spPr>
      </p:pic>
      <p:pic>
        <p:nvPicPr>
          <p:cNvPr id="2" name="Picture 1"/>
          <p:cNvPicPr>
            <a:picLocks noChangeAspect="1"/>
          </p:cNvPicPr>
          <p:nvPr/>
        </p:nvPicPr>
        <p:blipFill>
          <a:blip r:embed="rId6"/>
          <a:stretch>
            <a:fillRect/>
          </a:stretch>
        </p:blipFill>
        <p:spPr>
          <a:xfrm>
            <a:off x="0" y="1143000"/>
            <a:ext cx="9144000" cy="5314787"/>
          </a:xfrm>
          <a:prstGeom prst="rect">
            <a:avLst/>
          </a:prstGeom>
        </p:spPr>
      </p:pic>
    </p:spTree>
    <p:extLst>
      <p:ext uri="{BB962C8B-B14F-4D97-AF65-F5344CB8AC3E}">
        <p14:creationId xmlns:p14="http://schemas.microsoft.com/office/powerpoint/2010/main" val="4842610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8807" y="-11495"/>
            <a:ext cx="9172807" cy="1078295"/>
          </a:xfrm>
        </p:spPr>
        <p:txBody>
          <a:bodyPr/>
          <a:lstStyle/>
          <a:p>
            <a:pPr algn="ctr"/>
            <a:r>
              <a:rPr lang="en-US" dirty="0" err="1" smtClean="0"/>
              <a:t>sPHENIX</a:t>
            </a:r>
            <a:r>
              <a:rPr lang="en-US" dirty="0" smtClean="0"/>
              <a:t> </a:t>
            </a:r>
            <a:r>
              <a:rPr lang="en-US" dirty="0" smtClean="0"/>
              <a:t>experiment (already in </a:t>
            </a:r>
            <a:r>
              <a:rPr lang="en-US" dirty="0" smtClean="0"/>
              <a:t>construction stage …. </a:t>
            </a:r>
            <a:r>
              <a:rPr lang="en-US" dirty="0"/>
              <a:t>illegal )</a:t>
            </a:r>
            <a:endParaRPr lang="en-US" dirty="0"/>
          </a:p>
        </p:txBody>
      </p:sp>
      <p:sp>
        <p:nvSpPr>
          <p:cNvPr id="7" name="Text Placeholder 6"/>
          <p:cNvSpPr>
            <a:spLocks noGrp="1"/>
          </p:cNvSpPr>
          <p:nvPr>
            <p:ph type="body" idx="1"/>
          </p:nvPr>
        </p:nvSpPr>
        <p:spPr>
          <a:xfrm>
            <a:off x="457200" y="5410200"/>
            <a:ext cx="3048000" cy="762000"/>
          </a:xfrm>
        </p:spPr>
        <p:txBody>
          <a:bodyPr/>
          <a:lstStyle/>
          <a:p>
            <a:pPr algn="ctr"/>
            <a:r>
              <a:rPr lang="en-US" dirty="0" smtClean="0"/>
              <a:t>Detailed CAD model</a:t>
            </a:r>
            <a:endParaRPr lang="en-US" dirty="0"/>
          </a:p>
        </p:txBody>
      </p:sp>
      <p:pic>
        <p:nvPicPr>
          <p:cNvPr id="29" name="Content Placeholder 28"/>
          <p:cNvPicPr>
            <a:picLocks noGrp="1" noChangeAspect="1"/>
          </p:cNvPicPr>
          <p:nvPr>
            <p:ph sz="half" idx="2"/>
          </p:nvPr>
        </p:nvPicPr>
        <p:blipFill>
          <a:blip r:embed="rId2">
            <a:clrChange>
              <a:clrFrom>
                <a:srgbClr val="FFFFFF"/>
              </a:clrFrom>
              <a:clrTo>
                <a:srgbClr val="FFFFFF">
                  <a:alpha val="0"/>
                </a:srgbClr>
              </a:clrTo>
            </a:clrChange>
          </a:blip>
          <a:stretch>
            <a:fillRect/>
          </a:stretch>
        </p:blipFill>
        <p:spPr>
          <a:xfrm>
            <a:off x="203669" y="1612577"/>
            <a:ext cx="2992788" cy="3412066"/>
          </a:xfrm>
          <a:prstGeom prst="rect">
            <a:avLst/>
          </a:prstGeom>
        </p:spPr>
      </p:pic>
      <p:sp>
        <p:nvSpPr>
          <p:cNvPr id="9" name="Text Placeholder 8"/>
          <p:cNvSpPr>
            <a:spLocks noGrp="1"/>
          </p:cNvSpPr>
          <p:nvPr>
            <p:ph type="body" sz="quarter" idx="3"/>
          </p:nvPr>
        </p:nvSpPr>
        <p:spPr>
          <a:xfrm>
            <a:off x="4146309" y="5410200"/>
            <a:ext cx="4191001" cy="762000"/>
          </a:xfrm>
        </p:spPr>
        <p:txBody>
          <a:bodyPr/>
          <a:lstStyle/>
          <a:p>
            <a:pPr algn="ctr"/>
            <a:r>
              <a:rPr lang="en-US" dirty="0" smtClean="0"/>
              <a:t>Beam view</a:t>
            </a:r>
            <a:endParaRPr lang="en-US" dirty="0"/>
          </a:p>
        </p:txBody>
      </p:sp>
      <p:pic>
        <p:nvPicPr>
          <p:cNvPr id="15" name="Content Placeholder 14"/>
          <p:cNvPicPr>
            <a:picLocks noGrp="1" noChangeAspect="1"/>
          </p:cNvPicPr>
          <p:nvPr>
            <p:ph sz="quarter" idx="4"/>
          </p:nvPr>
        </p:nvPicPr>
        <p:blipFill>
          <a:blip r:embed="rId3">
            <a:clrChange>
              <a:clrFrom>
                <a:srgbClr val="FFFFFF"/>
              </a:clrFrom>
              <a:clrTo>
                <a:srgbClr val="FFFFFF">
                  <a:alpha val="0"/>
                </a:srgbClr>
              </a:clrTo>
            </a:clrChange>
          </a:blip>
          <a:stretch>
            <a:fillRect/>
          </a:stretch>
        </p:blipFill>
        <p:spPr>
          <a:xfrm>
            <a:off x="3341220" y="990600"/>
            <a:ext cx="5421780" cy="4418965"/>
          </a:xfrm>
          <a:prstGeom prst="rect">
            <a:avLst/>
          </a:prstGeom>
          <a:noFill/>
          <a:ln>
            <a:noFill/>
          </a:ln>
        </p:spPr>
      </p:pic>
      <p:sp>
        <p:nvSpPr>
          <p:cNvPr id="3" name="Date Placeholder 2"/>
          <p:cNvSpPr>
            <a:spLocks noGrp="1"/>
          </p:cNvSpPr>
          <p:nvPr>
            <p:ph type="dt" sz="half" idx="10"/>
          </p:nvPr>
        </p:nvSpPr>
        <p:spPr/>
        <p:txBody>
          <a:bodyPr/>
          <a:lstStyle/>
          <a:p>
            <a:fld id="{63AB3CC0-0444-584A-81AD-01AE5B527942}" type="datetime4">
              <a:rPr lang="en-US" smtClean="0"/>
              <a:t>January 14, 2016</a:t>
            </a:fld>
            <a:endParaRPr lang="en-US" dirty="0"/>
          </a:p>
        </p:txBody>
      </p:sp>
      <p:sp>
        <p:nvSpPr>
          <p:cNvPr id="5" name="Slide Number Placeholder 4"/>
          <p:cNvSpPr>
            <a:spLocks noGrp="1"/>
          </p:cNvSpPr>
          <p:nvPr>
            <p:ph type="sldNum" sz="quarter" idx="12"/>
          </p:nvPr>
        </p:nvSpPr>
        <p:spPr/>
        <p:txBody>
          <a:bodyPr/>
          <a:lstStyle/>
          <a:p>
            <a:fld id="{EDE73889-8752-428C-A11C-8679396BAC9B}" type="slidenum">
              <a:rPr lang="en-US" smtClean="0"/>
              <a:pPr/>
              <a:t>11</a:t>
            </a:fld>
            <a:endParaRPr lang="en-US" dirty="0"/>
          </a:p>
        </p:txBody>
      </p:sp>
      <p:sp>
        <p:nvSpPr>
          <p:cNvPr id="4" name="Footer Placeholder 3"/>
          <p:cNvSpPr>
            <a:spLocks noGrp="1"/>
          </p:cNvSpPr>
          <p:nvPr>
            <p:ph type="ftr" sz="quarter" idx="13"/>
          </p:nvPr>
        </p:nvSpPr>
        <p:spPr/>
        <p:txBody>
          <a:bodyPr/>
          <a:lstStyle/>
          <a:p>
            <a:r>
              <a:rPr lang="da-DK" smtClean="0"/>
              <a:t>E.Kistenev, UTFSM, 2016</a:t>
            </a:r>
            <a:endParaRPr lang="en-US" dirty="0"/>
          </a:p>
        </p:txBody>
      </p:sp>
      <p:grpSp>
        <p:nvGrpSpPr>
          <p:cNvPr id="23" name="Group 22"/>
          <p:cNvGrpSpPr/>
          <p:nvPr/>
        </p:nvGrpSpPr>
        <p:grpSpPr>
          <a:xfrm>
            <a:off x="6316422" y="1295400"/>
            <a:ext cx="2444220" cy="4030133"/>
            <a:chOff x="6665913" y="1981200"/>
            <a:chExt cx="2164240" cy="3031067"/>
          </a:xfrm>
        </p:grpSpPr>
        <p:grpSp>
          <p:nvGrpSpPr>
            <p:cNvPr id="21" name="Group 20"/>
            <p:cNvGrpSpPr/>
            <p:nvPr/>
          </p:nvGrpSpPr>
          <p:grpSpPr>
            <a:xfrm>
              <a:off x="6665913" y="1981200"/>
              <a:ext cx="2020887" cy="3031067"/>
              <a:chOff x="6665913" y="1981200"/>
              <a:chExt cx="2020887" cy="3048000"/>
            </a:xfrm>
          </p:grpSpPr>
          <p:cxnSp>
            <p:nvCxnSpPr>
              <p:cNvPr id="17" name="Straight Arrow Connector 16"/>
              <p:cNvCxnSpPr/>
              <p:nvPr/>
            </p:nvCxnSpPr>
            <p:spPr>
              <a:xfrm>
                <a:off x="8534400" y="1981200"/>
                <a:ext cx="0" cy="30480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6665913" y="5029200"/>
                <a:ext cx="202088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6665913" y="1981200"/>
                <a:ext cx="2020887"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22" name="Rectangle 21"/>
            <p:cNvSpPr/>
            <p:nvPr/>
          </p:nvSpPr>
          <p:spPr>
            <a:xfrm rot="5400000">
              <a:off x="8288658" y="3312068"/>
              <a:ext cx="713657" cy="369332"/>
            </a:xfrm>
            <a:prstGeom prst="rect">
              <a:avLst/>
            </a:prstGeom>
          </p:spPr>
          <p:txBody>
            <a:bodyPr wrap="none">
              <a:spAutoFit/>
            </a:bodyPr>
            <a:lstStyle/>
            <a:p>
              <a:r>
                <a:rPr lang="en-US" dirty="0" smtClean="0"/>
                <a:t>5.3 m</a:t>
              </a:r>
              <a:endParaRPr lang="en-US" dirty="0"/>
            </a:p>
          </p:txBody>
        </p:sp>
      </p:grpSp>
      <p:sp>
        <p:nvSpPr>
          <p:cNvPr id="24" name="Rectangle 23"/>
          <p:cNvSpPr/>
          <p:nvPr/>
        </p:nvSpPr>
        <p:spPr>
          <a:xfrm>
            <a:off x="4157498" y="3452336"/>
            <a:ext cx="2214517" cy="369332"/>
          </a:xfrm>
          <a:prstGeom prst="rect">
            <a:avLst/>
          </a:prstGeom>
        </p:spPr>
        <p:txBody>
          <a:bodyPr wrap="none">
            <a:spAutoFit/>
          </a:bodyPr>
          <a:lstStyle/>
          <a:p>
            <a:pPr algn="r"/>
            <a:r>
              <a:rPr lang="en-US" dirty="0" smtClean="0">
                <a:effectLst>
                  <a:glow rad="355600">
                    <a:schemeClr val="bg1">
                      <a:alpha val="66000"/>
                    </a:schemeClr>
                  </a:glow>
                </a:effectLst>
              </a:rPr>
              <a:t>Silicon Strip Tracker→</a:t>
            </a:r>
            <a:endParaRPr lang="en-US" dirty="0">
              <a:effectLst>
                <a:glow rad="355600">
                  <a:schemeClr val="bg1">
                    <a:alpha val="66000"/>
                  </a:schemeClr>
                </a:glow>
              </a:effectLst>
            </a:endParaRPr>
          </a:p>
        </p:txBody>
      </p:sp>
      <p:sp>
        <p:nvSpPr>
          <p:cNvPr id="25" name="Rectangle 24"/>
          <p:cNvSpPr/>
          <p:nvPr/>
        </p:nvSpPr>
        <p:spPr>
          <a:xfrm>
            <a:off x="4458222" y="3792319"/>
            <a:ext cx="1913793" cy="369332"/>
          </a:xfrm>
          <a:prstGeom prst="rect">
            <a:avLst/>
          </a:prstGeom>
        </p:spPr>
        <p:txBody>
          <a:bodyPr wrap="none">
            <a:spAutoFit/>
          </a:bodyPr>
          <a:lstStyle/>
          <a:p>
            <a:pPr algn="r"/>
            <a:r>
              <a:rPr lang="en-US" dirty="0" smtClean="0">
                <a:effectLst>
                  <a:glow rad="355600">
                    <a:schemeClr val="bg1">
                      <a:alpha val="66000"/>
                    </a:schemeClr>
                  </a:glow>
                </a:effectLst>
              </a:rPr>
              <a:t>EM Calorimeter ↘</a:t>
            </a:r>
            <a:endParaRPr lang="en-US" dirty="0">
              <a:effectLst>
                <a:glow rad="355600">
                  <a:schemeClr val="bg1">
                    <a:alpha val="66000"/>
                  </a:schemeClr>
                </a:glow>
              </a:effectLst>
            </a:endParaRPr>
          </a:p>
        </p:txBody>
      </p:sp>
      <p:sp>
        <p:nvSpPr>
          <p:cNvPr id="26" name="Rectangle 25"/>
          <p:cNvSpPr/>
          <p:nvPr/>
        </p:nvSpPr>
        <p:spPr>
          <a:xfrm>
            <a:off x="3507702" y="4132302"/>
            <a:ext cx="2855846" cy="369332"/>
          </a:xfrm>
          <a:prstGeom prst="rect">
            <a:avLst/>
          </a:prstGeom>
        </p:spPr>
        <p:txBody>
          <a:bodyPr wrap="none">
            <a:spAutoFit/>
          </a:bodyPr>
          <a:lstStyle/>
          <a:p>
            <a:pPr algn="r"/>
            <a:r>
              <a:rPr lang="en-US" dirty="0" smtClean="0">
                <a:effectLst>
                  <a:glow rad="355600">
                    <a:schemeClr val="bg1">
                      <a:alpha val="66000"/>
                    </a:schemeClr>
                  </a:glow>
                </a:effectLst>
              </a:rPr>
              <a:t>Inner Hadron Calorimeter</a:t>
            </a:r>
            <a:r>
              <a:rPr lang="en-US" dirty="0">
                <a:effectLst>
                  <a:glow rad="355600">
                    <a:schemeClr val="bg1">
                      <a:alpha val="66000"/>
                    </a:schemeClr>
                  </a:glow>
                </a:effectLst>
              </a:rPr>
              <a:t> →</a:t>
            </a:r>
          </a:p>
        </p:txBody>
      </p:sp>
      <p:sp>
        <p:nvSpPr>
          <p:cNvPr id="27" name="Rectangle 26"/>
          <p:cNvSpPr/>
          <p:nvPr/>
        </p:nvSpPr>
        <p:spPr>
          <a:xfrm>
            <a:off x="4649684" y="4472285"/>
            <a:ext cx="1722331" cy="369332"/>
          </a:xfrm>
          <a:prstGeom prst="rect">
            <a:avLst/>
          </a:prstGeom>
        </p:spPr>
        <p:txBody>
          <a:bodyPr wrap="none">
            <a:spAutoFit/>
          </a:bodyPr>
          <a:lstStyle/>
          <a:p>
            <a:pPr algn="r"/>
            <a:r>
              <a:rPr lang="en-US" dirty="0" smtClean="0">
                <a:effectLst>
                  <a:glow rad="355600">
                    <a:schemeClr val="bg1">
                      <a:alpha val="66000"/>
                    </a:schemeClr>
                  </a:glow>
                </a:effectLst>
              </a:rPr>
              <a:t>BaBar Magnet↗</a:t>
            </a:r>
            <a:endParaRPr lang="en-US" dirty="0">
              <a:effectLst>
                <a:glow rad="355600">
                  <a:schemeClr val="bg1">
                    <a:alpha val="66000"/>
                  </a:schemeClr>
                </a:glow>
              </a:effectLst>
            </a:endParaRPr>
          </a:p>
        </p:txBody>
      </p:sp>
      <p:sp>
        <p:nvSpPr>
          <p:cNvPr id="28" name="Rectangle 27"/>
          <p:cNvSpPr/>
          <p:nvPr/>
        </p:nvSpPr>
        <p:spPr>
          <a:xfrm>
            <a:off x="3460509" y="4812268"/>
            <a:ext cx="2903039" cy="369332"/>
          </a:xfrm>
          <a:prstGeom prst="rect">
            <a:avLst/>
          </a:prstGeom>
        </p:spPr>
        <p:txBody>
          <a:bodyPr wrap="none">
            <a:spAutoFit/>
          </a:bodyPr>
          <a:lstStyle/>
          <a:p>
            <a:pPr algn="r"/>
            <a:r>
              <a:rPr lang="en-US" dirty="0" smtClean="0">
                <a:effectLst>
                  <a:glow rad="355600">
                    <a:schemeClr val="bg1">
                      <a:alpha val="66000"/>
                    </a:schemeClr>
                  </a:glow>
                </a:effectLst>
              </a:rPr>
              <a:t>Outer Hadron Calorimeter</a:t>
            </a:r>
            <a:r>
              <a:rPr lang="en-US" dirty="0">
                <a:effectLst>
                  <a:glow rad="355600">
                    <a:schemeClr val="bg1">
                      <a:alpha val="66000"/>
                    </a:schemeClr>
                  </a:glow>
                </a:effectLst>
              </a:rPr>
              <a:t> →</a:t>
            </a:r>
          </a:p>
        </p:txBody>
      </p:sp>
      <p:sp>
        <p:nvSpPr>
          <p:cNvPr id="30" name="Rectangle 29"/>
          <p:cNvSpPr/>
          <p:nvPr/>
        </p:nvSpPr>
        <p:spPr>
          <a:xfrm>
            <a:off x="3380065" y="3116112"/>
            <a:ext cx="2989409" cy="369332"/>
          </a:xfrm>
          <a:prstGeom prst="rect">
            <a:avLst/>
          </a:prstGeom>
        </p:spPr>
        <p:txBody>
          <a:bodyPr wrap="none">
            <a:spAutoFit/>
          </a:bodyPr>
          <a:lstStyle/>
          <a:p>
            <a:pPr algn="r"/>
            <a:r>
              <a:rPr lang="en-US" dirty="0" smtClean="0">
                <a:effectLst>
                  <a:glow rad="355600">
                    <a:schemeClr val="bg1">
                      <a:alpha val="66000"/>
                    </a:schemeClr>
                  </a:glow>
                </a:effectLst>
              </a:rPr>
              <a:t>Beam Line and Pixel Tracker→</a:t>
            </a:r>
            <a:endParaRPr lang="en-US" dirty="0">
              <a:effectLst>
                <a:glow rad="355600">
                  <a:schemeClr val="bg1">
                    <a:alpha val="66000"/>
                  </a:schemeClr>
                </a:glow>
              </a:effectLst>
            </a:endParaRPr>
          </a:p>
        </p:txBody>
      </p:sp>
    </p:spTree>
    <p:extLst>
      <p:ext uri="{BB962C8B-B14F-4D97-AF65-F5344CB8AC3E}">
        <p14:creationId xmlns:p14="http://schemas.microsoft.com/office/powerpoint/2010/main" val="42476567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8738868E-F543-E84F-AF02-2AA186CBC571}" type="datetime4">
              <a:rPr lang="en-US" smtClean="0"/>
              <a:t>January 14, 2016</a:t>
            </a:fld>
            <a:endParaRPr lang="en-US"/>
          </a:p>
        </p:txBody>
      </p:sp>
      <p:sp>
        <p:nvSpPr>
          <p:cNvPr id="3" name="Slide Number Placeholder 2"/>
          <p:cNvSpPr>
            <a:spLocks noGrp="1"/>
          </p:cNvSpPr>
          <p:nvPr>
            <p:ph type="sldNum" sz="quarter" idx="12"/>
          </p:nvPr>
        </p:nvSpPr>
        <p:spPr/>
        <p:txBody>
          <a:bodyPr/>
          <a:lstStyle/>
          <a:p>
            <a:pPr>
              <a:defRPr/>
            </a:pPr>
            <a:fld id="{246C209D-BF23-4BA8-B35B-A8B8BBF387FD}" type="slidenum">
              <a:rPr lang="en-US" smtClean="0"/>
              <a:pPr>
                <a:defRPr/>
              </a:pPr>
              <a:t>12</a:t>
            </a:fld>
            <a:endParaRPr lang="en-US"/>
          </a:p>
        </p:txBody>
      </p:sp>
      <p:sp>
        <p:nvSpPr>
          <p:cNvPr id="42" name="Footer Placeholder 41"/>
          <p:cNvSpPr>
            <a:spLocks noGrp="1"/>
          </p:cNvSpPr>
          <p:nvPr>
            <p:ph type="ftr" sz="quarter" idx="3"/>
          </p:nvPr>
        </p:nvSpPr>
        <p:spPr/>
        <p:txBody>
          <a:bodyPr/>
          <a:lstStyle/>
          <a:p>
            <a:r>
              <a:rPr lang="da-DK" smtClean="0"/>
              <a:t>E.Kistenev, UTFSM, 2016</a:t>
            </a:r>
            <a:endParaRPr lang="en-US"/>
          </a:p>
        </p:txBody>
      </p:sp>
      <p:pic>
        <p:nvPicPr>
          <p:cNvPr id="4" name="Picture 3" descr="babar_route.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752600"/>
            <a:ext cx="9144000" cy="3327511"/>
          </a:xfrm>
          <a:prstGeom prst="rect">
            <a:avLst/>
          </a:prstGeom>
        </p:spPr>
      </p:pic>
      <p:grpSp>
        <p:nvGrpSpPr>
          <p:cNvPr id="47" name="Group 46"/>
          <p:cNvGrpSpPr/>
          <p:nvPr/>
        </p:nvGrpSpPr>
        <p:grpSpPr>
          <a:xfrm>
            <a:off x="76200" y="1180867"/>
            <a:ext cx="2649861" cy="2171933"/>
            <a:chOff x="76200" y="1180867"/>
            <a:chExt cx="2649861" cy="2171933"/>
          </a:xfrm>
        </p:grpSpPr>
        <p:pic>
          <p:nvPicPr>
            <p:cNvPr id="11" name="Content Placeholder 6"/>
            <p:cNvPicPr>
              <a:picLocks noChangeAspect="1"/>
            </p:cNvPicPr>
            <p:nvPr/>
          </p:nvPicPr>
          <p:blipFill rotWithShape="1">
            <a:blip r:embed="rId3"/>
            <a:srcRect l="9467" t="13583" r="7965" b="14126"/>
            <a:stretch/>
          </p:blipFill>
          <p:spPr>
            <a:xfrm>
              <a:off x="76200" y="1199245"/>
              <a:ext cx="2649861" cy="1734455"/>
            </a:xfrm>
            <a:prstGeom prst="rect">
              <a:avLst/>
            </a:prstGeom>
            <a:ln w="38100">
              <a:solidFill>
                <a:schemeClr val="bg1"/>
              </a:solidFill>
            </a:ln>
          </p:spPr>
        </p:pic>
        <p:cxnSp>
          <p:nvCxnSpPr>
            <p:cNvPr id="14" name="Straight Arrow Connector 13"/>
            <p:cNvCxnSpPr/>
            <p:nvPr/>
          </p:nvCxnSpPr>
          <p:spPr>
            <a:xfrm>
              <a:off x="838200" y="2971800"/>
              <a:ext cx="0" cy="3810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76200" y="1180867"/>
              <a:ext cx="1356462" cy="646331"/>
            </a:xfrm>
            <a:prstGeom prst="rect">
              <a:avLst/>
            </a:prstGeom>
          </p:spPr>
          <p:txBody>
            <a:bodyPr wrap="none">
              <a:spAutoFit/>
            </a:bodyPr>
            <a:lstStyle/>
            <a:p>
              <a:r>
                <a:rPr lang="en-US" dirty="0" smtClean="0"/>
                <a:t>SLAC</a:t>
              </a:r>
            </a:p>
            <a:p>
              <a:r>
                <a:rPr lang="en-US" dirty="0" smtClean="0"/>
                <a:t>Jan 16, 2015</a:t>
              </a:r>
              <a:endParaRPr lang="en-US" dirty="0"/>
            </a:p>
          </p:txBody>
        </p:sp>
      </p:grpSp>
      <p:grpSp>
        <p:nvGrpSpPr>
          <p:cNvPr id="46" name="Group 45"/>
          <p:cNvGrpSpPr/>
          <p:nvPr/>
        </p:nvGrpSpPr>
        <p:grpSpPr>
          <a:xfrm>
            <a:off x="228600" y="3416355"/>
            <a:ext cx="1914322" cy="3374767"/>
            <a:chOff x="228600" y="3416355"/>
            <a:chExt cx="1914322" cy="3374767"/>
          </a:xfrm>
        </p:grpSpPr>
        <p:pic>
          <p:nvPicPr>
            <p:cNvPr id="6" name="Picture 5" descr="P1010103.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4876800"/>
              <a:ext cx="1914322" cy="1914322"/>
            </a:xfrm>
            <a:prstGeom prst="rect">
              <a:avLst/>
            </a:prstGeom>
            <a:ln w="38100">
              <a:solidFill>
                <a:schemeClr val="bg1"/>
              </a:solidFill>
            </a:ln>
          </p:spPr>
        </p:pic>
        <p:cxnSp>
          <p:nvCxnSpPr>
            <p:cNvPr id="15" name="Straight Arrow Connector 14"/>
            <p:cNvCxnSpPr>
              <a:stCxn id="6" idx="0"/>
            </p:cNvCxnSpPr>
            <p:nvPr/>
          </p:nvCxnSpPr>
          <p:spPr>
            <a:xfrm flipH="1" flipV="1">
              <a:off x="852517" y="3416355"/>
              <a:ext cx="333244" cy="146044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307826" y="4876800"/>
              <a:ext cx="1031051" cy="369332"/>
            </a:xfrm>
            <a:prstGeom prst="rect">
              <a:avLst/>
            </a:prstGeom>
          </p:spPr>
          <p:txBody>
            <a:bodyPr wrap="none">
              <a:spAutoFit/>
            </a:bodyPr>
            <a:lstStyle/>
            <a:p>
              <a:r>
                <a:rPr lang="en-US" dirty="0" smtClean="0"/>
                <a:t>I-280, CA</a:t>
              </a:r>
            </a:p>
          </p:txBody>
        </p:sp>
      </p:grpSp>
      <p:grpSp>
        <p:nvGrpSpPr>
          <p:cNvPr id="51" name="Group 50"/>
          <p:cNvGrpSpPr/>
          <p:nvPr/>
        </p:nvGrpSpPr>
        <p:grpSpPr>
          <a:xfrm>
            <a:off x="2450310" y="3581400"/>
            <a:ext cx="4276722" cy="3199724"/>
            <a:chOff x="2450310" y="3581400"/>
            <a:chExt cx="4276722" cy="3199724"/>
          </a:xfrm>
        </p:grpSpPr>
        <p:pic>
          <p:nvPicPr>
            <p:cNvPr id="7" name="Picture 6" descr="20150123_221017.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50310" y="4862725"/>
              <a:ext cx="2557865" cy="1918399"/>
            </a:xfrm>
            <a:prstGeom prst="rect">
              <a:avLst/>
            </a:prstGeom>
            <a:ln w="38100">
              <a:solidFill>
                <a:schemeClr val="bg1"/>
              </a:solidFill>
            </a:ln>
          </p:spPr>
        </p:pic>
        <p:cxnSp>
          <p:nvCxnSpPr>
            <p:cNvPr id="18" name="Straight Arrow Connector 17"/>
            <p:cNvCxnSpPr/>
            <p:nvPr/>
          </p:nvCxnSpPr>
          <p:spPr>
            <a:xfrm flipV="1">
              <a:off x="5029200" y="3581400"/>
              <a:ext cx="1697832" cy="127519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2466836" y="6411792"/>
              <a:ext cx="2006960" cy="369332"/>
            </a:xfrm>
            <a:prstGeom prst="rect">
              <a:avLst/>
            </a:prstGeom>
          </p:spPr>
          <p:txBody>
            <a:bodyPr wrap="none">
              <a:spAutoFit/>
            </a:bodyPr>
            <a:lstStyle/>
            <a:p>
              <a:r>
                <a:rPr lang="en-US" dirty="0">
                  <a:solidFill>
                    <a:schemeClr val="bg1"/>
                  </a:solidFill>
                </a:rPr>
                <a:t>Near </a:t>
              </a:r>
              <a:r>
                <a:rPr lang="en-US" dirty="0" smtClean="0">
                  <a:solidFill>
                    <a:schemeClr val="bg1"/>
                  </a:solidFill>
                </a:rPr>
                <a:t>Oak Ridge, TN</a:t>
              </a:r>
            </a:p>
          </p:txBody>
        </p:sp>
      </p:grpSp>
      <p:grpSp>
        <p:nvGrpSpPr>
          <p:cNvPr id="50" name="Group 49"/>
          <p:cNvGrpSpPr/>
          <p:nvPr/>
        </p:nvGrpSpPr>
        <p:grpSpPr>
          <a:xfrm>
            <a:off x="2895600" y="135812"/>
            <a:ext cx="5334000" cy="2793945"/>
            <a:chOff x="2895600" y="135812"/>
            <a:chExt cx="5334000" cy="2793945"/>
          </a:xfrm>
        </p:grpSpPr>
        <p:cxnSp>
          <p:nvCxnSpPr>
            <p:cNvPr id="25" name="Straight Arrow Connector 24"/>
            <p:cNvCxnSpPr/>
            <p:nvPr/>
          </p:nvCxnSpPr>
          <p:spPr>
            <a:xfrm>
              <a:off x="6388031" y="2438400"/>
              <a:ext cx="1841569" cy="2286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nvGrpSpPr>
            <p:cNvPr id="48" name="Group 47"/>
            <p:cNvGrpSpPr/>
            <p:nvPr/>
          </p:nvGrpSpPr>
          <p:grpSpPr>
            <a:xfrm>
              <a:off x="2895600" y="135812"/>
              <a:ext cx="3492431" cy="2793945"/>
              <a:chOff x="2895600" y="135812"/>
              <a:chExt cx="3492431" cy="2793945"/>
            </a:xfrm>
          </p:grpSpPr>
          <p:pic>
            <p:nvPicPr>
              <p:cNvPr id="12" name="Picture 11" descr="D0830215.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895600" y="135812"/>
                <a:ext cx="3492431" cy="2793945"/>
              </a:xfrm>
              <a:prstGeom prst="rect">
                <a:avLst/>
              </a:prstGeom>
              <a:ln w="38100">
                <a:solidFill>
                  <a:schemeClr val="bg1"/>
                </a:solidFill>
              </a:ln>
            </p:spPr>
          </p:pic>
          <p:sp>
            <p:nvSpPr>
              <p:cNvPr id="36" name="Rectangle 35"/>
              <p:cNvSpPr/>
              <p:nvPr/>
            </p:nvSpPr>
            <p:spPr>
              <a:xfrm>
                <a:off x="3408872" y="2555084"/>
                <a:ext cx="2593915" cy="369332"/>
              </a:xfrm>
              <a:prstGeom prst="rect">
                <a:avLst/>
              </a:prstGeom>
            </p:spPr>
            <p:txBody>
              <a:bodyPr wrap="none">
                <a:spAutoFit/>
              </a:bodyPr>
              <a:lstStyle/>
              <a:p>
                <a:r>
                  <a:rPr lang="en-US" smtClean="0">
                    <a:solidFill>
                      <a:schemeClr val="bg1"/>
                    </a:solidFill>
                  </a:rPr>
                  <a:t>Magnet Test</a:t>
                </a:r>
                <a:r>
                  <a:rPr lang="en-US" altLang="zh-CN" smtClean="0">
                    <a:solidFill>
                      <a:schemeClr val="bg1"/>
                    </a:solidFill>
                  </a:rPr>
                  <a:t>ing</a:t>
                </a:r>
                <a:r>
                  <a:rPr lang="en-US" smtClean="0">
                    <a:solidFill>
                      <a:schemeClr val="bg1"/>
                    </a:solidFill>
                  </a:rPr>
                  <a:t> </a:t>
                </a:r>
                <a:r>
                  <a:rPr lang="en-US" dirty="0" smtClean="0">
                    <a:solidFill>
                      <a:schemeClr val="bg1"/>
                    </a:solidFill>
                  </a:rPr>
                  <a:t>Area, BNL</a:t>
                </a:r>
              </a:p>
            </p:txBody>
          </p:sp>
        </p:grpSp>
      </p:grpSp>
      <p:grpSp>
        <p:nvGrpSpPr>
          <p:cNvPr id="49" name="Group 48"/>
          <p:cNvGrpSpPr/>
          <p:nvPr/>
        </p:nvGrpSpPr>
        <p:grpSpPr>
          <a:xfrm>
            <a:off x="6497779" y="229171"/>
            <a:ext cx="2570021" cy="2437829"/>
            <a:chOff x="6497779" y="229171"/>
            <a:chExt cx="2570021" cy="2437829"/>
          </a:xfrm>
        </p:grpSpPr>
        <p:pic>
          <p:nvPicPr>
            <p:cNvPr id="8" name="Picture 7" descr="20150203_231505_resized.jp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97779" y="230763"/>
              <a:ext cx="2570021" cy="1445637"/>
            </a:xfrm>
            <a:prstGeom prst="rect">
              <a:avLst/>
            </a:prstGeom>
            <a:ln w="38100">
              <a:solidFill>
                <a:schemeClr val="bg1"/>
              </a:solidFill>
            </a:ln>
          </p:spPr>
        </p:pic>
        <p:cxnSp>
          <p:nvCxnSpPr>
            <p:cNvPr id="22" name="Straight Arrow Connector 21"/>
            <p:cNvCxnSpPr>
              <a:stCxn id="8" idx="2"/>
            </p:cNvCxnSpPr>
            <p:nvPr/>
          </p:nvCxnSpPr>
          <p:spPr>
            <a:xfrm>
              <a:off x="7782790" y="1676400"/>
              <a:ext cx="446810" cy="9906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6499487" y="229171"/>
              <a:ext cx="1272913" cy="646331"/>
            </a:xfrm>
            <a:prstGeom prst="rect">
              <a:avLst/>
            </a:prstGeom>
          </p:spPr>
          <p:txBody>
            <a:bodyPr wrap="none">
              <a:spAutoFit/>
            </a:bodyPr>
            <a:lstStyle/>
            <a:p>
              <a:r>
                <a:rPr lang="en-US" dirty="0" smtClean="0">
                  <a:solidFill>
                    <a:schemeClr val="bg1"/>
                  </a:solidFill>
                </a:rPr>
                <a:t>BNL Gate</a:t>
              </a:r>
            </a:p>
            <a:p>
              <a:r>
                <a:rPr lang="en-US" dirty="0" smtClean="0">
                  <a:solidFill>
                    <a:schemeClr val="bg1"/>
                  </a:solidFill>
                </a:rPr>
                <a:t>Feb 3, 2015</a:t>
              </a:r>
            </a:p>
          </p:txBody>
        </p:sp>
      </p:grpSp>
      <p:sp>
        <p:nvSpPr>
          <p:cNvPr id="39" name="Title 5"/>
          <p:cNvSpPr txBox="1">
            <a:spLocks/>
          </p:cNvSpPr>
          <p:nvPr/>
        </p:nvSpPr>
        <p:spPr>
          <a:xfrm>
            <a:off x="35128" y="207610"/>
            <a:ext cx="3373744" cy="1143000"/>
          </a:xfrm>
          <a:prstGeom prst="rect">
            <a:avLst/>
          </a:prstGeom>
        </p:spPr>
        <p:txBody>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US" sz="2400" dirty="0" smtClean="0"/>
              <a:t>Move BaBar Magnet</a:t>
            </a:r>
          </a:p>
        </p:txBody>
      </p:sp>
      <p:sp>
        <p:nvSpPr>
          <p:cNvPr id="43" name="Rectangle 42"/>
          <p:cNvSpPr/>
          <p:nvPr/>
        </p:nvSpPr>
        <p:spPr>
          <a:xfrm>
            <a:off x="414538" y="697468"/>
            <a:ext cx="2100062" cy="369332"/>
          </a:xfrm>
          <a:prstGeom prst="rect">
            <a:avLst/>
          </a:prstGeom>
        </p:spPr>
        <p:txBody>
          <a:bodyPr wrap="none">
            <a:spAutoFit/>
          </a:bodyPr>
          <a:lstStyle/>
          <a:p>
            <a:r>
              <a:rPr lang="en-US" dirty="0" smtClean="0"/>
              <a:t>Jan 16 -&gt; Feb 3 2015</a:t>
            </a:r>
            <a:endParaRPr lang="en-US" dirty="0"/>
          </a:p>
        </p:txBody>
      </p:sp>
      <p:cxnSp>
        <p:nvCxnSpPr>
          <p:cNvPr id="45" name="Straight Connector 44"/>
          <p:cNvCxnSpPr/>
          <p:nvPr/>
        </p:nvCxnSpPr>
        <p:spPr>
          <a:xfrm>
            <a:off x="169817" y="722790"/>
            <a:ext cx="2573661" cy="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55" name="Group 54"/>
          <p:cNvGrpSpPr/>
          <p:nvPr/>
        </p:nvGrpSpPr>
        <p:grpSpPr>
          <a:xfrm>
            <a:off x="5422570" y="3994833"/>
            <a:ext cx="3585963" cy="2756488"/>
            <a:chOff x="5422570" y="3994833"/>
            <a:chExt cx="3585963" cy="2756488"/>
          </a:xfrm>
        </p:grpSpPr>
        <p:pic>
          <p:nvPicPr>
            <p:cNvPr id="10" name="Picture 9"/>
            <p:cNvPicPr>
              <a:picLocks noChangeAspect="1"/>
            </p:cNvPicPr>
            <p:nvPr/>
          </p:nvPicPr>
          <p:blipFill>
            <a:blip r:embed="rId8"/>
            <a:stretch>
              <a:fillRect/>
            </a:stretch>
          </p:blipFill>
          <p:spPr>
            <a:xfrm>
              <a:off x="5422570" y="3994833"/>
              <a:ext cx="3585963" cy="275648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8" name="Rectangle 37"/>
            <p:cNvSpPr/>
            <p:nvPr/>
          </p:nvSpPr>
          <p:spPr>
            <a:xfrm>
              <a:off x="7687152" y="5546384"/>
              <a:ext cx="1300356" cy="369332"/>
            </a:xfrm>
            <a:prstGeom prst="rect">
              <a:avLst/>
            </a:prstGeom>
          </p:spPr>
          <p:txBody>
            <a:bodyPr wrap="none">
              <a:spAutoFit/>
            </a:bodyPr>
            <a:lstStyle/>
            <a:p>
              <a:r>
                <a:rPr lang="en-US" dirty="0" smtClean="0">
                  <a:solidFill>
                    <a:schemeClr val="bg1"/>
                  </a:solidFill>
                </a:rPr>
                <a:t>In the News</a:t>
              </a:r>
            </a:p>
          </p:txBody>
        </p:sp>
      </p:grpSp>
    </p:spTree>
    <p:extLst>
      <p:ext uri="{BB962C8B-B14F-4D97-AF65-F5344CB8AC3E}">
        <p14:creationId xmlns:p14="http://schemas.microsoft.com/office/powerpoint/2010/main" val="20808377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500"/>
                                        <p:tgtEl>
                                          <p:spTgt spid="51"/>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4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5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0"/>
            <a:ext cx="8534400" cy="990600"/>
          </a:xfrm>
        </p:spPr>
        <p:txBody>
          <a:bodyPr/>
          <a:lstStyle/>
          <a:p>
            <a:r>
              <a:rPr lang="en-US" dirty="0" smtClean="0"/>
              <a:t>Tracking : </a:t>
            </a:r>
            <a:r>
              <a:rPr lang="en-US" dirty="0" smtClean="0"/>
              <a:t>Reconfigure existing Silicon Tracker</a:t>
            </a:r>
            <a:endParaRPr lang="en-US" dirty="0"/>
          </a:p>
        </p:txBody>
      </p:sp>
      <p:sp>
        <p:nvSpPr>
          <p:cNvPr id="8" name="Text Placeholder 7"/>
          <p:cNvSpPr>
            <a:spLocks noGrp="1"/>
          </p:cNvSpPr>
          <p:nvPr>
            <p:ph type="body" idx="1"/>
          </p:nvPr>
        </p:nvSpPr>
        <p:spPr/>
        <p:txBody>
          <a:bodyPr/>
          <a:lstStyle/>
          <a:p>
            <a:pPr algn="ctr"/>
            <a:r>
              <a:rPr lang="en-US" dirty="0" smtClean="0"/>
              <a:t>Side view</a:t>
            </a:r>
            <a:endParaRPr lang="en-US" dirty="0"/>
          </a:p>
        </p:txBody>
      </p:sp>
      <p:pic>
        <p:nvPicPr>
          <p:cNvPr id="12" name="Content Placeholder 11"/>
          <p:cNvPicPr>
            <a:picLocks noGrp="1" noChangeAspect="1"/>
          </p:cNvPicPr>
          <p:nvPr>
            <p:ph sz="half" idx="2"/>
          </p:nvPr>
        </p:nvPicPr>
        <p:blipFill>
          <a:blip r:embed="rId2"/>
          <a:srcRect t="7443" b="7443"/>
          <a:stretch>
            <a:fillRect/>
          </a:stretch>
        </p:blipFill>
        <p:spPr>
          <a:prstGeom prst="rect">
            <a:avLst/>
          </a:prstGeom>
        </p:spPr>
      </p:pic>
      <p:sp>
        <p:nvSpPr>
          <p:cNvPr id="10" name="Text Placeholder 9"/>
          <p:cNvSpPr>
            <a:spLocks noGrp="1"/>
          </p:cNvSpPr>
          <p:nvPr>
            <p:ph type="body" sz="quarter" idx="3"/>
          </p:nvPr>
        </p:nvSpPr>
        <p:spPr/>
        <p:txBody>
          <a:bodyPr/>
          <a:lstStyle/>
          <a:p>
            <a:pPr algn="ctr"/>
            <a:r>
              <a:rPr lang="en-US" dirty="0" smtClean="0"/>
              <a:t>Beam View</a:t>
            </a:r>
            <a:endParaRPr lang="en-US" dirty="0"/>
          </a:p>
        </p:txBody>
      </p:sp>
      <p:pic>
        <p:nvPicPr>
          <p:cNvPr id="13" name="Content Placeholder 12"/>
          <p:cNvPicPr>
            <a:picLocks noGrp="1" noChangeAspect="1"/>
          </p:cNvPicPr>
          <p:nvPr>
            <p:ph sz="quarter" idx="4"/>
          </p:nvPr>
        </p:nvPicPr>
        <p:blipFill>
          <a:blip r:embed="rId3"/>
          <a:srcRect t="322" b="322"/>
          <a:stretch>
            <a:fillRect/>
          </a:stretch>
        </p:blipFill>
        <p:spPr>
          <a:prstGeom prst="rect">
            <a:avLst/>
          </a:prstGeom>
        </p:spPr>
      </p:pic>
      <p:sp>
        <p:nvSpPr>
          <p:cNvPr id="3" name="Date Placeholder 2"/>
          <p:cNvSpPr>
            <a:spLocks noGrp="1"/>
          </p:cNvSpPr>
          <p:nvPr>
            <p:ph type="dt" sz="half" idx="10"/>
          </p:nvPr>
        </p:nvSpPr>
        <p:spPr/>
        <p:txBody>
          <a:bodyPr/>
          <a:lstStyle/>
          <a:p>
            <a:fld id="{3DE34E76-712E-EF47-94B1-D9869923845C}" type="datetime4">
              <a:rPr lang="en-US" smtClean="0"/>
              <a:t>January 14, 2016</a:t>
            </a:fld>
            <a:endParaRPr lang="en-US" dirty="0"/>
          </a:p>
        </p:txBody>
      </p:sp>
      <p:sp>
        <p:nvSpPr>
          <p:cNvPr id="5" name="Slide Number Placeholder 4"/>
          <p:cNvSpPr>
            <a:spLocks noGrp="1"/>
          </p:cNvSpPr>
          <p:nvPr>
            <p:ph type="sldNum" sz="quarter" idx="12"/>
          </p:nvPr>
        </p:nvSpPr>
        <p:spPr/>
        <p:txBody>
          <a:bodyPr/>
          <a:lstStyle/>
          <a:p>
            <a:fld id="{EDE73889-8752-428C-A11C-8679396BAC9B}" type="slidenum">
              <a:rPr lang="en-US" smtClean="0"/>
              <a:pPr/>
              <a:t>13</a:t>
            </a:fld>
            <a:endParaRPr lang="en-US" dirty="0"/>
          </a:p>
        </p:txBody>
      </p:sp>
      <p:sp>
        <p:nvSpPr>
          <p:cNvPr id="4" name="Footer Placeholder 3"/>
          <p:cNvSpPr>
            <a:spLocks noGrp="1"/>
          </p:cNvSpPr>
          <p:nvPr>
            <p:ph type="ftr" sz="quarter" idx="13"/>
          </p:nvPr>
        </p:nvSpPr>
        <p:spPr/>
        <p:txBody>
          <a:bodyPr/>
          <a:lstStyle/>
          <a:p>
            <a:r>
              <a:rPr lang="da-DK" smtClean="0"/>
              <a:t>E.Kistenev, UTFSM, 2016</a:t>
            </a:r>
            <a:endParaRPr lang="en-US" dirty="0"/>
          </a:p>
        </p:txBody>
      </p:sp>
      <p:pic>
        <p:nvPicPr>
          <p:cNvPr id="14" name="Picture 13"/>
          <p:cNvPicPr>
            <a:picLocks noChangeAspect="1"/>
          </p:cNvPicPr>
          <p:nvPr/>
        </p:nvPicPr>
        <p:blipFill>
          <a:blip r:embed="rId4"/>
          <a:stretch>
            <a:fillRect/>
          </a:stretch>
        </p:blipFill>
        <p:spPr>
          <a:xfrm>
            <a:off x="7376214" y="499135"/>
            <a:ext cx="1539186" cy="1587501"/>
          </a:xfrm>
          <a:prstGeom prst="rect">
            <a:avLst/>
          </a:prstGeom>
        </p:spPr>
      </p:pic>
      <p:sp>
        <p:nvSpPr>
          <p:cNvPr id="15" name="Rectangle 14"/>
          <p:cNvSpPr/>
          <p:nvPr/>
        </p:nvSpPr>
        <p:spPr>
          <a:xfrm>
            <a:off x="3581400" y="762000"/>
            <a:ext cx="3146695" cy="369332"/>
          </a:xfrm>
          <a:prstGeom prst="rect">
            <a:avLst/>
          </a:prstGeom>
        </p:spPr>
        <p:txBody>
          <a:bodyPr wrap="none">
            <a:spAutoFit/>
          </a:bodyPr>
          <a:lstStyle/>
          <a:p>
            <a:r>
              <a:rPr lang="en-US" dirty="0" smtClean="0"/>
              <a:t>Restacking PHENIX Pixel Tracker</a:t>
            </a:r>
            <a:endParaRPr lang="en-US" dirty="0"/>
          </a:p>
        </p:txBody>
      </p:sp>
      <p:sp>
        <p:nvSpPr>
          <p:cNvPr id="16" name="Oval 15"/>
          <p:cNvSpPr/>
          <p:nvPr/>
        </p:nvSpPr>
        <p:spPr>
          <a:xfrm>
            <a:off x="7886162" y="942181"/>
            <a:ext cx="533400" cy="533400"/>
          </a:xfrm>
          <a:prstGeom prst="ellipse">
            <a:avLst/>
          </a:prstGeom>
          <a:noFill/>
          <a:ln w="29591" cmpd="sng"/>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a:stCxn id="16" idx="0"/>
            <a:endCxn id="14" idx="0"/>
          </p:cNvCxnSpPr>
          <p:nvPr/>
        </p:nvCxnSpPr>
        <p:spPr>
          <a:xfrm flipH="1" flipV="1">
            <a:off x="8145807" y="499135"/>
            <a:ext cx="7055" cy="443046"/>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6" idx="4"/>
          </p:cNvCxnSpPr>
          <p:nvPr/>
        </p:nvCxnSpPr>
        <p:spPr>
          <a:xfrm flipH="1">
            <a:off x="6934200" y="1475581"/>
            <a:ext cx="1218662" cy="1648619"/>
          </a:xfrm>
          <a:prstGeom prst="straightConnector1">
            <a:avLst/>
          </a:prstGeom>
          <a:ln w="22225">
            <a:tailEnd type="triangle"/>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457200" y="1295400"/>
            <a:ext cx="4280980" cy="369332"/>
          </a:xfrm>
          <a:prstGeom prst="rect">
            <a:avLst/>
          </a:prstGeom>
        </p:spPr>
        <p:txBody>
          <a:bodyPr wrap="none">
            <a:spAutoFit/>
          </a:bodyPr>
          <a:lstStyle/>
          <a:p>
            <a:r>
              <a:rPr lang="en-US" dirty="0" smtClean="0"/>
              <a:t>Also in study: a TPC for outer layer tracking </a:t>
            </a:r>
            <a:endParaRPr lang="en-US" dirty="0"/>
          </a:p>
        </p:txBody>
      </p:sp>
      <p:sp>
        <p:nvSpPr>
          <p:cNvPr id="2" name="Rectangle 1"/>
          <p:cNvSpPr/>
          <p:nvPr/>
        </p:nvSpPr>
        <p:spPr>
          <a:xfrm>
            <a:off x="2819400" y="5010304"/>
            <a:ext cx="1728358" cy="369332"/>
          </a:xfrm>
          <a:prstGeom prst="rect">
            <a:avLst/>
          </a:prstGeom>
        </p:spPr>
        <p:txBody>
          <a:bodyPr wrap="none">
            <a:spAutoFit/>
          </a:bodyPr>
          <a:lstStyle/>
          <a:p>
            <a:r>
              <a:rPr lang="en-US" dirty="0" smtClean="0">
                <a:solidFill>
                  <a:srgbClr val="000000"/>
                </a:solidFill>
              </a:rPr>
              <a:t>50</a:t>
            </a:r>
            <a:r>
              <a:rPr lang="el-GR" dirty="0" smtClean="0">
                <a:solidFill>
                  <a:srgbClr val="000000"/>
                </a:solidFill>
              </a:rPr>
              <a:t>μ</a:t>
            </a:r>
            <a:r>
              <a:rPr lang="en-US" dirty="0" smtClean="0">
                <a:solidFill>
                  <a:srgbClr val="000000"/>
                </a:solidFill>
              </a:rPr>
              <a:t>m, 1.3%X</a:t>
            </a:r>
            <a:r>
              <a:rPr lang="en-US" baseline="-25000" dirty="0" smtClean="0">
                <a:solidFill>
                  <a:srgbClr val="000000"/>
                </a:solidFill>
              </a:rPr>
              <a:t>0</a:t>
            </a:r>
            <a:r>
              <a:rPr lang="en-US" dirty="0" smtClean="0">
                <a:solidFill>
                  <a:srgbClr val="000000"/>
                </a:solidFill>
              </a:rPr>
              <a:t>×2</a:t>
            </a:r>
            <a:endParaRPr lang="en-US" dirty="0">
              <a:solidFill>
                <a:srgbClr val="000000"/>
              </a:solidFill>
            </a:endParaRPr>
          </a:p>
        </p:txBody>
      </p:sp>
      <p:sp>
        <p:nvSpPr>
          <p:cNvPr id="17" name="Rectangle 16"/>
          <p:cNvSpPr/>
          <p:nvPr/>
        </p:nvSpPr>
        <p:spPr>
          <a:xfrm>
            <a:off x="2819400" y="4495800"/>
            <a:ext cx="1728358" cy="369332"/>
          </a:xfrm>
          <a:prstGeom prst="rect">
            <a:avLst/>
          </a:prstGeom>
        </p:spPr>
        <p:txBody>
          <a:bodyPr wrap="none">
            <a:spAutoFit/>
          </a:bodyPr>
          <a:lstStyle/>
          <a:p>
            <a:r>
              <a:rPr lang="en-US" dirty="0">
                <a:solidFill>
                  <a:srgbClr val="000000"/>
                </a:solidFill>
              </a:rPr>
              <a:t>6</a:t>
            </a:r>
            <a:r>
              <a:rPr lang="en-US" dirty="0" smtClean="0">
                <a:solidFill>
                  <a:srgbClr val="000000"/>
                </a:solidFill>
              </a:rPr>
              <a:t>0</a:t>
            </a:r>
            <a:r>
              <a:rPr lang="el-GR" dirty="0" smtClean="0">
                <a:solidFill>
                  <a:srgbClr val="000000"/>
                </a:solidFill>
              </a:rPr>
              <a:t>μ</a:t>
            </a:r>
            <a:r>
              <a:rPr lang="en-US" dirty="0" smtClean="0">
                <a:solidFill>
                  <a:srgbClr val="000000"/>
                </a:solidFill>
              </a:rPr>
              <a:t>m, 1.4%X</a:t>
            </a:r>
            <a:r>
              <a:rPr lang="en-US" baseline="-25000" dirty="0" smtClean="0">
                <a:solidFill>
                  <a:srgbClr val="000000"/>
                </a:solidFill>
              </a:rPr>
              <a:t>0</a:t>
            </a:r>
            <a:r>
              <a:rPr lang="en-US" dirty="0" smtClean="0">
                <a:solidFill>
                  <a:srgbClr val="000000"/>
                </a:solidFill>
              </a:rPr>
              <a:t>×2</a:t>
            </a:r>
            <a:endParaRPr lang="en-US" dirty="0">
              <a:solidFill>
                <a:srgbClr val="000000"/>
              </a:solidFill>
            </a:endParaRPr>
          </a:p>
        </p:txBody>
      </p:sp>
      <p:sp>
        <p:nvSpPr>
          <p:cNvPr id="23" name="Rectangle 22"/>
          <p:cNvSpPr/>
          <p:nvPr/>
        </p:nvSpPr>
        <p:spPr>
          <a:xfrm>
            <a:off x="2994128" y="3643358"/>
            <a:ext cx="1553630" cy="369332"/>
          </a:xfrm>
          <a:prstGeom prst="rect">
            <a:avLst/>
          </a:prstGeom>
        </p:spPr>
        <p:txBody>
          <a:bodyPr wrap="none">
            <a:spAutoFit/>
          </a:bodyPr>
          <a:lstStyle/>
          <a:p>
            <a:r>
              <a:rPr lang="en-US" dirty="0">
                <a:solidFill>
                  <a:srgbClr val="000000"/>
                </a:solidFill>
              </a:rPr>
              <a:t>6</a:t>
            </a:r>
            <a:r>
              <a:rPr lang="en-US" dirty="0" smtClean="0">
                <a:solidFill>
                  <a:srgbClr val="000000"/>
                </a:solidFill>
              </a:rPr>
              <a:t>0</a:t>
            </a:r>
            <a:r>
              <a:rPr lang="el-GR" dirty="0" smtClean="0">
                <a:solidFill>
                  <a:srgbClr val="000000"/>
                </a:solidFill>
              </a:rPr>
              <a:t>μ</a:t>
            </a:r>
            <a:r>
              <a:rPr lang="en-US" dirty="0" smtClean="0">
                <a:solidFill>
                  <a:srgbClr val="000000"/>
                </a:solidFill>
              </a:rPr>
              <a:t>m, 1%X</a:t>
            </a:r>
            <a:r>
              <a:rPr lang="en-US" baseline="-25000" dirty="0" smtClean="0">
                <a:solidFill>
                  <a:srgbClr val="000000"/>
                </a:solidFill>
              </a:rPr>
              <a:t>0</a:t>
            </a:r>
            <a:r>
              <a:rPr lang="en-US" dirty="0" smtClean="0">
                <a:solidFill>
                  <a:srgbClr val="000000"/>
                </a:solidFill>
              </a:rPr>
              <a:t>×2</a:t>
            </a:r>
            <a:endParaRPr lang="en-US" dirty="0">
              <a:solidFill>
                <a:srgbClr val="000000"/>
              </a:solidFill>
            </a:endParaRPr>
          </a:p>
        </p:txBody>
      </p:sp>
      <p:sp>
        <p:nvSpPr>
          <p:cNvPr id="24" name="Rectangle 23"/>
          <p:cNvSpPr/>
          <p:nvPr/>
        </p:nvSpPr>
        <p:spPr>
          <a:xfrm>
            <a:off x="3226562" y="2313584"/>
            <a:ext cx="1321196" cy="369332"/>
          </a:xfrm>
          <a:prstGeom prst="rect">
            <a:avLst/>
          </a:prstGeom>
        </p:spPr>
        <p:txBody>
          <a:bodyPr wrap="none">
            <a:spAutoFit/>
          </a:bodyPr>
          <a:lstStyle/>
          <a:p>
            <a:r>
              <a:rPr lang="en-US" dirty="0">
                <a:solidFill>
                  <a:srgbClr val="000000"/>
                </a:solidFill>
              </a:rPr>
              <a:t>6</a:t>
            </a:r>
            <a:r>
              <a:rPr lang="en-US" dirty="0" smtClean="0">
                <a:solidFill>
                  <a:srgbClr val="000000"/>
                </a:solidFill>
              </a:rPr>
              <a:t>0</a:t>
            </a:r>
            <a:r>
              <a:rPr lang="el-GR" dirty="0" smtClean="0">
                <a:solidFill>
                  <a:srgbClr val="000000"/>
                </a:solidFill>
              </a:rPr>
              <a:t>μ</a:t>
            </a:r>
            <a:r>
              <a:rPr lang="en-US" dirty="0" smtClean="0">
                <a:solidFill>
                  <a:srgbClr val="000000"/>
                </a:solidFill>
              </a:rPr>
              <a:t>m, 2%X</a:t>
            </a:r>
            <a:r>
              <a:rPr lang="en-US" baseline="-25000" dirty="0" smtClean="0">
                <a:solidFill>
                  <a:srgbClr val="000000"/>
                </a:solidFill>
              </a:rPr>
              <a:t>0</a:t>
            </a:r>
            <a:endParaRPr lang="en-US" dirty="0">
              <a:solidFill>
                <a:srgbClr val="000000"/>
              </a:solidFill>
            </a:endParaRPr>
          </a:p>
        </p:txBody>
      </p:sp>
      <p:sp>
        <p:nvSpPr>
          <p:cNvPr id="7" name="Right Arrow 6"/>
          <p:cNvSpPr/>
          <p:nvPr/>
        </p:nvSpPr>
        <p:spPr>
          <a:xfrm>
            <a:off x="1143000" y="3745990"/>
            <a:ext cx="1219200" cy="533400"/>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B</a:t>
            </a:r>
            <a:r>
              <a:rPr lang="en-US" baseline="-25000" dirty="0" smtClean="0"/>
              <a:t>0</a:t>
            </a:r>
            <a:r>
              <a:rPr lang="en-US" dirty="0" smtClean="0"/>
              <a:t> = 1.5T</a:t>
            </a:r>
            <a:endParaRPr lang="en-US" dirty="0"/>
          </a:p>
        </p:txBody>
      </p:sp>
    </p:spTree>
    <p:extLst>
      <p:ext uri="{BB962C8B-B14F-4D97-AF65-F5344CB8AC3E}">
        <p14:creationId xmlns:p14="http://schemas.microsoft.com/office/powerpoint/2010/main" val="11572008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3244"/>
            <a:ext cx="7543800" cy="530156"/>
          </a:xfrm>
        </p:spPr>
        <p:txBody>
          <a:bodyPr/>
          <a:lstStyle/>
          <a:p>
            <a:r>
              <a:rPr lang="en-US" dirty="0" smtClean="0"/>
              <a:t>Tracking : Performance in Geant4</a:t>
            </a:r>
            <a:endParaRPr lang="en-US" dirty="0"/>
          </a:p>
        </p:txBody>
      </p:sp>
      <p:sp>
        <p:nvSpPr>
          <p:cNvPr id="7" name="Text Placeholder 6"/>
          <p:cNvSpPr>
            <a:spLocks noGrp="1"/>
          </p:cNvSpPr>
          <p:nvPr>
            <p:ph type="body" idx="1"/>
          </p:nvPr>
        </p:nvSpPr>
        <p:spPr/>
        <p:txBody>
          <a:bodyPr/>
          <a:lstStyle/>
          <a:p>
            <a:pPr algn="ctr"/>
            <a:r>
              <a:rPr lang="en-US" dirty="0" smtClean="0"/>
              <a:t>Single track performance</a:t>
            </a:r>
            <a:endParaRPr lang="en-US" dirty="0"/>
          </a:p>
        </p:txBody>
      </p:sp>
      <p:pic>
        <p:nvPicPr>
          <p:cNvPr id="13" name="Content Placeholder 12"/>
          <p:cNvPicPr>
            <a:picLocks noGrp="1" noChangeAspect="1"/>
          </p:cNvPicPr>
          <p:nvPr>
            <p:ph sz="half" idx="2"/>
          </p:nvPr>
        </p:nvPicPr>
        <p:blipFill>
          <a:blip r:embed="rId3"/>
          <a:stretch>
            <a:fillRect/>
          </a:stretch>
        </p:blipFill>
        <p:spPr>
          <a:xfrm>
            <a:off x="213408" y="1656617"/>
            <a:ext cx="4150535" cy="3107649"/>
          </a:xfrm>
          <a:prstGeom prst="rect">
            <a:avLst/>
          </a:prstGeom>
        </p:spPr>
      </p:pic>
      <p:sp>
        <p:nvSpPr>
          <p:cNvPr id="10" name="Text Placeholder 9"/>
          <p:cNvSpPr>
            <a:spLocks noGrp="1"/>
          </p:cNvSpPr>
          <p:nvPr>
            <p:ph type="body" sz="quarter" idx="3"/>
          </p:nvPr>
        </p:nvSpPr>
        <p:spPr>
          <a:xfrm>
            <a:off x="4648200" y="990600"/>
            <a:ext cx="4041775" cy="639762"/>
          </a:xfrm>
        </p:spPr>
        <p:txBody>
          <a:bodyPr/>
          <a:lstStyle/>
          <a:p>
            <a:pPr algn="ctr"/>
            <a:r>
              <a:rPr lang="en-US" dirty="0" smtClean="0"/>
              <a:t>Invariant mass for </a:t>
            </a:r>
            <a:r>
              <a:rPr lang="en-US" dirty="0" err="1"/>
              <a:t>e</a:t>
            </a:r>
            <a:r>
              <a:rPr lang="en-US" baseline="30000" dirty="0" err="1"/>
              <a:t>+</a:t>
            </a:r>
            <a:r>
              <a:rPr lang="en-US" dirty="0" err="1"/>
              <a:t>e</a:t>
            </a:r>
            <a:r>
              <a:rPr lang="en-US" baseline="30000" dirty="0"/>
              <a:t>-</a:t>
            </a:r>
            <a:r>
              <a:rPr lang="en-US" dirty="0"/>
              <a:t> pairs</a:t>
            </a:r>
          </a:p>
        </p:txBody>
      </p:sp>
      <p:pic>
        <p:nvPicPr>
          <p:cNvPr id="12" name="Content Placeholder 11"/>
          <p:cNvPicPr>
            <a:picLocks noGrp="1" noChangeAspect="1"/>
          </p:cNvPicPr>
          <p:nvPr>
            <p:ph sz="quarter" idx="4"/>
          </p:nvPr>
        </p:nvPicPr>
        <p:blipFill>
          <a:blip r:embed="rId4"/>
          <a:stretch>
            <a:fillRect/>
          </a:stretch>
        </p:blipFill>
        <p:spPr>
          <a:xfrm>
            <a:off x="4965286" y="1635397"/>
            <a:ext cx="3708994" cy="3389215"/>
          </a:xfrm>
          <a:prstGeom prst="rect">
            <a:avLst/>
          </a:prstGeom>
        </p:spPr>
      </p:pic>
      <p:sp>
        <p:nvSpPr>
          <p:cNvPr id="3" name="Date Placeholder 2"/>
          <p:cNvSpPr>
            <a:spLocks noGrp="1"/>
          </p:cNvSpPr>
          <p:nvPr>
            <p:ph type="dt" sz="half" idx="10"/>
          </p:nvPr>
        </p:nvSpPr>
        <p:spPr/>
        <p:txBody>
          <a:bodyPr/>
          <a:lstStyle/>
          <a:p>
            <a:fld id="{85D53D08-AABB-D940-881E-68E220D31D2A}" type="datetime4">
              <a:rPr lang="en-US" smtClean="0"/>
              <a:t>January 14, 2016</a:t>
            </a:fld>
            <a:endParaRPr lang="en-US" dirty="0"/>
          </a:p>
        </p:txBody>
      </p:sp>
      <p:sp>
        <p:nvSpPr>
          <p:cNvPr id="5" name="Slide Number Placeholder 4"/>
          <p:cNvSpPr>
            <a:spLocks noGrp="1"/>
          </p:cNvSpPr>
          <p:nvPr>
            <p:ph type="sldNum" sz="quarter" idx="12"/>
          </p:nvPr>
        </p:nvSpPr>
        <p:spPr/>
        <p:txBody>
          <a:bodyPr/>
          <a:lstStyle/>
          <a:p>
            <a:fld id="{EDE73889-8752-428C-A11C-8679396BAC9B}" type="slidenum">
              <a:rPr lang="en-US" smtClean="0"/>
              <a:pPr/>
              <a:t>14</a:t>
            </a:fld>
            <a:endParaRPr lang="en-US" dirty="0"/>
          </a:p>
        </p:txBody>
      </p:sp>
      <p:sp>
        <p:nvSpPr>
          <p:cNvPr id="4" name="Footer Placeholder 3"/>
          <p:cNvSpPr>
            <a:spLocks noGrp="1"/>
          </p:cNvSpPr>
          <p:nvPr>
            <p:ph type="ftr" sz="quarter" idx="13"/>
          </p:nvPr>
        </p:nvSpPr>
        <p:spPr/>
        <p:txBody>
          <a:bodyPr/>
          <a:lstStyle/>
          <a:p>
            <a:r>
              <a:rPr lang="da-DK" smtClean="0"/>
              <a:t>E.Kistenev, UTFSM, 2016</a:t>
            </a:r>
            <a:endParaRPr lang="en-US" dirty="0"/>
          </a:p>
        </p:txBody>
      </p:sp>
      <p:sp>
        <p:nvSpPr>
          <p:cNvPr id="14" name="Right Arrow 13"/>
          <p:cNvSpPr/>
          <p:nvPr/>
        </p:nvSpPr>
        <p:spPr>
          <a:xfrm>
            <a:off x="4198379" y="2811502"/>
            <a:ext cx="1225219" cy="733663"/>
          </a:xfrm>
          <a:prstGeom prst="rightArrow">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n-US" dirty="0" smtClean="0"/>
              <a:t>Inv. Mass</a:t>
            </a:r>
            <a:endParaRPr lang="en-US" dirty="0"/>
          </a:p>
        </p:txBody>
      </p:sp>
      <p:sp>
        <p:nvSpPr>
          <p:cNvPr id="15" name="Rectangle 14"/>
          <p:cNvSpPr/>
          <p:nvPr/>
        </p:nvSpPr>
        <p:spPr>
          <a:xfrm>
            <a:off x="533400" y="5105400"/>
            <a:ext cx="4505785" cy="646331"/>
          </a:xfrm>
          <a:prstGeom prst="rect">
            <a:avLst/>
          </a:prstGeom>
        </p:spPr>
        <p:txBody>
          <a:bodyPr wrap="none">
            <a:spAutoFit/>
          </a:bodyPr>
          <a:lstStyle/>
          <a:p>
            <a:r>
              <a:rPr lang="en-US" dirty="0" smtClean="0">
                <a:solidFill>
                  <a:schemeClr val="accent1"/>
                </a:solidFill>
              </a:rPr>
              <a:t>Also full detector HIJING simulation in Geant4</a:t>
            </a:r>
            <a:br>
              <a:rPr lang="en-US" dirty="0" smtClean="0">
                <a:solidFill>
                  <a:schemeClr val="accent1"/>
                </a:solidFill>
              </a:rPr>
            </a:br>
            <a:r>
              <a:rPr lang="en-US" dirty="0" smtClean="0">
                <a:solidFill>
                  <a:schemeClr val="accent1"/>
                </a:solidFill>
              </a:rPr>
              <a:t>Eff. = 92</a:t>
            </a:r>
            <a:r>
              <a:rPr lang="en-US" dirty="0">
                <a:solidFill>
                  <a:schemeClr val="accent1"/>
                </a:solidFill>
              </a:rPr>
              <a:t>% at 1 GeV/c and 97% at high </a:t>
            </a:r>
            <a:r>
              <a:rPr lang="en-US" dirty="0" err="1">
                <a:solidFill>
                  <a:schemeClr val="accent1"/>
                </a:solidFill>
              </a:rPr>
              <a:t>p</a:t>
            </a:r>
            <a:r>
              <a:rPr lang="en-US" baseline="-25000" dirty="0" err="1">
                <a:solidFill>
                  <a:schemeClr val="accent1"/>
                </a:solidFill>
              </a:rPr>
              <a:t>T</a:t>
            </a:r>
            <a:r>
              <a:rPr lang="en-US" dirty="0" err="1">
                <a:solidFill>
                  <a:schemeClr val="accent1"/>
                </a:solidFill>
              </a:rPr>
              <a:t>.</a:t>
            </a:r>
            <a:endParaRPr lang="en-US" dirty="0">
              <a:solidFill>
                <a:schemeClr val="accent1"/>
              </a:solidFill>
            </a:endParaRPr>
          </a:p>
        </p:txBody>
      </p:sp>
      <p:sp>
        <p:nvSpPr>
          <p:cNvPr id="17" name="Rectangle 16"/>
          <p:cNvSpPr/>
          <p:nvPr/>
        </p:nvSpPr>
        <p:spPr>
          <a:xfrm>
            <a:off x="990600" y="1778559"/>
            <a:ext cx="3263073" cy="369332"/>
          </a:xfrm>
          <a:prstGeom prst="rect">
            <a:avLst/>
          </a:prstGeom>
        </p:spPr>
        <p:txBody>
          <a:bodyPr wrap="none">
            <a:spAutoFit/>
          </a:bodyPr>
          <a:lstStyle/>
          <a:p>
            <a:r>
              <a:rPr lang="en-US" dirty="0" smtClean="0"/>
              <a:t>Single track simulation in Geant4</a:t>
            </a:r>
            <a:endParaRPr lang="en-US" dirty="0"/>
          </a:p>
        </p:txBody>
      </p:sp>
    </p:spTree>
    <p:extLst>
      <p:ext uri="{BB962C8B-B14F-4D97-AF65-F5344CB8AC3E}">
        <p14:creationId xmlns:p14="http://schemas.microsoft.com/office/powerpoint/2010/main" val="31532438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27"/>
          <p:cNvSpPr>
            <a:spLocks noGrp="1"/>
          </p:cNvSpPr>
          <p:nvPr>
            <p:ph type="title"/>
          </p:nvPr>
        </p:nvSpPr>
        <p:spPr>
          <a:xfrm>
            <a:off x="0" y="0"/>
            <a:ext cx="7315200" cy="990600"/>
          </a:xfrm>
          <a:solidFill>
            <a:srgbClr val="FF0000"/>
          </a:solidFill>
        </p:spPr>
        <p:txBody>
          <a:bodyPr/>
          <a:lstStyle/>
          <a:p>
            <a:pPr algn="ctr"/>
            <a:r>
              <a:rPr lang="en-US" dirty="0" smtClean="0">
                <a:solidFill>
                  <a:srgbClr val="FFFFFF"/>
                </a:solidFill>
              </a:rPr>
              <a:t>Backbone:  New Jet and EM Id </a:t>
            </a:r>
            <a:r>
              <a:rPr lang="en-US" dirty="0" err="1" smtClean="0">
                <a:solidFill>
                  <a:srgbClr val="FFFFFF"/>
                </a:solidFill>
              </a:rPr>
              <a:t>Calorimetry</a:t>
            </a:r>
            <a:endParaRPr lang="en-US" dirty="0">
              <a:solidFill>
                <a:srgbClr val="FFFFFF"/>
              </a:solidFill>
            </a:endParaRPr>
          </a:p>
        </p:txBody>
      </p:sp>
      <p:sp>
        <p:nvSpPr>
          <p:cNvPr id="7" name="Date Placeholder 6"/>
          <p:cNvSpPr>
            <a:spLocks noGrp="1"/>
          </p:cNvSpPr>
          <p:nvPr>
            <p:ph type="dt" sz="half" idx="10"/>
          </p:nvPr>
        </p:nvSpPr>
        <p:spPr/>
        <p:txBody>
          <a:bodyPr/>
          <a:lstStyle/>
          <a:p>
            <a:pPr>
              <a:defRPr/>
            </a:pPr>
            <a:fld id="{6B6C2839-5CC3-E64A-9C76-7774DD708C2A}" type="datetime4">
              <a:rPr lang="en-US" altLang="ja-JP" smtClean="0"/>
              <a:t>January 14, 2016</a:t>
            </a:fld>
            <a:endParaRPr lang="en-US" altLang="ja-JP"/>
          </a:p>
        </p:txBody>
      </p:sp>
      <p:sp>
        <p:nvSpPr>
          <p:cNvPr id="8" name="Slide Number Placeholder 7"/>
          <p:cNvSpPr>
            <a:spLocks noGrp="1"/>
          </p:cNvSpPr>
          <p:nvPr>
            <p:ph type="sldNum" sz="quarter" idx="12"/>
          </p:nvPr>
        </p:nvSpPr>
        <p:spPr/>
        <p:txBody>
          <a:bodyPr/>
          <a:lstStyle/>
          <a:p>
            <a:pPr>
              <a:defRPr/>
            </a:pPr>
            <a:fld id="{5E72C74A-2A20-4AC8-ABD9-59DDC84BAD90}" type="slidenum">
              <a:rPr lang="en-US" altLang="ja-JP" smtClean="0"/>
              <a:pPr>
                <a:defRPr/>
              </a:pPr>
              <a:t>15</a:t>
            </a:fld>
            <a:endParaRPr lang="en-US" altLang="ja-JP"/>
          </a:p>
        </p:txBody>
      </p:sp>
      <p:sp>
        <p:nvSpPr>
          <p:cNvPr id="9" name="Footer Placeholder 8"/>
          <p:cNvSpPr>
            <a:spLocks noGrp="1"/>
          </p:cNvSpPr>
          <p:nvPr>
            <p:ph type="ftr" sz="quarter" idx="3"/>
          </p:nvPr>
        </p:nvSpPr>
        <p:spPr/>
        <p:txBody>
          <a:bodyPr/>
          <a:lstStyle/>
          <a:p>
            <a:pPr>
              <a:defRPr/>
            </a:pPr>
            <a:r>
              <a:rPr lang="en-US" altLang="ja-JP" smtClean="0"/>
              <a:t>E.Kistenev, UTFSM, 2016</a:t>
            </a:r>
            <a:endParaRPr lang="en-US" altLang="ja-JP" dirty="0"/>
          </a:p>
        </p:txBody>
      </p:sp>
      <p:grpSp>
        <p:nvGrpSpPr>
          <p:cNvPr id="10" name="Group 9"/>
          <p:cNvGrpSpPr/>
          <p:nvPr/>
        </p:nvGrpSpPr>
        <p:grpSpPr>
          <a:xfrm>
            <a:off x="182562" y="990600"/>
            <a:ext cx="8809038" cy="5349875"/>
            <a:chOff x="615950" y="1204913"/>
            <a:chExt cx="8809038" cy="5349875"/>
          </a:xfrm>
        </p:grpSpPr>
        <p:pic>
          <p:nvPicPr>
            <p:cNvPr id="11"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950" y="1204913"/>
              <a:ext cx="8809038" cy="53498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 name="Text Box 5"/>
            <p:cNvSpPr txBox="1">
              <a:spLocks noChangeArrowheads="1"/>
            </p:cNvSpPr>
            <p:nvPr/>
          </p:nvSpPr>
          <p:spPr bwMode="auto">
            <a:xfrm>
              <a:off x="6021388" y="5732463"/>
              <a:ext cx="1616075"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9982" tIns="44991" rIns="89982" bIns="44991"/>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1pPr>
              <a:lvl2pPr marL="742950" indent="-28575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2pPr>
              <a:lvl3pPr marL="11430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3pPr>
              <a:lvl4pPr marL="16002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4pPr>
              <a:lvl5pPr marL="20574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5pPr>
              <a:lvl6pPr marL="25146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6pPr>
              <a:lvl7pPr marL="29718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7pPr>
              <a:lvl8pPr marL="34290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8pPr>
              <a:lvl9pPr marL="38862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9pPr>
            </a:lstStyle>
            <a:p>
              <a:pPr eaLnBrk="1">
                <a:lnSpc>
                  <a:spcPct val="101000"/>
                </a:lnSpc>
                <a:buClrTx/>
                <a:buFontTx/>
                <a:buNone/>
              </a:pPr>
              <a:r>
                <a:rPr lang="en-US" i="1">
                  <a:solidFill>
                    <a:srgbClr val="FFFF99"/>
                  </a:solidFill>
                  <a:latin typeface="Verdana" pitchFamily="32" charset="0"/>
                </a:rPr>
                <a:t>INNER HCAL</a:t>
              </a:r>
            </a:p>
          </p:txBody>
        </p:sp>
        <p:sp>
          <p:nvSpPr>
            <p:cNvPr id="13" name="Line 6"/>
            <p:cNvSpPr>
              <a:spLocks noChangeShapeType="1"/>
            </p:cNvSpPr>
            <p:nvPr/>
          </p:nvSpPr>
          <p:spPr bwMode="auto">
            <a:xfrm flipH="1" flipV="1">
              <a:off x="4137025" y="4718050"/>
              <a:ext cx="1903413" cy="1165225"/>
            </a:xfrm>
            <a:prstGeom prst="line">
              <a:avLst/>
            </a:prstGeom>
            <a:noFill/>
            <a:ln w="936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0" tIns="45711" rIns="91420" bIns="45711"/>
            <a:lstStyle/>
            <a:p>
              <a:endParaRPr lang="en-US"/>
            </a:p>
          </p:txBody>
        </p:sp>
        <p:sp>
          <p:nvSpPr>
            <p:cNvPr id="14" name="Line 7"/>
            <p:cNvSpPr>
              <a:spLocks noChangeShapeType="1"/>
            </p:cNvSpPr>
            <p:nvPr/>
          </p:nvSpPr>
          <p:spPr bwMode="auto">
            <a:xfrm flipH="1">
              <a:off x="5761038" y="3876675"/>
              <a:ext cx="1870075" cy="936625"/>
            </a:xfrm>
            <a:prstGeom prst="line">
              <a:avLst/>
            </a:prstGeom>
            <a:noFill/>
            <a:ln w="936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0" tIns="45711" rIns="91420" bIns="45711"/>
            <a:lstStyle/>
            <a:p>
              <a:endParaRPr lang="en-US"/>
            </a:p>
          </p:txBody>
        </p:sp>
        <p:grpSp>
          <p:nvGrpSpPr>
            <p:cNvPr id="15" name="Group 8"/>
            <p:cNvGrpSpPr>
              <a:grpSpLocks/>
            </p:cNvGrpSpPr>
            <p:nvPr/>
          </p:nvGrpSpPr>
          <p:grpSpPr bwMode="auto">
            <a:xfrm>
              <a:off x="6221413" y="2005013"/>
              <a:ext cx="2071687" cy="652462"/>
              <a:chOff x="3919" y="1263"/>
              <a:chExt cx="1305" cy="411"/>
            </a:xfrm>
          </p:grpSpPr>
          <p:sp>
            <p:nvSpPr>
              <p:cNvPr id="26" name="Line 9"/>
              <p:cNvSpPr>
                <a:spLocks noChangeShapeType="1"/>
              </p:cNvSpPr>
              <p:nvPr/>
            </p:nvSpPr>
            <p:spPr bwMode="auto">
              <a:xfrm flipH="1">
                <a:off x="3952" y="1263"/>
                <a:ext cx="1240" cy="411"/>
              </a:xfrm>
              <a:prstGeom prst="line">
                <a:avLst/>
              </a:prstGeom>
              <a:noFill/>
              <a:ln w="936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7" name="Text Box 10"/>
              <p:cNvSpPr txBox="1">
                <a:spLocks noChangeArrowheads="1"/>
              </p:cNvSpPr>
              <p:nvPr/>
            </p:nvSpPr>
            <p:spPr bwMode="auto">
              <a:xfrm rot="9660000">
                <a:off x="3919" y="1356"/>
                <a:ext cx="1305" cy="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0840" rIns="90000" bIns="45000" anchor="ctr" anchorCtr="1">
                <a:spAutoFit/>
              </a:bodyPr>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1pPr>
                <a:lvl2pPr marL="742950" indent="-28575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2pPr>
                <a:lvl3pPr marL="11430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3pPr>
                <a:lvl4pPr marL="16002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4pPr>
                <a:lvl5pPr marL="20574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5pPr>
                <a:lvl6pPr marL="25146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6pPr>
                <a:lvl7pPr marL="29718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7pPr>
                <a:lvl8pPr marL="34290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8pPr>
                <a:lvl9pPr marL="38862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9pPr>
              </a:lstStyle>
              <a:p>
                <a:pPr algn="ctr" eaLnBrk="1">
                  <a:buClrTx/>
                  <a:buFontTx/>
                  <a:buNone/>
                </a:pPr>
                <a:r>
                  <a:rPr lang="en-US">
                    <a:solidFill>
                      <a:srgbClr val="000000"/>
                    </a:solidFill>
                  </a:rPr>
                  <a:t> </a:t>
                </a:r>
              </a:p>
            </p:txBody>
          </p:sp>
        </p:grpSp>
        <p:sp>
          <p:nvSpPr>
            <p:cNvPr id="16" name="Text Box 11"/>
            <p:cNvSpPr txBox="1">
              <a:spLocks noChangeArrowheads="1"/>
            </p:cNvSpPr>
            <p:nvPr/>
          </p:nvSpPr>
          <p:spPr bwMode="auto">
            <a:xfrm>
              <a:off x="7172325" y="3487738"/>
              <a:ext cx="1941513"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9982" tIns="44991" rIns="89982" bIns="44991"/>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1pPr>
              <a:lvl2pPr marL="742950" indent="-28575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2pPr>
              <a:lvl3pPr marL="11430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3pPr>
              <a:lvl4pPr marL="16002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4pPr>
              <a:lvl5pPr marL="20574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5pPr>
              <a:lvl6pPr marL="25146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6pPr>
              <a:lvl7pPr marL="29718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7pPr>
              <a:lvl8pPr marL="34290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8pPr>
              <a:lvl9pPr marL="38862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9pPr>
            </a:lstStyle>
            <a:p>
              <a:pPr eaLnBrk="1">
                <a:lnSpc>
                  <a:spcPct val="101000"/>
                </a:lnSpc>
                <a:buClrTx/>
                <a:buFontTx/>
                <a:buNone/>
              </a:pPr>
              <a:r>
                <a:rPr lang="en-US" i="1">
                  <a:solidFill>
                    <a:srgbClr val="FFFF99"/>
                  </a:solidFill>
                  <a:latin typeface="Verdana" pitchFamily="32" charset="0"/>
                </a:rPr>
                <a:t>SUPPORT RING</a:t>
              </a:r>
            </a:p>
          </p:txBody>
        </p:sp>
        <p:sp>
          <p:nvSpPr>
            <p:cNvPr id="17" name="Text Box 12"/>
            <p:cNvSpPr txBox="1">
              <a:spLocks noChangeArrowheads="1"/>
            </p:cNvSpPr>
            <p:nvPr/>
          </p:nvSpPr>
          <p:spPr bwMode="auto">
            <a:xfrm>
              <a:off x="7578725" y="1616075"/>
              <a:ext cx="166687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9982" tIns="44991" rIns="89982" bIns="44991"/>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1pPr>
              <a:lvl2pPr marL="742950" indent="-28575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2pPr>
              <a:lvl3pPr marL="11430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3pPr>
              <a:lvl4pPr marL="16002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4pPr>
              <a:lvl5pPr marL="20574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5pPr>
              <a:lvl6pPr marL="25146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6pPr>
              <a:lvl7pPr marL="29718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7pPr>
              <a:lvl8pPr marL="34290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8pPr>
              <a:lvl9pPr marL="38862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9pPr>
            </a:lstStyle>
            <a:p>
              <a:pPr eaLnBrk="1">
                <a:lnSpc>
                  <a:spcPct val="101000"/>
                </a:lnSpc>
                <a:buClrTx/>
                <a:buFontTx/>
                <a:buNone/>
              </a:pPr>
              <a:r>
                <a:rPr lang="en-US" i="1">
                  <a:solidFill>
                    <a:srgbClr val="FFFF99"/>
                  </a:solidFill>
                  <a:latin typeface="Verdana" pitchFamily="32" charset="0"/>
                </a:rPr>
                <a:t>OUTER HCAL</a:t>
              </a:r>
            </a:p>
          </p:txBody>
        </p:sp>
        <p:sp>
          <p:nvSpPr>
            <p:cNvPr id="18" name="Text Box 13"/>
            <p:cNvSpPr txBox="1">
              <a:spLocks noChangeArrowheads="1"/>
            </p:cNvSpPr>
            <p:nvPr/>
          </p:nvSpPr>
          <p:spPr bwMode="auto">
            <a:xfrm>
              <a:off x="7421563" y="2560638"/>
              <a:ext cx="1160462"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9982" tIns="44991" rIns="89982" bIns="44991"/>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1pPr>
              <a:lvl2pPr marL="742950" indent="-28575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2pPr>
              <a:lvl3pPr marL="11430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3pPr>
              <a:lvl4pPr marL="16002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4pPr>
              <a:lvl5pPr marL="20574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5pPr>
              <a:lvl6pPr marL="25146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6pPr>
              <a:lvl7pPr marL="29718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7pPr>
              <a:lvl8pPr marL="34290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8pPr>
              <a:lvl9pPr marL="38862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9pPr>
            </a:lstStyle>
            <a:p>
              <a:pPr eaLnBrk="1">
                <a:lnSpc>
                  <a:spcPct val="101000"/>
                </a:lnSpc>
                <a:buClrTx/>
                <a:buFontTx/>
                <a:buNone/>
              </a:pPr>
              <a:r>
                <a:rPr lang="en-US" i="1">
                  <a:solidFill>
                    <a:srgbClr val="FFFF99"/>
                  </a:solidFill>
                  <a:latin typeface="Verdana" pitchFamily="32" charset="0"/>
                </a:rPr>
                <a:t>MAGNET</a:t>
              </a:r>
            </a:p>
          </p:txBody>
        </p:sp>
        <p:grpSp>
          <p:nvGrpSpPr>
            <p:cNvPr id="19" name="Group 18"/>
            <p:cNvGrpSpPr>
              <a:grpSpLocks/>
            </p:cNvGrpSpPr>
            <p:nvPr/>
          </p:nvGrpSpPr>
          <p:grpSpPr bwMode="auto">
            <a:xfrm>
              <a:off x="4230688" y="2808288"/>
              <a:ext cx="3244850" cy="1174750"/>
              <a:chOff x="2665" y="1769"/>
              <a:chExt cx="2044" cy="740"/>
            </a:xfrm>
          </p:grpSpPr>
          <p:sp>
            <p:nvSpPr>
              <p:cNvPr id="24" name="Line 15"/>
              <p:cNvSpPr>
                <a:spLocks noChangeShapeType="1"/>
              </p:cNvSpPr>
              <p:nvPr/>
            </p:nvSpPr>
            <p:spPr bwMode="auto">
              <a:xfrm flipH="1">
                <a:off x="2732" y="1769"/>
                <a:ext cx="1907" cy="740"/>
              </a:xfrm>
              <a:prstGeom prst="line">
                <a:avLst/>
              </a:prstGeom>
              <a:noFill/>
              <a:ln w="936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5" name="Text Box 16"/>
              <p:cNvSpPr txBox="1">
                <a:spLocks noChangeArrowheads="1"/>
              </p:cNvSpPr>
              <p:nvPr/>
            </p:nvSpPr>
            <p:spPr bwMode="auto">
              <a:xfrm rot="9540000">
                <a:off x="2665" y="2025"/>
                <a:ext cx="2044" cy="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0840" rIns="90000" bIns="45000" anchor="ctr" anchorCtr="1">
                <a:spAutoFit/>
              </a:bodyPr>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1pPr>
                <a:lvl2pPr marL="742950" indent="-28575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2pPr>
                <a:lvl3pPr marL="11430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3pPr>
                <a:lvl4pPr marL="16002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4pPr>
                <a:lvl5pPr marL="20574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5pPr>
                <a:lvl6pPr marL="25146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6pPr>
                <a:lvl7pPr marL="29718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7pPr>
                <a:lvl8pPr marL="34290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8pPr>
                <a:lvl9pPr marL="38862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9pPr>
              </a:lstStyle>
              <a:p>
                <a:pPr algn="ctr" eaLnBrk="1">
                  <a:buClrTx/>
                  <a:buFontTx/>
                  <a:buNone/>
                </a:pPr>
                <a:r>
                  <a:rPr lang="en-US">
                    <a:solidFill>
                      <a:srgbClr val="000000"/>
                    </a:solidFill>
                  </a:rPr>
                  <a:t> </a:t>
                </a:r>
              </a:p>
            </p:txBody>
          </p:sp>
        </p:grpSp>
        <p:grpSp>
          <p:nvGrpSpPr>
            <p:cNvPr id="20" name="Group 17"/>
            <p:cNvGrpSpPr>
              <a:grpSpLocks/>
            </p:cNvGrpSpPr>
            <p:nvPr/>
          </p:nvGrpSpPr>
          <p:grpSpPr bwMode="auto">
            <a:xfrm>
              <a:off x="2724150" y="5314950"/>
              <a:ext cx="920750" cy="550863"/>
              <a:chOff x="1716" y="3348"/>
              <a:chExt cx="580" cy="347"/>
            </a:xfrm>
          </p:grpSpPr>
          <p:sp>
            <p:nvSpPr>
              <p:cNvPr id="22" name="Line 18"/>
              <p:cNvSpPr>
                <a:spLocks noChangeShapeType="1"/>
              </p:cNvSpPr>
              <p:nvPr/>
            </p:nvSpPr>
            <p:spPr bwMode="auto">
              <a:xfrm flipH="1" flipV="1">
                <a:off x="1772" y="3348"/>
                <a:ext cx="467" cy="347"/>
              </a:xfrm>
              <a:prstGeom prst="line">
                <a:avLst/>
              </a:prstGeom>
              <a:noFill/>
              <a:ln w="9360">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3" name="Text Box 19"/>
              <p:cNvSpPr txBox="1">
                <a:spLocks noChangeArrowheads="1"/>
              </p:cNvSpPr>
              <p:nvPr/>
            </p:nvSpPr>
            <p:spPr bwMode="auto">
              <a:xfrm rot="-8640000">
                <a:off x="1716" y="3410"/>
                <a:ext cx="580" cy="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60840" rIns="90000" bIns="45000" anchor="ctr" anchorCtr="1">
                <a:spAutoFit/>
              </a:bodyPr>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1pPr>
                <a:lvl2pPr marL="742950" indent="-28575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2pPr>
                <a:lvl3pPr marL="11430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3pPr>
                <a:lvl4pPr marL="16002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4pPr>
                <a:lvl5pPr marL="20574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5pPr>
                <a:lvl6pPr marL="25146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6pPr>
                <a:lvl7pPr marL="29718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7pPr>
                <a:lvl8pPr marL="34290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8pPr>
                <a:lvl9pPr marL="38862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9pPr>
              </a:lstStyle>
              <a:p>
                <a:pPr algn="ctr" eaLnBrk="1">
                  <a:buClrTx/>
                  <a:buFontTx/>
                  <a:buNone/>
                </a:pPr>
                <a:r>
                  <a:rPr lang="en-US">
                    <a:solidFill>
                      <a:srgbClr val="000000"/>
                    </a:solidFill>
                  </a:rPr>
                  <a:t> </a:t>
                </a:r>
              </a:p>
            </p:txBody>
          </p:sp>
        </p:grpSp>
        <p:sp>
          <p:nvSpPr>
            <p:cNvPr id="21" name="Text Box 20"/>
            <p:cNvSpPr txBox="1">
              <a:spLocks noChangeArrowheads="1"/>
            </p:cNvSpPr>
            <p:nvPr/>
          </p:nvSpPr>
          <p:spPr bwMode="auto">
            <a:xfrm>
              <a:off x="3570288" y="5749925"/>
              <a:ext cx="95885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9982" tIns="44991" rIns="89982" bIns="44991"/>
            <a:lstStyle>
              <a:lvl1pPr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1pPr>
              <a:lvl2pPr marL="742950" indent="-28575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2pPr>
              <a:lvl3pPr marL="11430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3pPr>
              <a:lvl4pPr marL="16002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4pPr>
              <a:lvl5pPr marL="2057400" indent="-228600" eaLnBrk="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5pPr>
              <a:lvl6pPr marL="25146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6pPr>
              <a:lvl7pPr marL="29718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7pPr>
              <a:lvl8pPr marL="34290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8pPr>
              <a:lvl9pPr marL="3886200" indent="-228600" defTabSz="455613" eaLnBrk="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Microsoft YaHei" charset="-122"/>
                </a:defRPr>
              </a:lvl9pPr>
            </a:lstStyle>
            <a:p>
              <a:pPr eaLnBrk="1">
                <a:lnSpc>
                  <a:spcPct val="101000"/>
                </a:lnSpc>
                <a:buClrTx/>
                <a:buFontTx/>
                <a:buNone/>
              </a:pPr>
              <a:r>
                <a:rPr lang="en-US" i="1">
                  <a:solidFill>
                    <a:srgbClr val="FFFF99"/>
                  </a:solidFill>
                  <a:latin typeface="Verdana" pitchFamily="32" charset="0"/>
                </a:rPr>
                <a:t>EMCAL</a:t>
              </a:r>
            </a:p>
          </p:txBody>
        </p:sp>
      </p:grpSp>
    </p:spTree>
    <p:extLst>
      <p:ext uri="{BB962C8B-B14F-4D97-AF65-F5344CB8AC3E}">
        <p14:creationId xmlns:p14="http://schemas.microsoft.com/office/powerpoint/2010/main" val="212215378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591" y="0"/>
            <a:ext cx="5992209" cy="685800"/>
          </a:xfrm>
          <a:solidFill>
            <a:srgbClr val="FF0000"/>
          </a:solidFill>
        </p:spPr>
        <p:txBody>
          <a:bodyPr/>
          <a:lstStyle/>
          <a:p>
            <a:r>
              <a:rPr lang="en-US" dirty="0" smtClean="0">
                <a:solidFill>
                  <a:srgbClr val="FFFFFF"/>
                </a:solidFill>
              </a:rPr>
              <a:t>Electron ID: EM Calorimeter</a:t>
            </a:r>
            <a:endParaRPr lang="en-US" dirty="0">
              <a:solidFill>
                <a:srgbClr val="FFFFFF"/>
              </a:solidFill>
            </a:endParaRPr>
          </a:p>
        </p:txBody>
      </p:sp>
      <p:sp>
        <p:nvSpPr>
          <p:cNvPr id="3" name="Content Placeholder 2"/>
          <p:cNvSpPr>
            <a:spLocks noGrp="1"/>
          </p:cNvSpPr>
          <p:nvPr>
            <p:ph idx="1"/>
          </p:nvPr>
        </p:nvSpPr>
        <p:spPr>
          <a:xfrm>
            <a:off x="383913" y="969687"/>
            <a:ext cx="8229600" cy="1873394"/>
          </a:xfrm>
        </p:spPr>
        <p:txBody>
          <a:bodyPr>
            <a:normAutofit lnSpcReduction="10000"/>
          </a:bodyPr>
          <a:lstStyle/>
          <a:p>
            <a:r>
              <a:rPr lang="en-US" dirty="0" smtClean="0"/>
              <a:t>Electron ID using a compact </a:t>
            </a:r>
            <a:r>
              <a:rPr lang="en-US" dirty="0" err="1" smtClean="0"/>
              <a:t>EMCal</a:t>
            </a:r>
            <a:r>
              <a:rPr lang="en-US" dirty="0" smtClean="0"/>
              <a:t> with assistance from inner </a:t>
            </a:r>
            <a:r>
              <a:rPr lang="en-US" dirty="0" err="1" smtClean="0"/>
              <a:t>Hcal</a:t>
            </a:r>
            <a:r>
              <a:rPr lang="en-US" dirty="0"/>
              <a:t> (|</a:t>
            </a:r>
            <a:r>
              <a:rPr lang="el-GR" dirty="0"/>
              <a:t>η</a:t>
            </a:r>
            <a:r>
              <a:rPr lang="en-US" dirty="0"/>
              <a:t>|&lt;</a:t>
            </a:r>
            <a:r>
              <a:rPr lang="en-US" dirty="0" smtClean="0"/>
              <a:t>1)</a:t>
            </a:r>
            <a:endParaRPr lang="en-US" dirty="0" smtClean="0"/>
          </a:p>
          <a:p>
            <a:r>
              <a:rPr lang="en-US" dirty="0" smtClean="0"/>
              <a:t>Scintillation fiber-W powder sampling calorimeter (SPACAL</a:t>
            </a:r>
            <a:r>
              <a:rPr lang="en-US" dirty="0" smtClean="0"/>
              <a:t>), </a:t>
            </a:r>
            <a:r>
              <a:rPr lang="en-US" dirty="0" err="1" smtClean="0"/>
              <a:t>dE</a:t>
            </a:r>
            <a:r>
              <a:rPr lang="en-US" dirty="0" smtClean="0"/>
              <a:t>/E ~ 12%/√E</a:t>
            </a:r>
            <a:br>
              <a:rPr lang="en-US" dirty="0" smtClean="0"/>
            </a:br>
            <a:endParaRPr lang="en-US" dirty="0" smtClean="0"/>
          </a:p>
        </p:txBody>
      </p:sp>
      <p:sp>
        <p:nvSpPr>
          <p:cNvPr id="22" name="Date Placeholder 21"/>
          <p:cNvSpPr>
            <a:spLocks noGrp="1"/>
          </p:cNvSpPr>
          <p:nvPr>
            <p:ph type="dt" sz="half" idx="10"/>
          </p:nvPr>
        </p:nvSpPr>
        <p:spPr/>
        <p:txBody>
          <a:bodyPr/>
          <a:lstStyle/>
          <a:p>
            <a:fld id="{6A7275C8-873D-514A-91B5-A617167C2A37}" type="datetime4">
              <a:rPr lang="en-US" smtClean="0"/>
              <a:t>January 15, 2016</a:t>
            </a:fld>
            <a:endParaRPr lang="en-US" dirty="0"/>
          </a:p>
        </p:txBody>
      </p:sp>
      <p:sp>
        <p:nvSpPr>
          <p:cNvPr id="4" name="Slide Number Placeholder 3"/>
          <p:cNvSpPr>
            <a:spLocks noGrp="1"/>
          </p:cNvSpPr>
          <p:nvPr>
            <p:ph type="sldNum" sz="quarter" idx="12"/>
          </p:nvPr>
        </p:nvSpPr>
        <p:spPr/>
        <p:txBody>
          <a:bodyPr/>
          <a:lstStyle/>
          <a:p>
            <a:fld id="{29097ED8-C353-4ECF-B1C2-D4A41D5022BE}" type="slidenum">
              <a:rPr lang="en-US" smtClean="0"/>
              <a:pPr/>
              <a:t>16</a:t>
            </a:fld>
            <a:endParaRPr lang="en-US"/>
          </a:p>
        </p:txBody>
      </p:sp>
      <p:sp>
        <p:nvSpPr>
          <p:cNvPr id="23" name="Footer Placeholder 22"/>
          <p:cNvSpPr>
            <a:spLocks noGrp="1"/>
          </p:cNvSpPr>
          <p:nvPr>
            <p:ph type="ftr" sz="quarter" idx="3"/>
          </p:nvPr>
        </p:nvSpPr>
        <p:spPr/>
        <p:txBody>
          <a:bodyPr/>
          <a:lstStyle/>
          <a:p>
            <a:r>
              <a:rPr lang="da-DK" smtClean="0"/>
              <a:t>E.Kistenev, UTFSM, 2016</a:t>
            </a:r>
            <a:endParaRPr lang="en-US" dirty="0"/>
          </a:p>
        </p:txBody>
      </p:sp>
      <p:grpSp>
        <p:nvGrpSpPr>
          <p:cNvPr id="8" name="Group 10"/>
          <p:cNvGrpSpPr/>
          <p:nvPr/>
        </p:nvGrpSpPr>
        <p:grpSpPr>
          <a:xfrm>
            <a:off x="1905000" y="2438400"/>
            <a:ext cx="7162800" cy="2133600"/>
            <a:chOff x="228600" y="3733800"/>
            <a:chExt cx="7162800" cy="2133600"/>
          </a:xfrm>
        </p:grpSpPr>
        <p:pic>
          <p:nvPicPr>
            <p:cNvPr id="5" name="Picture 4" descr="E:\Dropbox\meeting\sPHENIX_Discussion\Spacal_10GeV_XY.png"/>
            <p:cNvPicPr>
              <a:picLocks noChangeAspect="1" noChangeArrowheads="1"/>
            </p:cNvPicPr>
            <p:nvPr/>
          </p:nvPicPr>
          <p:blipFill>
            <a:blip r:embed="rId2" cstate="print"/>
            <a:srcRect r="23589"/>
            <a:stretch>
              <a:fillRect/>
            </a:stretch>
          </p:blipFill>
          <p:spPr bwMode="auto">
            <a:xfrm>
              <a:off x="1600200" y="3733800"/>
              <a:ext cx="5562600" cy="1498925"/>
            </a:xfrm>
            <a:prstGeom prst="rect">
              <a:avLst/>
            </a:prstGeom>
            <a:noFill/>
          </p:spPr>
        </p:pic>
        <p:sp>
          <p:nvSpPr>
            <p:cNvPr id="6" name="Right Arrow 5"/>
            <p:cNvSpPr/>
            <p:nvPr/>
          </p:nvSpPr>
          <p:spPr>
            <a:xfrm>
              <a:off x="228600" y="4038600"/>
              <a:ext cx="1468285" cy="808868"/>
            </a:xfrm>
            <a:prstGeom prst="rightArrow">
              <a:avLst/>
            </a:prstGeom>
          </p:spPr>
          <p:style>
            <a:lnRef idx="1">
              <a:schemeClr val="accent1"/>
            </a:lnRef>
            <a:fillRef idx="2">
              <a:schemeClr val="accent1"/>
            </a:fillRef>
            <a:effectRef idx="1">
              <a:schemeClr val="accent1"/>
            </a:effectRef>
            <a:fontRef idx="minor">
              <a:schemeClr val="dk1"/>
            </a:fontRef>
          </p:style>
          <p:txBody>
            <a:bodyPr lIns="130046" tIns="65023" rIns="130046" bIns="65023" rtlCol="0" anchor="ctr"/>
            <a:lstStyle/>
            <a:p>
              <a:pPr algn="ctr"/>
              <a:r>
                <a:rPr lang="en-US" dirty="0" smtClean="0"/>
                <a:t>10GeV, e+</a:t>
              </a:r>
              <a:endParaRPr lang="en-US" dirty="0"/>
            </a:p>
          </p:txBody>
        </p:sp>
        <p:sp>
          <p:nvSpPr>
            <p:cNvPr id="7" name="Rounded Rectangular Callout 6"/>
            <p:cNvSpPr/>
            <p:nvPr/>
          </p:nvSpPr>
          <p:spPr>
            <a:xfrm>
              <a:off x="3581400" y="4953000"/>
              <a:ext cx="3810000" cy="914400"/>
            </a:xfrm>
            <a:prstGeom prst="wedgeRoundRectCallout">
              <a:avLst>
                <a:gd name="adj1" fmla="val 18573"/>
                <a:gd name="adj2" fmla="val -98672"/>
                <a:gd name="adj3" fmla="val 16667"/>
              </a:avLst>
            </a:prstGeom>
          </p:spPr>
          <p:style>
            <a:lnRef idx="1">
              <a:schemeClr val="accent1"/>
            </a:lnRef>
            <a:fillRef idx="2">
              <a:schemeClr val="accent1"/>
            </a:fillRef>
            <a:effectRef idx="1">
              <a:schemeClr val="accent1"/>
            </a:effectRef>
            <a:fontRef idx="minor">
              <a:schemeClr val="dk1"/>
            </a:fontRef>
          </p:style>
          <p:txBody>
            <a:bodyPr lIns="130046" tIns="65023" rIns="130046" bIns="65023" rtlCol="0" anchor="ctr"/>
            <a:lstStyle/>
            <a:p>
              <a:r>
                <a:rPr lang="en-US" dirty="0" smtClean="0"/>
                <a:t>Tapered to form full cylinder</a:t>
              </a:r>
            </a:p>
            <a:p>
              <a:r>
                <a:rPr lang="en-US" dirty="0" smtClean="0"/>
                <a:t>Azimuthally projective fibers</a:t>
              </a:r>
              <a:endParaRPr lang="en-US" dirty="0"/>
            </a:p>
          </p:txBody>
        </p:sp>
        <p:grpSp>
          <p:nvGrpSpPr>
            <p:cNvPr id="11" name="Group 19"/>
            <p:cNvGrpSpPr/>
            <p:nvPr/>
          </p:nvGrpSpPr>
          <p:grpSpPr>
            <a:xfrm>
              <a:off x="6258596" y="4206061"/>
              <a:ext cx="865622" cy="402003"/>
              <a:chOff x="6224936" y="5366028"/>
              <a:chExt cx="978559" cy="454452"/>
            </a:xfrm>
          </p:grpSpPr>
          <p:cxnSp>
            <p:nvCxnSpPr>
              <p:cNvPr id="9" name="Straight Connector 8"/>
              <p:cNvCxnSpPr/>
              <p:nvPr/>
            </p:nvCxnSpPr>
            <p:spPr>
              <a:xfrm>
                <a:off x="6293211" y="5735360"/>
                <a:ext cx="76200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6224936" y="5366028"/>
                <a:ext cx="978559" cy="454452"/>
              </a:xfrm>
              <a:prstGeom prst="rect">
                <a:avLst/>
              </a:prstGeom>
            </p:spPr>
            <p:txBody>
              <a:bodyPr wrap="none">
                <a:spAutoFit/>
              </a:bodyPr>
              <a:lstStyle/>
              <a:p>
                <a:r>
                  <a:rPr lang="en-US" dirty="0" smtClean="0"/>
                  <a:t>2 cm </a:t>
                </a:r>
                <a:endParaRPr lang="en-US" dirty="0"/>
              </a:p>
            </p:txBody>
          </p:sp>
        </p:grpSp>
      </p:grpSp>
      <p:grpSp>
        <p:nvGrpSpPr>
          <p:cNvPr id="17" name="Group 20"/>
          <p:cNvGrpSpPr/>
          <p:nvPr/>
        </p:nvGrpSpPr>
        <p:grpSpPr>
          <a:xfrm>
            <a:off x="76200" y="3962400"/>
            <a:ext cx="4800599" cy="2616764"/>
            <a:chOff x="1600200" y="4343400"/>
            <a:chExt cx="4800599" cy="2616764"/>
          </a:xfrm>
        </p:grpSpPr>
        <p:cxnSp>
          <p:nvCxnSpPr>
            <p:cNvPr id="12" name="Straight Connector 11"/>
            <p:cNvCxnSpPr/>
            <p:nvPr/>
          </p:nvCxnSpPr>
          <p:spPr>
            <a:xfrm>
              <a:off x="1752600" y="4876800"/>
              <a:ext cx="1085490" cy="1"/>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1925600" y="4495800"/>
              <a:ext cx="826067" cy="408315"/>
            </a:xfrm>
            <a:prstGeom prst="rect">
              <a:avLst/>
            </a:prstGeom>
          </p:spPr>
          <p:txBody>
            <a:bodyPr wrap="square" lIns="130046" tIns="65023" rIns="130046" bIns="65023">
              <a:spAutoFit/>
            </a:bodyPr>
            <a:lstStyle/>
            <a:p>
              <a:r>
                <a:rPr lang="en-US" dirty="0" smtClean="0"/>
                <a:t>1 cm </a:t>
              </a:r>
              <a:endParaRPr lang="en-US" dirty="0"/>
            </a:p>
          </p:txBody>
        </p:sp>
        <p:pic>
          <p:nvPicPr>
            <p:cNvPr id="14" name="Picture 2" descr="E:\Dropbox\meeting\sPHENIX_Discussion\Spacal_10GeV_YZ.png"/>
            <p:cNvPicPr>
              <a:picLocks noChangeAspect="1" noChangeArrowheads="1"/>
            </p:cNvPicPr>
            <p:nvPr/>
          </p:nvPicPr>
          <p:blipFill>
            <a:blip r:embed="rId3" cstate="print"/>
            <a:srcRect/>
            <a:stretch>
              <a:fillRect/>
            </a:stretch>
          </p:blipFill>
          <p:spPr bwMode="auto">
            <a:xfrm>
              <a:off x="3124200" y="4343400"/>
              <a:ext cx="3049177" cy="2616764"/>
            </a:xfrm>
            <a:prstGeom prst="rect">
              <a:avLst/>
            </a:prstGeom>
            <a:noFill/>
          </p:spPr>
        </p:pic>
        <p:sp>
          <p:nvSpPr>
            <p:cNvPr id="15" name="Rounded Rectangular Callout 14"/>
            <p:cNvSpPr/>
            <p:nvPr/>
          </p:nvSpPr>
          <p:spPr>
            <a:xfrm>
              <a:off x="3791436" y="6045748"/>
              <a:ext cx="2609363" cy="838200"/>
            </a:xfrm>
            <a:prstGeom prst="wedgeRoundRectCallout">
              <a:avLst>
                <a:gd name="adj1" fmla="val -64772"/>
                <a:gd name="adj2" fmla="val -50231"/>
                <a:gd name="adj3" fmla="val 16667"/>
              </a:avLst>
            </a:prstGeom>
          </p:spPr>
          <p:style>
            <a:lnRef idx="1">
              <a:schemeClr val="accent1"/>
            </a:lnRef>
            <a:fillRef idx="2">
              <a:schemeClr val="accent1"/>
            </a:fillRef>
            <a:effectRef idx="1">
              <a:schemeClr val="accent1"/>
            </a:effectRef>
            <a:fontRef idx="minor">
              <a:schemeClr val="dk1"/>
            </a:fontRef>
          </p:style>
          <p:txBody>
            <a:bodyPr lIns="130046" tIns="65023" rIns="130046" bIns="65023" rtlCol="0" anchor="ctr"/>
            <a:lstStyle/>
            <a:p>
              <a:r>
                <a:rPr lang="en-US" dirty="0" smtClean="0"/>
                <a:t>Fibers : </a:t>
              </a:r>
            </a:p>
            <a:p>
              <a:r>
                <a:rPr lang="en-US" dirty="0" smtClean="0"/>
                <a:t>diameter of 0.5mm</a:t>
              </a:r>
            </a:p>
            <a:p>
              <a:r>
                <a:rPr lang="en-US" dirty="0" smtClean="0"/>
                <a:t>Spacing of 1mm</a:t>
              </a:r>
            </a:p>
          </p:txBody>
        </p:sp>
        <p:sp>
          <p:nvSpPr>
            <p:cNvPr id="16" name="Rounded Rectangular Callout 15"/>
            <p:cNvSpPr/>
            <p:nvPr/>
          </p:nvSpPr>
          <p:spPr>
            <a:xfrm>
              <a:off x="1600200" y="5715000"/>
              <a:ext cx="1326414" cy="533400"/>
            </a:xfrm>
            <a:prstGeom prst="wedgeRoundRectCallout">
              <a:avLst>
                <a:gd name="adj1" fmla="val 181226"/>
                <a:gd name="adj2" fmla="val -82067"/>
                <a:gd name="adj3" fmla="val 16667"/>
              </a:avLst>
            </a:prstGeom>
          </p:spPr>
          <p:style>
            <a:lnRef idx="1">
              <a:schemeClr val="accent1"/>
            </a:lnRef>
            <a:fillRef idx="2">
              <a:schemeClr val="accent1"/>
            </a:fillRef>
            <a:effectRef idx="1">
              <a:schemeClr val="accent1"/>
            </a:effectRef>
            <a:fontRef idx="minor">
              <a:schemeClr val="dk1"/>
            </a:fontRef>
          </p:style>
          <p:txBody>
            <a:bodyPr lIns="130046" tIns="65023" rIns="130046" bIns="65023" rtlCol="0" anchor="ctr"/>
            <a:lstStyle/>
            <a:p>
              <a:pPr algn="ctr"/>
              <a:r>
                <a:rPr lang="en-US" dirty="0" smtClean="0"/>
                <a:t>10GeV </a:t>
              </a:r>
              <a:r>
                <a:rPr lang="en-US" dirty="0" smtClean="0"/>
                <a:t>e</a:t>
              </a:r>
              <a:endParaRPr lang="en-US" dirty="0"/>
            </a:p>
          </p:txBody>
        </p:sp>
      </p:grpSp>
      <p:cxnSp>
        <p:nvCxnSpPr>
          <p:cNvPr id="24" name="Straight Connector 23"/>
          <p:cNvCxnSpPr/>
          <p:nvPr/>
        </p:nvCxnSpPr>
        <p:spPr>
          <a:xfrm>
            <a:off x="304800" y="3733800"/>
            <a:ext cx="4419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724400" y="3733800"/>
            <a:ext cx="0" cy="99060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304800" y="2971800"/>
            <a:ext cx="1167627" cy="400110"/>
          </a:xfrm>
          <a:prstGeom prst="rect">
            <a:avLst/>
          </a:prstGeom>
        </p:spPr>
        <p:txBody>
          <a:bodyPr wrap="none">
            <a:spAutoFit/>
          </a:bodyPr>
          <a:lstStyle/>
          <a:p>
            <a:r>
              <a:rPr lang="en-US" sz="2000" dirty="0" smtClean="0"/>
              <a:t>Side view</a:t>
            </a:r>
            <a:endParaRPr lang="en-US" sz="2000" dirty="0"/>
          </a:p>
        </p:txBody>
      </p:sp>
      <p:sp>
        <p:nvSpPr>
          <p:cNvPr id="28" name="Rectangle 27"/>
          <p:cNvSpPr/>
          <p:nvPr/>
        </p:nvSpPr>
        <p:spPr>
          <a:xfrm>
            <a:off x="0" y="3810000"/>
            <a:ext cx="1509965" cy="400110"/>
          </a:xfrm>
          <a:prstGeom prst="rect">
            <a:avLst/>
          </a:prstGeom>
        </p:spPr>
        <p:txBody>
          <a:bodyPr wrap="none">
            <a:spAutoFit/>
          </a:bodyPr>
          <a:lstStyle/>
          <a:p>
            <a:r>
              <a:rPr lang="en-US" sz="2000" dirty="0" smtClean="0"/>
              <a:t>Particle view</a:t>
            </a:r>
            <a:endParaRPr lang="en-US" sz="2000" dirty="0"/>
          </a:p>
        </p:txBody>
      </p:sp>
      <p:pic>
        <p:nvPicPr>
          <p:cNvPr id="34" name="Picture 8"/>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9800" y="4572000"/>
            <a:ext cx="2318925"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885886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0" y="-10756"/>
            <a:ext cx="8763000" cy="696556"/>
          </a:xfrm>
          <a:solidFill>
            <a:srgbClr val="FF0000"/>
          </a:solidFill>
        </p:spPr>
        <p:txBody>
          <a:bodyPr/>
          <a:lstStyle/>
          <a:p>
            <a:r>
              <a:rPr lang="en-US" dirty="0" smtClean="0">
                <a:solidFill>
                  <a:srgbClr val="FFFFFF"/>
                </a:solidFill>
              </a:rPr>
              <a:t>Dealing with technological challenges</a:t>
            </a:r>
            <a:endParaRPr lang="en-US" dirty="0">
              <a:solidFill>
                <a:srgbClr val="FFFFFF"/>
              </a:solidFill>
            </a:endParaRPr>
          </a:p>
        </p:txBody>
      </p:sp>
      <p:sp>
        <p:nvSpPr>
          <p:cNvPr id="2" name="Date Placeholder 1"/>
          <p:cNvSpPr>
            <a:spLocks noGrp="1"/>
          </p:cNvSpPr>
          <p:nvPr>
            <p:ph type="dt" sz="half" idx="10"/>
          </p:nvPr>
        </p:nvSpPr>
        <p:spPr/>
        <p:txBody>
          <a:bodyPr/>
          <a:lstStyle/>
          <a:p>
            <a:pPr>
              <a:defRPr/>
            </a:pPr>
            <a:fld id="{2EA4718D-7461-B845-AB84-2B1FD208EEC1}" type="datetime4">
              <a:rPr lang="en-US" altLang="ja-JP" smtClean="0"/>
              <a:t>January 14, 2016</a:t>
            </a:fld>
            <a:endParaRPr lang="en-US" altLang="ja-JP"/>
          </a:p>
        </p:txBody>
      </p:sp>
      <p:sp>
        <p:nvSpPr>
          <p:cNvPr id="3" name="Slide Number Placeholder 2"/>
          <p:cNvSpPr>
            <a:spLocks noGrp="1"/>
          </p:cNvSpPr>
          <p:nvPr>
            <p:ph type="sldNum" sz="quarter" idx="12"/>
          </p:nvPr>
        </p:nvSpPr>
        <p:spPr/>
        <p:txBody>
          <a:bodyPr/>
          <a:lstStyle/>
          <a:p>
            <a:pPr>
              <a:defRPr/>
            </a:pPr>
            <a:fld id="{5251E378-2EFD-4509-9F83-864AAD1287B2}" type="slidenum">
              <a:rPr lang="en-US" altLang="ja-JP" smtClean="0"/>
              <a:pPr>
                <a:defRPr/>
              </a:pPr>
              <a:t>17</a:t>
            </a:fld>
            <a:endParaRPr lang="en-US" altLang="ja-JP"/>
          </a:p>
        </p:txBody>
      </p:sp>
      <p:sp>
        <p:nvSpPr>
          <p:cNvPr id="4" name="Footer Placeholder 3"/>
          <p:cNvSpPr>
            <a:spLocks noGrp="1"/>
          </p:cNvSpPr>
          <p:nvPr>
            <p:ph type="ftr" sz="quarter" idx="3"/>
          </p:nvPr>
        </p:nvSpPr>
        <p:spPr/>
        <p:txBody>
          <a:bodyPr/>
          <a:lstStyle/>
          <a:p>
            <a:pPr>
              <a:defRPr/>
            </a:pPr>
            <a:r>
              <a:rPr lang="en-US" altLang="ja-JP" smtClean="0"/>
              <a:t>E.Kistenev, UTFSM, 2016</a:t>
            </a:r>
            <a:endParaRPr lang="en-US" altLang="ja-JP" dirty="0"/>
          </a:p>
        </p:txBody>
      </p:sp>
      <p:pic>
        <p:nvPicPr>
          <p:cNvPr id="6" name="Picture 5"/>
          <p:cNvPicPr>
            <a:picLocks noChangeAspect="1"/>
          </p:cNvPicPr>
          <p:nvPr/>
        </p:nvPicPr>
        <p:blipFill>
          <a:blip r:embed="rId2"/>
          <a:stretch>
            <a:fillRect/>
          </a:stretch>
        </p:blipFill>
        <p:spPr>
          <a:xfrm>
            <a:off x="0" y="2133600"/>
            <a:ext cx="8890000" cy="3619500"/>
          </a:xfrm>
          <a:prstGeom prst="rect">
            <a:avLst/>
          </a:prstGeom>
        </p:spPr>
      </p:pic>
    </p:spTree>
    <p:extLst>
      <p:ext uri="{BB962C8B-B14F-4D97-AF65-F5344CB8AC3E}">
        <p14:creationId xmlns:p14="http://schemas.microsoft.com/office/powerpoint/2010/main" val="12564103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0"/>
            <a:ext cx="7924800" cy="609600"/>
          </a:xfrm>
          <a:solidFill>
            <a:srgbClr val="FF0000"/>
          </a:solidFill>
        </p:spPr>
        <p:txBody>
          <a:bodyPr/>
          <a:lstStyle/>
          <a:p>
            <a:pPr algn="ctr"/>
            <a:r>
              <a:rPr lang="en-US" dirty="0" err="1" smtClean="0">
                <a:solidFill>
                  <a:srgbClr val="FFFFFF"/>
                </a:solidFill>
              </a:rPr>
              <a:t>Bricksmanship</a:t>
            </a:r>
            <a:r>
              <a:rPr lang="en-US" dirty="0" smtClean="0">
                <a:solidFill>
                  <a:srgbClr val="FFFFFF"/>
                </a:solidFill>
              </a:rPr>
              <a:t> in modern physics</a:t>
            </a:r>
            <a:endParaRPr lang="en-US" dirty="0">
              <a:solidFill>
                <a:srgbClr val="FFFFFF"/>
              </a:solidFill>
            </a:endParaRPr>
          </a:p>
        </p:txBody>
      </p:sp>
      <p:sp>
        <p:nvSpPr>
          <p:cNvPr id="2" name="Date Placeholder 1"/>
          <p:cNvSpPr>
            <a:spLocks noGrp="1"/>
          </p:cNvSpPr>
          <p:nvPr>
            <p:ph type="dt" sz="half" idx="10"/>
          </p:nvPr>
        </p:nvSpPr>
        <p:spPr/>
        <p:txBody>
          <a:bodyPr/>
          <a:lstStyle/>
          <a:p>
            <a:pPr>
              <a:defRPr/>
            </a:pPr>
            <a:fld id="{2EA4718D-7461-B845-AB84-2B1FD208EEC1}" type="datetime4">
              <a:rPr lang="en-US" altLang="ja-JP" smtClean="0"/>
              <a:t>January 14, 2016</a:t>
            </a:fld>
            <a:endParaRPr lang="en-US" altLang="ja-JP"/>
          </a:p>
        </p:txBody>
      </p:sp>
      <p:sp>
        <p:nvSpPr>
          <p:cNvPr id="3" name="Slide Number Placeholder 2"/>
          <p:cNvSpPr>
            <a:spLocks noGrp="1"/>
          </p:cNvSpPr>
          <p:nvPr>
            <p:ph type="sldNum" sz="quarter" idx="12"/>
          </p:nvPr>
        </p:nvSpPr>
        <p:spPr/>
        <p:txBody>
          <a:bodyPr/>
          <a:lstStyle/>
          <a:p>
            <a:pPr>
              <a:defRPr/>
            </a:pPr>
            <a:fld id="{5251E378-2EFD-4509-9F83-864AAD1287B2}" type="slidenum">
              <a:rPr lang="en-US" altLang="ja-JP" smtClean="0"/>
              <a:pPr>
                <a:defRPr/>
              </a:pPr>
              <a:t>18</a:t>
            </a:fld>
            <a:endParaRPr lang="en-US" altLang="ja-JP"/>
          </a:p>
        </p:txBody>
      </p:sp>
      <p:sp>
        <p:nvSpPr>
          <p:cNvPr id="4" name="Footer Placeholder 3"/>
          <p:cNvSpPr>
            <a:spLocks noGrp="1"/>
          </p:cNvSpPr>
          <p:nvPr>
            <p:ph type="ftr" sz="quarter" idx="3"/>
          </p:nvPr>
        </p:nvSpPr>
        <p:spPr/>
        <p:txBody>
          <a:bodyPr/>
          <a:lstStyle/>
          <a:p>
            <a:pPr>
              <a:defRPr/>
            </a:pPr>
            <a:r>
              <a:rPr lang="en-US" altLang="ja-JP" smtClean="0"/>
              <a:t>E.Kistenev, UTFSM, 2016</a:t>
            </a:r>
            <a:endParaRPr lang="en-US" altLang="ja-JP" dirty="0"/>
          </a:p>
        </p:txBody>
      </p:sp>
      <p:pic>
        <p:nvPicPr>
          <p:cNvPr id="5" name="Picture 4"/>
          <p:cNvPicPr>
            <a:picLocks noChangeAspect="1"/>
          </p:cNvPicPr>
          <p:nvPr/>
        </p:nvPicPr>
        <p:blipFill>
          <a:blip r:embed="rId2"/>
          <a:stretch>
            <a:fillRect/>
          </a:stretch>
        </p:blipFill>
        <p:spPr>
          <a:xfrm>
            <a:off x="762000" y="609600"/>
            <a:ext cx="6858001" cy="5861305"/>
          </a:xfrm>
          <a:prstGeom prst="rect">
            <a:avLst/>
          </a:prstGeom>
        </p:spPr>
      </p:pic>
    </p:spTree>
    <p:extLst>
      <p:ext uri="{BB962C8B-B14F-4D97-AF65-F5344CB8AC3E}">
        <p14:creationId xmlns:p14="http://schemas.microsoft.com/office/powerpoint/2010/main" val="50172002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3" descr="April-Test-Beam-Assembly v2.png"/>
          <p:cNvPicPr>
            <a:picLocks noChangeAspect="1"/>
          </p:cNvPicPr>
          <p:nvPr/>
        </p:nvPicPr>
        <p:blipFill>
          <a:blip r:embed="rId3">
            <a:extLst>
              <a:ext uri="{28A0092B-C50C-407E-A947-70E740481C1C}">
                <a14:useLocalDpi xmlns:a14="http://schemas.microsoft.com/office/drawing/2010/main" val="0"/>
              </a:ext>
            </a:extLst>
          </a:blip>
          <a:srcRect t="4609" b="4609"/>
          <a:stretch>
            <a:fillRect/>
          </a:stretch>
        </p:blipFill>
        <p:spPr bwMode="auto">
          <a:xfrm>
            <a:off x="2438400" y="3657600"/>
            <a:ext cx="3949908" cy="2362200"/>
          </a:xfrm>
          <a:prstGeom prst="rect">
            <a:avLst/>
          </a:prstGeom>
          <a:noFill/>
          <a:ln w="9525">
            <a:noFill/>
            <a:miter lim="800000"/>
            <a:headEnd/>
            <a:tailEnd/>
          </a:ln>
        </p:spPr>
      </p:pic>
      <p:sp>
        <p:nvSpPr>
          <p:cNvPr id="2" name="Title 1"/>
          <p:cNvSpPr>
            <a:spLocks noGrp="1"/>
          </p:cNvSpPr>
          <p:nvPr>
            <p:ph type="title"/>
          </p:nvPr>
        </p:nvSpPr>
        <p:spPr>
          <a:xfrm>
            <a:off x="0" y="0"/>
            <a:ext cx="4191000" cy="685800"/>
          </a:xfrm>
        </p:spPr>
        <p:txBody>
          <a:bodyPr/>
          <a:lstStyle/>
          <a:p>
            <a:r>
              <a:rPr lang="en-US" dirty="0" smtClean="0"/>
              <a:t>Hadron Calorimeter</a:t>
            </a:r>
            <a:endParaRPr lang="en-US" dirty="0"/>
          </a:p>
        </p:txBody>
      </p:sp>
      <p:sp>
        <p:nvSpPr>
          <p:cNvPr id="3" name="Content Placeholder 2"/>
          <p:cNvSpPr>
            <a:spLocks noGrp="1"/>
          </p:cNvSpPr>
          <p:nvPr>
            <p:ph idx="1"/>
          </p:nvPr>
        </p:nvSpPr>
        <p:spPr>
          <a:xfrm>
            <a:off x="22747" y="762000"/>
            <a:ext cx="8229600" cy="2667000"/>
          </a:xfrm>
        </p:spPr>
        <p:txBody>
          <a:bodyPr>
            <a:normAutofit fontScale="85000" lnSpcReduction="20000"/>
          </a:bodyPr>
          <a:lstStyle/>
          <a:p>
            <a:r>
              <a:rPr lang="en-US" b="1" dirty="0" smtClean="0"/>
              <a:t>Novel design using tilted iron plates doubling as </a:t>
            </a:r>
          </a:p>
          <a:p>
            <a:pPr marL="0" indent="0">
              <a:buNone/>
            </a:pPr>
            <a:r>
              <a:rPr lang="en-US" b="1" dirty="0" smtClean="0"/>
              <a:t>field return</a:t>
            </a:r>
            <a:endParaRPr lang="ru-RU" b="1" dirty="0" smtClean="0"/>
          </a:p>
          <a:p>
            <a:r>
              <a:rPr lang="en-US" b="1" dirty="0" smtClean="0"/>
              <a:t>Active medium – scintillators in the gaps between </a:t>
            </a:r>
          </a:p>
          <a:p>
            <a:pPr marL="0" indent="0">
              <a:buNone/>
            </a:pPr>
            <a:r>
              <a:rPr lang="en-US" b="1" dirty="0" smtClean="0"/>
              <a:t>plates</a:t>
            </a:r>
          </a:p>
          <a:p>
            <a:r>
              <a:rPr lang="en-US" b="1" dirty="0" smtClean="0"/>
              <a:t>Optical readout (WLS fibers and </a:t>
            </a:r>
            <a:r>
              <a:rPr lang="en-US" b="1" dirty="0" err="1" smtClean="0"/>
              <a:t>SiPM’s</a:t>
            </a:r>
            <a:r>
              <a:rPr lang="en-US" b="1" dirty="0" smtClean="0"/>
              <a:t>);</a:t>
            </a:r>
          </a:p>
          <a:p>
            <a:r>
              <a:rPr lang="en-US" b="1" dirty="0" err="1" smtClean="0"/>
              <a:t>PoP</a:t>
            </a:r>
            <a:r>
              <a:rPr lang="en-US" b="1" dirty="0" smtClean="0"/>
              <a:t> Prototype tested in </a:t>
            </a:r>
            <a:r>
              <a:rPr lang="en-US" b="1" dirty="0" err="1" smtClean="0"/>
              <a:t>FermiLab</a:t>
            </a:r>
            <a:r>
              <a:rPr lang="en-US" b="1" dirty="0" smtClean="0"/>
              <a:t> in 2014</a:t>
            </a:r>
          </a:p>
          <a:p>
            <a:r>
              <a:rPr lang="en-US" b="1" dirty="0" smtClean="0"/>
              <a:t>System prototype is in assembly stage. Beam test in </a:t>
            </a:r>
          </a:p>
          <a:p>
            <a:pPr marL="0" indent="0">
              <a:buNone/>
            </a:pPr>
            <a:r>
              <a:rPr lang="en-US" b="1" dirty="0" smtClean="0"/>
              <a:t>April 2016 at FNAL</a:t>
            </a:r>
          </a:p>
        </p:txBody>
      </p:sp>
      <p:sp>
        <p:nvSpPr>
          <p:cNvPr id="7" name="Date Placeholder 6"/>
          <p:cNvSpPr>
            <a:spLocks noGrp="1"/>
          </p:cNvSpPr>
          <p:nvPr>
            <p:ph type="dt" sz="half" idx="10"/>
          </p:nvPr>
        </p:nvSpPr>
        <p:spPr/>
        <p:txBody>
          <a:bodyPr/>
          <a:lstStyle/>
          <a:p>
            <a:fld id="{7E9BFC4B-44F9-A54D-BD11-AEA637F9F21E}" type="datetime4">
              <a:rPr lang="en-US" smtClean="0"/>
              <a:t>January 14, 2016</a:t>
            </a:fld>
            <a:endParaRPr lang="en-US" dirty="0"/>
          </a:p>
        </p:txBody>
      </p:sp>
      <p:sp>
        <p:nvSpPr>
          <p:cNvPr id="9" name="Slide Number Placeholder 8"/>
          <p:cNvSpPr>
            <a:spLocks noGrp="1"/>
          </p:cNvSpPr>
          <p:nvPr>
            <p:ph type="sldNum" sz="quarter" idx="12"/>
          </p:nvPr>
        </p:nvSpPr>
        <p:spPr/>
        <p:txBody>
          <a:bodyPr/>
          <a:lstStyle/>
          <a:p>
            <a:fld id="{EDE73889-8752-428C-A11C-8679396BAC9B}" type="slidenum">
              <a:rPr lang="en-US" smtClean="0"/>
              <a:pPr/>
              <a:t>19</a:t>
            </a:fld>
            <a:endParaRPr lang="en-US"/>
          </a:p>
        </p:txBody>
      </p:sp>
      <p:sp>
        <p:nvSpPr>
          <p:cNvPr id="8" name="Footer Placeholder 7"/>
          <p:cNvSpPr>
            <a:spLocks noGrp="1"/>
          </p:cNvSpPr>
          <p:nvPr>
            <p:ph type="ftr" sz="quarter" idx="3"/>
          </p:nvPr>
        </p:nvSpPr>
        <p:spPr/>
        <p:txBody>
          <a:bodyPr/>
          <a:lstStyle/>
          <a:p>
            <a:r>
              <a:rPr lang="da-DK" smtClean="0"/>
              <a:t>E.Kistenev, UTFSM, 2016</a:t>
            </a:r>
            <a:endParaRPr lang="en-US"/>
          </a:p>
        </p:txBody>
      </p:sp>
      <p:pic>
        <p:nvPicPr>
          <p:cNvPr id="4" name="Picture 3"/>
          <p:cNvPicPr>
            <a:picLocks noChangeAspect="1"/>
          </p:cNvPicPr>
          <p:nvPr/>
        </p:nvPicPr>
        <p:blipFill>
          <a:blip r:embed="rId4"/>
          <a:stretch>
            <a:fillRect/>
          </a:stretch>
        </p:blipFill>
        <p:spPr>
          <a:xfrm>
            <a:off x="-2773354" y="3657600"/>
            <a:ext cx="5546708" cy="2370804"/>
          </a:xfrm>
          <a:prstGeom prst="rect">
            <a:avLst/>
          </a:prstGeom>
        </p:spPr>
      </p:pic>
      <p:pic>
        <p:nvPicPr>
          <p:cNvPr id="6" name="Picture 5"/>
          <p:cNvPicPr>
            <a:picLocks noChangeAspect="1"/>
          </p:cNvPicPr>
          <p:nvPr/>
        </p:nvPicPr>
        <p:blipFill>
          <a:blip r:embed="rId5">
            <a:clrChange>
              <a:clrFrom>
                <a:srgbClr val="FFFFFF"/>
              </a:clrFrom>
              <a:clrTo>
                <a:srgbClr val="FFFFFF">
                  <a:alpha val="0"/>
                </a:srgbClr>
              </a:clrTo>
            </a:clrChange>
          </a:blip>
          <a:stretch>
            <a:fillRect/>
          </a:stretch>
        </p:blipFill>
        <p:spPr>
          <a:xfrm>
            <a:off x="6172200" y="-228600"/>
            <a:ext cx="2108905" cy="3926928"/>
          </a:xfrm>
          <a:prstGeom prst="rect">
            <a:avLst/>
          </a:prstGeom>
        </p:spPr>
      </p:pic>
      <p:pic>
        <p:nvPicPr>
          <p:cNvPr id="11" name="Picture 10" descr="IMG_1237.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29196" y="3581400"/>
            <a:ext cx="1885108" cy="2514600"/>
          </a:xfrm>
          <a:prstGeom prst="rect">
            <a:avLst/>
          </a:prstGeom>
        </p:spPr>
      </p:pic>
      <p:sp>
        <p:nvSpPr>
          <p:cNvPr id="12" name="TextBox 11"/>
          <p:cNvSpPr txBox="1"/>
          <p:nvPr/>
        </p:nvSpPr>
        <p:spPr>
          <a:xfrm>
            <a:off x="2743200" y="3962400"/>
            <a:ext cx="1295400" cy="369332"/>
          </a:xfrm>
          <a:prstGeom prst="rect">
            <a:avLst/>
          </a:prstGeom>
          <a:solidFill>
            <a:srgbClr val="FFFF00"/>
          </a:solidFill>
        </p:spPr>
        <p:txBody>
          <a:bodyPr wrap="square" rtlCol="0">
            <a:spAutoFit/>
          </a:bodyPr>
          <a:lstStyle/>
          <a:p>
            <a:pPr algn="ctr"/>
            <a:r>
              <a:rPr lang="en-US" b="1" dirty="0" err="1" smtClean="0"/>
              <a:t>HCInner</a:t>
            </a:r>
            <a:endParaRPr lang="en-US" b="1" dirty="0"/>
          </a:p>
        </p:txBody>
      </p:sp>
      <p:sp>
        <p:nvSpPr>
          <p:cNvPr id="13" name="TextBox 12"/>
          <p:cNvSpPr txBox="1"/>
          <p:nvPr/>
        </p:nvSpPr>
        <p:spPr>
          <a:xfrm>
            <a:off x="5029200" y="3429000"/>
            <a:ext cx="1295400" cy="369332"/>
          </a:xfrm>
          <a:prstGeom prst="rect">
            <a:avLst/>
          </a:prstGeom>
          <a:solidFill>
            <a:srgbClr val="FFFF00"/>
          </a:solidFill>
        </p:spPr>
        <p:txBody>
          <a:bodyPr wrap="square" rtlCol="0">
            <a:spAutoFit/>
          </a:bodyPr>
          <a:lstStyle/>
          <a:p>
            <a:pPr algn="ctr"/>
            <a:r>
              <a:rPr lang="en-US" b="1" dirty="0" err="1" smtClean="0"/>
              <a:t>HCOuter</a:t>
            </a:r>
            <a:endParaRPr lang="en-US" b="1" dirty="0"/>
          </a:p>
        </p:txBody>
      </p:sp>
      <p:sp>
        <p:nvSpPr>
          <p:cNvPr id="14" name="TextBox 13"/>
          <p:cNvSpPr txBox="1"/>
          <p:nvPr/>
        </p:nvSpPr>
        <p:spPr>
          <a:xfrm>
            <a:off x="4572000" y="4648200"/>
            <a:ext cx="1295400" cy="369332"/>
          </a:xfrm>
          <a:prstGeom prst="rect">
            <a:avLst/>
          </a:prstGeom>
          <a:solidFill>
            <a:srgbClr val="FFFF00"/>
          </a:solidFill>
        </p:spPr>
        <p:txBody>
          <a:bodyPr wrap="square" rtlCol="0">
            <a:spAutoFit/>
          </a:bodyPr>
          <a:lstStyle/>
          <a:p>
            <a:pPr algn="ctr"/>
            <a:r>
              <a:rPr lang="en-US" b="1" dirty="0" smtClean="0"/>
              <a:t>Solenoid</a:t>
            </a:r>
            <a:endParaRPr lang="en-US" b="1" dirty="0"/>
          </a:p>
        </p:txBody>
      </p:sp>
      <p:cxnSp>
        <p:nvCxnSpPr>
          <p:cNvPr id="17" name="Straight Connector 16"/>
          <p:cNvCxnSpPr/>
          <p:nvPr/>
        </p:nvCxnSpPr>
        <p:spPr bwMode="auto">
          <a:xfrm>
            <a:off x="2763698" y="3050811"/>
            <a:ext cx="822960" cy="822960"/>
          </a:xfrm>
          <a:prstGeom prst="line">
            <a:avLst/>
          </a:prstGeom>
          <a:noFill/>
          <a:ln w="9525" cap="flat" cmpd="sng" algn="ctr">
            <a:noFill/>
            <a:prstDash val="solid"/>
            <a:round/>
            <a:headEnd type="none" w="med" len="med"/>
            <a:tailEnd type="triangle" w="lg"/>
          </a:ln>
          <a:effectLst/>
        </p:spPr>
      </p:cxnSp>
      <p:cxnSp>
        <p:nvCxnSpPr>
          <p:cNvPr id="20" name="Straight Connector 19"/>
          <p:cNvCxnSpPr/>
          <p:nvPr/>
        </p:nvCxnSpPr>
        <p:spPr bwMode="auto">
          <a:xfrm>
            <a:off x="1905000" y="2819400"/>
            <a:ext cx="2286000" cy="1143000"/>
          </a:xfrm>
          <a:prstGeom prst="line">
            <a:avLst/>
          </a:prstGeom>
          <a:noFill/>
          <a:ln w="9525" cap="flat" cmpd="sng" algn="ctr">
            <a:solidFill>
              <a:srgbClr val="FF0000"/>
            </a:solidFill>
            <a:prstDash val="solid"/>
            <a:round/>
            <a:headEnd type="none" w="med" len="med"/>
            <a:tailEnd type="triangle" w="lg"/>
          </a:ln>
          <a:effectLst/>
        </p:spPr>
      </p:cxnSp>
      <p:cxnSp>
        <p:nvCxnSpPr>
          <p:cNvPr id="23" name="Straight Connector 22"/>
          <p:cNvCxnSpPr/>
          <p:nvPr/>
        </p:nvCxnSpPr>
        <p:spPr bwMode="auto">
          <a:xfrm>
            <a:off x="1066800" y="2438400"/>
            <a:ext cx="381000" cy="1524000"/>
          </a:xfrm>
          <a:prstGeom prst="line">
            <a:avLst/>
          </a:prstGeom>
          <a:noFill/>
          <a:ln w="9525" cap="flat" cmpd="sng" algn="ctr">
            <a:solidFill>
              <a:srgbClr val="FF0000"/>
            </a:solidFill>
            <a:prstDash val="solid"/>
            <a:round/>
            <a:headEnd type="none" w="med" len="med"/>
            <a:tailEnd type="triangle" w="lg"/>
          </a:ln>
          <a:effectLst/>
        </p:spPr>
      </p:cxnSp>
      <p:cxnSp>
        <p:nvCxnSpPr>
          <p:cNvPr id="27" name="Straight Connector 26"/>
          <p:cNvCxnSpPr/>
          <p:nvPr/>
        </p:nvCxnSpPr>
        <p:spPr bwMode="auto">
          <a:xfrm>
            <a:off x="3276600" y="1524000"/>
            <a:ext cx="4038600" cy="3048000"/>
          </a:xfrm>
          <a:prstGeom prst="line">
            <a:avLst/>
          </a:prstGeom>
          <a:noFill/>
          <a:ln w="9525" cap="flat" cmpd="sng" algn="ctr">
            <a:solidFill>
              <a:srgbClr val="FF0000"/>
            </a:solidFill>
            <a:prstDash val="solid"/>
            <a:round/>
            <a:headEnd type="none" w="med" len="med"/>
            <a:tailEnd type="triangle" w="lg"/>
          </a:ln>
          <a:effectLst/>
        </p:spPr>
      </p:cxnSp>
    </p:spTree>
    <p:extLst>
      <p:ext uri="{BB962C8B-B14F-4D97-AF65-F5344CB8AC3E}">
        <p14:creationId xmlns:p14="http://schemas.microsoft.com/office/powerpoint/2010/main" val="3679098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2133600" y="1981200"/>
            <a:ext cx="3746892" cy="2806552"/>
          </a:xfrm>
          <a:prstGeom prst="rect">
            <a:avLst/>
          </a:prstGeom>
        </p:spPr>
      </p:pic>
      <p:sp>
        <p:nvSpPr>
          <p:cNvPr id="4" name="Date Placeholder 3"/>
          <p:cNvSpPr>
            <a:spLocks noGrp="1"/>
          </p:cNvSpPr>
          <p:nvPr>
            <p:ph type="dt" sz="half" idx="10"/>
          </p:nvPr>
        </p:nvSpPr>
        <p:spPr/>
        <p:txBody>
          <a:bodyPr/>
          <a:lstStyle/>
          <a:p>
            <a:pPr>
              <a:defRPr/>
            </a:pPr>
            <a:fld id="{E7E3A7C4-2310-064D-BED4-654FFE977F71}" type="datetime4">
              <a:rPr lang="en-US" altLang="ja-JP" smtClean="0"/>
              <a:t>January 15, 2016</a:t>
            </a:fld>
            <a:endParaRPr lang="en-US" altLang="ja-JP" dirty="0"/>
          </a:p>
        </p:txBody>
      </p:sp>
      <p:sp>
        <p:nvSpPr>
          <p:cNvPr id="5" name="Slide Number Placeholder 4"/>
          <p:cNvSpPr>
            <a:spLocks noGrp="1"/>
          </p:cNvSpPr>
          <p:nvPr>
            <p:ph type="sldNum" sz="quarter" idx="12"/>
          </p:nvPr>
        </p:nvSpPr>
        <p:spPr/>
        <p:txBody>
          <a:bodyPr/>
          <a:lstStyle/>
          <a:p>
            <a:pPr>
              <a:defRPr/>
            </a:pPr>
            <a:fld id="{22C9EA36-E0DC-48B7-8CB0-15ED98B556CF}" type="slidenum">
              <a:rPr lang="en-US" altLang="ja-JP" smtClean="0"/>
              <a:pPr>
                <a:defRPr/>
              </a:pPr>
              <a:t>2</a:t>
            </a:fld>
            <a:endParaRPr lang="en-US" altLang="ja-JP"/>
          </a:p>
        </p:txBody>
      </p:sp>
      <p:sp>
        <p:nvSpPr>
          <p:cNvPr id="6" name="Footer Placeholder 5"/>
          <p:cNvSpPr>
            <a:spLocks noGrp="1"/>
          </p:cNvSpPr>
          <p:nvPr>
            <p:ph type="ftr" sz="quarter" idx="3"/>
          </p:nvPr>
        </p:nvSpPr>
        <p:spPr/>
        <p:txBody>
          <a:bodyPr/>
          <a:lstStyle/>
          <a:p>
            <a:pPr>
              <a:defRPr/>
            </a:pPr>
            <a:r>
              <a:rPr lang="en-US" altLang="ja-JP" smtClean="0"/>
              <a:t>E.Kistenev, UTFSM, 2016</a:t>
            </a:r>
            <a:endParaRPr lang="en-US" altLang="ja-JP" dirty="0"/>
          </a:p>
        </p:txBody>
      </p:sp>
      <p:pic>
        <p:nvPicPr>
          <p:cNvPr id="7" name="Picture 6"/>
          <p:cNvPicPr>
            <a:picLocks noChangeAspect="1"/>
          </p:cNvPicPr>
          <p:nvPr/>
        </p:nvPicPr>
        <p:blipFill>
          <a:blip r:embed="rId3"/>
          <a:stretch>
            <a:fillRect/>
          </a:stretch>
        </p:blipFill>
        <p:spPr>
          <a:xfrm>
            <a:off x="-10798" y="761999"/>
            <a:ext cx="3058797" cy="2291145"/>
          </a:xfrm>
          <a:prstGeom prst="rect">
            <a:avLst/>
          </a:prstGeom>
        </p:spPr>
      </p:pic>
      <p:pic>
        <p:nvPicPr>
          <p:cNvPr id="9" name="Picture 8"/>
          <p:cNvPicPr>
            <a:picLocks noChangeAspect="1"/>
          </p:cNvPicPr>
          <p:nvPr/>
        </p:nvPicPr>
        <p:blipFill>
          <a:blip r:embed="rId4"/>
          <a:stretch>
            <a:fillRect/>
          </a:stretch>
        </p:blipFill>
        <p:spPr>
          <a:xfrm>
            <a:off x="5482307" y="762000"/>
            <a:ext cx="3661693" cy="2209800"/>
          </a:xfrm>
          <a:prstGeom prst="rect">
            <a:avLst/>
          </a:prstGeom>
        </p:spPr>
      </p:pic>
      <p:pic>
        <p:nvPicPr>
          <p:cNvPr id="10" name="Picture 9"/>
          <p:cNvPicPr>
            <a:picLocks noChangeAspect="1"/>
          </p:cNvPicPr>
          <p:nvPr/>
        </p:nvPicPr>
        <p:blipFill>
          <a:blip r:embed="rId5"/>
          <a:stretch>
            <a:fillRect/>
          </a:stretch>
        </p:blipFill>
        <p:spPr>
          <a:xfrm>
            <a:off x="0" y="4648200"/>
            <a:ext cx="2998033" cy="1828800"/>
          </a:xfrm>
          <a:prstGeom prst="rect">
            <a:avLst/>
          </a:prstGeom>
        </p:spPr>
      </p:pic>
      <p:pic>
        <p:nvPicPr>
          <p:cNvPr id="12" name="Picture 11"/>
          <p:cNvPicPr>
            <a:picLocks noChangeAspect="1"/>
          </p:cNvPicPr>
          <p:nvPr/>
        </p:nvPicPr>
        <p:blipFill>
          <a:blip r:embed="rId6"/>
          <a:stretch>
            <a:fillRect/>
          </a:stretch>
        </p:blipFill>
        <p:spPr>
          <a:xfrm>
            <a:off x="5791200" y="4568054"/>
            <a:ext cx="3326254" cy="1871629"/>
          </a:xfrm>
          <a:prstGeom prst="rect">
            <a:avLst/>
          </a:prstGeom>
        </p:spPr>
      </p:pic>
      <p:pic>
        <p:nvPicPr>
          <p:cNvPr id="13" name="Picture 12"/>
          <p:cNvPicPr>
            <a:picLocks noChangeAspect="1"/>
          </p:cNvPicPr>
          <p:nvPr/>
        </p:nvPicPr>
        <p:blipFill>
          <a:blip r:embed="rId7"/>
          <a:stretch>
            <a:fillRect/>
          </a:stretch>
        </p:blipFill>
        <p:spPr>
          <a:xfrm>
            <a:off x="0" y="381000"/>
            <a:ext cx="9144000" cy="6092190"/>
          </a:xfrm>
          <a:prstGeom prst="rect">
            <a:avLst/>
          </a:prstGeom>
        </p:spPr>
      </p:pic>
      <p:sp>
        <p:nvSpPr>
          <p:cNvPr id="14" name="TextBox 13"/>
          <p:cNvSpPr txBox="1"/>
          <p:nvPr/>
        </p:nvSpPr>
        <p:spPr>
          <a:xfrm>
            <a:off x="0" y="0"/>
            <a:ext cx="9144000" cy="461665"/>
          </a:xfrm>
          <a:prstGeom prst="rect">
            <a:avLst/>
          </a:prstGeom>
          <a:solidFill>
            <a:srgbClr val="FF0000"/>
          </a:solidFill>
        </p:spPr>
        <p:txBody>
          <a:bodyPr wrap="square" rtlCol="0">
            <a:spAutoFit/>
          </a:bodyPr>
          <a:lstStyle/>
          <a:p>
            <a:pPr algn="ctr"/>
            <a:r>
              <a:rPr lang="en-US" sz="2400" b="1" dirty="0" smtClean="0">
                <a:solidFill>
                  <a:srgbClr val="FFFFFF"/>
                </a:solidFill>
              </a:rPr>
              <a:t>Brookhaven National Laboratory in Transition</a:t>
            </a:r>
            <a:endParaRPr lang="en-US" sz="2400" b="1" dirty="0">
              <a:solidFill>
                <a:srgbClr val="FFFFFF"/>
              </a:solidFill>
            </a:endParaRPr>
          </a:p>
        </p:txBody>
      </p:sp>
    </p:spTree>
    <p:extLst>
      <p:ext uri="{BB962C8B-B14F-4D97-AF65-F5344CB8AC3E}">
        <p14:creationId xmlns:p14="http://schemas.microsoft.com/office/powerpoint/2010/main" val="105120808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858" y="152400"/>
            <a:ext cx="8229600" cy="609600"/>
          </a:xfrm>
        </p:spPr>
        <p:txBody>
          <a:bodyPr>
            <a:normAutofit/>
          </a:bodyPr>
          <a:lstStyle/>
          <a:p>
            <a:r>
              <a:rPr lang="en-US" sz="3200" dirty="0" smtClean="0"/>
              <a:t>Radiation Damage in </a:t>
            </a:r>
            <a:r>
              <a:rPr lang="en-US" sz="3200" dirty="0" err="1" smtClean="0"/>
              <a:t>SiPMs</a:t>
            </a:r>
            <a:endParaRPr lang="en-US" sz="3200" dirty="0"/>
          </a:p>
        </p:txBody>
      </p:sp>
      <p:sp>
        <p:nvSpPr>
          <p:cNvPr id="3" name="Footer Placeholder 2"/>
          <p:cNvSpPr>
            <a:spLocks noGrp="1"/>
          </p:cNvSpPr>
          <p:nvPr>
            <p:ph type="ftr" sz="quarter" idx="11"/>
          </p:nvPr>
        </p:nvSpPr>
        <p:spPr/>
        <p:txBody>
          <a:bodyPr/>
          <a:lstStyle/>
          <a:p>
            <a:r>
              <a:rPr lang="en-US" smtClean="0"/>
              <a:t>C.Woody, sPHENIX Collaboration Meeting, Rutgers, 12/11/2015</a:t>
            </a:r>
            <a:endParaRPr lang="en-US" dirty="0"/>
          </a:p>
        </p:txBody>
      </p:sp>
      <p:sp>
        <p:nvSpPr>
          <p:cNvPr id="4" name="Slide Number Placeholder 3"/>
          <p:cNvSpPr>
            <a:spLocks noGrp="1"/>
          </p:cNvSpPr>
          <p:nvPr>
            <p:ph type="sldNum" sz="quarter" idx="12"/>
          </p:nvPr>
        </p:nvSpPr>
        <p:spPr/>
        <p:txBody>
          <a:bodyPr/>
          <a:lstStyle/>
          <a:p>
            <a:fld id="{59EA4CFA-C3DC-4ADB-8A77-9C015038EFD0}" type="slidenum">
              <a:rPr lang="en-US" smtClean="0"/>
              <a:pPr/>
              <a:t>20</a:t>
            </a:fld>
            <a:endParaRPr lang="en-US" dirty="0"/>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810000"/>
            <a:ext cx="3657600"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3898" y="982442"/>
            <a:ext cx="3429000" cy="25738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4111091" y="892314"/>
            <a:ext cx="4347109" cy="707886"/>
          </a:xfrm>
          <a:prstGeom prst="rect">
            <a:avLst/>
          </a:prstGeom>
          <a:noFill/>
        </p:spPr>
        <p:txBody>
          <a:bodyPr wrap="square" rtlCol="0">
            <a:spAutoFit/>
          </a:bodyPr>
          <a:lstStyle/>
          <a:p>
            <a:pPr algn="ctr"/>
            <a:r>
              <a:rPr lang="en-US" sz="2000" dirty="0" smtClean="0">
                <a:solidFill>
                  <a:srgbClr val="C00000"/>
                </a:solidFill>
              </a:rPr>
              <a:t>Damage is caused mainly by neutrons (E ~ MeV)</a:t>
            </a:r>
            <a:endParaRPr lang="en-US" sz="2000" dirty="0">
              <a:solidFill>
                <a:srgbClr val="003399"/>
              </a:solidFill>
            </a:endParaRPr>
          </a:p>
        </p:txBody>
      </p:sp>
      <p:sp>
        <p:nvSpPr>
          <p:cNvPr id="9" name="TextBox 8"/>
          <p:cNvSpPr txBox="1"/>
          <p:nvPr/>
        </p:nvSpPr>
        <p:spPr>
          <a:xfrm>
            <a:off x="4219575" y="1600200"/>
            <a:ext cx="4391025" cy="1477328"/>
          </a:xfrm>
          <a:prstGeom prst="rect">
            <a:avLst/>
          </a:prstGeom>
          <a:noFill/>
        </p:spPr>
        <p:txBody>
          <a:bodyPr wrap="square" rtlCol="0">
            <a:spAutoFit/>
          </a:bodyPr>
          <a:lstStyle/>
          <a:p>
            <a:r>
              <a:rPr lang="en-US" sz="1600" dirty="0">
                <a:solidFill>
                  <a:srgbClr val="336699"/>
                </a:solidFill>
              </a:rPr>
              <a:t>Measure thermal neutron flux in RHIC IR and estimate MeV equivalent neutrons using MC</a:t>
            </a:r>
            <a:endParaRPr lang="en-US" sz="1600" dirty="0" smtClean="0">
              <a:solidFill>
                <a:srgbClr val="336699"/>
              </a:solidFill>
            </a:endParaRPr>
          </a:p>
          <a:p>
            <a:endParaRPr lang="en-US" sz="400" dirty="0" smtClean="0">
              <a:solidFill>
                <a:srgbClr val="006699"/>
              </a:solidFill>
            </a:endParaRPr>
          </a:p>
          <a:p>
            <a:r>
              <a:rPr lang="en-US" sz="1600" dirty="0" smtClean="0">
                <a:solidFill>
                  <a:srgbClr val="006699"/>
                </a:solidFill>
              </a:rPr>
              <a:t>Estimates in STAR for 2013 run (L=526 pb</a:t>
            </a:r>
            <a:r>
              <a:rPr lang="en-US" sz="1600" baseline="30000" dirty="0" smtClean="0">
                <a:solidFill>
                  <a:srgbClr val="006699"/>
                </a:solidFill>
              </a:rPr>
              <a:t>-1</a:t>
            </a:r>
            <a:r>
              <a:rPr lang="en-US" sz="1600" dirty="0" smtClean="0">
                <a:solidFill>
                  <a:srgbClr val="006699"/>
                </a:solidFill>
              </a:rPr>
              <a:t>):</a:t>
            </a:r>
          </a:p>
          <a:p>
            <a:endParaRPr lang="en-US" sz="400" dirty="0" smtClean="0">
              <a:solidFill>
                <a:srgbClr val="006699"/>
              </a:solidFill>
            </a:endParaRPr>
          </a:p>
          <a:p>
            <a:r>
              <a:rPr lang="en-US" sz="1600" dirty="0" smtClean="0">
                <a:solidFill>
                  <a:srgbClr val="006699"/>
                </a:solidFill>
              </a:rPr>
              <a:t>R= 3-8 cm, |Z| &lt; 10 cm : </a:t>
            </a:r>
            <a:r>
              <a:rPr lang="en-US" sz="1600" dirty="0">
                <a:solidFill>
                  <a:srgbClr val="006699"/>
                </a:solidFill>
                <a:latin typeface="Symbol" panose="05050102010706020507" pitchFamily="18" charset="2"/>
              </a:rPr>
              <a:t>F</a:t>
            </a:r>
            <a:r>
              <a:rPr lang="en-US" sz="1600" baseline="-25000" dirty="0">
                <a:solidFill>
                  <a:srgbClr val="006699"/>
                </a:solidFill>
              </a:rPr>
              <a:t>eq</a:t>
            </a:r>
            <a:r>
              <a:rPr lang="en-US" sz="1600" dirty="0" smtClean="0">
                <a:solidFill>
                  <a:srgbClr val="006699"/>
                </a:solidFill>
              </a:rPr>
              <a:t> ~ 8x10</a:t>
            </a:r>
            <a:r>
              <a:rPr lang="en-US" sz="1600" baseline="30000" dirty="0" smtClean="0">
                <a:solidFill>
                  <a:srgbClr val="006699"/>
                </a:solidFill>
              </a:rPr>
              <a:t>10 </a:t>
            </a:r>
            <a:r>
              <a:rPr lang="en-US" sz="1600" dirty="0" smtClean="0">
                <a:solidFill>
                  <a:srgbClr val="006699"/>
                </a:solidFill>
              </a:rPr>
              <a:t>n/cm</a:t>
            </a:r>
            <a:r>
              <a:rPr lang="en-US" sz="1600" baseline="30000" dirty="0" smtClean="0">
                <a:solidFill>
                  <a:srgbClr val="006699"/>
                </a:solidFill>
              </a:rPr>
              <a:t>2</a:t>
            </a:r>
          </a:p>
          <a:p>
            <a:r>
              <a:rPr lang="en-US" sz="1600" dirty="0" smtClean="0">
                <a:solidFill>
                  <a:srgbClr val="006699"/>
                </a:solidFill>
              </a:rPr>
              <a:t>R= 100 cm, Z = 675 cm : </a:t>
            </a:r>
            <a:r>
              <a:rPr lang="en-US" sz="1600" dirty="0">
                <a:solidFill>
                  <a:srgbClr val="006699"/>
                </a:solidFill>
                <a:latin typeface="Symbol" panose="05050102010706020507" pitchFamily="18" charset="2"/>
              </a:rPr>
              <a:t>F</a:t>
            </a:r>
            <a:r>
              <a:rPr lang="en-US" sz="1600" baseline="-25000" dirty="0">
                <a:solidFill>
                  <a:srgbClr val="006699"/>
                </a:solidFill>
              </a:rPr>
              <a:t>eq </a:t>
            </a:r>
            <a:r>
              <a:rPr lang="en-US" sz="1600" baseline="-25000" dirty="0" smtClean="0">
                <a:solidFill>
                  <a:srgbClr val="006699"/>
                </a:solidFill>
              </a:rPr>
              <a:t> </a:t>
            </a:r>
            <a:r>
              <a:rPr lang="en-US" sz="1600" dirty="0" smtClean="0">
                <a:solidFill>
                  <a:srgbClr val="006699"/>
                </a:solidFill>
              </a:rPr>
              <a:t>~ 2.2x10</a:t>
            </a:r>
            <a:r>
              <a:rPr lang="en-US" sz="1600" baseline="30000" dirty="0" smtClean="0">
                <a:solidFill>
                  <a:srgbClr val="006699"/>
                </a:solidFill>
              </a:rPr>
              <a:t>10</a:t>
            </a:r>
            <a:r>
              <a:rPr lang="en-US" sz="1600" dirty="0" smtClean="0">
                <a:solidFill>
                  <a:srgbClr val="006699"/>
                </a:solidFill>
              </a:rPr>
              <a:t> n/cm</a:t>
            </a:r>
            <a:r>
              <a:rPr lang="en-US" sz="1600" baseline="30000" dirty="0" smtClean="0">
                <a:solidFill>
                  <a:srgbClr val="006699"/>
                </a:solidFill>
              </a:rPr>
              <a:t>2</a:t>
            </a:r>
            <a:endParaRPr lang="en-US" sz="1600" baseline="30000" dirty="0">
              <a:solidFill>
                <a:srgbClr val="006699"/>
              </a:solidFill>
            </a:endParaRPr>
          </a:p>
        </p:txBody>
      </p:sp>
      <p:sp>
        <p:nvSpPr>
          <p:cNvPr id="10" name="TextBox 9"/>
          <p:cNvSpPr txBox="1"/>
          <p:nvPr/>
        </p:nvSpPr>
        <p:spPr>
          <a:xfrm>
            <a:off x="4154008" y="3171558"/>
            <a:ext cx="4924425" cy="769441"/>
          </a:xfrm>
          <a:prstGeom prst="rect">
            <a:avLst/>
          </a:prstGeom>
          <a:noFill/>
        </p:spPr>
        <p:txBody>
          <a:bodyPr wrap="square" rtlCol="0">
            <a:spAutoFit/>
          </a:bodyPr>
          <a:lstStyle/>
          <a:p>
            <a:pPr algn="ctr"/>
            <a:r>
              <a:rPr lang="en-US" dirty="0" smtClean="0">
                <a:solidFill>
                  <a:srgbClr val="003399"/>
                </a:solidFill>
              </a:rPr>
              <a:t>Neutron measurements at the Indiana University LENS Facility</a:t>
            </a:r>
          </a:p>
          <a:p>
            <a:endParaRPr lang="en-US" sz="800" dirty="0" smtClean="0">
              <a:solidFill>
                <a:srgbClr val="C00000"/>
              </a:solidFill>
            </a:endParaRPr>
          </a:p>
        </p:txBody>
      </p:sp>
      <p:sp>
        <p:nvSpPr>
          <p:cNvPr id="12" name="TextBox 11"/>
          <p:cNvSpPr txBox="1"/>
          <p:nvPr/>
        </p:nvSpPr>
        <p:spPr>
          <a:xfrm>
            <a:off x="124951" y="773668"/>
            <a:ext cx="4066049" cy="369332"/>
          </a:xfrm>
          <a:prstGeom prst="rect">
            <a:avLst/>
          </a:prstGeom>
          <a:solidFill>
            <a:schemeClr val="bg1"/>
          </a:solidFill>
        </p:spPr>
        <p:txBody>
          <a:bodyPr wrap="none" rtlCol="0">
            <a:spAutoFit/>
          </a:bodyPr>
          <a:lstStyle/>
          <a:p>
            <a:r>
              <a:rPr lang="en-US" dirty="0" smtClean="0">
                <a:solidFill>
                  <a:srgbClr val="003399"/>
                </a:solidFill>
              </a:rPr>
              <a:t>Estimated neutron flux in the STAR IR</a:t>
            </a:r>
            <a:endParaRPr lang="en-US" dirty="0">
              <a:solidFill>
                <a:srgbClr val="003399"/>
              </a:solidFill>
            </a:endParaRPr>
          </a:p>
        </p:txBody>
      </p:sp>
      <p:sp>
        <p:nvSpPr>
          <p:cNvPr id="13" name="TextBox 12"/>
          <p:cNvSpPr txBox="1"/>
          <p:nvPr/>
        </p:nvSpPr>
        <p:spPr>
          <a:xfrm>
            <a:off x="76200" y="3593068"/>
            <a:ext cx="4326826" cy="369332"/>
          </a:xfrm>
          <a:prstGeom prst="rect">
            <a:avLst/>
          </a:prstGeom>
          <a:solidFill>
            <a:schemeClr val="bg1"/>
          </a:solidFill>
        </p:spPr>
        <p:txBody>
          <a:bodyPr wrap="none" rtlCol="0">
            <a:spAutoFit/>
          </a:bodyPr>
          <a:lstStyle/>
          <a:p>
            <a:r>
              <a:rPr lang="en-US" dirty="0" smtClean="0">
                <a:solidFill>
                  <a:srgbClr val="003399"/>
                </a:solidFill>
              </a:rPr>
              <a:t>Measured neutron flux in the PHENIX IR</a:t>
            </a:r>
            <a:endParaRPr lang="en-US" dirty="0">
              <a:solidFill>
                <a:srgbClr val="003399"/>
              </a:solidFill>
            </a:endParaRPr>
          </a:p>
        </p:txBody>
      </p:sp>
      <p:sp>
        <p:nvSpPr>
          <p:cNvPr id="5" name="Rectangle 4"/>
          <p:cNvSpPr/>
          <p:nvPr/>
        </p:nvSpPr>
        <p:spPr>
          <a:xfrm>
            <a:off x="990600" y="4114800"/>
            <a:ext cx="1524000" cy="152400"/>
          </a:xfrm>
          <a:prstGeom prst="rect">
            <a:avLst/>
          </a:prstGeom>
          <a:noFill/>
          <a:ln w="3175">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2525123" y="4038600"/>
            <a:ext cx="1247775" cy="338554"/>
          </a:xfrm>
          <a:prstGeom prst="rect">
            <a:avLst/>
          </a:prstGeom>
          <a:noFill/>
        </p:spPr>
        <p:txBody>
          <a:bodyPr wrap="square" rtlCol="0">
            <a:spAutoFit/>
          </a:bodyPr>
          <a:lstStyle/>
          <a:p>
            <a:r>
              <a:rPr lang="en-US" sz="800" dirty="0" smtClean="0">
                <a:solidFill>
                  <a:srgbClr val="C00000"/>
                </a:solidFill>
              </a:rPr>
              <a:t>Shielded against thermal neutrons</a:t>
            </a:r>
            <a:endParaRPr lang="en-US" sz="800" dirty="0">
              <a:solidFill>
                <a:srgbClr val="C00000"/>
              </a:solidFill>
            </a:endParaRPr>
          </a:p>
        </p:txBody>
      </p:sp>
      <p:cxnSp>
        <p:nvCxnSpPr>
          <p:cNvPr id="17" name="Straight Connector 16"/>
          <p:cNvCxnSpPr/>
          <p:nvPr/>
        </p:nvCxnSpPr>
        <p:spPr>
          <a:xfrm>
            <a:off x="3352800" y="5638800"/>
            <a:ext cx="0" cy="45720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805214" y="5361801"/>
            <a:ext cx="1095172" cy="276999"/>
          </a:xfrm>
          <a:prstGeom prst="rect">
            <a:avLst/>
          </a:prstGeom>
          <a:noFill/>
        </p:spPr>
        <p:txBody>
          <a:bodyPr wrap="none" rtlCol="0">
            <a:spAutoFit/>
          </a:bodyPr>
          <a:lstStyle/>
          <a:p>
            <a:r>
              <a:rPr lang="en-US" sz="1200" dirty="0" smtClean="0">
                <a:solidFill>
                  <a:srgbClr val="C00000"/>
                </a:solidFill>
              </a:rPr>
              <a:t>2 x 10</a:t>
            </a:r>
            <a:r>
              <a:rPr lang="en-US" sz="1200" baseline="30000" dirty="0" smtClean="0">
                <a:solidFill>
                  <a:srgbClr val="C00000"/>
                </a:solidFill>
              </a:rPr>
              <a:t>9</a:t>
            </a:r>
            <a:r>
              <a:rPr lang="en-US" sz="1200" dirty="0" smtClean="0">
                <a:solidFill>
                  <a:srgbClr val="C00000"/>
                </a:solidFill>
              </a:rPr>
              <a:t> n/cm</a:t>
            </a:r>
            <a:r>
              <a:rPr lang="en-US" sz="1200" baseline="30000" dirty="0" smtClean="0">
                <a:solidFill>
                  <a:srgbClr val="C00000"/>
                </a:solidFill>
              </a:rPr>
              <a:t>2</a:t>
            </a:r>
            <a:endParaRPr lang="en-US" sz="1200" baseline="30000" dirty="0">
              <a:solidFill>
                <a:srgbClr val="C00000"/>
              </a:solidFill>
            </a:endParaRPr>
          </a:p>
        </p:txBody>
      </p:sp>
      <p:cxnSp>
        <p:nvCxnSpPr>
          <p:cNvPr id="22" name="Straight Connector 21"/>
          <p:cNvCxnSpPr/>
          <p:nvPr/>
        </p:nvCxnSpPr>
        <p:spPr>
          <a:xfrm>
            <a:off x="3352800" y="4648200"/>
            <a:ext cx="0" cy="68580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3885370"/>
            <a:ext cx="3657600" cy="26678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161567" y="3352800"/>
            <a:ext cx="1938351" cy="246221"/>
          </a:xfrm>
          <a:prstGeom prst="rect">
            <a:avLst/>
          </a:prstGeom>
          <a:solidFill>
            <a:schemeClr val="bg1"/>
          </a:solidFill>
        </p:spPr>
        <p:txBody>
          <a:bodyPr wrap="none" rtlCol="0">
            <a:spAutoFit/>
          </a:bodyPr>
          <a:lstStyle/>
          <a:p>
            <a:r>
              <a:rPr lang="en-US" sz="1000" dirty="0" smtClean="0">
                <a:solidFill>
                  <a:srgbClr val="000000"/>
                </a:solidFill>
                <a:latin typeface="Arial Narrow" panose="020B0606020202030204" pitchFamily="34" charset="0"/>
              </a:rPr>
              <a:t>Y. </a:t>
            </a:r>
            <a:r>
              <a:rPr lang="en-US" sz="1000" dirty="0" err="1" smtClean="0">
                <a:solidFill>
                  <a:srgbClr val="000000"/>
                </a:solidFill>
                <a:latin typeface="Arial Narrow" panose="020B0606020202030204" pitchFamily="34" charset="0"/>
              </a:rPr>
              <a:t>Fisak</a:t>
            </a:r>
            <a:r>
              <a:rPr lang="en-US" sz="1000" dirty="0" smtClean="0">
                <a:solidFill>
                  <a:srgbClr val="000000"/>
                </a:solidFill>
                <a:latin typeface="Arial Narrow" panose="020B0606020202030204" pitchFamily="34" charset="0"/>
              </a:rPr>
              <a:t> et.al. NIM A756 (2014) 68-72</a:t>
            </a:r>
            <a:endParaRPr lang="en-US" sz="1000" dirty="0">
              <a:solidFill>
                <a:srgbClr val="000000"/>
              </a:solidFill>
              <a:latin typeface="Arial Narrow" panose="020B0606020202030204" pitchFamily="34" charset="0"/>
            </a:endParaRPr>
          </a:p>
        </p:txBody>
      </p:sp>
    </p:spTree>
    <p:extLst>
      <p:ext uri="{BB962C8B-B14F-4D97-AF65-F5344CB8AC3E}">
        <p14:creationId xmlns:p14="http://schemas.microsoft.com/office/powerpoint/2010/main" val="49500172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770" y="228600"/>
            <a:ext cx="8229600" cy="808038"/>
          </a:xfrm>
        </p:spPr>
        <p:txBody>
          <a:bodyPr/>
          <a:lstStyle/>
          <a:p>
            <a:r>
              <a:rPr lang="en-US" dirty="0" smtClean="0"/>
              <a:t>Radiation Damage in </a:t>
            </a:r>
            <a:r>
              <a:rPr lang="en-US" dirty="0" err="1" smtClean="0"/>
              <a:t>SiPMs</a:t>
            </a:r>
            <a:endParaRPr lang="en-US" dirty="0"/>
          </a:p>
        </p:txBody>
      </p:sp>
      <p:sp>
        <p:nvSpPr>
          <p:cNvPr id="3" name="Footer Placeholder 2"/>
          <p:cNvSpPr>
            <a:spLocks noGrp="1"/>
          </p:cNvSpPr>
          <p:nvPr>
            <p:ph type="ftr" sz="quarter" idx="11"/>
          </p:nvPr>
        </p:nvSpPr>
        <p:spPr/>
        <p:txBody>
          <a:bodyPr/>
          <a:lstStyle/>
          <a:p>
            <a:r>
              <a:rPr lang="en-US" smtClean="0"/>
              <a:t>C.Woody, sPHENIX Collaboration Meeting, Rutgers, 12/11/2015</a:t>
            </a:r>
            <a:endParaRPr lang="en-US" dirty="0"/>
          </a:p>
        </p:txBody>
      </p:sp>
      <p:sp>
        <p:nvSpPr>
          <p:cNvPr id="4" name="Slide Number Placeholder 3"/>
          <p:cNvSpPr>
            <a:spLocks noGrp="1"/>
          </p:cNvSpPr>
          <p:nvPr>
            <p:ph type="sldNum" sz="quarter" idx="12"/>
          </p:nvPr>
        </p:nvSpPr>
        <p:spPr/>
        <p:txBody>
          <a:bodyPr/>
          <a:lstStyle/>
          <a:p>
            <a:fld id="{59EA4CFA-C3DC-4ADB-8A77-9C015038EFD0}" type="slidenum">
              <a:rPr lang="en-US" smtClean="0"/>
              <a:pPr/>
              <a:t>21</a:t>
            </a:fld>
            <a:endParaRPr lang="en-US" dirty="0"/>
          </a:p>
        </p:txBody>
      </p:sp>
      <p:grpSp>
        <p:nvGrpSpPr>
          <p:cNvPr id="6" name="Group 5"/>
          <p:cNvGrpSpPr/>
          <p:nvPr/>
        </p:nvGrpSpPr>
        <p:grpSpPr>
          <a:xfrm>
            <a:off x="823717" y="1219200"/>
            <a:ext cx="2743199" cy="4576464"/>
            <a:chOff x="823717" y="1824334"/>
            <a:chExt cx="2743199" cy="4576464"/>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3717" y="4343398"/>
              <a:ext cx="2743199" cy="2057400"/>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3717" y="2209800"/>
              <a:ext cx="2743199" cy="2057400"/>
            </a:xfrm>
            <a:prstGeom prst="rect">
              <a:avLst/>
            </a:prstGeom>
          </p:spPr>
        </p:pic>
        <p:sp>
          <p:nvSpPr>
            <p:cNvPr id="10" name="TextBox 9"/>
            <p:cNvSpPr txBox="1"/>
            <p:nvPr/>
          </p:nvSpPr>
          <p:spPr>
            <a:xfrm>
              <a:off x="943875" y="1824334"/>
              <a:ext cx="2294218" cy="307777"/>
            </a:xfrm>
            <a:prstGeom prst="rect">
              <a:avLst/>
            </a:prstGeom>
            <a:noFill/>
          </p:spPr>
          <p:txBody>
            <a:bodyPr wrap="none" rtlCol="0">
              <a:spAutoFit/>
            </a:bodyPr>
            <a:lstStyle/>
            <a:p>
              <a:r>
                <a:rPr lang="en-US" sz="1400" dirty="0" smtClean="0">
                  <a:solidFill>
                    <a:srgbClr val="000000"/>
                  </a:solidFill>
                </a:rPr>
                <a:t>Hamamatsu S12572-025P</a:t>
              </a:r>
              <a:endParaRPr lang="en-US" sz="1400" dirty="0">
                <a:solidFill>
                  <a:srgbClr val="000000"/>
                </a:solidFill>
              </a:endParaRPr>
            </a:p>
          </p:txBody>
        </p:sp>
        <p:sp>
          <p:nvSpPr>
            <p:cNvPr id="11" name="TextBox 10"/>
            <p:cNvSpPr txBox="1"/>
            <p:nvPr/>
          </p:nvSpPr>
          <p:spPr>
            <a:xfrm>
              <a:off x="1905000" y="3276600"/>
              <a:ext cx="1351652" cy="276999"/>
            </a:xfrm>
            <a:prstGeom prst="rect">
              <a:avLst/>
            </a:prstGeom>
            <a:noFill/>
          </p:spPr>
          <p:txBody>
            <a:bodyPr wrap="none" rtlCol="0">
              <a:spAutoFit/>
            </a:bodyPr>
            <a:lstStyle/>
            <a:p>
              <a:r>
                <a:rPr lang="en-US" sz="1200" dirty="0" smtClean="0">
                  <a:solidFill>
                    <a:srgbClr val="FFFF00"/>
                  </a:solidFill>
                </a:rPr>
                <a:t>Before irradiation</a:t>
              </a:r>
              <a:endParaRPr lang="en-US" sz="1200" dirty="0">
                <a:solidFill>
                  <a:srgbClr val="FFFF00"/>
                </a:solidFill>
              </a:endParaRPr>
            </a:p>
          </p:txBody>
        </p:sp>
        <p:sp>
          <p:nvSpPr>
            <p:cNvPr id="12" name="TextBox 11"/>
            <p:cNvSpPr txBox="1"/>
            <p:nvPr/>
          </p:nvSpPr>
          <p:spPr>
            <a:xfrm>
              <a:off x="1782395" y="5361801"/>
              <a:ext cx="1646605" cy="276999"/>
            </a:xfrm>
            <a:prstGeom prst="rect">
              <a:avLst/>
            </a:prstGeom>
            <a:noFill/>
          </p:spPr>
          <p:txBody>
            <a:bodyPr wrap="none" rtlCol="0">
              <a:spAutoFit/>
            </a:bodyPr>
            <a:lstStyle/>
            <a:p>
              <a:r>
                <a:rPr lang="en-US" sz="1200" dirty="0" smtClean="0">
                  <a:solidFill>
                    <a:srgbClr val="FFFF00"/>
                  </a:solidFill>
                </a:rPr>
                <a:t>After 0.3 x 10</a:t>
              </a:r>
              <a:r>
                <a:rPr lang="en-US" sz="1200" baseline="30000" dirty="0" smtClean="0">
                  <a:solidFill>
                    <a:srgbClr val="FFFF00"/>
                  </a:solidFill>
                </a:rPr>
                <a:t>9</a:t>
              </a:r>
              <a:r>
                <a:rPr lang="en-US" sz="1200" dirty="0" smtClean="0">
                  <a:solidFill>
                    <a:srgbClr val="FFFF00"/>
                  </a:solidFill>
                </a:rPr>
                <a:t> n/cm</a:t>
              </a:r>
              <a:r>
                <a:rPr lang="en-US" sz="1200" baseline="30000" dirty="0" smtClean="0">
                  <a:solidFill>
                    <a:srgbClr val="FFFF00"/>
                  </a:solidFill>
                </a:rPr>
                <a:t>2</a:t>
              </a:r>
              <a:endParaRPr lang="en-US" sz="1200" baseline="30000" dirty="0">
                <a:solidFill>
                  <a:srgbClr val="FFFF00"/>
                </a:solidFill>
              </a:endParaRPr>
            </a:p>
          </p:txBody>
        </p:sp>
      </p:grpSp>
      <p:sp>
        <p:nvSpPr>
          <p:cNvPr id="13" name="TextBox 12"/>
          <p:cNvSpPr txBox="1"/>
          <p:nvPr/>
        </p:nvSpPr>
        <p:spPr>
          <a:xfrm>
            <a:off x="3972177" y="1253820"/>
            <a:ext cx="4924425" cy="769441"/>
          </a:xfrm>
          <a:prstGeom prst="rect">
            <a:avLst/>
          </a:prstGeom>
          <a:noFill/>
        </p:spPr>
        <p:txBody>
          <a:bodyPr wrap="square" rtlCol="0">
            <a:spAutoFit/>
          </a:bodyPr>
          <a:lstStyle/>
          <a:p>
            <a:pPr algn="ctr"/>
            <a:r>
              <a:rPr lang="en-US" dirty="0" smtClean="0">
                <a:solidFill>
                  <a:srgbClr val="C00000"/>
                </a:solidFill>
              </a:rPr>
              <a:t>Primary effect seems to be increase in noise and not loss of PDE</a:t>
            </a:r>
          </a:p>
          <a:p>
            <a:endParaRPr lang="en-US" sz="800" dirty="0" smtClean="0">
              <a:solidFill>
                <a:srgbClr val="C00000"/>
              </a:solidFill>
            </a:endParaRPr>
          </a:p>
        </p:txBody>
      </p:sp>
      <p:pic>
        <p:nvPicPr>
          <p:cNvPr id="1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9180" y="2438400"/>
            <a:ext cx="3590420" cy="24578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4760845" y="1976735"/>
            <a:ext cx="3556830" cy="461665"/>
          </a:xfrm>
          <a:prstGeom prst="rect">
            <a:avLst/>
          </a:prstGeom>
          <a:solidFill>
            <a:schemeClr val="bg1"/>
          </a:solidFill>
        </p:spPr>
        <p:txBody>
          <a:bodyPr wrap="square" rtlCol="0">
            <a:spAutoFit/>
          </a:bodyPr>
          <a:lstStyle/>
          <a:p>
            <a:pPr algn="ctr"/>
            <a:r>
              <a:rPr lang="en-US" sz="1200" dirty="0" smtClean="0">
                <a:solidFill>
                  <a:srgbClr val="CC3399"/>
                </a:solidFill>
              </a:rPr>
              <a:t>MIP peak for STAR Forward </a:t>
            </a:r>
            <a:r>
              <a:rPr lang="en-US" sz="1200" dirty="0" err="1" smtClean="0">
                <a:solidFill>
                  <a:srgbClr val="CC3399"/>
                </a:solidFill>
              </a:rPr>
              <a:t>Preshower</a:t>
            </a:r>
            <a:r>
              <a:rPr lang="en-US" sz="1200" dirty="0" smtClean="0">
                <a:solidFill>
                  <a:srgbClr val="CC3399"/>
                </a:solidFill>
              </a:rPr>
              <a:t> detector during RHIC Run 15 </a:t>
            </a:r>
          </a:p>
        </p:txBody>
      </p:sp>
      <p:sp>
        <p:nvSpPr>
          <p:cNvPr id="16" name="TextBox 15"/>
          <p:cNvSpPr txBox="1"/>
          <p:nvPr/>
        </p:nvSpPr>
        <p:spPr>
          <a:xfrm>
            <a:off x="4077047" y="5221069"/>
            <a:ext cx="4924425" cy="646331"/>
          </a:xfrm>
          <a:prstGeom prst="rect">
            <a:avLst/>
          </a:prstGeom>
          <a:noFill/>
        </p:spPr>
        <p:txBody>
          <a:bodyPr wrap="square" rtlCol="0">
            <a:spAutoFit/>
          </a:bodyPr>
          <a:lstStyle/>
          <a:p>
            <a:pPr algn="ctr"/>
            <a:r>
              <a:rPr lang="en-US" dirty="0" smtClean="0">
                <a:solidFill>
                  <a:srgbClr val="003399"/>
                </a:solidFill>
              </a:rPr>
              <a:t>Operationally we plan to keep V</a:t>
            </a:r>
            <a:r>
              <a:rPr lang="en-US" baseline="-25000" dirty="0" smtClean="0">
                <a:solidFill>
                  <a:srgbClr val="003399"/>
                </a:solidFill>
              </a:rPr>
              <a:t>b</a:t>
            </a:r>
            <a:r>
              <a:rPr lang="en-US" dirty="0" smtClean="0">
                <a:solidFill>
                  <a:srgbClr val="003399"/>
                </a:solidFill>
              </a:rPr>
              <a:t> constant for currents up to ~ 1 mA </a:t>
            </a:r>
          </a:p>
        </p:txBody>
      </p:sp>
      <p:sp>
        <p:nvSpPr>
          <p:cNvPr id="5" name="TextBox 4"/>
          <p:cNvSpPr txBox="1"/>
          <p:nvPr/>
        </p:nvSpPr>
        <p:spPr>
          <a:xfrm>
            <a:off x="6324600" y="3284009"/>
            <a:ext cx="1686680" cy="369332"/>
          </a:xfrm>
          <a:prstGeom prst="rect">
            <a:avLst/>
          </a:prstGeom>
          <a:solidFill>
            <a:schemeClr val="bg1"/>
          </a:solidFill>
        </p:spPr>
        <p:txBody>
          <a:bodyPr wrap="none" rtlCol="0">
            <a:spAutoFit/>
          </a:bodyPr>
          <a:lstStyle/>
          <a:p>
            <a:r>
              <a:rPr lang="en-US" dirty="0">
                <a:solidFill>
                  <a:srgbClr val="FF0000"/>
                </a:solidFill>
                <a:latin typeface="Symbol" panose="05050102010706020507" pitchFamily="18" charset="2"/>
              </a:rPr>
              <a:t>f</a:t>
            </a:r>
            <a:r>
              <a:rPr lang="en-US" baseline="-25000" dirty="0" smtClean="0">
                <a:solidFill>
                  <a:srgbClr val="FF0000"/>
                </a:solidFill>
              </a:rPr>
              <a:t>n</a:t>
            </a:r>
            <a:r>
              <a:rPr lang="en-US" dirty="0" smtClean="0">
                <a:solidFill>
                  <a:srgbClr val="FF0000"/>
                </a:solidFill>
              </a:rPr>
              <a:t> ~ 10</a:t>
            </a:r>
            <a:r>
              <a:rPr lang="en-US" baseline="30000" dirty="0" smtClean="0">
                <a:solidFill>
                  <a:srgbClr val="FF0000"/>
                </a:solidFill>
              </a:rPr>
              <a:t>9</a:t>
            </a:r>
            <a:r>
              <a:rPr lang="en-US" dirty="0" smtClean="0">
                <a:solidFill>
                  <a:srgbClr val="FF0000"/>
                </a:solidFill>
              </a:rPr>
              <a:t> n/cm</a:t>
            </a:r>
            <a:r>
              <a:rPr lang="en-US" baseline="30000" dirty="0" smtClean="0">
                <a:solidFill>
                  <a:srgbClr val="FF0000"/>
                </a:solidFill>
              </a:rPr>
              <a:t>2</a:t>
            </a:r>
            <a:endParaRPr lang="en-US" baseline="30000" dirty="0">
              <a:solidFill>
                <a:srgbClr val="FF0000"/>
              </a:solidFill>
            </a:endParaRPr>
          </a:p>
        </p:txBody>
      </p:sp>
      <p:sp>
        <p:nvSpPr>
          <p:cNvPr id="17" name="TextBox 16"/>
          <p:cNvSpPr txBox="1"/>
          <p:nvPr/>
        </p:nvSpPr>
        <p:spPr>
          <a:xfrm>
            <a:off x="4038600" y="5867400"/>
            <a:ext cx="4924425" cy="492443"/>
          </a:xfrm>
          <a:prstGeom prst="rect">
            <a:avLst/>
          </a:prstGeom>
          <a:noFill/>
        </p:spPr>
        <p:txBody>
          <a:bodyPr wrap="square" rtlCol="0">
            <a:spAutoFit/>
          </a:bodyPr>
          <a:lstStyle/>
          <a:p>
            <a:pPr algn="ctr"/>
            <a:r>
              <a:rPr lang="en-US" dirty="0" smtClean="0">
                <a:solidFill>
                  <a:srgbClr val="003399"/>
                </a:solidFill>
              </a:rPr>
              <a:t>Will require cooling to maintain ~ 20°</a:t>
            </a:r>
            <a:r>
              <a:rPr lang="en-US" dirty="0" smtClean="0">
                <a:solidFill>
                  <a:srgbClr val="003399"/>
                </a:solidFill>
                <a:sym typeface="Symbol"/>
              </a:rPr>
              <a:t>C</a:t>
            </a:r>
            <a:endParaRPr lang="en-US" dirty="0" smtClean="0">
              <a:solidFill>
                <a:srgbClr val="003399"/>
              </a:solidFill>
            </a:endParaRPr>
          </a:p>
          <a:p>
            <a:endParaRPr lang="en-US" sz="800" dirty="0" smtClean="0">
              <a:solidFill>
                <a:srgbClr val="C00000"/>
              </a:solidFill>
            </a:endParaRPr>
          </a:p>
        </p:txBody>
      </p:sp>
      <p:sp>
        <p:nvSpPr>
          <p:cNvPr id="18" name="TextBox 17"/>
          <p:cNvSpPr txBox="1"/>
          <p:nvPr/>
        </p:nvSpPr>
        <p:spPr>
          <a:xfrm>
            <a:off x="6324600" y="4887723"/>
            <a:ext cx="2453935" cy="261610"/>
          </a:xfrm>
          <a:prstGeom prst="rect">
            <a:avLst/>
          </a:prstGeom>
          <a:solidFill>
            <a:schemeClr val="bg1"/>
          </a:solidFill>
        </p:spPr>
        <p:txBody>
          <a:bodyPr wrap="square" rtlCol="0">
            <a:spAutoFit/>
          </a:bodyPr>
          <a:lstStyle/>
          <a:p>
            <a:pPr algn="ctr"/>
            <a:r>
              <a:rPr lang="en-US" sz="1100" dirty="0" smtClean="0">
                <a:solidFill>
                  <a:srgbClr val="000066"/>
                </a:solidFill>
              </a:rPr>
              <a:t>O. Tsai, EIC R&amp;D Report, July 2015</a:t>
            </a:r>
          </a:p>
        </p:txBody>
      </p:sp>
    </p:spTree>
    <p:extLst>
      <p:ext uri="{BB962C8B-B14F-4D97-AF65-F5344CB8AC3E}">
        <p14:creationId xmlns:p14="http://schemas.microsoft.com/office/powerpoint/2010/main" val="298560089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US"/>
          </a:p>
        </p:txBody>
      </p:sp>
      <p:sp>
        <p:nvSpPr>
          <p:cNvPr id="4" name="Date Placeholder 3"/>
          <p:cNvSpPr>
            <a:spLocks noGrp="1"/>
          </p:cNvSpPr>
          <p:nvPr>
            <p:ph type="dt" sz="half" idx="10"/>
          </p:nvPr>
        </p:nvSpPr>
        <p:spPr/>
        <p:txBody>
          <a:bodyPr/>
          <a:lstStyle/>
          <a:p>
            <a:pPr>
              <a:defRPr/>
            </a:pPr>
            <a:fld id="{E7E3A7C4-2310-064D-BED4-654FFE977F71}" type="datetime4">
              <a:rPr lang="en-US" altLang="ja-JP" smtClean="0"/>
              <a:t>January 14, 2016</a:t>
            </a:fld>
            <a:endParaRPr lang="en-US" altLang="ja-JP" dirty="0"/>
          </a:p>
        </p:txBody>
      </p:sp>
      <p:sp>
        <p:nvSpPr>
          <p:cNvPr id="5" name="Slide Number Placeholder 4"/>
          <p:cNvSpPr>
            <a:spLocks noGrp="1"/>
          </p:cNvSpPr>
          <p:nvPr>
            <p:ph type="sldNum" sz="quarter" idx="12"/>
          </p:nvPr>
        </p:nvSpPr>
        <p:spPr/>
        <p:txBody>
          <a:bodyPr/>
          <a:lstStyle/>
          <a:p>
            <a:pPr>
              <a:defRPr/>
            </a:pPr>
            <a:fld id="{22C9EA36-E0DC-48B7-8CB0-15ED98B556CF}" type="slidenum">
              <a:rPr lang="en-US" altLang="ja-JP" smtClean="0"/>
              <a:pPr>
                <a:defRPr/>
              </a:pPr>
              <a:t>22</a:t>
            </a:fld>
            <a:endParaRPr lang="en-US" altLang="ja-JP"/>
          </a:p>
        </p:txBody>
      </p:sp>
      <p:sp>
        <p:nvSpPr>
          <p:cNvPr id="6" name="Footer Placeholder 5"/>
          <p:cNvSpPr>
            <a:spLocks noGrp="1"/>
          </p:cNvSpPr>
          <p:nvPr>
            <p:ph type="ftr" sz="quarter" idx="3"/>
          </p:nvPr>
        </p:nvSpPr>
        <p:spPr/>
        <p:txBody>
          <a:bodyPr/>
          <a:lstStyle/>
          <a:p>
            <a:pPr>
              <a:defRPr/>
            </a:pPr>
            <a:r>
              <a:rPr lang="en-US" altLang="ja-JP" smtClean="0"/>
              <a:t>E.Kistenev, UTFSM, 2016</a:t>
            </a:r>
            <a:endParaRPr lang="en-US" altLang="ja-JP" dirty="0"/>
          </a:p>
        </p:txBody>
      </p:sp>
      <p:pic>
        <p:nvPicPr>
          <p:cNvPr id="7" name="Picture 6"/>
          <p:cNvPicPr>
            <a:picLocks noChangeAspect="1"/>
          </p:cNvPicPr>
          <p:nvPr/>
        </p:nvPicPr>
        <p:blipFill>
          <a:blip r:embed="rId2"/>
          <a:stretch>
            <a:fillRect/>
          </a:stretch>
        </p:blipFill>
        <p:spPr>
          <a:xfrm>
            <a:off x="381000" y="685800"/>
            <a:ext cx="8382000" cy="5740765"/>
          </a:xfrm>
          <a:prstGeom prst="rect">
            <a:avLst/>
          </a:prstGeom>
        </p:spPr>
      </p:pic>
      <p:sp>
        <p:nvSpPr>
          <p:cNvPr id="8" name="TextBox 7"/>
          <p:cNvSpPr txBox="1"/>
          <p:nvPr/>
        </p:nvSpPr>
        <p:spPr>
          <a:xfrm>
            <a:off x="3158" y="23731"/>
            <a:ext cx="6172200" cy="523220"/>
          </a:xfrm>
          <a:prstGeom prst="rect">
            <a:avLst/>
          </a:prstGeom>
          <a:solidFill>
            <a:srgbClr val="FF0000"/>
          </a:solidFill>
        </p:spPr>
        <p:txBody>
          <a:bodyPr wrap="square" rtlCol="0">
            <a:spAutoFit/>
          </a:bodyPr>
          <a:lstStyle/>
          <a:p>
            <a:r>
              <a:rPr lang="en-US" sz="2800" b="1" dirty="0" smtClean="0">
                <a:solidFill>
                  <a:schemeClr val="bg1"/>
                </a:solidFill>
              </a:rPr>
              <a:t>EM Calorimeter Energy resolution</a:t>
            </a:r>
            <a:endParaRPr lang="en-US" sz="2800" b="1" dirty="0">
              <a:solidFill>
                <a:schemeClr val="bg1"/>
              </a:solidFill>
            </a:endParaRPr>
          </a:p>
        </p:txBody>
      </p:sp>
    </p:spTree>
    <p:extLst>
      <p:ext uri="{BB962C8B-B14F-4D97-AF65-F5344CB8AC3E}">
        <p14:creationId xmlns:p14="http://schemas.microsoft.com/office/powerpoint/2010/main" val="296630952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ltLang="ja-JP" smtClean="0"/>
              <a:t>2015-09-30</a:t>
            </a:r>
            <a:endParaRPr lang="en-US" altLang="ja-JP"/>
          </a:p>
        </p:txBody>
      </p:sp>
      <p:sp>
        <p:nvSpPr>
          <p:cNvPr id="5" name="Footer Placeholder 4"/>
          <p:cNvSpPr>
            <a:spLocks noGrp="1"/>
          </p:cNvSpPr>
          <p:nvPr>
            <p:ph type="ftr" sz="quarter" idx="3"/>
          </p:nvPr>
        </p:nvSpPr>
        <p:spPr>
          <a:xfrm>
            <a:off x="5148064" y="6524625"/>
            <a:ext cx="3995936" cy="341313"/>
          </a:xfrm>
        </p:spPr>
        <p:txBody>
          <a:bodyPr/>
          <a:lstStyle/>
          <a:p>
            <a:pPr>
              <a:defRPr/>
            </a:pPr>
            <a:r>
              <a:rPr lang="en-US" altLang="ja-JP" smtClean="0"/>
              <a:t>T. Sakaguchi, QM2015@Kobe, Japan</a:t>
            </a:r>
            <a:endParaRPr lang="en-US" altLang="ja-JP" dirty="0"/>
          </a:p>
        </p:txBody>
      </p:sp>
      <p:sp>
        <p:nvSpPr>
          <p:cNvPr id="6" name="Slide Number Placeholder 5"/>
          <p:cNvSpPr>
            <a:spLocks noGrp="1"/>
          </p:cNvSpPr>
          <p:nvPr>
            <p:ph type="sldNum" sz="quarter" idx="12"/>
          </p:nvPr>
        </p:nvSpPr>
        <p:spPr/>
        <p:txBody>
          <a:bodyPr/>
          <a:lstStyle/>
          <a:p>
            <a:pPr>
              <a:defRPr/>
            </a:pPr>
            <a:fld id="{22C9EA36-E0DC-48B7-8CB0-15ED98B556CF}" type="slidenum">
              <a:rPr lang="en-US" altLang="ja-JP" smtClean="0"/>
              <a:pPr>
                <a:defRPr/>
              </a:pPr>
              <a:t>23</a:t>
            </a:fld>
            <a:endParaRPr lang="en-US" altLang="ja-JP"/>
          </a:p>
        </p:txBody>
      </p:sp>
      <p:pic>
        <p:nvPicPr>
          <p:cNvPr id="7" name="Picture 6"/>
          <p:cNvPicPr>
            <a:picLocks noChangeAspect="1"/>
          </p:cNvPicPr>
          <p:nvPr/>
        </p:nvPicPr>
        <p:blipFill>
          <a:blip r:embed="rId2"/>
          <a:stretch>
            <a:fillRect/>
          </a:stretch>
        </p:blipFill>
        <p:spPr>
          <a:xfrm>
            <a:off x="0" y="0"/>
            <a:ext cx="9144000" cy="6833710"/>
          </a:xfrm>
          <a:prstGeom prst="rect">
            <a:avLst/>
          </a:prstGeom>
        </p:spPr>
      </p:pic>
    </p:spTree>
    <p:extLst>
      <p:ext uri="{BB962C8B-B14F-4D97-AF65-F5344CB8AC3E}">
        <p14:creationId xmlns:p14="http://schemas.microsoft.com/office/powerpoint/2010/main" val="305922606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2438400" y="1754603"/>
            <a:ext cx="3976048" cy="3826669"/>
            <a:chOff x="2438400" y="1754603"/>
            <a:chExt cx="3976048" cy="3826669"/>
          </a:xfrm>
        </p:grpSpPr>
        <p:pic>
          <p:nvPicPr>
            <p:cNvPr id="15" name="Picture 14"/>
            <p:cNvPicPr>
              <a:picLocks noChangeAspect="1"/>
            </p:cNvPicPr>
            <p:nvPr/>
          </p:nvPicPr>
          <p:blipFill>
            <a:blip r:embed="rId3"/>
            <a:stretch>
              <a:fillRect/>
            </a:stretch>
          </p:blipFill>
          <p:spPr>
            <a:xfrm>
              <a:off x="2438400" y="1754603"/>
              <a:ext cx="3976048" cy="3826669"/>
            </a:xfrm>
            <a:prstGeom prst="rect">
              <a:avLst/>
            </a:prstGeom>
            <a:effectLst>
              <a:softEdge rad="63500"/>
            </a:effectLst>
          </p:spPr>
        </p:pic>
        <p:pic>
          <p:nvPicPr>
            <p:cNvPr id="14" name="Picture 13"/>
            <p:cNvPicPr>
              <a:picLocks noChangeAspect="1"/>
            </p:cNvPicPr>
            <p:nvPr/>
          </p:nvPicPr>
          <p:blipFill>
            <a:blip r:embed="rId4">
              <a:clrChange>
                <a:clrFrom>
                  <a:srgbClr val="FFFFFF"/>
                </a:clrFrom>
                <a:clrTo>
                  <a:srgbClr val="FFFFFF">
                    <a:alpha val="0"/>
                  </a:srgbClr>
                </a:clrTo>
              </a:clrChange>
            </a:blip>
            <a:stretch>
              <a:fillRect/>
            </a:stretch>
          </p:blipFill>
          <p:spPr>
            <a:xfrm rot="20432710">
              <a:off x="3987505" y="3218571"/>
              <a:ext cx="1116820" cy="970511"/>
            </a:xfrm>
            <a:prstGeom prst="rect">
              <a:avLst/>
            </a:prstGeom>
          </p:spPr>
        </p:pic>
      </p:grpSp>
      <p:sp>
        <p:nvSpPr>
          <p:cNvPr id="6" name="Title 5"/>
          <p:cNvSpPr>
            <a:spLocks noGrp="1"/>
          </p:cNvSpPr>
          <p:nvPr>
            <p:ph type="title"/>
          </p:nvPr>
        </p:nvSpPr>
        <p:spPr>
          <a:xfrm>
            <a:off x="0" y="0"/>
            <a:ext cx="7924800" cy="609600"/>
          </a:xfrm>
          <a:solidFill>
            <a:srgbClr val="FF0000"/>
          </a:solidFill>
        </p:spPr>
        <p:txBody>
          <a:bodyPr/>
          <a:lstStyle/>
          <a:p>
            <a:r>
              <a:rPr lang="en-US" dirty="0" smtClean="0">
                <a:solidFill>
                  <a:srgbClr val="FFFFFF"/>
                </a:solidFill>
              </a:rPr>
              <a:t>Use jets as probe of QGP in sPHENIX</a:t>
            </a:r>
            <a:endParaRPr lang="en-US" dirty="0">
              <a:solidFill>
                <a:srgbClr val="FFFFFF"/>
              </a:solidFill>
            </a:endParaRPr>
          </a:p>
        </p:txBody>
      </p:sp>
      <p:sp>
        <p:nvSpPr>
          <p:cNvPr id="3" name="Date Placeholder 2"/>
          <p:cNvSpPr>
            <a:spLocks noGrp="1"/>
          </p:cNvSpPr>
          <p:nvPr>
            <p:ph type="dt" sz="half" idx="10"/>
          </p:nvPr>
        </p:nvSpPr>
        <p:spPr/>
        <p:txBody>
          <a:bodyPr/>
          <a:lstStyle/>
          <a:p>
            <a:fld id="{2733E222-3C1E-0845-9726-733FA30FBAE8}" type="datetime4">
              <a:rPr lang="en-US" smtClean="0"/>
              <a:t>January 14, 2016</a:t>
            </a:fld>
            <a:endParaRPr lang="en-US" dirty="0"/>
          </a:p>
        </p:txBody>
      </p:sp>
      <p:sp>
        <p:nvSpPr>
          <p:cNvPr id="5" name="Slide Number Placeholder 4"/>
          <p:cNvSpPr>
            <a:spLocks noGrp="1"/>
          </p:cNvSpPr>
          <p:nvPr>
            <p:ph type="sldNum" sz="quarter" idx="12"/>
          </p:nvPr>
        </p:nvSpPr>
        <p:spPr/>
        <p:txBody>
          <a:bodyPr/>
          <a:lstStyle/>
          <a:p>
            <a:fld id="{EDE73889-8752-428C-A11C-8679396BAC9B}" type="slidenum">
              <a:rPr lang="en-US" smtClean="0"/>
              <a:pPr/>
              <a:t>24</a:t>
            </a:fld>
            <a:endParaRPr lang="en-US" dirty="0"/>
          </a:p>
        </p:txBody>
      </p:sp>
      <p:sp>
        <p:nvSpPr>
          <p:cNvPr id="4" name="Footer Placeholder 3"/>
          <p:cNvSpPr>
            <a:spLocks noGrp="1"/>
          </p:cNvSpPr>
          <p:nvPr>
            <p:ph type="ftr" sz="quarter" idx="3"/>
          </p:nvPr>
        </p:nvSpPr>
        <p:spPr/>
        <p:txBody>
          <a:bodyPr/>
          <a:lstStyle/>
          <a:p>
            <a:r>
              <a:rPr lang="da-DK" smtClean="0"/>
              <a:t>E.Kistenev, UTFSM, 2016</a:t>
            </a:r>
            <a:endParaRPr lang="en-US" dirty="0"/>
          </a:p>
        </p:txBody>
      </p:sp>
      <p:grpSp>
        <p:nvGrpSpPr>
          <p:cNvPr id="10" name="Group 9"/>
          <p:cNvGrpSpPr/>
          <p:nvPr/>
        </p:nvGrpSpPr>
        <p:grpSpPr>
          <a:xfrm>
            <a:off x="0" y="685800"/>
            <a:ext cx="3462248" cy="2680604"/>
            <a:chOff x="-13483" y="1053196"/>
            <a:chExt cx="3462248" cy="2680604"/>
          </a:xfrm>
        </p:grpSpPr>
        <p:pic>
          <p:nvPicPr>
            <p:cNvPr id="2" name="Picture 1"/>
            <p:cNvPicPr>
              <a:picLocks noChangeAspect="1"/>
            </p:cNvPicPr>
            <p:nvPr/>
          </p:nvPicPr>
          <p:blipFill>
            <a:blip r:embed="rId5"/>
            <a:stretch>
              <a:fillRect/>
            </a:stretch>
          </p:blipFill>
          <p:spPr>
            <a:xfrm>
              <a:off x="-13483" y="1371600"/>
              <a:ext cx="3462248" cy="2362200"/>
            </a:xfrm>
            <a:prstGeom prst="rect">
              <a:avLst/>
            </a:prstGeom>
          </p:spPr>
        </p:pic>
        <p:sp>
          <p:nvSpPr>
            <p:cNvPr id="8" name="Rectangle 7"/>
            <p:cNvSpPr/>
            <p:nvPr/>
          </p:nvSpPr>
          <p:spPr>
            <a:xfrm>
              <a:off x="381000" y="1053196"/>
              <a:ext cx="1071255" cy="369332"/>
            </a:xfrm>
            <a:prstGeom prst="rect">
              <a:avLst/>
            </a:prstGeom>
          </p:spPr>
          <p:txBody>
            <a:bodyPr wrap="none">
              <a:spAutoFit/>
            </a:bodyPr>
            <a:lstStyle/>
            <a:p>
              <a:r>
                <a:rPr lang="en-US" dirty="0" smtClean="0"/>
                <a:t>Efficiency</a:t>
              </a:r>
              <a:endParaRPr lang="en-US" dirty="0"/>
            </a:p>
          </p:txBody>
        </p:sp>
      </p:grpSp>
      <p:grpSp>
        <p:nvGrpSpPr>
          <p:cNvPr id="31" name="Group 30"/>
          <p:cNvGrpSpPr/>
          <p:nvPr/>
        </p:nvGrpSpPr>
        <p:grpSpPr>
          <a:xfrm>
            <a:off x="6324600" y="3505200"/>
            <a:ext cx="2819401" cy="2698124"/>
            <a:chOff x="4454777" y="4598187"/>
            <a:chExt cx="2327023" cy="2230725"/>
          </a:xfrm>
        </p:grpSpPr>
        <p:pic>
          <p:nvPicPr>
            <p:cNvPr id="32" name="Picture 31"/>
            <p:cNvPicPr>
              <a:picLocks noChangeAspect="1"/>
            </p:cNvPicPr>
            <p:nvPr/>
          </p:nvPicPr>
          <p:blipFill>
            <a:blip r:embed="rId6"/>
            <a:stretch>
              <a:fillRect/>
            </a:stretch>
          </p:blipFill>
          <p:spPr>
            <a:xfrm>
              <a:off x="4454777" y="4968988"/>
              <a:ext cx="2327023" cy="1859924"/>
            </a:xfrm>
            <a:prstGeom prst="rect">
              <a:avLst/>
            </a:prstGeom>
          </p:spPr>
        </p:pic>
        <p:sp>
          <p:nvSpPr>
            <p:cNvPr id="33" name="Rectangle 32"/>
            <p:cNvSpPr/>
            <p:nvPr/>
          </p:nvSpPr>
          <p:spPr>
            <a:xfrm>
              <a:off x="5312100" y="4598187"/>
              <a:ext cx="1181477" cy="369332"/>
            </a:xfrm>
            <a:prstGeom prst="rect">
              <a:avLst/>
            </a:prstGeom>
          </p:spPr>
          <p:txBody>
            <a:bodyPr wrap="none">
              <a:spAutoFit/>
            </a:bodyPr>
            <a:lstStyle/>
            <a:p>
              <a:r>
                <a:rPr lang="en-US" dirty="0" smtClean="0"/>
                <a:t>Photon-jet</a:t>
              </a:r>
              <a:endParaRPr lang="en-US" dirty="0"/>
            </a:p>
          </p:txBody>
        </p:sp>
      </p:grpSp>
      <p:grpSp>
        <p:nvGrpSpPr>
          <p:cNvPr id="35" name="Group 34"/>
          <p:cNvGrpSpPr/>
          <p:nvPr/>
        </p:nvGrpSpPr>
        <p:grpSpPr>
          <a:xfrm>
            <a:off x="6351294" y="685799"/>
            <a:ext cx="2242064" cy="2819400"/>
            <a:chOff x="5690759" y="2251056"/>
            <a:chExt cx="2334482" cy="2224135"/>
          </a:xfrm>
        </p:grpSpPr>
        <p:pic>
          <p:nvPicPr>
            <p:cNvPr id="36" name="Picture 35"/>
            <p:cNvPicPr>
              <a:picLocks noChangeAspect="1"/>
            </p:cNvPicPr>
            <p:nvPr/>
          </p:nvPicPr>
          <p:blipFill>
            <a:blip r:embed="rId7"/>
            <a:stretch>
              <a:fillRect/>
            </a:stretch>
          </p:blipFill>
          <p:spPr>
            <a:xfrm>
              <a:off x="5690759" y="2611727"/>
              <a:ext cx="2334482" cy="1863464"/>
            </a:xfrm>
            <a:prstGeom prst="rect">
              <a:avLst/>
            </a:prstGeom>
          </p:spPr>
        </p:pic>
        <p:sp>
          <p:nvSpPr>
            <p:cNvPr id="37" name="Rectangle 36"/>
            <p:cNvSpPr/>
            <p:nvPr/>
          </p:nvSpPr>
          <p:spPr>
            <a:xfrm>
              <a:off x="6694397" y="2251056"/>
              <a:ext cx="873301" cy="291354"/>
            </a:xfrm>
            <a:prstGeom prst="rect">
              <a:avLst/>
            </a:prstGeom>
          </p:spPr>
          <p:txBody>
            <a:bodyPr wrap="none">
              <a:spAutoFit/>
            </a:bodyPr>
            <a:lstStyle/>
            <a:p>
              <a:r>
                <a:rPr lang="en-US" dirty="0"/>
                <a:t>D</a:t>
              </a:r>
              <a:r>
                <a:rPr lang="en-US" dirty="0" smtClean="0"/>
                <a:t>i-jets </a:t>
              </a:r>
              <a:endParaRPr lang="en-US" dirty="0"/>
            </a:p>
          </p:txBody>
        </p:sp>
      </p:grpSp>
    </p:spTree>
    <p:extLst>
      <p:ext uri="{BB962C8B-B14F-4D97-AF65-F5344CB8AC3E}">
        <p14:creationId xmlns:p14="http://schemas.microsoft.com/office/powerpoint/2010/main" val="28512179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2277" y="740"/>
            <a:ext cx="8229600" cy="685800"/>
          </a:xfrm>
        </p:spPr>
        <p:txBody>
          <a:bodyPr/>
          <a:lstStyle/>
          <a:p>
            <a:r>
              <a:rPr lang="en-US" dirty="0" smtClean="0"/>
              <a:t>B-quark jet tagging</a:t>
            </a:r>
            <a:endParaRPr lang="en-US" dirty="0"/>
          </a:p>
        </p:txBody>
      </p:sp>
      <p:pic>
        <p:nvPicPr>
          <p:cNvPr id="7" name="Content Placeholder 6"/>
          <p:cNvPicPr>
            <a:picLocks noGrp="1" noChangeAspect="1"/>
          </p:cNvPicPr>
          <p:nvPr>
            <p:ph idx="1"/>
          </p:nvPr>
        </p:nvPicPr>
        <p:blipFill rotWithShape="1">
          <a:blip r:embed="rId2"/>
          <a:srcRect t="17618" b="17618"/>
          <a:stretch/>
        </p:blipFill>
        <p:spPr>
          <a:prstGeom prst="rect">
            <a:avLst/>
          </a:prstGeom>
        </p:spPr>
      </p:pic>
      <p:sp>
        <p:nvSpPr>
          <p:cNvPr id="3" name="Date Placeholder 2"/>
          <p:cNvSpPr>
            <a:spLocks noGrp="1"/>
          </p:cNvSpPr>
          <p:nvPr>
            <p:ph type="dt" sz="half" idx="10"/>
          </p:nvPr>
        </p:nvSpPr>
        <p:spPr/>
        <p:txBody>
          <a:bodyPr/>
          <a:lstStyle/>
          <a:p>
            <a:fld id="{6B3E1649-AD7B-B24B-A75C-1A36E8572661}" type="datetime4">
              <a:rPr lang="en-US" smtClean="0"/>
              <a:t>January 14, 2016</a:t>
            </a:fld>
            <a:endParaRPr lang="en-US" dirty="0"/>
          </a:p>
        </p:txBody>
      </p:sp>
      <p:sp>
        <p:nvSpPr>
          <p:cNvPr id="5" name="Slide Number Placeholder 4"/>
          <p:cNvSpPr>
            <a:spLocks noGrp="1"/>
          </p:cNvSpPr>
          <p:nvPr>
            <p:ph type="sldNum" sz="quarter" idx="12"/>
          </p:nvPr>
        </p:nvSpPr>
        <p:spPr/>
        <p:txBody>
          <a:bodyPr/>
          <a:lstStyle/>
          <a:p>
            <a:fld id="{EDE73889-8752-428C-A11C-8679396BAC9B}" type="slidenum">
              <a:rPr lang="en-US" smtClean="0"/>
              <a:pPr/>
              <a:t>25</a:t>
            </a:fld>
            <a:endParaRPr lang="en-US" dirty="0"/>
          </a:p>
        </p:txBody>
      </p:sp>
      <p:sp>
        <p:nvSpPr>
          <p:cNvPr id="4" name="Footer Placeholder 3"/>
          <p:cNvSpPr>
            <a:spLocks noGrp="1"/>
          </p:cNvSpPr>
          <p:nvPr>
            <p:ph type="ftr" sz="quarter" idx="3"/>
          </p:nvPr>
        </p:nvSpPr>
        <p:spPr/>
        <p:txBody>
          <a:bodyPr/>
          <a:lstStyle/>
          <a:p>
            <a:r>
              <a:rPr lang="da-DK" smtClean="0"/>
              <a:t>E.Kistenev, UTFSM, 2016</a:t>
            </a:r>
            <a:endParaRPr lang="en-US" dirty="0"/>
          </a:p>
        </p:txBody>
      </p:sp>
      <p:pic>
        <p:nvPicPr>
          <p:cNvPr id="8" name="Content Placeholder 8"/>
          <p:cNvPicPr>
            <a:picLocks noChangeAspect="1"/>
          </p:cNvPicPr>
          <p:nvPr/>
        </p:nvPicPr>
        <p:blipFill>
          <a:blip r:embed="rId3"/>
          <a:stretch>
            <a:fillRect/>
          </a:stretch>
        </p:blipFill>
        <p:spPr>
          <a:xfrm>
            <a:off x="199734" y="4419600"/>
            <a:ext cx="4267200" cy="2437371"/>
          </a:xfrm>
          <a:prstGeom prst="rect">
            <a:avLst/>
          </a:prstGeom>
        </p:spPr>
      </p:pic>
      <p:sp>
        <p:nvSpPr>
          <p:cNvPr id="2" name="Rectangle 1"/>
          <p:cNvSpPr/>
          <p:nvPr/>
        </p:nvSpPr>
        <p:spPr>
          <a:xfrm>
            <a:off x="5057185" y="3200400"/>
            <a:ext cx="3545201" cy="369332"/>
          </a:xfrm>
          <a:prstGeom prst="rect">
            <a:avLst/>
          </a:prstGeom>
        </p:spPr>
        <p:txBody>
          <a:bodyPr wrap="none">
            <a:spAutoFit/>
          </a:bodyPr>
          <a:lstStyle/>
          <a:p>
            <a:r>
              <a:rPr lang="en-US" altLang="zh-CN" dirty="0" smtClean="0"/>
              <a:t>B-jet purity after DCA based tagging</a:t>
            </a:r>
            <a:endParaRPr lang="en-US" dirty="0"/>
          </a:p>
        </p:txBody>
      </p:sp>
      <p:pic>
        <p:nvPicPr>
          <p:cNvPr id="9" name="Picture 8"/>
          <p:cNvPicPr>
            <a:picLocks noChangeAspect="1"/>
          </p:cNvPicPr>
          <p:nvPr/>
        </p:nvPicPr>
        <p:blipFill>
          <a:blip r:embed="rId4"/>
          <a:stretch>
            <a:fillRect/>
          </a:stretch>
        </p:blipFill>
        <p:spPr>
          <a:xfrm>
            <a:off x="0" y="838200"/>
            <a:ext cx="3619362" cy="3200400"/>
          </a:xfrm>
          <a:prstGeom prst="rect">
            <a:avLst/>
          </a:prstGeom>
        </p:spPr>
      </p:pic>
      <p:sp>
        <p:nvSpPr>
          <p:cNvPr id="13" name="Right Arrow 12"/>
          <p:cNvSpPr/>
          <p:nvPr/>
        </p:nvSpPr>
        <p:spPr>
          <a:xfrm>
            <a:off x="3383093" y="2936074"/>
            <a:ext cx="1333639" cy="186452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Cut on N track off vertex</a:t>
            </a:r>
            <a:endParaRPr lang="en-US" dirty="0"/>
          </a:p>
        </p:txBody>
      </p:sp>
      <p:sp>
        <p:nvSpPr>
          <p:cNvPr id="14" name="Rectangle 13"/>
          <p:cNvSpPr/>
          <p:nvPr/>
        </p:nvSpPr>
        <p:spPr>
          <a:xfrm>
            <a:off x="4975852" y="685800"/>
            <a:ext cx="4162877" cy="1305000"/>
          </a:xfrm>
          <a:prstGeom prst="rect">
            <a:avLst/>
          </a:prstGeom>
        </p:spPr>
        <p:txBody>
          <a:bodyPr wrap="none">
            <a:normAutofit fontScale="92500" lnSpcReduction="10000"/>
          </a:bodyPr>
          <a:lstStyle/>
          <a:p>
            <a:r>
              <a:rPr lang="en-US" altLang="zh-CN" dirty="0" smtClean="0"/>
              <a:t>Heavy quark provide very different </a:t>
            </a:r>
          </a:p>
          <a:p>
            <a:r>
              <a:rPr lang="en-US" altLang="zh-CN" dirty="0" smtClean="0"/>
              <a:t>Sensitivity to collision and radiative energy</a:t>
            </a:r>
          </a:p>
          <a:p>
            <a:r>
              <a:rPr lang="en-US" altLang="zh-CN" dirty="0" smtClean="0"/>
              <a:t>Loss in QGP from light quark/gluon</a:t>
            </a:r>
          </a:p>
          <a:p>
            <a:endParaRPr lang="en-US" altLang="zh-CN" dirty="0" smtClean="0"/>
          </a:p>
          <a:p>
            <a:r>
              <a:rPr lang="en-US" dirty="0" smtClean="0"/>
              <a:t>Probed by heavy quark jets at sPHENIX</a:t>
            </a:r>
            <a:endParaRPr lang="en-US" dirty="0"/>
          </a:p>
        </p:txBody>
      </p:sp>
      <p:sp>
        <p:nvSpPr>
          <p:cNvPr id="15" name="Rectangle 14"/>
          <p:cNvSpPr/>
          <p:nvPr/>
        </p:nvSpPr>
        <p:spPr bwMode="auto">
          <a:xfrm>
            <a:off x="4648200" y="5791200"/>
            <a:ext cx="3200400" cy="457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1400" b="1" i="0" u="none" strike="noStrike" cap="none" normalizeH="0" baseline="0" smtClean="0">
              <a:ln>
                <a:noFill/>
              </a:ln>
              <a:solidFill>
                <a:schemeClr val="tx1"/>
              </a:solidFill>
              <a:effectLst/>
              <a:latin typeface="Arial" charset="0"/>
              <a:ea typeface="ＭＳ Ｐゴシック" pitchFamily="50" charset="-128"/>
            </a:endParaRPr>
          </a:p>
        </p:txBody>
      </p:sp>
      <p:sp>
        <p:nvSpPr>
          <p:cNvPr id="16" name="Rectangle 15"/>
          <p:cNvSpPr/>
          <p:nvPr/>
        </p:nvSpPr>
        <p:spPr bwMode="auto">
          <a:xfrm>
            <a:off x="914400" y="4038600"/>
            <a:ext cx="2362200" cy="381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1400" b="1" i="0" u="none" strike="noStrike" cap="none" normalizeH="0" baseline="0" smtClean="0">
              <a:ln>
                <a:noFill/>
              </a:ln>
              <a:solidFill>
                <a:schemeClr val="tx1"/>
              </a:solidFill>
              <a:effectLst/>
              <a:latin typeface="Arial" charset="0"/>
              <a:ea typeface="ＭＳ Ｐゴシック" pitchFamily="50" charset="-128"/>
            </a:endParaRPr>
          </a:p>
        </p:txBody>
      </p:sp>
      <p:cxnSp>
        <p:nvCxnSpPr>
          <p:cNvPr id="11" name="Straight Arrow Connector 10"/>
          <p:cNvCxnSpPr/>
          <p:nvPr/>
        </p:nvCxnSpPr>
        <p:spPr>
          <a:xfrm flipH="1" flipV="1">
            <a:off x="1295400" y="3810000"/>
            <a:ext cx="2438400" cy="12192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78246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8"/>
          <p:cNvGrpSpPr/>
          <p:nvPr/>
        </p:nvGrpSpPr>
        <p:grpSpPr>
          <a:xfrm>
            <a:off x="3172761" y="2295525"/>
            <a:ext cx="6047439" cy="4562475"/>
            <a:chOff x="3172761" y="1524000"/>
            <a:chExt cx="6047439" cy="4562475"/>
          </a:xfrm>
        </p:grpSpPr>
        <p:pic>
          <p:nvPicPr>
            <p:cNvPr id="8195" name="Picture 3"/>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172761" y="1524000"/>
              <a:ext cx="5971239" cy="4562475"/>
            </a:xfrm>
            <a:prstGeom prst="rect">
              <a:avLst/>
            </a:prstGeom>
            <a:noFill/>
            <a:ln w="9525">
              <a:noFill/>
              <a:miter lim="800000"/>
              <a:headEnd/>
              <a:tailEnd/>
            </a:ln>
          </p:spPr>
        </p:pic>
        <p:sp>
          <p:nvSpPr>
            <p:cNvPr id="12" name="Right Arrow 11"/>
            <p:cNvSpPr/>
            <p:nvPr/>
          </p:nvSpPr>
          <p:spPr>
            <a:xfrm rot="21299713">
              <a:off x="3918184" y="3761040"/>
              <a:ext cx="657788" cy="76200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p</a:t>
              </a:r>
              <a:r>
                <a:rPr lang="en-US" baseline="30000" dirty="0" smtClean="0"/>
                <a:t>↑</a:t>
              </a:r>
              <a:endParaRPr lang="en-US" baseline="30000" dirty="0"/>
            </a:p>
          </p:txBody>
        </p:sp>
        <p:sp>
          <p:nvSpPr>
            <p:cNvPr id="13" name="Left Arrow 12"/>
            <p:cNvSpPr/>
            <p:nvPr/>
          </p:nvSpPr>
          <p:spPr>
            <a:xfrm rot="21262773">
              <a:off x="8377370" y="3432756"/>
              <a:ext cx="740525" cy="612276"/>
            </a:xfrm>
            <a:prstGeom prst="lef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p/A</a:t>
              </a:r>
              <a:endParaRPr lang="en-US" dirty="0"/>
            </a:p>
          </p:txBody>
        </p:sp>
        <p:grpSp>
          <p:nvGrpSpPr>
            <p:cNvPr id="3" name="Group 12"/>
            <p:cNvGrpSpPr/>
            <p:nvPr/>
          </p:nvGrpSpPr>
          <p:grpSpPr>
            <a:xfrm>
              <a:off x="6172200" y="3733800"/>
              <a:ext cx="360996" cy="369332"/>
              <a:chOff x="1032997" y="1514470"/>
              <a:chExt cx="360996" cy="369332"/>
            </a:xfrm>
          </p:grpSpPr>
          <p:sp>
            <p:nvSpPr>
              <p:cNvPr id="15" name="Explosion 2 14"/>
              <p:cNvSpPr/>
              <p:nvPr/>
            </p:nvSpPr>
            <p:spPr>
              <a:xfrm>
                <a:off x="1066800" y="1524000"/>
                <a:ext cx="304800" cy="304800"/>
              </a:xfrm>
              <a:prstGeom prst="irregularSeal2">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6" name="Rectangle 15"/>
              <p:cNvSpPr/>
              <p:nvPr/>
            </p:nvSpPr>
            <p:spPr>
              <a:xfrm>
                <a:off x="1032997" y="1514470"/>
                <a:ext cx="360996" cy="369332"/>
              </a:xfrm>
              <a:prstGeom prst="rect">
                <a:avLst/>
              </a:prstGeom>
            </p:spPr>
            <p:txBody>
              <a:bodyPr wrap="none">
                <a:spAutoFit/>
              </a:bodyPr>
              <a:lstStyle/>
              <a:p>
                <a:pPr algn="ctr"/>
                <a:r>
                  <a:rPr lang="en-US" dirty="0" smtClean="0">
                    <a:solidFill>
                      <a:schemeClr val="accent6">
                        <a:lumMod val="50000"/>
                      </a:schemeClr>
                    </a:solidFill>
                  </a:rPr>
                  <a:t>IP</a:t>
                </a:r>
                <a:endParaRPr lang="en-US" dirty="0">
                  <a:solidFill>
                    <a:schemeClr val="accent6">
                      <a:lumMod val="50000"/>
                    </a:schemeClr>
                  </a:solidFill>
                </a:endParaRPr>
              </a:p>
            </p:txBody>
          </p:sp>
        </p:grpSp>
        <p:sp>
          <p:nvSpPr>
            <p:cNvPr id="17" name="Rectangle 16"/>
            <p:cNvSpPr/>
            <p:nvPr/>
          </p:nvSpPr>
          <p:spPr>
            <a:xfrm>
              <a:off x="7086600" y="4181475"/>
              <a:ext cx="729687" cy="369332"/>
            </a:xfrm>
            <a:prstGeom prst="rect">
              <a:avLst/>
            </a:prstGeom>
          </p:spPr>
          <p:txBody>
            <a:bodyPr wrap="none">
              <a:spAutoFit/>
            </a:bodyPr>
            <a:lstStyle/>
            <a:p>
              <a:r>
                <a:rPr lang="en-US" dirty="0" smtClean="0">
                  <a:solidFill>
                    <a:schemeClr val="accent6">
                      <a:lumMod val="50000"/>
                    </a:schemeClr>
                  </a:solidFill>
                  <a:effectLst>
                    <a:glow rad="228600">
                      <a:schemeClr val="bg1">
                        <a:alpha val="40000"/>
                      </a:schemeClr>
                    </a:glow>
                  </a:effectLst>
                </a:rPr>
                <a:t>GEMs</a:t>
              </a:r>
              <a:endParaRPr lang="en-US" dirty="0">
                <a:solidFill>
                  <a:schemeClr val="accent6">
                    <a:lumMod val="50000"/>
                  </a:schemeClr>
                </a:solidFill>
                <a:effectLst>
                  <a:glow rad="228600">
                    <a:schemeClr val="bg1">
                      <a:alpha val="40000"/>
                    </a:schemeClr>
                  </a:glow>
                </a:effectLst>
              </a:endParaRPr>
            </a:p>
          </p:txBody>
        </p:sp>
        <p:sp>
          <p:nvSpPr>
            <p:cNvPr id="18" name="Rectangle 17"/>
            <p:cNvSpPr/>
            <p:nvPr/>
          </p:nvSpPr>
          <p:spPr>
            <a:xfrm>
              <a:off x="8089441" y="4483298"/>
              <a:ext cx="1130759" cy="307777"/>
            </a:xfrm>
            <a:prstGeom prst="rect">
              <a:avLst/>
            </a:prstGeom>
          </p:spPr>
          <p:txBody>
            <a:bodyPr wrap="none">
              <a:spAutoFit/>
            </a:bodyPr>
            <a:lstStyle/>
            <a:p>
              <a:pPr algn="ctr"/>
              <a:r>
                <a:rPr lang="en-US" sz="1400" dirty="0" smtClean="0">
                  <a:solidFill>
                    <a:schemeClr val="tx1">
                      <a:lumMod val="90000"/>
                      <a:lumOff val="10000"/>
                    </a:schemeClr>
                  </a:solidFill>
                  <a:effectLst>
                    <a:glow rad="101600">
                      <a:schemeClr val="bg1">
                        <a:alpha val="60000"/>
                      </a:schemeClr>
                    </a:glow>
                  </a:effectLst>
                </a:rPr>
                <a:t>Hadron </a:t>
              </a:r>
              <a:r>
                <a:rPr lang="en-US" sz="1400" dirty="0" err="1" smtClean="0">
                  <a:solidFill>
                    <a:schemeClr val="tx1">
                      <a:lumMod val="90000"/>
                      <a:lumOff val="10000"/>
                    </a:schemeClr>
                  </a:solidFill>
                  <a:effectLst>
                    <a:glow rad="101600">
                      <a:schemeClr val="bg1">
                        <a:alpha val="60000"/>
                      </a:schemeClr>
                    </a:glow>
                  </a:effectLst>
                </a:rPr>
                <a:t>Calo</a:t>
              </a:r>
              <a:r>
                <a:rPr lang="en-US" sz="1400" dirty="0" smtClean="0">
                  <a:solidFill>
                    <a:schemeClr val="tx1">
                      <a:lumMod val="90000"/>
                      <a:lumOff val="10000"/>
                    </a:schemeClr>
                  </a:solidFill>
                  <a:effectLst>
                    <a:glow rad="101600">
                      <a:schemeClr val="bg1">
                        <a:alpha val="60000"/>
                      </a:schemeClr>
                    </a:glow>
                  </a:effectLst>
                </a:rPr>
                <a:t>.</a:t>
              </a:r>
            </a:p>
          </p:txBody>
        </p:sp>
      </p:grpSp>
      <p:sp>
        <p:nvSpPr>
          <p:cNvPr id="10" name="Title 9"/>
          <p:cNvSpPr>
            <a:spLocks noGrp="1"/>
          </p:cNvSpPr>
          <p:nvPr>
            <p:ph type="title"/>
          </p:nvPr>
        </p:nvSpPr>
        <p:spPr>
          <a:xfrm>
            <a:off x="0" y="24471"/>
            <a:ext cx="7924800" cy="966129"/>
          </a:xfrm>
          <a:solidFill>
            <a:srgbClr val="FF0000"/>
          </a:solidFill>
        </p:spPr>
        <p:txBody>
          <a:bodyPr>
            <a:noAutofit/>
          </a:bodyPr>
          <a:lstStyle/>
          <a:p>
            <a:r>
              <a:rPr lang="en-US" sz="3200" dirty="0" smtClean="0">
                <a:solidFill>
                  <a:srgbClr val="FFFFFF"/>
                </a:solidFill>
              </a:rPr>
              <a:t>Forward spectrometer of sPHENIX: </a:t>
            </a:r>
            <a:r>
              <a:rPr lang="en-US" sz="3200" i="1" dirty="0" err="1" smtClean="0">
                <a:solidFill>
                  <a:srgbClr val="FFFFFF"/>
                </a:solidFill>
              </a:rPr>
              <a:t>fs</a:t>
            </a:r>
            <a:r>
              <a:rPr lang="en-US" sz="3200" dirty="0" err="1" smtClean="0">
                <a:solidFill>
                  <a:srgbClr val="FFFFFF"/>
                </a:solidFill>
              </a:rPr>
              <a:t>PHENIX</a:t>
            </a:r>
            <a:endParaRPr lang="en-US" sz="2400" dirty="0">
              <a:solidFill>
                <a:srgbClr val="FFFFFF"/>
              </a:solidFill>
            </a:endParaRPr>
          </a:p>
        </p:txBody>
      </p:sp>
      <p:sp>
        <p:nvSpPr>
          <p:cNvPr id="11" name="Content Placeholder 10"/>
          <p:cNvSpPr>
            <a:spLocks noGrp="1"/>
          </p:cNvSpPr>
          <p:nvPr>
            <p:ph idx="1"/>
          </p:nvPr>
        </p:nvSpPr>
        <p:spPr>
          <a:xfrm>
            <a:off x="457200" y="1219200"/>
            <a:ext cx="8153400" cy="1414271"/>
          </a:xfrm>
        </p:spPr>
        <p:txBody>
          <a:bodyPr>
            <a:noAutofit/>
          </a:bodyPr>
          <a:lstStyle/>
          <a:p>
            <a:r>
              <a:rPr lang="en-US" sz="1800" dirty="0" smtClean="0"/>
              <a:t>Shared detector with future eRHIC program </a:t>
            </a:r>
            <a:br>
              <a:rPr lang="en-US" sz="1800" dirty="0" smtClean="0"/>
            </a:br>
            <a:r>
              <a:rPr lang="en-US" sz="1800" dirty="0" smtClean="0">
                <a:latin typeface="Calibri"/>
              </a:rPr>
              <a:t>and deliver </a:t>
            </a:r>
            <a:r>
              <a:rPr lang="en-US" sz="1800" dirty="0" smtClean="0"/>
              <a:t>an </a:t>
            </a:r>
            <a:r>
              <a:rPr lang="en-US" sz="1800" dirty="0" smtClean="0">
                <a:solidFill>
                  <a:schemeClr val="accent1"/>
                </a:solidFill>
              </a:rPr>
              <a:t>unique forward program with RHIC’s pp/</a:t>
            </a:r>
            <a:r>
              <a:rPr lang="en-US" sz="1800" dirty="0" err="1" smtClean="0">
                <a:solidFill>
                  <a:schemeClr val="accent1"/>
                </a:solidFill>
              </a:rPr>
              <a:t>pA</a:t>
            </a:r>
            <a:r>
              <a:rPr lang="en-US" sz="1800" dirty="0" smtClean="0">
                <a:solidFill>
                  <a:schemeClr val="accent1"/>
                </a:solidFill>
              </a:rPr>
              <a:t> </a:t>
            </a:r>
            <a:r>
              <a:rPr lang="en-US" sz="1800" dirty="0" smtClean="0">
                <a:solidFill>
                  <a:schemeClr val="accent1"/>
                </a:solidFill>
              </a:rPr>
              <a:t>collision</a:t>
            </a:r>
          </a:p>
          <a:p>
            <a:r>
              <a:rPr lang="en-US" sz="1800" dirty="0" smtClean="0">
                <a:solidFill>
                  <a:schemeClr val="accent1"/>
                </a:solidFill>
              </a:rPr>
              <a:t>white </a:t>
            </a:r>
            <a:r>
              <a:rPr lang="en-US" sz="1800" dirty="0" smtClean="0">
                <a:solidFill>
                  <a:schemeClr val="accent1"/>
                </a:solidFill>
              </a:rPr>
              <a:t>paper </a:t>
            </a:r>
            <a:r>
              <a:rPr lang="en-US" sz="1800" dirty="0" smtClean="0"/>
              <a:t>submitted to BNL in Apr 2014: http://www.phenix.bnl.gov/plans.html </a:t>
            </a:r>
          </a:p>
          <a:p>
            <a:endParaRPr lang="en-US" sz="1800" dirty="0" smtClean="0"/>
          </a:p>
        </p:txBody>
      </p:sp>
      <p:sp>
        <p:nvSpPr>
          <p:cNvPr id="7" name="Date Placeholder 6"/>
          <p:cNvSpPr>
            <a:spLocks noGrp="1"/>
          </p:cNvSpPr>
          <p:nvPr>
            <p:ph type="dt" sz="half" idx="10"/>
          </p:nvPr>
        </p:nvSpPr>
        <p:spPr/>
        <p:txBody>
          <a:bodyPr/>
          <a:lstStyle/>
          <a:p>
            <a:fld id="{C1B1217F-C073-374E-940C-EA4A030FE6BD}" type="datetime4">
              <a:rPr lang="en-US" smtClean="0"/>
              <a:t>January 14, 2016</a:t>
            </a:fld>
            <a:endParaRPr lang="en-US" dirty="0"/>
          </a:p>
        </p:txBody>
      </p:sp>
      <p:sp>
        <p:nvSpPr>
          <p:cNvPr id="9" name="Slide Number Placeholder 8"/>
          <p:cNvSpPr>
            <a:spLocks noGrp="1"/>
          </p:cNvSpPr>
          <p:nvPr>
            <p:ph type="sldNum" sz="quarter" idx="12"/>
          </p:nvPr>
        </p:nvSpPr>
        <p:spPr/>
        <p:txBody>
          <a:bodyPr/>
          <a:lstStyle/>
          <a:p>
            <a:fld id="{EDE73889-8752-428C-A11C-8679396BAC9B}" type="slidenum">
              <a:rPr lang="en-US" smtClean="0"/>
              <a:pPr/>
              <a:t>26</a:t>
            </a:fld>
            <a:endParaRPr lang="en-US"/>
          </a:p>
        </p:txBody>
      </p:sp>
      <p:sp>
        <p:nvSpPr>
          <p:cNvPr id="8" name="Footer Placeholder 7"/>
          <p:cNvSpPr>
            <a:spLocks noGrp="1"/>
          </p:cNvSpPr>
          <p:nvPr>
            <p:ph type="ftr" sz="quarter" idx="3"/>
          </p:nvPr>
        </p:nvSpPr>
        <p:spPr/>
        <p:txBody>
          <a:bodyPr/>
          <a:lstStyle/>
          <a:p>
            <a:r>
              <a:rPr lang="da-DK" smtClean="0"/>
              <a:t>E.Kistenev, UTFSM, 2016</a:t>
            </a:r>
            <a:endParaRPr lang="en-US"/>
          </a:p>
        </p:txBody>
      </p:sp>
      <p:sp>
        <p:nvSpPr>
          <p:cNvPr id="8194" name="AutoShape 2" descr="https://p25ext.lanl.gov/elog/JinResearchLog/131011_084946/fsPHENIX1.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1" name="Rectangle 20"/>
          <p:cNvSpPr/>
          <p:nvPr/>
        </p:nvSpPr>
        <p:spPr>
          <a:xfrm>
            <a:off x="6477000" y="3352800"/>
            <a:ext cx="2296526" cy="646331"/>
          </a:xfrm>
          <a:prstGeom prst="rect">
            <a:avLst/>
          </a:prstGeom>
        </p:spPr>
        <p:txBody>
          <a:bodyPr wrap="none">
            <a:spAutoFit/>
          </a:bodyPr>
          <a:lstStyle/>
          <a:p>
            <a:r>
              <a:rPr lang="sv-SE" dirty="0" smtClean="0">
                <a:solidFill>
                  <a:schemeClr val="bg1"/>
                </a:solidFill>
                <a:effectLst>
                  <a:glow rad="228600">
                    <a:schemeClr val="accent1">
                      <a:satMod val="175000"/>
                      <a:alpha val="40000"/>
                    </a:schemeClr>
                  </a:glow>
                </a:effectLst>
              </a:rPr>
              <a:t> Single jet in GEANT4</a:t>
            </a:r>
          </a:p>
          <a:p>
            <a:r>
              <a:rPr lang="sv-SE" dirty="0" smtClean="0">
                <a:solidFill>
                  <a:schemeClr val="bg1"/>
                </a:solidFill>
                <a:effectLst>
                  <a:glow rad="228600">
                    <a:schemeClr val="accent1">
                      <a:satMod val="175000"/>
                      <a:alpha val="40000"/>
                    </a:schemeClr>
                  </a:glow>
                </a:effectLst>
              </a:rPr>
              <a:t>p</a:t>
            </a:r>
            <a:r>
              <a:rPr lang="sv-SE" baseline="-25000" dirty="0" smtClean="0">
                <a:solidFill>
                  <a:schemeClr val="bg1"/>
                </a:solidFill>
                <a:effectLst>
                  <a:glow rad="228600">
                    <a:schemeClr val="accent1">
                      <a:satMod val="175000"/>
                      <a:alpha val="40000"/>
                    </a:schemeClr>
                  </a:glow>
                </a:effectLst>
              </a:rPr>
              <a:t>T</a:t>
            </a:r>
            <a:r>
              <a:rPr lang="sv-SE" dirty="0" smtClean="0">
                <a:solidFill>
                  <a:schemeClr val="bg1"/>
                </a:solidFill>
                <a:effectLst>
                  <a:glow rad="228600">
                    <a:schemeClr val="accent1">
                      <a:satMod val="175000"/>
                      <a:alpha val="40000"/>
                    </a:schemeClr>
                  </a:glow>
                </a:effectLst>
              </a:rPr>
              <a:t> = 4.1 GeV/c, eta = 3</a:t>
            </a:r>
            <a:endParaRPr lang="en-US" dirty="0">
              <a:solidFill>
                <a:schemeClr val="bg1"/>
              </a:solidFill>
              <a:effectLst>
                <a:glow rad="228600">
                  <a:schemeClr val="accent1">
                    <a:satMod val="175000"/>
                    <a:alpha val="40000"/>
                  </a:schemeClr>
                </a:glow>
              </a:effectLst>
            </a:endParaRPr>
          </a:p>
        </p:txBody>
      </p:sp>
      <p:sp>
        <p:nvSpPr>
          <p:cNvPr id="22" name="Rectangle 21"/>
          <p:cNvSpPr/>
          <p:nvPr/>
        </p:nvSpPr>
        <p:spPr>
          <a:xfrm>
            <a:off x="0" y="2743200"/>
            <a:ext cx="3429000" cy="3970318"/>
          </a:xfrm>
          <a:prstGeom prst="rect">
            <a:avLst/>
          </a:prstGeom>
          <a:solidFill>
            <a:schemeClr val="bg1"/>
          </a:solidFill>
          <a:ln w="19050">
            <a:solidFill>
              <a:schemeClr val="accent1"/>
            </a:solidFill>
          </a:ln>
        </p:spPr>
        <p:txBody>
          <a:bodyPr wrap="square">
            <a:spAutoFit/>
          </a:bodyPr>
          <a:lstStyle/>
          <a:p>
            <a:r>
              <a:rPr lang="en-US" b="1" dirty="0" smtClean="0">
                <a:solidFill>
                  <a:schemeClr val="accent1"/>
                </a:solidFill>
              </a:rPr>
              <a:t>EIC detector GEM + H-Cal</a:t>
            </a:r>
          </a:p>
          <a:p>
            <a:r>
              <a:rPr lang="en-US" dirty="0" smtClean="0">
                <a:solidFill>
                  <a:srgbClr val="0101FF"/>
                </a:solidFill>
                <a:latin typeface="Calibri"/>
              </a:rPr>
              <a:t>→ Forward jet with charge sign tagging</a:t>
            </a:r>
          </a:p>
          <a:p>
            <a:r>
              <a:rPr lang="en-US" dirty="0" smtClean="0">
                <a:solidFill>
                  <a:srgbClr val="0101FF"/>
                </a:solidFill>
              </a:rPr>
              <a:t>→ </a:t>
            </a:r>
            <a:r>
              <a:rPr lang="en-US" dirty="0" smtClean="0">
                <a:solidFill>
                  <a:srgbClr val="0101FF"/>
                </a:solidFill>
              </a:rPr>
              <a:t>A</a:t>
            </a:r>
            <a:r>
              <a:rPr lang="en-US" baseline="-25000" dirty="0" smtClean="0">
                <a:solidFill>
                  <a:srgbClr val="0101FF"/>
                </a:solidFill>
              </a:rPr>
              <a:t>N</a:t>
            </a:r>
            <a:r>
              <a:rPr lang="en-US" dirty="0" smtClean="0">
                <a:solidFill>
                  <a:srgbClr val="0101FF"/>
                </a:solidFill>
              </a:rPr>
              <a:t> </a:t>
            </a:r>
            <a:r>
              <a:rPr lang="en-US" dirty="0" smtClean="0">
                <a:solidFill>
                  <a:srgbClr val="0101FF"/>
                </a:solidFill>
              </a:rPr>
              <a:t>in hadron collisions</a:t>
            </a:r>
          </a:p>
          <a:p>
            <a:r>
              <a:rPr lang="en-US" dirty="0" smtClean="0">
                <a:solidFill>
                  <a:srgbClr val="0101FF"/>
                </a:solidFill>
              </a:rPr>
              <a:t>→ </a:t>
            </a:r>
            <a:r>
              <a:rPr lang="en-US" dirty="0" smtClean="0">
                <a:solidFill>
                  <a:srgbClr val="0101FF"/>
                </a:solidFill>
              </a:rPr>
              <a:t>polarized Drell-Yan with muons </a:t>
            </a:r>
          </a:p>
          <a:p>
            <a:r>
              <a:rPr lang="en-US" dirty="0">
                <a:solidFill>
                  <a:srgbClr val="0101FF"/>
                </a:solidFill>
              </a:rPr>
              <a:t>→ Forward-central correlations </a:t>
            </a:r>
          </a:p>
          <a:p>
            <a:endParaRPr lang="en-US" b="1" dirty="0" smtClean="0">
              <a:solidFill>
                <a:schemeClr val="accent1"/>
              </a:solidFill>
            </a:endParaRPr>
          </a:p>
          <a:p>
            <a:endParaRPr lang="en-US" b="1" dirty="0">
              <a:solidFill>
                <a:schemeClr val="accent1"/>
              </a:solidFill>
            </a:endParaRPr>
          </a:p>
          <a:p>
            <a:r>
              <a:rPr lang="en-US" b="1" dirty="0" smtClean="0">
                <a:solidFill>
                  <a:schemeClr val="accent1"/>
                </a:solidFill>
              </a:rPr>
              <a:t>+ </a:t>
            </a:r>
            <a:r>
              <a:rPr lang="en-US" b="1" dirty="0" smtClean="0">
                <a:solidFill>
                  <a:schemeClr val="accent1"/>
                </a:solidFill>
              </a:rPr>
              <a:t>central detector (sPHENIX)</a:t>
            </a:r>
          </a:p>
          <a:p>
            <a:r>
              <a:rPr lang="en-US" b="1" dirty="0" smtClean="0">
                <a:solidFill>
                  <a:schemeClr val="accent1"/>
                </a:solidFill>
              </a:rPr>
              <a:t>+ </a:t>
            </a:r>
            <a:r>
              <a:rPr lang="en-US" b="1" dirty="0">
                <a:solidFill>
                  <a:schemeClr val="accent1"/>
                </a:solidFill>
              </a:rPr>
              <a:t>reuse current </a:t>
            </a:r>
            <a:r>
              <a:rPr lang="en-US" b="1" dirty="0" smtClean="0">
                <a:solidFill>
                  <a:schemeClr val="accent1"/>
                </a:solidFill>
              </a:rPr>
              <a:t>forward silicon </a:t>
            </a:r>
            <a:r>
              <a:rPr lang="en-US" b="1" dirty="0">
                <a:solidFill>
                  <a:schemeClr val="accent1"/>
                </a:solidFill>
              </a:rPr>
              <a:t>tracker &amp; </a:t>
            </a:r>
            <a:r>
              <a:rPr lang="en-US" b="1" dirty="0" err="1">
                <a:solidFill>
                  <a:schemeClr val="accent1"/>
                </a:solidFill>
              </a:rPr>
              <a:t>Muon</a:t>
            </a:r>
            <a:r>
              <a:rPr lang="en-US" b="1" dirty="0">
                <a:solidFill>
                  <a:schemeClr val="accent1"/>
                </a:solidFill>
              </a:rPr>
              <a:t> ID detector</a:t>
            </a:r>
          </a:p>
          <a:p>
            <a:endParaRPr lang="en-US" dirty="0">
              <a:solidFill>
                <a:schemeClr val="accent5">
                  <a:lumMod val="50000"/>
                </a:schemeClr>
              </a:solidFill>
            </a:endParaRPr>
          </a:p>
        </p:txBody>
      </p:sp>
    </p:spTree>
    <p:extLst>
      <p:ext uri="{BB962C8B-B14F-4D97-AF65-F5344CB8AC3E}">
        <p14:creationId xmlns:p14="http://schemas.microsoft.com/office/powerpoint/2010/main" val="21282517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3244"/>
            <a:ext cx="8001000" cy="1143000"/>
          </a:xfrm>
          <a:solidFill>
            <a:srgbClr val="FF0000"/>
          </a:solidFill>
        </p:spPr>
        <p:txBody>
          <a:bodyPr>
            <a:normAutofit/>
          </a:bodyPr>
          <a:lstStyle/>
          <a:p>
            <a:r>
              <a:rPr lang="en-US" i="1" dirty="0" smtClean="0">
                <a:solidFill>
                  <a:srgbClr val="FFFFFF"/>
                </a:solidFill>
              </a:rPr>
              <a:t>fs</a:t>
            </a:r>
            <a:r>
              <a:rPr lang="en-US" dirty="0" smtClean="0">
                <a:solidFill>
                  <a:srgbClr val="FFFFFF"/>
                </a:solidFill>
              </a:rPr>
              <a:t>PHENIX DY – challenging </a:t>
            </a:r>
            <a:r>
              <a:rPr lang="en-US" dirty="0" smtClean="0">
                <a:solidFill>
                  <a:srgbClr val="FFFFFF"/>
                </a:solidFill>
              </a:rPr>
              <a:t>and very interesting</a:t>
            </a:r>
            <a:endParaRPr lang="en-US" dirty="0">
              <a:solidFill>
                <a:srgbClr val="FFFFFF"/>
              </a:solidFill>
            </a:endParaRPr>
          </a:p>
        </p:txBody>
      </p:sp>
      <p:sp>
        <p:nvSpPr>
          <p:cNvPr id="7" name="Text Placeholder 6"/>
          <p:cNvSpPr>
            <a:spLocks noGrp="1"/>
          </p:cNvSpPr>
          <p:nvPr>
            <p:ph type="body" idx="1"/>
          </p:nvPr>
        </p:nvSpPr>
        <p:spPr/>
        <p:txBody>
          <a:bodyPr>
            <a:normAutofit fontScale="92500" lnSpcReduction="20000"/>
          </a:bodyPr>
          <a:lstStyle/>
          <a:p>
            <a:r>
              <a:rPr lang="en-US" dirty="0" smtClean="0"/>
              <a:t>Statistics-kinematic coverage comparisons</a:t>
            </a:r>
            <a:endParaRPr lang="en-US" dirty="0"/>
          </a:p>
        </p:txBody>
      </p:sp>
      <p:pic>
        <p:nvPicPr>
          <p:cNvPr id="18" name="Picture 1"/>
          <p:cNvPicPr>
            <a:picLocks noGrp="1" noChangeAspect="1" noChangeArrowheads="1"/>
          </p:cNvPicPr>
          <p:nvPr>
            <p:ph sz="half" idx="2"/>
          </p:nvPr>
        </p:nvPicPr>
        <p:blipFill>
          <a:blip r:embed="rId3" cstate="print"/>
          <a:srcRect l="42" r="42"/>
          <a:stretch>
            <a:fillRect/>
          </a:stretch>
        </p:blipFill>
        <p:spPr bwMode="auto">
          <a:prstGeom prst="rect">
            <a:avLst/>
          </a:prstGeom>
          <a:noFill/>
          <a:ln w="9525">
            <a:noFill/>
            <a:miter lim="800000"/>
            <a:headEnd/>
            <a:tailEnd/>
          </a:ln>
        </p:spPr>
      </p:pic>
      <p:sp>
        <p:nvSpPr>
          <p:cNvPr id="9" name="Text Placeholder 8"/>
          <p:cNvSpPr>
            <a:spLocks noGrp="1"/>
          </p:cNvSpPr>
          <p:nvPr>
            <p:ph type="body" sz="quarter" idx="3"/>
          </p:nvPr>
        </p:nvSpPr>
        <p:spPr/>
        <p:txBody>
          <a:bodyPr>
            <a:normAutofit fontScale="85000" lnSpcReduction="20000"/>
          </a:bodyPr>
          <a:lstStyle/>
          <a:p>
            <a:r>
              <a:rPr lang="en-US" dirty="0" smtClean="0"/>
              <a:t>Major challenge on background and potential improvement</a:t>
            </a:r>
            <a:endParaRPr lang="en-US" dirty="0"/>
          </a:p>
        </p:txBody>
      </p:sp>
      <p:sp>
        <p:nvSpPr>
          <p:cNvPr id="3" name="Date Placeholder 2"/>
          <p:cNvSpPr>
            <a:spLocks noGrp="1"/>
          </p:cNvSpPr>
          <p:nvPr>
            <p:ph type="dt" sz="half" idx="10"/>
          </p:nvPr>
        </p:nvSpPr>
        <p:spPr/>
        <p:txBody>
          <a:bodyPr/>
          <a:lstStyle/>
          <a:p>
            <a:fld id="{A4E8C909-07FC-E942-8670-B8BB09C12C08}" type="datetime4">
              <a:rPr lang="en-US" smtClean="0"/>
              <a:t>January 14, 2016</a:t>
            </a:fld>
            <a:endParaRPr lang="en-US" dirty="0"/>
          </a:p>
        </p:txBody>
      </p:sp>
      <p:sp>
        <p:nvSpPr>
          <p:cNvPr id="5" name="Slide Number Placeholder 4"/>
          <p:cNvSpPr>
            <a:spLocks noGrp="1"/>
          </p:cNvSpPr>
          <p:nvPr>
            <p:ph type="sldNum" sz="quarter" idx="12"/>
          </p:nvPr>
        </p:nvSpPr>
        <p:spPr/>
        <p:txBody>
          <a:bodyPr/>
          <a:lstStyle/>
          <a:p>
            <a:fld id="{EDE73889-8752-428C-A11C-8679396BAC9B}" type="slidenum">
              <a:rPr lang="en-US" smtClean="0"/>
              <a:pPr/>
              <a:t>27</a:t>
            </a:fld>
            <a:endParaRPr lang="en-US" dirty="0"/>
          </a:p>
        </p:txBody>
      </p:sp>
      <p:sp>
        <p:nvSpPr>
          <p:cNvPr id="4" name="Footer Placeholder 3"/>
          <p:cNvSpPr>
            <a:spLocks noGrp="1"/>
          </p:cNvSpPr>
          <p:nvPr>
            <p:ph type="ftr" sz="quarter" idx="13"/>
          </p:nvPr>
        </p:nvSpPr>
        <p:spPr/>
        <p:txBody>
          <a:bodyPr/>
          <a:lstStyle/>
          <a:p>
            <a:r>
              <a:rPr lang="da-DK" smtClean="0"/>
              <a:t>E.Kistenev, UTFSM, 2016</a:t>
            </a:r>
            <a:endParaRPr lang="en-US" dirty="0"/>
          </a:p>
        </p:txBody>
      </p:sp>
      <p:pic>
        <p:nvPicPr>
          <p:cNvPr id="44034" name="Picture 2"/>
          <p:cNvPicPr>
            <a:picLocks noChangeAspect="1" noChangeArrowheads="1"/>
          </p:cNvPicPr>
          <p:nvPr/>
        </p:nvPicPr>
        <p:blipFill>
          <a:blip r:embed="rId4" cstate="print"/>
          <a:srcRect/>
          <a:stretch>
            <a:fillRect/>
          </a:stretch>
        </p:blipFill>
        <p:spPr bwMode="auto">
          <a:xfrm>
            <a:off x="4648200" y="2590800"/>
            <a:ext cx="4114800" cy="2838691"/>
          </a:xfrm>
          <a:prstGeom prst="rect">
            <a:avLst/>
          </a:prstGeom>
          <a:noFill/>
          <a:ln w="9525">
            <a:noFill/>
            <a:miter lim="800000"/>
            <a:headEnd/>
            <a:tailEnd/>
          </a:ln>
        </p:spPr>
      </p:pic>
      <p:sp>
        <p:nvSpPr>
          <p:cNvPr id="19" name="Rectangle 18"/>
          <p:cNvSpPr/>
          <p:nvPr/>
        </p:nvSpPr>
        <p:spPr>
          <a:xfrm>
            <a:off x="1244600" y="2209799"/>
            <a:ext cx="660399" cy="152401"/>
          </a:xfrm>
          <a:prstGeom prst="rect">
            <a:avLst/>
          </a:prstGeom>
          <a:solidFill>
            <a:schemeClr val="bg1"/>
          </a:solidFill>
        </p:spPr>
        <p:txBody>
          <a:bodyPr wrap="square" tIns="0" bIns="0">
            <a:noAutofit/>
          </a:bodyPr>
          <a:lstStyle/>
          <a:p>
            <a:r>
              <a:rPr lang="en-US" sz="1200" b="1" dirty="0" smtClean="0">
                <a:solidFill>
                  <a:sysClr val="windowText" lastClr="000000"/>
                </a:solidFill>
              </a:rPr>
              <a:t>JLab            </a:t>
            </a:r>
            <a:endParaRPr lang="en-US" sz="1200" b="1" dirty="0">
              <a:solidFill>
                <a:sysClr val="windowText" lastClr="000000"/>
              </a:solidFill>
            </a:endParaRPr>
          </a:p>
        </p:txBody>
      </p:sp>
    </p:spTree>
    <p:extLst>
      <p:ext uri="{BB962C8B-B14F-4D97-AF65-F5344CB8AC3E}">
        <p14:creationId xmlns:p14="http://schemas.microsoft.com/office/powerpoint/2010/main" val="31889092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21957" y="0"/>
            <a:ext cx="7010400" cy="715962"/>
          </a:xfrm>
        </p:spPr>
        <p:txBody>
          <a:bodyPr>
            <a:normAutofit/>
          </a:bodyPr>
          <a:lstStyle/>
          <a:p>
            <a:r>
              <a:rPr lang="en-US" dirty="0" smtClean="0"/>
              <a:t>Challenge: Forward </a:t>
            </a:r>
            <a:r>
              <a:rPr lang="en-US" dirty="0" smtClean="0"/>
              <a:t>field design</a:t>
            </a:r>
            <a:endParaRPr lang="en-US" dirty="0"/>
          </a:p>
        </p:txBody>
      </p:sp>
      <p:sp>
        <p:nvSpPr>
          <p:cNvPr id="2" name="Content Placeholder 1"/>
          <p:cNvSpPr>
            <a:spLocks noGrp="1"/>
          </p:cNvSpPr>
          <p:nvPr>
            <p:ph idx="1"/>
          </p:nvPr>
        </p:nvSpPr>
        <p:spPr>
          <a:xfrm>
            <a:off x="381000" y="914400"/>
            <a:ext cx="4267200" cy="5562600"/>
          </a:xfrm>
        </p:spPr>
        <p:txBody>
          <a:bodyPr>
            <a:normAutofit fontScale="85000" lnSpcReduction="10000"/>
          </a:bodyPr>
          <a:lstStyle/>
          <a:p>
            <a:r>
              <a:rPr lang="en-US" b="1" dirty="0" smtClean="0">
                <a:solidFill>
                  <a:schemeClr val="accent1"/>
                </a:solidFill>
              </a:rPr>
              <a:t>BaBar superconducting </a:t>
            </a:r>
            <a:r>
              <a:rPr lang="en-US" b="1" dirty="0" smtClean="0">
                <a:solidFill>
                  <a:schemeClr val="accent1"/>
                </a:solidFill>
              </a:rPr>
              <a:t>magnet</a:t>
            </a:r>
            <a:endParaRPr lang="en-US" sz="2400" b="1" dirty="0" smtClean="0"/>
          </a:p>
          <a:p>
            <a:pPr lvl="1"/>
            <a:r>
              <a:rPr lang="en-US" b="1" dirty="0" smtClean="0"/>
              <a:t>Length: 385 </a:t>
            </a:r>
            <a:r>
              <a:rPr lang="en-US" b="1" dirty="0" smtClean="0"/>
              <a:t>cm</a:t>
            </a:r>
          </a:p>
          <a:p>
            <a:pPr lvl="1"/>
            <a:r>
              <a:rPr lang="en-US" b="1" dirty="0"/>
              <a:t>Nominal field: </a:t>
            </a:r>
            <a:r>
              <a:rPr lang="en-US" b="1" dirty="0" smtClean="0"/>
              <a:t>1.5T</a:t>
            </a:r>
          </a:p>
          <a:p>
            <a:pPr lvl="1"/>
            <a:r>
              <a:rPr lang="en-US" b="1" dirty="0"/>
              <a:t>Designed for homogeneous B-field in </a:t>
            </a:r>
            <a:r>
              <a:rPr lang="en-US" b="1" dirty="0">
                <a:solidFill>
                  <a:schemeClr val="accent1"/>
                </a:solidFill>
              </a:rPr>
              <a:t>central </a:t>
            </a:r>
            <a:r>
              <a:rPr lang="en-US" b="1" dirty="0" smtClean="0">
                <a:solidFill>
                  <a:schemeClr val="accent1"/>
                </a:solidFill>
              </a:rPr>
              <a:t>tracking</a:t>
            </a:r>
            <a:endParaRPr lang="en-US" b="1" dirty="0" smtClean="0"/>
          </a:p>
          <a:p>
            <a:r>
              <a:rPr lang="en-US" b="1" dirty="0" smtClean="0">
                <a:solidFill>
                  <a:schemeClr val="accent1"/>
                </a:solidFill>
              </a:rPr>
              <a:t>Field calculation and yoke tuning</a:t>
            </a:r>
          </a:p>
          <a:p>
            <a:pPr lvl="1"/>
            <a:r>
              <a:rPr lang="en-US" b="1" dirty="0" smtClean="0"/>
              <a:t>Field calculated and cross checked: POISSION, FEM, OPERA and COMSOL</a:t>
            </a:r>
          </a:p>
          <a:p>
            <a:r>
              <a:rPr lang="en-US" b="1" dirty="0" smtClean="0">
                <a:solidFill>
                  <a:schemeClr val="accent1"/>
                </a:solidFill>
              </a:rPr>
              <a:t>For </a:t>
            </a:r>
            <a:r>
              <a:rPr lang="en-US" b="1" dirty="0" smtClean="0">
                <a:solidFill>
                  <a:schemeClr val="accent1"/>
                </a:solidFill>
              </a:rPr>
              <a:t>forward spectrometer</a:t>
            </a:r>
          </a:p>
          <a:p>
            <a:pPr lvl="1"/>
            <a:r>
              <a:rPr lang="en-US" b="1" dirty="0" smtClean="0"/>
              <a:t>Longer </a:t>
            </a:r>
            <a:r>
              <a:rPr lang="en-US" b="1" dirty="0" smtClean="0"/>
              <a:t>field volume for </a:t>
            </a:r>
            <a:r>
              <a:rPr lang="en-US" b="1" dirty="0" smtClean="0">
                <a:solidFill>
                  <a:schemeClr val="accent1"/>
                </a:solidFill>
              </a:rPr>
              <a:t>forward tracking</a:t>
            </a:r>
          </a:p>
          <a:p>
            <a:pPr lvl="1"/>
            <a:r>
              <a:rPr lang="en-US" b="1" dirty="0" smtClean="0"/>
              <a:t>Higher </a:t>
            </a:r>
            <a:r>
              <a:rPr lang="en-US" b="1" dirty="0" smtClean="0">
                <a:solidFill>
                  <a:schemeClr val="accent1"/>
                </a:solidFill>
              </a:rPr>
              <a:t>current density at end </a:t>
            </a:r>
            <a:r>
              <a:rPr lang="en-US" b="1" dirty="0" smtClean="0"/>
              <a:t>of the magnet -&gt; better forward bending</a:t>
            </a:r>
          </a:p>
          <a:p>
            <a:pPr lvl="1"/>
            <a:r>
              <a:rPr lang="en-US" b="1" dirty="0" smtClean="0">
                <a:solidFill>
                  <a:schemeClr val="accent1"/>
                </a:solidFill>
              </a:rPr>
              <a:t>To w</a:t>
            </a:r>
            <a:r>
              <a:rPr lang="en-US" b="1" dirty="0" smtClean="0">
                <a:solidFill>
                  <a:schemeClr val="accent1"/>
                </a:solidFill>
              </a:rPr>
              <a:t>ork </a:t>
            </a:r>
            <a:r>
              <a:rPr lang="en-US" b="1" dirty="0" smtClean="0">
                <a:solidFill>
                  <a:schemeClr val="accent1"/>
                </a:solidFill>
              </a:rPr>
              <a:t>well with RICH </a:t>
            </a:r>
            <a:r>
              <a:rPr lang="en-US" b="1" dirty="0" smtClean="0"/>
              <a:t>needs</a:t>
            </a:r>
            <a:r>
              <a:rPr lang="en-US" b="1" dirty="0" smtClean="0"/>
              <a:t> </a:t>
            </a:r>
            <a:r>
              <a:rPr lang="en-US" b="1" dirty="0" smtClean="0"/>
              <a:t>field-shaping yoke: Forward &amp; central </a:t>
            </a:r>
            <a:r>
              <a:rPr lang="en-US" b="1" dirty="0" err="1" smtClean="0"/>
              <a:t>Hcal</a:t>
            </a:r>
            <a:r>
              <a:rPr lang="en-US" b="1" dirty="0" smtClean="0"/>
              <a:t> + Steel lampshade </a:t>
            </a:r>
          </a:p>
        </p:txBody>
      </p:sp>
      <p:sp>
        <p:nvSpPr>
          <p:cNvPr id="3" name="Date Placeholder 2"/>
          <p:cNvSpPr>
            <a:spLocks noGrp="1"/>
          </p:cNvSpPr>
          <p:nvPr>
            <p:ph type="dt" sz="half" idx="10"/>
          </p:nvPr>
        </p:nvSpPr>
        <p:spPr/>
        <p:txBody>
          <a:bodyPr/>
          <a:lstStyle/>
          <a:p>
            <a:fld id="{6DDDB347-A08C-0543-9D3B-5E8368262EDF}" type="datetime4">
              <a:rPr lang="en-US" smtClean="0"/>
              <a:t>January 15, 2016</a:t>
            </a:fld>
            <a:endParaRPr lang="en-US" dirty="0"/>
          </a:p>
        </p:txBody>
      </p:sp>
      <p:sp>
        <p:nvSpPr>
          <p:cNvPr id="5" name="Slide Number Placeholder 4"/>
          <p:cNvSpPr>
            <a:spLocks noGrp="1"/>
          </p:cNvSpPr>
          <p:nvPr>
            <p:ph type="sldNum" sz="quarter" idx="12"/>
          </p:nvPr>
        </p:nvSpPr>
        <p:spPr/>
        <p:txBody>
          <a:bodyPr/>
          <a:lstStyle/>
          <a:p>
            <a:fld id="{EDE73889-8752-428C-A11C-8679396BAC9B}" type="slidenum">
              <a:rPr lang="en-US" smtClean="0"/>
              <a:pPr/>
              <a:t>28</a:t>
            </a:fld>
            <a:endParaRPr lang="en-US" dirty="0"/>
          </a:p>
        </p:txBody>
      </p:sp>
      <p:sp>
        <p:nvSpPr>
          <p:cNvPr id="4" name="Footer Placeholder 3"/>
          <p:cNvSpPr>
            <a:spLocks noGrp="1"/>
          </p:cNvSpPr>
          <p:nvPr>
            <p:ph type="ftr" sz="quarter" idx="3"/>
          </p:nvPr>
        </p:nvSpPr>
        <p:spPr/>
        <p:txBody>
          <a:bodyPr/>
          <a:lstStyle/>
          <a:p>
            <a:r>
              <a:rPr lang="da-DK" smtClean="0"/>
              <a:t>E.Kistenev, UTFSM, 2016</a:t>
            </a:r>
            <a:endParaRPr lang="en-US" dirty="0"/>
          </a:p>
        </p:txBody>
      </p:sp>
      <p:pic>
        <p:nvPicPr>
          <p:cNvPr id="26" name="Picture 2"/>
          <p:cNvPicPr>
            <a:picLocks noChangeAspect="1" noChangeArrowheads="1"/>
          </p:cNvPicPr>
          <p:nvPr/>
        </p:nvPicPr>
        <p:blipFill>
          <a:blip r:embed="rId2" cstate="print">
            <a:clrChange>
              <a:clrFrom>
                <a:srgbClr val="FFFFFF"/>
              </a:clrFrom>
              <a:clrTo>
                <a:srgbClr val="FFFFFF">
                  <a:alpha val="0"/>
                </a:srgbClr>
              </a:clrTo>
            </a:clrChange>
          </a:blip>
          <a:stretch>
            <a:fillRect/>
          </a:stretch>
        </p:blipFill>
        <p:spPr bwMode="auto">
          <a:xfrm>
            <a:off x="4038600" y="3276600"/>
            <a:ext cx="4828728" cy="3217436"/>
          </a:xfrm>
          <a:prstGeom prst="rect">
            <a:avLst/>
          </a:prstGeom>
          <a:noFill/>
          <a:ln w="9525">
            <a:noFill/>
            <a:miter lim="800000"/>
            <a:headEnd/>
            <a:tailEnd/>
          </a:ln>
        </p:spPr>
      </p:pic>
      <p:pic>
        <p:nvPicPr>
          <p:cNvPr id="12" name="Picture 11"/>
          <p:cNvPicPr>
            <a:picLocks noChangeAspect="1"/>
          </p:cNvPicPr>
          <p:nvPr/>
        </p:nvPicPr>
        <p:blipFill>
          <a:blip r:embed="rId3">
            <a:clrChange>
              <a:clrFrom>
                <a:srgbClr val="FFFFFF"/>
              </a:clrFrom>
              <a:clrTo>
                <a:srgbClr val="FFFFFF">
                  <a:alpha val="0"/>
                </a:srgbClr>
              </a:clrTo>
            </a:clrChange>
          </a:blip>
          <a:stretch>
            <a:fillRect/>
          </a:stretch>
        </p:blipFill>
        <p:spPr>
          <a:xfrm>
            <a:off x="4662607" y="239065"/>
            <a:ext cx="4481393" cy="3019864"/>
          </a:xfrm>
          <a:prstGeom prst="rect">
            <a:avLst/>
          </a:prstGeom>
        </p:spPr>
      </p:pic>
      <p:cxnSp>
        <p:nvCxnSpPr>
          <p:cNvPr id="27" name="Straight Arrow Connector 26"/>
          <p:cNvCxnSpPr/>
          <p:nvPr/>
        </p:nvCxnSpPr>
        <p:spPr>
          <a:xfrm>
            <a:off x="6509793" y="1633733"/>
            <a:ext cx="2024607" cy="804667"/>
          </a:xfrm>
          <a:prstGeom prst="straightConnector1">
            <a:avLst/>
          </a:prstGeom>
          <a:ln w="28575">
            <a:solidFill>
              <a:srgbClr val="CC3399"/>
            </a:solidFill>
            <a:tailEnd type="arrow"/>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rot="1479250">
            <a:off x="7694463" y="1915525"/>
            <a:ext cx="875081" cy="369332"/>
          </a:xfrm>
          <a:prstGeom prst="rect">
            <a:avLst/>
          </a:prstGeom>
        </p:spPr>
        <p:txBody>
          <a:bodyPr wrap="square">
            <a:spAutoFit/>
          </a:bodyPr>
          <a:lstStyle/>
          <a:p>
            <a:r>
              <a:rPr lang="en-US" dirty="0" smtClean="0">
                <a:solidFill>
                  <a:srgbClr val="CC3399"/>
                </a:solidFill>
              </a:rPr>
              <a:t>Track</a:t>
            </a:r>
            <a:endParaRPr lang="en-US" dirty="0">
              <a:solidFill>
                <a:srgbClr val="CC3399"/>
              </a:solidFill>
            </a:endParaRPr>
          </a:p>
        </p:txBody>
      </p:sp>
      <p:sp>
        <p:nvSpPr>
          <p:cNvPr id="14" name="Rectangle 13"/>
          <p:cNvSpPr/>
          <p:nvPr/>
        </p:nvSpPr>
        <p:spPr>
          <a:xfrm>
            <a:off x="5029200" y="685800"/>
            <a:ext cx="3379771" cy="369332"/>
          </a:xfrm>
          <a:prstGeom prst="rect">
            <a:avLst/>
          </a:prstGeom>
        </p:spPr>
        <p:txBody>
          <a:bodyPr wrap="none">
            <a:spAutoFit/>
          </a:bodyPr>
          <a:lstStyle/>
          <a:p>
            <a:r>
              <a:rPr lang="en-US" dirty="0" smtClean="0"/>
              <a:t>Field calculation in COMSOL (SBU)</a:t>
            </a:r>
            <a:endParaRPr lang="en-US" dirty="0"/>
          </a:p>
        </p:txBody>
      </p:sp>
    </p:spTree>
    <p:extLst>
      <p:ext uri="{BB962C8B-B14F-4D97-AF65-F5344CB8AC3E}">
        <p14:creationId xmlns:p14="http://schemas.microsoft.com/office/powerpoint/2010/main" val="3729643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4737" y="0"/>
            <a:ext cx="8229600" cy="762000"/>
          </a:xfrm>
          <a:solidFill>
            <a:schemeClr val="bg1"/>
          </a:solidFill>
        </p:spPr>
        <p:txBody>
          <a:bodyPr>
            <a:normAutofit/>
          </a:bodyPr>
          <a:lstStyle/>
          <a:p>
            <a:r>
              <a:rPr lang="en-US" dirty="0" smtClean="0">
                <a:ea typeface="ＭＳ Ｐゴシック" pitchFamily="34" charset="-128"/>
              </a:rPr>
              <a:t>High energy polarized EIC concepts</a:t>
            </a:r>
          </a:p>
        </p:txBody>
      </p:sp>
      <p:sp>
        <p:nvSpPr>
          <p:cNvPr id="51202" name="Content Placeholder 2"/>
          <p:cNvSpPr>
            <a:spLocks noGrp="1"/>
          </p:cNvSpPr>
          <p:nvPr>
            <p:ph idx="1"/>
          </p:nvPr>
        </p:nvSpPr>
        <p:spPr>
          <a:xfrm>
            <a:off x="533400" y="1114718"/>
            <a:ext cx="8229600" cy="1981201"/>
          </a:xfrm>
        </p:spPr>
        <p:txBody>
          <a:bodyPr>
            <a:noAutofit/>
          </a:bodyPr>
          <a:lstStyle/>
          <a:p>
            <a:r>
              <a:rPr lang="en-US" sz="1600" dirty="0" smtClean="0">
                <a:ea typeface="ＭＳ Ｐゴシック" pitchFamily="34" charset="-128"/>
              </a:rPr>
              <a:t>Highly polarized electron and nucleon beams</a:t>
            </a:r>
          </a:p>
          <a:p>
            <a:r>
              <a:rPr lang="en-US" sz="1600" dirty="0" smtClean="0">
                <a:ea typeface="ＭＳ Ｐゴシック" pitchFamily="34" charset="-128"/>
              </a:rPr>
              <a:t>Ion beams from D-&gt; U or </a:t>
            </a:r>
            <a:r>
              <a:rPr lang="en-US" sz="1600" dirty="0" err="1" smtClean="0">
                <a:ea typeface="ＭＳ Ｐゴシック" pitchFamily="34" charset="-128"/>
              </a:rPr>
              <a:t>Pb</a:t>
            </a:r>
            <a:endParaRPr lang="en-US" sz="1600" dirty="0" smtClean="0">
              <a:ea typeface="ＭＳ Ｐゴシック" pitchFamily="34" charset="-128"/>
            </a:endParaRPr>
          </a:p>
          <a:p>
            <a:r>
              <a:rPr lang="en-US" sz="1600" dirty="0" smtClean="0">
                <a:ea typeface="ＭＳ Ｐゴシック" pitchFamily="34" charset="-128"/>
              </a:rPr>
              <a:t>Variable C.M. energy from 20 -&gt; 100 GeV (150 upgradable)</a:t>
            </a:r>
          </a:p>
          <a:p>
            <a:r>
              <a:rPr lang="en-US" sz="1600" dirty="0" smtClean="0">
                <a:ea typeface="ＭＳ Ｐゴシック" pitchFamily="34" charset="-128"/>
              </a:rPr>
              <a:t>High collision luminosity 10</a:t>
            </a:r>
            <a:r>
              <a:rPr lang="en-US" sz="1600" baseline="30000" dirty="0" smtClean="0">
                <a:ea typeface="ＭＳ Ｐゴシック" pitchFamily="34" charset="-128"/>
              </a:rPr>
              <a:t>33</a:t>
            </a:r>
            <a:r>
              <a:rPr lang="en-US" sz="1600" dirty="0" smtClean="0">
                <a:ea typeface="ＭＳ Ｐゴシック" pitchFamily="34" charset="-128"/>
              </a:rPr>
              <a:t>-10</a:t>
            </a:r>
            <a:r>
              <a:rPr lang="en-US" sz="1600" baseline="30000" dirty="0" smtClean="0">
                <a:ea typeface="ＭＳ Ｐゴシック" pitchFamily="34" charset="-128"/>
              </a:rPr>
              <a:t>34</a:t>
            </a:r>
            <a:r>
              <a:rPr lang="en-US" sz="1600" dirty="0" smtClean="0">
                <a:ea typeface="ＭＳ Ｐゴシック" pitchFamily="34" charset="-128"/>
              </a:rPr>
              <a:t> cm</a:t>
            </a:r>
            <a:r>
              <a:rPr lang="en-US" sz="1600" baseline="30000" dirty="0" smtClean="0">
                <a:ea typeface="ＭＳ Ｐゴシック" pitchFamily="34" charset="-128"/>
              </a:rPr>
              <a:t>-2</a:t>
            </a:r>
            <a:r>
              <a:rPr lang="en-US" sz="1600" dirty="0" smtClean="0">
                <a:ea typeface="ＭＳ Ｐゴシック" pitchFamily="34" charset="-128"/>
              </a:rPr>
              <a:t>s</a:t>
            </a:r>
            <a:r>
              <a:rPr lang="en-US" sz="1600" baseline="30000" dirty="0" smtClean="0">
                <a:ea typeface="ＭＳ Ｐゴシック" pitchFamily="34" charset="-128"/>
              </a:rPr>
              <a:t>-1</a:t>
            </a:r>
            <a:r>
              <a:rPr lang="en-US" sz="1600" dirty="0" smtClean="0">
                <a:ea typeface="ＭＳ Ｐゴシック" pitchFamily="34" charset="-128"/>
              </a:rPr>
              <a:t> </a:t>
            </a:r>
            <a:br>
              <a:rPr lang="en-US" sz="1600" dirty="0" smtClean="0">
                <a:ea typeface="ＭＳ Ｐゴシック" pitchFamily="34" charset="-128"/>
              </a:rPr>
            </a:br>
            <a:r>
              <a:rPr lang="en-US" sz="1600" dirty="0" smtClean="0">
                <a:ea typeface="ＭＳ Ｐゴシック" pitchFamily="34" charset="-128"/>
              </a:rPr>
              <a:t>(</a:t>
            </a:r>
            <a:r>
              <a:rPr lang="en-US" sz="1600" dirty="0" smtClean="0"/>
              <a:t>HERA luminosity ~ 5x10</a:t>
            </a:r>
            <a:r>
              <a:rPr lang="en-US" sz="1600" baseline="30000" dirty="0" smtClean="0"/>
              <a:t>31 </a:t>
            </a:r>
            <a:r>
              <a:rPr lang="en-US" sz="1600" dirty="0" smtClean="0"/>
              <a:t>cm</a:t>
            </a:r>
            <a:r>
              <a:rPr lang="en-US" sz="1600" baseline="30000" dirty="0" smtClean="0"/>
              <a:t>-2</a:t>
            </a:r>
            <a:r>
              <a:rPr lang="en-US" sz="1600" dirty="0" smtClean="0"/>
              <a:t> s</a:t>
            </a:r>
            <a:r>
              <a:rPr lang="en-US" sz="1600" baseline="30000" dirty="0" smtClean="0"/>
              <a:t>-1 </a:t>
            </a:r>
            <a:r>
              <a:rPr lang="en-US" sz="1600" dirty="0" smtClean="0">
                <a:ea typeface="ＭＳ Ｐゴシック" pitchFamily="34" charset="-128"/>
              </a:rPr>
              <a:t>)</a:t>
            </a:r>
            <a:endParaRPr lang="en-US" sz="1600" baseline="30000" dirty="0" smtClean="0">
              <a:ea typeface="ＭＳ Ｐゴシック" pitchFamily="34" charset="-128"/>
            </a:endParaRPr>
          </a:p>
          <a:p>
            <a:r>
              <a:rPr lang="en-US" sz="1600" dirty="0" smtClean="0">
                <a:ea typeface="ＭＳ Ｐゴシック" pitchFamily="34" charset="-128"/>
              </a:rPr>
              <a:t>Possibility of more than one interaction regions</a:t>
            </a:r>
          </a:p>
        </p:txBody>
      </p:sp>
      <p:sp>
        <p:nvSpPr>
          <p:cNvPr id="8" name="Date Placeholder 7"/>
          <p:cNvSpPr>
            <a:spLocks noGrp="1"/>
          </p:cNvSpPr>
          <p:nvPr>
            <p:ph type="dt" sz="half" idx="10"/>
          </p:nvPr>
        </p:nvSpPr>
        <p:spPr/>
        <p:txBody>
          <a:bodyPr/>
          <a:lstStyle/>
          <a:p>
            <a:fld id="{80B25455-2751-8B41-BABA-4358FA09A082}" type="datetime4">
              <a:rPr lang="en-US" smtClean="0"/>
              <a:t>January 14, 2016</a:t>
            </a:fld>
            <a:endParaRPr lang="en-US" dirty="0"/>
          </a:p>
        </p:txBody>
      </p:sp>
      <p:sp>
        <p:nvSpPr>
          <p:cNvPr id="51203" name="Slide Number Placeholder 4"/>
          <p:cNvSpPr>
            <a:spLocks noGrp="1"/>
          </p:cNvSpPr>
          <p:nvPr>
            <p:ph type="sldNum" sz="quarter" idx="12"/>
          </p:nvPr>
        </p:nvSpPr>
        <p:spPr bwMode="auto">
          <a:noFill/>
          <a:ln>
            <a:miter lim="800000"/>
            <a:headEnd/>
            <a:tailEnd/>
          </a:ln>
        </p:spPr>
        <p:txBody>
          <a:bodyPr/>
          <a:lstStyle/>
          <a:p>
            <a:fld id="{51ACE6C2-D5DE-467A-85FA-25F098DB1795}" type="slidenum">
              <a:rPr lang="en-US"/>
              <a:pPr/>
              <a:t>29</a:t>
            </a:fld>
            <a:endParaRPr lang="en-US"/>
          </a:p>
        </p:txBody>
      </p:sp>
      <p:sp>
        <p:nvSpPr>
          <p:cNvPr id="9" name="Footer Placeholder 8"/>
          <p:cNvSpPr>
            <a:spLocks noGrp="1"/>
          </p:cNvSpPr>
          <p:nvPr>
            <p:ph type="ftr" sz="quarter" idx="3"/>
          </p:nvPr>
        </p:nvSpPr>
        <p:spPr/>
        <p:txBody>
          <a:bodyPr/>
          <a:lstStyle/>
          <a:p>
            <a:r>
              <a:rPr lang="da-DK" smtClean="0"/>
              <a:t>E.Kistenev, UTFSM, 2016</a:t>
            </a:r>
            <a:endParaRPr lang="en-US" dirty="0"/>
          </a:p>
        </p:txBody>
      </p:sp>
      <p:pic>
        <p:nvPicPr>
          <p:cNvPr id="51204" name="Picture 6" descr="Screen shot 2013-01-13 at 8.45.09 PM.png"/>
          <p:cNvPicPr>
            <a:picLocks noChangeAspect="1"/>
          </p:cNvPicPr>
          <p:nvPr/>
        </p:nvPicPr>
        <p:blipFill>
          <a:blip r:embed="rId2" cstate="print"/>
          <a:srcRect/>
          <a:stretch>
            <a:fillRect/>
          </a:stretch>
        </p:blipFill>
        <p:spPr bwMode="auto">
          <a:xfrm>
            <a:off x="4462463" y="3252787"/>
            <a:ext cx="4681537" cy="3605213"/>
          </a:xfrm>
          <a:prstGeom prst="rect">
            <a:avLst/>
          </a:prstGeom>
          <a:noFill/>
          <a:ln w="9525">
            <a:noFill/>
            <a:miter lim="800000"/>
            <a:headEnd/>
            <a:tailEnd/>
          </a:ln>
        </p:spPr>
      </p:pic>
      <p:pic>
        <p:nvPicPr>
          <p:cNvPr id="51206" name="Picture 1" descr="Screen shot 2014-06-18 at 2.37.39 PM.png"/>
          <p:cNvPicPr>
            <a:picLocks noChangeAspect="1"/>
          </p:cNvPicPr>
          <p:nvPr/>
        </p:nvPicPr>
        <p:blipFill>
          <a:blip r:embed="rId3" cstate="print"/>
          <a:srcRect/>
          <a:stretch>
            <a:fillRect/>
          </a:stretch>
        </p:blipFill>
        <p:spPr bwMode="auto">
          <a:xfrm>
            <a:off x="0" y="3481387"/>
            <a:ext cx="4532313" cy="3352800"/>
          </a:xfrm>
          <a:prstGeom prst="rect">
            <a:avLst/>
          </a:prstGeom>
          <a:noFill/>
          <a:ln w="9525">
            <a:noFill/>
            <a:miter lim="800000"/>
            <a:headEnd/>
            <a:tailEnd/>
          </a:ln>
        </p:spPr>
      </p:pic>
      <p:sp>
        <p:nvSpPr>
          <p:cNvPr id="10" name="Rounded Rectangle 9"/>
          <p:cNvSpPr/>
          <p:nvPr/>
        </p:nvSpPr>
        <p:spPr>
          <a:xfrm>
            <a:off x="1642047" y="3073672"/>
            <a:ext cx="1462765" cy="408623"/>
          </a:xfrm>
          <a:prstGeom prst="round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n-US" dirty="0" smtClean="0">
                <a:ea typeface="ＭＳ Ｐゴシック" pitchFamily="34" charset="-128"/>
              </a:rPr>
              <a:t>eRHIC @ BNL</a:t>
            </a:r>
            <a:endParaRPr lang="en-US" dirty="0"/>
          </a:p>
        </p:txBody>
      </p:sp>
      <p:sp>
        <p:nvSpPr>
          <p:cNvPr id="11" name="Rounded Rectangle 10"/>
          <p:cNvSpPr/>
          <p:nvPr/>
        </p:nvSpPr>
        <p:spPr>
          <a:xfrm>
            <a:off x="5791200" y="3071073"/>
            <a:ext cx="1418647" cy="408623"/>
          </a:xfrm>
          <a:prstGeom prst="round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n-US" dirty="0" smtClean="0">
                <a:ea typeface="ＭＳ Ｐゴシック" pitchFamily="34" charset="-128"/>
              </a:rPr>
              <a:t>MEIC @ JLab</a:t>
            </a:r>
            <a:endParaRPr lang="en-US" dirty="0"/>
          </a:p>
        </p:txBody>
      </p:sp>
      <p:sp>
        <p:nvSpPr>
          <p:cNvPr id="12" name="Rectangle 11"/>
          <p:cNvSpPr/>
          <p:nvPr/>
        </p:nvSpPr>
        <p:spPr>
          <a:xfrm>
            <a:off x="7606400" y="4953000"/>
            <a:ext cx="1670650" cy="646331"/>
          </a:xfrm>
          <a:prstGeom prst="rect">
            <a:avLst/>
          </a:prstGeom>
        </p:spPr>
        <p:txBody>
          <a:bodyPr wrap="none">
            <a:spAutoFit/>
          </a:bodyPr>
          <a:lstStyle/>
          <a:p>
            <a:pPr>
              <a:buFont typeface="Arial" pitchFamily="34" charset="0"/>
              <a:buChar char="•"/>
            </a:pPr>
            <a:r>
              <a:rPr lang="en-US" dirty="0" smtClean="0">
                <a:solidFill>
                  <a:srgbClr val="C00000"/>
                </a:solidFill>
                <a:ea typeface="ＭＳ Ｐゴシック" pitchFamily="34" charset="-128"/>
              </a:rPr>
              <a:t> p 100 GeV/c</a:t>
            </a:r>
          </a:p>
          <a:p>
            <a:pPr>
              <a:buFont typeface="Arial" pitchFamily="34" charset="0"/>
              <a:buChar char="•"/>
            </a:pPr>
            <a:r>
              <a:rPr lang="en-US" dirty="0" smtClean="0">
                <a:ea typeface="ＭＳ Ｐゴシック" pitchFamily="34" charset="-128"/>
              </a:rPr>
              <a:t> Support pol. D</a:t>
            </a:r>
            <a:endParaRPr lang="en-US" dirty="0"/>
          </a:p>
        </p:txBody>
      </p:sp>
      <p:sp>
        <p:nvSpPr>
          <p:cNvPr id="2" name="Rectangle 1"/>
          <p:cNvSpPr/>
          <p:nvPr/>
        </p:nvSpPr>
        <p:spPr>
          <a:xfrm>
            <a:off x="1351661" y="4920251"/>
            <a:ext cx="4572000" cy="984885"/>
          </a:xfrm>
          <a:prstGeom prst="rect">
            <a:avLst/>
          </a:prstGeom>
        </p:spPr>
        <p:txBody>
          <a:bodyPr>
            <a:spAutoFit/>
          </a:bodyPr>
          <a:lstStyle/>
          <a:p>
            <a:pPr marL="365760" lvl="0" indent="-256032">
              <a:spcBef>
                <a:spcPts val="400"/>
              </a:spcBef>
              <a:buClr>
                <a:schemeClr val="accent1"/>
              </a:buClr>
              <a:buSzPct val="68000"/>
              <a:buFont typeface="Wingdings" pitchFamily="2" charset="2"/>
              <a:buChar char="Ø"/>
              <a:defRPr/>
            </a:pPr>
            <a:r>
              <a:rPr lang="en-US" sz="1200" dirty="0">
                <a:solidFill>
                  <a:schemeClr val="accent1"/>
                </a:solidFill>
              </a:rPr>
              <a:t>250 GeV polarized proton</a:t>
            </a:r>
          </a:p>
          <a:p>
            <a:pPr marL="365760" lvl="0" indent="-256032">
              <a:spcBef>
                <a:spcPts val="400"/>
              </a:spcBef>
              <a:buClr>
                <a:schemeClr val="accent1"/>
              </a:buClr>
              <a:buSzPct val="68000"/>
              <a:buFont typeface="Wingdings" pitchFamily="2" charset="2"/>
              <a:buChar char="Ø"/>
              <a:defRPr/>
            </a:pPr>
            <a:r>
              <a:rPr lang="en-US" sz="1200" dirty="0">
                <a:solidFill>
                  <a:schemeClr val="accent1"/>
                </a:solidFill>
              </a:rPr>
              <a:t>100 GeV/N heavy nuclei</a:t>
            </a:r>
          </a:p>
          <a:p>
            <a:pPr marL="365760" lvl="0" indent="-256032">
              <a:spcBef>
                <a:spcPts val="400"/>
              </a:spcBef>
              <a:buClr>
                <a:schemeClr val="accent1"/>
              </a:buClr>
              <a:buSzPct val="68000"/>
              <a:buFont typeface="Wingdings" pitchFamily="2" charset="2"/>
              <a:buChar char="Ø"/>
              <a:defRPr/>
            </a:pPr>
            <a:r>
              <a:rPr lang="en-US" sz="1200" dirty="0">
                <a:solidFill>
                  <a:srgbClr val="C00000"/>
                </a:solidFill>
              </a:rPr>
              <a:t>15 GeV polarized electron</a:t>
            </a:r>
          </a:p>
          <a:p>
            <a:pPr marL="365760" lvl="0" indent="-256032">
              <a:spcBef>
                <a:spcPts val="400"/>
              </a:spcBef>
              <a:buClr>
                <a:schemeClr val="accent1"/>
              </a:buClr>
              <a:buSzPct val="68000"/>
              <a:buFont typeface="Wingdings" pitchFamily="2" charset="2"/>
              <a:buChar char="Ø"/>
              <a:defRPr/>
            </a:pPr>
            <a:r>
              <a:rPr lang="en-US" sz="1200" dirty="0"/>
              <a:t>luminosity ≥ 10</a:t>
            </a:r>
            <a:r>
              <a:rPr lang="en-US" sz="1200" baseline="30000" dirty="0"/>
              <a:t>33</a:t>
            </a:r>
            <a:r>
              <a:rPr lang="en-US" sz="1200" dirty="0"/>
              <a:t> cm</a:t>
            </a:r>
            <a:r>
              <a:rPr lang="en-US" sz="1200" baseline="30000" dirty="0"/>
              <a:t>-2</a:t>
            </a:r>
            <a:r>
              <a:rPr lang="en-US" sz="1200" dirty="0"/>
              <a:t>s</a:t>
            </a:r>
            <a:r>
              <a:rPr lang="en-US" sz="1200" baseline="30000" dirty="0"/>
              <a:t>-1</a:t>
            </a:r>
            <a:endParaRPr lang="en-US" sz="1200" dirty="0"/>
          </a:p>
        </p:txBody>
      </p:sp>
    </p:spTree>
    <p:extLst>
      <p:ext uri="{BB962C8B-B14F-4D97-AF65-F5344CB8AC3E}">
        <p14:creationId xmlns:p14="http://schemas.microsoft.com/office/powerpoint/2010/main" val="9695169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76200"/>
            <a:ext cx="9144000" cy="1143000"/>
          </a:xfrm>
        </p:spPr>
        <p:txBody>
          <a:bodyPr>
            <a:normAutofit/>
          </a:bodyPr>
          <a:lstStyle/>
          <a:p>
            <a:pPr algn="ctr"/>
            <a:r>
              <a:rPr lang="en-US" dirty="0" smtClean="0"/>
              <a:t>Relativistic Heavy Ion Collider </a:t>
            </a:r>
            <a:br>
              <a:rPr lang="en-US" dirty="0" smtClean="0"/>
            </a:br>
            <a:r>
              <a:rPr lang="en-US" dirty="0" smtClean="0"/>
              <a:t>Bird’s eye view</a:t>
            </a:r>
            <a:endParaRPr lang="en-US" dirty="0"/>
          </a:p>
        </p:txBody>
      </p:sp>
      <p:pic>
        <p:nvPicPr>
          <p:cNvPr id="3075" name="Picture 3"/>
          <p:cNvPicPr>
            <a:picLocks noGrp="1" noChangeAspect="1" noChangeArrowheads="1"/>
          </p:cNvPicPr>
          <p:nvPr>
            <p:ph idx="1"/>
          </p:nvPr>
        </p:nvPicPr>
        <p:blipFill>
          <a:blip r:embed="rId3" cstate="print"/>
          <a:srcRect t="10059" b="10059"/>
          <a:stretch>
            <a:fillRect/>
          </a:stretch>
        </p:blipFill>
        <p:spPr bwMode="auto">
          <a:xfrm>
            <a:off x="838200" y="1600200"/>
            <a:ext cx="7693025" cy="457200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fld id="{EDE73889-8752-428C-A11C-8679396BAC9B}" type="slidenum">
              <a:rPr lang="en-US" smtClean="0"/>
              <a:pPr/>
              <a:t>3</a:t>
            </a:fld>
            <a:endParaRPr lang="en-US" dirty="0"/>
          </a:p>
        </p:txBody>
      </p:sp>
      <p:grpSp>
        <p:nvGrpSpPr>
          <p:cNvPr id="12" name="Group 11"/>
          <p:cNvGrpSpPr/>
          <p:nvPr/>
        </p:nvGrpSpPr>
        <p:grpSpPr>
          <a:xfrm>
            <a:off x="155766" y="1295399"/>
            <a:ext cx="2054034" cy="2057985"/>
            <a:chOff x="0" y="2057400"/>
            <a:chExt cx="2054034" cy="1676400"/>
          </a:xfrm>
        </p:grpSpPr>
        <p:pic>
          <p:nvPicPr>
            <p:cNvPr id="10" name="Picture 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52400" y="2057400"/>
              <a:ext cx="838200" cy="273579"/>
            </a:xfrm>
            <a:prstGeom prst="rect">
              <a:avLst/>
            </a:prstGeom>
            <a:noFill/>
            <a:ln w="9525">
              <a:noFill/>
              <a:miter lim="800000"/>
              <a:headEnd/>
              <a:tailEnd/>
            </a:ln>
            <a:effectLst>
              <a:glow rad="101600">
                <a:schemeClr val="bg1">
                  <a:alpha val="60000"/>
                </a:schemeClr>
              </a:glow>
            </a:effectLst>
          </p:spPr>
        </p:pic>
        <p:pic>
          <p:nvPicPr>
            <p:cNvPr id="9" name="Picture 1" descr="E:\Dropbox\PHENIX\sPHENIX\ePHENIX DOC\phenix_quartercut.pn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0" y="2236952"/>
              <a:ext cx="2054034" cy="1496848"/>
            </a:xfrm>
            <a:prstGeom prst="rect">
              <a:avLst/>
            </a:prstGeom>
            <a:noFill/>
            <a:effectLst>
              <a:glow rad="101600">
                <a:schemeClr val="bg1">
                  <a:alpha val="60000"/>
                </a:schemeClr>
              </a:glow>
            </a:effectLst>
          </p:spPr>
        </p:pic>
      </p:grpSp>
      <p:grpSp>
        <p:nvGrpSpPr>
          <p:cNvPr id="14" name="Group 13"/>
          <p:cNvGrpSpPr/>
          <p:nvPr/>
        </p:nvGrpSpPr>
        <p:grpSpPr>
          <a:xfrm>
            <a:off x="2581158" y="1904999"/>
            <a:ext cx="1962228" cy="2209801"/>
            <a:chOff x="2914572" y="2438400"/>
            <a:chExt cx="1962228" cy="2185730"/>
          </a:xfrm>
        </p:grpSpPr>
        <p:pic>
          <p:nvPicPr>
            <p:cNvPr id="11" name="Picture 5"/>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066972" y="2438400"/>
              <a:ext cx="838200" cy="542719"/>
            </a:xfrm>
            <a:prstGeom prst="rect">
              <a:avLst/>
            </a:prstGeom>
            <a:noFill/>
            <a:ln w="9525">
              <a:noFill/>
              <a:miter lim="800000"/>
              <a:headEnd/>
              <a:tailEnd/>
            </a:ln>
            <a:effectLst>
              <a:glow rad="101600">
                <a:schemeClr val="bg1">
                  <a:alpha val="60000"/>
                </a:schemeClr>
              </a:glow>
            </a:effectLst>
          </p:spPr>
        </p:pic>
        <p:pic>
          <p:nvPicPr>
            <p:cNvPr id="13" name="Picture 4" descr="E:\My Documents\Desktop\star.png"/>
            <p:cNvPicPr>
              <a:picLocks noChangeAspect="1" noChangeArrowheads="1"/>
            </p:cNvPicPr>
            <p:nvPr/>
          </p:nvPicPr>
          <p:blipFill>
            <a:blip r:embed="rId7" cstate="print"/>
            <a:srcRect/>
            <a:stretch>
              <a:fillRect/>
            </a:stretch>
          </p:blipFill>
          <p:spPr bwMode="auto">
            <a:xfrm>
              <a:off x="2914572" y="2971799"/>
              <a:ext cx="1962228" cy="1652331"/>
            </a:xfrm>
            <a:prstGeom prst="rect">
              <a:avLst/>
            </a:prstGeom>
            <a:noFill/>
            <a:effectLst>
              <a:glow rad="101600">
                <a:schemeClr val="bg1">
                  <a:alpha val="60000"/>
                </a:schemeClr>
              </a:glow>
            </a:effectLst>
          </p:spPr>
        </p:pic>
      </p:grpSp>
      <p:sp>
        <p:nvSpPr>
          <p:cNvPr id="17" name="Rectangle 16"/>
          <p:cNvSpPr/>
          <p:nvPr/>
        </p:nvSpPr>
        <p:spPr>
          <a:xfrm>
            <a:off x="5867400" y="3505200"/>
            <a:ext cx="1015021" cy="369332"/>
          </a:xfrm>
          <a:prstGeom prst="rect">
            <a:avLst/>
          </a:prstGeom>
        </p:spPr>
        <p:txBody>
          <a:bodyPr wrap="none">
            <a:spAutoFit/>
          </a:bodyPr>
          <a:lstStyle/>
          <a:p>
            <a:r>
              <a:rPr lang="el-GR" b="1" i="1" dirty="0" smtClean="0">
                <a:solidFill>
                  <a:schemeClr val="bg1"/>
                </a:solidFill>
                <a:effectLst>
                  <a:glow rad="101600">
                    <a:schemeClr val="accent1">
                      <a:satMod val="175000"/>
                      <a:alpha val="40000"/>
                    </a:schemeClr>
                  </a:glow>
                </a:effectLst>
              </a:rPr>
              <a:t>Φ</a:t>
            </a:r>
            <a:r>
              <a:rPr lang="en-US" b="1" dirty="0" smtClean="0">
                <a:solidFill>
                  <a:schemeClr val="bg1"/>
                </a:solidFill>
                <a:effectLst>
                  <a:glow rad="101600">
                    <a:schemeClr val="accent1">
                      <a:satMod val="175000"/>
                      <a:alpha val="40000"/>
                    </a:schemeClr>
                  </a:glow>
                </a:effectLst>
              </a:rPr>
              <a:t> 1.2km</a:t>
            </a:r>
            <a:endParaRPr lang="en-US" b="1" dirty="0">
              <a:solidFill>
                <a:schemeClr val="bg1"/>
              </a:solidFill>
              <a:effectLst>
                <a:glow rad="101600">
                  <a:schemeClr val="accent1">
                    <a:satMod val="175000"/>
                    <a:alpha val="40000"/>
                  </a:schemeClr>
                </a:glow>
              </a:effectLst>
            </a:endParaRPr>
          </a:p>
        </p:txBody>
      </p:sp>
      <p:cxnSp>
        <p:nvCxnSpPr>
          <p:cNvPr id="22" name="Straight Arrow Connector 21"/>
          <p:cNvCxnSpPr/>
          <p:nvPr/>
        </p:nvCxnSpPr>
        <p:spPr>
          <a:xfrm>
            <a:off x="4953000" y="2514600"/>
            <a:ext cx="914400" cy="914400"/>
          </a:xfrm>
          <a:prstGeom prst="straightConnector1">
            <a:avLst/>
          </a:prstGeom>
          <a:ln w="28575">
            <a:solidFill>
              <a:schemeClr val="bg1"/>
            </a:solidFill>
            <a:tailEnd type="arrow"/>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flipV="1">
            <a:off x="3886200" y="1524000"/>
            <a:ext cx="482600" cy="482600"/>
          </a:xfrm>
          <a:prstGeom prst="straightConnector1">
            <a:avLst/>
          </a:prstGeom>
          <a:ln w="28575">
            <a:solidFill>
              <a:schemeClr val="bg1"/>
            </a:solidFill>
            <a:tailEnd type="arrow"/>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a:blip r:embed="rId8"/>
          <a:stretch>
            <a:fillRect/>
          </a:stretch>
        </p:blipFill>
        <p:spPr>
          <a:xfrm>
            <a:off x="5562600" y="3962400"/>
            <a:ext cx="2956116" cy="2220897"/>
          </a:xfrm>
          <a:prstGeom prst="rect">
            <a:avLst/>
          </a:prstGeom>
        </p:spPr>
      </p:pic>
      <p:sp>
        <p:nvSpPr>
          <p:cNvPr id="16" name="Date Placeholder 15"/>
          <p:cNvSpPr>
            <a:spLocks noGrp="1"/>
          </p:cNvSpPr>
          <p:nvPr>
            <p:ph type="dt" sz="half" idx="10"/>
          </p:nvPr>
        </p:nvSpPr>
        <p:spPr/>
        <p:txBody>
          <a:bodyPr/>
          <a:lstStyle/>
          <a:p>
            <a:pPr>
              <a:defRPr/>
            </a:pPr>
            <a:fld id="{2AD93368-8B3B-624B-B892-6783FB04464C}" type="datetime4">
              <a:rPr lang="en-US" altLang="ja-JP" smtClean="0"/>
              <a:t>January 14, 2016</a:t>
            </a:fld>
            <a:endParaRPr lang="en-US" altLang="ja-JP" dirty="0"/>
          </a:p>
        </p:txBody>
      </p:sp>
      <p:sp>
        <p:nvSpPr>
          <p:cNvPr id="18" name="Footer Placeholder 17"/>
          <p:cNvSpPr>
            <a:spLocks noGrp="1"/>
          </p:cNvSpPr>
          <p:nvPr>
            <p:ph type="ftr" sz="quarter" idx="3"/>
          </p:nvPr>
        </p:nvSpPr>
        <p:spPr/>
        <p:txBody>
          <a:bodyPr/>
          <a:lstStyle/>
          <a:p>
            <a:pPr>
              <a:defRPr/>
            </a:pPr>
            <a:r>
              <a:rPr lang="en-US" altLang="ja-JP" smtClean="0"/>
              <a:t>E.Kistenev, UTFSM, 2016</a:t>
            </a:r>
            <a:endParaRPr lang="en-US" altLang="ja-JP" dirty="0"/>
          </a:p>
        </p:txBody>
      </p:sp>
    </p:spTree>
    <p:extLst>
      <p:ext uri="{BB962C8B-B14F-4D97-AF65-F5344CB8AC3E}">
        <p14:creationId xmlns:p14="http://schemas.microsoft.com/office/powerpoint/2010/main" val="36955317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74638"/>
            <a:ext cx="8153400" cy="1143000"/>
          </a:xfrm>
        </p:spPr>
        <p:txBody>
          <a:bodyPr>
            <a:noAutofit/>
          </a:bodyPr>
          <a:lstStyle/>
          <a:p>
            <a:r>
              <a:rPr lang="en-US" sz="3200" dirty="0" smtClean="0"/>
              <a:t>Physics goals: nucleus as a laboratory for QCD</a:t>
            </a:r>
            <a:endParaRPr lang="en-US" sz="3200" dirty="0"/>
          </a:p>
        </p:txBody>
      </p:sp>
      <p:sp>
        <p:nvSpPr>
          <p:cNvPr id="2" name="Content Placeholder 1"/>
          <p:cNvSpPr>
            <a:spLocks noGrp="1"/>
          </p:cNvSpPr>
          <p:nvPr>
            <p:ph idx="1"/>
          </p:nvPr>
        </p:nvSpPr>
        <p:spPr>
          <a:xfrm>
            <a:off x="457200" y="1447800"/>
            <a:ext cx="5638800" cy="4919472"/>
          </a:xfrm>
        </p:spPr>
        <p:txBody>
          <a:bodyPr>
            <a:normAutofit fontScale="85000" lnSpcReduction="20000"/>
          </a:bodyPr>
          <a:lstStyle/>
          <a:p>
            <a:r>
              <a:rPr lang="en-US" sz="2400" dirty="0" smtClean="0"/>
              <a:t>The compelling </a:t>
            </a:r>
            <a:r>
              <a:rPr lang="en-US" sz="2400" dirty="0" smtClean="0">
                <a:solidFill>
                  <a:schemeClr val="accent1"/>
                </a:solidFill>
              </a:rPr>
              <a:t>questions</a:t>
            </a:r>
            <a:r>
              <a:rPr lang="en-US" sz="2400" dirty="0" smtClean="0"/>
              <a:t>: </a:t>
            </a:r>
          </a:p>
          <a:p>
            <a:pPr lvl="1"/>
            <a:r>
              <a:rPr lang="en-US" sz="2000" dirty="0" smtClean="0"/>
              <a:t>Where does the saturation of gluon densities set in?</a:t>
            </a:r>
          </a:p>
          <a:p>
            <a:pPr lvl="1"/>
            <a:r>
              <a:rPr lang="en-US" sz="2000" dirty="0" smtClean="0"/>
              <a:t>How does the nuclear environment affect the distribution of quarks and gluons and their interactions in nuclei?</a:t>
            </a:r>
          </a:p>
          <a:p>
            <a:r>
              <a:rPr lang="en-US" sz="2400" dirty="0" smtClean="0">
                <a:solidFill>
                  <a:schemeClr val="accent1"/>
                </a:solidFill>
              </a:rPr>
              <a:t>Deliverable</a:t>
            </a:r>
            <a:r>
              <a:rPr lang="en-US" sz="2400" dirty="0" smtClean="0"/>
              <a:t> measurement using electron-ion collisions</a:t>
            </a:r>
          </a:p>
          <a:p>
            <a:pPr lvl="1"/>
            <a:r>
              <a:rPr lang="en-US" sz="2000" dirty="0" smtClean="0"/>
              <a:t>Probing </a:t>
            </a:r>
            <a:r>
              <a:rPr lang="en-US" sz="2000" dirty="0" smtClean="0">
                <a:solidFill>
                  <a:schemeClr val="accent5">
                    <a:lumMod val="50000"/>
                  </a:schemeClr>
                </a:solidFill>
              </a:rPr>
              <a:t>saturation of gluon </a:t>
            </a:r>
            <a:r>
              <a:rPr lang="en-US" sz="2000" dirty="0" smtClean="0"/>
              <a:t>using diffractive process and correlation measurements</a:t>
            </a:r>
          </a:p>
          <a:p>
            <a:pPr lvl="1"/>
            <a:r>
              <a:rPr lang="en-US" sz="2000" dirty="0" smtClean="0">
                <a:solidFill>
                  <a:schemeClr val="accent5">
                    <a:lumMod val="50000"/>
                  </a:schemeClr>
                </a:solidFill>
              </a:rPr>
              <a:t>Nuclear modification </a:t>
            </a:r>
            <a:r>
              <a:rPr lang="en-US" sz="2000" dirty="0" smtClean="0"/>
              <a:t>for hadron and heavy flavor production in DIS events; probe of </a:t>
            </a:r>
            <a:r>
              <a:rPr lang="en-US" sz="2000" dirty="0" err="1" smtClean="0"/>
              <a:t>nPDF</a:t>
            </a:r>
            <a:endParaRPr lang="en-US" sz="2000" dirty="0" smtClean="0"/>
          </a:p>
          <a:p>
            <a:pPr lvl="1"/>
            <a:r>
              <a:rPr lang="en-US" sz="2000" dirty="0" smtClean="0">
                <a:solidFill>
                  <a:schemeClr val="accent5">
                    <a:lumMod val="50000"/>
                  </a:schemeClr>
                </a:solidFill>
              </a:rPr>
              <a:t>Exclusive vector-meson production</a:t>
            </a:r>
            <a:r>
              <a:rPr lang="en-US" sz="2000" dirty="0" smtClean="0"/>
              <a:t> in </a:t>
            </a:r>
            <a:r>
              <a:rPr lang="en-US" sz="2000" dirty="0" err="1" smtClean="0"/>
              <a:t>eA</a:t>
            </a:r>
            <a:endParaRPr lang="en-US" sz="2000" dirty="0" smtClean="0"/>
          </a:p>
          <a:p>
            <a:r>
              <a:rPr lang="en-US" sz="2400" dirty="0" smtClean="0"/>
              <a:t>Leading</a:t>
            </a:r>
            <a:r>
              <a:rPr lang="en-US" sz="2400" dirty="0" smtClean="0">
                <a:solidFill>
                  <a:schemeClr val="accent1"/>
                </a:solidFill>
              </a:rPr>
              <a:t> detector </a:t>
            </a:r>
            <a:r>
              <a:rPr lang="en-US" sz="2400" dirty="0" smtClean="0"/>
              <a:t>requirement:</a:t>
            </a:r>
          </a:p>
          <a:p>
            <a:pPr lvl="1"/>
            <a:r>
              <a:rPr lang="en-US" sz="2000" dirty="0" smtClean="0">
                <a:solidFill>
                  <a:schemeClr val="accent5">
                    <a:lumMod val="50000"/>
                  </a:schemeClr>
                </a:solidFill>
              </a:rPr>
              <a:t>ID of hadron and heavy flavor </a:t>
            </a:r>
            <a:r>
              <a:rPr lang="en-US" sz="2000" dirty="0" smtClean="0"/>
              <a:t>production </a:t>
            </a:r>
          </a:p>
          <a:p>
            <a:pPr lvl="1"/>
            <a:r>
              <a:rPr lang="en-US" sz="2000" dirty="0" smtClean="0">
                <a:solidFill>
                  <a:schemeClr val="accent5">
                    <a:lumMod val="50000"/>
                  </a:schemeClr>
                </a:solidFill>
              </a:rPr>
              <a:t>Large calorimeter coverage </a:t>
            </a:r>
            <a:r>
              <a:rPr lang="en-US" sz="2000" dirty="0" smtClean="0"/>
              <a:t>to ID diffractive events</a:t>
            </a:r>
          </a:p>
          <a:p>
            <a:pPr lvl="1"/>
            <a:r>
              <a:rPr lang="en-US" sz="2000" dirty="0" smtClean="0"/>
              <a:t>Detection/rejection of </a:t>
            </a:r>
            <a:r>
              <a:rPr lang="en-US" sz="2000" dirty="0" smtClean="0">
                <a:solidFill>
                  <a:schemeClr val="accent5">
                    <a:lumMod val="50000"/>
                  </a:schemeClr>
                </a:solidFill>
              </a:rPr>
              <a:t>break-up neutron </a:t>
            </a:r>
            <a:r>
              <a:rPr lang="en-US" sz="2000" dirty="0" smtClean="0"/>
              <a:t>production in </a:t>
            </a:r>
            <a:r>
              <a:rPr lang="en-US" sz="2000" dirty="0" err="1" smtClean="0"/>
              <a:t>eA</a:t>
            </a:r>
            <a:r>
              <a:rPr lang="en-US" sz="2000" dirty="0" smtClean="0"/>
              <a:t> collisions</a:t>
            </a:r>
          </a:p>
        </p:txBody>
      </p:sp>
      <p:sp>
        <p:nvSpPr>
          <p:cNvPr id="3" name="Date Placeholder 2"/>
          <p:cNvSpPr>
            <a:spLocks noGrp="1"/>
          </p:cNvSpPr>
          <p:nvPr>
            <p:ph type="dt" sz="half" idx="10"/>
          </p:nvPr>
        </p:nvSpPr>
        <p:spPr/>
        <p:txBody>
          <a:bodyPr/>
          <a:lstStyle/>
          <a:p>
            <a:fld id="{257CDDDF-5FF8-5047-80DC-23F0DF4FC6F4}" type="datetime4">
              <a:rPr lang="en-US" smtClean="0"/>
              <a:t>January 14, 2016</a:t>
            </a:fld>
            <a:endParaRPr lang="en-US" dirty="0"/>
          </a:p>
        </p:txBody>
      </p:sp>
      <p:sp>
        <p:nvSpPr>
          <p:cNvPr id="5" name="Slide Number Placeholder 4"/>
          <p:cNvSpPr>
            <a:spLocks noGrp="1"/>
          </p:cNvSpPr>
          <p:nvPr>
            <p:ph type="sldNum" sz="quarter" idx="12"/>
          </p:nvPr>
        </p:nvSpPr>
        <p:spPr/>
        <p:txBody>
          <a:bodyPr/>
          <a:lstStyle/>
          <a:p>
            <a:fld id="{EDE73889-8752-428C-A11C-8679396BAC9B}" type="slidenum">
              <a:rPr lang="en-US" smtClean="0"/>
              <a:pPr/>
              <a:t>30</a:t>
            </a:fld>
            <a:endParaRPr lang="en-US" dirty="0"/>
          </a:p>
        </p:txBody>
      </p:sp>
      <p:sp>
        <p:nvSpPr>
          <p:cNvPr id="4" name="Footer Placeholder 3"/>
          <p:cNvSpPr>
            <a:spLocks noGrp="1"/>
          </p:cNvSpPr>
          <p:nvPr>
            <p:ph type="ftr" sz="quarter" idx="3"/>
          </p:nvPr>
        </p:nvSpPr>
        <p:spPr/>
        <p:txBody>
          <a:bodyPr/>
          <a:lstStyle/>
          <a:p>
            <a:r>
              <a:rPr lang="da-DK" smtClean="0"/>
              <a:t>E.Kistenev, UTFSM, 2016</a:t>
            </a:r>
            <a:endParaRPr lang="en-US" dirty="0"/>
          </a:p>
        </p:txBody>
      </p:sp>
      <p:sp>
        <p:nvSpPr>
          <p:cNvPr id="68" name="Rectangle 67"/>
          <p:cNvSpPr/>
          <p:nvPr/>
        </p:nvSpPr>
        <p:spPr>
          <a:xfrm>
            <a:off x="4876800" y="1143000"/>
            <a:ext cx="3447034" cy="307777"/>
          </a:xfrm>
          <a:prstGeom prst="rect">
            <a:avLst/>
          </a:prstGeom>
        </p:spPr>
        <p:txBody>
          <a:bodyPr wrap="none">
            <a:spAutoFit/>
          </a:bodyPr>
          <a:lstStyle/>
          <a:p>
            <a:r>
              <a:rPr lang="en-US" sz="1400" dirty="0" smtClean="0"/>
              <a:t>Outlined in EIC white paper, arXiv:1212.1701</a:t>
            </a:r>
          </a:p>
        </p:txBody>
      </p:sp>
      <p:grpSp>
        <p:nvGrpSpPr>
          <p:cNvPr id="7" name="Group 2"/>
          <p:cNvGrpSpPr>
            <a:grpSpLocks/>
          </p:cNvGrpSpPr>
          <p:nvPr/>
        </p:nvGrpSpPr>
        <p:grpSpPr bwMode="auto">
          <a:xfrm>
            <a:off x="6477000" y="4572000"/>
            <a:ext cx="2034367" cy="1295400"/>
            <a:chOff x="-57" y="125"/>
            <a:chExt cx="3628" cy="2065"/>
          </a:xfrm>
        </p:grpSpPr>
        <p:grpSp>
          <p:nvGrpSpPr>
            <p:cNvPr id="8" name="Group 3"/>
            <p:cNvGrpSpPr>
              <a:grpSpLocks/>
            </p:cNvGrpSpPr>
            <p:nvPr/>
          </p:nvGrpSpPr>
          <p:grpSpPr bwMode="auto">
            <a:xfrm>
              <a:off x="879" y="130"/>
              <a:ext cx="2058" cy="2060"/>
              <a:chOff x="0" y="0"/>
              <a:chExt cx="2058" cy="2060"/>
            </a:xfrm>
          </p:grpSpPr>
          <p:sp>
            <p:nvSpPr>
              <p:cNvPr id="47" name="Oval 4"/>
              <p:cNvSpPr>
                <a:spLocks/>
              </p:cNvSpPr>
              <p:nvPr/>
            </p:nvSpPr>
            <p:spPr bwMode="auto">
              <a:xfrm>
                <a:off x="395" y="107"/>
                <a:ext cx="625" cy="623"/>
              </a:xfrm>
              <a:prstGeom prst="ellipse">
                <a:avLst/>
              </a:prstGeom>
              <a:gradFill rotWithShape="0">
                <a:gsLst>
                  <a:gs pos="0">
                    <a:srgbClr val="00FF00"/>
                  </a:gs>
                  <a:gs pos="100000">
                    <a:srgbClr val="00AE00"/>
                  </a:gs>
                </a:gsLst>
                <a:path path="rect">
                  <a:fillToRect l="50000" t="50000" r="50000" b="50000"/>
                </a:path>
              </a:gradFill>
              <a:ln w="9360">
                <a:solidFill>
                  <a:schemeClr val="tx1"/>
                </a:solidFill>
                <a:miter lim="800000"/>
                <a:headEnd/>
                <a:tailEnd/>
              </a:ln>
            </p:spPr>
            <p:txBody>
              <a:bodyPr lIns="0" tIns="0" rIns="0" bIns="0"/>
              <a:lstStyle/>
              <a:p>
                <a:endParaRPr lang="en-US"/>
              </a:p>
            </p:txBody>
          </p:sp>
          <p:sp>
            <p:nvSpPr>
              <p:cNvPr id="48" name="Oval 5"/>
              <p:cNvSpPr>
                <a:spLocks/>
              </p:cNvSpPr>
              <p:nvPr/>
            </p:nvSpPr>
            <p:spPr bwMode="auto">
              <a:xfrm>
                <a:off x="588" y="396"/>
                <a:ext cx="630" cy="623"/>
              </a:xfrm>
              <a:prstGeom prst="ellipse">
                <a:avLst/>
              </a:prstGeom>
              <a:gradFill rotWithShape="0">
                <a:gsLst>
                  <a:gs pos="0">
                    <a:srgbClr val="00FF00"/>
                  </a:gs>
                  <a:gs pos="100000">
                    <a:srgbClr val="00AE00"/>
                  </a:gs>
                </a:gsLst>
                <a:path path="rect">
                  <a:fillToRect l="50000" t="50000" r="50000" b="50000"/>
                </a:path>
              </a:gradFill>
              <a:ln w="9360">
                <a:solidFill>
                  <a:schemeClr val="tx1"/>
                </a:solidFill>
                <a:miter lim="800000"/>
                <a:headEnd/>
                <a:tailEnd/>
              </a:ln>
            </p:spPr>
            <p:txBody>
              <a:bodyPr lIns="0" tIns="0" rIns="0" bIns="0"/>
              <a:lstStyle/>
              <a:p>
                <a:endParaRPr lang="en-US"/>
              </a:p>
            </p:txBody>
          </p:sp>
          <p:sp>
            <p:nvSpPr>
              <p:cNvPr id="49" name="Oval 6"/>
              <p:cNvSpPr>
                <a:spLocks/>
              </p:cNvSpPr>
              <p:nvPr/>
            </p:nvSpPr>
            <p:spPr bwMode="auto">
              <a:xfrm>
                <a:off x="114" y="399"/>
                <a:ext cx="627" cy="623"/>
              </a:xfrm>
              <a:prstGeom prst="ellipse">
                <a:avLst/>
              </a:prstGeom>
              <a:gradFill rotWithShape="0">
                <a:gsLst>
                  <a:gs pos="0">
                    <a:srgbClr val="00FF00"/>
                  </a:gs>
                  <a:gs pos="100000">
                    <a:srgbClr val="00AE00"/>
                  </a:gs>
                </a:gsLst>
                <a:path path="rect">
                  <a:fillToRect l="50000" t="50000" r="50000" b="50000"/>
                </a:path>
              </a:gradFill>
              <a:ln w="9360">
                <a:solidFill>
                  <a:schemeClr val="tx1"/>
                </a:solidFill>
                <a:miter lim="800000"/>
                <a:headEnd/>
                <a:tailEnd/>
              </a:ln>
            </p:spPr>
            <p:txBody>
              <a:bodyPr lIns="0" tIns="0" rIns="0" bIns="0"/>
              <a:lstStyle/>
              <a:p>
                <a:endParaRPr lang="en-US"/>
              </a:p>
            </p:txBody>
          </p:sp>
          <p:sp>
            <p:nvSpPr>
              <p:cNvPr id="50" name="Oval 7"/>
              <p:cNvSpPr>
                <a:spLocks/>
              </p:cNvSpPr>
              <p:nvPr/>
            </p:nvSpPr>
            <p:spPr bwMode="auto">
              <a:xfrm>
                <a:off x="1286" y="892"/>
                <a:ext cx="628" cy="623"/>
              </a:xfrm>
              <a:prstGeom prst="ellipse">
                <a:avLst/>
              </a:prstGeom>
              <a:gradFill rotWithShape="0">
                <a:gsLst>
                  <a:gs pos="0">
                    <a:srgbClr val="00FF00"/>
                  </a:gs>
                  <a:gs pos="100000">
                    <a:srgbClr val="00AE00"/>
                  </a:gs>
                </a:gsLst>
                <a:path path="rect">
                  <a:fillToRect l="50000" t="50000" r="50000" b="50000"/>
                </a:path>
              </a:gradFill>
              <a:ln w="9360">
                <a:solidFill>
                  <a:schemeClr val="tx1"/>
                </a:solidFill>
                <a:miter lim="800000"/>
                <a:headEnd/>
                <a:tailEnd/>
              </a:ln>
            </p:spPr>
            <p:txBody>
              <a:bodyPr lIns="0" tIns="0" rIns="0" bIns="0"/>
              <a:lstStyle/>
              <a:p>
                <a:endParaRPr lang="en-US"/>
              </a:p>
            </p:txBody>
          </p:sp>
          <p:sp>
            <p:nvSpPr>
              <p:cNvPr id="51" name="Oval 8"/>
              <p:cNvSpPr>
                <a:spLocks/>
              </p:cNvSpPr>
              <p:nvPr/>
            </p:nvSpPr>
            <p:spPr bwMode="auto">
              <a:xfrm>
                <a:off x="842" y="1436"/>
                <a:ext cx="628" cy="624"/>
              </a:xfrm>
              <a:prstGeom prst="ellipse">
                <a:avLst/>
              </a:prstGeom>
              <a:gradFill rotWithShape="0">
                <a:gsLst>
                  <a:gs pos="0">
                    <a:srgbClr val="00FF00"/>
                  </a:gs>
                  <a:gs pos="100000">
                    <a:srgbClr val="00AE00"/>
                  </a:gs>
                </a:gsLst>
                <a:path path="rect">
                  <a:fillToRect l="50000" t="50000" r="50000" b="50000"/>
                </a:path>
              </a:gradFill>
              <a:ln w="9360">
                <a:solidFill>
                  <a:schemeClr val="tx1"/>
                </a:solidFill>
                <a:miter lim="800000"/>
                <a:headEnd/>
                <a:tailEnd/>
              </a:ln>
            </p:spPr>
            <p:txBody>
              <a:bodyPr lIns="0" tIns="0" rIns="0" bIns="0"/>
              <a:lstStyle/>
              <a:p>
                <a:endParaRPr lang="en-US"/>
              </a:p>
            </p:txBody>
          </p:sp>
          <p:sp>
            <p:nvSpPr>
              <p:cNvPr id="52" name="Oval 9"/>
              <p:cNvSpPr>
                <a:spLocks/>
              </p:cNvSpPr>
              <p:nvPr/>
            </p:nvSpPr>
            <p:spPr bwMode="auto">
              <a:xfrm>
                <a:off x="1119" y="128"/>
                <a:ext cx="626" cy="624"/>
              </a:xfrm>
              <a:prstGeom prst="ellipse">
                <a:avLst/>
              </a:prstGeom>
              <a:gradFill rotWithShape="0">
                <a:gsLst>
                  <a:gs pos="0">
                    <a:srgbClr val="00FF00"/>
                  </a:gs>
                  <a:gs pos="100000">
                    <a:srgbClr val="00AE00"/>
                  </a:gs>
                </a:gsLst>
                <a:path path="rect">
                  <a:fillToRect l="50000" t="50000" r="50000" b="50000"/>
                </a:path>
              </a:gradFill>
              <a:ln w="9360">
                <a:solidFill>
                  <a:schemeClr val="tx1"/>
                </a:solidFill>
                <a:miter lim="800000"/>
                <a:headEnd/>
                <a:tailEnd/>
              </a:ln>
            </p:spPr>
            <p:txBody>
              <a:bodyPr lIns="0" tIns="0" rIns="0" bIns="0"/>
              <a:lstStyle/>
              <a:p>
                <a:endParaRPr lang="en-US"/>
              </a:p>
            </p:txBody>
          </p:sp>
          <p:sp>
            <p:nvSpPr>
              <p:cNvPr id="53" name="Oval 10"/>
              <p:cNvSpPr>
                <a:spLocks/>
              </p:cNvSpPr>
              <p:nvPr/>
            </p:nvSpPr>
            <p:spPr bwMode="auto">
              <a:xfrm>
                <a:off x="752" y="0"/>
                <a:ext cx="632" cy="621"/>
              </a:xfrm>
              <a:prstGeom prst="ellipse">
                <a:avLst/>
              </a:prstGeom>
              <a:gradFill rotWithShape="0">
                <a:gsLst>
                  <a:gs pos="0">
                    <a:srgbClr val="00FF00"/>
                  </a:gs>
                  <a:gs pos="100000">
                    <a:srgbClr val="00AE00"/>
                  </a:gs>
                </a:gsLst>
                <a:path path="rect">
                  <a:fillToRect l="50000" t="50000" r="50000" b="50000"/>
                </a:path>
              </a:gradFill>
              <a:ln w="9360">
                <a:solidFill>
                  <a:schemeClr val="tx1"/>
                </a:solidFill>
                <a:miter lim="800000"/>
                <a:headEnd/>
                <a:tailEnd/>
              </a:ln>
            </p:spPr>
            <p:txBody>
              <a:bodyPr lIns="0" tIns="0" rIns="0" bIns="0"/>
              <a:lstStyle/>
              <a:p>
                <a:endParaRPr lang="en-US"/>
              </a:p>
            </p:txBody>
          </p:sp>
          <p:sp>
            <p:nvSpPr>
              <p:cNvPr id="54" name="Oval 11"/>
              <p:cNvSpPr>
                <a:spLocks/>
              </p:cNvSpPr>
              <p:nvPr/>
            </p:nvSpPr>
            <p:spPr bwMode="auto">
              <a:xfrm>
                <a:off x="1430" y="490"/>
                <a:ext cx="628" cy="623"/>
              </a:xfrm>
              <a:prstGeom prst="ellipse">
                <a:avLst/>
              </a:prstGeom>
              <a:gradFill rotWithShape="0">
                <a:gsLst>
                  <a:gs pos="0">
                    <a:srgbClr val="00FF00"/>
                  </a:gs>
                  <a:gs pos="100000">
                    <a:srgbClr val="00AE00"/>
                  </a:gs>
                </a:gsLst>
                <a:path path="rect">
                  <a:fillToRect l="50000" t="50000" r="50000" b="50000"/>
                </a:path>
              </a:gradFill>
              <a:ln w="9360">
                <a:solidFill>
                  <a:schemeClr val="tx1"/>
                </a:solidFill>
                <a:miter lim="800000"/>
                <a:headEnd/>
                <a:tailEnd/>
              </a:ln>
            </p:spPr>
            <p:txBody>
              <a:bodyPr lIns="0" tIns="0" rIns="0" bIns="0"/>
              <a:lstStyle/>
              <a:p>
                <a:endParaRPr lang="en-US"/>
              </a:p>
            </p:txBody>
          </p:sp>
          <p:sp>
            <p:nvSpPr>
              <p:cNvPr id="55" name="Oval 12"/>
              <p:cNvSpPr>
                <a:spLocks/>
              </p:cNvSpPr>
              <p:nvPr/>
            </p:nvSpPr>
            <p:spPr bwMode="auto">
              <a:xfrm>
                <a:off x="424" y="791"/>
                <a:ext cx="632" cy="623"/>
              </a:xfrm>
              <a:prstGeom prst="ellipse">
                <a:avLst/>
              </a:prstGeom>
              <a:gradFill rotWithShape="0">
                <a:gsLst>
                  <a:gs pos="0">
                    <a:srgbClr val="00FF00"/>
                  </a:gs>
                  <a:gs pos="100000">
                    <a:srgbClr val="00AE00"/>
                  </a:gs>
                </a:gsLst>
                <a:path path="rect">
                  <a:fillToRect l="50000" t="50000" r="50000" b="50000"/>
                </a:path>
              </a:gradFill>
              <a:ln w="9360">
                <a:solidFill>
                  <a:schemeClr val="tx1"/>
                </a:solidFill>
                <a:miter lim="800000"/>
                <a:headEnd/>
                <a:tailEnd/>
              </a:ln>
            </p:spPr>
            <p:txBody>
              <a:bodyPr lIns="0" tIns="0" rIns="0" bIns="0"/>
              <a:lstStyle/>
              <a:p>
                <a:endParaRPr lang="en-US"/>
              </a:p>
            </p:txBody>
          </p:sp>
          <p:sp>
            <p:nvSpPr>
              <p:cNvPr id="56" name="Oval 13"/>
              <p:cNvSpPr>
                <a:spLocks/>
              </p:cNvSpPr>
              <p:nvPr/>
            </p:nvSpPr>
            <p:spPr bwMode="auto">
              <a:xfrm>
                <a:off x="0" y="891"/>
                <a:ext cx="628" cy="623"/>
              </a:xfrm>
              <a:prstGeom prst="ellipse">
                <a:avLst/>
              </a:prstGeom>
              <a:gradFill rotWithShape="0">
                <a:gsLst>
                  <a:gs pos="0">
                    <a:srgbClr val="00FF00"/>
                  </a:gs>
                  <a:gs pos="100000">
                    <a:srgbClr val="00AE00"/>
                  </a:gs>
                </a:gsLst>
                <a:path path="rect">
                  <a:fillToRect l="50000" t="50000" r="50000" b="50000"/>
                </a:path>
              </a:gradFill>
              <a:ln w="9360">
                <a:solidFill>
                  <a:schemeClr val="tx1"/>
                </a:solidFill>
                <a:miter lim="800000"/>
                <a:headEnd/>
                <a:tailEnd/>
              </a:ln>
            </p:spPr>
            <p:txBody>
              <a:bodyPr lIns="0" tIns="0" rIns="0" bIns="0"/>
              <a:lstStyle/>
              <a:p>
                <a:endParaRPr lang="en-US"/>
              </a:p>
            </p:txBody>
          </p:sp>
          <p:sp>
            <p:nvSpPr>
              <p:cNvPr id="57" name="Oval 14"/>
              <p:cNvSpPr>
                <a:spLocks/>
              </p:cNvSpPr>
              <p:nvPr/>
            </p:nvSpPr>
            <p:spPr bwMode="auto">
              <a:xfrm>
                <a:off x="351" y="1326"/>
                <a:ext cx="628" cy="622"/>
              </a:xfrm>
              <a:prstGeom prst="ellipse">
                <a:avLst/>
              </a:prstGeom>
              <a:gradFill rotWithShape="0">
                <a:gsLst>
                  <a:gs pos="0">
                    <a:srgbClr val="00FF00"/>
                  </a:gs>
                  <a:gs pos="100000">
                    <a:srgbClr val="00AE00"/>
                  </a:gs>
                </a:gsLst>
                <a:path path="rect">
                  <a:fillToRect l="50000" t="50000" r="50000" b="50000"/>
                </a:path>
              </a:gradFill>
              <a:ln w="9360">
                <a:solidFill>
                  <a:schemeClr val="tx1"/>
                </a:solidFill>
                <a:miter lim="800000"/>
                <a:headEnd/>
                <a:tailEnd/>
              </a:ln>
            </p:spPr>
            <p:txBody>
              <a:bodyPr lIns="0" tIns="0" rIns="0" bIns="0"/>
              <a:lstStyle/>
              <a:p>
                <a:endParaRPr lang="en-US"/>
              </a:p>
            </p:txBody>
          </p:sp>
          <p:sp>
            <p:nvSpPr>
              <p:cNvPr id="60" name="Oval 15"/>
              <p:cNvSpPr>
                <a:spLocks/>
              </p:cNvSpPr>
              <p:nvPr/>
            </p:nvSpPr>
            <p:spPr bwMode="auto">
              <a:xfrm>
                <a:off x="842" y="1128"/>
                <a:ext cx="628" cy="621"/>
              </a:xfrm>
              <a:prstGeom prst="ellipse">
                <a:avLst/>
              </a:prstGeom>
              <a:gradFill rotWithShape="0">
                <a:gsLst>
                  <a:gs pos="0">
                    <a:srgbClr val="00FF00"/>
                  </a:gs>
                  <a:gs pos="100000">
                    <a:srgbClr val="00AE00"/>
                  </a:gs>
                </a:gsLst>
                <a:path path="rect">
                  <a:fillToRect l="50000" t="50000" r="50000" b="50000"/>
                </a:path>
              </a:gradFill>
              <a:ln w="9360">
                <a:solidFill>
                  <a:schemeClr val="tx1"/>
                </a:solidFill>
                <a:miter lim="800000"/>
                <a:headEnd/>
                <a:tailEnd/>
              </a:ln>
            </p:spPr>
            <p:txBody>
              <a:bodyPr lIns="0" tIns="0" rIns="0" bIns="0"/>
              <a:lstStyle/>
              <a:p>
                <a:endParaRPr lang="en-US"/>
              </a:p>
            </p:txBody>
          </p:sp>
          <p:sp>
            <p:nvSpPr>
              <p:cNvPr id="61" name="Oval 16"/>
              <p:cNvSpPr>
                <a:spLocks/>
              </p:cNvSpPr>
              <p:nvPr/>
            </p:nvSpPr>
            <p:spPr bwMode="auto">
              <a:xfrm>
                <a:off x="917" y="672"/>
                <a:ext cx="632" cy="624"/>
              </a:xfrm>
              <a:prstGeom prst="ellipse">
                <a:avLst/>
              </a:prstGeom>
              <a:gradFill rotWithShape="0">
                <a:gsLst>
                  <a:gs pos="0">
                    <a:srgbClr val="00FF00"/>
                  </a:gs>
                  <a:gs pos="100000">
                    <a:srgbClr val="00AE00"/>
                  </a:gs>
                </a:gsLst>
                <a:path path="rect">
                  <a:fillToRect l="50000" t="50000" r="50000" b="50000"/>
                </a:path>
              </a:gradFill>
              <a:ln w="9360">
                <a:solidFill>
                  <a:schemeClr val="tx1"/>
                </a:solidFill>
                <a:miter lim="800000"/>
                <a:headEnd/>
                <a:tailEnd/>
              </a:ln>
            </p:spPr>
            <p:txBody>
              <a:bodyPr lIns="0" tIns="0" rIns="0" bIns="0"/>
              <a:lstStyle/>
              <a:p>
                <a:endParaRPr lang="en-US"/>
              </a:p>
            </p:txBody>
          </p:sp>
          <p:sp>
            <p:nvSpPr>
              <p:cNvPr id="62" name="Oval 17"/>
              <p:cNvSpPr>
                <a:spLocks/>
              </p:cNvSpPr>
              <p:nvPr/>
            </p:nvSpPr>
            <p:spPr bwMode="auto">
              <a:xfrm>
                <a:off x="1245" y="1229"/>
                <a:ext cx="631" cy="623"/>
              </a:xfrm>
              <a:prstGeom prst="ellipse">
                <a:avLst/>
              </a:prstGeom>
              <a:gradFill rotWithShape="0">
                <a:gsLst>
                  <a:gs pos="0">
                    <a:srgbClr val="00FF00"/>
                  </a:gs>
                  <a:gs pos="100000">
                    <a:srgbClr val="00AE00"/>
                  </a:gs>
                </a:gsLst>
                <a:path path="rect">
                  <a:fillToRect l="50000" t="50000" r="50000" b="50000"/>
                </a:path>
              </a:gradFill>
              <a:ln w="9360">
                <a:solidFill>
                  <a:schemeClr val="tx1"/>
                </a:solidFill>
                <a:miter lim="800000"/>
                <a:headEnd/>
                <a:tailEnd/>
              </a:ln>
            </p:spPr>
            <p:txBody>
              <a:bodyPr lIns="0" tIns="0" rIns="0" bIns="0"/>
              <a:lstStyle/>
              <a:p>
                <a:endParaRPr lang="en-US"/>
              </a:p>
            </p:txBody>
          </p:sp>
        </p:grpSp>
        <p:grpSp>
          <p:nvGrpSpPr>
            <p:cNvPr id="9" name="Group 18"/>
            <p:cNvGrpSpPr>
              <a:grpSpLocks/>
            </p:cNvGrpSpPr>
            <p:nvPr/>
          </p:nvGrpSpPr>
          <p:grpSpPr bwMode="auto">
            <a:xfrm>
              <a:off x="1272" y="165"/>
              <a:ext cx="1568" cy="1879"/>
              <a:chOff x="0" y="0"/>
              <a:chExt cx="1568" cy="1878"/>
            </a:xfrm>
          </p:grpSpPr>
          <p:sp>
            <p:nvSpPr>
              <p:cNvPr id="25" name="Freeform 19"/>
              <p:cNvSpPr>
                <a:spLocks/>
              </p:cNvSpPr>
              <p:nvPr/>
            </p:nvSpPr>
            <p:spPr bwMode="auto">
              <a:xfrm rot="-660000">
                <a:off x="437" y="499"/>
                <a:ext cx="527" cy="369"/>
              </a:xfrm>
              <a:custGeom>
                <a:avLst/>
                <a:gdLst>
                  <a:gd name="T0" fmla="*/ 0 w 19443"/>
                  <a:gd name="T1" fmla="*/ 369 h 21600"/>
                  <a:gd name="T2" fmla="*/ 172 w 19443"/>
                  <a:gd name="T3" fmla="*/ 265 h 21600"/>
                  <a:gd name="T4" fmla="*/ 143 w 19443"/>
                  <a:gd name="T5" fmla="*/ 333 h 21600"/>
                  <a:gd name="T6" fmla="*/ 78 w 19443"/>
                  <a:gd name="T7" fmla="*/ 330 h 21600"/>
                  <a:gd name="T8" fmla="*/ 168 w 19443"/>
                  <a:gd name="T9" fmla="*/ 212 h 21600"/>
                  <a:gd name="T10" fmla="*/ 323 w 19443"/>
                  <a:gd name="T11" fmla="*/ 174 h 21600"/>
                  <a:gd name="T12" fmla="*/ 297 w 19443"/>
                  <a:gd name="T13" fmla="*/ 231 h 21600"/>
                  <a:gd name="T14" fmla="*/ 234 w 19443"/>
                  <a:gd name="T15" fmla="*/ 210 h 21600"/>
                  <a:gd name="T16" fmla="*/ 326 w 19443"/>
                  <a:gd name="T17" fmla="*/ 117 h 21600"/>
                  <a:gd name="T18" fmla="*/ 484 w 19443"/>
                  <a:gd name="T19" fmla="*/ 77 h 21600"/>
                  <a:gd name="T20" fmla="*/ 448 w 19443"/>
                  <a:gd name="T21" fmla="*/ 139 h 21600"/>
                  <a:gd name="T22" fmla="*/ 390 w 19443"/>
                  <a:gd name="T23" fmla="*/ 124 h 21600"/>
                  <a:gd name="T24" fmla="*/ 527 w 19443"/>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43" h="21600">
                    <a:moveTo>
                      <a:pt x="0" y="21600"/>
                    </a:moveTo>
                    <a:cubicBezTo>
                      <a:pt x="1868" y="16383"/>
                      <a:pt x="5097" y="14699"/>
                      <a:pt x="6343" y="15504"/>
                    </a:cubicBezTo>
                    <a:cubicBezTo>
                      <a:pt x="7588" y="16328"/>
                      <a:pt x="5259" y="19513"/>
                      <a:pt x="5259" y="19513"/>
                    </a:cubicBezTo>
                    <a:cubicBezTo>
                      <a:pt x="5259" y="19513"/>
                      <a:pt x="3171" y="20904"/>
                      <a:pt x="2883" y="19312"/>
                    </a:cubicBezTo>
                    <a:cubicBezTo>
                      <a:pt x="2606" y="17719"/>
                      <a:pt x="6193" y="12393"/>
                      <a:pt x="6193" y="12393"/>
                    </a:cubicBezTo>
                    <a:cubicBezTo>
                      <a:pt x="6193" y="12393"/>
                      <a:pt x="12120" y="8164"/>
                      <a:pt x="11924" y="10159"/>
                    </a:cubicBezTo>
                    <a:cubicBezTo>
                      <a:pt x="11717" y="12173"/>
                      <a:pt x="12686" y="11862"/>
                      <a:pt x="10967" y="13546"/>
                    </a:cubicBezTo>
                    <a:cubicBezTo>
                      <a:pt x="9249" y="15230"/>
                      <a:pt x="8649" y="12301"/>
                      <a:pt x="8649" y="12301"/>
                    </a:cubicBezTo>
                    <a:cubicBezTo>
                      <a:pt x="8649" y="12301"/>
                      <a:pt x="10045" y="8182"/>
                      <a:pt x="12040" y="6846"/>
                    </a:cubicBezTo>
                    <a:cubicBezTo>
                      <a:pt x="14023" y="5528"/>
                      <a:pt x="14150" y="5107"/>
                      <a:pt x="17875" y="4503"/>
                    </a:cubicBezTo>
                    <a:cubicBezTo>
                      <a:pt x="21600" y="3899"/>
                      <a:pt x="16514" y="8164"/>
                      <a:pt x="16514" y="8164"/>
                    </a:cubicBezTo>
                    <a:cubicBezTo>
                      <a:pt x="16514" y="8164"/>
                      <a:pt x="14634" y="9592"/>
                      <a:pt x="14392" y="7231"/>
                    </a:cubicBezTo>
                    <a:cubicBezTo>
                      <a:pt x="14150" y="4869"/>
                      <a:pt x="19328" y="732"/>
                      <a:pt x="19443" y="0"/>
                    </a:cubicBezTo>
                  </a:path>
                </a:pathLst>
              </a:custGeom>
              <a:noFill/>
              <a:ln w="36000" cap="flat">
                <a:solidFill>
                  <a:srgbClr val="8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6" name="Freeform 20"/>
              <p:cNvSpPr>
                <a:spLocks/>
              </p:cNvSpPr>
              <p:nvPr/>
            </p:nvSpPr>
            <p:spPr bwMode="auto">
              <a:xfrm>
                <a:off x="947" y="869"/>
                <a:ext cx="621" cy="298"/>
              </a:xfrm>
              <a:custGeom>
                <a:avLst/>
                <a:gdLst>
                  <a:gd name="T0" fmla="*/ 0 w 19898"/>
                  <a:gd name="T1" fmla="*/ 0 h 21600"/>
                  <a:gd name="T2" fmla="*/ 200 w 19898"/>
                  <a:gd name="T3" fmla="*/ 79 h 21600"/>
                  <a:gd name="T4" fmla="*/ 157 w 19898"/>
                  <a:gd name="T5" fmla="*/ 12 h 21600"/>
                  <a:gd name="T6" fmla="*/ 92 w 19898"/>
                  <a:gd name="T7" fmla="*/ 33 h 21600"/>
                  <a:gd name="T8" fmla="*/ 204 w 19898"/>
                  <a:gd name="T9" fmla="*/ 136 h 21600"/>
                  <a:gd name="T10" fmla="*/ 375 w 19898"/>
                  <a:gd name="T11" fmla="*/ 150 h 21600"/>
                  <a:gd name="T12" fmla="*/ 338 w 19898"/>
                  <a:gd name="T13" fmla="*/ 94 h 21600"/>
                  <a:gd name="T14" fmla="*/ 275 w 19898"/>
                  <a:gd name="T15" fmla="*/ 126 h 21600"/>
                  <a:gd name="T16" fmla="*/ 388 w 19898"/>
                  <a:gd name="T17" fmla="*/ 208 h 21600"/>
                  <a:gd name="T18" fmla="*/ 564 w 19898"/>
                  <a:gd name="T19" fmla="*/ 228 h 21600"/>
                  <a:gd name="T20" fmla="*/ 514 w 19898"/>
                  <a:gd name="T21" fmla="*/ 164 h 21600"/>
                  <a:gd name="T22" fmla="*/ 455 w 19898"/>
                  <a:gd name="T23" fmla="*/ 191 h 21600"/>
                  <a:gd name="T24" fmla="*/ 621 w 19898"/>
                  <a:gd name="T25" fmla="*/ 298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898" h="21600">
                    <a:moveTo>
                      <a:pt x="0" y="0"/>
                    </a:moveTo>
                    <a:cubicBezTo>
                      <a:pt x="2302" y="6426"/>
                      <a:pt x="5335" y="7238"/>
                      <a:pt x="6396" y="5727"/>
                    </a:cubicBezTo>
                    <a:cubicBezTo>
                      <a:pt x="7457" y="4216"/>
                      <a:pt x="5025" y="857"/>
                      <a:pt x="5025" y="857"/>
                    </a:cubicBezTo>
                    <a:cubicBezTo>
                      <a:pt x="5025" y="857"/>
                      <a:pt x="3003" y="0"/>
                      <a:pt x="2953" y="2367"/>
                    </a:cubicBezTo>
                    <a:cubicBezTo>
                      <a:pt x="2903" y="4735"/>
                      <a:pt x="6546" y="9830"/>
                      <a:pt x="6546" y="9830"/>
                    </a:cubicBezTo>
                    <a:cubicBezTo>
                      <a:pt x="6546" y="9830"/>
                      <a:pt x="12422" y="13393"/>
                      <a:pt x="12031" y="10845"/>
                    </a:cubicBezTo>
                    <a:cubicBezTo>
                      <a:pt x="11641" y="8297"/>
                      <a:pt x="12572" y="8387"/>
                      <a:pt x="10830" y="6832"/>
                    </a:cubicBezTo>
                    <a:cubicBezTo>
                      <a:pt x="9088" y="5276"/>
                      <a:pt x="8818" y="9154"/>
                      <a:pt x="8818" y="9154"/>
                    </a:cubicBezTo>
                    <a:cubicBezTo>
                      <a:pt x="8818" y="9154"/>
                      <a:pt x="10490" y="14069"/>
                      <a:pt x="12442" y="15106"/>
                    </a:cubicBezTo>
                    <a:cubicBezTo>
                      <a:pt x="14393" y="16144"/>
                      <a:pt x="14573" y="17046"/>
                      <a:pt x="18087" y="16549"/>
                    </a:cubicBezTo>
                    <a:cubicBezTo>
                      <a:pt x="21600" y="16053"/>
                      <a:pt x="16465" y="11905"/>
                      <a:pt x="16465" y="11905"/>
                    </a:cubicBezTo>
                    <a:cubicBezTo>
                      <a:pt x="16465" y="11905"/>
                      <a:pt x="14573" y="10665"/>
                      <a:pt x="14573" y="13866"/>
                    </a:cubicBezTo>
                    <a:cubicBezTo>
                      <a:pt x="14573" y="17068"/>
                      <a:pt x="19778" y="20969"/>
                      <a:pt x="19898" y="21600"/>
                    </a:cubicBezTo>
                  </a:path>
                </a:pathLst>
              </a:custGeom>
              <a:noFill/>
              <a:ln w="36000" cap="flat">
                <a:solidFill>
                  <a:srgbClr val="8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27" name="Freeform 21"/>
              <p:cNvSpPr>
                <a:spLocks/>
              </p:cNvSpPr>
              <p:nvPr/>
            </p:nvSpPr>
            <p:spPr bwMode="auto">
              <a:xfrm>
                <a:off x="0" y="760"/>
                <a:ext cx="1156" cy="240"/>
              </a:xfrm>
              <a:custGeom>
                <a:avLst/>
                <a:gdLst>
                  <a:gd name="T0" fmla="*/ 0 w 21600"/>
                  <a:gd name="T1" fmla="*/ 240 h 21600"/>
                  <a:gd name="T2" fmla="*/ 282 w 21600"/>
                  <a:gd name="T3" fmla="*/ 240 h 21600"/>
                  <a:gd name="T4" fmla="*/ 488 w 21600"/>
                  <a:gd name="T5" fmla="*/ 144 h 21600"/>
                  <a:gd name="T6" fmla="*/ 688 w 21600"/>
                  <a:gd name="T7" fmla="*/ 165 h 21600"/>
                  <a:gd name="T8" fmla="*/ 929 w 21600"/>
                  <a:gd name="T9" fmla="*/ 123 h 21600"/>
                  <a:gd name="T10" fmla="*/ 1156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21600"/>
                    </a:moveTo>
                    <a:lnTo>
                      <a:pt x="5272" y="21600"/>
                    </a:lnTo>
                    <a:lnTo>
                      <a:pt x="9126" y="12971"/>
                    </a:lnTo>
                    <a:lnTo>
                      <a:pt x="12853" y="14820"/>
                    </a:lnTo>
                    <a:lnTo>
                      <a:pt x="17355" y="11094"/>
                    </a:lnTo>
                    <a:lnTo>
                      <a:pt x="21600" y="0"/>
                    </a:lnTo>
                  </a:path>
                </a:pathLst>
              </a:custGeom>
              <a:noFill/>
              <a:ln w="36720" cap="flat">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nvGrpSpPr>
              <p:cNvPr id="10" name="Group 22"/>
              <p:cNvGrpSpPr>
                <a:grpSpLocks/>
              </p:cNvGrpSpPr>
              <p:nvPr/>
            </p:nvGrpSpPr>
            <p:grpSpPr bwMode="auto">
              <a:xfrm>
                <a:off x="78" y="994"/>
                <a:ext cx="443" cy="852"/>
                <a:chOff x="0" y="0"/>
                <a:chExt cx="443" cy="852"/>
              </a:xfrm>
            </p:grpSpPr>
            <p:sp>
              <p:nvSpPr>
                <p:cNvPr id="45" name="Freeform 23"/>
                <p:cNvSpPr>
                  <a:spLocks/>
                </p:cNvSpPr>
                <p:nvPr/>
              </p:nvSpPr>
              <p:spPr bwMode="auto">
                <a:xfrm>
                  <a:off x="149" y="0"/>
                  <a:ext cx="145" cy="560"/>
                </a:xfrm>
                <a:custGeom>
                  <a:avLst/>
                  <a:gdLst>
                    <a:gd name="T0" fmla="*/ 41 w 16954"/>
                    <a:gd name="T1" fmla="*/ 0 h 21225"/>
                    <a:gd name="T2" fmla="*/ 64 w 16954"/>
                    <a:gd name="T3" fmla="*/ 175 h 21225"/>
                    <a:gd name="T4" fmla="*/ 116 w 16954"/>
                    <a:gd name="T5" fmla="*/ 117 h 21225"/>
                    <a:gd name="T6" fmla="*/ 56 w 16954"/>
                    <a:gd name="T7" fmla="*/ 79 h 21225"/>
                    <a:gd name="T8" fmla="*/ 0 w 16954"/>
                    <a:gd name="T9" fmla="*/ 199 h 21225"/>
                    <a:gd name="T10" fmla="*/ 79 w 16954"/>
                    <a:gd name="T11" fmla="*/ 328 h 21225"/>
                    <a:gd name="T12" fmla="*/ 122 w 16954"/>
                    <a:gd name="T13" fmla="*/ 280 h 21225"/>
                    <a:gd name="T14" fmla="*/ 50 w 16954"/>
                    <a:gd name="T15" fmla="*/ 247 h 21225"/>
                    <a:gd name="T16" fmla="*/ 20 w 16954"/>
                    <a:gd name="T17" fmla="*/ 358 h 21225"/>
                    <a:gd name="T18" fmla="*/ 95 w 16954"/>
                    <a:gd name="T19" fmla="*/ 493 h 21225"/>
                    <a:gd name="T20" fmla="*/ 141 w 16954"/>
                    <a:gd name="T21" fmla="*/ 432 h 21225"/>
                    <a:gd name="T22" fmla="*/ 77 w 16954"/>
                    <a:gd name="T23" fmla="*/ 400 h 21225"/>
                    <a:gd name="T24" fmla="*/ 47 w 16954"/>
                    <a:gd name="T25" fmla="*/ 560 h 212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954" h="21225">
                      <a:moveTo>
                        <a:pt x="4842" y="0"/>
                      </a:moveTo>
                      <a:cubicBezTo>
                        <a:pt x="-2279" y="3232"/>
                        <a:pt x="2373" y="5972"/>
                        <a:pt x="7453" y="6618"/>
                      </a:cubicBezTo>
                      <a:cubicBezTo>
                        <a:pt x="12532" y="7265"/>
                        <a:pt x="13529" y="4447"/>
                        <a:pt x="13529" y="4447"/>
                      </a:cubicBezTo>
                      <a:cubicBezTo>
                        <a:pt x="13529" y="4447"/>
                        <a:pt x="10918" y="2585"/>
                        <a:pt x="6551" y="2999"/>
                      </a:cubicBezTo>
                      <a:cubicBezTo>
                        <a:pt x="2136" y="3413"/>
                        <a:pt x="0" y="7536"/>
                        <a:pt x="0" y="7536"/>
                      </a:cubicBezTo>
                      <a:cubicBezTo>
                        <a:pt x="0" y="7536"/>
                        <a:pt x="5412" y="13262"/>
                        <a:pt x="9257" y="12422"/>
                      </a:cubicBezTo>
                      <a:cubicBezTo>
                        <a:pt x="13102" y="11569"/>
                        <a:pt x="15048" y="12409"/>
                        <a:pt x="14241" y="10600"/>
                      </a:cubicBezTo>
                      <a:cubicBezTo>
                        <a:pt x="13482" y="8790"/>
                        <a:pt x="5886" y="9346"/>
                        <a:pt x="5886" y="9346"/>
                      </a:cubicBezTo>
                      <a:cubicBezTo>
                        <a:pt x="5886" y="9346"/>
                        <a:pt x="332" y="11750"/>
                        <a:pt x="2326" y="13573"/>
                      </a:cubicBezTo>
                      <a:cubicBezTo>
                        <a:pt x="4367" y="15408"/>
                        <a:pt x="2990" y="15809"/>
                        <a:pt x="11156" y="18704"/>
                      </a:cubicBezTo>
                      <a:cubicBezTo>
                        <a:pt x="19321" y="21600"/>
                        <a:pt x="16473" y="16365"/>
                        <a:pt x="16473" y="16365"/>
                      </a:cubicBezTo>
                      <a:cubicBezTo>
                        <a:pt x="16473" y="16365"/>
                        <a:pt x="14859" y="14490"/>
                        <a:pt x="9019" y="15176"/>
                      </a:cubicBezTo>
                      <a:cubicBezTo>
                        <a:pt x="3180" y="15874"/>
                        <a:pt x="6408" y="20992"/>
                        <a:pt x="5459" y="21225"/>
                      </a:cubicBezTo>
                    </a:path>
                  </a:pathLst>
                </a:custGeom>
                <a:noFill/>
                <a:ln w="18360" cap="flat">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6" name="AutoShape 24"/>
                <p:cNvSpPr>
                  <a:spLocks/>
                </p:cNvSpPr>
                <p:nvPr/>
              </p:nvSpPr>
              <p:spPr bwMode="auto">
                <a:xfrm rot="2700000">
                  <a:off x="90" y="447"/>
                  <a:ext cx="261" cy="366"/>
                </a:xfrm>
                <a:prstGeom prst="star4">
                  <a:avLst>
                    <a:gd name="adj" fmla="val 13653"/>
                  </a:avLst>
                </a:prstGeom>
                <a:solidFill>
                  <a:srgbClr val="FF0000"/>
                </a:solidFill>
                <a:ln w="9360">
                  <a:solidFill>
                    <a:schemeClr val="tx1"/>
                  </a:solidFill>
                  <a:round/>
                  <a:headEnd/>
                  <a:tailEnd/>
                </a:ln>
              </p:spPr>
              <p:txBody>
                <a:bodyPr lIns="0" tIns="0" rIns="0" bIns="0"/>
                <a:lstStyle/>
                <a:p>
                  <a:endParaRPr lang="en-US"/>
                </a:p>
              </p:txBody>
            </p:sp>
          </p:grpSp>
          <p:grpSp>
            <p:nvGrpSpPr>
              <p:cNvPr id="11" name="Group 28"/>
              <p:cNvGrpSpPr>
                <a:grpSpLocks/>
              </p:cNvGrpSpPr>
              <p:nvPr/>
            </p:nvGrpSpPr>
            <p:grpSpPr bwMode="auto">
              <a:xfrm>
                <a:off x="505" y="925"/>
                <a:ext cx="443" cy="832"/>
                <a:chOff x="0" y="0"/>
                <a:chExt cx="442" cy="832"/>
              </a:xfrm>
            </p:grpSpPr>
            <p:sp>
              <p:nvSpPr>
                <p:cNvPr id="43" name="Freeform 26"/>
                <p:cNvSpPr>
                  <a:spLocks/>
                </p:cNvSpPr>
                <p:nvPr/>
              </p:nvSpPr>
              <p:spPr bwMode="auto">
                <a:xfrm>
                  <a:off x="133" y="0"/>
                  <a:ext cx="146" cy="560"/>
                </a:xfrm>
                <a:custGeom>
                  <a:avLst/>
                  <a:gdLst>
                    <a:gd name="T0" fmla="*/ 42 w 16914"/>
                    <a:gd name="T1" fmla="*/ 0 h 21238"/>
                    <a:gd name="T2" fmla="*/ 63 w 16914"/>
                    <a:gd name="T3" fmla="*/ 174 h 21238"/>
                    <a:gd name="T4" fmla="*/ 118 w 16914"/>
                    <a:gd name="T5" fmla="*/ 117 h 21238"/>
                    <a:gd name="T6" fmla="*/ 57 w 16914"/>
                    <a:gd name="T7" fmla="*/ 78 h 21238"/>
                    <a:gd name="T8" fmla="*/ 0 w 16914"/>
                    <a:gd name="T9" fmla="*/ 198 h 21238"/>
                    <a:gd name="T10" fmla="*/ 80 w 16914"/>
                    <a:gd name="T11" fmla="*/ 327 h 21238"/>
                    <a:gd name="T12" fmla="*/ 124 w 16914"/>
                    <a:gd name="T13" fmla="*/ 279 h 21238"/>
                    <a:gd name="T14" fmla="*/ 51 w 16914"/>
                    <a:gd name="T15" fmla="*/ 246 h 21238"/>
                    <a:gd name="T16" fmla="*/ 20 w 16914"/>
                    <a:gd name="T17" fmla="*/ 358 h 21238"/>
                    <a:gd name="T18" fmla="*/ 96 w 16914"/>
                    <a:gd name="T19" fmla="*/ 493 h 21238"/>
                    <a:gd name="T20" fmla="*/ 142 w 16914"/>
                    <a:gd name="T21" fmla="*/ 430 h 21238"/>
                    <a:gd name="T22" fmla="*/ 78 w 16914"/>
                    <a:gd name="T23" fmla="*/ 398 h 21238"/>
                    <a:gd name="T24" fmla="*/ 47 w 16914"/>
                    <a:gd name="T25" fmla="*/ 560 h 2123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914" h="21238">
                      <a:moveTo>
                        <a:pt x="4853" y="0"/>
                      </a:moveTo>
                      <a:cubicBezTo>
                        <a:pt x="-2284" y="3208"/>
                        <a:pt x="2379" y="5976"/>
                        <a:pt x="7327" y="6596"/>
                      </a:cubicBezTo>
                      <a:cubicBezTo>
                        <a:pt x="12322" y="7217"/>
                        <a:pt x="13654" y="4423"/>
                        <a:pt x="13654" y="4423"/>
                      </a:cubicBezTo>
                      <a:cubicBezTo>
                        <a:pt x="13654" y="4423"/>
                        <a:pt x="11133" y="2548"/>
                        <a:pt x="6565" y="2962"/>
                      </a:cubicBezTo>
                      <a:cubicBezTo>
                        <a:pt x="1950" y="3376"/>
                        <a:pt x="0" y="7528"/>
                        <a:pt x="0" y="7528"/>
                      </a:cubicBezTo>
                      <a:cubicBezTo>
                        <a:pt x="0" y="7528"/>
                        <a:pt x="5471" y="13206"/>
                        <a:pt x="9325" y="12391"/>
                      </a:cubicBezTo>
                      <a:cubicBezTo>
                        <a:pt x="13226" y="11563"/>
                        <a:pt x="14986" y="12339"/>
                        <a:pt x="14368" y="10580"/>
                      </a:cubicBezTo>
                      <a:cubicBezTo>
                        <a:pt x="13749" y="8821"/>
                        <a:pt x="5899" y="9338"/>
                        <a:pt x="5899" y="9338"/>
                      </a:cubicBezTo>
                      <a:cubicBezTo>
                        <a:pt x="5899" y="9338"/>
                        <a:pt x="190" y="11731"/>
                        <a:pt x="2331" y="13581"/>
                      </a:cubicBezTo>
                      <a:cubicBezTo>
                        <a:pt x="4520" y="15456"/>
                        <a:pt x="2902" y="15793"/>
                        <a:pt x="11133" y="18703"/>
                      </a:cubicBezTo>
                      <a:cubicBezTo>
                        <a:pt x="19316" y="21600"/>
                        <a:pt x="16414" y="16323"/>
                        <a:pt x="16414" y="16323"/>
                      </a:cubicBezTo>
                      <a:cubicBezTo>
                        <a:pt x="16414" y="16323"/>
                        <a:pt x="14891" y="14525"/>
                        <a:pt x="8992" y="15107"/>
                      </a:cubicBezTo>
                      <a:cubicBezTo>
                        <a:pt x="3140" y="15702"/>
                        <a:pt x="6518" y="20966"/>
                        <a:pt x="5471" y="21238"/>
                      </a:cubicBezTo>
                    </a:path>
                  </a:pathLst>
                </a:custGeom>
                <a:noFill/>
                <a:ln w="18360" cap="flat">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4" name="AutoShape 27"/>
                <p:cNvSpPr>
                  <a:spLocks/>
                </p:cNvSpPr>
                <p:nvPr/>
              </p:nvSpPr>
              <p:spPr bwMode="auto">
                <a:xfrm rot="2700000">
                  <a:off x="91" y="427"/>
                  <a:ext cx="260" cy="366"/>
                </a:xfrm>
                <a:prstGeom prst="star4">
                  <a:avLst>
                    <a:gd name="adj" fmla="val 13653"/>
                  </a:avLst>
                </a:prstGeom>
                <a:solidFill>
                  <a:srgbClr val="FF0000"/>
                </a:solidFill>
                <a:ln w="9360">
                  <a:solidFill>
                    <a:schemeClr val="tx1"/>
                  </a:solidFill>
                  <a:round/>
                  <a:headEnd/>
                  <a:tailEnd/>
                </a:ln>
              </p:spPr>
              <p:txBody>
                <a:bodyPr lIns="0" tIns="0" rIns="0" bIns="0"/>
                <a:lstStyle/>
                <a:p>
                  <a:endParaRPr lang="en-US"/>
                </a:p>
              </p:txBody>
            </p:sp>
          </p:grpSp>
          <p:sp>
            <p:nvSpPr>
              <p:cNvPr id="30" name="Rectangle 28"/>
              <p:cNvSpPr>
                <a:spLocks/>
              </p:cNvSpPr>
              <p:nvPr/>
            </p:nvSpPr>
            <p:spPr bwMode="auto">
              <a:xfrm>
                <a:off x="211" y="663"/>
                <a:ext cx="210"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39200" bIns="0"/>
              <a:lstStyle/>
              <a:p>
                <a:pPr marL="38100" algn="l">
                  <a:lnSpc>
                    <a:spcPct val="86000"/>
                  </a:lnSpc>
                  <a:tabLst>
                    <a:tab pos="38100" algn="l"/>
                    <a:tab pos="482600" algn="l"/>
                    <a:tab pos="939800" algn="l"/>
                    <a:tab pos="1384300" algn="l"/>
                    <a:tab pos="1828800" algn="l"/>
                    <a:tab pos="2286000" algn="l"/>
                    <a:tab pos="2730500" algn="l"/>
                    <a:tab pos="3187700" algn="l"/>
                    <a:tab pos="3632200" algn="l"/>
                    <a:tab pos="4076700" algn="l"/>
                    <a:tab pos="4533900" algn="l"/>
                    <a:tab pos="4978400" algn="l"/>
                    <a:tab pos="5422900" algn="l"/>
                    <a:tab pos="5880100" algn="l"/>
                    <a:tab pos="6324600" algn="l"/>
                    <a:tab pos="6781800" algn="l"/>
                    <a:tab pos="7226300" algn="l"/>
                    <a:tab pos="7670800" algn="l"/>
                    <a:tab pos="8128000" algn="l"/>
                    <a:tab pos="8572500" algn="l"/>
                    <a:tab pos="9017000" algn="l"/>
                    <a:tab pos="9029700" algn="l"/>
                  </a:tabLst>
                </a:pPr>
                <a:r>
                  <a:rPr lang="en-US" sz="1200" b="1" dirty="0">
                    <a:solidFill>
                      <a:schemeClr val="tx1"/>
                    </a:solidFill>
                    <a:latin typeface="Comic Sans MS"/>
                    <a:ea typeface="ＭＳ Ｐゴシック" charset="0"/>
                    <a:cs typeface="Comic Sans MS"/>
                    <a:sym typeface="Times New Roman" charset="0"/>
                  </a:rPr>
                  <a:t>q</a:t>
                </a:r>
              </a:p>
            </p:txBody>
          </p:sp>
          <p:grpSp>
            <p:nvGrpSpPr>
              <p:cNvPr id="12" name="Group 29"/>
              <p:cNvGrpSpPr>
                <a:grpSpLocks/>
              </p:cNvGrpSpPr>
              <p:nvPr/>
            </p:nvGrpSpPr>
            <p:grpSpPr bwMode="auto">
              <a:xfrm>
                <a:off x="1004" y="1046"/>
                <a:ext cx="441" cy="832"/>
                <a:chOff x="0" y="0"/>
                <a:chExt cx="441" cy="832"/>
              </a:xfrm>
            </p:grpSpPr>
            <p:sp>
              <p:nvSpPr>
                <p:cNvPr id="41" name="Freeform 30"/>
                <p:cNvSpPr>
                  <a:spLocks/>
                </p:cNvSpPr>
                <p:nvPr/>
              </p:nvSpPr>
              <p:spPr bwMode="auto">
                <a:xfrm>
                  <a:off x="131" y="0"/>
                  <a:ext cx="145" cy="560"/>
                </a:xfrm>
                <a:custGeom>
                  <a:avLst/>
                  <a:gdLst>
                    <a:gd name="T0" fmla="*/ 42 w 16891"/>
                    <a:gd name="T1" fmla="*/ 0 h 21238"/>
                    <a:gd name="T2" fmla="*/ 62 w 16891"/>
                    <a:gd name="T3" fmla="*/ 174 h 21238"/>
                    <a:gd name="T4" fmla="*/ 117 w 16891"/>
                    <a:gd name="T5" fmla="*/ 117 h 21238"/>
                    <a:gd name="T6" fmla="*/ 56 w 16891"/>
                    <a:gd name="T7" fmla="*/ 78 h 21238"/>
                    <a:gd name="T8" fmla="*/ 0 w 16891"/>
                    <a:gd name="T9" fmla="*/ 198 h 21238"/>
                    <a:gd name="T10" fmla="*/ 80 w 16891"/>
                    <a:gd name="T11" fmla="*/ 327 h 21238"/>
                    <a:gd name="T12" fmla="*/ 123 w 16891"/>
                    <a:gd name="T13" fmla="*/ 279 h 21238"/>
                    <a:gd name="T14" fmla="*/ 51 w 16891"/>
                    <a:gd name="T15" fmla="*/ 246 h 21238"/>
                    <a:gd name="T16" fmla="*/ 20 w 16891"/>
                    <a:gd name="T17" fmla="*/ 358 h 21238"/>
                    <a:gd name="T18" fmla="*/ 95 w 16891"/>
                    <a:gd name="T19" fmla="*/ 493 h 21238"/>
                    <a:gd name="T20" fmla="*/ 141 w 16891"/>
                    <a:gd name="T21" fmla="*/ 430 h 21238"/>
                    <a:gd name="T22" fmla="*/ 77 w 16891"/>
                    <a:gd name="T23" fmla="*/ 398 h 21238"/>
                    <a:gd name="T24" fmla="*/ 47 w 16891"/>
                    <a:gd name="T25" fmla="*/ 560 h 2123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891" h="21238">
                      <a:moveTo>
                        <a:pt x="4842" y="0"/>
                      </a:moveTo>
                      <a:cubicBezTo>
                        <a:pt x="-2279" y="3208"/>
                        <a:pt x="2373" y="5976"/>
                        <a:pt x="7216" y="6609"/>
                      </a:cubicBezTo>
                      <a:cubicBezTo>
                        <a:pt x="12010" y="7256"/>
                        <a:pt x="13624" y="4423"/>
                        <a:pt x="13624" y="4423"/>
                      </a:cubicBezTo>
                      <a:cubicBezTo>
                        <a:pt x="13624" y="4423"/>
                        <a:pt x="11108" y="2548"/>
                        <a:pt x="6551" y="2962"/>
                      </a:cubicBezTo>
                      <a:cubicBezTo>
                        <a:pt x="1994" y="3389"/>
                        <a:pt x="0" y="7528"/>
                        <a:pt x="0" y="7528"/>
                      </a:cubicBezTo>
                      <a:cubicBezTo>
                        <a:pt x="0" y="7528"/>
                        <a:pt x="5412" y="13232"/>
                        <a:pt x="9304" y="12391"/>
                      </a:cubicBezTo>
                      <a:cubicBezTo>
                        <a:pt x="13150" y="11550"/>
                        <a:pt x="14954" y="12339"/>
                        <a:pt x="14289" y="10580"/>
                      </a:cubicBezTo>
                      <a:cubicBezTo>
                        <a:pt x="13672" y="8834"/>
                        <a:pt x="5886" y="9338"/>
                        <a:pt x="5886" y="9338"/>
                      </a:cubicBezTo>
                      <a:cubicBezTo>
                        <a:pt x="5886" y="9338"/>
                        <a:pt x="142" y="11731"/>
                        <a:pt x="2326" y="13581"/>
                      </a:cubicBezTo>
                      <a:cubicBezTo>
                        <a:pt x="4557" y="15443"/>
                        <a:pt x="2896" y="15793"/>
                        <a:pt x="11108" y="18703"/>
                      </a:cubicBezTo>
                      <a:cubicBezTo>
                        <a:pt x="19321" y="21600"/>
                        <a:pt x="16378" y="16323"/>
                        <a:pt x="16378" y="16323"/>
                      </a:cubicBezTo>
                      <a:cubicBezTo>
                        <a:pt x="16378" y="16323"/>
                        <a:pt x="14859" y="14525"/>
                        <a:pt x="8972" y="15107"/>
                      </a:cubicBezTo>
                      <a:cubicBezTo>
                        <a:pt x="3085" y="15715"/>
                        <a:pt x="6503" y="20966"/>
                        <a:pt x="5459" y="21238"/>
                      </a:cubicBezTo>
                    </a:path>
                  </a:pathLst>
                </a:custGeom>
                <a:noFill/>
                <a:ln w="18360" cap="flat">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2" name="AutoShape 31"/>
                <p:cNvSpPr>
                  <a:spLocks/>
                </p:cNvSpPr>
                <p:nvPr/>
              </p:nvSpPr>
              <p:spPr bwMode="auto">
                <a:xfrm rot="2700000">
                  <a:off x="90" y="430"/>
                  <a:ext cx="260" cy="364"/>
                </a:xfrm>
                <a:prstGeom prst="star4">
                  <a:avLst>
                    <a:gd name="adj" fmla="val 13653"/>
                  </a:avLst>
                </a:prstGeom>
                <a:solidFill>
                  <a:srgbClr val="FF0000"/>
                </a:solidFill>
                <a:ln w="9360">
                  <a:solidFill>
                    <a:schemeClr val="tx1"/>
                  </a:solidFill>
                  <a:round/>
                  <a:headEnd/>
                  <a:tailEnd/>
                </a:ln>
              </p:spPr>
              <p:txBody>
                <a:bodyPr lIns="0" tIns="0" rIns="0" bIns="0"/>
                <a:lstStyle/>
                <a:p>
                  <a:endParaRPr lang="en-US"/>
                </a:p>
              </p:txBody>
            </p:sp>
          </p:grpSp>
          <p:grpSp>
            <p:nvGrpSpPr>
              <p:cNvPr id="13" name="Group 32"/>
              <p:cNvGrpSpPr>
                <a:grpSpLocks/>
              </p:cNvGrpSpPr>
              <p:nvPr/>
            </p:nvGrpSpPr>
            <p:grpSpPr bwMode="auto">
              <a:xfrm>
                <a:off x="429" y="324"/>
                <a:ext cx="253" cy="475"/>
                <a:chOff x="0" y="0"/>
                <a:chExt cx="253" cy="475"/>
              </a:xfrm>
            </p:grpSpPr>
            <p:sp>
              <p:nvSpPr>
                <p:cNvPr id="39" name="Freeform 33"/>
                <p:cNvSpPr>
                  <a:spLocks/>
                </p:cNvSpPr>
                <p:nvPr/>
              </p:nvSpPr>
              <p:spPr bwMode="auto">
                <a:xfrm rot="-10680000">
                  <a:off x="86" y="155"/>
                  <a:ext cx="83" cy="319"/>
                </a:xfrm>
                <a:custGeom>
                  <a:avLst/>
                  <a:gdLst>
                    <a:gd name="T0" fmla="*/ 24 w 16914"/>
                    <a:gd name="T1" fmla="*/ 0 h 21238"/>
                    <a:gd name="T2" fmla="*/ 36 w 16914"/>
                    <a:gd name="T3" fmla="*/ 99 h 21238"/>
                    <a:gd name="T4" fmla="*/ 67 w 16914"/>
                    <a:gd name="T5" fmla="*/ 66 h 21238"/>
                    <a:gd name="T6" fmla="*/ 32 w 16914"/>
                    <a:gd name="T7" fmla="*/ 44 h 21238"/>
                    <a:gd name="T8" fmla="*/ 0 w 16914"/>
                    <a:gd name="T9" fmla="*/ 113 h 21238"/>
                    <a:gd name="T10" fmla="*/ 46 w 16914"/>
                    <a:gd name="T11" fmla="*/ 186 h 21238"/>
                    <a:gd name="T12" fmla="*/ 71 w 16914"/>
                    <a:gd name="T13" fmla="*/ 159 h 21238"/>
                    <a:gd name="T14" fmla="*/ 29 w 16914"/>
                    <a:gd name="T15" fmla="*/ 140 h 21238"/>
                    <a:gd name="T16" fmla="*/ 11 w 16914"/>
                    <a:gd name="T17" fmla="*/ 204 h 21238"/>
                    <a:gd name="T18" fmla="*/ 55 w 16914"/>
                    <a:gd name="T19" fmla="*/ 281 h 21238"/>
                    <a:gd name="T20" fmla="*/ 81 w 16914"/>
                    <a:gd name="T21" fmla="*/ 245 h 21238"/>
                    <a:gd name="T22" fmla="*/ 44 w 16914"/>
                    <a:gd name="T23" fmla="*/ 227 h 21238"/>
                    <a:gd name="T24" fmla="*/ 27 w 16914"/>
                    <a:gd name="T25" fmla="*/ 319 h 2123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914" h="21238">
                      <a:moveTo>
                        <a:pt x="4853" y="0"/>
                      </a:moveTo>
                      <a:cubicBezTo>
                        <a:pt x="-2284" y="3208"/>
                        <a:pt x="2379" y="5976"/>
                        <a:pt x="7327" y="6596"/>
                      </a:cubicBezTo>
                      <a:cubicBezTo>
                        <a:pt x="12322" y="7217"/>
                        <a:pt x="13654" y="4423"/>
                        <a:pt x="13654" y="4423"/>
                      </a:cubicBezTo>
                      <a:cubicBezTo>
                        <a:pt x="13654" y="4423"/>
                        <a:pt x="11133" y="2548"/>
                        <a:pt x="6565" y="2962"/>
                      </a:cubicBezTo>
                      <a:cubicBezTo>
                        <a:pt x="1950" y="3376"/>
                        <a:pt x="0" y="7528"/>
                        <a:pt x="0" y="7528"/>
                      </a:cubicBezTo>
                      <a:cubicBezTo>
                        <a:pt x="0" y="7528"/>
                        <a:pt x="5471" y="13206"/>
                        <a:pt x="9325" y="12391"/>
                      </a:cubicBezTo>
                      <a:cubicBezTo>
                        <a:pt x="13226" y="11563"/>
                        <a:pt x="14986" y="12339"/>
                        <a:pt x="14368" y="10580"/>
                      </a:cubicBezTo>
                      <a:cubicBezTo>
                        <a:pt x="13749" y="8821"/>
                        <a:pt x="5899" y="9338"/>
                        <a:pt x="5899" y="9338"/>
                      </a:cubicBezTo>
                      <a:cubicBezTo>
                        <a:pt x="5899" y="9338"/>
                        <a:pt x="190" y="11731"/>
                        <a:pt x="2331" y="13581"/>
                      </a:cubicBezTo>
                      <a:cubicBezTo>
                        <a:pt x="4520" y="15456"/>
                        <a:pt x="2902" y="15793"/>
                        <a:pt x="11133" y="18703"/>
                      </a:cubicBezTo>
                      <a:cubicBezTo>
                        <a:pt x="19316" y="21600"/>
                        <a:pt x="16414" y="16323"/>
                        <a:pt x="16414" y="16323"/>
                      </a:cubicBezTo>
                      <a:cubicBezTo>
                        <a:pt x="16414" y="16323"/>
                        <a:pt x="14891" y="14525"/>
                        <a:pt x="8992" y="15107"/>
                      </a:cubicBezTo>
                      <a:cubicBezTo>
                        <a:pt x="3140" y="15702"/>
                        <a:pt x="6518" y="20966"/>
                        <a:pt x="5471" y="21238"/>
                      </a:cubicBezTo>
                    </a:path>
                  </a:pathLst>
                </a:custGeom>
                <a:noFill/>
                <a:ln w="18360" cap="flat">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0" name="AutoShape 34"/>
                <p:cNvSpPr>
                  <a:spLocks/>
                </p:cNvSpPr>
                <p:nvPr/>
              </p:nvSpPr>
              <p:spPr bwMode="auto">
                <a:xfrm rot="-7980000">
                  <a:off x="52" y="21"/>
                  <a:ext cx="148" cy="208"/>
                </a:xfrm>
                <a:prstGeom prst="star4">
                  <a:avLst>
                    <a:gd name="adj" fmla="val 13653"/>
                  </a:avLst>
                </a:prstGeom>
                <a:solidFill>
                  <a:srgbClr val="FF0000"/>
                </a:solidFill>
                <a:ln w="9360">
                  <a:solidFill>
                    <a:schemeClr val="tx1"/>
                  </a:solidFill>
                  <a:round/>
                  <a:headEnd/>
                  <a:tailEnd/>
                </a:ln>
              </p:spPr>
              <p:txBody>
                <a:bodyPr lIns="0" tIns="0" rIns="0" bIns="0"/>
                <a:lstStyle/>
                <a:p>
                  <a:endParaRPr lang="en-US"/>
                </a:p>
              </p:txBody>
            </p:sp>
          </p:grpSp>
          <p:sp>
            <p:nvSpPr>
              <p:cNvPr id="33" name="Freeform 35"/>
              <p:cNvSpPr>
                <a:spLocks/>
              </p:cNvSpPr>
              <p:nvPr/>
            </p:nvSpPr>
            <p:spPr bwMode="auto">
              <a:xfrm rot="-2400000">
                <a:off x="610" y="300"/>
                <a:ext cx="367" cy="257"/>
              </a:xfrm>
              <a:custGeom>
                <a:avLst/>
                <a:gdLst>
                  <a:gd name="T0" fmla="*/ 0 w 19443"/>
                  <a:gd name="T1" fmla="*/ 257 h 21600"/>
                  <a:gd name="T2" fmla="*/ 120 w 19443"/>
                  <a:gd name="T3" fmla="*/ 184 h 21600"/>
                  <a:gd name="T4" fmla="*/ 99 w 19443"/>
                  <a:gd name="T5" fmla="*/ 232 h 21600"/>
                  <a:gd name="T6" fmla="*/ 54 w 19443"/>
                  <a:gd name="T7" fmla="*/ 230 h 21600"/>
                  <a:gd name="T8" fmla="*/ 117 w 19443"/>
                  <a:gd name="T9" fmla="*/ 147 h 21600"/>
                  <a:gd name="T10" fmla="*/ 225 w 19443"/>
                  <a:gd name="T11" fmla="*/ 121 h 21600"/>
                  <a:gd name="T12" fmla="*/ 207 w 19443"/>
                  <a:gd name="T13" fmla="*/ 161 h 21600"/>
                  <a:gd name="T14" fmla="*/ 163 w 19443"/>
                  <a:gd name="T15" fmla="*/ 146 h 21600"/>
                  <a:gd name="T16" fmla="*/ 227 w 19443"/>
                  <a:gd name="T17" fmla="*/ 81 h 21600"/>
                  <a:gd name="T18" fmla="*/ 337 w 19443"/>
                  <a:gd name="T19" fmla="*/ 54 h 21600"/>
                  <a:gd name="T20" fmla="*/ 312 w 19443"/>
                  <a:gd name="T21" fmla="*/ 97 h 21600"/>
                  <a:gd name="T22" fmla="*/ 272 w 19443"/>
                  <a:gd name="T23" fmla="*/ 86 h 21600"/>
                  <a:gd name="T24" fmla="*/ 367 w 19443"/>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43" h="21600">
                    <a:moveTo>
                      <a:pt x="0" y="21600"/>
                    </a:moveTo>
                    <a:cubicBezTo>
                      <a:pt x="1868" y="16383"/>
                      <a:pt x="5097" y="14699"/>
                      <a:pt x="6343" y="15504"/>
                    </a:cubicBezTo>
                    <a:cubicBezTo>
                      <a:pt x="7588" y="16328"/>
                      <a:pt x="5259" y="19513"/>
                      <a:pt x="5259" y="19513"/>
                    </a:cubicBezTo>
                    <a:cubicBezTo>
                      <a:pt x="5259" y="19513"/>
                      <a:pt x="3171" y="20904"/>
                      <a:pt x="2883" y="19312"/>
                    </a:cubicBezTo>
                    <a:cubicBezTo>
                      <a:pt x="2606" y="17719"/>
                      <a:pt x="6193" y="12393"/>
                      <a:pt x="6193" y="12393"/>
                    </a:cubicBezTo>
                    <a:cubicBezTo>
                      <a:pt x="6193" y="12393"/>
                      <a:pt x="12120" y="8164"/>
                      <a:pt x="11924" y="10159"/>
                    </a:cubicBezTo>
                    <a:cubicBezTo>
                      <a:pt x="11717" y="12173"/>
                      <a:pt x="12686" y="11862"/>
                      <a:pt x="10967" y="13546"/>
                    </a:cubicBezTo>
                    <a:cubicBezTo>
                      <a:pt x="9249" y="15230"/>
                      <a:pt x="8649" y="12301"/>
                      <a:pt x="8649" y="12301"/>
                    </a:cubicBezTo>
                    <a:cubicBezTo>
                      <a:pt x="8649" y="12301"/>
                      <a:pt x="10045" y="8182"/>
                      <a:pt x="12040" y="6846"/>
                    </a:cubicBezTo>
                    <a:cubicBezTo>
                      <a:pt x="14023" y="5528"/>
                      <a:pt x="14150" y="5107"/>
                      <a:pt x="17875" y="4503"/>
                    </a:cubicBezTo>
                    <a:cubicBezTo>
                      <a:pt x="21600" y="3899"/>
                      <a:pt x="16514" y="8164"/>
                      <a:pt x="16514" y="8164"/>
                    </a:cubicBezTo>
                    <a:cubicBezTo>
                      <a:pt x="16514" y="8164"/>
                      <a:pt x="14634" y="9592"/>
                      <a:pt x="14392" y="7231"/>
                    </a:cubicBezTo>
                    <a:cubicBezTo>
                      <a:pt x="14150" y="4869"/>
                      <a:pt x="19328" y="732"/>
                      <a:pt x="19443" y="0"/>
                    </a:cubicBezTo>
                  </a:path>
                </a:pathLst>
              </a:custGeom>
              <a:noFill/>
              <a:ln w="36000" cap="flat">
                <a:solidFill>
                  <a:srgbClr val="8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4" name="Freeform 36"/>
              <p:cNvSpPr>
                <a:spLocks/>
              </p:cNvSpPr>
              <p:nvPr/>
            </p:nvSpPr>
            <p:spPr bwMode="auto">
              <a:xfrm rot="479999">
                <a:off x="944" y="216"/>
                <a:ext cx="367" cy="256"/>
              </a:xfrm>
              <a:custGeom>
                <a:avLst/>
                <a:gdLst>
                  <a:gd name="T0" fmla="*/ 0 w 19443"/>
                  <a:gd name="T1" fmla="*/ 256 h 21600"/>
                  <a:gd name="T2" fmla="*/ 120 w 19443"/>
                  <a:gd name="T3" fmla="*/ 184 h 21600"/>
                  <a:gd name="T4" fmla="*/ 99 w 19443"/>
                  <a:gd name="T5" fmla="*/ 231 h 21600"/>
                  <a:gd name="T6" fmla="*/ 54 w 19443"/>
                  <a:gd name="T7" fmla="*/ 229 h 21600"/>
                  <a:gd name="T8" fmla="*/ 117 w 19443"/>
                  <a:gd name="T9" fmla="*/ 147 h 21600"/>
                  <a:gd name="T10" fmla="*/ 225 w 19443"/>
                  <a:gd name="T11" fmla="*/ 120 h 21600"/>
                  <a:gd name="T12" fmla="*/ 207 w 19443"/>
                  <a:gd name="T13" fmla="*/ 161 h 21600"/>
                  <a:gd name="T14" fmla="*/ 163 w 19443"/>
                  <a:gd name="T15" fmla="*/ 146 h 21600"/>
                  <a:gd name="T16" fmla="*/ 227 w 19443"/>
                  <a:gd name="T17" fmla="*/ 81 h 21600"/>
                  <a:gd name="T18" fmla="*/ 337 w 19443"/>
                  <a:gd name="T19" fmla="*/ 53 h 21600"/>
                  <a:gd name="T20" fmla="*/ 312 w 19443"/>
                  <a:gd name="T21" fmla="*/ 97 h 21600"/>
                  <a:gd name="T22" fmla="*/ 272 w 19443"/>
                  <a:gd name="T23" fmla="*/ 86 h 21600"/>
                  <a:gd name="T24" fmla="*/ 367 w 19443"/>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43" h="21600">
                    <a:moveTo>
                      <a:pt x="0" y="21600"/>
                    </a:moveTo>
                    <a:cubicBezTo>
                      <a:pt x="1868" y="16383"/>
                      <a:pt x="5097" y="14699"/>
                      <a:pt x="6343" y="15504"/>
                    </a:cubicBezTo>
                    <a:cubicBezTo>
                      <a:pt x="7588" y="16328"/>
                      <a:pt x="5259" y="19513"/>
                      <a:pt x="5259" y="19513"/>
                    </a:cubicBezTo>
                    <a:cubicBezTo>
                      <a:pt x="5259" y="19513"/>
                      <a:pt x="3171" y="20904"/>
                      <a:pt x="2883" y="19312"/>
                    </a:cubicBezTo>
                    <a:cubicBezTo>
                      <a:pt x="2606" y="17719"/>
                      <a:pt x="6193" y="12393"/>
                      <a:pt x="6193" y="12393"/>
                    </a:cubicBezTo>
                    <a:cubicBezTo>
                      <a:pt x="6193" y="12393"/>
                      <a:pt x="12120" y="8164"/>
                      <a:pt x="11924" y="10159"/>
                    </a:cubicBezTo>
                    <a:cubicBezTo>
                      <a:pt x="11717" y="12173"/>
                      <a:pt x="12686" y="11862"/>
                      <a:pt x="10967" y="13546"/>
                    </a:cubicBezTo>
                    <a:cubicBezTo>
                      <a:pt x="9249" y="15230"/>
                      <a:pt x="8649" y="12301"/>
                      <a:pt x="8649" y="12301"/>
                    </a:cubicBezTo>
                    <a:cubicBezTo>
                      <a:pt x="8649" y="12301"/>
                      <a:pt x="10045" y="8182"/>
                      <a:pt x="12040" y="6846"/>
                    </a:cubicBezTo>
                    <a:cubicBezTo>
                      <a:pt x="14023" y="5528"/>
                      <a:pt x="14150" y="5107"/>
                      <a:pt x="17875" y="4503"/>
                    </a:cubicBezTo>
                    <a:cubicBezTo>
                      <a:pt x="21600" y="3899"/>
                      <a:pt x="16514" y="8164"/>
                      <a:pt x="16514" y="8164"/>
                    </a:cubicBezTo>
                    <a:cubicBezTo>
                      <a:pt x="16514" y="8164"/>
                      <a:pt x="14634" y="9592"/>
                      <a:pt x="14392" y="7231"/>
                    </a:cubicBezTo>
                    <a:cubicBezTo>
                      <a:pt x="14150" y="4869"/>
                      <a:pt x="19328" y="732"/>
                      <a:pt x="19443" y="0"/>
                    </a:cubicBezTo>
                  </a:path>
                </a:pathLst>
              </a:custGeom>
              <a:noFill/>
              <a:ln w="36000" cap="flat">
                <a:solidFill>
                  <a:srgbClr val="8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5" name="Freeform 37"/>
              <p:cNvSpPr>
                <a:spLocks/>
              </p:cNvSpPr>
              <p:nvPr/>
            </p:nvSpPr>
            <p:spPr bwMode="auto">
              <a:xfrm rot="-1739999">
                <a:off x="830" y="129"/>
                <a:ext cx="367" cy="257"/>
              </a:xfrm>
              <a:custGeom>
                <a:avLst/>
                <a:gdLst>
                  <a:gd name="T0" fmla="*/ 0 w 19443"/>
                  <a:gd name="T1" fmla="*/ 257 h 21600"/>
                  <a:gd name="T2" fmla="*/ 120 w 19443"/>
                  <a:gd name="T3" fmla="*/ 184 h 21600"/>
                  <a:gd name="T4" fmla="*/ 99 w 19443"/>
                  <a:gd name="T5" fmla="*/ 232 h 21600"/>
                  <a:gd name="T6" fmla="*/ 54 w 19443"/>
                  <a:gd name="T7" fmla="*/ 230 h 21600"/>
                  <a:gd name="T8" fmla="*/ 117 w 19443"/>
                  <a:gd name="T9" fmla="*/ 147 h 21600"/>
                  <a:gd name="T10" fmla="*/ 225 w 19443"/>
                  <a:gd name="T11" fmla="*/ 121 h 21600"/>
                  <a:gd name="T12" fmla="*/ 207 w 19443"/>
                  <a:gd name="T13" fmla="*/ 161 h 21600"/>
                  <a:gd name="T14" fmla="*/ 163 w 19443"/>
                  <a:gd name="T15" fmla="*/ 146 h 21600"/>
                  <a:gd name="T16" fmla="*/ 227 w 19443"/>
                  <a:gd name="T17" fmla="*/ 81 h 21600"/>
                  <a:gd name="T18" fmla="*/ 337 w 19443"/>
                  <a:gd name="T19" fmla="*/ 54 h 21600"/>
                  <a:gd name="T20" fmla="*/ 312 w 19443"/>
                  <a:gd name="T21" fmla="*/ 97 h 21600"/>
                  <a:gd name="T22" fmla="*/ 272 w 19443"/>
                  <a:gd name="T23" fmla="*/ 86 h 21600"/>
                  <a:gd name="T24" fmla="*/ 367 w 19443"/>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443" h="21600">
                    <a:moveTo>
                      <a:pt x="0" y="21600"/>
                    </a:moveTo>
                    <a:cubicBezTo>
                      <a:pt x="1868" y="16383"/>
                      <a:pt x="5097" y="14699"/>
                      <a:pt x="6343" y="15504"/>
                    </a:cubicBezTo>
                    <a:cubicBezTo>
                      <a:pt x="7588" y="16328"/>
                      <a:pt x="5259" y="19513"/>
                      <a:pt x="5259" y="19513"/>
                    </a:cubicBezTo>
                    <a:cubicBezTo>
                      <a:pt x="5259" y="19513"/>
                      <a:pt x="3171" y="20904"/>
                      <a:pt x="2883" y="19312"/>
                    </a:cubicBezTo>
                    <a:cubicBezTo>
                      <a:pt x="2606" y="17719"/>
                      <a:pt x="6193" y="12393"/>
                      <a:pt x="6193" y="12393"/>
                    </a:cubicBezTo>
                    <a:cubicBezTo>
                      <a:pt x="6193" y="12393"/>
                      <a:pt x="12120" y="8164"/>
                      <a:pt x="11924" y="10159"/>
                    </a:cubicBezTo>
                    <a:cubicBezTo>
                      <a:pt x="11717" y="12173"/>
                      <a:pt x="12686" y="11862"/>
                      <a:pt x="10967" y="13546"/>
                    </a:cubicBezTo>
                    <a:cubicBezTo>
                      <a:pt x="9249" y="15230"/>
                      <a:pt x="8649" y="12301"/>
                      <a:pt x="8649" y="12301"/>
                    </a:cubicBezTo>
                    <a:cubicBezTo>
                      <a:pt x="8649" y="12301"/>
                      <a:pt x="10045" y="8182"/>
                      <a:pt x="12040" y="6846"/>
                    </a:cubicBezTo>
                    <a:cubicBezTo>
                      <a:pt x="14023" y="5528"/>
                      <a:pt x="14150" y="5107"/>
                      <a:pt x="17875" y="4503"/>
                    </a:cubicBezTo>
                    <a:cubicBezTo>
                      <a:pt x="21600" y="3899"/>
                      <a:pt x="16514" y="8164"/>
                      <a:pt x="16514" y="8164"/>
                    </a:cubicBezTo>
                    <a:cubicBezTo>
                      <a:pt x="16514" y="8164"/>
                      <a:pt x="14634" y="9592"/>
                      <a:pt x="14392" y="7231"/>
                    </a:cubicBezTo>
                    <a:cubicBezTo>
                      <a:pt x="14150" y="4869"/>
                      <a:pt x="19328" y="732"/>
                      <a:pt x="19443" y="0"/>
                    </a:cubicBezTo>
                  </a:path>
                </a:pathLst>
              </a:custGeom>
              <a:noFill/>
              <a:ln w="36000" cap="flat">
                <a:solidFill>
                  <a:srgbClr val="8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nvGrpSpPr>
              <p:cNvPr id="14" name="Group 38"/>
              <p:cNvGrpSpPr>
                <a:grpSpLocks/>
              </p:cNvGrpSpPr>
              <p:nvPr/>
            </p:nvGrpSpPr>
            <p:grpSpPr bwMode="auto">
              <a:xfrm>
                <a:off x="622" y="0"/>
                <a:ext cx="253" cy="476"/>
                <a:chOff x="0" y="0"/>
                <a:chExt cx="253" cy="476"/>
              </a:xfrm>
            </p:grpSpPr>
            <p:sp>
              <p:nvSpPr>
                <p:cNvPr id="37" name="Freeform 39"/>
                <p:cNvSpPr>
                  <a:spLocks/>
                </p:cNvSpPr>
                <p:nvPr/>
              </p:nvSpPr>
              <p:spPr bwMode="auto">
                <a:xfrm rot="-10680000">
                  <a:off x="86" y="156"/>
                  <a:ext cx="83" cy="319"/>
                </a:xfrm>
                <a:custGeom>
                  <a:avLst/>
                  <a:gdLst>
                    <a:gd name="T0" fmla="*/ 24 w 16914"/>
                    <a:gd name="T1" fmla="*/ 0 h 21238"/>
                    <a:gd name="T2" fmla="*/ 36 w 16914"/>
                    <a:gd name="T3" fmla="*/ 99 h 21238"/>
                    <a:gd name="T4" fmla="*/ 67 w 16914"/>
                    <a:gd name="T5" fmla="*/ 66 h 21238"/>
                    <a:gd name="T6" fmla="*/ 32 w 16914"/>
                    <a:gd name="T7" fmla="*/ 44 h 21238"/>
                    <a:gd name="T8" fmla="*/ 0 w 16914"/>
                    <a:gd name="T9" fmla="*/ 113 h 21238"/>
                    <a:gd name="T10" fmla="*/ 46 w 16914"/>
                    <a:gd name="T11" fmla="*/ 186 h 21238"/>
                    <a:gd name="T12" fmla="*/ 71 w 16914"/>
                    <a:gd name="T13" fmla="*/ 159 h 21238"/>
                    <a:gd name="T14" fmla="*/ 29 w 16914"/>
                    <a:gd name="T15" fmla="*/ 140 h 21238"/>
                    <a:gd name="T16" fmla="*/ 11 w 16914"/>
                    <a:gd name="T17" fmla="*/ 204 h 21238"/>
                    <a:gd name="T18" fmla="*/ 55 w 16914"/>
                    <a:gd name="T19" fmla="*/ 281 h 21238"/>
                    <a:gd name="T20" fmla="*/ 81 w 16914"/>
                    <a:gd name="T21" fmla="*/ 245 h 21238"/>
                    <a:gd name="T22" fmla="*/ 44 w 16914"/>
                    <a:gd name="T23" fmla="*/ 227 h 21238"/>
                    <a:gd name="T24" fmla="*/ 27 w 16914"/>
                    <a:gd name="T25" fmla="*/ 319 h 2123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914" h="21238">
                      <a:moveTo>
                        <a:pt x="4853" y="0"/>
                      </a:moveTo>
                      <a:cubicBezTo>
                        <a:pt x="-2284" y="3208"/>
                        <a:pt x="2379" y="5976"/>
                        <a:pt x="7327" y="6596"/>
                      </a:cubicBezTo>
                      <a:cubicBezTo>
                        <a:pt x="12322" y="7217"/>
                        <a:pt x="13654" y="4423"/>
                        <a:pt x="13654" y="4423"/>
                      </a:cubicBezTo>
                      <a:cubicBezTo>
                        <a:pt x="13654" y="4423"/>
                        <a:pt x="11133" y="2548"/>
                        <a:pt x="6565" y="2962"/>
                      </a:cubicBezTo>
                      <a:cubicBezTo>
                        <a:pt x="1950" y="3376"/>
                        <a:pt x="0" y="7528"/>
                        <a:pt x="0" y="7528"/>
                      </a:cubicBezTo>
                      <a:cubicBezTo>
                        <a:pt x="0" y="7528"/>
                        <a:pt x="5471" y="13206"/>
                        <a:pt x="9325" y="12391"/>
                      </a:cubicBezTo>
                      <a:cubicBezTo>
                        <a:pt x="13226" y="11563"/>
                        <a:pt x="14986" y="12339"/>
                        <a:pt x="14368" y="10580"/>
                      </a:cubicBezTo>
                      <a:cubicBezTo>
                        <a:pt x="13749" y="8821"/>
                        <a:pt x="5899" y="9338"/>
                        <a:pt x="5899" y="9338"/>
                      </a:cubicBezTo>
                      <a:cubicBezTo>
                        <a:pt x="5899" y="9338"/>
                        <a:pt x="190" y="11731"/>
                        <a:pt x="2331" y="13581"/>
                      </a:cubicBezTo>
                      <a:cubicBezTo>
                        <a:pt x="4520" y="15456"/>
                        <a:pt x="2902" y="15793"/>
                        <a:pt x="11133" y="18703"/>
                      </a:cubicBezTo>
                      <a:cubicBezTo>
                        <a:pt x="19316" y="21600"/>
                        <a:pt x="16414" y="16323"/>
                        <a:pt x="16414" y="16323"/>
                      </a:cubicBezTo>
                      <a:cubicBezTo>
                        <a:pt x="16414" y="16323"/>
                        <a:pt x="14891" y="14525"/>
                        <a:pt x="8992" y="15107"/>
                      </a:cubicBezTo>
                      <a:cubicBezTo>
                        <a:pt x="3140" y="15702"/>
                        <a:pt x="6518" y="20966"/>
                        <a:pt x="5471" y="21238"/>
                      </a:cubicBezTo>
                    </a:path>
                  </a:pathLst>
                </a:custGeom>
                <a:noFill/>
                <a:ln w="18360" cap="flat">
                  <a:solidFill>
                    <a:schemeClr val="tx1"/>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8" name="AutoShape 40"/>
                <p:cNvSpPr>
                  <a:spLocks/>
                </p:cNvSpPr>
                <p:nvPr/>
              </p:nvSpPr>
              <p:spPr bwMode="auto">
                <a:xfrm rot="-7980000">
                  <a:off x="52" y="21"/>
                  <a:ext cx="148" cy="208"/>
                </a:xfrm>
                <a:prstGeom prst="star4">
                  <a:avLst>
                    <a:gd name="adj" fmla="val 13653"/>
                  </a:avLst>
                </a:prstGeom>
                <a:solidFill>
                  <a:srgbClr val="FF0000"/>
                </a:solidFill>
                <a:ln w="9360">
                  <a:solidFill>
                    <a:schemeClr val="tx1"/>
                  </a:solidFill>
                  <a:round/>
                  <a:headEnd/>
                  <a:tailEnd/>
                </a:ln>
              </p:spPr>
              <p:txBody>
                <a:bodyPr lIns="0" tIns="0" rIns="0" bIns="0"/>
                <a:lstStyle/>
                <a:p>
                  <a:endParaRPr lang="en-US"/>
                </a:p>
              </p:txBody>
            </p:sp>
          </p:grpSp>
        </p:grpSp>
        <p:grpSp>
          <p:nvGrpSpPr>
            <p:cNvPr id="28" name="Group 41"/>
            <p:cNvGrpSpPr>
              <a:grpSpLocks/>
            </p:cNvGrpSpPr>
            <p:nvPr/>
          </p:nvGrpSpPr>
          <p:grpSpPr bwMode="auto">
            <a:xfrm>
              <a:off x="2260" y="125"/>
              <a:ext cx="1311" cy="837"/>
              <a:chOff x="17" y="125"/>
              <a:chExt cx="1310" cy="837"/>
            </a:xfrm>
          </p:grpSpPr>
          <p:sp>
            <p:nvSpPr>
              <p:cNvPr id="21" name="Line 42"/>
              <p:cNvSpPr>
                <a:spLocks noChangeShapeType="1"/>
              </p:cNvSpPr>
              <p:nvPr/>
            </p:nvSpPr>
            <p:spPr bwMode="auto">
              <a:xfrm rot="10800000" flipH="1">
                <a:off x="242" y="125"/>
                <a:ext cx="1085" cy="789"/>
              </a:xfrm>
              <a:prstGeom prst="line">
                <a:avLst/>
              </a:prstGeom>
              <a:noFill/>
              <a:ln w="54000">
                <a:solidFill>
                  <a:srgbClr val="66CCFF"/>
                </a:solidFill>
                <a:miter lim="800000"/>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22" name="Oval 43"/>
              <p:cNvSpPr>
                <a:spLocks/>
              </p:cNvSpPr>
              <p:nvPr/>
            </p:nvSpPr>
            <p:spPr bwMode="auto">
              <a:xfrm rot="-1860000">
                <a:off x="17" y="535"/>
                <a:ext cx="964" cy="336"/>
              </a:xfrm>
              <a:prstGeom prst="ellipse">
                <a:avLst/>
              </a:prstGeom>
              <a:solidFill>
                <a:srgbClr val="C0C0C0"/>
              </a:solidFill>
              <a:ln w="9360">
                <a:solidFill>
                  <a:schemeClr val="tx1"/>
                </a:solidFill>
                <a:miter lim="800000"/>
                <a:headEnd/>
                <a:tailEnd/>
              </a:ln>
            </p:spPr>
            <p:txBody>
              <a:bodyPr lIns="0" tIns="0" rIns="0" bIns="0"/>
              <a:lstStyle/>
              <a:p>
                <a:endParaRPr lang="en-US"/>
              </a:p>
            </p:txBody>
          </p:sp>
          <p:sp>
            <p:nvSpPr>
              <p:cNvPr id="23" name="AutoShape 44"/>
              <p:cNvSpPr>
                <a:spLocks/>
              </p:cNvSpPr>
              <p:nvPr/>
            </p:nvSpPr>
            <p:spPr bwMode="auto">
              <a:xfrm rot="-2700000">
                <a:off x="203" y="637"/>
                <a:ext cx="325" cy="325"/>
              </a:xfrm>
              <a:prstGeom prst="star4">
                <a:avLst>
                  <a:gd name="adj" fmla="val 12500"/>
                </a:avLst>
              </a:prstGeom>
              <a:solidFill>
                <a:srgbClr val="FF0000"/>
              </a:solidFill>
              <a:ln w="9360">
                <a:solidFill>
                  <a:schemeClr val="tx1"/>
                </a:solidFill>
                <a:round/>
                <a:headEnd/>
                <a:tailEnd/>
              </a:ln>
            </p:spPr>
            <p:txBody>
              <a:bodyPr lIns="0" tIns="0" rIns="0" bIns="0"/>
              <a:lstStyle/>
              <a:p>
                <a:endParaRPr lang="en-US"/>
              </a:p>
            </p:txBody>
          </p:sp>
          <p:sp>
            <p:nvSpPr>
              <p:cNvPr id="24" name="Rectangle 45"/>
              <p:cNvSpPr>
                <a:spLocks/>
              </p:cNvSpPr>
              <p:nvPr/>
            </p:nvSpPr>
            <p:spPr bwMode="auto">
              <a:xfrm>
                <a:off x="998" y="312"/>
                <a:ext cx="312"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39200" bIns="0"/>
              <a:lstStyle/>
              <a:p>
                <a:pPr marL="38100" algn="l">
                  <a:lnSpc>
                    <a:spcPct val="86000"/>
                  </a:lnSpc>
                  <a:tabLst>
                    <a:tab pos="38100" algn="l"/>
                    <a:tab pos="482600" algn="l"/>
                    <a:tab pos="939800" algn="l"/>
                    <a:tab pos="1384300" algn="l"/>
                    <a:tab pos="1828800" algn="l"/>
                    <a:tab pos="2286000" algn="l"/>
                    <a:tab pos="2730500" algn="l"/>
                    <a:tab pos="3187700" algn="l"/>
                    <a:tab pos="3632200" algn="l"/>
                    <a:tab pos="4076700" algn="l"/>
                    <a:tab pos="4533900" algn="l"/>
                    <a:tab pos="4978400" algn="l"/>
                    <a:tab pos="5422900" algn="l"/>
                    <a:tab pos="5880100" algn="l"/>
                    <a:tab pos="6324600" algn="l"/>
                    <a:tab pos="6781800" algn="l"/>
                    <a:tab pos="7226300" algn="l"/>
                    <a:tab pos="7670800" algn="l"/>
                    <a:tab pos="8128000" algn="l"/>
                    <a:tab pos="8572500" algn="l"/>
                    <a:tab pos="9017000" algn="l"/>
                    <a:tab pos="9029700" algn="l"/>
                  </a:tabLst>
                </a:pPr>
                <a:r>
                  <a:rPr lang="en-US" sz="1600" b="1" dirty="0">
                    <a:solidFill>
                      <a:srgbClr val="66CCFF"/>
                    </a:solidFill>
                    <a:latin typeface="Comic Sans MS"/>
                    <a:ea typeface="ＭＳ Ｐゴシック" charset="0"/>
                    <a:cs typeface="Comic Sans MS"/>
                    <a:sym typeface="Times New Roman" charset="0"/>
                  </a:rPr>
                  <a:t>h</a:t>
                </a:r>
              </a:p>
            </p:txBody>
          </p:sp>
        </p:grpSp>
        <p:grpSp>
          <p:nvGrpSpPr>
            <p:cNvPr id="29" name="Group 46"/>
            <p:cNvGrpSpPr>
              <a:grpSpLocks/>
            </p:cNvGrpSpPr>
            <p:nvPr/>
          </p:nvGrpSpPr>
          <p:grpSpPr bwMode="auto">
            <a:xfrm>
              <a:off x="-57" y="471"/>
              <a:ext cx="1530" cy="1436"/>
              <a:chOff x="-57" y="315"/>
              <a:chExt cx="1530" cy="1436"/>
            </a:xfrm>
          </p:grpSpPr>
          <p:sp>
            <p:nvSpPr>
              <p:cNvPr id="15" name="Rectangle 47"/>
              <p:cNvSpPr>
                <a:spLocks/>
              </p:cNvSpPr>
              <p:nvPr/>
            </p:nvSpPr>
            <p:spPr bwMode="auto">
              <a:xfrm>
                <a:off x="635" y="315"/>
                <a:ext cx="838" cy="499"/>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lIns="0" tIns="0" rIns="39200" bIns="0"/>
              <a:lstStyle/>
              <a:p>
                <a:pPr marL="38100" algn="l">
                  <a:lnSpc>
                    <a:spcPct val="119000"/>
                  </a:lnSpc>
                  <a:tabLst>
                    <a:tab pos="38100" algn="l"/>
                    <a:tab pos="482600" algn="l"/>
                    <a:tab pos="939800" algn="l"/>
                    <a:tab pos="1384300" algn="l"/>
                    <a:tab pos="1828800" algn="l"/>
                    <a:tab pos="2286000" algn="l"/>
                    <a:tab pos="2730500" algn="l"/>
                    <a:tab pos="3187700" algn="l"/>
                    <a:tab pos="3632200" algn="l"/>
                    <a:tab pos="4076700" algn="l"/>
                    <a:tab pos="4533900" algn="l"/>
                    <a:tab pos="4978400" algn="l"/>
                    <a:tab pos="5422900" algn="l"/>
                    <a:tab pos="5880100" algn="l"/>
                    <a:tab pos="6324600" algn="l"/>
                    <a:tab pos="6781800" algn="l"/>
                    <a:tab pos="7226300" algn="l"/>
                    <a:tab pos="7670800" algn="l"/>
                    <a:tab pos="8128000" algn="l"/>
                    <a:tab pos="8572500" algn="l"/>
                    <a:tab pos="9017000" algn="l"/>
                    <a:tab pos="9029700" algn="l"/>
                  </a:tabLst>
                </a:pPr>
                <a:r>
                  <a:rPr lang="en-US" sz="1600" dirty="0" smtClean="0">
                    <a:solidFill>
                      <a:srgbClr val="66CCFF"/>
                    </a:solidFill>
                    <a:latin typeface="Symbol" charset="2"/>
                    <a:ea typeface="ＭＳ Ｐゴシック" charset="0"/>
                    <a:cs typeface="Symbol" charset="2"/>
                    <a:sym typeface="Lucida Grande" charset="0"/>
                  </a:rPr>
                  <a:t>g</a:t>
                </a:r>
                <a:r>
                  <a:rPr lang="en-US" sz="1600" dirty="0" smtClean="0">
                    <a:solidFill>
                      <a:srgbClr val="66CCFF"/>
                    </a:solidFill>
                    <a:latin typeface="Times New Roman" charset="0"/>
                    <a:ea typeface="ＭＳ Ｐゴシック" charset="0"/>
                    <a:sym typeface="Times New Roman" charset="0"/>
                  </a:rPr>
                  <a:t>*</a:t>
                </a:r>
                <a:endParaRPr lang="en-US" sz="1600" dirty="0">
                  <a:solidFill>
                    <a:srgbClr val="66CCFF"/>
                  </a:solidFill>
                  <a:latin typeface="Times New Roman" charset="0"/>
                  <a:ea typeface="ＭＳ Ｐゴシック" charset="0"/>
                  <a:sym typeface="Times New Roman" charset="0"/>
                </a:endParaRPr>
              </a:p>
            </p:txBody>
          </p:sp>
          <p:sp>
            <p:nvSpPr>
              <p:cNvPr id="16" name="Freeform 48"/>
              <p:cNvSpPr>
                <a:spLocks/>
              </p:cNvSpPr>
              <p:nvPr/>
            </p:nvSpPr>
            <p:spPr bwMode="auto">
              <a:xfrm>
                <a:off x="552" y="834"/>
                <a:ext cx="714" cy="319"/>
              </a:xfrm>
              <a:custGeom>
                <a:avLst/>
                <a:gdLst>
                  <a:gd name="T0" fmla="*/ 0 w 21600"/>
                  <a:gd name="T1" fmla="*/ 281 h 10609"/>
                  <a:gd name="T2" fmla="*/ 181 w 21600"/>
                  <a:gd name="T3" fmla="*/ 261 h 10609"/>
                  <a:gd name="T4" fmla="*/ 358 w 21600"/>
                  <a:gd name="T5" fmla="*/ 240 h 10609"/>
                  <a:gd name="T6" fmla="*/ 539 w 21600"/>
                  <a:gd name="T7" fmla="*/ 218 h 10609"/>
                  <a:gd name="T8" fmla="*/ 714 w 21600"/>
                  <a:gd name="T9" fmla="*/ 194 h 1060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10609">
                    <a:moveTo>
                      <a:pt x="0" y="6366"/>
                    </a:moveTo>
                    <a:cubicBezTo>
                      <a:pt x="2928" y="-2979"/>
                      <a:pt x="3891" y="-1014"/>
                      <a:pt x="5468" y="5690"/>
                    </a:cubicBezTo>
                    <a:cubicBezTo>
                      <a:pt x="7046" y="12883"/>
                      <a:pt x="8245" y="11781"/>
                      <a:pt x="10833" y="5014"/>
                    </a:cubicBezTo>
                    <a:cubicBezTo>
                      <a:pt x="13657" y="-2470"/>
                      <a:pt x="15593" y="-474"/>
                      <a:pt x="16311" y="4276"/>
                    </a:cubicBezTo>
                    <a:cubicBezTo>
                      <a:pt x="18455" y="18621"/>
                      <a:pt x="21600" y="3486"/>
                      <a:pt x="21600" y="3486"/>
                    </a:cubicBezTo>
                  </a:path>
                </a:pathLst>
              </a:custGeom>
              <a:noFill/>
              <a:ln w="36720" cap="flat">
                <a:solidFill>
                  <a:srgbClr val="66CCF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7" name="Freeform 49"/>
              <p:cNvSpPr>
                <a:spLocks/>
              </p:cNvSpPr>
              <p:nvPr/>
            </p:nvSpPr>
            <p:spPr bwMode="auto">
              <a:xfrm>
                <a:off x="1148" y="821"/>
                <a:ext cx="283" cy="324"/>
              </a:xfrm>
              <a:custGeom>
                <a:avLst/>
                <a:gdLst>
                  <a:gd name="T0" fmla="*/ 142 w 21600"/>
                  <a:gd name="T1" fmla="*/ 87 h 21600"/>
                  <a:gd name="T2" fmla="*/ 110 w 21600"/>
                  <a:gd name="T3" fmla="*/ 35 h 21600"/>
                  <a:gd name="T4" fmla="*/ 96 w 21600"/>
                  <a:gd name="T5" fmla="*/ 96 h 21600"/>
                  <a:gd name="T6" fmla="*/ 5 w 21600"/>
                  <a:gd name="T7" fmla="*/ 35 h 21600"/>
                  <a:gd name="T8" fmla="*/ 62 w 21600"/>
                  <a:gd name="T9" fmla="*/ 115 h 21600"/>
                  <a:gd name="T10" fmla="*/ 0 w 21600"/>
                  <a:gd name="T11" fmla="*/ 130 h 21600"/>
                  <a:gd name="T12" fmla="*/ 50 w 21600"/>
                  <a:gd name="T13" fmla="*/ 177 h 21600"/>
                  <a:gd name="T14" fmla="*/ 3 w 21600"/>
                  <a:gd name="T15" fmla="*/ 220 h 21600"/>
                  <a:gd name="T16" fmla="*/ 75 w 21600"/>
                  <a:gd name="T17" fmla="*/ 211 h 21600"/>
                  <a:gd name="T18" fmla="*/ 64 w 21600"/>
                  <a:gd name="T19" fmla="*/ 267 h 21600"/>
                  <a:gd name="T20" fmla="*/ 102 w 21600"/>
                  <a:gd name="T21" fmla="*/ 236 h 21600"/>
                  <a:gd name="T22" fmla="*/ 112 w 21600"/>
                  <a:gd name="T23" fmla="*/ 324 h 21600"/>
                  <a:gd name="T24" fmla="*/ 139 w 21600"/>
                  <a:gd name="T25" fmla="*/ 225 h 21600"/>
                  <a:gd name="T26" fmla="*/ 175 w 21600"/>
                  <a:gd name="T27" fmla="*/ 298 h 21600"/>
                  <a:gd name="T28" fmla="*/ 185 w 21600"/>
                  <a:gd name="T29" fmla="*/ 218 h 21600"/>
                  <a:gd name="T30" fmla="*/ 239 w 21600"/>
                  <a:gd name="T31" fmla="*/ 273 h 21600"/>
                  <a:gd name="T32" fmla="*/ 221 w 21600"/>
                  <a:gd name="T33" fmla="*/ 195 h 21600"/>
                  <a:gd name="T34" fmla="*/ 283 w 21600"/>
                  <a:gd name="T35" fmla="*/ 201 h 21600"/>
                  <a:gd name="T36" fmla="*/ 232 w 21600"/>
                  <a:gd name="T37" fmla="*/ 158 h 21600"/>
                  <a:gd name="T38" fmla="*/ 278 w 21600"/>
                  <a:gd name="T39" fmla="*/ 122 h 21600"/>
                  <a:gd name="T40" fmla="*/ 220 w 21600"/>
                  <a:gd name="T41" fmla="*/ 110 h 21600"/>
                  <a:gd name="T42" fmla="*/ 242 w 21600"/>
                  <a:gd name="T43" fmla="*/ 67 h 21600"/>
                  <a:gd name="T44" fmla="*/ 186 w 21600"/>
                  <a:gd name="T45" fmla="*/ 80 h 21600"/>
                  <a:gd name="T46" fmla="*/ 191 w 21600"/>
                  <a:gd name="T47" fmla="*/ 0 h 21600"/>
                  <a:gd name="T48" fmla="*/ 142 w 21600"/>
                  <a:gd name="T49" fmla="*/ 87 h 216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1600" h="21600">
                    <a:moveTo>
                      <a:pt x="10848" y="5800"/>
                    </a:moveTo>
                    <a:lnTo>
                      <a:pt x="8374" y="2308"/>
                    </a:lnTo>
                    <a:lnTo>
                      <a:pt x="7327" y="6382"/>
                    </a:lnTo>
                    <a:lnTo>
                      <a:pt x="404" y="2308"/>
                    </a:lnTo>
                    <a:lnTo>
                      <a:pt x="4734" y="7650"/>
                    </a:lnTo>
                    <a:lnTo>
                      <a:pt x="0" y="8669"/>
                    </a:lnTo>
                    <a:lnTo>
                      <a:pt x="3806" y="11829"/>
                    </a:lnTo>
                    <a:lnTo>
                      <a:pt x="214" y="14677"/>
                    </a:lnTo>
                    <a:lnTo>
                      <a:pt x="5757" y="14054"/>
                    </a:lnTo>
                    <a:lnTo>
                      <a:pt x="4853" y="17796"/>
                    </a:lnTo>
                    <a:lnTo>
                      <a:pt x="7755" y="15717"/>
                    </a:lnTo>
                    <a:lnTo>
                      <a:pt x="8564" y="21600"/>
                    </a:lnTo>
                    <a:lnTo>
                      <a:pt x="10633" y="15010"/>
                    </a:lnTo>
                    <a:lnTo>
                      <a:pt x="13322" y="19874"/>
                    </a:lnTo>
                    <a:lnTo>
                      <a:pt x="14107" y="14552"/>
                    </a:lnTo>
                    <a:lnTo>
                      <a:pt x="18222" y="18211"/>
                    </a:lnTo>
                    <a:lnTo>
                      <a:pt x="16890" y="12993"/>
                    </a:lnTo>
                    <a:lnTo>
                      <a:pt x="21600" y="13388"/>
                    </a:lnTo>
                    <a:lnTo>
                      <a:pt x="17675" y="10561"/>
                    </a:lnTo>
                    <a:lnTo>
                      <a:pt x="21243" y="8149"/>
                    </a:lnTo>
                    <a:lnTo>
                      <a:pt x="16819" y="7339"/>
                    </a:lnTo>
                    <a:lnTo>
                      <a:pt x="18484" y="4470"/>
                    </a:lnTo>
                    <a:lnTo>
                      <a:pt x="14226" y="5322"/>
                    </a:lnTo>
                    <a:lnTo>
                      <a:pt x="14606" y="0"/>
                    </a:lnTo>
                    <a:lnTo>
                      <a:pt x="10848" y="5800"/>
                    </a:lnTo>
                  </a:path>
                </a:pathLst>
              </a:custGeom>
              <a:solidFill>
                <a:srgbClr val="FF9900"/>
              </a:solidFill>
              <a:ln w="15840" cap="flat">
                <a:solidFill>
                  <a:srgbClr val="FF9900"/>
                </a:solidFill>
                <a:prstDash val="solid"/>
                <a:round/>
                <a:headEnd type="none" w="med" len="med"/>
                <a:tailEnd type="none" w="med" len="med"/>
              </a:ln>
            </p:spPr>
            <p:txBody>
              <a:bodyPr lIns="0" tIns="0" rIns="0" bIns="0"/>
              <a:lstStyle/>
              <a:p>
                <a:endParaRPr lang="en-US"/>
              </a:p>
            </p:txBody>
          </p:sp>
          <p:sp>
            <p:nvSpPr>
              <p:cNvPr id="18" name="Freeform 50"/>
              <p:cNvSpPr>
                <a:spLocks/>
              </p:cNvSpPr>
              <p:nvPr/>
            </p:nvSpPr>
            <p:spPr bwMode="auto">
              <a:xfrm>
                <a:off x="0" y="351"/>
                <a:ext cx="547" cy="1400"/>
              </a:xfrm>
              <a:custGeom>
                <a:avLst/>
                <a:gdLst>
                  <a:gd name="T0" fmla="*/ 0 w 21600"/>
                  <a:gd name="T1" fmla="*/ 1400 h 21600"/>
                  <a:gd name="T2" fmla="*/ 547 w 21600"/>
                  <a:gd name="T3" fmla="*/ 649 h 21600"/>
                  <a:gd name="T4" fmla="*/ 34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a:moveTo>
                      <a:pt x="0" y="21600"/>
                    </a:moveTo>
                    <a:lnTo>
                      <a:pt x="21600" y="10013"/>
                    </a:lnTo>
                    <a:lnTo>
                      <a:pt x="1356" y="0"/>
                    </a:lnTo>
                  </a:path>
                </a:pathLst>
              </a:custGeom>
              <a:noFill/>
              <a:ln w="36720" cap="flat">
                <a:solidFill>
                  <a:srgbClr val="80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9" name="Rectangle 51"/>
              <p:cNvSpPr>
                <a:spLocks/>
              </p:cNvSpPr>
              <p:nvPr/>
            </p:nvSpPr>
            <p:spPr bwMode="auto">
              <a:xfrm>
                <a:off x="-57" y="506"/>
                <a:ext cx="656"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39200" bIns="0"/>
              <a:lstStyle/>
              <a:p>
                <a:pPr marL="38100" algn="l">
                  <a:lnSpc>
                    <a:spcPct val="86000"/>
                  </a:lnSpc>
                  <a:tabLst>
                    <a:tab pos="38100" algn="l"/>
                    <a:tab pos="482600" algn="l"/>
                    <a:tab pos="939800" algn="l"/>
                    <a:tab pos="1384300" algn="l"/>
                    <a:tab pos="1828800" algn="l"/>
                    <a:tab pos="2286000" algn="l"/>
                    <a:tab pos="2730500" algn="l"/>
                    <a:tab pos="3187700" algn="l"/>
                    <a:tab pos="3632200" algn="l"/>
                    <a:tab pos="4076700" algn="l"/>
                    <a:tab pos="4533900" algn="l"/>
                    <a:tab pos="4978400" algn="l"/>
                    <a:tab pos="5422900" algn="l"/>
                    <a:tab pos="5880100" algn="l"/>
                    <a:tab pos="6324600" algn="l"/>
                    <a:tab pos="6781800" algn="l"/>
                    <a:tab pos="7226300" algn="l"/>
                    <a:tab pos="7670800" algn="l"/>
                    <a:tab pos="8128000" algn="l"/>
                    <a:tab pos="8572500" algn="l"/>
                    <a:tab pos="9017000" algn="l"/>
                    <a:tab pos="9029700" algn="l"/>
                  </a:tabLst>
                </a:pPr>
                <a:r>
                  <a:rPr lang="en-US" sz="1400" dirty="0" smtClean="0">
                    <a:solidFill>
                      <a:srgbClr val="800000"/>
                    </a:solidFill>
                    <a:latin typeface="Times New Roman" charset="0"/>
                    <a:ea typeface="ＭＳ Ｐゴシック" charset="0"/>
                    <a:sym typeface="Times New Roman" charset="0"/>
                  </a:rPr>
                  <a:t>e</a:t>
                </a:r>
                <a:r>
                  <a:rPr lang="en-US" sz="1400" baseline="33000" dirty="0" smtClean="0">
                    <a:solidFill>
                      <a:srgbClr val="800000"/>
                    </a:solidFill>
                    <a:latin typeface="Lucida Grande" charset="0"/>
                    <a:ea typeface="ＭＳ Ｐゴシック" charset="0"/>
                    <a:sym typeface="Lucida Grande" charset="0"/>
                  </a:rPr>
                  <a:t>’</a:t>
                </a:r>
                <a:endParaRPr lang="en-US" sz="1400" baseline="33000" dirty="0">
                  <a:solidFill>
                    <a:srgbClr val="800000"/>
                  </a:solidFill>
                  <a:latin typeface="Lucida Grande" charset="0"/>
                  <a:ea typeface="ＭＳ Ｐゴシック" charset="0"/>
                  <a:sym typeface="Lucida Grande" charset="0"/>
                </a:endParaRPr>
              </a:p>
            </p:txBody>
          </p:sp>
          <p:sp>
            <p:nvSpPr>
              <p:cNvPr id="20" name="Rectangle 52"/>
              <p:cNvSpPr>
                <a:spLocks/>
              </p:cNvSpPr>
              <p:nvPr/>
            </p:nvSpPr>
            <p:spPr bwMode="auto">
              <a:xfrm>
                <a:off x="-38" y="1090"/>
                <a:ext cx="656"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39200" bIns="0"/>
              <a:lstStyle/>
              <a:p>
                <a:pPr marL="38100" algn="l">
                  <a:lnSpc>
                    <a:spcPct val="86000"/>
                  </a:lnSpc>
                  <a:tabLst>
                    <a:tab pos="38100" algn="l"/>
                    <a:tab pos="482600" algn="l"/>
                    <a:tab pos="939800" algn="l"/>
                    <a:tab pos="1384300" algn="l"/>
                    <a:tab pos="1828800" algn="l"/>
                    <a:tab pos="2286000" algn="l"/>
                    <a:tab pos="2730500" algn="l"/>
                    <a:tab pos="3187700" algn="l"/>
                    <a:tab pos="3632200" algn="l"/>
                    <a:tab pos="4076700" algn="l"/>
                    <a:tab pos="4533900" algn="l"/>
                    <a:tab pos="4978400" algn="l"/>
                    <a:tab pos="5422900" algn="l"/>
                    <a:tab pos="5880100" algn="l"/>
                    <a:tab pos="6324600" algn="l"/>
                    <a:tab pos="6781800" algn="l"/>
                    <a:tab pos="7226300" algn="l"/>
                    <a:tab pos="7670800" algn="l"/>
                    <a:tab pos="8128000" algn="l"/>
                    <a:tab pos="8572500" algn="l"/>
                    <a:tab pos="9017000" algn="l"/>
                    <a:tab pos="9029700" algn="l"/>
                  </a:tabLst>
                </a:pPr>
                <a:r>
                  <a:rPr lang="en-US" sz="1400" dirty="0" smtClean="0">
                    <a:solidFill>
                      <a:srgbClr val="800000"/>
                    </a:solidFill>
                    <a:latin typeface="Times New Roman" charset="0"/>
                    <a:ea typeface="ＭＳ Ｐゴシック" charset="0"/>
                    <a:sym typeface="Times New Roman" charset="0"/>
                  </a:rPr>
                  <a:t>e</a:t>
                </a:r>
                <a:endParaRPr lang="en-US" sz="1400" baseline="33000" dirty="0">
                  <a:solidFill>
                    <a:srgbClr val="800000"/>
                  </a:solidFill>
                  <a:latin typeface="Lucida Grande" charset="0"/>
                  <a:ea typeface="ＭＳ Ｐゴシック" charset="0"/>
                  <a:sym typeface="Lucida Grande" charset="0"/>
                </a:endParaRPr>
              </a:p>
            </p:txBody>
          </p:sp>
        </p:grpSp>
      </p:grpSp>
      <p:pic>
        <p:nvPicPr>
          <p:cNvPr id="63" name="Picture 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019800" y="1676400"/>
            <a:ext cx="2666043" cy="2514600"/>
          </a:xfrm>
          <a:prstGeom prst="rect">
            <a:avLst/>
          </a:prstGeom>
          <a:noFill/>
          <a:ln w="9525">
            <a:noFill/>
            <a:miter lim="800000"/>
            <a:headEnd/>
            <a:tailEnd/>
          </a:ln>
        </p:spPr>
      </p:pic>
    </p:spTree>
    <p:extLst>
      <p:ext uri="{BB962C8B-B14F-4D97-AF65-F5344CB8AC3E}">
        <p14:creationId xmlns:p14="http://schemas.microsoft.com/office/powerpoint/2010/main" val="11925307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0"/>
            <a:ext cx="8458200" cy="1066800"/>
          </a:xfrm>
          <a:prstGeom prst="roundRect">
            <a:avLst>
              <a:gd name="adj" fmla="val 0"/>
            </a:avLst>
          </a:prstGeom>
          <a:solidFill>
            <a:srgbClr val="FF0000"/>
          </a:solidFill>
        </p:spPr>
        <p:txBody>
          <a:bodyPr>
            <a:noAutofit/>
          </a:bodyPr>
          <a:lstStyle/>
          <a:p>
            <a:r>
              <a:rPr lang="en-US" sz="3600" dirty="0" err="1" smtClean="0">
                <a:solidFill>
                  <a:schemeClr val="bg1"/>
                </a:solidFill>
              </a:rPr>
              <a:t>eRHIC</a:t>
            </a:r>
            <a:r>
              <a:rPr lang="en-US" sz="3600" dirty="0" smtClean="0">
                <a:solidFill>
                  <a:schemeClr val="bg1"/>
                </a:solidFill>
              </a:rPr>
              <a:t> </a:t>
            </a:r>
            <a:r>
              <a:rPr lang="en-US" sz="3600" dirty="0" smtClean="0">
                <a:solidFill>
                  <a:schemeClr val="bg1"/>
                </a:solidFill>
              </a:rPr>
              <a:t>era: </a:t>
            </a:r>
            <a:r>
              <a:rPr lang="en-US" sz="3600" dirty="0" err="1" smtClean="0">
                <a:solidFill>
                  <a:schemeClr val="bg1"/>
                </a:solidFill>
              </a:rPr>
              <a:t>sPHENIX</a:t>
            </a:r>
            <a:r>
              <a:rPr lang="en-US" sz="3600" dirty="0" smtClean="0">
                <a:solidFill>
                  <a:schemeClr val="bg1"/>
                </a:solidFill>
              </a:rPr>
              <a:t> based </a:t>
            </a:r>
            <a:r>
              <a:rPr lang="en-US" sz="3600" dirty="0" smtClean="0">
                <a:solidFill>
                  <a:schemeClr val="bg1"/>
                </a:solidFill>
              </a:rPr>
              <a:t>concept </a:t>
            </a:r>
            <a:r>
              <a:rPr lang="en-US" sz="3600" dirty="0" smtClean="0">
                <a:solidFill>
                  <a:schemeClr val="bg1"/>
                </a:solidFill>
              </a:rPr>
              <a:t>for an EIC Detector</a:t>
            </a:r>
            <a:endParaRPr lang="en-US" sz="3600" dirty="0">
              <a:solidFill>
                <a:schemeClr val="bg1"/>
              </a:solidFill>
            </a:endParaRPr>
          </a:p>
        </p:txBody>
      </p:sp>
      <p:sp>
        <p:nvSpPr>
          <p:cNvPr id="2" name="Content Placeholder 1"/>
          <p:cNvSpPr>
            <a:spLocks noGrp="1"/>
          </p:cNvSpPr>
          <p:nvPr>
            <p:ph idx="1"/>
          </p:nvPr>
        </p:nvSpPr>
        <p:spPr>
          <a:xfrm>
            <a:off x="228600" y="1066800"/>
            <a:ext cx="6705600" cy="2438400"/>
          </a:xfrm>
          <a:solidFill>
            <a:schemeClr val="bg1"/>
          </a:solidFill>
          <a:ln>
            <a:noFill/>
          </a:ln>
        </p:spPr>
        <p:txBody>
          <a:bodyPr>
            <a:normAutofit lnSpcReduction="10000"/>
          </a:bodyPr>
          <a:lstStyle/>
          <a:p>
            <a:r>
              <a:rPr lang="en-US" sz="1800" b="1" dirty="0" smtClean="0"/>
              <a:t>-1&lt;</a:t>
            </a:r>
            <a:r>
              <a:rPr lang="el-GR" sz="1800" b="1" dirty="0" smtClean="0"/>
              <a:t>η</a:t>
            </a:r>
            <a:r>
              <a:rPr lang="en-US" sz="1800" b="1" dirty="0" smtClean="0"/>
              <a:t>&lt;+1 (barrel) : </a:t>
            </a:r>
            <a:r>
              <a:rPr lang="en-US" sz="1800" b="1" dirty="0" err="1" smtClean="0">
                <a:solidFill>
                  <a:srgbClr val="FF6600"/>
                </a:solidFill>
              </a:rPr>
              <a:t>sPHENIX</a:t>
            </a:r>
            <a:r>
              <a:rPr lang="en-US" sz="1800" b="1" dirty="0" smtClean="0">
                <a:solidFill>
                  <a:srgbClr val="FF6600"/>
                </a:solidFill>
              </a:rPr>
              <a:t> + Compact-TPC + DIRC</a:t>
            </a:r>
          </a:p>
          <a:p>
            <a:r>
              <a:rPr lang="en-US" sz="1800" b="1" dirty="0" smtClean="0"/>
              <a:t>-4&lt;</a:t>
            </a:r>
            <a:r>
              <a:rPr lang="el-GR" sz="1800" b="1" dirty="0" smtClean="0"/>
              <a:t>η</a:t>
            </a:r>
            <a:r>
              <a:rPr lang="en-US" sz="1800" b="1" dirty="0" smtClean="0"/>
              <a:t>&lt;-1 (e-going) : </a:t>
            </a:r>
            <a:br>
              <a:rPr lang="en-US" sz="1800" b="1" dirty="0" smtClean="0"/>
            </a:br>
            <a:r>
              <a:rPr lang="en-US" sz="1800" b="1" dirty="0" smtClean="0">
                <a:solidFill>
                  <a:srgbClr val="FF6600"/>
                </a:solidFill>
              </a:rPr>
              <a:t>High resolution calorimeter + GEM trackers</a:t>
            </a:r>
          </a:p>
          <a:p>
            <a:r>
              <a:rPr lang="en-US" sz="1800" b="1" dirty="0" smtClean="0"/>
              <a:t>+1&lt;</a:t>
            </a:r>
            <a:r>
              <a:rPr lang="el-GR" sz="1800" b="1" dirty="0" smtClean="0"/>
              <a:t>η</a:t>
            </a:r>
            <a:r>
              <a:rPr lang="en-US" sz="1800" b="1" dirty="0" smtClean="0"/>
              <a:t>&lt;+4 (h-going) : </a:t>
            </a:r>
          </a:p>
          <a:p>
            <a:pPr lvl="1"/>
            <a:r>
              <a:rPr lang="en-US" sz="1600" b="1" dirty="0" smtClean="0"/>
              <a:t>1&lt;</a:t>
            </a:r>
            <a:r>
              <a:rPr lang="el-GR" sz="1600" b="1" dirty="0" smtClean="0"/>
              <a:t>η</a:t>
            </a:r>
            <a:r>
              <a:rPr lang="en-US" sz="1600" b="1" dirty="0" smtClean="0"/>
              <a:t>&lt;4 : </a:t>
            </a:r>
            <a:r>
              <a:rPr lang="en-US" sz="1600" b="1" dirty="0" smtClean="0">
                <a:solidFill>
                  <a:schemeClr val="accent1"/>
                </a:solidFill>
              </a:rPr>
              <a:t>GEM tracker </a:t>
            </a:r>
            <a:r>
              <a:rPr lang="en-US" sz="1600" b="1" dirty="0" smtClean="0"/>
              <a:t>+</a:t>
            </a:r>
            <a:r>
              <a:rPr lang="en-US" sz="1600" b="1" dirty="0" smtClean="0">
                <a:solidFill>
                  <a:schemeClr val="accent5">
                    <a:lumMod val="50000"/>
                  </a:schemeClr>
                </a:solidFill>
              </a:rPr>
              <a:t> Gas RICH</a:t>
            </a:r>
          </a:p>
          <a:p>
            <a:pPr lvl="1"/>
            <a:r>
              <a:rPr lang="en-US" sz="1600" b="1" dirty="0" smtClean="0"/>
              <a:t>1&lt;</a:t>
            </a:r>
            <a:r>
              <a:rPr lang="el-GR" sz="1600" b="1" dirty="0" smtClean="0"/>
              <a:t>η</a:t>
            </a:r>
            <a:r>
              <a:rPr lang="en-US" sz="1600" b="1" dirty="0" smtClean="0"/>
              <a:t>&lt;2 : </a:t>
            </a:r>
            <a:r>
              <a:rPr lang="en-US" sz="1600" b="1" dirty="0" smtClean="0">
                <a:solidFill>
                  <a:schemeClr val="accent5">
                    <a:lumMod val="50000"/>
                  </a:schemeClr>
                </a:solidFill>
              </a:rPr>
              <a:t>Aerogel RICH</a:t>
            </a:r>
          </a:p>
          <a:p>
            <a:pPr lvl="1"/>
            <a:r>
              <a:rPr lang="en-US" sz="1600" b="1" dirty="0" smtClean="0"/>
              <a:t>1&lt;</a:t>
            </a:r>
            <a:r>
              <a:rPr lang="el-GR" sz="1600" b="1" dirty="0" smtClean="0"/>
              <a:t>η</a:t>
            </a:r>
            <a:r>
              <a:rPr lang="en-US" sz="1600" b="1" dirty="0" smtClean="0"/>
              <a:t>&lt;5 : </a:t>
            </a:r>
            <a:r>
              <a:rPr lang="en-US" sz="1600" b="1" dirty="0" smtClean="0">
                <a:solidFill>
                  <a:srgbClr val="FF6600"/>
                </a:solidFill>
              </a:rPr>
              <a:t>EM Calorimeter + Hadron Calorimeter</a:t>
            </a:r>
          </a:p>
          <a:p>
            <a:r>
              <a:rPr lang="en-US" sz="1800" b="1" dirty="0" smtClean="0">
                <a:solidFill>
                  <a:srgbClr val="FF6600"/>
                </a:solidFill>
              </a:rPr>
              <a:t>ZDC </a:t>
            </a:r>
            <a:r>
              <a:rPr lang="en-US" sz="1800" b="1" dirty="0" smtClean="0">
                <a:solidFill>
                  <a:srgbClr val="FF6600"/>
                </a:solidFill>
              </a:rPr>
              <a:t>and roman </a:t>
            </a:r>
            <a:r>
              <a:rPr lang="en-US" sz="1800" b="1" dirty="0" smtClean="0">
                <a:solidFill>
                  <a:srgbClr val="FF6600"/>
                </a:solidFill>
              </a:rPr>
              <a:t>pots </a:t>
            </a:r>
            <a:r>
              <a:rPr lang="en-US" sz="1800" b="1" dirty="0" smtClean="0">
                <a:solidFill>
                  <a:schemeClr val="accent1"/>
                </a:solidFill>
              </a:rPr>
              <a:t>in Hadron Direction </a:t>
            </a:r>
            <a:endParaRPr lang="en-US" sz="1800" b="1" dirty="0" smtClean="0">
              <a:solidFill>
                <a:schemeClr val="accent1"/>
              </a:solidFill>
            </a:endParaRPr>
          </a:p>
        </p:txBody>
      </p:sp>
      <p:sp>
        <p:nvSpPr>
          <p:cNvPr id="3" name="Date Placeholder 2"/>
          <p:cNvSpPr>
            <a:spLocks noGrp="1"/>
          </p:cNvSpPr>
          <p:nvPr>
            <p:ph type="dt" sz="half" idx="10"/>
          </p:nvPr>
        </p:nvSpPr>
        <p:spPr/>
        <p:txBody>
          <a:bodyPr/>
          <a:lstStyle/>
          <a:p>
            <a:fld id="{11AA88FE-B4A7-D94F-B6FC-C3719EDFB731}" type="datetime4">
              <a:rPr lang="en-US" smtClean="0"/>
              <a:t>January 14, 2016</a:t>
            </a:fld>
            <a:endParaRPr lang="en-US" dirty="0"/>
          </a:p>
        </p:txBody>
      </p:sp>
      <p:sp>
        <p:nvSpPr>
          <p:cNvPr id="5" name="Slide Number Placeholder 4"/>
          <p:cNvSpPr>
            <a:spLocks noGrp="1"/>
          </p:cNvSpPr>
          <p:nvPr>
            <p:ph type="sldNum" sz="quarter" idx="12"/>
          </p:nvPr>
        </p:nvSpPr>
        <p:spPr/>
        <p:txBody>
          <a:bodyPr/>
          <a:lstStyle/>
          <a:p>
            <a:fld id="{EDE73889-8752-428C-A11C-8679396BAC9B}" type="slidenum">
              <a:rPr lang="en-US" smtClean="0"/>
              <a:pPr/>
              <a:t>31</a:t>
            </a:fld>
            <a:endParaRPr lang="en-US" dirty="0"/>
          </a:p>
        </p:txBody>
      </p:sp>
      <p:sp>
        <p:nvSpPr>
          <p:cNvPr id="4" name="Footer Placeholder 3"/>
          <p:cNvSpPr>
            <a:spLocks noGrp="1"/>
          </p:cNvSpPr>
          <p:nvPr>
            <p:ph type="ftr" sz="quarter" idx="3"/>
          </p:nvPr>
        </p:nvSpPr>
        <p:spPr/>
        <p:txBody>
          <a:bodyPr/>
          <a:lstStyle/>
          <a:p>
            <a:r>
              <a:rPr lang="da-DK" smtClean="0"/>
              <a:t>E.Kistenev, UTFSM, 2016</a:t>
            </a:r>
            <a:endParaRPr lang="en-US" dirty="0"/>
          </a:p>
        </p:txBody>
      </p:sp>
      <p:sp>
        <p:nvSpPr>
          <p:cNvPr id="75" name="Content Placeholder 1"/>
          <p:cNvSpPr txBox="1">
            <a:spLocks/>
          </p:cNvSpPr>
          <p:nvPr/>
        </p:nvSpPr>
        <p:spPr>
          <a:xfrm>
            <a:off x="395139" y="1731977"/>
            <a:ext cx="7696200" cy="1338072"/>
          </a:xfrm>
          <a:prstGeom prst="rect">
            <a:avLst/>
          </a:prstGeom>
        </p:spPr>
        <p:txBody>
          <a:bodyPr vert="horz" lIns="91429" tIns="45715" rIns="91429" bIns="45715">
            <a:normAutofit/>
          </a:bodyPr>
          <a:lstStyle/>
          <a:p>
            <a:pPr marL="365718" indent="-256002">
              <a:spcBef>
                <a:spcPts val="400"/>
              </a:spcBef>
              <a:buClr>
                <a:schemeClr val="accent1"/>
              </a:buClr>
              <a:buSzPct val="68000"/>
              <a:buFont typeface="Wingdings 3"/>
              <a:buChar char=""/>
              <a:defRPr/>
            </a:pPr>
            <a:endParaRPr lang="en-US" sz="2700" dirty="0" smtClean="0"/>
          </a:p>
        </p:txBody>
      </p:sp>
      <p:grpSp>
        <p:nvGrpSpPr>
          <p:cNvPr id="7" name="Group 94"/>
          <p:cNvGrpSpPr/>
          <p:nvPr/>
        </p:nvGrpSpPr>
        <p:grpSpPr>
          <a:xfrm>
            <a:off x="-76200" y="2539699"/>
            <a:ext cx="9296400" cy="4089701"/>
            <a:chOff x="-76200" y="2341575"/>
            <a:chExt cx="9296400" cy="4089701"/>
          </a:xfrm>
        </p:grpSpPr>
        <p:pic>
          <p:nvPicPr>
            <p:cNvPr id="74" name="Picture 2"/>
            <p:cNvPicPr>
              <a:picLocks noChangeAspect="1" noChangeArrowheads="1"/>
            </p:cNvPicPr>
            <p:nvPr/>
          </p:nvPicPr>
          <p:blipFill>
            <a:blip r:embed="rId3" cstate="print"/>
            <a:stretch>
              <a:fillRect/>
            </a:stretch>
          </p:blipFill>
          <p:spPr bwMode="auto">
            <a:xfrm>
              <a:off x="266366" y="2514600"/>
              <a:ext cx="6907574" cy="3332175"/>
            </a:xfrm>
            <a:prstGeom prst="rect">
              <a:avLst/>
            </a:prstGeom>
            <a:noFill/>
            <a:ln w="9525">
              <a:noFill/>
              <a:miter lim="800000"/>
              <a:headEnd/>
              <a:tailEnd/>
            </a:ln>
          </p:spPr>
        </p:pic>
        <p:sp>
          <p:nvSpPr>
            <p:cNvPr id="76" name="Freeform 75"/>
            <p:cNvSpPr/>
            <p:nvPr/>
          </p:nvSpPr>
          <p:spPr>
            <a:xfrm>
              <a:off x="4899354" y="4176724"/>
              <a:ext cx="1114019" cy="1404710"/>
            </a:xfrm>
            <a:custGeom>
              <a:avLst/>
              <a:gdLst>
                <a:gd name="connsiteX0" fmla="*/ 0 w 716165"/>
                <a:gd name="connsiteY0" fmla="*/ 914945 h 1829889"/>
                <a:gd name="connsiteX1" fmla="*/ 179041 w 716165"/>
                <a:gd name="connsiteY1" fmla="*/ 0 h 1829889"/>
                <a:gd name="connsiteX2" fmla="*/ 537124 w 716165"/>
                <a:gd name="connsiteY2" fmla="*/ 0 h 1829889"/>
                <a:gd name="connsiteX3" fmla="*/ 716165 w 716165"/>
                <a:gd name="connsiteY3" fmla="*/ 914945 h 1829889"/>
                <a:gd name="connsiteX4" fmla="*/ 537124 w 716165"/>
                <a:gd name="connsiteY4" fmla="*/ 1829889 h 1829889"/>
                <a:gd name="connsiteX5" fmla="*/ 179041 w 716165"/>
                <a:gd name="connsiteY5" fmla="*/ 1829889 h 1829889"/>
                <a:gd name="connsiteX6" fmla="*/ 0 w 716165"/>
                <a:gd name="connsiteY6" fmla="*/ 914945 h 1829889"/>
                <a:gd name="connsiteX0" fmla="*/ 0 w 727504"/>
                <a:gd name="connsiteY0" fmla="*/ 914945 h 1829889"/>
                <a:gd name="connsiteX1" fmla="*/ 179041 w 727504"/>
                <a:gd name="connsiteY1" fmla="*/ 0 h 1829889"/>
                <a:gd name="connsiteX2" fmla="*/ 537124 w 727504"/>
                <a:gd name="connsiteY2" fmla="*/ 0 h 1829889"/>
                <a:gd name="connsiteX3" fmla="*/ 716165 w 727504"/>
                <a:gd name="connsiteY3" fmla="*/ 914945 h 1829889"/>
                <a:gd name="connsiteX4" fmla="*/ 727504 w 727504"/>
                <a:gd name="connsiteY4" fmla="*/ 1824120 h 1829889"/>
                <a:gd name="connsiteX5" fmla="*/ 179041 w 727504"/>
                <a:gd name="connsiteY5" fmla="*/ 1829889 h 1829889"/>
                <a:gd name="connsiteX6" fmla="*/ 0 w 727504"/>
                <a:gd name="connsiteY6" fmla="*/ 914945 h 1829889"/>
                <a:gd name="connsiteX0" fmla="*/ 19993 w 747497"/>
                <a:gd name="connsiteY0" fmla="*/ 914945 h 1827005"/>
                <a:gd name="connsiteX1" fmla="*/ 199034 w 747497"/>
                <a:gd name="connsiteY1" fmla="*/ 0 h 1827005"/>
                <a:gd name="connsiteX2" fmla="*/ 557117 w 747497"/>
                <a:gd name="connsiteY2" fmla="*/ 0 h 1827005"/>
                <a:gd name="connsiteX3" fmla="*/ 736158 w 747497"/>
                <a:gd name="connsiteY3" fmla="*/ 914945 h 1827005"/>
                <a:gd name="connsiteX4" fmla="*/ 747497 w 747497"/>
                <a:gd name="connsiteY4" fmla="*/ 1824120 h 1827005"/>
                <a:gd name="connsiteX5" fmla="*/ 0 w 747497"/>
                <a:gd name="connsiteY5" fmla="*/ 1827005 h 1827005"/>
                <a:gd name="connsiteX6" fmla="*/ 19993 w 747497"/>
                <a:gd name="connsiteY6" fmla="*/ 914945 h 1827005"/>
                <a:gd name="connsiteX0" fmla="*/ 152399 w 879903"/>
                <a:gd name="connsiteY0" fmla="*/ 914945 h 1827005"/>
                <a:gd name="connsiteX1" fmla="*/ 0 w 879903"/>
                <a:gd name="connsiteY1" fmla="*/ 720749 h 1827005"/>
                <a:gd name="connsiteX2" fmla="*/ 689523 w 879903"/>
                <a:gd name="connsiteY2" fmla="*/ 0 h 1827005"/>
                <a:gd name="connsiteX3" fmla="*/ 868564 w 879903"/>
                <a:gd name="connsiteY3" fmla="*/ 914945 h 1827005"/>
                <a:gd name="connsiteX4" fmla="*/ 879903 w 879903"/>
                <a:gd name="connsiteY4" fmla="*/ 1824120 h 1827005"/>
                <a:gd name="connsiteX5" fmla="*/ 132406 w 879903"/>
                <a:gd name="connsiteY5" fmla="*/ 1827005 h 1827005"/>
                <a:gd name="connsiteX6" fmla="*/ 152399 w 879903"/>
                <a:gd name="connsiteY6" fmla="*/ 914945 h 1827005"/>
                <a:gd name="connsiteX0" fmla="*/ 372586 w 1100090"/>
                <a:gd name="connsiteY0" fmla="*/ 914945 h 1827005"/>
                <a:gd name="connsiteX1" fmla="*/ 0 w 1100090"/>
                <a:gd name="connsiteY1" fmla="*/ 902956 h 1827005"/>
                <a:gd name="connsiteX2" fmla="*/ 909710 w 1100090"/>
                <a:gd name="connsiteY2" fmla="*/ 0 h 1827005"/>
                <a:gd name="connsiteX3" fmla="*/ 1088751 w 1100090"/>
                <a:gd name="connsiteY3" fmla="*/ 914945 h 1827005"/>
                <a:gd name="connsiteX4" fmla="*/ 1100090 w 1100090"/>
                <a:gd name="connsiteY4" fmla="*/ 1824120 h 1827005"/>
                <a:gd name="connsiteX5" fmla="*/ 352593 w 1100090"/>
                <a:gd name="connsiteY5" fmla="*/ 1827005 h 1827005"/>
                <a:gd name="connsiteX6" fmla="*/ 372586 w 1100090"/>
                <a:gd name="connsiteY6" fmla="*/ 914945 h 1827005"/>
                <a:gd name="connsiteX0" fmla="*/ 363932 w 1100090"/>
                <a:gd name="connsiteY0" fmla="*/ 1315897 h 1827005"/>
                <a:gd name="connsiteX1" fmla="*/ 0 w 1100090"/>
                <a:gd name="connsiteY1" fmla="*/ 902956 h 1827005"/>
                <a:gd name="connsiteX2" fmla="*/ 909710 w 1100090"/>
                <a:gd name="connsiteY2" fmla="*/ 0 h 1827005"/>
                <a:gd name="connsiteX3" fmla="*/ 1088751 w 1100090"/>
                <a:gd name="connsiteY3" fmla="*/ 914945 h 1827005"/>
                <a:gd name="connsiteX4" fmla="*/ 1100090 w 1100090"/>
                <a:gd name="connsiteY4" fmla="*/ 1824120 h 1827005"/>
                <a:gd name="connsiteX5" fmla="*/ 352593 w 1100090"/>
                <a:gd name="connsiteY5" fmla="*/ 1827005 h 1827005"/>
                <a:gd name="connsiteX6" fmla="*/ 363932 w 1100090"/>
                <a:gd name="connsiteY6" fmla="*/ 1315897 h 1827005"/>
                <a:gd name="connsiteX0" fmla="*/ 363932 w 1100090"/>
                <a:gd name="connsiteY0" fmla="*/ 1315897 h 1827005"/>
                <a:gd name="connsiteX1" fmla="*/ 0 w 1100090"/>
                <a:gd name="connsiteY1" fmla="*/ 902956 h 1827005"/>
                <a:gd name="connsiteX2" fmla="*/ 909710 w 1100090"/>
                <a:gd name="connsiteY2" fmla="*/ 0 h 1827005"/>
                <a:gd name="connsiteX3" fmla="*/ 1088751 w 1100090"/>
                <a:gd name="connsiteY3" fmla="*/ 914945 h 1827005"/>
                <a:gd name="connsiteX4" fmla="*/ 1100090 w 1100090"/>
                <a:gd name="connsiteY4" fmla="*/ 1824120 h 1827005"/>
                <a:gd name="connsiteX5" fmla="*/ 352593 w 1100090"/>
                <a:gd name="connsiteY5" fmla="*/ 1827005 h 1827005"/>
                <a:gd name="connsiteX6" fmla="*/ 363932 w 1100090"/>
                <a:gd name="connsiteY6" fmla="*/ 1315897 h 1827005"/>
                <a:gd name="connsiteX0" fmla="*/ 363932 w 1100090"/>
                <a:gd name="connsiteY0" fmla="*/ 1315897 h 1827005"/>
                <a:gd name="connsiteX1" fmla="*/ 0 w 1100090"/>
                <a:gd name="connsiteY1" fmla="*/ 902956 h 1827005"/>
                <a:gd name="connsiteX2" fmla="*/ 909710 w 1100090"/>
                <a:gd name="connsiteY2" fmla="*/ 0 h 1827005"/>
                <a:gd name="connsiteX3" fmla="*/ 1088751 w 1100090"/>
                <a:gd name="connsiteY3" fmla="*/ 914945 h 1827005"/>
                <a:gd name="connsiteX4" fmla="*/ 1100090 w 1100090"/>
                <a:gd name="connsiteY4" fmla="*/ 1824120 h 1827005"/>
                <a:gd name="connsiteX5" fmla="*/ 352593 w 1100090"/>
                <a:gd name="connsiteY5" fmla="*/ 1827005 h 1827005"/>
                <a:gd name="connsiteX6" fmla="*/ 363932 w 1100090"/>
                <a:gd name="connsiteY6" fmla="*/ 1315897 h 1827005"/>
                <a:gd name="connsiteX0" fmla="*/ 363932 w 1100090"/>
                <a:gd name="connsiteY0" fmla="*/ 1315897 h 1827005"/>
                <a:gd name="connsiteX1" fmla="*/ 0 w 1100090"/>
                <a:gd name="connsiteY1" fmla="*/ 902956 h 1827005"/>
                <a:gd name="connsiteX2" fmla="*/ 909710 w 1100090"/>
                <a:gd name="connsiteY2" fmla="*/ 0 h 1827005"/>
                <a:gd name="connsiteX3" fmla="*/ 1088751 w 1100090"/>
                <a:gd name="connsiteY3" fmla="*/ 914945 h 1827005"/>
                <a:gd name="connsiteX4" fmla="*/ 1100090 w 1100090"/>
                <a:gd name="connsiteY4" fmla="*/ 1824120 h 1827005"/>
                <a:gd name="connsiteX5" fmla="*/ 352593 w 1100090"/>
                <a:gd name="connsiteY5" fmla="*/ 1827005 h 1827005"/>
                <a:gd name="connsiteX6" fmla="*/ 363932 w 1100090"/>
                <a:gd name="connsiteY6" fmla="*/ 1315897 h 1827005"/>
                <a:gd name="connsiteX0" fmla="*/ 363932 w 1100090"/>
                <a:gd name="connsiteY0" fmla="*/ 1315897 h 1827005"/>
                <a:gd name="connsiteX1" fmla="*/ 0 w 1100090"/>
                <a:gd name="connsiteY1" fmla="*/ 902956 h 1827005"/>
                <a:gd name="connsiteX2" fmla="*/ 909710 w 1100090"/>
                <a:gd name="connsiteY2" fmla="*/ 0 h 1827005"/>
                <a:gd name="connsiteX3" fmla="*/ 1088751 w 1100090"/>
                <a:gd name="connsiteY3" fmla="*/ 914945 h 1827005"/>
                <a:gd name="connsiteX4" fmla="*/ 1100090 w 1100090"/>
                <a:gd name="connsiteY4" fmla="*/ 1824120 h 1827005"/>
                <a:gd name="connsiteX5" fmla="*/ 352593 w 1100090"/>
                <a:gd name="connsiteY5" fmla="*/ 1827005 h 1827005"/>
                <a:gd name="connsiteX6" fmla="*/ 363932 w 1100090"/>
                <a:gd name="connsiteY6" fmla="*/ 1315897 h 1827005"/>
                <a:gd name="connsiteX0" fmla="*/ 363932 w 1100090"/>
                <a:gd name="connsiteY0" fmla="*/ 1315897 h 1827005"/>
                <a:gd name="connsiteX1" fmla="*/ 0 w 1100090"/>
                <a:gd name="connsiteY1" fmla="*/ 902956 h 1827005"/>
                <a:gd name="connsiteX2" fmla="*/ 909710 w 1100090"/>
                <a:gd name="connsiteY2" fmla="*/ 0 h 1827005"/>
                <a:gd name="connsiteX3" fmla="*/ 1088751 w 1100090"/>
                <a:gd name="connsiteY3" fmla="*/ 914945 h 1827005"/>
                <a:gd name="connsiteX4" fmla="*/ 1100090 w 1100090"/>
                <a:gd name="connsiteY4" fmla="*/ 1824120 h 1827005"/>
                <a:gd name="connsiteX5" fmla="*/ 352593 w 1100090"/>
                <a:gd name="connsiteY5" fmla="*/ 1827005 h 1827005"/>
                <a:gd name="connsiteX6" fmla="*/ 363932 w 1100090"/>
                <a:gd name="connsiteY6" fmla="*/ 1315897 h 1827005"/>
                <a:gd name="connsiteX0" fmla="*/ 363932 w 1100090"/>
                <a:gd name="connsiteY0" fmla="*/ 1315897 h 1827005"/>
                <a:gd name="connsiteX1" fmla="*/ 0 w 1100090"/>
                <a:gd name="connsiteY1" fmla="*/ 902956 h 1827005"/>
                <a:gd name="connsiteX2" fmla="*/ 909710 w 1100090"/>
                <a:gd name="connsiteY2" fmla="*/ 0 h 1827005"/>
                <a:gd name="connsiteX3" fmla="*/ 1088751 w 1100090"/>
                <a:gd name="connsiteY3" fmla="*/ 914945 h 1827005"/>
                <a:gd name="connsiteX4" fmla="*/ 1100090 w 1100090"/>
                <a:gd name="connsiteY4" fmla="*/ 1824120 h 1827005"/>
                <a:gd name="connsiteX5" fmla="*/ 352593 w 1100090"/>
                <a:gd name="connsiteY5" fmla="*/ 1827005 h 1827005"/>
                <a:gd name="connsiteX6" fmla="*/ 363932 w 1100090"/>
                <a:gd name="connsiteY6" fmla="*/ 1315897 h 1827005"/>
                <a:gd name="connsiteX0" fmla="*/ 363932 w 1100090"/>
                <a:gd name="connsiteY0" fmla="*/ 1315897 h 1827005"/>
                <a:gd name="connsiteX1" fmla="*/ 0 w 1100090"/>
                <a:gd name="connsiteY1" fmla="*/ 902956 h 1827005"/>
                <a:gd name="connsiteX2" fmla="*/ 909710 w 1100090"/>
                <a:gd name="connsiteY2" fmla="*/ 0 h 1827005"/>
                <a:gd name="connsiteX3" fmla="*/ 1088751 w 1100090"/>
                <a:gd name="connsiteY3" fmla="*/ 914945 h 1827005"/>
                <a:gd name="connsiteX4" fmla="*/ 1100090 w 1100090"/>
                <a:gd name="connsiteY4" fmla="*/ 1824120 h 1827005"/>
                <a:gd name="connsiteX5" fmla="*/ 352593 w 1100090"/>
                <a:gd name="connsiteY5" fmla="*/ 1827005 h 1827005"/>
                <a:gd name="connsiteX6" fmla="*/ 363932 w 1100090"/>
                <a:gd name="connsiteY6" fmla="*/ 1315897 h 1827005"/>
                <a:gd name="connsiteX0" fmla="*/ 363932 w 1100090"/>
                <a:gd name="connsiteY0" fmla="*/ 1315897 h 1827005"/>
                <a:gd name="connsiteX1" fmla="*/ 0 w 1100090"/>
                <a:gd name="connsiteY1" fmla="*/ 902956 h 1827005"/>
                <a:gd name="connsiteX2" fmla="*/ 909710 w 1100090"/>
                <a:gd name="connsiteY2" fmla="*/ 0 h 1827005"/>
                <a:gd name="connsiteX3" fmla="*/ 1088751 w 1100090"/>
                <a:gd name="connsiteY3" fmla="*/ 914945 h 1827005"/>
                <a:gd name="connsiteX4" fmla="*/ 1100090 w 1100090"/>
                <a:gd name="connsiteY4" fmla="*/ 1824120 h 1827005"/>
                <a:gd name="connsiteX5" fmla="*/ 352593 w 1100090"/>
                <a:gd name="connsiteY5" fmla="*/ 1827005 h 1827005"/>
                <a:gd name="connsiteX6" fmla="*/ 363932 w 1100090"/>
                <a:gd name="connsiteY6" fmla="*/ 1315897 h 1827005"/>
                <a:gd name="connsiteX0" fmla="*/ 363932 w 1100090"/>
                <a:gd name="connsiteY0" fmla="*/ 1315897 h 1827005"/>
                <a:gd name="connsiteX1" fmla="*/ 0 w 1100090"/>
                <a:gd name="connsiteY1" fmla="*/ 902956 h 1827005"/>
                <a:gd name="connsiteX2" fmla="*/ 909710 w 1100090"/>
                <a:gd name="connsiteY2" fmla="*/ 0 h 1827005"/>
                <a:gd name="connsiteX3" fmla="*/ 1088751 w 1100090"/>
                <a:gd name="connsiteY3" fmla="*/ 914945 h 1827005"/>
                <a:gd name="connsiteX4" fmla="*/ 1100090 w 1100090"/>
                <a:gd name="connsiteY4" fmla="*/ 1824120 h 1827005"/>
                <a:gd name="connsiteX5" fmla="*/ 352593 w 1100090"/>
                <a:gd name="connsiteY5" fmla="*/ 1827005 h 1827005"/>
                <a:gd name="connsiteX6" fmla="*/ 363932 w 1100090"/>
                <a:gd name="connsiteY6" fmla="*/ 1315897 h 1827005"/>
                <a:gd name="connsiteX0" fmla="*/ 363932 w 1100090"/>
                <a:gd name="connsiteY0" fmla="*/ 1315897 h 1827005"/>
                <a:gd name="connsiteX1" fmla="*/ 0 w 1100090"/>
                <a:gd name="connsiteY1" fmla="*/ 902956 h 1827005"/>
                <a:gd name="connsiteX2" fmla="*/ 909710 w 1100090"/>
                <a:gd name="connsiteY2" fmla="*/ 0 h 1827005"/>
                <a:gd name="connsiteX3" fmla="*/ 1088751 w 1100090"/>
                <a:gd name="connsiteY3" fmla="*/ 914945 h 1827005"/>
                <a:gd name="connsiteX4" fmla="*/ 1100090 w 1100090"/>
                <a:gd name="connsiteY4" fmla="*/ 1824120 h 1827005"/>
                <a:gd name="connsiteX5" fmla="*/ 352593 w 1100090"/>
                <a:gd name="connsiteY5" fmla="*/ 1827005 h 1827005"/>
                <a:gd name="connsiteX6" fmla="*/ 363932 w 1100090"/>
                <a:gd name="connsiteY6" fmla="*/ 1315897 h 1827005"/>
                <a:gd name="connsiteX0" fmla="*/ 363932 w 1100090"/>
                <a:gd name="connsiteY0" fmla="*/ 1315897 h 1827005"/>
                <a:gd name="connsiteX1" fmla="*/ 0 w 1100090"/>
                <a:gd name="connsiteY1" fmla="*/ 902956 h 1827005"/>
                <a:gd name="connsiteX2" fmla="*/ 909710 w 1100090"/>
                <a:gd name="connsiteY2" fmla="*/ 0 h 1827005"/>
                <a:gd name="connsiteX3" fmla="*/ 1088751 w 1100090"/>
                <a:gd name="connsiteY3" fmla="*/ 914945 h 1827005"/>
                <a:gd name="connsiteX4" fmla="*/ 1100090 w 1100090"/>
                <a:gd name="connsiteY4" fmla="*/ 1824120 h 1827005"/>
                <a:gd name="connsiteX5" fmla="*/ 352593 w 1100090"/>
                <a:gd name="connsiteY5" fmla="*/ 1827005 h 1827005"/>
                <a:gd name="connsiteX6" fmla="*/ 363932 w 1100090"/>
                <a:gd name="connsiteY6" fmla="*/ 1315897 h 1827005"/>
                <a:gd name="connsiteX0" fmla="*/ 363932 w 1100090"/>
                <a:gd name="connsiteY0" fmla="*/ 958454 h 1469562"/>
                <a:gd name="connsiteX1" fmla="*/ 0 w 1100090"/>
                <a:gd name="connsiteY1" fmla="*/ 545513 h 1469562"/>
                <a:gd name="connsiteX2" fmla="*/ 638323 w 1100090"/>
                <a:gd name="connsiteY2" fmla="*/ 0 h 1469562"/>
                <a:gd name="connsiteX3" fmla="*/ 1088751 w 1100090"/>
                <a:gd name="connsiteY3" fmla="*/ 557502 h 1469562"/>
                <a:gd name="connsiteX4" fmla="*/ 1100090 w 1100090"/>
                <a:gd name="connsiteY4" fmla="*/ 1466677 h 1469562"/>
                <a:gd name="connsiteX5" fmla="*/ 352593 w 1100090"/>
                <a:gd name="connsiteY5" fmla="*/ 1469562 h 1469562"/>
                <a:gd name="connsiteX6" fmla="*/ 363932 w 1100090"/>
                <a:gd name="connsiteY6" fmla="*/ 958454 h 1469562"/>
                <a:gd name="connsiteX0" fmla="*/ 363932 w 1100090"/>
                <a:gd name="connsiteY0" fmla="*/ 958454 h 1469562"/>
                <a:gd name="connsiteX1" fmla="*/ 0 w 1100090"/>
                <a:gd name="connsiteY1" fmla="*/ 545513 h 1469562"/>
                <a:gd name="connsiteX2" fmla="*/ 638323 w 1100090"/>
                <a:gd name="connsiteY2" fmla="*/ 0 h 1469562"/>
                <a:gd name="connsiteX3" fmla="*/ 1051252 w 1100090"/>
                <a:gd name="connsiteY3" fmla="*/ 678653 h 1469562"/>
                <a:gd name="connsiteX4" fmla="*/ 1100090 w 1100090"/>
                <a:gd name="connsiteY4" fmla="*/ 1466677 h 1469562"/>
                <a:gd name="connsiteX5" fmla="*/ 352593 w 1100090"/>
                <a:gd name="connsiteY5" fmla="*/ 1469562 h 1469562"/>
                <a:gd name="connsiteX6" fmla="*/ 363932 w 1100090"/>
                <a:gd name="connsiteY6" fmla="*/ 958454 h 1469562"/>
                <a:gd name="connsiteX0" fmla="*/ 363932 w 1080139"/>
                <a:gd name="connsiteY0" fmla="*/ 958454 h 1469562"/>
                <a:gd name="connsiteX1" fmla="*/ 0 w 1080139"/>
                <a:gd name="connsiteY1" fmla="*/ 545513 h 1469562"/>
                <a:gd name="connsiteX2" fmla="*/ 638323 w 1080139"/>
                <a:gd name="connsiteY2" fmla="*/ 0 h 1469562"/>
                <a:gd name="connsiteX3" fmla="*/ 1051252 w 1080139"/>
                <a:gd name="connsiteY3" fmla="*/ 678653 h 1469562"/>
                <a:gd name="connsiteX4" fmla="*/ 1080139 w 1080139"/>
                <a:gd name="connsiteY4" fmla="*/ 1464754 h 1469562"/>
                <a:gd name="connsiteX5" fmla="*/ 352593 w 1080139"/>
                <a:gd name="connsiteY5" fmla="*/ 1469562 h 1469562"/>
                <a:gd name="connsiteX6" fmla="*/ 363932 w 1080139"/>
                <a:gd name="connsiteY6" fmla="*/ 958454 h 1469562"/>
                <a:gd name="connsiteX0" fmla="*/ 363932 w 1114019"/>
                <a:gd name="connsiteY0" fmla="*/ 958454 h 1469562"/>
                <a:gd name="connsiteX1" fmla="*/ 0 w 1114019"/>
                <a:gd name="connsiteY1" fmla="*/ 545513 h 1469562"/>
                <a:gd name="connsiteX2" fmla="*/ 638323 w 1114019"/>
                <a:gd name="connsiteY2" fmla="*/ 0 h 1469562"/>
                <a:gd name="connsiteX3" fmla="*/ 1051252 w 1114019"/>
                <a:gd name="connsiteY3" fmla="*/ 678653 h 1469562"/>
                <a:gd name="connsiteX4" fmla="*/ 1080139 w 1114019"/>
                <a:gd name="connsiteY4" fmla="*/ 1464754 h 1469562"/>
                <a:gd name="connsiteX5" fmla="*/ 352593 w 1114019"/>
                <a:gd name="connsiteY5" fmla="*/ 1469562 h 1469562"/>
                <a:gd name="connsiteX6" fmla="*/ 363932 w 1114019"/>
                <a:gd name="connsiteY6" fmla="*/ 958454 h 1469562"/>
                <a:gd name="connsiteX0" fmla="*/ 363932 w 1114019"/>
                <a:gd name="connsiteY0" fmla="*/ 958454 h 1469562"/>
                <a:gd name="connsiteX1" fmla="*/ 0 w 1114019"/>
                <a:gd name="connsiteY1" fmla="*/ 545513 h 1469562"/>
                <a:gd name="connsiteX2" fmla="*/ 638323 w 1114019"/>
                <a:gd name="connsiteY2" fmla="*/ 0 h 1469562"/>
                <a:gd name="connsiteX3" fmla="*/ 1051252 w 1114019"/>
                <a:gd name="connsiteY3" fmla="*/ 678653 h 1469562"/>
                <a:gd name="connsiteX4" fmla="*/ 1080139 w 1114019"/>
                <a:gd name="connsiteY4" fmla="*/ 1464754 h 1469562"/>
                <a:gd name="connsiteX5" fmla="*/ 352593 w 1114019"/>
                <a:gd name="connsiteY5" fmla="*/ 1469562 h 1469562"/>
                <a:gd name="connsiteX6" fmla="*/ 363932 w 1114019"/>
                <a:gd name="connsiteY6" fmla="*/ 958454 h 1469562"/>
                <a:gd name="connsiteX0" fmla="*/ 363932 w 1114019"/>
                <a:gd name="connsiteY0" fmla="*/ 958454 h 1469562"/>
                <a:gd name="connsiteX1" fmla="*/ 0 w 1114019"/>
                <a:gd name="connsiteY1" fmla="*/ 545513 h 1469562"/>
                <a:gd name="connsiteX2" fmla="*/ 638323 w 1114019"/>
                <a:gd name="connsiteY2" fmla="*/ 0 h 1469562"/>
                <a:gd name="connsiteX3" fmla="*/ 1051252 w 1114019"/>
                <a:gd name="connsiteY3" fmla="*/ 678653 h 1469562"/>
                <a:gd name="connsiteX4" fmla="*/ 1080139 w 1114019"/>
                <a:gd name="connsiteY4" fmla="*/ 1464754 h 1469562"/>
                <a:gd name="connsiteX5" fmla="*/ 352593 w 1114019"/>
                <a:gd name="connsiteY5" fmla="*/ 1469562 h 1469562"/>
                <a:gd name="connsiteX6" fmla="*/ 363932 w 1114019"/>
                <a:gd name="connsiteY6" fmla="*/ 958454 h 1469562"/>
                <a:gd name="connsiteX0" fmla="*/ 363932 w 1114019"/>
                <a:gd name="connsiteY0" fmla="*/ 958454 h 1469562"/>
                <a:gd name="connsiteX1" fmla="*/ 0 w 1114019"/>
                <a:gd name="connsiteY1" fmla="*/ 545513 h 1469562"/>
                <a:gd name="connsiteX2" fmla="*/ 638323 w 1114019"/>
                <a:gd name="connsiteY2" fmla="*/ 0 h 1469562"/>
                <a:gd name="connsiteX3" fmla="*/ 1051252 w 1114019"/>
                <a:gd name="connsiteY3" fmla="*/ 678653 h 1469562"/>
                <a:gd name="connsiteX4" fmla="*/ 1080139 w 1114019"/>
                <a:gd name="connsiteY4" fmla="*/ 1464754 h 1469562"/>
                <a:gd name="connsiteX5" fmla="*/ 352593 w 1114019"/>
                <a:gd name="connsiteY5" fmla="*/ 1469562 h 1469562"/>
                <a:gd name="connsiteX6" fmla="*/ 363932 w 1114019"/>
                <a:gd name="connsiteY6" fmla="*/ 958454 h 1469562"/>
                <a:gd name="connsiteX0" fmla="*/ 363932 w 1114019"/>
                <a:gd name="connsiteY0" fmla="*/ 920954 h 1432062"/>
                <a:gd name="connsiteX1" fmla="*/ 0 w 1114019"/>
                <a:gd name="connsiteY1" fmla="*/ 508013 h 1432062"/>
                <a:gd name="connsiteX2" fmla="*/ 595055 w 1114019"/>
                <a:gd name="connsiteY2" fmla="*/ 0 h 1432062"/>
                <a:gd name="connsiteX3" fmla="*/ 1051252 w 1114019"/>
                <a:gd name="connsiteY3" fmla="*/ 641153 h 1432062"/>
                <a:gd name="connsiteX4" fmla="*/ 1080139 w 1114019"/>
                <a:gd name="connsiteY4" fmla="*/ 1427254 h 1432062"/>
                <a:gd name="connsiteX5" fmla="*/ 352593 w 1114019"/>
                <a:gd name="connsiteY5" fmla="*/ 1432062 h 1432062"/>
                <a:gd name="connsiteX6" fmla="*/ 363932 w 1114019"/>
                <a:gd name="connsiteY6" fmla="*/ 920954 h 1432062"/>
                <a:gd name="connsiteX0" fmla="*/ 363932 w 1114019"/>
                <a:gd name="connsiteY0" fmla="*/ 920954 h 1432062"/>
                <a:gd name="connsiteX1" fmla="*/ 0 w 1114019"/>
                <a:gd name="connsiteY1" fmla="*/ 508013 h 1432062"/>
                <a:gd name="connsiteX2" fmla="*/ 595055 w 1114019"/>
                <a:gd name="connsiteY2" fmla="*/ 0 h 1432062"/>
                <a:gd name="connsiteX3" fmla="*/ 1051252 w 1114019"/>
                <a:gd name="connsiteY3" fmla="*/ 641153 h 1432062"/>
                <a:gd name="connsiteX4" fmla="*/ 1080139 w 1114019"/>
                <a:gd name="connsiteY4" fmla="*/ 1427254 h 1432062"/>
                <a:gd name="connsiteX5" fmla="*/ 352593 w 1114019"/>
                <a:gd name="connsiteY5" fmla="*/ 1432062 h 1432062"/>
                <a:gd name="connsiteX6" fmla="*/ 363932 w 1114019"/>
                <a:gd name="connsiteY6" fmla="*/ 920954 h 1432062"/>
                <a:gd name="connsiteX0" fmla="*/ 363932 w 1114019"/>
                <a:gd name="connsiteY0" fmla="*/ 893600 h 1404708"/>
                <a:gd name="connsiteX1" fmla="*/ 0 w 1114019"/>
                <a:gd name="connsiteY1" fmla="*/ 480659 h 1404708"/>
                <a:gd name="connsiteX2" fmla="*/ 581378 w 1114019"/>
                <a:gd name="connsiteY2" fmla="*/ 0 h 1404708"/>
                <a:gd name="connsiteX3" fmla="*/ 1051252 w 1114019"/>
                <a:gd name="connsiteY3" fmla="*/ 613799 h 1404708"/>
                <a:gd name="connsiteX4" fmla="*/ 1080139 w 1114019"/>
                <a:gd name="connsiteY4" fmla="*/ 1399900 h 1404708"/>
                <a:gd name="connsiteX5" fmla="*/ 352593 w 1114019"/>
                <a:gd name="connsiteY5" fmla="*/ 1404708 h 1404708"/>
                <a:gd name="connsiteX6" fmla="*/ 363932 w 1114019"/>
                <a:gd name="connsiteY6" fmla="*/ 893600 h 1404708"/>
                <a:gd name="connsiteX0" fmla="*/ 363932 w 1114019"/>
                <a:gd name="connsiteY0" fmla="*/ 893600 h 1404708"/>
                <a:gd name="connsiteX1" fmla="*/ 0 w 1114019"/>
                <a:gd name="connsiteY1" fmla="*/ 480659 h 1404708"/>
                <a:gd name="connsiteX2" fmla="*/ 581378 w 1114019"/>
                <a:gd name="connsiteY2" fmla="*/ 0 h 1404708"/>
                <a:gd name="connsiteX3" fmla="*/ 1019990 w 1114019"/>
                <a:gd name="connsiteY3" fmla="*/ 613799 h 1404708"/>
                <a:gd name="connsiteX4" fmla="*/ 1080139 w 1114019"/>
                <a:gd name="connsiteY4" fmla="*/ 1399900 h 1404708"/>
                <a:gd name="connsiteX5" fmla="*/ 352593 w 1114019"/>
                <a:gd name="connsiteY5" fmla="*/ 1404708 h 1404708"/>
                <a:gd name="connsiteX6" fmla="*/ 363932 w 1114019"/>
                <a:gd name="connsiteY6" fmla="*/ 893600 h 1404708"/>
                <a:gd name="connsiteX0" fmla="*/ 325832 w 1114019"/>
                <a:gd name="connsiteY0" fmla="*/ 889790 h 1404708"/>
                <a:gd name="connsiteX1" fmla="*/ 0 w 1114019"/>
                <a:gd name="connsiteY1" fmla="*/ 480659 h 1404708"/>
                <a:gd name="connsiteX2" fmla="*/ 581378 w 1114019"/>
                <a:gd name="connsiteY2" fmla="*/ 0 h 1404708"/>
                <a:gd name="connsiteX3" fmla="*/ 1019990 w 1114019"/>
                <a:gd name="connsiteY3" fmla="*/ 613799 h 1404708"/>
                <a:gd name="connsiteX4" fmla="*/ 1080139 w 1114019"/>
                <a:gd name="connsiteY4" fmla="*/ 1399900 h 1404708"/>
                <a:gd name="connsiteX5" fmla="*/ 352593 w 1114019"/>
                <a:gd name="connsiteY5" fmla="*/ 1404708 h 1404708"/>
                <a:gd name="connsiteX6" fmla="*/ 325832 w 1114019"/>
                <a:gd name="connsiteY6" fmla="*/ 889790 h 1404708"/>
                <a:gd name="connsiteX0" fmla="*/ 325832 w 1114019"/>
                <a:gd name="connsiteY0" fmla="*/ 889790 h 1404708"/>
                <a:gd name="connsiteX1" fmla="*/ 0 w 1114019"/>
                <a:gd name="connsiteY1" fmla="*/ 480659 h 1404708"/>
                <a:gd name="connsiteX2" fmla="*/ 581378 w 1114019"/>
                <a:gd name="connsiteY2" fmla="*/ 0 h 1404708"/>
                <a:gd name="connsiteX3" fmla="*/ 1019990 w 1114019"/>
                <a:gd name="connsiteY3" fmla="*/ 613799 h 1404708"/>
                <a:gd name="connsiteX4" fmla="*/ 1080139 w 1114019"/>
                <a:gd name="connsiteY4" fmla="*/ 1399900 h 1404708"/>
                <a:gd name="connsiteX5" fmla="*/ 352593 w 1114019"/>
                <a:gd name="connsiteY5" fmla="*/ 1404708 h 1404708"/>
                <a:gd name="connsiteX6" fmla="*/ 325832 w 1114019"/>
                <a:gd name="connsiteY6" fmla="*/ 889790 h 1404708"/>
                <a:gd name="connsiteX0" fmla="*/ 325832 w 1114019"/>
                <a:gd name="connsiteY0" fmla="*/ 889790 h 1404708"/>
                <a:gd name="connsiteX1" fmla="*/ 0 w 1114019"/>
                <a:gd name="connsiteY1" fmla="*/ 480659 h 1404708"/>
                <a:gd name="connsiteX2" fmla="*/ 581378 w 1114019"/>
                <a:gd name="connsiteY2" fmla="*/ 0 h 1404708"/>
                <a:gd name="connsiteX3" fmla="*/ 1019990 w 1114019"/>
                <a:gd name="connsiteY3" fmla="*/ 613799 h 1404708"/>
                <a:gd name="connsiteX4" fmla="*/ 1080139 w 1114019"/>
                <a:gd name="connsiteY4" fmla="*/ 1399900 h 1404708"/>
                <a:gd name="connsiteX5" fmla="*/ 352593 w 1114019"/>
                <a:gd name="connsiteY5" fmla="*/ 1404708 h 1404708"/>
                <a:gd name="connsiteX6" fmla="*/ 325832 w 1114019"/>
                <a:gd name="connsiteY6" fmla="*/ 889790 h 1404708"/>
                <a:gd name="connsiteX0" fmla="*/ 325832 w 1114019"/>
                <a:gd name="connsiteY0" fmla="*/ 889790 h 1404708"/>
                <a:gd name="connsiteX1" fmla="*/ 0 w 1114019"/>
                <a:gd name="connsiteY1" fmla="*/ 480659 h 1404708"/>
                <a:gd name="connsiteX2" fmla="*/ 581378 w 1114019"/>
                <a:gd name="connsiteY2" fmla="*/ 0 h 1404708"/>
                <a:gd name="connsiteX3" fmla="*/ 1019990 w 1114019"/>
                <a:gd name="connsiteY3" fmla="*/ 613799 h 1404708"/>
                <a:gd name="connsiteX4" fmla="*/ 1080139 w 1114019"/>
                <a:gd name="connsiteY4" fmla="*/ 1399900 h 1404708"/>
                <a:gd name="connsiteX5" fmla="*/ 352593 w 1114019"/>
                <a:gd name="connsiteY5" fmla="*/ 1404708 h 1404708"/>
                <a:gd name="connsiteX6" fmla="*/ 325832 w 1114019"/>
                <a:gd name="connsiteY6" fmla="*/ 889790 h 1404708"/>
                <a:gd name="connsiteX0" fmla="*/ 325832 w 1114019"/>
                <a:gd name="connsiteY0" fmla="*/ 889790 h 1404708"/>
                <a:gd name="connsiteX1" fmla="*/ 0 w 1114019"/>
                <a:gd name="connsiteY1" fmla="*/ 480659 h 1404708"/>
                <a:gd name="connsiteX2" fmla="*/ 581378 w 1114019"/>
                <a:gd name="connsiteY2" fmla="*/ 0 h 1404708"/>
                <a:gd name="connsiteX3" fmla="*/ 1019990 w 1114019"/>
                <a:gd name="connsiteY3" fmla="*/ 613799 h 1404708"/>
                <a:gd name="connsiteX4" fmla="*/ 1080139 w 1114019"/>
                <a:gd name="connsiteY4" fmla="*/ 1399900 h 1404708"/>
                <a:gd name="connsiteX5" fmla="*/ 352593 w 1114019"/>
                <a:gd name="connsiteY5" fmla="*/ 1404708 h 1404708"/>
                <a:gd name="connsiteX6" fmla="*/ 325832 w 1114019"/>
                <a:gd name="connsiteY6" fmla="*/ 889790 h 1404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4019" h="1404708">
                  <a:moveTo>
                    <a:pt x="325832" y="889790"/>
                  </a:moveTo>
                  <a:cubicBezTo>
                    <a:pt x="158957" y="571139"/>
                    <a:pt x="153281" y="585134"/>
                    <a:pt x="0" y="480659"/>
                  </a:cubicBezTo>
                  <a:lnTo>
                    <a:pt x="581378" y="0"/>
                  </a:lnTo>
                  <a:cubicBezTo>
                    <a:pt x="753635" y="182950"/>
                    <a:pt x="882215" y="256455"/>
                    <a:pt x="1019990" y="613799"/>
                  </a:cubicBezTo>
                  <a:cubicBezTo>
                    <a:pt x="1112970" y="976648"/>
                    <a:pt x="1114019" y="1003975"/>
                    <a:pt x="1080139" y="1399900"/>
                  </a:cubicBezTo>
                  <a:lnTo>
                    <a:pt x="352593" y="1404708"/>
                  </a:lnTo>
                  <a:cubicBezTo>
                    <a:pt x="386181" y="1105976"/>
                    <a:pt x="384513" y="1173559"/>
                    <a:pt x="325832" y="889790"/>
                  </a:cubicBezTo>
                  <a:close/>
                </a:path>
              </a:pathLst>
            </a:custGeom>
            <a:gradFill>
              <a:gsLst>
                <a:gs pos="0">
                  <a:schemeClr val="accent5">
                    <a:lumMod val="75000"/>
                    <a:alpha val="50000"/>
                  </a:schemeClr>
                </a:gs>
                <a:gs pos="65000">
                  <a:schemeClr val="accent4">
                    <a:tint val="32000"/>
                    <a:satMod val="250000"/>
                    <a:alpha val="50000"/>
                  </a:schemeClr>
                </a:gs>
                <a:gs pos="100000">
                  <a:schemeClr val="accent5">
                    <a:lumMod val="60000"/>
                    <a:lumOff val="40000"/>
                    <a:alpha val="50000"/>
                  </a:schemeClr>
                </a:gs>
              </a:gsLst>
            </a:gradFill>
          </p:spPr>
          <p:style>
            <a:lnRef idx="1">
              <a:schemeClr val="accent4"/>
            </a:lnRef>
            <a:fillRef idx="2">
              <a:schemeClr val="accent4"/>
            </a:fillRef>
            <a:effectRef idx="1">
              <a:schemeClr val="accent4"/>
            </a:effectRef>
            <a:fontRef idx="minor">
              <a:schemeClr val="dk1"/>
            </a:fontRef>
          </p:style>
          <p:txBody>
            <a:bodyPr lIns="91429" tIns="45715" rIns="91429" bIns="45715" rtlCol="0" anchor="ctr"/>
            <a:lstStyle/>
            <a:p>
              <a:pPr algn="ctr"/>
              <a:endParaRPr lang="en-US"/>
            </a:p>
          </p:txBody>
        </p:sp>
        <p:sp>
          <p:nvSpPr>
            <p:cNvPr id="77" name="Freeform 76"/>
            <p:cNvSpPr/>
            <p:nvPr/>
          </p:nvSpPr>
          <p:spPr>
            <a:xfrm>
              <a:off x="6017260" y="3431224"/>
              <a:ext cx="351725" cy="2107936"/>
            </a:xfrm>
            <a:custGeom>
              <a:avLst/>
              <a:gdLst>
                <a:gd name="connsiteX0" fmla="*/ 0 w 178755"/>
                <a:gd name="connsiteY0" fmla="*/ 0 h 2209800"/>
                <a:gd name="connsiteX1" fmla="*/ 178755 w 178755"/>
                <a:gd name="connsiteY1" fmla="*/ 0 h 2209800"/>
                <a:gd name="connsiteX2" fmla="*/ 178755 w 178755"/>
                <a:gd name="connsiteY2" fmla="*/ 2209800 h 2209800"/>
                <a:gd name="connsiteX3" fmla="*/ 0 w 178755"/>
                <a:gd name="connsiteY3" fmla="*/ 2209800 h 2209800"/>
                <a:gd name="connsiteX4" fmla="*/ 0 w 178755"/>
                <a:gd name="connsiteY4" fmla="*/ 0 h 2209800"/>
                <a:gd name="connsiteX0" fmla="*/ 0 w 178755"/>
                <a:gd name="connsiteY0" fmla="*/ 131275 h 2341075"/>
                <a:gd name="connsiteX1" fmla="*/ 178755 w 178755"/>
                <a:gd name="connsiteY1" fmla="*/ 0 h 2341075"/>
                <a:gd name="connsiteX2" fmla="*/ 178755 w 178755"/>
                <a:gd name="connsiteY2" fmla="*/ 2341075 h 2341075"/>
                <a:gd name="connsiteX3" fmla="*/ 0 w 178755"/>
                <a:gd name="connsiteY3" fmla="*/ 2341075 h 2341075"/>
                <a:gd name="connsiteX4" fmla="*/ 0 w 178755"/>
                <a:gd name="connsiteY4" fmla="*/ 131275 h 2341075"/>
                <a:gd name="connsiteX0" fmla="*/ 0 w 182088"/>
                <a:gd name="connsiteY0" fmla="*/ 323781 h 2341075"/>
                <a:gd name="connsiteX1" fmla="*/ 182088 w 182088"/>
                <a:gd name="connsiteY1" fmla="*/ 0 h 2341075"/>
                <a:gd name="connsiteX2" fmla="*/ 182088 w 182088"/>
                <a:gd name="connsiteY2" fmla="*/ 2341075 h 2341075"/>
                <a:gd name="connsiteX3" fmla="*/ 3333 w 182088"/>
                <a:gd name="connsiteY3" fmla="*/ 2341075 h 2341075"/>
                <a:gd name="connsiteX4" fmla="*/ 0 w 182088"/>
                <a:gd name="connsiteY4" fmla="*/ 323781 h 2341075"/>
                <a:gd name="connsiteX0" fmla="*/ 19361 w 201449"/>
                <a:gd name="connsiteY0" fmla="*/ 323781 h 2341075"/>
                <a:gd name="connsiteX1" fmla="*/ 201449 w 201449"/>
                <a:gd name="connsiteY1" fmla="*/ 0 h 2341075"/>
                <a:gd name="connsiteX2" fmla="*/ 201449 w 201449"/>
                <a:gd name="connsiteY2" fmla="*/ 2341075 h 2341075"/>
                <a:gd name="connsiteX3" fmla="*/ 0 w 201449"/>
                <a:gd name="connsiteY3" fmla="*/ 2338210 h 2341075"/>
                <a:gd name="connsiteX4" fmla="*/ 19361 w 201449"/>
                <a:gd name="connsiteY4" fmla="*/ 323781 h 2341075"/>
                <a:gd name="connsiteX0" fmla="*/ 0 w 206117"/>
                <a:gd name="connsiteY0" fmla="*/ 509411 h 2341075"/>
                <a:gd name="connsiteX1" fmla="*/ 206117 w 206117"/>
                <a:gd name="connsiteY1" fmla="*/ 0 h 2341075"/>
                <a:gd name="connsiteX2" fmla="*/ 206117 w 206117"/>
                <a:gd name="connsiteY2" fmla="*/ 2341075 h 2341075"/>
                <a:gd name="connsiteX3" fmla="*/ 4668 w 206117"/>
                <a:gd name="connsiteY3" fmla="*/ 2338210 h 2341075"/>
                <a:gd name="connsiteX4" fmla="*/ 0 w 206117"/>
                <a:gd name="connsiteY4" fmla="*/ 509411 h 2341075"/>
                <a:gd name="connsiteX0" fmla="*/ 7347 w 201449"/>
                <a:gd name="connsiteY0" fmla="*/ 488785 h 2341075"/>
                <a:gd name="connsiteX1" fmla="*/ 201449 w 201449"/>
                <a:gd name="connsiteY1" fmla="*/ 0 h 2341075"/>
                <a:gd name="connsiteX2" fmla="*/ 201449 w 201449"/>
                <a:gd name="connsiteY2" fmla="*/ 2341075 h 2341075"/>
                <a:gd name="connsiteX3" fmla="*/ 0 w 201449"/>
                <a:gd name="connsiteY3" fmla="*/ 2338210 h 2341075"/>
                <a:gd name="connsiteX4" fmla="*/ 7347 w 201449"/>
                <a:gd name="connsiteY4" fmla="*/ 488785 h 2341075"/>
                <a:gd name="connsiteX0" fmla="*/ 0 w 202112"/>
                <a:gd name="connsiteY0" fmla="*/ 516286 h 2341075"/>
                <a:gd name="connsiteX1" fmla="*/ 202112 w 202112"/>
                <a:gd name="connsiteY1" fmla="*/ 0 h 2341075"/>
                <a:gd name="connsiteX2" fmla="*/ 202112 w 202112"/>
                <a:gd name="connsiteY2" fmla="*/ 2341075 h 2341075"/>
                <a:gd name="connsiteX3" fmla="*/ 663 w 202112"/>
                <a:gd name="connsiteY3" fmla="*/ 2338210 h 2341075"/>
                <a:gd name="connsiteX4" fmla="*/ 0 w 202112"/>
                <a:gd name="connsiteY4" fmla="*/ 516286 h 2341075"/>
                <a:gd name="connsiteX0" fmla="*/ 0 w 202112"/>
                <a:gd name="connsiteY0" fmla="*/ 323780 h 2148569"/>
                <a:gd name="connsiteX1" fmla="*/ 202112 w 202112"/>
                <a:gd name="connsiteY1" fmla="*/ 0 h 2148569"/>
                <a:gd name="connsiteX2" fmla="*/ 202112 w 202112"/>
                <a:gd name="connsiteY2" fmla="*/ 2148569 h 2148569"/>
                <a:gd name="connsiteX3" fmla="*/ 663 w 202112"/>
                <a:gd name="connsiteY3" fmla="*/ 2145704 h 2148569"/>
                <a:gd name="connsiteX4" fmla="*/ 0 w 202112"/>
                <a:gd name="connsiteY4" fmla="*/ 323780 h 2148569"/>
                <a:gd name="connsiteX0" fmla="*/ 0 w 202112"/>
                <a:gd name="connsiteY0" fmla="*/ 296279 h 2148569"/>
                <a:gd name="connsiteX1" fmla="*/ 202112 w 202112"/>
                <a:gd name="connsiteY1" fmla="*/ 0 h 2148569"/>
                <a:gd name="connsiteX2" fmla="*/ 202112 w 202112"/>
                <a:gd name="connsiteY2" fmla="*/ 2148569 h 2148569"/>
                <a:gd name="connsiteX3" fmla="*/ 663 w 202112"/>
                <a:gd name="connsiteY3" fmla="*/ 2145704 h 2148569"/>
                <a:gd name="connsiteX4" fmla="*/ 0 w 202112"/>
                <a:gd name="connsiteY4" fmla="*/ 296279 h 2148569"/>
                <a:gd name="connsiteX0" fmla="*/ 0 w 202112"/>
                <a:gd name="connsiteY0" fmla="*/ 296279 h 2145704"/>
                <a:gd name="connsiteX1" fmla="*/ 202112 w 202112"/>
                <a:gd name="connsiteY1" fmla="*/ 0 h 2145704"/>
                <a:gd name="connsiteX2" fmla="*/ 202112 w 202112"/>
                <a:gd name="connsiteY2" fmla="*/ 2134026 h 2145704"/>
                <a:gd name="connsiteX3" fmla="*/ 663 w 202112"/>
                <a:gd name="connsiteY3" fmla="*/ 2145704 h 2145704"/>
                <a:gd name="connsiteX4" fmla="*/ 0 w 202112"/>
                <a:gd name="connsiteY4" fmla="*/ 296279 h 2145704"/>
                <a:gd name="connsiteX0" fmla="*/ 0 w 204887"/>
                <a:gd name="connsiteY0" fmla="*/ 296279 h 2145704"/>
                <a:gd name="connsiteX1" fmla="*/ 202112 w 204887"/>
                <a:gd name="connsiteY1" fmla="*/ 0 h 2145704"/>
                <a:gd name="connsiteX2" fmla="*/ 204887 w 204887"/>
                <a:gd name="connsiteY2" fmla="*/ 2131603 h 2145704"/>
                <a:gd name="connsiteX3" fmla="*/ 663 w 204887"/>
                <a:gd name="connsiteY3" fmla="*/ 2145704 h 2145704"/>
                <a:gd name="connsiteX4" fmla="*/ 0 w 204887"/>
                <a:gd name="connsiteY4" fmla="*/ 296279 h 21457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4887" h="2145704">
                  <a:moveTo>
                    <a:pt x="0" y="296279"/>
                  </a:moveTo>
                  <a:lnTo>
                    <a:pt x="202112" y="0"/>
                  </a:lnTo>
                  <a:lnTo>
                    <a:pt x="204887" y="2131603"/>
                  </a:lnTo>
                  <a:lnTo>
                    <a:pt x="663" y="2145704"/>
                  </a:lnTo>
                  <a:lnTo>
                    <a:pt x="0" y="296279"/>
                  </a:lnTo>
                  <a:close/>
                </a:path>
              </a:pathLst>
            </a:custGeom>
            <a:gradFill>
              <a:gsLst>
                <a:gs pos="0">
                  <a:schemeClr val="accent6">
                    <a:alpha val="50000"/>
                  </a:schemeClr>
                </a:gs>
                <a:gs pos="65000">
                  <a:schemeClr val="accent6">
                    <a:lumMod val="60000"/>
                    <a:lumOff val="40000"/>
                    <a:alpha val="50000"/>
                  </a:schemeClr>
                </a:gs>
                <a:gs pos="100000">
                  <a:schemeClr val="accent6">
                    <a:alpha val="50000"/>
                  </a:schemeClr>
                </a:gs>
              </a:gsLst>
            </a:gradFill>
          </p:spPr>
          <p:style>
            <a:lnRef idx="1">
              <a:schemeClr val="accent6"/>
            </a:lnRef>
            <a:fillRef idx="2">
              <a:schemeClr val="accent6"/>
            </a:fillRef>
            <a:effectRef idx="1">
              <a:schemeClr val="accent6"/>
            </a:effectRef>
            <a:fontRef idx="minor">
              <a:schemeClr val="dk1"/>
            </a:fontRef>
          </p:style>
          <p:txBody>
            <a:bodyPr lIns="91429" tIns="45715" rIns="91429" bIns="45715" rtlCol="0" anchor="ctr"/>
            <a:lstStyle/>
            <a:p>
              <a:pPr algn="ctr"/>
              <a:endParaRPr lang="en-US"/>
            </a:p>
          </p:txBody>
        </p:sp>
        <p:sp>
          <p:nvSpPr>
            <p:cNvPr id="78" name="Rectangle 77"/>
            <p:cNvSpPr/>
            <p:nvPr/>
          </p:nvSpPr>
          <p:spPr>
            <a:xfrm>
              <a:off x="5195739" y="4703777"/>
              <a:ext cx="762000" cy="369322"/>
            </a:xfrm>
            <a:prstGeom prst="rect">
              <a:avLst/>
            </a:prstGeom>
          </p:spPr>
          <p:txBody>
            <a:bodyPr wrap="square" lIns="91429" tIns="45715" rIns="91429" bIns="45715">
              <a:spAutoFit/>
            </a:bodyPr>
            <a:lstStyle/>
            <a:p>
              <a:pPr algn="ctr"/>
              <a:r>
                <a:rPr lang="en-US" dirty="0" smtClean="0">
                  <a:solidFill>
                    <a:schemeClr val="accent5">
                      <a:lumMod val="50000"/>
                    </a:schemeClr>
                  </a:solidFill>
                </a:rPr>
                <a:t>RICH</a:t>
              </a:r>
              <a:endParaRPr lang="en-US" dirty="0">
                <a:solidFill>
                  <a:schemeClr val="accent5">
                    <a:lumMod val="50000"/>
                  </a:schemeClr>
                </a:solidFill>
              </a:endParaRPr>
            </a:p>
          </p:txBody>
        </p:sp>
        <p:sp>
          <p:nvSpPr>
            <p:cNvPr id="79" name="Rectangle 78"/>
            <p:cNvSpPr/>
            <p:nvPr/>
          </p:nvSpPr>
          <p:spPr>
            <a:xfrm>
              <a:off x="5805340" y="5775788"/>
              <a:ext cx="639897" cy="523210"/>
            </a:xfrm>
            <a:prstGeom prst="rect">
              <a:avLst/>
            </a:prstGeom>
          </p:spPr>
          <p:txBody>
            <a:bodyPr wrap="none" lIns="91429" tIns="45715" rIns="91429" bIns="45715">
              <a:spAutoFit/>
            </a:bodyPr>
            <a:lstStyle/>
            <a:p>
              <a:r>
                <a:rPr lang="en-US" dirty="0" smtClean="0">
                  <a:solidFill>
                    <a:srgbClr val="FF0000"/>
                  </a:solidFill>
                </a:rPr>
                <a:t>GEM</a:t>
              </a:r>
            </a:p>
            <a:p>
              <a:r>
                <a:rPr lang="en-US" sz="1000" dirty="0" smtClean="0">
                  <a:solidFill>
                    <a:srgbClr val="FF0000"/>
                  </a:solidFill>
                </a:rPr>
                <a:t>Station4</a:t>
              </a:r>
              <a:endParaRPr lang="en-US" sz="1000" dirty="0">
                <a:solidFill>
                  <a:srgbClr val="FF0000"/>
                </a:solidFill>
              </a:endParaRPr>
            </a:p>
          </p:txBody>
        </p:sp>
        <p:sp>
          <p:nvSpPr>
            <p:cNvPr id="80" name="Rectangle 79"/>
            <p:cNvSpPr/>
            <p:nvPr/>
          </p:nvSpPr>
          <p:spPr>
            <a:xfrm>
              <a:off x="6069814" y="4105845"/>
              <a:ext cx="802326" cy="369322"/>
            </a:xfrm>
            <a:prstGeom prst="rect">
              <a:avLst/>
            </a:prstGeom>
          </p:spPr>
          <p:txBody>
            <a:bodyPr wrap="square" lIns="91429" tIns="45715" rIns="91429" bIns="45715">
              <a:spAutoFit/>
            </a:bodyPr>
            <a:lstStyle/>
            <a:p>
              <a:r>
                <a:rPr lang="en-US" dirty="0" err="1" smtClean="0">
                  <a:solidFill>
                    <a:srgbClr val="C00000"/>
                  </a:solidFill>
                  <a:effectLst/>
                </a:rPr>
                <a:t>EMCal</a:t>
              </a:r>
              <a:endParaRPr lang="en-US" dirty="0">
                <a:solidFill>
                  <a:srgbClr val="C00000"/>
                </a:solidFill>
                <a:effectLst/>
              </a:endParaRPr>
            </a:p>
          </p:txBody>
        </p:sp>
        <p:sp>
          <p:nvSpPr>
            <p:cNvPr id="81" name="Rectangle 80"/>
            <p:cNvSpPr/>
            <p:nvPr/>
          </p:nvSpPr>
          <p:spPr>
            <a:xfrm>
              <a:off x="6491139" y="3789377"/>
              <a:ext cx="615852" cy="369322"/>
            </a:xfrm>
            <a:prstGeom prst="rect">
              <a:avLst/>
            </a:prstGeom>
          </p:spPr>
          <p:txBody>
            <a:bodyPr wrap="none" lIns="91429" tIns="45715" rIns="91429" bIns="45715">
              <a:spAutoFit/>
            </a:bodyPr>
            <a:lstStyle/>
            <a:p>
              <a:r>
                <a:rPr lang="en-US" dirty="0" err="1" smtClean="0">
                  <a:solidFill>
                    <a:srgbClr val="9A2673"/>
                  </a:solidFill>
                </a:rPr>
                <a:t>HCal</a:t>
              </a:r>
              <a:endParaRPr lang="en-US" dirty="0">
                <a:solidFill>
                  <a:srgbClr val="9A2673"/>
                </a:solidFill>
              </a:endParaRPr>
            </a:p>
          </p:txBody>
        </p:sp>
        <p:cxnSp>
          <p:nvCxnSpPr>
            <p:cNvPr id="82" name="Straight Connector 81"/>
            <p:cNvCxnSpPr/>
            <p:nvPr/>
          </p:nvCxnSpPr>
          <p:spPr>
            <a:xfrm flipH="1" flipV="1">
              <a:off x="4888065" y="4651803"/>
              <a:ext cx="2874" cy="96637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83" name="Rectangle 82"/>
            <p:cNvSpPr/>
            <p:nvPr/>
          </p:nvSpPr>
          <p:spPr>
            <a:xfrm>
              <a:off x="4586140" y="5770577"/>
              <a:ext cx="639897" cy="523210"/>
            </a:xfrm>
            <a:prstGeom prst="rect">
              <a:avLst/>
            </a:prstGeom>
          </p:spPr>
          <p:txBody>
            <a:bodyPr wrap="none" lIns="91429" tIns="45715" rIns="91429" bIns="45715">
              <a:spAutoFit/>
            </a:bodyPr>
            <a:lstStyle/>
            <a:p>
              <a:r>
                <a:rPr lang="en-US" dirty="0" smtClean="0">
                  <a:solidFill>
                    <a:srgbClr val="FF0000"/>
                  </a:solidFill>
                </a:rPr>
                <a:t>GEM</a:t>
              </a:r>
            </a:p>
            <a:p>
              <a:r>
                <a:rPr lang="en-US" sz="1000" dirty="0" smtClean="0">
                  <a:solidFill>
                    <a:srgbClr val="FF0000"/>
                  </a:solidFill>
                </a:rPr>
                <a:t>Station2</a:t>
              </a:r>
              <a:endParaRPr lang="en-US" sz="1000" dirty="0">
                <a:solidFill>
                  <a:srgbClr val="FF0000"/>
                </a:solidFill>
              </a:endParaRPr>
            </a:p>
          </p:txBody>
        </p:sp>
        <p:sp>
          <p:nvSpPr>
            <p:cNvPr id="85" name="Rectangle 84"/>
            <p:cNvSpPr/>
            <p:nvPr/>
          </p:nvSpPr>
          <p:spPr>
            <a:xfrm>
              <a:off x="-76200" y="3535676"/>
              <a:ext cx="785770" cy="369322"/>
            </a:xfrm>
            <a:prstGeom prst="rect">
              <a:avLst/>
            </a:prstGeom>
          </p:spPr>
          <p:txBody>
            <a:bodyPr wrap="none" lIns="91429" tIns="45715" rIns="91429" bIns="45715">
              <a:spAutoFit/>
            </a:bodyPr>
            <a:lstStyle/>
            <a:p>
              <a:r>
                <a:rPr lang="en-US" dirty="0" smtClean="0">
                  <a:solidFill>
                    <a:srgbClr val="3333CC"/>
                  </a:solidFill>
                </a:rPr>
                <a:t>R (cm)</a:t>
              </a:r>
              <a:endParaRPr lang="en-US" dirty="0">
                <a:solidFill>
                  <a:srgbClr val="3333CC"/>
                </a:solidFill>
              </a:endParaRPr>
            </a:p>
          </p:txBody>
        </p:sp>
        <p:sp>
          <p:nvSpPr>
            <p:cNvPr id="86" name="Rectangle 85"/>
            <p:cNvSpPr/>
            <p:nvPr/>
          </p:nvSpPr>
          <p:spPr>
            <a:xfrm>
              <a:off x="3366939" y="3713177"/>
              <a:ext cx="615852" cy="369322"/>
            </a:xfrm>
            <a:prstGeom prst="rect">
              <a:avLst/>
            </a:prstGeom>
          </p:spPr>
          <p:txBody>
            <a:bodyPr wrap="none" lIns="91429" tIns="45715" rIns="91429" bIns="45715">
              <a:spAutoFit/>
            </a:bodyPr>
            <a:lstStyle/>
            <a:p>
              <a:r>
                <a:rPr lang="en-US" dirty="0" err="1" smtClean="0">
                  <a:solidFill>
                    <a:srgbClr val="9A2673"/>
                  </a:solidFill>
                </a:rPr>
                <a:t>HCal</a:t>
              </a:r>
              <a:endParaRPr lang="en-US" dirty="0">
                <a:solidFill>
                  <a:srgbClr val="9A2673"/>
                </a:solidFill>
              </a:endParaRPr>
            </a:p>
          </p:txBody>
        </p:sp>
        <p:sp>
          <p:nvSpPr>
            <p:cNvPr id="87" name="Right Arrow 86"/>
            <p:cNvSpPr/>
            <p:nvPr/>
          </p:nvSpPr>
          <p:spPr>
            <a:xfrm>
              <a:off x="815217" y="5373944"/>
              <a:ext cx="685800" cy="533400"/>
            </a:xfrm>
            <a:prstGeom prst="rightArrow">
              <a:avLst/>
            </a:prstGeom>
          </p:spPr>
          <p:style>
            <a:lnRef idx="1">
              <a:schemeClr val="accent1"/>
            </a:lnRef>
            <a:fillRef idx="2">
              <a:schemeClr val="accent1"/>
            </a:fillRef>
            <a:effectRef idx="1">
              <a:schemeClr val="accent1"/>
            </a:effectRef>
            <a:fontRef idx="minor">
              <a:schemeClr val="dk1"/>
            </a:fontRef>
          </p:style>
          <p:txBody>
            <a:bodyPr lIns="91429" tIns="45715" rIns="91429" bIns="45715" rtlCol="0" anchor="ctr"/>
            <a:lstStyle/>
            <a:p>
              <a:pPr algn="ctr"/>
              <a:r>
                <a:rPr lang="en-US" dirty="0" smtClean="0"/>
                <a:t>p/A</a:t>
              </a:r>
              <a:endParaRPr lang="en-US" dirty="0"/>
            </a:p>
          </p:txBody>
        </p:sp>
        <p:sp>
          <p:nvSpPr>
            <p:cNvPr id="88" name="Freeform 87"/>
            <p:cNvSpPr/>
            <p:nvPr/>
          </p:nvSpPr>
          <p:spPr>
            <a:xfrm flipH="1">
              <a:off x="2869623" y="5011547"/>
              <a:ext cx="135651" cy="603032"/>
            </a:xfrm>
            <a:custGeom>
              <a:avLst/>
              <a:gdLst>
                <a:gd name="connsiteX0" fmla="*/ 0 w 178755"/>
                <a:gd name="connsiteY0" fmla="*/ 0 h 2209800"/>
                <a:gd name="connsiteX1" fmla="*/ 178755 w 178755"/>
                <a:gd name="connsiteY1" fmla="*/ 0 h 2209800"/>
                <a:gd name="connsiteX2" fmla="*/ 178755 w 178755"/>
                <a:gd name="connsiteY2" fmla="*/ 2209800 h 2209800"/>
                <a:gd name="connsiteX3" fmla="*/ 0 w 178755"/>
                <a:gd name="connsiteY3" fmla="*/ 2209800 h 2209800"/>
                <a:gd name="connsiteX4" fmla="*/ 0 w 178755"/>
                <a:gd name="connsiteY4" fmla="*/ 0 h 2209800"/>
                <a:gd name="connsiteX0" fmla="*/ 0 w 178755"/>
                <a:gd name="connsiteY0" fmla="*/ 131275 h 2341075"/>
                <a:gd name="connsiteX1" fmla="*/ 178755 w 178755"/>
                <a:gd name="connsiteY1" fmla="*/ 0 h 2341075"/>
                <a:gd name="connsiteX2" fmla="*/ 178755 w 178755"/>
                <a:gd name="connsiteY2" fmla="*/ 2341075 h 2341075"/>
                <a:gd name="connsiteX3" fmla="*/ 0 w 178755"/>
                <a:gd name="connsiteY3" fmla="*/ 2341075 h 2341075"/>
                <a:gd name="connsiteX4" fmla="*/ 0 w 178755"/>
                <a:gd name="connsiteY4" fmla="*/ 131275 h 2341075"/>
                <a:gd name="connsiteX0" fmla="*/ 0 w 185057"/>
                <a:gd name="connsiteY0" fmla="*/ 351252 h 2341075"/>
                <a:gd name="connsiteX1" fmla="*/ 185057 w 185057"/>
                <a:gd name="connsiteY1" fmla="*/ 0 h 2341075"/>
                <a:gd name="connsiteX2" fmla="*/ 185057 w 185057"/>
                <a:gd name="connsiteY2" fmla="*/ 2341075 h 2341075"/>
                <a:gd name="connsiteX3" fmla="*/ 6302 w 185057"/>
                <a:gd name="connsiteY3" fmla="*/ 2341075 h 2341075"/>
                <a:gd name="connsiteX4" fmla="*/ 0 w 185057"/>
                <a:gd name="connsiteY4" fmla="*/ 351252 h 2341075"/>
                <a:gd name="connsiteX0" fmla="*/ 0 w 192588"/>
                <a:gd name="connsiteY0" fmla="*/ 38307 h 2341075"/>
                <a:gd name="connsiteX1" fmla="*/ 192588 w 192588"/>
                <a:gd name="connsiteY1" fmla="*/ 0 h 2341075"/>
                <a:gd name="connsiteX2" fmla="*/ 192588 w 192588"/>
                <a:gd name="connsiteY2" fmla="*/ 2341075 h 2341075"/>
                <a:gd name="connsiteX3" fmla="*/ 13833 w 192588"/>
                <a:gd name="connsiteY3" fmla="*/ 2341075 h 2341075"/>
                <a:gd name="connsiteX4" fmla="*/ 0 w 192588"/>
                <a:gd name="connsiteY4" fmla="*/ 38307 h 2341075"/>
                <a:gd name="connsiteX0" fmla="*/ 0 w 184249"/>
                <a:gd name="connsiteY0" fmla="*/ 418650 h 2341075"/>
                <a:gd name="connsiteX1" fmla="*/ 184249 w 184249"/>
                <a:gd name="connsiteY1" fmla="*/ 0 h 2341075"/>
                <a:gd name="connsiteX2" fmla="*/ 184249 w 184249"/>
                <a:gd name="connsiteY2" fmla="*/ 2341075 h 2341075"/>
                <a:gd name="connsiteX3" fmla="*/ 5494 w 184249"/>
                <a:gd name="connsiteY3" fmla="*/ 2341075 h 2341075"/>
                <a:gd name="connsiteX4" fmla="*/ 0 w 184249"/>
                <a:gd name="connsiteY4" fmla="*/ 418650 h 2341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249" h="2341075">
                  <a:moveTo>
                    <a:pt x="0" y="418650"/>
                  </a:moveTo>
                  <a:lnTo>
                    <a:pt x="184249" y="0"/>
                  </a:lnTo>
                  <a:lnTo>
                    <a:pt x="184249" y="2341075"/>
                  </a:lnTo>
                  <a:lnTo>
                    <a:pt x="5494" y="2341075"/>
                  </a:lnTo>
                  <a:cubicBezTo>
                    <a:pt x="3393" y="1677801"/>
                    <a:pt x="2101" y="1081924"/>
                    <a:pt x="0" y="418650"/>
                  </a:cubicBezTo>
                  <a:close/>
                </a:path>
              </a:pathLst>
            </a:custGeom>
            <a:gradFill>
              <a:gsLst>
                <a:gs pos="0">
                  <a:schemeClr val="accent6">
                    <a:alpha val="50000"/>
                  </a:schemeClr>
                </a:gs>
                <a:gs pos="65000">
                  <a:schemeClr val="accent6">
                    <a:lumMod val="60000"/>
                    <a:lumOff val="40000"/>
                    <a:alpha val="50000"/>
                  </a:schemeClr>
                </a:gs>
                <a:gs pos="100000">
                  <a:schemeClr val="accent6">
                    <a:alpha val="50000"/>
                  </a:schemeClr>
                </a:gs>
              </a:gsLst>
            </a:gradFill>
          </p:spPr>
          <p:style>
            <a:lnRef idx="1">
              <a:schemeClr val="accent6"/>
            </a:lnRef>
            <a:fillRef idx="2">
              <a:schemeClr val="accent6"/>
            </a:fillRef>
            <a:effectRef idx="1">
              <a:schemeClr val="accent6"/>
            </a:effectRef>
            <a:fontRef idx="minor">
              <a:schemeClr val="dk1"/>
            </a:fontRef>
          </p:style>
          <p:txBody>
            <a:bodyPr lIns="91429" tIns="45715" rIns="91429" bIns="45715" rtlCol="0" anchor="ctr"/>
            <a:lstStyle/>
            <a:p>
              <a:pPr algn="ctr"/>
              <a:endParaRPr lang="en-US"/>
            </a:p>
          </p:txBody>
        </p:sp>
        <p:cxnSp>
          <p:nvCxnSpPr>
            <p:cNvPr id="89" name="Straight Connector 88"/>
            <p:cNvCxnSpPr/>
            <p:nvPr/>
          </p:nvCxnSpPr>
          <p:spPr>
            <a:xfrm flipV="1">
              <a:off x="3007609" y="5010529"/>
              <a:ext cx="1776" cy="60815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90" name="Rectangle 89"/>
            <p:cNvSpPr/>
            <p:nvPr/>
          </p:nvSpPr>
          <p:spPr>
            <a:xfrm>
              <a:off x="2376362" y="5234199"/>
              <a:ext cx="651117" cy="307766"/>
            </a:xfrm>
            <a:prstGeom prst="rect">
              <a:avLst/>
            </a:prstGeom>
          </p:spPr>
          <p:txBody>
            <a:bodyPr wrap="none" lIns="91429" tIns="45715" rIns="91429" bIns="45715">
              <a:spAutoFit/>
            </a:bodyPr>
            <a:lstStyle/>
            <a:p>
              <a:pPr algn="r"/>
              <a:r>
                <a:rPr lang="en-US" sz="1400" dirty="0" err="1" smtClean="0">
                  <a:solidFill>
                    <a:srgbClr val="C00000"/>
                  </a:solidFill>
                </a:rPr>
                <a:t>EMCal</a:t>
              </a:r>
              <a:endParaRPr lang="en-US" sz="1400" dirty="0" smtClean="0">
                <a:solidFill>
                  <a:srgbClr val="C00000"/>
                </a:solidFill>
              </a:endParaRPr>
            </a:p>
          </p:txBody>
        </p:sp>
        <p:sp>
          <p:nvSpPr>
            <p:cNvPr id="91" name="Rectangle 90"/>
            <p:cNvSpPr/>
            <p:nvPr/>
          </p:nvSpPr>
          <p:spPr>
            <a:xfrm>
              <a:off x="2681142" y="5775785"/>
              <a:ext cx="729665" cy="369322"/>
            </a:xfrm>
            <a:prstGeom prst="rect">
              <a:avLst/>
            </a:prstGeom>
          </p:spPr>
          <p:txBody>
            <a:bodyPr wrap="none" lIns="91429" tIns="45715" rIns="91429" bIns="45715">
              <a:spAutoFit/>
            </a:bodyPr>
            <a:lstStyle/>
            <a:p>
              <a:r>
                <a:rPr lang="en-US" dirty="0" smtClean="0">
                  <a:solidFill>
                    <a:srgbClr val="FF0000"/>
                  </a:solidFill>
                </a:rPr>
                <a:t>GEMs</a:t>
              </a:r>
            </a:p>
          </p:txBody>
        </p:sp>
        <p:sp>
          <p:nvSpPr>
            <p:cNvPr id="92" name="Freeform 91"/>
            <p:cNvSpPr/>
            <p:nvPr/>
          </p:nvSpPr>
          <p:spPr>
            <a:xfrm rot="5400000" flipH="1">
              <a:off x="3509218" y="3622834"/>
              <a:ext cx="178970" cy="2403446"/>
            </a:xfrm>
            <a:custGeom>
              <a:avLst/>
              <a:gdLst>
                <a:gd name="connsiteX0" fmla="*/ 0 w 178755"/>
                <a:gd name="connsiteY0" fmla="*/ 0 h 2209800"/>
                <a:gd name="connsiteX1" fmla="*/ 178755 w 178755"/>
                <a:gd name="connsiteY1" fmla="*/ 0 h 2209800"/>
                <a:gd name="connsiteX2" fmla="*/ 178755 w 178755"/>
                <a:gd name="connsiteY2" fmla="*/ 2209800 h 2209800"/>
                <a:gd name="connsiteX3" fmla="*/ 0 w 178755"/>
                <a:gd name="connsiteY3" fmla="*/ 2209800 h 2209800"/>
                <a:gd name="connsiteX4" fmla="*/ 0 w 178755"/>
                <a:gd name="connsiteY4" fmla="*/ 0 h 2209800"/>
                <a:gd name="connsiteX0" fmla="*/ 0 w 178755"/>
                <a:gd name="connsiteY0" fmla="*/ 131275 h 2341075"/>
                <a:gd name="connsiteX1" fmla="*/ 178755 w 178755"/>
                <a:gd name="connsiteY1" fmla="*/ 0 h 2341075"/>
                <a:gd name="connsiteX2" fmla="*/ 178755 w 178755"/>
                <a:gd name="connsiteY2" fmla="*/ 2341075 h 2341075"/>
                <a:gd name="connsiteX3" fmla="*/ 0 w 178755"/>
                <a:gd name="connsiteY3" fmla="*/ 2341075 h 2341075"/>
                <a:gd name="connsiteX4" fmla="*/ 0 w 178755"/>
                <a:gd name="connsiteY4" fmla="*/ 131275 h 2341075"/>
                <a:gd name="connsiteX0" fmla="*/ 6875 w 185630"/>
                <a:gd name="connsiteY0" fmla="*/ 131275 h 2341075"/>
                <a:gd name="connsiteX1" fmla="*/ 185630 w 185630"/>
                <a:gd name="connsiteY1" fmla="*/ 0 h 2341075"/>
                <a:gd name="connsiteX2" fmla="*/ 185630 w 185630"/>
                <a:gd name="connsiteY2" fmla="*/ 2341075 h 2341075"/>
                <a:gd name="connsiteX3" fmla="*/ 0 w 185630"/>
                <a:gd name="connsiteY3" fmla="*/ 2162301 h 2341075"/>
                <a:gd name="connsiteX4" fmla="*/ 6875 w 185630"/>
                <a:gd name="connsiteY4" fmla="*/ 131275 h 2341075"/>
                <a:gd name="connsiteX0" fmla="*/ 2292 w 181047"/>
                <a:gd name="connsiteY0" fmla="*/ 131275 h 2341075"/>
                <a:gd name="connsiteX1" fmla="*/ 181047 w 181047"/>
                <a:gd name="connsiteY1" fmla="*/ 0 h 2341075"/>
                <a:gd name="connsiteX2" fmla="*/ 181047 w 181047"/>
                <a:gd name="connsiteY2" fmla="*/ 2341075 h 2341075"/>
                <a:gd name="connsiteX3" fmla="*/ 1146 w 181047"/>
                <a:gd name="connsiteY3" fmla="*/ 2134031 h 2341075"/>
                <a:gd name="connsiteX4" fmla="*/ 2292 w 181047"/>
                <a:gd name="connsiteY4" fmla="*/ 131275 h 2341075"/>
                <a:gd name="connsiteX0" fmla="*/ 2292 w 188495"/>
                <a:gd name="connsiteY0" fmla="*/ 194051 h 2341075"/>
                <a:gd name="connsiteX1" fmla="*/ 188495 w 188495"/>
                <a:gd name="connsiteY1" fmla="*/ 0 h 2341075"/>
                <a:gd name="connsiteX2" fmla="*/ 188495 w 188495"/>
                <a:gd name="connsiteY2" fmla="*/ 2341075 h 2341075"/>
                <a:gd name="connsiteX3" fmla="*/ 8594 w 188495"/>
                <a:gd name="connsiteY3" fmla="*/ 2134031 h 2341075"/>
                <a:gd name="connsiteX4" fmla="*/ 2292 w 188495"/>
                <a:gd name="connsiteY4" fmla="*/ 194051 h 2341075"/>
                <a:gd name="connsiteX0" fmla="*/ 2292 w 188495"/>
                <a:gd name="connsiteY0" fmla="*/ 194051 h 2364636"/>
                <a:gd name="connsiteX1" fmla="*/ 188495 w 188495"/>
                <a:gd name="connsiteY1" fmla="*/ 0 h 2364636"/>
                <a:gd name="connsiteX2" fmla="*/ 188495 w 188495"/>
                <a:gd name="connsiteY2" fmla="*/ 2341075 h 2364636"/>
                <a:gd name="connsiteX3" fmla="*/ 1719 w 188495"/>
                <a:gd name="connsiteY3" fmla="*/ 2364636 h 2364636"/>
                <a:gd name="connsiteX4" fmla="*/ 2292 w 188495"/>
                <a:gd name="connsiteY4" fmla="*/ 194051 h 2364636"/>
                <a:gd name="connsiteX0" fmla="*/ 2292 w 188495"/>
                <a:gd name="connsiteY0" fmla="*/ 194051 h 2371822"/>
                <a:gd name="connsiteX1" fmla="*/ 188495 w 188495"/>
                <a:gd name="connsiteY1" fmla="*/ 0 h 2371822"/>
                <a:gd name="connsiteX2" fmla="*/ 174744 w 188495"/>
                <a:gd name="connsiteY2" fmla="*/ 2371822 h 2371822"/>
                <a:gd name="connsiteX3" fmla="*/ 1719 w 188495"/>
                <a:gd name="connsiteY3" fmla="*/ 2364636 h 2371822"/>
                <a:gd name="connsiteX4" fmla="*/ 2292 w 188495"/>
                <a:gd name="connsiteY4" fmla="*/ 194051 h 2371822"/>
                <a:gd name="connsiteX0" fmla="*/ 2292 w 188495"/>
                <a:gd name="connsiteY0" fmla="*/ 194051 h 2566961"/>
                <a:gd name="connsiteX1" fmla="*/ 188495 w 188495"/>
                <a:gd name="connsiteY1" fmla="*/ 0 h 2566961"/>
                <a:gd name="connsiteX2" fmla="*/ 160456 w 188495"/>
                <a:gd name="connsiteY2" fmla="*/ 2566961 h 2566961"/>
                <a:gd name="connsiteX3" fmla="*/ 1719 w 188495"/>
                <a:gd name="connsiteY3" fmla="*/ 2364636 h 2566961"/>
                <a:gd name="connsiteX4" fmla="*/ 2292 w 188495"/>
                <a:gd name="connsiteY4" fmla="*/ 194051 h 2566961"/>
                <a:gd name="connsiteX0" fmla="*/ 2292 w 188495"/>
                <a:gd name="connsiteY0" fmla="*/ 194051 h 2604187"/>
                <a:gd name="connsiteX1" fmla="*/ 188495 w 188495"/>
                <a:gd name="connsiteY1" fmla="*/ 0 h 2604187"/>
                <a:gd name="connsiteX2" fmla="*/ 160456 w 188495"/>
                <a:gd name="connsiteY2" fmla="*/ 2604187 h 2604187"/>
                <a:gd name="connsiteX3" fmla="*/ 1719 w 188495"/>
                <a:gd name="connsiteY3" fmla="*/ 2364636 h 2604187"/>
                <a:gd name="connsiteX4" fmla="*/ 2292 w 188495"/>
                <a:gd name="connsiteY4" fmla="*/ 194051 h 2604187"/>
                <a:gd name="connsiteX0" fmla="*/ 2292 w 188495"/>
                <a:gd name="connsiteY0" fmla="*/ 194051 h 2614823"/>
                <a:gd name="connsiteX1" fmla="*/ 188495 w 188495"/>
                <a:gd name="connsiteY1" fmla="*/ 0 h 2614823"/>
                <a:gd name="connsiteX2" fmla="*/ 160456 w 188495"/>
                <a:gd name="connsiteY2" fmla="*/ 2614823 h 2614823"/>
                <a:gd name="connsiteX3" fmla="*/ 1719 w 188495"/>
                <a:gd name="connsiteY3" fmla="*/ 2364636 h 2614823"/>
                <a:gd name="connsiteX4" fmla="*/ 2292 w 188495"/>
                <a:gd name="connsiteY4" fmla="*/ 194051 h 2614823"/>
                <a:gd name="connsiteX0" fmla="*/ 2292 w 178970"/>
                <a:gd name="connsiteY0" fmla="*/ 236597 h 2657369"/>
                <a:gd name="connsiteX1" fmla="*/ 178970 w 178970"/>
                <a:gd name="connsiteY1" fmla="*/ 0 h 2657369"/>
                <a:gd name="connsiteX2" fmla="*/ 160456 w 178970"/>
                <a:gd name="connsiteY2" fmla="*/ 2657369 h 2657369"/>
                <a:gd name="connsiteX3" fmla="*/ 1719 w 178970"/>
                <a:gd name="connsiteY3" fmla="*/ 2407182 h 2657369"/>
                <a:gd name="connsiteX4" fmla="*/ 2292 w 178970"/>
                <a:gd name="connsiteY4" fmla="*/ 236597 h 2657369"/>
                <a:gd name="connsiteX0" fmla="*/ 2292 w 178970"/>
                <a:gd name="connsiteY0" fmla="*/ 236597 h 2671550"/>
                <a:gd name="connsiteX1" fmla="*/ 178970 w 178970"/>
                <a:gd name="connsiteY1" fmla="*/ 0 h 2671550"/>
                <a:gd name="connsiteX2" fmla="*/ 166806 w 178970"/>
                <a:gd name="connsiteY2" fmla="*/ 2671550 h 2671550"/>
                <a:gd name="connsiteX3" fmla="*/ 1719 w 178970"/>
                <a:gd name="connsiteY3" fmla="*/ 2407182 h 2671550"/>
                <a:gd name="connsiteX4" fmla="*/ 2292 w 178970"/>
                <a:gd name="connsiteY4" fmla="*/ 236597 h 2671550"/>
                <a:gd name="connsiteX0" fmla="*/ 2292 w 178970"/>
                <a:gd name="connsiteY0" fmla="*/ 248932 h 2683885"/>
                <a:gd name="connsiteX1" fmla="*/ 178970 w 178970"/>
                <a:gd name="connsiteY1" fmla="*/ 12335 h 2683885"/>
                <a:gd name="connsiteX2" fmla="*/ 166806 w 178970"/>
                <a:gd name="connsiteY2" fmla="*/ 2683885 h 2683885"/>
                <a:gd name="connsiteX3" fmla="*/ 1719 w 178970"/>
                <a:gd name="connsiteY3" fmla="*/ 2419517 h 2683885"/>
                <a:gd name="connsiteX4" fmla="*/ 2292 w 178970"/>
                <a:gd name="connsiteY4" fmla="*/ 248932 h 26838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970" h="2683885">
                  <a:moveTo>
                    <a:pt x="2292" y="248932"/>
                  </a:moveTo>
                  <a:lnTo>
                    <a:pt x="178970" y="12335"/>
                  </a:lnTo>
                  <a:cubicBezTo>
                    <a:pt x="174386" y="802942"/>
                    <a:pt x="177740" y="0"/>
                    <a:pt x="166806" y="2683885"/>
                  </a:cubicBezTo>
                  <a:lnTo>
                    <a:pt x="1719" y="2419517"/>
                  </a:lnTo>
                  <a:cubicBezTo>
                    <a:pt x="4011" y="1742508"/>
                    <a:pt x="0" y="925941"/>
                    <a:pt x="2292" y="248932"/>
                  </a:cubicBezTo>
                  <a:close/>
                </a:path>
              </a:pathLst>
            </a:custGeom>
            <a:gradFill>
              <a:gsLst>
                <a:gs pos="0">
                  <a:schemeClr val="accent6">
                    <a:alpha val="50000"/>
                  </a:schemeClr>
                </a:gs>
                <a:gs pos="65000">
                  <a:schemeClr val="accent6">
                    <a:lumMod val="60000"/>
                    <a:lumOff val="40000"/>
                    <a:alpha val="50000"/>
                  </a:schemeClr>
                </a:gs>
                <a:gs pos="100000">
                  <a:schemeClr val="accent6">
                    <a:alpha val="50000"/>
                  </a:schemeClr>
                </a:gs>
              </a:gsLst>
            </a:gradFill>
          </p:spPr>
          <p:style>
            <a:lnRef idx="1">
              <a:schemeClr val="accent6"/>
            </a:lnRef>
            <a:fillRef idx="2">
              <a:schemeClr val="accent6"/>
            </a:fillRef>
            <a:effectRef idx="1">
              <a:schemeClr val="accent6"/>
            </a:effectRef>
            <a:fontRef idx="minor">
              <a:schemeClr val="dk1"/>
            </a:fontRef>
          </p:style>
          <p:txBody>
            <a:bodyPr lIns="91429" tIns="45715" rIns="91429" bIns="45715" rtlCol="0" anchor="ctr"/>
            <a:lstStyle/>
            <a:p>
              <a:pPr algn="ctr"/>
              <a:endParaRPr lang="en-US"/>
            </a:p>
          </p:txBody>
        </p:sp>
        <p:sp>
          <p:nvSpPr>
            <p:cNvPr id="93" name="Rectangle 92"/>
            <p:cNvSpPr/>
            <p:nvPr/>
          </p:nvSpPr>
          <p:spPr>
            <a:xfrm>
              <a:off x="2876032" y="4662414"/>
              <a:ext cx="1633887" cy="307766"/>
            </a:xfrm>
            <a:prstGeom prst="rect">
              <a:avLst/>
            </a:prstGeom>
          </p:spPr>
          <p:txBody>
            <a:bodyPr wrap="none" lIns="91429" tIns="45715" rIns="91429" bIns="45715">
              <a:spAutoFit/>
            </a:bodyPr>
            <a:lstStyle/>
            <a:p>
              <a:r>
                <a:rPr lang="en-US" sz="1400" dirty="0" err="1" smtClean="0">
                  <a:solidFill>
                    <a:srgbClr val="C00000"/>
                  </a:solidFill>
                </a:rPr>
                <a:t>EMCal</a:t>
              </a:r>
              <a:r>
                <a:rPr lang="en-US" sz="1400" dirty="0" smtClean="0">
                  <a:solidFill>
                    <a:srgbClr val="C00000"/>
                  </a:solidFill>
                </a:rPr>
                <a:t> &amp; Preshower</a:t>
              </a:r>
            </a:p>
          </p:txBody>
        </p:sp>
        <p:sp>
          <p:nvSpPr>
            <p:cNvPr id="94" name="Rectangle 93"/>
            <p:cNvSpPr/>
            <p:nvPr/>
          </p:nvSpPr>
          <p:spPr>
            <a:xfrm>
              <a:off x="3037399" y="5008575"/>
              <a:ext cx="1441278" cy="457200"/>
            </a:xfrm>
            <a:prstGeom prst="rect">
              <a:avLst/>
            </a:prstGeom>
            <a:gradFill>
              <a:gsLst>
                <a:gs pos="0">
                  <a:schemeClr val="accent1">
                    <a:tint val="62000"/>
                    <a:satMod val="180000"/>
                    <a:alpha val="50000"/>
                  </a:schemeClr>
                </a:gs>
                <a:gs pos="65000">
                  <a:schemeClr val="accent1">
                    <a:tint val="32000"/>
                    <a:satMod val="250000"/>
                    <a:alpha val="50000"/>
                  </a:schemeClr>
                </a:gs>
                <a:gs pos="100000">
                  <a:schemeClr val="accent1">
                    <a:tint val="23000"/>
                    <a:satMod val="300000"/>
                    <a:alpha val="50000"/>
                  </a:schemeClr>
                </a:gs>
              </a:gsLst>
            </a:gradFill>
          </p:spPr>
          <p:style>
            <a:lnRef idx="1">
              <a:schemeClr val="accent1"/>
            </a:lnRef>
            <a:fillRef idx="2">
              <a:schemeClr val="accent1"/>
            </a:fillRef>
            <a:effectRef idx="1">
              <a:schemeClr val="accent1"/>
            </a:effectRef>
            <a:fontRef idx="minor">
              <a:schemeClr val="dk1"/>
            </a:fontRef>
          </p:style>
          <p:txBody>
            <a:bodyPr lIns="91429" tIns="45715" rIns="91429" bIns="45715" rtlCol="0" anchor="ctr"/>
            <a:lstStyle/>
            <a:p>
              <a:pPr algn="ctr"/>
              <a:r>
                <a:rPr lang="en-US" dirty="0" smtClean="0"/>
                <a:t>TPC</a:t>
              </a:r>
              <a:endParaRPr lang="en-US" dirty="0"/>
            </a:p>
          </p:txBody>
        </p:sp>
        <p:grpSp>
          <p:nvGrpSpPr>
            <p:cNvPr id="8" name="Group 94"/>
            <p:cNvGrpSpPr/>
            <p:nvPr/>
          </p:nvGrpSpPr>
          <p:grpSpPr>
            <a:xfrm>
              <a:off x="883282" y="4596638"/>
              <a:ext cx="3661037" cy="377562"/>
              <a:chOff x="794651" y="4998261"/>
              <a:chExt cx="3863724" cy="377560"/>
            </a:xfrm>
          </p:grpSpPr>
          <p:sp>
            <p:nvSpPr>
              <p:cNvPr id="96" name="Rectangle 95"/>
              <p:cNvSpPr/>
              <p:nvPr/>
            </p:nvSpPr>
            <p:spPr>
              <a:xfrm>
                <a:off x="1405349" y="5330102"/>
                <a:ext cx="3253026" cy="45719"/>
              </a:xfrm>
              <a:prstGeom prst="rect">
                <a:avLst/>
              </a:prstGeom>
              <a:gradFill>
                <a:gsLst>
                  <a:gs pos="0">
                    <a:schemeClr val="accent5">
                      <a:lumMod val="75000"/>
                      <a:alpha val="50000"/>
                    </a:schemeClr>
                  </a:gs>
                  <a:gs pos="65000">
                    <a:schemeClr val="accent4">
                      <a:tint val="32000"/>
                      <a:satMod val="250000"/>
                      <a:alpha val="50000"/>
                    </a:schemeClr>
                  </a:gs>
                  <a:gs pos="100000">
                    <a:schemeClr val="accent5">
                      <a:lumMod val="60000"/>
                      <a:lumOff val="40000"/>
                      <a:alpha val="50000"/>
                    </a:schemeClr>
                  </a:gs>
                </a:gsLst>
              </a:gra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solidFill>
                    <a:schemeClr val="accent5">
                      <a:lumMod val="50000"/>
                    </a:schemeClr>
                  </a:solidFill>
                </a:endParaRPr>
              </a:p>
            </p:txBody>
          </p:sp>
          <p:sp>
            <p:nvSpPr>
              <p:cNvPr id="97" name="Rectangle 96"/>
              <p:cNvSpPr/>
              <p:nvPr/>
            </p:nvSpPr>
            <p:spPr>
              <a:xfrm>
                <a:off x="794651" y="4998261"/>
                <a:ext cx="837028" cy="310638"/>
              </a:xfrm>
              <a:prstGeom prst="rect">
                <a:avLst/>
              </a:prstGeom>
              <a:gradFill>
                <a:gsLst>
                  <a:gs pos="0">
                    <a:schemeClr val="accent5">
                      <a:lumMod val="75000"/>
                      <a:alpha val="50000"/>
                    </a:schemeClr>
                  </a:gs>
                  <a:gs pos="65000">
                    <a:schemeClr val="accent4">
                      <a:tint val="32000"/>
                      <a:satMod val="250000"/>
                      <a:alpha val="50000"/>
                    </a:schemeClr>
                  </a:gs>
                  <a:gs pos="100000">
                    <a:schemeClr val="accent5">
                      <a:lumMod val="60000"/>
                      <a:lumOff val="40000"/>
                      <a:alpha val="50000"/>
                    </a:schemeClr>
                  </a:gs>
                </a:gsLst>
              </a:gra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dirty="0" smtClean="0">
                    <a:solidFill>
                      <a:schemeClr val="accent5">
                        <a:lumMod val="50000"/>
                      </a:schemeClr>
                    </a:solidFill>
                  </a:rPr>
                  <a:t>DIRC</a:t>
                </a:r>
                <a:endParaRPr lang="en-US" sz="1600" dirty="0">
                  <a:solidFill>
                    <a:schemeClr val="accent5">
                      <a:lumMod val="50000"/>
                    </a:schemeClr>
                  </a:solidFill>
                </a:endParaRPr>
              </a:p>
            </p:txBody>
          </p:sp>
        </p:grpSp>
        <p:cxnSp>
          <p:nvCxnSpPr>
            <p:cNvPr id="98" name="Straight Connector 97"/>
            <p:cNvCxnSpPr/>
            <p:nvPr/>
          </p:nvCxnSpPr>
          <p:spPr>
            <a:xfrm flipV="1">
              <a:off x="3747942" y="2383973"/>
              <a:ext cx="3814583" cy="3234203"/>
            </a:xfrm>
            <a:prstGeom prst="line">
              <a:avLst/>
            </a:prstGeom>
            <a:ln>
              <a:prstDash val="lgDashDot"/>
            </a:ln>
          </p:spPr>
          <p:style>
            <a:lnRef idx="1">
              <a:schemeClr val="accent1"/>
            </a:lnRef>
            <a:fillRef idx="0">
              <a:schemeClr val="accent1"/>
            </a:fillRef>
            <a:effectRef idx="0">
              <a:schemeClr val="accent1"/>
            </a:effectRef>
            <a:fontRef idx="minor">
              <a:schemeClr val="tx1"/>
            </a:fontRef>
          </p:style>
        </p:cxnSp>
        <p:sp>
          <p:nvSpPr>
            <p:cNvPr id="99" name="Rectangle 98"/>
            <p:cNvSpPr/>
            <p:nvPr/>
          </p:nvSpPr>
          <p:spPr>
            <a:xfrm>
              <a:off x="6749613" y="2341575"/>
              <a:ext cx="655927" cy="369322"/>
            </a:xfrm>
            <a:prstGeom prst="rect">
              <a:avLst/>
            </a:prstGeom>
          </p:spPr>
          <p:txBody>
            <a:bodyPr wrap="none" lIns="91429" tIns="45715" rIns="91429" bIns="45715">
              <a:spAutoFit/>
            </a:bodyPr>
            <a:lstStyle/>
            <a:p>
              <a:r>
                <a:rPr lang="el-GR" dirty="0" smtClean="0">
                  <a:solidFill>
                    <a:schemeClr val="accent1"/>
                  </a:solidFill>
                </a:rPr>
                <a:t>η</a:t>
              </a:r>
              <a:r>
                <a:rPr lang="en-US" dirty="0" smtClean="0">
                  <a:solidFill>
                    <a:schemeClr val="accent1"/>
                  </a:solidFill>
                </a:rPr>
                <a:t>=+1</a:t>
              </a:r>
              <a:endParaRPr lang="en-US" dirty="0">
                <a:solidFill>
                  <a:schemeClr val="accent1"/>
                </a:solidFill>
              </a:endParaRPr>
            </a:p>
          </p:txBody>
        </p:sp>
        <p:cxnSp>
          <p:nvCxnSpPr>
            <p:cNvPr id="100" name="Straight Connector 99"/>
            <p:cNvCxnSpPr/>
            <p:nvPr/>
          </p:nvCxnSpPr>
          <p:spPr>
            <a:xfrm flipV="1">
              <a:off x="3747939" y="5495186"/>
              <a:ext cx="3505200" cy="122989"/>
            </a:xfrm>
            <a:prstGeom prst="line">
              <a:avLst/>
            </a:prstGeom>
            <a:ln>
              <a:prstDash val="lgDashDot"/>
            </a:ln>
          </p:spPr>
          <p:style>
            <a:lnRef idx="1">
              <a:schemeClr val="accent1"/>
            </a:lnRef>
            <a:fillRef idx="0">
              <a:schemeClr val="accent1"/>
            </a:fillRef>
            <a:effectRef idx="0">
              <a:schemeClr val="accent1"/>
            </a:effectRef>
            <a:fontRef idx="minor">
              <a:schemeClr val="tx1"/>
            </a:fontRef>
          </p:style>
        </p:cxnSp>
        <p:sp>
          <p:nvSpPr>
            <p:cNvPr id="101" name="Rectangle 100"/>
            <p:cNvSpPr/>
            <p:nvPr/>
          </p:nvSpPr>
          <p:spPr>
            <a:xfrm>
              <a:off x="6643539" y="5160975"/>
              <a:ext cx="593410" cy="369322"/>
            </a:xfrm>
            <a:prstGeom prst="rect">
              <a:avLst/>
            </a:prstGeom>
          </p:spPr>
          <p:txBody>
            <a:bodyPr wrap="none" lIns="91429" tIns="45715" rIns="91429" bIns="45715">
              <a:spAutoFit/>
            </a:bodyPr>
            <a:lstStyle/>
            <a:p>
              <a:r>
                <a:rPr lang="el-GR" dirty="0" smtClean="0">
                  <a:solidFill>
                    <a:schemeClr val="accent1"/>
                  </a:solidFill>
                </a:rPr>
                <a:t>η</a:t>
              </a:r>
              <a:r>
                <a:rPr lang="en-US" dirty="0" smtClean="0">
                  <a:solidFill>
                    <a:schemeClr val="accent1"/>
                  </a:solidFill>
                </a:rPr>
                <a:t>= 4</a:t>
              </a:r>
              <a:endParaRPr lang="en-US" dirty="0">
                <a:solidFill>
                  <a:schemeClr val="accent1"/>
                </a:solidFill>
              </a:endParaRPr>
            </a:p>
          </p:txBody>
        </p:sp>
        <p:cxnSp>
          <p:nvCxnSpPr>
            <p:cNvPr id="102" name="Straight Connector 101"/>
            <p:cNvCxnSpPr/>
            <p:nvPr/>
          </p:nvCxnSpPr>
          <p:spPr>
            <a:xfrm flipH="1" flipV="1">
              <a:off x="1526107" y="3717760"/>
              <a:ext cx="2221832" cy="1900418"/>
            </a:xfrm>
            <a:prstGeom prst="line">
              <a:avLst/>
            </a:prstGeom>
            <a:ln>
              <a:prstDash val="lgDashDot"/>
            </a:ln>
          </p:spPr>
          <p:style>
            <a:lnRef idx="1">
              <a:schemeClr val="accent1"/>
            </a:lnRef>
            <a:fillRef idx="0">
              <a:schemeClr val="accent1"/>
            </a:fillRef>
            <a:effectRef idx="0">
              <a:schemeClr val="accent1"/>
            </a:effectRef>
            <a:fontRef idx="minor">
              <a:schemeClr val="tx1"/>
            </a:fontRef>
          </p:style>
        </p:cxnSp>
        <p:sp>
          <p:nvSpPr>
            <p:cNvPr id="103" name="Rectangle 102"/>
            <p:cNvSpPr/>
            <p:nvPr/>
          </p:nvSpPr>
          <p:spPr>
            <a:xfrm>
              <a:off x="1995340" y="4398977"/>
              <a:ext cx="546922" cy="369322"/>
            </a:xfrm>
            <a:prstGeom prst="rect">
              <a:avLst/>
            </a:prstGeom>
          </p:spPr>
          <p:txBody>
            <a:bodyPr wrap="none" lIns="91429" tIns="45715" rIns="91429" bIns="45715">
              <a:spAutoFit/>
            </a:bodyPr>
            <a:lstStyle/>
            <a:p>
              <a:r>
                <a:rPr lang="en-US" dirty="0" smtClean="0">
                  <a:solidFill>
                    <a:schemeClr val="accent1"/>
                  </a:solidFill>
                </a:rPr>
                <a:t>-1.2</a:t>
              </a:r>
              <a:endParaRPr lang="en-US" dirty="0">
                <a:solidFill>
                  <a:schemeClr val="accent1"/>
                </a:solidFill>
              </a:endParaRPr>
            </a:p>
          </p:txBody>
        </p:sp>
        <p:sp>
          <p:nvSpPr>
            <p:cNvPr id="104" name="Rectangle 103"/>
            <p:cNvSpPr/>
            <p:nvPr/>
          </p:nvSpPr>
          <p:spPr>
            <a:xfrm>
              <a:off x="5195740" y="5775788"/>
              <a:ext cx="639897" cy="523210"/>
            </a:xfrm>
            <a:prstGeom prst="rect">
              <a:avLst/>
            </a:prstGeom>
          </p:spPr>
          <p:txBody>
            <a:bodyPr wrap="none" lIns="91429" tIns="45715" rIns="91429" bIns="45715">
              <a:spAutoFit/>
            </a:bodyPr>
            <a:lstStyle/>
            <a:p>
              <a:r>
                <a:rPr lang="en-US" dirty="0" smtClean="0">
                  <a:solidFill>
                    <a:srgbClr val="FF0000"/>
                  </a:solidFill>
                </a:rPr>
                <a:t>GEM</a:t>
              </a:r>
            </a:p>
            <a:p>
              <a:r>
                <a:rPr lang="en-US" sz="1000" dirty="0" smtClean="0">
                  <a:solidFill>
                    <a:srgbClr val="FF0000"/>
                  </a:solidFill>
                </a:rPr>
                <a:t>Station3</a:t>
              </a:r>
              <a:endParaRPr lang="en-US" sz="1000" dirty="0">
                <a:solidFill>
                  <a:srgbClr val="FF0000"/>
                </a:solidFill>
              </a:endParaRPr>
            </a:p>
          </p:txBody>
        </p:sp>
        <p:cxnSp>
          <p:nvCxnSpPr>
            <p:cNvPr id="105" name="Straight Connector 104"/>
            <p:cNvCxnSpPr/>
            <p:nvPr/>
          </p:nvCxnSpPr>
          <p:spPr>
            <a:xfrm flipV="1">
              <a:off x="3946175" y="5463485"/>
              <a:ext cx="0" cy="1524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06" name="Rectangle 105"/>
            <p:cNvSpPr/>
            <p:nvPr/>
          </p:nvSpPr>
          <p:spPr>
            <a:xfrm>
              <a:off x="3772983" y="5775788"/>
              <a:ext cx="729665" cy="523210"/>
            </a:xfrm>
            <a:prstGeom prst="rect">
              <a:avLst/>
            </a:prstGeom>
          </p:spPr>
          <p:txBody>
            <a:bodyPr wrap="none" lIns="91429" tIns="45715" rIns="91429" bIns="45715">
              <a:spAutoFit/>
            </a:bodyPr>
            <a:lstStyle/>
            <a:p>
              <a:r>
                <a:rPr lang="en-US" dirty="0" smtClean="0">
                  <a:solidFill>
                    <a:srgbClr val="FF0000"/>
                  </a:solidFill>
                </a:rPr>
                <a:t>GEMs</a:t>
              </a:r>
            </a:p>
            <a:p>
              <a:r>
                <a:rPr lang="en-US" sz="1000" dirty="0" smtClean="0">
                  <a:solidFill>
                    <a:srgbClr val="FF0000"/>
                  </a:solidFill>
                </a:rPr>
                <a:t>Station1</a:t>
              </a:r>
              <a:endParaRPr lang="en-US" sz="1000" dirty="0">
                <a:solidFill>
                  <a:srgbClr val="FF0000"/>
                </a:solidFill>
              </a:endParaRPr>
            </a:p>
          </p:txBody>
        </p:sp>
        <p:cxnSp>
          <p:nvCxnSpPr>
            <p:cNvPr id="107" name="Straight Connector 106"/>
            <p:cNvCxnSpPr/>
            <p:nvPr/>
          </p:nvCxnSpPr>
          <p:spPr>
            <a:xfrm flipV="1">
              <a:off x="4212015" y="5465775"/>
              <a:ext cx="0" cy="1524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flipH="1" flipV="1">
              <a:off x="6009903" y="4790074"/>
              <a:ext cx="1046" cy="79831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flipV="1">
              <a:off x="3290739" y="5465775"/>
              <a:ext cx="0" cy="1524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p:nvCxnSpPr>
          <p:spPr>
            <a:xfrm flipV="1">
              <a:off x="3519339" y="5465775"/>
              <a:ext cx="0" cy="1524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p:nvCxnSpPr>
          <p:spPr>
            <a:xfrm flipH="1" flipV="1">
              <a:off x="2343005" y="4665677"/>
              <a:ext cx="1404937" cy="952502"/>
            </a:xfrm>
            <a:prstGeom prst="line">
              <a:avLst/>
            </a:prstGeom>
            <a:ln>
              <a:prstDash val="lgDashDot"/>
            </a:ln>
          </p:spPr>
          <p:style>
            <a:lnRef idx="1">
              <a:schemeClr val="accent1"/>
            </a:lnRef>
            <a:fillRef idx="0">
              <a:schemeClr val="accent1"/>
            </a:fillRef>
            <a:effectRef idx="0">
              <a:schemeClr val="accent1"/>
            </a:effectRef>
            <a:fontRef idx="minor">
              <a:schemeClr val="tx1"/>
            </a:fontRef>
          </p:style>
        </p:cxnSp>
        <p:sp>
          <p:nvSpPr>
            <p:cNvPr id="112" name="Rectangle 111"/>
            <p:cNvSpPr/>
            <p:nvPr/>
          </p:nvSpPr>
          <p:spPr>
            <a:xfrm>
              <a:off x="1157141" y="3789377"/>
              <a:ext cx="611043" cy="369322"/>
            </a:xfrm>
            <a:prstGeom prst="rect">
              <a:avLst/>
            </a:prstGeom>
          </p:spPr>
          <p:txBody>
            <a:bodyPr wrap="none" lIns="91429" tIns="45715" rIns="91429" bIns="45715">
              <a:spAutoFit/>
            </a:bodyPr>
            <a:lstStyle/>
            <a:p>
              <a:r>
                <a:rPr lang="el-GR" dirty="0" smtClean="0">
                  <a:solidFill>
                    <a:schemeClr val="accent1"/>
                  </a:solidFill>
                </a:rPr>
                <a:t>η</a:t>
              </a:r>
              <a:r>
                <a:rPr lang="en-US" dirty="0" smtClean="0">
                  <a:solidFill>
                    <a:schemeClr val="accent1"/>
                  </a:solidFill>
                </a:rPr>
                <a:t>=-1</a:t>
              </a:r>
              <a:endParaRPr lang="en-US" dirty="0">
                <a:solidFill>
                  <a:schemeClr val="accent1"/>
                </a:solidFill>
              </a:endParaRPr>
            </a:p>
          </p:txBody>
        </p:sp>
        <p:sp>
          <p:nvSpPr>
            <p:cNvPr id="113" name="Right Arrow 112"/>
            <p:cNvSpPr/>
            <p:nvPr/>
          </p:nvSpPr>
          <p:spPr>
            <a:xfrm flipH="1">
              <a:off x="5316878" y="5358313"/>
              <a:ext cx="533400" cy="533400"/>
            </a:xfrm>
            <a:prstGeom prst="rightArrow">
              <a:avLst/>
            </a:prstGeom>
          </p:spPr>
          <p:style>
            <a:lnRef idx="1">
              <a:schemeClr val="accent1"/>
            </a:lnRef>
            <a:fillRef idx="2">
              <a:schemeClr val="accent1"/>
            </a:fillRef>
            <a:effectRef idx="1">
              <a:schemeClr val="accent1"/>
            </a:effectRef>
            <a:fontRef idx="minor">
              <a:schemeClr val="dk1"/>
            </a:fontRef>
          </p:style>
          <p:txBody>
            <a:bodyPr lIns="91429" tIns="45715" rIns="91429" bIns="45715" rtlCol="0" anchor="ctr"/>
            <a:lstStyle/>
            <a:p>
              <a:pPr algn="ctr"/>
              <a:r>
                <a:rPr lang="en-US" dirty="0" smtClean="0"/>
                <a:t>e</a:t>
              </a:r>
              <a:r>
                <a:rPr lang="en-US" baseline="30000" dirty="0" smtClean="0"/>
                <a:t>-</a:t>
              </a:r>
              <a:endParaRPr lang="en-US" baseline="30000" dirty="0"/>
            </a:p>
          </p:txBody>
        </p:sp>
        <p:cxnSp>
          <p:nvCxnSpPr>
            <p:cNvPr id="114" name="Straight Connector 113"/>
            <p:cNvCxnSpPr/>
            <p:nvPr/>
          </p:nvCxnSpPr>
          <p:spPr>
            <a:xfrm flipH="1" flipV="1">
              <a:off x="5530109" y="4122782"/>
              <a:ext cx="476911" cy="67883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15" name="Rectangle 114"/>
            <p:cNvSpPr/>
            <p:nvPr/>
          </p:nvSpPr>
          <p:spPr>
            <a:xfrm rot="3278958">
              <a:off x="5401955" y="4367640"/>
              <a:ext cx="755159" cy="50424"/>
            </a:xfrm>
            <a:prstGeom prst="rect">
              <a:avLst/>
            </a:prstGeom>
            <a:gradFill>
              <a:gsLst>
                <a:gs pos="0">
                  <a:schemeClr val="accent5">
                    <a:lumMod val="75000"/>
                    <a:alpha val="50000"/>
                  </a:schemeClr>
                </a:gs>
                <a:gs pos="65000">
                  <a:schemeClr val="accent4">
                    <a:tint val="32000"/>
                    <a:satMod val="250000"/>
                    <a:alpha val="50000"/>
                  </a:schemeClr>
                </a:gs>
                <a:gs pos="100000">
                  <a:schemeClr val="accent5">
                    <a:lumMod val="60000"/>
                    <a:lumOff val="40000"/>
                    <a:alpha val="50000"/>
                  </a:schemeClr>
                </a:gs>
              </a:gsLst>
            </a:gradFill>
          </p:spPr>
          <p:style>
            <a:lnRef idx="1">
              <a:schemeClr val="accent4"/>
            </a:lnRef>
            <a:fillRef idx="2">
              <a:schemeClr val="accent4"/>
            </a:fillRef>
            <a:effectRef idx="1">
              <a:schemeClr val="accent4"/>
            </a:effectRef>
            <a:fontRef idx="minor">
              <a:schemeClr val="dk1"/>
            </a:fontRef>
          </p:style>
          <p:txBody>
            <a:bodyPr lIns="91429" tIns="45715" rIns="91429" bIns="45715" rtlCol="0" anchor="ctr"/>
            <a:lstStyle/>
            <a:p>
              <a:pPr algn="ctr"/>
              <a:endParaRPr lang="en-US"/>
            </a:p>
          </p:txBody>
        </p:sp>
        <p:sp>
          <p:nvSpPr>
            <p:cNvPr id="116" name="Rectangle 115"/>
            <p:cNvSpPr/>
            <p:nvPr/>
          </p:nvSpPr>
          <p:spPr>
            <a:xfrm rot="3182315">
              <a:off x="5453313" y="4182418"/>
              <a:ext cx="906764" cy="369322"/>
            </a:xfrm>
            <a:prstGeom prst="rect">
              <a:avLst/>
            </a:prstGeom>
          </p:spPr>
          <p:txBody>
            <a:bodyPr wrap="none" lIns="91429" tIns="45715" rIns="91429" bIns="45715">
              <a:spAutoFit/>
            </a:bodyPr>
            <a:lstStyle/>
            <a:p>
              <a:r>
                <a:rPr lang="en-US" dirty="0" smtClean="0">
                  <a:solidFill>
                    <a:schemeClr val="accent5">
                      <a:lumMod val="50000"/>
                    </a:schemeClr>
                  </a:solidFill>
                </a:rPr>
                <a:t>Aerogel</a:t>
              </a:r>
              <a:endParaRPr lang="en-US" dirty="0">
                <a:solidFill>
                  <a:schemeClr val="accent5">
                    <a:lumMod val="50000"/>
                  </a:schemeClr>
                </a:solidFill>
              </a:endParaRPr>
            </a:p>
          </p:txBody>
        </p:sp>
        <p:cxnSp>
          <p:nvCxnSpPr>
            <p:cNvPr id="117" name="Straight Connector 116"/>
            <p:cNvCxnSpPr/>
            <p:nvPr/>
          </p:nvCxnSpPr>
          <p:spPr>
            <a:xfrm flipH="1" flipV="1">
              <a:off x="5221142" y="5104315"/>
              <a:ext cx="1" cy="48846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18" name="Rectangle 117"/>
            <p:cNvSpPr/>
            <p:nvPr/>
          </p:nvSpPr>
          <p:spPr>
            <a:xfrm>
              <a:off x="6414939" y="5846775"/>
              <a:ext cx="752107" cy="369322"/>
            </a:xfrm>
            <a:prstGeom prst="rect">
              <a:avLst/>
            </a:prstGeom>
          </p:spPr>
          <p:txBody>
            <a:bodyPr wrap="none" lIns="91429" tIns="45715" rIns="91429" bIns="45715">
              <a:spAutoFit/>
            </a:bodyPr>
            <a:lstStyle/>
            <a:p>
              <a:r>
                <a:rPr lang="en-US" dirty="0" smtClean="0">
                  <a:solidFill>
                    <a:srgbClr val="3333CC"/>
                  </a:solidFill>
                </a:rPr>
                <a:t>z (cm)</a:t>
              </a:r>
              <a:endParaRPr lang="en-US" dirty="0">
                <a:solidFill>
                  <a:srgbClr val="3333CC"/>
                </a:solidFill>
              </a:endParaRPr>
            </a:p>
          </p:txBody>
        </p:sp>
        <p:sp>
          <p:nvSpPr>
            <p:cNvPr id="119" name="Rectangle 118"/>
            <p:cNvSpPr/>
            <p:nvPr/>
          </p:nvSpPr>
          <p:spPr>
            <a:xfrm>
              <a:off x="7405539" y="5008575"/>
              <a:ext cx="1600200" cy="369322"/>
            </a:xfrm>
            <a:prstGeom prst="rect">
              <a:avLst/>
            </a:prstGeom>
          </p:spPr>
          <p:txBody>
            <a:bodyPr wrap="square" lIns="91429" tIns="45715" rIns="91429" bIns="45715">
              <a:spAutoFit/>
            </a:bodyPr>
            <a:lstStyle/>
            <a:p>
              <a:endParaRPr lang="en-US">
                <a:solidFill>
                  <a:srgbClr val="C00000"/>
                </a:solidFill>
              </a:endParaRPr>
            </a:p>
          </p:txBody>
        </p:sp>
        <p:sp>
          <p:nvSpPr>
            <p:cNvPr id="120" name="Rectangle 119"/>
            <p:cNvSpPr/>
            <p:nvPr/>
          </p:nvSpPr>
          <p:spPr>
            <a:xfrm>
              <a:off x="7564738" y="5694375"/>
              <a:ext cx="381000" cy="228600"/>
            </a:xfrm>
            <a:prstGeom prst="rect">
              <a:avLst/>
            </a:prstGeom>
            <a:gradFill>
              <a:gsLst>
                <a:gs pos="0">
                  <a:schemeClr val="accent6">
                    <a:alpha val="50000"/>
                  </a:schemeClr>
                </a:gs>
                <a:gs pos="65000">
                  <a:schemeClr val="accent6">
                    <a:lumMod val="60000"/>
                    <a:lumOff val="40000"/>
                    <a:alpha val="50000"/>
                  </a:schemeClr>
                </a:gs>
                <a:gs pos="100000">
                  <a:schemeClr val="accent6">
                    <a:alpha val="50000"/>
                  </a:schemeClr>
                </a:gs>
              </a:gsLst>
            </a:gradFill>
          </p:spPr>
          <p:style>
            <a:lnRef idx="1">
              <a:schemeClr val="accent6"/>
            </a:lnRef>
            <a:fillRef idx="2">
              <a:schemeClr val="accent6"/>
            </a:fillRef>
            <a:effectRef idx="1">
              <a:schemeClr val="accent6"/>
            </a:effectRef>
            <a:fontRef idx="minor">
              <a:schemeClr val="dk1"/>
            </a:fontRef>
          </p:style>
          <p:txBody>
            <a:bodyPr lIns="91429" tIns="45715" rIns="91429" bIns="45715" rtlCol="0" anchor="ctr"/>
            <a:lstStyle/>
            <a:p>
              <a:pPr algn="ctr"/>
              <a:endParaRPr lang="en-US"/>
            </a:p>
          </p:txBody>
        </p:sp>
        <p:sp>
          <p:nvSpPr>
            <p:cNvPr id="121" name="Rectangle 120"/>
            <p:cNvSpPr/>
            <p:nvPr/>
          </p:nvSpPr>
          <p:spPr>
            <a:xfrm>
              <a:off x="7405540" y="5908056"/>
              <a:ext cx="710451" cy="523220"/>
            </a:xfrm>
            <a:prstGeom prst="rect">
              <a:avLst/>
            </a:prstGeom>
          </p:spPr>
          <p:txBody>
            <a:bodyPr wrap="none">
              <a:spAutoFit/>
            </a:bodyPr>
            <a:lstStyle/>
            <a:p>
              <a:pPr algn="ctr"/>
              <a:r>
                <a:rPr lang="en-US" sz="1400" dirty="0" smtClean="0">
                  <a:solidFill>
                    <a:srgbClr val="C00000"/>
                  </a:solidFill>
                </a:rPr>
                <a:t>ZDC</a:t>
              </a:r>
            </a:p>
            <a:p>
              <a:pPr algn="ctr"/>
              <a:r>
                <a:rPr lang="en-US" sz="1400" dirty="0" smtClean="0">
                  <a:solidFill>
                    <a:srgbClr val="C00000"/>
                  </a:solidFill>
                </a:rPr>
                <a:t>z≈12 m</a:t>
              </a:r>
              <a:endParaRPr lang="en-US" sz="1400" dirty="0">
                <a:solidFill>
                  <a:srgbClr val="C00000"/>
                </a:solidFill>
              </a:endParaRPr>
            </a:p>
          </p:txBody>
        </p:sp>
        <p:cxnSp>
          <p:nvCxnSpPr>
            <p:cNvPr id="122" name="Straight Connector 121"/>
            <p:cNvCxnSpPr/>
            <p:nvPr/>
          </p:nvCxnSpPr>
          <p:spPr>
            <a:xfrm>
              <a:off x="7411204" y="5631489"/>
              <a:ext cx="1600200" cy="0"/>
            </a:xfrm>
            <a:prstGeom prst="line">
              <a:avLst/>
            </a:prstGeom>
            <a:ln w="15875">
              <a:prstDash val="lgDashDot"/>
              <a:headEnd w="lg" len="lg"/>
              <a:tailEnd type="triangle" w="lg" len="lg"/>
            </a:ln>
          </p:spPr>
          <p:style>
            <a:lnRef idx="1">
              <a:schemeClr val="accent1"/>
            </a:lnRef>
            <a:fillRef idx="0">
              <a:schemeClr val="accent1"/>
            </a:fillRef>
            <a:effectRef idx="0">
              <a:schemeClr val="accent1"/>
            </a:effectRef>
            <a:fontRef idx="minor">
              <a:schemeClr val="tx1"/>
            </a:fontRef>
          </p:style>
        </p:cxnSp>
        <p:grpSp>
          <p:nvGrpSpPr>
            <p:cNvPr id="9" name="Group 122"/>
            <p:cNvGrpSpPr/>
            <p:nvPr/>
          </p:nvGrpSpPr>
          <p:grpSpPr>
            <a:xfrm>
              <a:off x="7176939" y="5313375"/>
              <a:ext cx="228600" cy="651095"/>
              <a:chOff x="7239000" y="5105400"/>
              <a:chExt cx="228600" cy="1032095"/>
            </a:xfrm>
          </p:grpSpPr>
          <p:sp>
            <p:nvSpPr>
              <p:cNvPr id="124" name="Rectangle 123"/>
              <p:cNvSpPr/>
              <p:nvPr/>
            </p:nvSpPr>
            <p:spPr>
              <a:xfrm>
                <a:off x="7239000" y="5562600"/>
                <a:ext cx="228600" cy="107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Freeform 124"/>
              <p:cNvSpPr/>
              <p:nvPr/>
            </p:nvSpPr>
            <p:spPr>
              <a:xfrm>
                <a:off x="7239000" y="5105400"/>
                <a:ext cx="129431" cy="1032095"/>
              </a:xfrm>
              <a:custGeom>
                <a:avLst/>
                <a:gdLst>
                  <a:gd name="connsiteX0" fmla="*/ 46274 w 125743"/>
                  <a:gd name="connsiteY0" fmla="*/ 0 h 1032095"/>
                  <a:gd name="connsiteX1" fmla="*/ 121719 w 125743"/>
                  <a:gd name="connsiteY1" fmla="*/ 292729 h 1032095"/>
                  <a:gd name="connsiteX2" fmla="*/ 70416 w 125743"/>
                  <a:gd name="connsiteY2" fmla="*/ 561315 h 1032095"/>
                  <a:gd name="connsiteX3" fmla="*/ 4024 w 125743"/>
                  <a:gd name="connsiteY3" fmla="*/ 730313 h 1032095"/>
                  <a:gd name="connsiteX4" fmla="*/ 94559 w 125743"/>
                  <a:gd name="connsiteY4" fmla="*/ 974757 h 1032095"/>
                  <a:gd name="connsiteX5" fmla="*/ 97577 w 125743"/>
                  <a:gd name="connsiteY5" fmla="*/ 1032095 h 1032095"/>
                  <a:gd name="connsiteX0" fmla="*/ 45310 w 125743"/>
                  <a:gd name="connsiteY0" fmla="*/ 0 h 1032095"/>
                  <a:gd name="connsiteX1" fmla="*/ 120755 w 125743"/>
                  <a:gd name="connsiteY1" fmla="*/ 292729 h 1032095"/>
                  <a:gd name="connsiteX2" fmla="*/ 75236 w 125743"/>
                  <a:gd name="connsiteY2" fmla="*/ 533400 h 1032095"/>
                  <a:gd name="connsiteX3" fmla="*/ 3060 w 125743"/>
                  <a:gd name="connsiteY3" fmla="*/ 730313 h 1032095"/>
                  <a:gd name="connsiteX4" fmla="*/ 93595 w 125743"/>
                  <a:gd name="connsiteY4" fmla="*/ 974757 h 1032095"/>
                  <a:gd name="connsiteX5" fmla="*/ 96613 w 125743"/>
                  <a:gd name="connsiteY5" fmla="*/ 1032095 h 1032095"/>
                  <a:gd name="connsiteX0" fmla="*/ 49334 w 129767"/>
                  <a:gd name="connsiteY0" fmla="*/ 0 h 1032095"/>
                  <a:gd name="connsiteX1" fmla="*/ 124779 w 129767"/>
                  <a:gd name="connsiteY1" fmla="*/ 292729 h 1032095"/>
                  <a:gd name="connsiteX2" fmla="*/ 79260 w 129767"/>
                  <a:gd name="connsiteY2" fmla="*/ 533400 h 1032095"/>
                  <a:gd name="connsiteX3" fmla="*/ 3060 w 129767"/>
                  <a:gd name="connsiteY3" fmla="*/ 838200 h 1032095"/>
                  <a:gd name="connsiteX4" fmla="*/ 97619 w 129767"/>
                  <a:gd name="connsiteY4" fmla="*/ 974757 h 1032095"/>
                  <a:gd name="connsiteX5" fmla="*/ 100637 w 129767"/>
                  <a:gd name="connsiteY5" fmla="*/ 1032095 h 1032095"/>
                  <a:gd name="connsiteX0" fmla="*/ 49837 w 130270"/>
                  <a:gd name="connsiteY0" fmla="*/ 0 h 1032095"/>
                  <a:gd name="connsiteX1" fmla="*/ 125282 w 130270"/>
                  <a:gd name="connsiteY1" fmla="*/ 292729 h 1032095"/>
                  <a:gd name="connsiteX2" fmla="*/ 79763 w 130270"/>
                  <a:gd name="connsiteY2" fmla="*/ 533400 h 1032095"/>
                  <a:gd name="connsiteX3" fmla="*/ 3563 w 130270"/>
                  <a:gd name="connsiteY3" fmla="*/ 838200 h 1032095"/>
                  <a:gd name="connsiteX4" fmla="*/ 101140 w 130270"/>
                  <a:gd name="connsiteY4" fmla="*/ 1032095 h 1032095"/>
                  <a:gd name="connsiteX0" fmla="*/ 49837 w 130270"/>
                  <a:gd name="connsiteY0" fmla="*/ 0 h 1032095"/>
                  <a:gd name="connsiteX1" fmla="*/ 125282 w 130270"/>
                  <a:gd name="connsiteY1" fmla="*/ 292729 h 1032095"/>
                  <a:gd name="connsiteX2" fmla="*/ 79763 w 130270"/>
                  <a:gd name="connsiteY2" fmla="*/ 533400 h 1032095"/>
                  <a:gd name="connsiteX3" fmla="*/ 3563 w 130270"/>
                  <a:gd name="connsiteY3" fmla="*/ 838200 h 1032095"/>
                  <a:gd name="connsiteX4" fmla="*/ 101140 w 130270"/>
                  <a:gd name="connsiteY4" fmla="*/ 1032095 h 1032095"/>
                  <a:gd name="connsiteX0" fmla="*/ 49837 w 130270"/>
                  <a:gd name="connsiteY0" fmla="*/ 0 h 1032095"/>
                  <a:gd name="connsiteX1" fmla="*/ 125282 w 130270"/>
                  <a:gd name="connsiteY1" fmla="*/ 292729 h 1032095"/>
                  <a:gd name="connsiteX2" fmla="*/ 79763 w 130270"/>
                  <a:gd name="connsiteY2" fmla="*/ 533400 h 1032095"/>
                  <a:gd name="connsiteX3" fmla="*/ 3563 w 130270"/>
                  <a:gd name="connsiteY3" fmla="*/ 838200 h 1032095"/>
                  <a:gd name="connsiteX4" fmla="*/ 101140 w 130270"/>
                  <a:gd name="connsiteY4" fmla="*/ 1032095 h 1032095"/>
                  <a:gd name="connsiteX0" fmla="*/ 49837 w 130270"/>
                  <a:gd name="connsiteY0" fmla="*/ 0 h 1032095"/>
                  <a:gd name="connsiteX1" fmla="*/ 125282 w 130270"/>
                  <a:gd name="connsiteY1" fmla="*/ 292729 h 1032095"/>
                  <a:gd name="connsiteX2" fmla="*/ 79763 w 130270"/>
                  <a:gd name="connsiteY2" fmla="*/ 533400 h 1032095"/>
                  <a:gd name="connsiteX3" fmla="*/ 3563 w 130270"/>
                  <a:gd name="connsiteY3" fmla="*/ 762000 h 1032095"/>
                  <a:gd name="connsiteX4" fmla="*/ 101140 w 130270"/>
                  <a:gd name="connsiteY4" fmla="*/ 1032095 h 1032095"/>
                  <a:gd name="connsiteX0" fmla="*/ 46274 w 129431"/>
                  <a:gd name="connsiteY0" fmla="*/ 0 h 1032095"/>
                  <a:gd name="connsiteX1" fmla="*/ 121719 w 129431"/>
                  <a:gd name="connsiteY1" fmla="*/ 292729 h 1032095"/>
                  <a:gd name="connsiteX2" fmla="*/ 0 w 129431"/>
                  <a:gd name="connsiteY2" fmla="*/ 762000 h 1032095"/>
                  <a:gd name="connsiteX3" fmla="*/ 97577 w 129431"/>
                  <a:gd name="connsiteY3" fmla="*/ 1032095 h 1032095"/>
                </a:gdLst>
                <a:ahLst/>
                <a:cxnLst>
                  <a:cxn ang="0">
                    <a:pos x="connsiteX0" y="connsiteY0"/>
                  </a:cxn>
                  <a:cxn ang="0">
                    <a:pos x="connsiteX1" y="connsiteY1"/>
                  </a:cxn>
                  <a:cxn ang="0">
                    <a:pos x="connsiteX2" y="connsiteY2"/>
                  </a:cxn>
                  <a:cxn ang="0">
                    <a:pos x="connsiteX3" y="connsiteY3"/>
                  </a:cxn>
                </a:cxnLst>
                <a:rect l="l" t="t" r="r" b="b"/>
                <a:pathLst>
                  <a:path w="129431" h="1032095">
                    <a:moveTo>
                      <a:pt x="46274" y="0"/>
                    </a:moveTo>
                    <a:cubicBezTo>
                      <a:pt x="81984" y="99588"/>
                      <a:pt x="129431" y="165729"/>
                      <a:pt x="121719" y="292729"/>
                    </a:cubicBezTo>
                    <a:cubicBezTo>
                      <a:pt x="114007" y="419729"/>
                      <a:pt x="4024" y="638772"/>
                      <a:pt x="0" y="762000"/>
                    </a:cubicBezTo>
                    <a:cubicBezTo>
                      <a:pt x="3563" y="845116"/>
                      <a:pt x="77249" y="991700"/>
                      <a:pt x="97577" y="1032095"/>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6" name="Freeform 125"/>
              <p:cNvSpPr/>
              <p:nvPr/>
            </p:nvSpPr>
            <p:spPr>
              <a:xfrm>
                <a:off x="7315200" y="5105400"/>
                <a:ext cx="129431" cy="1032095"/>
              </a:xfrm>
              <a:custGeom>
                <a:avLst/>
                <a:gdLst>
                  <a:gd name="connsiteX0" fmla="*/ 46274 w 125743"/>
                  <a:gd name="connsiteY0" fmla="*/ 0 h 1032095"/>
                  <a:gd name="connsiteX1" fmla="*/ 121719 w 125743"/>
                  <a:gd name="connsiteY1" fmla="*/ 292729 h 1032095"/>
                  <a:gd name="connsiteX2" fmla="*/ 70416 w 125743"/>
                  <a:gd name="connsiteY2" fmla="*/ 561315 h 1032095"/>
                  <a:gd name="connsiteX3" fmla="*/ 4024 w 125743"/>
                  <a:gd name="connsiteY3" fmla="*/ 730313 h 1032095"/>
                  <a:gd name="connsiteX4" fmla="*/ 94559 w 125743"/>
                  <a:gd name="connsiteY4" fmla="*/ 974757 h 1032095"/>
                  <a:gd name="connsiteX5" fmla="*/ 97577 w 125743"/>
                  <a:gd name="connsiteY5" fmla="*/ 1032095 h 1032095"/>
                  <a:gd name="connsiteX0" fmla="*/ 45310 w 125743"/>
                  <a:gd name="connsiteY0" fmla="*/ 0 h 1032095"/>
                  <a:gd name="connsiteX1" fmla="*/ 120755 w 125743"/>
                  <a:gd name="connsiteY1" fmla="*/ 292729 h 1032095"/>
                  <a:gd name="connsiteX2" fmla="*/ 75236 w 125743"/>
                  <a:gd name="connsiteY2" fmla="*/ 533400 h 1032095"/>
                  <a:gd name="connsiteX3" fmla="*/ 3060 w 125743"/>
                  <a:gd name="connsiteY3" fmla="*/ 730313 h 1032095"/>
                  <a:gd name="connsiteX4" fmla="*/ 93595 w 125743"/>
                  <a:gd name="connsiteY4" fmla="*/ 974757 h 1032095"/>
                  <a:gd name="connsiteX5" fmla="*/ 96613 w 125743"/>
                  <a:gd name="connsiteY5" fmla="*/ 1032095 h 1032095"/>
                  <a:gd name="connsiteX0" fmla="*/ 49334 w 129767"/>
                  <a:gd name="connsiteY0" fmla="*/ 0 h 1032095"/>
                  <a:gd name="connsiteX1" fmla="*/ 124779 w 129767"/>
                  <a:gd name="connsiteY1" fmla="*/ 292729 h 1032095"/>
                  <a:gd name="connsiteX2" fmla="*/ 79260 w 129767"/>
                  <a:gd name="connsiteY2" fmla="*/ 533400 h 1032095"/>
                  <a:gd name="connsiteX3" fmla="*/ 3060 w 129767"/>
                  <a:gd name="connsiteY3" fmla="*/ 838200 h 1032095"/>
                  <a:gd name="connsiteX4" fmla="*/ 97619 w 129767"/>
                  <a:gd name="connsiteY4" fmla="*/ 974757 h 1032095"/>
                  <a:gd name="connsiteX5" fmla="*/ 100637 w 129767"/>
                  <a:gd name="connsiteY5" fmla="*/ 1032095 h 1032095"/>
                  <a:gd name="connsiteX0" fmla="*/ 49837 w 130270"/>
                  <a:gd name="connsiteY0" fmla="*/ 0 h 1032095"/>
                  <a:gd name="connsiteX1" fmla="*/ 125282 w 130270"/>
                  <a:gd name="connsiteY1" fmla="*/ 292729 h 1032095"/>
                  <a:gd name="connsiteX2" fmla="*/ 79763 w 130270"/>
                  <a:gd name="connsiteY2" fmla="*/ 533400 h 1032095"/>
                  <a:gd name="connsiteX3" fmla="*/ 3563 w 130270"/>
                  <a:gd name="connsiteY3" fmla="*/ 838200 h 1032095"/>
                  <a:gd name="connsiteX4" fmla="*/ 101140 w 130270"/>
                  <a:gd name="connsiteY4" fmla="*/ 1032095 h 1032095"/>
                  <a:gd name="connsiteX0" fmla="*/ 49837 w 130270"/>
                  <a:gd name="connsiteY0" fmla="*/ 0 h 1032095"/>
                  <a:gd name="connsiteX1" fmla="*/ 125282 w 130270"/>
                  <a:gd name="connsiteY1" fmla="*/ 292729 h 1032095"/>
                  <a:gd name="connsiteX2" fmla="*/ 79763 w 130270"/>
                  <a:gd name="connsiteY2" fmla="*/ 533400 h 1032095"/>
                  <a:gd name="connsiteX3" fmla="*/ 3563 w 130270"/>
                  <a:gd name="connsiteY3" fmla="*/ 838200 h 1032095"/>
                  <a:gd name="connsiteX4" fmla="*/ 101140 w 130270"/>
                  <a:gd name="connsiteY4" fmla="*/ 1032095 h 1032095"/>
                  <a:gd name="connsiteX0" fmla="*/ 49837 w 130270"/>
                  <a:gd name="connsiteY0" fmla="*/ 0 h 1032095"/>
                  <a:gd name="connsiteX1" fmla="*/ 125282 w 130270"/>
                  <a:gd name="connsiteY1" fmla="*/ 292729 h 1032095"/>
                  <a:gd name="connsiteX2" fmla="*/ 79763 w 130270"/>
                  <a:gd name="connsiteY2" fmla="*/ 533400 h 1032095"/>
                  <a:gd name="connsiteX3" fmla="*/ 3563 w 130270"/>
                  <a:gd name="connsiteY3" fmla="*/ 838200 h 1032095"/>
                  <a:gd name="connsiteX4" fmla="*/ 101140 w 130270"/>
                  <a:gd name="connsiteY4" fmla="*/ 1032095 h 1032095"/>
                  <a:gd name="connsiteX0" fmla="*/ 49837 w 130270"/>
                  <a:gd name="connsiteY0" fmla="*/ 0 h 1032095"/>
                  <a:gd name="connsiteX1" fmla="*/ 125282 w 130270"/>
                  <a:gd name="connsiteY1" fmla="*/ 292729 h 1032095"/>
                  <a:gd name="connsiteX2" fmla="*/ 79763 w 130270"/>
                  <a:gd name="connsiteY2" fmla="*/ 533400 h 1032095"/>
                  <a:gd name="connsiteX3" fmla="*/ 3563 w 130270"/>
                  <a:gd name="connsiteY3" fmla="*/ 762000 h 1032095"/>
                  <a:gd name="connsiteX4" fmla="*/ 101140 w 130270"/>
                  <a:gd name="connsiteY4" fmla="*/ 1032095 h 1032095"/>
                  <a:gd name="connsiteX0" fmla="*/ 46274 w 129431"/>
                  <a:gd name="connsiteY0" fmla="*/ 0 h 1032095"/>
                  <a:gd name="connsiteX1" fmla="*/ 121719 w 129431"/>
                  <a:gd name="connsiteY1" fmla="*/ 292729 h 1032095"/>
                  <a:gd name="connsiteX2" fmla="*/ 0 w 129431"/>
                  <a:gd name="connsiteY2" fmla="*/ 762000 h 1032095"/>
                  <a:gd name="connsiteX3" fmla="*/ 97577 w 129431"/>
                  <a:gd name="connsiteY3" fmla="*/ 1032095 h 1032095"/>
                </a:gdLst>
                <a:ahLst/>
                <a:cxnLst>
                  <a:cxn ang="0">
                    <a:pos x="connsiteX0" y="connsiteY0"/>
                  </a:cxn>
                  <a:cxn ang="0">
                    <a:pos x="connsiteX1" y="connsiteY1"/>
                  </a:cxn>
                  <a:cxn ang="0">
                    <a:pos x="connsiteX2" y="connsiteY2"/>
                  </a:cxn>
                  <a:cxn ang="0">
                    <a:pos x="connsiteX3" y="connsiteY3"/>
                  </a:cxn>
                </a:cxnLst>
                <a:rect l="l" t="t" r="r" b="b"/>
                <a:pathLst>
                  <a:path w="129431" h="1032095">
                    <a:moveTo>
                      <a:pt x="46274" y="0"/>
                    </a:moveTo>
                    <a:cubicBezTo>
                      <a:pt x="81984" y="99588"/>
                      <a:pt x="129431" y="165729"/>
                      <a:pt x="121719" y="292729"/>
                    </a:cubicBezTo>
                    <a:cubicBezTo>
                      <a:pt x="114007" y="419729"/>
                      <a:pt x="4024" y="638772"/>
                      <a:pt x="0" y="762000"/>
                    </a:cubicBezTo>
                    <a:cubicBezTo>
                      <a:pt x="3563" y="845116"/>
                      <a:pt x="77249" y="991700"/>
                      <a:pt x="97577" y="1032095"/>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0" name="Group 126"/>
            <p:cNvGrpSpPr/>
            <p:nvPr/>
          </p:nvGrpSpPr>
          <p:grpSpPr>
            <a:xfrm>
              <a:off x="8091340" y="5313375"/>
              <a:ext cx="228600" cy="651095"/>
              <a:chOff x="7239000" y="5105400"/>
              <a:chExt cx="228600" cy="1032095"/>
            </a:xfrm>
          </p:grpSpPr>
          <p:sp>
            <p:nvSpPr>
              <p:cNvPr id="128" name="Rectangle 127"/>
              <p:cNvSpPr/>
              <p:nvPr/>
            </p:nvSpPr>
            <p:spPr>
              <a:xfrm>
                <a:off x="7239000" y="5562600"/>
                <a:ext cx="228600" cy="107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Freeform 128"/>
              <p:cNvSpPr/>
              <p:nvPr/>
            </p:nvSpPr>
            <p:spPr>
              <a:xfrm>
                <a:off x="7239000" y="5105400"/>
                <a:ext cx="129431" cy="1032095"/>
              </a:xfrm>
              <a:custGeom>
                <a:avLst/>
                <a:gdLst>
                  <a:gd name="connsiteX0" fmla="*/ 46274 w 125743"/>
                  <a:gd name="connsiteY0" fmla="*/ 0 h 1032095"/>
                  <a:gd name="connsiteX1" fmla="*/ 121719 w 125743"/>
                  <a:gd name="connsiteY1" fmla="*/ 292729 h 1032095"/>
                  <a:gd name="connsiteX2" fmla="*/ 70416 w 125743"/>
                  <a:gd name="connsiteY2" fmla="*/ 561315 h 1032095"/>
                  <a:gd name="connsiteX3" fmla="*/ 4024 w 125743"/>
                  <a:gd name="connsiteY3" fmla="*/ 730313 h 1032095"/>
                  <a:gd name="connsiteX4" fmla="*/ 94559 w 125743"/>
                  <a:gd name="connsiteY4" fmla="*/ 974757 h 1032095"/>
                  <a:gd name="connsiteX5" fmla="*/ 97577 w 125743"/>
                  <a:gd name="connsiteY5" fmla="*/ 1032095 h 1032095"/>
                  <a:gd name="connsiteX0" fmla="*/ 45310 w 125743"/>
                  <a:gd name="connsiteY0" fmla="*/ 0 h 1032095"/>
                  <a:gd name="connsiteX1" fmla="*/ 120755 w 125743"/>
                  <a:gd name="connsiteY1" fmla="*/ 292729 h 1032095"/>
                  <a:gd name="connsiteX2" fmla="*/ 75236 w 125743"/>
                  <a:gd name="connsiteY2" fmla="*/ 533400 h 1032095"/>
                  <a:gd name="connsiteX3" fmla="*/ 3060 w 125743"/>
                  <a:gd name="connsiteY3" fmla="*/ 730313 h 1032095"/>
                  <a:gd name="connsiteX4" fmla="*/ 93595 w 125743"/>
                  <a:gd name="connsiteY4" fmla="*/ 974757 h 1032095"/>
                  <a:gd name="connsiteX5" fmla="*/ 96613 w 125743"/>
                  <a:gd name="connsiteY5" fmla="*/ 1032095 h 1032095"/>
                  <a:gd name="connsiteX0" fmla="*/ 49334 w 129767"/>
                  <a:gd name="connsiteY0" fmla="*/ 0 h 1032095"/>
                  <a:gd name="connsiteX1" fmla="*/ 124779 w 129767"/>
                  <a:gd name="connsiteY1" fmla="*/ 292729 h 1032095"/>
                  <a:gd name="connsiteX2" fmla="*/ 79260 w 129767"/>
                  <a:gd name="connsiteY2" fmla="*/ 533400 h 1032095"/>
                  <a:gd name="connsiteX3" fmla="*/ 3060 w 129767"/>
                  <a:gd name="connsiteY3" fmla="*/ 838200 h 1032095"/>
                  <a:gd name="connsiteX4" fmla="*/ 97619 w 129767"/>
                  <a:gd name="connsiteY4" fmla="*/ 974757 h 1032095"/>
                  <a:gd name="connsiteX5" fmla="*/ 100637 w 129767"/>
                  <a:gd name="connsiteY5" fmla="*/ 1032095 h 1032095"/>
                  <a:gd name="connsiteX0" fmla="*/ 49837 w 130270"/>
                  <a:gd name="connsiteY0" fmla="*/ 0 h 1032095"/>
                  <a:gd name="connsiteX1" fmla="*/ 125282 w 130270"/>
                  <a:gd name="connsiteY1" fmla="*/ 292729 h 1032095"/>
                  <a:gd name="connsiteX2" fmla="*/ 79763 w 130270"/>
                  <a:gd name="connsiteY2" fmla="*/ 533400 h 1032095"/>
                  <a:gd name="connsiteX3" fmla="*/ 3563 w 130270"/>
                  <a:gd name="connsiteY3" fmla="*/ 838200 h 1032095"/>
                  <a:gd name="connsiteX4" fmla="*/ 101140 w 130270"/>
                  <a:gd name="connsiteY4" fmla="*/ 1032095 h 1032095"/>
                  <a:gd name="connsiteX0" fmla="*/ 49837 w 130270"/>
                  <a:gd name="connsiteY0" fmla="*/ 0 h 1032095"/>
                  <a:gd name="connsiteX1" fmla="*/ 125282 w 130270"/>
                  <a:gd name="connsiteY1" fmla="*/ 292729 h 1032095"/>
                  <a:gd name="connsiteX2" fmla="*/ 79763 w 130270"/>
                  <a:gd name="connsiteY2" fmla="*/ 533400 h 1032095"/>
                  <a:gd name="connsiteX3" fmla="*/ 3563 w 130270"/>
                  <a:gd name="connsiteY3" fmla="*/ 838200 h 1032095"/>
                  <a:gd name="connsiteX4" fmla="*/ 101140 w 130270"/>
                  <a:gd name="connsiteY4" fmla="*/ 1032095 h 1032095"/>
                  <a:gd name="connsiteX0" fmla="*/ 49837 w 130270"/>
                  <a:gd name="connsiteY0" fmla="*/ 0 h 1032095"/>
                  <a:gd name="connsiteX1" fmla="*/ 125282 w 130270"/>
                  <a:gd name="connsiteY1" fmla="*/ 292729 h 1032095"/>
                  <a:gd name="connsiteX2" fmla="*/ 79763 w 130270"/>
                  <a:gd name="connsiteY2" fmla="*/ 533400 h 1032095"/>
                  <a:gd name="connsiteX3" fmla="*/ 3563 w 130270"/>
                  <a:gd name="connsiteY3" fmla="*/ 838200 h 1032095"/>
                  <a:gd name="connsiteX4" fmla="*/ 101140 w 130270"/>
                  <a:gd name="connsiteY4" fmla="*/ 1032095 h 1032095"/>
                  <a:gd name="connsiteX0" fmla="*/ 49837 w 130270"/>
                  <a:gd name="connsiteY0" fmla="*/ 0 h 1032095"/>
                  <a:gd name="connsiteX1" fmla="*/ 125282 w 130270"/>
                  <a:gd name="connsiteY1" fmla="*/ 292729 h 1032095"/>
                  <a:gd name="connsiteX2" fmla="*/ 79763 w 130270"/>
                  <a:gd name="connsiteY2" fmla="*/ 533400 h 1032095"/>
                  <a:gd name="connsiteX3" fmla="*/ 3563 w 130270"/>
                  <a:gd name="connsiteY3" fmla="*/ 762000 h 1032095"/>
                  <a:gd name="connsiteX4" fmla="*/ 101140 w 130270"/>
                  <a:gd name="connsiteY4" fmla="*/ 1032095 h 1032095"/>
                  <a:gd name="connsiteX0" fmla="*/ 46274 w 129431"/>
                  <a:gd name="connsiteY0" fmla="*/ 0 h 1032095"/>
                  <a:gd name="connsiteX1" fmla="*/ 121719 w 129431"/>
                  <a:gd name="connsiteY1" fmla="*/ 292729 h 1032095"/>
                  <a:gd name="connsiteX2" fmla="*/ 0 w 129431"/>
                  <a:gd name="connsiteY2" fmla="*/ 762000 h 1032095"/>
                  <a:gd name="connsiteX3" fmla="*/ 97577 w 129431"/>
                  <a:gd name="connsiteY3" fmla="*/ 1032095 h 1032095"/>
                </a:gdLst>
                <a:ahLst/>
                <a:cxnLst>
                  <a:cxn ang="0">
                    <a:pos x="connsiteX0" y="connsiteY0"/>
                  </a:cxn>
                  <a:cxn ang="0">
                    <a:pos x="connsiteX1" y="connsiteY1"/>
                  </a:cxn>
                  <a:cxn ang="0">
                    <a:pos x="connsiteX2" y="connsiteY2"/>
                  </a:cxn>
                  <a:cxn ang="0">
                    <a:pos x="connsiteX3" y="connsiteY3"/>
                  </a:cxn>
                </a:cxnLst>
                <a:rect l="l" t="t" r="r" b="b"/>
                <a:pathLst>
                  <a:path w="129431" h="1032095">
                    <a:moveTo>
                      <a:pt x="46274" y="0"/>
                    </a:moveTo>
                    <a:cubicBezTo>
                      <a:pt x="81984" y="99588"/>
                      <a:pt x="129431" y="165729"/>
                      <a:pt x="121719" y="292729"/>
                    </a:cubicBezTo>
                    <a:cubicBezTo>
                      <a:pt x="114007" y="419729"/>
                      <a:pt x="4024" y="638772"/>
                      <a:pt x="0" y="762000"/>
                    </a:cubicBezTo>
                    <a:cubicBezTo>
                      <a:pt x="3563" y="845116"/>
                      <a:pt x="77249" y="991700"/>
                      <a:pt x="97577" y="1032095"/>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0" name="Freeform 129"/>
              <p:cNvSpPr/>
              <p:nvPr/>
            </p:nvSpPr>
            <p:spPr>
              <a:xfrm>
                <a:off x="7315200" y="5105400"/>
                <a:ext cx="129431" cy="1032095"/>
              </a:xfrm>
              <a:custGeom>
                <a:avLst/>
                <a:gdLst>
                  <a:gd name="connsiteX0" fmla="*/ 46274 w 125743"/>
                  <a:gd name="connsiteY0" fmla="*/ 0 h 1032095"/>
                  <a:gd name="connsiteX1" fmla="*/ 121719 w 125743"/>
                  <a:gd name="connsiteY1" fmla="*/ 292729 h 1032095"/>
                  <a:gd name="connsiteX2" fmla="*/ 70416 w 125743"/>
                  <a:gd name="connsiteY2" fmla="*/ 561315 h 1032095"/>
                  <a:gd name="connsiteX3" fmla="*/ 4024 w 125743"/>
                  <a:gd name="connsiteY3" fmla="*/ 730313 h 1032095"/>
                  <a:gd name="connsiteX4" fmla="*/ 94559 w 125743"/>
                  <a:gd name="connsiteY4" fmla="*/ 974757 h 1032095"/>
                  <a:gd name="connsiteX5" fmla="*/ 97577 w 125743"/>
                  <a:gd name="connsiteY5" fmla="*/ 1032095 h 1032095"/>
                  <a:gd name="connsiteX0" fmla="*/ 45310 w 125743"/>
                  <a:gd name="connsiteY0" fmla="*/ 0 h 1032095"/>
                  <a:gd name="connsiteX1" fmla="*/ 120755 w 125743"/>
                  <a:gd name="connsiteY1" fmla="*/ 292729 h 1032095"/>
                  <a:gd name="connsiteX2" fmla="*/ 75236 w 125743"/>
                  <a:gd name="connsiteY2" fmla="*/ 533400 h 1032095"/>
                  <a:gd name="connsiteX3" fmla="*/ 3060 w 125743"/>
                  <a:gd name="connsiteY3" fmla="*/ 730313 h 1032095"/>
                  <a:gd name="connsiteX4" fmla="*/ 93595 w 125743"/>
                  <a:gd name="connsiteY4" fmla="*/ 974757 h 1032095"/>
                  <a:gd name="connsiteX5" fmla="*/ 96613 w 125743"/>
                  <a:gd name="connsiteY5" fmla="*/ 1032095 h 1032095"/>
                  <a:gd name="connsiteX0" fmla="*/ 49334 w 129767"/>
                  <a:gd name="connsiteY0" fmla="*/ 0 h 1032095"/>
                  <a:gd name="connsiteX1" fmla="*/ 124779 w 129767"/>
                  <a:gd name="connsiteY1" fmla="*/ 292729 h 1032095"/>
                  <a:gd name="connsiteX2" fmla="*/ 79260 w 129767"/>
                  <a:gd name="connsiteY2" fmla="*/ 533400 h 1032095"/>
                  <a:gd name="connsiteX3" fmla="*/ 3060 w 129767"/>
                  <a:gd name="connsiteY3" fmla="*/ 838200 h 1032095"/>
                  <a:gd name="connsiteX4" fmla="*/ 97619 w 129767"/>
                  <a:gd name="connsiteY4" fmla="*/ 974757 h 1032095"/>
                  <a:gd name="connsiteX5" fmla="*/ 100637 w 129767"/>
                  <a:gd name="connsiteY5" fmla="*/ 1032095 h 1032095"/>
                  <a:gd name="connsiteX0" fmla="*/ 49837 w 130270"/>
                  <a:gd name="connsiteY0" fmla="*/ 0 h 1032095"/>
                  <a:gd name="connsiteX1" fmla="*/ 125282 w 130270"/>
                  <a:gd name="connsiteY1" fmla="*/ 292729 h 1032095"/>
                  <a:gd name="connsiteX2" fmla="*/ 79763 w 130270"/>
                  <a:gd name="connsiteY2" fmla="*/ 533400 h 1032095"/>
                  <a:gd name="connsiteX3" fmla="*/ 3563 w 130270"/>
                  <a:gd name="connsiteY3" fmla="*/ 838200 h 1032095"/>
                  <a:gd name="connsiteX4" fmla="*/ 101140 w 130270"/>
                  <a:gd name="connsiteY4" fmla="*/ 1032095 h 1032095"/>
                  <a:gd name="connsiteX0" fmla="*/ 49837 w 130270"/>
                  <a:gd name="connsiteY0" fmla="*/ 0 h 1032095"/>
                  <a:gd name="connsiteX1" fmla="*/ 125282 w 130270"/>
                  <a:gd name="connsiteY1" fmla="*/ 292729 h 1032095"/>
                  <a:gd name="connsiteX2" fmla="*/ 79763 w 130270"/>
                  <a:gd name="connsiteY2" fmla="*/ 533400 h 1032095"/>
                  <a:gd name="connsiteX3" fmla="*/ 3563 w 130270"/>
                  <a:gd name="connsiteY3" fmla="*/ 838200 h 1032095"/>
                  <a:gd name="connsiteX4" fmla="*/ 101140 w 130270"/>
                  <a:gd name="connsiteY4" fmla="*/ 1032095 h 1032095"/>
                  <a:gd name="connsiteX0" fmla="*/ 49837 w 130270"/>
                  <a:gd name="connsiteY0" fmla="*/ 0 h 1032095"/>
                  <a:gd name="connsiteX1" fmla="*/ 125282 w 130270"/>
                  <a:gd name="connsiteY1" fmla="*/ 292729 h 1032095"/>
                  <a:gd name="connsiteX2" fmla="*/ 79763 w 130270"/>
                  <a:gd name="connsiteY2" fmla="*/ 533400 h 1032095"/>
                  <a:gd name="connsiteX3" fmla="*/ 3563 w 130270"/>
                  <a:gd name="connsiteY3" fmla="*/ 838200 h 1032095"/>
                  <a:gd name="connsiteX4" fmla="*/ 101140 w 130270"/>
                  <a:gd name="connsiteY4" fmla="*/ 1032095 h 1032095"/>
                  <a:gd name="connsiteX0" fmla="*/ 49837 w 130270"/>
                  <a:gd name="connsiteY0" fmla="*/ 0 h 1032095"/>
                  <a:gd name="connsiteX1" fmla="*/ 125282 w 130270"/>
                  <a:gd name="connsiteY1" fmla="*/ 292729 h 1032095"/>
                  <a:gd name="connsiteX2" fmla="*/ 79763 w 130270"/>
                  <a:gd name="connsiteY2" fmla="*/ 533400 h 1032095"/>
                  <a:gd name="connsiteX3" fmla="*/ 3563 w 130270"/>
                  <a:gd name="connsiteY3" fmla="*/ 762000 h 1032095"/>
                  <a:gd name="connsiteX4" fmla="*/ 101140 w 130270"/>
                  <a:gd name="connsiteY4" fmla="*/ 1032095 h 1032095"/>
                  <a:gd name="connsiteX0" fmla="*/ 46274 w 129431"/>
                  <a:gd name="connsiteY0" fmla="*/ 0 h 1032095"/>
                  <a:gd name="connsiteX1" fmla="*/ 121719 w 129431"/>
                  <a:gd name="connsiteY1" fmla="*/ 292729 h 1032095"/>
                  <a:gd name="connsiteX2" fmla="*/ 0 w 129431"/>
                  <a:gd name="connsiteY2" fmla="*/ 762000 h 1032095"/>
                  <a:gd name="connsiteX3" fmla="*/ 97577 w 129431"/>
                  <a:gd name="connsiteY3" fmla="*/ 1032095 h 1032095"/>
                </a:gdLst>
                <a:ahLst/>
                <a:cxnLst>
                  <a:cxn ang="0">
                    <a:pos x="connsiteX0" y="connsiteY0"/>
                  </a:cxn>
                  <a:cxn ang="0">
                    <a:pos x="connsiteX1" y="connsiteY1"/>
                  </a:cxn>
                  <a:cxn ang="0">
                    <a:pos x="connsiteX2" y="connsiteY2"/>
                  </a:cxn>
                  <a:cxn ang="0">
                    <a:pos x="connsiteX3" y="connsiteY3"/>
                  </a:cxn>
                </a:cxnLst>
                <a:rect l="l" t="t" r="r" b="b"/>
                <a:pathLst>
                  <a:path w="129431" h="1032095">
                    <a:moveTo>
                      <a:pt x="46274" y="0"/>
                    </a:moveTo>
                    <a:cubicBezTo>
                      <a:pt x="81984" y="99588"/>
                      <a:pt x="129431" y="165729"/>
                      <a:pt x="121719" y="292729"/>
                    </a:cubicBezTo>
                    <a:cubicBezTo>
                      <a:pt x="114007" y="419729"/>
                      <a:pt x="4024" y="638772"/>
                      <a:pt x="0" y="762000"/>
                    </a:cubicBezTo>
                    <a:cubicBezTo>
                      <a:pt x="3563" y="845116"/>
                      <a:pt x="77249" y="991700"/>
                      <a:pt x="97577" y="1032095"/>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31" name="Rectangle 130"/>
            <p:cNvSpPr/>
            <p:nvPr/>
          </p:nvSpPr>
          <p:spPr>
            <a:xfrm>
              <a:off x="8264630" y="4754876"/>
              <a:ext cx="858312" cy="738664"/>
            </a:xfrm>
            <a:prstGeom prst="rect">
              <a:avLst/>
            </a:prstGeom>
          </p:spPr>
          <p:txBody>
            <a:bodyPr wrap="none">
              <a:spAutoFit/>
            </a:bodyPr>
            <a:lstStyle/>
            <a:p>
              <a:pPr algn="r"/>
              <a:r>
                <a:rPr lang="en-US" sz="1400" dirty="0" smtClean="0">
                  <a:solidFill>
                    <a:schemeClr val="accent1"/>
                  </a:solidFill>
                </a:rPr>
                <a:t>Outgoing</a:t>
              </a:r>
            </a:p>
            <a:p>
              <a:pPr algn="r"/>
              <a:r>
                <a:rPr lang="en-US" sz="1400" dirty="0" smtClean="0">
                  <a:solidFill>
                    <a:schemeClr val="accent1"/>
                  </a:solidFill>
                </a:rPr>
                <a:t>hadron</a:t>
              </a:r>
            </a:p>
            <a:p>
              <a:pPr algn="r"/>
              <a:r>
                <a:rPr lang="en-US" sz="1400" dirty="0" smtClean="0">
                  <a:solidFill>
                    <a:schemeClr val="accent1"/>
                  </a:solidFill>
                </a:rPr>
                <a:t>beam</a:t>
              </a:r>
              <a:endParaRPr lang="en-US" sz="1400" dirty="0">
                <a:solidFill>
                  <a:schemeClr val="accent1"/>
                </a:solidFill>
              </a:endParaRPr>
            </a:p>
          </p:txBody>
        </p:sp>
        <p:sp>
          <p:nvSpPr>
            <p:cNvPr id="132" name="Rectangle 131"/>
            <p:cNvSpPr/>
            <p:nvPr/>
          </p:nvSpPr>
          <p:spPr>
            <a:xfrm>
              <a:off x="8431302" y="5516876"/>
              <a:ext cx="117238" cy="228600"/>
            </a:xfrm>
            <a:prstGeom prst="rect">
              <a:avLst/>
            </a:prstGeom>
            <a:gradFill>
              <a:gsLst>
                <a:gs pos="0">
                  <a:schemeClr val="accent1">
                    <a:tint val="62000"/>
                    <a:satMod val="180000"/>
                    <a:alpha val="50000"/>
                  </a:schemeClr>
                </a:gs>
                <a:gs pos="65000">
                  <a:schemeClr val="accent1">
                    <a:tint val="32000"/>
                    <a:satMod val="250000"/>
                    <a:alpha val="50000"/>
                  </a:schemeClr>
                </a:gs>
                <a:gs pos="100000">
                  <a:schemeClr val="accent1">
                    <a:tint val="23000"/>
                    <a:satMod val="300000"/>
                    <a:alpha val="50000"/>
                  </a:schemeClr>
                </a:gs>
              </a:gsLst>
            </a:gradFill>
          </p:spPr>
          <p:style>
            <a:lnRef idx="1">
              <a:schemeClr val="accent1"/>
            </a:lnRef>
            <a:fillRef idx="2">
              <a:schemeClr val="accent1"/>
            </a:fillRef>
            <a:effectRef idx="1">
              <a:schemeClr val="accent1"/>
            </a:effectRef>
            <a:fontRef idx="minor">
              <a:schemeClr val="dk1"/>
            </a:fontRef>
          </p:style>
          <p:txBody>
            <a:bodyPr lIns="91429" tIns="45715" rIns="91429" bIns="45715" rtlCol="0" anchor="ctr"/>
            <a:lstStyle/>
            <a:p>
              <a:pPr algn="ctr"/>
              <a:endParaRPr lang="en-US"/>
            </a:p>
          </p:txBody>
        </p:sp>
        <p:sp>
          <p:nvSpPr>
            <p:cNvPr id="133" name="Rectangle 132"/>
            <p:cNvSpPr/>
            <p:nvPr/>
          </p:nvSpPr>
          <p:spPr>
            <a:xfrm>
              <a:off x="8167540" y="5908056"/>
              <a:ext cx="1052660" cy="523220"/>
            </a:xfrm>
            <a:prstGeom prst="rect">
              <a:avLst/>
            </a:prstGeom>
          </p:spPr>
          <p:txBody>
            <a:bodyPr wrap="none">
              <a:spAutoFit/>
            </a:bodyPr>
            <a:lstStyle/>
            <a:p>
              <a:pPr algn="ctr"/>
              <a:r>
                <a:rPr lang="en-US" sz="1400" dirty="0" smtClean="0"/>
                <a:t>Roman Pots</a:t>
              </a:r>
            </a:p>
            <a:p>
              <a:pPr algn="ctr"/>
              <a:r>
                <a:rPr lang="en-US" sz="1400" dirty="0" smtClean="0"/>
                <a:t>z≫10 m</a:t>
              </a:r>
              <a:endParaRPr lang="en-US" sz="1400" dirty="0"/>
            </a:p>
          </p:txBody>
        </p:sp>
        <p:grpSp>
          <p:nvGrpSpPr>
            <p:cNvPr id="11" name="Group 133"/>
            <p:cNvGrpSpPr/>
            <p:nvPr/>
          </p:nvGrpSpPr>
          <p:grpSpPr>
            <a:xfrm>
              <a:off x="7454062" y="2518492"/>
              <a:ext cx="942078" cy="2590800"/>
              <a:chOff x="7158892" y="1853317"/>
              <a:chExt cx="942078" cy="2590800"/>
            </a:xfrm>
          </p:grpSpPr>
          <p:sp>
            <p:nvSpPr>
              <p:cNvPr id="135" name="Rectangle 134"/>
              <p:cNvSpPr/>
              <p:nvPr/>
            </p:nvSpPr>
            <p:spPr>
              <a:xfrm>
                <a:off x="7315200" y="2133600"/>
                <a:ext cx="785770" cy="369322"/>
              </a:xfrm>
              <a:prstGeom prst="rect">
                <a:avLst/>
              </a:prstGeom>
            </p:spPr>
            <p:txBody>
              <a:bodyPr wrap="none" lIns="91429" tIns="45715" rIns="91429" bIns="45715">
                <a:spAutoFit/>
              </a:bodyPr>
              <a:lstStyle/>
              <a:p>
                <a:r>
                  <a:rPr lang="en-US" dirty="0" smtClean="0">
                    <a:solidFill>
                      <a:srgbClr val="3333CC"/>
                    </a:solidFill>
                  </a:rPr>
                  <a:t>R (cm)</a:t>
                </a:r>
                <a:endParaRPr lang="en-US" dirty="0">
                  <a:solidFill>
                    <a:srgbClr val="3333CC"/>
                  </a:solidFill>
                </a:endParaRPr>
              </a:p>
            </p:txBody>
          </p:sp>
          <p:pic>
            <p:nvPicPr>
              <p:cNvPr id="136" name="Picture 2"/>
              <p:cNvPicPr>
                <a:picLocks noChangeAspect="1" noChangeArrowheads="1"/>
              </p:cNvPicPr>
              <p:nvPr/>
            </p:nvPicPr>
            <p:blipFill>
              <a:blip r:embed="rId4" cstate="print">
                <a:clrChange>
                  <a:clrFrom>
                    <a:srgbClr val="FFFFFF"/>
                  </a:clrFrom>
                  <a:clrTo>
                    <a:srgbClr val="FFFFFF">
                      <a:alpha val="0"/>
                    </a:srgbClr>
                  </a:clrTo>
                </a:clrChange>
              </a:blip>
              <a:srcRect l="94245" t="47379" b="13727"/>
              <a:stretch>
                <a:fillRect/>
              </a:stretch>
            </p:blipFill>
            <p:spPr bwMode="auto">
              <a:xfrm>
                <a:off x="7158892" y="1853317"/>
                <a:ext cx="488367" cy="2590800"/>
              </a:xfrm>
              <a:prstGeom prst="rect">
                <a:avLst/>
              </a:prstGeom>
              <a:noFill/>
              <a:ln w="9525">
                <a:noFill/>
                <a:miter lim="800000"/>
                <a:headEnd/>
                <a:tailEnd/>
              </a:ln>
            </p:spPr>
          </p:pic>
        </p:grpSp>
        <p:sp>
          <p:nvSpPr>
            <p:cNvPr id="137" name="Rectangle 136"/>
            <p:cNvSpPr/>
            <p:nvPr/>
          </p:nvSpPr>
          <p:spPr>
            <a:xfrm>
              <a:off x="8624740" y="5516876"/>
              <a:ext cx="117238" cy="228600"/>
            </a:xfrm>
            <a:prstGeom prst="rect">
              <a:avLst/>
            </a:prstGeom>
            <a:gradFill>
              <a:gsLst>
                <a:gs pos="0">
                  <a:schemeClr val="accent1">
                    <a:tint val="62000"/>
                    <a:satMod val="180000"/>
                    <a:alpha val="50000"/>
                  </a:schemeClr>
                </a:gs>
                <a:gs pos="65000">
                  <a:schemeClr val="accent1">
                    <a:tint val="32000"/>
                    <a:satMod val="250000"/>
                    <a:alpha val="50000"/>
                  </a:schemeClr>
                </a:gs>
                <a:gs pos="100000">
                  <a:schemeClr val="accent1">
                    <a:tint val="23000"/>
                    <a:satMod val="300000"/>
                    <a:alpha val="50000"/>
                  </a:schemeClr>
                </a:gs>
              </a:gsLst>
            </a:gradFill>
          </p:spPr>
          <p:style>
            <a:lnRef idx="1">
              <a:schemeClr val="accent1"/>
            </a:lnRef>
            <a:fillRef idx="2">
              <a:schemeClr val="accent1"/>
            </a:fillRef>
            <a:effectRef idx="1">
              <a:schemeClr val="accent1"/>
            </a:effectRef>
            <a:fontRef idx="minor">
              <a:schemeClr val="dk1"/>
            </a:fontRef>
          </p:style>
          <p:txBody>
            <a:bodyPr lIns="91429" tIns="45715" rIns="91429" bIns="45715" rtlCol="0" anchor="ctr"/>
            <a:lstStyle/>
            <a:p>
              <a:pPr algn="ctr"/>
              <a:endParaRPr lang="en-US"/>
            </a:p>
          </p:txBody>
        </p:sp>
        <p:sp>
          <p:nvSpPr>
            <p:cNvPr id="138" name="Line Callout 2 (No Border) 137"/>
            <p:cNvSpPr/>
            <p:nvPr/>
          </p:nvSpPr>
          <p:spPr>
            <a:xfrm>
              <a:off x="7329340" y="4322775"/>
              <a:ext cx="1219200" cy="381000"/>
            </a:xfrm>
            <a:prstGeom prst="callout2">
              <a:avLst>
                <a:gd name="adj1" fmla="val 57725"/>
                <a:gd name="adj2" fmla="val 17949"/>
                <a:gd name="adj3" fmla="val 57646"/>
                <a:gd name="adj4" fmla="val 2563"/>
                <a:gd name="adj5" fmla="val 120706"/>
                <a:gd name="adj6" fmla="val -16538"/>
              </a:avLst>
            </a:prstGeom>
            <a:ln w="16891" cmpd="sng">
              <a:headEnd type="none"/>
              <a:tailEnd type="stealth"/>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r>
                <a:rPr lang="en-US" sz="1600" dirty="0" smtClean="0">
                  <a:solidFill>
                    <a:sysClr val="windowText" lastClr="000000"/>
                  </a:solidFill>
                </a:rPr>
                <a:t>z ≤ 4.5m</a:t>
              </a:r>
              <a:endParaRPr lang="en-US" sz="1600" dirty="0">
                <a:solidFill>
                  <a:sysClr val="windowText" lastClr="000000"/>
                </a:solidFill>
              </a:endParaRPr>
            </a:p>
          </p:txBody>
        </p:sp>
        <p:sp>
          <p:nvSpPr>
            <p:cNvPr id="139" name="Freeform 138"/>
            <p:cNvSpPr/>
            <p:nvPr/>
          </p:nvSpPr>
          <p:spPr>
            <a:xfrm>
              <a:off x="6031559" y="5527687"/>
              <a:ext cx="333376" cy="76200"/>
            </a:xfrm>
            <a:custGeom>
              <a:avLst/>
              <a:gdLst>
                <a:gd name="connsiteX0" fmla="*/ 0 w 330994"/>
                <a:gd name="connsiteY0" fmla="*/ 0 h 61913"/>
                <a:gd name="connsiteX1" fmla="*/ 330994 w 330994"/>
                <a:gd name="connsiteY1" fmla="*/ 0 h 61913"/>
                <a:gd name="connsiteX2" fmla="*/ 330994 w 330994"/>
                <a:gd name="connsiteY2" fmla="*/ 61913 h 61913"/>
                <a:gd name="connsiteX3" fmla="*/ 0 w 330994"/>
                <a:gd name="connsiteY3" fmla="*/ 61913 h 61913"/>
                <a:gd name="connsiteX4" fmla="*/ 0 w 330994"/>
                <a:gd name="connsiteY4" fmla="*/ 0 h 61913"/>
                <a:gd name="connsiteX0" fmla="*/ 0 w 333376"/>
                <a:gd name="connsiteY0" fmla="*/ 14287 h 76200"/>
                <a:gd name="connsiteX1" fmla="*/ 333376 w 333376"/>
                <a:gd name="connsiteY1" fmla="*/ 0 h 76200"/>
                <a:gd name="connsiteX2" fmla="*/ 330994 w 333376"/>
                <a:gd name="connsiteY2" fmla="*/ 76200 h 76200"/>
                <a:gd name="connsiteX3" fmla="*/ 0 w 333376"/>
                <a:gd name="connsiteY3" fmla="*/ 76200 h 76200"/>
                <a:gd name="connsiteX4" fmla="*/ 0 w 333376"/>
                <a:gd name="connsiteY4" fmla="*/ 14287 h 7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376" h="76200">
                  <a:moveTo>
                    <a:pt x="0" y="14287"/>
                  </a:moveTo>
                  <a:lnTo>
                    <a:pt x="333376" y="0"/>
                  </a:lnTo>
                  <a:lnTo>
                    <a:pt x="330994" y="76200"/>
                  </a:lnTo>
                  <a:lnTo>
                    <a:pt x="0" y="76200"/>
                  </a:lnTo>
                  <a:lnTo>
                    <a:pt x="0" y="14287"/>
                  </a:lnTo>
                  <a:close/>
                </a:path>
              </a:pathLst>
            </a:custGeom>
            <a:gradFill>
              <a:gsLst>
                <a:gs pos="0">
                  <a:srgbClr val="144ECE">
                    <a:alpha val="40784"/>
                  </a:srgbClr>
                </a:gs>
                <a:gs pos="65000">
                  <a:srgbClr val="6595FF">
                    <a:alpha val="49804"/>
                  </a:srgbClr>
                </a:gs>
                <a:gs pos="100000">
                  <a:srgbClr val="003FCC">
                    <a:alpha val="49804"/>
                  </a:srgbClr>
                </a:gs>
              </a:gsLst>
            </a:gradFill>
          </p:spPr>
          <p:style>
            <a:lnRef idx="1">
              <a:schemeClr val="accent1"/>
            </a:lnRef>
            <a:fillRef idx="2">
              <a:schemeClr val="accent1"/>
            </a:fillRef>
            <a:effectRef idx="1">
              <a:schemeClr val="accent1"/>
            </a:effectRef>
            <a:fontRef idx="minor">
              <a:schemeClr val="dk1"/>
            </a:fontRef>
          </p:style>
          <p:txBody>
            <a:bodyPr lIns="91429" tIns="45715" rIns="91429" bIns="45715" rtlCol="0" anchor="ctr"/>
            <a:lstStyle/>
            <a:p>
              <a:pPr algn="ctr"/>
              <a:endParaRPr lang="en-US"/>
            </a:p>
          </p:txBody>
        </p:sp>
        <p:sp>
          <p:nvSpPr>
            <p:cNvPr id="140" name="Rectangle 139"/>
            <p:cNvSpPr/>
            <p:nvPr/>
          </p:nvSpPr>
          <p:spPr>
            <a:xfrm rot="21442484">
              <a:off x="5964539" y="5299648"/>
              <a:ext cx="476412" cy="307777"/>
            </a:xfrm>
            <a:prstGeom prst="rect">
              <a:avLst/>
            </a:prstGeom>
          </p:spPr>
          <p:txBody>
            <a:bodyPr wrap="none">
              <a:spAutoFit/>
            </a:bodyPr>
            <a:lstStyle/>
            <a:p>
              <a:r>
                <a:rPr lang="en-US" sz="1400" dirty="0" smtClean="0"/>
                <a:t>BBC</a:t>
              </a:r>
              <a:endParaRPr lang="en-US" sz="1400" dirty="0"/>
            </a:p>
          </p:txBody>
        </p:sp>
      </p:grpSp>
    </p:spTree>
    <p:extLst>
      <p:ext uri="{BB962C8B-B14F-4D97-AF65-F5344CB8AC3E}">
        <p14:creationId xmlns:p14="http://schemas.microsoft.com/office/powerpoint/2010/main" val="38184569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0"/>
            <a:ext cx="7924800" cy="609600"/>
          </a:xfrm>
        </p:spPr>
        <p:txBody>
          <a:bodyPr/>
          <a:lstStyle/>
          <a:p>
            <a:r>
              <a:rPr lang="en-US" dirty="0" smtClean="0"/>
              <a:t>Summary</a:t>
            </a:r>
            <a:endParaRPr lang="en-US" dirty="0"/>
          </a:p>
        </p:txBody>
      </p:sp>
      <p:sp>
        <p:nvSpPr>
          <p:cNvPr id="2" name="Content Placeholder 1"/>
          <p:cNvSpPr>
            <a:spLocks noGrp="1"/>
          </p:cNvSpPr>
          <p:nvPr>
            <p:ph idx="1"/>
          </p:nvPr>
        </p:nvSpPr>
        <p:spPr>
          <a:xfrm>
            <a:off x="4038600" y="990600"/>
            <a:ext cx="4710752" cy="4525963"/>
          </a:xfrm>
        </p:spPr>
        <p:txBody>
          <a:bodyPr>
            <a:noAutofit/>
          </a:bodyPr>
          <a:lstStyle/>
          <a:p>
            <a:r>
              <a:rPr lang="en-US" sz="2000" b="1" dirty="0" smtClean="0"/>
              <a:t>RHIC program in this decade is about</a:t>
            </a:r>
            <a:r>
              <a:rPr lang="en-US" sz="2000" b="1" dirty="0" smtClean="0"/>
              <a:t> </a:t>
            </a:r>
            <a:r>
              <a:rPr lang="en-US" sz="2000" b="1" dirty="0" smtClean="0"/>
              <a:t>quantitatively </a:t>
            </a:r>
            <a:r>
              <a:rPr lang="en-US" sz="2000" b="1" dirty="0" smtClean="0"/>
              <a:t>studies of </a:t>
            </a:r>
            <a:r>
              <a:rPr lang="en-US" sz="2000" b="1" dirty="0" smtClean="0"/>
              <a:t>QGP </a:t>
            </a:r>
            <a:r>
              <a:rPr lang="en-US" sz="2000" b="1" dirty="0"/>
              <a:t>near T</a:t>
            </a:r>
            <a:r>
              <a:rPr lang="en-US" sz="2000" b="1" baseline="-25000" dirty="0"/>
              <a:t>C</a:t>
            </a:r>
            <a:r>
              <a:rPr lang="en-US" sz="2000" b="1" dirty="0"/>
              <a:t> using probes over a broad range of </a:t>
            </a:r>
            <a:r>
              <a:rPr lang="en-US" sz="2000" b="1" dirty="0" smtClean="0"/>
              <a:t>scales</a:t>
            </a:r>
            <a:endParaRPr lang="en-US" sz="2000" b="1" dirty="0"/>
          </a:p>
          <a:p>
            <a:r>
              <a:rPr lang="en-US" sz="2000" b="1" dirty="0" smtClean="0"/>
              <a:t>Initial stage of this program</a:t>
            </a:r>
            <a:r>
              <a:rPr lang="en-US" sz="2000" b="1" dirty="0"/>
              <a:t> </a:t>
            </a:r>
            <a:r>
              <a:rPr lang="en-US" sz="2000" b="1" dirty="0" smtClean="0"/>
              <a:t>– </a:t>
            </a:r>
            <a:r>
              <a:rPr lang="en-US" sz="2000" b="1" dirty="0" err="1" smtClean="0"/>
              <a:t>sPHENIX</a:t>
            </a:r>
            <a:r>
              <a:rPr lang="en-US" sz="2000" b="1" dirty="0" smtClean="0"/>
              <a:t> – just underwent </a:t>
            </a:r>
            <a:r>
              <a:rPr lang="en-US" sz="2000" b="1" dirty="0" smtClean="0"/>
              <a:t> </a:t>
            </a:r>
            <a:r>
              <a:rPr lang="en-US" sz="2000" b="1" dirty="0" smtClean="0"/>
              <a:t>successful DOE scientific </a:t>
            </a:r>
            <a:r>
              <a:rPr lang="en-US" sz="2000" b="1" dirty="0" smtClean="0"/>
              <a:t>review;</a:t>
            </a:r>
          </a:p>
          <a:p>
            <a:r>
              <a:rPr lang="en-US" sz="2000" b="1" dirty="0" smtClean="0"/>
              <a:t>It got substantial bust from the </a:t>
            </a:r>
            <a:r>
              <a:rPr lang="en-US" sz="2000" b="1" dirty="0" smtClean="0"/>
              <a:t> </a:t>
            </a:r>
            <a:r>
              <a:rPr lang="en-US" sz="2000" b="1" dirty="0" smtClean="0"/>
              <a:t>shipment of BaBar magnet to BNL </a:t>
            </a:r>
            <a:endParaRPr lang="en-US" sz="2000" b="1" dirty="0"/>
          </a:p>
          <a:p>
            <a:r>
              <a:rPr lang="en-US" sz="2000" b="1" dirty="0" smtClean="0"/>
              <a:t>Both </a:t>
            </a:r>
            <a:r>
              <a:rPr lang="en-US" sz="2000" b="1" dirty="0" err="1" smtClean="0"/>
              <a:t>sPHENIX</a:t>
            </a:r>
            <a:r>
              <a:rPr lang="en-US" sz="2000" b="1" dirty="0" smtClean="0"/>
              <a:t> and STAR are d</a:t>
            </a:r>
            <a:r>
              <a:rPr lang="en-US" sz="2000" b="1" dirty="0" smtClean="0"/>
              <a:t>eveloping </a:t>
            </a:r>
            <a:r>
              <a:rPr lang="en-US" sz="2000" b="1" dirty="0" smtClean="0"/>
              <a:t>forward upgrades aimed towards </a:t>
            </a:r>
            <a:r>
              <a:rPr lang="en-US" sz="2000" b="1" dirty="0" smtClean="0"/>
              <a:t> </a:t>
            </a:r>
            <a:r>
              <a:rPr lang="en-US" sz="2000" b="1" dirty="0" smtClean="0"/>
              <a:t>transverse spin </a:t>
            </a:r>
            <a:r>
              <a:rPr lang="en-US" sz="2000" b="1" dirty="0" smtClean="0"/>
              <a:t>physics;</a:t>
            </a:r>
            <a:endParaRPr lang="en-US" sz="2000" b="1" dirty="0" smtClean="0"/>
          </a:p>
          <a:p>
            <a:r>
              <a:rPr lang="en-US" sz="2000" b="1" dirty="0" smtClean="0"/>
              <a:t>Both</a:t>
            </a:r>
            <a:r>
              <a:rPr lang="en-US" sz="2000" b="1" dirty="0" smtClean="0"/>
              <a:t> </a:t>
            </a:r>
            <a:r>
              <a:rPr lang="en-US" sz="2000" b="1" dirty="0" smtClean="0"/>
              <a:t>upgrade </a:t>
            </a:r>
            <a:r>
              <a:rPr lang="en-US" sz="2000" b="1" dirty="0" smtClean="0"/>
              <a:t>paths could lead </a:t>
            </a:r>
            <a:r>
              <a:rPr lang="en-US" sz="2000" b="1" dirty="0" smtClean="0"/>
              <a:t>to a capable EIC detector </a:t>
            </a:r>
            <a:r>
              <a:rPr lang="en-US" sz="2000" b="1" dirty="0" smtClean="0"/>
              <a:t>and</a:t>
            </a:r>
            <a:r>
              <a:rPr lang="en-US" sz="2000" b="1" dirty="0" smtClean="0"/>
              <a:t> </a:t>
            </a:r>
            <a:r>
              <a:rPr lang="en-US" sz="2000" b="1" dirty="0" smtClean="0"/>
              <a:t>broad ep/</a:t>
            </a:r>
            <a:r>
              <a:rPr lang="en-US" sz="2000" b="1" dirty="0" err="1" smtClean="0"/>
              <a:t>eA</a:t>
            </a:r>
            <a:r>
              <a:rPr lang="en-US" sz="2000" b="1" dirty="0" smtClean="0"/>
              <a:t> program</a:t>
            </a:r>
            <a:endParaRPr lang="en-US" sz="2000" b="1" dirty="0"/>
          </a:p>
        </p:txBody>
      </p:sp>
      <p:sp>
        <p:nvSpPr>
          <p:cNvPr id="3" name="Date Placeholder 2"/>
          <p:cNvSpPr>
            <a:spLocks noGrp="1"/>
          </p:cNvSpPr>
          <p:nvPr>
            <p:ph type="dt" sz="half" idx="10"/>
          </p:nvPr>
        </p:nvSpPr>
        <p:spPr/>
        <p:txBody>
          <a:bodyPr/>
          <a:lstStyle/>
          <a:p>
            <a:fld id="{8687A9A4-2F43-B544-B0DA-987BFA9BFFCF}" type="datetime4">
              <a:rPr lang="en-US" smtClean="0"/>
              <a:t>January 14, 2016</a:t>
            </a:fld>
            <a:endParaRPr lang="en-US" dirty="0"/>
          </a:p>
        </p:txBody>
      </p:sp>
      <p:sp>
        <p:nvSpPr>
          <p:cNvPr id="5" name="Slide Number Placeholder 4"/>
          <p:cNvSpPr>
            <a:spLocks noGrp="1"/>
          </p:cNvSpPr>
          <p:nvPr>
            <p:ph type="sldNum" sz="quarter" idx="12"/>
          </p:nvPr>
        </p:nvSpPr>
        <p:spPr/>
        <p:txBody>
          <a:bodyPr/>
          <a:lstStyle/>
          <a:p>
            <a:fld id="{EDE73889-8752-428C-A11C-8679396BAC9B}" type="slidenum">
              <a:rPr lang="en-US" smtClean="0"/>
              <a:pPr/>
              <a:t>32</a:t>
            </a:fld>
            <a:endParaRPr lang="en-US" dirty="0"/>
          </a:p>
        </p:txBody>
      </p:sp>
      <p:sp>
        <p:nvSpPr>
          <p:cNvPr id="4" name="Footer Placeholder 3"/>
          <p:cNvSpPr>
            <a:spLocks noGrp="1"/>
          </p:cNvSpPr>
          <p:nvPr>
            <p:ph type="ftr" sz="quarter" idx="3"/>
          </p:nvPr>
        </p:nvSpPr>
        <p:spPr/>
        <p:txBody>
          <a:bodyPr/>
          <a:lstStyle/>
          <a:p>
            <a:r>
              <a:rPr lang="da-DK" smtClean="0"/>
              <a:t>E.Kistenev, UTFSM, 2016</a:t>
            </a:r>
            <a:endParaRPr lang="en-US" dirty="0"/>
          </a:p>
        </p:txBody>
      </p:sp>
      <p:pic>
        <p:nvPicPr>
          <p:cNvPr id="7" name="Picture 6"/>
          <p:cNvPicPr>
            <a:picLocks noChangeAspect="1"/>
          </p:cNvPicPr>
          <p:nvPr/>
        </p:nvPicPr>
        <p:blipFill>
          <a:blip r:embed="rId2"/>
          <a:stretch>
            <a:fillRect/>
          </a:stretch>
        </p:blipFill>
        <p:spPr>
          <a:xfrm>
            <a:off x="-1792" y="1295400"/>
            <a:ext cx="3976048" cy="3826669"/>
          </a:xfrm>
          <a:prstGeom prst="rect">
            <a:avLst/>
          </a:prstGeom>
          <a:effectLst>
            <a:softEdge rad="63500"/>
          </a:effectLst>
        </p:spPr>
      </p:pic>
      <p:sp>
        <p:nvSpPr>
          <p:cNvPr id="8" name="Rectangle 7"/>
          <p:cNvSpPr/>
          <p:nvPr/>
        </p:nvSpPr>
        <p:spPr>
          <a:xfrm>
            <a:off x="609600" y="6172200"/>
            <a:ext cx="7543800" cy="400110"/>
          </a:xfrm>
          <a:prstGeom prst="rect">
            <a:avLst/>
          </a:prstGeom>
          <a:solidFill>
            <a:srgbClr val="FFFF00"/>
          </a:solidFill>
          <a:ln>
            <a:solidFill>
              <a:srgbClr val="0101FF"/>
            </a:solidFill>
          </a:ln>
        </p:spPr>
        <p:txBody>
          <a:bodyPr wrap="square">
            <a:spAutoFit/>
          </a:bodyPr>
          <a:lstStyle/>
          <a:p>
            <a:pPr algn="ctr"/>
            <a:r>
              <a:rPr lang="en-US" sz="2000" b="1" dirty="0" smtClean="0">
                <a:solidFill>
                  <a:srgbClr val="0000FF"/>
                </a:solidFill>
              </a:rPr>
              <a:t>Plenty of </a:t>
            </a:r>
            <a:r>
              <a:rPr lang="en-US" sz="2000" b="1" dirty="0" smtClean="0">
                <a:solidFill>
                  <a:srgbClr val="0000FF"/>
                </a:solidFill>
              </a:rPr>
              <a:t>opportunities </a:t>
            </a:r>
            <a:r>
              <a:rPr lang="en-US" sz="2000" b="1" dirty="0" smtClean="0">
                <a:solidFill>
                  <a:srgbClr val="0000FF"/>
                </a:solidFill>
              </a:rPr>
              <a:t>for </a:t>
            </a:r>
            <a:r>
              <a:rPr lang="en-US" sz="2000" b="1" dirty="0" smtClean="0">
                <a:solidFill>
                  <a:srgbClr val="0000FF"/>
                </a:solidFill>
              </a:rPr>
              <a:t>Universities and good students</a:t>
            </a:r>
            <a:endParaRPr lang="en-US" sz="2000" b="1" dirty="0">
              <a:solidFill>
                <a:srgbClr val="0000FF"/>
              </a:solidFill>
            </a:endParaRPr>
          </a:p>
        </p:txBody>
      </p:sp>
    </p:spTree>
    <p:extLst>
      <p:ext uri="{BB962C8B-B14F-4D97-AF65-F5344CB8AC3E}">
        <p14:creationId xmlns:p14="http://schemas.microsoft.com/office/powerpoint/2010/main" val="8263769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85800"/>
          </a:xfrm>
          <a:solidFill>
            <a:srgbClr val="FF0000"/>
          </a:solidFill>
        </p:spPr>
        <p:txBody>
          <a:bodyPr>
            <a:normAutofit/>
          </a:bodyPr>
          <a:lstStyle/>
          <a:p>
            <a:pPr algn="ctr"/>
            <a:r>
              <a:rPr lang="en-US" dirty="0" smtClean="0">
                <a:solidFill>
                  <a:srgbClr val="FFFFFF"/>
                </a:solidFill>
                <a:latin typeface="Harrington" panose="04040505050A02020702" pitchFamily="82" charset="0"/>
              </a:rPr>
              <a:t>Motto of experimentalist (violated daily)</a:t>
            </a:r>
            <a:endParaRPr lang="en-US" dirty="0">
              <a:solidFill>
                <a:srgbClr val="FFFFFF"/>
              </a:solidFill>
              <a:latin typeface="Harrington" panose="04040505050A02020702" pitchFamily="82" charset="0"/>
            </a:endParaRPr>
          </a:p>
        </p:txBody>
      </p:sp>
      <p:sp>
        <p:nvSpPr>
          <p:cNvPr id="3" name="Content Placeholder 2"/>
          <p:cNvSpPr>
            <a:spLocks noGrp="1"/>
          </p:cNvSpPr>
          <p:nvPr>
            <p:ph idx="1"/>
          </p:nvPr>
        </p:nvSpPr>
        <p:spPr>
          <a:xfrm>
            <a:off x="0" y="838200"/>
            <a:ext cx="9144000" cy="4983164"/>
          </a:xfrm>
        </p:spPr>
        <p:txBody>
          <a:bodyPr>
            <a:normAutofit lnSpcReduction="10000"/>
          </a:bodyPr>
          <a:lstStyle/>
          <a:p>
            <a:pPr marL="0" indent="0" algn="ctr">
              <a:buNone/>
            </a:pPr>
            <a:r>
              <a:rPr lang="en-US" b="1" dirty="0" smtClean="0">
                <a:latin typeface="Harrington" panose="04040505050A02020702" pitchFamily="82" charset="0"/>
              </a:rPr>
              <a:t>As forthwith declared on this day,</a:t>
            </a:r>
          </a:p>
          <a:p>
            <a:pPr marL="0" indent="0" algn="ctr">
              <a:buNone/>
            </a:pPr>
            <a:r>
              <a:rPr lang="en-US" b="1" dirty="0" smtClean="0">
                <a:latin typeface="Harrington" panose="04040505050A02020702" pitchFamily="82" charset="0"/>
              </a:rPr>
              <a:t> </a:t>
            </a:r>
            <a:r>
              <a:rPr lang="en-US" b="1" dirty="0" smtClean="0">
                <a:latin typeface="Harrington" panose="04040505050A02020702" pitchFamily="82" charset="0"/>
              </a:rPr>
              <a:t>Physics Experiment</a:t>
            </a:r>
            <a:r>
              <a:rPr lang="en-US" b="1" dirty="0" smtClean="0">
                <a:latin typeface="Harrington" panose="04040505050A02020702" pitchFamily="82" charset="0"/>
              </a:rPr>
              <a:t> </a:t>
            </a:r>
            <a:r>
              <a:rPr lang="en-US" b="1" dirty="0" smtClean="0">
                <a:latin typeface="Harrington" panose="04040505050A02020702" pitchFamily="82" charset="0"/>
              </a:rPr>
              <a:t>Electronics shall contain no:</a:t>
            </a:r>
          </a:p>
          <a:p>
            <a:pPr algn="ctr">
              <a:buFont typeface="Wingdings" panose="05000000000000000000" pitchFamily="2" charset="2"/>
              <a:buChar char="v"/>
            </a:pPr>
            <a:r>
              <a:rPr lang="en-US" sz="2700" b="1" dirty="0" smtClean="0">
                <a:latin typeface="Andalus" panose="02020603050405020304" pitchFamily="18" charset="-78"/>
              </a:rPr>
              <a:t>Blueberry Pies</a:t>
            </a:r>
          </a:p>
          <a:p>
            <a:pPr algn="ctr">
              <a:buFont typeface="Wingdings" panose="05000000000000000000" pitchFamily="2" charset="2"/>
              <a:buChar char="v"/>
            </a:pPr>
            <a:r>
              <a:rPr lang="en-US" sz="2700" b="1" dirty="0" smtClean="0">
                <a:latin typeface="Andalus" panose="02020603050405020304" pitchFamily="18" charset="-78"/>
              </a:rPr>
              <a:t>Raspberry Pi’s</a:t>
            </a:r>
          </a:p>
          <a:p>
            <a:pPr algn="ctr">
              <a:buFont typeface="Wingdings" panose="05000000000000000000" pitchFamily="2" charset="2"/>
              <a:buChar char="v"/>
            </a:pPr>
            <a:r>
              <a:rPr lang="en-US" sz="2700" b="1" dirty="0" smtClean="0">
                <a:latin typeface="Andalus" panose="02020603050405020304" pitchFamily="18" charset="-78"/>
              </a:rPr>
              <a:t>Legos</a:t>
            </a:r>
          </a:p>
          <a:p>
            <a:pPr algn="ctr">
              <a:buFont typeface="Wingdings" panose="05000000000000000000" pitchFamily="2" charset="2"/>
              <a:buChar char="v"/>
            </a:pPr>
            <a:r>
              <a:rPr lang="en-US" sz="2700" b="1" dirty="0" err="1" smtClean="0">
                <a:latin typeface="Andalus" panose="02020603050405020304" pitchFamily="18" charset="-78"/>
              </a:rPr>
              <a:t>Tamagotchis</a:t>
            </a:r>
            <a:endParaRPr lang="en-US" sz="2700" b="1" dirty="0" smtClean="0">
              <a:latin typeface="Andalus" panose="02020603050405020304" pitchFamily="18" charset="-78"/>
            </a:endParaRPr>
          </a:p>
          <a:p>
            <a:pPr algn="ctr">
              <a:buFont typeface="Wingdings" panose="05000000000000000000" pitchFamily="2" charset="2"/>
              <a:buChar char="v"/>
            </a:pPr>
            <a:r>
              <a:rPr lang="en-US" sz="2700" b="1" dirty="0" smtClean="0">
                <a:latin typeface="Andalus" panose="02020603050405020304" pitchFamily="18" charset="-78"/>
              </a:rPr>
              <a:t>Arduinos</a:t>
            </a:r>
          </a:p>
          <a:p>
            <a:pPr algn="ctr">
              <a:buFont typeface="Wingdings" panose="05000000000000000000" pitchFamily="2" charset="2"/>
              <a:buChar char="v"/>
            </a:pPr>
            <a:r>
              <a:rPr lang="en-US" sz="2700" b="1" dirty="0" smtClean="0">
                <a:latin typeface="Andalus" panose="02020603050405020304" pitchFamily="18" charset="-78"/>
              </a:rPr>
              <a:t>Game Controllers</a:t>
            </a:r>
          </a:p>
          <a:p>
            <a:pPr algn="ctr">
              <a:buFont typeface="Wingdings" panose="05000000000000000000" pitchFamily="2" charset="2"/>
              <a:buChar char="v"/>
            </a:pPr>
            <a:r>
              <a:rPr lang="en-US" sz="2700" b="1" dirty="0" smtClean="0">
                <a:latin typeface="Andalus" panose="02020603050405020304" pitchFamily="18" charset="-78"/>
              </a:rPr>
              <a:t>Garage Door Openers</a:t>
            </a:r>
          </a:p>
          <a:p>
            <a:pPr marL="0" indent="0" algn="ctr">
              <a:buNone/>
            </a:pPr>
            <a:r>
              <a:rPr lang="en-US" sz="2200" b="1" dirty="0" smtClean="0">
                <a:latin typeface="Harrington" panose="04040505050A02020702" pitchFamily="82" charset="0"/>
              </a:rPr>
              <a:t>Or any other such technologies deemed to be unworthy of the professional and reliable operation of a world-class physics detector.</a:t>
            </a:r>
          </a:p>
          <a:p>
            <a:pPr marL="0" indent="0">
              <a:buNone/>
            </a:pPr>
            <a:endParaRPr lang="en-US" dirty="0"/>
          </a:p>
        </p:txBody>
      </p:sp>
      <p:sp>
        <p:nvSpPr>
          <p:cNvPr id="4" name="Date Placeholder 3"/>
          <p:cNvSpPr>
            <a:spLocks noGrp="1"/>
          </p:cNvSpPr>
          <p:nvPr>
            <p:ph type="dt" sz="half" idx="10"/>
          </p:nvPr>
        </p:nvSpPr>
        <p:spPr/>
        <p:txBody>
          <a:bodyPr/>
          <a:lstStyle/>
          <a:p>
            <a:fld id="{A72CFEAF-CE6F-48B9-ACEA-4B8370EB0245}" type="datetime1">
              <a:rPr lang="en-US" smtClean="0"/>
              <a:t>1/15/16</a:t>
            </a:fld>
            <a:endParaRPr lang="en-US"/>
          </a:p>
        </p:txBody>
      </p:sp>
      <p:sp>
        <p:nvSpPr>
          <p:cNvPr id="6" name="Slide Number Placeholder 5"/>
          <p:cNvSpPr>
            <a:spLocks noGrp="1"/>
          </p:cNvSpPr>
          <p:nvPr>
            <p:ph type="sldNum" sz="quarter" idx="12"/>
          </p:nvPr>
        </p:nvSpPr>
        <p:spPr/>
        <p:txBody>
          <a:bodyPr/>
          <a:lstStyle/>
          <a:p>
            <a:fld id="{B48A12D9-911E-4F08-AE8E-E3380718A2CF}" type="slidenum">
              <a:rPr lang="en-US" smtClean="0"/>
              <a:t>33</a:t>
            </a:fld>
            <a:endParaRPr lang="en-US"/>
          </a:p>
        </p:txBody>
      </p:sp>
      <p:sp>
        <p:nvSpPr>
          <p:cNvPr id="7" name="TextBox 6"/>
          <p:cNvSpPr txBox="1"/>
          <p:nvPr/>
        </p:nvSpPr>
        <p:spPr>
          <a:xfrm>
            <a:off x="0" y="5638800"/>
            <a:ext cx="9144000" cy="923330"/>
          </a:xfrm>
          <a:prstGeom prst="rect">
            <a:avLst/>
          </a:prstGeom>
          <a:solidFill>
            <a:srgbClr val="FFFF00"/>
          </a:solidFill>
        </p:spPr>
        <p:txBody>
          <a:bodyPr wrap="square" rtlCol="0">
            <a:spAutoFit/>
          </a:bodyPr>
          <a:lstStyle/>
          <a:p>
            <a:r>
              <a:rPr lang="en-US" b="1" dirty="0"/>
              <a:t>The control devices that we are using are the type found in military, medical equipment and automobile engines. That’s why your car doesn’t just shut off in the middle of the Long Island Expressway. </a:t>
            </a:r>
            <a:r>
              <a:rPr lang="en-US" dirty="0" smtClean="0"/>
              <a:t>			</a:t>
            </a:r>
            <a:r>
              <a:rPr lang="en-US" b="1" i="1" dirty="0" smtClean="0"/>
              <a:t>SB, 1/14/2016 </a:t>
            </a:r>
            <a:endParaRPr lang="en-US" b="1" i="1" dirty="0"/>
          </a:p>
        </p:txBody>
      </p:sp>
    </p:spTree>
    <p:extLst>
      <p:ext uri="{BB962C8B-B14F-4D97-AF65-F5344CB8AC3E}">
        <p14:creationId xmlns:p14="http://schemas.microsoft.com/office/powerpoint/2010/main" val="415555042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3"/>
          <p:cNvPicPr>
            <a:picLocks noChangeAspect="1" noChangeArrowheads="1"/>
          </p:cNvPicPr>
          <p:nvPr/>
        </p:nvPicPr>
        <p:blipFill>
          <a:blip r:embed="rId2" cstate="print"/>
          <a:stretch>
            <a:fillRect/>
          </a:stretch>
        </p:blipFill>
        <p:spPr bwMode="auto">
          <a:xfrm>
            <a:off x="9441" y="1327913"/>
            <a:ext cx="9125117" cy="5530087"/>
          </a:xfrm>
          <a:prstGeom prst="rect">
            <a:avLst/>
          </a:prstGeom>
          <a:noFill/>
          <a:ln w="9525">
            <a:noFill/>
            <a:miter lim="800000"/>
            <a:headEnd/>
            <a:tailEnd/>
          </a:ln>
        </p:spPr>
      </p:pic>
      <p:sp>
        <p:nvSpPr>
          <p:cNvPr id="6" name="Title 5"/>
          <p:cNvSpPr>
            <a:spLocks noGrp="1"/>
          </p:cNvSpPr>
          <p:nvPr>
            <p:ph type="title"/>
          </p:nvPr>
        </p:nvSpPr>
        <p:spPr/>
        <p:txBody>
          <a:bodyPr/>
          <a:lstStyle/>
          <a:p>
            <a:endParaRPr lang="en-US"/>
          </a:p>
        </p:txBody>
      </p:sp>
      <p:sp>
        <p:nvSpPr>
          <p:cNvPr id="2" name="Content Placeholder 1"/>
          <p:cNvSpPr>
            <a:spLocks noGrp="1"/>
          </p:cNvSpPr>
          <p:nvPr>
            <p:ph idx="1"/>
          </p:nvPr>
        </p:nvSpPr>
        <p:spPr/>
        <p:txBody>
          <a:bodyPr/>
          <a:lstStyle/>
          <a:p>
            <a:endParaRPr lang="en-US" dirty="0"/>
          </a:p>
        </p:txBody>
      </p:sp>
      <p:sp>
        <p:nvSpPr>
          <p:cNvPr id="3" name="Date Placeholder 2"/>
          <p:cNvSpPr>
            <a:spLocks noGrp="1"/>
          </p:cNvSpPr>
          <p:nvPr>
            <p:ph type="dt" sz="half" idx="10"/>
          </p:nvPr>
        </p:nvSpPr>
        <p:spPr/>
        <p:txBody>
          <a:bodyPr/>
          <a:lstStyle/>
          <a:p>
            <a:fld id="{2000DB61-9407-F647-A668-431125E48E47}" type="datetime4">
              <a:rPr lang="en-US" smtClean="0"/>
              <a:t>January 14, 2016</a:t>
            </a:fld>
            <a:endParaRPr lang="en-US" dirty="0"/>
          </a:p>
        </p:txBody>
      </p:sp>
      <p:sp>
        <p:nvSpPr>
          <p:cNvPr id="5" name="Slide Number Placeholder 4"/>
          <p:cNvSpPr>
            <a:spLocks noGrp="1"/>
          </p:cNvSpPr>
          <p:nvPr>
            <p:ph type="sldNum" sz="quarter" idx="12"/>
          </p:nvPr>
        </p:nvSpPr>
        <p:spPr/>
        <p:txBody>
          <a:bodyPr/>
          <a:lstStyle/>
          <a:p>
            <a:fld id="{EDE73889-8752-428C-A11C-8679396BAC9B}" type="slidenum">
              <a:rPr lang="en-US" smtClean="0"/>
              <a:pPr/>
              <a:t>4</a:t>
            </a:fld>
            <a:endParaRPr lang="en-US" dirty="0"/>
          </a:p>
        </p:txBody>
      </p:sp>
      <p:sp>
        <p:nvSpPr>
          <p:cNvPr id="4" name="Footer Placeholder 3"/>
          <p:cNvSpPr>
            <a:spLocks noGrp="1"/>
          </p:cNvSpPr>
          <p:nvPr>
            <p:ph type="ftr" sz="quarter" idx="3"/>
          </p:nvPr>
        </p:nvSpPr>
        <p:spPr/>
        <p:txBody>
          <a:bodyPr/>
          <a:lstStyle/>
          <a:p>
            <a:r>
              <a:rPr lang="da-DK" smtClean="0"/>
              <a:t>E.Kistenev, UTFSM, 2016</a:t>
            </a:r>
            <a:endParaRPr lang="en-US" dirty="0"/>
          </a:p>
        </p:txBody>
      </p:sp>
      <p:pic>
        <p:nvPicPr>
          <p:cNvPr id="7" name="Picture 6" descr="RhicLuminosityPP.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1524" y="151546"/>
            <a:ext cx="4557691" cy="3962400"/>
          </a:xfrm>
          <a:prstGeom prst="rect">
            <a:avLst/>
          </a:prstGeom>
          <a:solidFill>
            <a:schemeClr val="bg1"/>
          </a:solidFill>
        </p:spPr>
      </p:pic>
      <p:pic>
        <p:nvPicPr>
          <p:cNvPr id="8" name="Picture 7" descr="RhicLuminosityAA.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200" y="152400"/>
            <a:ext cx="4556708" cy="3961546"/>
          </a:xfrm>
          <a:prstGeom prst="rect">
            <a:avLst/>
          </a:prstGeom>
          <a:solidFill>
            <a:schemeClr val="bg1"/>
          </a:solidFill>
        </p:spPr>
      </p:pic>
      <p:pic>
        <p:nvPicPr>
          <p:cNvPr id="9" name="Picture 8" descr="Untitled.tiff"/>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16778" y="4115537"/>
            <a:ext cx="4004329" cy="2762071"/>
          </a:xfrm>
          <a:prstGeom prst="rect">
            <a:avLst/>
          </a:prstGeom>
          <a:solidFill>
            <a:schemeClr val="bg1"/>
          </a:solidFill>
        </p:spPr>
      </p:pic>
      <p:cxnSp>
        <p:nvCxnSpPr>
          <p:cNvPr id="11" name="Straight Arrow Connector 10"/>
          <p:cNvCxnSpPr/>
          <p:nvPr/>
        </p:nvCxnSpPr>
        <p:spPr>
          <a:xfrm flipH="1" flipV="1">
            <a:off x="3810000" y="846138"/>
            <a:ext cx="1143000" cy="3540992"/>
          </a:xfrm>
          <a:prstGeom prst="straightConnector1">
            <a:avLst/>
          </a:prstGeom>
          <a:ln w="2857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flipV="1">
            <a:off x="3775942" y="3265193"/>
            <a:ext cx="1269519" cy="244980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49373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r>
              <a:rPr lang="en-US" altLang="ja-JP" smtClean="0"/>
              <a:t>2015-09-30</a:t>
            </a:r>
            <a:endParaRPr lang="en-US" altLang="ja-JP" dirty="0"/>
          </a:p>
        </p:txBody>
      </p:sp>
      <p:sp>
        <p:nvSpPr>
          <p:cNvPr id="5" name="Slide Number Placeholder 4"/>
          <p:cNvSpPr>
            <a:spLocks noGrp="1"/>
          </p:cNvSpPr>
          <p:nvPr>
            <p:ph type="sldNum" sz="quarter" idx="12"/>
          </p:nvPr>
        </p:nvSpPr>
        <p:spPr/>
        <p:txBody>
          <a:bodyPr/>
          <a:lstStyle/>
          <a:p>
            <a:pPr>
              <a:defRPr/>
            </a:pPr>
            <a:fld id="{22C9EA36-E0DC-48B7-8CB0-15ED98B556CF}" type="slidenum">
              <a:rPr lang="en-US" altLang="ja-JP" smtClean="0"/>
              <a:pPr>
                <a:defRPr/>
              </a:pPr>
              <a:t>5</a:t>
            </a:fld>
            <a:endParaRPr lang="en-US" altLang="ja-JP"/>
          </a:p>
        </p:txBody>
      </p:sp>
      <p:sp>
        <p:nvSpPr>
          <p:cNvPr id="6" name="Footer Placeholder 5"/>
          <p:cNvSpPr>
            <a:spLocks noGrp="1"/>
          </p:cNvSpPr>
          <p:nvPr>
            <p:ph type="ftr" sz="quarter" idx="3"/>
          </p:nvPr>
        </p:nvSpPr>
        <p:spPr/>
        <p:txBody>
          <a:bodyPr/>
          <a:lstStyle/>
          <a:p>
            <a:pPr>
              <a:defRPr/>
            </a:pPr>
            <a:r>
              <a:rPr lang="en-US" altLang="ja-JP" smtClean="0"/>
              <a:t>E.Kistenev, UTFSM, 2016</a:t>
            </a:r>
            <a:endParaRPr lang="en-US" altLang="ja-JP" dirty="0"/>
          </a:p>
        </p:txBody>
      </p:sp>
      <p:pic>
        <p:nvPicPr>
          <p:cNvPr id="8" name="Picture 7"/>
          <p:cNvPicPr>
            <a:picLocks noChangeAspect="1"/>
          </p:cNvPicPr>
          <p:nvPr/>
        </p:nvPicPr>
        <p:blipFill>
          <a:blip r:embed="rId3"/>
          <a:stretch>
            <a:fillRect/>
          </a:stretch>
        </p:blipFill>
        <p:spPr>
          <a:xfrm>
            <a:off x="-324544" y="404664"/>
            <a:ext cx="5836114" cy="3888432"/>
          </a:xfrm>
          <a:prstGeom prst="rect">
            <a:avLst/>
          </a:prstGeom>
        </p:spPr>
      </p:pic>
      <p:sp>
        <p:nvSpPr>
          <p:cNvPr id="9" name="TextBox 8"/>
          <p:cNvSpPr txBox="1"/>
          <p:nvPr/>
        </p:nvSpPr>
        <p:spPr>
          <a:xfrm>
            <a:off x="0" y="0"/>
            <a:ext cx="7956376" cy="461665"/>
          </a:xfrm>
          <a:prstGeom prst="rect">
            <a:avLst/>
          </a:prstGeom>
          <a:solidFill>
            <a:srgbClr val="FF0000"/>
          </a:solidFill>
        </p:spPr>
        <p:txBody>
          <a:bodyPr wrap="square" rtlCol="0">
            <a:spAutoFit/>
          </a:bodyPr>
          <a:lstStyle/>
          <a:p>
            <a:r>
              <a:rPr lang="en-US" sz="2400" dirty="0" smtClean="0">
                <a:solidFill>
                  <a:schemeClr val="bg1"/>
                </a:solidFill>
              </a:rPr>
              <a:t>An experimentalist view of Heavy Ion Collisions</a:t>
            </a:r>
            <a:endParaRPr lang="en-US" sz="2400" dirty="0">
              <a:solidFill>
                <a:schemeClr val="bg1"/>
              </a:solidFill>
            </a:endParaRPr>
          </a:p>
        </p:txBody>
      </p:sp>
      <p:pic>
        <p:nvPicPr>
          <p:cNvPr id="10" name="Picture 9"/>
          <p:cNvPicPr>
            <a:picLocks noChangeAspect="1"/>
          </p:cNvPicPr>
          <p:nvPr/>
        </p:nvPicPr>
        <p:blipFill>
          <a:blip r:embed="rId4"/>
          <a:stretch>
            <a:fillRect/>
          </a:stretch>
        </p:blipFill>
        <p:spPr>
          <a:xfrm>
            <a:off x="16272" y="4365104"/>
            <a:ext cx="6048672" cy="1527991"/>
          </a:xfrm>
          <a:prstGeom prst="rect">
            <a:avLst/>
          </a:prstGeom>
        </p:spPr>
      </p:pic>
      <p:sp>
        <p:nvSpPr>
          <p:cNvPr id="11" name="Rectangle 10"/>
          <p:cNvSpPr/>
          <p:nvPr/>
        </p:nvSpPr>
        <p:spPr>
          <a:xfrm>
            <a:off x="4255368" y="1268760"/>
            <a:ext cx="4860032" cy="3416320"/>
          </a:xfrm>
          <a:prstGeom prst="rect">
            <a:avLst/>
          </a:prstGeom>
        </p:spPr>
        <p:txBody>
          <a:bodyPr wrap="square">
            <a:spAutoFit/>
          </a:bodyPr>
          <a:lstStyle/>
          <a:p>
            <a:pPr lvl="1" eaLnBrk="1" hangingPunct="1"/>
            <a:r>
              <a:rPr lang="en-US" sz="2400" dirty="0" smtClean="0">
                <a:latin typeface="Arial" charset="0"/>
                <a:cs typeface="Arial" charset="0"/>
              </a:rPr>
              <a:t>The collective nature of the the collision created medium  converts </a:t>
            </a:r>
            <a:r>
              <a:rPr lang="en-US" sz="2400" dirty="0">
                <a:solidFill>
                  <a:srgbClr val="0000FF"/>
                </a:solidFill>
                <a:latin typeface="Arial" charset="0"/>
                <a:cs typeface="Arial" charset="0"/>
              </a:rPr>
              <a:t>initial state </a:t>
            </a:r>
            <a:r>
              <a:rPr lang="en-US" sz="2400" dirty="0" smtClean="0">
                <a:latin typeface="Arial" charset="0"/>
                <a:cs typeface="Arial" charset="0"/>
              </a:rPr>
              <a:t>azimuthal asymmetry into </a:t>
            </a:r>
            <a:r>
              <a:rPr lang="en-US" sz="2400" dirty="0">
                <a:latin typeface="Arial" charset="0"/>
                <a:cs typeface="Arial" charset="0"/>
              </a:rPr>
              <a:t>a  </a:t>
            </a:r>
            <a:r>
              <a:rPr lang="en-US" sz="2400" i="1" dirty="0">
                <a:solidFill>
                  <a:srgbClr val="0000FF"/>
                </a:solidFill>
                <a:latin typeface="Arial" charset="0"/>
                <a:cs typeface="Arial" charset="0"/>
              </a:rPr>
              <a:t>strong</a:t>
            </a:r>
            <a:r>
              <a:rPr lang="en-US" sz="2400" dirty="0">
                <a:latin typeface="Arial" charset="0"/>
                <a:cs typeface="Arial" charset="0"/>
              </a:rPr>
              <a:t> signal in </a:t>
            </a:r>
            <a:r>
              <a:rPr lang="en-US" sz="2400" dirty="0" smtClean="0">
                <a:latin typeface="Arial" charset="0"/>
                <a:cs typeface="Arial" charset="0"/>
              </a:rPr>
              <a:t>the </a:t>
            </a:r>
            <a:r>
              <a:rPr lang="en-US" sz="2400" dirty="0">
                <a:solidFill>
                  <a:srgbClr val="0000FF"/>
                </a:solidFill>
                <a:latin typeface="Arial" charset="0"/>
                <a:cs typeface="Arial" charset="0"/>
              </a:rPr>
              <a:t>final state </a:t>
            </a:r>
            <a:r>
              <a:rPr lang="en-US" sz="2400" dirty="0" smtClean="0">
                <a:latin typeface="Arial" charset="0"/>
                <a:cs typeface="Arial" charset="0"/>
              </a:rPr>
              <a:t>particle emission pattern</a:t>
            </a:r>
          </a:p>
          <a:p>
            <a:pPr lvl="1" eaLnBrk="1" hangingPunct="1"/>
            <a:r>
              <a:rPr lang="en-US" sz="2400" dirty="0" smtClean="0">
                <a:latin typeface="Arial" charset="0"/>
                <a:cs typeface="Arial" charset="0"/>
              </a:rPr>
              <a:t> </a:t>
            </a:r>
            <a:r>
              <a:rPr lang="en-US" altLang="ja-JP" sz="2400" dirty="0" err="1">
                <a:latin typeface="Arial" charset="0"/>
                <a:ea typeface="ＭＳ Ｐゴシック" pitchFamily="46" charset="-128"/>
                <a:cs typeface="Arial" charset="0"/>
              </a:rPr>
              <a:t>dn</a:t>
            </a:r>
            <a:r>
              <a:rPr lang="en-US" altLang="ja-JP" sz="2400" dirty="0">
                <a:latin typeface="Arial" charset="0"/>
                <a:ea typeface="ＭＳ Ｐゴシック" pitchFamily="46" charset="-128"/>
                <a:cs typeface="Arial" charset="0"/>
              </a:rPr>
              <a:t>/</a:t>
            </a:r>
            <a:r>
              <a:rPr lang="en-US" altLang="ja-JP" sz="2400" dirty="0" err="1">
                <a:latin typeface="Arial" charset="0"/>
                <a:ea typeface="ＭＳ Ｐゴシック" pitchFamily="46" charset="-128"/>
                <a:cs typeface="Arial" charset="0"/>
              </a:rPr>
              <a:t>d</a:t>
            </a:r>
            <a:r>
              <a:rPr lang="en-US" altLang="ja-JP" sz="2400" dirty="0" err="1">
                <a:latin typeface="Symbol" pitchFamily="18" charset="2"/>
                <a:ea typeface="ＭＳ Ｐゴシック" pitchFamily="46" charset="-128"/>
                <a:cs typeface="Arial" charset="0"/>
              </a:rPr>
              <a:t>f</a:t>
            </a:r>
            <a:r>
              <a:rPr lang="en-US" altLang="ja-JP" sz="2400" dirty="0">
                <a:latin typeface="Arial" charset="0"/>
                <a:ea typeface="ＭＳ Ｐゴシック" pitchFamily="46" charset="-128"/>
                <a:cs typeface="Arial" charset="0"/>
              </a:rPr>
              <a:t> ~ 1 + 2</a:t>
            </a:r>
            <a:r>
              <a:rPr lang="en-US" altLang="ja-JP" sz="2400" dirty="0">
                <a:solidFill>
                  <a:srgbClr val="0000FF"/>
                </a:solidFill>
                <a:latin typeface="Arial" charset="0"/>
                <a:ea typeface="ＭＳ Ｐゴシック" pitchFamily="46" charset="-128"/>
                <a:cs typeface="Arial" charset="0"/>
              </a:rPr>
              <a:t> v</a:t>
            </a:r>
            <a:r>
              <a:rPr lang="en-US" altLang="ja-JP" sz="2400" baseline="-25000" dirty="0">
                <a:solidFill>
                  <a:srgbClr val="0000FF"/>
                </a:solidFill>
                <a:latin typeface="Arial" charset="0"/>
                <a:ea typeface="ＭＳ Ｐゴシック" pitchFamily="46" charset="-128"/>
                <a:cs typeface="Arial" charset="0"/>
              </a:rPr>
              <a:t>2</a:t>
            </a:r>
            <a:r>
              <a:rPr lang="en-US" altLang="ja-JP" sz="2400" dirty="0">
                <a:solidFill>
                  <a:srgbClr val="0000FF"/>
                </a:solidFill>
                <a:latin typeface="Arial" charset="0"/>
                <a:ea typeface="ＭＳ Ｐゴシック" pitchFamily="46" charset="-128"/>
                <a:cs typeface="Arial" charset="0"/>
              </a:rPr>
              <a:t>(</a:t>
            </a:r>
            <a:r>
              <a:rPr lang="en-US" altLang="ja-JP" sz="2400" dirty="0" err="1">
                <a:solidFill>
                  <a:srgbClr val="0000FF"/>
                </a:solidFill>
                <a:latin typeface="Arial" charset="0"/>
                <a:ea typeface="ＭＳ Ｐゴシック" pitchFamily="46" charset="-128"/>
                <a:cs typeface="Arial" charset="0"/>
              </a:rPr>
              <a:t>p</a:t>
            </a:r>
            <a:r>
              <a:rPr lang="en-US" altLang="ja-JP" sz="2400" baseline="-25000" dirty="0" err="1">
                <a:solidFill>
                  <a:srgbClr val="0000FF"/>
                </a:solidFill>
                <a:latin typeface="Arial" charset="0"/>
                <a:ea typeface="ＭＳ Ｐゴシック" pitchFamily="46" charset="-128"/>
                <a:cs typeface="Arial" charset="0"/>
              </a:rPr>
              <a:t>T</a:t>
            </a:r>
            <a:r>
              <a:rPr lang="en-US" altLang="ja-JP" sz="2400" dirty="0">
                <a:solidFill>
                  <a:srgbClr val="0000FF"/>
                </a:solidFill>
                <a:latin typeface="Arial" charset="0"/>
                <a:ea typeface="ＭＳ Ｐゴシック" pitchFamily="46" charset="-128"/>
                <a:cs typeface="Arial" charset="0"/>
              </a:rPr>
              <a:t>)</a:t>
            </a:r>
            <a:r>
              <a:rPr lang="en-US" altLang="ja-JP" sz="2400" dirty="0">
                <a:latin typeface="Arial" charset="0"/>
                <a:ea typeface="ＭＳ Ｐゴシック" pitchFamily="46" charset="-128"/>
                <a:cs typeface="Arial" charset="0"/>
              </a:rPr>
              <a:t> </a:t>
            </a:r>
            <a:r>
              <a:rPr lang="en-US" altLang="ja-JP" sz="2400" dirty="0" err="1">
                <a:latin typeface="Arial" charset="0"/>
                <a:ea typeface="ＭＳ Ｐゴシック" pitchFamily="46" charset="-128"/>
                <a:cs typeface="Arial" charset="0"/>
              </a:rPr>
              <a:t>cos</a:t>
            </a:r>
            <a:r>
              <a:rPr lang="en-US" altLang="ja-JP" sz="2400" dirty="0">
                <a:latin typeface="Arial" charset="0"/>
                <a:ea typeface="ＭＳ Ｐゴシック" pitchFamily="46" charset="-128"/>
                <a:cs typeface="Arial" charset="0"/>
              </a:rPr>
              <a:t> (2</a:t>
            </a:r>
            <a:r>
              <a:rPr lang="en-US" altLang="ja-JP" sz="2400" dirty="0">
                <a:latin typeface="Symbol" pitchFamily="18" charset="2"/>
                <a:ea typeface="ＭＳ Ｐゴシック" pitchFamily="46" charset="-128"/>
                <a:cs typeface="Arial" charset="0"/>
              </a:rPr>
              <a:t> f</a:t>
            </a:r>
            <a:r>
              <a:rPr lang="en-US" altLang="ja-JP" sz="2400" dirty="0">
                <a:latin typeface="Arial" charset="0"/>
                <a:ea typeface="ＭＳ Ｐゴシック" pitchFamily="46" charset="-128"/>
                <a:cs typeface="Arial" charset="0"/>
              </a:rPr>
              <a:t>) </a:t>
            </a:r>
            <a:endParaRPr lang="en-US" altLang="ja-JP" sz="2400" dirty="0" smtClean="0">
              <a:latin typeface="Arial" charset="0"/>
              <a:ea typeface="ＭＳ Ｐゴシック" pitchFamily="46" charset="-128"/>
              <a:cs typeface="Arial" charset="0"/>
            </a:endParaRPr>
          </a:p>
          <a:p>
            <a:pPr lvl="1" eaLnBrk="1" hangingPunct="1"/>
            <a:endParaRPr lang="en-US" sz="2400" dirty="0">
              <a:latin typeface="Arial" charset="0"/>
              <a:ea typeface="ＭＳ Ｐゴシック" pitchFamily="46" charset="-128"/>
              <a:cs typeface="Arial" charset="0"/>
            </a:endParaRPr>
          </a:p>
        </p:txBody>
      </p:sp>
      <p:sp>
        <p:nvSpPr>
          <p:cNvPr id="12" name="TextBox 11"/>
          <p:cNvSpPr txBox="1"/>
          <p:nvPr/>
        </p:nvSpPr>
        <p:spPr>
          <a:xfrm>
            <a:off x="3779912" y="6021288"/>
            <a:ext cx="5184576" cy="461665"/>
          </a:xfrm>
          <a:prstGeom prst="rect">
            <a:avLst/>
          </a:prstGeom>
          <a:solidFill>
            <a:srgbClr val="FFFF00"/>
          </a:solidFill>
        </p:spPr>
        <p:txBody>
          <a:bodyPr wrap="square" rtlCol="0">
            <a:spAutoFit/>
          </a:bodyPr>
          <a:lstStyle/>
          <a:p>
            <a:pPr marL="0" lvl="1"/>
            <a:r>
              <a:rPr lang="en-US" sz="2400" dirty="0">
                <a:latin typeface="Arial" charset="0"/>
                <a:ea typeface="ＭＳ Ｐゴシック" pitchFamily="46" charset="-128"/>
                <a:cs typeface="Arial" charset="0"/>
              </a:rPr>
              <a:t>V3 and higher tells of </a:t>
            </a:r>
            <a:r>
              <a:rPr lang="en-US" sz="2400" dirty="0" smtClean="0">
                <a:latin typeface="Arial" charset="0"/>
                <a:ea typeface="ＭＳ Ｐゴシック" pitchFamily="46" charset="-128"/>
                <a:cs typeface="Arial" charset="0"/>
              </a:rPr>
              <a:t>fluctuations</a:t>
            </a:r>
            <a:endParaRPr lang="en-US" dirty="0"/>
          </a:p>
        </p:txBody>
      </p:sp>
    </p:spTree>
    <p:extLst>
      <p:ext uri="{BB962C8B-B14F-4D97-AF65-F5344CB8AC3E}">
        <p14:creationId xmlns:p14="http://schemas.microsoft.com/office/powerpoint/2010/main" val="206879483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E7E3A7C4-2310-064D-BED4-654FFE977F71}" type="datetime4">
              <a:rPr lang="en-US" altLang="ja-JP" smtClean="0"/>
              <a:t>January 15, 2016</a:t>
            </a:fld>
            <a:endParaRPr lang="en-US" altLang="ja-JP" dirty="0"/>
          </a:p>
        </p:txBody>
      </p:sp>
      <p:sp>
        <p:nvSpPr>
          <p:cNvPr id="5" name="Slide Number Placeholder 4"/>
          <p:cNvSpPr>
            <a:spLocks noGrp="1"/>
          </p:cNvSpPr>
          <p:nvPr>
            <p:ph type="sldNum" sz="quarter" idx="12"/>
          </p:nvPr>
        </p:nvSpPr>
        <p:spPr/>
        <p:txBody>
          <a:bodyPr/>
          <a:lstStyle/>
          <a:p>
            <a:pPr>
              <a:defRPr/>
            </a:pPr>
            <a:fld id="{22C9EA36-E0DC-48B7-8CB0-15ED98B556CF}" type="slidenum">
              <a:rPr lang="en-US" altLang="ja-JP" smtClean="0"/>
              <a:pPr>
                <a:defRPr/>
              </a:pPr>
              <a:t>6</a:t>
            </a:fld>
            <a:endParaRPr lang="en-US" altLang="ja-JP"/>
          </a:p>
        </p:txBody>
      </p:sp>
      <p:sp>
        <p:nvSpPr>
          <p:cNvPr id="6" name="Footer Placeholder 5"/>
          <p:cNvSpPr>
            <a:spLocks noGrp="1"/>
          </p:cNvSpPr>
          <p:nvPr>
            <p:ph type="ftr" sz="quarter" idx="3"/>
          </p:nvPr>
        </p:nvSpPr>
        <p:spPr/>
        <p:txBody>
          <a:bodyPr/>
          <a:lstStyle/>
          <a:p>
            <a:pPr>
              <a:defRPr/>
            </a:pPr>
            <a:r>
              <a:rPr lang="en-US" altLang="ja-JP" smtClean="0"/>
              <a:t>E.Kistenev, UTFSM, 2016</a:t>
            </a:r>
            <a:endParaRPr lang="en-US" altLang="ja-JP" dirty="0"/>
          </a:p>
        </p:txBody>
      </p:sp>
      <p:pic>
        <p:nvPicPr>
          <p:cNvPr id="7" name="Picture 6"/>
          <p:cNvPicPr>
            <a:picLocks noChangeAspect="1"/>
          </p:cNvPicPr>
          <p:nvPr/>
        </p:nvPicPr>
        <p:blipFill>
          <a:blip r:embed="rId2"/>
          <a:stretch>
            <a:fillRect/>
          </a:stretch>
        </p:blipFill>
        <p:spPr>
          <a:xfrm>
            <a:off x="8467" y="304800"/>
            <a:ext cx="9144000" cy="3556000"/>
          </a:xfrm>
          <a:prstGeom prst="rect">
            <a:avLst/>
          </a:prstGeom>
        </p:spPr>
      </p:pic>
      <p:pic>
        <p:nvPicPr>
          <p:cNvPr id="8" name="Picture 7"/>
          <p:cNvPicPr>
            <a:picLocks noChangeAspect="1"/>
          </p:cNvPicPr>
          <p:nvPr/>
        </p:nvPicPr>
        <p:blipFill>
          <a:blip r:embed="rId3"/>
          <a:stretch>
            <a:fillRect/>
          </a:stretch>
        </p:blipFill>
        <p:spPr>
          <a:xfrm>
            <a:off x="0" y="3276600"/>
            <a:ext cx="9144000" cy="3398108"/>
          </a:xfrm>
          <a:prstGeom prst="rect">
            <a:avLst/>
          </a:prstGeom>
        </p:spPr>
      </p:pic>
      <p:cxnSp>
        <p:nvCxnSpPr>
          <p:cNvPr id="9" name="Straight Connector 8"/>
          <p:cNvCxnSpPr/>
          <p:nvPr/>
        </p:nvCxnSpPr>
        <p:spPr bwMode="auto">
          <a:xfrm>
            <a:off x="5616787" y="4075853"/>
            <a:ext cx="822960" cy="822960"/>
          </a:xfrm>
          <a:prstGeom prst="line">
            <a:avLst/>
          </a:prstGeom>
          <a:noFill/>
          <a:ln w="9525" cap="flat" cmpd="sng" algn="ctr">
            <a:noFill/>
            <a:prstDash val="solid"/>
            <a:round/>
            <a:headEnd type="none" w="med" len="med"/>
            <a:tailEnd type="triangle" w="lg"/>
          </a:ln>
          <a:effectLst/>
        </p:spPr>
      </p:cxnSp>
      <p:cxnSp>
        <p:nvCxnSpPr>
          <p:cNvPr id="11" name="Straight Arrow Connector 10"/>
          <p:cNvCxnSpPr/>
          <p:nvPr/>
        </p:nvCxnSpPr>
        <p:spPr bwMode="auto">
          <a:xfrm flipH="1">
            <a:off x="3733800" y="3810000"/>
            <a:ext cx="1371600" cy="1752600"/>
          </a:xfrm>
          <a:prstGeom prst="straightConnector1">
            <a:avLst/>
          </a:prstGeom>
          <a:noFill/>
          <a:ln w="38100" cap="flat" cmpd="sng" algn="ctr">
            <a:solidFill>
              <a:srgbClr val="0101FF"/>
            </a:solidFill>
            <a:prstDash val="solid"/>
            <a:round/>
            <a:headEnd type="none" w="med" len="med"/>
            <a:tailEnd type="stealth"/>
          </a:ln>
          <a:effectLst/>
        </p:spPr>
      </p:cxnSp>
      <p:cxnSp>
        <p:nvCxnSpPr>
          <p:cNvPr id="18" name="Straight Arrow Connector 17"/>
          <p:cNvCxnSpPr/>
          <p:nvPr/>
        </p:nvCxnSpPr>
        <p:spPr bwMode="auto">
          <a:xfrm flipH="1">
            <a:off x="2286000" y="4648200"/>
            <a:ext cx="2971800" cy="1447800"/>
          </a:xfrm>
          <a:prstGeom prst="straightConnector1">
            <a:avLst/>
          </a:prstGeom>
          <a:noFill/>
          <a:ln w="38100" cap="flat" cmpd="sng" algn="ctr">
            <a:solidFill>
              <a:srgbClr val="FF0000"/>
            </a:solidFill>
            <a:prstDash val="solid"/>
            <a:round/>
            <a:headEnd type="none" w="med" len="med"/>
            <a:tailEnd type="stealth"/>
          </a:ln>
          <a:effectLst/>
        </p:spPr>
      </p:cxnSp>
      <p:sp>
        <p:nvSpPr>
          <p:cNvPr id="21" name="TextBox 20"/>
          <p:cNvSpPr txBox="1"/>
          <p:nvPr/>
        </p:nvSpPr>
        <p:spPr>
          <a:xfrm>
            <a:off x="5334000" y="4876800"/>
            <a:ext cx="762000" cy="369332"/>
          </a:xfrm>
          <a:prstGeom prst="rect">
            <a:avLst/>
          </a:prstGeom>
          <a:solidFill>
            <a:srgbClr val="FFFF00"/>
          </a:solidFill>
        </p:spPr>
        <p:txBody>
          <a:bodyPr wrap="square" rtlCol="0">
            <a:spAutoFit/>
          </a:bodyPr>
          <a:lstStyle/>
          <a:p>
            <a:r>
              <a:rPr lang="en-US" b="1" dirty="0" smtClean="0"/>
              <a:t>RHIC</a:t>
            </a:r>
            <a:endParaRPr lang="en-US" b="1" dirty="0"/>
          </a:p>
        </p:txBody>
      </p:sp>
      <p:sp>
        <p:nvSpPr>
          <p:cNvPr id="22" name="TextBox 21"/>
          <p:cNvSpPr txBox="1"/>
          <p:nvPr/>
        </p:nvSpPr>
        <p:spPr>
          <a:xfrm>
            <a:off x="5334000" y="3733800"/>
            <a:ext cx="762000" cy="369332"/>
          </a:xfrm>
          <a:prstGeom prst="rect">
            <a:avLst/>
          </a:prstGeom>
          <a:solidFill>
            <a:srgbClr val="FFFF00"/>
          </a:solidFill>
        </p:spPr>
        <p:txBody>
          <a:bodyPr wrap="square" rtlCol="0">
            <a:spAutoFit/>
          </a:bodyPr>
          <a:lstStyle/>
          <a:p>
            <a:r>
              <a:rPr lang="en-US" b="1" dirty="0" smtClean="0"/>
              <a:t>LHC</a:t>
            </a:r>
            <a:endParaRPr lang="en-US" b="1" dirty="0"/>
          </a:p>
        </p:txBody>
      </p:sp>
    </p:spTree>
    <p:extLst>
      <p:ext uri="{BB962C8B-B14F-4D97-AF65-F5344CB8AC3E}">
        <p14:creationId xmlns:p14="http://schemas.microsoft.com/office/powerpoint/2010/main" val="312429598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30173" y="0"/>
            <a:ext cx="7924800" cy="762000"/>
          </a:xfrm>
        </p:spPr>
        <p:txBody>
          <a:bodyPr>
            <a:normAutofit/>
          </a:bodyPr>
          <a:lstStyle/>
          <a:p>
            <a:r>
              <a:rPr lang="en-US" sz="3600" dirty="0" smtClean="0"/>
              <a:t>QGP program near </a:t>
            </a:r>
            <a:r>
              <a:rPr lang="en-US" sz="3600" dirty="0" err="1" smtClean="0"/>
              <a:t>Tc</a:t>
            </a:r>
            <a:endParaRPr lang="en-US" sz="3600" dirty="0"/>
          </a:p>
        </p:txBody>
      </p:sp>
      <p:sp>
        <p:nvSpPr>
          <p:cNvPr id="2" name="Content Placeholder 1"/>
          <p:cNvSpPr>
            <a:spLocks noGrp="1"/>
          </p:cNvSpPr>
          <p:nvPr>
            <p:ph idx="1"/>
          </p:nvPr>
        </p:nvSpPr>
        <p:spPr>
          <a:xfrm>
            <a:off x="5410200" y="1197626"/>
            <a:ext cx="3679032" cy="5140867"/>
          </a:xfrm>
        </p:spPr>
        <p:txBody>
          <a:bodyPr>
            <a:normAutofit/>
          </a:bodyPr>
          <a:lstStyle/>
          <a:p>
            <a:r>
              <a:rPr lang="en-US" b="1" dirty="0" smtClean="0"/>
              <a:t>Detailed inspection of QGP near T</a:t>
            </a:r>
            <a:r>
              <a:rPr lang="en-US" b="1" baseline="-25000" dirty="0" smtClean="0"/>
              <a:t>c</a:t>
            </a:r>
            <a:r>
              <a:rPr lang="en-US" b="1" dirty="0" smtClean="0"/>
              <a:t> using probes over a broad range of scales</a:t>
            </a:r>
          </a:p>
          <a:p>
            <a:pPr lvl="1"/>
            <a:r>
              <a:rPr lang="en-US" b="1" dirty="0" smtClean="0"/>
              <a:t>Jet and Di-jet </a:t>
            </a:r>
          </a:p>
          <a:p>
            <a:pPr lvl="1"/>
            <a:r>
              <a:rPr lang="en-US" b="1" dirty="0" smtClean="0"/>
              <a:t>γ-jet correlations</a:t>
            </a:r>
          </a:p>
          <a:p>
            <a:pPr lvl="1"/>
            <a:r>
              <a:rPr lang="en-US" b="1" dirty="0" smtClean="0"/>
              <a:t>Heavy flavor </a:t>
            </a:r>
            <a:r>
              <a:rPr lang="en-US" b="1" dirty="0" smtClean="0"/>
              <a:t>jets</a:t>
            </a:r>
            <a:endParaRPr lang="en-US" b="1" dirty="0" smtClean="0"/>
          </a:p>
          <a:p>
            <a:pPr lvl="1"/>
            <a:r>
              <a:rPr lang="en-US" b="1" dirty="0" smtClean="0"/>
              <a:t>Separated </a:t>
            </a:r>
            <a:r>
              <a:rPr lang="el-GR" b="1" dirty="0" smtClean="0"/>
              <a:t>ϒ</a:t>
            </a:r>
            <a:r>
              <a:rPr lang="en-US" b="1" dirty="0" smtClean="0"/>
              <a:t>(1s),</a:t>
            </a:r>
            <a:r>
              <a:rPr lang="el-GR" b="1" dirty="0"/>
              <a:t> ϒ</a:t>
            </a:r>
            <a:r>
              <a:rPr lang="en-US" b="1" dirty="0" smtClean="0"/>
              <a:t>(2s),</a:t>
            </a:r>
            <a:r>
              <a:rPr lang="el-GR" b="1" dirty="0"/>
              <a:t> ϒ</a:t>
            </a:r>
            <a:r>
              <a:rPr lang="en-US" b="1" dirty="0" smtClean="0"/>
              <a:t>(3s</a:t>
            </a:r>
            <a:r>
              <a:rPr lang="en-US" b="1" dirty="0" smtClean="0"/>
              <a:t>)</a:t>
            </a:r>
            <a:endParaRPr lang="en-US" b="1" dirty="0" smtClean="0"/>
          </a:p>
        </p:txBody>
      </p:sp>
      <p:sp>
        <p:nvSpPr>
          <p:cNvPr id="7" name="Date Placeholder 6"/>
          <p:cNvSpPr>
            <a:spLocks noGrp="1"/>
          </p:cNvSpPr>
          <p:nvPr>
            <p:ph type="dt" sz="half" idx="10"/>
          </p:nvPr>
        </p:nvSpPr>
        <p:spPr/>
        <p:txBody>
          <a:bodyPr/>
          <a:lstStyle/>
          <a:p>
            <a:fld id="{A2E0A94E-9190-C24E-9061-464113AD2C3B}" type="datetime4">
              <a:rPr lang="en-US" smtClean="0"/>
              <a:t>January 14, 2016</a:t>
            </a:fld>
            <a:endParaRPr lang="en-US" dirty="0"/>
          </a:p>
        </p:txBody>
      </p:sp>
      <p:sp>
        <p:nvSpPr>
          <p:cNvPr id="9" name="Slide Number Placeholder 8"/>
          <p:cNvSpPr>
            <a:spLocks noGrp="1"/>
          </p:cNvSpPr>
          <p:nvPr>
            <p:ph type="sldNum" sz="quarter" idx="12"/>
          </p:nvPr>
        </p:nvSpPr>
        <p:spPr/>
        <p:txBody>
          <a:bodyPr/>
          <a:lstStyle/>
          <a:p>
            <a:fld id="{EDE73889-8752-428C-A11C-8679396BAC9B}" type="slidenum">
              <a:rPr lang="en-US" smtClean="0"/>
              <a:pPr/>
              <a:t>7</a:t>
            </a:fld>
            <a:endParaRPr lang="en-US"/>
          </a:p>
        </p:txBody>
      </p:sp>
      <p:sp>
        <p:nvSpPr>
          <p:cNvPr id="8" name="Footer Placeholder 7"/>
          <p:cNvSpPr>
            <a:spLocks noGrp="1"/>
          </p:cNvSpPr>
          <p:nvPr>
            <p:ph type="ftr" sz="quarter" idx="3"/>
          </p:nvPr>
        </p:nvSpPr>
        <p:spPr/>
        <p:txBody>
          <a:bodyPr/>
          <a:lstStyle/>
          <a:p>
            <a:r>
              <a:rPr lang="da-DK" smtClean="0"/>
              <a:t>E.Kistenev, UTFSM, 2016</a:t>
            </a:r>
            <a:endParaRPr lang="en-US"/>
          </a:p>
        </p:txBody>
      </p:sp>
      <p:pic>
        <p:nvPicPr>
          <p:cNvPr id="11" name="Content Placeholder 10"/>
          <p:cNvPicPr>
            <a:picLocks noChangeAspect="1"/>
          </p:cNvPicPr>
          <p:nvPr/>
        </p:nvPicPr>
        <p:blipFill rotWithShape="1">
          <a:blip r:embed="rId2">
            <a:clrChange>
              <a:clrFrom>
                <a:srgbClr val="FFFFFF"/>
              </a:clrFrom>
              <a:clrTo>
                <a:srgbClr val="FFFFFF">
                  <a:alpha val="0"/>
                </a:srgbClr>
              </a:clrTo>
            </a:clrChange>
          </a:blip>
          <a:srcRect b="2782"/>
          <a:stretch/>
        </p:blipFill>
        <p:spPr>
          <a:xfrm>
            <a:off x="-104339" y="1744921"/>
            <a:ext cx="5628840" cy="4046279"/>
          </a:xfrm>
          <a:prstGeom prst="rect">
            <a:avLst/>
          </a:prstGeom>
        </p:spPr>
      </p:pic>
    </p:spTree>
    <p:extLst>
      <p:ext uri="{BB962C8B-B14F-4D97-AF65-F5344CB8AC3E}">
        <p14:creationId xmlns:p14="http://schemas.microsoft.com/office/powerpoint/2010/main" val="29729352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1619672" y="6547069"/>
            <a:ext cx="2130425" cy="341313"/>
          </a:xfrm>
        </p:spPr>
        <p:txBody>
          <a:bodyPr/>
          <a:lstStyle/>
          <a:p>
            <a:pPr>
              <a:defRPr/>
            </a:pPr>
            <a:r>
              <a:rPr lang="en-US" altLang="ja-JP" smtClean="0"/>
              <a:t>2015-09-30</a:t>
            </a:r>
            <a:endParaRPr lang="en-US" altLang="ja-JP" dirty="0"/>
          </a:p>
        </p:txBody>
      </p:sp>
      <p:sp>
        <p:nvSpPr>
          <p:cNvPr id="5" name="Slide Number Placeholder 4"/>
          <p:cNvSpPr>
            <a:spLocks noGrp="1"/>
          </p:cNvSpPr>
          <p:nvPr>
            <p:ph type="sldNum" sz="quarter" idx="12"/>
          </p:nvPr>
        </p:nvSpPr>
        <p:spPr/>
        <p:txBody>
          <a:bodyPr/>
          <a:lstStyle/>
          <a:p>
            <a:pPr>
              <a:defRPr/>
            </a:pPr>
            <a:fld id="{22C9EA36-E0DC-48B7-8CB0-15ED98B556CF}" type="slidenum">
              <a:rPr lang="en-US" altLang="ja-JP" smtClean="0"/>
              <a:pPr>
                <a:defRPr/>
              </a:pPr>
              <a:t>8</a:t>
            </a:fld>
            <a:endParaRPr lang="en-US" altLang="ja-JP"/>
          </a:p>
        </p:txBody>
      </p:sp>
      <p:sp>
        <p:nvSpPr>
          <p:cNvPr id="6" name="Footer Placeholder 5"/>
          <p:cNvSpPr>
            <a:spLocks noGrp="1"/>
          </p:cNvSpPr>
          <p:nvPr>
            <p:ph type="ftr" sz="quarter" idx="3"/>
          </p:nvPr>
        </p:nvSpPr>
        <p:spPr/>
        <p:txBody>
          <a:bodyPr/>
          <a:lstStyle/>
          <a:p>
            <a:pPr>
              <a:defRPr/>
            </a:pPr>
            <a:r>
              <a:rPr lang="en-US" altLang="ja-JP" smtClean="0"/>
              <a:t>E.Kistenev, UTFSM, 2016</a:t>
            </a:r>
            <a:endParaRPr lang="en-US" altLang="ja-JP" dirty="0"/>
          </a:p>
        </p:txBody>
      </p:sp>
      <p:sp>
        <p:nvSpPr>
          <p:cNvPr id="7" name="Rectangle 2"/>
          <p:cNvSpPr txBox="1">
            <a:spLocks noChangeArrowheads="1"/>
          </p:cNvSpPr>
          <p:nvPr/>
        </p:nvSpPr>
        <p:spPr>
          <a:xfrm>
            <a:off x="0" y="0"/>
            <a:ext cx="8676456" cy="457200"/>
          </a:xfrm>
          <a:prstGeom prst="rect">
            <a:avLst/>
          </a:prstGeom>
          <a:solidFill>
            <a:srgbClr val="FF0000"/>
          </a:solidFill>
        </p:spPr>
        <p:txBody>
          <a:bodyPr/>
          <a:lstStyle>
            <a:lvl1pPr algn="l" rtl="0" eaLnBrk="0" fontAlgn="base" hangingPunct="0">
              <a:lnSpc>
                <a:spcPct val="90000"/>
              </a:lnSpc>
              <a:spcBef>
                <a:spcPct val="0"/>
              </a:spcBef>
              <a:spcAft>
                <a:spcPct val="0"/>
              </a:spcAft>
              <a:defRPr kumimoji="1" sz="3600" b="1">
                <a:solidFill>
                  <a:schemeClr val="tx2"/>
                </a:solidFill>
                <a:latin typeface="+mj-lt"/>
                <a:ea typeface="+mj-ea"/>
                <a:cs typeface="+mj-cs"/>
              </a:defRPr>
            </a:lvl1pPr>
            <a:lvl2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2pPr>
            <a:lvl3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3pPr>
            <a:lvl4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4pPr>
            <a:lvl5pPr algn="l" rtl="0" eaLnBrk="0" fontAlgn="base" hangingPunct="0">
              <a:lnSpc>
                <a:spcPct val="90000"/>
              </a:lnSpc>
              <a:spcBef>
                <a:spcPct val="0"/>
              </a:spcBef>
              <a:spcAft>
                <a:spcPct val="0"/>
              </a:spcAft>
              <a:defRPr kumimoji="1" sz="3600" b="1">
                <a:solidFill>
                  <a:schemeClr val="tx2"/>
                </a:solidFill>
                <a:latin typeface="Arial" charset="0"/>
                <a:ea typeface="ＭＳ Ｐゴシック" pitchFamily="50" charset="-128"/>
              </a:defRPr>
            </a:lvl5pPr>
            <a:lvl6pPr marL="4572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6pPr>
            <a:lvl7pPr marL="9144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7pPr>
            <a:lvl8pPr marL="13716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8pPr>
            <a:lvl9pPr marL="1828800" algn="l" rtl="0" fontAlgn="base">
              <a:lnSpc>
                <a:spcPct val="90000"/>
              </a:lnSpc>
              <a:spcBef>
                <a:spcPct val="0"/>
              </a:spcBef>
              <a:spcAft>
                <a:spcPct val="0"/>
              </a:spcAft>
              <a:defRPr kumimoji="1" sz="3600" b="1">
                <a:solidFill>
                  <a:schemeClr val="tx2"/>
                </a:solidFill>
                <a:latin typeface="Arial" charset="0"/>
                <a:ea typeface="ＭＳ Ｐゴシック" pitchFamily="50" charset="-128"/>
              </a:defRPr>
            </a:lvl9pPr>
          </a:lstStyle>
          <a:p>
            <a:r>
              <a:rPr lang="en-US" sz="3200" dirty="0" smtClean="0">
                <a:solidFill>
                  <a:srgbClr val="FFFFFF"/>
                </a:solidFill>
              </a:rPr>
              <a:t>J/</a:t>
            </a:r>
            <a:r>
              <a:rPr lang="en-US" sz="3200" dirty="0" err="1" smtClean="0">
                <a:solidFill>
                  <a:srgbClr val="FFFFFF"/>
                </a:solidFill>
              </a:rPr>
              <a:t>ψ</a:t>
            </a:r>
            <a:r>
              <a:rPr lang="en-US" sz="3200" dirty="0" smtClean="0">
                <a:solidFill>
                  <a:srgbClr val="FFFFFF"/>
                </a:solidFill>
              </a:rPr>
              <a:t> production and differential suppression  the ?????</a:t>
            </a:r>
            <a:endParaRPr lang="en-US" sz="3200" dirty="0">
              <a:solidFill>
                <a:srgbClr val="FFFFFF"/>
              </a:solidFill>
            </a:endParaRPr>
          </a:p>
        </p:txBody>
      </p:sp>
      <p:sp>
        <p:nvSpPr>
          <p:cNvPr id="11" name="Arc 11"/>
          <p:cNvSpPr>
            <a:spLocks/>
          </p:cNvSpPr>
          <p:nvPr/>
        </p:nvSpPr>
        <p:spPr bwMode="auto">
          <a:xfrm>
            <a:off x="1475656" y="-1179512"/>
            <a:ext cx="6264275" cy="3608388"/>
          </a:xfrm>
          <a:custGeom>
            <a:avLst/>
            <a:gdLst>
              <a:gd name="G0" fmla="+- 0 0 0"/>
              <a:gd name="G1" fmla="+- 0 0 0"/>
              <a:gd name="G2" fmla="+- 21600 0 0"/>
              <a:gd name="T0" fmla="*/ 18327 w 18327"/>
              <a:gd name="T1" fmla="*/ 11432 h 21600"/>
              <a:gd name="T2" fmla="*/ 92 w 18327"/>
              <a:gd name="T3" fmla="*/ 21600 h 21600"/>
              <a:gd name="T4" fmla="*/ 0 w 18327"/>
              <a:gd name="T5" fmla="*/ 0 h 21600"/>
            </a:gdLst>
            <a:ahLst/>
            <a:cxnLst>
              <a:cxn ang="0">
                <a:pos x="T0" y="T1"/>
              </a:cxn>
              <a:cxn ang="0">
                <a:pos x="T2" y="T3"/>
              </a:cxn>
              <a:cxn ang="0">
                <a:pos x="T4" y="T5"/>
              </a:cxn>
            </a:cxnLst>
            <a:rect l="0" t="0" r="r" b="b"/>
            <a:pathLst>
              <a:path w="18327" h="21600" fill="none" extrusionOk="0">
                <a:moveTo>
                  <a:pt x="18326" y="11431"/>
                </a:moveTo>
                <a:cubicBezTo>
                  <a:pt x="14398" y="17728"/>
                  <a:pt x="7513" y="21568"/>
                  <a:pt x="91" y="21599"/>
                </a:cubicBezTo>
              </a:path>
              <a:path w="18327" h="21600" stroke="0" extrusionOk="0">
                <a:moveTo>
                  <a:pt x="18326" y="11431"/>
                </a:moveTo>
                <a:cubicBezTo>
                  <a:pt x="14398" y="17728"/>
                  <a:pt x="7513" y="21568"/>
                  <a:pt x="91" y="21599"/>
                </a:cubicBezTo>
                <a:lnTo>
                  <a:pt x="0" y="0"/>
                </a:lnTo>
                <a:close/>
              </a:path>
            </a:pathLst>
          </a:custGeom>
          <a:noFill/>
          <a:ln w="25399" cap="rnd">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2" name="Arc 12"/>
          <p:cNvSpPr>
            <a:spLocks/>
          </p:cNvSpPr>
          <p:nvPr/>
        </p:nvSpPr>
        <p:spPr bwMode="auto">
          <a:xfrm>
            <a:off x="1403648" y="-747464"/>
            <a:ext cx="4391025" cy="4976813"/>
          </a:xfrm>
          <a:custGeom>
            <a:avLst/>
            <a:gdLst>
              <a:gd name="G0" fmla="+- 0 0 0"/>
              <a:gd name="G1" fmla="+- 0 0 0"/>
              <a:gd name="G2" fmla="+- 21600 0 0"/>
              <a:gd name="T0" fmla="*/ 15931 w 15931"/>
              <a:gd name="T1" fmla="*/ 14586 h 21600"/>
              <a:gd name="T2" fmla="*/ 0 w 15931"/>
              <a:gd name="T3" fmla="*/ 21600 h 21600"/>
              <a:gd name="T4" fmla="*/ 0 w 15931"/>
              <a:gd name="T5" fmla="*/ 0 h 21600"/>
            </a:gdLst>
            <a:ahLst/>
            <a:cxnLst>
              <a:cxn ang="0">
                <a:pos x="T0" y="T1"/>
              </a:cxn>
              <a:cxn ang="0">
                <a:pos x="T2" y="T3"/>
              </a:cxn>
              <a:cxn ang="0">
                <a:pos x="T4" y="T5"/>
              </a:cxn>
            </a:cxnLst>
            <a:rect l="0" t="0" r="r" b="b"/>
            <a:pathLst>
              <a:path w="15931" h="21600" fill="none" extrusionOk="0">
                <a:moveTo>
                  <a:pt x="15931" y="14586"/>
                </a:moveTo>
                <a:cubicBezTo>
                  <a:pt x="11839" y="19055"/>
                  <a:pt x="6059" y="21599"/>
                  <a:pt x="0" y="21599"/>
                </a:cubicBezTo>
              </a:path>
              <a:path w="15931" h="21600" stroke="0" extrusionOk="0">
                <a:moveTo>
                  <a:pt x="15931" y="14586"/>
                </a:moveTo>
                <a:cubicBezTo>
                  <a:pt x="11839" y="19055"/>
                  <a:pt x="6059" y="21599"/>
                  <a:pt x="0" y="21599"/>
                </a:cubicBezTo>
                <a:lnTo>
                  <a:pt x="0" y="0"/>
                </a:lnTo>
                <a:close/>
              </a:path>
            </a:pathLst>
          </a:custGeom>
          <a:noFill/>
          <a:ln w="25399" cap="rnd">
            <a:solidFill>
              <a:schemeClr val="tx1"/>
            </a:solidFill>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50" name="Group 49"/>
          <p:cNvGrpSpPr/>
          <p:nvPr/>
        </p:nvGrpSpPr>
        <p:grpSpPr>
          <a:xfrm>
            <a:off x="1403648" y="548680"/>
            <a:ext cx="6484938" cy="5948363"/>
            <a:chOff x="860425" y="549275"/>
            <a:chExt cx="6484938" cy="5948363"/>
          </a:xfrm>
        </p:grpSpPr>
        <p:sp>
          <p:nvSpPr>
            <p:cNvPr id="8" name="Freeform 5"/>
            <p:cNvSpPr>
              <a:spLocks/>
            </p:cNvSpPr>
            <p:nvPr/>
          </p:nvSpPr>
          <p:spPr bwMode="auto">
            <a:xfrm>
              <a:off x="912813" y="2597150"/>
              <a:ext cx="4402137" cy="3887788"/>
            </a:xfrm>
            <a:custGeom>
              <a:avLst/>
              <a:gdLst>
                <a:gd name="T0" fmla="*/ 1 w 882"/>
                <a:gd name="T1" fmla="*/ 779 h 779"/>
                <a:gd name="T2" fmla="*/ 109 w 882"/>
                <a:gd name="T3" fmla="*/ 779 h 779"/>
                <a:gd name="T4" fmla="*/ 882 w 882"/>
                <a:gd name="T5" fmla="*/ 0 h 779"/>
                <a:gd name="T6" fmla="*/ 757 w 882"/>
                <a:gd name="T7" fmla="*/ 99 h 779"/>
                <a:gd name="T8" fmla="*/ 612 w 882"/>
                <a:gd name="T9" fmla="*/ 185 h 779"/>
                <a:gd name="T10" fmla="*/ 436 w 882"/>
                <a:gd name="T11" fmla="*/ 252 h 779"/>
                <a:gd name="T12" fmla="*/ 295 w 882"/>
                <a:gd name="T13" fmla="*/ 294 h 779"/>
                <a:gd name="T14" fmla="*/ 156 w 882"/>
                <a:gd name="T15" fmla="*/ 315 h 779"/>
                <a:gd name="T16" fmla="*/ 0 w 882"/>
                <a:gd name="T17" fmla="*/ 324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2" h="779">
                  <a:moveTo>
                    <a:pt x="1" y="779"/>
                  </a:moveTo>
                  <a:lnTo>
                    <a:pt x="109" y="779"/>
                  </a:lnTo>
                  <a:lnTo>
                    <a:pt x="882" y="0"/>
                  </a:lnTo>
                  <a:lnTo>
                    <a:pt x="757" y="99"/>
                  </a:lnTo>
                  <a:lnTo>
                    <a:pt x="612" y="185"/>
                  </a:lnTo>
                  <a:lnTo>
                    <a:pt x="436" y="252"/>
                  </a:lnTo>
                  <a:lnTo>
                    <a:pt x="295" y="294"/>
                  </a:lnTo>
                  <a:lnTo>
                    <a:pt x="156" y="315"/>
                  </a:lnTo>
                  <a:lnTo>
                    <a:pt x="0" y="324"/>
                  </a:lnTo>
                </a:path>
              </a:pathLst>
            </a:custGeom>
            <a:blipFill dpi="0" rotWithShape="1">
              <a:blip r:embed="rId3"/>
              <a:srcRect/>
              <a:tile tx="0" ty="0" sx="100000" sy="100000" flip="none" algn="tl"/>
            </a:blip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9" name="Freeform 6"/>
            <p:cNvSpPr>
              <a:spLocks/>
            </p:cNvSpPr>
            <p:nvPr/>
          </p:nvSpPr>
          <p:spPr bwMode="auto">
            <a:xfrm>
              <a:off x="928688" y="754063"/>
              <a:ext cx="6276975" cy="3471862"/>
            </a:xfrm>
            <a:custGeom>
              <a:avLst/>
              <a:gdLst>
                <a:gd name="T0" fmla="*/ 1 w 1258"/>
                <a:gd name="T1" fmla="*/ 696 h 696"/>
                <a:gd name="T2" fmla="*/ 157 w 1258"/>
                <a:gd name="T3" fmla="*/ 685 h 696"/>
                <a:gd name="T4" fmla="*/ 355 w 1258"/>
                <a:gd name="T5" fmla="*/ 649 h 696"/>
                <a:gd name="T6" fmla="*/ 594 w 1258"/>
                <a:gd name="T7" fmla="*/ 564 h 696"/>
                <a:gd name="T8" fmla="*/ 762 w 1258"/>
                <a:gd name="T9" fmla="*/ 463 h 696"/>
                <a:gd name="T10" fmla="*/ 844 w 1258"/>
                <a:gd name="T11" fmla="*/ 397 h 696"/>
                <a:gd name="T12" fmla="*/ 873 w 1258"/>
                <a:gd name="T13" fmla="*/ 376 h 696"/>
                <a:gd name="T14" fmla="*/ 1258 w 1258"/>
                <a:gd name="T15" fmla="*/ 0 h 696"/>
                <a:gd name="T16" fmla="*/ 1084 w 1258"/>
                <a:gd name="T17" fmla="*/ 105 h 696"/>
                <a:gd name="T18" fmla="*/ 903 w 1258"/>
                <a:gd name="T19" fmla="*/ 188 h 696"/>
                <a:gd name="T20" fmla="*/ 654 w 1258"/>
                <a:gd name="T21" fmla="*/ 263 h 696"/>
                <a:gd name="T22" fmla="*/ 495 w 1258"/>
                <a:gd name="T23" fmla="*/ 296 h 696"/>
                <a:gd name="T24" fmla="*/ 280 w 1258"/>
                <a:gd name="T25" fmla="*/ 324 h 696"/>
                <a:gd name="T26" fmla="*/ 58 w 1258"/>
                <a:gd name="T27" fmla="*/ 338 h 696"/>
                <a:gd name="T28" fmla="*/ 0 w 1258"/>
                <a:gd name="T29" fmla="*/ 341 h 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58" h="696">
                  <a:moveTo>
                    <a:pt x="1" y="696"/>
                  </a:moveTo>
                  <a:lnTo>
                    <a:pt x="157" y="685"/>
                  </a:lnTo>
                  <a:lnTo>
                    <a:pt x="355" y="649"/>
                  </a:lnTo>
                  <a:lnTo>
                    <a:pt x="594" y="564"/>
                  </a:lnTo>
                  <a:lnTo>
                    <a:pt x="762" y="463"/>
                  </a:lnTo>
                  <a:lnTo>
                    <a:pt x="844" y="397"/>
                  </a:lnTo>
                  <a:lnTo>
                    <a:pt x="873" y="376"/>
                  </a:lnTo>
                  <a:lnTo>
                    <a:pt x="1258" y="0"/>
                  </a:lnTo>
                  <a:lnTo>
                    <a:pt x="1084" y="105"/>
                  </a:lnTo>
                  <a:lnTo>
                    <a:pt x="903" y="188"/>
                  </a:lnTo>
                  <a:lnTo>
                    <a:pt x="654" y="263"/>
                  </a:lnTo>
                  <a:lnTo>
                    <a:pt x="495" y="296"/>
                  </a:lnTo>
                  <a:lnTo>
                    <a:pt x="280" y="324"/>
                  </a:lnTo>
                  <a:lnTo>
                    <a:pt x="58" y="338"/>
                  </a:lnTo>
                  <a:lnTo>
                    <a:pt x="0" y="341"/>
                  </a:lnTo>
                </a:path>
              </a:pathLst>
            </a:custGeom>
            <a:blipFill dpi="0" rotWithShape="1">
              <a:blip r:embed="rId4"/>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0" name="Freeform 8"/>
            <p:cNvSpPr>
              <a:spLocks/>
            </p:cNvSpPr>
            <p:nvPr/>
          </p:nvSpPr>
          <p:spPr bwMode="auto">
            <a:xfrm>
              <a:off x="860425" y="642938"/>
              <a:ext cx="6421438" cy="5849937"/>
            </a:xfrm>
            <a:custGeom>
              <a:avLst/>
              <a:gdLst>
                <a:gd name="T0" fmla="*/ 11 w 1600"/>
                <a:gd name="T1" fmla="*/ 1458 h 1458"/>
                <a:gd name="T2" fmla="*/ 135 w 1600"/>
                <a:gd name="T3" fmla="*/ 1458 h 1458"/>
                <a:gd name="T4" fmla="*/ 1600 w 1600"/>
                <a:gd name="T5" fmla="*/ 0 h 1458"/>
                <a:gd name="T6" fmla="*/ 1500 w 1600"/>
                <a:gd name="T7" fmla="*/ 76 h 1458"/>
                <a:gd name="T8" fmla="*/ 1300 w 1600"/>
                <a:gd name="T9" fmla="*/ 186 h 1458"/>
                <a:gd name="T10" fmla="*/ 1056 w 1600"/>
                <a:gd name="T11" fmla="*/ 286 h 1458"/>
                <a:gd name="T12" fmla="*/ 698 w 1600"/>
                <a:gd name="T13" fmla="*/ 382 h 1458"/>
                <a:gd name="T14" fmla="*/ 334 w 1600"/>
                <a:gd name="T15" fmla="*/ 428 h 1458"/>
                <a:gd name="T16" fmla="*/ 0 w 1600"/>
                <a:gd name="T17" fmla="*/ 446 h 1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00" h="1458">
                  <a:moveTo>
                    <a:pt x="11" y="1458"/>
                  </a:moveTo>
                  <a:lnTo>
                    <a:pt x="135" y="1458"/>
                  </a:lnTo>
                  <a:lnTo>
                    <a:pt x="1600" y="0"/>
                  </a:lnTo>
                  <a:lnTo>
                    <a:pt x="1500" y="76"/>
                  </a:lnTo>
                  <a:lnTo>
                    <a:pt x="1300" y="186"/>
                  </a:lnTo>
                  <a:lnTo>
                    <a:pt x="1056" y="286"/>
                  </a:lnTo>
                  <a:lnTo>
                    <a:pt x="698" y="382"/>
                  </a:lnTo>
                  <a:lnTo>
                    <a:pt x="334" y="428"/>
                  </a:lnTo>
                  <a:lnTo>
                    <a:pt x="0" y="446"/>
                  </a:lnTo>
                </a:path>
              </a:pathLst>
            </a:custGeom>
            <a:gradFill rotWithShape="1">
              <a:gsLst>
                <a:gs pos="0">
                  <a:srgbClr val="FF3300">
                    <a:alpha val="80000"/>
                  </a:srgbClr>
                </a:gs>
                <a:gs pos="100000">
                  <a:srgbClr val="FFFF00">
                    <a:alpha val="60001"/>
                  </a:srgbClr>
                </a:gs>
              </a:gsLst>
              <a:lin ang="5400000" scaled="1"/>
            </a:gra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3" name="Rectangle 13"/>
            <p:cNvSpPr>
              <a:spLocks noChangeArrowheads="1"/>
            </p:cNvSpPr>
            <p:nvPr/>
          </p:nvSpPr>
          <p:spPr bwMode="auto">
            <a:xfrm>
              <a:off x="2700338" y="3933825"/>
              <a:ext cx="930275" cy="39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r>
                <a:rPr lang="en-US" sz="2000">
                  <a:solidFill>
                    <a:schemeClr val="bg1"/>
                  </a:solidFill>
                  <a:effectLst>
                    <a:outerShdw blurRad="38100" dist="38100" dir="2700000" algn="tl">
                      <a:srgbClr val="DDDDDD"/>
                    </a:outerShdw>
                  </a:effectLst>
                </a:rPr>
                <a:t>partons</a:t>
              </a:r>
            </a:p>
          </p:txBody>
        </p:sp>
        <p:sp>
          <p:nvSpPr>
            <p:cNvPr id="14" name="Rectangle 14"/>
            <p:cNvSpPr>
              <a:spLocks noChangeArrowheads="1"/>
            </p:cNvSpPr>
            <p:nvPr/>
          </p:nvSpPr>
          <p:spPr bwMode="auto">
            <a:xfrm>
              <a:off x="3779838" y="2420938"/>
              <a:ext cx="9032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r>
                <a:rPr lang="en-US" sz="2000">
                  <a:solidFill>
                    <a:schemeClr val="bg1"/>
                  </a:solidFill>
                  <a:effectLst>
                    <a:outerShdw blurRad="38100" dist="38100" dir="2700000" algn="tl">
                      <a:srgbClr val="DDDDDD"/>
                    </a:outerShdw>
                  </a:effectLst>
                </a:rPr>
                <a:t>plasma</a:t>
              </a:r>
            </a:p>
          </p:txBody>
        </p:sp>
        <p:sp>
          <p:nvSpPr>
            <p:cNvPr id="15" name="Line 28"/>
            <p:cNvSpPr>
              <a:spLocks noChangeShapeType="1"/>
            </p:cNvSpPr>
            <p:nvPr/>
          </p:nvSpPr>
          <p:spPr bwMode="auto">
            <a:xfrm flipV="1">
              <a:off x="1422400" y="574675"/>
              <a:ext cx="5922963" cy="5922963"/>
            </a:xfrm>
            <a:prstGeom prst="line">
              <a:avLst/>
            </a:prstGeom>
            <a:noFill/>
            <a:ln w="25399">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 name="Freeform 33"/>
            <p:cNvSpPr>
              <a:spLocks/>
            </p:cNvSpPr>
            <p:nvPr/>
          </p:nvSpPr>
          <p:spPr bwMode="auto">
            <a:xfrm rot="19321387">
              <a:off x="1697038" y="3848100"/>
              <a:ext cx="504825" cy="104775"/>
            </a:xfrm>
            <a:custGeom>
              <a:avLst/>
              <a:gdLst>
                <a:gd name="T0" fmla="*/ 106 w 1902"/>
                <a:gd name="T1" fmla="*/ 294 h 330"/>
                <a:gd name="T2" fmla="*/ 257 w 1902"/>
                <a:gd name="T3" fmla="*/ 6 h 330"/>
                <a:gd name="T4" fmla="*/ 439 w 1902"/>
                <a:gd name="T5" fmla="*/ 324 h 330"/>
                <a:gd name="T6" fmla="*/ 628 w 1902"/>
                <a:gd name="T7" fmla="*/ 18 h 330"/>
                <a:gd name="T8" fmla="*/ 802 w 1902"/>
                <a:gd name="T9" fmla="*/ 324 h 330"/>
                <a:gd name="T10" fmla="*/ 976 w 1902"/>
                <a:gd name="T11" fmla="*/ 48 h 330"/>
                <a:gd name="T12" fmla="*/ 1144 w 1902"/>
                <a:gd name="T13" fmla="*/ 324 h 330"/>
                <a:gd name="T14" fmla="*/ 1282 w 1902"/>
                <a:gd name="T15" fmla="*/ 42 h 330"/>
                <a:gd name="T16" fmla="*/ 1486 w 1902"/>
                <a:gd name="T17" fmla="*/ 324 h 330"/>
                <a:gd name="T18" fmla="*/ 1648 w 1902"/>
                <a:gd name="T19" fmla="*/ 48 h 330"/>
                <a:gd name="T20" fmla="*/ 1846 w 1902"/>
                <a:gd name="T21" fmla="*/ 29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2" h="330">
                  <a:moveTo>
                    <a:pt x="106" y="294"/>
                  </a:moveTo>
                  <a:cubicBezTo>
                    <a:pt x="88" y="264"/>
                    <a:pt x="0" y="0"/>
                    <a:pt x="257" y="6"/>
                  </a:cubicBezTo>
                  <a:cubicBezTo>
                    <a:pt x="514" y="12"/>
                    <a:pt x="658" y="324"/>
                    <a:pt x="439" y="324"/>
                  </a:cubicBezTo>
                  <a:cubicBezTo>
                    <a:pt x="220" y="324"/>
                    <a:pt x="410" y="16"/>
                    <a:pt x="628" y="18"/>
                  </a:cubicBezTo>
                  <a:cubicBezTo>
                    <a:pt x="846" y="20"/>
                    <a:pt x="1006" y="330"/>
                    <a:pt x="802" y="324"/>
                  </a:cubicBezTo>
                  <a:cubicBezTo>
                    <a:pt x="598" y="318"/>
                    <a:pt x="698" y="46"/>
                    <a:pt x="976" y="48"/>
                  </a:cubicBezTo>
                  <a:cubicBezTo>
                    <a:pt x="1254" y="50"/>
                    <a:pt x="1336" y="324"/>
                    <a:pt x="1144" y="324"/>
                  </a:cubicBezTo>
                  <a:cubicBezTo>
                    <a:pt x="952" y="324"/>
                    <a:pt x="1061" y="52"/>
                    <a:pt x="1282" y="42"/>
                  </a:cubicBezTo>
                  <a:cubicBezTo>
                    <a:pt x="1503" y="32"/>
                    <a:pt x="1711" y="324"/>
                    <a:pt x="1486" y="324"/>
                  </a:cubicBezTo>
                  <a:cubicBezTo>
                    <a:pt x="1261" y="324"/>
                    <a:pt x="1394" y="34"/>
                    <a:pt x="1648" y="48"/>
                  </a:cubicBezTo>
                  <a:cubicBezTo>
                    <a:pt x="1902" y="62"/>
                    <a:pt x="1864" y="252"/>
                    <a:pt x="1846" y="294"/>
                  </a:cubicBezTo>
                </a:path>
              </a:pathLst>
            </a:custGeom>
            <a:noFill/>
            <a:ln w="190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nvGrpSpPr>
            <p:cNvPr id="17" name="Group 34"/>
            <p:cNvGrpSpPr>
              <a:grpSpLocks/>
            </p:cNvGrpSpPr>
            <p:nvPr/>
          </p:nvGrpSpPr>
          <p:grpSpPr bwMode="auto">
            <a:xfrm rot="-2278613">
              <a:off x="1306513" y="4679950"/>
              <a:ext cx="552450" cy="1081088"/>
              <a:chOff x="4412" y="890"/>
              <a:chExt cx="348" cy="681"/>
            </a:xfrm>
          </p:grpSpPr>
          <p:sp>
            <p:nvSpPr>
              <p:cNvPr id="18" name="Freeform 35"/>
              <p:cNvSpPr>
                <a:spLocks/>
              </p:cNvSpPr>
              <p:nvPr/>
            </p:nvSpPr>
            <p:spPr bwMode="auto">
              <a:xfrm rot="-6776858">
                <a:off x="4568" y="1379"/>
                <a:ext cx="318" cy="66"/>
              </a:xfrm>
              <a:custGeom>
                <a:avLst/>
                <a:gdLst>
                  <a:gd name="T0" fmla="*/ 106 w 1902"/>
                  <a:gd name="T1" fmla="*/ 294 h 330"/>
                  <a:gd name="T2" fmla="*/ 257 w 1902"/>
                  <a:gd name="T3" fmla="*/ 6 h 330"/>
                  <a:gd name="T4" fmla="*/ 439 w 1902"/>
                  <a:gd name="T5" fmla="*/ 324 h 330"/>
                  <a:gd name="T6" fmla="*/ 628 w 1902"/>
                  <a:gd name="T7" fmla="*/ 18 h 330"/>
                  <a:gd name="T8" fmla="*/ 802 w 1902"/>
                  <a:gd name="T9" fmla="*/ 324 h 330"/>
                  <a:gd name="T10" fmla="*/ 976 w 1902"/>
                  <a:gd name="T11" fmla="*/ 48 h 330"/>
                  <a:gd name="T12" fmla="*/ 1144 w 1902"/>
                  <a:gd name="T13" fmla="*/ 324 h 330"/>
                  <a:gd name="T14" fmla="*/ 1282 w 1902"/>
                  <a:gd name="T15" fmla="*/ 42 h 330"/>
                  <a:gd name="T16" fmla="*/ 1486 w 1902"/>
                  <a:gd name="T17" fmla="*/ 324 h 330"/>
                  <a:gd name="T18" fmla="*/ 1648 w 1902"/>
                  <a:gd name="T19" fmla="*/ 48 h 330"/>
                  <a:gd name="T20" fmla="*/ 1846 w 1902"/>
                  <a:gd name="T21" fmla="*/ 29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2" h="330">
                    <a:moveTo>
                      <a:pt x="106" y="294"/>
                    </a:moveTo>
                    <a:cubicBezTo>
                      <a:pt x="88" y="264"/>
                      <a:pt x="0" y="0"/>
                      <a:pt x="257" y="6"/>
                    </a:cubicBezTo>
                    <a:cubicBezTo>
                      <a:pt x="514" y="12"/>
                      <a:pt x="658" y="324"/>
                      <a:pt x="439" y="324"/>
                    </a:cubicBezTo>
                    <a:cubicBezTo>
                      <a:pt x="220" y="324"/>
                      <a:pt x="410" y="16"/>
                      <a:pt x="628" y="18"/>
                    </a:cubicBezTo>
                    <a:cubicBezTo>
                      <a:pt x="846" y="20"/>
                      <a:pt x="1006" y="330"/>
                      <a:pt x="802" y="324"/>
                    </a:cubicBezTo>
                    <a:cubicBezTo>
                      <a:pt x="598" y="318"/>
                      <a:pt x="698" y="46"/>
                      <a:pt x="976" y="48"/>
                    </a:cubicBezTo>
                    <a:cubicBezTo>
                      <a:pt x="1254" y="50"/>
                      <a:pt x="1336" y="324"/>
                      <a:pt x="1144" y="324"/>
                    </a:cubicBezTo>
                    <a:cubicBezTo>
                      <a:pt x="952" y="324"/>
                      <a:pt x="1061" y="52"/>
                      <a:pt x="1282" y="42"/>
                    </a:cubicBezTo>
                    <a:cubicBezTo>
                      <a:pt x="1503" y="32"/>
                      <a:pt x="1711" y="324"/>
                      <a:pt x="1486" y="324"/>
                    </a:cubicBezTo>
                    <a:cubicBezTo>
                      <a:pt x="1261" y="324"/>
                      <a:pt x="1394" y="34"/>
                      <a:pt x="1648" y="48"/>
                    </a:cubicBezTo>
                    <a:cubicBezTo>
                      <a:pt x="1902" y="62"/>
                      <a:pt x="1864" y="252"/>
                      <a:pt x="1846" y="294"/>
                    </a:cubicBezTo>
                  </a:path>
                </a:pathLst>
              </a:custGeom>
              <a:noFill/>
              <a:ln w="19050" cmpd="sng">
                <a:solidFill>
                  <a:srgbClr val="77777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9" name="Freeform 36"/>
              <p:cNvSpPr>
                <a:spLocks/>
              </p:cNvSpPr>
              <p:nvPr/>
            </p:nvSpPr>
            <p:spPr bwMode="auto">
              <a:xfrm rot="-3818350">
                <a:off x="4523" y="1016"/>
                <a:ext cx="318" cy="66"/>
              </a:xfrm>
              <a:custGeom>
                <a:avLst/>
                <a:gdLst>
                  <a:gd name="T0" fmla="*/ 106 w 1902"/>
                  <a:gd name="T1" fmla="*/ 294 h 330"/>
                  <a:gd name="T2" fmla="*/ 257 w 1902"/>
                  <a:gd name="T3" fmla="*/ 6 h 330"/>
                  <a:gd name="T4" fmla="*/ 439 w 1902"/>
                  <a:gd name="T5" fmla="*/ 324 h 330"/>
                  <a:gd name="T6" fmla="*/ 628 w 1902"/>
                  <a:gd name="T7" fmla="*/ 18 h 330"/>
                  <a:gd name="T8" fmla="*/ 802 w 1902"/>
                  <a:gd name="T9" fmla="*/ 324 h 330"/>
                  <a:gd name="T10" fmla="*/ 976 w 1902"/>
                  <a:gd name="T11" fmla="*/ 48 h 330"/>
                  <a:gd name="T12" fmla="*/ 1144 w 1902"/>
                  <a:gd name="T13" fmla="*/ 324 h 330"/>
                  <a:gd name="T14" fmla="*/ 1282 w 1902"/>
                  <a:gd name="T15" fmla="*/ 42 h 330"/>
                  <a:gd name="T16" fmla="*/ 1486 w 1902"/>
                  <a:gd name="T17" fmla="*/ 324 h 330"/>
                  <a:gd name="T18" fmla="*/ 1648 w 1902"/>
                  <a:gd name="T19" fmla="*/ 48 h 330"/>
                  <a:gd name="T20" fmla="*/ 1846 w 1902"/>
                  <a:gd name="T21" fmla="*/ 29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2" h="330">
                    <a:moveTo>
                      <a:pt x="106" y="294"/>
                    </a:moveTo>
                    <a:cubicBezTo>
                      <a:pt x="88" y="264"/>
                      <a:pt x="0" y="0"/>
                      <a:pt x="257" y="6"/>
                    </a:cubicBezTo>
                    <a:cubicBezTo>
                      <a:pt x="514" y="12"/>
                      <a:pt x="658" y="324"/>
                      <a:pt x="439" y="324"/>
                    </a:cubicBezTo>
                    <a:cubicBezTo>
                      <a:pt x="220" y="324"/>
                      <a:pt x="410" y="16"/>
                      <a:pt x="628" y="18"/>
                    </a:cubicBezTo>
                    <a:cubicBezTo>
                      <a:pt x="846" y="20"/>
                      <a:pt x="1006" y="330"/>
                      <a:pt x="802" y="324"/>
                    </a:cubicBezTo>
                    <a:cubicBezTo>
                      <a:pt x="598" y="318"/>
                      <a:pt x="698" y="46"/>
                      <a:pt x="976" y="48"/>
                    </a:cubicBezTo>
                    <a:cubicBezTo>
                      <a:pt x="1254" y="50"/>
                      <a:pt x="1336" y="324"/>
                      <a:pt x="1144" y="324"/>
                    </a:cubicBezTo>
                    <a:cubicBezTo>
                      <a:pt x="952" y="324"/>
                      <a:pt x="1061" y="52"/>
                      <a:pt x="1282" y="42"/>
                    </a:cubicBezTo>
                    <a:cubicBezTo>
                      <a:pt x="1503" y="32"/>
                      <a:pt x="1711" y="324"/>
                      <a:pt x="1486" y="324"/>
                    </a:cubicBezTo>
                    <a:cubicBezTo>
                      <a:pt x="1261" y="324"/>
                      <a:pt x="1394" y="34"/>
                      <a:pt x="1648" y="48"/>
                    </a:cubicBezTo>
                    <a:cubicBezTo>
                      <a:pt x="1902" y="62"/>
                      <a:pt x="1864" y="252"/>
                      <a:pt x="1846" y="294"/>
                    </a:cubicBezTo>
                  </a:path>
                </a:pathLst>
              </a:custGeom>
              <a:noFill/>
              <a:ln w="19050" cmpd="sng">
                <a:solidFill>
                  <a:srgbClr val="77777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0" name="Freeform 37"/>
              <p:cNvSpPr>
                <a:spLocks/>
              </p:cNvSpPr>
              <p:nvPr/>
            </p:nvSpPr>
            <p:spPr bwMode="auto">
              <a:xfrm rot="5400000">
                <a:off x="4307" y="1005"/>
                <a:ext cx="275" cy="66"/>
              </a:xfrm>
              <a:custGeom>
                <a:avLst/>
                <a:gdLst>
                  <a:gd name="T0" fmla="*/ 106 w 1902"/>
                  <a:gd name="T1" fmla="*/ 294 h 330"/>
                  <a:gd name="T2" fmla="*/ 257 w 1902"/>
                  <a:gd name="T3" fmla="*/ 6 h 330"/>
                  <a:gd name="T4" fmla="*/ 439 w 1902"/>
                  <a:gd name="T5" fmla="*/ 324 h 330"/>
                  <a:gd name="T6" fmla="*/ 628 w 1902"/>
                  <a:gd name="T7" fmla="*/ 18 h 330"/>
                  <a:gd name="T8" fmla="*/ 802 w 1902"/>
                  <a:gd name="T9" fmla="*/ 324 h 330"/>
                  <a:gd name="T10" fmla="*/ 976 w 1902"/>
                  <a:gd name="T11" fmla="*/ 48 h 330"/>
                  <a:gd name="T12" fmla="*/ 1144 w 1902"/>
                  <a:gd name="T13" fmla="*/ 324 h 330"/>
                  <a:gd name="T14" fmla="*/ 1282 w 1902"/>
                  <a:gd name="T15" fmla="*/ 42 h 330"/>
                  <a:gd name="T16" fmla="*/ 1486 w 1902"/>
                  <a:gd name="T17" fmla="*/ 324 h 330"/>
                  <a:gd name="T18" fmla="*/ 1648 w 1902"/>
                  <a:gd name="T19" fmla="*/ 48 h 330"/>
                  <a:gd name="T20" fmla="*/ 1846 w 1902"/>
                  <a:gd name="T21" fmla="*/ 29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2" h="330">
                    <a:moveTo>
                      <a:pt x="106" y="294"/>
                    </a:moveTo>
                    <a:cubicBezTo>
                      <a:pt x="88" y="264"/>
                      <a:pt x="0" y="0"/>
                      <a:pt x="257" y="6"/>
                    </a:cubicBezTo>
                    <a:cubicBezTo>
                      <a:pt x="514" y="12"/>
                      <a:pt x="658" y="324"/>
                      <a:pt x="439" y="324"/>
                    </a:cubicBezTo>
                    <a:cubicBezTo>
                      <a:pt x="220" y="324"/>
                      <a:pt x="410" y="16"/>
                      <a:pt x="628" y="18"/>
                    </a:cubicBezTo>
                    <a:cubicBezTo>
                      <a:pt x="846" y="20"/>
                      <a:pt x="1006" y="330"/>
                      <a:pt x="802" y="324"/>
                    </a:cubicBezTo>
                    <a:cubicBezTo>
                      <a:pt x="598" y="318"/>
                      <a:pt x="698" y="46"/>
                      <a:pt x="976" y="48"/>
                    </a:cubicBezTo>
                    <a:cubicBezTo>
                      <a:pt x="1254" y="50"/>
                      <a:pt x="1336" y="324"/>
                      <a:pt x="1144" y="324"/>
                    </a:cubicBezTo>
                    <a:cubicBezTo>
                      <a:pt x="952" y="324"/>
                      <a:pt x="1061" y="52"/>
                      <a:pt x="1282" y="42"/>
                    </a:cubicBezTo>
                    <a:cubicBezTo>
                      <a:pt x="1503" y="32"/>
                      <a:pt x="1711" y="324"/>
                      <a:pt x="1486" y="324"/>
                    </a:cubicBezTo>
                    <a:cubicBezTo>
                      <a:pt x="1261" y="324"/>
                      <a:pt x="1394" y="34"/>
                      <a:pt x="1648" y="48"/>
                    </a:cubicBezTo>
                    <a:cubicBezTo>
                      <a:pt x="1902" y="62"/>
                      <a:pt x="1864" y="252"/>
                      <a:pt x="1846" y="294"/>
                    </a:cubicBezTo>
                  </a:path>
                </a:pathLst>
              </a:custGeom>
              <a:noFill/>
              <a:ln w="19050" cmpd="sng">
                <a:solidFill>
                  <a:srgbClr val="77777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1" name="Freeform 38"/>
              <p:cNvSpPr>
                <a:spLocks/>
              </p:cNvSpPr>
              <p:nvPr/>
            </p:nvSpPr>
            <p:spPr bwMode="auto">
              <a:xfrm rot="-3617253">
                <a:off x="4354" y="1367"/>
                <a:ext cx="318" cy="66"/>
              </a:xfrm>
              <a:custGeom>
                <a:avLst/>
                <a:gdLst>
                  <a:gd name="T0" fmla="*/ 106 w 1902"/>
                  <a:gd name="T1" fmla="*/ 294 h 330"/>
                  <a:gd name="T2" fmla="*/ 257 w 1902"/>
                  <a:gd name="T3" fmla="*/ 6 h 330"/>
                  <a:gd name="T4" fmla="*/ 439 w 1902"/>
                  <a:gd name="T5" fmla="*/ 324 h 330"/>
                  <a:gd name="T6" fmla="*/ 628 w 1902"/>
                  <a:gd name="T7" fmla="*/ 18 h 330"/>
                  <a:gd name="T8" fmla="*/ 802 w 1902"/>
                  <a:gd name="T9" fmla="*/ 324 h 330"/>
                  <a:gd name="T10" fmla="*/ 976 w 1902"/>
                  <a:gd name="T11" fmla="*/ 48 h 330"/>
                  <a:gd name="T12" fmla="*/ 1144 w 1902"/>
                  <a:gd name="T13" fmla="*/ 324 h 330"/>
                  <a:gd name="T14" fmla="*/ 1282 w 1902"/>
                  <a:gd name="T15" fmla="*/ 42 h 330"/>
                  <a:gd name="T16" fmla="*/ 1486 w 1902"/>
                  <a:gd name="T17" fmla="*/ 324 h 330"/>
                  <a:gd name="T18" fmla="*/ 1648 w 1902"/>
                  <a:gd name="T19" fmla="*/ 48 h 330"/>
                  <a:gd name="T20" fmla="*/ 1846 w 1902"/>
                  <a:gd name="T21" fmla="*/ 29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2" h="330">
                    <a:moveTo>
                      <a:pt x="106" y="294"/>
                    </a:moveTo>
                    <a:cubicBezTo>
                      <a:pt x="88" y="264"/>
                      <a:pt x="0" y="0"/>
                      <a:pt x="257" y="6"/>
                    </a:cubicBezTo>
                    <a:cubicBezTo>
                      <a:pt x="514" y="12"/>
                      <a:pt x="658" y="324"/>
                      <a:pt x="439" y="324"/>
                    </a:cubicBezTo>
                    <a:cubicBezTo>
                      <a:pt x="220" y="324"/>
                      <a:pt x="410" y="16"/>
                      <a:pt x="628" y="18"/>
                    </a:cubicBezTo>
                    <a:cubicBezTo>
                      <a:pt x="846" y="20"/>
                      <a:pt x="1006" y="330"/>
                      <a:pt x="802" y="324"/>
                    </a:cubicBezTo>
                    <a:cubicBezTo>
                      <a:pt x="598" y="318"/>
                      <a:pt x="698" y="46"/>
                      <a:pt x="976" y="48"/>
                    </a:cubicBezTo>
                    <a:cubicBezTo>
                      <a:pt x="1254" y="50"/>
                      <a:pt x="1336" y="324"/>
                      <a:pt x="1144" y="324"/>
                    </a:cubicBezTo>
                    <a:cubicBezTo>
                      <a:pt x="952" y="324"/>
                      <a:pt x="1061" y="52"/>
                      <a:pt x="1282" y="42"/>
                    </a:cubicBezTo>
                    <a:cubicBezTo>
                      <a:pt x="1503" y="32"/>
                      <a:pt x="1711" y="324"/>
                      <a:pt x="1486" y="324"/>
                    </a:cubicBezTo>
                    <a:cubicBezTo>
                      <a:pt x="1261" y="324"/>
                      <a:pt x="1394" y="34"/>
                      <a:pt x="1648" y="48"/>
                    </a:cubicBezTo>
                    <a:cubicBezTo>
                      <a:pt x="1902" y="62"/>
                      <a:pt x="1864" y="252"/>
                      <a:pt x="1846" y="294"/>
                    </a:cubicBezTo>
                  </a:path>
                </a:pathLst>
              </a:custGeom>
              <a:noFill/>
              <a:ln w="19050" cmpd="sng">
                <a:solidFill>
                  <a:srgbClr val="77777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22" name="Freeform 39"/>
            <p:cNvSpPr>
              <a:spLocks/>
            </p:cNvSpPr>
            <p:nvPr/>
          </p:nvSpPr>
          <p:spPr bwMode="auto">
            <a:xfrm rot="1648299">
              <a:off x="1876425" y="5060950"/>
              <a:ext cx="738188" cy="152400"/>
            </a:xfrm>
            <a:custGeom>
              <a:avLst/>
              <a:gdLst>
                <a:gd name="T0" fmla="*/ 106 w 1902"/>
                <a:gd name="T1" fmla="*/ 294 h 330"/>
                <a:gd name="T2" fmla="*/ 257 w 1902"/>
                <a:gd name="T3" fmla="*/ 6 h 330"/>
                <a:gd name="T4" fmla="*/ 439 w 1902"/>
                <a:gd name="T5" fmla="*/ 324 h 330"/>
                <a:gd name="T6" fmla="*/ 628 w 1902"/>
                <a:gd name="T7" fmla="*/ 18 h 330"/>
                <a:gd name="T8" fmla="*/ 802 w 1902"/>
                <a:gd name="T9" fmla="*/ 324 h 330"/>
                <a:gd name="T10" fmla="*/ 976 w 1902"/>
                <a:gd name="T11" fmla="*/ 48 h 330"/>
                <a:gd name="T12" fmla="*/ 1144 w 1902"/>
                <a:gd name="T13" fmla="*/ 324 h 330"/>
                <a:gd name="T14" fmla="*/ 1282 w 1902"/>
                <a:gd name="T15" fmla="*/ 42 h 330"/>
                <a:gd name="T16" fmla="*/ 1486 w 1902"/>
                <a:gd name="T17" fmla="*/ 324 h 330"/>
                <a:gd name="T18" fmla="*/ 1648 w 1902"/>
                <a:gd name="T19" fmla="*/ 48 h 330"/>
                <a:gd name="T20" fmla="*/ 1846 w 1902"/>
                <a:gd name="T21" fmla="*/ 29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2" h="330">
                  <a:moveTo>
                    <a:pt x="106" y="294"/>
                  </a:moveTo>
                  <a:cubicBezTo>
                    <a:pt x="88" y="264"/>
                    <a:pt x="0" y="0"/>
                    <a:pt x="257" y="6"/>
                  </a:cubicBezTo>
                  <a:cubicBezTo>
                    <a:pt x="514" y="12"/>
                    <a:pt x="658" y="324"/>
                    <a:pt x="439" y="324"/>
                  </a:cubicBezTo>
                  <a:cubicBezTo>
                    <a:pt x="220" y="324"/>
                    <a:pt x="410" y="16"/>
                    <a:pt x="628" y="18"/>
                  </a:cubicBezTo>
                  <a:cubicBezTo>
                    <a:pt x="846" y="20"/>
                    <a:pt x="1006" y="330"/>
                    <a:pt x="802" y="324"/>
                  </a:cubicBezTo>
                  <a:cubicBezTo>
                    <a:pt x="598" y="318"/>
                    <a:pt x="698" y="46"/>
                    <a:pt x="976" y="48"/>
                  </a:cubicBezTo>
                  <a:cubicBezTo>
                    <a:pt x="1254" y="50"/>
                    <a:pt x="1336" y="324"/>
                    <a:pt x="1144" y="324"/>
                  </a:cubicBezTo>
                  <a:cubicBezTo>
                    <a:pt x="952" y="324"/>
                    <a:pt x="1061" y="52"/>
                    <a:pt x="1282" y="42"/>
                  </a:cubicBezTo>
                  <a:cubicBezTo>
                    <a:pt x="1503" y="32"/>
                    <a:pt x="1711" y="324"/>
                    <a:pt x="1486" y="324"/>
                  </a:cubicBezTo>
                  <a:cubicBezTo>
                    <a:pt x="1261" y="324"/>
                    <a:pt x="1394" y="34"/>
                    <a:pt x="1648" y="48"/>
                  </a:cubicBezTo>
                  <a:cubicBezTo>
                    <a:pt x="1902" y="62"/>
                    <a:pt x="1864" y="252"/>
                    <a:pt x="1846" y="294"/>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3" name="Line 41"/>
            <p:cNvSpPr>
              <a:spLocks noChangeShapeType="1"/>
            </p:cNvSpPr>
            <p:nvPr/>
          </p:nvSpPr>
          <p:spPr bwMode="auto">
            <a:xfrm rot="19321387" flipV="1">
              <a:off x="1266825" y="1155700"/>
              <a:ext cx="600075" cy="2700338"/>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4" name="Line 42"/>
            <p:cNvSpPr>
              <a:spLocks noChangeShapeType="1"/>
            </p:cNvSpPr>
            <p:nvPr/>
          </p:nvSpPr>
          <p:spPr bwMode="auto">
            <a:xfrm rot="19321387" flipV="1">
              <a:off x="1416050" y="1225550"/>
              <a:ext cx="557213" cy="251142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5" name="Line 43"/>
            <p:cNvSpPr>
              <a:spLocks noChangeShapeType="1"/>
            </p:cNvSpPr>
            <p:nvPr/>
          </p:nvSpPr>
          <p:spPr bwMode="auto">
            <a:xfrm rot="19321387" flipV="1">
              <a:off x="1776413" y="2127250"/>
              <a:ext cx="3208337" cy="7159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6" name="Line 44"/>
            <p:cNvSpPr>
              <a:spLocks noChangeShapeType="1"/>
            </p:cNvSpPr>
            <p:nvPr/>
          </p:nvSpPr>
          <p:spPr bwMode="auto">
            <a:xfrm rot="19321387" flipV="1">
              <a:off x="1698625" y="2046288"/>
              <a:ext cx="3143250" cy="701675"/>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7" name="Line 46"/>
            <p:cNvSpPr>
              <a:spLocks noChangeShapeType="1"/>
            </p:cNvSpPr>
            <p:nvPr/>
          </p:nvSpPr>
          <p:spPr bwMode="auto">
            <a:xfrm rot="19321387" flipV="1">
              <a:off x="1474788" y="3987800"/>
              <a:ext cx="1028700" cy="7413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8" name="Line 47"/>
            <p:cNvSpPr>
              <a:spLocks noChangeShapeType="1"/>
            </p:cNvSpPr>
            <p:nvPr/>
          </p:nvSpPr>
          <p:spPr bwMode="auto">
            <a:xfrm rot="19321387" flipV="1">
              <a:off x="1676400" y="3981450"/>
              <a:ext cx="989013" cy="728663"/>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9" name="Freeform 48"/>
            <p:cNvSpPr>
              <a:spLocks/>
            </p:cNvSpPr>
            <p:nvPr/>
          </p:nvSpPr>
          <p:spPr bwMode="auto">
            <a:xfrm rot="12544529">
              <a:off x="2012950" y="4818063"/>
              <a:ext cx="504825" cy="104775"/>
            </a:xfrm>
            <a:custGeom>
              <a:avLst/>
              <a:gdLst>
                <a:gd name="T0" fmla="*/ 106 w 1902"/>
                <a:gd name="T1" fmla="*/ 294 h 330"/>
                <a:gd name="T2" fmla="*/ 257 w 1902"/>
                <a:gd name="T3" fmla="*/ 6 h 330"/>
                <a:gd name="T4" fmla="*/ 439 w 1902"/>
                <a:gd name="T5" fmla="*/ 324 h 330"/>
                <a:gd name="T6" fmla="*/ 628 w 1902"/>
                <a:gd name="T7" fmla="*/ 18 h 330"/>
                <a:gd name="T8" fmla="*/ 802 w 1902"/>
                <a:gd name="T9" fmla="*/ 324 h 330"/>
                <a:gd name="T10" fmla="*/ 976 w 1902"/>
                <a:gd name="T11" fmla="*/ 48 h 330"/>
                <a:gd name="T12" fmla="*/ 1144 w 1902"/>
                <a:gd name="T13" fmla="*/ 324 h 330"/>
                <a:gd name="T14" fmla="*/ 1282 w 1902"/>
                <a:gd name="T15" fmla="*/ 42 h 330"/>
                <a:gd name="T16" fmla="*/ 1486 w 1902"/>
                <a:gd name="T17" fmla="*/ 324 h 330"/>
                <a:gd name="T18" fmla="*/ 1648 w 1902"/>
                <a:gd name="T19" fmla="*/ 48 h 330"/>
                <a:gd name="T20" fmla="*/ 1846 w 1902"/>
                <a:gd name="T21" fmla="*/ 29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2" h="330">
                  <a:moveTo>
                    <a:pt x="106" y="294"/>
                  </a:moveTo>
                  <a:cubicBezTo>
                    <a:pt x="88" y="264"/>
                    <a:pt x="0" y="0"/>
                    <a:pt x="257" y="6"/>
                  </a:cubicBezTo>
                  <a:cubicBezTo>
                    <a:pt x="514" y="12"/>
                    <a:pt x="658" y="324"/>
                    <a:pt x="439" y="324"/>
                  </a:cubicBezTo>
                  <a:cubicBezTo>
                    <a:pt x="220" y="324"/>
                    <a:pt x="410" y="16"/>
                    <a:pt x="628" y="18"/>
                  </a:cubicBezTo>
                  <a:cubicBezTo>
                    <a:pt x="846" y="20"/>
                    <a:pt x="1006" y="330"/>
                    <a:pt x="802" y="324"/>
                  </a:cubicBezTo>
                  <a:cubicBezTo>
                    <a:pt x="598" y="318"/>
                    <a:pt x="698" y="46"/>
                    <a:pt x="976" y="48"/>
                  </a:cubicBezTo>
                  <a:cubicBezTo>
                    <a:pt x="1254" y="50"/>
                    <a:pt x="1336" y="324"/>
                    <a:pt x="1144" y="324"/>
                  </a:cubicBezTo>
                  <a:cubicBezTo>
                    <a:pt x="952" y="324"/>
                    <a:pt x="1061" y="52"/>
                    <a:pt x="1282" y="42"/>
                  </a:cubicBezTo>
                  <a:cubicBezTo>
                    <a:pt x="1503" y="32"/>
                    <a:pt x="1711" y="324"/>
                    <a:pt x="1486" y="324"/>
                  </a:cubicBezTo>
                  <a:cubicBezTo>
                    <a:pt x="1261" y="324"/>
                    <a:pt x="1394" y="34"/>
                    <a:pt x="1648" y="48"/>
                  </a:cubicBezTo>
                  <a:cubicBezTo>
                    <a:pt x="1902" y="62"/>
                    <a:pt x="1864" y="252"/>
                    <a:pt x="1846" y="294"/>
                  </a:cubicBezTo>
                </a:path>
              </a:pathLst>
            </a:custGeom>
            <a:noFill/>
            <a:ln w="19050" cmpd="sng">
              <a:solidFill>
                <a:srgbClr val="77777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0" name="Freeform 49"/>
            <p:cNvSpPr>
              <a:spLocks/>
            </p:cNvSpPr>
            <p:nvPr/>
          </p:nvSpPr>
          <p:spPr bwMode="auto">
            <a:xfrm rot="19321387">
              <a:off x="1042988" y="5157788"/>
              <a:ext cx="954087" cy="196850"/>
            </a:xfrm>
            <a:custGeom>
              <a:avLst/>
              <a:gdLst>
                <a:gd name="T0" fmla="*/ 106 w 1902"/>
                <a:gd name="T1" fmla="*/ 294 h 330"/>
                <a:gd name="T2" fmla="*/ 257 w 1902"/>
                <a:gd name="T3" fmla="*/ 6 h 330"/>
                <a:gd name="T4" fmla="*/ 439 w 1902"/>
                <a:gd name="T5" fmla="*/ 324 h 330"/>
                <a:gd name="T6" fmla="*/ 628 w 1902"/>
                <a:gd name="T7" fmla="*/ 18 h 330"/>
                <a:gd name="T8" fmla="*/ 802 w 1902"/>
                <a:gd name="T9" fmla="*/ 324 h 330"/>
                <a:gd name="T10" fmla="*/ 976 w 1902"/>
                <a:gd name="T11" fmla="*/ 48 h 330"/>
                <a:gd name="T12" fmla="*/ 1144 w 1902"/>
                <a:gd name="T13" fmla="*/ 324 h 330"/>
                <a:gd name="T14" fmla="*/ 1282 w 1902"/>
                <a:gd name="T15" fmla="*/ 42 h 330"/>
                <a:gd name="T16" fmla="*/ 1486 w 1902"/>
                <a:gd name="T17" fmla="*/ 324 h 330"/>
                <a:gd name="T18" fmla="*/ 1648 w 1902"/>
                <a:gd name="T19" fmla="*/ 48 h 330"/>
                <a:gd name="T20" fmla="*/ 1846 w 1902"/>
                <a:gd name="T21" fmla="*/ 29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2" h="330">
                  <a:moveTo>
                    <a:pt x="106" y="294"/>
                  </a:moveTo>
                  <a:cubicBezTo>
                    <a:pt x="88" y="264"/>
                    <a:pt x="0" y="0"/>
                    <a:pt x="257" y="6"/>
                  </a:cubicBezTo>
                  <a:cubicBezTo>
                    <a:pt x="514" y="12"/>
                    <a:pt x="658" y="324"/>
                    <a:pt x="439" y="324"/>
                  </a:cubicBezTo>
                  <a:cubicBezTo>
                    <a:pt x="220" y="324"/>
                    <a:pt x="410" y="16"/>
                    <a:pt x="628" y="18"/>
                  </a:cubicBezTo>
                  <a:cubicBezTo>
                    <a:pt x="846" y="20"/>
                    <a:pt x="1006" y="330"/>
                    <a:pt x="802" y="324"/>
                  </a:cubicBezTo>
                  <a:cubicBezTo>
                    <a:pt x="598" y="318"/>
                    <a:pt x="698" y="46"/>
                    <a:pt x="976" y="48"/>
                  </a:cubicBezTo>
                  <a:cubicBezTo>
                    <a:pt x="1254" y="50"/>
                    <a:pt x="1336" y="324"/>
                    <a:pt x="1144" y="324"/>
                  </a:cubicBezTo>
                  <a:cubicBezTo>
                    <a:pt x="952" y="324"/>
                    <a:pt x="1061" y="52"/>
                    <a:pt x="1282" y="42"/>
                  </a:cubicBezTo>
                  <a:cubicBezTo>
                    <a:pt x="1503" y="32"/>
                    <a:pt x="1711" y="324"/>
                    <a:pt x="1486" y="324"/>
                  </a:cubicBezTo>
                  <a:cubicBezTo>
                    <a:pt x="1261" y="324"/>
                    <a:pt x="1394" y="34"/>
                    <a:pt x="1648" y="48"/>
                  </a:cubicBezTo>
                  <a:cubicBezTo>
                    <a:pt x="1902" y="62"/>
                    <a:pt x="1864" y="252"/>
                    <a:pt x="1846" y="294"/>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1" name="Line 51"/>
            <p:cNvSpPr>
              <a:spLocks noChangeShapeType="1"/>
            </p:cNvSpPr>
            <p:nvPr/>
          </p:nvSpPr>
          <p:spPr bwMode="auto">
            <a:xfrm flipH="1" flipV="1">
              <a:off x="2195513" y="4581525"/>
              <a:ext cx="1152525" cy="1008063"/>
            </a:xfrm>
            <a:prstGeom prst="line">
              <a:avLst/>
            </a:prstGeom>
            <a:noFill/>
            <a:ln w="76200">
              <a:solidFill>
                <a:srgbClr val="00CC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2" name="Line 57"/>
            <p:cNvSpPr>
              <a:spLocks noChangeShapeType="1"/>
            </p:cNvSpPr>
            <p:nvPr/>
          </p:nvSpPr>
          <p:spPr bwMode="auto">
            <a:xfrm flipH="1" flipV="1">
              <a:off x="2484438" y="3716338"/>
              <a:ext cx="3240087" cy="1441450"/>
            </a:xfrm>
            <a:prstGeom prst="line">
              <a:avLst/>
            </a:prstGeom>
            <a:noFill/>
            <a:ln w="76200">
              <a:solidFill>
                <a:srgbClr val="CC33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3" name="Line 59"/>
            <p:cNvSpPr>
              <a:spLocks noChangeShapeType="1"/>
            </p:cNvSpPr>
            <p:nvPr/>
          </p:nvSpPr>
          <p:spPr bwMode="auto">
            <a:xfrm flipH="1">
              <a:off x="1042988" y="836613"/>
              <a:ext cx="649287" cy="360362"/>
            </a:xfrm>
            <a:prstGeom prst="line">
              <a:avLst/>
            </a:prstGeom>
            <a:noFill/>
            <a:ln w="762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4" name="Text Box 60"/>
            <p:cNvSpPr txBox="1">
              <a:spLocks noChangeArrowheads="1"/>
            </p:cNvSpPr>
            <p:nvPr/>
          </p:nvSpPr>
          <p:spPr bwMode="auto">
            <a:xfrm>
              <a:off x="1619250" y="549275"/>
              <a:ext cx="2087563" cy="109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2400" b="1">
                  <a:solidFill>
                    <a:schemeClr val="accent2"/>
                  </a:solidFill>
                  <a:latin typeface="Comic Sans MS" charset="0"/>
                </a:rPr>
                <a:t>Open charm</a:t>
              </a:r>
            </a:p>
            <a:p>
              <a:pPr algn="ctr"/>
              <a:r>
                <a:rPr lang="en-US" sz="2400" b="1">
                  <a:solidFill>
                    <a:schemeClr val="accent2"/>
                  </a:solidFill>
                  <a:latin typeface="Comic Sans MS" charset="0"/>
                </a:rPr>
                <a:t>particles</a:t>
              </a:r>
            </a:p>
            <a:p>
              <a:pPr algn="ctr"/>
              <a:endParaRPr lang="en-US">
                <a:solidFill>
                  <a:schemeClr val="accent2"/>
                </a:solidFill>
                <a:latin typeface="Comic Sans MS" charset="0"/>
              </a:endParaRPr>
            </a:p>
          </p:txBody>
        </p:sp>
        <p:sp>
          <p:nvSpPr>
            <p:cNvPr id="35" name="Line 61"/>
            <p:cNvSpPr>
              <a:spLocks noChangeShapeType="1"/>
            </p:cNvSpPr>
            <p:nvPr/>
          </p:nvSpPr>
          <p:spPr bwMode="auto">
            <a:xfrm>
              <a:off x="3635375" y="836613"/>
              <a:ext cx="576263" cy="288925"/>
            </a:xfrm>
            <a:prstGeom prst="line">
              <a:avLst/>
            </a:prstGeom>
            <a:noFill/>
            <a:ln w="762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6" name="Freeform 62"/>
            <p:cNvSpPr>
              <a:spLocks/>
            </p:cNvSpPr>
            <p:nvPr/>
          </p:nvSpPr>
          <p:spPr bwMode="auto">
            <a:xfrm rot="7432551">
              <a:off x="1476375" y="3213100"/>
              <a:ext cx="504825" cy="104775"/>
            </a:xfrm>
            <a:custGeom>
              <a:avLst/>
              <a:gdLst>
                <a:gd name="T0" fmla="*/ 106 w 1902"/>
                <a:gd name="T1" fmla="*/ 294 h 330"/>
                <a:gd name="T2" fmla="*/ 257 w 1902"/>
                <a:gd name="T3" fmla="*/ 6 h 330"/>
                <a:gd name="T4" fmla="*/ 439 w 1902"/>
                <a:gd name="T5" fmla="*/ 324 h 330"/>
                <a:gd name="T6" fmla="*/ 628 w 1902"/>
                <a:gd name="T7" fmla="*/ 18 h 330"/>
                <a:gd name="T8" fmla="*/ 802 w 1902"/>
                <a:gd name="T9" fmla="*/ 324 h 330"/>
                <a:gd name="T10" fmla="*/ 976 w 1902"/>
                <a:gd name="T11" fmla="*/ 48 h 330"/>
                <a:gd name="T12" fmla="*/ 1144 w 1902"/>
                <a:gd name="T13" fmla="*/ 324 h 330"/>
                <a:gd name="T14" fmla="*/ 1282 w 1902"/>
                <a:gd name="T15" fmla="*/ 42 h 330"/>
                <a:gd name="T16" fmla="*/ 1486 w 1902"/>
                <a:gd name="T17" fmla="*/ 324 h 330"/>
                <a:gd name="T18" fmla="*/ 1648 w 1902"/>
                <a:gd name="T19" fmla="*/ 48 h 330"/>
                <a:gd name="T20" fmla="*/ 1846 w 1902"/>
                <a:gd name="T21" fmla="*/ 29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2" h="330">
                  <a:moveTo>
                    <a:pt x="106" y="294"/>
                  </a:moveTo>
                  <a:cubicBezTo>
                    <a:pt x="88" y="264"/>
                    <a:pt x="0" y="0"/>
                    <a:pt x="257" y="6"/>
                  </a:cubicBezTo>
                  <a:cubicBezTo>
                    <a:pt x="514" y="12"/>
                    <a:pt x="658" y="324"/>
                    <a:pt x="439" y="324"/>
                  </a:cubicBezTo>
                  <a:cubicBezTo>
                    <a:pt x="220" y="324"/>
                    <a:pt x="410" y="16"/>
                    <a:pt x="628" y="18"/>
                  </a:cubicBezTo>
                  <a:cubicBezTo>
                    <a:pt x="846" y="20"/>
                    <a:pt x="1006" y="330"/>
                    <a:pt x="802" y="324"/>
                  </a:cubicBezTo>
                  <a:cubicBezTo>
                    <a:pt x="598" y="318"/>
                    <a:pt x="698" y="46"/>
                    <a:pt x="976" y="48"/>
                  </a:cubicBezTo>
                  <a:cubicBezTo>
                    <a:pt x="1254" y="50"/>
                    <a:pt x="1336" y="324"/>
                    <a:pt x="1144" y="324"/>
                  </a:cubicBezTo>
                  <a:cubicBezTo>
                    <a:pt x="952" y="324"/>
                    <a:pt x="1061" y="52"/>
                    <a:pt x="1282" y="42"/>
                  </a:cubicBezTo>
                  <a:cubicBezTo>
                    <a:pt x="1503" y="32"/>
                    <a:pt x="1711" y="324"/>
                    <a:pt x="1486" y="324"/>
                  </a:cubicBezTo>
                  <a:cubicBezTo>
                    <a:pt x="1261" y="324"/>
                    <a:pt x="1394" y="34"/>
                    <a:pt x="1648" y="48"/>
                  </a:cubicBezTo>
                  <a:cubicBezTo>
                    <a:pt x="1902" y="62"/>
                    <a:pt x="1864" y="252"/>
                    <a:pt x="1846" y="294"/>
                  </a:cubicBezTo>
                </a:path>
              </a:pathLst>
            </a:custGeom>
            <a:noFill/>
            <a:ln w="190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7" name="Freeform 63"/>
            <p:cNvSpPr>
              <a:spLocks/>
            </p:cNvSpPr>
            <p:nvPr/>
          </p:nvSpPr>
          <p:spPr bwMode="auto">
            <a:xfrm>
              <a:off x="2087563" y="3584575"/>
              <a:ext cx="163512" cy="109538"/>
            </a:xfrm>
            <a:custGeom>
              <a:avLst/>
              <a:gdLst>
                <a:gd name="T0" fmla="*/ 21 w 103"/>
                <a:gd name="T1" fmla="*/ 69 h 69"/>
                <a:gd name="T2" fmla="*/ 45 w 103"/>
                <a:gd name="T3" fmla="*/ 10 h 69"/>
                <a:gd name="T4" fmla="*/ 55 w 103"/>
                <a:gd name="T5" fmla="*/ 60 h 69"/>
                <a:gd name="T6" fmla="*/ 83 w 103"/>
                <a:gd name="T7" fmla="*/ 0 h 69"/>
                <a:gd name="T8" fmla="*/ 103 w 103"/>
                <a:gd name="T9" fmla="*/ 52 h 69"/>
              </a:gdLst>
              <a:ahLst/>
              <a:cxnLst>
                <a:cxn ang="0">
                  <a:pos x="T0" y="T1"/>
                </a:cxn>
                <a:cxn ang="0">
                  <a:pos x="T2" y="T3"/>
                </a:cxn>
                <a:cxn ang="0">
                  <a:pos x="T4" y="T5"/>
                </a:cxn>
                <a:cxn ang="0">
                  <a:pos x="T6" y="T7"/>
                </a:cxn>
                <a:cxn ang="0">
                  <a:pos x="T8" y="T9"/>
                </a:cxn>
              </a:cxnLst>
              <a:rect l="0" t="0" r="r" b="b"/>
              <a:pathLst>
                <a:path w="103" h="69">
                  <a:moveTo>
                    <a:pt x="21" y="69"/>
                  </a:moveTo>
                  <a:cubicBezTo>
                    <a:pt x="26" y="60"/>
                    <a:pt x="0" y="9"/>
                    <a:pt x="45" y="10"/>
                  </a:cubicBezTo>
                  <a:cubicBezTo>
                    <a:pt x="92" y="10"/>
                    <a:pt x="88" y="60"/>
                    <a:pt x="55" y="60"/>
                  </a:cubicBezTo>
                  <a:cubicBezTo>
                    <a:pt x="23" y="60"/>
                    <a:pt x="47" y="3"/>
                    <a:pt x="83" y="0"/>
                  </a:cubicBezTo>
                  <a:cubicBezTo>
                    <a:pt x="96" y="0"/>
                    <a:pt x="100" y="43"/>
                    <a:pt x="103" y="52"/>
                  </a:cubicBezTo>
                </a:path>
              </a:pathLst>
            </a:custGeom>
            <a:noFill/>
            <a:ln w="190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8" name="Freeform 64"/>
            <p:cNvSpPr>
              <a:spLocks/>
            </p:cNvSpPr>
            <p:nvPr/>
          </p:nvSpPr>
          <p:spPr bwMode="auto">
            <a:xfrm>
              <a:off x="2339975" y="3675063"/>
              <a:ext cx="212725" cy="315912"/>
            </a:xfrm>
            <a:custGeom>
              <a:avLst/>
              <a:gdLst>
                <a:gd name="T0" fmla="*/ 0 w 134"/>
                <a:gd name="T1" fmla="*/ 44 h 199"/>
                <a:gd name="T2" fmla="*/ 63 w 134"/>
                <a:gd name="T3" fmla="*/ 38 h 199"/>
                <a:gd name="T4" fmla="*/ 21 w 134"/>
                <a:gd name="T5" fmla="*/ 95 h 199"/>
                <a:gd name="T6" fmla="*/ 89 w 134"/>
                <a:gd name="T7" fmla="*/ 94 h 199"/>
                <a:gd name="T8" fmla="*/ 49 w 134"/>
                <a:gd name="T9" fmla="*/ 149 h 199"/>
                <a:gd name="T10" fmla="*/ 112 w 134"/>
                <a:gd name="T11" fmla="*/ 148 h 199"/>
                <a:gd name="T12" fmla="*/ 77 w 134"/>
                <a:gd name="T13" fmla="*/ 199 h 199"/>
              </a:gdLst>
              <a:ahLst/>
              <a:cxnLst>
                <a:cxn ang="0">
                  <a:pos x="T0" y="T1"/>
                </a:cxn>
                <a:cxn ang="0">
                  <a:pos x="T2" y="T3"/>
                </a:cxn>
                <a:cxn ang="0">
                  <a:pos x="T4" y="T5"/>
                </a:cxn>
                <a:cxn ang="0">
                  <a:pos x="T6" y="T7"/>
                </a:cxn>
                <a:cxn ang="0">
                  <a:pos x="T8" y="T9"/>
                </a:cxn>
                <a:cxn ang="0">
                  <a:pos x="T10" y="T11"/>
                </a:cxn>
                <a:cxn ang="0">
                  <a:pos x="T12" y="T13"/>
                </a:cxn>
              </a:cxnLst>
              <a:rect l="0" t="0" r="r" b="b"/>
              <a:pathLst>
                <a:path w="134" h="199">
                  <a:moveTo>
                    <a:pt x="0" y="44"/>
                  </a:moveTo>
                  <a:cubicBezTo>
                    <a:pt x="4" y="38"/>
                    <a:pt x="43" y="0"/>
                    <a:pt x="63" y="38"/>
                  </a:cubicBezTo>
                  <a:cubicBezTo>
                    <a:pt x="82" y="77"/>
                    <a:pt x="38" y="128"/>
                    <a:pt x="21" y="95"/>
                  </a:cubicBezTo>
                  <a:cubicBezTo>
                    <a:pt x="3" y="63"/>
                    <a:pt x="73" y="62"/>
                    <a:pt x="89" y="94"/>
                  </a:cubicBezTo>
                  <a:cubicBezTo>
                    <a:pt x="106" y="126"/>
                    <a:pt x="65" y="179"/>
                    <a:pt x="49" y="149"/>
                  </a:cubicBezTo>
                  <a:cubicBezTo>
                    <a:pt x="34" y="118"/>
                    <a:pt x="91" y="107"/>
                    <a:pt x="112" y="148"/>
                  </a:cubicBezTo>
                  <a:cubicBezTo>
                    <a:pt x="134" y="189"/>
                    <a:pt x="83" y="190"/>
                    <a:pt x="77" y="199"/>
                  </a:cubicBezTo>
                </a:path>
              </a:pathLst>
            </a:custGeom>
            <a:noFill/>
            <a:ln w="190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9" name="Freeform 65"/>
            <p:cNvSpPr>
              <a:spLocks/>
            </p:cNvSpPr>
            <p:nvPr/>
          </p:nvSpPr>
          <p:spPr bwMode="auto">
            <a:xfrm>
              <a:off x="2411413" y="3357563"/>
              <a:ext cx="180975" cy="184150"/>
            </a:xfrm>
            <a:custGeom>
              <a:avLst/>
              <a:gdLst>
                <a:gd name="T0" fmla="*/ 0 w 117"/>
                <a:gd name="T1" fmla="*/ 52 h 132"/>
                <a:gd name="T2" fmla="*/ 58 w 117"/>
                <a:gd name="T3" fmla="*/ 28 h 132"/>
                <a:gd name="T4" fmla="*/ 30 w 117"/>
                <a:gd name="T5" fmla="*/ 92 h 132"/>
                <a:gd name="T6" fmla="*/ 95 w 117"/>
                <a:gd name="T7" fmla="*/ 71 h 132"/>
                <a:gd name="T8" fmla="*/ 68 w 117"/>
                <a:gd name="T9" fmla="*/ 132 h 132"/>
              </a:gdLst>
              <a:ahLst/>
              <a:cxnLst>
                <a:cxn ang="0">
                  <a:pos x="T0" y="T1"/>
                </a:cxn>
                <a:cxn ang="0">
                  <a:pos x="T2" y="T3"/>
                </a:cxn>
                <a:cxn ang="0">
                  <a:pos x="T4" y="T5"/>
                </a:cxn>
                <a:cxn ang="0">
                  <a:pos x="T6" y="T7"/>
                </a:cxn>
                <a:cxn ang="0">
                  <a:pos x="T8" y="T9"/>
                </a:cxn>
              </a:cxnLst>
              <a:rect l="0" t="0" r="r" b="b"/>
              <a:pathLst>
                <a:path w="117" h="132">
                  <a:moveTo>
                    <a:pt x="0" y="52"/>
                  </a:moveTo>
                  <a:cubicBezTo>
                    <a:pt x="3" y="46"/>
                    <a:pt x="32" y="0"/>
                    <a:pt x="58" y="28"/>
                  </a:cubicBezTo>
                  <a:cubicBezTo>
                    <a:pt x="84" y="57"/>
                    <a:pt x="54" y="117"/>
                    <a:pt x="30" y="92"/>
                  </a:cubicBezTo>
                  <a:cubicBezTo>
                    <a:pt x="8" y="68"/>
                    <a:pt x="73" y="46"/>
                    <a:pt x="95" y="71"/>
                  </a:cubicBezTo>
                  <a:cubicBezTo>
                    <a:pt x="117" y="95"/>
                    <a:pt x="72" y="122"/>
                    <a:pt x="68" y="132"/>
                  </a:cubicBezTo>
                </a:path>
              </a:pathLst>
            </a:custGeom>
            <a:noFill/>
            <a:ln w="190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0" name="Freeform 66"/>
            <p:cNvSpPr>
              <a:spLocks/>
            </p:cNvSpPr>
            <p:nvPr/>
          </p:nvSpPr>
          <p:spPr bwMode="auto">
            <a:xfrm rot="2269428">
              <a:off x="3203575" y="2708275"/>
              <a:ext cx="504825" cy="104775"/>
            </a:xfrm>
            <a:custGeom>
              <a:avLst/>
              <a:gdLst>
                <a:gd name="T0" fmla="*/ 106 w 1902"/>
                <a:gd name="T1" fmla="*/ 294 h 330"/>
                <a:gd name="T2" fmla="*/ 257 w 1902"/>
                <a:gd name="T3" fmla="*/ 6 h 330"/>
                <a:gd name="T4" fmla="*/ 439 w 1902"/>
                <a:gd name="T5" fmla="*/ 324 h 330"/>
                <a:gd name="T6" fmla="*/ 628 w 1902"/>
                <a:gd name="T7" fmla="*/ 18 h 330"/>
                <a:gd name="T8" fmla="*/ 802 w 1902"/>
                <a:gd name="T9" fmla="*/ 324 h 330"/>
                <a:gd name="T10" fmla="*/ 976 w 1902"/>
                <a:gd name="T11" fmla="*/ 48 h 330"/>
                <a:gd name="T12" fmla="*/ 1144 w 1902"/>
                <a:gd name="T13" fmla="*/ 324 h 330"/>
                <a:gd name="T14" fmla="*/ 1282 w 1902"/>
                <a:gd name="T15" fmla="*/ 42 h 330"/>
                <a:gd name="T16" fmla="*/ 1486 w 1902"/>
                <a:gd name="T17" fmla="*/ 324 h 330"/>
                <a:gd name="T18" fmla="*/ 1648 w 1902"/>
                <a:gd name="T19" fmla="*/ 48 h 330"/>
                <a:gd name="T20" fmla="*/ 1846 w 1902"/>
                <a:gd name="T21" fmla="*/ 29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02" h="330">
                  <a:moveTo>
                    <a:pt x="106" y="294"/>
                  </a:moveTo>
                  <a:cubicBezTo>
                    <a:pt x="88" y="264"/>
                    <a:pt x="0" y="0"/>
                    <a:pt x="257" y="6"/>
                  </a:cubicBezTo>
                  <a:cubicBezTo>
                    <a:pt x="514" y="12"/>
                    <a:pt x="658" y="324"/>
                    <a:pt x="439" y="324"/>
                  </a:cubicBezTo>
                  <a:cubicBezTo>
                    <a:pt x="220" y="324"/>
                    <a:pt x="410" y="16"/>
                    <a:pt x="628" y="18"/>
                  </a:cubicBezTo>
                  <a:cubicBezTo>
                    <a:pt x="846" y="20"/>
                    <a:pt x="1006" y="330"/>
                    <a:pt x="802" y="324"/>
                  </a:cubicBezTo>
                  <a:cubicBezTo>
                    <a:pt x="598" y="318"/>
                    <a:pt x="698" y="46"/>
                    <a:pt x="976" y="48"/>
                  </a:cubicBezTo>
                  <a:cubicBezTo>
                    <a:pt x="1254" y="50"/>
                    <a:pt x="1336" y="324"/>
                    <a:pt x="1144" y="324"/>
                  </a:cubicBezTo>
                  <a:cubicBezTo>
                    <a:pt x="952" y="324"/>
                    <a:pt x="1061" y="52"/>
                    <a:pt x="1282" y="42"/>
                  </a:cubicBezTo>
                  <a:cubicBezTo>
                    <a:pt x="1503" y="32"/>
                    <a:pt x="1711" y="324"/>
                    <a:pt x="1486" y="324"/>
                  </a:cubicBezTo>
                  <a:cubicBezTo>
                    <a:pt x="1261" y="324"/>
                    <a:pt x="1394" y="34"/>
                    <a:pt x="1648" y="48"/>
                  </a:cubicBezTo>
                  <a:cubicBezTo>
                    <a:pt x="1902" y="62"/>
                    <a:pt x="1864" y="252"/>
                    <a:pt x="1846" y="294"/>
                  </a:cubicBezTo>
                </a:path>
              </a:pathLst>
            </a:custGeom>
            <a:noFill/>
            <a:ln w="19050"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41" name="Group 69"/>
          <p:cNvGrpSpPr>
            <a:grpSpLocks/>
          </p:cNvGrpSpPr>
          <p:nvPr/>
        </p:nvGrpSpPr>
        <p:grpSpPr bwMode="auto">
          <a:xfrm>
            <a:off x="2627313" y="5213350"/>
            <a:ext cx="2952750" cy="1644650"/>
            <a:chOff x="3470" y="2725"/>
            <a:chExt cx="1860" cy="1036"/>
          </a:xfrm>
        </p:grpSpPr>
        <p:sp>
          <p:nvSpPr>
            <p:cNvPr id="42" name="Text Box 56"/>
            <p:cNvSpPr txBox="1">
              <a:spLocks noChangeArrowheads="1"/>
            </p:cNvSpPr>
            <p:nvPr/>
          </p:nvSpPr>
          <p:spPr bwMode="auto">
            <a:xfrm>
              <a:off x="3470" y="2840"/>
              <a:ext cx="1860" cy="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CC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2400" b="1">
                  <a:solidFill>
                    <a:srgbClr val="00CC00"/>
                  </a:solidFill>
                  <a:latin typeface="Comic Sans MS" charset="0"/>
                </a:rPr>
                <a:t>cc pair ~ </a:t>
              </a:r>
            </a:p>
            <a:p>
              <a:pPr algn="ctr"/>
              <a:r>
                <a:rPr lang="en-US" sz="2400" b="1">
                  <a:solidFill>
                    <a:srgbClr val="00CC00"/>
                  </a:solidFill>
                  <a:latin typeface="Comic Sans MS" charset="0"/>
                </a:rPr>
                <a:t>J</a:t>
              </a:r>
              <a:r>
                <a:rPr lang="en-US" sz="2400" b="1">
                  <a:solidFill>
                    <a:srgbClr val="00CC00"/>
                  </a:solidFill>
                </a:rPr>
                <a:t>/</a:t>
              </a:r>
              <a:r>
                <a:rPr lang="en-US" sz="2400" b="1">
                  <a:solidFill>
                    <a:srgbClr val="00CC00"/>
                  </a:solidFill>
                  <a:latin typeface="Symbol" charset="0"/>
                </a:rPr>
                <a:t>y </a:t>
              </a:r>
              <a:r>
                <a:rPr lang="en-US" sz="2400" b="1">
                  <a:solidFill>
                    <a:srgbClr val="00CC00"/>
                  </a:solidFill>
                  <a:latin typeface="Comic Sans MS" charset="0"/>
                </a:rPr>
                <a:t>pre-resonant state</a:t>
              </a:r>
            </a:p>
            <a:p>
              <a:pPr algn="ctr"/>
              <a:endParaRPr lang="en-US">
                <a:solidFill>
                  <a:srgbClr val="00CC00"/>
                </a:solidFill>
                <a:latin typeface="Comic Sans MS" charset="0"/>
              </a:endParaRPr>
            </a:p>
          </p:txBody>
        </p:sp>
        <p:sp>
          <p:nvSpPr>
            <p:cNvPr id="43" name="Text Box 67"/>
            <p:cNvSpPr txBox="1">
              <a:spLocks noChangeArrowheads="1"/>
            </p:cNvSpPr>
            <p:nvPr/>
          </p:nvSpPr>
          <p:spPr bwMode="auto">
            <a:xfrm>
              <a:off x="4032" y="2725"/>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b="1">
                  <a:solidFill>
                    <a:srgbClr val="00CC00"/>
                  </a:solidFill>
                  <a:latin typeface="Comic Sans MS" charset="0"/>
                </a:rPr>
                <a:t>_</a:t>
              </a:r>
            </a:p>
          </p:txBody>
        </p:sp>
      </p:grpSp>
      <p:grpSp>
        <p:nvGrpSpPr>
          <p:cNvPr id="44" name="Group 70"/>
          <p:cNvGrpSpPr>
            <a:grpSpLocks/>
          </p:cNvGrpSpPr>
          <p:nvPr/>
        </p:nvGrpSpPr>
        <p:grpSpPr bwMode="auto">
          <a:xfrm>
            <a:off x="5651500" y="4868863"/>
            <a:ext cx="2952750" cy="1552575"/>
            <a:chOff x="3606" y="1389"/>
            <a:chExt cx="1860" cy="978"/>
          </a:xfrm>
        </p:grpSpPr>
        <p:sp>
          <p:nvSpPr>
            <p:cNvPr id="45" name="Text Box 58"/>
            <p:cNvSpPr txBox="1">
              <a:spLocks noChangeArrowheads="1"/>
            </p:cNvSpPr>
            <p:nvPr/>
          </p:nvSpPr>
          <p:spPr bwMode="auto">
            <a:xfrm>
              <a:off x="3606" y="1389"/>
              <a:ext cx="1860" cy="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2400" b="1">
                  <a:solidFill>
                    <a:srgbClr val="CC3300"/>
                  </a:solidFill>
                  <a:latin typeface="Comic Sans MS" charset="0"/>
                </a:rPr>
                <a:t>Color screening of the cc potential by the surrounding color charges </a:t>
              </a:r>
              <a:endParaRPr lang="en-US">
                <a:latin typeface="Comic Sans MS" charset="0"/>
              </a:endParaRPr>
            </a:p>
          </p:txBody>
        </p:sp>
        <p:sp>
          <p:nvSpPr>
            <p:cNvPr id="46" name="Text Box 68"/>
            <p:cNvSpPr txBox="1">
              <a:spLocks noChangeArrowheads="1"/>
            </p:cNvSpPr>
            <p:nvPr/>
          </p:nvSpPr>
          <p:spPr bwMode="auto">
            <a:xfrm>
              <a:off x="4238" y="1515"/>
              <a:ext cx="20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b="1">
                  <a:solidFill>
                    <a:srgbClr val="CC3300"/>
                  </a:solidFill>
                  <a:latin typeface="Comic Sans MS" charset="0"/>
                </a:rPr>
                <a:t>_</a:t>
              </a:r>
            </a:p>
          </p:txBody>
        </p:sp>
      </p:grpSp>
      <p:sp>
        <p:nvSpPr>
          <p:cNvPr id="49" name="Text Box 74"/>
          <p:cNvSpPr txBox="1">
            <a:spLocks noChangeArrowheads="1"/>
          </p:cNvSpPr>
          <p:nvPr/>
        </p:nvSpPr>
        <p:spPr bwMode="auto">
          <a:xfrm>
            <a:off x="6167863" y="838200"/>
            <a:ext cx="29527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sz="2400" b="1" dirty="0">
                <a:solidFill>
                  <a:srgbClr val="CC3300"/>
                </a:solidFill>
                <a:latin typeface="Comic Sans MS" charset="0"/>
              </a:rPr>
              <a:t>“sequential</a:t>
            </a:r>
          </a:p>
          <a:p>
            <a:pPr algn="ctr"/>
            <a:r>
              <a:rPr lang="en-US" sz="2400" b="1" dirty="0">
                <a:solidFill>
                  <a:srgbClr val="CC3300"/>
                </a:solidFill>
                <a:latin typeface="Comic Sans MS" charset="0"/>
              </a:rPr>
              <a:t>Melting” </a:t>
            </a:r>
            <a:endParaRPr lang="en-US" dirty="0">
              <a:latin typeface="Comic Sans MS" charset="0"/>
            </a:endParaRPr>
          </a:p>
        </p:txBody>
      </p:sp>
      <p:pic>
        <p:nvPicPr>
          <p:cNvPr id="51" name="Picture 50"/>
          <p:cNvPicPr>
            <a:picLocks noChangeAspect="1"/>
          </p:cNvPicPr>
          <p:nvPr/>
        </p:nvPicPr>
        <p:blipFill>
          <a:blip r:embed="rId5"/>
          <a:stretch>
            <a:fillRect/>
          </a:stretch>
        </p:blipFill>
        <p:spPr>
          <a:xfrm>
            <a:off x="0" y="1196752"/>
            <a:ext cx="1430264" cy="3279310"/>
          </a:xfrm>
          <a:prstGeom prst="rect">
            <a:avLst/>
          </a:prstGeom>
        </p:spPr>
      </p:pic>
      <p:pic>
        <p:nvPicPr>
          <p:cNvPr id="52" name="Picture 51"/>
          <p:cNvPicPr>
            <a:picLocks noChangeAspect="1"/>
          </p:cNvPicPr>
          <p:nvPr/>
        </p:nvPicPr>
        <p:blipFill>
          <a:blip r:embed="rId6"/>
          <a:stretch>
            <a:fillRect/>
          </a:stretch>
        </p:blipFill>
        <p:spPr>
          <a:xfrm>
            <a:off x="6577526" y="1752600"/>
            <a:ext cx="2563892" cy="3168855"/>
          </a:xfrm>
          <a:prstGeom prst="rect">
            <a:avLst/>
          </a:prstGeom>
        </p:spPr>
      </p:pic>
      <p:pic>
        <p:nvPicPr>
          <p:cNvPr id="53" name="Picture 52"/>
          <p:cNvPicPr>
            <a:picLocks noChangeAspect="1"/>
          </p:cNvPicPr>
          <p:nvPr/>
        </p:nvPicPr>
        <p:blipFill>
          <a:blip r:embed="rId7"/>
          <a:stretch>
            <a:fillRect/>
          </a:stretch>
        </p:blipFill>
        <p:spPr>
          <a:xfrm>
            <a:off x="3657600" y="3048000"/>
            <a:ext cx="3897988" cy="1404680"/>
          </a:xfrm>
          <a:prstGeom prst="rect">
            <a:avLst/>
          </a:prstGeom>
        </p:spPr>
      </p:pic>
    </p:spTree>
    <p:extLst>
      <p:ext uri="{BB962C8B-B14F-4D97-AF65-F5344CB8AC3E}">
        <p14:creationId xmlns:p14="http://schemas.microsoft.com/office/powerpoint/2010/main" val="217857704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1" descr="E:\Dropbox\PHENIX\sPHENIX\ePHENIX DOC\phenix_quartercut.png"/>
          <p:cNvPicPr>
            <a:picLocks noChangeAspect="1" noChangeArrowheads="1"/>
          </p:cNvPicPr>
          <p:nvPr/>
        </p:nvPicPr>
        <p:blipFill>
          <a:blip r:embed="rId3" cstate="print"/>
          <a:srcRect/>
          <a:stretch>
            <a:fillRect/>
          </a:stretch>
        </p:blipFill>
        <p:spPr bwMode="auto">
          <a:xfrm>
            <a:off x="281484" y="3581400"/>
            <a:ext cx="2614116" cy="1905000"/>
          </a:xfrm>
          <a:prstGeom prst="rect">
            <a:avLst/>
          </a:prstGeom>
          <a:noFill/>
        </p:spPr>
      </p:pic>
      <p:sp>
        <p:nvSpPr>
          <p:cNvPr id="6" name="Title 5"/>
          <p:cNvSpPr>
            <a:spLocks noGrp="1"/>
          </p:cNvSpPr>
          <p:nvPr>
            <p:ph type="title"/>
          </p:nvPr>
        </p:nvSpPr>
        <p:spPr>
          <a:xfrm>
            <a:off x="0" y="0"/>
            <a:ext cx="8001000" cy="609600"/>
          </a:xfrm>
          <a:solidFill>
            <a:srgbClr val="FF0000"/>
          </a:solidFill>
        </p:spPr>
        <p:txBody>
          <a:bodyPr>
            <a:normAutofit/>
          </a:bodyPr>
          <a:lstStyle/>
          <a:p>
            <a:r>
              <a:rPr lang="en-US" dirty="0" smtClean="0">
                <a:solidFill>
                  <a:schemeClr val="bg1"/>
                </a:solidFill>
              </a:rPr>
              <a:t>Evolution of the </a:t>
            </a:r>
            <a:r>
              <a:rPr lang="en-US" dirty="0" smtClean="0">
                <a:solidFill>
                  <a:schemeClr val="bg1"/>
                </a:solidFill>
              </a:rPr>
              <a:t>E</a:t>
            </a:r>
            <a:r>
              <a:rPr lang="en-US" dirty="0" smtClean="0">
                <a:solidFill>
                  <a:schemeClr val="bg1"/>
                </a:solidFill>
              </a:rPr>
              <a:t>xperiment (PHENIX)</a:t>
            </a:r>
            <a:endParaRPr lang="en-US" dirty="0">
              <a:solidFill>
                <a:schemeClr val="bg1"/>
              </a:solidFill>
            </a:endParaRPr>
          </a:p>
        </p:txBody>
      </p:sp>
      <p:sp>
        <p:nvSpPr>
          <p:cNvPr id="25" name="Content Placeholder 8"/>
          <p:cNvSpPr>
            <a:spLocks noGrp="1"/>
          </p:cNvSpPr>
          <p:nvPr>
            <p:ph idx="1"/>
          </p:nvPr>
        </p:nvSpPr>
        <p:spPr>
          <a:xfrm>
            <a:off x="152400" y="1905000"/>
            <a:ext cx="2819400" cy="1874160"/>
          </a:xfrm>
        </p:spPr>
        <p:txBody>
          <a:bodyPr>
            <a:normAutofit fontScale="62500" lnSpcReduction="20000"/>
          </a:bodyPr>
          <a:lstStyle/>
          <a:p>
            <a:r>
              <a:rPr lang="en-US" dirty="0" smtClean="0"/>
              <a:t>15y</a:t>
            </a:r>
            <a:r>
              <a:rPr lang="en-US" dirty="0" smtClean="0"/>
              <a:t>+ operation</a:t>
            </a:r>
            <a:br>
              <a:rPr lang="en-US" dirty="0" smtClean="0"/>
            </a:br>
            <a:r>
              <a:rPr lang="en-US" dirty="0" smtClean="0"/>
              <a:t>100+M$ investment</a:t>
            </a:r>
          </a:p>
          <a:p>
            <a:r>
              <a:rPr lang="en-US" dirty="0" smtClean="0"/>
              <a:t>Broad spectrum of physics (QGP, Hadron Physics, DM)</a:t>
            </a:r>
          </a:p>
          <a:p>
            <a:r>
              <a:rPr lang="en-US" dirty="0" smtClean="0"/>
              <a:t>150</a:t>
            </a:r>
            <a:r>
              <a:rPr lang="en-US" dirty="0" smtClean="0"/>
              <a:t>+ published papers to date</a:t>
            </a:r>
          </a:p>
          <a:p>
            <a:r>
              <a:rPr lang="en-US" dirty="0" smtClean="0">
                <a:solidFill>
                  <a:schemeClr val="accent1"/>
                </a:solidFill>
              </a:rPr>
              <a:t>Last </a:t>
            </a:r>
            <a:r>
              <a:rPr lang="en-US" dirty="0">
                <a:solidFill>
                  <a:schemeClr val="accent1"/>
                </a:solidFill>
              </a:rPr>
              <a:t>run in this form </a:t>
            </a:r>
            <a:r>
              <a:rPr lang="en-US" dirty="0" smtClean="0">
                <a:solidFill>
                  <a:schemeClr val="accent1"/>
                </a:solidFill>
              </a:rPr>
              <a:t>2016</a:t>
            </a:r>
            <a:endParaRPr lang="en-US" dirty="0">
              <a:solidFill>
                <a:schemeClr val="accent1"/>
              </a:solidFill>
            </a:endParaRPr>
          </a:p>
        </p:txBody>
      </p:sp>
      <p:sp>
        <p:nvSpPr>
          <p:cNvPr id="3" name="Date Placeholder 2"/>
          <p:cNvSpPr>
            <a:spLocks noGrp="1"/>
          </p:cNvSpPr>
          <p:nvPr>
            <p:ph type="dt" sz="half" idx="10"/>
          </p:nvPr>
        </p:nvSpPr>
        <p:spPr/>
        <p:txBody>
          <a:bodyPr/>
          <a:lstStyle/>
          <a:p>
            <a:fld id="{133B03BB-BC35-0D4A-AEAC-415945B13919}" type="datetime4">
              <a:rPr lang="en-US" smtClean="0"/>
              <a:t>January 14, 2016</a:t>
            </a:fld>
            <a:endParaRPr lang="en-US" dirty="0"/>
          </a:p>
        </p:txBody>
      </p:sp>
      <p:sp>
        <p:nvSpPr>
          <p:cNvPr id="5" name="Slide Number Placeholder 4"/>
          <p:cNvSpPr>
            <a:spLocks noGrp="1"/>
          </p:cNvSpPr>
          <p:nvPr>
            <p:ph type="sldNum" sz="quarter" idx="12"/>
          </p:nvPr>
        </p:nvSpPr>
        <p:spPr/>
        <p:txBody>
          <a:bodyPr/>
          <a:lstStyle/>
          <a:p>
            <a:fld id="{EDE73889-8752-428C-A11C-8679396BAC9B}" type="slidenum">
              <a:rPr lang="en-US" smtClean="0"/>
              <a:pPr/>
              <a:t>9</a:t>
            </a:fld>
            <a:endParaRPr lang="en-US" dirty="0"/>
          </a:p>
        </p:txBody>
      </p:sp>
      <p:sp>
        <p:nvSpPr>
          <p:cNvPr id="4" name="Footer Placeholder 3"/>
          <p:cNvSpPr>
            <a:spLocks noGrp="1"/>
          </p:cNvSpPr>
          <p:nvPr>
            <p:ph type="ftr" sz="quarter" idx="3"/>
          </p:nvPr>
        </p:nvSpPr>
        <p:spPr/>
        <p:txBody>
          <a:bodyPr/>
          <a:lstStyle/>
          <a:p>
            <a:r>
              <a:rPr lang="da-DK" smtClean="0"/>
              <a:t>E.Kistenev, UTFSM, 2016</a:t>
            </a:r>
            <a:endParaRPr lang="en-US" dirty="0"/>
          </a:p>
        </p:txBody>
      </p:sp>
      <p:cxnSp>
        <p:nvCxnSpPr>
          <p:cNvPr id="10" name="Straight Arrow Connector 9"/>
          <p:cNvCxnSpPr/>
          <p:nvPr/>
        </p:nvCxnSpPr>
        <p:spPr>
          <a:xfrm flipV="1">
            <a:off x="228600" y="5433700"/>
            <a:ext cx="8686800" cy="439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nvGrpSpPr>
          <p:cNvPr id="2" name="Group 29"/>
          <p:cNvGrpSpPr/>
          <p:nvPr/>
        </p:nvGrpSpPr>
        <p:grpSpPr>
          <a:xfrm>
            <a:off x="304800" y="1752600"/>
            <a:ext cx="5562600" cy="3909700"/>
            <a:chOff x="304800" y="5205100"/>
            <a:chExt cx="5562600" cy="457200"/>
          </a:xfrm>
        </p:grpSpPr>
        <p:cxnSp>
          <p:nvCxnSpPr>
            <p:cNvPr id="12" name="Straight Connector 11"/>
            <p:cNvCxnSpPr/>
            <p:nvPr/>
          </p:nvCxnSpPr>
          <p:spPr>
            <a:xfrm>
              <a:off x="304800" y="5205100"/>
              <a:ext cx="0" cy="4572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895600" y="5205100"/>
              <a:ext cx="0" cy="457200"/>
            </a:xfrm>
            <a:prstGeom prst="line">
              <a:avLst/>
            </a:prstGeom>
            <a:ln w="53975" cmpd="dbl"/>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867400" y="5205100"/>
              <a:ext cx="0" cy="457200"/>
            </a:xfrm>
            <a:prstGeom prst="line">
              <a:avLst/>
            </a:prstGeom>
            <a:ln w="12700"/>
          </p:spPr>
          <p:style>
            <a:lnRef idx="1">
              <a:schemeClr val="accent1"/>
            </a:lnRef>
            <a:fillRef idx="0">
              <a:schemeClr val="accent1"/>
            </a:fillRef>
            <a:effectRef idx="0">
              <a:schemeClr val="accent1"/>
            </a:effectRef>
            <a:fontRef idx="minor">
              <a:schemeClr val="tx1"/>
            </a:fontRef>
          </p:style>
        </p:cxnSp>
      </p:grpSp>
      <p:pic>
        <p:nvPicPr>
          <p:cNvPr id="5123" name="Picture 3"/>
          <p:cNvPicPr>
            <a:picLocks noChangeAspect="1" noChangeArrowheads="1"/>
          </p:cNvPicPr>
          <p:nvPr/>
        </p:nvPicPr>
        <p:blipFill>
          <a:blip r:embed="rId4" cstate="print"/>
          <a:srcRect l="8061" r="10507"/>
          <a:stretch>
            <a:fillRect/>
          </a:stretch>
        </p:blipFill>
        <p:spPr bwMode="auto">
          <a:xfrm>
            <a:off x="5932692" y="3426378"/>
            <a:ext cx="2982708" cy="1831422"/>
          </a:xfrm>
          <a:prstGeom prst="rect">
            <a:avLst/>
          </a:prstGeom>
          <a:noFill/>
          <a:ln w="9525">
            <a:noFill/>
            <a:miter lim="800000"/>
            <a:headEnd/>
            <a:tailEnd/>
          </a:ln>
        </p:spPr>
      </p:pic>
      <p:sp>
        <p:nvSpPr>
          <p:cNvPr id="18" name="Rectangle 17"/>
          <p:cNvSpPr/>
          <p:nvPr/>
        </p:nvSpPr>
        <p:spPr>
          <a:xfrm>
            <a:off x="222441" y="5586100"/>
            <a:ext cx="768159" cy="369332"/>
          </a:xfrm>
          <a:prstGeom prst="rect">
            <a:avLst/>
          </a:prstGeom>
        </p:spPr>
        <p:txBody>
          <a:bodyPr wrap="none">
            <a:spAutoFit/>
          </a:bodyPr>
          <a:lstStyle/>
          <a:p>
            <a:r>
              <a:rPr lang="en-US" dirty="0" smtClean="0"/>
              <a:t>~2000</a:t>
            </a:r>
            <a:endParaRPr lang="en-US" dirty="0"/>
          </a:p>
        </p:txBody>
      </p:sp>
      <p:sp>
        <p:nvSpPr>
          <p:cNvPr id="19" name="Rectangle 18"/>
          <p:cNvSpPr/>
          <p:nvPr/>
        </p:nvSpPr>
        <p:spPr>
          <a:xfrm>
            <a:off x="2252190" y="5586100"/>
            <a:ext cx="1329210" cy="369332"/>
          </a:xfrm>
          <a:prstGeom prst="rect">
            <a:avLst/>
          </a:prstGeom>
        </p:spPr>
        <p:txBody>
          <a:bodyPr wrap="none">
            <a:spAutoFit/>
          </a:bodyPr>
          <a:lstStyle/>
          <a:p>
            <a:r>
              <a:rPr lang="en-US" dirty="0" smtClean="0"/>
              <a:t>2017→2020</a:t>
            </a:r>
            <a:endParaRPr lang="en-US" dirty="0"/>
          </a:p>
        </p:txBody>
      </p:sp>
      <p:sp>
        <p:nvSpPr>
          <p:cNvPr id="20" name="Rectangle 19"/>
          <p:cNvSpPr/>
          <p:nvPr/>
        </p:nvSpPr>
        <p:spPr>
          <a:xfrm>
            <a:off x="5562600" y="5586100"/>
            <a:ext cx="768159" cy="369332"/>
          </a:xfrm>
          <a:prstGeom prst="rect">
            <a:avLst/>
          </a:prstGeom>
        </p:spPr>
        <p:txBody>
          <a:bodyPr wrap="none">
            <a:spAutoFit/>
          </a:bodyPr>
          <a:lstStyle/>
          <a:p>
            <a:r>
              <a:rPr lang="en-US" dirty="0" smtClean="0"/>
              <a:t>~2025</a:t>
            </a:r>
            <a:endParaRPr lang="en-US" dirty="0"/>
          </a:p>
        </p:txBody>
      </p:sp>
      <p:sp>
        <p:nvSpPr>
          <p:cNvPr id="21" name="Rectangle 20"/>
          <p:cNvSpPr/>
          <p:nvPr/>
        </p:nvSpPr>
        <p:spPr>
          <a:xfrm>
            <a:off x="8189663" y="5586100"/>
            <a:ext cx="649537" cy="369332"/>
          </a:xfrm>
          <a:prstGeom prst="rect">
            <a:avLst/>
          </a:prstGeom>
        </p:spPr>
        <p:txBody>
          <a:bodyPr wrap="none">
            <a:spAutoFit/>
          </a:bodyPr>
          <a:lstStyle/>
          <a:p>
            <a:r>
              <a:rPr lang="en-US" dirty="0" smtClean="0"/>
              <a:t>Time</a:t>
            </a:r>
            <a:endParaRPr lang="en-US" dirty="0"/>
          </a:p>
        </p:txBody>
      </p:sp>
      <p:sp>
        <p:nvSpPr>
          <p:cNvPr id="26" name="Rectangle 25"/>
          <p:cNvSpPr/>
          <p:nvPr/>
        </p:nvSpPr>
        <p:spPr>
          <a:xfrm>
            <a:off x="304800" y="1447800"/>
            <a:ext cx="259080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dirty="0" smtClean="0"/>
              <a:t>Current PHENIX</a:t>
            </a:r>
          </a:p>
        </p:txBody>
      </p:sp>
      <p:sp>
        <p:nvSpPr>
          <p:cNvPr id="31" name="Rectangle 30"/>
          <p:cNvSpPr/>
          <p:nvPr/>
        </p:nvSpPr>
        <p:spPr>
          <a:xfrm>
            <a:off x="2895600" y="1447800"/>
            <a:ext cx="297180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i="1" dirty="0" smtClean="0"/>
              <a:t>s</a:t>
            </a:r>
            <a:r>
              <a:rPr lang="en-US" dirty="0" smtClean="0"/>
              <a:t>PHENIX (+fsPHENIX)</a:t>
            </a:r>
          </a:p>
        </p:txBody>
      </p:sp>
      <p:sp>
        <p:nvSpPr>
          <p:cNvPr id="32" name="Rectangle 31"/>
          <p:cNvSpPr/>
          <p:nvPr/>
        </p:nvSpPr>
        <p:spPr>
          <a:xfrm>
            <a:off x="5867400" y="1447800"/>
            <a:ext cx="2971800" cy="369332"/>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n-US" dirty="0" smtClean="0"/>
              <a:t>An EIC detector</a:t>
            </a:r>
          </a:p>
        </p:txBody>
      </p:sp>
      <p:sp>
        <p:nvSpPr>
          <p:cNvPr id="23" name="Rectangle 22"/>
          <p:cNvSpPr/>
          <p:nvPr/>
        </p:nvSpPr>
        <p:spPr>
          <a:xfrm>
            <a:off x="381000" y="1981200"/>
            <a:ext cx="2438400" cy="1295400"/>
          </a:xfrm>
          <a:prstGeom prst="rect">
            <a:avLst/>
          </a:prstGeom>
        </p:spPr>
        <p:txBody>
          <a:bodyPr wrap="none">
            <a:noAutofit/>
          </a:bodyPr>
          <a:lstStyle/>
          <a:p>
            <a:endParaRPr lang="en-US" dirty="0"/>
          </a:p>
        </p:txBody>
      </p:sp>
      <p:sp>
        <p:nvSpPr>
          <p:cNvPr id="27" name="Content Placeholder 8"/>
          <p:cNvSpPr txBox="1">
            <a:spLocks/>
          </p:cNvSpPr>
          <p:nvPr/>
        </p:nvSpPr>
        <p:spPr>
          <a:xfrm>
            <a:off x="2819400" y="1905000"/>
            <a:ext cx="3003754" cy="1524000"/>
          </a:xfrm>
          <a:prstGeom prst="rect">
            <a:avLst/>
          </a:prstGeom>
        </p:spPr>
        <p:txBody>
          <a:bodyPr vert="horz">
            <a:normAutofit fontScale="47500" lnSpcReduction="20000"/>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Comprehensive central upgrade </a:t>
            </a:r>
            <a:r>
              <a:rPr kumimoji="0" lang="en-US" sz="2700" b="0" i="0" u="none" strike="noStrike" kern="1200" cap="none" spc="0" normalizeH="0" baseline="0" noProof="0" dirty="0" smtClean="0">
                <a:ln>
                  <a:noFill/>
                </a:ln>
                <a:solidFill>
                  <a:schemeClr val="tx1"/>
                </a:solidFill>
                <a:effectLst/>
                <a:uLnTx/>
                <a:uFillTx/>
                <a:latin typeface="+mn-lt"/>
                <a:ea typeface="+mn-ea"/>
                <a:cs typeface="+mn-cs"/>
              </a:rPr>
              <a:t>based</a:t>
            </a:r>
            <a:r>
              <a:rPr kumimoji="0" lang="en-US" sz="2700" b="0" i="0" u="none" strike="noStrike" kern="1200" cap="none" spc="0" normalizeH="0" noProof="0" dirty="0" smtClean="0">
                <a:ln>
                  <a:noFill/>
                </a:ln>
                <a:solidFill>
                  <a:schemeClr val="tx1"/>
                </a:solidFill>
                <a:effectLst/>
                <a:uLnTx/>
                <a:uFillTx/>
                <a:latin typeface="+mn-lt"/>
                <a:ea typeface="+mn-ea"/>
                <a:cs typeface="+mn-cs"/>
              </a:rPr>
              <a:t> </a:t>
            </a:r>
            <a:r>
              <a:rPr kumimoji="0" lang="en-US" sz="2700" b="0" i="0" u="none" strike="noStrike" kern="1200" cap="none" spc="0" normalizeH="0" noProof="0" dirty="0" smtClean="0">
                <a:ln>
                  <a:noFill/>
                </a:ln>
                <a:solidFill>
                  <a:schemeClr val="tx1"/>
                </a:solidFill>
                <a:effectLst/>
                <a:uLnTx/>
                <a:uFillTx/>
                <a:latin typeface="+mn-lt"/>
                <a:ea typeface="+mn-ea"/>
                <a:cs typeface="+mn-cs"/>
              </a:rPr>
              <a:t>on BaBar magnet</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US" sz="2700" b="0" i="0" u="none" strike="noStrike" kern="1200" cap="none" spc="0" normalizeH="0" noProof="0" dirty="0" smtClean="0">
                <a:ln>
                  <a:noFill/>
                </a:ln>
                <a:solidFill>
                  <a:schemeClr val="tx1"/>
                </a:solidFill>
                <a:effectLst/>
                <a:uLnTx/>
                <a:uFillTx/>
                <a:latin typeface="+mn-lt"/>
                <a:ea typeface="+mn-ea"/>
                <a:cs typeface="+mn-cs"/>
              </a:rPr>
              <a:t>R</a:t>
            </a:r>
            <a:r>
              <a:rPr lang="en-US" sz="2700" dirty="0" err="1" smtClean="0"/>
              <a:t>ich</a:t>
            </a:r>
            <a:r>
              <a:rPr lang="en-US" sz="2700" dirty="0" smtClean="0"/>
              <a:t> </a:t>
            </a:r>
            <a:r>
              <a:rPr lang="en-US" sz="2700" dirty="0"/>
              <a:t>jet and beauty quarkonia physics </a:t>
            </a:r>
            <a:r>
              <a:rPr lang="en-US" sz="2700" dirty="0" smtClean="0"/>
              <a:t>program </a:t>
            </a:r>
            <a:br>
              <a:rPr lang="en-US" sz="2700" dirty="0" smtClean="0"/>
            </a:br>
            <a:r>
              <a:rPr lang="en-US" sz="2700" dirty="0" smtClean="0"/>
              <a:t>→ </a:t>
            </a:r>
            <a:r>
              <a:rPr lang="en-US" sz="2700" dirty="0" smtClean="0">
                <a:solidFill>
                  <a:schemeClr val="accent1"/>
                </a:solidFill>
              </a:rPr>
              <a:t>nature of QGP</a:t>
            </a:r>
            <a:endParaRPr kumimoji="0" lang="en-US" sz="2700" b="0" i="0" u="none" strike="noStrike" kern="1200" cap="none" spc="0" normalizeH="0" baseline="0" noProof="0" dirty="0" smtClean="0">
              <a:ln>
                <a:noFill/>
              </a:ln>
              <a:solidFill>
                <a:schemeClr val="accent1"/>
              </a:solidFill>
              <a:effectLst/>
              <a:uLnTx/>
              <a:uFillTx/>
            </a:endParaRPr>
          </a:p>
          <a:p>
            <a:pPr marL="365760" lvl="0" indent="-256032">
              <a:spcBef>
                <a:spcPts val="400"/>
              </a:spcBef>
              <a:buClr>
                <a:schemeClr val="accent1"/>
              </a:buClr>
              <a:buSzPct val="68000"/>
              <a:buFont typeface="Wingdings 3"/>
              <a:buChar char=""/>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fsPHENIX : forward tracking</a:t>
            </a:r>
            <a:r>
              <a:rPr kumimoji="0" lang="en-US" sz="2700" b="0" i="0" u="none" strike="noStrike" kern="1200" cap="none" spc="0" normalizeH="0" noProof="0" dirty="0" smtClean="0">
                <a:ln>
                  <a:noFill/>
                </a:ln>
                <a:solidFill>
                  <a:schemeClr val="tx1"/>
                </a:solidFill>
                <a:effectLst/>
                <a:uLnTx/>
                <a:uFillTx/>
                <a:latin typeface="+mn-lt"/>
                <a:ea typeface="+mn-ea"/>
                <a:cs typeface="+mn-cs"/>
              </a:rPr>
              <a:t>, </a:t>
            </a:r>
            <a:r>
              <a:rPr kumimoji="0" lang="en-US" sz="2700" b="0" i="0" u="none" strike="noStrike" kern="1200" cap="none" spc="0" normalizeH="0" noProof="0" dirty="0" err="1" smtClean="0">
                <a:ln>
                  <a:noFill/>
                </a:ln>
                <a:solidFill>
                  <a:schemeClr val="tx1"/>
                </a:solidFill>
                <a:effectLst/>
                <a:uLnTx/>
                <a:uFillTx/>
                <a:latin typeface="+mn-lt"/>
                <a:ea typeface="+mn-ea"/>
                <a:cs typeface="+mn-cs"/>
              </a:rPr>
              <a:t>e&amp;h</a:t>
            </a:r>
            <a:r>
              <a:rPr kumimoji="0" lang="en-US" sz="2700" b="0" i="0" u="none" strike="noStrike" kern="1200" cap="none" spc="0" normalizeH="0" noProof="0" dirty="0" smtClean="0">
                <a:ln>
                  <a:noFill/>
                </a:ln>
                <a:solidFill>
                  <a:schemeClr val="tx1"/>
                </a:solidFill>
                <a:effectLst/>
                <a:uLnTx/>
                <a:uFillTx/>
                <a:latin typeface="+mn-lt"/>
                <a:ea typeface="+mn-ea"/>
                <a:cs typeface="+mn-cs"/>
              </a:rPr>
              <a:t> </a:t>
            </a:r>
            <a:r>
              <a:rPr kumimoji="0" lang="en-US" sz="2700" b="0" i="0" u="none" strike="noStrike" kern="1200" cap="none" spc="0" normalizeH="0" noProof="0" dirty="0" err="1" smtClean="0">
                <a:ln>
                  <a:noFill/>
                </a:ln>
                <a:solidFill>
                  <a:schemeClr val="tx1"/>
                </a:solidFill>
                <a:effectLst/>
                <a:uLnTx/>
                <a:uFillTx/>
                <a:latin typeface="+mn-lt"/>
                <a:ea typeface="+mn-ea"/>
                <a:cs typeface="+mn-cs"/>
              </a:rPr>
              <a:t>calorimetry</a:t>
            </a:r>
            <a:r>
              <a:rPr kumimoji="0" lang="en-US" sz="2700" b="0" i="0" u="none" strike="noStrike" kern="1200" cap="none" spc="0" normalizeH="0" noProof="0" dirty="0" smtClean="0">
                <a:ln>
                  <a:noFill/>
                </a:ln>
                <a:solidFill>
                  <a:schemeClr val="tx1"/>
                </a:solidFill>
                <a:effectLst/>
                <a:uLnTx/>
                <a:uFillTx/>
                <a:latin typeface="+mn-lt"/>
                <a:ea typeface="+mn-ea"/>
                <a:cs typeface="+mn-cs"/>
              </a:rPr>
              <a:t>  </a:t>
            </a:r>
            <a:r>
              <a:rPr kumimoji="0" lang="en-US" sz="2700" b="0" i="0" u="none" strike="noStrike" kern="1200" cap="none" spc="0" normalizeH="0" noProof="0" dirty="0" smtClean="0">
                <a:ln>
                  <a:noFill/>
                </a:ln>
                <a:solidFill>
                  <a:schemeClr val="tx1"/>
                </a:solidFill>
                <a:effectLst/>
                <a:uLnTx/>
                <a:uFillTx/>
                <a:latin typeface="+mn-lt"/>
                <a:ea typeface="+mn-ea"/>
                <a:cs typeface="+mn-cs"/>
              </a:rPr>
              <a:t>and </a:t>
            </a:r>
            <a:r>
              <a:rPr kumimoji="0" lang="en-US" sz="2700" b="0" i="0" u="none" strike="noStrike" kern="1200" cap="none" spc="0" normalizeH="0" noProof="0" dirty="0" err="1" smtClean="0">
                <a:ln>
                  <a:noFill/>
                </a:ln>
                <a:solidFill>
                  <a:schemeClr val="tx1"/>
                </a:solidFill>
                <a:effectLst/>
                <a:uLnTx/>
                <a:uFillTx/>
                <a:latin typeface="+mn-lt"/>
                <a:ea typeface="+mn-ea"/>
                <a:cs typeface="+mn-cs"/>
              </a:rPr>
              <a:t>muon</a:t>
            </a:r>
            <a:r>
              <a:rPr kumimoji="0" lang="en-US" sz="2700" b="0" i="0" u="none" strike="noStrike" kern="1200" cap="none" spc="0" normalizeH="0" noProof="0" dirty="0" smtClean="0">
                <a:ln>
                  <a:noFill/>
                </a:ln>
                <a:solidFill>
                  <a:schemeClr val="tx1"/>
                </a:solidFill>
                <a:effectLst/>
                <a:uLnTx/>
                <a:uFillTx/>
                <a:latin typeface="+mn-lt"/>
                <a:ea typeface="+mn-ea"/>
                <a:cs typeface="+mn-cs"/>
              </a:rPr>
              <a:t> ID </a:t>
            </a:r>
            <a:r>
              <a:rPr lang="en-US" sz="2700" dirty="0" smtClean="0"/>
              <a:t>→ </a:t>
            </a:r>
            <a:r>
              <a:rPr lang="en-US" sz="2700" dirty="0" smtClean="0">
                <a:solidFill>
                  <a:schemeClr val="accent1"/>
                </a:solidFill>
              </a:rPr>
              <a:t>Spin, CNM</a:t>
            </a:r>
            <a:endParaRPr kumimoji="0" lang="en-US" sz="2700" b="0" i="0" u="none" strike="noStrike" kern="1200" cap="none" spc="0" normalizeH="0" noProof="0" dirty="0" smtClean="0">
              <a:ln>
                <a:noFill/>
              </a:ln>
              <a:solidFill>
                <a:schemeClr val="accent1"/>
              </a:solidFill>
              <a:effectLst/>
              <a:uLnTx/>
              <a:uFillTx/>
            </a:endParaRPr>
          </a:p>
        </p:txBody>
      </p:sp>
      <p:sp>
        <p:nvSpPr>
          <p:cNvPr id="28" name="Content Placeholder 8"/>
          <p:cNvSpPr txBox="1">
            <a:spLocks/>
          </p:cNvSpPr>
          <p:nvPr/>
        </p:nvSpPr>
        <p:spPr>
          <a:xfrm>
            <a:off x="5867400" y="1905000"/>
            <a:ext cx="2971800" cy="1566672"/>
          </a:xfrm>
          <a:prstGeom prst="rect">
            <a:avLst/>
          </a:prstGeom>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US" sz="27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29" name="Content Placeholder 8"/>
          <p:cNvSpPr txBox="1">
            <a:spLocks/>
          </p:cNvSpPr>
          <p:nvPr/>
        </p:nvSpPr>
        <p:spPr>
          <a:xfrm>
            <a:off x="5867400" y="1905000"/>
            <a:ext cx="2971800" cy="1566672"/>
          </a:xfrm>
          <a:prstGeom prst="rect">
            <a:avLst/>
          </a:prstGeom>
        </p:spPr>
        <p:txBody>
          <a:bodyPr vert="horz">
            <a:normAutofit fontScale="55000" lnSpcReduction="20000"/>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en-US" sz="2700" b="0" i="0" u="none" strike="noStrike" kern="1200" cap="none" spc="0" normalizeH="0" baseline="0" noProof="0" dirty="0" smtClean="0">
                <a:ln>
                  <a:noFill/>
                </a:ln>
                <a:solidFill>
                  <a:schemeClr val="tx1"/>
                </a:solidFill>
                <a:effectLst/>
                <a:uLnTx/>
                <a:uFillTx/>
                <a:latin typeface="+mn-lt"/>
                <a:ea typeface="+mn-ea"/>
                <a:cs typeface="+mn-cs"/>
              </a:rPr>
              <a:t>Path of PHENIX</a:t>
            </a:r>
            <a:r>
              <a:rPr kumimoji="0" lang="en-US" sz="2700" b="0" i="0" u="none" strike="noStrike" kern="1200" cap="none" spc="0" normalizeH="0" noProof="0" dirty="0" smtClean="0">
                <a:ln>
                  <a:noFill/>
                </a:ln>
                <a:solidFill>
                  <a:schemeClr val="tx1"/>
                </a:solidFill>
                <a:effectLst/>
                <a:uLnTx/>
                <a:uFillTx/>
                <a:latin typeface="+mn-lt"/>
                <a:ea typeface="+mn-ea"/>
                <a:cs typeface="+mn-cs"/>
              </a:rPr>
              <a:t> upgrade leads to a capable EIC detector</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lang="en-US" sz="2700" noProof="0" dirty="0" smtClean="0"/>
              <a:t>Large coverage of tracking, calorimetry and PID</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lang="en-US" sz="2700" dirty="0" smtClean="0">
                <a:solidFill>
                  <a:schemeClr val="accent1"/>
                </a:solidFill>
              </a:rPr>
              <a:t>Open for new collaboration/new ideas</a:t>
            </a:r>
          </a:p>
        </p:txBody>
      </p:sp>
      <p:sp>
        <p:nvSpPr>
          <p:cNvPr id="30" name="Rectangle 29"/>
          <p:cNvSpPr/>
          <p:nvPr/>
        </p:nvSpPr>
        <p:spPr>
          <a:xfrm>
            <a:off x="381000" y="990600"/>
            <a:ext cx="5148012" cy="369332"/>
          </a:xfrm>
          <a:prstGeom prst="rect">
            <a:avLst/>
          </a:prstGeom>
        </p:spPr>
        <p:txBody>
          <a:bodyPr wrap="none">
            <a:spAutoFit/>
          </a:bodyPr>
          <a:lstStyle/>
          <a:p>
            <a:r>
              <a:rPr lang="en-US" dirty="0" smtClean="0"/>
              <a:t>Documented: </a:t>
            </a:r>
            <a:r>
              <a:rPr lang="en-US" u="sng" dirty="0" smtClean="0"/>
              <a:t>http://www.phenix.bnl.gov/plans.html</a:t>
            </a:r>
            <a:endParaRPr lang="en-US" u="sng" dirty="0"/>
          </a:p>
        </p:txBody>
      </p:sp>
      <p:pic>
        <p:nvPicPr>
          <p:cNvPr id="110594" name="Picture 2"/>
          <p:cNvPicPr>
            <a:picLocks noChangeAspect="1" noChangeArrowheads="1"/>
          </p:cNvPicPr>
          <p:nvPr/>
        </p:nvPicPr>
        <p:blipFill>
          <a:blip r:embed="rId5" cstate="print"/>
          <a:srcRect/>
          <a:stretch>
            <a:fillRect/>
          </a:stretch>
        </p:blipFill>
        <p:spPr bwMode="auto">
          <a:xfrm>
            <a:off x="2971800" y="3429000"/>
            <a:ext cx="2851354" cy="1828800"/>
          </a:xfrm>
          <a:prstGeom prst="rect">
            <a:avLst/>
          </a:prstGeom>
          <a:noFill/>
          <a:ln w="9525">
            <a:noFill/>
            <a:miter lim="800000"/>
            <a:headEnd/>
            <a:tailEnd/>
          </a:ln>
        </p:spPr>
      </p:pic>
      <p:sp>
        <p:nvSpPr>
          <p:cNvPr id="33" name="Right Arrow 32"/>
          <p:cNvSpPr/>
          <p:nvPr/>
        </p:nvSpPr>
        <p:spPr>
          <a:xfrm>
            <a:off x="228600" y="5867400"/>
            <a:ext cx="5562600" cy="457200"/>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solidFill>
                  <a:schemeClr val="accent1"/>
                </a:solidFill>
              </a:rPr>
              <a:t>RHIC</a:t>
            </a:r>
            <a:r>
              <a:rPr lang="en-US" dirty="0" smtClean="0">
                <a:solidFill>
                  <a:schemeClr val="tx1"/>
                </a:solidFill>
              </a:rPr>
              <a:t>: A+A, spin-polarized </a:t>
            </a:r>
            <a:r>
              <a:rPr lang="en-US" dirty="0" err="1" smtClean="0">
                <a:solidFill>
                  <a:schemeClr val="tx1"/>
                </a:solidFill>
              </a:rPr>
              <a:t>p+p</a:t>
            </a:r>
            <a:r>
              <a:rPr lang="en-US" dirty="0" smtClean="0">
                <a:solidFill>
                  <a:schemeClr val="tx1"/>
                </a:solidFill>
              </a:rPr>
              <a:t>, spin-polarized </a:t>
            </a:r>
            <a:r>
              <a:rPr lang="en-US" dirty="0" err="1" smtClean="0">
                <a:solidFill>
                  <a:schemeClr val="tx1"/>
                </a:solidFill>
              </a:rPr>
              <a:t>p+A</a:t>
            </a:r>
            <a:endParaRPr lang="en-US" dirty="0">
              <a:solidFill>
                <a:schemeClr val="tx1"/>
              </a:solidFill>
            </a:endParaRPr>
          </a:p>
        </p:txBody>
      </p:sp>
      <p:sp>
        <p:nvSpPr>
          <p:cNvPr id="34" name="Right Arrow 33"/>
          <p:cNvSpPr/>
          <p:nvPr/>
        </p:nvSpPr>
        <p:spPr>
          <a:xfrm>
            <a:off x="5943600" y="5867400"/>
            <a:ext cx="2971800" cy="457200"/>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solidFill>
                  <a:schemeClr val="accent1"/>
                </a:solidFill>
              </a:rPr>
              <a:t>EIC</a:t>
            </a:r>
            <a:r>
              <a:rPr lang="en-US" dirty="0" smtClean="0">
                <a:solidFill>
                  <a:schemeClr val="tx1"/>
                </a:solidFill>
              </a:rPr>
              <a:t>: </a:t>
            </a:r>
            <a:r>
              <a:rPr lang="en-US" dirty="0" err="1" smtClean="0">
                <a:solidFill>
                  <a:schemeClr val="tx1"/>
                </a:solidFill>
              </a:rPr>
              <a:t>e+p</a:t>
            </a:r>
            <a:r>
              <a:rPr lang="en-US" dirty="0" smtClean="0">
                <a:solidFill>
                  <a:schemeClr val="tx1"/>
                </a:solidFill>
              </a:rPr>
              <a:t>, </a:t>
            </a:r>
            <a:r>
              <a:rPr lang="en-US" dirty="0" err="1" smtClean="0">
                <a:solidFill>
                  <a:schemeClr val="tx1"/>
                </a:solidFill>
              </a:rPr>
              <a:t>e+A</a:t>
            </a:r>
            <a:endParaRPr lang="en-US" dirty="0">
              <a:solidFill>
                <a:schemeClr val="tx1"/>
              </a:solidFill>
            </a:endParaRPr>
          </a:p>
        </p:txBody>
      </p:sp>
      <p:cxnSp>
        <p:nvCxnSpPr>
          <p:cNvPr id="36" name="Straight Connector 35"/>
          <p:cNvCxnSpPr/>
          <p:nvPr/>
        </p:nvCxnSpPr>
        <p:spPr>
          <a:xfrm flipV="1">
            <a:off x="5867400" y="5905500"/>
            <a:ext cx="0" cy="38100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2948484" y="4888386"/>
            <a:ext cx="2993127" cy="369332"/>
          </a:xfrm>
          <a:prstGeom prst="rect">
            <a:avLst/>
          </a:prstGeom>
        </p:spPr>
        <p:txBody>
          <a:bodyPr wrap="none">
            <a:spAutoFit/>
          </a:bodyPr>
          <a:lstStyle/>
          <a:p>
            <a:r>
              <a:rPr lang="en-US" dirty="0">
                <a:solidFill>
                  <a:schemeClr val="bg1"/>
                </a:solidFill>
                <a:effectLst>
                  <a:glow rad="101600">
                    <a:schemeClr val="bg1">
                      <a:lumMod val="50000"/>
                      <a:alpha val="60000"/>
                    </a:schemeClr>
                  </a:glow>
                </a:effectLst>
                <a:latin typeface="arial" panose="020B0604020202020204" pitchFamily="34" charset="0"/>
              </a:rPr>
              <a:t>arXiv:1501.06197 [</a:t>
            </a:r>
            <a:r>
              <a:rPr lang="en-US" dirty="0" err="1">
                <a:solidFill>
                  <a:schemeClr val="bg1"/>
                </a:solidFill>
                <a:effectLst>
                  <a:glow rad="101600">
                    <a:schemeClr val="bg1">
                      <a:lumMod val="50000"/>
                      <a:alpha val="60000"/>
                    </a:schemeClr>
                  </a:glow>
                </a:effectLst>
                <a:latin typeface="arial" panose="020B0604020202020204" pitchFamily="34" charset="0"/>
              </a:rPr>
              <a:t>nucl</a:t>
            </a:r>
            <a:r>
              <a:rPr lang="en-US" dirty="0">
                <a:solidFill>
                  <a:schemeClr val="bg1"/>
                </a:solidFill>
                <a:effectLst>
                  <a:glow rad="101600">
                    <a:schemeClr val="bg1">
                      <a:lumMod val="50000"/>
                      <a:alpha val="60000"/>
                    </a:schemeClr>
                  </a:glow>
                </a:effectLst>
                <a:latin typeface="arial" panose="020B0604020202020204" pitchFamily="34" charset="0"/>
              </a:rPr>
              <a:t>-ex] </a:t>
            </a:r>
            <a:endParaRPr lang="en-US" dirty="0">
              <a:solidFill>
                <a:schemeClr val="bg1"/>
              </a:solidFill>
              <a:effectLst>
                <a:glow rad="101600">
                  <a:schemeClr val="bg1">
                    <a:lumMod val="50000"/>
                    <a:alpha val="60000"/>
                  </a:schemeClr>
                </a:glow>
              </a:effectLst>
            </a:endParaRPr>
          </a:p>
        </p:txBody>
      </p:sp>
      <p:sp>
        <p:nvSpPr>
          <p:cNvPr id="35" name="Rectangle 34"/>
          <p:cNvSpPr/>
          <p:nvPr/>
        </p:nvSpPr>
        <p:spPr>
          <a:xfrm>
            <a:off x="5994494" y="4908250"/>
            <a:ext cx="2800767" cy="369332"/>
          </a:xfrm>
          <a:prstGeom prst="rect">
            <a:avLst/>
          </a:prstGeom>
        </p:spPr>
        <p:txBody>
          <a:bodyPr wrap="none">
            <a:spAutoFit/>
          </a:bodyPr>
          <a:lstStyle/>
          <a:p>
            <a:r>
              <a:rPr lang="en-US" dirty="0">
                <a:solidFill>
                  <a:schemeClr val="bg1"/>
                </a:solidFill>
                <a:effectLst>
                  <a:glow rad="101600">
                    <a:schemeClr val="bg1">
                      <a:lumMod val="50000"/>
                      <a:alpha val="60000"/>
                    </a:schemeClr>
                  </a:glow>
                </a:effectLst>
                <a:latin typeface="arial" panose="020B0604020202020204" pitchFamily="34" charset="0"/>
              </a:rPr>
              <a:t>arXiv:1402.1209 [</a:t>
            </a:r>
            <a:r>
              <a:rPr lang="en-US" dirty="0" err="1">
                <a:solidFill>
                  <a:schemeClr val="bg1"/>
                </a:solidFill>
                <a:effectLst>
                  <a:glow rad="101600">
                    <a:schemeClr val="bg1">
                      <a:lumMod val="50000"/>
                      <a:alpha val="60000"/>
                    </a:schemeClr>
                  </a:glow>
                </a:effectLst>
                <a:latin typeface="arial" panose="020B0604020202020204" pitchFamily="34" charset="0"/>
              </a:rPr>
              <a:t>nucl</a:t>
            </a:r>
            <a:r>
              <a:rPr lang="en-US" dirty="0">
                <a:solidFill>
                  <a:schemeClr val="bg1"/>
                </a:solidFill>
                <a:effectLst>
                  <a:glow rad="101600">
                    <a:schemeClr val="bg1">
                      <a:lumMod val="50000"/>
                      <a:alpha val="60000"/>
                    </a:schemeClr>
                  </a:glow>
                </a:effectLst>
                <a:latin typeface="arial" panose="020B0604020202020204" pitchFamily="34" charset="0"/>
              </a:rPr>
              <a:t>-ex]</a:t>
            </a:r>
            <a:endParaRPr lang="en-US" dirty="0">
              <a:solidFill>
                <a:schemeClr val="bg1"/>
              </a:solidFill>
              <a:effectLst>
                <a:glow rad="101600">
                  <a:schemeClr val="bg1">
                    <a:lumMod val="50000"/>
                    <a:alpha val="60000"/>
                  </a:schemeClr>
                </a:glow>
              </a:effectLs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Capsules">
  <a:themeElements>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apsules">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1"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1"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Capsule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apsule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apsule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apsule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apsule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apsule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apsule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apsule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57669</TotalTime>
  <Words>2020</Words>
  <Application>Microsoft Macintosh PowerPoint</Application>
  <PresentationFormat>On-screen Show (4:3)</PresentationFormat>
  <Paragraphs>406</Paragraphs>
  <Slides>33</Slides>
  <Notes>12</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Capsules</vt:lpstr>
      <vt:lpstr>RHIC Experiments in Transition at Brookhaven National Laboratory</vt:lpstr>
      <vt:lpstr>PowerPoint Presentation</vt:lpstr>
      <vt:lpstr>Relativistic Heavy Ion Collider  Bird’s eye view</vt:lpstr>
      <vt:lpstr>PowerPoint Presentation</vt:lpstr>
      <vt:lpstr>PowerPoint Presentation</vt:lpstr>
      <vt:lpstr>PowerPoint Presentation</vt:lpstr>
      <vt:lpstr>QGP program near Tc</vt:lpstr>
      <vt:lpstr>PowerPoint Presentation</vt:lpstr>
      <vt:lpstr>Evolution of the Experiment (PHENIX)</vt:lpstr>
      <vt:lpstr>PowerPoint Presentation</vt:lpstr>
      <vt:lpstr>sPHENIX experiment (already in construction stage …. illegal )</vt:lpstr>
      <vt:lpstr>PowerPoint Presentation</vt:lpstr>
      <vt:lpstr>Tracking : Reconfigure existing Silicon Tracker</vt:lpstr>
      <vt:lpstr>Tracking : Performance in Geant4</vt:lpstr>
      <vt:lpstr>Backbone:  New Jet and EM Id Calorimetry</vt:lpstr>
      <vt:lpstr>Electron ID: EM Calorimeter</vt:lpstr>
      <vt:lpstr>Dealing with technological challenges</vt:lpstr>
      <vt:lpstr>Bricksmanship in modern physics</vt:lpstr>
      <vt:lpstr>Hadron Calorimeter</vt:lpstr>
      <vt:lpstr>Radiation Damage in SiPMs</vt:lpstr>
      <vt:lpstr>Radiation Damage in SiPMs</vt:lpstr>
      <vt:lpstr>PowerPoint Presentation</vt:lpstr>
      <vt:lpstr>PowerPoint Presentation</vt:lpstr>
      <vt:lpstr>Use jets as probe of QGP in sPHENIX</vt:lpstr>
      <vt:lpstr>B-quark jet tagging</vt:lpstr>
      <vt:lpstr>Forward spectrometer of sPHENIX: fsPHENIX</vt:lpstr>
      <vt:lpstr>fsPHENIX DY – challenging and very interesting</vt:lpstr>
      <vt:lpstr>Challenge: Forward field design</vt:lpstr>
      <vt:lpstr>High energy polarized EIC concepts</vt:lpstr>
      <vt:lpstr>Physics goals: nucleus as a laboratory for QCD</vt:lpstr>
      <vt:lpstr>eRHIC era: sPHENIX based concept for an EIC Detector</vt:lpstr>
      <vt:lpstr>Summary</vt:lpstr>
      <vt:lpstr>Motto of experimentalist (violated daily)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Jin</dc:creator>
  <cp:lastModifiedBy>Edward Kistenev</cp:lastModifiedBy>
  <cp:revision>3770</cp:revision>
  <dcterms:created xsi:type="dcterms:W3CDTF">2009-04-16T15:29:42Z</dcterms:created>
  <dcterms:modified xsi:type="dcterms:W3CDTF">2016-01-15T20:41:48Z</dcterms:modified>
</cp:coreProperties>
</file>