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0"/>
  </p:notesMasterIdLst>
  <p:sldIdLst>
    <p:sldId id="261" r:id="rId2"/>
    <p:sldId id="262" r:id="rId3"/>
    <p:sldId id="269" r:id="rId4"/>
    <p:sldId id="330" r:id="rId5"/>
    <p:sldId id="313" r:id="rId6"/>
    <p:sldId id="346" r:id="rId7"/>
    <p:sldId id="356" r:id="rId8"/>
    <p:sldId id="276" r:id="rId9"/>
    <p:sldId id="272" r:id="rId10"/>
    <p:sldId id="270" r:id="rId11"/>
    <p:sldId id="332" r:id="rId12"/>
    <p:sldId id="273" r:id="rId13"/>
    <p:sldId id="274" r:id="rId14"/>
    <p:sldId id="341" r:id="rId15"/>
    <p:sldId id="339" r:id="rId16"/>
    <p:sldId id="299" r:id="rId17"/>
    <p:sldId id="303" r:id="rId18"/>
    <p:sldId id="331" r:id="rId19"/>
    <p:sldId id="301" r:id="rId20"/>
    <p:sldId id="347" r:id="rId21"/>
    <p:sldId id="288" r:id="rId22"/>
    <p:sldId id="289" r:id="rId23"/>
    <p:sldId id="314" r:id="rId24"/>
    <p:sldId id="290" r:id="rId25"/>
    <p:sldId id="295" r:id="rId26"/>
    <p:sldId id="310" r:id="rId27"/>
    <p:sldId id="359" r:id="rId28"/>
    <p:sldId id="291" r:id="rId29"/>
    <p:sldId id="344" r:id="rId30"/>
    <p:sldId id="357" r:id="rId31"/>
    <p:sldId id="362" r:id="rId32"/>
    <p:sldId id="350" r:id="rId33"/>
    <p:sldId id="293" r:id="rId34"/>
    <p:sldId id="294" r:id="rId35"/>
    <p:sldId id="349" r:id="rId36"/>
    <p:sldId id="287" r:id="rId37"/>
    <p:sldId id="351" r:id="rId38"/>
    <p:sldId id="296" r:id="rId39"/>
    <p:sldId id="323" r:id="rId40"/>
    <p:sldId id="361" r:id="rId41"/>
    <p:sldId id="300" r:id="rId42"/>
    <p:sldId id="302" r:id="rId43"/>
    <p:sldId id="354" r:id="rId44"/>
    <p:sldId id="298" r:id="rId45"/>
    <p:sldId id="304" r:id="rId46"/>
    <p:sldId id="306" r:id="rId47"/>
    <p:sldId id="336" r:id="rId48"/>
    <p:sldId id="309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559" autoAdjust="0"/>
    <p:restoredTop sz="86380" autoAdjust="0"/>
  </p:normalViewPr>
  <p:slideViewPr>
    <p:cSldViewPr>
      <p:cViewPr>
        <p:scale>
          <a:sx n="80" d="100"/>
          <a:sy n="80" d="100"/>
        </p:scale>
        <p:origin x="-852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3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stco\Documents\Valparaiso2016\Talk\EWCorrectionstoQweak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"/>
  <c:chart>
    <c:title>
      <c:tx>
        <c:rich>
          <a:bodyPr/>
          <a:lstStyle/>
          <a:p>
            <a:pPr>
              <a:defRPr/>
            </a:pPr>
            <a:r>
              <a:rPr lang="en-US"/>
              <a:t>Contributions to SM Qweak(proton)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spPr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c:spPr>
          <c:errBars>
            <c:errBarType val="both"/>
            <c:errValType val="cust"/>
            <c:plus>
              <c:numRef>
                <c:f>Sheet1!$D$25:$D$29</c:f>
                <c:numCache>
                  <c:formatCode>General</c:formatCode>
                  <c:ptCount val="5"/>
                  <c:pt idx="0">
                    <c:v>6.4000000000000049E-4</c:v>
                  </c:pt>
                  <c:pt idx="1">
                    <c:v>1.0000000000000005E-4</c:v>
                  </c:pt>
                  <c:pt idx="2">
                    <c:v>1.0000000000000005E-4</c:v>
                  </c:pt>
                  <c:pt idx="3">
                    <c:v>3.6000000000000024E-4</c:v>
                  </c:pt>
                  <c:pt idx="4">
                    <c:v>7.3000000000000029E-4</c:v>
                  </c:pt>
                </c:numCache>
              </c:numRef>
            </c:plus>
            <c:minus>
              <c:numRef>
                <c:f>Sheet1!$D$25:$D$29</c:f>
                <c:numCache>
                  <c:formatCode>General</c:formatCode>
                  <c:ptCount val="5"/>
                  <c:pt idx="0">
                    <c:v>6.4000000000000049E-4</c:v>
                  </c:pt>
                  <c:pt idx="1">
                    <c:v>1.0000000000000005E-4</c:v>
                  </c:pt>
                  <c:pt idx="2">
                    <c:v>1.0000000000000005E-4</c:v>
                  </c:pt>
                  <c:pt idx="3">
                    <c:v>3.6000000000000024E-4</c:v>
                  </c:pt>
                  <c:pt idx="4">
                    <c:v>7.3000000000000029E-4</c:v>
                  </c:pt>
                </c:numCache>
              </c:numRef>
            </c:minus>
          </c:errBars>
          <c:cat>
            <c:strLit>
              <c:ptCount val="5"/>
              <c:pt idx="0">
                <c:v>Tree</c:v>
              </c:pt>
              <c:pt idx="1">
                <c:v> WW</c:v>
              </c:pt>
              <c:pt idx="2">
                <c:v> ZZ</c:v>
              </c:pt>
              <c:pt idx="3">
                <c:v> gamma-Z</c:v>
              </c:pt>
              <c:pt idx="4">
                <c:v> Total</c:v>
              </c:pt>
            </c:strLit>
          </c:cat>
          <c:val>
            <c:numRef>
              <c:f>(Sheet1!$C$8,Sheet1!$E$8,Sheet1!$G$8,Sheet1!$I$8,Sheet1!$K$8)</c:f>
              <c:numCache>
                <c:formatCode>General</c:formatCode>
                <c:ptCount val="5"/>
                <c:pt idx="0">
                  <c:v>4.7720000000000019E-2</c:v>
                </c:pt>
                <c:pt idx="1">
                  <c:v>1.8319999999999999E-2</c:v>
                </c:pt>
                <c:pt idx="2">
                  <c:v>1.9300000000000007E-3</c:v>
                </c:pt>
                <c:pt idx="3">
                  <c:v>5.5700000000000029E-3</c:v>
                </c:pt>
                <c:pt idx="4">
                  <c:v>7.3539999999999994E-2</c:v>
                </c:pt>
              </c:numCache>
            </c:numRef>
          </c:val>
        </c:ser>
        <c:axId val="45566976"/>
        <c:axId val="45598592"/>
      </c:barChart>
      <c:catAx>
        <c:axId val="4556697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45598592"/>
        <c:crosses val="autoZero"/>
        <c:auto val="1"/>
        <c:lblAlgn val="ctr"/>
        <c:lblOffset val="100"/>
      </c:catAx>
      <c:valAx>
        <c:axId val="45598592"/>
        <c:scaling>
          <c:orientation val="minMax"/>
        </c:scaling>
        <c:axPos val="l"/>
        <c:majorGridlines>
          <c:spPr>
            <a:ln>
              <a:prstDash val="sysDot"/>
            </a:ln>
          </c:spPr>
        </c:majorGridlines>
        <c:numFmt formatCode="General" sourceLinked="1"/>
        <c:tickLblPos val="nextTo"/>
        <c:crossAx val="45566976"/>
        <c:crosses val="autoZero"/>
        <c:crossBetween val="between"/>
      </c:valAx>
    </c:plotArea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A98B50-85D9-488A-90EB-F524DBFC83CB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A965A-34EB-407D-AD08-103E284209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20797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35298" indent="-282807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31227" indent="-226245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83718" indent="-226245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36209" indent="-226245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488700" indent="-22624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41190" indent="-22624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393681" indent="-22624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46172" indent="-22624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A27E346-3C0F-497A-A03F-7205E26B5496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D.J. Mack - Measuring the Proton's Weak Charge</a:t>
            </a:r>
          </a:p>
        </p:txBody>
      </p:sp>
      <p:sp>
        <p:nvSpPr>
          <p:cNvPr id="788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CE6BE3A-821A-488A-808F-BC49CA6180A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  <p:sp>
        <p:nvSpPr>
          <p:cNvPr id="78852" name="AutoShape 2"/>
          <p:cNvSpPr>
            <a:spLocks noChangeArrowheads="1"/>
          </p:cNvSpPr>
          <p:nvPr/>
        </p:nvSpPr>
        <p:spPr bwMode="auto">
          <a:xfrm>
            <a:off x="1142478" y="686430"/>
            <a:ext cx="4573045" cy="3429000"/>
          </a:xfrm>
          <a:prstGeom prst="roundRect">
            <a:avLst>
              <a:gd name="adj" fmla="val 46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9172" tIns="44586" rIns="89172" bIns="44586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78853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503067" y="4318526"/>
            <a:ext cx="5836196" cy="405875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D.J. Mack - Measuring the Proton's Weak Charge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774231-6D0B-41B8-BD72-DF8E30AA94F8}" type="slidenum">
              <a:rPr lang="en-US"/>
              <a:pPr/>
              <a:t>12</a:t>
            </a:fld>
            <a:endParaRPr lang="en-US"/>
          </a:p>
        </p:txBody>
      </p:sp>
      <p:sp>
        <p:nvSpPr>
          <p:cNvPr id="139266" name="Text Box 2"/>
          <p:cNvSpPr txBox="1">
            <a:spLocks noChangeArrowheads="1"/>
          </p:cNvSpPr>
          <p:nvPr/>
        </p:nvSpPr>
        <p:spPr bwMode="auto">
          <a:xfrm>
            <a:off x="1147660" y="675104"/>
            <a:ext cx="4565788" cy="34496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9168" tIns="44584" rIns="89168" bIns="44584" anchor="ctr"/>
          <a:lstStyle/>
          <a:p>
            <a:endParaRPr lang="en-US"/>
          </a:p>
        </p:txBody>
      </p:sp>
      <p:sp>
        <p:nvSpPr>
          <p:cNvPr id="139267" name="Text Box 3"/>
          <p:cNvSpPr txBox="1">
            <a:spLocks noGrp="1" noChangeArrowheads="1"/>
          </p:cNvSpPr>
          <p:nvPr>
            <p:ph type="body"/>
          </p:nvPr>
        </p:nvSpPr>
        <p:spPr>
          <a:xfrm>
            <a:off x="894523" y="4348768"/>
            <a:ext cx="5068956" cy="4121675"/>
          </a:xfrm>
          <a:noFill/>
          <a:ln/>
        </p:spPr>
        <p:txBody>
          <a:bodyPr lIns="89574" tIns="44964" rIns="89574" bIns="44964"/>
          <a:lstStyle/>
          <a:p>
            <a:pPr defTabSz="445839">
              <a:spcBef>
                <a:spcPts val="438"/>
              </a:spcBef>
              <a:tabLst>
                <a:tab pos="0" algn="l"/>
                <a:tab pos="445839" algn="l"/>
                <a:tab pos="891678" algn="l"/>
                <a:tab pos="1337517" algn="l"/>
                <a:tab pos="1783357" algn="l"/>
                <a:tab pos="2229196" algn="l"/>
                <a:tab pos="2675035" algn="l"/>
                <a:tab pos="3120874" algn="l"/>
                <a:tab pos="3566714" algn="l"/>
                <a:tab pos="4012553" algn="l"/>
                <a:tab pos="4458393" algn="l"/>
                <a:tab pos="4904232" algn="l"/>
                <a:tab pos="5350071" algn="l"/>
                <a:tab pos="5795910" algn="l"/>
                <a:tab pos="6241749" algn="l"/>
                <a:tab pos="6687588" algn="l"/>
                <a:tab pos="7133428" algn="l"/>
                <a:tab pos="7579267" algn="l"/>
                <a:tab pos="8025106" algn="l"/>
                <a:tab pos="8470945" algn="l"/>
                <a:tab pos="8916784" algn="l"/>
              </a:tabLst>
            </a:pPr>
            <a:r>
              <a:rPr lang="en-GB" dirty="0"/>
              <a:t>peak-to-peak noise band is about 6-8 times the </a:t>
            </a:r>
            <a:r>
              <a:rPr lang="en-GB" dirty="0" err="1"/>
              <a:t>rms</a:t>
            </a:r>
            <a:r>
              <a:rPr lang="en-GB" dirty="0"/>
              <a:t> noise.</a:t>
            </a:r>
          </a:p>
          <a:p>
            <a:pPr defTabSz="445839">
              <a:spcBef>
                <a:spcPts val="438"/>
              </a:spcBef>
              <a:tabLst>
                <a:tab pos="0" algn="l"/>
                <a:tab pos="445839" algn="l"/>
                <a:tab pos="891678" algn="l"/>
                <a:tab pos="1337517" algn="l"/>
                <a:tab pos="1783357" algn="l"/>
                <a:tab pos="2229196" algn="l"/>
                <a:tab pos="2675035" algn="l"/>
                <a:tab pos="3120874" algn="l"/>
                <a:tab pos="3566714" algn="l"/>
                <a:tab pos="4012553" algn="l"/>
                <a:tab pos="4458393" algn="l"/>
                <a:tab pos="4904232" algn="l"/>
                <a:tab pos="5350071" algn="l"/>
                <a:tab pos="5795910" algn="l"/>
                <a:tab pos="6241749" algn="l"/>
                <a:tab pos="6687588" algn="l"/>
                <a:tab pos="7133428" algn="l"/>
                <a:tab pos="7579267" algn="l"/>
                <a:tab pos="8025106" algn="l"/>
                <a:tab pos="8470945" algn="l"/>
                <a:tab pos="8916784" algn="l"/>
              </a:tabLst>
            </a:pPr>
            <a:endParaRPr lang="en-GB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E772D-AE3A-4CB0-9068-515055E48F1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13086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BF9CD6E-2288-4289-8AFD-8E277E4EA87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7B080-770A-4357-B314-23CC2310BC1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67251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8411C-81D1-4893-A4A2-28FB0307FED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46895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A965A-34EB-407D-AD08-103E28420988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62011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68DA8A2-E29B-4745-9A3D-CF47D1805693}" type="slidenum">
              <a:rPr lang="en-US"/>
              <a:pPr/>
              <a:t>19</a:t>
            </a:fld>
            <a:endParaRPr lang="en-US"/>
          </a:p>
        </p:txBody>
      </p:sp>
      <p:sp>
        <p:nvSpPr>
          <p:cNvPr id="409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93738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09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1" y="4342536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A965A-34EB-407D-AD08-103E28420988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46576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A965A-34EB-407D-AD08-103E28420988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0369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E772D-AE3A-4CB0-9068-515055E48F1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22949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8411C-81D1-4893-A4A2-28FB0307FEDA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02842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8411C-81D1-4893-A4A2-28FB0307FEDA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69058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8411C-81D1-4893-A4A2-28FB0307FEDA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030840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8411C-81D1-4893-A4A2-28FB0307FEDA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68320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eaLnBrk="0">
              <a:tabLst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>
              <a:tabLst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>
              <a:tabLst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>
              <a:tabLst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56602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666893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077185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487476" indent="-205146" defTabSz="410291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/>
            <a:fld id="{44F5B54A-5EBF-4781-A049-61CA855D9568}" type="slidenum">
              <a:rPr lang="en-US" altLang="en-US">
                <a:solidFill>
                  <a:srgbClr val="000000"/>
                </a:solidFill>
                <a:latin typeface="Times New Roman" pitchFamily="16" charset="0"/>
              </a:rPr>
              <a:pPr eaLnBrk="1"/>
              <a:t>26</a:t>
            </a:fld>
            <a:endParaRPr lang="en-US" altLang="en-US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7065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6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37858196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11957-CA10-4FDA-B7F7-2F54A788D71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090043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8411C-81D1-4893-A4A2-28FB0307FEDA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17541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35298" indent="-282807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31227" indent="-226245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83718" indent="-226245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36209" indent="-226245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488700" indent="-22624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41190" indent="-22624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393681" indent="-22624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46172" indent="-22624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F8C452F-9D7F-4378-873C-9889EFED4D1A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A965A-34EB-407D-AD08-103E28420988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86890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8411C-81D1-4893-A4A2-28FB0307FEDA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9666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A 4% measurement</a:t>
            </a:r>
            <a:r>
              <a:rPr lang="en-US" baseline="0" dirty="0" smtClean="0"/>
              <a:t> of a suppressed observable has a smaller absolute uncertainty.</a:t>
            </a:r>
            <a:endParaRPr lang="en-US" dirty="0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81927D0-D127-4331-B9FD-0AAAA344F5B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35298" indent="-282807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31227" indent="-226245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83718" indent="-226245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36209" indent="-226245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488700" indent="-22624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41190" indent="-22624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393681" indent="-22624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46172" indent="-22624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B62B7A8-4158-4608-B8B4-9B90E53EBCFC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A965A-34EB-407D-AD08-103E28420988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351420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A965A-34EB-407D-AD08-103E28420988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366098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114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D.J. Mack - Measuring the Proton's Weak Charge</a:t>
            </a:r>
          </a:p>
        </p:txBody>
      </p:sp>
      <p:sp>
        <p:nvSpPr>
          <p:cNvPr id="9114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DA652DA-1782-4A4F-BA0D-237807F23FF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1C4466-350A-41FA-B121-6629B2F3B212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A965A-34EB-407D-AD08-103E28420988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3074739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A965A-34EB-407D-AD08-103E28420988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000959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8411C-81D1-4893-A4A2-28FB0307FEDA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434545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8411C-81D1-4893-A4A2-28FB0307FEDA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584005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8411C-81D1-4893-A4A2-28FB0307FEDA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1603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A965A-34EB-407D-AD08-103E2842098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938143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8411C-81D1-4893-A4A2-28FB0307FEDA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3098890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8411C-81D1-4893-A4A2-28FB0307FEDA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018116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B840B-A846-4277-B7CA-96145D05CBFA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35298" indent="-282807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31227" indent="-226245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83718" indent="-226245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36209" indent="-226245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488700" indent="-22624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41190" indent="-22624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393681" indent="-22624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46172" indent="-22624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2806B48-ED0B-4402-873E-82FC7790C0D2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8411C-81D1-4893-A4A2-28FB0307FEDA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9808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8411C-81D1-4893-A4A2-28FB0307FED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16031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A965A-34EB-407D-AD08-103E2842098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0009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BF9CD6E-2288-4289-8AFD-8E277E4EA87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E772D-AE3A-4CB0-9068-515055E48F1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64880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33518F5-F54C-4654-B51B-DE95339A2C6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XVI Workshop on High Energy Spin Physics Sept 8–12,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Latest Q-weak Results, David Mack (TJNAF)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7728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XVI Workshop on High Energy Spin Physics Sept 8–12,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Latest Q-weak Results, David Mack (TJNAF)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6498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XVI Workshop on High Energy Spin Physics Sept 8–12,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Latest Q-weak Results, David Mack (TJNAF)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31895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0699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XVI Workshop on High Energy Spin Physics Sept 8–12,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Latest Q-weak Results, David Mack (TJNAF)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6777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XVI Workshop on High Energy Spin Physics Sept 8–12,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Latest Q-weak Results, David Mack (TJNAF)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323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XVI Workshop on High Energy Spin Physics Sept 8–12,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Latest Q-weak Results, David Mack (TJNAF)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05433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XVI Workshop on High Energy Spin Physics Sept 8–12,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Latest Q-weak Results, David Mack (TJNAF)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466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XVI Workshop on High Energy Spin Physics Sept 8–12,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Latest Q-weak Results, David Mack (TJNAF)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8608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XVI Workshop on High Energy Spin Physics Sept 8–12,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Latest Q-weak Results, David Mack (TJNAF)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6583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XVI Workshop on High Energy Spin Physics Sept 8–12,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Latest Q-weak Results, David Mack (TJNAF)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2200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XVI Workshop on High Energy Spin Physics Sept 8–12,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Latest Q-weak Results, David Mack (TJNAF)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7123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XVI Workshop on High Energy Spin Physics Sept 8–12,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Latest Q-weak Results, David Mack (TJNAF)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2E9F0-C526-4038-A1BF-A320612D45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7025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jlab.org/qweak/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microsoft.com/office/2007/relationships/hdphoto" Target="../media/hdphoto2.wdp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4.png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qweak.jlab.org/doc-public/ShowDocument?docid=703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microsoft.com/office/2007/relationships/hdphoto" Target="../media/hdphoto4.wdp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qweak.jlab.org/do-public/ShowDocument?docid=2276" TargetMode="External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arxiv.org/abs/1307.5275v2" TargetMode="External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pavi14.syr.edu/Slides.html" TargetMode="Externa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arxiv.org/abs/1303.5522" TargetMode="External"/><Relationship Id="rId3" Type="http://schemas.openxmlformats.org/officeDocument/2006/relationships/hyperlink" Target="https://www.jlab.org/qweak/" TargetMode="External"/><Relationship Id="rId7" Type="http://schemas.openxmlformats.org/officeDocument/2006/relationships/hyperlink" Target="http://arxiv.org/abs/1307.5275v2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arxiv.org/abs/hep-ph/0409169" TargetMode="External"/><Relationship Id="rId5" Type="http://schemas.openxmlformats.org/officeDocument/2006/relationships/hyperlink" Target="http://qweak.jlab.org/doc-public/ShowDocument?docid=703" TargetMode="External"/><Relationship Id="rId10" Type="http://schemas.openxmlformats.org/officeDocument/2006/relationships/hyperlink" Target="http://arxiv.org/abs/1506.06736" TargetMode="External"/><Relationship Id="rId4" Type="http://schemas.openxmlformats.org/officeDocument/2006/relationships/hyperlink" Target="http://arxiv.org/abs/hep-ph/0302149" TargetMode="External"/><Relationship Id="rId9" Type="http://schemas.openxmlformats.org/officeDocument/2006/relationships/hyperlink" Target="http://arxiv.org/abs/1205.2709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xiv.org/abs/1303.5522" TargetMode="Externa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70.png"/><Relationship Id="rId7" Type="http://schemas.microsoft.com/office/2007/relationships/hdphoto" Target="../media/hdphoto2.wdp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11" Type="http://schemas.openxmlformats.org/officeDocument/2006/relationships/image" Target="../media/image75.png"/><Relationship Id="rId5" Type="http://schemas.openxmlformats.org/officeDocument/2006/relationships/image" Target="../media/image71.png"/><Relationship Id="rId10" Type="http://schemas.openxmlformats.org/officeDocument/2006/relationships/image" Target="../media/image74.png"/><Relationship Id="rId4" Type="http://schemas.openxmlformats.org/officeDocument/2006/relationships/image" Target="../media/image13.png"/><Relationship Id="rId9" Type="http://schemas.openxmlformats.org/officeDocument/2006/relationships/image" Target="../media/image1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45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79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7.wdp"/><Relationship Id="rId5" Type="http://schemas.openxmlformats.org/officeDocument/2006/relationships/image" Target="../media/image80.jpeg"/><Relationship Id="rId4" Type="http://schemas.microsoft.com/office/2007/relationships/hdphoto" Target="../media/hdphoto6.wdp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5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85771/timetable/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3" descr="IMG_278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180" t="1846" r="14180"/>
          <a:stretch>
            <a:fillRect/>
          </a:stretch>
        </p:blipFill>
        <p:spPr bwMode="auto">
          <a:xfrm>
            <a:off x="864256" y="0"/>
            <a:ext cx="7491688" cy="6845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 Box 24"/>
          <p:cNvSpPr txBox="1">
            <a:spLocks noChangeArrowheads="1"/>
          </p:cNvSpPr>
          <p:nvPr/>
        </p:nvSpPr>
        <p:spPr bwMode="auto">
          <a:xfrm>
            <a:off x="304800" y="2971800"/>
            <a:ext cx="8610600" cy="196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en-US" sz="3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Latest Results from the Q-weak Experiment at Jefferson Lab</a:t>
            </a:r>
          </a:p>
        </p:txBody>
      </p:sp>
      <p:sp>
        <p:nvSpPr>
          <p:cNvPr id="4100" name="Text Box 21"/>
          <p:cNvSpPr txBox="1">
            <a:spLocks noChangeArrowheads="1"/>
          </p:cNvSpPr>
          <p:nvPr/>
        </p:nvSpPr>
        <p:spPr bwMode="auto">
          <a:xfrm>
            <a:off x="3200400" y="5694402"/>
            <a:ext cx="3429000" cy="1107996"/>
          </a:xfrm>
          <a:prstGeom prst="rect">
            <a:avLst/>
          </a:prstGeom>
          <a:solidFill>
            <a:srgbClr val="FFFF0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200" b="1" dirty="0" smtClean="0">
                <a:latin typeface="Comic Sans MS" pitchFamily="66" charset="0"/>
              </a:rPr>
              <a:t>Dave Mack </a:t>
            </a:r>
            <a:r>
              <a:rPr lang="en-US" altLang="en-US" sz="1200" b="1" dirty="0">
                <a:latin typeface="Comic Sans MS" pitchFamily="66" charset="0"/>
              </a:rPr>
              <a:t>(TJNAF</a:t>
            </a:r>
            <a:r>
              <a:rPr lang="en-US" altLang="en-US" sz="1200" b="1" dirty="0" smtClean="0">
                <a:latin typeface="Comic Sans MS" pitchFamily="66" charset="0"/>
              </a:rPr>
              <a:t>)</a:t>
            </a:r>
          </a:p>
          <a:p>
            <a:pPr algn="ctr">
              <a:spcBef>
                <a:spcPct val="50000"/>
              </a:spcBef>
            </a:pPr>
            <a:r>
              <a:rPr lang="en-US" altLang="en-US" sz="1200" b="1" dirty="0" smtClean="0">
                <a:latin typeface="Comic Sans MS" pitchFamily="66" charset="0"/>
              </a:rPr>
              <a:t>HEP2016  </a:t>
            </a:r>
          </a:p>
          <a:p>
            <a:pPr algn="ctr">
              <a:spcBef>
                <a:spcPct val="50000"/>
              </a:spcBef>
            </a:pPr>
            <a:r>
              <a:rPr lang="en-US" altLang="en-US" sz="1200" b="1" dirty="0" smtClean="0">
                <a:latin typeface="Comic Sans MS" pitchFamily="66" charset="0"/>
              </a:rPr>
              <a:t>Valparaiso, Chile</a:t>
            </a:r>
          </a:p>
          <a:p>
            <a:pPr algn="ctr">
              <a:spcBef>
                <a:spcPct val="50000"/>
              </a:spcBef>
            </a:pPr>
            <a:r>
              <a:rPr lang="en-US" altLang="en-US" sz="1200" b="1" dirty="0" smtClean="0">
                <a:latin typeface="Comic Sans MS" pitchFamily="66" charset="0"/>
              </a:rPr>
              <a:t>January 12, 2016</a:t>
            </a:r>
          </a:p>
        </p:txBody>
      </p:sp>
      <p:pic>
        <p:nvPicPr>
          <p:cNvPr id="4101" name="Picture 16" descr="symbo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2511425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extBox 11"/>
          <p:cNvSpPr txBox="1">
            <a:spLocks noChangeArrowheads="1"/>
          </p:cNvSpPr>
          <p:nvPr/>
        </p:nvSpPr>
        <p:spPr bwMode="auto">
          <a:xfrm>
            <a:off x="6711950" y="5878512"/>
            <a:ext cx="22034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dirty="0">
                <a:solidFill>
                  <a:srgbClr val="FF0000"/>
                </a:solidFill>
                <a:latin typeface="Comic Sans MS" pitchFamily="66" charset="0"/>
              </a:rPr>
              <a:t>DOE, NSF, NSERC</a:t>
            </a:r>
          </a:p>
        </p:txBody>
      </p:sp>
      <p:pic>
        <p:nvPicPr>
          <p:cNvPr id="410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6199187"/>
            <a:ext cx="20574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901956" y="6248400"/>
            <a:ext cx="205104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Q-weak home page: </a:t>
            </a:r>
            <a:r>
              <a:rPr lang="en-US" sz="1200" dirty="0" smtClean="0">
                <a:solidFill>
                  <a:srgbClr val="FF0000"/>
                </a:solidFill>
                <a:hlinkClick r:id="rId6"/>
              </a:rPr>
              <a:t>https</a:t>
            </a:r>
            <a:r>
              <a:rPr lang="en-US" sz="1200" dirty="0">
                <a:solidFill>
                  <a:srgbClr val="FF0000"/>
                </a:solidFill>
                <a:hlinkClick r:id="rId6"/>
              </a:rPr>
              <a:t>://www.jlab.org/qweak</a:t>
            </a:r>
            <a:r>
              <a:rPr lang="en-US" sz="1200" dirty="0" smtClean="0">
                <a:solidFill>
                  <a:srgbClr val="FF0000"/>
                </a:solidFill>
                <a:hlinkClick r:id="rId6"/>
              </a:rPr>
              <a:t>/</a:t>
            </a:r>
            <a:endParaRPr lang="en-US" sz="12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/>
          </p:cNvSpPr>
          <p:nvPr/>
        </p:nvSpPr>
        <p:spPr bwMode="auto">
          <a:xfrm>
            <a:off x="149225" y="200025"/>
            <a:ext cx="88455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822325"/>
            <a:r>
              <a:rPr lang="en-US" sz="3200" dirty="0">
                <a:solidFill>
                  <a:srgbClr val="FF0000"/>
                </a:solidFill>
                <a:latin typeface="Comic Sans MS" pitchFamily="66" charset="0"/>
                <a:sym typeface="Comic Sans MS" pitchFamily="66" charset="0"/>
              </a:rPr>
              <a:t> Energy Scale of </a:t>
            </a:r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  <a:sym typeface="Comic Sans MS" pitchFamily="66" charset="0"/>
              </a:rPr>
              <a:t>a </a:t>
            </a:r>
            <a:r>
              <a:rPr lang="en-US" sz="3200" dirty="0" err="1" smtClean="0">
                <a:solidFill>
                  <a:srgbClr val="FF0000"/>
                </a:solidFill>
                <a:latin typeface="Comic Sans MS" pitchFamily="66" charset="0"/>
                <a:sym typeface="Comic Sans MS" pitchFamily="66" charset="0"/>
              </a:rPr>
              <a:t>Q</a:t>
            </a:r>
            <a:r>
              <a:rPr lang="en-US" sz="3200" baseline="-25000" dirty="0" err="1" smtClean="0">
                <a:solidFill>
                  <a:srgbClr val="FF0000"/>
                </a:solidFill>
                <a:latin typeface="Comic Sans MS" pitchFamily="66" charset="0"/>
                <a:sym typeface="Comic Sans MS" pitchFamily="66" charset="0"/>
              </a:rPr>
              <a:t>w</a:t>
            </a:r>
            <a:r>
              <a:rPr lang="en-US" sz="3200" baseline="30000" dirty="0" err="1" smtClean="0">
                <a:solidFill>
                  <a:srgbClr val="FF0000"/>
                </a:solidFill>
                <a:latin typeface="Comic Sans MS" pitchFamily="66" charset="0"/>
                <a:sym typeface="Comic Sans MS" pitchFamily="66" charset="0"/>
              </a:rPr>
              <a:t>p</a:t>
            </a:r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  <a:sym typeface="Comic Sans MS" pitchFamily="66" charset="0"/>
              </a:rPr>
              <a:t> Measurement</a:t>
            </a:r>
            <a:endParaRPr lang="en-US" sz="3200" dirty="0">
              <a:solidFill>
                <a:srgbClr val="FF0000"/>
              </a:solidFill>
              <a:latin typeface="Comic Sans MS" pitchFamily="66" charset="0"/>
              <a:sym typeface="Comic Sans MS" pitchFamily="66" charset="0"/>
            </a:endParaRPr>
          </a:p>
        </p:txBody>
      </p:sp>
      <p:pic>
        <p:nvPicPr>
          <p:cNvPr id="1229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828800"/>
            <a:ext cx="615156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1859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610600" cy="9144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dirty="0" smtClean="0">
                <a:latin typeface="Comic Sans MS" pitchFamily="66" charset="0"/>
              </a:rPr>
              <a:t>	</a:t>
            </a:r>
            <a:r>
              <a:rPr lang="en-US" sz="1900" dirty="0" smtClean="0">
                <a:latin typeface="Comic Sans MS" pitchFamily="66" charset="0"/>
              </a:rPr>
              <a:t>The </a:t>
            </a:r>
            <a:r>
              <a:rPr lang="en-US" sz="1900" dirty="0">
                <a:latin typeface="Comic Sans MS" pitchFamily="66" charset="0"/>
              </a:rPr>
              <a:t>sensitivity to new physics Mass/Coupling </a:t>
            </a:r>
            <a:r>
              <a:rPr lang="en-US" sz="1900" dirty="0" smtClean="0">
                <a:latin typeface="Comic Sans MS" pitchFamily="66" charset="0"/>
              </a:rPr>
              <a:t>ratio can be </a:t>
            </a:r>
            <a:r>
              <a:rPr lang="en-US" sz="1900" dirty="0">
                <a:latin typeface="Comic Sans MS" pitchFamily="66" charset="0"/>
              </a:rPr>
              <a:t>estimated by adding a </a:t>
            </a:r>
            <a:r>
              <a:rPr lang="en-US" sz="1900" dirty="0" smtClean="0">
                <a:latin typeface="Comic Sans MS" pitchFamily="66" charset="0"/>
              </a:rPr>
              <a:t>new PV contact </a:t>
            </a:r>
            <a:r>
              <a:rPr lang="en-US" sz="1900" dirty="0">
                <a:latin typeface="Comic Sans MS" pitchFamily="66" charset="0"/>
              </a:rPr>
              <a:t>term to the electron-quark </a:t>
            </a:r>
            <a:r>
              <a:rPr lang="en-US" sz="1900" dirty="0" err="1" smtClean="0">
                <a:latin typeface="Comic Sans MS" pitchFamily="66" charset="0"/>
              </a:rPr>
              <a:t>Lagrangian</a:t>
            </a:r>
            <a:r>
              <a:rPr lang="en-US" sz="1900" dirty="0" smtClean="0">
                <a:latin typeface="Comic Sans MS" pitchFamily="66" charset="0"/>
              </a:rPr>
              <a:t>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</a:rPr>
              <a:t>(</a:t>
            </a:r>
            <a:r>
              <a:rPr lang="en-US" sz="1600" dirty="0" err="1">
                <a:solidFill>
                  <a:srgbClr val="FF0000"/>
                </a:solidFill>
                <a:latin typeface="Comic Sans MS" pitchFamily="66" charset="0"/>
              </a:rPr>
              <a:t>Erler</a:t>
            </a:r>
            <a:r>
              <a:rPr lang="en-US" sz="1600" dirty="0">
                <a:solidFill>
                  <a:srgbClr val="FF0000"/>
                </a:solidFill>
                <a:latin typeface="Comic Sans MS" pitchFamily="66" charset="0"/>
              </a:rPr>
              <a:t> et al. PRD 68, 016006</a:t>
            </a:r>
            <a:r>
              <a:rPr lang="en-US" sz="1600" dirty="0">
                <a:latin typeface="Comic Sans MS" pitchFamily="66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mic Sans MS" pitchFamily="66" charset="0"/>
              </a:rPr>
              <a:t>(2003</a:t>
            </a:r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</a:rPr>
              <a:t>))</a:t>
            </a:r>
            <a:r>
              <a:rPr lang="en-US" sz="1600" dirty="0">
                <a:latin typeface="Comic Sans MS" pitchFamily="66" charset="0"/>
              </a:rPr>
              <a:t>:</a:t>
            </a:r>
          </a:p>
        </p:txBody>
      </p:sp>
      <p:sp>
        <p:nvSpPr>
          <p:cNvPr id="12293" name="Text Box 20"/>
          <p:cNvSpPr txBox="1">
            <a:spLocks noChangeArrowheads="1"/>
          </p:cNvSpPr>
          <p:nvPr/>
        </p:nvSpPr>
        <p:spPr bwMode="auto">
          <a:xfrm>
            <a:off x="228600" y="3048000"/>
            <a:ext cx="8534400" cy="89255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latin typeface="Comic Sans MS" pitchFamily="66" charset="0"/>
              </a:rPr>
              <a:t>where </a:t>
            </a:r>
            <a:r>
              <a:rPr lang="el-GR" dirty="0">
                <a:latin typeface="Comic Sans MS" pitchFamily="66" charset="0"/>
              </a:rPr>
              <a:t>Λ</a:t>
            </a:r>
            <a:r>
              <a:rPr lang="en-US" sz="1600" dirty="0">
                <a:latin typeface="Comic Sans MS" pitchFamily="66" charset="0"/>
              </a:rPr>
              <a:t> is the mass and </a:t>
            </a:r>
            <a:r>
              <a:rPr lang="en-US" dirty="0">
                <a:latin typeface="Comic Sans MS" pitchFamily="66" charset="0"/>
              </a:rPr>
              <a:t>g</a:t>
            </a:r>
            <a:r>
              <a:rPr lang="en-US" sz="1600" dirty="0">
                <a:latin typeface="Comic Sans MS" pitchFamily="66" charset="0"/>
              </a:rPr>
              <a:t> is the coupling. </a:t>
            </a:r>
          </a:p>
          <a:p>
            <a:pPr>
              <a:spcBef>
                <a:spcPct val="50000"/>
              </a:spcBef>
            </a:pPr>
            <a:r>
              <a:rPr lang="en-US" sz="1600" dirty="0">
                <a:latin typeface="Comic Sans MS" pitchFamily="66" charset="0"/>
              </a:rPr>
              <a:t>A new physics “pull” on the proton weak charge, </a:t>
            </a:r>
            <a:r>
              <a:rPr lang="el-GR" sz="1600" dirty="0">
                <a:latin typeface="Comic Sans MS" pitchFamily="66" charset="0"/>
              </a:rPr>
              <a:t>Δ</a:t>
            </a:r>
            <a:r>
              <a:rPr lang="en-US" sz="1600" dirty="0" err="1" smtClean="0">
                <a:latin typeface="Comic Sans MS" pitchFamily="66" charset="0"/>
              </a:rPr>
              <a:t>Q</a:t>
            </a:r>
            <a:r>
              <a:rPr lang="en-US" sz="1600" baseline="-25000" dirty="0" err="1" smtClean="0">
                <a:latin typeface="Comic Sans MS" pitchFamily="66" charset="0"/>
              </a:rPr>
              <a:t>w</a:t>
            </a:r>
            <a:r>
              <a:rPr lang="en-US" sz="1600" baseline="30000" dirty="0" err="1" smtClean="0">
                <a:latin typeface="Comic Sans MS" pitchFamily="66" charset="0"/>
              </a:rPr>
              <a:t>p</a:t>
            </a:r>
            <a:r>
              <a:rPr lang="en-US" sz="1600" dirty="0" smtClean="0">
                <a:latin typeface="Comic Sans MS" pitchFamily="66" charset="0"/>
              </a:rPr>
              <a:t>, </a:t>
            </a:r>
            <a:r>
              <a:rPr lang="en-US" sz="1600" dirty="0">
                <a:latin typeface="Comic Sans MS" pitchFamily="66" charset="0"/>
              </a:rPr>
              <a:t>can then be related to the mass to coupling ratio: </a:t>
            </a:r>
            <a:endParaRPr lang="el-GR" sz="1600" dirty="0">
              <a:latin typeface="Comic Sans MS" pitchFamily="66" charset="0"/>
            </a:endParaRPr>
          </a:p>
        </p:txBody>
      </p:sp>
      <p:sp>
        <p:nvSpPr>
          <p:cNvPr id="291862" name="Text Box 22"/>
          <p:cNvSpPr txBox="1">
            <a:spLocks noChangeArrowheads="1"/>
          </p:cNvSpPr>
          <p:nvPr/>
        </p:nvSpPr>
        <p:spPr bwMode="auto">
          <a:xfrm>
            <a:off x="304800" y="5105400"/>
            <a:ext cx="8610600" cy="1231106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 Assuming </a:t>
            </a:r>
            <a:r>
              <a:rPr lang="el-GR" sz="1600" dirty="0" smtClean="0">
                <a:latin typeface="Comic Sans MS" pitchFamily="66" charset="0"/>
              </a:rPr>
              <a:t>Δ</a:t>
            </a:r>
            <a:r>
              <a:rPr lang="en-US" sz="1600" dirty="0" err="1" smtClean="0">
                <a:latin typeface="Comic Sans MS" pitchFamily="66" charset="0"/>
              </a:rPr>
              <a:t>Q</a:t>
            </a:r>
            <a:r>
              <a:rPr lang="en-US" sz="1600" baseline="-25000" dirty="0" err="1" smtClean="0">
                <a:latin typeface="Comic Sans MS" pitchFamily="66" charset="0"/>
              </a:rPr>
              <a:t>w</a:t>
            </a:r>
            <a:r>
              <a:rPr lang="en-US" sz="1600" baseline="30000" dirty="0" err="1" smtClean="0">
                <a:latin typeface="Comic Sans MS" pitchFamily="66" charset="0"/>
              </a:rPr>
              <a:t>p</a:t>
            </a:r>
            <a:r>
              <a:rPr lang="en-US" sz="1600" dirty="0" smtClean="0">
                <a:latin typeface="Comic Sans MS" pitchFamily="66" charset="0"/>
              </a:rPr>
              <a:t> = 4% x </a:t>
            </a:r>
            <a:r>
              <a:rPr lang="en-US" sz="1600" dirty="0" err="1" smtClean="0">
                <a:latin typeface="Comic Sans MS" pitchFamily="66" charset="0"/>
              </a:rPr>
              <a:t>Q</a:t>
            </a:r>
            <a:r>
              <a:rPr lang="en-US" sz="1600" baseline="-25000" dirty="0" err="1" smtClean="0">
                <a:latin typeface="Comic Sans MS" pitchFamily="66" charset="0"/>
              </a:rPr>
              <a:t>w</a:t>
            </a:r>
            <a:r>
              <a:rPr lang="en-US" sz="1600" baseline="30000" dirty="0" err="1" smtClean="0">
                <a:latin typeface="Comic Sans MS" pitchFamily="66" charset="0"/>
              </a:rPr>
              <a:t>p</a:t>
            </a:r>
            <a:r>
              <a:rPr lang="en-US" sz="1600" dirty="0" smtClean="0">
                <a:latin typeface="Comic Sans MS" pitchFamily="66" charset="0"/>
              </a:rPr>
              <a:t>, and g ~ 1, then</a:t>
            </a:r>
            <a:r>
              <a:rPr lang="el-GR" sz="1600" dirty="0" smtClean="0">
                <a:latin typeface="Comic Sans MS" pitchFamily="66" charset="0"/>
              </a:rPr>
              <a:t> Λ</a:t>
            </a:r>
            <a:r>
              <a:rPr lang="en-US" sz="1600" dirty="0" smtClean="0">
                <a:latin typeface="Comic Sans MS" pitchFamily="66" charset="0"/>
              </a:rPr>
              <a:t> is </a:t>
            </a:r>
            <a:r>
              <a:rPr lang="en-US" sz="1600" dirty="0" err="1" smtClean="0">
                <a:latin typeface="Comic Sans MS" pitchFamily="66" charset="0"/>
              </a:rPr>
              <a:t>TeV</a:t>
            </a:r>
            <a:r>
              <a:rPr lang="en-US" sz="1600" dirty="0" smtClean="0">
                <a:latin typeface="Comic Sans MS" pitchFamily="66" charset="0"/>
              </a:rPr>
              <a:t> scale.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 Sensitivity is “broad band”: one can be as sensitive to a 200 </a:t>
            </a:r>
            <a:r>
              <a:rPr lang="en-US" sz="1600" dirty="0" err="1" smtClean="0">
                <a:latin typeface="Comic Sans MS" pitchFamily="66" charset="0"/>
              </a:rPr>
              <a:t>MeV</a:t>
            </a:r>
            <a:r>
              <a:rPr lang="en-US" sz="1600" dirty="0" smtClean="0">
                <a:latin typeface="Comic Sans MS" pitchFamily="66" charset="0"/>
              </a:rPr>
              <a:t> new particle  with small couplings as to a 20 </a:t>
            </a:r>
            <a:r>
              <a:rPr lang="en-US" sz="1600" dirty="0" err="1" smtClean="0">
                <a:latin typeface="Comic Sans MS" pitchFamily="66" charset="0"/>
              </a:rPr>
              <a:t>TeV</a:t>
            </a:r>
            <a:r>
              <a:rPr lang="en-US" sz="1600" dirty="0" smtClean="0">
                <a:latin typeface="Comic Sans MS" pitchFamily="66" charset="0"/>
              </a:rPr>
              <a:t> particle with large couplings. 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 Tough game:  statistically, 2 </a:t>
            </a:r>
            <a:r>
              <a:rPr lang="en-US" sz="1600" dirty="0" err="1" smtClean="0">
                <a:latin typeface="Comic Sans MS" pitchFamily="66" charset="0"/>
              </a:rPr>
              <a:t>TeV</a:t>
            </a:r>
            <a:r>
              <a:rPr lang="en-US" sz="1600" dirty="0" smtClean="0">
                <a:latin typeface="Comic Sans MS" pitchFamily="66" charset="0"/>
              </a:rPr>
              <a:t> is 2</a:t>
            </a:r>
            <a:r>
              <a:rPr lang="en-US" sz="1600" baseline="30000" dirty="0" smtClean="0">
                <a:latin typeface="Comic Sans MS" pitchFamily="66" charset="0"/>
              </a:rPr>
              <a:t>4 </a:t>
            </a:r>
            <a:r>
              <a:rPr lang="en-US" sz="1600" dirty="0" smtClean="0">
                <a:latin typeface="Comic Sans MS" pitchFamily="66" charset="0"/>
              </a:rPr>
              <a:t>= 16 times harder than 1 </a:t>
            </a:r>
            <a:r>
              <a:rPr lang="en-US" sz="1600" dirty="0" err="1" smtClean="0">
                <a:latin typeface="Comic Sans MS" pitchFamily="66" charset="0"/>
              </a:rPr>
              <a:t>TeV</a:t>
            </a:r>
            <a:r>
              <a:rPr lang="en-US" sz="1600" dirty="0" smtClean="0">
                <a:latin typeface="Comic Sans MS" pitchFamily="66" charset="0"/>
              </a:rPr>
              <a:t>.</a:t>
            </a:r>
            <a:endParaRPr lang="en-US" sz="1600" baseline="30000" dirty="0" smtClean="0">
              <a:latin typeface="Comic Sans MS" pitchFamily="66" charset="0"/>
            </a:endParaRPr>
          </a:p>
        </p:txBody>
      </p:sp>
      <p:pic>
        <p:nvPicPr>
          <p:cNvPr id="12295" name="Picture 24" descr="mass_sca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3810000"/>
            <a:ext cx="3244850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72C9B-297C-4005-948F-2ACD08B3BEEA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1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1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6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914400" y="193674"/>
            <a:ext cx="7239000" cy="646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 anchor="ctr">
            <a:spAutoFit/>
          </a:bodyPr>
          <a:lstStyle/>
          <a:p>
            <a:pPr algn="ctr" defTabSz="414338">
              <a:lnSpc>
                <a:spcPct val="124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  <a:tab pos="8535988" algn="l"/>
              </a:tabLst>
            </a:pPr>
            <a:r>
              <a:rPr lang="en-GB" sz="3200" dirty="0">
                <a:solidFill>
                  <a:srgbClr val="FF3300"/>
                </a:solidFill>
                <a:latin typeface="Comic Sans MS" pitchFamily="66" charset="0"/>
              </a:rPr>
              <a:t>Methodology</a:t>
            </a:r>
          </a:p>
        </p:txBody>
      </p:sp>
      <p:sp>
        <p:nvSpPr>
          <p:cNvPr id="2054" name="TextBox 7"/>
          <p:cNvSpPr txBox="1">
            <a:spLocks noChangeArrowheads="1"/>
          </p:cNvSpPr>
          <p:nvPr/>
        </p:nvSpPr>
        <p:spPr bwMode="auto">
          <a:xfrm>
            <a:off x="228600" y="4876800"/>
            <a:ext cx="8610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latin typeface="Comic Sans MS" pitchFamily="66" charset="0"/>
              </a:rPr>
              <a:t>The experiment also requires:</a:t>
            </a:r>
          </a:p>
          <a:p>
            <a:endParaRPr lang="en-US" sz="1600" dirty="0">
              <a:latin typeface="Comic Sans MS" pitchFamily="66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1600" dirty="0">
                <a:latin typeface="Comic Sans MS" pitchFamily="66" charset="0"/>
              </a:rPr>
              <a:t>Noise from target density fluctuations and electronics must be </a:t>
            </a:r>
            <a:r>
              <a:rPr lang="en-US" sz="1600" dirty="0" smtClean="0">
                <a:latin typeface="Comic Sans MS" pitchFamily="66" charset="0"/>
              </a:rPr>
              <a:t>&lt;&lt; </a:t>
            </a:r>
            <a:r>
              <a:rPr lang="en-US" sz="1600" dirty="0">
                <a:latin typeface="Comic Sans MS" pitchFamily="66" charset="0"/>
              </a:rPr>
              <a:t>1/√N</a:t>
            </a:r>
            <a:r>
              <a:rPr lang="en-US" sz="1600" dirty="0" smtClean="0">
                <a:latin typeface="Comic Sans MS" pitchFamily="66" charset="0"/>
              </a:rPr>
              <a:t>.</a:t>
            </a:r>
            <a:endParaRPr lang="en-US" sz="1600" dirty="0">
              <a:latin typeface="Comic Sans MS" pitchFamily="66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1600" dirty="0">
                <a:latin typeface="Comic Sans MS" pitchFamily="66" charset="0"/>
              </a:rPr>
              <a:t>Minimal beam parameter changes on spin flip  </a:t>
            </a:r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</a:rPr>
              <a:t>(</a:t>
            </a:r>
            <a:r>
              <a:rPr lang="en-US" sz="1600" dirty="0" err="1" smtClean="0">
                <a:solidFill>
                  <a:srgbClr val="FF0000"/>
                </a:solidFill>
                <a:latin typeface="Comic Sans MS" pitchFamily="66" charset="0"/>
              </a:rPr>
              <a:t>ie</a:t>
            </a:r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</a:rPr>
              <a:t>, &lt;&lt; wavelength of visible light)</a:t>
            </a:r>
            <a:endParaRPr lang="en-US" sz="1600" dirty="0">
              <a:solidFill>
                <a:srgbClr val="FF0000"/>
              </a:solidFill>
              <a:latin typeface="Comic Sans MS" pitchFamily="66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1600" dirty="0">
                <a:latin typeface="Comic Sans MS" pitchFamily="66" charset="0"/>
              </a:rPr>
              <a:t>Corrections for </a:t>
            </a:r>
            <a:r>
              <a:rPr lang="en-US" sz="1600" dirty="0" smtClean="0">
                <a:latin typeface="Comic Sans MS" pitchFamily="66" charset="0"/>
              </a:rPr>
              <a:t>remaining small </a:t>
            </a:r>
            <a:r>
              <a:rPr lang="en-US" sz="1600" dirty="0">
                <a:latin typeface="Comic Sans MS" pitchFamily="66" charset="0"/>
              </a:rPr>
              <a:t>false asymmetries that </a:t>
            </a:r>
            <a:r>
              <a:rPr lang="en-US" sz="1600" i="1" dirty="0">
                <a:latin typeface="Comic Sans MS" pitchFamily="66" charset="0"/>
              </a:rPr>
              <a:t>do </a:t>
            </a:r>
            <a:r>
              <a:rPr lang="en-US" sz="1600" dirty="0">
                <a:latin typeface="Comic Sans MS" pitchFamily="66" charset="0"/>
              </a:rPr>
              <a:t>occur on spin </a:t>
            </a:r>
            <a:r>
              <a:rPr lang="en-US" sz="1600" dirty="0" smtClean="0">
                <a:latin typeface="Comic Sans MS" pitchFamily="66" charset="0"/>
              </a:rPr>
              <a:t>flip</a:t>
            </a:r>
            <a:endParaRPr lang="en-US" sz="1600" dirty="0">
              <a:latin typeface="Comic Sans MS" pitchFamily="66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1600" dirty="0">
                <a:latin typeface="Comic Sans MS" pitchFamily="66" charset="0"/>
              </a:rPr>
              <a:t> Precise measurements of Q</a:t>
            </a:r>
            <a:r>
              <a:rPr lang="en-US" sz="1600" baseline="30000" dirty="0">
                <a:latin typeface="Comic Sans MS" pitchFamily="66" charset="0"/>
              </a:rPr>
              <a:t>2</a:t>
            </a:r>
            <a:r>
              <a:rPr lang="en-US" sz="1600" dirty="0">
                <a:latin typeface="Comic Sans MS" pitchFamily="66" charset="0"/>
              </a:rPr>
              <a:t>, beam polarization, and backgrounds.</a:t>
            </a: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14056380"/>
              </p:ext>
            </p:extLst>
          </p:nvPr>
        </p:nvGraphicFramePr>
        <p:xfrm>
          <a:off x="2119312" y="3530345"/>
          <a:ext cx="4410075" cy="1311275"/>
        </p:xfrm>
        <a:graphic>
          <a:graphicData uri="http://schemas.openxmlformats.org/presentationml/2006/ole">
            <p:oleObj spid="_x0000_s112702" name="Equation" r:id="rId4" imgW="2222500" imgH="1092200" progId="Equation.3">
              <p:embed/>
            </p:oleObj>
          </a:graphicData>
        </a:graphic>
      </p:graphicFrame>
      <p:sp>
        <p:nvSpPr>
          <p:cNvPr id="2055" name="TextBox 8"/>
          <p:cNvSpPr txBox="1">
            <a:spLocks noChangeArrowheads="1"/>
          </p:cNvSpPr>
          <p:nvPr/>
        </p:nvSpPr>
        <p:spPr bwMode="auto">
          <a:xfrm>
            <a:off x="228600" y="861397"/>
            <a:ext cx="8686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latin typeface="Comic Sans MS" pitchFamily="66" charset="0"/>
              </a:rPr>
              <a:t>We flip the longitudinal beam polarization up to 1000 times per second, with a brief pause for the beam polarization and intensity to stabilize. (That’s as fast as we can manage without excessive </a:t>
            </a:r>
            <a:r>
              <a:rPr lang="en-US" sz="1600" dirty="0" smtClean="0">
                <a:latin typeface="Comic Sans MS" pitchFamily="66" charset="0"/>
              </a:rPr>
              <a:t>dead-time.)</a:t>
            </a:r>
          </a:p>
          <a:p>
            <a:endParaRPr lang="en-US" sz="1600" dirty="0">
              <a:latin typeface="Comic Sans MS" pitchFamily="66" charset="0"/>
            </a:endParaRPr>
          </a:p>
          <a:p>
            <a:endParaRPr lang="en-US" sz="1600" dirty="0" smtClean="0">
              <a:latin typeface="Comic Sans MS" pitchFamily="66" charset="0"/>
            </a:endParaRPr>
          </a:p>
          <a:p>
            <a:endParaRPr lang="en-US" sz="1600" dirty="0">
              <a:latin typeface="Comic Sans MS" pitchFamily="66" charset="0"/>
            </a:endParaRPr>
          </a:p>
          <a:p>
            <a:endParaRPr lang="en-US" sz="1600" dirty="0" smtClean="0">
              <a:latin typeface="Comic Sans MS" pitchFamily="66" charset="0"/>
            </a:endParaRPr>
          </a:p>
          <a:p>
            <a:endParaRPr lang="en-US" sz="1600" dirty="0" smtClean="0">
              <a:latin typeface="Comic Sans MS" pitchFamily="66" charset="0"/>
            </a:endParaRPr>
          </a:p>
          <a:p>
            <a:endParaRPr lang="en-US" sz="1600" dirty="0">
              <a:latin typeface="Comic Sans MS" pitchFamily="66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818779"/>
            <a:ext cx="30099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6934200" y="4008438"/>
            <a:ext cx="1219200" cy="2746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(-200 ppb)</a:t>
            </a:r>
          </a:p>
        </p:txBody>
      </p:sp>
      <p:sp>
        <p:nvSpPr>
          <p:cNvPr id="2" name="Rectangle 1"/>
          <p:cNvSpPr/>
          <p:nvPr/>
        </p:nvSpPr>
        <p:spPr>
          <a:xfrm>
            <a:off x="200167" y="3167658"/>
            <a:ext cx="868680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latin typeface="Comic Sans MS" pitchFamily="66" charset="0"/>
              </a:rPr>
              <a:t>With an electron scattered into each detector every </a:t>
            </a:r>
            <a:r>
              <a:rPr lang="en-US" sz="1600" dirty="0" err="1">
                <a:latin typeface="Comic Sans MS" pitchFamily="66" charset="0"/>
              </a:rPr>
              <a:t>nsec</a:t>
            </a:r>
            <a:r>
              <a:rPr lang="en-US" sz="1600" dirty="0">
                <a:latin typeface="Comic Sans MS" pitchFamily="66" charset="0"/>
              </a:rPr>
              <a:t>, the signal must be integrated.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72C9B-297C-4005-948F-2ACD08B3BEE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8" grpId="0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220788" y="1295400"/>
            <a:ext cx="6813550" cy="2895600"/>
            <a:chOff x="769" y="816"/>
            <a:chExt cx="4292" cy="1824"/>
          </a:xfrm>
        </p:grpSpPr>
        <p:sp>
          <p:nvSpPr>
            <p:cNvPr id="138243" name="Line 3"/>
            <p:cNvSpPr>
              <a:spLocks noChangeShapeType="1"/>
            </p:cNvSpPr>
            <p:nvPr/>
          </p:nvSpPr>
          <p:spPr bwMode="auto">
            <a:xfrm>
              <a:off x="1344" y="816"/>
              <a:ext cx="1" cy="1233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8244" name="Line 4"/>
            <p:cNvSpPr>
              <a:spLocks noChangeShapeType="1"/>
            </p:cNvSpPr>
            <p:nvPr/>
          </p:nvSpPr>
          <p:spPr bwMode="auto">
            <a:xfrm>
              <a:off x="1152" y="2492"/>
              <a:ext cx="3408" cy="1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8245" name="Text Box 5"/>
            <p:cNvSpPr txBox="1">
              <a:spLocks noChangeArrowheads="1"/>
            </p:cNvSpPr>
            <p:nvPr/>
          </p:nvSpPr>
          <p:spPr bwMode="auto">
            <a:xfrm>
              <a:off x="4705" y="2375"/>
              <a:ext cx="356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defTabSz="457200">
                <a:buClr>
                  <a:srgbClr val="000000"/>
                </a:buClr>
                <a:buSzPct val="100000"/>
                <a:buFont typeface="Helvetica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600" b="0">
                  <a:solidFill>
                    <a:srgbClr val="000000"/>
                  </a:solidFill>
                  <a:latin typeface="Helvetica" pitchFamily="34" charset="0"/>
                </a:rPr>
                <a:t>time</a:t>
              </a:r>
            </a:p>
          </p:txBody>
        </p:sp>
        <p:sp>
          <p:nvSpPr>
            <p:cNvPr id="138246" name="Text Box 6"/>
            <p:cNvSpPr txBox="1">
              <a:spLocks noChangeArrowheads="1"/>
            </p:cNvSpPr>
            <p:nvPr/>
          </p:nvSpPr>
          <p:spPr bwMode="auto">
            <a:xfrm>
              <a:off x="770" y="816"/>
              <a:ext cx="51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defTabSz="457200">
                <a:buClr>
                  <a:srgbClr val="000000"/>
                </a:buClr>
                <a:buSzPct val="100000"/>
                <a:buFont typeface="Helvetica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600" b="0">
                  <a:solidFill>
                    <a:srgbClr val="000000"/>
                  </a:solidFill>
                  <a:latin typeface="Helvetica" pitchFamily="34" charset="0"/>
                </a:rPr>
                <a:t>current</a:t>
              </a:r>
            </a:p>
          </p:txBody>
        </p:sp>
        <p:sp>
          <p:nvSpPr>
            <p:cNvPr id="138247" name="Line 7"/>
            <p:cNvSpPr>
              <a:spLocks noChangeShapeType="1"/>
            </p:cNvSpPr>
            <p:nvPr/>
          </p:nvSpPr>
          <p:spPr bwMode="auto">
            <a:xfrm>
              <a:off x="1104" y="1309"/>
              <a:ext cx="2880" cy="1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prstDash val="dash"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8248" name="Freeform 8"/>
            <p:cNvSpPr>
              <a:spLocks noChangeArrowheads="1"/>
            </p:cNvSpPr>
            <p:nvPr/>
          </p:nvSpPr>
          <p:spPr bwMode="auto">
            <a:xfrm>
              <a:off x="1872" y="1259"/>
              <a:ext cx="2016" cy="99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0"/>
                </a:cxn>
                <a:cxn ang="0">
                  <a:pos x="288" y="0"/>
                </a:cxn>
                <a:cxn ang="0">
                  <a:pos x="288" y="96"/>
                </a:cxn>
                <a:cxn ang="0">
                  <a:pos x="576" y="96"/>
                </a:cxn>
                <a:cxn ang="0">
                  <a:pos x="576" y="0"/>
                </a:cxn>
                <a:cxn ang="0">
                  <a:pos x="864" y="0"/>
                </a:cxn>
                <a:cxn ang="0">
                  <a:pos x="864" y="96"/>
                </a:cxn>
                <a:cxn ang="0">
                  <a:pos x="1152" y="96"/>
                </a:cxn>
                <a:cxn ang="0">
                  <a:pos x="1152" y="0"/>
                </a:cxn>
                <a:cxn ang="0">
                  <a:pos x="1440" y="0"/>
                </a:cxn>
                <a:cxn ang="0">
                  <a:pos x="1440" y="96"/>
                </a:cxn>
                <a:cxn ang="0">
                  <a:pos x="1728" y="96"/>
                </a:cxn>
                <a:cxn ang="0">
                  <a:pos x="1728" y="0"/>
                </a:cxn>
                <a:cxn ang="0">
                  <a:pos x="2016" y="0"/>
                </a:cxn>
                <a:cxn ang="0">
                  <a:pos x="2016" y="48"/>
                </a:cxn>
              </a:cxnLst>
              <a:rect l="0" t="0" r="r" b="b"/>
              <a:pathLst>
                <a:path w="2016" h="96">
                  <a:moveTo>
                    <a:pt x="0" y="48"/>
                  </a:moveTo>
                  <a:lnTo>
                    <a:pt x="0" y="0"/>
                  </a:lnTo>
                  <a:lnTo>
                    <a:pt x="288" y="0"/>
                  </a:lnTo>
                  <a:lnTo>
                    <a:pt x="288" y="96"/>
                  </a:lnTo>
                  <a:lnTo>
                    <a:pt x="576" y="96"/>
                  </a:lnTo>
                  <a:lnTo>
                    <a:pt x="576" y="0"/>
                  </a:lnTo>
                  <a:lnTo>
                    <a:pt x="864" y="0"/>
                  </a:lnTo>
                  <a:lnTo>
                    <a:pt x="864" y="96"/>
                  </a:lnTo>
                  <a:lnTo>
                    <a:pt x="1152" y="96"/>
                  </a:lnTo>
                  <a:lnTo>
                    <a:pt x="1152" y="0"/>
                  </a:lnTo>
                  <a:lnTo>
                    <a:pt x="1440" y="0"/>
                  </a:lnTo>
                  <a:lnTo>
                    <a:pt x="1440" y="96"/>
                  </a:lnTo>
                  <a:lnTo>
                    <a:pt x="1728" y="96"/>
                  </a:lnTo>
                  <a:lnTo>
                    <a:pt x="1728" y="0"/>
                  </a:lnTo>
                  <a:lnTo>
                    <a:pt x="2016" y="0"/>
                  </a:lnTo>
                  <a:lnTo>
                    <a:pt x="2016" y="48"/>
                  </a:lnTo>
                </a:path>
              </a:pathLst>
            </a:custGeom>
            <a:noFill/>
            <a:ln w="1908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1632" y="1112"/>
              <a:ext cx="191" cy="347"/>
              <a:chOff x="1632" y="1112"/>
              <a:chExt cx="191" cy="347"/>
            </a:xfrm>
          </p:grpSpPr>
          <p:sp>
            <p:nvSpPr>
              <p:cNvPr id="138250" name="Line 10"/>
              <p:cNvSpPr>
                <a:spLocks noChangeShapeType="1"/>
              </p:cNvSpPr>
              <p:nvPr/>
            </p:nvSpPr>
            <p:spPr bwMode="auto">
              <a:xfrm>
                <a:off x="1632" y="1259"/>
                <a:ext cx="192" cy="1"/>
              </a:xfrm>
              <a:prstGeom prst="line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251" name="Line 11"/>
              <p:cNvSpPr>
                <a:spLocks noChangeShapeType="1"/>
              </p:cNvSpPr>
              <p:nvPr/>
            </p:nvSpPr>
            <p:spPr bwMode="auto">
              <a:xfrm>
                <a:off x="1632" y="1358"/>
                <a:ext cx="192" cy="1"/>
              </a:xfrm>
              <a:prstGeom prst="line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252" name="Line 12"/>
              <p:cNvSpPr>
                <a:spLocks noChangeShapeType="1"/>
              </p:cNvSpPr>
              <p:nvPr/>
            </p:nvSpPr>
            <p:spPr bwMode="auto">
              <a:xfrm>
                <a:off x="1728" y="1112"/>
                <a:ext cx="1" cy="148"/>
              </a:xfrm>
              <a:prstGeom prst="line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253" name="Line 13"/>
              <p:cNvSpPr>
                <a:spLocks noChangeShapeType="1"/>
              </p:cNvSpPr>
              <p:nvPr/>
            </p:nvSpPr>
            <p:spPr bwMode="auto">
              <a:xfrm flipV="1">
                <a:off x="1728" y="1352"/>
                <a:ext cx="1" cy="109"/>
              </a:xfrm>
              <a:prstGeom prst="line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8255" name="Text Box 15"/>
            <p:cNvSpPr txBox="1">
              <a:spLocks noChangeArrowheads="1"/>
            </p:cNvSpPr>
            <p:nvPr/>
          </p:nvSpPr>
          <p:spPr bwMode="auto">
            <a:xfrm>
              <a:off x="769" y="1161"/>
              <a:ext cx="380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defTabSz="457200">
                <a:buClr>
                  <a:srgbClr val="000000"/>
                </a:buClr>
                <a:buSzPct val="100000"/>
                <a:buFont typeface="Helvetica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600" b="0">
                  <a:solidFill>
                    <a:srgbClr val="000000"/>
                  </a:solidFill>
                  <a:latin typeface="Helvetica" pitchFamily="34" charset="0"/>
                </a:rPr>
                <a:t>6 </a:t>
              </a:r>
              <a:r>
                <a:rPr lang="en-GB" sz="1600" b="0">
                  <a:solidFill>
                    <a:srgbClr val="000000"/>
                  </a:solidFill>
                  <a:latin typeface="Symbol" pitchFamily="18" charset="2"/>
                </a:rPr>
                <a:t></a:t>
              </a:r>
              <a:r>
                <a:rPr lang="en-GB" sz="1600" b="0">
                  <a:solidFill>
                    <a:srgbClr val="000000"/>
                  </a:solidFill>
                  <a:latin typeface="Helvetica" pitchFamily="34" charset="0"/>
                </a:rPr>
                <a:t>A</a:t>
              </a:r>
            </a:p>
          </p:txBody>
        </p:sp>
        <p:sp>
          <p:nvSpPr>
            <p:cNvPr id="138256" name="Line 16"/>
            <p:cNvSpPr>
              <a:spLocks noChangeShapeType="1"/>
            </p:cNvSpPr>
            <p:nvPr/>
          </p:nvSpPr>
          <p:spPr bwMode="auto">
            <a:xfrm>
              <a:off x="1344" y="2147"/>
              <a:ext cx="1" cy="493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8257" name="Line 17"/>
            <p:cNvSpPr>
              <a:spLocks noChangeShapeType="1"/>
            </p:cNvSpPr>
            <p:nvPr/>
          </p:nvSpPr>
          <p:spPr bwMode="auto">
            <a:xfrm>
              <a:off x="1296" y="1999"/>
              <a:ext cx="96" cy="9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8258" name="Line 18"/>
            <p:cNvSpPr>
              <a:spLocks noChangeShapeType="1"/>
            </p:cNvSpPr>
            <p:nvPr/>
          </p:nvSpPr>
          <p:spPr bwMode="auto">
            <a:xfrm>
              <a:off x="1296" y="2097"/>
              <a:ext cx="96" cy="99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8259" name="Text Box 19"/>
            <p:cNvSpPr txBox="1">
              <a:spLocks noChangeArrowheads="1"/>
            </p:cNvSpPr>
            <p:nvPr/>
          </p:nvSpPr>
          <p:spPr bwMode="auto">
            <a:xfrm>
              <a:off x="4176" y="964"/>
              <a:ext cx="501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defTabSz="457200">
                <a:buClr>
                  <a:srgbClr val="000000"/>
                </a:buClr>
                <a:buSzPct val="100000"/>
                <a:buFont typeface="Helvetica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600" b="0">
                  <a:solidFill>
                    <a:srgbClr val="000000"/>
                  </a:solidFill>
                  <a:latin typeface="Helvetica" pitchFamily="34" charset="0"/>
                </a:rPr>
                <a:t>helicity</a:t>
              </a:r>
            </a:p>
          </p:txBody>
        </p:sp>
        <p:sp>
          <p:nvSpPr>
            <p:cNvPr id="138260" name="Line 20"/>
            <p:cNvSpPr>
              <a:spLocks noChangeShapeType="1"/>
            </p:cNvSpPr>
            <p:nvPr/>
          </p:nvSpPr>
          <p:spPr bwMode="auto">
            <a:xfrm flipH="1">
              <a:off x="3931" y="1062"/>
              <a:ext cx="202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8261" name="Text Box 21"/>
            <p:cNvSpPr txBox="1">
              <a:spLocks noChangeArrowheads="1"/>
            </p:cNvSpPr>
            <p:nvPr/>
          </p:nvSpPr>
          <p:spPr bwMode="auto">
            <a:xfrm>
              <a:off x="1932" y="1013"/>
              <a:ext cx="1915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defTabSz="457200">
                <a:buClr>
                  <a:srgbClr val="000000"/>
                </a:buClr>
                <a:buSzPct val="100000"/>
                <a:buFont typeface="Helvetica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600" b="0">
                  <a:solidFill>
                    <a:srgbClr val="000000"/>
                  </a:solidFill>
                  <a:latin typeface="Helvetica" pitchFamily="34" charset="0"/>
                </a:rPr>
                <a:t>-       +     -        +     -       +       -</a:t>
              </a:r>
            </a:p>
          </p:txBody>
        </p:sp>
      </p:grpSp>
      <p:sp>
        <p:nvSpPr>
          <p:cNvPr id="138262" name="Text Box 22"/>
          <p:cNvSpPr txBox="1">
            <a:spLocks noChangeArrowheads="1"/>
          </p:cNvSpPr>
          <p:nvPr/>
        </p:nvSpPr>
        <p:spPr bwMode="auto">
          <a:xfrm>
            <a:off x="304800" y="381000"/>
            <a:ext cx="8839200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defTabSz="457200">
              <a:buClr>
                <a:srgbClr val="FF0000"/>
              </a:buClr>
              <a:buSzPct val="100000"/>
              <a:buFont typeface="Helvetica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smtClean="0">
                <a:solidFill>
                  <a:srgbClr val="FF0000"/>
                </a:solidFill>
                <a:latin typeface="Comic Sans MS" pitchFamily="66" charset="0"/>
              </a:rPr>
              <a:t>How Small is the 200 ppb Q-weak PV Signal?</a:t>
            </a:r>
            <a:endParaRPr lang="en-GB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72C9B-297C-4005-948F-2ACD08B3BEE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971800" y="27432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 If this figure were to scale, the zero of the vertical axis would be 250 km below our feet.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33" name="Picture 32" descr="220px-Tour_Eiffel_Wikimedia_Commo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4419600"/>
            <a:ext cx="1005840" cy="1860804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905000" y="51054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It is like the thickness of a coat of paint on top of the 325m Eiffel Tower.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43000" y="5934670"/>
            <a:ext cx="4699929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And we have to measure it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to a several percent accuracy!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504"/>
            <a:ext cx="86106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Statistical Facts of Life </a:t>
            </a:r>
            <a:b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of Measuring </a:t>
            </a:r>
            <a:r>
              <a:rPr lang="en-US" sz="2800" u="sng" dirty="0" smtClean="0">
                <a:solidFill>
                  <a:srgbClr val="FF0000"/>
                </a:solidFill>
                <a:latin typeface="Comic Sans MS" pitchFamily="66" charset="0"/>
              </a:rPr>
              <a:t>Very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 Small Asymmetries</a:t>
            </a:r>
            <a:endParaRPr lang="en-US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29540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How long would it take to measure a 200 ppb asymmetry to 1% if one were tracking particles at Rate = 10 MHz (</a:t>
            </a:r>
            <a:r>
              <a:rPr lang="en-US" dirty="0" err="1" smtClean="0">
                <a:latin typeface="Comic Sans MS" pitchFamily="66" charset="0"/>
              </a:rPr>
              <a:t>eg</a:t>
            </a:r>
            <a:r>
              <a:rPr lang="en-US" dirty="0" smtClean="0">
                <a:latin typeface="Comic Sans MS" pitchFamily="66" charset="0"/>
              </a:rPr>
              <a:t>, 10 detectors each with 1 MHz rate)?</a:t>
            </a:r>
          </a:p>
        </p:txBody>
      </p:sp>
      <p:sp>
        <p:nvSpPr>
          <p:cNvPr id="6" name="Rectangle 5"/>
          <p:cNvSpPr/>
          <p:nvPr/>
        </p:nvSpPr>
        <p:spPr>
          <a:xfrm>
            <a:off x="1676400" y="3657600"/>
            <a:ext cx="4800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Time =  N/Rate =  2.5x10</a:t>
            </a:r>
            <a:r>
              <a:rPr lang="en-US" baseline="30000" dirty="0" smtClean="0">
                <a:latin typeface="Comic Sans MS" pitchFamily="66" charset="0"/>
              </a:rPr>
              <a:t>10</a:t>
            </a:r>
            <a:r>
              <a:rPr lang="en-US" dirty="0" smtClean="0">
                <a:latin typeface="Comic Sans MS" pitchFamily="66" charset="0"/>
              </a:rPr>
              <a:t> sec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1 year  = 3.2x10</a:t>
            </a:r>
            <a:r>
              <a:rPr lang="en-US" baseline="30000" dirty="0" smtClean="0">
                <a:latin typeface="Comic Sans MS" pitchFamily="66" charset="0"/>
              </a:rPr>
              <a:t>7</a:t>
            </a:r>
            <a:r>
              <a:rPr lang="en-US" dirty="0" smtClean="0">
                <a:latin typeface="Comic Sans MS" pitchFamily="66" charset="0"/>
              </a:rPr>
              <a:t> sec 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793 years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69774" y="2057400"/>
            <a:ext cx="563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ΔA = 1/√N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N = 1/</a:t>
            </a:r>
            <a:r>
              <a:rPr lang="el-GR" dirty="0" smtClean="0">
                <a:latin typeface="Comic Sans MS" pitchFamily="66" charset="0"/>
              </a:rPr>
              <a:t>Δ</a:t>
            </a:r>
            <a:r>
              <a:rPr lang="en-US" dirty="0" smtClean="0">
                <a:latin typeface="Comic Sans MS" pitchFamily="66" charset="0"/>
              </a:rPr>
              <a:t>A</a:t>
            </a:r>
            <a:r>
              <a:rPr lang="en-US" baseline="30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 = 1/(0.01*200x10</a:t>
            </a:r>
            <a:r>
              <a:rPr lang="en-US" baseline="30000" dirty="0" smtClean="0">
                <a:latin typeface="Comic Sans MS" pitchFamily="66" charset="0"/>
              </a:rPr>
              <a:t>-9</a:t>
            </a:r>
            <a:r>
              <a:rPr lang="en-US" dirty="0" smtClean="0">
                <a:latin typeface="Comic Sans MS" pitchFamily="66" charset="0"/>
              </a:rPr>
              <a:t>)</a:t>
            </a:r>
            <a:r>
              <a:rPr lang="en-US" baseline="30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 = 2.5x10</a:t>
            </a:r>
            <a:r>
              <a:rPr lang="en-US" baseline="30000" dirty="0" smtClean="0">
                <a:latin typeface="Comic Sans MS" pitchFamily="66" charset="0"/>
              </a:rPr>
              <a:t>17</a:t>
            </a:r>
            <a:r>
              <a:rPr lang="en-US" dirty="0" smtClean="0">
                <a:latin typeface="Comic Sans MS" pitchFamily="66" charset="0"/>
              </a:rPr>
              <a:t> events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" y="4953000"/>
            <a:ext cx="8610600" cy="132343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For ΔA &lt; 10 ppb like Q-weak, experiments are not feasible in event- or tracking-mode.</a:t>
            </a:r>
          </a:p>
          <a:p>
            <a:r>
              <a:rPr lang="en-US" sz="1600" dirty="0" smtClean="0">
                <a:latin typeface="Comic Sans MS" pitchFamily="66" charset="0"/>
              </a:rPr>
              <a:t>The only choice is to design a low-background experiment and </a:t>
            </a:r>
            <a:r>
              <a:rPr lang="en-US" sz="1600" u="sng" dirty="0" smtClean="0">
                <a:latin typeface="Comic Sans MS" pitchFamily="66" charset="0"/>
              </a:rPr>
              <a:t>integrate</a:t>
            </a:r>
            <a:r>
              <a:rPr lang="en-US" sz="1600" dirty="0" smtClean="0">
                <a:latin typeface="Comic Sans MS" pitchFamily="66" charset="0"/>
              </a:rPr>
              <a:t>. </a:t>
            </a:r>
          </a:p>
          <a:p>
            <a:endParaRPr lang="en-US" sz="1600" dirty="0">
              <a:latin typeface="Comic Sans MS" pitchFamily="66" charset="0"/>
            </a:endParaRPr>
          </a:p>
          <a:p>
            <a:r>
              <a:rPr lang="en-US" sz="1600" dirty="0" smtClean="0">
                <a:latin typeface="Comic Sans MS" pitchFamily="66" charset="0"/>
              </a:rPr>
              <a:t>For ΔA &gt; 100 ppb, event mode can be used. Tracking helps suppress backgrounds, but the downside is that dead-time and </a:t>
            </a:r>
            <a:r>
              <a:rPr lang="en-US" sz="1600" dirty="0" err="1" smtClean="0">
                <a:latin typeface="Comic Sans MS" pitchFamily="66" charset="0"/>
              </a:rPr>
              <a:t>randoms</a:t>
            </a:r>
            <a:r>
              <a:rPr lang="en-US" sz="1600" dirty="0" smtClean="0">
                <a:latin typeface="Comic Sans MS" pitchFamily="66" charset="0"/>
              </a:rPr>
              <a:t> must be controlled. 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72C9B-297C-4005-948F-2ACD08B3BEE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181600" y="2971800"/>
            <a:ext cx="3640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That’s 0.25 billion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billion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events.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28600"/>
            <a:ext cx="7924800" cy="6339840"/>
          </a:xfrm>
          <a:prstGeom prst="rect">
            <a:avLst/>
          </a:prstGeom>
        </p:spPr>
      </p:pic>
      <p:sp>
        <p:nvSpPr>
          <p:cNvPr id="13315" name="Title 1"/>
          <p:cNvSpPr>
            <a:spLocks noGrp="1"/>
          </p:cNvSpPr>
          <p:nvPr>
            <p:ph type="title"/>
          </p:nvPr>
        </p:nvSpPr>
        <p:spPr>
          <a:xfrm>
            <a:off x="1828800" y="533400"/>
            <a:ext cx="4800600" cy="914400"/>
          </a:xfrm>
          <a:solidFill>
            <a:srgbClr val="FFFF00">
              <a:alpha val="40000"/>
            </a:srgbClr>
          </a:solidFill>
        </p:spPr>
        <p:txBody>
          <a:bodyPr>
            <a:normAutofit/>
          </a:bodyPr>
          <a:lstStyle/>
          <a:p>
            <a:r>
              <a:rPr lang="en-US" altLang="en-US" sz="3600" dirty="0" smtClean="0">
                <a:solidFill>
                  <a:srgbClr val="FF0000"/>
                </a:solidFill>
                <a:latin typeface="Comic Sans MS" pitchFamily="66" charset="0"/>
              </a:rPr>
              <a:t> The Apparatus  </a:t>
            </a:r>
            <a:endParaRPr lang="en-US" sz="3600" baseline="300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72C9B-297C-4005-948F-2ACD08B3BEE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930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ebaf_aeri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00" y="399245"/>
            <a:ext cx="5220644" cy="60935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99" y="1089561"/>
            <a:ext cx="3108325" cy="2057400"/>
          </a:xfrm>
          <a:solidFill>
            <a:srgbClr val="FFFF00">
              <a:alpha val="40000"/>
            </a:srgbClr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Bird’s-eye View of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Accelerator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Site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6010747" y="5372099"/>
            <a:ext cx="349250" cy="366713"/>
          </a:xfrm>
          <a:prstGeom prst="rect">
            <a:avLst/>
          </a:prstGeom>
          <a:solidFill>
            <a:srgbClr val="FFFF00">
              <a:alpha val="4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b="1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6925147" y="5410200"/>
            <a:ext cx="349250" cy="366713"/>
          </a:xfrm>
          <a:prstGeom prst="rect">
            <a:avLst/>
          </a:prstGeom>
          <a:solidFill>
            <a:srgbClr val="FFFF00">
              <a:alpha val="4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b="1" dirty="0" smtClean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7763347" y="5410200"/>
            <a:ext cx="349250" cy="366713"/>
          </a:xfrm>
          <a:prstGeom prst="rect">
            <a:avLst/>
          </a:prstGeom>
          <a:solidFill>
            <a:srgbClr val="FFFF00">
              <a:alpha val="4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b="1" dirty="0" smtClean="0">
                <a:solidFill>
                  <a:srgbClr val="FF0000"/>
                </a:solidFill>
              </a:rPr>
              <a:t>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4943947" y="1645443"/>
            <a:ext cx="349250" cy="366713"/>
          </a:xfrm>
          <a:prstGeom prst="rect">
            <a:avLst/>
          </a:prstGeom>
          <a:solidFill>
            <a:srgbClr val="FFFF00">
              <a:alpha val="4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b="1" dirty="0" smtClean="0">
                <a:solidFill>
                  <a:srgbClr val="FF0000"/>
                </a:solidFill>
              </a:rPr>
              <a:t>D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7940941" y="4267200"/>
            <a:ext cx="355806" cy="990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7FE8B-CFDF-4F9E-B6A9-43474D107DB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32606" y="3810000"/>
            <a:ext cx="299159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 err="1" smtClean="0">
                <a:latin typeface="Comic Sans MS" panose="030F0702030302020204" pitchFamily="66" charset="0"/>
              </a:rPr>
              <a:t>JLab</a:t>
            </a:r>
            <a:r>
              <a:rPr lang="en-US" sz="1400" u="sng" dirty="0" smtClean="0">
                <a:latin typeface="Comic Sans MS" panose="030F0702030302020204" pitchFamily="66" charset="0"/>
              </a:rPr>
              <a:t> Proposal</a:t>
            </a:r>
          </a:p>
          <a:p>
            <a:pPr algn="ctr"/>
            <a:endParaRPr lang="en-US" sz="1400" u="sng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sz="1400" dirty="0" smtClean="0">
                <a:latin typeface="Comic Sans MS" panose="030F0702030302020204" pitchFamily="66" charset="0"/>
              </a:rPr>
              <a:t>The </a:t>
            </a:r>
            <a:r>
              <a:rPr lang="en-US" sz="1400" dirty="0" err="1" smtClean="0">
                <a:latin typeface="Comic Sans MS" panose="030F0702030302020204" pitchFamily="66" charset="0"/>
              </a:rPr>
              <a:t>Qweak</a:t>
            </a:r>
            <a:r>
              <a:rPr lang="en-US" sz="1400" dirty="0">
                <a:latin typeface="Comic Sans MS" panose="030F0702030302020204" pitchFamily="66" charset="0"/>
              </a:rPr>
              <a:t> </a:t>
            </a:r>
            <a:r>
              <a:rPr lang="en-US" sz="1400" dirty="0" smtClean="0">
                <a:latin typeface="Comic Sans MS" panose="030F0702030302020204" pitchFamily="66" charset="0"/>
              </a:rPr>
              <a:t>Experiment: </a:t>
            </a:r>
          </a:p>
          <a:p>
            <a:pPr algn="ctr"/>
            <a:r>
              <a:rPr lang="en-US" sz="1400" dirty="0" smtClean="0">
                <a:latin typeface="Comic Sans MS" panose="030F0702030302020204" pitchFamily="66" charset="0"/>
              </a:rPr>
              <a:t>“A </a:t>
            </a:r>
            <a:r>
              <a:rPr lang="en-US" sz="1400" dirty="0">
                <a:latin typeface="Comic Sans MS" panose="030F0702030302020204" pitchFamily="66" charset="0"/>
              </a:rPr>
              <a:t>Search for New Physics at the </a:t>
            </a:r>
            <a:r>
              <a:rPr lang="en-US" sz="1400" dirty="0" err="1">
                <a:latin typeface="Comic Sans MS" panose="030F0702030302020204" pitchFamily="66" charset="0"/>
              </a:rPr>
              <a:t>TeV</a:t>
            </a:r>
            <a:r>
              <a:rPr lang="en-US" sz="1400" dirty="0">
                <a:latin typeface="Comic Sans MS" panose="030F0702030302020204" pitchFamily="66" charset="0"/>
              </a:rPr>
              <a:t> </a:t>
            </a:r>
            <a:r>
              <a:rPr lang="en-US" sz="1400" dirty="0" smtClean="0">
                <a:latin typeface="Comic Sans MS" panose="030F0702030302020204" pitchFamily="66" charset="0"/>
              </a:rPr>
              <a:t>Scale via </a:t>
            </a:r>
            <a:r>
              <a:rPr lang="en-US" sz="1400" dirty="0">
                <a:latin typeface="Comic Sans MS" panose="030F0702030302020204" pitchFamily="66" charset="0"/>
              </a:rPr>
              <a:t>a Measurement of the </a:t>
            </a:r>
            <a:r>
              <a:rPr lang="en-US" sz="1400" dirty="0" smtClean="0">
                <a:latin typeface="Comic Sans MS" panose="030F0702030302020204" pitchFamily="66" charset="0"/>
              </a:rPr>
              <a:t>Proton's </a:t>
            </a:r>
            <a:r>
              <a:rPr lang="en-US" sz="1400" dirty="0">
                <a:latin typeface="Comic Sans MS" panose="030F0702030302020204" pitchFamily="66" charset="0"/>
              </a:rPr>
              <a:t>Weak </a:t>
            </a:r>
            <a:r>
              <a:rPr lang="en-US" sz="1400" dirty="0" smtClean="0">
                <a:latin typeface="Comic Sans MS" panose="030F0702030302020204" pitchFamily="66" charset="0"/>
              </a:rPr>
              <a:t>Charge“, </a:t>
            </a:r>
          </a:p>
          <a:p>
            <a:pPr algn="ctr"/>
            <a:r>
              <a:rPr lang="en-US" sz="1400" dirty="0" smtClean="0">
                <a:latin typeface="Comic Sans MS" panose="030F0702030302020204" pitchFamily="66" charset="0"/>
              </a:rPr>
              <a:t>December </a:t>
            </a:r>
            <a:r>
              <a:rPr lang="en-US" sz="1400" dirty="0">
                <a:latin typeface="Comic Sans MS" panose="030F0702030302020204" pitchFamily="66" charset="0"/>
              </a:rPr>
              <a:t>10, </a:t>
            </a:r>
            <a:r>
              <a:rPr lang="en-US" sz="1400" dirty="0" smtClean="0">
                <a:latin typeface="Comic Sans MS" panose="030F0702030302020204" pitchFamily="66" charset="0"/>
              </a:rPr>
              <a:t>2007</a:t>
            </a:r>
          </a:p>
          <a:p>
            <a:endParaRPr lang="en-US" sz="1400" dirty="0" smtClean="0"/>
          </a:p>
          <a:p>
            <a:r>
              <a:rPr lang="en-US" sz="1400" dirty="0" smtClean="0">
                <a:hlinkClick r:id="rId4"/>
              </a:rPr>
              <a:t>http</a:t>
            </a:r>
            <a:r>
              <a:rPr lang="en-US" sz="1400" dirty="0">
                <a:hlinkClick r:id="rId4"/>
              </a:rPr>
              <a:t>://</a:t>
            </a:r>
            <a:r>
              <a:rPr lang="en-US" sz="1400" dirty="0" smtClean="0">
                <a:hlinkClick r:id="rId4"/>
              </a:rPr>
              <a:t>qweak.jlab.org/doc-public/ShowDocument?docid=703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xmlns="" val="316861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Q-weak</a:t>
            </a:r>
            <a:r>
              <a:rPr kumimoji="0" lang="en-US" sz="320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 Spectrometer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702030302020204" pitchFamily="66" charset="0"/>
              <a:ea typeface="+mj-ea"/>
              <a:cs typeface="+mj-cs"/>
            </a:endParaRPr>
          </a:p>
        </p:txBody>
      </p:sp>
      <p:pic>
        <p:nvPicPr>
          <p:cNvPr id="36" name="Picture 35" descr="ScreenShot02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74171" y="1280714"/>
            <a:ext cx="6569829" cy="4510486"/>
          </a:xfrm>
          <a:prstGeom prst="rect">
            <a:avLst/>
          </a:prstGeom>
        </p:spPr>
      </p:pic>
      <p:cxnSp>
        <p:nvCxnSpPr>
          <p:cNvPr id="39" name="Straight Arrow Connector 38"/>
          <p:cNvCxnSpPr/>
          <p:nvPr/>
        </p:nvCxnSpPr>
        <p:spPr>
          <a:xfrm flipV="1">
            <a:off x="5105400" y="4267200"/>
            <a:ext cx="609600" cy="21717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114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Scattered electron beam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3048000" y="1078468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Quartz Cherenkov bar</a:t>
            </a:r>
            <a:endParaRPr lang="en-US" dirty="0"/>
          </a:p>
        </p:txBody>
      </p:sp>
      <p:cxnSp>
        <p:nvCxnSpPr>
          <p:cNvPr id="43" name="Straight Arrow Connector 42"/>
          <p:cNvCxnSpPr/>
          <p:nvPr/>
        </p:nvCxnSpPr>
        <p:spPr>
          <a:xfrm rot="5400000">
            <a:off x="3581400" y="1676399"/>
            <a:ext cx="533401" cy="76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858000" y="62484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Collimators</a:t>
            </a:r>
            <a:endParaRPr lang="en-US" dirty="0"/>
          </a:p>
        </p:txBody>
      </p:sp>
      <p:cxnSp>
        <p:nvCxnSpPr>
          <p:cNvPr id="45" name="Straight Arrow Connector 44"/>
          <p:cNvCxnSpPr/>
          <p:nvPr/>
        </p:nvCxnSpPr>
        <p:spPr>
          <a:xfrm rot="16200000" flipV="1">
            <a:off x="6717175" y="5479650"/>
            <a:ext cx="1447800" cy="76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5400000" flipH="1" flipV="1">
            <a:off x="6981462" y="5374513"/>
            <a:ext cx="1364850" cy="3694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5400000" flipH="1" flipV="1">
            <a:off x="7476762" y="5031613"/>
            <a:ext cx="1212450" cy="1207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934200" y="990600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Qweak </a:t>
            </a:r>
            <a:r>
              <a:rPr lang="en-US" dirty="0" err="1" smtClean="0"/>
              <a:t>Toroidal</a:t>
            </a:r>
            <a:r>
              <a:rPr lang="en-US" dirty="0" smtClean="0"/>
              <a:t> Magnetic Spectrometer (</a:t>
            </a:r>
            <a:r>
              <a:rPr lang="en-US" dirty="0" err="1" smtClean="0"/>
              <a:t>QTor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54" name="Straight Arrow Connector 53"/>
          <p:cNvCxnSpPr/>
          <p:nvPr/>
        </p:nvCxnSpPr>
        <p:spPr>
          <a:xfrm rot="5400000">
            <a:off x="6362700" y="2552700"/>
            <a:ext cx="1143000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2895600" y="5040868"/>
            <a:ext cx="1371600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371600" y="6031468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density concrete shield wall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E301-56D1-4291-8C75-B381DC9D160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3474021"/>
            <a:ext cx="2590800" cy="243143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1"/>
            <a:r>
              <a:rPr lang="en-US" sz="1600" dirty="0" err="1" smtClean="0">
                <a:solidFill>
                  <a:srgbClr val="000099"/>
                </a:solidFill>
                <a:latin typeface="Comic Sans MS" pitchFamily="66" charset="0"/>
              </a:rPr>
              <a:t>E</a:t>
            </a:r>
            <a:r>
              <a:rPr lang="en-US" sz="1600" baseline="-25000" dirty="0" err="1" smtClean="0">
                <a:solidFill>
                  <a:srgbClr val="000099"/>
                </a:solidFill>
                <a:latin typeface="Comic Sans MS" pitchFamily="66" charset="0"/>
              </a:rPr>
              <a:t>beam</a:t>
            </a:r>
            <a:r>
              <a:rPr lang="en-US" sz="1600" i="1" dirty="0">
                <a:solidFill>
                  <a:srgbClr val="000099"/>
                </a:solidFill>
                <a:latin typeface="Comic Sans MS" pitchFamily="66" charset="0"/>
              </a:rPr>
              <a:t>= </a:t>
            </a:r>
            <a:r>
              <a:rPr lang="en-US" sz="1600" dirty="0" smtClean="0">
                <a:solidFill>
                  <a:srgbClr val="000099"/>
                </a:solidFill>
                <a:latin typeface="Comic Sans MS" pitchFamily="66" charset="0"/>
              </a:rPr>
              <a:t>1.16 </a:t>
            </a:r>
            <a:r>
              <a:rPr lang="en-US" sz="1600" dirty="0" err="1" smtClean="0">
                <a:solidFill>
                  <a:srgbClr val="000099"/>
                </a:solidFill>
                <a:latin typeface="Comic Sans MS" pitchFamily="66" charset="0"/>
              </a:rPr>
              <a:t>GeV</a:t>
            </a:r>
            <a:endParaRPr lang="en-US" sz="1600" dirty="0" smtClean="0">
              <a:solidFill>
                <a:srgbClr val="000099"/>
              </a:solidFill>
              <a:latin typeface="Comic Sans MS" pitchFamily="66" charset="0"/>
            </a:endParaRPr>
          </a:p>
          <a:p>
            <a:pPr lvl="1"/>
            <a:endParaRPr lang="en-US" sz="1600" dirty="0" smtClean="0">
              <a:solidFill>
                <a:srgbClr val="000099"/>
              </a:solidFill>
              <a:latin typeface="Comic Sans MS" pitchFamily="66" charset="0"/>
            </a:endParaRPr>
          </a:p>
          <a:p>
            <a:r>
              <a:rPr lang="en-US" sz="1600" dirty="0" err="1" smtClean="0">
                <a:solidFill>
                  <a:srgbClr val="000099"/>
                </a:solidFill>
                <a:latin typeface="Comic Sans MS" pitchFamily="66" charset="0"/>
                <a:ea typeface="Cambria Math"/>
              </a:rPr>
              <a:t>Lum</a:t>
            </a:r>
            <a:r>
              <a:rPr lang="en-US" sz="1600" dirty="0" smtClean="0">
                <a:solidFill>
                  <a:srgbClr val="000099"/>
                </a:solidFill>
                <a:latin typeface="Comic Sans MS" pitchFamily="66" charset="0"/>
                <a:ea typeface="Cambria Math"/>
              </a:rPr>
              <a:t>. = </a:t>
            </a:r>
            <a:r>
              <a:rPr lang="en-US" sz="1600" dirty="0">
                <a:solidFill>
                  <a:srgbClr val="000099"/>
                </a:solidFill>
                <a:latin typeface="Comic Sans MS" pitchFamily="66" charset="0"/>
                <a:ea typeface="Cambria Math"/>
              </a:rPr>
              <a:t>1.7 x 10</a:t>
            </a:r>
            <a:r>
              <a:rPr lang="en-US" sz="1600" baseline="30000" dirty="0">
                <a:solidFill>
                  <a:srgbClr val="000099"/>
                </a:solidFill>
                <a:latin typeface="Comic Sans MS" pitchFamily="66" charset="0"/>
                <a:ea typeface="Cambria Math"/>
              </a:rPr>
              <a:t>39</a:t>
            </a:r>
            <a:r>
              <a:rPr lang="en-US" sz="1600" dirty="0">
                <a:solidFill>
                  <a:srgbClr val="000099"/>
                </a:solidFill>
                <a:latin typeface="Comic Sans MS" pitchFamily="66" charset="0"/>
                <a:ea typeface="Cambria Math"/>
              </a:rPr>
              <a:t> </a:t>
            </a:r>
            <a:r>
              <a:rPr lang="en-US" sz="1600" dirty="0" smtClean="0">
                <a:solidFill>
                  <a:srgbClr val="000099"/>
                </a:solidFill>
                <a:latin typeface="Comic Sans MS" pitchFamily="66" charset="0"/>
                <a:ea typeface="Cambria Math"/>
              </a:rPr>
              <a:t>cm</a:t>
            </a:r>
            <a:r>
              <a:rPr lang="en-US" sz="1600" baseline="30000" dirty="0" smtClean="0">
                <a:solidFill>
                  <a:srgbClr val="000099"/>
                </a:solidFill>
                <a:latin typeface="Comic Sans MS" pitchFamily="66" charset="0"/>
                <a:ea typeface="Cambria Math"/>
              </a:rPr>
              <a:t>-2</a:t>
            </a:r>
            <a:r>
              <a:rPr lang="en-US" sz="1600" dirty="0" smtClean="0">
                <a:solidFill>
                  <a:srgbClr val="000099"/>
                </a:solidFill>
                <a:latin typeface="Comic Sans MS" pitchFamily="66" charset="0"/>
                <a:ea typeface="Cambria Math"/>
              </a:rPr>
              <a:t>s</a:t>
            </a:r>
            <a:r>
              <a:rPr lang="en-US" sz="1600" baseline="30000" dirty="0" smtClean="0">
                <a:solidFill>
                  <a:srgbClr val="000099"/>
                </a:solidFill>
                <a:latin typeface="Comic Sans MS" pitchFamily="66" charset="0"/>
                <a:ea typeface="Cambria Math"/>
              </a:rPr>
              <a:t>-1</a:t>
            </a:r>
          </a:p>
          <a:p>
            <a:endParaRPr lang="en-US" sz="1600" dirty="0">
              <a:solidFill>
                <a:srgbClr val="000099"/>
              </a:solidFill>
              <a:latin typeface="Comic Sans MS" pitchFamily="66" charset="0"/>
            </a:endParaRPr>
          </a:p>
          <a:p>
            <a:pPr lvl="1"/>
            <a:r>
              <a:rPr lang="en-US" sz="1600" dirty="0" smtClean="0">
                <a:solidFill>
                  <a:srgbClr val="000099"/>
                </a:solidFill>
                <a:latin typeface="Comic Sans MS" pitchFamily="66" charset="0"/>
                <a:ea typeface="Cambria Math"/>
              </a:rPr>
              <a:t>θ = 6° - 12°</a:t>
            </a:r>
          </a:p>
          <a:p>
            <a:pPr lvl="1"/>
            <a:endParaRPr lang="en-US" sz="1600" dirty="0" smtClean="0">
              <a:solidFill>
                <a:srgbClr val="000099"/>
              </a:solidFill>
              <a:latin typeface="Comic Sans MS" pitchFamily="66" charset="0"/>
              <a:ea typeface="Cambria Math"/>
            </a:endParaRPr>
          </a:p>
          <a:p>
            <a:pPr lvl="1"/>
            <a:r>
              <a:rPr lang="en-US" sz="1600" dirty="0" smtClean="0">
                <a:solidFill>
                  <a:srgbClr val="000099"/>
                </a:solidFill>
                <a:latin typeface="Comic Sans MS" pitchFamily="66" charset="0"/>
                <a:ea typeface="Cambria Math"/>
              </a:rPr>
              <a:t>Q</a:t>
            </a:r>
            <a:r>
              <a:rPr lang="en-US" sz="1600" baseline="30000" dirty="0" smtClean="0">
                <a:solidFill>
                  <a:srgbClr val="000099"/>
                </a:solidFill>
                <a:latin typeface="Comic Sans MS" pitchFamily="66" charset="0"/>
                <a:ea typeface="Cambria Math"/>
              </a:rPr>
              <a:t>2</a:t>
            </a:r>
            <a:r>
              <a:rPr lang="en-US" sz="1600" dirty="0">
                <a:solidFill>
                  <a:srgbClr val="000099"/>
                </a:solidFill>
                <a:latin typeface="Comic Sans MS" pitchFamily="66" charset="0"/>
                <a:ea typeface="Cambria Math"/>
              </a:rPr>
              <a:t> </a:t>
            </a:r>
            <a:r>
              <a:rPr lang="en-US" sz="1600" dirty="0" smtClean="0">
                <a:solidFill>
                  <a:srgbClr val="000099"/>
                </a:solidFill>
                <a:latin typeface="Comic Sans MS" pitchFamily="66" charset="0"/>
                <a:ea typeface="Cambria Math"/>
              </a:rPr>
              <a:t>= 0.025 (</a:t>
            </a:r>
            <a:r>
              <a:rPr lang="en-US" sz="1600" dirty="0" err="1" smtClean="0">
                <a:solidFill>
                  <a:srgbClr val="000099"/>
                </a:solidFill>
                <a:latin typeface="Comic Sans MS" pitchFamily="66" charset="0"/>
                <a:ea typeface="Cambria Math"/>
              </a:rPr>
              <a:t>GeV</a:t>
            </a:r>
            <a:r>
              <a:rPr lang="en-US" sz="1600" dirty="0" smtClean="0">
                <a:solidFill>
                  <a:srgbClr val="000099"/>
                </a:solidFill>
                <a:latin typeface="Comic Sans MS" pitchFamily="66" charset="0"/>
                <a:ea typeface="Cambria Math"/>
              </a:rPr>
              <a:t>/c)</a:t>
            </a:r>
            <a:r>
              <a:rPr lang="en-US" sz="1600" baseline="30000" dirty="0" smtClean="0">
                <a:solidFill>
                  <a:srgbClr val="000099"/>
                </a:solidFill>
                <a:latin typeface="Comic Sans MS" pitchFamily="66" charset="0"/>
                <a:ea typeface="Cambria Math"/>
              </a:rPr>
              <a:t>2</a:t>
            </a:r>
            <a:r>
              <a:rPr lang="en-US" sz="1600" dirty="0" smtClean="0">
                <a:solidFill>
                  <a:srgbClr val="000099"/>
                </a:solidFill>
                <a:latin typeface="Comic Sans MS" pitchFamily="66" charset="0"/>
                <a:ea typeface="Cambria Math"/>
              </a:rPr>
              <a:t> </a:t>
            </a:r>
          </a:p>
          <a:p>
            <a:pPr lvl="1"/>
            <a:endParaRPr lang="en-US" sz="1600" dirty="0" smtClean="0">
              <a:solidFill>
                <a:srgbClr val="000099"/>
              </a:solidFill>
              <a:latin typeface="Comic Sans MS" pitchFamily="66" charset="0"/>
              <a:ea typeface="Cambria Math"/>
            </a:endParaRPr>
          </a:p>
          <a:p>
            <a:r>
              <a:rPr lang="en-US" sz="1600" dirty="0" smtClean="0">
                <a:solidFill>
                  <a:srgbClr val="000099"/>
                </a:solidFill>
                <a:latin typeface="Comic Sans MS" pitchFamily="66" charset="0"/>
                <a:ea typeface="Cambria Math"/>
              </a:rPr>
              <a:t>Total Rate = 6.4 GHz</a:t>
            </a:r>
            <a:endParaRPr lang="en-US" sz="1600" dirty="0" smtClean="0">
              <a:solidFill>
                <a:srgbClr val="000099"/>
              </a:solidFill>
              <a:ea typeface="Cambria Math"/>
            </a:endParaRPr>
          </a:p>
          <a:p>
            <a:pPr lvl="1"/>
            <a:endParaRPr lang="en-US" sz="1200" baseline="-25000" dirty="0" smtClean="0">
              <a:solidFill>
                <a:srgbClr val="000099"/>
              </a:solidFill>
              <a:ea typeface="Cambria Math"/>
            </a:endParaRP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53467" y="1066800"/>
            <a:ext cx="3223133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400" dirty="0" smtClean="0">
                <a:latin typeface="Comic Sans MS" pitchFamily="66" charset="0"/>
              </a:rPr>
              <a:t>Must </a:t>
            </a:r>
            <a:r>
              <a:rPr lang="en-US" altLang="en-US" sz="1400" dirty="0">
                <a:latin typeface="Comic Sans MS" pitchFamily="66" charset="0"/>
              </a:rPr>
              <a:t>isolate elastic </a:t>
            </a:r>
            <a:r>
              <a:rPr lang="en-US" altLang="en-US" sz="1400" dirty="0" err="1">
                <a:latin typeface="Comic Sans MS" pitchFamily="66" charset="0"/>
              </a:rPr>
              <a:t>e+p</a:t>
            </a:r>
            <a:r>
              <a:rPr lang="en-US" altLang="en-US" sz="1400" dirty="0">
                <a:latin typeface="Comic Sans MS" pitchFamily="66" charset="0"/>
              </a:rPr>
              <a:t> events at </a:t>
            </a:r>
            <a:r>
              <a:rPr lang="en-US" altLang="en-US" sz="1400" dirty="0" smtClean="0">
                <a:latin typeface="Comic Sans MS" pitchFamily="66" charset="0"/>
              </a:rPr>
              <a:t>small </a:t>
            </a:r>
            <a:r>
              <a:rPr lang="en-US" altLang="en-US" sz="1400" dirty="0">
                <a:latin typeface="Comic Sans MS" pitchFamily="66" charset="0"/>
              </a:rPr>
              <a:t>angles, with the largest acceptance possible, without </a:t>
            </a:r>
            <a:r>
              <a:rPr lang="en-US" altLang="en-US" sz="1400" dirty="0" smtClean="0">
                <a:latin typeface="Comic Sans MS" pitchFamily="66" charset="0"/>
              </a:rPr>
              <a:t>tracking.</a:t>
            </a:r>
          </a:p>
          <a:p>
            <a:pPr>
              <a:spcBef>
                <a:spcPct val="50000"/>
              </a:spcBef>
            </a:pPr>
            <a:r>
              <a:rPr lang="en-US" altLang="en-US" sz="1400" dirty="0" smtClean="0">
                <a:solidFill>
                  <a:srgbClr val="FF0000"/>
                </a:solidFill>
                <a:latin typeface="Comic Sans MS" pitchFamily="66" charset="0"/>
              </a:rPr>
              <a:t>(</a:t>
            </a:r>
            <a:r>
              <a:rPr lang="en-US" altLang="en-US" sz="1400" dirty="0">
                <a:solidFill>
                  <a:srgbClr val="FF0000"/>
                </a:solidFill>
                <a:latin typeface="Comic Sans MS" pitchFamily="66" charset="0"/>
              </a:rPr>
              <a:t>A new particle traverses each detector approximately every </a:t>
            </a:r>
            <a:r>
              <a:rPr lang="en-US" altLang="en-US" sz="1400" dirty="0" err="1">
                <a:solidFill>
                  <a:srgbClr val="FF0000"/>
                </a:solidFill>
                <a:latin typeface="Comic Sans MS" pitchFamily="66" charset="0"/>
              </a:rPr>
              <a:t>nsec</a:t>
            </a:r>
            <a:r>
              <a:rPr lang="en-US" altLang="en-US" sz="1400" dirty="0" smtClean="0">
                <a:solidFill>
                  <a:srgbClr val="FF0000"/>
                </a:solidFill>
                <a:latin typeface="Comic Sans MS" pitchFamily="66" charset="0"/>
              </a:rPr>
              <a:t>.)</a:t>
            </a:r>
            <a:endParaRPr lang="en-US" altLang="en-US" sz="1400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n-US" altLang="en-US" sz="1400" dirty="0" smtClean="0">
                <a:latin typeface="Comic Sans MS" pitchFamily="66" charset="0"/>
              </a:rPr>
              <a:t>Electromagnet since no ferromagnetic </a:t>
            </a:r>
            <a:r>
              <a:rPr lang="en-US" altLang="en-US" sz="1400" dirty="0">
                <a:latin typeface="Comic Sans MS" pitchFamily="66" charset="0"/>
              </a:rPr>
              <a:t>materials </a:t>
            </a:r>
            <a:r>
              <a:rPr lang="en-US" altLang="en-US" sz="1400" dirty="0" smtClean="0">
                <a:latin typeface="Comic Sans MS" pitchFamily="66" charset="0"/>
              </a:rPr>
              <a:t>could </a:t>
            </a:r>
            <a:r>
              <a:rPr lang="en-US" altLang="en-US" sz="1400" dirty="0">
                <a:latin typeface="Comic Sans MS" pitchFamily="66" charset="0"/>
              </a:rPr>
              <a:t>be </a:t>
            </a:r>
            <a:r>
              <a:rPr lang="en-US" altLang="en-US" sz="1400" dirty="0" smtClean="0">
                <a:latin typeface="Comic Sans MS" pitchFamily="66" charset="0"/>
              </a:rPr>
              <a:t>used. </a:t>
            </a:r>
            <a:endParaRPr lang="en-US" altLang="en-US" sz="14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863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522368" indent="-200911" eaLnBrk="0" hangingPunct="0"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803643" indent="-160729" eaLnBrk="0" hangingPunct="0"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125101" indent="-160729" eaLnBrk="0" hangingPunct="0"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1446558" indent="-160729" eaLnBrk="0" hangingPunct="0"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1768015" indent="-160729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089473" indent="-160729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2410930" indent="-160729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2732387" indent="-160729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fld id="{EFF5B632-8871-438A-BC3B-55ACA858C5E9}" type="slidenum">
              <a:rPr lang="en-US" sz="1700">
                <a:solidFill>
                  <a:srgbClr val="FFFFFF"/>
                </a:solidFill>
                <a:ea typeface="Gill Sans" charset="0"/>
                <a:cs typeface="Gill Sans" charset="0"/>
              </a:rPr>
              <a:pPr eaLnBrk="1" hangingPunct="1"/>
              <a:t>17</a:t>
            </a:fld>
            <a:endParaRPr lang="en-US" sz="1700">
              <a:solidFill>
                <a:srgbClr val="FFFFFF"/>
              </a:solidFill>
              <a:ea typeface="Gill Sans" charset="0"/>
              <a:cs typeface="Gill Sans" charset="0"/>
            </a:endParaRPr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07954" y="393411"/>
            <a:ext cx="4055523" cy="283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4584" name="Rectangle 6"/>
          <p:cNvSpPr>
            <a:spLocks/>
          </p:cNvSpPr>
          <p:nvPr/>
        </p:nvSpPr>
        <p:spPr bwMode="auto">
          <a:xfrm>
            <a:off x="382980" y="879226"/>
            <a:ext cx="3711038" cy="69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dirty="0">
                <a:latin typeface="Comic Sans MS" pitchFamily="66" charset="0"/>
                <a:ea typeface="Gill Sans" charset="0"/>
                <a:cs typeface="Gill Sans" charset="0"/>
              </a:rPr>
              <a:t>Qweak </a:t>
            </a:r>
            <a:r>
              <a:rPr lang="en-US" dirty="0" smtClean="0">
                <a:latin typeface="Comic Sans MS" pitchFamily="66" charset="0"/>
                <a:ea typeface="Gill Sans" charset="0"/>
                <a:cs typeface="Gill Sans" charset="0"/>
              </a:rPr>
              <a:t>requires </a:t>
            </a:r>
            <a:r>
              <a:rPr lang="el-GR" dirty="0" smtClean="0">
                <a:latin typeface="Comic Sans MS" pitchFamily="66" charset="0"/>
                <a:ea typeface="Gill Sans" charset="0"/>
                <a:cs typeface="Gill Sans" charset="0"/>
              </a:rPr>
              <a:t>Δ</a:t>
            </a:r>
            <a:r>
              <a:rPr lang="en-US" dirty="0" smtClean="0">
                <a:latin typeface="Comic Sans MS" pitchFamily="66" charset="0"/>
                <a:ea typeface="Gill Sans" charset="0"/>
                <a:cs typeface="Gill Sans" charset="0"/>
              </a:rPr>
              <a:t>P/P ≤ 1%  </a:t>
            </a:r>
            <a:endParaRPr lang="en-US" dirty="0">
              <a:latin typeface="Comic Sans MS" pitchFamily="66" charset="0"/>
              <a:ea typeface="Gill Sans" charset="0"/>
              <a:cs typeface="Gill Sans" charset="0"/>
            </a:endParaRPr>
          </a:p>
        </p:txBody>
      </p:sp>
      <p:sp>
        <p:nvSpPr>
          <p:cNvPr id="24585" name="Rectangle 7"/>
          <p:cNvSpPr>
            <a:spLocks/>
          </p:cNvSpPr>
          <p:nvPr/>
        </p:nvSpPr>
        <p:spPr bwMode="auto">
          <a:xfrm>
            <a:off x="471270" y="1705111"/>
            <a:ext cx="3643530" cy="383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u="sng" dirty="0" smtClean="0">
                <a:latin typeface="Comic Sans MS" pitchFamily="66" charset="0"/>
                <a:ea typeface="Gill Sans" charset="0"/>
                <a:cs typeface="Gill Sans" charset="0"/>
              </a:rPr>
              <a:t>Two</a:t>
            </a:r>
            <a:r>
              <a:rPr lang="en-US" u="sng" dirty="0" smtClean="0">
                <a:solidFill>
                  <a:schemeClr val="tx1"/>
                </a:solidFill>
                <a:latin typeface="Comic Sans MS" pitchFamily="66" charset="0"/>
                <a:ea typeface="Gill Sans" charset="0"/>
                <a:cs typeface="Gill Sans" charset="0"/>
              </a:rPr>
              <a:t> </a:t>
            </a:r>
            <a:r>
              <a:rPr lang="en-US" u="sng" dirty="0">
                <a:solidFill>
                  <a:schemeClr val="tx1"/>
                </a:solidFill>
                <a:latin typeface="Comic Sans MS" pitchFamily="66" charset="0"/>
                <a:ea typeface="Gill Sans" charset="0"/>
                <a:cs typeface="Gill Sans" charset="0"/>
              </a:rPr>
              <a:t>independent </a:t>
            </a:r>
            <a:r>
              <a:rPr lang="en-US" u="sng" dirty="0" err="1">
                <a:solidFill>
                  <a:schemeClr val="tx1"/>
                </a:solidFill>
                <a:latin typeface="Comic Sans MS" pitchFamily="66" charset="0"/>
                <a:ea typeface="Gill Sans" charset="0"/>
                <a:cs typeface="Gill Sans" charset="0"/>
              </a:rPr>
              <a:t>polarimeters</a:t>
            </a:r>
            <a:endParaRPr lang="en-US" u="sng" dirty="0">
              <a:solidFill>
                <a:schemeClr val="tx1"/>
              </a:solidFill>
              <a:latin typeface="Comic Sans MS" pitchFamily="66" charset="0"/>
              <a:ea typeface="Gill Sans" charset="0"/>
              <a:cs typeface="Gill Sans" charset="0"/>
            </a:endParaRPr>
          </a:p>
        </p:txBody>
      </p:sp>
      <p:sp>
        <p:nvSpPr>
          <p:cNvPr id="24586" name="Rectangle 8"/>
          <p:cNvSpPr>
            <a:spLocks/>
          </p:cNvSpPr>
          <p:nvPr/>
        </p:nvSpPr>
        <p:spPr bwMode="auto">
          <a:xfrm>
            <a:off x="313210" y="4120321"/>
            <a:ext cx="4442446" cy="821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85750" indent="-285750">
              <a:buSzPct val="125000"/>
            </a:pPr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ea typeface="Gill Sans" charset="0"/>
                <a:cs typeface="Gill Sans" charset="0"/>
              </a:rPr>
              <a:t>New 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  <a:ea typeface="Gill Sans" charset="0"/>
                <a:cs typeface="Gill Sans" charset="0"/>
              </a:rPr>
              <a:t>Compton </a:t>
            </a:r>
            <a:r>
              <a:rPr lang="en-US" dirty="0" err="1">
                <a:solidFill>
                  <a:srgbClr val="FF0000"/>
                </a:solidFill>
                <a:latin typeface="Comic Sans MS" pitchFamily="66" charset="0"/>
                <a:ea typeface="Gill Sans" charset="0"/>
                <a:cs typeface="Gill Sans" charset="0"/>
              </a:rPr>
              <a:t>polarimeter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  <a:ea typeface="Gill Sans" charset="0"/>
                <a:cs typeface="Gill Sans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ea typeface="Gill Sans" charset="0"/>
                <a:cs typeface="Gill Sans" charset="0"/>
              </a:rPr>
              <a:t>(1%/h)</a:t>
            </a:r>
          </a:p>
          <a:p>
            <a:pPr marL="742950" lvl="1" indent="-285750">
              <a:buSzPct val="125000"/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ea typeface="Gill Sans" charset="0"/>
                <a:cs typeface="Gill Sans" charset="0"/>
              </a:rPr>
              <a:t>High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  <a:ea typeface="Gill Sans" charset="0"/>
                <a:cs typeface="Gill Sans" charset="0"/>
              </a:rPr>
              <a:t>I</a:t>
            </a:r>
            <a:r>
              <a:rPr lang="en-US" baseline="-25000" dirty="0" err="1" smtClean="0">
                <a:solidFill>
                  <a:srgbClr val="FF0000"/>
                </a:solidFill>
                <a:latin typeface="Comic Sans MS" pitchFamily="66" charset="0"/>
                <a:ea typeface="Gill Sans" charset="0"/>
                <a:cs typeface="Gill Sans" charset="0"/>
              </a:rPr>
              <a:t>beam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ea typeface="Gill Sans" charset="0"/>
                <a:cs typeface="Gill Sans" charset="0"/>
              </a:rPr>
              <a:t>, non-invasive  </a:t>
            </a:r>
            <a:endParaRPr lang="en-US" dirty="0">
              <a:solidFill>
                <a:srgbClr val="FF0000"/>
              </a:solidFill>
              <a:latin typeface="Comic Sans MS" pitchFamily="66" charset="0"/>
              <a:ea typeface="Gill Sans" charset="0"/>
              <a:cs typeface="Gill Sans" charset="0"/>
            </a:endParaRPr>
          </a:p>
          <a:p>
            <a:pPr marL="742950" lvl="1" indent="-285750">
              <a:buSzPct val="125000"/>
              <a:buFont typeface="Arial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Comic Sans MS" pitchFamily="66" charset="0"/>
                <a:ea typeface="Gill Sans" charset="0"/>
                <a:cs typeface="Gill Sans" charset="0"/>
              </a:rPr>
              <a:t>Known analyzing power provided by circularly-polarized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ea typeface="Gill Sans" charset="0"/>
                <a:cs typeface="Gill Sans" charset="0"/>
              </a:rPr>
              <a:t>laser</a:t>
            </a:r>
            <a:endParaRPr lang="en-US" dirty="0">
              <a:solidFill>
                <a:srgbClr val="FF0000"/>
              </a:solidFill>
              <a:latin typeface="Comic Sans MS" pitchFamily="66" charset="0"/>
              <a:ea typeface="Gill Sans" charset="0"/>
              <a:cs typeface="Gill Sans" charset="0"/>
            </a:endParaRPr>
          </a:p>
        </p:txBody>
      </p:sp>
      <p:sp>
        <p:nvSpPr>
          <p:cNvPr id="24587" name="Rectangle 9"/>
          <p:cNvSpPr>
            <a:spLocks/>
          </p:cNvSpPr>
          <p:nvPr/>
        </p:nvSpPr>
        <p:spPr bwMode="auto">
          <a:xfrm>
            <a:off x="306698" y="2405453"/>
            <a:ext cx="5188148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85750" indent="-285750" algn="l">
              <a:buSzPct val="125000"/>
            </a:pPr>
            <a:r>
              <a:rPr lang="en-US" dirty="0" smtClean="0">
                <a:solidFill>
                  <a:srgbClr val="0606BA"/>
                </a:solidFill>
                <a:latin typeface="Comic Sans MS" pitchFamily="66" charset="0"/>
                <a:ea typeface="Gill Sans" charset="0"/>
                <a:cs typeface="Gill Sans" charset="0"/>
              </a:rPr>
              <a:t>Existing &lt;1% Hall </a:t>
            </a:r>
            <a:r>
              <a:rPr lang="en-US" dirty="0">
                <a:solidFill>
                  <a:srgbClr val="0606BA"/>
                </a:solidFill>
                <a:latin typeface="Comic Sans MS" pitchFamily="66" charset="0"/>
                <a:ea typeface="Gill Sans" charset="0"/>
                <a:cs typeface="Gill Sans" charset="0"/>
              </a:rPr>
              <a:t>C </a:t>
            </a:r>
            <a:r>
              <a:rPr lang="en-US" dirty="0" err="1">
                <a:solidFill>
                  <a:srgbClr val="0606BA"/>
                </a:solidFill>
                <a:latin typeface="Comic Sans MS" pitchFamily="66" charset="0"/>
                <a:ea typeface="Gill Sans" charset="0"/>
                <a:cs typeface="Gill Sans" charset="0"/>
              </a:rPr>
              <a:t>Møller</a:t>
            </a:r>
            <a:r>
              <a:rPr lang="en-US" dirty="0">
                <a:solidFill>
                  <a:srgbClr val="0606BA"/>
                </a:solidFill>
                <a:latin typeface="Comic Sans MS" pitchFamily="66" charset="0"/>
                <a:ea typeface="Gill Sans" charset="0"/>
                <a:cs typeface="Gill Sans" charset="0"/>
              </a:rPr>
              <a:t> </a:t>
            </a:r>
            <a:r>
              <a:rPr lang="en-US" dirty="0" err="1" smtClean="0">
                <a:solidFill>
                  <a:srgbClr val="0606BA"/>
                </a:solidFill>
                <a:latin typeface="Comic Sans MS" pitchFamily="66" charset="0"/>
                <a:ea typeface="Gill Sans" charset="0"/>
                <a:cs typeface="Gill Sans" charset="0"/>
              </a:rPr>
              <a:t>polarimeter</a:t>
            </a:r>
            <a:r>
              <a:rPr lang="en-US" dirty="0" smtClean="0">
                <a:solidFill>
                  <a:srgbClr val="0606BA"/>
                </a:solidFill>
                <a:latin typeface="Comic Sans MS" pitchFamily="66" charset="0"/>
                <a:ea typeface="Gill Sans" charset="0"/>
                <a:cs typeface="Gill Sans" charset="0"/>
              </a:rPr>
              <a:t>: </a:t>
            </a:r>
          </a:p>
          <a:p>
            <a:pPr marL="742950" lvl="1" indent="-285750">
              <a:buSzPct val="125000"/>
              <a:buFont typeface="Arial" pitchFamily="34" charset="0"/>
              <a:buChar char="•"/>
            </a:pPr>
            <a:r>
              <a:rPr lang="en-US" dirty="0" smtClean="0">
                <a:solidFill>
                  <a:srgbClr val="0606BA"/>
                </a:solidFill>
                <a:latin typeface="Comic Sans MS" pitchFamily="66" charset="0"/>
                <a:ea typeface="Gill Sans" charset="0"/>
                <a:cs typeface="Gill Sans" charset="0"/>
              </a:rPr>
              <a:t>Low </a:t>
            </a:r>
            <a:r>
              <a:rPr lang="en-US" dirty="0">
                <a:solidFill>
                  <a:srgbClr val="0606BA"/>
                </a:solidFill>
                <a:latin typeface="Comic Sans MS" pitchFamily="66" charset="0"/>
                <a:ea typeface="Gill Sans" charset="0"/>
                <a:cs typeface="Gill Sans" charset="0"/>
              </a:rPr>
              <a:t>beam </a:t>
            </a:r>
            <a:r>
              <a:rPr lang="en-US" dirty="0" smtClean="0">
                <a:solidFill>
                  <a:srgbClr val="0606BA"/>
                </a:solidFill>
                <a:latin typeface="Comic Sans MS" pitchFamily="66" charset="0"/>
                <a:ea typeface="Gill Sans" charset="0"/>
                <a:cs typeface="Gill Sans" charset="0"/>
              </a:rPr>
              <a:t>currents, invasive</a:t>
            </a:r>
            <a:endParaRPr lang="en-US" dirty="0">
              <a:solidFill>
                <a:srgbClr val="0606BA"/>
              </a:solidFill>
              <a:latin typeface="Comic Sans MS" pitchFamily="66" charset="0"/>
              <a:ea typeface="Gill Sans" charset="0"/>
              <a:cs typeface="Gill Sans" charset="0"/>
            </a:endParaRPr>
          </a:p>
          <a:p>
            <a:pPr marL="742950" lvl="1" indent="-285750">
              <a:buSzPct val="125000"/>
              <a:buFont typeface="Arial" pitchFamily="34" charset="0"/>
              <a:buChar char="•"/>
            </a:pPr>
            <a:r>
              <a:rPr lang="en-US" dirty="0">
                <a:solidFill>
                  <a:srgbClr val="0606BA"/>
                </a:solidFill>
                <a:latin typeface="Comic Sans MS" pitchFamily="66" charset="0"/>
                <a:ea typeface="Gill Sans" charset="0"/>
                <a:cs typeface="Gill Sans" charset="0"/>
              </a:rPr>
              <a:t>Known analyzing power provided by polarized </a:t>
            </a:r>
            <a:r>
              <a:rPr lang="en-US" dirty="0" smtClean="0">
                <a:solidFill>
                  <a:srgbClr val="0606BA"/>
                </a:solidFill>
                <a:latin typeface="Comic Sans MS" pitchFamily="66" charset="0"/>
                <a:ea typeface="Gill Sans" charset="0"/>
                <a:cs typeface="Gill Sans" charset="0"/>
              </a:rPr>
              <a:t>Fe </a:t>
            </a:r>
            <a:r>
              <a:rPr lang="en-US" dirty="0">
                <a:solidFill>
                  <a:srgbClr val="0606BA"/>
                </a:solidFill>
                <a:latin typeface="Comic Sans MS" pitchFamily="66" charset="0"/>
                <a:ea typeface="Gill Sans" charset="0"/>
                <a:cs typeface="Gill Sans" charset="0"/>
              </a:rPr>
              <a:t>foil in </a:t>
            </a:r>
            <a:r>
              <a:rPr lang="en-US" dirty="0" smtClean="0">
                <a:solidFill>
                  <a:srgbClr val="0606BA"/>
                </a:solidFill>
                <a:latin typeface="Comic Sans MS" pitchFamily="66" charset="0"/>
                <a:ea typeface="Gill Sans" charset="0"/>
                <a:cs typeface="Gill Sans" charset="0"/>
              </a:rPr>
              <a:t>a 3.5 T field</a:t>
            </a:r>
            <a:r>
              <a:rPr lang="en-US" dirty="0">
                <a:solidFill>
                  <a:srgbClr val="0606BA"/>
                </a:solidFill>
                <a:latin typeface="Comic Sans MS" pitchFamily="66" charset="0"/>
                <a:ea typeface="Gill Sans" charset="0"/>
                <a:cs typeface="Gill Sans" charset="0"/>
              </a:rPr>
              <a:t>.</a:t>
            </a:r>
          </a:p>
        </p:txBody>
      </p:sp>
      <p:sp>
        <p:nvSpPr>
          <p:cNvPr id="24588" name="Rectangle 10"/>
          <p:cNvSpPr>
            <a:spLocks/>
          </p:cNvSpPr>
          <p:nvPr/>
        </p:nvSpPr>
        <p:spPr bwMode="auto">
          <a:xfrm>
            <a:off x="7226526" y="2675388"/>
            <a:ext cx="1774653" cy="261610"/>
          </a:xfrm>
          <a:prstGeom prst="rect">
            <a:avLst/>
          </a:prstGeom>
          <a:solidFill>
            <a:srgbClr val="FFFF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700" dirty="0" smtClean="0">
                <a:ea typeface="Gill Sans" charset="0"/>
                <a:cs typeface="Gill Sans" charset="0"/>
              </a:rPr>
              <a:t> </a:t>
            </a:r>
            <a:r>
              <a:rPr lang="en-US" sz="1700" dirty="0" err="1" smtClean="0">
                <a:ea typeface="Gill Sans" charset="0"/>
                <a:cs typeface="Gill Sans" charset="0"/>
              </a:rPr>
              <a:t>Møller</a:t>
            </a:r>
            <a:r>
              <a:rPr lang="en-US" sz="1700" dirty="0" smtClean="0">
                <a:ea typeface="Gill Sans" charset="0"/>
                <a:cs typeface="Gill Sans" charset="0"/>
              </a:rPr>
              <a:t> </a:t>
            </a:r>
            <a:r>
              <a:rPr lang="en-US" sz="1700" dirty="0" err="1" smtClean="0">
                <a:ea typeface="Gill Sans" charset="0"/>
                <a:cs typeface="Gill Sans" charset="0"/>
              </a:rPr>
              <a:t>Polarimeter</a:t>
            </a:r>
            <a:r>
              <a:rPr lang="en-US" sz="1700" dirty="0" smtClean="0">
                <a:ea typeface="Gill Sans" charset="0"/>
                <a:cs typeface="Gill Sans" charset="0"/>
              </a:rPr>
              <a:t> </a:t>
            </a:r>
            <a:endParaRPr lang="en-US" sz="1700" dirty="0">
              <a:ea typeface="Gill Sans" charset="0"/>
              <a:cs typeface="Gill Sans" charset="0"/>
            </a:endParaRPr>
          </a:p>
        </p:txBody>
      </p:sp>
      <p:sp>
        <p:nvSpPr>
          <p:cNvPr id="24589" name="Rectangle 11"/>
          <p:cNvSpPr>
            <a:spLocks/>
          </p:cNvSpPr>
          <p:nvPr/>
        </p:nvSpPr>
        <p:spPr bwMode="auto">
          <a:xfrm>
            <a:off x="2343405" y="5209539"/>
            <a:ext cx="2010422" cy="261610"/>
          </a:xfrm>
          <a:prstGeom prst="rect">
            <a:avLst/>
          </a:prstGeom>
          <a:solidFill>
            <a:srgbClr val="FF00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700" dirty="0" smtClean="0">
                <a:ea typeface="Gill Sans" charset="0"/>
                <a:cs typeface="Gill Sans" charset="0"/>
              </a:rPr>
              <a:t> Compton </a:t>
            </a:r>
            <a:r>
              <a:rPr lang="en-US" sz="1700" dirty="0" err="1" smtClean="0">
                <a:ea typeface="Gill Sans" charset="0"/>
                <a:cs typeface="Gill Sans" charset="0"/>
              </a:rPr>
              <a:t>Polarimeter</a:t>
            </a:r>
            <a:r>
              <a:rPr lang="en-US" sz="1700" dirty="0" smtClean="0">
                <a:ea typeface="Gill Sans" charset="0"/>
                <a:cs typeface="Gill Sans" charset="0"/>
              </a:rPr>
              <a:t> </a:t>
            </a:r>
            <a:endParaRPr lang="en-US" sz="1700" dirty="0">
              <a:ea typeface="Gill Sans" charset="0"/>
              <a:cs typeface="Gill Sans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686300" y="3041106"/>
            <a:ext cx="4371817" cy="2462458"/>
            <a:chOff x="4686300" y="4017689"/>
            <a:chExt cx="4371817" cy="2462458"/>
          </a:xfrm>
        </p:grpSpPr>
        <p:grpSp>
          <p:nvGrpSpPr>
            <p:cNvPr id="6" name="Group 5"/>
            <p:cNvGrpSpPr/>
            <p:nvPr/>
          </p:nvGrpSpPr>
          <p:grpSpPr>
            <a:xfrm>
              <a:off x="4686300" y="4017689"/>
              <a:ext cx="4371817" cy="2462458"/>
              <a:chOff x="4686300" y="3731939"/>
              <a:chExt cx="4371817" cy="2462458"/>
            </a:xfrm>
          </p:grpSpPr>
          <p:pic>
            <p:nvPicPr>
              <p:cNvPr id="14" name="Picture 2" descr="C:\Users\Vladas\Desktop\pol-1-ave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86300" y="3920131"/>
                <a:ext cx="4371817" cy="2274266"/>
              </a:xfrm>
              <a:prstGeom prst="rect">
                <a:avLst/>
              </a:prstGeom>
              <a:ln>
                <a:noFill/>
              </a:ln>
              <a:effectLst/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6701567" y="3731939"/>
                <a:ext cx="80759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5619750" y="5179055"/>
                <a:ext cx="974369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Compton      </a:t>
                </a:r>
              </a:p>
              <a:p>
                <a:r>
                  <a:rPr lang="en-US" sz="1200" dirty="0" smtClean="0"/>
                  <a:t>Moller</a:t>
                </a:r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5826002" y="4976988"/>
              <a:ext cx="16151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Preliminary</a:t>
              </a:r>
              <a:endParaRPr lang="en-US" sz="2400" dirty="0"/>
            </a:p>
          </p:txBody>
        </p:sp>
      </p:grpSp>
      <p:sp>
        <p:nvSpPr>
          <p:cNvPr id="24579" name="Rectangle 1"/>
          <p:cNvSpPr>
            <a:spLocks noGrp="1" noChangeArrowheads="1"/>
          </p:cNvSpPr>
          <p:nvPr>
            <p:ph type="title"/>
          </p:nvPr>
        </p:nvSpPr>
        <p:spPr>
          <a:xfrm>
            <a:off x="2433957" y="0"/>
            <a:ext cx="4526107" cy="950851"/>
          </a:xfrm>
        </p:spPr>
        <p:txBody>
          <a:bodyPr lIns="0" tIns="0" rIns="0" bIns="0">
            <a:normAutofit/>
          </a:bodyPr>
          <a:lstStyle/>
          <a:p>
            <a:pPr eaLnBrk="1" hangingPunct="1"/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Precision </a:t>
            </a:r>
            <a:r>
              <a:rPr lang="en-US" sz="3200" dirty="0" err="1" smtClean="0">
                <a:solidFill>
                  <a:srgbClr val="FF0000"/>
                </a:solidFill>
                <a:latin typeface="Comic Sans MS" pitchFamily="66" charset="0"/>
              </a:rPr>
              <a:t>Polarimetry</a:t>
            </a:r>
            <a:endParaRPr lang="en-US" sz="32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458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" y="5056094"/>
            <a:ext cx="6962073" cy="2014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08809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6" grpId="0"/>
      <p:bldP spid="2458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1805_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62200" y="1981200"/>
            <a:ext cx="3728081" cy="23157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Target Bubble-</a:t>
            </a:r>
            <a:r>
              <a:rPr lang="en-US" sz="3200" dirty="0" err="1" smtClean="0">
                <a:solidFill>
                  <a:srgbClr val="FF0000"/>
                </a:solidFill>
                <a:latin typeface="Comic Sans MS" pitchFamily="66" charset="0"/>
              </a:rPr>
              <a:t>ology</a:t>
            </a:r>
            <a:endParaRPr lang="en-US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18</a:t>
            </a:fld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525358" y="5951883"/>
            <a:ext cx="369012" cy="23380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11822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95952" y="4127922"/>
            <a:ext cx="3526461" cy="22347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73380" y="2932182"/>
            <a:ext cx="22449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Pump speed = 28.5 Hz 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92840" y="5575034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Pump speed = 12 Hz 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3124200"/>
            <a:ext cx="13252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Main Detector </a:t>
            </a:r>
          </a:p>
          <a:p>
            <a:pPr algn="ctr"/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Yield</a:t>
            </a:r>
          </a:p>
          <a:p>
            <a:pPr algn="ctr"/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 (V/</a:t>
            </a:r>
            <a:r>
              <a:rPr lang="el-GR" sz="2000" dirty="0" smtClean="0">
                <a:solidFill>
                  <a:srgbClr val="FF0000"/>
                </a:solidFill>
                <a:latin typeface="Comic Sans MS" pitchFamily="66" charset="0"/>
              </a:rPr>
              <a:t>μ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A)</a:t>
            </a:r>
            <a:endParaRPr lang="en-US" sz="2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2" name="Picture 11" descr="Sprite_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1200" y="5715000"/>
            <a:ext cx="760615" cy="679565"/>
          </a:xfrm>
          <a:prstGeom prst="rect">
            <a:avLst/>
          </a:prstGeom>
        </p:spPr>
      </p:pic>
      <p:pic>
        <p:nvPicPr>
          <p:cNvPr id="13" name="Picture 12" descr="bottle_no_twis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7400" y="3124200"/>
            <a:ext cx="304800" cy="97345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81000" y="914401"/>
            <a:ext cx="8305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 Changes in column density between + </a:t>
            </a:r>
            <a:r>
              <a:rPr lang="en-US" dirty="0" err="1" smtClean="0">
                <a:latin typeface="Comic Sans MS" pitchFamily="66" charset="0"/>
              </a:rPr>
              <a:t>helicity</a:t>
            </a:r>
            <a:r>
              <a:rPr lang="en-US" dirty="0" smtClean="0">
                <a:latin typeface="Comic Sans MS" pitchFamily="66" charset="0"/>
              </a:rPr>
              <a:t> and – </a:t>
            </a:r>
            <a:r>
              <a:rPr lang="en-US" dirty="0" err="1" smtClean="0">
                <a:latin typeface="Comic Sans MS" pitchFamily="66" charset="0"/>
              </a:rPr>
              <a:t>helicity</a:t>
            </a:r>
            <a:r>
              <a:rPr lang="en-US" dirty="0" smtClean="0">
                <a:latin typeface="Comic Sans MS" pitchFamily="66" charset="0"/>
              </a:rPr>
              <a:t> samples are a source of noise. The main source is bubble/vapor layer formation on the Al windows.     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Reversing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helicity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every 1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msec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was critical to make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the fluctuations appear negligible.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 </a:t>
            </a: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5814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Time (sec)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72200" y="2057400"/>
            <a:ext cx="2177199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The target under</a:t>
            </a:r>
          </a:p>
          <a:p>
            <a:r>
              <a:rPr lang="en-US" dirty="0" smtClean="0">
                <a:latin typeface="Comic Sans MS" pitchFamily="66" charset="0"/>
              </a:rPr>
              <a:t>nominal running </a:t>
            </a:r>
          </a:p>
          <a:p>
            <a:r>
              <a:rPr lang="en-US" dirty="0" smtClean="0">
                <a:latin typeface="Comic Sans MS" pitchFamily="66" charset="0"/>
              </a:rPr>
              <a:t>conditions.</a:t>
            </a: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The target during </a:t>
            </a:r>
          </a:p>
          <a:p>
            <a:r>
              <a:rPr lang="en-US" dirty="0" smtClean="0">
                <a:latin typeface="Comic Sans MS" pitchFamily="66" charset="0"/>
              </a:rPr>
              <a:t>a stress test.</a:t>
            </a: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324600" y="3810000"/>
            <a:ext cx="8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sin gas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53200" y="6096000"/>
            <a:ext cx="882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 gas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idx="12"/>
          </p:nvPr>
        </p:nvSpPr>
        <p:spPr>
          <a:xfrm>
            <a:off x="6674591" y="6492875"/>
            <a:ext cx="2133600" cy="365125"/>
          </a:xfrm>
        </p:spPr>
        <p:txBody>
          <a:bodyPr/>
          <a:lstStyle/>
          <a:p>
            <a:fld id="{DECA3EC3-BD7B-584D-A7C0-9D010396D1D9}" type="slidenum">
              <a:rPr lang="en-US"/>
              <a:pPr/>
              <a:t>19</a:t>
            </a:fld>
            <a:endParaRPr lang="en-US" dirty="0"/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86400" y="1219199"/>
            <a:ext cx="5457600" cy="1814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8"/>
            <a:ext cx="9144000" cy="105340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Signal Manipulation</a:t>
            </a:r>
            <a:endParaRPr lang="en-US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7221"/>
          <a:stretch/>
        </p:blipFill>
        <p:spPr>
          <a:xfrm>
            <a:off x="4337821" y="3210602"/>
            <a:ext cx="4564879" cy="24281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90264" y="5730240"/>
            <a:ext cx="3990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(Quartet Asymmetries over several days)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200900" y="3811875"/>
            <a:ext cx="3581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476887" y="3613755"/>
            <a:ext cx="139720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Gaussian Fit (</a:t>
            </a:r>
            <a:r>
              <a:rPr lang="el-GR" dirty="0" smtClean="0"/>
              <a:t>σ</a:t>
            </a:r>
            <a:r>
              <a:rPr lang="en-US" dirty="0" smtClean="0"/>
              <a:t>=230 ppm)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7334250" y="4375755"/>
            <a:ext cx="255270" cy="0"/>
          </a:xfrm>
          <a:prstGeom prst="line">
            <a:avLst/>
          </a:prstGeom>
          <a:ln w="28575">
            <a:solidFill>
              <a:srgbClr val="0606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528560" y="4177635"/>
            <a:ext cx="620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7778" y="1397763"/>
            <a:ext cx="424230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Helicity</a:t>
            </a:r>
            <a:r>
              <a:rPr lang="en-US" dirty="0" smtClean="0">
                <a:latin typeface="Comic Sans MS" panose="030F0702030302020204" pitchFamily="66" charset="0"/>
              </a:rPr>
              <a:t> flip every 1/960 sec </a:t>
            </a:r>
          </a:p>
          <a:p>
            <a:pPr algn="l"/>
            <a:endParaRPr lang="en-US" dirty="0" smtClean="0">
              <a:latin typeface="Comic Sans MS" panose="030F0702030302020204" pitchFamily="66" charset="0"/>
            </a:endParaRPr>
          </a:p>
          <a:p>
            <a:pPr marL="285750" indent="-285750" algn="l">
              <a:buFont typeface="Arial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PMT anode current integrated </a:t>
            </a:r>
            <a:br>
              <a:rPr lang="en-US" dirty="0" smtClean="0">
                <a:latin typeface="Comic Sans MS" panose="030F0702030302020204" pitchFamily="66" charset="0"/>
              </a:rPr>
            </a:br>
            <a:r>
              <a:rPr lang="en-US" dirty="0" smtClean="0">
                <a:latin typeface="Comic Sans MS" panose="030F0702030302020204" pitchFamily="66" charset="0"/>
              </a:rPr>
              <a:t>for each </a:t>
            </a:r>
            <a:r>
              <a:rPr lang="en-US" dirty="0" err="1" smtClean="0">
                <a:latin typeface="Comic Sans MS" panose="030F0702030302020204" pitchFamily="66" charset="0"/>
              </a:rPr>
              <a:t>helicity</a:t>
            </a:r>
            <a:r>
              <a:rPr lang="en-US" dirty="0" smtClean="0">
                <a:latin typeface="Comic Sans MS" panose="030F0702030302020204" pitchFamily="66" charset="0"/>
              </a:rPr>
              <a:t> state,</a:t>
            </a:r>
          </a:p>
          <a:p>
            <a:pPr marL="285750" indent="-285750" algn="l"/>
            <a:r>
              <a:rPr lang="en-US" dirty="0" smtClean="0">
                <a:latin typeface="Comic Sans MS" panose="030F0702030302020204" pitchFamily="66" charset="0"/>
              </a:rPr>
              <a:t>     normalized to beam charge</a:t>
            </a:r>
          </a:p>
          <a:p>
            <a:pPr marL="285750" indent="-285750" algn="l">
              <a:buFont typeface="Arial"/>
              <a:buChar char="•"/>
            </a:pPr>
            <a:endParaRPr lang="en-US" dirty="0">
              <a:latin typeface="Comic Sans MS" panose="030F0702030302020204" pitchFamily="66" charset="0"/>
            </a:endParaRPr>
          </a:p>
          <a:p>
            <a:pPr marL="285750" indent="-285750" algn="l">
              <a:buFont typeface="Arial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Quartet asymmetries calculated </a:t>
            </a:r>
          </a:p>
          <a:p>
            <a:pPr algn="l"/>
            <a:r>
              <a:rPr lang="en-US" dirty="0" smtClean="0">
                <a:latin typeface="Comic Sans MS" panose="030F0702030302020204" pitchFamily="66" charset="0"/>
              </a:rPr>
              <a:t>        (cancels linear drifts)</a:t>
            </a:r>
          </a:p>
          <a:p>
            <a:pPr marL="285750" indent="-285750" algn="l">
              <a:buFont typeface="Arial"/>
              <a:buChar char="•"/>
            </a:pPr>
            <a:endParaRPr lang="en-US" dirty="0">
              <a:latin typeface="Comic Sans MS" panose="030F0702030302020204" pitchFamily="66" charset="0"/>
            </a:endParaRPr>
          </a:p>
          <a:p>
            <a:pPr marL="285750" indent="-285750" algn="l">
              <a:buFont typeface="Arial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Asymmetry width ~230 </a:t>
            </a:r>
            <a:r>
              <a:rPr lang="en-US" dirty="0" err="1" smtClean="0">
                <a:latin typeface="Comic Sans MS" panose="030F0702030302020204" pitchFamily="66" charset="0"/>
              </a:rPr>
              <a:t>ppm</a:t>
            </a:r>
            <a:r>
              <a:rPr lang="en-US" dirty="0" smtClean="0">
                <a:latin typeface="Comic Sans MS" panose="030F0702030302020204" pitchFamily="66" charset="0"/>
              </a:rPr>
              <a:t> at</a:t>
            </a:r>
          </a:p>
          <a:p>
            <a:pPr marL="285750" indent="-285750" algn="l"/>
            <a:r>
              <a:rPr lang="en-US" dirty="0" smtClean="0">
                <a:latin typeface="Comic Sans MS" panose="030F0702030302020204" pitchFamily="66" charset="0"/>
              </a:rPr>
              <a:t> 180 </a:t>
            </a:r>
            <a:r>
              <a:rPr lang="en-US" dirty="0" err="1" smtClean="0">
                <a:latin typeface="Comic Sans MS" panose="030F0702030302020204" pitchFamily="66" charset="0"/>
              </a:rPr>
              <a:t>μA</a:t>
            </a:r>
            <a:r>
              <a:rPr lang="en-US" dirty="0" smtClean="0">
                <a:latin typeface="Comic Sans MS" panose="030F0702030302020204" pitchFamily="66" charset="0"/>
              </a:rPr>
              <a:t> is dominated by √N </a:t>
            </a:r>
          </a:p>
          <a:p>
            <a:pPr marL="285750" indent="-285750" algn="l">
              <a:buFont typeface="Arial"/>
              <a:buChar char="•"/>
            </a:pPr>
            <a:endParaRPr lang="en-US" dirty="0" smtClean="0">
              <a:latin typeface="Comic Sans MS" panose="030F0702030302020204" pitchFamily="66" charset="0"/>
            </a:endParaRPr>
          </a:p>
          <a:p>
            <a:pPr marL="285750" indent="-285750" algn="l">
              <a:buFont typeface="Arial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Half-wave plate inserted or removed every 8 hours. (No possibility of electronic pick-up.)</a:t>
            </a:r>
          </a:p>
          <a:p>
            <a:pPr marL="285750" indent="-285750" algn="l">
              <a:buFont typeface="Arial"/>
              <a:buChar char="•"/>
            </a:pPr>
            <a:endParaRPr lang="en-US" dirty="0">
              <a:latin typeface="Comic Sans MS" panose="030F0702030302020204" pitchFamily="66" charset="0"/>
            </a:endParaRPr>
          </a:p>
          <a:p>
            <a:pPr marL="285750" indent="-285750" algn="l">
              <a:buFont typeface="Arial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Additive “blinding factor” applied.</a:t>
            </a:r>
            <a:endParaRPr lang="en-US" dirty="0">
              <a:latin typeface="Comic Sans MS" panose="030F0702030302020204" pitchFamily="66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191000" y="3033790"/>
            <a:ext cx="952500" cy="1768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219450" y="2266950"/>
            <a:ext cx="1714500" cy="171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938270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2697" y="3937660"/>
            <a:ext cx="2926080" cy="27415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819400"/>
            <a:ext cx="75438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Physics Motivation</a:t>
            </a:r>
            <a:endParaRPr lang="en-US" sz="36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72C9B-297C-4005-948F-2ACD08B3BEE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Oval 7"/>
          <p:cNvSpPr>
            <a:spLocks noChangeAspect="1" noChangeArrowheads="1"/>
          </p:cNvSpPr>
          <p:nvPr/>
        </p:nvSpPr>
        <p:spPr bwMode="auto">
          <a:xfrm>
            <a:off x="5334000" y="381000"/>
            <a:ext cx="3602038" cy="27178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5" name="Picture 5" descr="95-0759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838200"/>
            <a:ext cx="182880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95-0759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1143000"/>
            <a:ext cx="7318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781800" y="990600"/>
            <a:ext cx="914400" cy="2444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omic Sans MS" pitchFamily="66" charset="0"/>
              </a:rPr>
              <a:t>+gravity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7010400" y="1447800"/>
            <a:ext cx="1524000" cy="2444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omic Sans MS" pitchFamily="66" charset="0"/>
              </a:rPr>
              <a:t>+dark matter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6781800" y="1905000"/>
            <a:ext cx="1676400" cy="2444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omic Sans MS" pitchFamily="66" charset="0"/>
              </a:rPr>
              <a:t>+dark energy</a:t>
            </a:r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2590800" y="1676400"/>
            <a:ext cx="23622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0" tIns="0" rIns="0" bIns="0" anchor="ctr"/>
          <a:lstStyle/>
          <a:p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9575" y="4017158"/>
            <a:ext cx="4238625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72668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9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21931" y="990600"/>
            <a:ext cx="5122069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Comic Sans MS" pitchFamily="66" charset="0"/>
              </a:rPr>
              <a:t>Beamline</a:t>
            </a:r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 Background</a:t>
            </a:r>
            <a:endParaRPr lang="en-US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4800" y="914400"/>
            <a:ext cx="42672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sz="1600" dirty="0" smtClean="0">
                <a:latin typeface="Comic Sans MS" pitchFamily="66" charset="0"/>
              </a:rPr>
              <a:t>A qualitatively new </a:t>
            </a:r>
            <a:r>
              <a:rPr lang="en-US" sz="1600" dirty="0" err="1" smtClean="0">
                <a:latin typeface="Comic Sans MS" pitchFamily="66" charset="0"/>
              </a:rPr>
              <a:t>bkg</a:t>
            </a:r>
            <a:r>
              <a:rPr lang="en-US" sz="1600" dirty="0" smtClean="0">
                <a:latin typeface="Comic Sans MS" pitchFamily="66" charset="0"/>
              </a:rPr>
              <a:t> in PV experiments at </a:t>
            </a:r>
            <a:r>
              <a:rPr lang="en-US" sz="1600" dirty="0" err="1" smtClean="0">
                <a:latin typeface="Comic Sans MS" pitchFamily="66" charset="0"/>
              </a:rPr>
              <a:t>JLab</a:t>
            </a:r>
            <a:r>
              <a:rPr lang="en-US" sz="1600" dirty="0" smtClean="0">
                <a:latin typeface="Comic Sans MS" pitchFamily="66" charset="0"/>
              </a:rPr>
              <a:t>. Regression with beam position monitor leaves a correlation. Perhaps a big asymmetry in a tiny (</a:t>
            </a:r>
            <a:r>
              <a:rPr lang="en-US" sz="1600" dirty="0" err="1" smtClean="0">
                <a:latin typeface="Comic Sans MS" pitchFamily="66" charset="0"/>
              </a:rPr>
              <a:t>ppm</a:t>
            </a:r>
            <a:r>
              <a:rPr lang="en-US" sz="1600" dirty="0" smtClean="0">
                <a:latin typeface="Comic Sans MS" pitchFamily="66" charset="0"/>
              </a:rPr>
              <a:t> level) halo or tail.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Some of it cancelled by Half Wave Plate change every 8 hours, but not all. 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This “hidden variable” problem was strangled by removing residual correlations between the signal and background detectors after regressing for the usual position, angle, and energy changes.</a:t>
            </a:r>
          </a:p>
        </p:txBody>
      </p:sp>
      <p:pic>
        <p:nvPicPr>
          <p:cNvPr id="7" name="Picture 6" descr="OneSnakesc007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4648200"/>
            <a:ext cx="1428750" cy="171259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209800" y="5410200"/>
            <a:ext cx="2971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E. </a:t>
            </a:r>
            <a:r>
              <a:rPr lang="en-US" sz="1200" dirty="0" err="1" smtClean="0"/>
              <a:t>Kargiantoulakis</a:t>
            </a:r>
            <a:r>
              <a:rPr lang="en-US" sz="1200" dirty="0" smtClean="0"/>
              <a:t>, U. of Virginia,  </a:t>
            </a:r>
          </a:p>
          <a:p>
            <a:r>
              <a:rPr lang="en-US" sz="1200" dirty="0" smtClean="0">
                <a:hlinkClick r:id="rId5"/>
              </a:rPr>
              <a:t>https://qweak.jlab.org/do-public/ShowDocument?docid=2276</a:t>
            </a:r>
            <a:endParaRPr lang="en-US" sz="1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6484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elliott_HallofMirrors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530522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956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Comic Sans MS" pitchFamily="66" charset="0"/>
              </a:rPr>
              <a:t>Status </a:t>
            </a:r>
            <a:br>
              <a:rPr lang="en-US" sz="4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sz="4000" dirty="0" smtClean="0">
                <a:solidFill>
                  <a:srgbClr val="FF0000"/>
                </a:solidFill>
                <a:latin typeface="Comic Sans MS" pitchFamily="66" charset="0"/>
              </a:rPr>
              <a:t>and </a:t>
            </a:r>
            <a:br>
              <a:rPr lang="en-US" sz="4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sz="4000" dirty="0" smtClean="0">
                <a:solidFill>
                  <a:srgbClr val="FF0000"/>
                </a:solidFill>
                <a:latin typeface="Comic Sans MS" pitchFamily="66" charset="0"/>
              </a:rPr>
              <a:t>Latest Results</a:t>
            </a:r>
            <a:endParaRPr lang="en-US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147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4895273"/>
          </a:xfrm>
        </p:spPr>
        <p:txBody>
          <a:bodyPr>
            <a:noAutofit/>
          </a:bodyPr>
          <a:lstStyle/>
          <a:p>
            <a:r>
              <a:rPr lang="en-US" sz="1800" dirty="0" smtClean="0">
                <a:latin typeface="Comic Sans MS" pitchFamily="66" charset="0"/>
              </a:rPr>
              <a:t>The Qweak Experiment finished successfully</a:t>
            </a:r>
          </a:p>
          <a:p>
            <a:endParaRPr lang="en-US" sz="1800" dirty="0" smtClean="0">
              <a:latin typeface="Comic Sans MS" pitchFamily="66" charset="0"/>
            </a:endParaRPr>
          </a:p>
          <a:p>
            <a:pPr lvl="1">
              <a:buNone/>
            </a:pPr>
            <a:r>
              <a:rPr lang="en-US" sz="1800" dirty="0" smtClean="0">
                <a:latin typeface="Comic Sans MS" pitchFamily="66" charset="0"/>
              </a:rPr>
              <a:t>2 years in situ, ~1 year of beam </a:t>
            </a:r>
          </a:p>
          <a:p>
            <a:pPr lvl="1">
              <a:buNone/>
            </a:pPr>
            <a:endParaRPr lang="en-US" sz="1800" dirty="0" smtClean="0">
              <a:latin typeface="Comic Sans MS" pitchFamily="66" charset="0"/>
            </a:endParaRPr>
          </a:p>
          <a:p>
            <a:r>
              <a:rPr lang="en-US" sz="1800" dirty="0" smtClean="0">
                <a:latin typeface="Comic Sans MS" pitchFamily="66" charset="0"/>
              </a:rPr>
              <a:t>Commissioning run analyzed</a:t>
            </a:r>
          </a:p>
          <a:p>
            <a:pPr lvl="2">
              <a:buNone/>
            </a:pPr>
            <a:endParaRPr lang="en-US" sz="1800" dirty="0" smtClean="0">
              <a:latin typeface="Comic Sans MS" pitchFamily="66" charset="0"/>
            </a:endParaRPr>
          </a:p>
          <a:p>
            <a:pPr lvl="1">
              <a:buNone/>
            </a:pPr>
            <a:r>
              <a:rPr lang="en-US" sz="1800" dirty="0" smtClean="0">
                <a:latin typeface="Comic Sans MS" pitchFamily="66" charset="0"/>
              </a:rPr>
              <a:t>~ 4% of dataset</a:t>
            </a:r>
          </a:p>
          <a:p>
            <a:pPr lvl="2"/>
            <a:endParaRPr lang="en-US" sz="1800" dirty="0" smtClean="0">
              <a:latin typeface="Comic Sans MS" pitchFamily="66" charset="0"/>
            </a:endParaRPr>
          </a:p>
          <a:p>
            <a:pPr lvl="1">
              <a:buNone/>
            </a:pPr>
            <a:r>
              <a:rPr lang="en-US" sz="1800" dirty="0" smtClean="0">
                <a:latin typeface="Comic Sans MS" pitchFamily="66" charset="0"/>
              </a:rPr>
              <a:t>Results presented here: 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1</a:t>
            </a:r>
            <a:r>
              <a:rPr lang="en-US" sz="1800" baseline="30000" dirty="0" smtClean="0">
                <a:solidFill>
                  <a:schemeClr val="tx1"/>
                </a:solidFill>
                <a:latin typeface="Comic Sans MS" pitchFamily="66" charset="0"/>
              </a:rPr>
              <a:t>st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 Determination of </a:t>
            </a:r>
            <a:r>
              <a:rPr lang="en-US" sz="1800" dirty="0" err="1" smtClean="0">
                <a:solidFill>
                  <a:schemeClr val="tx1"/>
                </a:solidFill>
                <a:latin typeface="Comic Sans MS" pitchFamily="66" charset="0"/>
              </a:rPr>
              <a:t>Q</a:t>
            </a:r>
            <a:r>
              <a:rPr lang="en-US" sz="1800" baseline="-25000" dirty="0" err="1" smtClean="0">
                <a:solidFill>
                  <a:schemeClr val="tx1"/>
                </a:solidFill>
                <a:latin typeface="Comic Sans MS" pitchFamily="66" charset="0"/>
              </a:rPr>
              <a:t>w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(p), C</a:t>
            </a:r>
            <a:r>
              <a:rPr lang="en-US" sz="1800" baseline="-25000" dirty="0" smtClean="0">
                <a:solidFill>
                  <a:schemeClr val="tx1"/>
                </a:solidFill>
                <a:latin typeface="Comic Sans MS" pitchFamily="66" charset="0"/>
              </a:rPr>
              <a:t>1u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, C</a:t>
            </a:r>
            <a:r>
              <a:rPr lang="en-US" sz="1800" baseline="-25000" dirty="0" smtClean="0">
                <a:solidFill>
                  <a:schemeClr val="tx1"/>
                </a:solidFill>
                <a:latin typeface="Comic Sans MS" pitchFamily="66" charset="0"/>
              </a:rPr>
              <a:t>1d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, &amp; </a:t>
            </a:r>
            <a:r>
              <a:rPr lang="en-US" sz="1800" dirty="0" err="1" smtClean="0">
                <a:solidFill>
                  <a:schemeClr val="tx1"/>
                </a:solidFill>
                <a:latin typeface="Comic Sans MS" pitchFamily="66" charset="0"/>
              </a:rPr>
              <a:t>Q</a:t>
            </a:r>
            <a:r>
              <a:rPr lang="en-US" sz="1800" baseline="-25000" dirty="0" err="1" smtClean="0">
                <a:solidFill>
                  <a:schemeClr val="tx1"/>
                </a:solidFill>
                <a:latin typeface="Comic Sans MS" pitchFamily="66" charset="0"/>
              </a:rPr>
              <a:t>w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(n)</a:t>
            </a:r>
            <a:endParaRPr lang="en-US" sz="1800" dirty="0">
              <a:solidFill>
                <a:schemeClr val="tx1"/>
              </a:solidFill>
              <a:latin typeface="Comic Sans MS" pitchFamily="66" charset="0"/>
            </a:endParaRPr>
          </a:p>
          <a:p>
            <a:pPr marL="1371600" lvl="3" indent="0">
              <a:buNone/>
            </a:pPr>
            <a:endParaRPr lang="en-US" sz="1800" dirty="0" smtClean="0">
              <a:latin typeface="Comic Sans MS" pitchFamily="66" charset="0"/>
            </a:endParaRPr>
          </a:p>
          <a:p>
            <a:r>
              <a:rPr lang="en-US" sz="1800" dirty="0" smtClean="0">
                <a:latin typeface="Comic Sans MS" pitchFamily="66" charset="0"/>
              </a:rPr>
              <a:t>Remainder of experiment still being analyzed</a:t>
            </a:r>
          </a:p>
          <a:p>
            <a:pPr lvl="2">
              <a:buNone/>
            </a:pPr>
            <a:endParaRPr lang="en-US" sz="1800" dirty="0" smtClean="0">
              <a:latin typeface="Comic Sans MS" pitchFamily="66" charset="0"/>
            </a:endParaRPr>
          </a:p>
          <a:p>
            <a:pPr lvl="1">
              <a:buNone/>
            </a:pPr>
            <a:r>
              <a:rPr lang="en-US" sz="1800" dirty="0" smtClean="0">
                <a:latin typeface="Comic Sans MS" pitchFamily="66" charset="0"/>
              </a:rPr>
              <a:t>Expect final </a:t>
            </a:r>
            <a:r>
              <a:rPr lang="en-US" sz="1800" dirty="0" err="1" smtClean="0">
                <a:latin typeface="Comic Sans MS" pitchFamily="66" charset="0"/>
              </a:rPr>
              <a:t>A</a:t>
            </a:r>
            <a:r>
              <a:rPr lang="en-US" sz="1800" baseline="-25000" dirty="0" err="1" smtClean="0">
                <a:latin typeface="Comic Sans MS" pitchFamily="66" charset="0"/>
              </a:rPr>
              <a:t>pv</a:t>
            </a:r>
            <a:r>
              <a:rPr lang="en-US" sz="1800" dirty="0" smtClean="0">
                <a:latin typeface="Comic Sans MS" pitchFamily="66" charset="0"/>
              </a:rPr>
              <a:t> result to have ~5x better precision</a:t>
            </a:r>
          </a:p>
          <a:p>
            <a:pPr lvl="2">
              <a:buNone/>
            </a:pPr>
            <a:endParaRPr lang="en-US" sz="1800" dirty="0" smtClean="0">
              <a:latin typeface="Comic Sans MS" pitchFamily="66" charset="0"/>
            </a:endParaRPr>
          </a:p>
          <a:p>
            <a:pPr lvl="1">
              <a:buNone/>
            </a:pPr>
            <a:r>
              <a:rPr lang="en-US" sz="1800" dirty="0" smtClean="0">
                <a:latin typeface="Comic Sans MS" pitchFamily="66" charset="0"/>
              </a:rPr>
              <a:t>Final </a:t>
            </a:r>
            <a:r>
              <a:rPr lang="en-US" sz="1800" dirty="0" err="1" smtClean="0">
                <a:latin typeface="Comic Sans MS" pitchFamily="66" charset="0"/>
              </a:rPr>
              <a:t>Q</a:t>
            </a:r>
            <a:r>
              <a:rPr lang="en-US" sz="1800" baseline="-25000" dirty="0" err="1" smtClean="0">
                <a:latin typeface="Comic Sans MS" pitchFamily="66" charset="0"/>
              </a:rPr>
              <a:t>w</a:t>
            </a:r>
            <a:r>
              <a:rPr lang="en-US" sz="1800" dirty="0" smtClean="0">
                <a:latin typeface="Comic Sans MS" pitchFamily="66" charset="0"/>
              </a:rPr>
              <a:t>(p) uncertainty in the ballpark of “5%” </a:t>
            </a:r>
            <a:endParaRPr lang="en-US" sz="1800" dirty="0"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Status</a:t>
            </a:r>
            <a:endParaRPr lang="en-US" sz="32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72C9B-297C-4005-948F-2ACD08B3BEEA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510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345" y="0"/>
            <a:ext cx="8229600" cy="77724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Fully Corrected Elastic </a:t>
            </a:r>
            <a:r>
              <a:rPr lang="en-US" sz="32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e+p</a:t>
            </a:r>
            <a:r>
              <a:rPr lang="en-US" sz="3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Asymmetry </a:t>
            </a:r>
            <a:br>
              <a:rPr lang="en-US" sz="3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(evolved to </a:t>
            </a:r>
            <a:r>
              <a:rPr lang="az-Cyrl-AZ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Ө</a:t>
            </a:r>
            <a:r>
              <a:rPr lang="en-US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= 0° at fixed Q</a:t>
            </a:r>
            <a:r>
              <a:rPr lang="en-US" sz="2000" baseline="30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2</a:t>
            </a:r>
            <a:r>
              <a:rPr lang="en-US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)</a:t>
            </a:r>
            <a:endParaRPr lang="en-US" sz="2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3C5A2-D002-4F3A-BD44-9DE77D44B1AB}" type="slidenum">
              <a:rPr lang="en-US" smtClean="0"/>
              <a:pPr/>
              <a:t>23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629626" y="1987530"/>
            <a:ext cx="7686684" cy="4525600"/>
            <a:chOff x="629626" y="1387366"/>
            <a:chExt cx="8342728" cy="5363953"/>
          </a:xfrm>
        </p:grpSpPr>
        <p:pic>
          <p:nvPicPr>
            <p:cNvPr id="14338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626" y="1387366"/>
              <a:ext cx="8342728" cy="53639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7819697" y="1781503"/>
              <a:ext cx="993227" cy="2680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224736" y="2337568"/>
            <a:ext cx="1010143" cy="1346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81000" y="983673"/>
            <a:ext cx="5120694" cy="830997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</a:t>
            </a:r>
            <a:r>
              <a:rPr lang="en-US" sz="1600" baseline="-25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PV</a:t>
            </a:r>
            <a:r>
              <a:rPr lang="en-US" sz="1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= -279 ± 35 (statistics) ± 31 (</a:t>
            </a:r>
            <a:r>
              <a:rPr lang="en-US" sz="16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systematics</a:t>
            </a:r>
            <a:r>
              <a:rPr lang="en-US" sz="1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) ppb</a:t>
            </a:r>
          </a:p>
          <a:p>
            <a:pPr algn="ctr">
              <a:buNone/>
            </a:pPr>
            <a:r>
              <a:rPr lang="en-US" sz="1600" dirty="0" smtClean="0">
                <a:latin typeface="Comic Sans MS" panose="030F0702030302020204" pitchFamily="66" charset="0"/>
              </a:rPr>
              <a:t>&lt;Q</a:t>
            </a:r>
            <a:r>
              <a:rPr lang="en-US" sz="1600" baseline="30000" dirty="0" smtClean="0">
                <a:latin typeface="Comic Sans MS" panose="030F0702030302020204" pitchFamily="66" charset="0"/>
              </a:rPr>
              <a:t>2</a:t>
            </a:r>
            <a:r>
              <a:rPr lang="en-US" sz="1600" dirty="0" smtClean="0">
                <a:latin typeface="Comic Sans MS" panose="030F0702030302020204" pitchFamily="66" charset="0"/>
              </a:rPr>
              <a:t>&gt; = 0.0250 ± 0.0006 (</a:t>
            </a:r>
            <a:r>
              <a:rPr lang="en-US" sz="1600" dirty="0" err="1" smtClean="0">
                <a:latin typeface="Comic Sans MS" panose="030F0702030302020204" pitchFamily="66" charset="0"/>
              </a:rPr>
              <a:t>GeV</a:t>
            </a:r>
            <a:r>
              <a:rPr lang="en-US" sz="1600" dirty="0" smtClean="0">
                <a:latin typeface="Comic Sans MS" panose="030F0702030302020204" pitchFamily="66" charset="0"/>
              </a:rPr>
              <a:t>/c)</a:t>
            </a:r>
            <a:r>
              <a:rPr lang="en-US" sz="1600" baseline="30000" dirty="0" smtClean="0">
                <a:latin typeface="Comic Sans MS" panose="030F0702030302020204" pitchFamily="66" charset="0"/>
              </a:rPr>
              <a:t>2</a:t>
            </a:r>
          </a:p>
          <a:p>
            <a:pPr algn="ctr">
              <a:buNone/>
            </a:pPr>
            <a:r>
              <a:rPr lang="en-US" sz="1600" dirty="0" smtClean="0">
                <a:latin typeface="Comic Sans MS" panose="030F0702030302020204" pitchFamily="66" charset="0"/>
              </a:rPr>
              <a:t>&lt;E&gt; = 1.155 ± 0.003 </a:t>
            </a:r>
            <a:r>
              <a:rPr lang="en-US" sz="1600" dirty="0" err="1" smtClean="0">
                <a:latin typeface="Comic Sans MS" panose="030F0702030302020204" pitchFamily="66" charset="0"/>
              </a:rPr>
              <a:t>GeV</a:t>
            </a:r>
            <a:endParaRPr lang="en-US" sz="1600" dirty="0" smtClean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87156" y="3567165"/>
            <a:ext cx="2261884" cy="789447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This Experiment</a:t>
            </a:r>
          </a:p>
          <a:p>
            <a:pPr algn="ctr"/>
            <a:r>
              <a:rPr lang="en-US" sz="2400" dirty="0" smtClean="0"/>
              <a:t>(4% of our data)</a:t>
            </a:r>
            <a:endParaRPr lang="en-US" sz="2400" dirty="0"/>
          </a:p>
        </p:txBody>
      </p:sp>
      <p:cxnSp>
        <p:nvCxnSpPr>
          <p:cNvPr id="12" name="Straight Arrow Connector 11"/>
          <p:cNvCxnSpPr>
            <a:stCxn id="11" idx="0"/>
          </p:cNvCxnSpPr>
          <p:nvPr/>
        </p:nvCxnSpPr>
        <p:spPr>
          <a:xfrm flipH="1" flipV="1">
            <a:off x="1950722" y="2453641"/>
            <a:ext cx="667376" cy="105784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578596" y="2033251"/>
            <a:ext cx="646444" cy="4428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224736" y="807441"/>
            <a:ext cx="277879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D. </a:t>
            </a:r>
            <a:r>
              <a:rPr lang="en-US" sz="1400" dirty="0" err="1" smtClean="0"/>
              <a:t>Androic</a:t>
            </a:r>
            <a:r>
              <a:rPr lang="en-US" sz="1400" dirty="0" smtClean="0"/>
              <a:t> et al., Phys</a:t>
            </a:r>
            <a:r>
              <a:rPr lang="en-US" sz="1400" dirty="0"/>
              <a:t>. Rev. Lett. 111, 141803 (2013</a:t>
            </a:r>
            <a:r>
              <a:rPr lang="en-US" sz="1400" dirty="0" smtClean="0"/>
              <a:t>)</a:t>
            </a:r>
          </a:p>
          <a:p>
            <a:r>
              <a:rPr lang="en-US" sz="1400" dirty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arxiv.org/abs/1307.5275v2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xmlns="" val="135837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9076" y="0"/>
            <a:ext cx="8696324" cy="74295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Global fit of PV Elastic Electron Scattering Data</a:t>
            </a:r>
            <a:endParaRPr lang="en-US" sz="32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590800"/>
            <a:ext cx="6048375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181600" y="4495800"/>
            <a:ext cx="3619500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A = -279 ± </a:t>
            </a:r>
            <a:r>
              <a:rPr lang="en-US" dirty="0"/>
              <a:t>35 ± </a:t>
            </a:r>
            <a:r>
              <a:rPr lang="en-US" dirty="0" smtClean="0"/>
              <a:t>31 ppb</a:t>
            </a:r>
          </a:p>
          <a:p>
            <a:pPr algn="ctr"/>
            <a:r>
              <a:rPr lang="en-US" dirty="0" smtClean="0"/>
              <a:t>Q</a:t>
            </a:r>
            <a:r>
              <a:rPr lang="en-US" baseline="-25000" dirty="0" smtClean="0"/>
              <a:t>W</a:t>
            </a:r>
            <a:r>
              <a:rPr lang="en-US" dirty="0" smtClean="0"/>
              <a:t>(p</a:t>
            </a:r>
            <a:r>
              <a:rPr lang="en-US" dirty="0"/>
              <a:t>) = </a:t>
            </a:r>
            <a:r>
              <a:rPr lang="en-US" dirty="0" smtClean="0"/>
              <a:t>0.064 </a:t>
            </a:r>
            <a:r>
              <a:rPr lang="en-US" dirty="0"/>
              <a:t>± 0.012 </a:t>
            </a:r>
            <a:endParaRPr lang="en-US" dirty="0" smtClean="0"/>
          </a:p>
          <a:p>
            <a:pPr algn="ctr"/>
            <a:r>
              <a:rPr lang="en-US" dirty="0" smtClean="0"/>
              <a:t>(</a:t>
            </a:r>
            <a:r>
              <a:rPr lang="en-US" dirty="0"/>
              <a:t>only 4% of </a:t>
            </a:r>
            <a:r>
              <a:rPr lang="en-US" dirty="0" smtClean="0"/>
              <a:t>all data </a:t>
            </a:r>
            <a:r>
              <a:rPr lang="en-US" dirty="0"/>
              <a:t>collected</a:t>
            </a:r>
            <a:r>
              <a:rPr lang="en-US" dirty="0" smtClean="0"/>
              <a:t>)</a:t>
            </a:r>
          </a:p>
          <a:p>
            <a:pPr algn="ctr"/>
            <a:r>
              <a:rPr lang="en-US" dirty="0"/>
              <a:t>SM value = 0.0710(7)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72C9B-297C-4005-948F-2ACD08B3BEEA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81000" y="762000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Dividing out the leading Q</a:t>
            </a:r>
            <a:r>
              <a:rPr lang="en-US" baseline="30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 dependence makes it easier to</a:t>
            </a:r>
          </a:p>
          <a:p>
            <a:r>
              <a:rPr lang="en-US" dirty="0" smtClean="0">
                <a:latin typeface="Comic Sans MS" pitchFamily="66" charset="0"/>
              </a:rPr>
              <a:t>see all the experiments on one plot </a:t>
            </a:r>
            <a:r>
              <a:rPr lang="en-US" u="sng" dirty="0" smtClean="0">
                <a:latin typeface="Comic Sans MS" pitchFamily="66" charset="0"/>
              </a:rPr>
              <a:t>and</a:t>
            </a:r>
            <a:r>
              <a:rPr lang="en-US" dirty="0" smtClean="0">
                <a:latin typeface="Comic Sans MS" pitchFamily="66" charset="0"/>
              </a:rPr>
              <a:t> interpret. 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09999" y="838200"/>
            <a:ext cx="5181601" cy="1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3517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87345" y="0"/>
            <a:ext cx="8229600" cy="1007313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Combining PV Electron Scattering &amp; Atomic PV </a:t>
            </a:r>
            <a:endParaRPr lang="en-US" sz="32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7050" y="1007313"/>
            <a:ext cx="5790623" cy="5322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6451195" y="1543735"/>
            <a:ext cx="25846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Q</a:t>
            </a:r>
            <a:r>
              <a:rPr lang="en-US" baseline="-25000" dirty="0">
                <a:solidFill>
                  <a:srgbClr val="FF0000"/>
                </a:solidFill>
                <a:latin typeface="Comic Sans MS" pitchFamily="66" charset="0"/>
              </a:rPr>
              <a:t>W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(p) = -2(2C</a:t>
            </a:r>
            <a:r>
              <a:rPr lang="en-US" baseline="-25000" dirty="0">
                <a:solidFill>
                  <a:srgbClr val="FF0000"/>
                </a:solidFill>
                <a:latin typeface="Comic Sans MS" pitchFamily="66" charset="0"/>
              </a:rPr>
              <a:t>1u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 + C</a:t>
            </a:r>
            <a:r>
              <a:rPr lang="en-US" baseline="-25000" dirty="0">
                <a:solidFill>
                  <a:srgbClr val="FF0000"/>
                </a:solidFill>
                <a:latin typeface="Comic Sans MS" pitchFamily="66" charset="0"/>
              </a:rPr>
              <a:t>1d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)      = 0.064 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± 0.012 </a:t>
            </a:r>
            <a:endParaRPr lang="en-US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(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only 4% of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data)</a:t>
            </a:r>
          </a:p>
          <a:p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SM value = 0.0710(7)</a:t>
            </a:r>
          </a:p>
        </p:txBody>
      </p:sp>
      <p:sp>
        <p:nvSpPr>
          <p:cNvPr id="7" name="Rectangle 6"/>
          <p:cNvSpPr/>
          <p:nvPr/>
        </p:nvSpPr>
        <p:spPr>
          <a:xfrm>
            <a:off x="6451193" y="4566794"/>
            <a:ext cx="25846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A249"/>
                </a:solidFill>
                <a:latin typeface="Comic Sans MS" pitchFamily="66" charset="0"/>
              </a:rPr>
              <a:t>Q</a:t>
            </a:r>
            <a:r>
              <a:rPr lang="en-US" baseline="-25000" dirty="0" smtClean="0">
                <a:solidFill>
                  <a:srgbClr val="00A249"/>
                </a:solidFill>
                <a:latin typeface="Comic Sans MS" pitchFamily="66" charset="0"/>
              </a:rPr>
              <a:t>W</a:t>
            </a:r>
            <a:r>
              <a:rPr lang="en-US" dirty="0" smtClean="0">
                <a:solidFill>
                  <a:srgbClr val="00A249"/>
                </a:solidFill>
                <a:latin typeface="Comic Sans MS" pitchFamily="66" charset="0"/>
              </a:rPr>
              <a:t>(n) </a:t>
            </a:r>
            <a:r>
              <a:rPr lang="en-US" dirty="0">
                <a:solidFill>
                  <a:srgbClr val="00A249"/>
                </a:solidFill>
                <a:latin typeface="Comic Sans MS" pitchFamily="66" charset="0"/>
              </a:rPr>
              <a:t>= -</a:t>
            </a:r>
            <a:r>
              <a:rPr lang="en-US" dirty="0" smtClean="0">
                <a:solidFill>
                  <a:srgbClr val="00A249"/>
                </a:solidFill>
                <a:latin typeface="Comic Sans MS" pitchFamily="66" charset="0"/>
              </a:rPr>
              <a:t>2(C</a:t>
            </a:r>
            <a:r>
              <a:rPr lang="en-US" baseline="-25000" dirty="0" smtClean="0">
                <a:solidFill>
                  <a:srgbClr val="00A249"/>
                </a:solidFill>
                <a:latin typeface="Comic Sans MS" pitchFamily="66" charset="0"/>
              </a:rPr>
              <a:t>1u</a:t>
            </a:r>
            <a:r>
              <a:rPr lang="en-US" dirty="0" smtClean="0">
                <a:solidFill>
                  <a:srgbClr val="00A249"/>
                </a:solidFill>
                <a:latin typeface="Comic Sans MS" pitchFamily="66" charset="0"/>
              </a:rPr>
              <a:t> </a:t>
            </a:r>
            <a:r>
              <a:rPr lang="en-US" dirty="0">
                <a:solidFill>
                  <a:srgbClr val="00A249"/>
                </a:solidFill>
                <a:latin typeface="Comic Sans MS" pitchFamily="66" charset="0"/>
              </a:rPr>
              <a:t>+ </a:t>
            </a:r>
            <a:r>
              <a:rPr lang="en-US" dirty="0" smtClean="0">
                <a:solidFill>
                  <a:srgbClr val="00A249"/>
                </a:solidFill>
                <a:latin typeface="Comic Sans MS" pitchFamily="66" charset="0"/>
              </a:rPr>
              <a:t>2C</a:t>
            </a:r>
            <a:r>
              <a:rPr lang="en-US" baseline="-25000" dirty="0" smtClean="0">
                <a:solidFill>
                  <a:srgbClr val="00A249"/>
                </a:solidFill>
                <a:latin typeface="Comic Sans MS" pitchFamily="66" charset="0"/>
              </a:rPr>
              <a:t>1d</a:t>
            </a:r>
            <a:r>
              <a:rPr lang="en-US" dirty="0" smtClean="0">
                <a:solidFill>
                  <a:srgbClr val="00A249"/>
                </a:solidFill>
                <a:latin typeface="Comic Sans MS" pitchFamily="66" charset="0"/>
              </a:rPr>
              <a:t>) = -0.975 </a:t>
            </a:r>
            <a:r>
              <a:rPr lang="en-US" dirty="0">
                <a:solidFill>
                  <a:srgbClr val="00A249"/>
                </a:solidFill>
                <a:latin typeface="Comic Sans MS" pitchFamily="66" charset="0"/>
              </a:rPr>
              <a:t>± </a:t>
            </a:r>
            <a:r>
              <a:rPr lang="en-US" dirty="0" smtClean="0">
                <a:solidFill>
                  <a:srgbClr val="00A249"/>
                </a:solidFill>
                <a:latin typeface="Comic Sans MS" pitchFamily="66" charset="0"/>
              </a:rPr>
              <a:t>0.010 </a:t>
            </a:r>
          </a:p>
          <a:p>
            <a:r>
              <a:rPr lang="en-US" dirty="0" smtClean="0">
                <a:solidFill>
                  <a:srgbClr val="00A249"/>
                </a:solidFill>
                <a:latin typeface="Comic Sans MS" pitchFamily="66" charset="0"/>
              </a:rPr>
              <a:t>(</a:t>
            </a:r>
            <a:r>
              <a:rPr lang="en-US" dirty="0">
                <a:solidFill>
                  <a:srgbClr val="00A249"/>
                </a:solidFill>
                <a:latin typeface="Comic Sans MS" pitchFamily="66" charset="0"/>
              </a:rPr>
              <a:t>only 4% of </a:t>
            </a:r>
            <a:r>
              <a:rPr lang="en-US" dirty="0" smtClean="0">
                <a:solidFill>
                  <a:srgbClr val="00A249"/>
                </a:solidFill>
                <a:latin typeface="Comic Sans MS" pitchFamily="66" charset="0"/>
              </a:rPr>
              <a:t>data)</a:t>
            </a:r>
          </a:p>
          <a:p>
            <a:r>
              <a:rPr lang="en-US" dirty="0">
                <a:solidFill>
                  <a:srgbClr val="00A249"/>
                </a:solidFill>
                <a:latin typeface="Comic Sans MS" pitchFamily="66" charset="0"/>
              </a:rPr>
              <a:t>SM value = </a:t>
            </a:r>
            <a:r>
              <a:rPr lang="en-US" dirty="0" smtClean="0">
                <a:solidFill>
                  <a:srgbClr val="00A249"/>
                </a:solidFill>
                <a:latin typeface="Comic Sans MS" pitchFamily="66" charset="0"/>
              </a:rPr>
              <a:t>-0.9890(7</a:t>
            </a:r>
            <a:r>
              <a:rPr lang="en-US" dirty="0">
                <a:solidFill>
                  <a:srgbClr val="00A249"/>
                </a:solidFill>
                <a:latin typeface="Comic Sans MS" pitchFamily="66" charset="0"/>
              </a:rPr>
              <a:t>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84421" y="2271561"/>
            <a:ext cx="17022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APV + PVES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Combined Result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837468" y="2733226"/>
            <a:ext cx="1065229" cy="46166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15288" y="2157616"/>
            <a:ext cx="544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SM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147794" y="2454442"/>
            <a:ext cx="1067495" cy="6429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6451194" y="3187086"/>
            <a:ext cx="25846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06BA"/>
                </a:solidFill>
                <a:latin typeface="Comic Sans MS" pitchFamily="66" charset="0"/>
              </a:rPr>
              <a:t>C</a:t>
            </a:r>
            <a:r>
              <a:rPr lang="en-US" baseline="-25000" dirty="0" smtClean="0">
                <a:solidFill>
                  <a:srgbClr val="0606BA"/>
                </a:solidFill>
                <a:latin typeface="Comic Sans MS" pitchFamily="66" charset="0"/>
              </a:rPr>
              <a:t>1u</a:t>
            </a:r>
            <a:r>
              <a:rPr lang="en-US" dirty="0" smtClean="0">
                <a:solidFill>
                  <a:srgbClr val="0606BA"/>
                </a:solidFill>
                <a:latin typeface="Comic Sans MS" pitchFamily="66" charset="0"/>
              </a:rPr>
              <a:t> = -0.184 </a:t>
            </a:r>
            <a:r>
              <a:rPr lang="en-US" dirty="0">
                <a:solidFill>
                  <a:srgbClr val="0606BA"/>
                </a:solidFill>
                <a:latin typeface="Comic Sans MS" pitchFamily="66" charset="0"/>
              </a:rPr>
              <a:t>± </a:t>
            </a:r>
            <a:r>
              <a:rPr lang="en-US" dirty="0" smtClean="0">
                <a:solidFill>
                  <a:srgbClr val="0606BA"/>
                </a:solidFill>
                <a:latin typeface="Comic Sans MS" pitchFamily="66" charset="0"/>
              </a:rPr>
              <a:t>0.005</a:t>
            </a:r>
          </a:p>
          <a:p>
            <a:r>
              <a:rPr lang="en-US" dirty="0" smtClean="0">
                <a:solidFill>
                  <a:srgbClr val="0606BA"/>
                </a:solidFill>
                <a:latin typeface="Comic Sans MS" pitchFamily="66" charset="0"/>
              </a:rPr>
              <a:t>C</a:t>
            </a:r>
            <a:r>
              <a:rPr lang="en-US" baseline="-25000" dirty="0" smtClean="0">
                <a:solidFill>
                  <a:srgbClr val="0606BA"/>
                </a:solidFill>
                <a:latin typeface="Comic Sans MS" pitchFamily="66" charset="0"/>
              </a:rPr>
              <a:t>1d</a:t>
            </a:r>
            <a:r>
              <a:rPr lang="en-US" dirty="0" smtClean="0">
                <a:solidFill>
                  <a:srgbClr val="0606BA"/>
                </a:solidFill>
                <a:latin typeface="Comic Sans MS" pitchFamily="66" charset="0"/>
              </a:rPr>
              <a:t> </a:t>
            </a:r>
            <a:r>
              <a:rPr lang="en-US" dirty="0">
                <a:solidFill>
                  <a:srgbClr val="0606BA"/>
                </a:solidFill>
                <a:latin typeface="Comic Sans MS" pitchFamily="66" charset="0"/>
              </a:rPr>
              <a:t>= </a:t>
            </a:r>
            <a:r>
              <a:rPr lang="en-US" dirty="0" smtClean="0">
                <a:solidFill>
                  <a:srgbClr val="0606BA"/>
                </a:solidFill>
                <a:latin typeface="Comic Sans MS" pitchFamily="66" charset="0"/>
              </a:rPr>
              <a:t> 0.336 </a:t>
            </a:r>
            <a:r>
              <a:rPr lang="en-US" dirty="0">
                <a:solidFill>
                  <a:srgbClr val="0606BA"/>
                </a:solidFill>
                <a:latin typeface="Comic Sans MS" pitchFamily="66" charset="0"/>
              </a:rPr>
              <a:t>± 0.005</a:t>
            </a:r>
          </a:p>
          <a:p>
            <a:r>
              <a:rPr lang="en-US" dirty="0" smtClean="0">
                <a:solidFill>
                  <a:srgbClr val="0606BA"/>
                </a:solidFill>
                <a:latin typeface="Comic Sans MS" pitchFamily="66" charset="0"/>
              </a:rPr>
              <a:t>(</a:t>
            </a:r>
            <a:r>
              <a:rPr lang="en-US" dirty="0">
                <a:solidFill>
                  <a:srgbClr val="0606BA"/>
                </a:solidFill>
                <a:latin typeface="Comic Sans MS" pitchFamily="66" charset="0"/>
              </a:rPr>
              <a:t>only 4% of </a:t>
            </a:r>
            <a:r>
              <a:rPr lang="en-US" dirty="0" smtClean="0">
                <a:solidFill>
                  <a:srgbClr val="0606BA"/>
                </a:solidFill>
                <a:latin typeface="Comic Sans MS" pitchFamily="66" charset="0"/>
              </a:rPr>
              <a:t>data)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72C9B-297C-4005-948F-2ACD08B3BEEA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517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14726" algn="l"/>
                <a:tab pos="829452" algn="l"/>
                <a:tab pos="1244178" algn="l"/>
                <a:tab pos="1658904" algn="l"/>
                <a:tab pos="2073631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eaLnBrk="0">
              <a:tabLst>
                <a:tab pos="414726" algn="l"/>
                <a:tab pos="829452" algn="l"/>
                <a:tab pos="1244178" algn="l"/>
                <a:tab pos="1658904" algn="l"/>
                <a:tab pos="2073631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>
              <a:tabLst>
                <a:tab pos="414726" algn="l"/>
                <a:tab pos="829452" algn="l"/>
                <a:tab pos="1244178" algn="l"/>
                <a:tab pos="1658904" algn="l"/>
                <a:tab pos="2073631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>
              <a:tabLst>
                <a:tab pos="414726" algn="l"/>
                <a:tab pos="829452" algn="l"/>
                <a:tab pos="1244178" algn="l"/>
                <a:tab pos="1658904" algn="l"/>
                <a:tab pos="2073631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>
              <a:tabLst>
                <a:tab pos="414726" algn="l"/>
                <a:tab pos="829452" algn="l"/>
                <a:tab pos="1244178" algn="l"/>
                <a:tab pos="1658904" algn="l"/>
                <a:tab pos="2073631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80994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695720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10446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525172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14726" algn="l"/>
                <a:tab pos="829452" algn="l"/>
                <a:tab pos="1244178" algn="l"/>
                <a:tab pos="1658904" algn="l"/>
                <a:tab pos="2073631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/>
            <a:fld id="{4DFF65DF-B2FD-4417-AB37-74214187F9B5}" type="slidenum">
              <a:rPr lang="en-US" altLang="en-US">
                <a:solidFill>
                  <a:srgbClr val="008000"/>
                </a:solidFill>
                <a:latin typeface="Times New Roman" pitchFamily="16" charset="0"/>
              </a:rPr>
              <a:pPr eaLnBrk="1"/>
              <a:t>26</a:t>
            </a:fld>
            <a:endParaRPr lang="en-US" altLang="en-US">
              <a:solidFill>
                <a:srgbClr val="008000"/>
              </a:solidFill>
              <a:latin typeface="Times New Roman" pitchFamily="16" charset="0"/>
            </a:endParaRPr>
          </a:p>
        </p:txBody>
      </p:sp>
      <p:sp>
        <p:nvSpPr>
          <p:cNvPr id="3584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6481" y="11521"/>
            <a:ext cx="8228160" cy="979079"/>
          </a:xfrm>
        </p:spPr>
        <p:txBody>
          <a:bodyPr tIns="25145">
            <a:normAutofit/>
          </a:bodyPr>
          <a:lstStyle/>
          <a:p>
            <a:pPr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altLang="en-US" sz="3200" dirty="0" smtClean="0">
                <a:solidFill>
                  <a:srgbClr val="FF0000"/>
                </a:solidFill>
                <a:latin typeface="Comic Sans MS" pitchFamily="66" charset="0"/>
              </a:rPr>
              <a:t>Weak Mixing Angle Result</a:t>
            </a:r>
          </a:p>
        </p:txBody>
      </p:sp>
      <p:sp>
        <p:nvSpPr>
          <p:cNvPr id="35847" name="Text Box 4"/>
          <p:cNvSpPr txBox="1">
            <a:spLocks noChangeArrowheads="1"/>
          </p:cNvSpPr>
          <p:nvPr/>
        </p:nvSpPr>
        <p:spPr bwMode="auto">
          <a:xfrm>
            <a:off x="6587153" y="5636415"/>
            <a:ext cx="2409794" cy="753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 eaLnBrk="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eaLnBrk="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>
              <a:lnSpc>
                <a:spcPct val="111000"/>
              </a:lnSpc>
            </a:pPr>
            <a:r>
              <a:rPr lang="en-US" altLang="en-US" sz="1200" dirty="0" smtClean="0">
                <a:solidFill>
                  <a:srgbClr val="000000"/>
                </a:solidFill>
                <a:latin typeface="PT Sans" pitchFamily="32" charset="0"/>
              </a:rPr>
              <a:t>Curve from </a:t>
            </a:r>
          </a:p>
          <a:p>
            <a:pPr algn="ctr" eaLnBrk="1">
              <a:lnSpc>
                <a:spcPct val="111000"/>
              </a:lnSpc>
            </a:pPr>
            <a:r>
              <a:rPr lang="en-US" altLang="en-US" sz="1200" dirty="0" err="1" smtClean="0">
                <a:solidFill>
                  <a:srgbClr val="000000"/>
                </a:solidFill>
                <a:latin typeface="PT Sans" pitchFamily="32" charset="0"/>
              </a:rPr>
              <a:t>Erler</a:t>
            </a:r>
            <a:r>
              <a:rPr lang="en-US" altLang="en-US" sz="1200" dirty="0" smtClean="0">
                <a:solidFill>
                  <a:srgbClr val="000000"/>
                </a:solidFill>
                <a:latin typeface="PT Sans" pitchFamily="32" charset="0"/>
              </a:rPr>
              <a:t>, </a:t>
            </a:r>
            <a:r>
              <a:rPr lang="en-US" altLang="en-US" sz="1200" dirty="0" err="1" smtClean="0">
                <a:solidFill>
                  <a:srgbClr val="000000"/>
                </a:solidFill>
                <a:latin typeface="PT Sans" pitchFamily="32" charset="0"/>
              </a:rPr>
              <a:t>Kurylov</a:t>
            </a:r>
            <a:r>
              <a:rPr lang="en-US" altLang="en-US" sz="1200" dirty="0">
                <a:solidFill>
                  <a:srgbClr val="000000"/>
                </a:solidFill>
                <a:latin typeface="PT Sans" pitchFamily="32" charset="0"/>
              </a:rPr>
              <a:t>, </a:t>
            </a:r>
            <a:r>
              <a:rPr lang="en-US" altLang="en-US" sz="1200" dirty="0" smtClean="0">
                <a:solidFill>
                  <a:srgbClr val="000000"/>
                </a:solidFill>
                <a:latin typeface="PT Sans" pitchFamily="32" charset="0"/>
              </a:rPr>
              <a:t>Ramsey-</a:t>
            </a:r>
            <a:r>
              <a:rPr lang="en-US" altLang="en-US" sz="1200" dirty="0" err="1" smtClean="0">
                <a:solidFill>
                  <a:srgbClr val="000000"/>
                </a:solidFill>
                <a:latin typeface="PT Sans" pitchFamily="32" charset="0"/>
              </a:rPr>
              <a:t>Musolf</a:t>
            </a:r>
            <a:r>
              <a:rPr lang="en-US" altLang="en-US" sz="1200" dirty="0">
                <a:solidFill>
                  <a:srgbClr val="000000"/>
                </a:solidFill>
                <a:latin typeface="PT Sans" pitchFamily="32" charset="0"/>
              </a:rPr>
              <a:t>,</a:t>
            </a:r>
          </a:p>
          <a:p>
            <a:pPr algn="ctr" eaLnBrk="1">
              <a:lnSpc>
                <a:spcPct val="111000"/>
              </a:lnSpc>
            </a:pPr>
            <a:r>
              <a:rPr lang="en-US" altLang="en-US" sz="1200" dirty="0" smtClean="0">
                <a:solidFill>
                  <a:srgbClr val="000000"/>
                </a:solidFill>
                <a:latin typeface="PT Sans" pitchFamily="32" charset="0"/>
              </a:rPr>
              <a:t>PRD</a:t>
            </a:r>
            <a:r>
              <a:rPr lang="en-US" altLang="en-US" sz="1200" b="1" dirty="0" smtClean="0">
                <a:solidFill>
                  <a:srgbClr val="000000"/>
                </a:solidFill>
                <a:latin typeface="PT Sans" pitchFamily="32" charset="0"/>
              </a:rPr>
              <a:t>68</a:t>
            </a:r>
            <a:r>
              <a:rPr lang="en-US" altLang="en-US" sz="1200" dirty="0">
                <a:solidFill>
                  <a:srgbClr val="000000"/>
                </a:solidFill>
                <a:latin typeface="PT Sans" pitchFamily="32" charset="0"/>
              </a:rPr>
              <a:t>, 016006 (2003)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39849" y="1702259"/>
            <a:ext cx="6447304" cy="4687784"/>
            <a:chOff x="139849" y="1702259"/>
            <a:chExt cx="6447304" cy="4687784"/>
          </a:xfrm>
        </p:grpSpPr>
        <p:pic>
          <p:nvPicPr>
            <p:cNvPr id="35845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139849" y="1861073"/>
              <a:ext cx="6347012" cy="45289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6282466" y="1702259"/>
              <a:ext cx="304687" cy="4063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28000" y="968834"/>
            <a:ext cx="548640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056925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56" y="1066800"/>
            <a:ext cx="5353644" cy="540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solidFill>
                  <a:srgbClr val="FF0000"/>
                </a:solidFill>
                <a:latin typeface="Comic Sans MS" pitchFamily="66" charset="0"/>
              </a:rPr>
              <a:t>Quality of the Majority of Q-weak Data</a:t>
            </a:r>
            <a:endParaRPr lang="en-US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2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9CF9228B-BAE7-4C27-AFEC-6635D32D84B3}" type="slidenum">
              <a:rPr lang="en-US" smtClean="0">
                <a:solidFill>
                  <a:prstClr val="white"/>
                </a:solidFill>
              </a:rPr>
              <a:pPr/>
              <a:t>27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892038" y="6492764"/>
            <a:ext cx="1359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</a:rPr>
              <a:t>James Dowd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6072746" y="1219200"/>
            <a:ext cx="0" cy="3451259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6589862"/>
            <a:ext cx="1892754" cy="16504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09600" y="4114800"/>
            <a:ext cx="52578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867400" y="1981200"/>
            <a:ext cx="32766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Asymmetry</a:t>
            </a:r>
            <a:r>
              <a:rPr lang="en-US" dirty="0" smtClean="0">
                <a:latin typeface="Comic Sans MS" pitchFamily="66" charset="0"/>
              </a:rPr>
              <a:t> - As expected, the probability of a fit to </a:t>
            </a:r>
            <a:r>
              <a:rPr lang="en-US" dirty="0" err="1" smtClean="0">
                <a:latin typeface="Comic Sans MS" pitchFamily="66" charset="0"/>
              </a:rPr>
              <a:t>A</a:t>
            </a:r>
            <a:r>
              <a:rPr lang="en-US" baseline="-25000" dirty="0" err="1" smtClean="0">
                <a:latin typeface="Comic Sans MS" pitchFamily="66" charset="0"/>
              </a:rPr>
              <a:t>pv</a:t>
            </a:r>
            <a:r>
              <a:rPr lang="en-US" dirty="0" smtClean="0">
                <a:latin typeface="Comic Sans MS" pitchFamily="66" charset="0"/>
              </a:rPr>
              <a:t> = constant improves with corrections to remove noise.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867399" y="4191000"/>
            <a:ext cx="32766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Null </a:t>
            </a:r>
            <a:r>
              <a:rPr lang="en-US" dirty="0" smtClean="0">
                <a:latin typeface="Comic Sans MS" pitchFamily="66" charset="0"/>
              </a:rPr>
              <a:t>– This Null is consistent with zero, and the probability of a fit to Null = constant is okay. </a:t>
            </a:r>
          </a:p>
        </p:txBody>
      </p:sp>
      <p:sp>
        <p:nvSpPr>
          <p:cNvPr id="16" name="Smiley Face 15"/>
          <p:cNvSpPr>
            <a:spLocks noChangeAspect="1"/>
          </p:cNvSpPr>
          <p:nvPr/>
        </p:nvSpPr>
        <p:spPr>
          <a:xfrm>
            <a:off x="7086600" y="3200400"/>
            <a:ext cx="457200" cy="4572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iley Face 16"/>
          <p:cNvSpPr>
            <a:spLocks noChangeAspect="1"/>
          </p:cNvSpPr>
          <p:nvPr/>
        </p:nvSpPr>
        <p:spPr>
          <a:xfrm>
            <a:off x="7162800" y="5638800"/>
            <a:ext cx="457200" cy="4572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41970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  <p:bldP spid="1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6775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Potential Impact </a:t>
            </a:r>
            <a:r>
              <a:rPr lang="en-US" sz="3200" u="none" dirty="0" smtClean="0">
                <a:solidFill>
                  <a:srgbClr val="FF0000"/>
                </a:solidFill>
                <a:latin typeface="Comic Sans MS" pitchFamily="66" charset="0"/>
              </a:rPr>
              <a:t>with Final Result </a:t>
            </a:r>
            <a:br>
              <a:rPr lang="en-US" sz="3200" u="none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sz="2800" u="none" dirty="0" smtClean="0">
                <a:solidFill>
                  <a:srgbClr val="FF0000"/>
                </a:solidFill>
                <a:latin typeface="Comic Sans MS" pitchFamily="66" charset="0"/>
              </a:rPr>
              <a:t>(Assuming SM Value)</a:t>
            </a:r>
            <a:endParaRPr lang="en-US" sz="2800" u="none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2925" y="1243600"/>
            <a:ext cx="8058150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781425" y="4906059"/>
            <a:ext cx="289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99CC"/>
                </a:solidFill>
              </a:rPr>
              <a:t>Fit without this experiment (large error band not shown)</a:t>
            </a:r>
            <a:endParaRPr lang="en-US" dirty="0">
              <a:solidFill>
                <a:srgbClr val="0099CC"/>
              </a:solidFill>
            </a:endParaRPr>
          </a:p>
        </p:txBody>
      </p:sp>
      <p:cxnSp>
        <p:nvCxnSpPr>
          <p:cNvPr id="7" name="Straight Arrow Connector 6"/>
          <p:cNvCxnSpPr>
            <a:stCxn id="6" idx="1"/>
          </p:cNvCxnSpPr>
          <p:nvPr/>
        </p:nvCxnSpPr>
        <p:spPr>
          <a:xfrm flipH="1" flipV="1">
            <a:off x="2162175" y="4695825"/>
            <a:ext cx="1619250" cy="533400"/>
          </a:xfrm>
          <a:prstGeom prst="straightConnector1">
            <a:avLst/>
          </a:prstGeom>
          <a:ln w="28575">
            <a:solidFill>
              <a:srgbClr val="0099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72C9B-297C-4005-948F-2ACD08B3BEEA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4446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3"/>
          </a:xfrm>
        </p:spPr>
        <p:txBody>
          <a:bodyPr>
            <a:normAutofit fontScale="90000"/>
          </a:bodyPr>
          <a:lstStyle/>
          <a:p>
            <a:r>
              <a:rPr lang="en-US" altLang="en-US" sz="32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altLang="en-US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altLang="en-US" sz="2800" dirty="0" smtClean="0">
                <a:solidFill>
                  <a:srgbClr val="FF0000"/>
                </a:solidFill>
                <a:latin typeface="Comic Sans MS" pitchFamily="66" charset="0"/>
              </a:rPr>
              <a:t>Transverse Asymmetry Measurement</a:t>
            </a:r>
            <a:br>
              <a:rPr lang="en-US" altLang="en-US" sz="2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altLang="en-US" sz="2800" dirty="0" smtClean="0">
                <a:solidFill>
                  <a:srgbClr val="FF0000"/>
                </a:solidFill>
                <a:latin typeface="Comic Sans MS" pitchFamily="66" charset="0"/>
              </a:rPr>
              <a:t>in </a:t>
            </a:r>
            <a:r>
              <a:rPr lang="en-US" altLang="en-US" sz="2800" dirty="0" err="1" smtClean="0">
                <a:solidFill>
                  <a:srgbClr val="FF0000"/>
                </a:solidFill>
                <a:latin typeface="Comic Sans MS" pitchFamily="66" charset="0"/>
              </a:rPr>
              <a:t>e+p</a:t>
            </a:r>
            <a:r>
              <a:rPr lang="en-US" altLang="en-US" sz="2800" dirty="0" smtClean="0">
                <a:solidFill>
                  <a:srgbClr val="FF0000"/>
                </a:solidFill>
                <a:latin typeface="Comic Sans MS" pitchFamily="66" charset="0"/>
              </a:rPr>
              <a:t> Elastic Scattering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E2B882-4EB4-4CAA-B0DE-7A2BC484CE27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32775" name="Rectangle 11"/>
          <p:cNvSpPr>
            <a:spLocks noChangeArrowheads="1"/>
          </p:cNvSpPr>
          <p:nvPr/>
        </p:nvSpPr>
        <p:spPr bwMode="auto">
          <a:xfrm>
            <a:off x="152400" y="1066800"/>
            <a:ext cx="58674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altLang="en-US" sz="1600" dirty="0" err="1" smtClean="0">
                <a:latin typeface="Comic Sans MS" pitchFamily="66" charset="0"/>
              </a:rPr>
              <a:t>B</a:t>
            </a:r>
            <a:r>
              <a:rPr lang="en-US" altLang="en-US" sz="1600" baseline="-25000" dirty="0" err="1" smtClean="0">
                <a:latin typeface="Comic Sans MS" pitchFamily="66" charset="0"/>
              </a:rPr>
              <a:t>n</a:t>
            </a:r>
            <a:r>
              <a:rPr lang="en-US" altLang="en-US" sz="1600" baseline="-25000" dirty="0" smtClean="0">
                <a:latin typeface="Comic Sans MS" pitchFamily="66" charset="0"/>
              </a:rPr>
              <a:t> </a:t>
            </a:r>
            <a:r>
              <a:rPr lang="en-US" altLang="en-US" sz="1600" dirty="0" smtClean="0">
                <a:latin typeface="Comic Sans MS" pitchFamily="66" charset="0"/>
              </a:rPr>
              <a:t>is a parity </a:t>
            </a:r>
            <a:r>
              <a:rPr lang="en-US" altLang="en-US" sz="1600" u="sng" dirty="0">
                <a:latin typeface="Comic Sans MS" pitchFamily="66" charset="0"/>
              </a:rPr>
              <a:t>conserving</a:t>
            </a:r>
            <a:r>
              <a:rPr lang="en-US" altLang="en-US" sz="1600" dirty="0">
                <a:latin typeface="Comic Sans MS" pitchFamily="66" charset="0"/>
              </a:rPr>
              <a:t>, transverse asymmetry </a:t>
            </a:r>
            <a:endParaRPr lang="en-US" altLang="en-US" sz="1600" dirty="0" smtClean="0">
              <a:latin typeface="Comic Sans MS" pitchFamily="66" charset="0"/>
            </a:endParaRPr>
          </a:p>
          <a:p>
            <a:pPr algn="ctr"/>
            <a:r>
              <a:rPr lang="en-US" altLang="en-US" sz="1600" dirty="0" smtClean="0">
                <a:latin typeface="Comic Sans MS" pitchFamily="66" charset="0"/>
              </a:rPr>
              <a:t>due to 2</a:t>
            </a:r>
            <a:r>
              <a:rPr lang="el-GR" altLang="en-US" sz="1600" dirty="0" smtClean="0">
                <a:latin typeface="Comic Sans MS" pitchFamily="66" charset="0"/>
              </a:rPr>
              <a:t>γ</a:t>
            </a:r>
            <a:r>
              <a:rPr lang="en-US" altLang="en-US" sz="1600" dirty="0" smtClean="0">
                <a:latin typeface="Comic Sans MS" pitchFamily="66" charset="0"/>
              </a:rPr>
              <a:t> exchange. </a:t>
            </a:r>
          </a:p>
          <a:p>
            <a:pPr algn="ctr"/>
            <a:endParaRPr lang="en-US" altLang="en-US" sz="1600" dirty="0" smtClean="0">
              <a:latin typeface="Comic Sans MS" pitchFamily="66" charset="0"/>
            </a:endParaRPr>
          </a:p>
          <a:p>
            <a:pPr algn="ctr"/>
            <a:r>
              <a:rPr lang="en-US" altLang="en-US" sz="1600" dirty="0" err="1" smtClean="0">
                <a:latin typeface="Comic Sans MS" pitchFamily="66" charset="0"/>
              </a:rPr>
              <a:t>B</a:t>
            </a:r>
            <a:r>
              <a:rPr lang="en-US" altLang="en-US" sz="1600" baseline="-25000" dirty="0" err="1" smtClean="0">
                <a:latin typeface="Comic Sans MS" pitchFamily="66" charset="0"/>
              </a:rPr>
              <a:t>n</a:t>
            </a:r>
            <a:r>
              <a:rPr lang="en-US" altLang="en-US" sz="1600" dirty="0" smtClean="0">
                <a:latin typeface="Comic Sans MS" pitchFamily="66" charset="0"/>
              </a:rPr>
              <a:t> with 100% transverse polarization is O(100) times larger than </a:t>
            </a:r>
            <a:r>
              <a:rPr lang="en-US" altLang="en-US" sz="1600" dirty="0" err="1" smtClean="0">
                <a:latin typeface="Comic Sans MS" pitchFamily="66" charset="0"/>
              </a:rPr>
              <a:t>Apv</a:t>
            </a:r>
            <a:r>
              <a:rPr lang="en-US" altLang="en-US" sz="1600" dirty="0" smtClean="0">
                <a:latin typeface="Comic Sans MS" pitchFamily="66" charset="0"/>
              </a:rPr>
              <a:t> with 100% longitudinal polarization. </a:t>
            </a:r>
          </a:p>
          <a:p>
            <a:pPr algn="ctr"/>
            <a:endParaRPr lang="en-US" altLang="en-US" sz="1600" dirty="0" smtClean="0">
              <a:latin typeface="Comic Sans MS" pitchFamily="66" charset="0"/>
            </a:endParaRPr>
          </a:p>
          <a:p>
            <a:pPr algn="ctr"/>
            <a:r>
              <a:rPr lang="en-US" altLang="en-US" sz="1600" dirty="0" smtClean="0">
                <a:latin typeface="Comic Sans MS" pitchFamily="66" charset="0"/>
              </a:rPr>
              <a:t> We carefully measured it because it leads to </a:t>
            </a:r>
            <a:r>
              <a:rPr lang="en-US" altLang="en-US" sz="1600" dirty="0">
                <a:latin typeface="Comic Sans MS" pitchFamily="66" charset="0"/>
              </a:rPr>
              <a:t>a ppb-level correction in our </a:t>
            </a:r>
            <a:r>
              <a:rPr lang="en-US" altLang="en-US" sz="1600" dirty="0" smtClean="0">
                <a:latin typeface="Comic Sans MS" pitchFamily="66" charset="0"/>
              </a:rPr>
              <a:t>PV data </a:t>
            </a:r>
            <a:r>
              <a:rPr lang="en-US" altLang="en-US" sz="1600" dirty="0">
                <a:latin typeface="Comic Sans MS" pitchFamily="66" charset="0"/>
              </a:rPr>
              <a:t>due to a few </a:t>
            </a:r>
            <a:r>
              <a:rPr lang="en-US" altLang="en-US" sz="1600" dirty="0" smtClean="0">
                <a:latin typeface="Comic Sans MS" pitchFamily="66" charset="0"/>
              </a:rPr>
              <a:t>% P</a:t>
            </a:r>
            <a:r>
              <a:rPr lang="en-US" altLang="en-US" sz="1600" baseline="-25000" dirty="0" smtClean="0">
                <a:latin typeface="Comic Sans MS" pitchFamily="66" charset="0"/>
              </a:rPr>
              <a:t>t</a:t>
            </a:r>
            <a:r>
              <a:rPr lang="en-US" altLang="en-US" sz="1600" dirty="0" smtClean="0">
                <a:latin typeface="Comic Sans MS" pitchFamily="66" charset="0"/>
              </a:rPr>
              <a:t> </a:t>
            </a:r>
            <a:r>
              <a:rPr lang="en-US" altLang="en-US" sz="1600" dirty="0">
                <a:latin typeface="Comic Sans MS" pitchFamily="66" charset="0"/>
              </a:rPr>
              <a:t>and small broken </a:t>
            </a:r>
            <a:r>
              <a:rPr lang="en-US" altLang="en-US" sz="1600" dirty="0" err="1">
                <a:latin typeface="Comic Sans MS" pitchFamily="66" charset="0"/>
              </a:rPr>
              <a:t>azimuthal</a:t>
            </a:r>
            <a:r>
              <a:rPr lang="en-US" altLang="en-US" sz="1600" dirty="0">
                <a:latin typeface="Comic Sans MS" pitchFamily="66" charset="0"/>
              </a:rPr>
              <a:t> asymmetries in our detector. </a:t>
            </a:r>
          </a:p>
        </p:txBody>
      </p:sp>
      <p:pic>
        <p:nvPicPr>
          <p:cNvPr id="3277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3505200"/>
            <a:ext cx="2100263" cy="891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066800"/>
            <a:ext cx="2280285" cy="1445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28600" y="4495800"/>
            <a:ext cx="3657600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en-US" sz="1600" dirty="0" smtClean="0">
                <a:latin typeface="Comic Sans MS" pitchFamily="66" charset="0"/>
              </a:rPr>
              <a:t>Since </a:t>
            </a:r>
            <a:r>
              <a:rPr lang="en-US" altLang="en-US" sz="1600" dirty="0" err="1" smtClean="0">
                <a:latin typeface="Comic Sans MS" pitchFamily="66" charset="0"/>
              </a:rPr>
              <a:t>B</a:t>
            </a:r>
            <a:r>
              <a:rPr lang="en-US" altLang="en-US" sz="1600" baseline="-25000" dirty="0" err="1" smtClean="0">
                <a:latin typeface="Comic Sans MS" pitchFamily="66" charset="0"/>
              </a:rPr>
              <a:t>n</a:t>
            </a:r>
            <a:r>
              <a:rPr lang="en-US" altLang="en-US" sz="1600" dirty="0" smtClean="0">
                <a:latin typeface="Comic Sans MS" pitchFamily="66" charset="0"/>
              </a:rPr>
              <a:t> depends on the imaginary part of the 2</a:t>
            </a:r>
            <a:r>
              <a:rPr lang="el-GR" altLang="en-US" sz="1600" dirty="0" smtClean="0">
                <a:latin typeface="Comic Sans MS" pitchFamily="66" charset="0"/>
              </a:rPr>
              <a:t>γ</a:t>
            </a:r>
            <a:r>
              <a:rPr lang="en-US" altLang="en-US" sz="1600" dirty="0" smtClean="0">
                <a:latin typeface="Comic Sans MS" pitchFamily="66" charset="0"/>
              </a:rPr>
              <a:t> exchange amplitude, our 1.16 </a:t>
            </a:r>
            <a:r>
              <a:rPr lang="en-US" altLang="en-US" sz="1600" dirty="0" err="1" smtClean="0">
                <a:latin typeface="Comic Sans MS" pitchFamily="66" charset="0"/>
              </a:rPr>
              <a:t>GeV</a:t>
            </a:r>
            <a:r>
              <a:rPr lang="en-US" altLang="en-US" sz="1600" dirty="0" smtClean="0">
                <a:latin typeface="Comic Sans MS" pitchFamily="66" charset="0"/>
              </a:rPr>
              <a:t> beam energy data p</a:t>
            </a:r>
            <a:r>
              <a:rPr lang="en-US" sz="1600" dirty="0" smtClean="0">
                <a:latin typeface="Comic Sans MS" pitchFamily="66" charset="0"/>
              </a:rPr>
              <a:t>rovides an integral measurement of all excitations of the proton up to </a:t>
            </a:r>
            <a:r>
              <a:rPr lang="en-US" sz="1600" dirty="0" err="1" smtClean="0">
                <a:latin typeface="Comic Sans MS" pitchFamily="66" charset="0"/>
              </a:rPr>
              <a:t>E</a:t>
            </a:r>
            <a:r>
              <a:rPr lang="en-US" sz="1600" baseline="-25000" dirty="0" err="1" smtClean="0">
                <a:latin typeface="Comic Sans MS" pitchFamily="66" charset="0"/>
              </a:rPr>
              <a:t>cm</a:t>
            </a:r>
            <a:r>
              <a:rPr lang="en-US" sz="1600" dirty="0" smtClean="0">
                <a:latin typeface="Comic Sans MS" pitchFamily="66" charset="0"/>
              </a:rPr>
              <a:t> = 1.7 </a:t>
            </a:r>
            <a:r>
              <a:rPr lang="en-US" sz="1600" dirty="0" err="1" smtClean="0">
                <a:latin typeface="Comic Sans MS" pitchFamily="66" charset="0"/>
              </a:rPr>
              <a:t>GeV</a:t>
            </a:r>
            <a:r>
              <a:rPr lang="en-US" sz="1600" dirty="0" smtClean="0">
                <a:latin typeface="Comic Sans MS" pitchFamily="66" charset="0"/>
              </a:rPr>
              <a:t>.</a:t>
            </a:r>
            <a:endParaRPr lang="en-US" sz="1600" dirty="0">
              <a:latin typeface="Comic Sans MS" pitchFamily="66" charset="0"/>
            </a:endParaRPr>
          </a:p>
        </p:txBody>
      </p:sp>
      <p:pic>
        <p:nvPicPr>
          <p:cNvPr id="210945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3429000"/>
            <a:ext cx="481965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172200" y="3657600"/>
            <a:ext cx="25074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Uncorrected asymmetry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8077200" y="990600"/>
            <a:ext cx="0" cy="1676400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864191" y="2667000"/>
            <a:ext cx="31646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B </a:t>
            </a:r>
            <a:r>
              <a:rPr lang="en-US" sz="1400" dirty="0" err="1" smtClean="0">
                <a:latin typeface="Comic Sans MS" pitchFamily="66" charset="0"/>
              </a:rPr>
              <a:t>Waidyawansa</a:t>
            </a:r>
            <a:r>
              <a:rPr lang="en-US" sz="1400" dirty="0" smtClean="0">
                <a:latin typeface="Comic Sans MS" pitchFamily="66" charset="0"/>
              </a:rPr>
              <a:t> talk at PAVI14,</a:t>
            </a:r>
          </a:p>
          <a:p>
            <a:r>
              <a:rPr lang="en-US" sz="1400" b="1" dirty="0" smtClean="0">
                <a:latin typeface="Comic Sans MS" pitchFamily="66" charset="0"/>
                <a:hlinkClick r:id="rId6"/>
              </a:rPr>
              <a:t>http://pavi14.syr.edu/Slides.html</a:t>
            </a:r>
            <a:endParaRPr lang="en-US" sz="1400" b="1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411163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3300"/>
                </a:solidFill>
                <a:latin typeface="Comic Sans MS" pitchFamily="66" charset="0"/>
              </a:rPr>
              <a:t>The Quark Weak Vector Charges</a:t>
            </a:r>
          </a:p>
        </p:txBody>
      </p:sp>
      <p:sp>
        <p:nvSpPr>
          <p:cNvPr id="421891" name="Text Box 3"/>
          <p:cNvSpPr txBox="1">
            <a:spLocks noChangeArrowheads="1"/>
          </p:cNvSpPr>
          <p:nvPr/>
        </p:nvSpPr>
        <p:spPr bwMode="auto">
          <a:xfrm>
            <a:off x="304800" y="5562600"/>
            <a:ext cx="8610600" cy="83099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This suppression </a:t>
            </a:r>
            <a:r>
              <a:rPr lang="en-US" sz="1600" dirty="0">
                <a:latin typeface="Comic Sans MS" pitchFamily="66" charset="0"/>
              </a:rPr>
              <a:t>of the proton weak charge in the </a:t>
            </a:r>
            <a:r>
              <a:rPr lang="en-US" sz="1600" dirty="0" smtClean="0">
                <a:latin typeface="Comic Sans MS" pitchFamily="66" charset="0"/>
              </a:rPr>
              <a:t>SM makes any deviations </a:t>
            </a:r>
            <a:r>
              <a:rPr lang="en-US" sz="1600" u="sng" dirty="0" smtClean="0">
                <a:latin typeface="Comic Sans MS" pitchFamily="66" charset="0"/>
              </a:rPr>
              <a:t>relatively</a:t>
            </a:r>
            <a:r>
              <a:rPr lang="en-US" sz="1600" dirty="0" smtClean="0">
                <a:latin typeface="Comic Sans MS" pitchFamily="66" charset="0"/>
              </a:rPr>
              <a:t> large.    With an experimental accuracy of 4%, </a:t>
            </a:r>
            <a:r>
              <a:rPr lang="en-US" sz="1600" dirty="0">
                <a:latin typeface="Comic Sans MS" pitchFamily="66" charset="0"/>
              </a:rPr>
              <a:t>i</a:t>
            </a:r>
            <a:r>
              <a:rPr lang="en-US" sz="1600" dirty="0" smtClean="0">
                <a:latin typeface="Comic Sans MS" pitchFamily="66" charset="0"/>
              </a:rPr>
              <a:t>t is possible to make the best measurement of sin</a:t>
            </a:r>
            <a:r>
              <a:rPr lang="en-US" sz="1600" baseline="30000" dirty="0" smtClean="0">
                <a:latin typeface="Comic Sans MS" pitchFamily="66" charset="0"/>
              </a:rPr>
              <a:t>2</a:t>
            </a:r>
            <a:r>
              <a:rPr lang="el-GR" sz="1600" dirty="0" smtClean="0">
                <a:latin typeface="Comic Sans MS" pitchFamily="66" charset="0"/>
              </a:rPr>
              <a:t>θ</a:t>
            </a:r>
            <a:r>
              <a:rPr lang="en-US" sz="1600" baseline="-25000" dirty="0" smtClean="0">
                <a:latin typeface="Comic Sans MS" pitchFamily="66" charset="0"/>
              </a:rPr>
              <a:t>W</a:t>
            </a:r>
            <a:r>
              <a:rPr lang="en-US" sz="1600" dirty="0" smtClean="0">
                <a:latin typeface="Comic Sans MS" pitchFamily="66" charset="0"/>
              </a:rPr>
              <a:t> at low energies </a:t>
            </a:r>
          </a:p>
        </p:txBody>
      </p:sp>
      <p:pic>
        <p:nvPicPr>
          <p:cNvPr id="11268" name="Picture 4" descr="weakcharg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2209800"/>
            <a:ext cx="6324600" cy="2590800"/>
          </a:xfrm>
        </p:spPr>
      </p:pic>
      <p:pic>
        <p:nvPicPr>
          <p:cNvPr id="11269" name="Picture 5" descr="gamma_exchan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990600"/>
            <a:ext cx="1700213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 descr="z0_exchang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1066800"/>
            <a:ext cx="1636713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609600" y="4800600"/>
            <a:ext cx="75438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latin typeface="Comic Sans MS" pitchFamily="66" charset="0"/>
              </a:rPr>
              <a:t>The roles </a:t>
            </a:r>
            <a:r>
              <a:rPr lang="en-US" sz="1600" dirty="0">
                <a:latin typeface="Comic Sans MS" pitchFamily="66" charset="0"/>
              </a:rPr>
              <a:t>of the proton and neutron are almost reversed:</a:t>
            </a:r>
          </a:p>
          <a:p>
            <a:pPr algn="ctr">
              <a:spcBef>
                <a:spcPct val="50000"/>
              </a:spcBef>
            </a:pPr>
            <a:r>
              <a:rPr lang="en-US" sz="1600" dirty="0" err="1">
                <a:latin typeface="Comic Sans MS" pitchFamily="66" charset="0"/>
              </a:rPr>
              <a:t>ie</a:t>
            </a:r>
            <a:r>
              <a:rPr lang="en-US" sz="1600" dirty="0">
                <a:latin typeface="Comic Sans MS" pitchFamily="66" charset="0"/>
              </a:rPr>
              <a:t>, neutron weak charge is dominant, proton weak charge is almost zero.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72C9B-297C-4005-948F-2ACD08B3BEE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495800" y="3657600"/>
            <a:ext cx="28194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648200" y="1066800"/>
            <a:ext cx="3581400" cy="3657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239000" y="2819400"/>
            <a:ext cx="1676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en-US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Q</a:t>
            </a:r>
            <a:r>
              <a:rPr lang="en-US" baseline="-250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w</a:t>
            </a:r>
            <a:r>
              <a:rPr lang="en-US" baseline="300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p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is the neutral-weak analog of the proton’s electric charge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1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1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1891" grpId="0" animBg="1"/>
      <p:bldP spid="11271" grpId="0"/>
      <p:bldP spid="9" grpId="0" animBg="1"/>
      <p:bldP spid="14" grpId="0" animBg="1"/>
      <p:bldP spid="1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1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143000"/>
            <a:ext cx="50387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6397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Elastic </a:t>
            </a:r>
            <a:r>
              <a:rPr lang="en-US" sz="3200" dirty="0" err="1" smtClean="0">
                <a:solidFill>
                  <a:srgbClr val="FF0000"/>
                </a:solidFill>
                <a:latin typeface="Comic Sans MS" pitchFamily="66" charset="0"/>
              </a:rPr>
              <a:t>e+p</a:t>
            </a:r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 Transverse Asymmetry Results</a:t>
            </a:r>
            <a:endParaRPr lang="en-US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1295400"/>
            <a:ext cx="3657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Our result is perhaps the most accurately measured </a:t>
            </a:r>
            <a:r>
              <a:rPr lang="en-US" dirty="0" err="1" smtClean="0">
                <a:latin typeface="Comic Sans MS" pitchFamily="66" charset="0"/>
              </a:rPr>
              <a:t>e+p</a:t>
            </a:r>
            <a:r>
              <a:rPr lang="en-US" dirty="0" smtClean="0">
                <a:latin typeface="Comic Sans MS" pitchFamily="66" charset="0"/>
              </a:rPr>
              <a:t> asymmetry at the </a:t>
            </a:r>
            <a:r>
              <a:rPr lang="en-US" dirty="0" err="1" smtClean="0">
                <a:latin typeface="Comic Sans MS" pitchFamily="66" charset="0"/>
              </a:rPr>
              <a:t>GeV</a:t>
            </a:r>
            <a:r>
              <a:rPr lang="en-US" dirty="0" smtClean="0">
                <a:latin typeface="Comic Sans MS" pitchFamily="66" charset="0"/>
              </a:rPr>
              <a:t> scale </a:t>
            </a:r>
          </a:p>
          <a:p>
            <a:r>
              <a:rPr lang="en-US" dirty="0" smtClean="0">
                <a:latin typeface="Comic Sans MS" pitchFamily="66" charset="0"/>
              </a:rPr>
              <a:t>(it’s a single spin asymmetry).</a:t>
            </a:r>
          </a:p>
          <a:p>
            <a:endParaRPr lang="en-US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r>
              <a:rPr lang="en-US" b="1" dirty="0" smtClean="0">
                <a:solidFill>
                  <a:srgbClr val="00B050"/>
                </a:solidFill>
                <a:latin typeface="Comic Sans MS" pitchFamily="66" charset="0"/>
              </a:rPr>
              <a:t>Green curve </a:t>
            </a:r>
            <a:r>
              <a:rPr lang="en-US" dirty="0" smtClean="0">
                <a:latin typeface="Comic Sans MS" pitchFamily="66" charset="0"/>
              </a:rPr>
              <a:t>- A pioneering model which used only MAID single </a:t>
            </a:r>
            <a:r>
              <a:rPr lang="el-GR" dirty="0" smtClean="0">
                <a:latin typeface="Comic Sans MS" pitchFamily="66" charset="0"/>
              </a:rPr>
              <a:t>π</a:t>
            </a:r>
            <a:r>
              <a:rPr lang="en-US" dirty="0" smtClean="0">
                <a:latin typeface="Comic Sans MS" pitchFamily="66" charset="0"/>
              </a:rPr>
              <a:t> amplitudes significantly under-predicted the data.  </a:t>
            </a:r>
          </a:p>
          <a:p>
            <a:endParaRPr lang="en-US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Red</a:t>
            </a:r>
            <a:r>
              <a:rPr lang="en-US" dirty="0" smtClean="0">
                <a:latin typeface="Comic Sans MS" pitchFamily="66" charset="0"/>
              </a:rPr>
              <a:t> and </a:t>
            </a:r>
            <a:r>
              <a:rPr lang="en-US" b="1" dirty="0" smtClean="0">
                <a:solidFill>
                  <a:srgbClr val="7030A0"/>
                </a:solidFill>
                <a:latin typeface="Comic Sans MS" pitchFamily="66" charset="0"/>
              </a:rPr>
              <a:t>Purple</a:t>
            </a:r>
            <a:r>
              <a:rPr lang="en-US" dirty="0" smtClean="0">
                <a:latin typeface="Comic Sans MS" pitchFamily="66" charset="0"/>
              </a:rPr>
              <a:t> curves - Models which use photo-production data to constrain the forward Compton amplitude do reasonably well.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29000" y="5791200"/>
            <a:ext cx="4927952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 Intermediate states in the 2</a:t>
            </a:r>
            <a:r>
              <a:rPr lang="el-GR" dirty="0" smtClean="0">
                <a:latin typeface="Comic Sans MS" pitchFamily="66" charset="0"/>
              </a:rPr>
              <a:t>γ</a:t>
            </a:r>
            <a:r>
              <a:rPr lang="en-US" dirty="0" smtClean="0">
                <a:latin typeface="Comic Sans MS" pitchFamily="66" charset="0"/>
              </a:rPr>
              <a:t> box diagram </a:t>
            </a:r>
          </a:p>
          <a:p>
            <a:r>
              <a:rPr lang="en-US" dirty="0" smtClean="0">
                <a:latin typeface="Comic Sans MS" pitchFamily="66" charset="0"/>
              </a:rPr>
              <a:t>like N + multi-</a:t>
            </a:r>
            <a:r>
              <a:rPr lang="el-GR" dirty="0" smtClean="0">
                <a:latin typeface="Comic Sans MS" pitchFamily="66" charset="0"/>
              </a:rPr>
              <a:t>π</a:t>
            </a:r>
            <a:r>
              <a:rPr lang="en-US" dirty="0" smtClean="0">
                <a:latin typeface="Comic Sans MS" pitchFamily="66" charset="0"/>
              </a:rPr>
              <a:t> are important.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19800" y="5334000"/>
            <a:ext cx="1752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sz="2400" dirty="0" smtClean="0">
                <a:latin typeface="Comic Sans MS" pitchFamily="66" charset="0"/>
              </a:rPr>
              <a:t>Θ</a:t>
            </a:r>
            <a:r>
              <a:rPr lang="en-US" sz="2400" baseline="-25000" dirty="0" smtClean="0">
                <a:latin typeface="Comic Sans MS" pitchFamily="66" charset="0"/>
              </a:rPr>
              <a:t>lab</a:t>
            </a:r>
            <a:r>
              <a:rPr lang="en-US" sz="2400" dirty="0" smtClean="0">
                <a:latin typeface="Comic Sans MS" pitchFamily="66" charset="0"/>
              </a:rPr>
              <a:t> (deg)</a:t>
            </a:r>
            <a:endParaRPr lang="en-US" sz="2400" baseline="-250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5200" y="2590800"/>
            <a:ext cx="803425" cy="81047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 smtClean="0">
                <a:latin typeface="Comic Sans MS" pitchFamily="66" charset="0"/>
              </a:rPr>
              <a:t>B</a:t>
            </a:r>
            <a:r>
              <a:rPr lang="en-US" sz="2800" baseline="-25000" dirty="0" err="1" smtClean="0">
                <a:latin typeface="Comic Sans MS" pitchFamily="66" charset="0"/>
              </a:rPr>
              <a:t>n</a:t>
            </a:r>
            <a:endParaRPr lang="en-US" sz="2800" baseline="-25000" dirty="0" smtClean="0">
              <a:latin typeface="Comic Sans MS" pitchFamily="66" charset="0"/>
            </a:endParaRPr>
          </a:p>
          <a:p>
            <a:pPr algn="ctr"/>
            <a:r>
              <a:rPr lang="en-US" sz="2800" baseline="-25000" dirty="0" smtClean="0">
                <a:latin typeface="Comic Sans MS" pitchFamily="66" charset="0"/>
              </a:rPr>
              <a:t>(</a:t>
            </a:r>
            <a:r>
              <a:rPr lang="en-US" sz="2800" baseline="-25000" dirty="0" err="1" smtClean="0">
                <a:latin typeface="Comic Sans MS" pitchFamily="66" charset="0"/>
              </a:rPr>
              <a:t>ppm</a:t>
            </a:r>
            <a:r>
              <a:rPr lang="en-US" sz="2800" baseline="-25000" dirty="0" smtClean="0">
                <a:latin typeface="Comic Sans MS" pitchFamily="66" charset="0"/>
              </a:rPr>
              <a:t>)</a:t>
            </a:r>
            <a:endParaRPr lang="en-US" sz="2800" baseline="-25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8683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Inelastic </a:t>
            </a:r>
            <a:r>
              <a:rPr lang="en-US" sz="2800" dirty="0" err="1" smtClean="0">
                <a:solidFill>
                  <a:srgbClr val="FF0000"/>
                </a:solidFill>
                <a:latin typeface="Comic Sans MS" pitchFamily="66" charset="0"/>
              </a:rPr>
              <a:t>e+p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 Transverse Asymmetry Results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2160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95400"/>
            <a:ext cx="7477125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62000" y="5867400"/>
            <a:ext cx="809067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The prediction of a very large asymmetry at forward angles is confirmed.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Progress Since HEP2012</a:t>
            </a:r>
            <a:endParaRPr lang="en-US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04800" y="1143000"/>
            <a:ext cx="838200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We’re not done yet, but much progress since Jan 2012: </a:t>
            </a:r>
          </a:p>
          <a:p>
            <a:endParaRPr lang="en-US" sz="16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   Completed our data taking (our Run II) in May 2012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   Published low statistics </a:t>
            </a:r>
            <a:r>
              <a:rPr lang="en-US" sz="1600" dirty="0" err="1" smtClean="0">
                <a:latin typeface="Comic Sans MS" pitchFamily="66" charset="0"/>
              </a:rPr>
              <a:t>Q</a:t>
            </a:r>
            <a:r>
              <a:rPr lang="en-US" sz="1600" baseline="-25000" dirty="0" err="1" smtClean="0">
                <a:latin typeface="Comic Sans MS" pitchFamily="66" charset="0"/>
              </a:rPr>
              <a:t>w</a:t>
            </a:r>
            <a:r>
              <a:rPr lang="en-US" sz="1600" baseline="30000" dirty="0" err="1" smtClean="0">
                <a:latin typeface="Comic Sans MS" pitchFamily="66" charset="0"/>
              </a:rPr>
              <a:t>p</a:t>
            </a:r>
            <a:r>
              <a:rPr lang="en-US" sz="1600" dirty="0" smtClean="0">
                <a:latin typeface="Comic Sans MS" pitchFamily="66" charset="0"/>
              </a:rPr>
              <a:t> result and global analysis in PRL Oct 2013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   Essentially finalized two transverse asymmetry results (</a:t>
            </a:r>
            <a:r>
              <a:rPr lang="en-US" sz="1600" dirty="0" err="1" smtClean="0">
                <a:latin typeface="Comic Sans MS" pitchFamily="66" charset="0"/>
              </a:rPr>
              <a:t>B</a:t>
            </a:r>
            <a:r>
              <a:rPr lang="en-US" sz="1600" baseline="-25000" dirty="0" err="1" smtClean="0">
                <a:latin typeface="Comic Sans MS" pitchFamily="66" charset="0"/>
              </a:rPr>
              <a:t>n</a:t>
            </a:r>
            <a:r>
              <a:rPr lang="en-US" sz="1600" dirty="0" smtClean="0">
                <a:latin typeface="Comic Sans MS" pitchFamily="66" charset="0"/>
              </a:rPr>
              <a:t>), </a:t>
            </a:r>
          </a:p>
          <a:p>
            <a:endParaRPr lang="en-US" sz="1600" dirty="0" smtClean="0">
              <a:latin typeface="Comic Sans MS" pitchFamily="66" charset="0"/>
            </a:endParaRPr>
          </a:p>
          <a:p>
            <a:pPr marL="400050" indent="-400050">
              <a:buAutoNum type="romanLcPeriod"/>
            </a:pPr>
            <a:r>
              <a:rPr lang="en-US" sz="1600" dirty="0" smtClean="0">
                <a:latin typeface="Comic Sans MS" pitchFamily="66" charset="0"/>
              </a:rPr>
              <a:t>one in the elastic </a:t>
            </a:r>
            <a:r>
              <a:rPr lang="en-US" sz="1600" dirty="0" err="1" smtClean="0">
                <a:latin typeface="Comic Sans MS" pitchFamily="66" charset="0"/>
              </a:rPr>
              <a:t>e+p</a:t>
            </a:r>
            <a:r>
              <a:rPr lang="en-US" sz="1600" dirty="0" smtClean="0">
                <a:latin typeface="Comic Sans MS" pitchFamily="66" charset="0"/>
              </a:rPr>
              <a:t> channel (~20x larger than </a:t>
            </a:r>
            <a:r>
              <a:rPr lang="en-US" sz="1600" dirty="0" err="1" smtClean="0">
                <a:latin typeface="Comic Sans MS" pitchFamily="66" charset="0"/>
              </a:rPr>
              <a:t>Apv</a:t>
            </a:r>
            <a:r>
              <a:rPr lang="en-US" sz="1600" dirty="0" smtClean="0">
                <a:latin typeface="Comic Sans MS" pitchFamily="66" charset="0"/>
              </a:rPr>
              <a:t>),</a:t>
            </a:r>
          </a:p>
          <a:p>
            <a:pPr marL="400050" indent="-400050"/>
            <a:r>
              <a:rPr lang="en-US" sz="1600" dirty="0" smtClean="0">
                <a:latin typeface="Comic Sans MS" pitchFamily="66" charset="0"/>
              </a:rPr>
              <a:t> </a:t>
            </a:r>
          </a:p>
          <a:p>
            <a:pPr marL="400050" indent="-400050"/>
            <a:r>
              <a:rPr lang="en-US" sz="1600" dirty="0" smtClean="0">
                <a:latin typeface="Comic Sans MS" pitchFamily="66" charset="0"/>
              </a:rPr>
              <a:t>ii.   one in </a:t>
            </a:r>
            <a:r>
              <a:rPr lang="en-US" sz="1600" dirty="0" err="1" smtClean="0">
                <a:latin typeface="Comic Sans MS" pitchFamily="66" charset="0"/>
              </a:rPr>
              <a:t>e+p</a:t>
            </a:r>
            <a:r>
              <a:rPr lang="en-US" sz="1600" dirty="0" err="1" smtClean="0">
                <a:latin typeface="Comic Sans MS" pitchFamily="66" charset="0"/>
                <a:sym typeface="Wingdings" pitchFamily="2" charset="2"/>
              </a:rPr>
              <a:t>e</a:t>
            </a:r>
            <a:r>
              <a:rPr lang="en-US" sz="1600" dirty="0" smtClean="0">
                <a:latin typeface="Comic Sans MS" pitchFamily="66" charset="0"/>
                <a:sym typeface="Wingdings" pitchFamily="2" charset="2"/>
              </a:rPr>
              <a:t>’ + </a:t>
            </a:r>
            <a:r>
              <a:rPr lang="el-GR" sz="1600" dirty="0" smtClean="0">
                <a:latin typeface="Comic Sans MS" pitchFamily="66" charset="0"/>
                <a:sym typeface="Wingdings" pitchFamily="2" charset="2"/>
              </a:rPr>
              <a:t>Δ</a:t>
            </a:r>
            <a:r>
              <a:rPr lang="en-US" sz="1600" dirty="0" smtClean="0">
                <a:latin typeface="Comic Sans MS" pitchFamily="66" charset="0"/>
                <a:sym typeface="Wingdings" pitchFamily="2" charset="2"/>
              </a:rPr>
              <a:t> (~200x larger than </a:t>
            </a:r>
            <a:r>
              <a:rPr lang="en-US" sz="1600" dirty="0" err="1" smtClean="0">
                <a:latin typeface="Comic Sans MS" pitchFamily="66" charset="0"/>
                <a:sym typeface="Wingdings" pitchFamily="2" charset="2"/>
              </a:rPr>
              <a:t>Apv</a:t>
            </a:r>
            <a:r>
              <a:rPr lang="en-US" sz="1600" dirty="0" smtClean="0">
                <a:latin typeface="Comic Sans MS" pitchFamily="66" charset="0"/>
                <a:sym typeface="Wingdings" pitchFamily="2" charset="2"/>
              </a:rPr>
              <a:t>).  </a:t>
            </a:r>
            <a:endParaRPr lang="en-US" sz="16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endParaRPr lang="en-US" sz="16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  Discovered a qualitatively new </a:t>
            </a:r>
            <a:r>
              <a:rPr lang="en-US" sz="1600" dirty="0" err="1" smtClean="0">
                <a:latin typeface="Comic Sans MS" pitchFamily="66" charset="0"/>
              </a:rPr>
              <a:t>bkg</a:t>
            </a:r>
            <a:r>
              <a:rPr lang="en-US" sz="1600" dirty="0" smtClean="0">
                <a:latin typeface="Comic Sans MS" pitchFamily="66" charset="0"/>
              </a:rPr>
              <a:t>/noise in PV </a:t>
            </a:r>
          </a:p>
          <a:p>
            <a:r>
              <a:rPr lang="en-US" sz="1600" dirty="0" smtClean="0">
                <a:latin typeface="Comic Sans MS" pitchFamily="66" charset="0"/>
              </a:rPr>
              <a:t>experiments at </a:t>
            </a:r>
            <a:r>
              <a:rPr lang="en-US" sz="1600" dirty="0" err="1" smtClean="0">
                <a:latin typeface="Comic Sans MS" pitchFamily="66" charset="0"/>
              </a:rPr>
              <a:t>JLab</a:t>
            </a:r>
            <a:r>
              <a:rPr lang="en-US" sz="1600" dirty="0" smtClean="0">
                <a:latin typeface="Comic Sans MS" pitchFamily="66" charset="0"/>
              </a:rPr>
              <a:t>, the so-called </a:t>
            </a:r>
            <a:r>
              <a:rPr lang="en-US" sz="1600" dirty="0" err="1" smtClean="0">
                <a:latin typeface="Comic Sans MS" pitchFamily="66" charset="0"/>
              </a:rPr>
              <a:t>Beamline</a:t>
            </a:r>
            <a:r>
              <a:rPr lang="en-US" sz="1600" dirty="0" smtClean="0">
                <a:latin typeface="Comic Sans MS" pitchFamily="66" charset="0"/>
              </a:rPr>
              <a:t> Background.</a:t>
            </a:r>
          </a:p>
          <a:p>
            <a:r>
              <a:rPr lang="en-US" sz="1600" dirty="0" smtClean="0">
                <a:latin typeface="Comic Sans MS" pitchFamily="66" charset="0"/>
              </a:rPr>
              <a:t>Strangled in the recent PhD thesis  of E. </a:t>
            </a:r>
            <a:r>
              <a:rPr lang="en-US" sz="1600" dirty="0" err="1" smtClean="0">
                <a:latin typeface="Comic Sans MS" pitchFamily="66" charset="0"/>
              </a:rPr>
              <a:t>Kargiantoulakis</a:t>
            </a:r>
            <a:r>
              <a:rPr lang="en-US" sz="1600" dirty="0" smtClean="0">
                <a:latin typeface="Comic Sans MS" pitchFamily="66" charset="0"/>
              </a:rPr>
              <a:t> (</a:t>
            </a:r>
            <a:r>
              <a:rPr lang="en-US" sz="1600" dirty="0" err="1" smtClean="0">
                <a:latin typeface="Comic Sans MS" pitchFamily="66" charset="0"/>
              </a:rPr>
              <a:t>UVa</a:t>
            </a:r>
            <a:r>
              <a:rPr lang="en-US" sz="1600" dirty="0" smtClean="0">
                <a:latin typeface="Comic Sans MS" pitchFamily="66" charset="0"/>
              </a:rPr>
              <a:t>). </a:t>
            </a:r>
          </a:p>
          <a:p>
            <a:pPr>
              <a:buFont typeface="Arial" pitchFamily="34" charset="0"/>
              <a:buChar char="•"/>
            </a:pPr>
            <a:endParaRPr lang="en-US" sz="1600" dirty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  Discovered a qualitatively new systematic (non-noise) </a:t>
            </a:r>
          </a:p>
          <a:p>
            <a:r>
              <a:rPr lang="en-US" sz="1600" dirty="0" err="1" smtClean="0">
                <a:latin typeface="Comic Sans MS" pitchFamily="66" charset="0"/>
              </a:rPr>
              <a:t>bkg</a:t>
            </a:r>
            <a:r>
              <a:rPr lang="en-US" sz="1600" dirty="0" smtClean="0">
                <a:latin typeface="Comic Sans MS" pitchFamily="66" charset="0"/>
              </a:rPr>
              <a:t> and working on that. </a:t>
            </a:r>
          </a:p>
          <a:p>
            <a:endParaRPr lang="en-US" sz="16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 10 more PhD’s awarded (15 to date)</a:t>
            </a:r>
          </a:p>
          <a:p>
            <a:endParaRPr lang="en-US" dirty="0" smtClean="0"/>
          </a:p>
        </p:txBody>
      </p:sp>
      <p:pic>
        <p:nvPicPr>
          <p:cNvPr id="7" name="Picture 6" descr="TwoSnakesDSC_3570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7000" y="3352800"/>
            <a:ext cx="2340864" cy="3069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5914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Summary</a:t>
            </a:r>
            <a:endParaRPr lang="en-US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266" y="838200"/>
            <a:ext cx="8896350" cy="548206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sz="1800" dirty="0">
              <a:latin typeface="Comic Sans MS" pitchFamily="66" charset="0"/>
            </a:endParaRPr>
          </a:p>
          <a:p>
            <a:r>
              <a:rPr lang="en-US" sz="1800" dirty="0" smtClean="0">
                <a:latin typeface="Comic Sans MS" pitchFamily="66" charset="0"/>
              </a:rPr>
              <a:t>The weak vector charge of the proton, </a:t>
            </a:r>
            <a:r>
              <a:rPr lang="en-US" sz="1800" dirty="0" err="1" smtClean="0">
                <a:latin typeface="Comic Sans MS" pitchFamily="66" charset="0"/>
              </a:rPr>
              <a:t>Q</a:t>
            </a:r>
            <a:r>
              <a:rPr lang="en-US" sz="1800" baseline="-25000" dirty="0" err="1" smtClean="0">
                <a:latin typeface="Comic Sans MS" pitchFamily="66" charset="0"/>
              </a:rPr>
              <a:t>w</a:t>
            </a:r>
            <a:r>
              <a:rPr lang="en-US" sz="1800" baseline="30000" dirty="0" err="1" smtClean="0">
                <a:latin typeface="Comic Sans MS" pitchFamily="66" charset="0"/>
              </a:rPr>
              <a:t>p</a:t>
            </a:r>
            <a:r>
              <a:rPr lang="en-US" sz="1800" dirty="0" smtClean="0">
                <a:latin typeface="Comic Sans MS" pitchFamily="66" charset="0"/>
              </a:rPr>
              <a:t> , is 1-4sin</a:t>
            </a:r>
            <a:r>
              <a:rPr lang="en-US" sz="1800" baseline="30000" dirty="0" smtClean="0">
                <a:latin typeface="Comic Sans MS" pitchFamily="66" charset="0"/>
              </a:rPr>
              <a:t>2</a:t>
            </a:r>
            <a:r>
              <a:rPr lang="el-GR" sz="1800" dirty="0">
                <a:latin typeface="Comic Sans MS" pitchFamily="66" charset="0"/>
              </a:rPr>
              <a:t>θ</a:t>
            </a:r>
            <a:r>
              <a:rPr lang="en-US" sz="1800" baseline="-25000" dirty="0">
                <a:latin typeface="Comic Sans MS" pitchFamily="66" charset="0"/>
              </a:rPr>
              <a:t>W </a:t>
            </a:r>
            <a:r>
              <a:rPr lang="en-US" sz="1800" dirty="0" smtClean="0">
                <a:latin typeface="Comic Sans MS" pitchFamily="66" charset="0"/>
              </a:rPr>
              <a:t>suppressed hence a good way to</a:t>
            </a:r>
            <a:endParaRPr lang="en-US" sz="1800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mic Sans MS" pitchFamily="66" charset="0"/>
              </a:rPr>
              <a:t>	</a:t>
            </a:r>
            <a:r>
              <a:rPr lang="en-US" sz="1800" dirty="0" err="1" smtClean="0">
                <a:latin typeface="Comic Sans MS" pitchFamily="66" charset="0"/>
              </a:rPr>
              <a:t>i</a:t>
            </a:r>
            <a:r>
              <a:rPr lang="en-US" sz="1800" dirty="0" smtClean="0">
                <a:latin typeface="Comic Sans MS" pitchFamily="66" charset="0"/>
              </a:rPr>
              <a:t>. measure </a:t>
            </a:r>
            <a:r>
              <a:rPr lang="en-US" sz="1800" dirty="0">
                <a:latin typeface="Comic Sans MS" pitchFamily="66" charset="0"/>
              </a:rPr>
              <a:t>sin</a:t>
            </a:r>
            <a:r>
              <a:rPr lang="en-US" sz="1800" baseline="30000" dirty="0">
                <a:latin typeface="Comic Sans MS" pitchFamily="66" charset="0"/>
              </a:rPr>
              <a:t>2</a:t>
            </a:r>
            <a:r>
              <a:rPr lang="el-GR" sz="1800" dirty="0">
                <a:latin typeface="Comic Sans MS" pitchFamily="66" charset="0"/>
              </a:rPr>
              <a:t>θ</a:t>
            </a:r>
            <a:r>
              <a:rPr lang="en-US" sz="1800" baseline="-25000" dirty="0">
                <a:latin typeface="Comic Sans MS" pitchFamily="66" charset="0"/>
              </a:rPr>
              <a:t>W</a:t>
            </a:r>
            <a:r>
              <a:rPr lang="en-US" sz="1800" dirty="0">
                <a:latin typeface="Comic Sans MS" pitchFamily="66" charset="0"/>
              </a:rPr>
              <a:t> </a:t>
            </a:r>
            <a:r>
              <a:rPr lang="en-US" sz="1800" dirty="0" smtClean="0">
                <a:latin typeface="Comic Sans MS" pitchFamily="66" charset="0"/>
              </a:rPr>
              <a:t>at </a:t>
            </a:r>
            <a:r>
              <a:rPr lang="en-US" sz="1800" dirty="0">
                <a:latin typeface="Comic Sans MS" pitchFamily="66" charset="0"/>
              </a:rPr>
              <a:t>low </a:t>
            </a:r>
            <a:r>
              <a:rPr lang="en-US" sz="1800" dirty="0" smtClean="0">
                <a:latin typeface="Comic Sans MS" pitchFamily="66" charset="0"/>
              </a:rPr>
              <a:t>energies,   </a:t>
            </a:r>
          </a:p>
          <a:p>
            <a:pPr marL="0" indent="0">
              <a:buNone/>
            </a:pPr>
            <a:r>
              <a:rPr lang="en-US" sz="1800" dirty="0" smtClean="0">
                <a:latin typeface="Comic Sans MS" pitchFamily="66" charset="0"/>
              </a:rPr>
              <a:t>	ii. search </a:t>
            </a:r>
            <a:r>
              <a:rPr lang="en-US" sz="1800" dirty="0">
                <a:latin typeface="Comic Sans MS" pitchFamily="66" charset="0"/>
              </a:rPr>
              <a:t>for new PV interactions between electrons and light quarks. </a:t>
            </a:r>
            <a:endParaRPr lang="en-US" sz="1800" dirty="0" smtClean="0">
              <a:latin typeface="Comic Sans MS" pitchFamily="66" charset="0"/>
            </a:endParaRPr>
          </a:p>
          <a:p>
            <a:pPr>
              <a:buNone/>
            </a:pPr>
            <a:endParaRPr lang="en-US" sz="1800" dirty="0">
              <a:latin typeface="Comic Sans MS" pitchFamily="66" charset="0"/>
            </a:endParaRPr>
          </a:p>
          <a:p>
            <a:r>
              <a:rPr lang="en-US" sz="1800" dirty="0" smtClean="0">
                <a:latin typeface="Comic Sans MS" pitchFamily="66" charset="0"/>
              </a:rPr>
              <a:t>Elastic PV electron scattering at low momentum transfer allows us to determine the weak vector charge of the proton. We have </a:t>
            </a:r>
          </a:p>
          <a:p>
            <a:endParaRPr lang="en-US" sz="18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mic Sans MS" pitchFamily="66" charset="0"/>
              </a:rPr>
              <a:t>	</a:t>
            </a:r>
            <a:r>
              <a:rPr lang="en-US" sz="1800" dirty="0" err="1" smtClean="0">
                <a:latin typeface="Comic Sans MS" pitchFamily="66" charset="0"/>
              </a:rPr>
              <a:t>i</a:t>
            </a:r>
            <a:r>
              <a:rPr lang="en-US" sz="1800" dirty="0" smtClean="0">
                <a:latin typeface="Comic Sans MS" pitchFamily="66" charset="0"/>
              </a:rPr>
              <a:t>. measured the smallest &amp; most precise </a:t>
            </a:r>
            <a:r>
              <a:rPr lang="en-US" sz="1800" dirty="0" err="1" smtClean="0">
                <a:latin typeface="Comic Sans MS" pitchFamily="66" charset="0"/>
              </a:rPr>
              <a:t>e+p</a:t>
            </a:r>
            <a:r>
              <a:rPr lang="en-US" sz="1800" dirty="0" smtClean="0">
                <a:latin typeface="Comic Sans MS" pitchFamily="66" charset="0"/>
              </a:rPr>
              <a:t> PV asymmetry ever.</a:t>
            </a:r>
          </a:p>
          <a:p>
            <a:pPr marL="0" indent="0">
              <a:buNone/>
            </a:pPr>
            <a:r>
              <a:rPr lang="en-US" sz="1800" dirty="0" smtClean="0">
                <a:latin typeface="Comic Sans MS" pitchFamily="66" charset="0"/>
              </a:rPr>
              <a:t>	ii. determined Q</a:t>
            </a:r>
            <a:r>
              <a:rPr lang="en-US" sz="1800" baseline="-25000" dirty="0" smtClean="0">
                <a:latin typeface="Comic Sans MS" pitchFamily="66" charset="0"/>
              </a:rPr>
              <a:t>W</a:t>
            </a:r>
            <a:r>
              <a:rPr lang="en-US" sz="1800" dirty="0" smtClean="0">
                <a:latin typeface="Comic Sans MS" pitchFamily="66" charset="0"/>
              </a:rPr>
              <a:t>(p) at low energies:  0.063 ± 0.012 (from only 4% of data) </a:t>
            </a:r>
          </a:p>
          <a:p>
            <a:pPr marL="0" indent="0">
              <a:buNone/>
            </a:pPr>
            <a:r>
              <a:rPr lang="en-US" sz="1800" dirty="0" smtClean="0">
                <a:latin typeface="Comic Sans MS" pitchFamily="66" charset="0"/>
              </a:rPr>
              <a:t>	iii. Find a result consistent with the SM with nontrivial sensitivity</a:t>
            </a:r>
          </a:p>
          <a:p>
            <a:pPr marL="0" indent="0">
              <a:buNone/>
            </a:pPr>
            <a:endParaRPr lang="en-US" sz="18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US" sz="1800" dirty="0">
                <a:latin typeface="Comic Sans MS" pitchFamily="66" charset="0"/>
              </a:rPr>
              <a:t>	</a:t>
            </a:r>
            <a:r>
              <a:rPr lang="en-US" sz="1800" dirty="0" smtClean="0">
                <a:latin typeface="Comic Sans MS" pitchFamily="66" charset="0"/>
              </a:rPr>
              <a:t>		 </a:t>
            </a:r>
            <a:r>
              <a:rPr lang="el-GR" sz="1800" dirty="0" smtClean="0">
                <a:solidFill>
                  <a:srgbClr val="FF0000"/>
                </a:solidFill>
                <a:latin typeface="Comic Sans MS" pitchFamily="66" charset="0"/>
              </a:rPr>
              <a:t>λ</a:t>
            </a:r>
            <a:r>
              <a:rPr lang="en-US" sz="1800" dirty="0" smtClean="0">
                <a:solidFill>
                  <a:srgbClr val="FF0000"/>
                </a:solidFill>
                <a:latin typeface="Comic Sans MS" pitchFamily="66" charset="0"/>
              </a:rPr>
              <a:t>/g = ½( √2 G</a:t>
            </a:r>
            <a:r>
              <a:rPr lang="en-US" sz="1800" baseline="-25000" dirty="0" smtClean="0">
                <a:solidFill>
                  <a:srgbClr val="FF0000"/>
                </a:solidFill>
                <a:latin typeface="Comic Sans MS" pitchFamily="66" charset="0"/>
              </a:rPr>
              <a:t>F</a:t>
            </a:r>
            <a:r>
              <a:rPr lang="en-US" sz="18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l-GR" sz="1800" dirty="0" smtClean="0">
                <a:solidFill>
                  <a:srgbClr val="FF0000"/>
                </a:solidFill>
                <a:latin typeface="Comic Sans MS" pitchFamily="66" charset="0"/>
              </a:rPr>
              <a:t>Δ</a:t>
            </a:r>
            <a:r>
              <a:rPr lang="en-US" sz="1800" dirty="0" smtClean="0">
                <a:solidFill>
                  <a:srgbClr val="FF0000"/>
                </a:solidFill>
                <a:latin typeface="Comic Sans MS" pitchFamily="66" charset="0"/>
              </a:rPr>
              <a:t>Q</a:t>
            </a:r>
            <a:r>
              <a:rPr lang="en-US" sz="1800" baseline="-25000" dirty="0" smtClean="0">
                <a:solidFill>
                  <a:srgbClr val="FF0000"/>
                </a:solidFill>
                <a:latin typeface="Comic Sans MS" pitchFamily="66" charset="0"/>
              </a:rPr>
              <a:t>W</a:t>
            </a:r>
            <a:r>
              <a:rPr lang="en-US" sz="1800" dirty="0" smtClean="0">
                <a:solidFill>
                  <a:srgbClr val="FF0000"/>
                </a:solidFill>
                <a:latin typeface="Comic Sans MS" pitchFamily="66" charset="0"/>
              </a:rPr>
              <a:t>)</a:t>
            </a:r>
            <a:r>
              <a:rPr lang="en-US" sz="1800" baseline="30000" dirty="0" smtClean="0">
                <a:solidFill>
                  <a:srgbClr val="FF0000"/>
                </a:solidFill>
                <a:latin typeface="Comic Sans MS" pitchFamily="66" charset="0"/>
              </a:rPr>
              <a:t>-1/2</a:t>
            </a:r>
            <a:r>
              <a:rPr lang="en-US" sz="1800" dirty="0" smtClean="0">
                <a:solidFill>
                  <a:srgbClr val="FF0000"/>
                </a:solidFill>
                <a:latin typeface="Comic Sans MS" pitchFamily="66" charset="0"/>
              </a:rPr>
              <a:t> = 1.1 </a:t>
            </a:r>
            <a:r>
              <a:rPr lang="en-US" sz="1800" dirty="0" err="1" smtClean="0">
                <a:solidFill>
                  <a:srgbClr val="FF0000"/>
                </a:solidFill>
                <a:latin typeface="Comic Sans MS" pitchFamily="66" charset="0"/>
              </a:rPr>
              <a:t>TeV</a:t>
            </a:r>
            <a:endParaRPr lang="en-US" sz="18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lvl="2"/>
            <a:endParaRPr lang="en-US" sz="1800" dirty="0" smtClean="0">
              <a:latin typeface="Comic Sans MS" pitchFamily="66" charset="0"/>
            </a:endParaRPr>
          </a:p>
          <a:p>
            <a:r>
              <a:rPr lang="en-US" sz="1800" dirty="0" smtClean="0">
                <a:latin typeface="Comic Sans MS" pitchFamily="66" charset="0"/>
              </a:rPr>
              <a:t>Combining our result with Cs APV, we sharpen C1u, C1d, and hence </a:t>
            </a:r>
            <a:r>
              <a:rPr lang="en-US" sz="1800" dirty="0" err="1" smtClean="0">
                <a:latin typeface="Comic Sans MS" pitchFamily="66" charset="0"/>
              </a:rPr>
              <a:t>Q</a:t>
            </a:r>
            <a:r>
              <a:rPr lang="en-US" sz="1800" baseline="-25000" dirty="0" err="1" smtClean="0">
                <a:latin typeface="Comic Sans MS" pitchFamily="66" charset="0"/>
              </a:rPr>
              <a:t>w</a:t>
            </a:r>
            <a:r>
              <a:rPr lang="en-US" sz="1800" baseline="30000" dirty="0" err="1" smtClean="0">
                <a:latin typeface="Comic Sans MS" pitchFamily="66" charset="0"/>
              </a:rPr>
              <a:t>n</a:t>
            </a:r>
            <a:r>
              <a:rPr lang="en-US" sz="1800" dirty="0" smtClean="0">
                <a:latin typeface="Comic Sans MS" pitchFamily="66" charset="0"/>
              </a:rPr>
              <a:t>.</a:t>
            </a:r>
          </a:p>
          <a:p>
            <a:endParaRPr lang="en-US" sz="1800" dirty="0" smtClean="0">
              <a:latin typeface="Comic Sans MS" pitchFamily="66" charset="0"/>
            </a:endParaRPr>
          </a:p>
          <a:p>
            <a:r>
              <a:rPr lang="en-US" sz="1800" dirty="0" smtClean="0">
                <a:latin typeface="Comic Sans MS" pitchFamily="66" charset="0"/>
              </a:rPr>
              <a:t>Expect to report results with ~5 times smaller uncertainties </a:t>
            </a:r>
          </a:p>
          <a:p>
            <a:pPr lvl="1"/>
            <a:r>
              <a:rPr lang="en-US" sz="1800" dirty="0" smtClean="0">
                <a:latin typeface="Comic Sans MS" pitchFamily="66" charset="0"/>
              </a:rPr>
              <a:t>Expected physics reach of ~ 2.3 </a:t>
            </a:r>
            <a:r>
              <a:rPr lang="en-US" sz="1800" dirty="0" err="1" smtClean="0">
                <a:latin typeface="Comic Sans MS" pitchFamily="66" charset="0"/>
              </a:rPr>
              <a:t>TeV</a:t>
            </a:r>
            <a:r>
              <a:rPr lang="en-US" sz="1800" dirty="0" smtClean="0">
                <a:latin typeface="Comic Sans MS" pitchFamily="66" charset="0"/>
              </a:rPr>
              <a:t>. </a:t>
            </a:r>
            <a:endParaRPr lang="en-US" sz="1800" dirty="0"/>
          </a:p>
          <a:p>
            <a:pPr lvl="1"/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72C9B-297C-4005-948F-2ACD08B3BEEA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032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8" descr="DSCN017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CustomShape 1"/>
          <p:cNvSpPr>
            <a:spLocks noChangeArrowheads="1"/>
          </p:cNvSpPr>
          <p:nvPr/>
        </p:nvSpPr>
        <p:spPr bwMode="auto">
          <a:xfrm>
            <a:off x="1092200" y="5840413"/>
            <a:ext cx="2222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9" tIns="42452" rIns="81639" bIns="42452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/>
              <a:t> </a:t>
            </a:r>
          </a:p>
        </p:txBody>
      </p:sp>
      <p:sp>
        <p:nvSpPr>
          <p:cNvPr id="28676" name="CustomShape 2"/>
          <p:cNvSpPr>
            <a:spLocks noChangeArrowheads="1"/>
          </p:cNvSpPr>
          <p:nvPr/>
        </p:nvSpPr>
        <p:spPr bwMode="auto">
          <a:xfrm>
            <a:off x="-82550" y="319088"/>
            <a:ext cx="16668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77" name="CustomShape 4"/>
          <p:cNvSpPr>
            <a:spLocks noChangeArrowheads="1"/>
          </p:cNvSpPr>
          <p:nvPr/>
        </p:nvSpPr>
        <p:spPr bwMode="auto">
          <a:xfrm>
            <a:off x="0" y="4953000"/>
            <a:ext cx="9144000" cy="1676400"/>
          </a:xfrm>
          <a:prstGeom prst="rect">
            <a:avLst/>
          </a:prstGeom>
          <a:solidFill>
            <a:srgbClr val="FFFF0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39" tIns="42452" rIns="81639" bIns="42452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Comic Sans MS" pitchFamily="66" charset="0"/>
              </a:rPr>
              <a:t>A. </a:t>
            </a:r>
            <a:r>
              <a:rPr lang="en-US" altLang="en-US" sz="1000" dirty="0" err="1">
                <a:latin typeface="Comic Sans MS" pitchFamily="66" charset="0"/>
              </a:rPr>
              <a:t>Almasalha</a:t>
            </a:r>
            <a:r>
              <a:rPr lang="en-US" altLang="en-US" sz="1000" dirty="0">
                <a:latin typeface="Comic Sans MS" pitchFamily="66" charset="0"/>
              </a:rPr>
              <a:t>, D. </a:t>
            </a:r>
            <a:r>
              <a:rPr lang="en-US" altLang="en-US" sz="1000" dirty="0" err="1">
                <a:latin typeface="Comic Sans MS" pitchFamily="66" charset="0"/>
              </a:rPr>
              <a:t>Androic</a:t>
            </a:r>
            <a:r>
              <a:rPr lang="en-US" altLang="en-US" sz="1000" dirty="0">
                <a:latin typeface="Comic Sans MS" pitchFamily="66" charset="0"/>
              </a:rPr>
              <a:t>, D.S. Armstrong, </a:t>
            </a:r>
            <a:r>
              <a:rPr lang="en-US" altLang="en-US" sz="1000" dirty="0">
                <a:solidFill>
                  <a:srgbClr val="000000"/>
                </a:solidFill>
                <a:latin typeface="Comic Sans MS" pitchFamily="66" charset="0"/>
              </a:rPr>
              <a:t>A. </a:t>
            </a:r>
            <a:r>
              <a:rPr lang="en-US" altLang="en-US" sz="1000" dirty="0" err="1">
                <a:solidFill>
                  <a:srgbClr val="000000"/>
                </a:solidFill>
                <a:latin typeface="Comic Sans MS" pitchFamily="66" charset="0"/>
              </a:rPr>
              <a:t>Asaturyan</a:t>
            </a:r>
            <a:r>
              <a:rPr lang="en-US" altLang="en-US" sz="1000" dirty="0">
                <a:solidFill>
                  <a:srgbClr val="000000"/>
                </a:solidFill>
                <a:latin typeface="Comic Sans MS" pitchFamily="66" charset="0"/>
              </a:rPr>
              <a:t>, </a:t>
            </a:r>
            <a:r>
              <a:rPr lang="en-US" altLang="en-US" sz="1000" dirty="0">
                <a:latin typeface="Comic Sans MS" pitchFamily="66" charset="0"/>
              </a:rPr>
              <a:t>T. </a:t>
            </a:r>
            <a:r>
              <a:rPr lang="en-US" altLang="en-US" sz="1000" dirty="0" err="1">
                <a:latin typeface="Comic Sans MS" pitchFamily="66" charset="0"/>
              </a:rPr>
              <a:t>Averett</a:t>
            </a:r>
            <a:r>
              <a:rPr lang="en-US" altLang="en-US" sz="1000" dirty="0">
                <a:latin typeface="Comic Sans MS" pitchFamily="66" charset="0"/>
              </a:rPr>
              <a:t>, J. </a:t>
            </a:r>
            <a:r>
              <a:rPr lang="en-US" altLang="en-US" sz="1000" dirty="0" err="1">
                <a:latin typeface="Comic Sans MS" pitchFamily="66" charset="0"/>
              </a:rPr>
              <a:t>Balewski</a:t>
            </a:r>
            <a:r>
              <a:rPr lang="en-US" altLang="en-US" sz="1000" dirty="0">
                <a:latin typeface="Comic Sans MS" pitchFamily="66" charset="0"/>
              </a:rPr>
              <a:t>, R. </a:t>
            </a:r>
            <a:r>
              <a:rPr lang="en-US" altLang="en-US" sz="1000" dirty="0" err="1">
                <a:latin typeface="Comic Sans MS" pitchFamily="66" charset="0"/>
              </a:rPr>
              <a:t>Beminiwattha</a:t>
            </a:r>
            <a:r>
              <a:rPr lang="en-US" altLang="en-US" sz="1000" dirty="0">
                <a:latin typeface="Comic Sans MS" pitchFamily="66" charset="0"/>
              </a:rPr>
              <a:t>, J. </a:t>
            </a:r>
            <a:r>
              <a:rPr lang="en-US" altLang="en-US" sz="1000" dirty="0" err="1">
                <a:latin typeface="Comic Sans MS" pitchFamily="66" charset="0"/>
              </a:rPr>
              <a:t>Benesch</a:t>
            </a:r>
            <a:r>
              <a:rPr lang="en-US" altLang="en-US" sz="1000" dirty="0">
                <a:latin typeface="Comic Sans MS" pitchFamily="66" charset="0"/>
              </a:rPr>
              <a:t>, F. </a:t>
            </a:r>
            <a:r>
              <a:rPr lang="en-US" altLang="en-US" sz="1000" dirty="0" err="1">
                <a:latin typeface="Comic Sans MS" pitchFamily="66" charset="0"/>
              </a:rPr>
              <a:t>Benmokhtar</a:t>
            </a:r>
            <a:r>
              <a:rPr lang="en-US" altLang="en-US" sz="1000" dirty="0">
                <a:latin typeface="Comic Sans MS" pitchFamily="66" charset="0"/>
              </a:rPr>
              <a:t>, J. </a:t>
            </a:r>
            <a:r>
              <a:rPr lang="en-US" altLang="en-US" sz="1000" dirty="0" err="1">
                <a:latin typeface="Comic Sans MS" pitchFamily="66" charset="0"/>
              </a:rPr>
              <a:t>Birchall</a:t>
            </a:r>
            <a:r>
              <a:rPr lang="en-US" altLang="en-US" sz="1000" dirty="0">
                <a:latin typeface="Comic Sans MS" pitchFamily="66" charset="0"/>
              </a:rPr>
              <a:t>,  </a:t>
            </a:r>
            <a:r>
              <a:rPr lang="en-US" altLang="en-US" sz="1000" b="1" dirty="0">
                <a:solidFill>
                  <a:srgbClr val="FF0000"/>
                </a:solidFill>
                <a:latin typeface="Comic Sans MS" pitchFamily="66" charset="0"/>
              </a:rPr>
              <a:t>R.D. Carlini</a:t>
            </a:r>
            <a:r>
              <a:rPr lang="en-US" altLang="en-US" sz="1000" b="1" baseline="30000" dirty="0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en-US" altLang="en-US" sz="1000" b="1" dirty="0">
                <a:solidFill>
                  <a:srgbClr val="FF0000"/>
                </a:solidFill>
                <a:latin typeface="Comic Sans MS" pitchFamily="66" charset="0"/>
              </a:rPr>
              <a:t> (Principal Investigator)</a:t>
            </a:r>
            <a:r>
              <a:rPr lang="en-US" altLang="en-US" sz="1000" dirty="0">
                <a:latin typeface="Comic Sans MS" pitchFamily="66" charset="0"/>
              </a:rPr>
              <a:t>, G. Cates, J.C. </a:t>
            </a:r>
            <a:r>
              <a:rPr lang="en-US" altLang="en-US" sz="1000" dirty="0" err="1">
                <a:latin typeface="Comic Sans MS" pitchFamily="66" charset="0"/>
              </a:rPr>
              <a:t>Cornejo</a:t>
            </a:r>
            <a:r>
              <a:rPr lang="en-US" altLang="en-US" sz="1000" dirty="0">
                <a:latin typeface="Comic Sans MS" pitchFamily="66" charset="0"/>
              </a:rPr>
              <a:t>, S. </a:t>
            </a:r>
            <a:r>
              <a:rPr lang="en-US" altLang="en-US" sz="1000" dirty="0" err="1">
                <a:latin typeface="Comic Sans MS" pitchFamily="66" charset="0"/>
              </a:rPr>
              <a:t>Covrig</a:t>
            </a:r>
            <a:r>
              <a:rPr lang="en-US" altLang="en-US" sz="1000" dirty="0">
                <a:latin typeface="Comic Sans MS" pitchFamily="66" charset="0"/>
              </a:rPr>
              <a:t>, M. Dalton, C. A. Davis, W. </a:t>
            </a:r>
            <a:r>
              <a:rPr lang="en-US" altLang="en-US" sz="1000" dirty="0" err="1">
                <a:latin typeface="Comic Sans MS" pitchFamily="66" charset="0"/>
              </a:rPr>
              <a:t>Deconinck</a:t>
            </a:r>
            <a:r>
              <a:rPr lang="en-US" altLang="en-US" sz="1000" dirty="0">
                <a:latin typeface="Comic Sans MS" pitchFamily="66" charset="0"/>
              </a:rPr>
              <a:t>, J. </a:t>
            </a:r>
            <a:r>
              <a:rPr lang="en-US" altLang="en-US" sz="1000" dirty="0" err="1">
                <a:latin typeface="Comic Sans MS" pitchFamily="66" charset="0"/>
              </a:rPr>
              <a:t>Diefenbach</a:t>
            </a:r>
            <a:r>
              <a:rPr lang="en-US" altLang="en-US" sz="1000" dirty="0">
                <a:latin typeface="Comic Sans MS" pitchFamily="66" charset="0"/>
              </a:rPr>
              <a:t>, K. Dow, J. Dowd, J. Dunne, D. </a:t>
            </a:r>
            <a:r>
              <a:rPr lang="en-US" altLang="en-US" sz="1000" dirty="0" err="1">
                <a:latin typeface="Comic Sans MS" pitchFamily="66" charset="0"/>
              </a:rPr>
              <a:t>Dutta</a:t>
            </a:r>
            <a:r>
              <a:rPr lang="en-US" altLang="en-US" sz="1000" dirty="0">
                <a:latin typeface="Comic Sans MS" pitchFamily="66" charset="0"/>
              </a:rPr>
              <a:t>, R. </a:t>
            </a:r>
            <a:r>
              <a:rPr lang="en-US" altLang="en-US" sz="1000" dirty="0" err="1">
                <a:latin typeface="Comic Sans MS" pitchFamily="66" charset="0"/>
              </a:rPr>
              <a:t>Ent</a:t>
            </a:r>
            <a:r>
              <a:rPr lang="en-US" altLang="en-US" sz="1000" dirty="0">
                <a:latin typeface="Comic Sans MS" pitchFamily="66" charset="0"/>
              </a:rPr>
              <a:t>, J. </a:t>
            </a:r>
            <a:r>
              <a:rPr lang="en-US" altLang="en-US" sz="1000" dirty="0" err="1">
                <a:latin typeface="Comic Sans MS" pitchFamily="66" charset="0"/>
              </a:rPr>
              <a:t>Erler</a:t>
            </a:r>
            <a:r>
              <a:rPr lang="en-US" altLang="en-US" sz="1000" dirty="0">
                <a:latin typeface="Comic Sans MS" pitchFamily="66" charset="0"/>
              </a:rPr>
              <a:t>, W. Falk, </a:t>
            </a:r>
            <a:r>
              <a:rPr lang="en-US" altLang="en-US" sz="1000" b="1" dirty="0">
                <a:solidFill>
                  <a:srgbClr val="FF0000"/>
                </a:solidFill>
                <a:latin typeface="Comic Sans MS" pitchFamily="66" charset="0"/>
              </a:rPr>
              <a:t>J.M. Finn</a:t>
            </a:r>
            <a:r>
              <a:rPr lang="en-US" altLang="en-US" sz="1000" b="1" baseline="30000" dirty="0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en-US" altLang="en-US" sz="1000" b="1" dirty="0">
                <a:solidFill>
                  <a:srgbClr val="FF0000"/>
                </a:solidFill>
                <a:latin typeface="Comic Sans MS" pitchFamily="66" charset="0"/>
              </a:rPr>
              <a:t>*</a:t>
            </a:r>
            <a:r>
              <a:rPr lang="en-US" altLang="en-US" sz="1000" dirty="0">
                <a:latin typeface="Comic Sans MS" pitchFamily="66" charset="0"/>
              </a:rPr>
              <a:t>, T.A. Forest, M. </a:t>
            </a:r>
            <a:r>
              <a:rPr lang="en-US" altLang="en-US" sz="1000" dirty="0" err="1">
                <a:latin typeface="Comic Sans MS" pitchFamily="66" charset="0"/>
              </a:rPr>
              <a:t>Furic</a:t>
            </a:r>
            <a:r>
              <a:rPr lang="en-US" altLang="en-US" sz="1000" dirty="0">
                <a:latin typeface="Comic Sans MS" pitchFamily="66" charset="0"/>
              </a:rPr>
              <a:t>,  D. Gaskell, M. </a:t>
            </a:r>
            <a:r>
              <a:rPr lang="en-US" altLang="en-US" sz="1000" dirty="0" err="1">
                <a:latin typeface="Comic Sans MS" pitchFamily="66" charset="0"/>
              </a:rPr>
              <a:t>Gericke</a:t>
            </a:r>
            <a:r>
              <a:rPr lang="en-US" altLang="en-US" sz="1000" dirty="0">
                <a:latin typeface="Comic Sans MS" pitchFamily="66" charset="0"/>
              </a:rPr>
              <a:t>, J. </a:t>
            </a:r>
            <a:r>
              <a:rPr lang="en-US" altLang="en-US" sz="1000" dirty="0" err="1">
                <a:latin typeface="Comic Sans MS" pitchFamily="66" charset="0"/>
              </a:rPr>
              <a:t>Grames</a:t>
            </a:r>
            <a:r>
              <a:rPr lang="en-US" altLang="en-US" sz="1000" dirty="0">
                <a:solidFill>
                  <a:srgbClr val="000000"/>
                </a:solidFill>
                <a:latin typeface="Comic Sans MS" pitchFamily="66" charset="0"/>
              </a:rPr>
              <a:t>, </a:t>
            </a:r>
            <a:r>
              <a:rPr lang="en-US" altLang="en-US" sz="1000" dirty="0">
                <a:latin typeface="Comic Sans MS" pitchFamily="66" charset="0"/>
              </a:rPr>
              <a:t>K. Grimm, </a:t>
            </a:r>
            <a:r>
              <a:rPr lang="en-US" altLang="en-US" sz="1000" dirty="0">
                <a:solidFill>
                  <a:srgbClr val="000000"/>
                </a:solidFill>
                <a:latin typeface="Comic Sans MS" pitchFamily="66" charset="0"/>
              </a:rPr>
              <a:t>D. </a:t>
            </a:r>
            <a:r>
              <a:rPr lang="en-US" altLang="en-US" sz="1000" dirty="0" err="1">
                <a:solidFill>
                  <a:srgbClr val="000000"/>
                </a:solidFill>
                <a:latin typeface="Comic Sans MS" pitchFamily="66" charset="0"/>
              </a:rPr>
              <a:t>Higinbotham</a:t>
            </a:r>
            <a:r>
              <a:rPr lang="en-US" altLang="en-US" sz="1000" dirty="0">
                <a:solidFill>
                  <a:srgbClr val="000000"/>
                </a:solidFill>
                <a:latin typeface="Comic Sans MS" pitchFamily="66" charset="0"/>
              </a:rPr>
              <a:t>,</a:t>
            </a:r>
            <a:r>
              <a:rPr lang="en-US" altLang="en-US" sz="1000" dirty="0">
                <a:latin typeface="Comic Sans MS" pitchFamily="66" charset="0"/>
              </a:rPr>
              <a:t> M. </a:t>
            </a:r>
            <a:r>
              <a:rPr lang="en-US" altLang="en-US" sz="1000" dirty="0" err="1">
                <a:latin typeface="Comic Sans MS" pitchFamily="66" charset="0"/>
              </a:rPr>
              <a:t>Holtrop</a:t>
            </a:r>
            <a:r>
              <a:rPr lang="en-US" altLang="en-US" sz="1000" dirty="0">
                <a:latin typeface="Comic Sans MS" pitchFamily="66" charset="0"/>
              </a:rPr>
              <a:t>, </a:t>
            </a:r>
            <a:r>
              <a:rPr lang="en-US" altLang="en-US" sz="1000" dirty="0">
                <a:solidFill>
                  <a:srgbClr val="000000"/>
                </a:solidFill>
                <a:latin typeface="Comic Sans MS" pitchFamily="66" charset="0"/>
              </a:rPr>
              <a:t>J.R. Hoskins, E. </a:t>
            </a:r>
            <a:r>
              <a:rPr lang="en-US" altLang="en-US" sz="1000" dirty="0" err="1">
                <a:solidFill>
                  <a:srgbClr val="000000"/>
                </a:solidFill>
                <a:latin typeface="Comic Sans MS" pitchFamily="66" charset="0"/>
              </a:rPr>
              <a:t>Ihloff</a:t>
            </a:r>
            <a:r>
              <a:rPr lang="en-US" altLang="en-US" sz="1000" dirty="0">
                <a:solidFill>
                  <a:srgbClr val="000000"/>
                </a:solidFill>
                <a:latin typeface="Comic Sans MS" pitchFamily="66" charset="0"/>
              </a:rPr>
              <a:t>, </a:t>
            </a:r>
            <a:r>
              <a:rPr lang="en-US" altLang="en-US" sz="1000" dirty="0">
                <a:latin typeface="Comic Sans MS" pitchFamily="66" charset="0"/>
              </a:rPr>
              <a:t>K. Johnston, D. Jones,</a:t>
            </a:r>
            <a:r>
              <a:rPr lang="en-US" altLang="en-US" sz="10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altLang="en-US" sz="1000" dirty="0">
                <a:latin typeface="Comic Sans MS" pitchFamily="66" charset="0"/>
              </a:rPr>
              <a:t>M. Jones, R. Jones, K. </a:t>
            </a:r>
            <a:r>
              <a:rPr lang="en-US" altLang="en-US" sz="1000" dirty="0" err="1">
                <a:latin typeface="Comic Sans MS" pitchFamily="66" charset="0"/>
              </a:rPr>
              <a:t>Joo</a:t>
            </a:r>
            <a:r>
              <a:rPr lang="en-US" altLang="en-US" sz="1000" dirty="0">
                <a:latin typeface="Comic Sans MS" pitchFamily="66" charset="0"/>
              </a:rPr>
              <a:t>, E. </a:t>
            </a:r>
            <a:r>
              <a:rPr lang="en-US" altLang="en-US" sz="1000" dirty="0" err="1">
                <a:latin typeface="Comic Sans MS" pitchFamily="66" charset="0"/>
              </a:rPr>
              <a:t>Kargiantoulakis</a:t>
            </a:r>
            <a:r>
              <a:rPr lang="en-US" altLang="en-US" sz="1000" dirty="0">
                <a:latin typeface="Comic Sans MS" pitchFamily="66" charset="0"/>
              </a:rPr>
              <a:t>, </a:t>
            </a:r>
            <a:r>
              <a:rPr lang="en-US" altLang="en-US" sz="1000" dirty="0">
                <a:solidFill>
                  <a:srgbClr val="000000"/>
                </a:solidFill>
                <a:latin typeface="Comic Sans MS" pitchFamily="66" charset="0"/>
              </a:rPr>
              <a:t>J. Kelsey, </a:t>
            </a:r>
            <a:r>
              <a:rPr lang="en-US" altLang="en-US" sz="1000" dirty="0">
                <a:latin typeface="Comic Sans MS" pitchFamily="66" charset="0"/>
              </a:rPr>
              <a:t>C. Keppel, M. Kohl, P. King, E. </a:t>
            </a:r>
            <a:r>
              <a:rPr lang="en-US" altLang="en-US" sz="1000" dirty="0" err="1">
                <a:latin typeface="Comic Sans MS" pitchFamily="66" charset="0"/>
              </a:rPr>
              <a:t>Korkmaz</a:t>
            </a:r>
            <a:r>
              <a:rPr lang="en-US" altLang="en-US" sz="1000" dirty="0">
                <a:latin typeface="Comic Sans MS" pitchFamily="66" charset="0"/>
              </a:rPr>
              <a:t>, </a:t>
            </a:r>
            <a:r>
              <a:rPr lang="en-US" altLang="en-US" sz="1000" b="1" dirty="0">
                <a:solidFill>
                  <a:srgbClr val="FF0000"/>
                </a:solidFill>
                <a:latin typeface="Comic Sans MS" pitchFamily="66" charset="0"/>
              </a:rPr>
              <a:t>S. Kowalski1</a:t>
            </a:r>
            <a:r>
              <a:rPr lang="en-US" altLang="en-US" sz="1000" b="1" dirty="0">
                <a:latin typeface="Comic Sans MS" pitchFamily="66" charset="0"/>
              </a:rPr>
              <a:t>,</a:t>
            </a:r>
            <a:r>
              <a:rPr lang="en-US" altLang="en-US" sz="1000" dirty="0">
                <a:latin typeface="Comic Sans MS" pitchFamily="66" charset="0"/>
              </a:rPr>
              <a:t> </a:t>
            </a:r>
            <a:r>
              <a:rPr lang="en-US" altLang="en-US" sz="1000" dirty="0">
                <a:solidFill>
                  <a:srgbClr val="000000"/>
                </a:solidFill>
                <a:latin typeface="Comic Sans MS" pitchFamily="66" charset="0"/>
              </a:rPr>
              <a:t>J. Leacock, J.P. </a:t>
            </a:r>
            <a:r>
              <a:rPr lang="en-US" altLang="en-US" sz="1000" dirty="0" err="1">
                <a:solidFill>
                  <a:srgbClr val="000000"/>
                </a:solidFill>
                <a:latin typeface="Comic Sans MS" pitchFamily="66" charset="0"/>
              </a:rPr>
              <a:t>Leckey</a:t>
            </a:r>
            <a:r>
              <a:rPr lang="en-US" altLang="en-US" sz="1000" dirty="0">
                <a:solidFill>
                  <a:srgbClr val="000000"/>
                </a:solidFill>
                <a:latin typeface="Comic Sans MS" pitchFamily="66" charset="0"/>
              </a:rPr>
              <a:t>, A. Lee, J.H. Lee, </a:t>
            </a:r>
            <a:r>
              <a:rPr lang="en-US" altLang="en-US" sz="1000" dirty="0">
                <a:latin typeface="Comic Sans MS" pitchFamily="66" charset="0"/>
              </a:rPr>
              <a:t>L. Lee, N. </a:t>
            </a:r>
            <a:r>
              <a:rPr lang="en-US" altLang="en-US" sz="1000" dirty="0" err="1">
                <a:latin typeface="Comic Sans MS" pitchFamily="66" charset="0"/>
              </a:rPr>
              <a:t>Luwani</a:t>
            </a:r>
            <a:r>
              <a:rPr lang="en-US" altLang="en-US" sz="1000" dirty="0">
                <a:latin typeface="Comic Sans MS" pitchFamily="66" charset="0"/>
              </a:rPr>
              <a:t>, S. </a:t>
            </a:r>
            <a:r>
              <a:rPr lang="en-US" altLang="en-US" sz="1000" dirty="0" err="1">
                <a:latin typeface="Comic Sans MS" pitchFamily="66" charset="0"/>
              </a:rPr>
              <a:t>MacEwan</a:t>
            </a:r>
            <a:r>
              <a:rPr lang="en-US" altLang="en-US" sz="1000" dirty="0">
                <a:latin typeface="Comic Sans MS" pitchFamily="66" charset="0"/>
              </a:rPr>
              <a:t>, D. Mack, J. Magee, R. </a:t>
            </a:r>
            <a:r>
              <a:rPr lang="en-US" altLang="en-US" sz="1000" dirty="0" err="1">
                <a:latin typeface="Comic Sans MS" pitchFamily="66" charset="0"/>
              </a:rPr>
              <a:t>Mahurin</a:t>
            </a:r>
            <a:r>
              <a:rPr lang="en-US" altLang="en-US" sz="1000" dirty="0">
                <a:latin typeface="Comic Sans MS" pitchFamily="66" charset="0"/>
              </a:rPr>
              <a:t>, J. </a:t>
            </a:r>
            <a:r>
              <a:rPr lang="en-US" altLang="en-US" sz="1000" dirty="0" err="1">
                <a:latin typeface="Comic Sans MS" pitchFamily="66" charset="0"/>
              </a:rPr>
              <a:t>Mammei</a:t>
            </a:r>
            <a:r>
              <a:rPr lang="en-US" altLang="en-US" sz="1000" dirty="0">
                <a:latin typeface="Comic Sans MS" pitchFamily="66" charset="0"/>
              </a:rPr>
              <a:t>, J. Martin, M. McHugh, D. </a:t>
            </a:r>
            <a:r>
              <a:rPr lang="en-US" altLang="en-US" sz="1000" dirty="0" err="1">
                <a:latin typeface="Comic Sans MS" pitchFamily="66" charset="0"/>
              </a:rPr>
              <a:t>Meekins</a:t>
            </a:r>
            <a:r>
              <a:rPr lang="en-US" altLang="en-US" sz="1000" dirty="0">
                <a:latin typeface="Comic Sans MS" pitchFamily="66" charset="0"/>
              </a:rPr>
              <a:t>, J. Mei, R. Michaels,  </a:t>
            </a:r>
            <a:r>
              <a:rPr lang="en-US" altLang="en-US" sz="1000" dirty="0">
                <a:solidFill>
                  <a:srgbClr val="000000"/>
                </a:solidFill>
                <a:latin typeface="Comic Sans MS" pitchFamily="66" charset="0"/>
              </a:rPr>
              <a:t>A. </a:t>
            </a:r>
            <a:r>
              <a:rPr lang="en-US" altLang="en-US" sz="1000" dirty="0" err="1">
                <a:solidFill>
                  <a:srgbClr val="000000"/>
                </a:solidFill>
                <a:latin typeface="Comic Sans MS" pitchFamily="66" charset="0"/>
              </a:rPr>
              <a:t>Micherdzinska</a:t>
            </a:r>
            <a:r>
              <a:rPr lang="en-US" altLang="en-US" sz="1000" dirty="0">
                <a:solidFill>
                  <a:srgbClr val="000000"/>
                </a:solidFill>
                <a:latin typeface="Comic Sans MS" pitchFamily="66" charset="0"/>
              </a:rPr>
              <a:t>, </a:t>
            </a:r>
            <a:r>
              <a:rPr lang="en-US" altLang="en-US" sz="1000" dirty="0">
                <a:latin typeface="Comic Sans MS" pitchFamily="66" charset="0"/>
              </a:rPr>
              <a:t>A. </a:t>
            </a:r>
            <a:r>
              <a:rPr lang="en-US" altLang="en-US" sz="1000" dirty="0" err="1">
                <a:latin typeface="Comic Sans MS" pitchFamily="66" charset="0"/>
              </a:rPr>
              <a:t>Mkrtchyan</a:t>
            </a:r>
            <a:r>
              <a:rPr lang="en-US" altLang="en-US" sz="1000" dirty="0">
                <a:latin typeface="Comic Sans MS" pitchFamily="66" charset="0"/>
              </a:rPr>
              <a:t>, H. </a:t>
            </a:r>
            <a:r>
              <a:rPr lang="en-US" altLang="en-US" sz="1000" dirty="0" err="1">
                <a:latin typeface="Comic Sans MS" pitchFamily="66" charset="0"/>
              </a:rPr>
              <a:t>Mkrtchyan</a:t>
            </a:r>
            <a:r>
              <a:rPr lang="en-US" altLang="en-US" sz="1000" dirty="0">
                <a:latin typeface="Comic Sans MS" pitchFamily="66" charset="0"/>
              </a:rPr>
              <a:t>, N. Morgan, K.E. Myers, </a:t>
            </a:r>
            <a:r>
              <a:rPr lang="en-US" altLang="en-US" sz="1000" dirty="0">
                <a:solidFill>
                  <a:srgbClr val="000000"/>
                </a:solidFill>
                <a:latin typeface="Comic Sans MS" pitchFamily="66" charset="0"/>
              </a:rPr>
              <a:t>A. </a:t>
            </a:r>
            <a:r>
              <a:rPr lang="en-US" altLang="en-US" sz="1000" dirty="0" err="1">
                <a:solidFill>
                  <a:srgbClr val="000000"/>
                </a:solidFill>
                <a:latin typeface="Comic Sans MS" pitchFamily="66" charset="0"/>
              </a:rPr>
              <a:t>Narayan</a:t>
            </a:r>
            <a:r>
              <a:rPr lang="en-US" altLang="en-US" sz="1000" dirty="0">
                <a:solidFill>
                  <a:srgbClr val="000000"/>
                </a:solidFill>
                <a:latin typeface="Comic Sans MS" pitchFamily="66" charset="0"/>
              </a:rPr>
              <a:t>, </a:t>
            </a:r>
            <a:r>
              <a:rPr lang="en-US" altLang="en-US" sz="1000" dirty="0" err="1">
                <a:solidFill>
                  <a:srgbClr val="000000"/>
                </a:solidFill>
                <a:latin typeface="Comic Sans MS" pitchFamily="66" charset="0"/>
              </a:rPr>
              <a:t>Nuruzzaman</a:t>
            </a:r>
            <a:r>
              <a:rPr lang="en-US" altLang="en-US" sz="1000" dirty="0">
                <a:solidFill>
                  <a:srgbClr val="000000"/>
                </a:solidFill>
                <a:latin typeface="Comic Sans MS" pitchFamily="66" charset="0"/>
              </a:rPr>
              <a:t>, </a:t>
            </a:r>
            <a:r>
              <a:rPr lang="en-US" altLang="en-US" sz="1000" dirty="0">
                <a:latin typeface="Comic Sans MS" pitchFamily="66" charset="0"/>
              </a:rPr>
              <a:t>A.K. </a:t>
            </a:r>
            <a:r>
              <a:rPr lang="en-US" altLang="en-US" sz="1000" dirty="0" err="1">
                <a:latin typeface="Comic Sans MS" pitchFamily="66" charset="0"/>
              </a:rPr>
              <a:t>Opper</a:t>
            </a:r>
            <a:r>
              <a:rPr lang="en-US" altLang="en-US" sz="1000" dirty="0">
                <a:latin typeface="Comic Sans MS" pitchFamily="66" charset="0"/>
              </a:rPr>
              <a:t>, </a:t>
            </a:r>
            <a:r>
              <a:rPr lang="en-US" altLang="en-US" sz="1000" b="1" dirty="0">
                <a:solidFill>
                  <a:srgbClr val="FF0000"/>
                </a:solidFill>
                <a:latin typeface="Comic Sans MS" pitchFamily="66" charset="0"/>
              </a:rPr>
              <a:t>S.A. Page</a:t>
            </a:r>
            <a:r>
              <a:rPr lang="en-US" altLang="en-US" sz="1000" b="1" baseline="30000" dirty="0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en-US" altLang="en-US" sz="1000" dirty="0">
                <a:latin typeface="Comic Sans MS" pitchFamily="66" charset="0"/>
              </a:rPr>
              <a:t>, J. Pan, K. </a:t>
            </a:r>
            <a:r>
              <a:rPr lang="en-US" altLang="en-US" sz="1000" dirty="0" err="1">
                <a:latin typeface="Comic Sans MS" pitchFamily="66" charset="0"/>
              </a:rPr>
              <a:t>Paschke</a:t>
            </a:r>
            <a:r>
              <a:rPr lang="en-US" altLang="en-US" sz="1000" dirty="0">
                <a:latin typeface="Comic Sans MS" pitchFamily="66" charset="0"/>
              </a:rPr>
              <a:t>, S.K. Phillips,  M. Pitt, B.M.  </a:t>
            </a:r>
            <a:r>
              <a:rPr lang="en-US" altLang="en-US" sz="1000" dirty="0" err="1">
                <a:latin typeface="Comic Sans MS" pitchFamily="66" charset="0"/>
              </a:rPr>
              <a:t>Poelker</a:t>
            </a:r>
            <a:r>
              <a:rPr lang="en-US" altLang="en-US" sz="1000" dirty="0">
                <a:latin typeface="Comic Sans MS" pitchFamily="66" charset="0"/>
              </a:rPr>
              <a:t>, J.F. </a:t>
            </a:r>
            <a:r>
              <a:rPr lang="en-US" altLang="en-US" sz="1000" dirty="0" err="1">
                <a:latin typeface="Comic Sans MS" pitchFamily="66" charset="0"/>
              </a:rPr>
              <a:t>Rajotte</a:t>
            </a:r>
            <a:r>
              <a:rPr lang="en-US" altLang="en-US" sz="1000" dirty="0">
                <a:latin typeface="Comic Sans MS" pitchFamily="66" charset="0"/>
              </a:rPr>
              <a:t>, W.D. Ramsay, M. Ramsey-</a:t>
            </a:r>
            <a:r>
              <a:rPr lang="en-US" altLang="en-US" sz="1000" dirty="0" err="1">
                <a:latin typeface="Comic Sans MS" pitchFamily="66" charset="0"/>
              </a:rPr>
              <a:t>Musolf</a:t>
            </a:r>
            <a:r>
              <a:rPr lang="en-US" altLang="en-US" sz="1000" dirty="0">
                <a:latin typeface="Comic Sans MS" pitchFamily="66" charset="0"/>
              </a:rPr>
              <a:t>, J. Roche, B. </a:t>
            </a:r>
            <a:r>
              <a:rPr lang="en-US" altLang="en-US" sz="1000" dirty="0" err="1">
                <a:latin typeface="Comic Sans MS" pitchFamily="66" charset="0"/>
              </a:rPr>
              <a:t>Sawatzky</a:t>
            </a:r>
            <a:r>
              <a:rPr lang="en-US" altLang="en-US" sz="1000" dirty="0">
                <a:latin typeface="Comic Sans MS" pitchFamily="66" charset="0"/>
              </a:rPr>
              <a:t>, T. </a:t>
            </a:r>
            <a:r>
              <a:rPr lang="en-US" altLang="en-US" sz="1000" dirty="0" err="1">
                <a:latin typeface="Comic Sans MS" pitchFamily="66" charset="0"/>
              </a:rPr>
              <a:t>Seva</a:t>
            </a:r>
            <a:r>
              <a:rPr lang="en-US" altLang="en-US" sz="1000" dirty="0">
                <a:latin typeface="Comic Sans MS" pitchFamily="66" charset="0"/>
              </a:rPr>
              <a:t>, R. </a:t>
            </a:r>
            <a:r>
              <a:rPr lang="en-US" altLang="en-US" sz="1000" dirty="0" err="1">
                <a:latin typeface="Comic Sans MS" pitchFamily="66" charset="0"/>
              </a:rPr>
              <a:t>Silwal</a:t>
            </a:r>
            <a:r>
              <a:rPr lang="en-US" altLang="en-US" sz="1000" dirty="0">
                <a:latin typeface="Comic Sans MS" pitchFamily="66" charset="0"/>
              </a:rPr>
              <a:t>, N. </a:t>
            </a:r>
            <a:r>
              <a:rPr lang="en-US" altLang="en-US" sz="1000" dirty="0" err="1">
                <a:latin typeface="Comic Sans MS" pitchFamily="66" charset="0"/>
              </a:rPr>
              <a:t>Simicevic</a:t>
            </a:r>
            <a:r>
              <a:rPr lang="en-US" altLang="en-US" sz="1000" dirty="0">
                <a:latin typeface="Comic Sans MS" pitchFamily="66" charset="0"/>
              </a:rPr>
              <a:t>, </a:t>
            </a:r>
            <a:r>
              <a:rPr lang="en-US" altLang="en-US" sz="1000" b="1" dirty="0">
                <a:solidFill>
                  <a:srgbClr val="0C00FF"/>
                </a:solidFill>
                <a:latin typeface="Comic Sans MS" pitchFamily="66" charset="0"/>
              </a:rPr>
              <a:t>G. Smith</a:t>
            </a:r>
            <a:r>
              <a:rPr lang="en-US" altLang="en-US" sz="1000" b="1" baseline="30000" dirty="0">
                <a:solidFill>
                  <a:srgbClr val="0C00FF"/>
                </a:solidFill>
                <a:latin typeface="Comic Sans MS" pitchFamily="66" charset="0"/>
              </a:rPr>
              <a:t>2</a:t>
            </a:r>
            <a:r>
              <a:rPr lang="en-US" altLang="en-US" sz="1000" dirty="0">
                <a:latin typeface="Comic Sans MS" pitchFamily="66" charset="0"/>
              </a:rPr>
              <a:t>, T. Smith, P. </a:t>
            </a:r>
            <a:r>
              <a:rPr lang="en-US" altLang="en-US" sz="1000" dirty="0" err="1">
                <a:latin typeface="Comic Sans MS" pitchFamily="66" charset="0"/>
              </a:rPr>
              <a:t>Solvignon</a:t>
            </a:r>
            <a:r>
              <a:rPr lang="en-US" altLang="en-US" sz="1000" dirty="0">
                <a:latin typeface="Comic Sans MS" pitchFamily="66" charset="0"/>
              </a:rPr>
              <a:t>, </a:t>
            </a:r>
            <a:r>
              <a:rPr lang="en-US" altLang="en-US" sz="1000" dirty="0">
                <a:solidFill>
                  <a:srgbClr val="000000"/>
                </a:solidFill>
                <a:latin typeface="Comic Sans MS" pitchFamily="66" charset="0"/>
              </a:rPr>
              <a:t>P. Souder, D. </a:t>
            </a:r>
            <a:r>
              <a:rPr lang="en-US" altLang="en-US" sz="1000" dirty="0" err="1">
                <a:solidFill>
                  <a:srgbClr val="000000"/>
                </a:solidFill>
                <a:latin typeface="Comic Sans MS" pitchFamily="66" charset="0"/>
              </a:rPr>
              <a:t>Spayde</a:t>
            </a:r>
            <a:r>
              <a:rPr lang="en-US" altLang="en-US" sz="1000" dirty="0">
                <a:solidFill>
                  <a:srgbClr val="000000"/>
                </a:solidFill>
                <a:latin typeface="Comic Sans MS" pitchFamily="66" charset="0"/>
              </a:rPr>
              <a:t>, A. </a:t>
            </a:r>
            <a:r>
              <a:rPr lang="en-US" altLang="en-US" sz="1000" dirty="0" err="1">
                <a:solidFill>
                  <a:srgbClr val="000000"/>
                </a:solidFill>
                <a:latin typeface="Comic Sans MS" pitchFamily="66" charset="0"/>
              </a:rPr>
              <a:t>Subedi</a:t>
            </a:r>
            <a:r>
              <a:rPr lang="en-US" altLang="en-US" sz="1000" dirty="0">
                <a:solidFill>
                  <a:srgbClr val="000000"/>
                </a:solidFill>
                <a:latin typeface="Comic Sans MS" pitchFamily="66" charset="0"/>
              </a:rPr>
              <a:t>, R. </a:t>
            </a:r>
            <a:r>
              <a:rPr lang="en-US" altLang="en-US" sz="1000" dirty="0" err="1">
                <a:solidFill>
                  <a:srgbClr val="000000"/>
                </a:solidFill>
                <a:latin typeface="Comic Sans MS" pitchFamily="66" charset="0"/>
              </a:rPr>
              <a:t>Subedi</a:t>
            </a:r>
            <a:r>
              <a:rPr lang="en-US" altLang="en-US" sz="1000" dirty="0">
                <a:solidFill>
                  <a:srgbClr val="000000"/>
                </a:solidFill>
                <a:latin typeface="Comic Sans MS" pitchFamily="66" charset="0"/>
              </a:rPr>
              <a:t>,  </a:t>
            </a:r>
            <a:r>
              <a:rPr lang="en-US" altLang="en-US" sz="1000" dirty="0">
                <a:latin typeface="Comic Sans MS" pitchFamily="66" charset="0"/>
              </a:rPr>
              <a:t>R. Suleiman, E. </a:t>
            </a:r>
            <a:r>
              <a:rPr lang="en-US" altLang="en-US" sz="1000" dirty="0" err="1">
                <a:latin typeface="Comic Sans MS" pitchFamily="66" charset="0"/>
              </a:rPr>
              <a:t>Tsentalovich</a:t>
            </a:r>
            <a:r>
              <a:rPr lang="en-US" altLang="en-US" sz="1000" dirty="0">
                <a:latin typeface="Comic Sans MS" pitchFamily="66" charset="0"/>
              </a:rPr>
              <a:t>, V. </a:t>
            </a:r>
            <a:r>
              <a:rPr lang="en-US" altLang="en-US" sz="1000" dirty="0" err="1">
                <a:latin typeface="Comic Sans MS" pitchFamily="66" charset="0"/>
              </a:rPr>
              <a:t>Tvaskis</a:t>
            </a:r>
            <a:r>
              <a:rPr lang="en-US" altLang="en-US" sz="1000" dirty="0">
                <a:latin typeface="Comic Sans MS" pitchFamily="66" charset="0"/>
              </a:rPr>
              <a:t>, W.T.H. van </a:t>
            </a:r>
            <a:r>
              <a:rPr lang="en-US" altLang="en-US" sz="1000" dirty="0" err="1">
                <a:latin typeface="Comic Sans MS" pitchFamily="66" charset="0"/>
              </a:rPr>
              <a:t>Oers</a:t>
            </a:r>
            <a:r>
              <a:rPr lang="en-US" altLang="en-US" sz="1000" dirty="0">
                <a:latin typeface="Comic Sans MS" pitchFamily="66" charset="0"/>
              </a:rPr>
              <a:t>, B. </a:t>
            </a:r>
            <a:r>
              <a:rPr lang="en-US" altLang="en-US" sz="1000" dirty="0" err="1">
                <a:latin typeface="Comic Sans MS" pitchFamily="66" charset="0"/>
              </a:rPr>
              <a:t>Waidyawansa</a:t>
            </a:r>
            <a:r>
              <a:rPr lang="en-US" altLang="en-US" sz="1000" dirty="0">
                <a:latin typeface="Comic Sans MS" pitchFamily="66" charset="0"/>
              </a:rPr>
              <a:t>, P. Wang, S. Wells, S.A. Wood, S. Yang,  R.D. Young, S. </a:t>
            </a:r>
            <a:r>
              <a:rPr lang="en-US" altLang="en-US" sz="1000" dirty="0" err="1">
                <a:latin typeface="Comic Sans MS" pitchFamily="66" charset="0"/>
              </a:rPr>
              <a:t>Zhamkochyan</a:t>
            </a:r>
            <a:r>
              <a:rPr lang="en-US" altLang="en-US" sz="1000" dirty="0">
                <a:latin typeface="Comic Sans MS" pitchFamily="66" charset="0"/>
              </a:rPr>
              <a:t>, D. </a:t>
            </a:r>
            <a:r>
              <a:rPr lang="en-US" altLang="en-US" sz="1000" dirty="0" err="1">
                <a:latin typeface="Comic Sans MS" pitchFamily="66" charset="0"/>
              </a:rPr>
              <a:t>Zou</a:t>
            </a:r>
            <a:endParaRPr lang="en-US" altLang="en-US" sz="1000" dirty="0">
              <a:latin typeface="Comic Sans MS" pitchFamily="66" charset="0"/>
            </a:endParaRPr>
          </a:p>
          <a:p>
            <a:pPr algn="ctr"/>
            <a:r>
              <a:rPr lang="en-US" altLang="en-US" sz="1000" dirty="0">
                <a:solidFill>
                  <a:srgbClr val="FF0000"/>
                </a:solidFill>
                <a:latin typeface="Comic Sans MS" pitchFamily="66" charset="0"/>
              </a:rPr>
              <a:t>					</a:t>
            </a:r>
            <a:r>
              <a:rPr lang="en-US" altLang="en-US" sz="1000" baseline="30000" dirty="0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en-US" altLang="en-US" sz="1000" dirty="0">
                <a:solidFill>
                  <a:srgbClr val="FF0000"/>
                </a:solidFill>
                <a:latin typeface="Comic Sans MS" pitchFamily="66" charset="0"/>
              </a:rPr>
              <a:t>Spokespersons  </a:t>
            </a:r>
            <a:r>
              <a:rPr lang="en-US" altLang="en-US" sz="1000" dirty="0">
                <a:latin typeface="Comic Sans MS" pitchFamily="66" charset="0"/>
              </a:rPr>
              <a:t> *deceased   </a:t>
            </a:r>
            <a:r>
              <a:rPr lang="en-US" altLang="en-US" sz="1000" baseline="30000" dirty="0">
                <a:solidFill>
                  <a:srgbClr val="0C00FF"/>
                </a:solidFill>
                <a:latin typeface="Comic Sans MS" pitchFamily="66" charset="0"/>
              </a:rPr>
              <a:t>2</a:t>
            </a:r>
            <a:r>
              <a:rPr lang="en-US" altLang="en-US" sz="1000" dirty="0">
                <a:solidFill>
                  <a:srgbClr val="0C00FF"/>
                </a:solidFill>
                <a:latin typeface="Comic Sans MS" pitchFamily="66" charset="0"/>
              </a:rPr>
              <a:t>Project Manager</a:t>
            </a:r>
            <a:endParaRPr lang="en-US" altLang="en-US" sz="1000" dirty="0">
              <a:latin typeface="Comic Sans MS" pitchFamily="66" charset="0"/>
            </a:endParaRPr>
          </a:p>
        </p:txBody>
      </p:sp>
      <p:sp>
        <p:nvSpPr>
          <p:cNvPr id="28678" name="TextBox 11"/>
          <p:cNvSpPr txBox="1">
            <a:spLocks noChangeArrowheads="1"/>
          </p:cNvSpPr>
          <p:nvPr/>
        </p:nvSpPr>
        <p:spPr bwMode="auto">
          <a:xfrm>
            <a:off x="2057400" y="609600"/>
            <a:ext cx="4495800" cy="8302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3200"/>
              <a:t>The Q-weak Collaboration</a:t>
            </a:r>
          </a:p>
          <a:p>
            <a:pPr algn="ctr"/>
            <a:r>
              <a:rPr lang="en-US" altLang="en-US" sz="1600"/>
              <a:t>W&amp;M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58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Misc. </a:t>
            </a:r>
            <a:r>
              <a:rPr lang="en-US" sz="32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Q</a:t>
            </a:r>
            <a:r>
              <a:rPr lang="en-US" sz="3200" baseline="-250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w</a:t>
            </a:r>
            <a:r>
              <a:rPr lang="en-US" sz="3200" baseline="300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p</a:t>
            </a:r>
            <a:r>
              <a:rPr lang="en-US" sz="3200" baseline="30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 </a:t>
            </a:r>
            <a:r>
              <a:rPr lang="en-US" sz="3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References</a:t>
            </a:r>
            <a:endParaRPr lang="en-US" sz="32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35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87166316"/>
              </p:ext>
            </p:extLst>
          </p:nvPr>
        </p:nvGraphicFramePr>
        <p:xfrm>
          <a:off x="533400" y="762000"/>
          <a:ext cx="8153400" cy="557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2278"/>
                <a:gridCol w="436112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omic Sans MS" panose="030F0702030302020204" pitchFamily="66" charset="0"/>
                        </a:rPr>
                        <a:t>Description</a:t>
                      </a:r>
                      <a:endParaRPr lang="en-US" sz="12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omic Sans MS" panose="030F0702030302020204" pitchFamily="66" charset="0"/>
                        </a:rPr>
                        <a:t>Reference</a:t>
                      </a:r>
                      <a:endParaRPr lang="en-US" sz="12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Q-weak home page</a:t>
                      </a:r>
                      <a:endParaRPr lang="en-US" sz="11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  <a:hlinkClick r:id="rId3"/>
                        </a:rPr>
                        <a:t>https://www.jlab.org/qweak/</a:t>
                      </a:r>
                      <a:endParaRPr lang="en-US" sz="1100" dirty="0" smtClean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baseline="0" dirty="0" smtClean="0">
                          <a:latin typeface="Comic Sans MS" panose="030F0702030302020204" pitchFamily="66" charset="0"/>
                        </a:rPr>
                        <a:t>New Physics Sensitivities</a:t>
                      </a:r>
                    </a:p>
                    <a:p>
                      <a:pPr algn="ctr"/>
                      <a:r>
                        <a:rPr lang="en-US" sz="1100" baseline="0" dirty="0" smtClean="0">
                          <a:latin typeface="Comic Sans MS" panose="030F0702030302020204" pitchFamily="66" charset="0"/>
                        </a:rPr>
                        <a:t>(most notably </a:t>
                      </a:r>
                      <a:r>
                        <a:rPr lang="en-US" sz="1100" baseline="0" dirty="0" err="1" smtClean="0">
                          <a:latin typeface="Comic Sans MS" panose="030F0702030302020204" pitchFamily="66" charset="0"/>
                        </a:rPr>
                        <a:t>lepto</a:t>
                      </a:r>
                      <a:r>
                        <a:rPr lang="en-US" sz="1100" baseline="0" dirty="0" smtClean="0">
                          <a:latin typeface="Comic Sans MS" panose="030F0702030302020204" pitchFamily="66" charset="0"/>
                        </a:rPr>
                        <a:t>-quarks)</a:t>
                      </a:r>
                    </a:p>
                    <a:p>
                      <a:pPr algn="ctr"/>
                      <a:endParaRPr lang="en-US" sz="1100" dirty="0" smtClean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“Weak Charge of the Proton and New Physics”, Jens </a:t>
                      </a:r>
                      <a:r>
                        <a:rPr lang="en-US" sz="1100" dirty="0" err="1" smtClean="0">
                          <a:latin typeface="Comic Sans MS" panose="030F0702030302020204" pitchFamily="66" charset="0"/>
                        </a:rPr>
                        <a:t>Erler</a:t>
                      </a:r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 et al.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Phys. Rev. D 68, 016006 (2003).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Comic Sans MS" panose="030F0702030302020204" pitchFamily="66" charset="0"/>
                          <a:hlinkClick r:id="rId4"/>
                        </a:rPr>
                        <a:t>http://arxiv.org/abs/hep-ph/0302149</a:t>
                      </a:r>
                      <a:endParaRPr lang="en-US" sz="1100" dirty="0" smtClean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Proposal</a:t>
                      </a:r>
                    </a:p>
                    <a:p>
                      <a:pPr algn="ctr"/>
                      <a:endParaRPr lang="en-US" sz="11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 The </a:t>
                      </a:r>
                      <a:r>
                        <a:rPr lang="en-US" sz="1100" dirty="0" err="1" smtClean="0">
                          <a:latin typeface="Comic Sans MS" panose="030F0702030302020204" pitchFamily="66" charset="0"/>
                        </a:rPr>
                        <a:t>Qweak</a:t>
                      </a:r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 Experiment: 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“A Search for New Physics at the </a:t>
                      </a:r>
                      <a:r>
                        <a:rPr lang="en-US" sz="1100" dirty="0" err="1" smtClean="0">
                          <a:latin typeface="Comic Sans MS" panose="030F0702030302020204" pitchFamily="66" charset="0"/>
                        </a:rPr>
                        <a:t>TeV</a:t>
                      </a:r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 Scale via a Measurement of the Proton's Weak Charge“, 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December 10, 2007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Comic Sans MS" panose="030F0702030302020204" pitchFamily="66" charset="0"/>
                          <a:hlinkClick r:id="rId5"/>
                        </a:rPr>
                        <a:t>http://qweak.jlab.org/doc-public/ShowDocument?docid=703</a:t>
                      </a:r>
                      <a:endParaRPr lang="en-US" sz="1100" dirty="0" smtClean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High</a:t>
                      </a:r>
                      <a:r>
                        <a:rPr lang="en-US" sz="1100" baseline="0" dirty="0" smtClean="0">
                          <a:latin typeface="Comic Sans MS" panose="030F0702030302020204" pitchFamily="66" charset="0"/>
                        </a:rPr>
                        <a:t> accuracy </a:t>
                      </a:r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calculation of the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 running of the weak mixing angle</a:t>
                      </a:r>
                      <a:endParaRPr lang="en-US" sz="11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“Weak Mixing Angle at Low Energies”, J. </a:t>
                      </a:r>
                      <a:r>
                        <a:rPr lang="en-US" sz="1100" b="0" i="0" u="none" strike="noStrike" kern="1200" baseline="0" dirty="0" err="1" smtClean="0">
                          <a:solidFill>
                            <a:schemeClr val="dk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Erler</a:t>
                      </a: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 and M. J. Ramsey-</a:t>
                      </a:r>
                      <a:r>
                        <a:rPr lang="en-US" sz="1100" b="0" i="0" u="none" strike="noStrike" kern="1200" baseline="0" dirty="0" err="1" smtClean="0">
                          <a:solidFill>
                            <a:schemeClr val="dk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Musolf</a:t>
                      </a: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Phys. Rev. D 72 (2005) 073003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  <a:hlinkClick r:id="rId6"/>
                        </a:rPr>
                        <a:t>http://arxiv.org/abs/hep-ph/0409169</a:t>
                      </a:r>
                      <a:endParaRPr lang="en-US" sz="1100" dirty="0" smtClean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First Q-weak Result in PRL</a:t>
                      </a:r>
                      <a:endParaRPr lang="en-US" sz="11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“First Determination of the Weak Charge of the Proton”,</a:t>
                      </a:r>
                      <a:r>
                        <a:rPr lang="en-US" sz="1100" baseline="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D. </a:t>
                      </a:r>
                      <a:r>
                        <a:rPr lang="en-US" sz="1100" dirty="0" err="1" smtClean="0">
                          <a:latin typeface="Comic Sans MS" panose="030F0702030302020204" pitchFamily="66" charset="0"/>
                        </a:rPr>
                        <a:t>Androic</a:t>
                      </a:r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 et al., 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Phys. Rev. Lett. 111, 141803 (2013)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Comic Sans MS" panose="030F0702030302020204" pitchFamily="66" charset="0"/>
                          <a:hlinkClick r:id="rId7"/>
                        </a:rPr>
                        <a:t>http://arxiv.org/abs/1307.5275v2</a:t>
                      </a:r>
                      <a:endParaRPr lang="en-US" sz="1100" dirty="0" smtClean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baseline="0" dirty="0" smtClean="0">
                          <a:latin typeface="Comic Sans MS" panose="030F0702030302020204" pitchFamily="66" charset="0"/>
                        </a:rPr>
                        <a:t>Updated  RPV SUSY Sensitivities</a:t>
                      </a:r>
                      <a:endParaRPr lang="en-US" sz="11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Fig 10 in “The Weak Neutral Current”, </a:t>
                      </a:r>
                      <a:r>
                        <a:rPr lang="en-US" sz="1100" dirty="0" err="1" smtClean="0">
                          <a:latin typeface="Comic Sans MS" panose="030F0702030302020204" pitchFamily="66" charset="0"/>
                        </a:rPr>
                        <a:t>Erler</a:t>
                      </a:r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 and Su, </a:t>
                      </a:r>
                      <a:r>
                        <a:rPr lang="en-US" sz="1100" dirty="0" err="1" smtClean="0">
                          <a:latin typeface="Comic Sans MS" panose="030F0702030302020204" pitchFamily="66" charset="0"/>
                        </a:rPr>
                        <a:t>Prog</a:t>
                      </a:r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. Part. </a:t>
                      </a:r>
                      <a:r>
                        <a:rPr lang="en-US" sz="1100" dirty="0" err="1" smtClean="0">
                          <a:latin typeface="Comic Sans MS" panose="030F0702030302020204" pitchFamily="66" charset="0"/>
                        </a:rPr>
                        <a:t>Nucl</a:t>
                      </a:r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. Phys. 71 (2013) 119-149,  </a:t>
                      </a:r>
                      <a:r>
                        <a:rPr lang="en-US" sz="1100" dirty="0" smtClean="0">
                          <a:latin typeface="Comic Sans MS" panose="030F0702030302020204" pitchFamily="66" charset="0"/>
                          <a:hlinkClick r:id="rId8"/>
                        </a:rPr>
                        <a:t>http://arxiv.org/abs/1303.5522</a:t>
                      </a:r>
                      <a:endParaRPr lang="en-US" sz="1100" dirty="0" smtClean="0">
                        <a:latin typeface="Comic Sans MS" panose="030F0702030302020204" pitchFamily="66" charset="0"/>
                      </a:endParaRPr>
                    </a:p>
                    <a:p>
                      <a:pPr algn="ctr"/>
                      <a:endParaRPr lang="en-US" sz="11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Dark Z’ </a:t>
                      </a:r>
                      <a:endParaRPr lang="en-US" sz="11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“</a:t>
                      </a:r>
                      <a:r>
                        <a:rPr lang="en-US" sz="1100" kern="1200" baseline="0" dirty="0" err="1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Muon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 Anomaly and Dark Parity Violation”, </a:t>
                      </a:r>
                    </a:p>
                    <a:p>
                      <a:pPr algn="ctr"/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H. </a:t>
                      </a:r>
                      <a:r>
                        <a:rPr lang="en-US" sz="1100" kern="1200" baseline="0" dirty="0" err="1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Davoudiasl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 et al., PRL 109, 031802 (2012),</a:t>
                      </a:r>
                    </a:p>
                    <a:p>
                      <a:pPr algn="ctr"/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  <a:hlinkClick r:id="rId9"/>
                        </a:rPr>
                        <a:t>http://arxiv.org/abs/1205.2709</a:t>
                      </a:r>
                      <a:endParaRPr lang="en-US" sz="1100" kern="1200" baseline="0" dirty="0" smtClean="0">
                        <a:solidFill>
                          <a:schemeClr val="dk1"/>
                        </a:solidFill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omic Sans MS" panose="030F0702030302020204" pitchFamily="66" charset="0"/>
                        </a:rPr>
                        <a:t>W’ Model</a:t>
                      </a:r>
                      <a:r>
                        <a:rPr lang="en-US" sz="1100" baseline="0" dirty="0" smtClean="0">
                          <a:latin typeface="Comic Sans MS" panose="030F0702030302020204" pitchFamily="66" charset="0"/>
                        </a:rPr>
                        <a:t> near 2 </a:t>
                      </a:r>
                      <a:r>
                        <a:rPr lang="en-US" sz="1100" baseline="0" dirty="0" err="1" smtClean="0">
                          <a:latin typeface="Comic Sans MS" panose="030F0702030302020204" pitchFamily="66" charset="0"/>
                        </a:rPr>
                        <a:t>TeV</a:t>
                      </a:r>
                      <a:endParaRPr lang="en-US" sz="11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omic Sans MS" pitchFamily="66" charset="0"/>
                        </a:rPr>
                        <a:t>“W’ Boson near 2 </a:t>
                      </a:r>
                      <a:r>
                        <a:rPr lang="en-US" sz="1100" dirty="0" err="1" smtClean="0">
                          <a:latin typeface="Comic Sans MS" pitchFamily="66" charset="0"/>
                        </a:rPr>
                        <a:t>TeV</a:t>
                      </a:r>
                      <a:r>
                        <a:rPr lang="en-US" sz="1100" dirty="0" smtClean="0">
                          <a:latin typeface="Comic Sans MS" pitchFamily="66" charset="0"/>
                        </a:rPr>
                        <a:t>: Predictions for Run 2 Of the LHC”, </a:t>
                      </a:r>
                      <a:r>
                        <a:rPr lang="en-US" sz="1100" dirty="0" err="1" smtClean="0">
                          <a:latin typeface="Comic Sans MS" pitchFamily="66" charset="0"/>
                        </a:rPr>
                        <a:t>Dobrescu</a:t>
                      </a:r>
                      <a:r>
                        <a:rPr lang="en-US" sz="1100" dirty="0" smtClean="0">
                          <a:latin typeface="Comic Sans MS" pitchFamily="66" charset="0"/>
                        </a:rPr>
                        <a:t> and Liu, PRL 115, 211802 (2015).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Comic Sans MS" pitchFamily="66" charset="0"/>
                          <a:hlinkClick r:id="rId10"/>
                        </a:rPr>
                        <a:t>http://arxiv.org/abs/1506.06736</a:t>
                      </a:r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6818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erculesaunsn3i0w4xwxbz7pmyd6ou57.500x269x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43000"/>
            <a:ext cx="9144000" cy="47828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1219200"/>
            <a:ext cx="3657600" cy="142875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Extras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985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84324" y="990600"/>
            <a:ext cx="6228398" cy="4841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11" descr="SUSYloop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267200"/>
            <a:ext cx="2590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10" descr="treeleve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447800"/>
            <a:ext cx="25876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838200"/>
            <a:ext cx="2743200" cy="5791200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None/>
            </a:pPr>
            <a:r>
              <a:rPr lang="en-US" sz="1600" dirty="0" smtClean="0">
                <a:latin typeface="Comic Sans MS" pitchFamily="66" charset="0"/>
              </a:rPr>
              <a:t>	R-parity Violating (tree-level) SUSY:</a:t>
            </a: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  <a:p>
            <a:pPr algn="ctr">
              <a:buFontTx/>
              <a:buNone/>
            </a:pPr>
            <a:endParaRPr lang="en-US" sz="1400" dirty="0" smtClean="0">
              <a:latin typeface="Comic Sans MS" pitchFamily="66" charset="0"/>
            </a:endParaRPr>
          </a:p>
          <a:p>
            <a:pPr algn="ctr">
              <a:buFontTx/>
              <a:buNone/>
            </a:pPr>
            <a:endParaRPr lang="en-US" sz="1400" dirty="0" smtClean="0">
              <a:latin typeface="Comic Sans MS" pitchFamily="66" charset="0"/>
            </a:endParaRPr>
          </a:p>
          <a:p>
            <a:pPr algn="ctr">
              <a:buFontTx/>
              <a:buNone/>
            </a:pPr>
            <a:r>
              <a:rPr lang="en-US" sz="1200" dirty="0" smtClean="0">
                <a:latin typeface="Comic Sans MS" pitchFamily="66" charset="0"/>
              </a:rPr>
              <a:t>No obvious dark matter. </a:t>
            </a:r>
          </a:p>
          <a:p>
            <a:pPr algn="ctr">
              <a:buFontTx/>
              <a:buNone/>
            </a:pPr>
            <a:r>
              <a:rPr lang="en-US" sz="1200" dirty="0" smtClean="0">
                <a:latin typeface="Comic Sans MS" pitchFamily="66" charset="0"/>
              </a:rPr>
              <a:t>(“New” particles would decay to normal matter.)</a:t>
            </a:r>
          </a:p>
          <a:p>
            <a:pPr>
              <a:buFontTx/>
              <a:buNone/>
            </a:pPr>
            <a:endParaRPr lang="en-US" sz="1400" dirty="0" smtClean="0">
              <a:latin typeface="Comic Sans MS" pitchFamily="66" charset="0"/>
            </a:endParaRPr>
          </a:p>
          <a:p>
            <a:pPr>
              <a:buFontTx/>
              <a:buNone/>
            </a:pPr>
            <a:endParaRPr lang="en-US" sz="1400" dirty="0" smtClean="0">
              <a:latin typeface="Comic Sans MS" pitchFamily="66" charset="0"/>
            </a:endParaRPr>
          </a:p>
          <a:p>
            <a:pPr algn="ctr">
              <a:buFontTx/>
              <a:buNone/>
            </a:pPr>
            <a:r>
              <a:rPr lang="en-US" sz="1600" dirty="0" smtClean="0">
                <a:latin typeface="Comic Sans MS" pitchFamily="66" charset="0"/>
              </a:rPr>
              <a:t>R-parity Conserving </a:t>
            </a:r>
          </a:p>
          <a:p>
            <a:pPr algn="ctr">
              <a:buFontTx/>
              <a:buNone/>
            </a:pPr>
            <a:r>
              <a:rPr lang="en-US" sz="1600" dirty="0" smtClean="0">
                <a:latin typeface="Comic Sans MS" pitchFamily="66" charset="0"/>
              </a:rPr>
              <a:t>(loop-level) SUSY:</a:t>
            </a:r>
          </a:p>
          <a:p>
            <a:pPr algn="ctr">
              <a:buFontTx/>
              <a:buNone/>
            </a:pPr>
            <a:r>
              <a:rPr lang="en-US" sz="1600" dirty="0" smtClean="0"/>
              <a:t>  </a:t>
            </a:r>
            <a:endParaRPr lang="en-US" sz="1600" dirty="0" smtClean="0">
              <a:latin typeface="Comic Sans MS" pitchFamily="66" charset="0"/>
              <a:cs typeface="Arial" pitchFamily="34" charset="0"/>
            </a:endParaRPr>
          </a:p>
          <a:p>
            <a:pPr>
              <a:buFontTx/>
              <a:buNone/>
            </a:pPr>
            <a:endParaRPr lang="en-US" sz="1600" dirty="0" smtClean="0"/>
          </a:p>
          <a:p>
            <a:pPr>
              <a:buFontTx/>
              <a:buNone/>
            </a:pPr>
            <a:endParaRPr lang="en-US" sz="1600" dirty="0" smtClean="0"/>
          </a:p>
          <a:p>
            <a:pPr algn="ctr">
              <a:buFontTx/>
              <a:buNone/>
            </a:pPr>
            <a:endParaRPr lang="en-US" sz="1600" dirty="0" smtClean="0"/>
          </a:p>
          <a:p>
            <a:pPr algn="ctr">
              <a:buFontTx/>
              <a:buNone/>
            </a:pPr>
            <a:endParaRPr lang="en-US" sz="1600" dirty="0" smtClean="0">
              <a:latin typeface="Comic Sans MS" pitchFamily="66" charset="0"/>
            </a:endParaRPr>
          </a:p>
          <a:p>
            <a:pPr algn="ctr">
              <a:buFontTx/>
              <a:buNone/>
            </a:pPr>
            <a:r>
              <a:rPr lang="en-US" sz="1200" dirty="0" smtClean="0">
                <a:latin typeface="Comic Sans MS" pitchFamily="66" charset="0"/>
              </a:rPr>
              <a:t>Dark matter may be the lightest SUSY particle.</a:t>
            </a:r>
          </a:p>
          <a:p>
            <a:pPr algn="ctr">
              <a:buFontTx/>
              <a:buNone/>
            </a:pPr>
            <a:r>
              <a:rPr lang="en-US" sz="1200" dirty="0" smtClean="0">
                <a:latin typeface="Comic Sans MS" pitchFamily="66" charset="0"/>
              </a:rPr>
              <a:t> (It got “stuck” carrying the R quantum number.)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FF3300"/>
                </a:solidFill>
                <a:latin typeface="Comic Sans MS" pitchFamily="66" charset="0"/>
              </a:rPr>
              <a:t>SUSY Sensitivities </a:t>
            </a:r>
            <a:r>
              <a:rPr lang="en-US" sz="1600" dirty="0" smtClean="0">
                <a:solidFill>
                  <a:srgbClr val="FF3300"/>
                </a:solidFill>
                <a:latin typeface="Comic Sans MS" pitchFamily="66" charset="0"/>
              </a:rPr>
              <a:t/>
            </a:r>
            <a:br>
              <a:rPr lang="en-US" sz="1600" dirty="0" smtClean="0">
                <a:solidFill>
                  <a:srgbClr val="FF3300"/>
                </a:solidFill>
                <a:latin typeface="Comic Sans MS" pitchFamily="66" charset="0"/>
              </a:rPr>
            </a:br>
            <a:r>
              <a:rPr lang="en-US" sz="1600" dirty="0" smtClean="0">
                <a:solidFill>
                  <a:srgbClr val="FF3300"/>
                </a:solidFill>
                <a:latin typeface="Comic Sans MS" pitchFamily="66" charset="0"/>
              </a:rPr>
              <a:t>updated with plot from </a:t>
            </a:r>
            <a:r>
              <a:rPr lang="en-US" sz="1600" dirty="0" err="1" smtClean="0">
                <a:solidFill>
                  <a:srgbClr val="FF3300"/>
                </a:solidFill>
                <a:latin typeface="Comic Sans MS" pitchFamily="66" charset="0"/>
              </a:rPr>
              <a:t>Erler</a:t>
            </a:r>
            <a:r>
              <a:rPr lang="en-US" sz="1600" dirty="0" smtClean="0">
                <a:solidFill>
                  <a:srgbClr val="FF3300"/>
                </a:solidFill>
                <a:latin typeface="Comic Sans MS" pitchFamily="66" charset="0"/>
              </a:rPr>
              <a:t> and Su (2013)</a:t>
            </a:r>
          </a:p>
        </p:txBody>
      </p:sp>
      <p:sp>
        <p:nvSpPr>
          <p:cNvPr id="25610" name="Text Box 15"/>
          <p:cNvSpPr txBox="1">
            <a:spLocks noChangeArrowheads="1"/>
          </p:cNvSpPr>
          <p:nvPr/>
        </p:nvSpPr>
        <p:spPr bwMode="auto">
          <a:xfrm>
            <a:off x="4343400" y="6019800"/>
            <a:ext cx="3310247" cy="55399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dirty="0" smtClean="0">
                <a:latin typeface="Comic Sans MS" panose="030F0702030302020204" pitchFamily="66" charset="0"/>
              </a:rPr>
              <a:t>“The Weak Neutral Current”, </a:t>
            </a:r>
            <a:r>
              <a:rPr lang="en-US" sz="1200" dirty="0" err="1" smtClean="0">
                <a:latin typeface="Comic Sans MS" pitchFamily="66" charset="0"/>
              </a:rPr>
              <a:t>Erler</a:t>
            </a:r>
            <a:r>
              <a:rPr lang="en-US" sz="1200" dirty="0" smtClean="0">
                <a:latin typeface="Comic Sans MS" pitchFamily="66" charset="0"/>
              </a:rPr>
              <a:t> and Su, </a:t>
            </a:r>
          </a:p>
          <a:p>
            <a:pPr algn="ctr"/>
            <a:r>
              <a:rPr lang="en-US" sz="1200" dirty="0" err="1" smtClean="0">
                <a:latin typeface="Comic Sans MS" pitchFamily="66" charset="0"/>
              </a:rPr>
              <a:t>Prog</a:t>
            </a:r>
            <a:r>
              <a:rPr lang="en-US" sz="1200" dirty="0" smtClean="0">
                <a:latin typeface="Comic Sans MS" panose="030F0702030302020204" pitchFamily="66" charset="0"/>
              </a:rPr>
              <a:t>. Part. </a:t>
            </a:r>
            <a:r>
              <a:rPr lang="en-US" sz="1200" dirty="0" err="1" smtClean="0">
                <a:latin typeface="Comic Sans MS" panose="030F0702030302020204" pitchFamily="66" charset="0"/>
              </a:rPr>
              <a:t>Nucl</a:t>
            </a:r>
            <a:r>
              <a:rPr lang="en-US" sz="1200" dirty="0" smtClean="0">
                <a:latin typeface="Comic Sans MS" panose="030F0702030302020204" pitchFamily="66" charset="0"/>
              </a:rPr>
              <a:t>. Phys</a:t>
            </a:r>
            <a:r>
              <a:rPr lang="en-US" sz="1200" dirty="0">
                <a:latin typeface="Comic Sans MS" panose="030F0702030302020204" pitchFamily="66" charset="0"/>
              </a:rPr>
              <a:t>. 71 (2013) </a:t>
            </a:r>
            <a:r>
              <a:rPr lang="en-US" sz="1200" dirty="0" smtClean="0">
                <a:latin typeface="Comic Sans MS" panose="030F0702030302020204" pitchFamily="66" charset="0"/>
              </a:rPr>
              <a:t>119-149,  </a:t>
            </a:r>
          </a:p>
          <a:p>
            <a:pPr algn="ctr"/>
            <a:r>
              <a:rPr lang="en-US" sz="1200" dirty="0" smtClean="0">
                <a:latin typeface="Comic Sans MS" panose="030F0702030302020204" pitchFamily="66" charset="0"/>
                <a:hlinkClick r:id="rId6"/>
              </a:rPr>
              <a:t>http</a:t>
            </a:r>
            <a:r>
              <a:rPr lang="en-US" sz="1200" dirty="0">
                <a:latin typeface="Comic Sans MS" panose="030F0702030302020204" pitchFamily="66" charset="0"/>
                <a:hlinkClick r:id="rId6"/>
              </a:rPr>
              <a:t>://</a:t>
            </a:r>
            <a:r>
              <a:rPr lang="en-US" sz="1200" dirty="0" smtClean="0">
                <a:latin typeface="Comic Sans MS" panose="030F0702030302020204" pitchFamily="66" charset="0"/>
                <a:hlinkClick r:id="rId6"/>
              </a:rPr>
              <a:t>arxiv.org/abs/1303.5522</a:t>
            </a:r>
            <a:endParaRPr lang="en-US" sz="1200" dirty="0" smtClean="0">
              <a:latin typeface="Comic Sans MS" panose="030F0702030302020204" pitchFamily="66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72C9B-297C-4005-948F-2ACD08B3BEEA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3263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68362"/>
          </a:xfrm>
        </p:spPr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Low Energy PV and the </a:t>
            </a:r>
            <a:r>
              <a:rPr lang="en-US" sz="2800" dirty="0" err="1" smtClean="0">
                <a:solidFill>
                  <a:srgbClr val="FF0000"/>
                </a:solidFill>
                <a:latin typeface="Comic Sans MS" pitchFamily="66" charset="0"/>
              </a:rPr>
              <a:t>Tevatron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 Top A</a:t>
            </a:r>
            <a:r>
              <a:rPr lang="en-US" sz="2800" baseline="-25000" dirty="0" smtClean="0">
                <a:solidFill>
                  <a:srgbClr val="FF0000"/>
                </a:solidFill>
                <a:latin typeface="Comic Sans MS" pitchFamily="66" charset="0"/>
              </a:rPr>
              <a:t>FB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 Anomaly  </a:t>
            </a:r>
            <a:endParaRPr lang="en-US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276600"/>
            <a:ext cx="2786063" cy="139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495800" y="1143000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M. Gresham et al., arXiv:1203.1320v1 [</a:t>
            </a:r>
            <a:r>
              <a:rPr lang="en-US" sz="1200" dirty="0" err="1" smtClean="0"/>
              <a:t>hep</a:t>
            </a:r>
            <a:r>
              <a:rPr lang="en-US" sz="1200" dirty="0" smtClean="0"/>
              <a:t>-ph] 6 Mar 2012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1524000"/>
            <a:ext cx="3505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Comic Sans MS" pitchFamily="66" charset="0"/>
              </a:rPr>
              <a:t>Tevatron</a:t>
            </a:r>
            <a:r>
              <a:rPr lang="en-US" dirty="0" smtClean="0">
                <a:latin typeface="Comic Sans MS" pitchFamily="66" charset="0"/>
              </a:rPr>
              <a:t> CF and D0 collaborations saw an excess in the t-</a:t>
            </a:r>
            <a:r>
              <a:rPr lang="en-US" dirty="0" err="1" smtClean="0">
                <a:latin typeface="Comic Sans MS" pitchFamily="66" charset="0"/>
              </a:rPr>
              <a:t>tbar</a:t>
            </a:r>
            <a:r>
              <a:rPr lang="en-US" dirty="0" smtClean="0">
                <a:latin typeface="Comic Sans MS" pitchFamily="66" charset="0"/>
              </a:rPr>
              <a:t> forward-backward asymmetry, A</a:t>
            </a:r>
            <a:r>
              <a:rPr lang="en-US" baseline="-25000" dirty="0" smtClean="0">
                <a:latin typeface="Comic Sans MS" pitchFamily="66" charset="0"/>
              </a:rPr>
              <a:t>FB</a:t>
            </a:r>
            <a:r>
              <a:rPr lang="en-US" dirty="0" smtClean="0">
                <a:latin typeface="Comic Sans MS" pitchFamily="66" charset="0"/>
              </a:rPr>
              <a:t>. 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  <a:latin typeface="Comic Sans MS" pitchFamily="66" charset="0"/>
              </a:rPr>
              <a:t>(Precision measurements can also be made at the energy frontier!)</a:t>
            </a:r>
            <a:endParaRPr lang="en-US" sz="1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4876800"/>
            <a:ext cx="358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A possible explanation which avoided known constraints was</a:t>
            </a:r>
          </a:p>
          <a:p>
            <a:pPr algn="ctr"/>
            <a:r>
              <a:rPr lang="en-US" dirty="0" smtClean="0">
                <a:latin typeface="Comic Sans MS" pitchFamily="66" charset="0"/>
              </a:rPr>
              <a:t>a new, not-too-massive, scalar or vector particle. 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447800"/>
            <a:ext cx="396240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6858000" y="1676400"/>
            <a:ext cx="6096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8458200" y="2133600"/>
            <a:ext cx="457200" cy="76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5029200" y="2667000"/>
            <a:ext cx="533400" cy="76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858000" y="1676400"/>
            <a:ext cx="338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X</a:t>
            </a:r>
            <a:endParaRPr lang="en-US" sz="6000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4876800" y="3733800"/>
            <a:ext cx="533400" cy="76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8458200" y="3352800"/>
            <a:ext cx="533400" cy="76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505200" y="6019800"/>
            <a:ext cx="52578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Sufficiently precise low energy PV experiments can constrain new physics models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72C9B-297C-4005-948F-2ACD08B3BEEA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948690"/>
            <a:ext cx="787908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562600" y="533400"/>
            <a:ext cx="24048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PRL 109, 031802 (2012)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7518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The Running of sin</a:t>
            </a:r>
            <a:r>
              <a:rPr lang="en-US" sz="3200" baseline="30000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r>
              <a:rPr lang="el-GR" sz="3200" dirty="0" smtClean="0">
                <a:solidFill>
                  <a:srgbClr val="FF0000"/>
                </a:solidFill>
                <a:latin typeface="Comic Sans MS" pitchFamily="66" charset="0"/>
              </a:rPr>
              <a:t>θ</a:t>
            </a:r>
            <a:r>
              <a:rPr lang="en-US" sz="3200" baseline="-25000" dirty="0" smtClean="0">
                <a:solidFill>
                  <a:srgbClr val="FF0000"/>
                </a:solidFill>
                <a:latin typeface="Comic Sans MS" pitchFamily="66" charset="0"/>
              </a:rPr>
              <a:t>W</a:t>
            </a:r>
            <a:endParaRPr lang="en-US" sz="3200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2079" y="815300"/>
            <a:ext cx="5311139" cy="4671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00400" y="175260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290" y="990600"/>
            <a:ext cx="38862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In </a:t>
            </a:r>
            <a:r>
              <a:rPr lang="en-US" sz="1600" dirty="0">
                <a:latin typeface="Comic Sans MS" pitchFamily="66" charset="0"/>
              </a:rPr>
              <a:t>the context of the SM, </a:t>
            </a:r>
            <a:r>
              <a:rPr lang="en-US" sz="1600" dirty="0" smtClean="0">
                <a:latin typeface="Comic Sans MS" pitchFamily="66" charset="0"/>
              </a:rPr>
              <a:t>the running due to </a:t>
            </a:r>
            <a:r>
              <a:rPr lang="el-GR" sz="1600" dirty="0" smtClean="0">
                <a:latin typeface="Comic Sans MS" pitchFamily="66" charset="0"/>
              </a:rPr>
              <a:t>γ</a:t>
            </a:r>
            <a:r>
              <a:rPr lang="en-US" sz="1600" dirty="0" smtClean="0">
                <a:latin typeface="Comic Sans MS" pitchFamily="66" charset="0"/>
              </a:rPr>
              <a:t>-Z mixing is calculable at lower energy scales to high precision. </a:t>
            </a:r>
          </a:p>
          <a:p>
            <a:endParaRPr lang="en-US" sz="1600" dirty="0" smtClean="0">
              <a:latin typeface="Comic Sans MS" pitchFamily="66" charset="0"/>
            </a:endParaRPr>
          </a:p>
          <a:p>
            <a:endParaRPr lang="en-US" sz="1600" dirty="0">
              <a:latin typeface="Comic Sans MS" pitchFamily="66" charset="0"/>
            </a:endParaRPr>
          </a:p>
          <a:p>
            <a:endParaRPr lang="en-US" sz="1600" dirty="0" smtClean="0">
              <a:latin typeface="Comic Sans MS" pitchFamily="66" charset="0"/>
            </a:endParaRPr>
          </a:p>
          <a:p>
            <a:endParaRPr lang="en-US" sz="1600" dirty="0">
              <a:latin typeface="Comic Sans MS" pitchFamily="66" charset="0"/>
            </a:endParaRPr>
          </a:p>
          <a:p>
            <a:r>
              <a:rPr lang="en-US" sz="1600" dirty="0" smtClean="0">
                <a:latin typeface="Comic Sans MS" pitchFamily="66" charset="0"/>
              </a:rPr>
              <a:t>   </a:t>
            </a:r>
          </a:p>
          <a:p>
            <a:endParaRPr lang="en-US" sz="1600" dirty="0" smtClean="0">
              <a:latin typeface="Comic Sans MS" pitchFamily="66" charset="0"/>
            </a:endParaRPr>
          </a:p>
          <a:p>
            <a:r>
              <a:rPr lang="en-US" sz="1600" dirty="0" smtClean="0">
                <a:latin typeface="Comic Sans MS" pitchFamily="66" charset="0"/>
              </a:rPr>
              <a:t>But sin</a:t>
            </a:r>
            <a:r>
              <a:rPr lang="en-US" sz="1600" baseline="30000" dirty="0" smtClean="0">
                <a:latin typeface="Comic Sans MS" pitchFamily="66" charset="0"/>
              </a:rPr>
              <a:t>2</a:t>
            </a:r>
            <a:r>
              <a:rPr lang="el-GR" sz="1600" dirty="0" smtClean="0">
                <a:latin typeface="Comic Sans MS" pitchFamily="66" charset="0"/>
              </a:rPr>
              <a:t>θ</a:t>
            </a:r>
            <a:r>
              <a:rPr lang="en-US" sz="1600" baseline="-25000" dirty="0" smtClean="0">
                <a:latin typeface="Comic Sans MS" pitchFamily="66" charset="0"/>
              </a:rPr>
              <a:t>W</a:t>
            </a:r>
            <a:r>
              <a:rPr lang="en-US" sz="1600" dirty="0" smtClean="0">
                <a:latin typeface="Comic Sans MS" pitchFamily="66" charset="0"/>
              </a:rPr>
              <a:t> is determined better at the Z pole than we can match. So </a:t>
            </a:r>
            <a:r>
              <a:rPr lang="en-US" sz="1600" dirty="0">
                <a:latin typeface="Comic Sans MS" pitchFamily="66" charset="0"/>
              </a:rPr>
              <a:t>what’s the point of </a:t>
            </a:r>
            <a:r>
              <a:rPr lang="en-US" sz="1600" dirty="0" smtClean="0">
                <a:latin typeface="Comic Sans MS" pitchFamily="66" charset="0"/>
              </a:rPr>
              <a:t>Q-weak?</a:t>
            </a:r>
          </a:p>
          <a:p>
            <a:endParaRPr lang="en-US" sz="1600" dirty="0" smtClean="0">
              <a:latin typeface="Comic Sans MS" pitchFamily="66" charset="0"/>
            </a:endParaRPr>
          </a:p>
          <a:p>
            <a:pPr algn="ctr"/>
            <a:r>
              <a:rPr lang="en-US" sz="1600" dirty="0" smtClean="0">
                <a:latin typeface="Comic Sans MS" pitchFamily="66" charset="0"/>
              </a:rPr>
              <a:t>Comparing sin</a:t>
            </a:r>
            <a:r>
              <a:rPr lang="en-US" sz="1600" baseline="30000" dirty="0" smtClean="0">
                <a:latin typeface="Comic Sans MS" pitchFamily="66" charset="0"/>
              </a:rPr>
              <a:t>2</a:t>
            </a:r>
            <a:r>
              <a:rPr lang="el-GR" sz="1600" dirty="0" smtClean="0">
                <a:latin typeface="Comic Sans MS" pitchFamily="66" charset="0"/>
              </a:rPr>
              <a:t>θ</a:t>
            </a:r>
            <a:r>
              <a:rPr lang="en-US" sz="1600" baseline="-25000" dirty="0" smtClean="0">
                <a:latin typeface="Comic Sans MS" pitchFamily="66" charset="0"/>
              </a:rPr>
              <a:t>W</a:t>
            </a:r>
            <a:r>
              <a:rPr lang="en-US" sz="1600" dirty="0" smtClean="0">
                <a:latin typeface="Comic Sans MS" pitchFamily="66" charset="0"/>
              </a:rPr>
              <a:t>(0) with sin</a:t>
            </a:r>
            <a:r>
              <a:rPr lang="en-US" sz="1600" baseline="30000" dirty="0" smtClean="0">
                <a:latin typeface="Comic Sans MS" pitchFamily="66" charset="0"/>
              </a:rPr>
              <a:t>2</a:t>
            </a:r>
            <a:r>
              <a:rPr lang="el-GR" sz="1600" dirty="0" smtClean="0">
                <a:latin typeface="Comic Sans MS" pitchFamily="66" charset="0"/>
              </a:rPr>
              <a:t>θ</a:t>
            </a:r>
            <a:r>
              <a:rPr lang="en-US" sz="1600" baseline="-25000" dirty="0" smtClean="0">
                <a:latin typeface="Comic Sans MS" pitchFamily="66" charset="0"/>
              </a:rPr>
              <a:t>W </a:t>
            </a:r>
            <a:r>
              <a:rPr lang="en-US" sz="1600" dirty="0" smtClean="0">
                <a:latin typeface="Comic Sans MS" pitchFamily="66" charset="0"/>
              </a:rPr>
              <a:t>(M</a:t>
            </a:r>
            <a:r>
              <a:rPr lang="en-US" sz="1600" baseline="-25000" dirty="0" smtClean="0">
                <a:latin typeface="Comic Sans MS" pitchFamily="66" charset="0"/>
              </a:rPr>
              <a:t>Z</a:t>
            </a:r>
            <a:r>
              <a:rPr lang="en-US" sz="1600" dirty="0" smtClean="0">
                <a:latin typeface="Comic Sans MS" pitchFamily="66" charset="0"/>
              </a:rPr>
              <a:t>) constrains the presence of non-SM shifts in the EW </a:t>
            </a:r>
            <a:r>
              <a:rPr lang="en-US" sz="1600" dirty="0" err="1" smtClean="0">
                <a:latin typeface="Comic Sans MS" pitchFamily="66" charset="0"/>
              </a:rPr>
              <a:t>radiative</a:t>
            </a:r>
            <a:r>
              <a:rPr lang="en-US" sz="1600" dirty="0" smtClean="0">
                <a:latin typeface="Comic Sans MS" pitchFamily="66" charset="0"/>
              </a:rPr>
              <a:t> corrections.</a:t>
            </a:r>
          </a:p>
        </p:txBody>
      </p:sp>
      <p:pic>
        <p:nvPicPr>
          <p:cNvPr id="8" name="Picture 4" descr="gamma_Z_mixi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057400"/>
            <a:ext cx="1023938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8600" y="5562600"/>
            <a:ext cx="8686800" cy="58477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 Since </a:t>
            </a:r>
            <a:r>
              <a:rPr lang="en-US" sz="1600" dirty="0" err="1" smtClean="0">
                <a:latin typeface="Comic Sans MS" pitchFamily="66" charset="0"/>
              </a:rPr>
              <a:t>Q</a:t>
            </a:r>
            <a:r>
              <a:rPr lang="en-US" sz="1600" baseline="-25000" dirty="0" err="1" smtClean="0">
                <a:latin typeface="Comic Sans MS" pitchFamily="66" charset="0"/>
              </a:rPr>
              <a:t>w</a:t>
            </a:r>
            <a:r>
              <a:rPr lang="en-US" sz="1600" baseline="30000" dirty="0" err="1" smtClean="0">
                <a:latin typeface="Comic Sans MS" pitchFamily="66" charset="0"/>
              </a:rPr>
              <a:t>p</a:t>
            </a:r>
            <a:r>
              <a:rPr lang="en-US" sz="1600" dirty="0" smtClean="0">
                <a:latin typeface="Comic Sans MS" pitchFamily="66" charset="0"/>
              </a:rPr>
              <a:t> is a suppressed, weak scale observable, an experimental accuracy of 4% has multi-</a:t>
            </a:r>
            <a:r>
              <a:rPr lang="en-US" sz="1600" dirty="0" err="1" smtClean="0">
                <a:latin typeface="Comic Sans MS" pitchFamily="66" charset="0"/>
              </a:rPr>
              <a:t>TeV</a:t>
            </a:r>
            <a:r>
              <a:rPr lang="en-US" sz="1600" dirty="0" smtClean="0">
                <a:latin typeface="Comic Sans MS" pitchFamily="66" charset="0"/>
              </a:rPr>
              <a:t> scale sensitivity to new PV interactions between electrons and light quarks.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724400" y="1447800"/>
            <a:ext cx="1447800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791200" y="2514600"/>
            <a:ext cx="381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438400"/>
            <a:ext cx="5314950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82" y="152400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Q-</a:t>
            </a:r>
            <a:r>
              <a:rPr lang="en-US" sz="3200" dirty="0" err="1" smtClean="0">
                <a:solidFill>
                  <a:srgbClr val="FF0000"/>
                </a:solidFill>
                <a:latin typeface="Comic Sans MS" pitchFamily="66" charset="0"/>
              </a:rPr>
              <a:t>weak’s</a:t>
            </a:r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 Keyhole on New Physics</a:t>
            </a:r>
            <a:endParaRPr lang="en-US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2400" y="2590800"/>
            <a:ext cx="35052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   Our experiment is sensitive to new physics with PV couplings of electrons to light quarks. 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   In this 2003 study, our biggest sensitivity was to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lepto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-quarks</a:t>
            </a:r>
            <a:r>
              <a:rPr lang="en-US" dirty="0" smtClean="0">
                <a:latin typeface="Comic Sans MS" pitchFamily="66" charset="0"/>
              </a:rPr>
              <a:t>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   The RPV SUSY limits got much tighter in 2013.</a:t>
            </a:r>
          </a:p>
          <a:p>
            <a:pPr algn="ctr"/>
            <a:r>
              <a:rPr lang="en-US" sz="1200" dirty="0" err="1" smtClean="0">
                <a:latin typeface="Comic Sans MS" pitchFamily="66" charset="0"/>
              </a:rPr>
              <a:t>Erler</a:t>
            </a:r>
            <a:r>
              <a:rPr lang="en-US" sz="1200" dirty="0" smtClean="0">
                <a:latin typeface="Comic Sans MS" pitchFamily="66" charset="0"/>
              </a:rPr>
              <a:t> and Su, </a:t>
            </a:r>
          </a:p>
          <a:p>
            <a:pPr algn="ctr"/>
            <a:r>
              <a:rPr lang="en-US" sz="1200" dirty="0" err="1" smtClean="0">
                <a:latin typeface="Comic Sans MS" pitchFamily="66" charset="0"/>
              </a:rPr>
              <a:t>Prog</a:t>
            </a:r>
            <a:r>
              <a:rPr lang="en-US" sz="1200" dirty="0" smtClean="0">
                <a:latin typeface="Comic Sans MS" pitchFamily="66" charset="0"/>
              </a:rPr>
              <a:t>. Part. </a:t>
            </a:r>
            <a:r>
              <a:rPr lang="en-US" sz="1200" dirty="0" err="1" smtClean="0">
                <a:latin typeface="Comic Sans MS" pitchFamily="66" charset="0"/>
              </a:rPr>
              <a:t>Nucl</a:t>
            </a:r>
            <a:r>
              <a:rPr lang="en-US" sz="1200" dirty="0" smtClean="0">
                <a:latin typeface="Comic Sans MS" pitchFamily="66" charset="0"/>
              </a:rPr>
              <a:t>. Phys. 71 (2013) 119-149. 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990600"/>
            <a:ext cx="6934200" cy="1246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1469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438400"/>
            <a:ext cx="3209925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4267200" y="586740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err="1" smtClean="0">
                <a:latin typeface="Comic Sans MS" pitchFamily="66" charset="0"/>
              </a:rPr>
              <a:t>Erler</a:t>
            </a:r>
            <a:r>
              <a:rPr lang="en-US" sz="1200" dirty="0" smtClean="0">
                <a:latin typeface="Comic Sans MS" pitchFamily="66" charset="0"/>
              </a:rPr>
              <a:t> et al., Phys. Rev. D 68, 016006 (2003).</a:t>
            </a:r>
          </a:p>
        </p:txBody>
      </p:sp>
    </p:spTree>
    <p:extLst>
      <p:ext uri="{BB962C8B-B14F-4D97-AF65-F5344CB8AC3E}">
        <p14:creationId xmlns:p14="http://schemas.microsoft.com/office/powerpoint/2010/main" xmlns="" val="993519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86316" y="1758776"/>
            <a:ext cx="8549640" cy="482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3C5A2-D002-4F3A-BD44-9DE77D44B1AB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6336" y="28868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Uncertainty Goals</a:t>
            </a:r>
            <a:endParaRPr lang="en-US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905000" y="1294930"/>
            <a:ext cx="5061299" cy="463846"/>
          </a:xfrm>
          <a:prstGeom prst="rect">
            <a:avLst/>
          </a:prstGeom>
          <a:solidFill>
            <a:srgbClr val="FFFF66"/>
          </a:solidFill>
          <a:ln w="12700" algn="ctr">
            <a:solidFill>
              <a:schemeClr val="tx1"/>
            </a:solidFill>
            <a:miter lim="800000"/>
            <a:headEnd type="none" w="med" len="lg"/>
            <a:tailEnd type="none" w="med" len="lg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altLang="en-US" sz="2400" dirty="0"/>
              <a:t>2% on </a:t>
            </a:r>
            <a:r>
              <a:rPr lang="en-US" altLang="en-US" sz="2400" i="1" dirty="0" err="1"/>
              <a:t>A</a:t>
            </a:r>
            <a:r>
              <a:rPr lang="en-US" altLang="en-US" sz="2400" i="1" baseline="-25000" dirty="0" err="1"/>
              <a:t>z</a:t>
            </a:r>
            <a:r>
              <a:rPr lang="en-US" altLang="en-US" sz="2400" dirty="0"/>
              <a:t>  </a:t>
            </a:r>
            <a:r>
              <a:rPr lang="en-US" altLang="en-US" sz="2400" dirty="0">
                <a:sym typeface="Symbol" pitchFamily="18" charset="2"/>
              </a:rPr>
              <a:t></a:t>
            </a:r>
            <a:r>
              <a:rPr lang="en-US" altLang="en-US" sz="2400" dirty="0"/>
              <a:t> 4% on </a:t>
            </a:r>
            <a:r>
              <a:rPr lang="en-US" altLang="en-US" sz="2400" i="1" dirty="0" err="1"/>
              <a:t>Q</a:t>
            </a:r>
            <a:r>
              <a:rPr lang="en-US" altLang="en-US" sz="2400" i="1" baseline="-25000" dirty="0" err="1"/>
              <a:t>w</a:t>
            </a:r>
            <a:r>
              <a:rPr lang="en-US" altLang="en-US" sz="2400" dirty="0"/>
              <a:t> </a:t>
            </a:r>
            <a:r>
              <a:rPr lang="en-US" altLang="en-US" sz="2400" dirty="0">
                <a:sym typeface="Symbol" pitchFamily="18" charset="2"/>
              </a:rPr>
              <a:t></a:t>
            </a:r>
            <a:r>
              <a:rPr lang="en-US" altLang="en-US" sz="2400" dirty="0"/>
              <a:t> 0.3% on </a:t>
            </a:r>
            <a:r>
              <a:rPr lang="en-US" altLang="en-US" sz="2400" i="1" dirty="0"/>
              <a:t>sin</a:t>
            </a:r>
            <a:r>
              <a:rPr lang="en-US" altLang="en-US" sz="2400" i="1" baseline="30000" dirty="0"/>
              <a:t>2</a:t>
            </a:r>
            <a:r>
              <a:rPr lang="en-US" altLang="en-US" sz="2400" i="1" dirty="0">
                <a:sym typeface="Symbol" pitchFamily="18" charset="2"/>
              </a:rPr>
              <a:t></a:t>
            </a:r>
            <a:r>
              <a:rPr lang="en-US" altLang="en-US" sz="2400" i="1" baseline="-25000" dirty="0">
                <a:sym typeface="Symbol" pitchFamily="18" charset="2"/>
              </a:rPr>
              <a:t>W</a:t>
            </a:r>
            <a:r>
              <a:rPr lang="en-US" altLang="en-US" sz="2800" i="1" baseline="-25000" dirty="0">
                <a:sym typeface="Symbol" pitchFamily="18" charset="2"/>
              </a:rPr>
              <a:t> </a:t>
            </a:r>
            <a:endParaRPr lang="en-US" altLang="en-US" sz="2800" baseline="-25000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025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345" y="0"/>
            <a:ext cx="4431896" cy="69494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Polarized Source</a:t>
            </a:r>
            <a:endParaRPr lang="en-US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3C5A2-D002-4F3A-BD44-9DE77D44B1AB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2009" y="794686"/>
            <a:ext cx="8069072" cy="5946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5614416" y="4434840"/>
            <a:ext cx="1234440" cy="1042416"/>
          </a:xfrm>
          <a:prstGeom prst="ellipse">
            <a:avLst/>
          </a:prstGeom>
          <a:noFill/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433060" y="5431536"/>
            <a:ext cx="798576" cy="673608"/>
          </a:xfrm>
          <a:prstGeom prst="ellipse">
            <a:avLst/>
          </a:prstGeom>
          <a:noFill/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72279" y="5676899"/>
            <a:ext cx="922881" cy="646331"/>
          </a:xfrm>
          <a:prstGeom prst="rect">
            <a:avLst/>
          </a:prstGeom>
          <a:solidFill>
            <a:srgbClr val="FFC000"/>
          </a:solidFill>
          <a:ln>
            <a:solidFill>
              <a:srgbClr val="CC0099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>
                <a:solidFill>
                  <a:srgbClr val="CC0099"/>
                </a:solidFill>
              </a:defRPr>
            </a:lvl1pPr>
          </a:lstStyle>
          <a:p>
            <a:r>
              <a:rPr lang="en-US" dirty="0"/>
              <a:t>8 hour</a:t>
            </a:r>
          </a:p>
          <a:p>
            <a:r>
              <a:rPr lang="en-US" dirty="0"/>
              <a:t>reversal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52619" y="4055363"/>
            <a:ext cx="922881" cy="646331"/>
          </a:xfrm>
          <a:prstGeom prst="rect">
            <a:avLst/>
          </a:prstGeom>
          <a:solidFill>
            <a:srgbClr val="FFC000"/>
          </a:solidFill>
          <a:ln>
            <a:solidFill>
              <a:srgbClr val="CC0099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CC0099"/>
                </a:solidFill>
              </a:rPr>
              <a:t>960 Hz</a:t>
            </a:r>
          </a:p>
          <a:p>
            <a:pPr algn="ctr"/>
            <a:r>
              <a:rPr lang="en-US" dirty="0" smtClean="0">
                <a:solidFill>
                  <a:srgbClr val="CC0099"/>
                </a:solidFill>
              </a:rPr>
              <a:t>reversal</a:t>
            </a:r>
            <a:endParaRPr lang="en-US" dirty="0">
              <a:solidFill>
                <a:srgbClr val="CC0099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48856" y="3473272"/>
            <a:ext cx="1700784" cy="1363904"/>
          </a:xfrm>
          <a:prstGeom prst="rect">
            <a:avLst/>
          </a:prstGeom>
          <a:noFill/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812254" y="2903219"/>
            <a:ext cx="966419" cy="646331"/>
          </a:xfrm>
          <a:prstGeom prst="rect">
            <a:avLst/>
          </a:prstGeom>
          <a:solidFill>
            <a:srgbClr val="FFC000"/>
          </a:solidFill>
          <a:ln>
            <a:solidFill>
              <a:srgbClr val="CC0099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>
                <a:solidFill>
                  <a:srgbClr val="CC0099"/>
                </a:solidFill>
              </a:defRPr>
            </a:lvl1pPr>
          </a:lstStyle>
          <a:p>
            <a:r>
              <a:rPr lang="en-US" dirty="0" smtClean="0"/>
              <a:t>monthly</a:t>
            </a:r>
            <a:endParaRPr lang="en-US" dirty="0"/>
          </a:p>
          <a:p>
            <a:r>
              <a:rPr lang="en-US" dirty="0"/>
              <a:t>reversal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436128" y="867"/>
            <a:ext cx="1876151" cy="1248813"/>
          </a:xfrm>
          <a:prstGeom prst="rect">
            <a:avLst/>
          </a:prstGeom>
        </p:spPr>
      </p:pic>
      <p:pic>
        <p:nvPicPr>
          <p:cNvPr id="15" name="Picture 22" descr="LAB_17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63539" y="-11534"/>
            <a:ext cx="1966549" cy="157802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12412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6" grpId="0" animBg="1"/>
      <p:bldP spid="10" grpId="0" animBg="1"/>
      <p:bldP spid="9" grpId="0" animBg="1"/>
      <p:bldP spid="1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644548" y="1432502"/>
            <a:ext cx="2140933" cy="2310260"/>
            <a:chOff x="6307695" y="1326431"/>
            <a:chExt cx="2792705" cy="2672209"/>
          </a:xfrm>
        </p:grpSpPr>
        <p:pic>
          <p:nvPicPr>
            <p:cNvPr id="34820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7695" y="1326431"/>
              <a:ext cx="2580680" cy="2672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8457275" y="3626418"/>
              <a:ext cx="64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x</a:t>
              </a:r>
              <a:r>
                <a:rPr lang="en-US" dirty="0" smtClean="0"/>
                <a:t>10</a:t>
              </a:r>
              <a:r>
                <a:rPr lang="en-US" baseline="30000" dirty="0" smtClean="0"/>
                <a:t>-3</a:t>
              </a:r>
              <a:endParaRPr lang="en-US" dirty="0"/>
            </a:p>
          </p:txBody>
        </p:sp>
      </p:grpSp>
      <p:sp>
        <p:nvSpPr>
          <p:cNvPr id="348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522368" indent="-200911" eaLnBrk="0" hangingPunct="0"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803643" indent="-160729" eaLnBrk="0" hangingPunct="0"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125101" indent="-160729" eaLnBrk="0" hangingPunct="0"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1446558" indent="-160729" eaLnBrk="0" hangingPunct="0"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1768015" indent="-160729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089473" indent="-160729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2410930" indent="-160729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2732387" indent="-160729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fld id="{552BC95A-A620-4BEC-92F4-8ABBB645401E}" type="slidenum">
              <a:rPr lang="en-US" sz="1700">
                <a:solidFill>
                  <a:srgbClr val="FFFFFF"/>
                </a:solidFill>
                <a:ea typeface="Gill Sans" charset="0"/>
                <a:cs typeface="Gill Sans" charset="0"/>
              </a:rPr>
              <a:pPr eaLnBrk="1" hangingPunct="1"/>
              <a:t>43</a:t>
            </a:fld>
            <a:endParaRPr lang="en-US" sz="1700">
              <a:solidFill>
                <a:srgbClr val="FFFFFF"/>
              </a:solidFill>
              <a:ea typeface="Gill Sans" charset="0"/>
              <a:cs typeface="Gill Sans" charset="0"/>
            </a:endParaRP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1" y="13398"/>
            <a:ext cx="5973431" cy="681927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Gamma-Z Box Correction</a:t>
            </a:r>
          </a:p>
        </p:txBody>
      </p:sp>
      <p:pic>
        <p:nvPicPr>
          <p:cNvPr id="3482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1836" y="799059"/>
            <a:ext cx="8331398" cy="386209"/>
          </a:xfrm>
          <a:prstGeom prst="rect">
            <a:avLst/>
          </a:prstGeom>
          <a:solidFill>
            <a:srgbClr val="FFFF00"/>
          </a:solidFill>
          <a:ln w="285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4824" name="Oval 6"/>
          <p:cNvSpPr>
            <a:spLocks/>
          </p:cNvSpPr>
          <p:nvPr/>
        </p:nvSpPr>
        <p:spPr bwMode="auto">
          <a:xfrm>
            <a:off x="8090297" y="764977"/>
            <a:ext cx="741164" cy="473273"/>
          </a:xfrm>
          <a:prstGeom prst="ellipse">
            <a:avLst/>
          </a:prstGeom>
          <a:noFill/>
          <a:ln w="25400">
            <a:solidFill>
              <a:srgbClr val="FF271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3826" y="1215926"/>
            <a:ext cx="6097786" cy="161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825" name="Rectangle 7"/>
          <p:cNvSpPr>
            <a:spLocks/>
          </p:cNvSpPr>
          <p:nvPr/>
        </p:nvSpPr>
        <p:spPr bwMode="auto">
          <a:xfrm>
            <a:off x="7650212" y="1304196"/>
            <a:ext cx="133382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700" dirty="0">
                <a:solidFill>
                  <a:srgbClr val="D90B00"/>
                </a:solidFill>
                <a:ea typeface="Gill Sans" charset="0"/>
                <a:cs typeface="Gill Sans" charset="0"/>
              </a:rPr>
              <a:t>~7% correction</a:t>
            </a:r>
          </a:p>
        </p:txBody>
      </p:sp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548" y="4415875"/>
            <a:ext cx="3841387" cy="2364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247605" y="4415875"/>
            <a:ext cx="3591479" cy="2364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5003808" y="5671926"/>
            <a:ext cx="1661032" cy="369332"/>
          </a:xfrm>
          <a:prstGeom prst="rect">
            <a:avLst/>
          </a:prstGeom>
          <a:solidFill>
            <a:srgbClr val="FF7C8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Q</a:t>
            </a:r>
            <a:r>
              <a:rPr lang="en-US" baseline="30000" dirty="0"/>
              <a:t>2</a:t>
            </a:r>
            <a:r>
              <a:rPr lang="en-US" dirty="0"/>
              <a:t> Dependence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15829" y="5488439"/>
            <a:ext cx="1539204" cy="369332"/>
          </a:xfrm>
          <a:prstGeom prst="rect">
            <a:avLst/>
          </a:prstGeom>
          <a:solidFill>
            <a:srgbClr val="FF7C8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 </a:t>
            </a:r>
            <a:r>
              <a:rPr lang="en-US" dirty="0"/>
              <a:t>Dependence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3606880" y="4501782"/>
            <a:ext cx="1273157" cy="75601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606880" y="5452189"/>
            <a:ext cx="1273157" cy="103433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 descr="gZtable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8083" y="1555012"/>
            <a:ext cx="4774005" cy="1968404"/>
          </a:xfrm>
          <a:prstGeom prst="rect">
            <a:avLst/>
          </a:prstGeom>
        </p:spPr>
      </p:pic>
      <p:sp>
        <p:nvSpPr>
          <p:cNvPr id="34822" name="Rectangle 4"/>
          <p:cNvSpPr>
            <a:spLocks/>
          </p:cNvSpPr>
          <p:nvPr/>
        </p:nvSpPr>
        <p:spPr bwMode="auto">
          <a:xfrm>
            <a:off x="305354" y="3523158"/>
            <a:ext cx="7083961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  <a:latin typeface="Arial" pitchFamily="34" charset="0"/>
                <a:ea typeface="Gill Sans" charset="0"/>
                <a:cs typeface="Arial" pitchFamily="34" charset="0"/>
              </a:rPr>
              <a:t>Calculations are primarily dispersion theory type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606BA"/>
                </a:solidFill>
                <a:latin typeface="Arial" pitchFamily="34" charset="0"/>
                <a:ea typeface="Gill Sans" charset="0"/>
                <a:cs typeface="Arial" pitchFamily="34" charset="0"/>
              </a:rPr>
              <a:t>error </a:t>
            </a:r>
            <a:r>
              <a:rPr lang="en-US" sz="1600" dirty="0">
                <a:solidFill>
                  <a:srgbClr val="0606BA"/>
                </a:solidFill>
                <a:latin typeface="Arial" pitchFamily="34" charset="0"/>
                <a:ea typeface="Gill Sans" charset="0"/>
                <a:cs typeface="Arial" pitchFamily="34" charset="0"/>
              </a:rPr>
              <a:t>estimates can be firmed up with data</a:t>
            </a:r>
            <a:r>
              <a:rPr lang="en-US" sz="1600" dirty="0" smtClean="0">
                <a:solidFill>
                  <a:srgbClr val="0606BA"/>
                </a:solidFill>
                <a:latin typeface="Arial" pitchFamily="34" charset="0"/>
                <a:ea typeface="Gill Sans" charset="0"/>
                <a:cs typeface="Arial" pitchFamily="34" charset="0"/>
              </a:rPr>
              <a:t>!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baseline="32000" dirty="0">
              <a:solidFill>
                <a:srgbClr val="FF0000"/>
              </a:solidFill>
              <a:latin typeface="Arial" pitchFamily="34" charset="0"/>
              <a:ea typeface="Gill Sans" charset="0"/>
              <a:cs typeface="Arial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52128" y="0"/>
            <a:ext cx="2091872" cy="713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49249" y="75486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Times New Roman"/>
                <a:cs typeface="Times New Roman"/>
              </a:rPr>
              <a:t>γ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009096" y="97002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Z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25822" y="1664009"/>
            <a:ext cx="2110030" cy="218521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sz="2800" dirty="0" smtClean="0">
                <a:latin typeface="Times New Roman"/>
                <a:cs typeface="Times New Roman"/>
              </a:rPr>
              <a:t>□</a:t>
            </a:r>
            <a:r>
              <a:rPr lang="el-GR" baseline="-25000" dirty="0" smtClean="0">
                <a:latin typeface="Times New Roman"/>
                <a:cs typeface="Times New Roman"/>
              </a:rPr>
              <a:t>γ</a:t>
            </a:r>
            <a:r>
              <a:rPr lang="en-US" baseline="-25000" dirty="0" smtClean="0">
                <a:latin typeface="Times New Roman"/>
                <a:cs typeface="Times New Roman"/>
              </a:rPr>
              <a:t>Z</a:t>
            </a:r>
            <a:r>
              <a:rPr lang="en-US" dirty="0" smtClean="0">
                <a:latin typeface="Times New Roman"/>
                <a:cs typeface="Times New Roman"/>
              </a:rPr>
              <a:t> is the only E &amp; Q</a:t>
            </a:r>
            <a:r>
              <a:rPr lang="en-US" baseline="30000" dirty="0" smtClean="0">
                <a:latin typeface="Times New Roman"/>
                <a:cs typeface="Times New Roman"/>
              </a:rPr>
              <a:t>2</a:t>
            </a:r>
            <a:r>
              <a:rPr lang="en-US" dirty="0" smtClean="0">
                <a:latin typeface="Times New Roman"/>
                <a:cs typeface="Times New Roman"/>
              </a:rPr>
              <a:t> dependent EW correction</a:t>
            </a:r>
            <a:r>
              <a:rPr lang="en-US" dirty="0" smtClean="0"/>
              <a:t>. </a:t>
            </a:r>
            <a:endParaRPr lang="en-US" dirty="0"/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 Correct the PVES data for this</a:t>
            </a:r>
            <a:r>
              <a:rPr lang="en-US" dirty="0" smtClean="0"/>
              <a:t> </a:t>
            </a:r>
            <a:r>
              <a:rPr lang="en-US" dirty="0">
                <a:latin typeface="Times New Roman"/>
                <a:cs typeface="Times New Roman"/>
              </a:rPr>
              <a:t>E &amp; Q</a:t>
            </a:r>
            <a:r>
              <a:rPr lang="en-US" baseline="30000" dirty="0">
                <a:latin typeface="Times New Roman"/>
                <a:cs typeface="Times New Roman"/>
              </a:rPr>
              <a:t>2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dependence.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72089" y="1598534"/>
            <a:ext cx="2163763" cy="2316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7" descr="gamma_Z_box_cropped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9249" y="4511055"/>
            <a:ext cx="822325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89678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Shot03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32092" y="1295400"/>
            <a:ext cx="5973708" cy="460341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Q-weak </a:t>
            </a:r>
            <a:r>
              <a:rPr kumimoji="0" lang="en-US" sz="320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Spectrometer (detail)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702030302020204" pitchFamily="66" charset="0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0" y="57150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LH2 target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8077200" y="4800600"/>
            <a:ext cx="685800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382000" y="5029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36825" y="610275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Collimators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7353300" y="5219700"/>
            <a:ext cx="990600" cy="152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V="1">
            <a:off x="6096000" y="5334000"/>
            <a:ext cx="1447800" cy="76200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6324600" y="5334000"/>
            <a:ext cx="1295400" cy="228600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 flipH="1" flipV="1">
            <a:off x="6591300" y="5067300"/>
            <a:ext cx="1295400" cy="762000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629400" y="1371600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Qweak </a:t>
            </a:r>
            <a:r>
              <a:rPr lang="en-US" dirty="0" err="1" smtClean="0"/>
              <a:t>Toroidal</a:t>
            </a:r>
            <a:r>
              <a:rPr lang="en-US" dirty="0" smtClean="0"/>
              <a:t> Magnetic Spectrometer (</a:t>
            </a:r>
            <a:r>
              <a:rPr lang="en-US" dirty="0" err="1" smtClean="0"/>
              <a:t>QTor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6057900" y="2933700"/>
            <a:ext cx="1143000" cy="304800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315200" y="2858869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Horizontal Drift Chambers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rot="5400000">
            <a:off x="6934200" y="3581400"/>
            <a:ext cx="838200" cy="533400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352800" y="2057400"/>
            <a:ext cx="1676400" cy="914400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438400" y="57912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Quartz Cherenkov bars</a:t>
            </a:r>
            <a:endParaRPr lang="en-US" dirty="0"/>
          </a:p>
        </p:txBody>
      </p:sp>
      <p:cxnSp>
        <p:nvCxnSpPr>
          <p:cNvPr id="40" name="Straight Arrow Connector 39"/>
          <p:cNvCxnSpPr/>
          <p:nvPr/>
        </p:nvCxnSpPr>
        <p:spPr>
          <a:xfrm rot="5400000" flipH="1" flipV="1">
            <a:off x="2951856" y="4387288"/>
            <a:ext cx="1652456" cy="1307769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2286000" y="3276600"/>
            <a:ext cx="1143000" cy="990600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295400" y="42672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Downstream Luminosity Monitors</a:t>
            </a:r>
            <a:endParaRPr lang="en-US" dirty="0"/>
          </a:p>
        </p:txBody>
      </p:sp>
      <p:cxnSp>
        <p:nvCxnSpPr>
          <p:cNvPr id="52" name="Straight Arrow Connector 51"/>
          <p:cNvCxnSpPr/>
          <p:nvPr/>
        </p:nvCxnSpPr>
        <p:spPr>
          <a:xfrm flipV="1">
            <a:off x="3124203" y="4648200"/>
            <a:ext cx="1523997" cy="1219202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876800" y="914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Shield Hut</a:t>
            </a:r>
            <a:endParaRPr lang="en-US" dirty="0"/>
          </a:p>
        </p:txBody>
      </p:sp>
      <p:cxnSp>
        <p:nvCxnSpPr>
          <p:cNvPr id="61" name="Straight Arrow Connector 60"/>
          <p:cNvCxnSpPr/>
          <p:nvPr/>
        </p:nvCxnSpPr>
        <p:spPr>
          <a:xfrm rot="5400000">
            <a:off x="5029200" y="1447800"/>
            <a:ext cx="533401" cy="76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228600" y="64008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Used only during low current tracking mode operation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0" y="5449669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Vertical Drift Chambers</a:t>
            </a:r>
          </a:p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rot="16200000" flipV="1">
            <a:off x="4114799" y="4267198"/>
            <a:ext cx="2362200" cy="228603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1868212" y="1688068"/>
            <a:ext cx="2017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Trigger </a:t>
            </a:r>
            <a:r>
              <a:rPr lang="en-US" dirty="0" err="1" smtClean="0">
                <a:solidFill>
                  <a:srgbClr val="FF0000"/>
                </a:solidFill>
              </a:rPr>
              <a:t>Scintillators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E301-56D1-4291-8C75-B381DC9D1602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68836" y="838200"/>
            <a:ext cx="4403164" cy="3707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3" name="Straight Arrow Connector 2"/>
          <p:cNvCxnSpPr/>
          <p:nvPr/>
        </p:nvCxnSpPr>
        <p:spPr>
          <a:xfrm flipH="1" flipV="1">
            <a:off x="1540565" y="3182034"/>
            <a:ext cx="1583634" cy="2685367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2484783" y="1485900"/>
            <a:ext cx="639416" cy="4381501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4522" y="1847020"/>
            <a:ext cx="5796556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39" name="Straight Arrow Connector 38"/>
          <p:cNvCxnSpPr/>
          <p:nvPr/>
        </p:nvCxnSpPr>
        <p:spPr>
          <a:xfrm flipH="1">
            <a:off x="2594113" y="1570383"/>
            <a:ext cx="4035288" cy="715617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 flipV="1">
            <a:off x="2743200" y="4381500"/>
            <a:ext cx="4076700" cy="1714500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5791200" y="4381500"/>
            <a:ext cx="1066800" cy="1721250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 flipV="1">
            <a:off x="3778084" y="4381500"/>
            <a:ext cx="3079916" cy="1714500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 flipV="1">
            <a:off x="3707296" y="2858869"/>
            <a:ext cx="3607904" cy="341530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58659" y="4102412"/>
            <a:ext cx="1525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Monitors</a:t>
            </a:r>
            <a:endParaRPr lang="en-US" dirty="0"/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1221315" y="3848100"/>
            <a:ext cx="2873607" cy="900643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 flipV="1">
            <a:off x="3707296" y="1570383"/>
            <a:ext cx="1702905" cy="3992218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57416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522368" indent="-200911" eaLnBrk="0" hangingPunct="0"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803643" indent="-160729" eaLnBrk="0" hangingPunct="0"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125101" indent="-160729" eaLnBrk="0" hangingPunct="0"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1446558" indent="-160729" eaLnBrk="0" hangingPunct="0"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1768015" indent="-160729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089473" indent="-160729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2410930" indent="-160729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2732387" indent="-160729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fld id="{71CF9537-CD6D-48E0-A959-A3E9AD5100A7}" type="slidenum">
              <a:rPr lang="en-US" sz="1700">
                <a:solidFill>
                  <a:srgbClr val="FFFFFF"/>
                </a:solidFill>
                <a:ea typeface="Gill Sans" charset="0"/>
                <a:cs typeface="Gill Sans" charset="0"/>
              </a:rPr>
              <a:pPr eaLnBrk="1" hangingPunct="1"/>
              <a:t>45</a:t>
            </a:fld>
            <a:endParaRPr lang="en-US" sz="1700">
              <a:solidFill>
                <a:srgbClr val="FFFFFF"/>
              </a:solidFill>
              <a:ea typeface="Gill Sans" charset="0"/>
              <a:cs typeface="Gill Sans" charset="0"/>
            </a:endParaRPr>
          </a:p>
        </p:txBody>
      </p:sp>
      <p:sp>
        <p:nvSpPr>
          <p:cNvPr id="14339" name="Rectangle 1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4651456" cy="96012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 LH</a:t>
            </a:r>
            <a:r>
              <a:rPr lang="en-US" sz="3200" baseline="-25000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Comic Sans MS" pitchFamily="66" charset="0"/>
              </a:rPr>
              <a:t>Cryotarget</a:t>
            </a:r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 Design</a:t>
            </a:r>
          </a:p>
        </p:txBody>
      </p:sp>
      <p:pic>
        <p:nvPicPr>
          <p:cNvPr id="14340" name="Picture 2"/>
          <p:cNvPicPr>
            <a:picLocks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561069" y="1950731"/>
            <a:ext cx="4088681" cy="3348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Rectangle 4"/>
          <p:cNvSpPr>
            <a:spLocks/>
          </p:cNvSpPr>
          <p:nvPr/>
        </p:nvSpPr>
        <p:spPr bwMode="auto">
          <a:xfrm>
            <a:off x="2677758" y="960120"/>
            <a:ext cx="4106422" cy="1440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2000" dirty="0">
                <a:solidFill>
                  <a:srgbClr val="0606BA"/>
                </a:solidFill>
                <a:latin typeface="Comic Sans MS" pitchFamily="66" charset="0"/>
                <a:ea typeface="Gill Sans" charset="0"/>
                <a:cs typeface="Gill Sans" charset="0"/>
              </a:rPr>
              <a:t>World’s highest power </a:t>
            </a:r>
            <a:r>
              <a:rPr lang="en-US" sz="2000" i="1" u="sng" dirty="0" smtClean="0">
                <a:solidFill>
                  <a:srgbClr val="0606BA"/>
                </a:solidFill>
                <a:latin typeface="Comic Sans MS" pitchFamily="66" charset="0"/>
                <a:ea typeface="Gill Sans" charset="0"/>
                <a:cs typeface="Gill Sans" charset="0"/>
              </a:rPr>
              <a:t>and lowest noise</a:t>
            </a:r>
            <a:r>
              <a:rPr lang="en-US" sz="2000" dirty="0" smtClean="0">
                <a:solidFill>
                  <a:srgbClr val="0606BA"/>
                </a:solidFill>
                <a:latin typeface="Comic Sans MS" pitchFamily="66" charset="0"/>
                <a:ea typeface="Gill Sans" charset="0"/>
                <a:cs typeface="Gill Sans" charset="0"/>
              </a:rPr>
              <a:t> cryogenic </a:t>
            </a:r>
            <a:r>
              <a:rPr lang="en-US" sz="2000" dirty="0">
                <a:solidFill>
                  <a:srgbClr val="0606BA"/>
                </a:solidFill>
                <a:latin typeface="Comic Sans MS" pitchFamily="66" charset="0"/>
                <a:ea typeface="Gill Sans" charset="0"/>
                <a:cs typeface="Gill Sans" charset="0"/>
              </a:rPr>
              <a:t>target </a:t>
            </a:r>
            <a:r>
              <a:rPr lang="en-US" sz="2000" dirty="0" smtClean="0">
                <a:solidFill>
                  <a:srgbClr val="0606BA"/>
                </a:solidFill>
                <a:latin typeface="Comic Sans MS" pitchFamily="66" charset="0"/>
                <a:ea typeface="Gill Sans" charset="0"/>
                <a:cs typeface="Gill Sans" charset="0"/>
              </a:rPr>
              <a:t>~3 kW</a:t>
            </a:r>
          </a:p>
        </p:txBody>
      </p:sp>
      <p:sp>
        <p:nvSpPr>
          <p:cNvPr id="14347" name="Rectangle 9"/>
          <p:cNvSpPr>
            <a:spLocks/>
          </p:cNvSpPr>
          <p:nvPr/>
        </p:nvSpPr>
        <p:spPr bwMode="auto">
          <a:xfrm>
            <a:off x="85008" y="133338"/>
            <a:ext cx="1699612" cy="2031325"/>
          </a:xfrm>
          <a:prstGeom prst="rect">
            <a:avLst/>
          </a:prstGeom>
          <a:solidFill>
            <a:srgbClr val="FFC000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400" dirty="0" smtClean="0">
                <a:ea typeface="Gill Sans" charset="0"/>
                <a:cs typeface="Gill Sans" charset="0"/>
              </a:rPr>
              <a:t> </a:t>
            </a:r>
            <a:r>
              <a:rPr lang="en-US" dirty="0" err="1" smtClean="0">
                <a:ea typeface="Gill Sans" charset="0"/>
                <a:cs typeface="Gill Sans" charset="0"/>
              </a:rPr>
              <a:t>I</a:t>
            </a:r>
            <a:r>
              <a:rPr lang="en-US" baseline="-25000" dirty="0" err="1" smtClean="0">
                <a:ea typeface="Gill Sans" charset="0"/>
                <a:cs typeface="Gill Sans" charset="0"/>
              </a:rPr>
              <a:t>Beam</a:t>
            </a:r>
            <a:r>
              <a:rPr lang="en-US" dirty="0" smtClean="0">
                <a:ea typeface="Gill Sans" charset="0"/>
                <a:cs typeface="Gill Sans" charset="0"/>
              </a:rPr>
              <a:t> = </a:t>
            </a:r>
            <a:r>
              <a:rPr lang="en-US" dirty="0">
                <a:ea typeface="Gill Sans" charset="0"/>
                <a:cs typeface="Gill Sans" charset="0"/>
              </a:rPr>
              <a:t>180 </a:t>
            </a:r>
            <a:r>
              <a:rPr lang="en-US" dirty="0" err="1" smtClean="0">
                <a:ea typeface="Gill Sans" charset="0"/>
                <a:cs typeface="Gill Sans" charset="0"/>
              </a:rPr>
              <a:t>uA</a:t>
            </a:r>
            <a:endParaRPr lang="en-US" dirty="0" smtClean="0">
              <a:ea typeface="Gill Sans" charset="0"/>
              <a:cs typeface="Gill Sans" charset="0"/>
            </a:endParaRPr>
          </a:p>
          <a:p>
            <a:pPr algn="ctr"/>
            <a:r>
              <a:rPr lang="en-US" dirty="0">
                <a:ea typeface="Gill Sans" charset="0"/>
                <a:cs typeface="Gill Sans" charset="0"/>
              </a:rPr>
              <a:t> </a:t>
            </a:r>
            <a:r>
              <a:rPr lang="en-US" dirty="0" smtClean="0">
                <a:ea typeface="Gill Sans" charset="0"/>
                <a:cs typeface="Gill Sans" charset="0"/>
              </a:rPr>
              <a:t>L </a:t>
            </a:r>
            <a:r>
              <a:rPr lang="en-US" dirty="0">
                <a:ea typeface="Gill Sans" charset="0"/>
                <a:cs typeface="Gill Sans" charset="0"/>
              </a:rPr>
              <a:t>= 35 </a:t>
            </a:r>
            <a:r>
              <a:rPr lang="en-US" dirty="0" smtClean="0">
                <a:ea typeface="Gill Sans" charset="0"/>
                <a:cs typeface="Gill Sans" charset="0"/>
              </a:rPr>
              <a:t>cm (4% X</a:t>
            </a:r>
            <a:r>
              <a:rPr lang="en-US" baseline="-25000" dirty="0" smtClean="0">
                <a:ea typeface="Gill Sans" charset="0"/>
                <a:cs typeface="Gill Sans" charset="0"/>
              </a:rPr>
              <a:t>0</a:t>
            </a:r>
            <a:r>
              <a:rPr lang="en-US" dirty="0" smtClean="0">
                <a:ea typeface="Gill Sans" charset="0"/>
                <a:cs typeface="Gill Sans" charset="0"/>
              </a:rPr>
              <a:t>)</a:t>
            </a:r>
            <a:endParaRPr lang="en-US" dirty="0">
              <a:ea typeface="Gill Sans" charset="0"/>
              <a:cs typeface="Gill Sans" charset="0"/>
            </a:endParaRPr>
          </a:p>
          <a:p>
            <a:pPr algn="ctr"/>
            <a:r>
              <a:rPr lang="en-US" dirty="0" smtClean="0">
                <a:ea typeface="Gill Sans" charset="0"/>
                <a:cs typeface="Gill Sans" charset="0"/>
              </a:rPr>
              <a:t> </a:t>
            </a:r>
            <a:r>
              <a:rPr lang="en-US" dirty="0" err="1" smtClean="0">
                <a:ea typeface="Gill Sans" charset="0"/>
                <a:cs typeface="Gill Sans" charset="0"/>
              </a:rPr>
              <a:t>P</a:t>
            </a:r>
            <a:r>
              <a:rPr lang="en-US" baseline="-25000" dirty="0" err="1" smtClean="0">
                <a:ea typeface="Gill Sans" charset="0"/>
                <a:cs typeface="Gill Sans" charset="0"/>
              </a:rPr>
              <a:t>beam</a:t>
            </a:r>
            <a:r>
              <a:rPr lang="en-US" dirty="0" smtClean="0">
                <a:ea typeface="Gill Sans" charset="0"/>
                <a:cs typeface="Gill Sans" charset="0"/>
              </a:rPr>
              <a:t> = 2.2 kW</a:t>
            </a:r>
            <a:endParaRPr lang="en-US" baseline="-25000" dirty="0" smtClean="0">
              <a:ea typeface="Gill Sans" charset="0"/>
              <a:cs typeface="Gill Sans" charset="0"/>
            </a:endParaRPr>
          </a:p>
          <a:p>
            <a:pPr algn="ctr"/>
            <a:r>
              <a:rPr lang="en-US" dirty="0" smtClean="0">
                <a:ea typeface="Gill Sans" charset="0"/>
                <a:cs typeface="Gill Sans" charset="0"/>
              </a:rPr>
              <a:t> </a:t>
            </a:r>
            <a:r>
              <a:rPr lang="en-US" dirty="0" err="1" smtClean="0">
                <a:ea typeface="Gill Sans" charset="0"/>
                <a:cs typeface="Gill Sans" charset="0"/>
              </a:rPr>
              <a:t>A</a:t>
            </a:r>
            <a:r>
              <a:rPr lang="en-US" baseline="-25000" dirty="0" err="1" smtClean="0">
                <a:ea typeface="Gill Sans" charset="0"/>
                <a:cs typeface="Gill Sans" charset="0"/>
              </a:rPr>
              <a:t>spot</a:t>
            </a:r>
            <a:r>
              <a:rPr lang="en-US" dirty="0" smtClean="0">
                <a:ea typeface="Gill Sans" charset="0"/>
                <a:cs typeface="Gill Sans" charset="0"/>
              </a:rPr>
              <a:t> = 4x4 mm</a:t>
            </a:r>
            <a:r>
              <a:rPr lang="en-US" baseline="30000" dirty="0" smtClean="0">
                <a:ea typeface="Gill Sans" charset="0"/>
                <a:cs typeface="Gill Sans" charset="0"/>
              </a:rPr>
              <a:t>2</a:t>
            </a:r>
            <a:r>
              <a:rPr lang="en-US" dirty="0" smtClean="0">
                <a:ea typeface="Gill Sans" charset="0"/>
                <a:cs typeface="Gill Sans" charset="0"/>
              </a:rPr>
              <a:t> </a:t>
            </a:r>
          </a:p>
          <a:p>
            <a:pPr algn="ctr"/>
            <a:r>
              <a:rPr lang="en-US" dirty="0" smtClean="0">
                <a:ea typeface="Gill Sans" charset="0"/>
                <a:cs typeface="Gill Sans" charset="0"/>
              </a:rPr>
              <a:t> V = 57 liters</a:t>
            </a:r>
          </a:p>
          <a:p>
            <a:pPr algn="ctr"/>
            <a:r>
              <a:rPr lang="en-US" dirty="0" smtClean="0">
                <a:ea typeface="Gill Sans" charset="0"/>
                <a:cs typeface="Gill Sans" charset="0"/>
              </a:rPr>
              <a:t> T = 20.00 K</a:t>
            </a:r>
          </a:p>
          <a:p>
            <a:pPr algn="ctr"/>
            <a:r>
              <a:rPr lang="en-US" dirty="0" smtClean="0">
                <a:ea typeface="Gill Sans" charset="0"/>
                <a:cs typeface="Gill Sans" charset="0"/>
              </a:rPr>
              <a:t> P ~ 220 </a:t>
            </a:r>
            <a:r>
              <a:rPr lang="en-US" dirty="0" err="1" smtClean="0">
                <a:ea typeface="Gill Sans" charset="0"/>
                <a:cs typeface="Gill Sans" charset="0"/>
              </a:rPr>
              <a:t>kPa</a:t>
            </a:r>
            <a:endParaRPr lang="en-US" dirty="0">
              <a:ea typeface="Gill Sans" charset="0"/>
              <a:cs typeface="Gill Sans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33314" y="138544"/>
            <a:ext cx="2396836" cy="639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28738" y="2683225"/>
            <a:ext cx="1816523" cy="646331"/>
          </a:xfrm>
          <a:prstGeom prst="rect">
            <a:avLst/>
          </a:prstGeom>
          <a:solidFill>
            <a:srgbClr val="FFFF00"/>
          </a:solidFill>
          <a:ln>
            <a:solidFill>
              <a:srgbClr val="0606BA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Centrifugal pump</a:t>
            </a:r>
          </a:p>
          <a:p>
            <a:pPr algn="ctr"/>
            <a:r>
              <a:rPr lang="en-US" dirty="0" smtClean="0"/>
              <a:t>(17 l/s, 7.6 </a:t>
            </a:r>
            <a:r>
              <a:rPr lang="en-US" dirty="0" err="1" smtClean="0"/>
              <a:t>kPa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4" name="Straight Arrow Connector 3"/>
          <p:cNvCxnSpPr>
            <a:stCxn id="2" idx="3"/>
          </p:cNvCxnSpPr>
          <p:nvPr/>
        </p:nvCxnSpPr>
        <p:spPr>
          <a:xfrm flipV="1">
            <a:off x="6545261" y="2400300"/>
            <a:ext cx="894635" cy="60609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728737" y="3481956"/>
            <a:ext cx="1355051" cy="369332"/>
          </a:xfrm>
          <a:prstGeom prst="rect">
            <a:avLst/>
          </a:prstGeom>
          <a:solidFill>
            <a:srgbClr val="FFFF00"/>
          </a:solidFill>
          <a:ln>
            <a:solidFill>
              <a:srgbClr val="0606BA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3 kW Heater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28736" y="4003688"/>
            <a:ext cx="2104230" cy="646331"/>
          </a:xfrm>
          <a:prstGeom prst="rect">
            <a:avLst/>
          </a:prstGeom>
          <a:solidFill>
            <a:srgbClr val="FFFF00"/>
          </a:solidFill>
          <a:ln>
            <a:solidFill>
              <a:srgbClr val="0606BA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3 kW HX utilizing</a:t>
            </a:r>
          </a:p>
          <a:p>
            <a:r>
              <a:rPr lang="en-US" dirty="0"/>
              <a:t>4K &amp; 14K He coolant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27872" y="4777356"/>
            <a:ext cx="2057745" cy="646331"/>
          </a:xfrm>
          <a:prstGeom prst="rect">
            <a:avLst/>
          </a:prstGeom>
          <a:solidFill>
            <a:srgbClr val="FFFF00"/>
          </a:solidFill>
          <a:ln>
            <a:solidFill>
              <a:srgbClr val="0606BA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35 cm cell (beam interaction volume)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28738" y="5608629"/>
            <a:ext cx="1060290" cy="369332"/>
          </a:xfrm>
          <a:prstGeom prst="rect">
            <a:avLst/>
          </a:prstGeom>
          <a:solidFill>
            <a:srgbClr val="FFFF00"/>
          </a:solidFill>
          <a:ln>
            <a:solidFill>
              <a:srgbClr val="0606B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Solid </a:t>
            </a:r>
            <a:r>
              <a:rPr lang="en-US" dirty="0" err="1" smtClean="0"/>
              <a:t>Tgts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789028" y="5798098"/>
            <a:ext cx="2142704" cy="38449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773861" y="5080402"/>
            <a:ext cx="747033" cy="21896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832966" y="4337019"/>
            <a:ext cx="1375857" cy="462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083787" y="3666623"/>
            <a:ext cx="1584709" cy="33706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43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3885432"/>
            <a:ext cx="3963424" cy="297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6" name="Rectangle 8"/>
          <p:cNvSpPr>
            <a:spLocks/>
          </p:cNvSpPr>
          <p:nvPr/>
        </p:nvSpPr>
        <p:spPr bwMode="auto">
          <a:xfrm>
            <a:off x="3165434" y="5266354"/>
            <a:ext cx="756881" cy="52322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700" dirty="0" smtClean="0">
                <a:ea typeface="Gill Sans" charset="0"/>
                <a:cs typeface="Gill Sans" charset="0"/>
              </a:rPr>
              <a:t> Fluid </a:t>
            </a:r>
          </a:p>
          <a:p>
            <a:pPr algn="ctr"/>
            <a:r>
              <a:rPr lang="en-US" sz="1700" dirty="0" smtClean="0">
                <a:ea typeface="Gill Sans" charset="0"/>
                <a:cs typeface="Gill Sans" charset="0"/>
              </a:rPr>
              <a:t>velocity</a:t>
            </a:r>
            <a:endParaRPr lang="en-US" sz="1700" dirty="0">
              <a:ea typeface="Gill Sans" charset="0"/>
              <a:cs typeface="Gill Sans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929903" y="4618120"/>
            <a:ext cx="0" cy="18196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892200" y="6437808"/>
            <a:ext cx="545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beam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8100671" y="5628294"/>
            <a:ext cx="561552" cy="18946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502730" y="5807930"/>
            <a:ext cx="545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beam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2753958" y="5576087"/>
            <a:ext cx="369012" cy="2416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1310094" y="5496017"/>
            <a:ext cx="47452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22777" y="4311316"/>
            <a:ext cx="4924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(m/s)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xmlns="" val="2204157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smithg\My Documents\Arwen\qw\Target\Cell\CELL_23APR09B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7697755" cy="6858000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315" name="Picture 3" descr="C:\Documents and Settings\smithg\My Documents\Arwen\qw\Target\Cell\CELL_23APR09A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7723392" cy="68580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566170" y="0"/>
            <a:ext cx="2577830" cy="1143000"/>
          </a:xfrm>
        </p:spPr>
        <p:txBody>
          <a:bodyPr/>
          <a:lstStyle/>
          <a:p>
            <a:r>
              <a:rPr lang="en-US" dirty="0" smtClean="0"/>
              <a:t>Cell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5885234" y="2752928"/>
            <a:ext cx="1332690" cy="379379"/>
          </a:xfrm>
          <a:prstGeom prst="straightConnector1">
            <a:avLst/>
          </a:prstGeom>
          <a:ln w="57150">
            <a:solidFill>
              <a:srgbClr val="0202B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082281" y="1605064"/>
            <a:ext cx="22367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2007B9"/>
                </a:solidFill>
              </a:rPr>
              <a:t>LH2 Transverse Flow: </a:t>
            </a:r>
          </a:p>
          <a:p>
            <a:pPr algn="ctr"/>
            <a:r>
              <a:rPr lang="en-US" b="1" dirty="0" smtClean="0">
                <a:solidFill>
                  <a:srgbClr val="2007B9"/>
                </a:solidFill>
              </a:rPr>
              <a:t>1.1 kg/s</a:t>
            </a:r>
          </a:p>
          <a:p>
            <a:pPr algn="ctr"/>
            <a:r>
              <a:rPr lang="en-US" b="1" dirty="0" smtClean="0">
                <a:solidFill>
                  <a:srgbClr val="2007B9"/>
                </a:solidFill>
              </a:rPr>
              <a:t>15 L/s</a:t>
            </a:r>
          </a:p>
          <a:p>
            <a:pPr algn="ctr"/>
            <a:r>
              <a:rPr lang="en-US" b="1" dirty="0" smtClean="0">
                <a:solidFill>
                  <a:srgbClr val="2007B9"/>
                </a:solidFill>
              </a:rPr>
              <a:t>3-7 m/s </a:t>
            </a:r>
            <a:endParaRPr lang="en-US" b="1" dirty="0">
              <a:solidFill>
                <a:srgbClr val="2007B9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2509736" y="2928026"/>
            <a:ext cx="1614794" cy="953310"/>
          </a:xfrm>
          <a:prstGeom prst="straightConnector1">
            <a:avLst/>
          </a:prstGeom>
          <a:ln w="57150">
            <a:solidFill>
              <a:srgbClr val="0202B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2655651" y="2665380"/>
            <a:ext cx="1712068" cy="301559"/>
          </a:xfrm>
          <a:prstGeom prst="straightConnector1">
            <a:avLst/>
          </a:prstGeom>
          <a:ln w="57150">
            <a:solidFill>
              <a:srgbClr val="0202B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 flipH="1" flipV="1">
            <a:off x="466928" y="1011678"/>
            <a:ext cx="924127" cy="68093"/>
          </a:xfrm>
          <a:prstGeom prst="straightConnector1">
            <a:avLst/>
          </a:prstGeom>
          <a:ln w="57150">
            <a:solidFill>
              <a:srgbClr val="0202B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6200000" flipV="1">
            <a:off x="4542819" y="2363822"/>
            <a:ext cx="1118682" cy="729573"/>
          </a:xfrm>
          <a:prstGeom prst="straightConnector1">
            <a:avLst/>
          </a:prstGeom>
          <a:ln w="57150">
            <a:solidFill>
              <a:srgbClr val="0202B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0800000" flipV="1">
            <a:off x="4182894" y="4286654"/>
            <a:ext cx="1300266" cy="353439"/>
          </a:xfrm>
          <a:prstGeom prst="straightConnector1">
            <a:avLst/>
          </a:prstGeom>
          <a:ln w="57150">
            <a:solidFill>
              <a:srgbClr val="0202B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>
            <a:off x="4951380" y="3784061"/>
            <a:ext cx="554477" cy="136187"/>
          </a:xfrm>
          <a:prstGeom prst="straightConnector1">
            <a:avLst/>
          </a:prstGeom>
          <a:ln w="57150">
            <a:solidFill>
              <a:srgbClr val="0202B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0800000" flipV="1">
            <a:off x="4280170" y="3891063"/>
            <a:ext cx="466928" cy="87549"/>
          </a:xfrm>
          <a:prstGeom prst="straightConnector1">
            <a:avLst/>
          </a:prstGeom>
          <a:ln w="57150">
            <a:solidFill>
              <a:srgbClr val="0202B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6200000" flipV="1">
            <a:off x="4542009" y="3107178"/>
            <a:ext cx="351814" cy="291829"/>
          </a:xfrm>
          <a:prstGeom prst="straightConnector1">
            <a:avLst/>
          </a:prstGeom>
          <a:ln w="57150">
            <a:solidFill>
              <a:srgbClr val="0202B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6200000" flipV="1">
            <a:off x="2067128" y="3497094"/>
            <a:ext cx="1274323" cy="622570"/>
          </a:xfrm>
          <a:prstGeom prst="straightConnector1">
            <a:avLst/>
          </a:prstGeom>
          <a:ln w="57150">
            <a:solidFill>
              <a:srgbClr val="0202B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10800000" flipV="1">
            <a:off x="3476018" y="1964987"/>
            <a:ext cx="940342" cy="314528"/>
          </a:xfrm>
          <a:prstGeom prst="straightConnector1">
            <a:avLst/>
          </a:prstGeom>
          <a:ln w="57150">
            <a:solidFill>
              <a:srgbClr val="0202B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10800000">
            <a:off x="1436452" y="2428674"/>
            <a:ext cx="554477" cy="136187"/>
          </a:xfrm>
          <a:prstGeom prst="straightConnector1">
            <a:avLst/>
          </a:prstGeom>
          <a:ln w="57150">
            <a:solidFill>
              <a:srgbClr val="0202B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5400000">
            <a:off x="1257178" y="1544392"/>
            <a:ext cx="5345594" cy="307394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494805" y="5745789"/>
            <a:ext cx="18193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Electron Beam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180 </a:t>
            </a:r>
            <a:r>
              <a:rPr lang="el-GR" b="1" dirty="0" smtClean="0">
                <a:solidFill>
                  <a:srgbClr val="FF0000"/>
                </a:solidFill>
              </a:rPr>
              <a:t>μ</a:t>
            </a:r>
            <a:r>
              <a:rPr lang="en-US" b="1" dirty="0" smtClean="0">
                <a:solidFill>
                  <a:srgbClr val="FF0000"/>
                </a:solidFill>
              </a:rPr>
              <a:t>A, 4x4 mm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229647" y="5294840"/>
            <a:ext cx="465261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Cell 35 cm long</a:t>
            </a:r>
          </a:p>
          <a:p>
            <a:pPr algn="ctr"/>
            <a:r>
              <a:rPr lang="en-US" dirty="0" smtClean="0"/>
              <a:t>Al entrance window ~0.1 mm thick, 22.2 mm </a:t>
            </a:r>
            <a:r>
              <a:rPr lang="el-GR" dirty="0" smtClean="0"/>
              <a:t>Φ</a:t>
            </a:r>
            <a:endParaRPr lang="en-US" dirty="0" smtClean="0"/>
          </a:p>
          <a:p>
            <a:pPr algn="ctr"/>
            <a:r>
              <a:rPr lang="en-US" dirty="0" smtClean="0"/>
              <a:t>Al exit window ~0.125 mm thick over 15 mm </a:t>
            </a:r>
            <a:r>
              <a:rPr lang="el-GR" dirty="0" smtClean="0"/>
              <a:t>Φ</a:t>
            </a:r>
            <a:r>
              <a:rPr lang="en-US" dirty="0" smtClean="0"/>
              <a:t>,</a:t>
            </a:r>
          </a:p>
          <a:p>
            <a:pPr algn="ctr"/>
            <a:r>
              <a:rPr lang="en-US" dirty="0" smtClean="0"/>
              <a:t>          0.635 mm thick over 173.5 mm </a:t>
            </a:r>
          </a:p>
          <a:p>
            <a:pPr algn="ctr"/>
            <a:r>
              <a:rPr lang="en-US" dirty="0" smtClean="0"/>
              <a:t>Scattered electron acceptance ±13.9°</a:t>
            </a:r>
            <a:endParaRPr lang="en-US" dirty="0"/>
          </a:p>
        </p:txBody>
      </p:sp>
      <p:cxnSp>
        <p:nvCxnSpPr>
          <p:cNvPr id="61" name="Straight Arrow Connector 60"/>
          <p:cNvCxnSpPr/>
          <p:nvPr/>
        </p:nvCxnSpPr>
        <p:spPr>
          <a:xfrm rot="5400000">
            <a:off x="2265905" y="1924259"/>
            <a:ext cx="2351314" cy="226088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rot="5400000">
            <a:off x="2692959" y="3094893"/>
            <a:ext cx="3104941" cy="79381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 rot="1855003">
            <a:off x="2455144" y="4284220"/>
            <a:ext cx="4844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13.9°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 rot="572592">
            <a:off x="3250638" y="4557198"/>
            <a:ext cx="4844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13.9°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7208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4" grpId="0"/>
      <p:bldP spid="68" grpId="0"/>
      <p:bldP spid="6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err="1" smtClean="0">
                <a:solidFill>
                  <a:srgbClr val="FF0000"/>
                </a:solidFill>
                <a:latin typeface="Comic Sans MS" pitchFamily="66" charset="0"/>
              </a:rPr>
              <a:t>Jlab</a:t>
            </a:r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Comic Sans MS" pitchFamily="66" charset="0"/>
              </a:rPr>
              <a:t>Exo</a:t>
            </a:r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-Skeletons</a:t>
            </a:r>
            <a:endParaRPr lang="en-US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8436" name="Picture 4" descr="MainDetectorFrontObliqu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667000"/>
            <a:ext cx="4878388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1" descr="J:\QWEAK\DETECTOR\QUARTERLYANDREVIEWS\SerialNumber001Complet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43200"/>
            <a:ext cx="2917825" cy="389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TextBox 7"/>
          <p:cNvSpPr txBox="1">
            <a:spLocks noChangeArrowheads="1"/>
          </p:cNvSpPr>
          <p:nvPr/>
        </p:nvSpPr>
        <p:spPr bwMode="auto">
          <a:xfrm>
            <a:off x="228600" y="838200"/>
            <a:ext cx="86106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600">
                <a:latin typeface="Comic Sans MS" pitchFamily="66" charset="0"/>
              </a:rPr>
              <a:t>	Manitoba radiator modules  (physicist responsibility) were installed in a strong, stiff Jlab exo-skeleton suitable for carrying Pb shielding and pre-radiators (engineering and safety responsibility). </a:t>
            </a:r>
          </a:p>
          <a:p>
            <a:endParaRPr lang="en-US" altLang="en-US" sz="1600">
              <a:latin typeface="Comic Sans MS" pitchFamily="66" charset="0"/>
            </a:endParaRPr>
          </a:p>
          <a:p>
            <a:r>
              <a:rPr lang="en-US" altLang="en-US" sz="1600">
                <a:latin typeface="Comic Sans MS" pitchFamily="66" charset="0"/>
              </a:rPr>
              <a:t>	Each module carries 200 lbs (90 kg) of Pb bricks to provide limited shielding for PMTs. (Pre-radiators would double that.) </a:t>
            </a:r>
          </a:p>
          <a:p>
            <a:endParaRPr lang="en-US" altLang="en-US" sz="1600">
              <a:latin typeface="Comic Sans MS" pitchFamily="66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72C9B-297C-4005-948F-2ACD08B3BEEA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Collimation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3C5A2-D002-4F3A-BD44-9DE77D44B1AB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180790"/>
            <a:ext cx="9144000" cy="541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5921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/>
          <p:cNvGraphicFramePr/>
          <p:nvPr/>
        </p:nvGraphicFramePr>
        <p:xfrm>
          <a:off x="3733800" y="2057400"/>
          <a:ext cx="4572000" cy="4181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8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522368" indent="-200911" eaLnBrk="0" hangingPunct="0"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803643" indent="-160729" eaLnBrk="0" hangingPunct="0"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125101" indent="-160729" eaLnBrk="0" hangingPunct="0"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1446558" indent="-160729" eaLnBrk="0" hangingPunct="0"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1768015" indent="-160729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089473" indent="-160729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2410930" indent="-160729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2732387" indent="-160729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rgbClr val="00008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fld id="{552BC95A-A620-4BEC-92F4-8ABBB645401E}" type="slidenum">
              <a:rPr lang="en-US" sz="1700">
                <a:solidFill>
                  <a:srgbClr val="FFFFFF"/>
                </a:solidFill>
                <a:ea typeface="Gill Sans" charset="0"/>
                <a:cs typeface="Gill Sans" charset="0"/>
              </a:rPr>
              <a:pPr eaLnBrk="1" hangingPunct="1"/>
              <a:t>5</a:t>
            </a:fld>
            <a:endParaRPr lang="en-US" sz="1700">
              <a:solidFill>
                <a:srgbClr val="FFFFFF"/>
              </a:solidFill>
              <a:ea typeface="Gill Sans" charset="0"/>
              <a:cs typeface="Gill Sans" charset="0"/>
            </a:endParaRP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94004" cy="68192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Interpretability and Electroweak Corrections</a:t>
            </a:r>
          </a:p>
        </p:txBody>
      </p:sp>
      <p:pic>
        <p:nvPicPr>
          <p:cNvPr id="3482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5674995" cy="381000"/>
          </a:xfrm>
          <a:prstGeom prst="rect">
            <a:avLst/>
          </a:prstGeom>
          <a:solidFill>
            <a:srgbClr val="FFFF00"/>
          </a:solidFill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05600" y="1371600"/>
            <a:ext cx="2091872" cy="713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2514600"/>
            <a:ext cx="2895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Comic Sans MS" panose="030F0702030302020204" pitchFamily="66" charset="0"/>
              </a:rPr>
              <a:t> WW box is relatively large, but precisely calculable.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>
              <a:latin typeface="Comic Sans MS" panose="030F0702030302020204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Comic Sans MS" panose="030F0702030302020204" pitchFamily="66" charset="0"/>
              </a:rPr>
              <a:t>  </a:t>
            </a:r>
            <a:r>
              <a:rPr lang="el-GR" sz="1600" dirty="0" smtClean="0">
                <a:latin typeface="Comic Sans MS" panose="030F0702030302020204" pitchFamily="66" charset="0"/>
              </a:rPr>
              <a:t>γ</a:t>
            </a:r>
            <a:r>
              <a:rPr lang="en-US" sz="1600" dirty="0" smtClean="0">
                <a:latin typeface="Comic Sans MS" panose="030F0702030302020204" pitchFamily="66" charset="0"/>
              </a:rPr>
              <a:t>Z box contains long distance contributions, but the uncertainty makes a smaller contribution than Z pole data.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" y="838200"/>
            <a:ext cx="8265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Although </a:t>
            </a:r>
            <a:r>
              <a:rPr lang="en-US" dirty="0" err="1" smtClean="0">
                <a:latin typeface="Comic Sans MS" pitchFamily="66" charset="0"/>
              </a:rPr>
              <a:t>Q</a:t>
            </a:r>
            <a:r>
              <a:rPr lang="en-US" baseline="-25000" dirty="0" err="1" smtClean="0">
                <a:latin typeface="Comic Sans MS" pitchFamily="66" charset="0"/>
              </a:rPr>
              <a:t>w</a:t>
            </a:r>
            <a:r>
              <a:rPr lang="en-US" baseline="30000" dirty="0" err="1" smtClean="0">
                <a:latin typeface="Comic Sans MS" pitchFamily="66" charset="0"/>
              </a:rPr>
              <a:t>p</a:t>
            </a:r>
            <a:r>
              <a:rPr lang="en-US" dirty="0" smtClean="0">
                <a:latin typeface="Comic Sans MS" pitchFamily="66" charset="0"/>
              </a:rPr>
              <a:t> ~ 1-4sin</a:t>
            </a:r>
            <a:r>
              <a:rPr lang="en-US" baseline="30000" dirty="0" smtClean="0">
                <a:latin typeface="Comic Sans MS" pitchFamily="66" charset="0"/>
              </a:rPr>
              <a:t>2</a:t>
            </a:r>
            <a:r>
              <a:rPr lang="el-GR" dirty="0" smtClean="0">
                <a:latin typeface="Comic Sans MS" pitchFamily="66" charset="0"/>
              </a:rPr>
              <a:t>θ</a:t>
            </a:r>
            <a:r>
              <a:rPr lang="en-US" baseline="-25000" dirty="0" smtClean="0">
                <a:latin typeface="Comic Sans MS" pitchFamily="66" charset="0"/>
              </a:rPr>
              <a:t>W</a:t>
            </a:r>
            <a:r>
              <a:rPr lang="en-US" dirty="0" smtClean="0">
                <a:latin typeface="Comic Sans MS" pitchFamily="66" charset="0"/>
              </a:rPr>
              <a:t>, there are substantial box diagram corrections.  </a:t>
            </a:r>
            <a:r>
              <a:rPr lang="en-US" baseline="-25000" dirty="0" smtClean="0">
                <a:latin typeface="Comic Sans MS" pitchFamily="66" charset="0"/>
              </a:rPr>
              <a:t> </a:t>
            </a:r>
            <a:endParaRPr lang="en-US" baseline="-25000" dirty="0"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200" y="5181600"/>
            <a:ext cx="3048000" cy="107721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 err="1" smtClean="0">
                <a:latin typeface="Comic Sans MS" panose="030F0702030302020204" pitchFamily="66" charset="0"/>
              </a:rPr>
              <a:t>Qweak</a:t>
            </a:r>
            <a:r>
              <a:rPr lang="en-US" sz="1600" dirty="0" smtClean="0">
                <a:latin typeface="Comic Sans MS" panose="030F0702030302020204" pitchFamily="66" charset="0"/>
              </a:rPr>
              <a:t>(proton) can be calculated to ~1%, </a:t>
            </a:r>
          </a:p>
          <a:p>
            <a:pPr algn="ctr"/>
            <a:r>
              <a:rPr lang="en-US" sz="1600" dirty="0" smtClean="0">
                <a:latin typeface="Comic Sans MS" panose="030F0702030302020204" pitchFamily="66" charset="0"/>
              </a:rPr>
              <a:t>well below our experimental sensitivity. </a:t>
            </a:r>
            <a:endParaRPr lang="en-US" sz="1600" dirty="0">
              <a:latin typeface="Comic Sans MS" panose="030F0702030302020204" pitchFamily="66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648200" y="3048000"/>
            <a:ext cx="381000" cy="609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029200" y="2667000"/>
            <a:ext cx="19382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Z pole uncertainty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dominates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interpretability</a:t>
            </a:r>
          </a:p>
        </p:txBody>
      </p:sp>
    </p:spTree>
    <p:extLst>
      <p:ext uri="{BB962C8B-B14F-4D97-AF65-F5344CB8AC3E}">
        <p14:creationId xmlns:p14="http://schemas.microsoft.com/office/powerpoint/2010/main" xmlns="" val="1312433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  <p:bldP spid="6" grpId="0"/>
      <p:bldP spid="11" grpId="0" animBg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82" y="152400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Q-</a:t>
            </a:r>
            <a:r>
              <a:rPr lang="en-US" sz="3200" dirty="0" err="1" smtClean="0">
                <a:solidFill>
                  <a:srgbClr val="FF0000"/>
                </a:solidFill>
                <a:latin typeface="Comic Sans MS" pitchFamily="66" charset="0"/>
              </a:rPr>
              <a:t>weak’s</a:t>
            </a:r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 Keyhole on New Physics</a:t>
            </a:r>
            <a:endParaRPr lang="en-US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2400" y="2590800"/>
            <a:ext cx="35052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   Our experiment is sensitive to new physics with PV couplings of electrons to light quarks. 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   In this 2003 study, our biggest sensitivity was to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lepto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-quarks</a:t>
            </a:r>
            <a:r>
              <a:rPr lang="en-US" dirty="0" smtClean="0">
                <a:latin typeface="Comic Sans MS" pitchFamily="66" charset="0"/>
              </a:rPr>
              <a:t>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   The RPV SUSY limits got much tighter in 2013.</a:t>
            </a:r>
          </a:p>
          <a:p>
            <a:pPr algn="ctr"/>
            <a:r>
              <a:rPr lang="en-US" sz="1200" dirty="0" err="1" smtClean="0">
                <a:latin typeface="Comic Sans MS" pitchFamily="66" charset="0"/>
              </a:rPr>
              <a:t>Erler</a:t>
            </a:r>
            <a:r>
              <a:rPr lang="en-US" sz="1200" dirty="0" smtClean="0">
                <a:latin typeface="Comic Sans MS" pitchFamily="66" charset="0"/>
              </a:rPr>
              <a:t> and Su, </a:t>
            </a:r>
          </a:p>
          <a:p>
            <a:pPr algn="ctr"/>
            <a:r>
              <a:rPr lang="en-US" sz="1200" dirty="0" err="1" smtClean="0">
                <a:latin typeface="Comic Sans MS" pitchFamily="66" charset="0"/>
              </a:rPr>
              <a:t>Prog</a:t>
            </a:r>
            <a:r>
              <a:rPr lang="en-US" sz="1200" dirty="0" smtClean="0">
                <a:latin typeface="Comic Sans MS" pitchFamily="66" charset="0"/>
              </a:rPr>
              <a:t>. Part. </a:t>
            </a:r>
            <a:r>
              <a:rPr lang="en-US" sz="1200" dirty="0" err="1" smtClean="0">
                <a:latin typeface="Comic Sans MS" pitchFamily="66" charset="0"/>
              </a:rPr>
              <a:t>Nucl</a:t>
            </a:r>
            <a:r>
              <a:rPr lang="en-US" sz="1200" dirty="0" smtClean="0">
                <a:latin typeface="Comic Sans MS" pitchFamily="66" charset="0"/>
              </a:rPr>
              <a:t>. Phys. 71 (2013) 119-149. 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990600"/>
            <a:ext cx="6934200" cy="1246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1469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438400"/>
            <a:ext cx="3209925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4267200" y="586740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err="1" smtClean="0">
                <a:latin typeface="Comic Sans MS" pitchFamily="66" charset="0"/>
              </a:rPr>
              <a:t>Erler</a:t>
            </a:r>
            <a:r>
              <a:rPr lang="en-US" sz="1200" dirty="0" smtClean="0">
                <a:latin typeface="Comic Sans MS" pitchFamily="66" charset="0"/>
              </a:rPr>
              <a:t> et al., Phys. Rev. D 68, 016006 (2003).</a:t>
            </a:r>
          </a:p>
        </p:txBody>
      </p:sp>
    </p:spTree>
    <p:extLst>
      <p:ext uri="{BB962C8B-B14F-4D97-AF65-F5344CB8AC3E}">
        <p14:creationId xmlns:p14="http://schemas.microsoft.com/office/powerpoint/2010/main" xmlns="" val="993519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LHC W’ and Q-weak</a:t>
            </a:r>
            <a:endParaRPr lang="en-US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E9F0-C526-4038-A1BF-A320612D456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24400" y="1143000"/>
            <a:ext cx="4000500" cy="41096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990600"/>
            <a:ext cx="42672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In LHC Run 1 data, there was a possible signal rising out of the statistical mud in W’ </a:t>
            </a:r>
            <a:r>
              <a:rPr lang="en-US" sz="1600" dirty="0" smtClean="0">
                <a:latin typeface="Comic Sans MS" pitchFamily="66" charset="0"/>
                <a:sym typeface="Wingdings" pitchFamily="2" charset="2"/>
              </a:rPr>
              <a:t> WZ </a:t>
            </a:r>
            <a:r>
              <a:rPr lang="en-US" sz="1600" dirty="0" smtClean="0">
                <a:latin typeface="Comic Sans MS" pitchFamily="66" charset="0"/>
              </a:rPr>
              <a:t>near a mass of 2 </a:t>
            </a:r>
            <a:r>
              <a:rPr lang="en-US" sz="1600" dirty="0" err="1" smtClean="0">
                <a:latin typeface="Comic Sans MS" pitchFamily="66" charset="0"/>
              </a:rPr>
              <a:t>TeV</a:t>
            </a:r>
            <a:r>
              <a:rPr lang="en-US" sz="1600" dirty="0" smtClean="0">
                <a:latin typeface="Comic Sans MS" pitchFamily="66" charset="0"/>
              </a:rPr>
              <a:t>. There aren’t enough statistics yet in Run II to check it.</a:t>
            </a:r>
          </a:p>
          <a:p>
            <a:endParaRPr lang="en-US" sz="1600" dirty="0" smtClean="0">
              <a:latin typeface="Comic Sans MS" pitchFamily="66" charset="0"/>
            </a:endParaRPr>
          </a:p>
          <a:p>
            <a:r>
              <a:rPr lang="en-US" sz="1600" dirty="0" smtClean="0">
                <a:latin typeface="Comic Sans MS" pitchFamily="66" charset="0"/>
              </a:rPr>
              <a:t>Q-weak is blind to a W’ since it would shift </a:t>
            </a:r>
            <a:r>
              <a:rPr lang="en-US" sz="1600" dirty="0" err="1" smtClean="0">
                <a:latin typeface="Comic Sans MS" pitchFamily="66" charset="0"/>
              </a:rPr>
              <a:t>G</a:t>
            </a:r>
            <a:r>
              <a:rPr lang="en-US" sz="1600" baseline="-25000" dirty="0" err="1" smtClean="0">
                <a:latin typeface="Comic Sans MS" pitchFamily="66" charset="0"/>
              </a:rPr>
              <a:t>f</a:t>
            </a:r>
            <a:r>
              <a:rPr lang="en-US" sz="1600" dirty="0" smtClean="0">
                <a:latin typeface="Comic Sans MS" pitchFamily="66" charset="0"/>
              </a:rPr>
              <a:t> and not cause sin</a:t>
            </a:r>
            <a:r>
              <a:rPr lang="en-US" sz="1600" baseline="30000" dirty="0" smtClean="0">
                <a:latin typeface="Comic Sans MS" pitchFamily="66" charset="0"/>
              </a:rPr>
              <a:t>2</a:t>
            </a:r>
            <a:r>
              <a:rPr lang="el-GR" sz="1600" dirty="0" smtClean="0">
                <a:latin typeface="Comic Sans MS" pitchFamily="66" charset="0"/>
              </a:rPr>
              <a:t>θ</a:t>
            </a:r>
            <a:r>
              <a:rPr lang="en-US" sz="1600" baseline="-25000" dirty="0" smtClean="0">
                <a:latin typeface="Comic Sans MS" pitchFamily="66" charset="0"/>
              </a:rPr>
              <a:t>W</a:t>
            </a:r>
            <a:r>
              <a:rPr lang="en-US" sz="1600" dirty="0" smtClean="0">
                <a:latin typeface="Comic Sans MS" pitchFamily="66" charset="0"/>
              </a:rPr>
              <a:t> to run.</a:t>
            </a:r>
          </a:p>
          <a:p>
            <a:endParaRPr lang="en-US" sz="1600" dirty="0" smtClean="0">
              <a:latin typeface="Comic Sans MS" pitchFamily="66" charset="0"/>
            </a:endParaRPr>
          </a:p>
          <a:p>
            <a:r>
              <a:rPr lang="en-US" sz="1600" dirty="0" smtClean="0">
                <a:latin typeface="Comic Sans MS" pitchFamily="66" charset="0"/>
              </a:rPr>
              <a:t> </a:t>
            </a: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48200" y="5257800"/>
            <a:ext cx="449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mic Sans MS" pitchFamily="66" charset="0"/>
              </a:rPr>
              <a:t>See Wed talk by H. </a:t>
            </a:r>
            <a:r>
              <a:rPr lang="en-US" sz="1200" dirty="0" err="1" smtClean="0">
                <a:latin typeface="Comic Sans MS" pitchFamily="66" charset="0"/>
              </a:rPr>
              <a:t>Wahlberg</a:t>
            </a:r>
            <a:r>
              <a:rPr lang="en-US" sz="1200" dirty="0" smtClean="0">
                <a:latin typeface="Comic Sans MS" pitchFamily="66" charset="0"/>
              </a:rPr>
              <a:t> this conference and references</a:t>
            </a:r>
          </a:p>
          <a:p>
            <a:r>
              <a:rPr lang="en-US" sz="1200" dirty="0" smtClean="0">
                <a:latin typeface="Comic Sans MS" pitchFamily="66" charset="0"/>
                <a:hlinkClick r:id="rId3"/>
              </a:rPr>
              <a:t>https://indico.cern.ch/event/385771/timetable/#20160106.detailed</a:t>
            </a:r>
            <a:endParaRPr lang="en-US" sz="1200" dirty="0" smtClean="0"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3048000"/>
            <a:ext cx="43434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But W’ models always come with a Z’.  A recent publication predicts a corresponding Z’ near 4 </a:t>
            </a:r>
            <a:r>
              <a:rPr lang="en-US" sz="1600" dirty="0" err="1" smtClean="0">
                <a:latin typeface="Comic Sans MS" pitchFamily="66" charset="0"/>
              </a:rPr>
              <a:t>TeV</a:t>
            </a:r>
            <a:r>
              <a:rPr lang="en-US" sz="1600" dirty="0" smtClean="0">
                <a:latin typeface="Comic Sans MS" pitchFamily="66" charset="0"/>
              </a:rPr>
              <a:t>.  </a:t>
            </a:r>
          </a:p>
          <a:p>
            <a:pPr algn="ctr"/>
            <a:r>
              <a:rPr lang="en-US" sz="1200" dirty="0" err="1" smtClean="0">
                <a:latin typeface="Comic Sans MS" pitchFamily="66" charset="0"/>
              </a:rPr>
              <a:t>Dobrescu</a:t>
            </a:r>
            <a:r>
              <a:rPr lang="en-US" sz="1200" dirty="0" smtClean="0">
                <a:latin typeface="Comic Sans MS" pitchFamily="66" charset="0"/>
              </a:rPr>
              <a:t> and Liu, </a:t>
            </a:r>
          </a:p>
          <a:p>
            <a:pPr algn="ctr"/>
            <a:r>
              <a:rPr lang="en-US" sz="1200" dirty="0" smtClean="0">
                <a:latin typeface="Comic Sans MS" pitchFamily="66" charset="0"/>
              </a:rPr>
              <a:t>PRL 115, 211802 (2015).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sz="1600" dirty="0" smtClean="0">
                <a:latin typeface="Comic Sans MS" pitchFamily="66" charset="0"/>
              </a:rPr>
              <a:t>This is a very high mass. Unless the specific couplings happen to be several times larger than SM values, the Q-weak pull would be significantly less than 1</a:t>
            </a:r>
            <a:r>
              <a:rPr lang="el-GR" sz="1600" dirty="0" smtClean="0">
                <a:latin typeface="Comic Sans MS" pitchFamily="66" charset="0"/>
              </a:rPr>
              <a:t>σ</a:t>
            </a:r>
            <a:r>
              <a:rPr lang="en-US" sz="1600" dirty="0" smtClean="0">
                <a:latin typeface="Comic Sans MS" pitchFamily="66" charset="0"/>
              </a:rPr>
              <a:t>.</a:t>
            </a:r>
          </a:p>
          <a:p>
            <a:endParaRPr lang="en-US" sz="1600" dirty="0" smtClean="0">
              <a:latin typeface="Comic Sans MS" pitchFamily="66" charset="0"/>
            </a:endParaRPr>
          </a:p>
          <a:p>
            <a:pPr algn="ctr"/>
            <a:r>
              <a:rPr lang="en-US" sz="1600" dirty="0" smtClean="0">
                <a:latin typeface="Comic Sans MS" pitchFamily="66" charset="0"/>
              </a:rPr>
              <a:t>I’ll be happy to be surprised though!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itle 1"/>
          <p:cNvSpPr>
            <a:spLocks noGrp="1"/>
          </p:cNvSpPr>
          <p:nvPr>
            <p:ph type="title"/>
          </p:nvPr>
        </p:nvSpPr>
        <p:spPr>
          <a:xfrm>
            <a:off x="304801" y="4038600"/>
            <a:ext cx="8837612" cy="914400"/>
          </a:xfrm>
        </p:spPr>
        <p:txBody>
          <a:bodyPr>
            <a:noAutofit/>
          </a:bodyPr>
          <a:lstStyle/>
          <a:p>
            <a:r>
              <a:rPr lang="en-US" altLang="en-US" sz="4000" dirty="0" smtClean="0">
                <a:solidFill>
                  <a:srgbClr val="FF0000"/>
                </a:solidFill>
                <a:latin typeface="Comic Sans MS" pitchFamily="66" charset="0"/>
              </a:rPr>
              <a:t>Determination of </a:t>
            </a:r>
            <a:r>
              <a:rPr lang="en-US" altLang="en-US" sz="4000" dirty="0" err="1" smtClean="0">
                <a:solidFill>
                  <a:srgbClr val="FF0000"/>
                </a:solidFill>
                <a:latin typeface="Comic Sans MS" pitchFamily="66" charset="0"/>
              </a:rPr>
              <a:t>Q</a:t>
            </a:r>
            <a:r>
              <a:rPr lang="en-US" altLang="en-US" sz="4000" baseline="-25000" dirty="0" err="1" smtClean="0">
                <a:solidFill>
                  <a:srgbClr val="FF0000"/>
                </a:solidFill>
                <a:latin typeface="Comic Sans MS" pitchFamily="66" charset="0"/>
              </a:rPr>
              <a:t>w</a:t>
            </a:r>
            <a:r>
              <a:rPr lang="en-US" altLang="en-US" sz="4000" baseline="30000" dirty="0" err="1" smtClean="0">
                <a:solidFill>
                  <a:srgbClr val="FF0000"/>
                </a:solidFill>
                <a:latin typeface="Comic Sans MS" pitchFamily="66" charset="0"/>
              </a:rPr>
              <a:t>p</a:t>
            </a:r>
            <a:r>
              <a:rPr lang="en-US" altLang="en-US" sz="4000" baseline="30000" dirty="0" smtClean="0">
                <a:solidFill>
                  <a:srgbClr val="FF0000"/>
                </a:solidFill>
                <a:latin typeface="Comic Sans MS" pitchFamily="66" charset="0"/>
              </a:rPr>
              <a:t>  </a:t>
            </a:r>
            <a:r>
              <a:rPr lang="en-US" altLang="en-US" sz="4000" dirty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altLang="en-US" sz="4000" dirty="0" smtClean="0">
                <a:solidFill>
                  <a:srgbClr val="FF0000"/>
                </a:solidFill>
                <a:latin typeface="Comic Sans MS" pitchFamily="66" charset="0"/>
              </a:rPr>
              <a:t>via </a:t>
            </a:r>
            <a:br>
              <a:rPr lang="en-US" altLang="en-US" sz="4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altLang="en-US" sz="4000" dirty="0" smtClean="0">
                <a:solidFill>
                  <a:srgbClr val="FF0000"/>
                </a:solidFill>
                <a:latin typeface="Comic Sans MS" pitchFamily="66" charset="0"/>
              </a:rPr>
              <a:t>PV </a:t>
            </a:r>
            <a:r>
              <a:rPr lang="en-US" altLang="en-US" sz="4000" dirty="0">
                <a:solidFill>
                  <a:srgbClr val="FF0000"/>
                </a:solidFill>
                <a:latin typeface="Comic Sans MS" pitchFamily="66" charset="0"/>
              </a:rPr>
              <a:t>Electron Scattering</a:t>
            </a:r>
            <a:br>
              <a:rPr lang="en-US" altLang="en-US" sz="4000" dirty="0">
                <a:solidFill>
                  <a:srgbClr val="FF0000"/>
                </a:solidFill>
                <a:latin typeface="Comic Sans MS" pitchFamily="66" charset="0"/>
              </a:rPr>
            </a:br>
            <a:endParaRPr lang="en-US" sz="4000" baseline="300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72C9B-297C-4005-948F-2ACD08B3BEE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937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10200" y="1295400"/>
            <a:ext cx="3245287" cy="2145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3"/>
          <p:cNvSpPr>
            <a:spLocks/>
          </p:cNvSpPr>
          <p:nvPr/>
        </p:nvSpPr>
        <p:spPr bwMode="auto">
          <a:xfrm>
            <a:off x="838200" y="304800"/>
            <a:ext cx="74295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822325"/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  <a:sym typeface="Comic Sans MS" pitchFamily="66" charset="0"/>
              </a:rPr>
              <a:t>Accessing </a:t>
            </a:r>
            <a:r>
              <a:rPr lang="en-US" sz="2800" dirty="0" err="1" smtClean="0">
                <a:solidFill>
                  <a:srgbClr val="FF0000"/>
                </a:solidFill>
                <a:latin typeface="Comic Sans MS" pitchFamily="66" charset="0"/>
                <a:sym typeface="Comic Sans MS" pitchFamily="66" charset="0"/>
              </a:rPr>
              <a:t>Q</a:t>
            </a:r>
            <a:r>
              <a:rPr lang="en-US" sz="2800" baseline="-25000" dirty="0" err="1" smtClean="0">
                <a:solidFill>
                  <a:srgbClr val="FF0000"/>
                </a:solidFill>
                <a:latin typeface="Comic Sans MS" pitchFamily="66" charset="0"/>
                <a:sym typeface="Comic Sans MS" pitchFamily="66" charset="0"/>
              </a:rPr>
              <a:t>w</a:t>
            </a:r>
            <a:r>
              <a:rPr lang="en-US" sz="2800" baseline="32000" dirty="0" err="1" smtClean="0">
                <a:solidFill>
                  <a:srgbClr val="FF0000"/>
                </a:solidFill>
                <a:latin typeface="Comic Sans MS" pitchFamily="66" charset="0"/>
                <a:sym typeface="Comic Sans MS" pitchFamily="66" charset="0"/>
              </a:rPr>
              <a:t>p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  <a:sym typeface="Comic Sans MS" pitchFamily="66" charset="0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Comic Sans MS" pitchFamily="66" charset="0"/>
                <a:sym typeface="Comic Sans MS" pitchFamily="66" charset="0"/>
              </a:rPr>
              <a:t>from 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  <a:sym typeface="Comic Sans MS" pitchFamily="66" charset="0"/>
              </a:rPr>
              <a:t>PV Electron Scattering </a:t>
            </a:r>
            <a:endParaRPr lang="en-US" sz="2800" dirty="0">
              <a:solidFill>
                <a:srgbClr val="FF0000"/>
              </a:solidFill>
              <a:latin typeface="Comic Sans MS" pitchFamily="66" charset="0"/>
              <a:sym typeface="Comic Sans MS" pitchFamily="66" charset="0"/>
            </a:endParaRPr>
          </a:p>
        </p:txBody>
      </p:sp>
      <p:sp>
        <p:nvSpPr>
          <p:cNvPr id="1028" name="Rectangle 6"/>
          <p:cNvSpPr>
            <a:spLocks/>
          </p:cNvSpPr>
          <p:nvPr/>
        </p:nvSpPr>
        <p:spPr bwMode="auto">
          <a:xfrm>
            <a:off x="304801" y="838200"/>
            <a:ext cx="883920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2325"/>
            <a:r>
              <a:rPr lang="en-US" sz="1600" dirty="0" smtClean="0">
                <a:latin typeface="Comic Sans MS" pitchFamily="66" charset="0"/>
                <a:sym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  <a:sym typeface="Comic Sans MS" pitchFamily="66" charset="0"/>
              </a:rPr>
              <a:t>Parity </a:t>
            </a:r>
            <a:r>
              <a:rPr lang="en-US" dirty="0">
                <a:latin typeface="Comic Sans MS" pitchFamily="66" charset="0"/>
                <a:sym typeface="Comic Sans MS" pitchFamily="66" charset="0"/>
              </a:rPr>
              <a:t>violation in electron scattering arises </a:t>
            </a:r>
            <a:r>
              <a:rPr lang="en-US" dirty="0" smtClean="0">
                <a:latin typeface="Comic Sans MS" pitchFamily="66" charset="0"/>
                <a:sym typeface="Comic Sans MS" pitchFamily="66" charset="0"/>
              </a:rPr>
              <a:t>from V x A couplings of the Z.</a:t>
            </a:r>
          </a:p>
          <a:p>
            <a:pPr defTabSz="822325"/>
            <a:endParaRPr lang="en-US" dirty="0" smtClean="0">
              <a:latin typeface="Comic Sans MS" pitchFamily="66" charset="0"/>
              <a:sym typeface="Comic Sans MS" pitchFamily="66" charset="0"/>
            </a:endParaRPr>
          </a:p>
          <a:p>
            <a:pPr defTabSz="822325"/>
            <a:r>
              <a:rPr lang="en-US" dirty="0" smtClean="0">
                <a:latin typeface="Comic Sans MS" pitchFamily="66" charset="0"/>
                <a:sym typeface="Comic Sans MS" pitchFamily="66" charset="0"/>
              </a:rPr>
              <a:t>We isolate the small EM x Weak </a:t>
            </a:r>
          </a:p>
          <a:p>
            <a:pPr defTabSz="822325"/>
            <a:r>
              <a:rPr lang="en-US" dirty="0" smtClean="0">
                <a:latin typeface="Comic Sans MS" pitchFamily="66" charset="0"/>
                <a:sym typeface="Comic Sans MS" pitchFamily="66" charset="0"/>
              </a:rPr>
              <a:t>interference term, normalized to |EM|</a:t>
            </a:r>
            <a:r>
              <a:rPr lang="en-US" baseline="30000" dirty="0" smtClean="0">
                <a:latin typeface="Comic Sans MS" pitchFamily="66" charset="0"/>
                <a:sym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  <a:sym typeface="Comic Sans MS" pitchFamily="66" charset="0"/>
              </a:rPr>
              <a:t> , </a:t>
            </a:r>
          </a:p>
          <a:p>
            <a:pPr defTabSz="822325"/>
            <a:r>
              <a:rPr lang="en-US" dirty="0" smtClean="0">
                <a:latin typeface="Comic Sans MS" pitchFamily="66" charset="0"/>
                <a:sym typeface="Comic Sans MS" pitchFamily="66" charset="0"/>
              </a:rPr>
              <a:t>thru the  PV asymmetry.</a:t>
            </a:r>
          </a:p>
          <a:p>
            <a:pPr defTabSz="822325"/>
            <a:endParaRPr lang="en-US" dirty="0" smtClean="0">
              <a:latin typeface="Comic Sans MS" pitchFamily="66" charset="0"/>
              <a:sym typeface="Comic Sans MS" pitchFamily="66" charset="0"/>
            </a:endParaRPr>
          </a:p>
          <a:p>
            <a:pPr defTabSz="822325"/>
            <a:r>
              <a:rPr lang="en-US" dirty="0" smtClean="0">
                <a:latin typeface="Comic Sans MS" pitchFamily="66" charset="0"/>
                <a:sym typeface="Comic Sans MS" pitchFamily="66" charset="0"/>
              </a:rPr>
              <a:t>By varying the angle and momentum </a:t>
            </a:r>
            <a:r>
              <a:rPr lang="en-US" dirty="0" err="1" smtClean="0">
                <a:latin typeface="Comic Sans MS" pitchFamily="66" charset="0"/>
                <a:sym typeface="Comic Sans MS" pitchFamily="66" charset="0"/>
              </a:rPr>
              <a:t>Xfer</a:t>
            </a:r>
            <a:r>
              <a:rPr lang="en-US" dirty="0" smtClean="0">
                <a:latin typeface="Comic Sans MS" pitchFamily="66" charset="0"/>
                <a:sym typeface="Comic Sans MS" pitchFamily="66" charset="0"/>
              </a:rPr>
              <a:t>,</a:t>
            </a:r>
          </a:p>
          <a:p>
            <a:pPr defTabSz="822325"/>
            <a:r>
              <a:rPr lang="en-US" dirty="0" smtClean="0">
                <a:latin typeface="Comic Sans MS" pitchFamily="66" charset="0"/>
                <a:sym typeface="Comic Sans MS" pitchFamily="66" charset="0"/>
              </a:rPr>
              <a:t>one can extract </a:t>
            </a:r>
            <a:r>
              <a:rPr lang="en-US" dirty="0" err="1" smtClean="0">
                <a:latin typeface="Comic Sans MS" pitchFamily="66" charset="0"/>
                <a:sym typeface="Comic Sans MS" pitchFamily="66" charset="0"/>
              </a:rPr>
              <a:t>Qw</a:t>
            </a:r>
            <a:r>
              <a:rPr lang="en-US" baseline="30000" dirty="0" err="1" smtClean="0">
                <a:latin typeface="Comic Sans MS" pitchFamily="66" charset="0"/>
                <a:sym typeface="Comic Sans MS" pitchFamily="66" charset="0"/>
              </a:rPr>
              <a:t>p</a:t>
            </a:r>
            <a:r>
              <a:rPr lang="en-US" dirty="0" smtClean="0">
                <a:latin typeface="Comic Sans MS" pitchFamily="66" charset="0"/>
                <a:sym typeface="Comic Sans MS" pitchFamily="66" charset="0"/>
              </a:rPr>
              <a:t> and axial couplings, etc. </a:t>
            </a:r>
          </a:p>
          <a:p>
            <a:pPr defTabSz="822325"/>
            <a:endParaRPr lang="en-US" dirty="0" smtClean="0">
              <a:latin typeface="Comic Sans MS" pitchFamily="66" charset="0"/>
              <a:sym typeface="Comic Sans MS" pitchFamily="66" charset="0"/>
            </a:endParaRPr>
          </a:p>
          <a:p>
            <a:pPr defTabSz="822325"/>
            <a:r>
              <a:rPr lang="en-US" dirty="0" smtClean="0">
                <a:latin typeface="Comic Sans MS" pitchFamily="66" charset="0"/>
                <a:sym typeface="Comic Sans MS" pitchFamily="66" charset="0"/>
              </a:rPr>
              <a:t>We wanted  A(e) x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sym typeface="Comic Sans MS" pitchFamily="66" charset="0"/>
              </a:rPr>
              <a:t>V(q)</a:t>
            </a:r>
            <a:r>
              <a:rPr lang="en-US" dirty="0" smtClean="0">
                <a:latin typeface="Comic Sans MS" pitchFamily="66" charset="0"/>
                <a:sym typeface="Comic Sans MS" pitchFamily="66" charset="0"/>
              </a:rPr>
              <a:t> to dominate.</a:t>
            </a:r>
          </a:p>
          <a:p>
            <a:pPr defTabSz="822325"/>
            <a:endParaRPr lang="en-US" dirty="0" smtClean="0">
              <a:latin typeface="Comic Sans MS" pitchFamily="66" charset="0"/>
              <a:sym typeface="Comic Sans MS" pitchFamily="66" charset="0"/>
            </a:endParaRPr>
          </a:p>
          <a:p>
            <a:pPr defTabSz="822325"/>
            <a:endParaRPr lang="en-US" dirty="0" smtClean="0">
              <a:latin typeface="Comic Sans MS" pitchFamily="66" charset="0"/>
              <a:sym typeface="Comic Sans MS" pitchFamily="66" charset="0"/>
            </a:endParaRPr>
          </a:p>
          <a:p>
            <a:pPr defTabSz="822325"/>
            <a:endParaRPr lang="en-US" dirty="0" smtClean="0">
              <a:latin typeface="Comic Sans MS" pitchFamily="66" charset="0"/>
              <a:sym typeface="Comic Sans MS" pitchFamily="66" charset="0"/>
            </a:endParaRPr>
          </a:p>
          <a:p>
            <a:pPr defTabSz="822325"/>
            <a:endParaRPr lang="en-US" sz="1600" dirty="0" smtClean="0">
              <a:latin typeface="Comic Sans MS" pitchFamily="66" charset="0"/>
              <a:sym typeface="Comic Sans MS" pitchFamily="66" charset="0"/>
            </a:endParaRPr>
          </a:p>
        </p:txBody>
      </p:sp>
      <p:sp>
        <p:nvSpPr>
          <p:cNvPr id="1031" name="Text Box 16"/>
          <p:cNvSpPr txBox="1">
            <a:spLocks noChangeArrowheads="1"/>
          </p:cNvSpPr>
          <p:nvPr/>
        </p:nvSpPr>
        <p:spPr bwMode="auto">
          <a:xfrm>
            <a:off x="228600" y="3810000"/>
            <a:ext cx="8534400" cy="49244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latin typeface="Comic Sans MS" pitchFamily="66" charset="0"/>
              </a:rPr>
              <a:t>In </a:t>
            </a:r>
            <a:r>
              <a:rPr lang="en-US" sz="1600" dirty="0">
                <a:latin typeface="Comic Sans MS" pitchFamily="66" charset="0"/>
              </a:rPr>
              <a:t>the limit of low momentum transfer and forward kinematics, the leading order </a:t>
            </a:r>
            <a:r>
              <a:rPr lang="en-US" sz="1600" dirty="0" smtClean="0">
                <a:latin typeface="Comic Sans MS" pitchFamily="66" charset="0"/>
              </a:rPr>
              <a:t>term for elastic scattering contains </a:t>
            </a:r>
            <a:r>
              <a:rPr lang="en-US" sz="1600" dirty="0">
                <a:latin typeface="Comic Sans MS" pitchFamily="66" charset="0"/>
              </a:rPr>
              <a:t>the weak </a:t>
            </a:r>
            <a:r>
              <a:rPr lang="en-US" sz="1600" dirty="0" smtClean="0">
                <a:latin typeface="Comic Sans MS" pitchFamily="66" charset="0"/>
              </a:rPr>
              <a:t>charge: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293906" name="Text Box 18"/>
          <p:cNvSpPr txBox="1">
            <a:spLocks noChangeArrowheads="1"/>
          </p:cNvSpPr>
          <p:nvPr/>
        </p:nvSpPr>
        <p:spPr bwMode="auto">
          <a:xfrm>
            <a:off x="533400" y="5791200"/>
            <a:ext cx="7696200" cy="276999"/>
          </a:xfrm>
          <a:prstGeom prst="rect">
            <a:avLst/>
          </a:prstGeom>
          <a:solidFill>
            <a:srgbClr val="FFFF00"/>
          </a:solidFill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At our chosen kinematics, </a:t>
            </a:r>
            <a:r>
              <a:rPr lang="en-US" dirty="0" err="1" smtClean="0">
                <a:latin typeface="Comic Sans MS" pitchFamily="66" charset="0"/>
              </a:rPr>
              <a:t>Q</a:t>
            </a:r>
            <a:r>
              <a:rPr lang="en-US" baseline="-25000" dirty="0" err="1" smtClean="0">
                <a:latin typeface="Comic Sans MS" pitchFamily="66" charset="0"/>
              </a:rPr>
              <a:t>w</a:t>
            </a:r>
            <a:r>
              <a:rPr lang="en-US" baseline="30000" dirty="0" err="1" smtClean="0">
                <a:latin typeface="Comic Sans MS" pitchFamily="66" charset="0"/>
              </a:rPr>
              <a:t>p</a:t>
            </a:r>
            <a:r>
              <a:rPr lang="en-US" dirty="0" smtClean="0">
                <a:latin typeface="Comic Sans MS" pitchFamily="66" charset="0"/>
              </a:rPr>
              <a:t>  dominates the </a:t>
            </a:r>
            <a:r>
              <a:rPr lang="en-US" dirty="0">
                <a:latin typeface="Comic Sans MS" pitchFamily="66" charset="0"/>
              </a:rPr>
              <a:t>asymmetry (~2/3</a:t>
            </a:r>
            <a:r>
              <a:rPr lang="en-US" dirty="0" smtClean="0">
                <a:latin typeface="Comic Sans MS" pitchFamily="66" charset="0"/>
              </a:rPr>
              <a:t>).</a:t>
            </a: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6858000" y="4953000"/>
            <a:ext cx="1219200" cy="69249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Roughly </a:t>
            </a:r>
          </a:p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-200 ppb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72C9B-297C-4005-948F-2ACD08B3BEE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822325"/>
            <a:r>
              <a:rPr lang="en-US" dirty="0" smtClean="0">
                <a:latin typeface="Comic Sans MS" pitchFamily="66" charset="0"/>
                <a:sym typeface="Comic Sans MS" pitchFamily="66" charset="0"/>
              </a:rPr>
              <a:t> </a:t>
            </a:r>
            <a:endParaRPr lang="en-US" dirty="0">
              <a:latin typeface="Comic Sans MS" pitchFamily="66" charset="0"/>
              <a:sym typeface="Comic Sans MS" pitchFamily="66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4953000" y="1143000"/>
            <a:ext cx="2209800" cy="2209800"/>
          </a:xfrm>
          <a:prstGeom prst="ellipse">
            <a:avLst/>
          </a:prstGeom>
          <a:solidFill>
            <a:srgbClr val="FFFF00">
              <a:alpha val="30000"/>
            </a:srgbClr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6737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4876800"/>
            <a:ext cx="4614863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3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3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6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6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1" grpId="0"/>
      <p:bldP spid="293906" grpId="0" animBg="1"/>
      <p:bldP spid="9" grpId="0"/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12492</TotalTime>
  <Words>3181</Words>
  <Application>Microsoft Office PowerPoint</Application>
  <PresentationFormat>On-screen Show (4:3)</PresentationFormat>
  <Paragraphs>593</Paragraphs>
  <Slides>48</Slides>
  <Notes>44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0" baseType="lpstr">
      <vt:lpstr>Office Theme</vt:lpstr>
      <vt:lpstr>Equation</vt:lpstr>
      <vt:lpstr>Slide 1</vt:lpstr>
      <vt:lpstr>Physics Motivation</vt:lpstr>
      <vt:lpstr>The Quark Weak Vector Charges</vt:lpstr>
      <vt:lpstr>The Running of sin2θW</vt:lpstr>
      <vt:lpstr>Interpretability and Electroweak Corrections</vt:lpstr>
      <vt:lpstr>Q-weak’s Keyhole on New Physics</vt:lpstr>
      <vt:lpstr>LHC W’ and Q-weak</vt:lpstr>
      <vt:lpstr>Determination of Qwp   via  PV Electron Scattering </vt:lpstr>
      <vt:lpstr>Slide 9</vt:lpstr>
      <vt:lpstr>Slide 10</vt:lpstr>
      <vt:lpstr>Slide 11</vt:lpstr>
      <vt:lpstr>Slide 12</vt:lpstr>
      <vt:lpstr>Statistical Facts of Life  of Measuring Very Small Asymmetries</vt:lpstr>
      <vt:lpstr> The Apparatus  </vt:lpstr>
      <vt:lpstr>Bird’s-eye View of  Accelerator Site</vt:lpstr>
      <vt:lpstr>Slide 16</vt:lpstr>
      <vt:lpstr>Precision Polarimetry</vt:lpstr>
      <vt:lpstr>Target Bubble-ology</vt:lpstr>
      <vt:lpstr>Signal Manipulation</vt:lpstr>
      <vt:lpstr>Beamline Background</vt:lpstr>
      <vt:lpstr>Status  and  Latest Results</vt:lpstr>
      <vt:lpstr>Status</vt:lpstr>
      <vt:lpstr>Fully Corrected Elastic e+p Asymmetry  (evolved to Ө = 0° at fixed Q2)</vt:lpstr>
      <vt:lpstr>Global fit of PV Elastic Electron Scattering Data</vt:lpstr>
      <vt:lpstr>Combining PV Electron Scattering &amp; Atomic PV </vt:lpstr>
      <vt:lpstr>Weak Mixing Angle Result</vt:lpstr>
      <vt:lpstr>Quality of the Majority of Q-weak Data</vt:lpstr>
      <vt:lpstr>Potential Impact with Final Result  (Assuming SM Value)</vt:lpstr>
      <vt:lpstr> Transverse Asymmetry Measurement in e+p Elastic Scattering</vt:lpstr>
      <vt:lpstr>Elastic e+p Transverse Asymmetry Results</vt:lpstr>
      <vt:lpstr>Inelastic e+p Transverse Asymmetry Results</vt:lpstr>
      <vt:lpstr>Progress Since HEP2012</vt:lpstr>
      <vt:lpstr>Summary</vt:lpstr>
      <vt:lpstr>Slide 34</vt:lpstr>
      <vt:lpstr>Misc. Qwp  References</vt:lpstr>
      <vt:lpstr>Extras</vt:lpstr>
      <vt:lpstr>SUSY Sensitivities  updated with plot from Erler and Su (2013)</vt:lpstr>
      <vt:lpstr>Low Energy PV and the Tevatron Top AFB Anomaly  </vt:lpstr>
      <vt:lpstr>Slide 39</vt:lpstr>
      <vt:lpstr>Q-weak’s Keyhole on New Physics</vt:lpstr>
      <vt:lpstr>Uncertainty Goals</vt:lpstr>
      <vt:lpstr>Polarized Source</vt:lpstr>
      <vt:lpstr>Gamma-Z Box Correction</vt:lpstr>
      <vt:lpstr>Slide 44</vt:lpstr>
      <vt:lpstr> LH2 Cryotarget Design</vt:lpstr>
      <vt:lpstr>Cell</vt:lpstr>
      <vt:lpstr>Jlab Exo-Skeletons</vt:lpstr>
      <vt:lpstr>Collimation</vt:lpstr>
    </vt:vector>
  </TitlesOfParts>
  <Company>Jefferson 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J. Mack</dc:creator>
  <cp:lastModifiedBy>owner</cp:lastModifiedBy>
  <cp:revision>183</cp:revision>
  <dcterms:created xsi:type="dcterms:W3CDTF">2014-09-29T18:42:14Z</dcterms:created>
  <dcterms:modified xsi:type="dcterms:W3CDTF">2016-01-11T21:46:05Z</dcterms:modified>
</cp:coreProperties>
</file>