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26"/>
  </p:notesMasterIdLst>
  <p:handoutMasterIdLst>
    <p:handoutMasterId r:id="rId27"/>
  </p:handoutMasterIdLst>
  <p:sldIdLst>
    <p:sldId id="256" r:id="rId2"/>
    <p:sldId id="1100" r:id="rId3"/>
    <p:sldId id="1099" r:id="rId4"/>
    <p:sldId id="1048" r:id="rId5"/>
    <p:sldId id="1098" r:id="rId6"/>
    <p:sldId id="1049" r:id="rId7"/>
    <p:sldId id="1082" r:id="rId8"/>
    <p:sldId id="1050" r:id="rId9"/>
    <p:sldId id="1051" r:id="rId10"/>
    <p:sldId id="1005" r:id="rId11"/>
    <p:sldId id="1084" r:id="rId12"/>
    <p:sldId id="1081" r:id="rId13"/>
    <p:sldId id="1079" r:id="rId14"/>
    <p:sldId id="1054" r:id="rId15"/>
    <p:sldId id="1095" r:id="rId16"/>
    <p:sldId id="1083" r:id="rId17"/>
    <p:sldId id="1089" r:id="rId18"/>
    <p:sldId id="1087" r:id="rId19"/>
    <p:sldId id="1090" r:id="rId20"/>
    <p:sldId id="1094" r:id="rId21"/>
    <p:sldId id="1093" r:id="rId22"/>
    <p:sldId id="1101" r:id="rId23"/>
    <p:sldId id="1096" r:id="rId24"/>
    <p:sldId id="1042" r:id="rId25"/>
  </p:sldIdLst>
  <p:sldSz cx="9144000" cy="6858000" type="letter"/>
  <p:notesSz cx="7010400" cy="9296400"/>
  <p:defaultTextStyle>
    <a:defPPr>
      <a:defRPr lang="ja-JP"/>
    </a:defPPr>
    <a:lvl1pPr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400" b="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1400" b="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1400" b="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1400" b="1"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00"/>
    <a:srgbClr val="0000FF"/>
    <a:srgbClr val="FFFFCC"/>
    <a:srgbClr val="FFFF66"/>
    <a:srgbClr val="FF00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30" autoAdjust="0"/>
    <p:restoredTop sz="96343" autoAdjust="0"/>
  </p:normalViewPr>
  <p:slideViewPr>
    <p:cSldViewPr>
      <p:cViewPr>
        <p:scale>
          <a:sx n="75" d="100"/>
          <a:sy n="75" d="100"/>
        </p:scale>
        <p:origin x="-888" y="-88"/>
      </p:cViewPr>
      <p:guideLst>
        <p:guide orient="horz" pos="2160"/>
        <p:guide pos="2976"/>
      </p:guideLst>
    </p:cSldViewPr>
  </p:slideViewPr>
  <p:outlineViewPr>
    <p:cViewPr>
      <p:scale>
        <a:sx n="33" d="100"/>
        <a:sy n="33" d="100"/>
      </p:scale>
      <p:origin x="0" y="10224"/>
    </p:cViewPr>
  </p:outlineViewPr>
  <p:notesTextViewPr>
    <p:cViewPr>
      <p:scale>
        <a:sx n="100" d="100"/>
        <a:sy n="100" d="100"/>
      </p:scale>
      <p:origin x="0" y="0"/>
    </p:cViewPr>
  </p:notesTextViewPr>
  <p:sorterViewPr>
    <p:cViewPr>
      <p:scale>
        <a:sx n="66" d="100"/>
        <a:sy n="66" d="100"/>
      </p:scale>
      <p:origin x="0" y="392"/>
    </p:cViewPr>
  </p:sorterViewPr>
  <p:notesViewPr>
    <p:cSldViewPr>
      <p:cViewPr varScale="1">
        <p:scale>
          <a:sx n="62" d="100"/>
          <a:sy n="62" d="100"/>
        </p:scale>
        <p:origin x="-3040" y="-9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9497C85F-AAF4-3644-9530-2EC801CF3BB5}" type="datetimeFigureOut">
              <a:rPr lang="en-US" smtClean="0"/>
              <a:t>1/12/16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E96BD8D-A319-2048-BD36-EF45DC56A499}" type="slidenum">
              <a:rPr lang="en-US" smtClean="0"/>
              <a:t>‹#›</a:t>
            </a:fld>
            <a:endParaRPr lang="en-US"/>
          </a:p>
        </p:txBody>
      </p:sp>
    </p:spTree>
    <p:extLst>
      <p:ext uri="{BB962C8B-B14F-4D97-AF65-F5344CB8AC3E}">
        <p14:creationId xmlns:p14="http://schemas.microsoft.com/office/powerpoint/2010/main" val="12048242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3038475" cy="465138"/>
          </a:xfrm>
          <a:prstGeom prst="rect">
            <a:avLst/>
          </a:prstGeom>
          <a:noFill/>
          <a:ln w="9525">
            <a:noFill/>
            <a:miter lim="800000"/>
            <a:headEnd/>
            <a:tailEnd/>
          </a:ln>
          <a:effectLst/>
        </p:spPr>
        <p:txBody>
          <a:bodyPr vert="horz" wrap="square" lIns="93129" tIns="46566" rIns="93129" bIns="46566" numCol="1" anchor="t" anchorCtr="0" compatLnSpc="1">
            <a:prstTxWarp prst="textNoShape">
              <a:avLst/>
            </a:prstTxWarp>
          </a:bodyPr>
          <a:lstStyle>
            <a:lvl1pPr defTabSz="931493">
              <a:defRPr sz="1200" b="0">
                <a:latin typeface="Times New Roman" pitchFamily="18" charset="0"/>
              </a:defRPr>
            </a:lvl1pPr>
          </a:lstStyle>
          <a:p>
            <a:pPr>
              <a:defRPr/>
            </a:pPr>
            <a:endParaRPr lang="en-US" altLang="ja-JP"/>
          </a:p>
        </p:txBody>
      </p:sp>
      <p:sp>
        <p:nvSpPr>
          <p:cNvPr id="5123" name="Rectangle 3"/>
          <p:cNvSpPr>
            <a:spLocks noGrp="1" noChangeArrowheads="1"/>
          </p:cNvSpPr>
          <p:nvPr>
            <p:ph type="dt" idx="1"/>
          </p:nvPr>
        </p:nvSpPr>
        <p:spPr bwMode="auto">
          <a:xfrm>
            <a:off x="3970339" y="0"/>
            <a:ext cx="3038475" cy="465138"/>
          </a:xfrm>
          <a:prstGeom prst="rect">
            <a:avLst/>
          </a:prstGeom>
          <a:noFill/>
          <a:ln w="9525">
            <a:noFill/>
            <a:miter lim="800000"/>
            <a:headEnd/>
            <a:tailEnd/>
          </a:ln>
          <a:effectLst/>
        </p:spPr>
        <p:txBody>
          <a:bodyPr vert="horz" wrap="square" lIns="93129" tIns="46566" rIns="93129" bIns="46566" numCol="1" anchor="t" anchorCtr="0" compatLnSpc="1">
            <a:prstTxWarp prst="textNoShape">
              <a:avLst/>
            </a:prstTxWarp>
          </a:bodyPr>
          <a:lstStyle>
            <a:lvl1pPr algn="r" defTabSz="931493">
              <a:defRPr sz="1200" b="0">
                <a:latin typeface="Times New Roman" pitchFamily="18" charset="0"/>
              </a:defRPr>
            </a:lvl1pPr>
          </a:lstStyle>
          <a:p>
            <a:pPr>
              <a:defRPr/>
            </a:pPr>
            <a:endParaRPr lang="en-US" altLang="ja-JP"/>
          </a:p>
        </p:txBody>
      </p:sp>
      <p:sp>
        <p:nvSpPr>
          <p:cNvPr id="839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01675" y="4416427"/>
            <a:ext cx="5607050" cy="4183063"/>
          </a:xfrm>
          <a:prstGeom prst="rect">
            <a:avLst/>
          </a:prstGeom>
          <a:noFill/>
          <a:ln w="9525">
            <a:noFill/>
            <a:miter lim="800000"/>
            <a:headEnd/>
            <a:tailEnd/>
          </a:ln>
          <a:effectLst/>
        </p:spPr>
        <p:txBody>
          <a:bodyPr vert="horz" wrap="square" lIns="93129" tIns="46566" rIns="93129" bIns="46566"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5126" name="Rectangle 6"/>
          <p:cNvSpPr>
            <a:spLocks noGrp="1" noChangeArrowheads="1"/>
          </p:cNvSpPr>
          <p:nvPr>
            <p:ph type="ftr" sz="quarter" idx="4"/>
          </p:nvPr>
        </p:nvSpPr>
        <p:spPr bwMode="auto">
          <a:xfrm>
            <a:off x="1" y="8829675"/>
            <a:ext cx="3038475" cy="465138"/>
          </a:xfrm>
          <a:prstGeom prst="rect">
            <a:avLst/>
          </a:prstGeom>
          <a:noFill/>
          <a:ln w="9525">
            <a:noFill/>
            <a:miter lim="800000"/>
            <a:headEnd/>
            <a:tailEnd/>
          </a:ln>
          <a:effectLst/>
        </p:spPr>
        <p:txBody>
          <a:bodyPr vert="horz" wrap="square" lIns="93129" tIns="46566" rIns="93129" bIns="46566" numCol="1" anchor="b" anchorCtr="0" compatLnSpc="1">
            <a:prstTxWarp prst="textNoShape">
              <a:avLst/>
            </a:prstTxWarp>
          </a:bodyPr>
          <a:lstStyle>
            <a:lvl1pPr defTabSz="931493">
              <a:defRPr sz="1200" b="0">
                <a:latin typeface="Times New Roman" pitchFamily="18" charset="0"/>
              </a:defRPr>
            </a:lvl1pPr>
          </a:lstStyle>
          <a:p>
            <a:pPr>
              <a:defRPr/>
            </a:pPr>
            <a:endParaRPr lang="en-US" altLang="ja-JP"/>
          </a:p>
        </p:txBody>
      </p:sp>
      <p:sp>
        <p:nvSpPr>
          <p:cNvPr id="5127" name="Rectangle 7"/>
          <p:cNvSpPr>
            <a:spLocks noGrp="1" noChangeArrowheads="1"/>
          </p:cNvSpPr>
          <p:nvPr>
            <p:ph type="sldNum" sz="quarter" idx="5"/>
          </p:nvPr>
        </p:nvSpPr>
        <p:spPr bwMode="auto">
          <a:xfrm>
            <a:off x="3970339" y="8829675"/>
            <a:ext cx="3038475" cy="465138"/>
          </a:xfrm>
          <a:prstGeom prst="rect">
            <a:avLst/>
          </a:prstGeom>
          <a:noFill/>
          <a:ln w="9525">
            <a:noFill/>
            <a:miter lim="800000"/>
            <a:headEnd/>
            <a:tailEnd/>
          </a:ln>
          <a:effectLst/>
        </p:spPr>
        <p:txBody>
          <a:bodyPr vert="horz" wrap="square" lIns="93129" tIns="46566" rIns="93129" bIns="46566" numCol="1" anchor="b" anchorCtr="0" compatLnSpc="1">
            <a:prstTxWarp prst="textNoShape">
              <a:avLst/>
            </a:prstTxWarp>
          </a:bodyPr>
          <a:lstStyle>
            <a:lvl1pPr algn="r" defTabSz="931493">
              <a:defRPr sz="1200" b="0">
                <a:latin typeface="Times New Roman" pitchFamily="18" charset="0"/>
              </a:defRPr>
            </a:lvl1pPr>
          </a:lstStyle>
          <a:p>
            <a:pPr>
              <a:defRPr/>
            </a:pPr>
            <a:fld id="{B191E01D-FAA7-4756-B46C-6505C085C788}" type="slidenum">
              <a:rPr lang="en-US" altLang="ja-JP"/>
              <a:pPr>
                <a:defRPr/>
              </a:pPr>
              <a:t>‹#›</a:t>
            </a:fld>
            <a:endParaRPr lang="en-US" altLang="ja-JP"/>
          </a:p>
        </p:txBody>
      </p:sp>
    </p:spTree>
    <p:extLst>
      <p:ext uri="{BB962C8B-B14F-4D97-AF65-F5344CB8AC3E}">
        <p14:creationId xmlns:p14="http://schemas.microsoft.com/office/powerpoint/2010/main" val="247501474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ja-JP" alt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a:t>
            </a:fld>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13</a:t>
            </a:fld>
            <a:endParaRPr lang="en-US" altLang="ja-JP"/>
          </a:p>
        </p:txBody>
      </p:sp>
    </p:spTree>
    <p:extLst>
      <p:ext uri="{BB962C8B-B14F-4D97-AF65-F5344CB8AC3E}">
        <p14:creationId xmlns:p14="http://schemas.microsoft.com/office/powerpoint/2010/main" val="1789272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right hand side are the final results: shown is the yield of</a:t>
            </a:r>
            <a:r>
              <a:rPr lang="en-US" baseline="0" dirty="0" smtClean="0"/>
              <a:t> pairs in the </a:t>
            </a:r>
            <a:r>
              <a:rPr lang="en-US" baseline="0" dirty="0" err="1" smtClean="0"/>
              <a:t>phenix</a:t>
            </a:r>
            <a:r>
              <a:rPr lang="en-US" baseline="0" dirty="0" smtClean="0"/>
              <a:t> acceptance as a </a:t>
            </a:r>
            <a:r>
              <a:rPr lang="en-US" baseline="0" dirty="0" err="1" smtClean="0"/>
              <a:t>fct</a:t>
            </a:r>
            <a:r>
              <a:rPr lang="en-US" baseline="0" dirty="0" smtClean="0"/>
              <a:t> of mass for different</a:t>
            </a:r>
          </a:p>
          <a:p>
            <a:r>
              <a:rPr lang="en-US" baseline="0" dirty="0" smtClean="0"/>
              <a:t>centrality selections.  The data is </a:t>
            </a:r>
            <a:r>
              <a:rPr lang="en-US" baseline="0" dirty="0" err="1" smtClean="0"/>
              <a:t>compaired</a:t>
            </a:r>
            <a:r>
              <a:rPr lang="en-US" baseline="0" dirty="0" smtClean="0"/>
              <a:t> to the cocktail of expected sources. As you can see the peripheral data is described well by the </a:t>
            </a:r>
          </a:p>
          <a:p>
            <a:r>
              <a:rPr lang="en-US" baseline="0" dirty="0" smtClean="0"/>
              <a:t>Cocktail while for the more central collisions an excess remains. </a:t>
            </a:r>
          </a:p>
          <a:p>
            <a:endParaRPr lang="en-US" baseline="0" dirty="0" smtClean="0"/>
          </a:p>
          <a:p>
            <a:r>
              <a:rPr lang="en-US" baseline="0" dirty="0" smtClean="0"/>
              <a:t>If one quantifies this excess in the mass range 300-750 one find a factor of 2.3 for minimum bias collisions and 3.2 for central collisions </a:t>
            </a:r>
          </a:p>
          <a:p>
            <a:r>
              <a:rPr lang="en-US" baseline="0" dirty="0" smtClean="0"/>
              <a:t>(here we use PYTHIA to estimate the c/b contribution)</a:t>
            </a:r>
          </a:p>
          <a:p>
            <a:endParaRPr lang="en-US" baseline="0" dirty="0" smtClean="0"/>
          </a:p>
          <a:p>
            <a:r>
              <a:rPr lang="en-US" baseline="0" dirty="0" smtClean="0"/>
              <a:t>Smaller than previous result</a:t>
            </a:r>
          </a:p>
          <a:p>
            <a:r>
              <a:rPr lang="en-US" baseline="0" dirty="0" smtClean="0"/>
              <a:t>Consistent with STAR data</a:t>
            </a:r>
          </a:p>
          <a:p>
            <a:r>
              <a:rPr lang="en-US" baseline="0" dirty="0" smtClean="0"/>
              <a:t>And consistent with rho broadening – this is shown on the right hand plot, which give the </a:t>
            </a:r>
            <a:r>
              <a:rPr lang="en-US" baseline="0" dirty="0" err="1" smtClean="0"/>
              <a:t>pt</a:t>
            </a:r>
            <a:r>
              <a:rPr lang="en-US" baseline="0" dirty="0" smtClean="0"/>
              <a:t> spectrum of pairs in 300-750 mass range</a:t>
            </a:r>
          </a:p>
          <a:p>
            <a:r>
              <a:rPr lang="en-US" baseline="0" dirty="0" smtClean="0"/>
              <a:t>Compared to the cocktail of expected sources and the model of broadening rho – good agreement is achieved.</a:t>
            </a:r>
          </a:p>
          <a:p>
            <a:endParaRPr lang="en-US" baseline="0" dirty="0" smtClean="0"/>
          </a:p>
          <a:p>
            <a:r>
              <a:rPr lang="en-US" baseline="0" dirty="0" smtClean="0"/>
              <a:t>In summary we see a moderate enhancement, consistent with rho broadening. </a:t>
            </a:r>
            <a:endParaRPr lang="en-US" dirty="0"/>
          </a:p>
        </p:txBody>
      </p:sp>
      <p:sp>
        <p:nvSpPr>
          <p:cNvPr id="4" name="Slide Number Placeholder 3"/>
          <p:cNvSpPr>
            <a:spLocks noGrp="1"/>
          </p:cNvSpPr>
          <p:nvPr>
            <p:ph type="sldNum" sz="quarter" idx="10"/>
          </p:nvPr>
        </p:nvSpPr>
        <p:spPr/>
        <p:txBody>
          <a:bodyPr/>
          <a:lstStyle/>
          <a:p>
            <a:pPr>
              <a:defRPr/>
            </a:pPr>
            <a:fld id="{EFE6E505-2269-4563-A0CD-9FD22AFAF263}" type="slidenum">
              <a:rPr lang="en-US" smtClean="0"/>
              <a:pPr>
                <a:defRPr/>
              </a:pPr>
              <a:t>14</a:t>
            </a:fld>
            <a:endParaRPr lang="en-US"/>
          </a:p>
        </p:txBody>
      </p:sp>
    </p:spTree>
    <p:extLst>
      <p:ext uri="{BB962C8B-B14F-4D97-AF65-F5344CB8AC3E}">
        <p14:creationId xmlns:p14="http://schemas.microsoft.com/office/powerpoint/2010/main" val="2403553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15</a:t>
            </a:fld>
            <a:endParaRPr lang="en-US" altLang="ja-JP"/>
          </a:p>
        </p:txBody>
      </p:sp>
    </p:spTree>
    <p:extLst>
      <p:ext uri="{BB962C8B-B14F-4D97-AF65-F5344CB8AC3E}">
        <p14:creationId xmlns:p14="http://schemas.microsoft.com/office/powerpoint/2010/main" val="276965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16</a:t>
            </a:fld>
            <a:endParaRPr lang="en-US" altLang="ja-JP"/>
          </a:p>
        </p:txBody>
      </p:sp>
    </p:spTree>
    <p:extLst>
      <p:ext uri="{BB962C8B-B14F-4D97-AF65-F5344CB8AC3E}">
        <p14:creationId xmlns:p14="http://schemas.microsoft.com/office/powerpoint/2010/main" val="1845360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17</a:t>
            </a:fld>
            <a:endParaRPr lang="en-US" altLang="ja-JP"/>
          </a:p>
        </p:txBody>
      </p:sp>
    </p:spTree>
    <p:extLst>
      <p:ext uri="{BB962C8B-B14F-4D97-AF65-F5344CB8AC3E}">
        <p14:creationId xmlns:p14="http://schemas.microsoft.com/office/powerpoint/2010/main" val="1988957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among our purposes here to investigate the influence of such an emission on the kinematics of the </a:t>
            </a:r>
            <a:r>
              <a:rPr lang="en-US" i="1" dirty="0"/>
              <a:t>J</a:t>
            </a:r>
            <a:r>
              <a:rPr lang="en-US" dirty="0"/>
              <a:t>/</a:t>
            </a:r>
            <a:r>
              <a:rPr lang="en-US" dirty="0" err="1"/>
              <a:t>ψ</a:t>
            </a:r>
            <a:r>
              <a:rPr lang="en-US" dirty="0"/>
              <a:t> production in </a:t>
            </a:r>
            <a:r>
              <a:rPr lang="en-US" i="1" dirty="0"/>
              <a:t>p</a:t>
            </a:r>
            <a:r>
              <a:rPr lang="en-US" dirty="0"/>
              <a:t>(</a:t>
            </a:r>
            <a:r>
              <a:rPr lang="en-US" i="1" dirty="0"/>
              <a:t>d</a:t>
            </a:r>
            <a:r>
              <a:rPr lang="en-US" dirty="0"/>
              <a:t>)</a:t>
            </a:r>
            <a:r>
              <a:rPr lang="en-US" i="1" dirty="0"/>
              <a:t>A </a:t>
            </a:r>
            <a:r>
              <a:rPr lang="en-US" dirty="0"/>
              <a:t>and </a:t>
            </a:r>
            <a:r>
              <a:rPr lang="en-US" i="1" dirty="0"/>
              <a:t>AA </a:t>
            </a:r>
            <a:r>
              <a:rPr lang="en-US" dirty="0"/>
              <a:t>collisions. Indeed, for a given </a:t>
            </a:r>
            <a:r>
              <a:rPr lang="en-US" i="1" dirty="0"/>
              <a:t>J</a:t>
            </a:r>
            <a:r>
              <a:rPr lang="en-US" dirty="0"/>
              <a:t>/</a:t>
            </a:r>
            <a:r>
              <a:rPr lang="en-US" dirty="0" err="1"/>
              <a:t>ψ</a:t>
            </a:r>
            <a:r>
              <a:rPr lang="en-US" dirty="0"/>
              <a:t> </a:t>
            </a:r>
            <a:r>
              <a:rPr lang="en-US" dirty="0" err="1"/>
              <a:t>momen</a:t>
            </a:r>
            <a:r>
              <a:rPr lang="en-US" dirty="0"/>
              <a:t>- tum (thus for fixed </a:t>
            </a:r>
            <a:r>
              <a:rPr lang="en-US" i="1" dirty="0"/>
              <a:t>y </a:t>
            </a:r>
            <a:r>
              <a:rPr lang="en-US" dirty="0"/>
              <a:t>and </a:t>
            </a:r>
            <a:r>
              <a:rPr lang="en-US" i="1" dirty="0"/>
              <a:t>P T </a:t>
            </a:r>
            <a:r>
              <a:rPr lang="en-US" dirty="0"/>
              <a:t>), the processes discussed above, </a:t>
            </a:r>
            <a:r>
              <a:rPr lang="en-US" i="1" dirty="0"/>
              <a:t>i.e</a:t>
            </a:r>
            <a:r>
              <a:rPr lang="en-US" dirty="0"/>
              <a:t>. </a:t>
            </a:r>
            <a:r>
              <a:rPr lang="en-US" i="1" dirty="0"/>
              <a:t>g </a:t>
            </a:r>
            <a:r>
              <a:rPr lang="en-US" dirty="0"/>
              <a:t>+ </a:t>
            </a:r>
            <a:r>
              <a:rPr lang="en-US" i="1" dirty="0"/>
              <a:t>g </a:t>
            </a:r>
            <a:r>
              <a:rPr lang="en-US" dirty="0"/>
              <a:t>→ </a:t>
            </a:r>
            <a:r>
              <a:rPr lang="en-US" i="1" dirty="0"/>
              <a:t>c c</a:t>
            </a:r>
            <a:r>
              <a:rPr lang="en-US" dirty="0"/>
              <a:t> ̄ → </a:t>
            </a:r>
            <a:r>
              <a:rPr lang="en-US" i="1" dirty="0"/>
              <a:t>J </a:t>
            </a:r>
            <a:r>
              <a:rPr lang="en-US" dirty="0"/>
              <a:t>/ </a:t>
            </a:r>
            <a:r>
              <a:rPr lang="en-US" dirty="0" err="1"/>
              <a:t>ψ</a:t>
            </a:r>
            <a:r>
              <a:rPr lang="en-US" dirty="0"/>
              <a:t> ( + </a:t>
            </a:r>
            <a:r>
              <a:rPr lang="en-US" i="1" dirty="0"/>
              <a:t>X </a:t>
            </a:r>
            <a:r>
              <a:rPr lang="en-US" dirty="0"/>
              <a:t>) a n d </a:t>
            </a:r>
            <a:r>
              <a:rPr lang="en-US" i="1" dirty="0"/>
              <a:t>g </a:t>
            </a:r>
            <a:r>
              <a:rPr lang="en-US" dirty="0"/>
              <a:t>+ </a:t>
            </a:r>
            <a:r>
              <a:rPr lang="en-US" i="1" dirty="0"/>
              <a:t>g </a:t>
            </a:r>
            <a:r>
              <a:rPr lang="en-US" dirty="0"/>
              <a:t>→ </a:t>
            </a:r>
            <a:r>
              <a:rPr lang="en-US" i="1" dirty="0"/>
              <a:t>J </a:t>
            </a:r>
            <a:r>
              <a:rPr lang="en-US" dirty="0"/>
              <a:t>/ </a:t>
            </a:r>
            <a:r>
              <a:rPr lang="en-US" dirty="0" err="1"/>
              <a:t>ψ</a:t>
            </a:r>
            <a:r>
              <a:rPr lang="en-US" dirty="0"/>
              <a:t> + </a:t>
            </a:r>
            <a:r>
              <a:rPr lang="en-US" i="1" dirty="0"/>
              <a:t>g </a:t>
            </a:r>
            <a:r>
              <a:rPr lang="en-US" dirty="0"/>
              <a:t>, w </a:t>
            </a:r>
            <a:r>
              <a:rPr lang="en-US" dirty="0" err="1"/>
              <a:t>i</a:t>
            </a:r>
            <a:r>
              <a:rPr lang="en-US" dirty="0"/>
              <a:t> l l p r o c e e d o n t h e average from gluons with different </a:t>
            </a:r>
            <a:r>
              <a:rPr lang="en-US" dirty="0" err="1"/>
              <a:t>Bjorken</a:t>
            </a:r>
            <a:r>
              <a:rPr lang="en-US" dirty="0"/>
              <a:t>-</a:t>
            </a:r>
            <a:r>
              <a:rPr lang="en-US" i="1" dirty="0"/>
              <a:t>x</a:t>
            </a:r>
            <a:r>
              <a:rPr lang="en-US" dirty="0"/>
              <a:t>. Therefore, they will be affected by different shadowing corrections. From now on, we will refer to the former scenario as the </a:t>
            </a:r>
            <a:r>
              <a:rPr lang="en-US" i="1" dirty="0"/>
              <a:t>intrinsic </a:t>
            </a:r>
            <a:r>
              <a:rPr lang="en-US" dirty="0"/>
              <a:t>scheme, and to the latter as the </a:t>
            </a:r>
            <a:r>
              <a:rPr lang="en-US" i="1" dirty="0"/>
              <a:t>extrinsic </a:t>
            </a:r>
            <a:r>
              <a:rPr lang="en-US" dirty="0"/>
              <a:t>scheme. In the following, we shall consider them as distinct approaches.1</a:t>
            </a:r>
            <a:br>
              <a:rPr lang="en-US" dirty="0"/>
            </a:br>
            <a:endParaRPr lang="en-US" dirty="0"/>
          </a:p>
          <a:p>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18</a:t>
            </a:fld>
            <a:endParaRPr lang="en-US" altLang="ja-JP"/>
          </a:p>
        </p:txBody>
      </p:sp>
    </p:spTree>
    <p:extLst>
      <p:ext uri="{BB962C8B-B14F-4D97-AF65-F5344CB8AC3E}">
        <p14:creationId xmlns:p14="http://schemas.microsoft.com/office/powerpoint/2010/main" val="2619841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19</a:t>
            </a:fld>
            <a:endParaRPr lang="en-US" altLang="ja-JP"/>
          </a:p>
        </p:txBody>
      </p:sp>
    </p:spTree>
    <p:extLst>
      <p:ext uri="{BB962C8B-B14F-4D97-AF65-F5344CB8AC3E}">
        <p14:creationId xmlns:p14="http://schemas.microsoft.com/office/powerpoint/2010/main" val="2261573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slide – ratio of </a:t>
            </a:r>
            <a:r>
              <a:rPr lang="en-US" dirty="0" err="1" smtClean="0"/>
              <a:t>dN</a:t>
            </a:r>
            <a:r>
              <a:rPr lang="en-US" dirty="0" smtClean="0"/>
              <a:t>/</a:t>
            </a:r>
            <a:r>
              <a:rPr lang="en-US" dirty="0" err="1" smtClean="0"/>
              <a:t>dY</a:t>
            </a:r>
            <a:r>
              <a:rPr lang="en-US" dirty="0" smtClean="0"/>
              <a:t> </a:t>
            </a:r>
          </a:p>
          <a:p>
            <a:r>
              <a:rPr lang="en-US" dirty="0" smtClean="0"/>
              <a:t>Difference in suppression is not sufficient to hide the yield difference at small centralities giving the way to the statement of favoring enhanced recombination</a:t>
            </a:r>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20</a:t>
            </a:fld>
            <a:endParaRPr lang="en-US" altLang="ja-JP"/>
          </a:p>
        </p:txBody>
      </p:sp>
    </p:spTree>
    <p:extLst>
      <p:ext uri="{BB962C8B-B14F-4D97-AF65-F5344CB8AC3E}">
        <p14:creationId xmlns:p14="http://schemas.microsoft.com/office/powerpoint/2010/main" val="21842337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21</a:t>
            </a:fld>
            <a:endParaRPr lang="en-US" altLang="ja-JP"/>
          </a:p>
        </p:txBody>
      </p:sp>
    </p:spTree>
    <p:extLst>
      <p:ext uri="{BB962C8B-B14F-4D97-AF65-F5344CB8AC3E}">
        <p14:creationId xmlns:p14="http://schemas.microsoft.com/office/powerpoint/2010/main" val="18709881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23</a:t>
            </a:fld>
            <a:endParaRPr lang="en-US" altLang="ja-JP"/>
          </a:p>
        </p:txBody>
      </p:sp>
    </p:spTree>
    <p:extLst>
      <p:ext uri="{BB962C8B-B14F-4D97-AF65-F5344CB8AC3E}">
        <p14:creationId xmlns:p14="http://schemas.microsoft.com/office/powerpoint/2010/main" val="138063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results presented here can be put into context using a schematic space-time evolution of the system from the initial collision, to rapid equilibration, an expanding QGP, and finally </a:t>
            </a:r>
            <a:r>
              <a:rPr lang="en-US" dirty="0" err="1"/>
              <a:t>hadronization</a:t>
            </a:r>
            <a:r>
              <a:rPr lang="en-US" dirty="0"/>
              <a:t> and freeze- out. The creation of strongly coupled matter in small systems has opened up a new window to study the initial state and early time evolution of the collision. Heavy flavor energy loss allows to constrain our understanding of transport properties of the QGP. The </a:t>
            </a:r>
            <a:r>
              <a:rPr lang="en-US" dirty="0" err="1"/>
              <a:t>dilepton</a:t>
            </a:r>
            <a:r>
              <a:rPr lang="en-US" dirty="0"/>
              <a:t> continuum addresses the hadron properties in the later phase, which are related to chiral symmetry restoration. And direct photon emission allows to constrain our understanding of the full space time evolution. </a:t>
            </a:r>
            <a:endParaRPr lang="en-US" dirty="0" smtClean="0"/>
          </a:p>
          <a:p>
            <a:endParaRPr lang="en-US" dirty="0" smtClean="0"/>
          </a:p>
          <a:p>
            <a:r>
              <a:rPr lang="en-US" dirty="0"/>
              <a:t>FRANC ̧OIS GELIS </a:t>
            </a:r>
            <a:r>
              <a:rPr lang="en-US" dirty="0" smtClean="0"/>
              <a:t>: an </a:t>
            </a:r>
            <a:r>
              <a:rPr lang="en-US" dirty="0"/>
              <a:t>effective theory –known as the Color Glass Condensate (CGC)– has been developed in order to organize the calculations of processes in the saturation regime. This effective theory approximates the description of the fast </a:t>
            </a:r>
            <a:r>
              <a:rPr lang="en-US" dirty="0" err="1"/>
              <a:t>partons</a:t>
            </a:r>
            <a:r>
              <a:rPr lang="en-US" dirty="0"/>
              <a:t> in the </a:t>
            </a:r>
            <a:r>
              <a:rPr lang="en-US" dirty="0" err="1"/>
              <a:t>wavefunction</a:t>
            </a:r>
            <a:r>
              <a:rPr lang="en-US" dirty="0"/>
              <a:t> of a hadron by exploiting the fact that their dynamics is slowed down by Lorentz time dilation, and provides a way to track the evolution with energy of the </a:t>
            </a:r>
            <a:r>
              <a:rPr lang="en-US" dirty="0" err="1"/>
              <a:t>multigluon</a:t>
            </a:r>
            <a:r>
              <a:rPr lang="en-US" dirty="0"/>
              <a:t> states that are relevant in the dense regime. This framework has been applied to a range of reactions at high energy: DIS, proton-nucleus collisions and nucleus-nucleus collisions. At leading order, these calculations correspond to a classical field description of the system. In nucleus-nucleus collisions, this classical field remains coherent for a brief amount of time after the collision, forming a state know as the </a:t>
            </a:r>
            <a:r>
              <a:rPr lang="en-US" dirty="0" err="1"/>
              <a:t>Glasma</a:t>
            </a:r>
            <a:r>
              <a:rPr lang="en-US" dirty="0"/>
              <a:t>. A central question in heavy ion collisions is to understand how these classical fields lose their coherence in order to form a plasma of quarks and gluons in local thermal equilibrium. </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4</a:t>
            </a:fld>
            <a:endParaRPr lang="en-US" altLang="ja-JP"/>
          </a:p>
        </p:txBody>
      </p:sp>
    </p:spTree>
    <p:extLst>
      <p:ext uri="{BB962C8B-B14F-4D97-AF65-F5344CB8AC3E}">
        <p14:creationId xmlns:p14="http://schemas.microsoft.com/office/powerpoint/2010/main" val="3028093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24</a:t>
            </a:fld>
            <a:endParaRPr lang="en-US" altLang="ja-JP"/>
          </a:p>
        </p:txBody>
      </p:sp>
      <p:sp>
        <p:nvSpPr>
          <p:cNvPr id="5" name="Content Placeholder 2"/>
          <p:cNvSpPr>
            <a:spLocks noGrp="1"/>
          </p:cNvSpPr>
          <p:nvPr>
            <p:ph type="body" idx="1"/>
          </p:nvPr>
        </p:nvSpPr>
        <p:spPr/>
        <p:txBody>
          <a:bodyPr/>
          <a:lstStyle/>
          <a:p>
            <a:r>
              <a:rPr lang="en-US" dirty="0" err="1" smtClean="0"/>
              <a:t>Dileptons</a:t>
            </a:r>
            <a:r>
              <a:rPr lang="en-US" dirty="0" smtClean="0"/>
              <a:t> </a:t>
            </a:r>
            <a:r>
              <a:rPr lang="en-US" dirty="0"/>
              <a:t>are due to the </a:t>
            </a:r>
            <a:r>
              <a:rPr lang="en-US" dirty="0" err="1" smtClean="0"/>
              <a:t>qq</a:t>
            </a:r>
            <a:r>
              <a:rPr lang="en-US" dirty="0"/>
              <a:t> </a:t>
            </a:r>
            <a:r>
              <a:rPr lang="en-US" sz="1600" dirty="0" smtClean="0">
                <a:latin typeface="Wingdings"/>
                <a:ea typeface="Wingdings"/>
                <a:cs typeface="Wingdings"/>
                <a:sym typeface="Wingdings"/>
              </a:rPr>
              <a:t></a:t>
            </a:r>
            <a:r>
              <a:rPr lang="en-US" dirty="0">
                <a:sym typeface="Wingdings"/>
              </a:rPr>
              <a:t> </a:t>
            </a:r>
            <a:r>
              <a:rPr lang="en-US" dirty="0" smtClean="0">
                <a:latin typeface="Symbol" charset="2"/>
                <a:cs typeface="Symbol" charset="2"/>
              </a:rPr>
              <a:t>m</a:t>
            </a:r>
            <a:r>
              <a:rPr lang="en-US" dirty="0" smtClean="0"/>
              <a:t>+/</a:t>
            </a:r>
            <a:r>
              <a:rPr lang="en-US" dirty="0" smtClean="0">
                <a:latin typeface="Symbol" charset="2"/>
                <a:cs typeface="Symbol" charset="2"/>
              </a:rPr>
              <a:t>m</a:t>
            </a:r>
            <a:r>
              <a:rPr lang="en-US" dirty="0" smtClean="0"/>
              <a:t>- </a:t>
            </a:r>
            <a:r>
              <a:rPr lang="en-US" dirty="0"/>
              <a:t>(</a:t>
            </a:r>
            <a:r>
              <a:rPr lang="en-US" dirty="0" err="1"/>
              <a:t>e+e</a:t>
            </a:r>
            <a:r>
              <a:rPr lang="en-US" dirty="0"/>
              <a:t>-) </a:t>
            </a:r>
            <a:r>
              <a:rPr lang="en-US" dirty="0" smtClean="0"/>
              <a:t>process</a:t>
            </a:r>
            <a:r>
              <a:rPr lang="en-US" dirty="0"/>
              <a:t>, where q stands for u, d, s </a:t>
            </a:r>
            <a:r>
              <a:rPr lang="en-US" dirty="0" smtClean="0"/>
              <a:t>quarks;</a:t>
            </a:r>
          </a:p>
          <a:p>
            <a:r>
              <a:rPr lang="en-US" dirty="0" smtClean="0"/>
              <a:t>Direct leptons have a similar origin</a:t>
            </a:r>
          </a:p>
          <a:p>
            <a:r>
              <a:rPr lang="en-US" dirty="0" smtClean="0"/>
              <a:t>Direct photons  due to </a:t>
            </a:r>
            <a:r>
              <a:rPr lang="en-US" dirty="0" err="1" smtClean="0"/>
              <a:t>gq-</a:t>
            </a:r>
            <a:r>
              <a:rPr lang="en-US" dirty="0" err="1" smtClean="0">
                <a:latin typeface="Symbol" charset="2"/>
                <a:cs typeface="Symbol" charset="2"/>
              </a:rPr>
              <a:t>g</a:t>
            </a:r>
            <a:r>
              <a:rPr lang="en-US" dirty="0" err="1" smtClean="0"/>
              <a:t>q</a:t>
            </a:r>
            <a:r>
              <a:rPr lang="en-US" dirty="0" smtClean="0"/>
              <a:t>, </a:t>
            </a:r>
            <a:r>
              <a:rPr lang="en-US" dirty="0" err="1"/>
              <a:t>gq-</a:t>
            </a:r>
            <a:r>
              <a:rPr lang="en-US" dirty="0" err="1" smtClean="0">
                <a:latin typeface="Symbol" charset="2"/>
                <a:cs typeface="Symbol" charset="2"/>
              </a:rPr>
              <a:t>g</a:t>
            </a:r>
            <a:r>
              <a:rPr lang="en-US" dirty="0" err="1" smtClean="0"/>
              <a:t>q</a:t>
            </a:r>
            <a:r>
              <a:rPr lang="en-US" dirty="0" smtClean="0"/>
              <a:t>, </a:t>
            </a:r>
            <a:r>
              <a:rPr lang="en-US" dirty="0" err="1" smtClean="0"/>
              <a:t>qq</a:t>
            </a:r>
            <a:r>
              <a:rPr lang="en-US" dirty="0"/>
              <a:t>~ </a:t>
            </a:r>
            <a:r>
              <a:rPr lang="en-US" dirty="0" err="1" smtClean="0">
                <a:latin typeface="Symbol" charset="2"/>
                <a:cs typeface="Symbol" charset="2"/>
              </a:rPr>
              <a:t>g</a:t>
            </a:r>
            <a:r>
              <a:rPr lang="en-US" dirty="0" err="1" smtClean="0"/>
              <a:t>g</a:t>
            </a:r>
            <a:r>
              <a:rPr lang="en-US" dirty="0" smtClean="0"/>
              <a:t> </a:t>
            </a:r>
            <a:r>
              <a:rPr lang="en-US" dirty="0"/>
              <a:t>(g stands for gluons) </a:t>
            </a:r>
            <a:r>
              <a:rPr lang="en-US" dirty="0" smtClean="0"/>
              <a:t>differ </a:t>
            </a:r>
            <a:r>
              <a:rPr lang="en-US" dirty="0"/>
              <a:t>by the factor </a:t>
            </a:r>
            <a:r>
              <a:rPr lang="en-US" dirty="0">
                <a:latin typeface="Symbol" charset="2"/>
                <a:cs typeface="Symbol" charset="2"/>
              </a:rPr>
              <a:t>g</a:t>
            </a:r>
            <a:r>
              <a:rPr lang="en-US" dirty="0" smtClean="0"/>
              <a:t>/</a:t>
            </a:r>
            <a:r>
              <a:rPr lang="en-US" dirty="0">
                <a:latin typeface="Symbol" charset="2"/>
                <a:cs typeface="Symbol" charset="2"/>
              </a:rPr>
              <a:t>m</a:t>
            </a:r>
            <a:r>
              <a:rPr lang="en-US" dirty="0" smtClean="0"/>
              <a:t>+ ~600.</a:t>
            </a:r>
            <a:endParaRPr lang="en-US" dirty="0"/>
          </a:p>
        </p:txBody>
      </p:sp>
    </p:spTree>
    <p:extLst>
      <p:ext uri="{BB962C8B-B14F-4D97-AF65-F5344CB8AC3E}">
        <p14:creationId xmlns:p14="http://schemas.microsoft.com/office/powerpoint/2010/main" val="1017832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6</a:t>
            </a:fld>
            <a:endParaRPr lang="en-US" altLang="ja-JP"/>
          </a:p>
        </p:txBody>
      </p:sp>
    </p:spTree>
    <p:extLst>
      <p:ext uri="{BB962C8B-B14F-4D97-AF65-F5344CB8AC3E}">
        <p14:creationId xmlns:p14="http://schemas.microsoft.com/office/powerpoint/2010/main" val="55861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7</a:t>
            </a:fld>
            <a:endParaRPr lang="en-US" altLang="ja-JP"/>
          </a:p>
        </p:txBody>
      </p:sp>
    </p:spTree>
    <p:extLst>
      <p:ext uri="{BB962C8B-B14F-4D97-AF65-F5344CB8AC3E}">
        <p14:creationId xmlns:p14="http://schemas.microsoft.com/office/powerpoint/2010/main" val="1519592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8</a:t>
            </a:fld>
            <a:endParaRPr lang="en-US" altLang="ja-JP"/>
          </a:p>
        </p:txBody>
      </p:sp>
    </p:spTree>
    <p:extLst>
      <p:ext uri="{BB962C8B-B14F-4D97-AF65-F5344CB8AC3E}">
        <p14:creationId xmlns:p14="http://schemas.microsoft.com/office/powerpoint/2010/main" val="2397869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past couple of years there have been many ideas proposed to address this apparent puzzle non can resolve the tension between yield and anisotropy. These approaches include early contributions from non equilibrium effects, enhanced thermal emission in large B fields, modifications of initial conditions or formation time. Or new effects at the phase boundary like an expanded emission or emission at </a:t>
            </a:r>
            <a:r>
              <a:rPr lang="en-US" dirty="0" err="1"/>
              <a:t>hadroniza</a:t>
            </a:r>
            <a:r>
              <a:rPr lang="en-US" dirty="0"/>
              <a:t>- </a:t>
            </a:r>
            <a:r>
              <a:rPr lang="en-US" dirty="0" err="1"/>
              <a:t>tion</a:t>
            </a:r>
            <a:r>
              <a:rPr lang="en-US" dirty="0"/>
              <a:t>. In summary, the large yield and large </a:t>
            </a:r>
            <a:r>
              <a:rPr lang="en-US" i="1" dirty="0" err="1"/>
              <a:t>vn</a:t>
            </a:r>
            <a:r>
              <a:rPr lang="en-US" i="1" dirty="0"/>
              <a:t> </a:t>
            </a:r>
            <a:r>
              <a:rPr lang="en-US" dirty="0"/>
              <a:t>challenge or understanding of the sources, emission rates and space time evolution. </a:t>
            </a:r>
          </a:p>
          <a:p>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9</a:t>
            </a:fld>
            <a:endParaRPr lang="en-US" altLang="ja-JP"/>
          </a:p>
        </p:txBody>
      </p:sp>
    </p:spTree>
    <p:extLst>
      <p:ext uri="{BB962C8B-B14F-4D97-AF65-F5344CB8AC3E}">
        <p14:creationId xmlns:p14="http://schemas.microsoft.com/office/powerpoint/2010/main" val="3867798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10</a:t>
            </a:fld>
            <a:endParaRPr lang="en-US" altLang="ja-JP"/>
          </a:p>
        </p:txBody>
      </p:sp>
    </p:spTree>
    <p:extLst>
      <p:ext uri="{BB962C8B-B14F-4D97-AF65-F5344CB8AC3E}">
        <p14:creationId xmlns:p14="http://schemas.microsoft.com/office/powerpoint/2010/main" val="2338751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11</a:t>
            </a:fld>
            <a:endParaRPr lang="en-US" altLang="ja-JP"/>
          </a:p>
        </p:txBody>
      </p:sp>
    </p:spTree>
    <p:extLst>
      <p:ext uri="{BB962C8B-B14F-4D97-AF65-F5344CB8AC3E}">
        <p14:creationId xmlns:p14="http://schemas.microsoft.com/office/powerpoint/2010/main" val="1663818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PHENIX data from 2004 showed a large enhancement of the low mass </a:t>
            </a:r>
            <a:r>
              <a:rPr lang="en-US" dirty="0" err="1"/>
              <a:t>dilepton</a:t>
            </a:r>
            <a:r>
              <a:rPr lang="en-US" dirty="0"/>
              <a:t> continuum [36], about a factor of 5 in minimum bias collisions, albeit with a very small signal-to-background (S/B) ratio resulting in large systematic errors. This enhancement was much larger than expected from theoretical models that did very well in describing </a:t>
            </a:r>
            <a:r>
              <a:rPr lang="en-US" dirty="0" err="1"/>
              <a:t>dilepton</a:t>
            </a:r>
            <a:r>
              <a:rPr lang="en-US" dirty="0"/>
              <a:t> data from the SPS. </a:t>
            </a:r>
            <a:endParaRPr lang="en-US" dirty="0" smtClean="0"/>
          </a:p>
          <a:p>
            <a:endParaRPr lang="en-US" dirty="0"/>
          </a:p>
          <a:p>
            <a:endParaRPr lang="en-US" dirty="0" smtClean="0"/>
          </a:p>
          <a:p>
            <a:endParaRPr lang="en-US" dirty="0"/>
          </a:p>
          <a:p>
            <a:r>
              <a:rPr lang="en-US" dirty="0" smtClean="0"/>
              <a:t>Recently </a:t>
            </a:r>
            <a:r>
              <a:rPr lang="en-US" dirty="0"/>
              <a:t>STAR has shown that they see a much smaller enhancement [37] than originally reported by PHENIX. </a:t>
            </a:r>
          </a:p>
          <a:p>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12</a:t>
            </a:fld>
            <a:endParaRPr lang="en-US" altLang="ja-JP"/>
          </a:p>
        </p:txBody>
      </p:sp>
    </p:spTree>
    <p:extLst>
      <p:ext uri="{BB962C8B-B14F-4D97-AF65-F5344CB8AC3E}">
        <p14:creationId xmlns:p14="http://schemas.microsoft.com/office/powerpoint/2010/main" val="398703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14" descr="search_bnllogo"/>
          <p:cNvPicPr>
            <a:picLocks noChangeAspect="1" noChangeArrowheads="1"/>
          </p:cNvPicPr>
          <p:nvPr userDrawn="1"/>
        </p:nvPicPr>
        <p:blipFill>
          <a:blip r:embed="rId2" cstate="print"/>
          <a:srcRect/>
          <a:stretch>
            <a:fillRect/>
          </a:stretch>
        </p:blipFill>
        <p:spPr bwMode="auto">
          <a:xfrm>
            <a:off x="7019925" y="0"/>
            <a:ext cx="2124075" cy="730250"/>
          </a:xfrm>
          <a:prstGeom prst="rect">
            <a:avLst/>
          </a:prstGeom>
          <a:noFill/>
          <a:ln w="9525">
            <a:noFill/>
            <a:miter lim="800000"/>
            <a:headEnd/>
            <a:tailEnd/>
          </a:ln>
        </p:spPr>
      </p:pic>
      <p:pic>
        <p:nvPicPr>
          <p:cNvPr id="9" name="Picture 2"/>
          <p:cNvPicPr>
            <a:picLocks noChangeAspect="1" noChangeArrowheads="1"/>
          </p:cNvPicPr>
          <p:nvPr userDrawn="1"/>
        </p:nvPicPr>
        <p:blipFill>
          <a:blip r:embed="rId3" cstate="print"/>
          <a:srcRect/>
          <a:stretch>
            <a:fillRect/>
          </a:stretch>
        </p:blipFill>
        <p:spPr bwMode="auto">
          <a:xfrm>
            <a:off x="0" y="6142037"/>
            <a:ext cx="2195513" cy="715963"/>
          </a:xfrm>
          <a:prstGeom prst="rect">
            <a:avLst/>
          </a:prstGeom>
          <a:noFill/>
          <a:ln w="9525" algn="ctr">
            <a:noFill/>
            <a:miter lim="800000"/>
            <a:headEnd/>
            <a:tailEnd/>
          </a:ln>
        </p:spPr>
      </p:pic>
      <p:sp>
        <p:nvSpPr>
          <p:cNvPr id="19252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sz="2400">
                <a:solidFill>
                  <a:schemeClr val="tx2"/>
                </a:solidFill>
              </a:defRPr>
            </a:lvl1pPr>
          </a:lstStyle>
          <a:p>
            <a:r>
              <a:rPr lang="en-US" altLang="ja-JP"/>
              <a:t>Click to edit Master subtitle style</a:t>
            </a:r>
          </a:p>
        </p:txBody>
      </p:sp>
      <p:sp>
        <p:nvSpPr>
          <p:cNvPr id="192524" name="AutoShape 12"/>
          <p:cNvSpPr>
            <a:spLocks noGrp="1" noChangeArrowheads="1"/>
          </p:cNvSpPr>
          <p:nvPr>
            <p:ph type="ctrTitle" sz="quarter"/>
          </p:nvPr>
        </p:nvSpPr>
        <p:spPr>
          <a:xfrm>
            <a:off x="685800" y="990600"/>
            <a:ext cx="8229600" cy="1905000"/>
          </a:xfrm>
          <a:prstGeom prst="roundRect">
            <a:avLst>
              <a:gd name="adj" fmla="val 1036"/>
            </a:avLst>
          </a:prstGeom>
        </p:spPr>
        <p:txBody>
          <a:bodyPr anchor="ctr"/>
          <a:lstStyle>
            <a:lvl1pPr algn="ctr">
              <a:defRPr sz="3200">
                <a:solidFill>
                  <a:schemeClr val="tx1"/>
                </a:solidFill>
              </a:defRPr>
            </a:lvl1pPr>
          </a:lstStyle>
          <a:p>
            <a:r>
              <a:rPr lang="en-US" altLang="ja-JP"/>
              <a:t>Click to edit Master title style</a:t>
            </a:r>
          </a:p>
        </p:txBody>
      </p:sp>
      <p:sp>
        <p:nvSpPr>
          <p:cNvPr id="10" name="Rectangle 9"/>
          <p:cNvSpPr>
            <a:spLocks noGrp="1" noChangeArrowheads="1"/>
          </p:cNvSpPr>
          <p:nvPr>
            <p:ph type="dt" sz="quarter" idx="10"/>
          </p:nvPr>
        </p:nvSpPr>
        <p:spPr>
          <a:xfrm>
            <a:off x="4355976" y="6383337"/>
            <a:ext cx="2130425" cy="474663"/>
          </a:xfrm>
        </p:spPr>
        <p:txBody>
          <a:bodyPr/>
          <a:lstStyle>
            <a:lvl1pPr>
              <a:defRPr>
                <a:solidFill>
                  <a:schemeClr val="bg1"/>
                </a:solidFill>
              </a:defRPr>
            </a:lvl1pPr>
          </a:lstStyle>
          <a:p>
            <a:pPr>
              <a:defRPr/>
            </a:pPr>
            <a:r>
              <a:rPr lang="en-US" altLang="ja-JP" smtClean="0"/>
              <a:t>2015-09-30</a:t>
            </a:r>
            <a:endParaRPr lang="en-US" altLang="ja-JP" dirty="0"/>
          </a:p>
        </p:txBody>
      </p:sp>
      <p:sp>
        <p:nvSpPr>
          <p:cNvPr id="12" name="Rectangle 11"/>
          <p:cNvSpPr>
            <a:spLocks noGrp="1" noChangeArrowheads="1"/>
          </p:cNvSpPr>
          <p:nvPr>
            <p:ph type="sldNum" sz="quarter" idx="12"/>
          </p:nvPr>
        </p:nvSpPr>
        <p:spPr>
          <a:xfrm>
            <a:off x="8587559" y="6369050"/>
            <a:ext cx="587375" cy="488950"/>
          </a:xfrm>
        </p:spPr>
        <p:txBody>
          <a:bodyPr anchorCtr="0"/>
          <a:lstStyle>
            <a:lvl1pPr>
              <a:defRPr sz="1400"/>
            </a:lvl1pPr>
          </a:lstStyle>
          <a:p>
            <a:pPr>
              <a:defRPr/>
            </a:pPr>
            <a:fld id="{BF8591D5-F519-40DC-BADF-73CEF60ADE15}" type="slidenum">
              <a:rPr lang="en-US" altLang="ja-JP"/>
              <a:pPr>
                <a:defRPr/>
              </a:pPr>
              <a:t>‹#›</a:t>
            </a:fld>
            <a:endParaRPr lang="en-US" altLang="ja-JP"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DF8A9069-1113-48E8-98F1-C2CAC6E500A4}"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6" name="Rectangle 5"/>
          <p:cNvSpPr>
            <a:spLocks noGrp="1" noChangeArrowheads="1"/>
          </p:cNvSpPr>
          <p:nvPr>
            <p:ph type="sldNum" sz="quarter" idx="12"/>
          </p:nvPr>
        </p:nvSpPr>
        <p:spPr/>
        <p:txBody>
          <a:bodyPr/>
          <a:lstStyle>
            <a:lvl1pPr>
              <a:defRPr/>
            </a:lvl1pPr>
          </a:lstStyle>
          <a:p>
            <a:pPr>
              <a:defRPr/>
            </a:pPr>
            <a:fld id="{43D8AAC4-1E79-4117-9747-181F69313089}"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6" name="Rectangle 5"/>
          <p:cNvSpPr>
            <a:spLocks noGrp="1" noChangeArrowheads="1"/>
          </p:cNvSpPr>
          <p:nvPr>
            <p:ph type="sldNum" sz="quarter" idx="12"/>
          </p:nvPr>
        </p:nvSpPr>
        <p:spPr/>
        <p:txBody>
          <a:bodyPr/>
          <a:lstStyle>
            <a:lvl1pPr>
              <a:defRPr/>
            </a:lvl1pPr>
          </a:lstStyle>
          <a:p>
            <a:pPr>
              <a:defRPr/>
            </a:pPr>
            <a:fld id="{3B780AB8-47B7-46F6-8A91-0B4AE831A335}"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0913" y="2362200"/>
            <a:ext cx="3770312" cy="178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0913" y="4300538"/>
            <a:ext cx="3770312" cy="178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8" name="Rectangle 7"/>
          <p:cNvSpPr>
            <a:spLocks noGrp="1" noChangeArrowheads="1"/>
          </p:cNvSpPr>
          <p:nvPr>
            <p:ph type="sldNum" sz="quarter" idx="12"/>
          </p:nvPr>
        </p:nvSpPr>
        <p:spPr/>
        <p:txBody>
          <a:bodyPr/>
          <a:lstStyle>
            <a:lvl1pPr>
              <a:defRPr/>
            </a:lvl1pPr>
          </a:lstStyle>
          <a:p>
            <a:pPr>
              <a:defRPr/>
            </a:pPr>
            <a:fld id="{09078EE8-9EFD-41A3-9E16-E59935D0A90E}" type="slidenum">
              <a:rPr lang="en-US" altLang="ja-JP"/>
              <a:pPr>
                <a:defRPr/>
              </a:pPr>
              <a:t>‹#›</a:t>
            </a:fld>
            <a:endParaRPr lang="en-US" altLang="ja-JP"/>
          </a:p>
        </p:txBody>
      </p:sp>
      <p:sp>
        <p:nvSpPr>
          <p:cNvPr id="9" name="Rectangle 12"/>
          <p:cNvSpPr>
            <a:spLocks noGrp="1" noChangeArrowheads="1"/>
          </p:cNvSpPr>
          <p:nvPr>
            <p:ph type="ftr" sz="quarter" idx="13"/>
          </p:nvPr>
        </p:nvSpPr>
        <p:spPr bwMode="auto">
          <a:xfrm>
            <a:off x="5076056" y="6558284"/>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altLang="ja-JP" smtClean="0"/>
              <a:t>2015-09-30</a:t>
            </a:r>
            <a:endParaRPr lang="en-US" altLang="ja-JP" dirty="0"/>
          </a:p>
        </p:txBody>
      </p:sp>
      <p:sp>
        <p:nvSpPr>
          <p:cNvPr id="7" name="Rectangle 6"/>
          <p:cNvSpPr>
            <a:spLocks noGrp="1" noChangeArrowheads="1"/>
          </p:cNvSpPr>
          <p:nvPr>
            <p:ph type="sldNum" sz="quarter" idx="12"/>
          </p:nvPr>
        </p:nvSpPr>
        <p:spPr/>
        <p:txBody>
          <a:bodyPr/>
          <a:lstStyle>
            <a:lvl1pPr>
              <a:defRPr/>
            </a:lvl1pPr>
          </a:lstStyle>
          <a:p>
            <a:pPr>
              <a:defRPr/>
            </a:pPr>
            <a:fld id="{F4A340CC-1C69-46B3-B03B-2CF6DE377617}"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508EC720-B633-43DD-B61A-E66A23ADC8D5}"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sz="1200"/>
            </a:lvl1pPr>
          </a:lstStyle>
          <a:p>
            <a:pPr>
              <a:defRPr/>
            </a:pPr>
            <a:r>
              <a:rPr lang="en-US" altLang="ja-JP" dirty="0" smtClean="0"/>
              <a:t>2015-09-30</a:t>
            </a:r>
            <a:endParaRPr lang="en-US" altLang="ja-JP" dirty="0"/>
          </a:p>
        </p:txBody>
      </p:sp>
      <p:sp>
        <p:nvSpPr>
          <p:cNvPr id="6" name="Rectangle 5"/>
          <p:cNvSpPr>
            <a:spLocks noGrp="1" noChangeArrowheads="1"/>
          </p:cNvSpPr>
          <p:nvPr>
            <p:ph type="sldNum" sz="quarter" idx="12"/>
          </p:nvPr>
        </p:nvSpPr>
        <p:spPr/>
        <p:txBody>
          <a:bodyPr/>
          <a:lstStyle>
            <a:lvl1pPr>
              <a:defRPr sz="1200"/>
            </a:lvl1pPr>
          </a:lstStyle>
          <a:p>
            <a:pPr>
              <a:defRPr/>
            </a:pPr>
            <a:fld id="{22C9EA36-E0DC-48B7-8CB0-15ED98B556CF}" type="slidenum">
              <a:rPr lang="en-US" altLang="ja-JP" smtClean="0"/>
              <a:pPr>
                <a:defRPr/>
              </a:pPr>
              <a:t>‹#›</a:t>
            </a:fld>
            <a:endParaRPr lang="en-US" altLang="ja-JP"/>
          </a:p>
        </p:txBody>
      </p:sp>
      <p:sp>
        <p:nvSpPr>
          <p:cNvPr id="8" name="Rectangle 12"/>
          <p:cNvSpPr>
            <a:spLocks noGrp="1" noChangeArrowheads="1"/>
          </p:cNvSpPr>
          <p:nvPr>
            <p:ph type="ftr" sz="quarter" idx="3"/>
          </p:nvPr>
        </p:nvSpPr>
        <p:spPr bwMode="auto">
          <a:xfrm>
            <a:off x="5076056" y="6533901"/>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6" name="Rectangle 5"/>
          <p:cNvSpPr>
            <a:spLocks noGrp="1" noChangeArrowheads="1"/>
          </p:cNvSpPr>
          <p:nvPr>
            <p:ph type="sldNum" sz="quarter" idx="12"/>
          </p:nvPr>
        </p:nvSpPr>
        <p:spPr/>
        <p:txBody>
          <a:bodyPr/>
          <a:lstStyle>
            <a:lvl1pPr>
              <a:defRPr/>
            </a:lvl1pPr>
          </a:lstStyle>
          <a:p>
            <a:pPr>
              <a:defRPr/>
            </a:pPr>
            <a:fld id="{3CAA2917-A71C-4F22-BA0F-13B8D38F1FF4}"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6" name="Rectangle 5"/>
          <p:cNvSpPr>
            <a:spLocks noGrp="1" noChangeArrowheads="1"/>
          </p:cNvSpPr>
          <p:nvPr>
            <p:ph type="sldNum" sz="quarter" idx="12"/>
          </p:nvPr>
        </p:nvSpPr>
        <p:spPr/>
        <p:txBody>
          <a:bodyPr/>
          <a:lstStyle>
            <a:lvl1pPr>
              <a:defRPr sz="1400"/>
            </a:lvl1pPr>
          </a:lstStyle>
          <a:p>
            <a:pPr>
              <a:defRPr/>
            </a:pPr>
            <a:fld id="{EFFB8FD3-0AF1-465A-8E4C-3940D6F19DA3}"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D757CC57-B374-4B02-8F45-68A69D21A470}"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9" name="Rectangle 8"/>
          <p:cNvSpPr>
            <a:spLocks noGrp="1" noChangeArrowheads="1"/>
          </p:cNvSpPr>
          <p:nvPr>
            <p:ph type="sldNum" sz="quarter" idx="12"/>
          </p:nvPr>
        </p:nvSpPr>
        <p:spPr/>
        <p:txBody>
          <a:bodyPr/>
          <a:lstStyle>
            <a:lvl1pPr>
              <a:defRPr/>
            </a:lvl1pPr>
          </a:lstStyle>
          <a:p>
            <a:pPr>
              <a:defRPr/>
            </a:pPr>
            <a:fld id="{5E72C74A-2A20-4AC8-ABD9-59DDC84BAD90}" type="slidenum">
              <a:rPr lang="en-US" altLang="ja-JP"/>
              <a:pPr>
                <a:defRPr/>
              </a:pPr>
              <a:t>‹#›</a:t>
            </a:fld>
            <a:endParaRPr lang="en-US" altLang="ja-JP"/>
          </a:p>
        </p:txBody>
      </p:sp>
      <p:sp>
        <p:nvSpPr>
          <p:cNvPr id="10" name="Rectangle 12"/>
          <p:cNvSpPr>
            <a:spLocks noGrp="1" noChangeArrowheads="1"/>
          </p:cNvSpPr>
          <p:nvPr>
            <p:ph type="ftr" sz="quarter" idx="1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5" name="Rectangle 4"/>
          <p:cNvSpPr>
            <a:spLocks noGrp="1" noChangeArrowheads="1"/>
          </p:cNvSpPr>
          <p:nvPr>
            <p:ph type="sldNum" sz="quarter" idx="12"/>
          </p:nvPr>
        </p:nvSpPr>
        <p:spPr/>
        <p:txBody>
          <a:bodyPr/>
          <a:lstStyle>
            <a:lvl1pPr>
              <a:defRPr/>
            </a:lvl1pPr>
          </a:lstStyle>
          <a:p>
            <a:pPr>
              <a:defRPr/>
            </a:pPr>
            <a:fld id="{A46B3A9E-D133-4D8F-8B52-3ACA219883B7}" type="slidenum">
              <a:rPr lang="en-US" altLang="ja-JP"/>
              <a:pPr>
                <a:defRPr/>
              </a:pPr>
              <a:t>‹#›</a:t>
            </a:fld>
            <a:endParaRPr lang="en-US" altLang="ja-JP"/>
          </a:p>
        </p:txBody>
      </p:sp>
      <p:sp>
        <p:nvSpPr>
          <p:cNvPr id="6"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4" name="Rectangle 3"/>
          <p:cNvSpPr>
            <a:spLocks noGrp="1" noChangeArrowheads="1"/>
          </p:cNvSpPr>
          <p:nvPr>
            <p:ph type="sldNum" sz="quarter" idx="12"/>
          </p:nvPr>
        </p:nvSpPr>
        <p:spPr/>
        <p:txBody>
          <a:bodyPr/>
          <a:lstStyle>
            <a:lvl1pPr>
              <a:defRPr/>
            </a:lvl1pPr>
          </a:lstStyle>
          <a:p>
            <a:pPr>
              <a:defRPr/>
            </a:pPr>
            <a:fld id="{5251E378-2EFD-4509-9F83-864AAD1287B2}" type="slidenum">
              <a:rPr lang="en-US" altLang="ja-JP"/>
              <a:pPr>
                <a:defRPr/>
              </a:pPr>
              <a:t>‹#›</a:t>
            </a:fld>
            <a:endParaRPr lang="en-US" altLang="ja-JP"/>
          </a:p>
        </p:txBody>
      </p:sp>
      <p:sp>
        <p:nvSpPr>
          <p:cNvPr id="5"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altLang="ja-JP" smtClean="0"/>
              <a:t>2015-09-30</a:t>
            </a: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315D5D8-887C-4F09-870E-30E892CBB50A}"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5" name="AutoShape 9"/>
          <p:cNvSpPr>
            <a:spLocks noGrp="1" noChangeArrowheads="1"/>
          </p:cNvSpPr>
          <p:nvPr>
            <p:ph type="title"/>
          </p:nvPr>
        </p:nvSpPr>
        <p:spPr bwMode="auto">
          <a:xfrm>
            <a:off x="762000" y="762000"/>
            <a:ext cx="7924800" cy="1143000"/>
          </a:xfrm>
          <a:prstGeom prst="roundRect">
            <a:avLst>
              <a:gd name="adj" fmla="val 0"/>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altLang="ja-JP" dirty="0" smtClean="0"/>
              <a:t>Click to edit Master title style</a:t>
            </a:r>
          </a:p>
        </p:txBody>
      </p:sp>
      <p:sp>
        <p:nvSpPr>
          <p:cNvPr id="13316"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dirty="0" smtClean="0"/>
              <a:t>Click to edit Master text styles</a:t>
            </a:r>
          </a:p>
          <a:p>
            <a:pPr lvl="1"/>
            <a:r>
              <a:rPr lang="en-US" altLang="ja-JP" dirty="0" smtClean="0"/>
              <a:t>Second level</a:t>
            </a:r>
          </a:p>
          <a:p>
            <a:pPr lvl="2"/>
            <a:r>
              <a:rPr lang="en-US" altLang="ja-JP" dirty="0" smtClean="0"/>
              <a:t>Third level</a:t>
            </a:r>
          </a:p>
          <a:p>
            <a:pPr lvl="3"/>
            <a:r>
              <a:rPr lang="en-US" altLang="ja-JP" dirty="0" smtClean="0"/>
              <a:t>Fourth level</a:t>
            </a:r>
          </a:p>
          <a:p>
            <a:pPr lvl="4"/>
            <a:r>
              <a:rPr lang="en-US" altLang="ja-JP" dirty="0" smtClean="0"/>
              <a:t>Fifth level</a:t>
            </a:r>
          </a:p>
        </p:txBody>
      </p:sp>
      <p:sp>
        <p:nvSpPr>
          <p:cNvPr id="191499" name="Rectangle 11"/>
          <p:cNvSpPr>
            <a:spLocks noGrp="1" noChangeArrowheads="1"/>
          </p:cNvSpPr>
          <p:nvPr>
            <p:ph type="dt" sz="half" idx="2"/>
          </p:nvPr>
        </p:nvSpPr>
        <p:spPr bwMode="auto">
          <a:xfrm>
            <a:off x="1763688" y="6516687"/>
            <a:ext cx="2130425" cy="3413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b="0">
                <a:latin typeface="Arial" charset="0"/>
              </a:defRPr>
            </a:lvl1pPr>
          </a:lstStyle>
          <a:p>
            <a:pPr>
              <a:defRPr/>
            </a:pPr>
            <a:r>
              <a:rPr lang="en-US" altLang="ja-JP" dirty="0" smtClean="0"/>
              <a:t>2016-01-30</a:t>
            </a:r>
            <a:endParaRPr lang="en-US" altLang="ja-JP" dirty="0"/>
          </a:p>
        </p:txBody>
      </p:sp>
      <p:sp>
        <p:nvSpPr>
          <p:cNvPr id="191500" name="Rectangle 12"/>
          <p:cNvSpPr>
            <a:spLocks noGrp="1" noChangeArrowheads="1"/>
          </p:cNvSpPr>
          <p:nvPr>
            <p:ph type="ftr" sz="quarter" idx="3"/>
          </p:nvPr>
        </p:nvSpPr>
        <p:spPr bwMode="auto">
          <a:xfrm>
            <a:off x="4788024" y="6541691"/>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
        <p:nvSpPr>
          <p:cNvPr id="191501" name="Rectangle 13"/>
          <p:cNvSpPr>
            <a:spLocks noGrp="1" noChangeArrowheads="1"/>
          </p:cNvSpPr>
          <p:nvPr>
            <p:ph type="sldNum" sz="quarter" idx="4"/>
          </p:nvPr>
        </p:nvSpPr>
        <p:spPr bwMode="auto">
          <a:xfrm>
            <a:off x="8556625" y="6369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kumimoji="0" sz="1400">
                <a:solidFill>
                  <a:srgbClr val="000090"/>
                </a:solidFill>
                <a:latin typeface="Arial" charset="0"/>
              </a:defRPr>
            </a:lvl1pPr>
          </a:lstStyle>
          <a:p>
            <a:pPr>
              <a:defRPr/>
            </a:pPr>
            <a:fld id="{3273E1F7-4A3C-7043-9329-79543301EB2A}" type="slidenum">
              <a:rPr lang="en-US" altLang="ja-JP" smtClean="0"/>
              <a:t>‹#›</a:t>
            </a:fld>
            <a:endParaRPr lang="en-US" altLang="ja-JP" dirty="0"/>
          </a:p>
        </p:txBody>
      </p:sp>
      <p:pic>
        <p:nvPicPr>
          <p:cNvPr id="13322" name="Picture 11"/>
          <p:cNvPicPr>
            <a:picLocks noChangeAspect="1" noChangeArrowheads="1"/>
          </p:cNvPicPr>
          <p:nvPr userDrawn="1"/>
        </p:nvPicPr>
        <p:blipFill>
          <a:blip r:embed="rId17" cstate="print"/>
          <a:srcRect/>
          <a:stretch>
            <a:fillRect/>
          </a:stretch>
        </p:blipFill>
        <p:spPr bwMode="auto">
          <a:xfrm>
            <a:off x="0" y="6446837"/>
            <a:ext cx="1258888" cy="411163"/>
          </a:xfrm>
          <a:prstGeom prst="rect">
            <a:avLst/>
          </a:prstGeom>
          <a:noFill/>
          <a:ln w="9525" algn="ctr">
            <a:noFill/>
            <a:miter lim="800000"/>
            <a:headEnd/>
            <a:tailEnd/>
          </a:ln>
        </p:spPr>
      </p:pic>
      <p:pic>
        <p:nvPicPr>
          <p:cNvPr id="13323" name="Picture 15" descr="search_bnllogo"/>
          <p:cNvPicPr>
            <a:picLocks noChangeAspect="1" noChangeArrowheads="1"/>
          </p:cNvPicPr>
          <p:nvPr userDrawn="1"/>
        </p:nvPicPr>
        <p:blipFill>
          <a:blip r:embed="rId18" cstate="print"/>
          <a:srcRect/>
          <a:stretch>
            <a:fillRect/>
          </a:stretch>
        </p:blipFill>
        <p:spPr bwMode="auto">
          <a:xfrm>
            <a:off x="7956376" y="-9674"/>
            <a:ext cx="1179512" cy="4048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 id="2147483994" r:id="rId12"/>
    <p:sldLayoutId id="2147483995" r:id="rId13"/>
    <p:sldLayoutId id="2147483996" r:id="rId14"/>
    <p:sldLayoutId id="2147483997" r:id="rId15"/>
  </p:sldLayoutIdLst>
  <p:timing>
    <p:tnLst>
      <p:par>
        <p:cTn xmlns:p14="http://schemas.microsoft.com/office/powerpoint/2010/main" id="1" dur="indefinite" restart="never" nodeType="tmRoot"/>
      </p:par>
    </p:tnLst>
  </p:timing>
  <p:hf hdr="0"/>
  <p:txStyles>
    <p:titleStyle>
      <a:lvl1pPr algn="l" rtl="0" eaLnBrk="0" fontAlgn="base"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8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5pPr>
      <a:lvl6pPr marL="25146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6pPr>
      <a:lvl7pPr marL="29718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7pPr>
      <a:lvl8pPr marL="34290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8pPr>
      <a:lvl9pPr marL="38862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5" Type="http://schemas.openxmlformats.org/officeDocument/2006/relationships/image" Target="../media/image32.jpeg"/><Relationship Id="rId6" Type="http://schemas.openxmlformats.org/officeDocument/2006/relationships/image" Target="../media/image33.png"/><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6.png"/><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8.xml"/><Relationship Id="rId2" Type="http://schemas.openxmlformats.org/officeDocument/2006/relationships/hyperlink" Target="http://www.flickr.com/photos/brookhavenlab/3293671738/sizes/o/in/photostrea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3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9.png"/><Relationship Id="rId3"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png"/><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hyperlink" Target="https://indico.cern.ch/event/219436/session/25/contribution/763/material/slides/0.pdf" TargetMode="External"/><Relationship Id="rId8" Type="http://schemas.openxmlformats.org/officeDocument/2006/relationships/image" Target="../media/image13.png"/><Relationship Id="rId9"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png"/><Relationship Id="rId3"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00.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AutoShape 2"/>
          <p:cNvSpPr>
            <a:spLocks noGrp="1" noChangeArrowheads="1"/>
          </p:cNvSpPr>
          <p:nvPr>
            <p:ph type="ctrTitle"/>
          </p:nvPr>
        </p:nvSpPr>
        <p:spPr>
          <a:xfrm>
            <a:off x="0" y="0"/>
            <a:ext cx="5940152" cy="1995736"/>
          </a:xfrm>
          <a:solidFill>
            <a:srgbClr val="FF0000"/>
          </a:solidFill>
        </p:spPr>
        <p:txBody>
          <a:bodyPr>
            <a:noAutofit/>
          </a:bodyPr>
          <a:lstStyle/>
          <a:p>
            <a:pPr eaLnBrk="1" hangingPunct="1"/>
            <a:r>
              <a:rPr lang="en-US" sz="2400" dirty="0">
                <a:solidFill>
                  <a:schemeClr val="bg1"/>
                </a:solidFill>
              </a:rPr>
              <a:t>Probing QGP at RHIC with </a:t>
            </a:r>
            <a:r>
              <a:rPr lang="en-US" sz="2400" dirty="0" err="1">
                <a:solidFill>
                  <a:schemeClr val="bg1"/>
                </a:solidFill>
              </a:rPr>
              <a:t>leptonic</a:t>
            </a:r>
            <a:r>
              <a:rPr lang="en-US" sz="2400" dirty="0">
                <a:solidFill>
                  <a:schemeClr val="bg1"/>
                </a:solidFill>
              </a:rPr>
              <a:t> and </a:t>
            </a:r>
            <a:r>
              <a:rPr lang="en-US" sz="2400" dirty="0" err="1">
                <a:solidFill>
                  <a:schemeClr val="bg1"/>
                </a:solidFill>
              </a:rPr>
              <a:t>quarkonia</a:t>
            </a:r>
            <a:r>
              <a:rPr lang="en-US" sz="2400" dirty="0">
                <a:solidFill>
                  <a:schemeClr val="bg1"/>
                </a:solidFill>
              </a:rPr>
              <a:t> probes.</a:t>
            </a:r>
            <a:br>
              <a:rPr lang="en-US" sz="2400" dirty="0">
                <a:solidFill>
                  <a:schemeClr val="bg1"/>
                </a:solidFill>
              </a:rPr>
            </a:br>
            <a:r>
              <a:rPr lang="en-US" sz="2400" dirty="0" smtClean="0">
                <a:solidFill>
                  <a:schemeClr val="bg1"/>
                </a:solidFill>
              </a:rPr>
              <a:t/>
            </a:r>
            <a:br>
              <a:rPr lang="en-US" sz="2400" dirty="0" smtClean="0">
                <a:solidFill>
                  <a:schemeClr val="bg1"/>
                </a:solidFill>
              </a:rPr>
            </a:br>
            <a:r>
              <a:rPr lang="en-US" altLang="ja-JP" sz="2000" i="1" dirty="0" err="1">
                <a:solidFill>
                  <a:schemeClr val="bg1"/>
                </a:solidFill>
              </a:rPr>
              <a:t>Edouard</a:t>
            </a:r>
            <a:r>
              <a:rPr lang="en-US" altLang="ja-JP" sz="2000" i="1" dirty="0">
                <a:solidFill>
                  <a:schemeClr val="bg1"/>
                </a:solidFill>
              </a:rPr>
              <a:t> Kistenev</a:t>
            </a:r>
            <a:br>
              <a:rPr lang="en-US" altLang="ja-JP" sz="2000" i="1" dirty="0">
                <a:solidFill>
                  <a:schemeClr val="bg1"/>
                </a:solidFill>
              </a:rPr>
            </a:br>
            <a:r>
              <a:rPr lang="en-US" altLang="ja-JP" sz="2000" i="1" dirty="0">
                <a:solidFill>
                  <a:schemeClr val="bg1"/>
                </a:solidFill>
              </a:rPr>
              <a:t>Brookhaven National Laboratory</a:t>
            </a:r>
            <a:r>
              <a:rPr lang="en-US" altLang="ja-JP" sz="2400" dirty="0">
                <a:solidFill>
                  <a:schemeClr val="bg1"/>
                </a:solidFill>
              </a:rPr>
              <a:t/>
            </a:r>
            <a:br>
              <a:rPr lang="en-US" altLang="ja-JP" sz="2400" dirty="0">
                <a:solidFill>
                  <a:schemeClr val="bg1"/>
                </a:solidFill>
              </a:rPr>
            </a:br>
            <a:endParaRPr lang="en-US" altLang="ja-JP" sz="2400" i="1" dirty="0" smtClean="0">
              <a:solidFill>
                <a:schemeClr val="bg1"/>
              </a:solidFill>
            </a:endParaRPr>
          </a:p>
        </p:txBody>
      </p:sp>
      <p:pic>
        <p:nvPicPr>
          <p:cNvPr id="6" name="Picture 5"/>
          <p:cNvPicPr>
            <a:picLocks noChangeAspect="1"/>
          </p:cNvPicPr>
          <p:nvPr/>
        </p:nvPicPr>
        <p:blipFill>
          <a:blip r:embed="rId3"/>
          <a:stretch>
            <a:fillRect/>
          </a:stretch>
        </p:blipFill>
        <p:spPr>
          <a:xfrm>
            <a:off x="683568" y="2492896"/>
            <a:ext cx="2563892" cy="3168855"/>
          </a:xfrm>
          <a:prstGeom prst="rect">
            <a:avLst/>
          </a:prstGeom>
        </p:spPr>
      </p:pic>
      <p:pic>
        <p:nvPicPr>
          <p:cNvPr id="8" name="Picture 7"/>
          <p:cNvPicPr>
            <a:picLocks noChangeAspect="1"/>
          </p:cNvPicPr>
          <p:nvPr/>
        </p:nvPicPr>
        <p:blipFill>
          <a:blip r:embed="rId4"/>
          <a:stretch>
            <a:fillRect/>
          </a:stretch>
        </p:blipFill>
        <p:spPr>
          <a:xfrm>
            <a:off x="4211960" y="2348880"/>
            <a:ext cx="3897988" cy="1404680"/>
          </a:xfrm>
          <a:prstGeom prst="rect">
            <a:avLst/>
          </a:prstGeom>
        </p:spPr>
      </p:pic>
      <p:sp>
        <p:nvSpPr>
          <p:cNvPr id="9" name="TextBox 8"/>
          <p:cNvSpPr txBox="1"/>
          <p:nvPr/>
        </p:nvSpPr>
        <p:spPr>
          <a:xfrm>
            <a:off x="3347864" y="3717032"/>
            <a:ext cx="5616624" cy="2677656"/>
          </a:xfrm>
          <a:prstGeom prst="rect">
            <a:avLst/>
          </a:prstGeom>
          <a:solidFill>
            <a:srgbClr val="FFFF00"/>
          </a:solidFill>
        </p:spPr>
        <p:txBody>
          <a:bodyPr wrap="square" rtlCol="0">
            <a:spAutoFit/>
          </a:bodyPr>
          <a:lstStyle/>
          <a:p>
            <a:r>
              <a:rPr lang="en-US" dirty="0"/>
              <a:t>I should like to argue in this paper, that a very important intermediate region exists, namely reactions taking place far from the collision point and not obeying the </a:t>
            </a:r>
            <a:r>
              <a:rPr lang="en-US" dirty="0" err="1"/>
              <a:t>parton</a:t>
            </a:r>
            <a:r>
              <a:rPr lang="en-US" dirty="0"/>
              <a:t> model, but at the same time </a:t>
            </a:r>
            <a:r>
              <a:rPr lang="en-US" dirty="0" smtClean="0"/>
              <a:t>treatable </a:t>
            </a:r>
            <a:r>
              <a:rPr lang="en-US" dirty="0"/>
              <a:t>by </a:t>
            </a:r>
            <a:r>
              <a:rPr lang="en-US" dirty="0" err="1"/>
              <a:t>perturbative</a:t>
            </a:r>
            <a:r>
              <a:rPr lang="en-US" dirty="0"/>
              <a:t> QCD methods. </a:t>
            </a:r>
            <a:endParaRPr lang="en-US" dirty="0" smtClean="0"/>
          </a:p>
          <a:p>
            <a:endParaRPr lang="en-US" dirty="0"/>
          </a:p>
          <a:p>
            <a:r>
              <a:rPr lang="en-US" dirty="0"/>
              <a:t>We are interested in the final state interaction region, limited by two </a:t>
            </a:r>
            <a:r>
              <a:rPr lang="en-US" dirty="0" smtClean="0"/>
              <a:t>lines: T</a:t>
            </a:r>
            <a:r>
              <a:rPr lang="en-US" dirty="0"/>
              <a:t>(x, t) = Ti, the initial temperature at which the </a:t>
            </a:r>
            <a:r>
              <a:rPr lang="en-US" dirty="0" err="1" smtClean="0"/>
              <a:t>thermodynamical</a:t>
            </a:r>
            <a:r>
              <a:rPr lang="en-US" dirty="0" smtClean="0"/>
              <a:t> </a:t>
            </a:r>
            <a:r>
              <a:rPr lang="en-US" dirty="0"/>
              <a:t>description becomes reasonable, and T(x, t</a:t>
            </a:r>
            <a:r>
              <a:rPr lang="en-US" dirty="0" smtClean="0"/>
              <a:t>) = </a:t>
            </a:r>
            <a:r>
              <a:rPr lang="en-US" dirty="0" err="1"/>
              <a:t>Tf</a:t>
            </a:r>
            <a:r>
              <a:rPr lang="en-US" dirty="0"/>
              <a:t> ~ m~, where the system breaks into </a:t>
            </a:r>
            <a:r>
              <a:rPr lang="en-US" dirty="0" err="1"/>
              <a:t>secondaries</a:t>
            </a:r>
            <a:r>
              <a:rPr lang="en-US" dirty="0"/>
              <a:t> </a:t>
            </a:r>
            <a:r>
              <a:rPr lang="en-US" dirty="0" smtClean="0"/>
              <a:t>[</a:t>
            </a:r>
            <a:r>
              <a:rPr lang="en-US" dirty="0"/>
              <a:t>4,7]. </a:t>
            </a:r>
            <a:endParaRPr lang="en-US" dirty="0" smtClean="0"/>
          </a:p>
          <a:p>
            <a:endParaRPr lang="en-US" dirty="0"/>
          </a:p>
          <a:p>
            <a:r>
              <a:rPr lang="en-US" dirty="0"/>
              <a:t>The medium is assumed to be the quark-gluon plasma discussed in ref. [5] </a:t>
            </a:r>
            <a:r>
              <a:rPr lang="en-US" dirty="0" smtClean="0"/>
              <a: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b="1">
                <a:solidFill>
                  <a:schemeClr val="tx1"/>
                </a:solidFill>
                <a:latin typeface="Arial" charset="0"/>
                <a:ea typeface="ＭＳ Ｐゴシック" charset="0"/>
                <a:cs typeface="ＭＳ Ｐゴシック" charset="0"/>
              </a:defRPr>
            </a:lvl1pPr>
            <a:lvl2pPr marL="37931725" indent="-37474525" eaLnBrk="0" hangingPunct="0">
              <a:defRPr kumimoji="1" sz="1400" b="1">
                <a:solidFill>
                  <a:schemeClr val="tx1"/>
                </a:solidFill>
                <a:latin typeface="Arial" charset="0"/>
                <a:ea typeface="ＭＳ Ｐゴシック" charset="0"/>
              </a:defRPr>
            </a:lvl2pPr>
            <a:lvl3pPr eaLnBrk="0" hangingPunct="0">
              <a:defRPr kumimoji="1" sz="1400" b="1">
                <a:solidFill>
                  <a:schemeClr val="tx1"/>
                </a:solidFill>
                <a:latin typeface="Arial" charset="0"/>
                <a:ea typeface="ＭＳ Ｐゴシック" charset="0"/>
              </a:defRPr>
            </a:lvl3pPr>
            <a:lvl4pPr eaLnBrk="0" hangingPunct="0">
              <a:defRPr kumimoji="1" sz="1400" b="1">
                <a:solidFill>
                  <a:schemeClr val="tx1"/>
                </a:solidFill>
                <a:latin typeface="Arial" charset="0"/>
                <a:ea typeface="ＭＳ Ｐゴシック" charset="0"/>
              </a:defRPr>
            </a:lvl4pPr>
            <a:lvl5pPr eaLnBrk="0" hangingPunct="0">
              <a:defRPr kumimoji="1" sz="1400" b="1">
                <a:solidFill>
                  <a:schemeClr val="tx1"/>
                </a:solidFill>
                <a:latin typeface="Arial" charset="0"/>
                <a:ea typeface="ＭＳ Ｐゴシック" charset="0"/>
              </a:defRPr>
            </a:lvl5pPr>
            <a:lvl6pPr marL="457200" eaLnBrk="0" fontAlgn="base" hangingPunct="0">
              <a:spcBef>
                <a:spcPct val="0"/>
              </a:spcBef>
              <a:spcAft>
                <a:spcPct val="0"/>
              </a:spcAft>
              <a:defRPr kumimoji="1" sz="1400" b="1">
                <a:solidFill>
                  <a:schemeClr val="tx1"/>
                </a:solidFill>
                <a:latin typeface="Arial" charset="0"/>
                <a:ea typeface="ＭＳ Ｐゴシック" charset="0"/>
              </a:defRPr>
            </a:lvl6pPr>
            <a:lvl7pPr marL="914400" eaLnBrk="0" fontAlgn="base" hangingPunct="0">
              <a:spcBef>
                <a:spcPct val="0"/>
              </a:spcBef>
              <a:spcAft>
                <a:spcPct val="0"/>
              </a:spcAft>
              <a:defRPr kumimoji="1" sz="1400" b="1">
                <a:solidFill>
                  <a:schemeClr val="tx1"/>
                </a:solidFill>
                <a:latin typeface="Arial" charset="0"/>
                <a:ea typeface="ＭＳ Ｐゴシック" charset="0"/>
              </a:defRPr>
            </a:lvl7pPr>
            <a:lvl8pPr marL="1371600" eaLnBrk="0" fontAlgn="base" hangingPunct="0">
              <a:spcBef>
                <a:spcPct val="0"/>
              </a:spcBef>
              <a:spcAft>
                <a:spcPct val="0"/>
              </a:spcAft>
              <a:defRPr kumimoji="1" sz="1400" b="1">
                <a:solidFill>
                  <a:schemeClr val="tx1"/>
                </a:solidFill>
                <a:latin typeface="Arial" charset="0"/>
                <a:ea typeface="ＭＳ Ｐゴシック" charset="0"/>
              </a:defRPr>
            </a:lvl8pPr>
            <a:lvl9pPr marL="1828800" eaLnBrk="0" fontAlgn="base" hangingPunct="0">
              <a:spcBef>
                <a:spcPct val="0"/>
              </a:spcBef>
              <a:spcAft>
                <a:spcPct val="0"/>
              </a:spcAft>
              <a:defRPr kumimoji="1" sz="1400" b="1">
                <a:solidFill>
                  <a:schemeClr val="tx1"/>
                </a:solidFill>
                <a:latin typeface="Arial" charset="0"/>
                <a:ea typeface="ＭＳ Ｐゴシック" charset="0"/>
              </a:defRPr>
            </a:lvl9pPr>
          </a:lstStyle>
          <a:p>
            <a:pPr eaLnBrk="1" hangingPunct="1"/>
            <a:fld id="{2381CFC2-9545-2244-B666-4777AB521E6A}" type="slidenum">
              <a:rPr kumimoji="0" lang="en-US" altLang="ja-JP" sz="1200">
                <a:solidFill>
                  <a:srgbClr val="000090"/>
                </a:solidFill>
              </a:rPr>
              <a:pPr eaLnBrk="1" hangingPunct="1"/>
              <a:t>10</a:t>
            </a:fld>
            <a:endParaRPr kumimoji="0" lang="en-US" altLang="ja-JP" sz="1200">
              <a:solidFill>
                <a:srgbClr val="000090"/>
              </a:solidFill>
            </a:endParaRPr>
          </a:p>
        </p:txBody>
      </p:sp>
      <p:sp>
        <p:nvSpPr>
          <p:cNvPr id="34821" name="Title 13"/>
          <p:cNvSpPr>
            <a:spLocks noGrp="1"/>
          </p:cNvSpPr>
          <p:nvPr>
            <p:ph type="title"/>
          </p:nvPr>
        </p:nvSpPr>
        <p:spPr>
          <a:xfrm>
            <a:off x="-17963" y="34280"/>
            <a:ext cx="7696200" cy="432048"/>
          </a:xfrm>
        </p:spPr>
        <p:txBody>
          <a:bodyPr>
            <a:noAutofit/>
          </a:bodyPr>
          <a:lstStyle/>
          <a:p>
            <a:r>
              <a:rPr lang="en-US" altLang="ja-JP" sz="2900" dirty="0" smtClean="0">
                <a:latin typeface="Arial" charset="0"/>
                <a:ea typeface="ＭＳ Ｐゴシック" charset="0"/>
              </a:rPr>
              <a:t>Expected and unexpected …</a:t>
            </a:r>
            <a:endParaRPr lang="ja-JP" altLang="en-US" sz="2900" dirty="0">
              <a:latin typeface="Arial" charset="0"/>
              <a:ea typeface="ＭＳ Ｐゴシック" charset="0"/>
            </a:endParaRPr>
          </a:p>
        </p:txBody>
      </p:sp>
      <p:pic>
        <p:nvPicPr>
          <p:cNvPr id="34822" name="Picture 14" descr="dAuDirectPhoton.eps"/>
          <p:cNvPicPr>
            <a:picLocks noChangeAspect="1"/>
          </p:cNvPicPr>
          <p:nvPr/>
        </p:nvPicPr>
        <p:blipFill>
          <a:blip r:embed="rId3">
            <a:extLst>
              <a:ext uri="{28A0092B-C50C-407E-A947-70E740481C1C}">
                <a14:useLocalDpi xmlns:a14="http://schemas.microsoft.com/office/drawing/2010/main" val="0"/>
              </a:ext>
            </a:extLst>
          </a:blip>
          <a:srcRect t="7281" r="7869"/>
          <a:stretch>
            <a:fillRect/>
          </a:stretch>
        </p:blipFill>
        <p:spPr bwMode="auto">
          <a:xfrm>
            <a:off x="0" y="620689"/>
            <a:ext cx="6038633"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3" name="Rectangle 17"/>
          <p:cNvSpPr>
            <a:spLocks noChangeArrowheads="1"/>
          </p:cNvSpPr>
          <p:nvPr/>
        </p:nvSpPr>
        <p:spPr bwMode="auto">
          <a:xfrm>
            <a:off x="5508104" y="908720"/>
            <a:ext cx="2294919" cy="33855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ja-JP" sz="1600" u="sng" dirty="0" smtClean="0">
                <a:solidFill>
                  <a:srgbClr val="003366"/>
                </a:solidFill>
              </a:rPr>
              <a:t>PRC87, 054907 (2013)</a:t>
            </a:r>
            <a:endParaRPr lang="ja-JP" altLang="en-US" sz="1600" u="sng" dirty="0">
              <a:solidFill>
                <a:srgbClr val="003366"/>
              </a:solidFill>
            </a:endParaRPr>
          </a:p>
        </p:txBody>
      </p:sp>
      <p:sp>
        <p:nvSpPr>
          <p:cNvPr id="34824" name="Content Placeholder 2"/>
          <p:cNvSpPr>
            <a:spLocks noGrp="1"/>
          </p:cNvSpPr>
          <p:nvPr>
            <p:ph idx="1"/>
          </p:nvPr>
        </p:nvSpPr>
        <p:spPr>
          <a:xfrm>
            <a:off x="0" y="3429000"/>
            <a:ext cx="3851920" cy="2376264"/>
          </a:xfrm>
        </p:spPr>
        <p:txBody>
          <a:bodyPr>
            <a:normAutofit fontScale="92500" lnSpcReduction="10000"/>
          </a:bodyPr>
          <a:lstStyle/>
          <a:p>
            <a:r>
              <a:rPr lang="en-US" altLang="ja-JP" sz="2100" dirty="0">
                <a:latin typeface="Arial" charset="0"/>
                <a:ea typeface="ＭＳ Ｐゴシック" charset="0"/>
              </a:rPr>
              <a:t>No modification in initial hard scattering and PDF compared to </a:t>
            </a:r>
            <a:r>
              <a:rPr lang="en-US" altLang="ja-JP" sz="2100" dirty="0" err="1">
                <a:latin typeface="Arial" charset="0"/>
                <a:ea typeface="ＭＳ Ｐゴシック" charset="0"/>
              </a:rPr>
              <a:t>p+p</a:t>
            </a:r>
            <a:r>
              <a:rPr lang="en-US" altLang="ja-JP" sz="2100" dirty="0">
                <a:latin typeface="Arial" charset="0"/>
                <a:ea typeface="ＭＳ Ｐゴシック" charset="0"/>
              </a:rPr>
              <a:t> at mid-</a:t>
            </a:r>
            <a:r>
              <a:rPr lang="en-US" altLang="ja-JP" sz="2100" dirty="0" smtClean="0">
                <a:latin typeface="Arial" charset="0"/>
                <a:ea typeface="ＭＳ Ｐゴシック" charset="0"/>
              </a:rPr>
              <a:t>rapidity but …</a:t>
            </a:r>
          </a:p>
          <a:p>
            <a:endParaRPr lang="en-US" altLang="ja-JP" sz="2600" dirty="0">
              <a:latin typeface="Arial" charset="0"/>
              <a:ea typeface="ＭＳ Ｐゴシック" charset="0"/>
            </a:endParaRPr>
          </a:p>
          <a:p>
            <a:r>
              <a:rPr lang="ja-JP" altLang="ja-JP" dirty="0"/>
              <a:t>W</a:t>
            </a:r>
            <a:r>
              <a:rPr lang="en-US" altLang="ja-JP" dirty="0"/>
              <a:t>e</a:t>
            </a:r>
            <a:r>
              <a:rPr lang="ja-JP" altLang="en-US" dirty="0"/>
              <a:t> </a:t>
            </a:r>
            <a:r>
              <a:rPr lang="en-US" altLang="ja-JP" dirty="0"/>
              <a:t>didn’t</a:t>
            </a:r>
            <a:r>
              <a:rPr lang="ja-JP" altLang="en-US" dirty="0"/>
              <a:t> </a:t>
            </a:r>
            <a:r>
              <a:rPr lang="en-US" altLang="ja-JP" dirty="0"/>
              <a:t>anticipate</a:t>
            </a:r>
            <a:r>
              <a:rPr lang="ja-JP" altLang="en-US" dirty="0"/>
              <a:t> </a:t>
            </a:r>
            <a:r>
              <a:rPr lang="en-US" altLang="ja-JP" dirty="0"/>
              <a:t>“flow”</a:t>
            </a:r>
            <a:r>
              <a:rPr lang="ja-JP" altLang="en-US" dirty="0"/>
              <a:t> </a:t>
            </a:r>
            <a:r>
              <a:rPr lang="en-US" altLang="ja-JP" dirty="0"/>
              <a:t>in</a:t>
            </a:r>
            <a:r>
              <a:rPr lang="ja-JP" altLang="en-US" dirty="0"/>
              <a:t> </a:t>
            </a:r>
            <a:r>
              <a:rPr lang="en-US" altLang="ja-JP" dirty="0"/>
              <a:t>a</a:t>
            </a:r>
            <a:r>
              <a:rPr lang="ja-JP" altLang="en-US" dirty="0"/>
              <a:t> </a:t>
            </a:r>
            <a:r>
              <a:rPr lang="en-US" altLang="ja-JP" dirty="0"/>
              <a:t>small</a:t>
            </a:r>
            <a:r>
              <a:rPr lang="ja-JP" altLang="en-US" dirty="0"/>
              <a:t> </a:t>
            </a:r>
            <a:r>
              <a:rPr lang="en-US" altLang="ja-JP" dirty="0"/>
              <a:t>system</a:t>
            </a:r>
            <a:r>
              <a:rPr lang="ja-JP" altLang="en-US" dirty="0"/>
              <a:t> </a:t>
            </a:r>
            <a:r>
              <a:rPr lang="en-US" altLang="ja-JP" dirty="0"/>
              <a:t>like</a:t>
            </a:r>
            <a:r>
              <a:rPr lang="ja-JP" altLang="en-US" dirty="0"/>
              <a:t> </a:t>
            </a:r>
            <a:r>
              <a:rPr lang="en-US" altLang="ja-JP" dirty="0"/>
              <a:t> </a:t>
            </a:r>
            <a:r>
              <a:rPr lang="en-US" altLang="ja-JP" dirty="0" smtClean="0"/>
              <a:t>     </a:t>
            </a:r>
            <a:r>
              <a:rPr lang="en-US" altLang="ja-JP" dirty="0" err="1" smtClean="0"/>
              <a:t>d</a:t>
            </a:r>
            <a:r>
              <a:rPr lang="en-US" altLang="ja-JP" dirty="0" err="1"/>
              <a:t>+Au</a:t>
            </a:r>
            <a:endParaRPr lang="en-US" altLang="ja-JP" sz="2600" dirty="0">
              <a:latin typeface="Arial" charset="0"/>
              <a:ea typeface="ＭＳ Ｐゴシック" charset="0"/>
            </a:endParaRPr>
          </a:p>
        </p:txBody>
      </p:sp>
      <p:grpSp>
        <p:nvGrpSpPr>
          <p:cNvPr id="7" name="Group 6"/>
          <p:cNvGrpSpPr/>
          <p:nvPr/>
        </p:nvGrpSpPr>
        <p:grpSpPr>
          <a:xfrm>
            <a:off x="3635896" y="3284984"/>
            <a:ext cx="5508104" cy="3573016"/>
            <a:chOff x="784313" y="1556792"/>
            <a:chExt cx="8741074" cy="5438489"/>
          </a:xfrm>
        </p:grpSpPr>
        <p:pic>
          <p:nvPicPr>
            <p:cNvPr id="8" name="Picture 2" descr="C:\Users\takao\Documents\Talks\QM2015\PPG161\Figure_3_final.png"/>
            <p:cNvPicPr>
              <a:picLocks noChangeAspect="1" noChangeArrowheads="1"/>
            </p:cNvPicPr>
            <p:nvPr/>
          </p:nvPicPr>
          <p:blipFill>
            <a:blip r:embed="rId4" cstate="print"/>
            <a:srcRect/>
            <a:stretch>
              <a:fillRect/>
            </a:stretch>
          </p:blipFill>
          <p:spPr bwMode="auto">
            <a:xfrm>
              <a:off x="784313" y="2245045"/>
              <a:ext cx="5994891" cy="4750236"/>
            </a:xfrm>
            <a:prstGeom prst="rect">
              <a:avLst/>
            </a:prstGeom>
            <a:noFill/>
          </p:spPr>
        </p:pic>
        <p:sp>
          <p:nvSpPr>
            <p:cNvPr id="9" name="TextBox 8"/>
            <p:cNvSpPr txBox="1"/>
            <p:nvPr/>
          </p:nvSpPr>
          <p:spPr>
            <a:xfrm>
              <a:off x="4212501" y="1556792"/>
              <a:ext cx="5312886" cy="515313"/>
            </a:xfrm>
            <a:prstGeom prst="rect">
              <a:avLst/>
            </a:prstGeom>
            <a:solidFill>
              <a:srgbClr val="FFFF99"/>
            </a:solidFill>
          </p:spPr>
          <p:txBody>
            <a:bodyPr wrap="square" rtlCol="0">
              <a:spAutoFit/>
            </a:bodyPr>
            <a:lstStyle/>
            <a:p>
              <a:r>
                <a:rPr lang="en-US" sz="1600" b="1" dirty="0" smtClean="0">
                  <a:sym typeface="Wingdings" pitchFamily="2" charset="2"/>
                </a:rPr>
                <a:t>PHENIX, PRL114, 192301 (2015)</a:t>
              </a:r>
              <a:endParaRPr lang="en-US" sz="1600" b="1" dirty="0"/>
            </a:p>
          </p:txBody>
        </p:sp>
      </p:grpSp>
      <p:sp>
        <p:nvSpPr>
          <p:cNvPr id="2" name="TextBox 1"/>
          <p:cNvSpPr txBox="1"/>
          <p:nvPr/>
        </p:nvSpPr>
        <p:spPr>
          <a:xfrm>
            <a:off x="7193715" y="4293096"/>
            <a:ext cx="1944216" cy="954107"/>
          </a:xfrm>
          <a:prstGeom prst="rect">
            <a:avLst/>
          </a:prstGeom>
          <a:solidFill>
            <a:srgbClr val="FFFF66"/>
          </a:solidFill>
        </p:spPr>
        <p:txBody>
          <a:bodyPr wrap="square" rtlCol="0">
            <a:spAutoFit/>
          </a:bodyPr>
          <a:lstStyle/>
          <a:p>
            <a:r>
              <a:rPr lang="en-US" dirty="0" smtClean="0"/>
              <a:t>-all charged</a:t>
            </a:r>
          </a:p>
          <a:p>
            <a:r>
              <a:rPr lang="en-US" dirty="0" smtClean="0"/>
              <a:t>-EP – event plane</a:t>
            </a:r>
          </a:p>
          <a:p>
            <a:r>
              <a:rPr lang="en-US" dirty="0" smtClean="0"/>
              <a:t>-2p – Au direction only</a:t>
            </a:r>
            <a:endParaRPr lang="en-US" dirty="0"/>
          </a:p>
        </p:txBody>
      </p:sp>
    </p:spTree>
    <p:extLst>
      <p:ext uri="{BB962C8B-B14F-4D97-AF65-F5344CB8AC3E}">
        <p14:creationId xmlns:p14="http://schemas.microsoft.com/office/powerpoint/2010/main" val="269382481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11</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sp>
        <p:nvSpPr>
          <p:cNvPr id="7" name="TextBox 6"/>
          <p:cNvSpPr txBox="1"/>
          <p:nvPr/>
        </p:nvSpPr>
        <p:spPr>
          <a:xfrm>
            <a:off x="8384" y="0"/>
            <a:ext cx="6291808" cy="584776"/>
          </a:xfrm>
          <a:prstGeom prst="rect">
            <a:avLst/>
          </a:prstGeom>
          <a:solidFill>
            <a:srgbClr val="0000FF"/>
          </a:solidFill>
        </p:spPr>
        <p:txBody>
          <a:bodyPr wrap="square" rtlCol="0">
            <a:spAutoFit/>
          </a:bodyPr>
          <a:lstStyle/>
          <a:p>
            <a:r>
              <a:rPr lang="en-US" sz="3200" dirty="0" smtClean="0">
                <a:solidFill>
                  <a:srgbClr val="FFFFFF"/>
                </a:solidFill>
              </a:rPr>
              <a:t>Single Photon’s  summary:</a:t>
            </a:r>
            <a:endParaRPr lang="en-US" sz="3200" dirty="0">
              <a:solidFill>
                <a:srgbClr val="FFFFFF"/>
              </a:solidFill>
            </a:endParaRPr>
          </a:p>
        </p:txBody>
      </p:sp>
      <p:sp>
        <p:nvSpPr>
          <p:cNvPr id="8" name="TextBox 7"/>
          <p:cNvSpPr txBox="1"/>
          <p:nvPr/>
        </p:nvSpPr>
        <p:spPr>
          <a:xfrm>
            <a:off x="251520" y="1196752"/>
            <a:ext cx="8712968" cy="4093428"/>
          </a:xfrm>
          <a:prstGeom prst="rect">
            <a:avLst/>
          </a:prstGeom>
          <a:noFill/>
        </p:spPr>
        <p:txBody>
          <a:bodyPr wrap="square" rtlCol="0">
            <a:spAutoFit/>
          </a:bodyPr>
          <a:lstStyle/>
          <a:p>
            <a:pPr marL="285750" indent="-285750">
              <a:buFont typeface="Wingdings" charset="2"/>
              <a:buChar char="ü"/>
            </a:pPr>
            <a:r>
              <a:rPr lang="en-US" sz="2000" dirty="0" smtClean="0"/>
              <a:t>An </a:t>
            </a:r>
            <a:r>
              <a:rPr lang="en-US" sz="2000" dirty="0"/>
              <a:t>excess of yield above the </a:t>
            </a:r>
            <a:r>
              <a:rPr lang="en-US" sz="2000" dirty="0" err="1"/>
              <a:t>Ncoll</a:t>
            </a:r>
            <a:r>
              <a:rPr lang="en-US" sz="2000" dirty="0"/>
              <a:t> scaled </a:t>
            </a:r>
            <a:r>
              <a:rPr lang="en-US" sz="2000" dirty="0" err="1"/>
              <a:t>p+p</a:t>
            </a:r>
            <a:r>
              <a:rPr lang="en-US" sz="2000" dirty="0"/>
              <a:t> yield is observed at all </a:t>
            </a:r>
            <a:r>
              <a:rPr lang="en-US" sz="2000" dirty="0" smtClean="0"/>
              <a:t>centralities up </a:t>
            </a:r>
            <a:r>
              <a:rPr lang="en-US" sz="2000" dirty="0"/>
              <a:t>to about </a:t>
            </a:r>
            <a:r>
              <a:rPr lang="en-US" sz="2000" dirty="0" smtClean="0"/>
              <a:t>4GeV</a:t>
            </a:r>
            <a:r>
              <a:rPr lang="en-US" sz="2000" dirty="0"/>
              <a:t>/</a:t>
            </a:r>
            <a:r>
              <a:rPr lang="en-US" sz="2000" dirty="0" smtClean="0"/>
              <a:t>c photon </a:t>
            </a:r>
            <a:r>
              <a:rPr lang="en-US" sz="2000" dirty="0" err="1" smtClean="0"/>
              <a:t>pT</a:t>
            </a:r>
            <a:r>
              <a:rPr lang="en-US" sz="2000" dirty="0" smtClean="0"/>
              <a:t>;</a:t>
            </a:r>
          </a:p>
          <a:p>
            <a:pPr marL="285750" indent="-285750">
              <a:buFont typeface="Wingdings" charset="2"/>
              <a:buChar char="ü"/>
            </a:pPr>
            <a:endParaRPr lang="en-US" sz="2000" dirty="0" smtClean="0"/>
          </a:p>
          <a:p>
            <a:pPr marL="285750" indent="-285750">
              <a:buFont typeface="Wingdings" charset="2"/>
              <a:buChar char="ü"/>
            </a:pPr>
            <a:r>
              <a:rPr lang="en-US" sz="2000" dirty="0" smtClean="0"/>
              <a:t>Prompt photon subtracted </a:t>
            </a:r>
            <a:r>
              <a:rPr lang="en-US" sz="2000" dirty="0" err="1" smtClean="0"/>
              <a:t>pT</a:t>
            </a:r>
            <a:r>
              <a:rPr lang="en-US" sz="2000" dirty="0" smtClean="0"/>
              <a:t> slope of the excess photons is close to ~240Mev and independent of centrality;</a:t>
            </a:r>
          </a:p>
          <a:p>
            <a:pPr marL="285750" indent="-285750">
              <a:buFont typeface="Wingdings" charset="2"/>
              <a:buChar char="ü"/>
            </a:pPr>
            <a:endParaRPr lang="en-US" sz="2000" dirty="0"/>
          </a:p>
          <a:p>
            <a:pPr marL="285750" indent="-285750">
              <a:buFont typeface="Wingdings" charset="2"/>
              <a:buChar char="ü"/>
            </a:pPr>
            <a:r>
              <a:rPr lang="en-US" sz="2000" dirty="0" smtClean="0"/>
              <a:t>Excess </a:t>
            </a:r>
            <a:r>
              <a:rPr lang="en-US" sz="2000" dirty="0"/>
              <a:t>y</a:t>
            </a:r>
            <a:r>
              <a:rPr lang="en-US" sz="2000" dirty="0" smtClean="0"/>
              <a:t>ield </a:t>
            </a:r>
            <a:r>
              <a:rPr lang="en-US" sz="2000" dirty="0"/>
              <a:t>scales as </a:t>
            </a:r>
            <a:r>
              <a:rPr lang="en-US" sz="2000" i="1" dirty="0" smtClean="0"/>
              <a:t>N</a:t>
            </a:r>
            <a:r>
              <a:rPr lang="en-US" sz="2000" baseline="30000" dirty="0" smtClean="0"/>
              <a:t>1.4</a:t>
            </a:r>
            <a:r>
              <a:rPr lang="en-US" sz="2000" dirty="0" smtClean="0"/>
              <a:t> </a:t>
            </a:r>
          </a:p>
          <a:p>
            <a:pPr marL="285750" indent="-285750">
              <a:buFont typeface="Wingdings" charset="2"/>
              <a:buChar char="ü"/>
            </a:pPr>
            <a:endParaRPr lang="en-US" sz="2000" dirty="0"/>
          </a:p>
          <a:p>
            <a:pPr marL="285750" indent="-285750">
              <a:buFont typeface="Wingdings" charset="2"/>
              <a:buChar char="ü"/>
            </a:pPr>
            <a:r>
              <a:rPr lang="en-US" sz="2000" dirty="0" smtClean="0"/>
              <a:t>Photons from affected </a:t>
            </a:r>
            <a:r>
              <a:rPr lang="en-US" sz="2000" dirty="0" err="1" smtClean="0"/>
              <a:t>pT</a:t>
            </a:r>
            <a:r>
              <a:rPr lang="en-US" sz="2000" dirty="0" smtClean="0"/>
              <a:t> range flow  with measured v2 </a:t>
            </a:r>
            <a:r>
              <a:rPr lang="en-US" sz="2000" dirty="0"/>
              <a:t>and v3 </a:t>
            </a:r>
            <a:r>
              <a:rPr lang="en-US" sz="2000" dirty="0" smtClean="0"/>
              <a:t> close to that of </a:t>
            </a:r>
            <a:r>
              <a:rPr lang="en-US" sz="2000" dirty="0" smtClean="0">
                <a:latin typeface="Symbol" charset="2"/>
                <a:cs typeface="Symbol" charset="2"/>
              </a:rPr>
              <a:t>p</a:t>
            </a:r>
            <a:r>
              <a:rPr lang="en-US" sz="2000" baseline="30000" dirty="0" smtClean="0"/>
              <a:t>0</a:t>
            </a:r>
            <a:r>
              <a:rPr lang="en-US" sz="2000" dirty="0" smtClean="0"/>
              <a:t>’s;</a:t>
            </a:r>
          </a:p>
          <a:p>
            <a:pPr marL="285750" indent="-285750">
              <a:buFont typeface="Wingdings" charset="2"/>
              <a:buChar char="ü"/>
            </a:pPr>
            <a:endParaRPr lang="en-US" sz="2000" dirty="0"/>
          </a:p>
          <a:p>
            <a:pPr marL="285750" indent="-285750">
              <a:buFont typeface="Wingdings" charset="2"/>
              <a:buChar char="ü"/>
            </a:pPr>
            <a:r>
              <a:rPr lang="en-US" sz="2000" dirty="0" smtClean="0"/>
              <a:t>Theoretical </a:t>
            </a:r>
            <a:r>
              <a:rPr lang="en-US" sz="2000" dirty="0"/>
              <a:t>picture is </a:t>
            </a:r>
            <a:r>
              <a:rPr lang="en-US" sz="2000" dirty="0" smtClean="0"/>
              <a:t>incomplete at best. Large excess points to early emission, large flow points to late emission.</a:t>
            </a:r>
            <a:endParaRPr lang="en-US" sz="2000" dirty="0"/>
          </a:p>
        </p:txBody>
      </p:sp>
    </p:spTree>
    <p:extLst>
      <p:ext uri="{BB962C8B-B14F-4D97-AF65-F5344CB8AC3E}">
        <p14:creationId xmlns:p14="http://schemas.microsoft.com/office/powerpoint/2010/main" val="91454696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12</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grpSp>
        <p:nvGrpSpPr>
          <p:cNvPr id="12" name="Group 11"/>
          <p:cNvGrpSpPr/>
          <p:nvPr/>
        </p:nvGrpSpPr>
        <p:grpSpPr>
          <a:xfrm>
            <a:off x="-29743" y="1196752"/>
            <a:ext cx="4203890" cy="4320480"/>
            <a:chOff x="8071" y="1196752"/>
            <a:chExt cx="3987866" cy="4200771"/>
          </a:xfrm>
        </p:grpSpPr>
        <p:pic>
          <p:nvPicPr>
            <p:cNvPr id="7" name="Picture 6"/>
            <p:cNvPicPr>
              <a:picLocks noChangeAspect="1"/>
            </p:cNvPicPr>
            <p:nvPr/>
          </p:nvPicPr>
          <p:blipFill>
            <a:blip r:embed="rId3"/>
            <a:stretch>
              <a:fillRect/>
            </a:stretch>
          </p:blipFill>
          <p:spPr>
            <a:xfrm>
              <a:off x="8071" y="1196752"/>
              <a:ext cx="3987866" cy="4200771"/>
            </a:xfrm>
            <a:prstGeom prst="rect">
              <a:avLst/>
            </a:prstGeom>
          </p:spPr>
        </p:pic>
        <p:sp>
          <p:nvSpPr>
            <p:cNvPr id="11" name="TextBox 10"/>
            <p:cNvSpPr txBox="1"/>
            <p:nvPr/>
          </p:nvSpPr>
          <p:spPr>
            <a:xfrm>
              <a:off x="467544" y="1196752"/>
              <a:ext cx="72008" cy="307777"/>
            </a:xfrm>
            <a:prstGeom prst="rect">
              <a:avLst/>
            </a:prstGeom>
            <a:noFill/>
          </p:spPr>
          <p:txBody>
            <a:bodyPr wrap="square" rtlCol="0">
              <a:spAutoFit/>
            </a:bodyPr>
            <a:lstStyle/>
            <a:p>
              <a:r>
                <a:rPr lang="en-US" dirty="0" smtClean="0"/>
                <a:t>PHENIX </a:t>
              </a:r>
              <a:endParaRPr lang="en-US" dirty="0"/>
            </a:p>
          </p:txBody>
        </p:sp>
      </p:grpSp>
      <p:grpSp>
        <p:nvGrpSpPr>
          <p:cNvPr id="13" name="Group 12"/>
          <p:cNvGrpSpPr/>
          <p:nvPr/>
        </p:nvGrpSpPr>
        <p:grpSpPr>
          <a:xfrm>
            <a:off x="3995936" y="1124744"/>
            <a:ext cx="4826482" cy="4464496"/>
            <a:chOff x="3821846" y="1124744"/>
            <a:chExt cx="4826482" cy="4464496"/>
          </a:xfrm>
        </p:grpSpPr>
        <p:pic>
          <p:nvPicPr>
            <p:cNvPr id="9" name="Picture 8"/>
            <p:cNvPicPr>
              <a:picLocks noChangeAspect="1"/>
            </p:cNvPicPr>
            <p:nvPr/>
          </p:nvPicPr>
          <p:blipFill>
            <a:blip r:embed="rId4"/>
            <a:stretch>
              <a:fillRect/>
            </a:stretch>
          </p:blipFill>
          <p:spPr>
            <a:xfrm>
              <a:off x="3821846" y="1268760"/>
              <a:ext cx="4826482" cy="4320480"/>
            </a:xfrm>
            <a:prstGeom prst="rect">
              <a:avLst/>
            </a:prstGeom>
          </p:spPr>
        </p:pic>
        <p:sp>
          <p:nvSpPr>
            <p:cNvPr id="10" name="TextBox 9"/>
            <p:cNvSpPr txBox="1"/>
            <p:nvPr/>
          </p:nvSpPr>
          <p:spPr>
            <a:xfrm>
              <a:off x="5364088" y="1124744"/>
              <a:ext cx="2664296" cy="307777"/>
            </a:xfrm>
            <a:prstGeom prst="rect">
              <a:avLst/>
            </a:prstGeom>
            <a:noFill/>
          </p:spPr>
          <p:txBody>
            <a:bodyPr wrap="square" rtlCol="0">
              <a:spAutoFit/>
            </a:bodyPr>
            <a:lstStyle/>
            <a:p>
              <a:r>
                <a:rPr lang="en-US" dirty="0" smtClean="0"/>
                <a:t>STAR, PRL 113 022301 (2014)</a:t>
              </a:r>
              <a:endParaRPr lang="en-US" dirty="0"/>
            </a:p>
          </p:txBody>
        </p:sp>
      </p:grpSp>
      <p:sp>
        <p:nvSpPr>
          <p:cNvPr id="14" name="Title 2"/>
          <p:cNvSpPr txBox="1">
            <a:spLocks/>
          </p:cNvSpPr>
          <p:nvPr/>
        </p:nvSpPr>
        <p:spPr>
          <a:xfrm>
            <a:off x="-32155" y="0"/>
            <a:ext cx="7052427" cy="692696"/>
          </a:xfrm>
          <a:prstGeom prst="roundRect">
            <a:avLst>
              <a:gd name="adj" fmla="val 0"/>
            </a:avLst>
          </a:prstGeom>
          <a:solidFill>
            <a:srgbClr val="FF0000"/>
          </a:solidFill>
        </p:spPr>
        <p:txBody>
          <a:bodyPr/>
          <a:lstStyle>
            <a:lvl1pPr algn="l" rtl="0" eaLnBrk="0" fontAlgn="base"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a:lstStyle>
          <a:p>
            <a:r>
              <a:rPr lang="en-US" dirty="0" smtClean="0">
                <a:solidFill>
                  <a:srgbClr val="FFFFFF"/>
                </a:solidFill>
              </a:rPr>
              <a:t>Low Mass </a:t>
            </a:r>
            <a:r>
              <a:rPr lang="en-US" dirty="0" err="1" smtClean="0">
                <a:solidFill>
                  <a:srgbClr val="FFFFFF"/>
                </a:solidFill>
              </a:rPr>
              <a:t>e</a:t>
            </a:r>
            <a:r>
              <a:rPr lang="en-US" baseline="30000" dirty="0" err="1" smtClean="0">
                <a:solidFill>
                  <a:srgbClr val="FFFFFF"/>
                </a:solidFill>
                <a:latin typeface="Symbol" panose="05050102010706020507" pitchFamily="18" charset="2"/>
              </a:rPr>
              <a:t>+</a:t>
            </a:r>
            <a:r>
              <a:rPr lang="en-US" dirty="0" err="1" smtClean="0">
                <a:solidFill>
                  <a:srgbClr val="FFFFFF"/>
                </a:solidFill>
              </a:rPr>
              <a:t>e</a:t>
            </a:r>
            <a:r>
              <a:rPr lang="en-US" baseline="30000" dirty="0" smtClean="0">
                <a:solidFill>
                  <a:srgbClr val="FFFFFF"/>
                </a:solidFill>
                <a:latin typeface="Symbol" panose="05050102010706020507" pitchFamily="18" charset="2"/>
              </a:rPr>
              <a:t>-</a:t>
            </a:r>
            <a:r>
              <a:rPr lang="en-US" dirty="0" smtClean="0">
                <a:solidFill>
                  <a:srgbClr val="FFFFFF"/>
                </a:solidFill>
              </a:rPr>
              <a:t> Pair Emission</a:t>
            </a:r>
            <a:endParaRPr lang="en-US" dirty="0">
              <a:solidFill>
                <a:srgbClr val="FFFFFF"/>
              </a:solidFill>
            </a:endParaRPr>
          </a:p>
        </p:txBody>
      </p:sp>
    </p:spTree>
    <p:extLst>
      <p:ext uri="{BB962C8B-B14F-4D97-AF65-F5344CB8AC3E}">
        <p14:creationId xmlns:p14="http://schemas.microsoft.com/office/powerpoint/2010/main" val="346464061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13</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9" name="Picture 8"/>
          <p:cNvPicPr>
            <a:picLocks noChangeAspect="1"/>
          </p:cNvPicPr>
          <p:nvPr/>
        </p:nvPicPr>
        <p:blipFill>
          <a:blip r:embed="rId3"/>
          <a:stretch>
            <a:fillRect/>
          </a:stretch>
        </p:blipFill>
        <p:spPr>
          <a:xfrm>
            <a:off x="755576" y="1628800"/>
            <a:ext cx="8064896" cy="4939602"/>
          </a:xfrm>
          <a:prstGeom prst="rect">
            <a:avLst/>
          </a:prstGeom>
        </p:spPr>
      </p:pic>
      <p:sp>
        <p:nvSpPr>
          <p:cNvPr id="10" name="TextBox 9"/>
          <p:cNvSpPr txBox="1"/>
          <p:nvPr/>
        </p:nvSpPr>
        <p:spPr>
          <a:xfrm>
            <a:off x="0" y="0"/>
            <a:ext cx="7452320" cy="1446550"/>
          </a:xfrm>
          <a:prstGeom prst="rect">
            <a:avLst/>
          </a:prstGeom>
          <a:solidFill>
            <a:srgbClr val="FF0000"/>
          </a:solidFill>
        </p:spPr>
        <p:txBody>
          <a:bodyPr wrap="square" rtlCol="0">
            <a:spAutoFit/>
          </a:bodyPr>
          <a:lstStyle/>
          <a:p>
            <a:r>
              <a:rPr lang="en-US" sz="2800" dirty="0" smtClean="0">
                <a:solidFill>
                  <a:srgbClr val="FFFFFF"/>
                </a:solidFill>
              </a:rPr>
              <a:t>Resolution:  PHENIX+HBD Data from 2010</a:t>
            </a:r>
          </a:p>
          <a:p>
            <a:pPr marL="285750" indent="-285750">
              <a:buFontTx/>
              <a:buChar char="-"/>
            </a:pPr>
            <a:r>
              <a:rPr lang="en-US" sz="2000" dirty="0" smtClean="0">
                <a:solidFill>
                  <a:srgbClr val="FFFFFF"/>
                </a:solidFill>
              </a:rPr>
              <a:t>Active rejection of conversion and </a:t>
            </a:r>
            <a:r>
              <a:rPr lang="en-US" sz="2000" dirty="0" err="1" smtClean="0">
                <a:solidFill>
                  <a:srgbClr val="FFFFFF"/>
                </a:solidFill>
              </a:rPr>
              <a:t>Dalitz</a:t>
            </a:r>
            <a:r>
              <a:rPr lang="en-US" sz="2000" dirty="0" smtClean="0">
                <a:solidFill>
                  <a:srgbClr val="FFFFFF"/>
                </a:solidFill>
              </a:rPr>
              <a:t> pairs;</a:t>
            </a:r>
          </a:p>
          <a:p>
            <a:pPr marL="285750" indent="-285750">
              <a:buFontTx/>
              <a:buChar char="-"/>
            </a:pPr>
            <a:r>
              <a:rPr lang="en-US" sz="2000" dirty="0" smtClean="0">
                <a:solidFill>
                  <a:srgbClr val="FFFFFF"/>
                </a:solidFill>
              </a:rPr>
              <a:t>Improved hadron rejection;</a:t>
            </a:r>
          </a:p>
          <a:p>
            <a:pPr marL="285750" indent="-285750">
              <a:buFontTx/>
              <a:buChar char="-"/>
            </a:pPr>
            <a:r>
              <a:rPr lang="en-US" sz="2000" dirty="0" smtClean="0">
                <a:solidFill>
                  <a:srgbClr val="FFFFFF"/>
                </a:solidFill>
              </a:rPr>
              <a:t>Improved analysis technique.</a:t>
            </a:r>
          </a:p>
        </p:txBody>
      </p:sp>
    </p:spTree>
    <p:extLst>
      <p:ext uri="{BB962C8B-B14F-4D97-AF65-F5344CB8AC3E}">
        <p14:creationId xmlns:p14="http://schemas.microsoft.com/office/powerpoint/2010/main" val="3439140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424855" y="993877"/>
            <a:ext cx="4453780" cy="3084003"/>
          </a:xfrm>
          <a:prstGeom prst="rect">
            <a:avLst/>
          </a:prstGeom>
        </p:spPr>
      </p:pic>
      <p:sp>
        <p:nvSpPr>
          <p:cNvPr id="4" name="Slide Number Placeholder 3"/>
          <p:cNvSpPr>
            <a:spLocks noGrp="1"/>
          </p:cNvSpPr>
          <p:nvPr>
            <p:ph type="sldNum" sz="quarter" idx="4294967295"/>
          </p:nvPr>
        </p:nvSpPr>
        <p:spPr>
          <a:xfrm>
            <a:off x="3467100" y="6584950"/>
            <a:ext cx="2133600" cy="476250"/>
          </a:xfrm>
          <a:prstGeom prst="rect">
            <a:avLst/>
          </a:prstGeom>
        </p:spPr>
        <p:txBody>
          <a:bodyPr/>
          <a:lstStyle/>
          <a:p>
            <a:pPr>
              <a:defRPr/>
            </a:pPr>
            <a:fld id="{135EE78E-5777-4D05-9851-C078A0AB136D}" type="slidenum">
              <a:rPr lang="en-US" smtClean="0"/>
              <a:pPr>
                <a:defRPr/>
              </a:pPr>
              <a:t>14</a:t>
            </a:fld>
            <a:endParaRPr lang="en-US" dirty="0"/>
          </a:p>
        </p:txBody>
      </p:sp>
      <p:sp>
        <p:nvSpPr>
          <p:cNvPr id="8" name="TextBox 7"/>
          <p:cNvSpPr txBox="1"/>
          <p:nvPr/>
        </p:nvSpPr>
        <p:spPr>
          <a:xfrm>
            <a:off x="5654168" y="686100"/>
            <a:ext cx="2808782" cy="307777"/>
          </a:xfrm>
          <a:prstGeom prst="rect">
            <a:avLst/>
          </a:prstGeom>
          <a:noFill/>
        </p:spPr>
        <p:txBody>
          <a:bodyPr wrap="none" rtlCol="0">
            <a:spAutoFit/>
          </a:bodyPr>
          <a:lstStyle/>
          <a:p>
            <a:r>
              <a:rPr lang="en-US" sz="1400" i="1" dirty="0" smtClean="0">
                <a:solidFill>
                  <a:schemeClr val="accent2"/>
                </a:solidFill>
              </a:rPr>
              <a:t>PHENIX: </a:t>
            </a:r>
            <a:r>
              <a:rPr lang="en-US" sz="1400" i="1" dirty="0" err="1" smtClean="0">
                <a:solidFill>
                  <a:schemeClr val="accent2"/>
                </a:solidFill>
              </a:rPr>
              <a:t>arXiv</a:t>
            </a:r>
            <a:r>
              <a:rPr lang="en-US" sz="1400" i="1" dirty="0" smtClean="0">
                <a:solidFill>
                  <a:schemeClr val="accent2"/>
                </a:solidFill>
              </a:rPr>
              <a:t> 1509.04667 (2015)</a:t>
            </a:r>
            <a:endParaRPr lang="en-US" sz="1400" i="1" dirty="0">
              <a:solidFill>
                <a:schemeClr val="accent2"/>
              </a:solidFill>
            </a:endParaRPr>
          </a:p>
        </p:txBody>
      </p:sp>
      <p:sp>
        <p:nvSpPr>
          <p:cNvPr id="9" name="Content Placeholder 1"/>
          <p:cNvSpPr txBox="1">
            <a:spLocks/>
          </p:cNvSpPr>
          <p:nvPr/>
        </p:nvSpPr>
        <p:spPr bwMode="auto">
          <a:xfrm>
            <a:off x="4825433" y="3926158"/>
            <a:ext cx="4553697" cy="2599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85000"/>
              <a:buFont typeface="Monotype Sorts" pitchFamily="2" charset="2"/>
              <a:buBlip>
                <a:blip r:embed="rId4"/>
              </a:buBlip>
              <a:defRPr sz="2000" b="1">
                <a:solidFill>
                  <a:schemeClr val="tx1"/>
                </a:solidFill>
                <a:latin typeface="+mn-lt"/>
                <a:ea typeface="+mn-ea"/>
                <a:cs typeface="+mn-cs"/>
              </a:defRPr>
            </a:lvl1pPr>
            <a:lvl2pPr marL="742950" indent="-285750" algn="l" rtl="0" eaLnBrk="0" fontAlgn="base" hangingPunct="0">
              <a:lnSpc>
                <a:spcPct val="85000"/>
              </a:lnSpc>
              <a:spcBef>
                <a:spcPct val="20000"/>
              </a:spcBef>
              <a:spcAft>
                <a:spcPct val="0"/>
              </a:spcAft>
              <a:buSzPct val="60000"/>
              <a:buFont typeface="Monotype Sorts" pitchFamily="2" charset="2"/>
              <a:buBlip>
                <a:blip r:embed="rId5"/>
              </a:buBlip>
              <a:defRPr b="1">
                <a:solidFill>
                  <a:schemeClr val="accent2"/>
                </a:solidFill>
                <a:latin typeface="+mn-lt"/>
              </a:defRPr>
            </a:lvl2pPr>
            <a:lvl3pPr marL="1143000" indent="-228600" algn="l" rtl="0" eaLnBrk="0" fontAlgn="base" hangingPunct="0">
              <a:lnSpc>
                <a:spcPct val="85000"/>
              </a:lnSpc>
              <a:spcBef>
                <a:spcPct val="20000"/>
              </a:spcBef>
              <a:spcAft>
                <a:spcPct val="0"/>
              </a:spcAft>
              <a:defRPr sz="1600" b="1">
                <a:solidFill>
                  <a:schemeClr val="tx1"/>
                </a:solidFill>
                <a:latin typeface="+mn-lt"/>
              </a:defRPr>
            </a:lvl3pPr>
            <a:lvl4pPr marL="1600200" indent="-228600" algn="l" rtl="0" eaLnBrk="0" fontAlgn="base" hangingPunct="0">
              <a:lnSpc>
                <a:spcPct val="85000"/>
              </a:lnSpc>
              <a:spcBef>
                <a:spcPct val="20000"/>
              </a:spcBef>
              <a:spcAft>
                <a:spcPct val="0"/>
              </a:spcAft>
              <a:buChar char="–"/>
              <a:defRPr sz="1400" b="1">
                <a:solidFill>
                  <a:schemeClr val="tx1"/>
                </a:solidFill>
                <a:latin typeface="+mn-lt"/>
              </a:defRPr>
            </a:lvl4pPr>
            <a:lvl5pPr marL="2057400" indent="-228600" algn="l" rtl="0" eaLnBrk="0" fontAlgn="base" hangingPunct="0">
              <a:lnSpc>
                <a:spcPct val="85000"/>
              </a:lnSpc>
              <a:spcBef>
                <a:spcPct val="20000"/>
              </a:spcBef>
              <a:spcAft>
                <a:spcPct val="0"/>
              </a:spcAft>
              <a:buChar char="»"/>
              <a:defRPr sz="1400" b="1">
                <a:solidFill>
                  <a:schemeClr val="tx1"/>
                </a:solidFill>
                <a:latin typeface="+mn-lt"/>
              </a:defRPr>
            </a:lvl5pPr>
            <a:lvl6pPr marL="2514600" indent="-228600" algn="l" rtl="0" eaLnBrk="0" fontAlgn="base" hangingPunct="0">
              <a:lnSpc>
                <a:spcPct val="85000"/>
              </a:lnSpc>
              <a:spcBef>
                <a:spcPct val="20000"/>
              </a:spcBef>
              <a:spcAft>
                <a:spcPct val="0"/>
              </a:spcAft>
              <a:buChar char="»"/>
              <a:defRPr sz="1400" b="1">
                <a:solidFill>
                  <a:schemeClr val="tx1"/>
                </a:solidFill>
                <a:latin typeface="+mn-lt"/>
              </a:defRPr>
            </a:lvl6pPr>
            <a:lvl7pPr marL="2971800" indent="-228600" algn="l" rtl="0" eaLnBrk="0" fontAlgn="base" hangingPunct="0">
              <a:lnSpc>
                <a:spcPct val="85000"/>
              </a:lnSpc>
              <a:spcBef>
                <a:spcPct val="20000"/>
              </a:spcBef>
              <a:spcAft>
                <a:spcPct val="0"/>
              </a:spcAft>
              <a:buChar char="»"/>
              <a:defRPr sz="1400" b="1">
                <a:solidFill>
                  <a:schemeClr val="tx1"/>
                </a:solidFill>
                <a:latin typeface="+mn-lt"/>
              </a:defRPr>
            </a:lvl7pPr>
            <a:lvl8pPr marL="3429000" indent="-228600" algn="l" rtl="0" eaLnBrk="0" fontAlgn="base" hangingPunct="0">
              <a:lnSpc>
                <a:spcPct val="85000"/>
              </a:lnSpc>
              <a:spcBef>
                <a:spcPct val="20000"/>
              </a:spcBef>
              <a:spcAft>
                <a:spcPct val="0"/>
              </a:spcAft>
              <a:buChar char="»"/>
              <a:defRPr sz="1400" b="1">
                <a:solidFill>
                  <a:schemeClr val="tx1"/>
                </a:solidFill>
                <a:latin typeface="+mn-lt"/>
              </a:defRPr>
            </a:lvl8pPr>
            <a:lvl9pPr marL="3886200" indent="-228600" algn="l" rtl="0" eaLnBrk="0" fontAlgn="base" hangingPunct="0">
              <a:lnSpc>
                <a:spcPct val="85000"/>
              </a:lnSpc>
              <a:spcBef>
                <a:spcPct val="20000"/>
              </a:spcBef>
              <a:spcAft>
                <a:spcPct val="0"/>
              </a:spcAft>
              <a:buChar char="»"/>
              <a:defRPr sz="1400" b="1">
                <a:solidFill>
                  <a:schemeClr val="tx1"/>
                </a:solidFill>
                <a:latin typeface="+mn-lt"/>
              </a:defRPr>
            </a:lvl9pPr>
          </a:lstStyle>
          <a:p>
            <a:r>
              <a:rPr lang="en-US" kern="0" dirty="0" smtClean="0"/>
              <a:t>Moderate enhancement </a:t>
            </a:r>
          </a:p>
          <a:p>
            <a:pPr lvl="1"/>
            <a:r>
              <a:rPr lang="en-US" kern="0" dirty="0" smtClean="0"/>
              <a:t>for 300 &lt; m &lt; 750 MeV factor*</a:t>
            </a:r>
          </a:p>
          <a:p>
            <a:pPr marL="457200" lvl="1" indent="0">
              <a:buNone/>
            </a:pPr>
            <a:r>
              <a:rPr lang="en-US" kern="0" dirty="0"/>
              <a:t> </a:t>
            </a:r>
            <a:r>
              <a:rPr lang="en-US" kern="0" dirty="0" smtClean="0"/>
              <a:t>    </a:t>
            </a:r>
            <a:r>
              <a:rPr lang="en-US" kern="0" dirty="0" err="1" smtClean="0"/>
              <a:t>min.bias</a:t>
            </a:r>
            <a:r>
              <a:rPr lang="en-US" kern="0" dirty="0" smtClean="0"/>
              <a:t>  2.3 </a:t>
            </a:r>
            <a:r>
              <a:rPr lang="en-US" kern="0" dirty="0" smtClean="0">
                <a:sym typeface="Symbol" panose="05050102010706020507" pitchFamily="18" charset="2"/>
              </a:rPr>
              <a:t> 0.4  0.4 </a:t>
            </a:r>
            <a:r>
              <a:rPr lang="en-US" kern="0" dirty="0">
                <a:sym typeface="Symbol" panose="05050102010706020507" pitchFamily="18" charset="2"/>
              </a:rPr>
              <a:t> </a:t>
            </a:r>
            <a:r>
              <a:rPr lang="en-US" kern="0" dirty="0" smtClean="0">
                <a:sym typeface="Symbol" panose="05050102010706020507" pitchFamily="18" charset="2"/>
              </a:rPr>
              <a:t>0.2</a:t>
            </a:r>
          </a:p>
          <a:p>
            <a:pPr marL="457200" lvl="1" indent="0">
              <a:buNone/>
            </a:pPr>
            <a:r>
              <a:rPr lang="en-US" kern="0" dirty="0" smtClean="0">
                <a:sym typeface="Symbol" panose="05050102010706020507" pitchFamily="18" charset="2"/>
              </a:rPr>
              <a:t>     central    3.2  1.0  0.7 </a:t>
            </a:r>
            <a:r>
              <a:rPr lang="en-US" kern="0" dirty="0">
                <a:sym typeface="Symbol" panose="05050102010706020507" pitchFamily="18" charset="2"/>
              </a:rPr>
              <a:t> </a:t>
            </a:r>
            <a:r>
              <a:rPr lang="en-US" kern="0" dirty="0" smtClean="0">
                <a:sym typeface="Symbol" panose="05050102010706020507" pitchFamily="18" charset="2"/>
              </a:rPr>
              <a:t>0.2</a:t>
            </a:r>
            <a:endParaRPr lang="en-US" kern="0" dirty="0" smtClean="0"/>
          </a:p>
          <a:p>
            <a:r>
              <a:rPr lang="en-US" kern="0" dirty="0" smtClean="0"/>
              <a:t>Smaller than previous result</a:t>
            </a:r>
          </a:p>
          <a:p>
            <a:r>
              <a:rPr lang="en-US" kern="0" dirty="0"/>
              <a:t>C</a:t>
            </a:r>
            <a:r>
              <a:rPr lang="en-US" kern="0" dirty="0" smtClean="0"/>
              <a:t>onsistent with STAR data </a:t>
            </a:r>
          </a:p>
          <a:p>
            <a:r>
              <a:rPr lang="en-US" kern="0" dirty="0" smtClean="0"/>
              <a:t>Consistent with  </a:t>
            </a:r>
            <a:r>
              <a:rPr lang="en-US" kern="0" dirty="0" smtClean="0">
                <a:latin typeface="Symbol" panose="05050102010706020507" pitchFamily="18" charset="2"/>
              </a:rPr>
              <a:t>r</a:t>
            </a:r>
            <a:r>
              <a:rPr lang="en-US" kern="0" dirty="0" smtClean="0"/>
              <a:t> </a:t>
            </a:r>
            <a:r>
              <a:rPr lang="en-US" kern="0" dirty="0"/>
              <a:t>broadening</a:t>
            </a:r>
          </a:p>
          <a:p>
            <a:endParaRPr lang="en-US" kern="0" dirty="0" smtClean="0"/>
          </a:p>
        </p:txBody>
      </p:sp>
      <p:sp>
        <p:nvSpPr>
          <p:cNvPr id="5" name="TextBox 4"/>
          <p:cNvSpPr txBox="1"/>
          <p:nvPr/>
        </p:nvSpPr>
        <p:spPr>
          <a:xfrm>
            <a:off x="5425440" y="6532432"/>
            <a:ext cx="2099101" cy="276999"/>
          </a:xfrm>
          <a:prstGeom prst="rect">
            <a:avLst/>
          </a:prstGeom>
          <a:noFill/>
        </p:spPr>
        <p:txBody>
          <a:bodyPr wrap="none" rtlCol="0">
            <a:spAutoFit/>
          </a:bodyPr>
          <a:lstStyle/>
          <a:p>
            <a:r>
              <a:rPr lang="en-US" sz="1200" b="0" i="1" dirty="0" smtClean="0"/>
              <a:t>*binary scaled PYTHIA for c/b</a:t>
            </a:r>
            <a:endParaRPr lang="en-US" sz="1200" b="0" i="1" dirty="0"/>
          </a:p>
        </p:txBody>
      </p:sp>
      <p:sp>
        <p:nvSpPr>
          <p:cNvPr id="13" name="TextBox 12"/>
          <p:cNvSpPr txBox="1"/>
          <p:nvPr/>
        </p:nvSpPr>
        <p:spPr>
          <a:xfrm>
            <a:off x="676585" y="5623300"/>
            <a:ext cx="3607383" cy="1015663"/>
          </a:xfrm>
          <a:prstGeom prst="rect">
            <a:avLst/>
          </a:prstGeom>
          <a:solidFill>
            <a:schemeClr val="accent2"/>
          </a:solidFill>
        </p:spPr>
        <p:txBody>
          <a:bodyPr wrap="square" rtlCol="0">
            <a:spAutoFit/>
          </a:bodyPr>
          <a:lstStyle/>
          <a:p>
            <a:pPr algn="ctr"/>
            <a:r>
              <a:rPr lang="en-US" sz="2000" dirty="0" smtClean="0">
                <a:solidFill>
                  <a:srgbClr val="FFFF00"/>
                </a:solidFill>
              </a:rPr>
              <a:t>Moderate enhancement consistent with </a:t>
            </a:r>
            <a:r>
              <a:rPr lang="en-US" sz="2000" kern="0" dirty="0">
                <a:solidFill>
                  <a:srgbClr val="FFFF00"/>
                </a:solidFill>
                <a:latin typeface="Symbol" panose="05050102010706020507" pitchFamily="18" charset="2"/>
              </a:rPr>
              <a:t>r</a:t>
            </a:r>
            <a:r>
              <a:rPr lang="en-US" sz="2000" kern="0" dirty="0">
                <a:solidFill>
                  <a:srgbClr val="FFFF00"/>
                </a:solidFill>
              </a:rPr>
              <a:t> </a:t>
            </a:r>
            <a:r>
              <a:rPr lang="en-US" sz="2000" kern="0" dirty="0" smtClean="0">
                <a:solidFill>
                  <a:srgbClr val="FFFF00"/>
                </a:solidFill>
              </a:rPr>
              <a:t>broadening</a:t>
            </a:r>
            <a:endParaRPr lang="en-US" sz="2000" kern="0" dirty="0">
              <a:solidFill>
                <a:srgbClr val="FFFF00"/>
              </a:solidFill>
            </a:endParaRPr>
          </a:p>
        </p:txBody>
      </p:sp>
      <p:sp>
        <p:nvSpPr>
          <p:cNvPr id="12" name="Title 2"/>
          <p:cNvSpPr txBox="1">
            <a:spLocks/>
          </p:cNvSpPr>
          <p:nvPr/>
        </p:nvSpPr>
        <p:spPr bwMode="auto">
          <a:xfrm>
            <a:off x="0" y="0"/>
            <a:ext cx="9144000" cy="457200"/>
          </a:xfrm>
          <a:prstGeom prst="rect">
            <a:avLst/>
          </a:prstGeom>
          <a:solidFill>
            <a:srgbClr val="FF0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Times New Roman" pitchFamily="18" charset="0"/>
              </a:defRPr>
            </a:lvl2pPr>
            <a:lvl3pPr algn="ctr" rtl="0" eaLnBrk="0" fontAlgn="base" hangingPunct="0">
              <a:spcBef>
                <a:spcPct val="0"/>
              </a:spcBef>
              <a:spcAft>
                <a:spcPct val="0"/>
              </a:spcAft>
              <a:defRPr sz="3200" b="1">
                <a:solidFill>
                  <a:schemeClr val="accent2"/>
                </a:solidFill>
                <a:latin typeface="Times New Roman" pitchFamily="18" charset="0"/>
              </a:defRPr>
            </a:lvl3pPr>
            <a:lvl4pPr algn="ctr" rtl="0" eaLnBrk="0" fontAlgn="base" hangingPunct="0">
              <a:spcBef>
                <a:spcPct val="0"/>
              </a:spcBef>
              <a:spcAft>
                <a:spcPct val="0"/>
              </a:spcAft>
              <a:defRPr sz="3200" b="1">
                <a:solidFill>
                  <a:schemeClr val="accent2"/>
                </a:solidFill>
                <a:latin typeface="Times New Roman" pitchFamily="18" charset="0"/>
              </a:defRPr>
            </a:lvl4pPr>
            <a:lvl5pPr algn="ctr" rtl="0" eaLnBrk="0" fontAlgn="base" hangingPunct="0">
              <a:spcBef>
                <a:spcPct val="0"/>
              </a:spcBef>
              <a:spcAft>
                <a:spcPct val="0"/>
              </a:spcAft>
              <a:defRPr sz="3200" b="1">
                <a:solidFill>
                  <a:schemeClr val="accent2"/>
                </a:solidFill>
                <a:latin typeface="Times New Roman" pitchFamily="18" charset="0"/>
              </a:defRPr>
            </a:lvl5pPr>
            <a:lvl6pPr marL="457200" algn="ctr" rtl="0" eaLnBrk="0" fontAlgn="base" hangingPunct="0">
              <a:spcBef>
                <a:spcPct val="0"/>
              </a:spcBef>
              <a:spcAft>
                <a:spcPct val="0"/>
              </a:spcAft>
              <a:defRPr sz="3200" b="1">
                <a:solidFill>
                  <a:schemeClr val="accent2"/>
                </a:solidFill>
                <a:latin typeface="Times New Roman" pitchFamily="18" charset="0"/>
              </a:defRPr>
            </a:lvl6pPr>
            <a:lvl7pPr marL="914400" algn="ctr" rtl="0" eaLnBrk="0" fontAlgn="base" hangingPunct="0">
              <a:spcBef>
                <a:spcPct val="0"/>
              </a:spcBef>
              <a:spcAft>
                <a:spcPct val="0"/>
              </a:spcAft>
              <a:defRPr sz="3200" b="1">
                <a:solidFill>
                  <a:schemeClr val="accent2"/>
                </a:solidFill>
                <a:latin typeface="Times New Roman" pitchFamily="18" charset="0"/>
              </a:defRPr>
            </a:lvl7pPr>
            <a:lvl8pPr marL="1371600" algn="ctr" rtl="0" eaLnBrk="0" fontAlgn="base" hangingPunct="0">
              <a:spcBef>
                <a:spcPct val="0"/>
              </a:spcBef>
              <a:spcAft>
                <a:spcPct val="0"/>
              </a:spcAft>
              <a:defRPr sz="3200" b="1">
                <a:solidFill>
                  <a:schemeClr val="accent2"/>
                </a:solidFill>
                <a:latin typeface="Times New Roman" pitchFamily="18" charset="0"/>
              </a:defRPr>
            </a:lvl8pPr>
            <a:lvl9pPr marL="1828800" algn="ctr" rtl="0" eaLnBrk="0" fontAlgn="base" hangingPunct="0">
              <a:spcBef>
                <a:spcPct val="0"/>
              </a:spcBef>
              <a:spcAft>
                <a:spcPct val="0"/>
              </a:spcAft>
              <a:defRPr sz="3200" b="1">
                <a:solidFill>
                  <a:schemeClr val="accent2"/>
                </a:solidFill>
                <a:latin typeface="Times New Roman" pitchFamily="18" charset="0"/>
              </a:defRPr>
            </a:lvl9pPr>
          </a:lstStyle>
          <a:p>
            <a:r>
              <a:rPr lang="en-US" kern="0" dirty="0" smtClean="0">
                <a:solidFill>
                  <a:srgbClr val="FFFFFF"/>
                </a:solidFill>
              </a:rPr>
              <a:t>Moderate Enhancement in 200 </a:t>
            </a:r>
            <a:r>
              <a:rPr lang="en-US" kern="0" dirty="0" err="1" smtClean="0">
                <a:solidFill>
                  <a:srgbClr val="FFFFFF"/>
                </a:solidFill>
              </a:rPr>
              <a:t>GeV</a:t>
            </a:r>
            <a:r>
              <a:rPr lang="en-US" kern="0" dirty="0" smtClean="0">
                <a:solidFill>
                  <a:srgbClr val="FFFFFF"/>
                </a:solidFill>
              </a:rPr>
              <a:t> </a:t>
            </a:r>
            <a:r>
              <a:rPr lang="en-US" kern="0" dirty="0" err="1" smtClean="0">
                <a:solidFill>
                  <a:srgbClr val="FFFFFF"/>
                </a:solidFill>
              </a:rPr>
              <a:t>Au+Au</a:t>
            </a:r>
            <a:endParaRPr lang="en-US" kern="0" dirty="0">
              <a:solidFill>
                <a:srgbClr val="FFFFFF"/>
              </a:solidFill>
            </a:endParaRPr>
          </a:p>
        </p:txBody>
      </p:sp>
      <p:pic>
        <p:nvPicPr>
          <p:cNvPr id="3" name="Picture 2"/>
          <p:cNvPicPr>
            <a:picLocks noChangeAspect="1"/>
          </p:cNvPicPr>
          <p:nvPr/>
        </p:nvPicPr>
        <p:blipFill>
          <a:blip r:embed="rId6">
            <a:clrChange>
              <a:clrFrom>
                <a:srgbClr val="FFFFFF"/>
              </a:clrFrom>
              <a:clrTo>
                <a:srgbClr val="FFFFFF">
                  <a:alpha val="0"/>
                </a:srgbClr>
              </a:clrTo>
            </a:clrChange>
          </a:blip>
          <a:stretch>
            <a:fillRect/>
          </a:stretch>
        </p:blipFill>
        <p:spPr>
          <a:xfrm>
            <a:off x="262393" y="644853"/>
            <a:ext cx="3835339" cy="5030363"/>
          </a:xfrm>
          <a:prstGeom prst="rect">
            <a:avLst/>
          </a:prstGeom>
        </p:spPr>
      </p:pic>
    </p:spTree>
    <p:extLst>
      <p:ext uri="{BB962C8B-B14F-4D97-AF65-F5344CB8AC3E}">
        <p14:creationId xmlns:p14="http://schemas.microsoft.com/office/powerpoint/2010/main" val="32036532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7693025" cy="3724275"/>
          </a:xfrm>
        </p:spPr>
        <p:txBody>
          <a:bodyPr/>
          <a:lstStyle/>
          <a:p>
            <a:r>
              <a:rPr lang="en-US" dirty="0" smtClean="0"/>
              <a:t>Small excess in di-electron pair production is a good news;</a:t>
            </a:r>
          </a:p>
          <a:p>
            <a:r>
              <a:rPr lang="en-US" dirty="0" smtClean="0"/>
              <a:t>It is naturally explained by </a:t>
            </a:r>
            <a:r>
              <a:rPr lang="en-US" dirty="0" smtClean="0">
                <a:latin typeface="Symbol" charset="2"/>
                <a:cs typeface="Symbol" charset="2"/>
              </a:rPr>
              <a:t>r</a:t>
            </a:r>
            <a:r>
              <a:rPr lang="en-US" dirty="0" smtClean="0"/>
              <a:t>-broadening in the matter which is now kind of “experimentally” proven;</a:t>
            </a:r>
          </a:p>
          <a:p>
            <a:r>
              <a:rPr lang="en-US" dirty="0" smtClean="0"/>
              <a:t>It points towards “clustered” objects in “produced” matter ;</a:t>
            </a:r>
          </a:p>
          <a:p>
            <a:r>
              <a:rPr lang="en-US" dirty="0" smtClean="0"/>
              <a:t>Could those objects be “</a:t>
            </a:r>
            <a:r>
              <a:rPr lang="en-US" dirty="0" err="1" smtClean="0"/>
              <a:t>quasiparticles</a:t>
            </a:r>
            <a:r>
              <a:rPr lang="en-US" dirty="0" smtClean="0"/>
              <a:t>”  of Edward </a:t>
            </a:r>
            <a:r>
              <a:rPr lang="en-US" dirty="0" err="1" smtClean="0"/>
              <a:t>Shuryak</a:t>
            </a:r>
            <a:r>
              <a:rPr lang="en-US" dirty="0" smtClean="0"/>
              <a:t> ????  </a:t>
            </a:r>
            <a:endParaRPr lang="en-US" dirty="0"/>
          </a:p>
        </p:txBody>
      </p:sp>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15</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sp>
        <p:nvSpPr>
          <p:cNvPr id="7" name="TextBox 6"/>
          <p:cNvSpPr txBox="1"/>
          <p:nvPr/>
        </p:nvSpPr>
        <p:spPr>
          <a:xfrm>
            <a:off x="0" y="0"/>
            <a:ext cx="5436096" cy="584776"/>
          </a:xfrm>
          <a:prstGeom prst="rect">
            <a:avLst/>
          </a:prstGeom>
          <a:solidFill>
            <a:srgbClr val="0000FF"/>
          </a:solidFill>
        </p:spPr>
        <p:txBody>
          <a:bodyPr wrap="square" rtlCol="0">
            <a:spAutoFit/>
          </a:bodyPr>
          <a:lstStyle/>
          <a:p>
            <a:r>
              <a:rPr lang="en-US" sz="3200" dirty="0" smtClean="0">
                <a:solidFill>
                  <a:srgbClr val="FFFFFF"/>
                </a:solidFill>
              </a:rPr>
              <a:t>Di-electron summary</a:t>
            </a:r>
            <a:endParaRPr lang="en-US" sz="3200" dirty="0">
              <a:solidFill>
                <a:srgbClr val="FFFFFF"/>
              </a:solidFill>
            </a:endParaRPr>
          </a:p>
        </p:txBody>
      </p:sp>
    </p:spTree>
    <p:extLst>
      <p:ext uri="{BB962C8B-B14F-4D97-AF65-F5344CB8AC3E}">
        <p14:creationId xmlns:p14="http://schemas.microsoft.com/office/powerpoint/2010/main" val="286829830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1619672" y="6547069"/>
            <a:ext cx="2130425" cy="341313"/>
          </a:xfrm>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16</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sp>
        <p:nvSpPr>
          <p:cNvPr id="7" name="Rectangle 2"/>
          <p:cNvSpPr txBox="1">
            <a:spLocks noChangeArrowheads="1"/>
          </p:cNvSpPr>
          <p:nvPr/>
        </p:nvSpPr>
        <p:spPr>
          <a:xfrm>
            <a:off x="0" y="0"/>
            <a:ext cx="8676456" cy="457200"/>
          </a:xfrm>
          <a:prstGeom prst="rect">
            <a:avLst/>
          </a:prstGeom>
          <a:solidFill>
            <a:srgbClr val="FF0000"/>
          </a:solidFill>
        </p:spPr>
        <p:txBody>
          <a:bodyPr/>
          <a:lstStyle>
            <a:lvl1pPr algn="l" rtl="0" eaLnBrk="0" fontAlgn="base"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a:lstStyle>
          <a:p>
            <a:r>
              <a:rPr lang="en-US" sz="3200" dirty="0" smtClean="0">
                <a:solidFill>
                  <a:srgbClr val="FFFFFF"/>
                </a:solidFill>
              </a:rPr>
              <a:t>J/</a:t>
            </a:r>
            <a:r>
              <a:rPr lang="en-US" sz="3200" dirty="0" err="1" smtClean="0">
                <a:solidFill>
                  <a:srgbClr val="FFFFFF"/>
                </a:solidFill>
              </a:rPr>
              <a:t>ψ</a:t>
            </a:r>
            <a:r>
              <a:rPr lang="en-US" sz="3200" dirty="0" smtClean="0">
                <a:solidFill>
                  <a:srgbClr val="FFFFFF"/>
                </a:solidFill>
              </a:rPr>
              <a:t> production and differential suppression  the ?????</a:t>
            </a:r>
            <a:endParaRPr lang="en-US" sz="3200" dirty="0">
              <a:solidFill>
                <a:srgbClr val="FFFFFF"/>
              </a:solidFill>
            </a:endParaRPr>
          </a:p>
        </p:txBody>
      </p:sp>
      <p:sp>
        <p:nvSpPr>
          <p:cNvPr id="11" name="Arc 11"/>
          <p:cNvSpPr>
            <a:spLocks/>
          </p:cNvSpPr>
          <p:nvPr/>
        </p:nvSpPr>
        <p:spPr bwMode="auto">
          <a:xfrm>
            <a:off x="1475656" y="-1179512"/>
            <a:ext cx="6264275" cy="3608388"/>
          </a:xfrm>
          <a:custGeom>
            <a:avLst/>
            <a:gdLst>
              <a:gd name="G0" fmla="+- 0 0 0"/>
              <a:gd name="G1" fmla="+- 0 0 0"/>
              <a:gd name="G2" fmla="+- 21600 0 0"/>
              <a:gd name="T0" fmla="*/ 18327 w 18327"/>
              <a:gd name="T1" fmla="*/ 11432 h 21600"/>
              <a:gd name="T2" fmla="*/ 92 w 18327"/>
              <a:gd name="T3" fmla="*/ 21600 h 21600"/>
              <a:gd name="T4" fmla="*/ 0 w 18327"/>
              <a:gd name="T5" fmla="*/ 0 h 21600"/>
            </a:gdLst>
            <a:ahLst/>
            <a:cxnLst>
              <a:cxn ang="0">
                <a:pos x="T0" y="T1"/>
              </a:cxn>
              <a:cxn ang="0">
                <a:pos x="T2" y="T3"/>
              </a:cxn>
              <a:cxn ang="0">
                <a:pos x="T4" y="T5"/>
              </a:cxn>
            </a:cxnLst>
            <a:rect l="0" t="0" r="r" b="b"/>
            <a:pathLst>
              <a:path w="18327" h="21600" fill="none" extrusionOk="0">
                <a:moveTo>
                  <a:pt x="18326" y="11431"/>
                </a:moveTo>
                <a:cubicBezTo>
                  <a:pt x="14398" y="17728"/>
                  <a:pt x="7513" y="21568"/>
                  <a:pt x="91" y="21599"/>
                </a:cubicBezTo>
              </a:path>
              <a:path w="18327" h="21600" stroke="0" extrusionOk="0">
                <a:moveTo>
                  <a:pt x="18326" y="11431"/>
                </a:moveTo>
                <a:cubicBezTo>
                  <a:pt x="14398" y="17728"/>
                  <a:pt x="7513" y="21568"/>
                  <a:pt x="91" y="21599"/>
                </a:cubicBezTo>
                <a:lnTo>
                  <a:pt x="0" y="0"/>
                </a:lnTo>
                <a:close/>
              </a:path>
            </a:pathLst>
          </a:custGeom>
          <a:noFill/>
          <a:ln w="25399"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Arc 12"/>
          <p:cNvSpPr>
            <a:spLocks/>
          </p:cNvSpPr>
          <p:nvPr/>
        </p:nvSpPr>
        <p:spPr bwMode="auto">
          <a:xfrm>
            <a:off x="1403648" y="-747464"/>
            <a:ext cx="4391025" cy="4976813"/>
          </a:xfrm>
          <a:custGeom>
            <a:avLst/>
            <a:gdLst>
              <a:gd name="G0" fmla="+- 0 0 0"/>
              <a:gd name="G1" fmla="+- 0 0 0"/>
              <a:gd name="G2" fmla="+- 21600 0 0"/>
              <a:gd name="T0" fmla="*/ 15931 w 15931"/>
              <a:gd name="T1" fmla="*/ 14586 h 21600"/>
              <a:gd name="T2" fmla="*/ 0 w 15931"/>
              <a:gd name="T3" fmla="*/ 21600 h 21600"/>
              <a:gd name="T4" fmla="*/ 0 w 15931"/>
              <a:gd name="T5" fmla="*/ 0 h 21600"/>
            </a:gdLst>
            <a:ahLst/>
            <a:cxnLst>
              <a:cxn ang="0">
                <a:pos x="T0" y="T1"/>
              </a:cxn>
              <a:cxn ang="0">
                <a:pos x="T2" y="T3"/>
              </a:cxn>
              <a:cxn ang="0">
                <a:pos x="T4" y="T5"/>
              </a:cxn>
            </a:cxnLst>
            <a:rect l="0" t="0" r="r" b="b"/>
            <a:pathLst>
              <a:path w="15931" h="21600" fill="none" extrusionOk="0">
                <a:moveTo>
                  <a:pt x="15931" y="14586"/>
                </a:moveTo>
                <a:cubicBezTo>
                  <a:pt x="11839" y="19055"/>
                  <a:pt x="6059" y="21599"/>
                  <a:pt x="0" y="21599"/>
                </a:cubicBezTo>
              </a:path>
              <a:path w="15931" h="21600" stroke="0" extrusionOk="0">
                <a:moveTo>
                  <a:pt x="15931" y="14586"/>
                </a:moveTo>
                <a:cubicBezTo>
                  <a:pt x="11839" y="19055"/>
                  <a:pt x="6059" y="21599"/>
                  <a:pt x="0" y="21599"/>
                </a:cubicBezTo>
                <a:lnTo>
                  <a:pt x="0" y="0"/>
                </a:lnTo>
                <a:close/>
              </a:path>
            </a:pathLst>
          </a:custGeom>
          <a:noFill/>
          <a:ln w="25399"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50" name="Group 49"/>
          <p:cNvGrpSpPr/>
          <p:nvPr/>
        </p:nvGrpSpPr>
        <p:grpSpPr>
          <a:xfrm>
            <a:off x="1403648" y="548680"/>
            <a:ext cx="6484938" cy="5948363"/>
            <a:chOff x="860425" y="549275"/>
            <a:chExt cx="6484938" cy="5948363"/>
          </a:xfrm>
        </p:grpSpPr>
        <p:sp>
          <p:nvSpPr>
            <p:cNvPr id="8" name="Freeform 5"/>
            <p:cNvSpPr>
              <a:spLocks/>
            </p:cNvSpPr>
            <p:nvPr/>
          </p:nvSpPr>
          <p:spPr bwMode="auto">
            <a:xfrm>
              <a:off x="912813" y="2597150"/>
              <a:ext cx="4402137" cy="3887788"/>
            </a:xfrm>
            <a:custGeom>
              <a:avLst/>
              <a:gdLst>
                <a:gd name="T0" fmla="*/ 1 w 882"/>
                <a:gd name="T1" fmla="*/ 779 h 779"/>
                <a:gd name="T2" fmla="*/ 109 w 882"/>
                <a:gd name="T3" fmla="*/ 779 h 779"/>
                <a:gd name="T4" fmla="*/ 882 w 882"/>
                <a:gd name="T5" fmla="*/ 0 h 779"/>
                <a:gd name="T6" fmla="*/ 757 w 882"/>
                <a:gd name="T7" fmla="*/ 99 h 779"/>
                <a:gd name="T8" fmla="*/ 612 w 882"/>
                <a:gd name="T9" fmla="*/ 185 h 779"/>
                <a:gd name="T10" fmla="*/ 436 w 882"/>
                <a:gd name="T11" fmla="*/ 252 h 779"/>
                <a:gd name="T12" fmla="*/ 295 w 882"/>
                <a:gd name="T13" fmla="*/ 294 h 779"/>
                <a:gd name="T14" fmla="*/ 156 w 882"/>
                <a:gd name="T15" fmla="*/ 315 h 779"/>
                <a:gd name="T16" fmla="*/ 0 w 882"/>
                <a:gd name="T17" fmla="*/ 324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2" h="779">
                  <a:moveTo>
                    <a:pt x="1" y="779"/>
                  </a:moveTo>
                  <a:lnTo>
                    <a:pt x="109" y="779"/>
                  </a:lnTo>
                  <a:lnTo>
                    <a:pt x="882" y="0"/>
                  </a:lnTo>
                  <a:lnTo>
                    <a:pt x="757" y="99"/>
                  </a:lnTo>
                  <a:lnTo>
                    <a:pt x="612" y="185"/>
                  </a:lnTo>
                  <a:lnTo>
                    <a:pt x="436" y="252"/>
                  </a:lnTo>
                  <a:lnTo>
                    <a:pt x="295" y="294"/>
                  </a:lnTo>
                  <a:lnTo>
                    <a:pt x="156" y="315"/>
                  </a:lnTo>
                  <a:lnTo>
                    <a:pt x="0" y="324"/>
                  </a:lnTo>
                </a:path>
              </a:pathLst>
            </a:custGeom>
            <a:blipFill dpi="0" rotWithShape="1">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9" name="Freeform 6"/>
            <p:cNvSpPr>
              <a:spLocks/>
            </p:cNvSpPr>
            <p:nvPr/>
          </p:nvSpPr>
          <p:spPr bwMode="auto">
            <a:xfrm>
              <a:off x="928688" y="754063"/>
              <a:ext cx="6276975" cy="3471862"/>
            </a:xfrm>
            <a:custGeom>
              <a:avLst/>
              <a:gdLst>
                <a:gd name="T0" fmla="*/ 1 w 1258"/>
                <a:gd name="T1" fmla="*/ 696 h 696"/>
                <a:gd name="T2" fmla="*/ 157 w 1258"/>
                <a:gd name="T3" fmla="*/ 685 h 696"/>
                <a:gd name="T4" fmla="*/ 355 w 1258"/>
                <a:gd name="T5" fmla="*/ 649 h 696"/>
                <a:gd name="T6" fmla="*/ 594 w 1258"/>
                <a:gd name="T7" fmla="*/ 564 h 696"/>
                <a:gd name="T8" fmla="*/ 762 w 1258"/>
                <a:gd name="T9" fmla="*/ 463 h 696"/>
                <a:gd name="T10" fmla="*/ 844 w 1258"/>
                <a:gd name="T11" fmla="*/ 397 h 696"/>
                <a:gd name="T12" fmla="*/ 873 w 1258"/>
                <a:gd name="T13" fmla="*/ 376 h 696"/>
                <a:gd name="T14" fmla="*/ 1258 w 1258"/>
                <a:gd name="T15" fmla="*/ 0 h 696"/>
                <a:gd name="T16" fmla="*/ 1084 w 1258"/>
                <a:gd name="T17" fmla="*/ 105 h 696"/>
                <a:gd name="T18" fmla="*/ 903 w 1258"/>
                <a:gd name="T19" fmla="*/ 188 h 696"/>
                <a:gd name="T20" fmla="*/ 654 w 1258"/>
                <a:gd name="T21" fmla="*/ 263 h 696"/>
                <a:gd name="T22" fmla="*/ 495 w 1258"/>
                <a:gd name="T23" fmla="*/ 296 h 696"/>
                <a:gd name="T24" fmla="*/ 280 w 1258"/>
                <a:gd name="T25" fmla="*/ 324 h 696"/>
                <a:gd name="T26" fmla="*/ 58 w 1258"/>
                <a:gd name="T27" fmla="*/ 338 h 696"/>
                <a:gd name="T28" fmla="*/ 0 w 1258"/>
                <a:gd name="T29" fmla="*/ 341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8" h="696">
                  <a:moveTo>
                    <a:pt x="1" y="696"/>
                  </a:moveTo>
                  <a:lnTo>
                    <a:pt x="157" y="685"/>
                  </a:lnTo>
                  <a:lnTo>
                    <a:pt x="355" y="649"/>
                  </a:lnTo>
                  <a:lnTo>
                    <a:pt x="594" y="564"/>
                  </a:lnTo>
                  <a:lnTo>
                    <a:pt x="762" y="463"/>
                  </a:lnTo>
                  <a:lnTo>
                    <a:pt x="844" y="397"/>
                  </a:lnTo>
                  <a:lnTo>
                    <a:pt x="873" y="376"/>
                  </a:lnTo>
                  <a:lnTo>
                    <a:pt x="1258" y="0"/>
                  </a:lnTo>
                  <a:lnTo>
                    <a:pt x="1084" y="105"/>
                  </a:lnTo>
                  <a:lnTo>
                    <a:pt x="903" y="188"/>
                  </a:lnTo>
                  <a:lnTo>
                    <a:pt x="654" y="263"/>
                  </a:lnTo>
                  <a:lnTo>
                    <a:pt x="495" y="296"/>
                  </a:lnTo>
                  <a:lnTo>
                    <a:pt x="280" y="324"/>
                  </a:lnTo>
                  <a:lnTo>
                    <a:pt x="58" y="338"/>
                  </a:lnTo>
                  <a:lnTo>
                    <a:pt x="0" y="341"/>
                  </a:lnTo>
                </a:path>
              </a:pathLst>
            </a:cu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0" name="Freeform 8"/>
            <p:cNvSpPr>
              <a:spLocks/>
            </p:cNvSpPr>
            <p:nvPr/>
          </p:nvSpPr>
          <p:spPr bwMode="auto">
            <a:xfrm>
              <a:off x="860425" y="642938"/>
              <a:ext cx="6421438" cy="5849937"/>
            </a:xfrm>
            <a:custGeom>
              <a:avLst/>
              <a:gdLst>
                <a:gd name="T0" fmla="*/ 11 w 1600"/>
                <a:gd name="T1" fmla="*/ 1458 h 1458"/>
                <a:gd name="T2" fmla="*/ 135 w 1600"/>
                <a:gd name="T3" fmla="*/ 1458 h 1458"/>
                <a:gd name="T4" fmla="*/ 1600 w 1600"/>
                <a:gd name="T5" fmla="*/ 0 h 1458"/>
                <a:gd name="T6" fmla="*/ 1500 w 1600"/>
                <a:gd name="T7" fmla="*/ 76 h 1458"/>
                <a:gd name="T8" fmla="*/ 1300 w 1600"/>
                <a:gd name="T9" fmla="*/ 186 h 1458"/>
                <a:gd name="T10" fmla="*/ 1056 w 1600"/>
                <a:gd name="T11" fmla="*/ 286 h 1458"/>
                <a:gd name="T12" fmla="*/ 698 w 1600"/>
                <a:gd name="T13" fmla="*/ 382 h 1458"/>
                <a:gd name="T14" fmla="*/ 334 w 1600"/>
                <a:gd name="T15" fmla="*/ 428 h 1458"/>
                <a:gd name="T16" fmla="*/ 0 w 1600"/>
                <a:gd name="T17" fmla="*/ 446 h 1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0" h="1458">
                  <a:moveTo>
                    <a:pt x="11" y="1458"/>
                  </a:moveTo>
                  <a:lnTo>
                    <a:pt x="135" y="1458"/>
                  </a:lnTo>
                  <a:lnTo>
                    <a:pt x="1600" y="0"/>
                  </a:lnTo>
                  <a:lnTo>
                    <a:pt x="1500" y="76"/>
                  </a:lnTo>
                  <a:lnTo>
                    <a:pt x="1300" y="186"/>
                  </a:lnTo>
                  <a:lnTo>
                    <a:pt x="1056" y="286"/>
                  </a:lnTo>
                  <a:lnTo>
                    <a:pt x="698" y="382"/>
                  </a:lnTo>
                  <a:lnTo>
                    <a:pt x="334" y="428"/>
                  </a:lnTo>
                  <a:lnTo>
                    <a:pt x="0" y="446"/>
                  </a:lnTo>
                </a:path>
              </a:pathLst>
            </a:custGeom>
            <a:gradFill rotWithShape="1">
              <a:gsLst>
                <a:gs pos="0">
                  <a:srgbClr val="FF3300">
                    <a:alpha val="80000"/>
                  </a:srgbClr>
                </a:gs>
                <a:gs pos="100000">
                  <a:srgbClr val="FFFF00">
                    <a:alpha val="60001"/>
                  </a:srgbClr>
                </a:gs>
              </a:gsLst>
              <a:lin ang="5400000" scaled="1"/>
            </a:gra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3" name="Rectangle 13"/>
            <p:cNvSpPr>
              <a:spLocks noChangeArrowheads="1"/>
            </p:cNvSpPr>
            <p:nvPr/>
          </p:nvSpPr>
          <p:spPr bwMode="auto">
            <a:xfrm>
              <a:off x="2700338" y="3933825"/>
              <a:ext cx="930275"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r>
                <a:rPr lang="en-US" sz="2000">
                  <a:solidFill>
                    <a:schemeClr val="bg1"/>
                  </a:solidFill>
                  <a:effectLst>
                    <a:outerShdw blurRad="38100" dist="38100" dir="2700000" algn="tl">
                      <a:srgbClr val="DDDDDD"/>
                    </a:outerShdw>
                  </a:effectLst>
                </a:rPr>
                <a:t>partons</a:t>
              </a:r>
            </a:p>
          </p:txBody>
        </p:sp>
        <p:sp>
          <p:nvSpPr>
            <p:cNvPr id="14" name="Rectangle 14"/>
            <p:cNvSpPr>
              <a:spLocks noChangeArrowheads="1"/>
            </p:cNvSpPr>
            <p:nvPr/>
          </p:nvSpPr>
          <p:spPr bwMode="auto">
            <a:xfrm>
              <a:off x="3779838" y="2420938"/>
              <a:ext cx="903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r>
                <a:rPr lang="en-US" sz="2000">
                  <a:solidFill>
                    <a:schemeClr val="bg1"/>
                  </a:solidFill>
                  <a:effectLst>
                    <a:outerShdw blurRad="38100" dist="38100" dir="2700000" algn="tl">
                      <a:srgbClr val="DDDDDD"/>
                    </a:outerShdw>
                  </a:effectLst>
                </a:rPr>
                <a:t>plasma</a:t>
              </a:r>
            </a:p>
          </p:txBody>
        </p:sp>
        <p:sp>
          <p:nvSpPr>
            <p:cNvPr id="15" name="Line 28"/>
            <p:cNvSpPr>
              <a:spLocks noChangeShapeType="1"/>
            </p:cNvSpPr>
            <p:nvPr/>
          </p:nvSpPr>
          <p:spPr bwMode="auto">
            <a:xfrm flipV="1">
              <a:off x="1422400" y="574675"/>
              <a:ext cx="5922963" cy="5922963"/>
            </a:xfrm>
            <a:prstGeom prst="line">
              <a:avLst/>
            </a:prstGeom>
            <a:noFill/>
            <a:ln w="25399">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Freeform 33"/>
            <p:cNvSpPr>
              <a:spLocks/>
            </p:cNvSpPr>
            <p:nvPr/>
          </p:nvSpPr>
          <p:spPr bwMode="auto">
            <a:xfrm rot="19321387">
              <a:off x="1697038" y="3848100"/>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nvGrpSpPr>
            <p:cNvPr id="17" name="Group 34"/>
            <p:cNvGrpSpPr>
              <a:grpSpLocks/>
            </p:cNvGrpSpPr>
            <p:nvPr/>
          </p:nvGrpSpPr>
          <p:grpSpPr bwMode="auto">
            <a:xfrm rot="-2278613">
              <a:off x="1306513" y="4679950"/>
              <a:ext cx="552450" cy="1081088"/>
              <a:chOff x="4412" y="890"/>
              <a:chExt cx="348" cy="681"/>
            </a:xfrm>
          </p:grpSpPr>
          <p:sp>
            <p:nvSpPr>
              <p:cNvPr id="18" name="Freeform 35"/>
              <p:cNvSpPr>
                <a:spLocks/>
              </p:cNvSpPr>
              <p:nvPr/>
            </p:nvSpPr>
            <p:spPr bwMode="auto">
              <a:xfrm rot="-6776858">
                <a:off x="4568" y="1379"/>
                <a:ext cx="318"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9" name="Freeform 36"/>
              <p:cNvSpPr>
                <a:spLocks/>
              </p:cNvSpPr>
              <p:nvPr/>
            </p:nvSpPr>
            <p:spPr bwMode="auto">
              <a:xfrm rot="-3818350">
                <a:off x="4523" y="1016"/>
                <a:ext cx="318"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Freeform 37"/>
              <p:cNvSpPr>
                <a:spLocks/>
              </p:cNvSpPr>
              <p:nvPr/>
            </p:nvSpPr>
            <p:spPr bwMode="auto">
              <a:xfrm rot="5400000">
                <a:off x="4307" y="1005"/>
                <a:ext cx="275"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Freeform 38"/>
              <p:cNvSpPr>
                <a:spLocks/>
              </p:cNvSpPr>
              <p:nvPr/>
            </p:nvSpPr>
            <p:spPr bwMode="auto">
              <a:xfrm rot="-3617253">
                <a:off x="4354" y="1367"/>
                <a:ext cx="318"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22" name="Freeform 39"/>
            <p:cNvSpPr>
              <a:spLocks/>
            </p:cNvSpPr>
            <p:nvPr/>
          </p:nvSpPr>
          <p:spPr bwMode="auto">
            <a:xfrm rot="1648299">
              <a:off x="1876425" y="5060950"/>
              <a:ext cx="738188" cy="152400"/>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41"/>
            <p:cNvSpPr>
              <a:spLocks noChangeShapeType="1"/>
            </p:cNvSpPr>
            <p:nvPr/>
          </p:nvSpPr>
          <p:spPr bwMode="auto">
            <a:xfrm rot="19321387" flipV="1">
              <a:off x="1266825" y="1155700"/>
              <a:ext cx="600075" cy="27003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42"/>
            <p:cNvSpPr>
              <a:spLocks noChangeShapeType="1"/>
            </p:cNvSpPr>
            <p:nvPr/>
          </p:nvSpPr>
          <p:spPr bwMode="auto">
            <a:xfrm rot="19321387" flipV="1">
              <a:off x="1416050" y="1225550"/>
              <a:ext cx="557213" cy="25114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Line 43"/>
            <p:cNvSpPr>
              <a:spLocks noChangeShapeType="1"/>
            </p:cNvSpPr>
            <p:nvPr/>
          </p:nvSpPr>
          <p:spPr bwMode="auto">
            <a:xfrm rot="19321387" flipV="1">
              <a:off x="1776413" y="2127250"/>
              <a:ext cx="3208337" cy="7159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6" name="Line 44"/>
            <p:cNvSpPr>
              <a:spLocks noChangeShapeType="1"/>
            </p:cNvSpPr>
            <p:nvPr/>
          </p:nvSpPr>
          <p:spPr bwMode="auto">
            <a:xfrm rot="19321387" flipV="1">
              <a:off x="1698625" y="2046288"/>
              <a:ext cx="3143250" cy="7016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7" name="Line 46"/>
            <p:cNvSpPr>
              <a:spLocks noChangeShapeType="1"/>
            </p:cNvSpPr>
            <p:nvPr/>
          </p:nvSpPr>
          <p:spPr bwMode="auto">
            <a:xfrm rot="19321387" flipV="1">
              <a:off x="1474788" y="3987800"/>
              <a:ext cx="1028700" cy="7413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8" name="Line 47"/>
            <p:cNvSpPr>
              <a:spLocks noChangeShapeType="1"/>
            </p:cNvSpPr>
            <p:nvPr/>
          </p:nvSpPr>
          <p:spPr bwMode="auto">
            <a:xfrm rot="19321387" flipV="1">
              <a:off x="1676400" y="3981450"/>
              <a:ext cx="989013" cy="7286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9" name="Freeform 48"/>
            <p:cNvSpPr>
              <a:spLocks/>
            </p:cNvSpPr>
            <p:nvPr/>
          </p:nvSpPr>
          <p:spPr bwMode="auto">
            <a:xfrm rot="12544529">
              <a:off x="2012950" y="4818063"/>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0" name="Freeform 49"/>
            <p:cNvSpPr>
              <a:spLocks/>
            </p:cNvSpPr>
            <p:nvPr/>
          </p:nvSpPr>
          <p:spPr bwMode="auto">
            <a:xfrm rot="19321387">
              <a:off x="1042988" y="5157788"/>
              <a:ext cx="954087" cy="196850"/>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1" name="Line 51"/>
            <p:cNvSpPr>
              <a:spLocks noChangeShapeType="1"/>
            </p:cNvSpPr>
            <p:nvPr/>
          </p:nvSpPr>
          <p:spPr bwMode="auto">
            <a:xfrm flipH="1" flipV="1">
              <a:off x="2195513" y="4581525"/>
              <a:ext cx="1152525" cy="1008063"/>
            </a:xfrm>
            <a:prstGeom prst="line">
              <a:avLst/>
            </a:prstGeom>
            <a:noFill/>
            <a:ln w="76200">
              <a:solidFill>
                <a:srgbClr val="00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2" name="Line 57"/>
            <p:cNvSpPr>
              <a:spLocks noChangeShapeType="1"/>
            </p:cNvSpPr>
            <p:nvPr/>
          </p:nvSpPr>
          <p:spPr bwMode="auto">
            <a:xfrm flipH="1" flipV="1">
              <a:off x="2484438" y="3716338"/>
              <a:ext cx="3240087" cy="1441450"/>
            </a:xfrm>
            <a:prstGeom prst="line">
              <a:avLst/>
            </a:prstGeom>
            <a:noFill/>
            <a:ln w="76200">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 name="Line 59"/>
            <p:cNvSpPr>
              <a:spLocks noChangeShapeType="1"/>
            </p:cNvSpPr>
            <p:nvPr/>
          </p:nvSpPr>
          <p:spPr bwMode="auto">
            <a:xfrm flipH="1">
              <a:off x="1042988" y="836613"/>
              <a:ext cx="649287" cy="360362"/>
            </a:xfrm>
            <a:prstGeom prst="line">
              <a:avLst/>
            </a:prstGeom>
            <a:noFill/>
            <a:ln w="762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4" name="Text Box 60"/>
            <p:cNvSpPr txBox="1">
              <a:spLocks noChangeArrowheads="1"/>
            </p:cNvSpPr>
            <p:nvPr/>
          </p:nvSpPr>
          <p:spPr bwMode="auto">
            <a:xfrm>
              <a:off x="1619250" y="549275"/>
              <a:ext cx="2087563"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a:solidFill>
                    <a:schemeClr val="accent2"/>
                  </a:solidFill>
                  <a:latin typeface="Comic Sans MS" charset="0"/>
                </a:rPr>
                <a:t>Open charm</a:t>
              </a:r>
            </a:p>
            <a:p>
              <a:pPr algn="ctr"/>
              <a:r>
                <a:rPr lang="en-US" sz="2400" b="1">
                  <a:solidFill>
                    <a:schemeClr val="accent2"/>
                  </a:solidFill>
                  <a:latin typeface="Comic Sans MS" charset="0"/>
                </a:rPr>
                <a:t>particles</a:t>
              </a:r>
            </a:p>
            <a:p>
              <a:pPr algn="ctr"/>
              <a:endParaRPr lang="en-US">
                <a:solidFill>
                  <a:schemeClr val="accent2"/>
                </a:solidFill>
                <a:latin typeface="Comic Sans MS" charset="0"/>
              </a:endParaRPr>
            </a:p>
          </p:txBody>
        </p:sp>
        <p:sp>
          <p:nvSpPr>
            <p:cNvPr id="35" name="Line 61"/>
            <p:cNvSpPr>
              <a:spLocks noChangeShapeType="1"/>
            </p:cNvSpPr>
            <p:nvPr/>
          </p:nvSpPr>
          <p:spPr bwMode="auto">
            <a:xfrm>
              <a:off x="3635375" y="836613"/>
              <a:ext cx="576263" cy="288925"/>
            </a:xfrm>
            <a:prstGeom prst="line">
              <a:avLst/>
            </a:prstGeom>
            <a:noFill/>
            <a:ln w="762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6" name="Freeform 62"/>
            <p:cNvSpPr>
              <a:spLocks/>
            </p:cNvSpPr>
            <p:nvPr/>
          </p:nvSpPr>
          <p:spPr bwMode="auto">
            <a:xfrm rot="7432551">
              <a:off x="1476375" y="3213100"/>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7" name="Freeform 63"/>
            <p:cNvSpPr>
              <a:spLocks/>
            </p:cNvSpPr>
            <p:nvPr/>
          </p:nvSpPr>
          <p:spPr bwMode="auto">
            <a:xfrm>
              <a:off x="2087563" y="3584575"/>
              <a:ext cx="163512" cy="109538"/>
            </a:xfrm>
            <a:custGeom>
              <a:avLst/>
              <a:gdLst>
                <a:gd name="T0" fmla="*/ 21 w 103"/>
                <a:gd name="T1" fmla="*/ 69 h 69"/>
                <a:gd name="T2" fmla="*/ 45 w 103"/>
                <a:gd name="T3" fmla="*/ 10 h 69"/>
                <a:gd name="T4" fmla="*/ 55 w 103"/>
                <a:gd name="T5" fmla="*/ 60 h 69"/>
                <a:gd name="T6" fmla="*/ 83 w 103"/>
                <a:gd name="T7" fmla="*/ 0 h 69"/>
                <a:gd name="T8" fmla="*/ 103 w 103"/>
                <a:gd name="T9" fmla="*/ 52 h 69"/>
              </a:gdLst>
              <a:ahLst/>
              <a:cxnLst>
                <a:cxn ang="0">
                  <a:pos x="T0" y="T1"/>
                </a:cxn>
                <a:cxn ang="0">
                  <a:pos x="T2" y="T3"/>
                </a:cxn>
                <a:cxn ang="0">
                  <a:pos x="T4" y="T5"/>
                </a:cxn>
                <a:cxn ang="0">
                  <a:pos x="T6" y="T7"/>
                </a:cxn>
                <a:cxn ang="0">
                  <a:pos x="T8" y="T9"/>
                </a:cxn>
              </a:cxnLst>
              <a:rect l="0" t="0" r="r" b="b"/>
              <a:pathLst>
                <a:path w="103" h="69">
                  <a:moveTo>
                    <a:pt x="21" y="69"/>
                  </a:moveTo>
                  <a:cubicBezTo>
                    <a:pt x="26" y="60"/>
                    <a:pt x="0" y="9"/>
                    <a:pt x="45" y="10"/>
                  </a:cubicBezTo>
                  <a:cubicBezTo>
                    <a:pt x="92" y="10"/>
                    <a:pt x="88" y="60"/>
                    <a:pt x="55" y="60"/>
                  </a:cubicBezTo>
                  <a:cubicBezTo>
                    <a:pt x="23" y="60"/>
                    <a:pt x="47" y="3"/>
                    <a:pt x="83" y="0"/>
                  </a:cubicBezTo>
                  <a:cubicBezTo>
                    <a:pt x="96" y="0"/>
                    <a:pt x="100" y="43"/>
                    <a:pt x="103" y="52"/>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8" name="Freeform 64"/>
            <p:cNvSpPr>
              <a:spLocks/>
            </p:cNvSpPr>
            <p:nvPr/>
          </p:nvSpPr>
          <p:spPr bwMode="auto">
            <a:xfrm>
              <a:off x="2339975" y="3675063"/>
              <a:ext cx="212725" cy="315912"/>
            </a:xfrm>
            <a:custGeom>
              <a:avLst/>
              <a:gdLst>
                <a:gd name="T0" fmla="*/ 0 w 134"/>
                <a:gd name="T1" fmla="*/ 44 h 199"/>
                <a:gd name="T2" fmla="*/ 63 w 134"/>
                <a:gd name="T3" fmla="*/ 38 h 199"/>
                <a:gd name="T4" fmla="*/ 21 w 134"/>
                <a:gd name="T5" fmla="*/ 95 h 199"/>
                <a:gd name="T6" fmla="*/ 89 w 134"/>
                <a:gd name="T7" fmla="*/ 94 h 199"/>
                <a:gd name="T8" fmla="*/ 49 w 134"/>
                <a:gd name="T9" fmla="*/ 149 h 199"/>
                <a:gd name="T10" fmla="*/ 112 w 134"/>
                <a:gd name="T11" fmla="*/ 148 h 199"/>
                <a:gd name="T12" fmla="*/ 77 w 1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134" h="199">
                  <a:moveTo>
                    <a:pt x="0" y="44"/>
                  </a:moveTo>
                  <a:cubicBezTo>
                    <a:pt x="4" y="38"/>
                    <a:pt x="43" y="0"/>
                    <a:pt x="63" y="38"/>
                  </a:cubicBezTo>
                  <a:cubicBezTo>
                    <a:pt x="82" y="77"/>
                    <a:pt x="38" y="128"/>
                    <a:pt x="21" y="95"/>
                  </a:cubicBezTo>
                  <a:cubicBezTo>
                    <a:pt x="3" y="63"/>
                    <a:pt x="73" y="62"/>
                    <a:pt x="89" y="94"/>
                  </a:cubicBezTo>
                  <a:cubicBezTo>
                    <a:pt x="106" y="126"/>
                    <a:pt x="65" y="179"/>
                    <a:pt x="49" y="149"/>
                  </a:cubicBezTo>
                  <a:cubicBezTo>
                    <a:pt x="34" y="118"/>
                    <a:pt x="91" y="107"/>
                    <a:pt x="112" y="148"/>
                  </a:cubicBezTo>
                  <a:cubicBezTo>
                    <a:pt x="134" y="189"/>
                    <a:pt x="83" y="190"/>
                    <a:pt x="77" y="199"/>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9" name="Freeform 65"/>
            <p:cNvSpPr>
              <a:spLocks/>
            </p:cNvSpPr>
            <p:nvPr/>
          </p:nvSpPr>
          <p:spPr bwMode="auto">
            <a:xfrm>
              <a:off x="2411413" y="3357563"/>
              <a:ext cx="180975" cy="184150"/>
            </a:xfrm>
            <a:custGeom>
              <a:avLst/>
              <a:gdLst>
                <a:gd name="T0" fmla="*/ 0 w 117"/>
                <a:gd name="T1" fmla="*/ 52 h 132"/>
                <a:gd name="T2" fmla="*/ 58 w 117"/>
                <a:gd name="T3" fmla="*/ 28 h 132"/>
                <a:gd name="T4" fmla="*/ 30 w 117"/>
                <a:gd name="T5" fmla="*/ 92 h 132"/>
                <a:gd name="T6" fmla="*/ 95 w 117"/>
                <a:gd name="T7" fmla="*/ 71 h 132"/>
                <a:gd name="T8" fmla="*/ 68 w 117"/>
                <a:gd name="T9" fmla="*/ 132 h 132"/>
              </a:gdLst>
              <a:ahLst/>
              <a:cxnLst>
                <a:cxn ang="0">
                  <a:pos x="T0" y="T1"/>
                </a:cxn>
                <a:cxn ang="0">
                  <a:pos x="T2" y="T3"/>
                </a:cxn>
                <a:cxn ang="0">
                  <a:pos x="T4" y="T5"/>
                </a:cxn>
                <a:cxn ang="0">
                  <a:pos x="T6" y="T7"/>
                </a:cxn>
                <a:cxn ang="0">
                  <a:pos x="T8" y="T9"/>
                </a:cxn>
              </a:cxnLst>
              <a:rect l="0" t="0" r="r" b="b"/>
              <a:pathLst>
                <a:path w="117" h="132">
                  <a:moveTo>
                    <a:pt x="0" y="52"/>
                  </a:moveTo>
                  <a:cubicBezTo>
                    <a:pt x="3" y="46"/>
                    <a:pt x="32" y="0"/>
                    <a:pt x="58" y="28"/>
                  </a:cubicBezTo>
                  <a:cubicBezTo>
                    <a:pt x="84" y="57"/>
                    <a:pt x="54" y="117"/>
                    <a:pt x="30" y="92"/>
                  </a:cubicBezTo>
                  <a:cubicBezTo>
                    <a:pt x="8" y="68"/>
                    <a:pt x="73" y="46"/>
                    <a:pt x="95" y="71"/>
                  </a:cubicBezTo>
                  <a:cubicBezTo>
                    <a:pt x="117" y="95"/>
                    <a:pt x="72" y="122"/>
                    <a:pt x="68" y="132"/>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Freeform 66"/>
            <p:cNvSpPr>
              <a:spLocks/>
            </p:cNvSpPr>
            <p:nvPr/>
          </p:nvSpPr>
          <p:spPr bwMode="auto">
            <a:xfrm rot="2269428">
              <a:off x="3203575" y="2708275"/>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41" name="Group 69"/>
          <p:cNvGrpSpPr>
            <a:grpSpLocks/>
          </p:cNvGrpSpPr>
          <p:nvPr/>
        </p:nvGrpSpPr>
        <p:grpSpPr bwMode="auto">
          <a:xfrm>
            <a:off x="2627313" y="5213350"/>
            <a:ext cx="2952750" cy="1644650"/>
            <a:chOff x="3470" y="2725"/>
            <a:chExt cx="1860" cy="1036"/>
          </a:xfrm>
        </p:grpSpPr>
        <p:sp>
          <p:nvSpPr>
            <p:cNvPr id="42" name="Text Box 56"/>
            <p:cNvSpPr txBox="1">
              <a:spLocks noChangeArrowheads="1"/>
            </p:cNvSpPr>
            <p:nvPr/>
          </p:nvSpPr>
          <p:spPr bwMode="auto">
            <a:xfrm>
              <a:off x="3470" y="2840"/>
              <a:ext cx="1860"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CC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a:solidFill>
                    <a:srgbClr val="00CC00"/>
                  </a:solidFill>
                  <a:latin typeface="Comic Sans MS" charset="0"/>
                </a:rPr>
                <a:t>cc pair ~ </a:t>
              </a:r>
            </a:p>
            <a:p>
              <a:pPr algn="ctr"/>
              <a:r>
                <a:rPr lang="en-US" sz="2400" b="1">
                  <a:solidFill>
                    <a:srgbClr val="00CC00"/>
                  </a:solidFill>
                  <a:latin typeface="Comic Sans MS" charset="0"/>
                </a:rPr>
                <a:t>J</a:t>
              </a:r>
              <a:r>
                <a:rPr lang="en-US" sz="2400" b="1">
                  <a:solidFill>
                    <a:srgbClr val="00CC00"/>
                  </a:solidFill>
                </a:rPr>
                <a:t>/</a:t>
              </a:r>
              <a:r>
                <a:rPr lang="en-US" sz="2400" b="1">
                  <a:solidFill>
                    <a:srgbClr val="00CC00"/>
                  </a:solidFill>
                  <a:latin typeface="Symbol" charset="0"/>
                </a:rPr>
                <a:t>y </a:t>
              </a:r>
              <a:r>
                <a:rPr lang="en-US" sz="2400" b="1">
                  <a:solidFill>
                    <a:srgbClr val="00CC00"/>
                  </a:solidFill>
                  <a:latin typeface="Comic Sans MS" charset="0"/>
                </a:rPr>
                <a:t>pre-resonant state</a:t>
              </a:r>
            </a:p>
            <a:p>
              <a:pPr algn="ctr"/>
              <a:endParaRPr lang="en-US">
                <a:solidFill>
                  <a:srgbClr val="00CC00"/>
                </a:solidFill>
                <a:latin typeface="Comic Sans MS" charset="0"/>
              </a:endParaRPr>
            </a:p>
          </p:txBody>
        </p:sp>
        <p:sp>
          <p:nvSpPr>
            <p:cNvPr id="43" name="Text Box 67"/>
            <p:cNvSpPr txBox="1">
              <a:spLocks noChangeArrowheads="1"/>
            </p:cNvSpPr>
            <p:nvPr/>
          </p:nvSpPr>
          <p:spPr bwMode="auto">
            <a:xfrm>
              <a:off x="4032" y="2725"/>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00CC00"/>
                  </a:solidFill>
                  <a:latin typeface="Comic Sans MS" charset="0"/>
                </a:rPr>
                <a:t>_</a:t>
              </a:r>
            </a:p>
          </p:txBody>
        </p:sp>
      </p:grpSp>
      <p:grpSp>
        <p:nvGrpSpPr>
          <p:cNvPr id="44" name="Group 70"/>
          <p:cNvGrpSpPr>
            <a:grpSpLocks/>
          </p:cNvGrpSpPr>
          <p:nvPr/>
        </p:nvGrpSpPr>
        <p:grpSpPr bwMode="auto">
          <a:xfrm>
            <a:off x="5651500" y="4868863"/>
            <a:ext cx="2952750" cy="1552575"/>
            <a:chOff x="3606" y="1389"/>
            <a:chExt cx="1860" cy="978"/>
          </a:xfrm>
        </p:grpSpPr>
        <p:sp>
          <p:nvSpPr>
            <p:cNvPr id="45" name="Text Box 58"/>
            <p:cNvSpPr txBox="1">
              <a:spLocks noChangeArrowheads="1"/>
            </p:cNvSpPr>
            <p:nvPr/>
          </p:nvSpPr>
          <p:spPr bwMode="auto">
            <a:xfrm>
              <a:off x="3606" y="1389"/>
              <a:ext cx="1860" cy="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a:solidFill>
                    <a:srgbClr val="CC3300"/>
                  </a:solidFill>
                  <a:latin typeface="Comic Sans MS" charset="0"/>
                </a:rPr>
                <a:t>Color screening of the cc potential by the surrounding color charges </a:t>
              </a:r>
              <a:endParaRPr lang="en-US">
                <a:latin typeface="Comic Sans MS" charset="0"/>
              </a:endParaRPr>
            </a:p>
          </p:txBody>
        </p:sp>
        <p:sp>
          <p:nvSpPr>
            <p:cNvPr id="46" name="Text Box 68"/>
            <p:cNvSpPr txBox="1">
              <a:spLocks noChangeArrowheads="1"/>
            </p:cNvSpPr>
            <p:nvPr/>
          </p:nvSpPr>
          <p:spPr bwMode="auto">
            <a:xfrm>
              <a:off x="4238" y="1515"/>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CC3300"/>
                  </a:solidFill>
                  <a:latin typeface="Comic Sans MS" charset="0"/>
                </a:rPr>
                <a:t>_</a:t>
              </a:r>
            </a:p>
          </p:txBody>
        </p:sp>
      </p:grpSp>
      <p:pic>
        <p:nvPicPr>
          <p:cNvPr id="47" name="Picture 18" descr="sequentielle"/>
          <p:cNvPicPr>
            <a:picLocks noChangeAspect="1" noChangeArrowheads="1"/>
          </p:cNvPicPr>
          <p:nvPr/>
        </p:nvPicPr>
        <p:blipFill>
          <a:blip r:embed="rId5">
            <a:lum bright="-12000"/>
            <a:extLst>
              <a:ext uri="{28A0092B-C50C-407E-A947-70E740481C1C}">
                <a14:useLocalDpi xmlns:a14="http://schemas.microsoft.com/office/drawing/2010/main" val="0"/>
              </a:ext>
            </a:extLst>
          </a:blip>
          <a:srcRect t="2634" r="6282"/>
          <a:stretch>
            <a:fillRect/>
          </a:stretch>
        </p:blipFill>
        <p:spPr bwMode="auto">
          <a:xfrm>
            <a:off x="5105400" y="2060575"/>
            <a:ext cx="4038600" cy="269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Rectangle 72"/>
          <p:cNvSpPr>
            <a:spLocks noChangeArrowheads="1"/>
          </p:cNvSpPr>
          <p:nvPr/>
        </p:nvSpPr>
        <p:spPr bwMode="auto">
          <a:xfrm>
            <a:off x="6084168" y="2204864"/>
            <a:ext cx="2744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400" dirty="0" err="1">
                <a:latin typeface="Comic Sans MS" charset="0"/>
              </a:rPr>
              <a:t>Satz</a:t>
            </a:r>
            <a:r>
              <a:rPr lang="en-US" sz="1400" dirty="0">
                <a:latin typeface="Comic Sans MS" charset="0"/>
              </a:rPr>
              <a:t>, J. Phys. G32, R25 (2006)</a:t>
            </a:r>
            <a:endParaRPr lang="fr-FR" sz="1400" dirty="0">
              <a:latin typeface="Comic Sans MS" charset="0"/>
            </a:endParaRPr>
          </a:p>
        </p:txBody>
      </p:sp>
      <p:sp>
        <p:nvSpPr>
          <p:cNvPr id="49" name="Text Box 74"/>
          <p:cNvSpPr txBox="1">
            <a:spLocks noChangeArrowheads="1"/>
          </p:cNvSpPr>
          <p:nvPr/>
        </p:nvSpPr>
        <p:spPr bwMode="auto">
          <a:xfrm>
            <a:off x="6191250" y="1196975"/>
            <a:ext cx="29527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a:solidFill>
                  <a:srgbClr val="CC3300"/>
                </a:solidFill>
                <a:latin typeface="Comic Sans MS" charset="0"/>
              </a:rPr>
              <a:t>“sequential</a:t>
            </a:r>
          </a:p>
          <a:p>
            <a:pPr algn="ctr"/>
            <a:r>
              <a:rPr lang="en-US" sz="2400" b="1">
                <a:solidFill>
                  <a:srgbClr val="CC3300"/>
                </a:solidFill>
                <a:latin typeface="Comic Sans MS" charset="0"/>
              </a:rPr>
              <a:t>Melting” </a:t>
            </a:r>
            <a:endParaRPr lang="en-US">
              <a:latin typeface="Comic Sans MS" charset="0"/>
            </a:endParaRPr>
          </a:p>
        </p:txBody>
      </p:sp>
      <p:pic>
        <p:nvPicPr>
          <p:cNvPr id="51" name="Picture 50"/>
          <p:cNvPicPr>
            <a:picLocks noChangeAspect="1"/>
          </p:cNvPicPr>
          <p:nvPr/>
        </p:nvPicPr>
        <p:blipFill>
          <a:blip r:embed="rId6"/>
          <a:stretch>
            <a:fillRect/>
          </a:stretch>
        </p:blipFill>
        <p:spPr>
          <a:xfrm>
            <a:off x="0" y="1196752"/>
            <a:ext cx="1430264" cy="3279310"/>
          </a:xfrm>
          <a:prstGeom prst="rect">
            <a:avLst/>
          </a:prstGeom>
        </p:spPr>
      </p:pic>
    </p:spTree>
    <p:extLst>
      <p:ext uri="{BB962C8B-B14F-4D97-AF65-F5344CB8AC3E}">
        <p14:creationId xmlns:p14="http://schemas.microsoft.com/office/powerpoint/2010/main" val="390907367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p:cNvSpPr>
          <p:nvPr>
            <p:ph type="subTitle" sz="quarter" idx="1"/>
          </p:nvPr>
        </p:nvSpPr>
        <p:spPr>
          <a:xfrm>
            <a:off x="-17925" y="836712"/>
            <a:ext cx="4751536" cy="936104"/>
          </a:xfrm>
          <a:prstGeom prst="rect">
            <a:avLst/>
          </a:prstGeom>
        </p:spPr>
        <p:txBody>
          <a:bodyPr/>
          <a:lstStyle/>
          <a:p>
            <a:pPr defTabSz="321457">
              <a:defRPr sz="3000"/>
            </a:pPr>
            <a:r>
              <a:rPr sz="1800" b="1" dirty="0" smtClean="0"/>
              <a:t>At </a:t>
            </a:r>
            <a:r>
              <a:rPr sz="1800" b="1" dirty="0"/>
              <a:t>RHIC 39 GeV,  62 GeV,  200 GeV all show similar suppression</a:t>
            </a:r>
          </a:p>
          <a:p>
            <a:pPr defTabSz="321457">
              <a:defRPr sz="3000"/>
            </a:pPr>
            <a:r>
              <a:rPr sz="1800" b="1" dirty="0"/>
              <a:t>- perhaps strongest at 200 GeV</a:t>
            </a:r>
          </a:p>
        </p:txBody>
      </p:sp>
      <p:grpSp>
        <p:nvGrpSpPr>
          <p:cNvPr id="149" name="Group 149"/>
          <p:cNvGrpSpPr/>
          <p:nvPr/>
        </p:nvGrpSpPr>
        <p:grpSpPr>
          <a:xfrm>
            <a:off x="4860032" y="1268760"/>
            <a:ext cx="3991571" cy="4159808"/>
            <a:chOff x="0" y="0"/>
            <a:chExt cx="5676900" cy="5916170"/>
          </a:xfrm>
        </p:grpSpPr>
        <p:pic>
          <p:nvPicPr>
            <p:cNvPr id="147" name="ALICE_PHENIX_jpsi_raa.pdf"/>
            <p:cNvPicPr>
              <a:picLocks noChangeAspect="1"/>
            </p:cNvPicPr>
            <p:nvPr/>
          </p:nvPicPr>
          <p:blipFill>
            <a:blip r:embed="rId3">
              <a:extLst/>
            </a:blip>
            <a:stretch>
              <a:fillRect/>
            </a:stretch>
          </p:blipFill>
          <p:spPr>
            <a:xfrm>
              <a:off x="0" y="243329"/>
              <a:ext cx="5549901" cy="5672842"/>
            </a:xfrm>
            <a:prstGeom prst="rect">
              <a:avLst/>
            </a:prstGeom>
            <a:ln w="12700" cap="flat">
              <a:noFill/>
              <a:miter lim="400000"/>
            </a:ln>
            <a:effectLst/>
          </p:spPr>
        </p:pic>
        <p:sp>
          <p:nvSpPr>
            <p:cNvPr id="148" name="Shape 148"/>
            <p:cNvSpPr/>
            <p:nvPr/>
          </p:nvSpPr>
          <p:spPr>
            <a:xfrm>
              <a:off x="1473200" y="0"/>
              <a:ext cx="4203700" cy="685800"/>
            </a:xfrm>
            <a:prstGeom prst="rect">
              <a:avLst/>
            </a:prstGeom>
            <a:solidFill>
              <a:srgbClr val="FFFFFF"/>
            </a:solidFill>
            <a:ln w="12700" cap="flat">
              <a:noFill/>
              <a:miter lim="400000"/>
            </a:ln>
            <a:effectLst/>
          </p:spPr>
          <p:txBody>
            <a:bodyPr wrap="square" lIns="50800" tIns="50800" rIns="50800" bIns="50800" numCol="1" anchor="ctr">
              <a:noAutofit/>
            </a:bodyPr>
            <a:lstStyle/>
            <a:p>
              <a:pPr>
                <a:defRPr sz="4000">
                  <a:solidFill>
                    <a:srgbClr val="FFFFFF"/>
                  </a:solidFill>
                  <a:effectLst>
                    <a:outerShdw blurRad="38100" dist="12700" dir="5400000" rotWithShape="0">
                      <a:srgbClr val="000000">
                        <a:alpha val="50000"/>
                      </a:srgbClr>
                    </a:outerShdw>
                  </a:effectLst>
                </a:defRPr>
              </a:pPr>
              <a:endParaRPr/>
            </a:p>
          </p:txBody>
        </p:sp>
      </p:grpSp>
      <p:sp>
        <p:nvSpPr>
          <p:cNvPr id="150" name="Shape 150"/>
          <p:cNvSpPr>
            <a:spLocks noGrp="1"/>
          </p:cNvSpPr>
          <p:nvPr>
            <p:ph type="sldNum" sz="quarter" idx="4294967295"/>
          </p:nvPr>
        </p:nvSpPr>
        <p:spPr>
          <a:xfrm>
            <a:off x="8742164" y="89297"/>
            <a:ext cx="241102" cy="258961"/>
          </a:xfrm>
          <a:prstGeom prst="rect">
            <a:avLst/>
          </a:prstGeom>
          <a:extLst>
            <a:ext uri="{C572A759-6A51-4108-AA02-DFA0A04FC94B}">
              <ma14:wrappingTextBoxFlag xmlns:ma14="http://schemas.microsoft.com/office/mac/drawingml/2011/main" val="1"/>
            </a:ext>
          </a:extLst>
        </p:spPr>
        <p:txBody>
          <a:bodyPr lIns="64291" tIns="32146" rIns="64291" bIns="32146"/>
          <a:lstStyle/>
          <a:p>
            <a:fld id="{86CB4B4D-7CA3-9044-876B-883B54F8677D}" type="slidenum">
              <a:t>17</a:t>
            </a:fld>
            <a:endParaRPr/>
          </a:p>
        </p:txBody>
      </p:sp>
      <p:pic>
        <p:nvPicPr>
          <p:cNvPr id="151" name="RAA_PHENIX_energy_scan.pdf"/>
          <p:cNvPicPr>
            <a:picLocks noChangeAspect="1"/>
          </p:cNvPicPr>
          <p:nvPr/>
        </p:nvPicPr>
        <p:blipFill>
          <a:blip r:embed="rId4">
            <a:extLst/>
          </a:blip>
          <a:stretch>
            <a:fillRect/>
          </a:stretch>
        </p:blipFill>
        <p:spPr>
          <a:xfrm>
            <a:off x="179512" y="1916832"/>
            <a:ext cx="4342061" cy="3473649"/>
          </a:xfrm>
          <a:prstGeom prst="rect">
            <a:avLst/>
          </a:prstGeom>
          <a:ln w="12700">
            <a:miter lim="400000"/>
          </a:ln>
        </p:spPr>
      </p:pic>
      <p:sp>
        <p:nvSpPr>
          <p:cNvPr id="152" name="Shape 152"/>
          <p:cNvSpPr/>
          <p:nvPr/>
        </p:nvSpPr>
        <p:spPr>
          <a:xfrm>
            <a:off x="5004048" y="5373216"/>
            <a:ext cx="3812977" cy="1303238"/>
          </a:xfrm>
          <a:prstGeom prst="rect">
            <a:avLst/>
          </a:prstGeom>
          <a:ln w="12700">
            <a:miter lim="400000"/>
          </a:ln>
          <a:extLst>
            <a:ext uri="{C572A759-6A51-4108-AA02-DFA0A04FC94B}">
              <ma14:wrappingTextBoxFlag xmlns:ma14="http://schemas.microsoft.com/office/mac/drawingml/2011/main" val="1"/>
            </a:ext>
          </a:extLst>
        </p:spPr>
        <p:txBody>
          <a:bodyPr lIns="35717" tIns="35717" rIns="35717" bIns="35717" anchor="ctr">
            <a:spAutoFit/>
          </a:bodyPr>
          <a:lstStyle/>
          <a:p>
            <a:pPr algn="l">
              <a:defRPr sz="2800"/>
            </a:pPr>
            <a:r>
              <a:rPr sz="2000" dirty="0"/>
              <a:t>In the model (PRC82, (2010) 064905) this similarity is due to a </a:t>
            </a:r>
            <a:r>
              <a:rPr sz="2000" dirty="0">
                <a:solidFill>
                  <a:srgbClr val="FF2600"/>
                </a:solidFill>
              </a:rPr>
              <a:t>balance</a:t>
            </a:r>
            <a:r>
              <a:rPr sz="2000" dirty="0"/>
              <a:t> between color screening and </a:t>
            </a:r>
            <a:r>
              <a:rPr sz="2000" dirty="0" smtClean="0"/>
              <a:t>coalescence</a:t>
            </a:r>
            <a:endParaRPr sz="2000" dirty="0"/>
          </a:p>
        </p:txBody>
      </p:sp>
      <p:sp>
        <p:nvSpPr>
          <p:cNvPr id="153" name="Shape 153"/>
          <p:cNvSpPr/>
          <p:nvPr/>
        </p:nvSpPr>
        <p:spPr>
          <a:xfrm>
            <a:off x="1" y="0"/>
            <a:ext cx="8992196" cy="669727"/>
          </a:xfrm>
          <a:prstGeom prst="rect">
            <a:avLst/>
          </a:prstGeom>
          <a:solidFill>
            <a:srgbClr val="FF0000"/>
          </a:solidFill>
          <a:ln w="12700">
            <a:miter lim="400000"/>
          </a:ln>
          <a:extLst>
            <a:ext uri="{C572A759-6A51-4108-AA02-DFA0A04FC94B}">
              <ma14:wrappingTextBoxFlag xmlns:ma14="http://schemas.microsoft.com/office/mac/drawingml/2011/main" val="1"/>
            </a:ext>
          </a:extLst>
        </p:spPr>
        <p:txBody>
          <a:bodyPr lIns="35717" tIns="35717" rIns="35717" bIns="35717" anchor="b"/>
          <a:lstStyle>
            <a:lvl1pPr>
              <a:defRPr sz="4800"/>
            </a:lvl1pPr>
          </a:lstStyle>
          <a:p>
            <a:r>
              <a:rPr sz="2400" dirty="0" smtClean="0">
                <a:solidFill>
                  <a:srgbClr val="FFFFFF"/>
                </a:solidFill>
              </a:rPr>
              <a:t>LHC </a:t>
            </a:r>
            <a:r>
              <a:rPr lang="en-US" sz="2400" dirty="0" smtClean="0">
                <a:solidFill>
                  <a:srgbClr val="FFFFFF"/>
                </a:solidFill>
              </a:rPr>
              <a:t>and</a:t>
            </a:r>
            <a:r>
              <a:rPr sz="2400" dirty="0" smtClean="0">
                <a:solidFill>
                  <a:srgbClr val="FFFFFF"/>
                </a:solidFill>
              </a:rPr>
              <a:t> </a:t>
            </a:r>
            <a:r>
              <a:rPr sz="2400" dirty="0">
                <a:solidFill>
                  <a:srgbClr val="FFFFFF"/>
                </a:solidFill>
              </a:rPr>
              <a:t>strong charm coalescence</a:t>
            </a:r>
          </a:p>
        </p:txBody>
      </p:sp>
      <p:sp>
        <p:nvSpPr>
          <p:cNvPr id="2" name="Rectangle 1"/>
          <p:cNvSpPr/>
          <p:nvPr/>
        </p:nvSpPr>
        <p:spPr>
          <a:xfrm>
            <a:off x="4860032" y="836712"/>
            <a:ext cx="4283968" cy="923330"/>
          </a:xfrm>
          <a:prstGeom prst="rect">
            <a:avLst/>
          </a:prstGeom>
        </p:spPr>
        <p:txBody>
          <a:bodyPr wrap="square">
            <a:spAutoFit/>
          </a:bodyPr>
          <a:lstStyle/>
          <a:p>
            <a:pPr defTabSz="321457">
              <a:defRPr sz="3000"/>
            </a:pPr>
            <a:r>
              <a:rPr lang="en-US" sz="1800" dirty="0"/>
              <a:t>J/</a:t>
            </a:r>
            <a:r>
              <a:rPr lang="en-US" sz="1800" dirty="0" err="1"/>
              <a:t>ψ</a:t>
            </a:r>
            <a:r>
              <a:rPr lang="en-US" sz="1800" dirty="0"/>
              <a:t> suppression much stronger at 200 </a:t>
            </a:r>
            <a:r>
              <a:rPr lang="en-US" sz="1800" dirty="0" err="1"/>
              <a:t>GeV</a:t>
            </a:r>
            <a:r>
              <a:rPr lang="en-US" sz="1800" dirty="0"/>
              <a:t> than 2.76 </a:t>
            </a:r>
            <a:r>
              <a:rPr lang="en-US" sz="1800" dirty="0" err="1"/>
              <a:t>TeV</a:t>
            </a:r>
            <a:r>
              <a:rPr lang="en-US" sz="1800" dirty="0"/>
              <a:t> for similar energy density - strong </a:t>
            </a:r>
            <a:r>
              <a:rPr lang="en-US" sz="1800" dirty="0">
                <a:solidFill>
                  <a:srgbClr val="FF2600"/>
                </a:solidFill>
              </a:rPr>
              <a:t>coalescence</a:t>
            </a:r>
          </a:p>
        </p:txBody>
      </p:sp>
    </p:spTree>
    <p:extLst>
      <p:ext uri="{BB962C8B-B14F-4D97-AF65-F5344CB8AC3E}">
        <p14:creationId xmlns:p14="http://schemas.microsoft.com/office/powerpoint/2010/main" val="381200768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ltLang="ja-JP" smtClean="0"/>
              <a:t>2015-09-30</a:t>
            </a:r>
            <a:endParaRPr lang="en-US" altLang="ja-JP"/>
          </a:p>
        </p:txBody>
      </p:sp>
      <p:sp>
        <p:nvSpPr>
          <p:cNvPr id="3" name="Slide Number Placeholder 2"/>
          <p:cNvSpPr>
            <a:spLocks noGrp="1"/>
          </p:cNvSpPr>
          <p:nvPr>
            <p:ph type="sldNum" sz="quarter" idx="12"/>
          </p:nvPr>
        </p:nvSpPr>
        <p:spPr/>
        <p:txBody>
          <a:bodyPr/>
          <a:lstStyle/>
          <a:p>
            <a:pPr>
              <a:defRPr/>
            </a:pPr>
            <a:fld id="{5251E378-2EFD-4509-9F83-864AAD1287B2}" type="slidenum">
              <a:rPr lang="en-US" altLang="ja-JP" smtClean="0"/>
              <a:pPr>
                <a:defRPr/>
              </a:pPr>
              <a:t>18</a:t>
            </a:fld>
            <a:endParaRPr lang="en-US" altLang="ja-JP"/>
          </a:p>
        </p:txBody>
      </p:sp>
      <p:sp>
        <p:nvSpPr>
          <p:cNvPr id="4" name="Footer Placeholder 3"/>
          <p:cNvSpPr>
            <a:spLocks noGrp="1"/>
          </p:cNvSpPr>
          <p:nvPr>
            <p:ph type="ftr" sz="quarter" idx="3"/>
          </p:nvPr>
        </p:nvSpPr>
        <p:spPr/>
        <p:txBody>
          <a:bodyPr/>
          <a:lstStyle/>
          <a:p>
            <a:pPr>
              <a:defRPr/>
            </a:pPr>
            <a:r>
              <a:rPr lang="en-US" altLang="ja-JP" smtClean="0"/>
              <a:t>E.Kistenev, UTFSM, 2016</a:t>
            </a:r>
            <a:endParaRPr lang="en-US" altLang="ja-JP" dirty="0"/>
          </a:p>
        </p:txBody>
      </p:sp>
      <p:grpSp>
        <p:nvGrpSpPr>
          <p:cNvPr id="11" name="Group 10"/>
          <p:cNvGrpSpPr/>
          <p:nvPr/>
        </p:nvGrpSpPr>
        <p:grpSpPr>
          <a:xfrm>
            <a:off x="-1044624" y="620688"/>
            <a:ext cx="13249472" cy="6021288"/>
            <a:chOff x="-1044624" y="0"/>
            <a:chExt cx="13249472" cy="6021288"/>
          </a:xfrm>
        </p:grpSpPr>
        <p:grpSp>
          <p:nvGrpSpPr>
            <p:cNvPr id="7" name="Group 149"/>
            <p:cNvGrpSpPr/>
            <p:nvPr/>
          </p:nvGrpSpPr>
          <p:grpSpPr>
            <a:xfrm>
              <a:off x="-1044624" y="2924944"/>
              <a:ext cx="13249472" cy="3096344"/>
              <a:chOff x="2340990" y="-4198865"/>
              <a:chExt cx="5549901" cy="4301276"/>
            </a:xfrm>
          </p:grpSpPr>
          <p:pic>
            <p:nvPicPr>
              <p:cNvPr id="8" name="ALICE_PHENIX_jpsi_raa.pdf"/>
              <p:cNvPicPr>
                <a:picLocks noChangeAspect="1"/>
              </p:cNvPicPr>
              <p:nvPr/>
            </p:nvPicPr>
            <p:blipFill>
              <a:blip r:embed="rId3">
                <a:extLst/>
              </a:blip>
              <a:stretch>
                <a:fillRect/>
              </a:stretch>
            </p:blipFill>
            <p:spPr>
              <a:xfrm>
                <a:off x="2340990" y="-4198865"/>
                <a:ext cx="5549901" cy="4301276"/>
              </a:xfrm>
              <a:prstGeom prst="rect">
                <a:avLst/>
              </a:prstGeom>
              <a:ln w="12700" cap="flat">
                <a:noFill/>
                <a:miter lim="400000"/>
              </a:ln>
              <a:effectLst/>
            </p:spPr>
          </p:pic>
          <p:sp>
            <p:nvSpPr>
              <p:cNvPr id="9" name="Shape 148"/>
              <p:cNvSpPr/>
              <p:nvPr/>
            </p:nvSpPr>
            <p:spPr>
              <a:xfrm>
                <a:off x="2965168" y="-3891631"/>
                <a:ext cx="4203700" cy="685800"/>
              </a:xfrm>
              <a:prstGeom prst="rect">
                <a:avLst/>
              </a:prstGeom>
              <a:solidFill>
                <a:srgbClr val="FFFFFF"/>
              </a:solidFill>
              <a:ln w="12700" cap="flat">
                <a:noFill/>
                <a:miter lim="400000"/>
              </a:ln>
              <a:effectLst/>
            </p:spPr>
            <p:txBody>
              <a:bodyPr wrap="square" lIns="50800" tIns="50800" rIns="50800" bIns="50800" numCol="1" anchor="ctr">
                <a:noAutofit/>
              </a:bodyPr>
              <a:lstStyle/>
              <a:p>
                <a:pPr>
                  <a:defRPr sz="4000">
                    <a:solidFill>
                      <a:srgbClr val="FFFFFF"/>
                    </a:solidFill>
                    <a:effectLst>
                      <a:outerShdw blurRad="38100" dist="12700" dir="5400000" rotWithShape="0">
                        <a:srgbClr val="000000">
                          <a:alpha val="50000"/>
                        </a:srgbClr>
                      </a:outerShdw>
                    </a:effectLst>
                  </a:defRPr>
                </a:pPr>
                <a:endParaRPr/>
              </a:p>
            </p:txBody>
          </p:sp>
        </p:grpSp>
        <p:pic>
          <p:nvPicPr>
            <p:cNvPr id="5" name="Picture 4"/>
            <p:cNvPicPr>
              <a:picLocks noChangeAspect="1"/>
            </p:cNvPicPr>
            <p:nvPr/>
          </p:nvPicPr>
          <p:blipFill>
            <a:blip r:embed="rId4"/>
            <a:stretch>
              <a:fillRect/>
            </a:stretch>
          </p:blipFill>
          <p:spPr>
            <a:xfrm>
              <a:off x="251520" y="0"/>
              <a:ext cx="3888432" cy="3409561"/>
            </a:xfrm>
            <a:prstGeom prst="rect">
              <a:avLst/>
            </a:prstGeom>
          </p:spPr>
        </p:pic>
        <p:sp>
          <p:nvSpPr>
            <p:cNvPr id="10" name="TextBox 9"/>
            <p:cNvSpPr txBox="1"/>
            <p:nvPr/>
          </p:nvSpPr>
          <p:spPr>
            <a:xfrm>
              <a:off x="4054789" y="2924944"/>
              <a:ext cx="5112568" cy="307777"/>
            </a:xfrm>
            <a:prstGeom prst="rect">
              <a:avLst/>
            </a:prstGeom>
            <a:solidFill>
              <a:schemeClr val="bg1"/>
            </a:solidFill>
          </p:spPr>
          <p:txBody>
            <a:bodyPr wrap="square" rtlCol="0">
              <a:spAutoFit/>
            </a:bodyPr>
            <a:lstStyle/>
            <a:p>
              <a:endParaRPr lang="en-US" dirty="0"/>
            </a:p>
          </p:txBody>
        </p:sp>
        <p:sp>
          <p:nvSpPr>
            <p:cNvPr id="6" name="Rectangle 5"/>
            <p:cNvSpPr/>
            <p:nvPr/>
          </p:nvSpPr>
          <p:spPr>
            <a:xfrm>
              <a:off x="3203848" y="836712"/>
              <a:ext cx="3816881" cy="235962"/>
            </a:xfrm>
            <a:prstGeom prst="rect">
              <a:avLst/>
            </a:prstGeom>
          </p:spPr>
          <p:txBody>
            <a:bodyPr wrap="none">
              <a:spAutoFit/>
            </a:bodyPr>
            <a:lstStyle/>
            <a:p>
              <a:r>
                <a:rPr lang="en-US" i="1" baseline="30000" dirty="0"/>
                <a:t>M. Murray / Nuclear Physics B (Proc. Suppl.) 233 (2012) 212–216</a:t>
              </a:r>
              <a:endParaRPr lang="en-US" dirty="0"/>
            </a:p>
          </p:txBody>
        </p:sp>
      </p:grpSp>
      <p:sp>
        <p:nvSpPr>
          <p:cNvPr id="12" name="Shape 155"/>
          <p:cNvSpPr txBox="1">
            <a:spLocks/>
          </p:cNvSpPr>
          <p:nvPr/>
        </p:nvSpPr>
        <p:spPr>
          <a:xfrm>
            <a:off x="72008" y="1"/>
            <a:ext cx="7020272" cy="476671"/>
          </a:xfrm>
          <a:prstGeom prst="rect">
            <a:avLst/>
          </a:prstGeom>
          <a:solidFill>
            <a:srgbClr val="FF0000"/>
          </a:solidFill>
        </p:spPr>
        <p:txBody>
          <a:bodyPr/>
          <a:lstStyle>
            <a:lvl1pPr algn="l" rtl="0" eaLnBrk="0" fontAlgn="base" hangingPunct="0">
              <a:lnSpc>
                <a:spcPct val="90000"/>
              </a:lnSpc>
              <a:spcBef>
                <a:spcPct val="0"/>
              </a:spcBef>
              <a:spcAft>
                <a:spcPct val="0"/>
              </a:spcAft>
              <a:defRPr kumimoji="1" sz="4800" b="1">
                <a:solidFill>
                  <a:schemeClr val="tx2"/>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a:lstStyle>
          <a:p>
            <a:r>
              <a:rPr lang="en-US" sz="2800" dirty="0" smtClean="0">
                <a:solidFill>
                  <a:srgbClr val="FFFFFF"/>
                </a:solidFill>
              </a:rPr>
              <a:t>Questioning the RHIC-LHC differences</a:t>
            </a:r>
            <a:endParaRPr lang="en-US" sz="2800" dirty="0">
              <a:solidFill>
                <a:srgbClr val="FFFFFF"/>
              </a:solidFill>
            </a:endParaRPr>
          </a:p>
        </p:txBody>
      </p:sp>
    </p:spTree>
    <p:extLst>
      <p:ext uri="{BB962C8B-B14F-4D97-AF65-F5344CB8AC3E}">
        <p14:creationId xmlns:p14="http://schemas.microsoft.com/office/powerpoint/2010/main" val="26753415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Shape 155"/>
          <p:cNvSpPr>
            <a:spLocks noGrp="1"/>
          </p:cNvSpPr>
          <p:nvPr>
            <p:ph type="ctrTitle"/>
          </p:nvPr>
        </p:nvSpPr>
        <p:spPr>
          <a:xfrm>
            <a:off x="0" y="1"/>
            <a:ext cx="7524327" cy="692695"/>
          </a:xfrm>
          <a:prstGeom prst="rect">
            <a:avLst/>
          </a:prstGeom>
          <a:solidFill>
            <a:srgbClr val="FF0000"/>
          </a:solidFill>
        </p:spPr>
        <p:txBody>
          <a:bodyPr/>
          <a:lstStyle>
            <a:lvl1pPr>
              <a:defRPr sz="4800"/>
            </a:lvl1pPr>
          </a:lstStyle>
          <a:p>
            <a:r>
              <a:rPr lang="en-US" sz="2800" dirty="0" smtClean="0">
                <a:solidFill>
                  <a:srgbClr val="FFFFFF"/>
                </a:solidFill>
              </a:rPr>
              <a:t>Can coalescence be proven experimentally</a:t>
            </a:r>
            <a:endParaRPr sz="2800" dirty="0">
              <a:solidFill>
                <a:srgbClr val="FFFFFF"/>
              </a:solidFill>
            </a:endParaRPr>
          </a:p>
        </p:txBody>
      </p:sp>
      <p:sp>
        <p:nvSpPr>
          <p:cNvPr id="156" name="Shape 156"/>
          <p:cNvSpPr/>
          <p:nvPr/>
        </p:nvSpPr>
        <p:spPr>
          <a:xfrm>
            <a:off x="0" y="1844824"/>
            <a:ext cx="8956477" cy="3580784"/>
          </a:xfrm>
          <a:prstGeom prst="rect">
            <a:avLst/>
          </a:prstGeom>
          <a:ln w="12700">
            <a:miter lim="400000"/>
          </a:ln>
          <a:extLst>
            <a:ext uri="{C572A759-6A51-4108-AA02-DFA0A04FC94B}">
              <ma14:wrappingTextBoxFlag xmlns:ma14="http://schemas.microsoft.com/office/mac/drawingml/2011/main" val="1"/>
            </a:ext>
          </a:extLst>
        </p:spPr>
        <p:txBody>
          <a:bodyPr lIns="35717" tIns="35717" rIns="35717" bIns="35717" anchor="ctr">
            <a:spAutoFit/>
          </a:bodyPr>
          <a:lstStyle/>
          <a:p>
            <a:pPr>
              <a:defRPr sz="3000"/>
            </a:pPr>
            <a:r>
              <a:rPr sz="2000" dirty="0"/>
              <a:t>U+U collisions allow us to go to higher energy density at RHIC</a:t>
            </a:r>
          </a:p>
          <a:p>
            <a:pPr>
              <a:defRPr sz="3000"/>
            </a:pPr>
            <a:r>
              <a:rPr sz="2000" dirty="0" smtClean="0"/>
              <a:t>Central </a:t>
            </a:r>
            <a:r>
              <a:rPr sz="2000" dirty="0"/>
              <a:t>U+U collisions should have:</a:t>
            </a:r>
          </a:p>
          <a:p>
            <a:pPr marL="285740" lvl="2" indent="-178587">
              <a:buSzPct val="125000"/>
              <a:buChar char="•"/>
              <a:defRPr sz="3000"/>
            </a:pPr>
            <a:r>
              <a:rPr sz="2000" dirty="0"/>
              <a:t>15-20% higher energy density than Au+Au collisions </a:t>
            </a:r>
          </a:p>
          <a:p>
            <a:pPr marL="464327" lvl="3" indent="-178587">
              <a:buSzPct val="125000"/>
              <a:buChar char="•"/>
              <a:defRPr sz="3000"/>
            </a:pPr>
            <a:r>
              <a:rPr sz="2000" dirty="0"/>
              <a:t>stronger </a:t>
            </a:r>
            <a:r>
              <a:rPr sz="2000" dirty="0">
                <a:solidFill>
                  <a:srgbClr val="FF2600"/>
                </a:solidFill>
              </a:rPr>
              <a:t>color screening</a:t>
            </a:r>
          </a:p>
          <a:p>
            <a:pPr marL="285740" lvl="2" indent="-178587">
              <a:buSzPct val="125000"/>
              <a:buChar char="•"/>
              <a:defRPr sz="3000"/>
            </a:pPr>
            <a:r>
              <a:rPr sz="2000" dirty="0"/>
              <a:t>Increased charm production from ~ 25% larger </a:t>
            </a:r>
            <a:r>
              <a:rPr sz="2000" i="1" dirty="0"/>
              <a:t>N</a:t>
            </a:r>
            <a:r>
              <a:rPr sz="2000" i="1" baseline="-5999" dirty="0"/>
              <a:t>coll</a:t>
            </a:r>
            <a:r>
              <a:rPr sz="2000" dirty="0"/>
              <a:t> values </a:t>
            </a:r>
          </a:p>
          <a:p>
            <a:pPr marL="464327" lvl="3" indent="-178587">
              <a:buSzPct val="125000"/>
              <a:buChar char="•"/>
              <a:defRPr sz="3000"/>
            </a:pPr>
            <a:r>
              <a:rPr sz="2000" dirty="0"/>
              <a:t>stronger </a:t>
            </a:r>
            <a:r>
              <a:rPr sz="2000" dirty="0">
                <a:solidFill>
                  <a:srgbClr val="FF2600"/>
                </a:solidFill>
              </a:rPr>
              <a:t>coalescence</a:t>
            </a:r>
          </a:p>
          <a:p>
            <a:pPr algn="l">
              <a:defRPr sz="3000"/>
            </a:pPr>
            <a:endParaRPr sz="2000" dirty="0">
              <a:solidFill>
                <a:srgbClr val="FF2600"/>
              </a:solidFill>
            </a:endParaRPr>
          </a:p>
          <a:p>
            <a:pPr algn="l">
              <a:defRPr sz="3000"/>
            </a:pPr>
            <a:r>
              <a:rPr sz="2000" dirty="0"/>
              <a:t>J/ψ production in U+U collisions allows us to explore how the trade-off between color screening and coalescence evolves as we increase energy density and charm production</a:t>
            </a:r>
          </a:p>
          <a:p>
            <a:pPr algn="l">
              <a:defRPr sz="2800"/>
            </a:pPr>
            <a:endParaRPr dirty="0"/>
          </a:p>
        </p:txBody>
      </p:sp>
      <p:sp>
        <p:nvSpPr>
          <p:cNvPr id="157" name="Shape 157"/>
          <p:cNvSpPr>
            <a:spLocks noGrp="1"/>
          </p:cNvSpPr>
          <p:nvPr>
            <p:ph type="sldNum" sz="quarter" idx="4294967295"/>
          </p:nvPr>
        </p:nvSpPr>
        <p:spPr>
          <a:xfrm>
            <a:off x="8742164" y="89297"/>
            <a:ext cx="241102" cy="258961"/>
          </a:xfrm>
          <a:prstGeom prst="rect">
            <a:avLst/>
          </a:prstGeom>
          <a:extLst>
            <a:ext uri="{C572A759-6A51-4108-AA02-DFA0A04FC94B}">
              <ma14:wrappingTextBoxFlag xmlns:ma14="http://schemas.microsoft.com/office/mac/drawingml/2011/main" val="1"/>
            </a:ext>
          </a:extLst>
        </p:spPr>
        <p:txBody>
          <a:bodyPr lIns="64291" tIns="32146" rIns="64291" bIns="32146"/>
          <a:lstStyle/>
          <a:p>
            <a:fld id="{86CB4B4D-7CA3-9044-876B-883B54F8677D}" type="slidenum">
              <a:t>19</a:t>
            </a:fld>
            <a:endParaRPr/>
          </a:p>
        </p:txBody>
      </p:sp>
      <p:sp>
        <p:nvSpPr>
          <p:cNvPr id="5" name="Shape 159"/>
          <p:cNvSpPr txBox="1">
            <a:spLocks/>
          </p:cNvSpPr>
          <p:nvPr/>
        </p:nvSpPr>
        <p:spPr bwMode="auto">
          <a:xfrm>
            <a:off x="0" y="1052736"/>
            <a:ext cx="8840391" cy="598289"/>
          </a:xfrm>
          <a:prstGeom prst="rect">
            <a:avLst/>
          </a:prstGeom>
          <a:noFill/>
          <a:ln w="9525">
            <a:noFill/>
            <a:round/>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lnSpc>
                <a:spcPct val="90000"/>
              </a:lnSpc>
              <a:spcBef>
                <a:spcPct val="0"/>
              </a:spcBef>
              <a:spcAft>
                <a:spcPct val="0"/>
              </a:spcAft>
              <a:defRPr kumimoji="1" sz="4800" b="1">
                <a:solidFill>
                  <a:schemeClr val="tx1"/>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a:lstStyle>
          <a:p>
            <a:r>
              <a:rPr lang="en-US" sz="2400" dirty="0" smtClean="0"/>
              <a:t>U+U measurements</a:t>
            </a:r>
            <a:endParaRPr lang="en-US" sz="2400" dirty="0"/>
          </a:p>
        </p:txBody>
      </p:sp>
      <p:sp>
        <p:nvSpPr>
          <p:cNvPr id="2" name="Rectangle 1"/>
          <p:cNvSpPr/>
          <p:nvPr/>
        </p:nvSpPr>
        <p:spPr>
          <a:xfrm>
            <a:off x="1547664" y="5373216"/>
            <a:ext cx="6048672" cy="707886"/>
          </a:xfrm>
          <a:prstGeom prst="rect">
            <a:avLst/>
          </a:prstGeom>
          <a:solidFill>
            <a:srgbClr val="FFFF66"/>
          </a:solidFill>
        </p:spPr>
        <p:txBody>
          <a:bodyPr wrap="square">
            <a:spAutoFit/>
          </a:bodyPr>
          <a:lstStyle/>
          <a:p>
            <a:pPr algn="ctr">
              <a:defRPr sz="3000"/>
            </a:pPr>
            <a:r>
              <a:rPr lang="en-US" sz="2000" dirty="0"/>
              <a:t>In RHIC Run 12 </a:t>
            </a:r>
            <a:r>
              <a:rPr lang="en-US" sz="2000" dirty="0" smtClean="0"/>
              <a:t>PHENIX </a:t>
            </a:r>
            <a:r>
              <a:rPr lang="en-US" sz="2000" dirty="0"/>
              <a:t>recorded </a:t>
            </a:r>
            <a:endParaRPr lang="en-US" sz="2000" dirty="0" smtClean="0"/>
          </a:p>
          <a:p>
            <a:pPr algn="ctr">
              <a:defRPr sz="3000"/>
            </a:pPr>
            <a:r>
              <a:rPr lang="en-US" sz="2000" dirty="0" smtClean="0"/>
              <a:t>1.08 </a:t>
            </a:r>
            <a:r>
              <a:rPr lang="en-US" sz="2000" dirty="0"/>
              <a:t>B  </a:t>
            </a:r>
            <a:r>
              <a:rPr lang="en-US" sz="2000" dirty="0" err="1"/>
              <a:t>minbias</a:t>
            </a:r>
            <a:r>
              <a:rPr lang="en-US" sz="2000" dirty="0"/>
              <a:t> √</a:t>
            </a:r>
            <a:r>
              <a:rPr lang="en-US" sz="2000" dirty="0" err="1"/>
              <a:t>s</a:t>
            </a:r>
            <a:r>
              <a:rPr lang="en-US" sz="2000" baseline="-5999" dirty="0" err="1"/>
              <a:t>NN</a:t>
            </a:r>
            <a:r>
              <a:rPr lang="en-US" sz="2000" dirty="0"/>
              <a:t> = 193 </a:t>
            </a:r>
            <a:r>
              <a:rPr lang="en-US" sz="2000" dirty="0" err="1"/>
              <a:t>GeV</a:t>
            </a:r>
            <a:r>
              <a:rPr lang="en-US" sz="2000" dirty="0"/>
              <a:t> U+U events</a:t>
            </a:r>
          </a:p>
        </p:txBody>
      </p:sp>
    </p:spTree>
    <p:extLst>
      <p:ext uri="{BB962C8B-B14F-4D97-AF65-F5344CB8AC3E}">
        <p14:creationId xmlns:p14="http://schemas.microsoft.com/office/powerpoint/2010/main" val="152340587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8422953" y="5864994"/>
            <a:ext cx="587375" cy="488950"/>
          </a:xfrm>
        </p:spPr>
        <p:txBody>
          <a:bodyPr/>
          <a:lstStyle/>
          <a:p>
            <a:pPr>
              <a:defRPr/>
            </a:pPr>
            <a:fld id="{22C9EA36-E0DC-48B7-8CB0-15ED98B556CF}" type="slidenum">
              <a:rPr lang="en-US" altLang="ja-JP" smtClean="0"/>
              <a:pPr>
                <a:defRPr/>
              </a:pPr>
              <a:t>2</a:t>
            </a:fld>
            <a:endParaRPr lang="en-US" altLang="ja-JP"/>
          </a:p>
        </p:txBody>
      </p:sp>
      <p:sp>
        <p:nvSpPr>
          <p:cNvPr id="6" name="Footer Placeholder 5"/>
          <p:cNvSpPr>
            <a:spLocks noGrp="1"/>
          </p:cNvSpPr>
          <p:nvPr>
            <p:ph type="ftr" sz="quarter" idx="3"/>
          </p:nvPr>
        </p:nvSpPr>
        <p:spPr>
          <a:xfrm>
            <a:off x="5668061" y="6534711"/>
            <a:ext cx="3456384" cy="316310"/>
          </a:xfrm>
        </p:spPr>
        <p:txBody>
          <a:bodyPr/>
          <a:lstStyle/>
          <a:p>
            <a:pPr>
              <a:defRPr/>
            </a:pPr>
            <a:r>
              <a:rPr lang="en-US" altLang="ja-JP" dirty="0" err="1" smtClean="0"/>
              <a:t>E.Kistenev</a:t>
            </a:r>
            <a:r>
              <a:rPr lang="en-US" altLang="ja-JP" dirty="0" smtClean="0"/>
              <a:t>, UTFSM, 2016</a:t>
            </a:r>
            <a:endParaRPr lang="en-US" altLang="ja-JP" dirty="0"/>
          </a:p>
        </p:txBody>
      </p:sp>
      <p:sp>
        <p:nvSpPr>
          <p:cNvPr id="7" name="Title 2"/>
          <p:cNvSpPr txBox="1">
            <a:spLocks/>
          </p:cNvSpPr>
          <p:nvPr/>
        </p:nvSpPr>
        <p:spPr>
          <a:xfrm>
            <a:off x="-23688" y="0"/>
            <a:ext cx="9144000" cy="612068"/>
          </a:xfrm>
          <a:prstGeom prst="rect">
            <a:avLst/>
          </a:prstGeom>
          <a:solidFill>
            <a:srgbClr val="0000FF"/>
          </a:solidFill>
        </p:spPr>
        <p:txBody>
          <a:bodyPr/>
          <a:lstStyle>
            <a:lvl1pPr algn="l" rtl="0" eaLnBrk="0" fontAlgn="base"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a:lstStyle>
          <a:p>
            <a:r>
              <a:rPr lang="en-US" dirty="0" smtClean="0">
                <a:solidFill>
                  <a:srgbClr val="FFFFFF"/>
                </a:solidFill>
              </a:rPr>
              <a:t>New Energy and Intensity Frontiers</a:t>
            </a:r>
            <a:endParaRPr lang="en-US" dirty="0">
              <a:solidFill>
                <a:srgbClr val="FFFFFF"/>
              </a:solidFill>
            </a:endParaRPr>
          </a:p>
        </p:txBody>
      </p:sp>
      <p:sp>
        <p:nvSpPr>
          <p:cNvPr id="8" name="Text Placeholder 6"/>
          <p:cNvSpPr txBox="1">
            <a:spLocks/>
          </p:cNvSpPr>
          <p:nvPr/>
        </p:nvSpPr>
        <p:spPr>
          <a:xfrm>
            <a:off x="323528" y="548680"/>
            <a:ext cx="4040188" cy="639762"/>
          </a:xfrm>
          <a:prstGeom prst="rect">
            <a:avLst/>
          </a:prstGeom>
        </p:spPr>
        <p:txBody>
          <a:bodyPr/>
          <a:lstStyle>
            <a:lvl1pPr marL="342900" indent="-342900" algn="l" rtl="0" eaLnBrk="0" fontAlgn="base" hangingPunct="0">
              <a:spcBef>
                <a:spcPct val="20000"/>
              </a:spcBef>
              <a:spcAft>
                <a:spcPct val="0"/>
              </a:spcAft>
              <a:buClr>
                <a:schemeClr val="tx1"/>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8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5pPr>
            <a:lvl6pPr marL="25146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6pPr>
            <a:lvl7pPr marL="29718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7pPr>
            <a:lvl8pPr marL="34290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8pPr>
            <a:lvl9pPr marL="38862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9pPr>
          </a:lstStyle>
          <a:p>
            <a:pPr algn="ctr"/>
            <a:r>
              <a:rPr lang="en-US" dirty="0" smtClean="0"/>
              <a:t>RHIC </a:t>
            </a:r>
            <a:r>
              <a:rPr lang="en-US" dirty="0" smtClean="0">
                <a:sym typeface="Wingdings"/>
              </a:rPr>
              <a:t> RHIC II</a:t>
            </a:r>
            <a:endParaRPr lang="en-US" dirty="0"/>
          </a:p>
        </p:txBody>
      </p:sp>
      <p:sp>
        <p:nvSpPr>
          <p:cNvPr id="9" name="Content Placeholder 7"/>
          <p:cNvSpPr txBox="1">
            <a:spLocks/>
          </p:cNvSpPr>
          <p:nvPr/>
        </p:nvSpPr>
        <p:spPr>
          <a:xfrm>
            <a:off x="333872" y="1484784"/>
            <a:ext cx="4022104" cy="4896544"/>
          </a:xfrm>
          <a:prstGeom prst="rect">
            <a:avLst/>
          </a:prstGeom>
        </p:spPr>
        <p:txBody>
          <a:bodyPr/>
          <a:lstStyle>
            <a:lvl1pPr marL="342900" indent="-342900" algn="l" rtl="0" eaLnBrk="0" fontAlgn="base" hangingPunct="0">
              <a:spcBef>
                <a:spcPct val="20000"/>
              </a:spcBef>
              <a:spcAft>
                <a:spcPct val="0"/>
              </a:spcAft>
              <a:buClr>
                <a:schemeClr val="tx1"/>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8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5pPr>
            <a:lvl6pPr marL="25146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6pPr>
            <a:lvl7pPr marL="29718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7pPr>
            <a:lvl8pPr marL="34290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8pPr>
            <a:lvl9pPr marL="38862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9p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2000" dirty="0" smtClean="0"/>
              <a:t>First collisions 2000</a:t>
            </a:r>
          </a:p>
          <a:p>
            <a:r>
              <a:rPr lang="en-US" sz="2000" dirty="0" err="1" smtClean="0"/>
              <a:t>p+p</a:t>
            </a:r>
            <a:r>
              <a:rPr lang="en-US" sz="2000" dirty="0" smtClean="0"/>
              <a:t>, </a:t>
            </a:r>
            <a:r>
              <a:rPr lang="en-US" sz="2000" dirty="0" err="1" smtClean="0"/>
              <a:t>d+Au</a:t>
            </a:r>
            <a:r>
              <a:rPr lang="en-US" sz="2000" dirty="0" smtClean="0"/>
              <a:t>, </a:t>
            </a:r>
            <a:r>
              <a:rPr lang="en-US" sz="2000" dirty="0" err="1" smtClean="0"/>
              <a:t>Cu+Cu</a:t>
            </a:r>
            <a:r>
              <a:rPr lang="en-US" sz="2000" dirty="0" smtClean="0"/>
              <a:t>, </a:t>
            </a:r>
            <a:br>
              <a:rPr lang="en-US" sz="2000" dirty="0" smtClean="0"/>
            </a:br>
            <a:r>
              <a:rPr lang="en-US" sz="2000" dirty="0" err="1" smtClean="0"/>
              <a:t>Cu+Au</a:t>
            </a:r>
            <a:r>
              <a:rPr lang="en-US" sz="2000" dirty="0" smtClean="0"/>
              <a:t>, </a:t>
            </a:r>
            <a:r>
              <a:rPr lang="en-US" sz="2000" dirty="0" err="1" smtClean="0"/>
              <a:t>Au+Au</a:t>
            </a:r>
            <a:r>
              <a:rPr lang="en-US" sz="2000" dirty="0" smtClean="0"/>
              <a:t>, U+U</a:t>
            </a:r>
          </a:p>
          <a:p>
            <a:r>
              <a:rPr lang="en-US" sz="2000" dirty="0" smtClean="0">
                <a:sym typeface="Symbol"/>
              </a:rPr>
              <a:t></a:t>
            </a:r>
            <a:r>
              <a:rPr lang="en-US" sz="2000" dirty="0" err="1" smtClean="0">
                <a:sym typeface="Symbol"/>
              </a:rPr>
              <a:t>s</a:t>
            </a:r>
            <a:r>
              <a:rPr lang="en-US" sz="2000" baseline="-25000" dirty="0" err="1" smtClean="0">
                <a:sym typeface="Symbol"/>
              </a:rPr>
              <a:t>NN</a:t>
            </a:r>
            <a:r>
              <a:rPr lang="en-US" sz="2000" dirty="0" smtClean="0">
                <a:sym typeface="Symbol"/>
              </a:rPr>
              <a:t> ~ </a:t>
            </a:r>
            <a:r>
              <a:rPr lang="en-US" sz="2000" dirty="0" smtClean="0">
                <a:solidFill>
                  <a:srgbClr val="FF0000"/>
                </a:solidFill>
                <a:sym typeface="Symbol"/>
              </a:rPr>
              <a:t>7</a:t>
            </a:r>
            <a:r>
              <a:rPr lang="en-US" sz="2000" dirty="0" smtClean="0">
                <a:sym typeface="Symbol"/>
              </a:rPr>
              <a:t> – 200 </a:t>
            </a:r>
            <a:r>
              <a:rPr lang="en-US" sz="2000" dirty="0" err="1" smtClean="0">
                <a:sym typeface="Symbol"/>
              </a:rPr>
              <a:t>GeV</a:t>
            </a:r>
            <a:endParaRPr lang="en-US" sz="2000" dirty="0" smtClean="0">
              <a:sym typeface="Symbol"/>
            </a:endParaRPr>
          </a:p>
          <a:p>
            <a:r>
              <a:rPr lang="en-US" sz="2000" dirty="0" smtClean="0">
                <a:sym typeface="Symbol"/>
              </a:rPr>
              <a:t>Polarized protons</a:t>
            </a:r>
            <a:endParaRPr lang="en-US" sz="2000" dirty="0"/>
          </a:p>
        </p:txBody>
      </p:sp>
      <p:sp>
        <p:nvSpPr>
          <p:cNvPr id="10" name="Text Placeholder 8"/>
          <p:cNvSpPr txBox="1">
            <a:spLocks/>
          </p:cNvSpPr>
          <p:nvPr/>
        </p:nvSpPr>
        <p:spPr bwMode="auto">
          <a:xfrm>
            <a:off x="4511353" y="548680"/>
            <a:ext cx="4041775" cy="50405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ja-JP"/>
            </a:defPPr>
            <a:lvl1pPr algn="ctr" rtl="0" fontAlgn="base">
              <a:spcBef>
                <a:spcPct val="0"/>
              </a:spcBef>
              <a:spcAft>
                <a:spcPct val="0"/>
              </a:spcAft>
              <a:defRPr kumimoji="0" sz="1400" b="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400" b="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1400" b="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1400" b="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1400" b="1" kern="1200">
                <a:solidFill>
                  <a:schemeClr val="tx1"/>
                </a:solidFill>
                <a:latin typeface="Arial" pitchFamily="34" charset="0"/>
                <a:ea typeface="ＭＳ Ｐゴシック" pitchFamily="50" charset="-128"/>
                <a:cs typeface="+mn-cs"/>
              </a:defRPr>
            </a:lvl9pPr>
          </a:lstStyle>
          <a:p>
            <a:r>
              <a:rPr lang="en-US" sz="2800" b="1" dirty="0" smtClean="0"/>
              <a:t>LHC</a:t>
            </a:r>
            <a:endParaRPr lang="en-US" sz="2800" b="1" dirty="0"/>
          </a:p>
        </p:txBody>
      </p:sp>
      <p:sp>
        <p:nvSpPr>
          <p:cNvPr id="11" name="Content Placeholder 9"/>
          <p:cNvSpPr txBox="1">
            <a:spLocks/>
          </p:cNvSpPr>
          <p:nvPr/>
        </p:nvSpPr>
        <p:spPr>
          <a:xfrm>
            <a:off x="4499993" y="1513158"/>
            <a:ext cx="4294820" cy="4868170"/>
          </a:xfrm>
          <a:prstGeom prst="rect">
            <a:avLst/>
          </a:prstGeom>
        </p:spPr>
        <p:txBody>
          <a:bodyPr/>
          <a:lstStyle>
            <a:lvl1pPr marL="342900" indent="-342900" algn="l" rtl="0" eaLnBrk="0" fontAlgn="base" hangingPunct="0">
              <a:spcBef>
                <a:spcPct val="20000"/>
              </a:spcBef>
              <a:spcAft>
                <a:spcPct val="0"/>
              </a:spcAft>
              <a:buClr>
                <a:schemeClr val="tx1"/>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8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5pPr>
            <a:lvl6pPr marL="25146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6pPr>
            <a:lvl7pPr marL="29718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7pPr>
            <a:lvl8pPr marL="34290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8pPr>
            <a:lvl9pPr marL="38862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9p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2000" dirty="0" smtClean="0"/>
              <a:t>First collisions 2010</a:t>
            </a:r>
          </a:p>
          <a:p>
            <a:r>
              <a:rPr lang="en-US" sz="2000" dirty="0" err="1" smtClean="0"/>
              <a:t>p+p</a:t>
            </a:r>
            <a:r>
              <a:rPr lang="en-US" sz="2000" dirty="0" smtClean="0"/>
              <a:t>, </a:t>
            </a:r>
            <a:r>
              <a:rPr lang="en-US" sz="2000" dirty="0" err="1" smtClean="0"/>
              <a:t>Pb+Pb</a:t>
            </a:r>
            <a:r>
              <a:rPr lang="en-US" sz="2000" dirty="0" smtClean="0"/>
              <a:t>, </a:t>
            </a:r>
            <a:r>
              <a:rPr lang="en-US" sz="2000" dirty="0" err="1" smtClean="0"/>
              <a:t>p+Pb</a:t>
            </a:r>
            <a:r>
              <a:rPr lang="en-US" sz="2000" dirty="0" smtClean="0"/>
              <a:t/>
            </a:r>
            <a:br>
              <a:rPr lang="en-US" sz="2000" dirty="0" smtClean="0"/>
            </a:br>
            <a:endParaRPr lang="en-US" sz="2000" dirty="0" smtClean="0"/>
          </a:p>
          <a:p>
            <a:r>
              <a:rPr lang="en-US" sz="2000" dirty="0" smtClean="0">
                <a:sym typeface="Symbol"/>
              </a:rPr>
              <a:t></a:t>
            </a:r>
            <a:r>
              <a:rPr lang="en-US" sz="2000" dirty="0" err="1" smtClean="0">
                <a:sym typeface="Symbol"/>
              </a:rPr>
              <a:t>s</a:t>
            </a:r>
            <a:r>
              <a:rPr lang="en-US" sz="2000" baseline="-25000" dirty="0" err="1" smtClean="0">
                <a:sym typeface="Symbol"/>
              </a:rPr>
              <a:t>NN</a:t>
            </a:r>
            <a:r>
              <a:rPr lang="en-US" sz="2000" dirty="0" smtClean="0">
                <a:sym typeface="Symbol"/>
              </a:rPr>
              <a:t> =2.76 </a:t>
            </a:r>
            <a:r>
              <a:rPr lang="en-US" sz="2000" dirty="0" err="1" smtClean="0">
                <a:sym typeface="Symbol"/>
              </a:rPr>
              <a:t>TeV</a:t>
            </a:r>
            <a:endParaRPr lang="en-US" sz="2000" dirty="0" smtClean="0">
              <a:sym typeface="Symbol"/>
            </a:endParaRPr>
          </a:p>
          <a:p>
            <a:r>
              <a:rPr lang="en-US" sz="2000" dirty="0" smtClean="0">
                <a:sym typeface="Symbol"/>
              </a:rPr>
              <a:t>(5.5 </a:t>
            </a:r>
            <a:r>
              <a:rPr lang="en-US" sz="2000" dirty="0" err="1" smtClean="0">
                <a:sym typeface="Symbol"/>
              </a:rPr>
              <a:t>TeV</a:t>
            </a:r>
            <a:r>
              <a:rPr lang="en-US" sz="2000" dirty="0" smtClean="0">
                <a:sym typeface="Symbol"/>
              </a:rPr>
              <a:t> in 2015-16)</a:t>
            </a:r>
          </a:p>
          <a:p>
            <a:endParaRPr lang="en-US" dirty="0" smtClean="0"/>
          </a:p>
          <a:p>
            <a:endParaRPr lang="en-US" dirty="0" smtClean="0"/>
          </a:p>
        </p:txBody>
      </p:sp>
      <p:sp>
        <p:nvSpPr>
          <p:cNvPr id="12" name="Slide Number Placeholder 5"/>
          <p:cNvSpPr txBox="1">
            <a:spLocks/>
          </p:cNvSpPr>
          <p:nvPr/>
        </p:nvSpPr>
        <p:spPr bwMode="auto">
          <a:xfrm>
            <a:off x="7239000" y="0"/>
            <a:ext cx="1905000" cy="4572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defPPr>
              <a:defRPr lang="ja-JP"/>
            </a:defPPr>
            <a:lvl1pPr algn="l" rtl="0" fontAlgn="base">
              <a:spcBef>
                <a:spcPct val="0"/>
              </a:spcBef>
              <a:spcAft>
                <a:spcPct val="0"/>
              </a:spcAft>
              <a:defRPr kumimoji="0" sz="1400" b="1" kern="1200">
                <a:solidFill>
                  <a:srgbClr val="000090"/>
                </a:solidFill>
                <a:latin typeface="Arial" charset="0"/>
                <a:ea typeface="ＭＳ Ｐゴシック" pitchFamily="50" charset="-128"/>
                <a:cs typeface="+mn-cs"/>
              </a:defRPr>
            </a:lvl1pPr>
            <a:lvl2pPr marL="4572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400" b="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1400" b="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1400" b="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1400" b="1" kern="1200">
                <a:solidFill>
                  <a:schemeClr val="tx1"/>
                </a:solidFill>
                <a:latin typeface="Arial" pitchFamily="34" charset="0"/>
                <a:ea typeface="ＭＳ Ｐゴシック" pitchFamily="50" charset="-128"/>
                <a:cs typeface="+mn-cs"/>
              </a:defRPr>
            </a:lvl9pPr>
          </a:lstStyle>
          <a:p>
            <a:fld id="{A2D2CA8A-49B1-44D0-B863-6C6BFD9BB9EC}" type="slidenum">
              <a:rPr lang="en-US" smtClean="0"/>
              <a:pPr/>
              <a:t>2</a:t>
            </a:fld>
            <a:endParaRPr lang="en-US"/>
          </a:p>
        </p:txBody>
      </p:sp>
      <p:pic>
        <p:nvPicPr>
          <p:cNvPr id="13" name="Picture 2" descr="http://farm4.staticflickr.com/3528/3293671738_074c72a1a9_o.jpg">
            <a:hlinkClick r:id="rId2"/>
          </p:cNvPr>
          <p:cNvPicPr>
            <a:picLocks noChangeAspect="1" noChangeArrowheads="1"/>
          </p:cNvPicPr>
          <p:nvPr/>
        </p:nvPicPr>
        <p:blipFill>
          <a:blip r:embed="rId3" cstate="print"/>
          <a:srcRect/>
          <a:stretch>
            <a:fillRect/>
          </a:stretch>
        </p:blipFill>
        <p:spPr bwMode="auto">
          <a:xfrm>
            <a:off x="297868" y="1160748"/>
            <a:ext cx="4020381" cy="2962843"/>
          </a:xfrm>
          <a:prstGeom prst="rect">
            <a:avLst/>
          </a:prstGeom>
          <a:noFill/>
        </p:spPr>
      </p:pic>
      <p:pic>
        <p:nvPicPr>
          <p:cNvPr id="14" name="Picture 6" descr="http://www.wired.com/images/slideshow/2008/09/gallery_cern/cern3.jpg"/>
          <p:cNvPicPr>
            <a:picLocks noChangeAspect="1" noChangeArrowheads="1"/>
          </p:cNvPicPr>
          <p:nvPr/>
        </p:nvPicPr>
        <p:blipFill>
          <a:blip r:embed="rId4" cstate="print"/>
          <a:srcRect l="9040"/>
          <a:stretch>
            <a:fillRect/>
          </a:stretch>
        </p:blipFill>
        <p:spPr bwMode="auto">
          <a:xfrm>
            <a:off x="4605046" y="1196752"/>
            <a:ext cx="3924894" cy="2916324"/>
          </a:xfrm>
          <a:prstGeom prst="rect">
            <a:avLst/>
          </a:prstGeom>
          <a:noFill/>
        </p:spPr>
      </p:pic>
    </p:spTree>
    <p:extLst>
      <p:ext uri="{BB962C8B-B14F-4D97-AF65-F5344CB8AC3E}">
        <p14:creationId xmlns:p14="http://schemas.microsoft.com/office/powerpoint/2010/main" val="91620541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p:cNvSpPr>
          <p:nvPr>
            <p:ph type="ctrTitle"/>
          </p:nvPr>
        </p:nvSpPr>
        <p:spPr>
          <a:xfrm>
            <a:off x="1" y="-14229"/>
            <a:ext cx="6732240" cy="598289"/>
          </a:xfrm>
          <a:prstGeom prst="rect">
            <a:avLst/>
          </a:prstGeom>
        </p:spPr>
        <p:txBody>
          <a:bodyPr/>
          <a:lstStyle/>
          <a:p>
            <a:pPr>
              <a:defRPr sz="4800"/>
            </a:pPr>
            <a:r>
              <a:rPr sz="2800" dirty="0"/>
              <a:t>The U+U R</a:t>
            </a:r>
            <a:r>
              <a:rPr sz="2800" baseline="-5999" dirty="0"/>
              <a:t>AA</a:t>
            </a:r>
            <a:r>
              <a:rPr sz="2800" dirty="0"/>
              <a:t> </a:t>
            </a:r>
          </a:p>
        </p:txBody>
      </p:sp>
      <p:sp>
        <p:nvSpPr>
          <p:cNvPr id="170" name="Shape 170"/>
          <p:cNvSpPr>
            <a:spLocks noGrp="1"/>
          </p:cNvSpPr>
          <p:nvPr>
            <p:ph type="subTitle" idx="1"/>
          </p:nvPr>
        </p:nvSpPr>
        <p:spPr>
          <a:xfrm>
            <a:off x="14784" y="692696"/>
            <a:ext cx="9225806" cy="5147866"/>
          </a:xfrm>
          <a:prstGeom prst="rect">
            <a:avLst/>
          </a:prstGeom>
        </p:spPr>
        <p:txBody>
          <a:bodyPr/>
          <a:lstStyle/>
          <a:p>
            <a:pPr algn="l">
              <a:defRPr sz="3000"/>
            </a:pPr>
            <a:r>
              <a:rPr sz="2000" dirty="0"/>
              <a:t>Start with the latest parameter set (2) to calculate </a:t>
            </a:r>
            <a:r>
              <a:rPr sz="2000" dirty="0" smtClean="0"/>
              <a:t>R</a:t>
            </a:r>
            <a:r>
              <a:rPr sz="2000" baseline="-5999" dirty="0" smtClean="0"/>
              <a:t>AA</a:t>
            </a: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2800"/>
            </a:pPr>
            <a:endParaRPr baseline="-5999" dirty="0"/>
          </a:p>
          <a:p>
            <a:pPr algn="l">
              <a:defRPr sz="3000"/>
            </a:pPr>
            <a:endParaRPr baseline="-5999" dirty="0"/>
          </a:p>
          <a:p>
            <a:pPr algn="l">
              <a:defRPr sz="3000"/>
            </a:pPr>
            <a:r>
              <a:rPr sz="2000" dirty="0"/>
              <a:t>The U+U R</a:t>
            </a:r>
            <a:r>
              <a:rPr sz="2000" baseline="-5999" dirty="0"/>
              <a:t>AA</a:t>
            </a:r>
            <a:r>
              <a:rPr sz="2000" dirty="0"/>
              <a:t> is </a:t>
            </a:r>
            <a:r>
              <a:rPr lang="en-US" sz="2000" dirty="0" smtClean="0"/>
              <a:t>somewhat</a:t>
            </a:r>
            <a:r>
              <a:rPr sz="2000" dirty="0" smtClean="0"/>
              <a:t> </a:t>
            </a:r>
            <a:r>
              <a:rPr sz="2000" dirty="0"/>
              <a:t>larger than that for Au+</a:t>
            </a:r>
            <a:r>
              <a:rPr sz="2000" dirty="0" smtClean="0"/>
              <a:t>Au</a:t>
            </a:r>
            <a:r>
              <a:rPr lang="en-US" sz="2000" dirty="0" smtClean="0"/>
              <a:t> at low centralities</a:t>
            </a:r>
            <a:endParaRPr sz="2000" dirty="0"/>
          </a:p>
        </p:txBody>
      </p:sp>
      <p:sp>
        <p:nvSpPr>
          <p:cNvPr id="171" name="Shape 171"/>
          <p:cNvSpPr>
            <a:spLocks noGrp="1"/>
          </p:cNvSpPr>
          <p:nvPr>
            <p:ph type="sldNum" sz="quarter" idx="4294967295"/>
          </p:nvPr>
        </p:nvSpPr>
        <p:spPr>
          <a:xfrm>
            <a:off x="8742164" y="89297"/>
            <a:ext cx="241102" cy="258961"/>
          </a:xfrm>
          <a:prstGeom prst="rect">
            <a:avLst/>
          </a:prstGeom>
          <a:extLst>
            <a:ext uri="{C572A759-6A51-4108-AA02-DFA0A04FC94B}">
              <ma14:wrappingTextBoxFlag xmlns:ma14="http://schemas.microsoft.com/office/mac/drawingml/2011/main" val="1"/>
            </a:ext>
          </a:extLst>
        </p:spPr>
        <p:txBody>
          <a:bodyPr lIns="64291" tIns="32146" rIns="64291" bIns="32146"/>
          <a:lstStyle/>
          <a:p>
            <a:fld id="{86CB4B4D-7CA3-9044-876B-883B54F8677D}" type="slidenum">
              <a:t>20</a:t>
            </a:fld>
            <a:endParaRPr/>
          </a:p>
        </p:txBody>
      </p:sp>
      <p:pic>
        <p:nvPicPr>
          <p:cNvPr id="172" name="RAA_set2.pdf"/>
          <p:cNvPicPr>
            <a:picLocks noChangeAspect="1"/>
          </p:cNvPicPr>
          <p:nvPr/>
        </p:nvPicPr>
        <p:blipFill>
          <a:blip r:embed="rId3">
            <a:extLst/>
          </a:blip>
          <a:stretch>
            <a:fillRect/>
          </a:stretch>
        </p:blipFill>
        <p:spPr>
          <a:xfrm>
            <a:off x="1103384" y="1321594"/>
            <a:ext cx="6464791" cy="4036219"/>
          </a:xfrm>
          <a:prstGeom prst="rect">
            <a:avLst/>
          </a:prstGeom>
          <a:ln w="12700">
            <a:miter lim="400000"/>
          </a:ln>
        </p:spPr>
      </p:pic>
      <p:sp>
        <p:nvSpPr>
          <p:cNvPr id="173" name="Shape 173"/>
          <p:cNvSpPr/>
          <p:nvPr/>
        </p:nvSpPr>
        <p:spPr>
          <a:xfrm>
            <a:off x="2146513" y="4186069"/>
            <a:ext cx="2553580" cy="441463"/>
          </a:xfrm>
          <a:prstGeom prst="rect">
            <a:avLst/>
          </a:prstGeom>
          <a:ln w="12700">
            <a:miter lim="400000"/>
          </a:ln>
          <a:extLst>
            <a:ext uri="{C572A759-6A51-4108-AA02-DFA0A04FC94B}">
              <ma14:wrappingTextBoxFlag xmlns:ma14="http://schemas.microsoft.com/office/mac/drawingml/2011/main" val="1"/>
            </a:ext>
          </a:extLst>
        </p:spPr>
        <p:txBody>
          <a:bodyPr wrap="none" lIns="35717" tIns="35717" rIns="35717" bIns="35717" anchor="ctr">
            <a:spAutoFit/>
          </a:bodyPr>
          <a:lstStyle/>
          <a:p>
            <a:pPr lvl="1">
              <a:defRPr sz="2400"/>
            </a:pPr>
            <a:r>
              <a:rPr>
                <a:solidFill>
                  <a:srgbClr val="FF2600"/>
                </a:solidFill>
              </a:rPr>
              <a:t>arXiv:1509.05380</a:t>
            </a:r>
          </a:p>
        </p:txBody>
      </p:sp>
    </p:spTree>
    <p:extLst>
      <p:ext uri="{BB962C8B-B14F-4D97-AF65-F5344CB8AC3E}">
        <p14:creationId xmlns:p14="http://schemas.microsoft.com/office/powerpoint/2010/main" val="16348268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21</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grpSp>
        <p:nvGrpSpPr>
          <p:cNvPr id="7" name="Group 6"/>
          <p:cNvGrpSpPr/>
          <p:nvPr/>
        </p:nvGrpSpPr>
        <p:grpSpPr>
          <a:xfrm>
            <a:off x="1892299" y="1412776"/>
            <a:ext cx="7251701" cy="4243548"/>
            <a:chOff x="5410137" y="3181350"/>
            <a:chExt cx="7251701" cy="4243548"/>
          </a:xfrm>
        </p:grpSpPr>
        <p:pic>
          <p:nvPicPr>
            <p:cNvPr id="8" name="dNdy_ratio_set1_and_set2.pdf"/>
            <p:cNvPicPr>
              <a:picLocks noChangeAspect="1"/>
            </p:cNvPicPr>
            <p:nvPr/>
          </p:nvPicPr>
          <p:blipFill>
            <a:blip r:embed="rId3">
              <a:extLst/>
            </a:blip>
            <a:stretch>
              <a:fillRect/>
            </a:stretch>
          </p:blipFill>
          <p:spPr>
            <a:xfrm>
              <a:off x="5410137" y="3549650"/>
              <a:ext cx="7251701" cy="3875248"/>
            </a:xfrm>
            <a:prstGeom prst="rect">
              <a:avLst/>
            </a:prstGeom>
            <a:ln w="12700">
              <a:miter lim="400000"/>
            </a:ln>
          </p:spPr>
        </p:pic>
        <p:sp>
          <p:nvSpPr>
            <p:cNvPr id="9" name="Shape 203"/>
            <p:cNvSpPr/>
            <p:nvPr/>
          </p:nvSpPr>
          <p:spPr>
            <a:xfrm>
              <a:off x="8323318" y="3181350"/>
              <a:ext cx="2286447"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1" indent="0">
                <a:defRPr sz="2400"/>
              </a:pPr>
              <a:r>
                <a:rPr>
                  <a:solidFill>
                    <a:srgbClr val="FF2600"/>
                  </a:solidFill>
                </a:rPr>
                <a:t>arXiv:1509.05380</a:t>
              </a:r>
            </a:p>
          </p:txBody>
        </p:sp>
      </p:grpSp>
      <p:sp>
        <p:nvSpPr>
          <p:cNvPr id="10" name="Rectangle 9"/>
          <p:cNvSpPr/>
          <p:nvPr/>
        </p:nvSpPr>
        <p:spPr>
          <a:xfrm>
            <a:off x="24820" y="5373216"/>
            <a:ext cx="9119179" cy="1015663"/>
          </a:xfrm>
          <a:prstGeom prst="rect">
            <a:avLst/>
          </a:prstGeom>
        </p:spPr>
        <p:txBody>
          <a:bodyPr wrap="square">
            <a:spAutoFit/>
          </a:bodyPr>
          <a:lstStyle/>
          <a:p>
            <a:pPr>
              <a:defRPr sz="2800">
                <a:solidFill>
                  <a:srgbClr val="0433FF"/>
                </a:solidFill>
              </a:defRPr>
            </a:pPr>
            <a:r>
              <a:rPr lang="en-US" sz="2000" dirty="0"/>
              <a:t>Consistent with a picture in which the increase in charm coalescence becomes more important than the increased color screening when going from </a:t>
            </a:r>
            <a:r>
              <a:rPr lang="en-US" sz="2000" dirty="0" err="1"/>
              <a:t>Au+Au</a:t>
            </a:r>
            <a:r>
              <a:rPr lang="en-US" sz="2000" dirty="0"/>
              <a:t> to U+U</a:t>
            </a:r>
          </a:p>
        </p:txBody>
      </p:sp>
      <p:sp>
        <p:nvSpPr>
          <p:cNvPr id="11" name="Rectangle 10"/>
          <p:cNvSpPr/>
          <p:nvPr/>
        </p:nvSpPr>
        <p:spPr>
          <a:xfrm>
            <a:off x="0" y="476672"/>
            <a:ext cx="7452320" cy="923330"/>
          </a:xfrm>
          <a:prstGeom prst="rect">
            <a:avLst/>
          </a:prstGeom>
        </p:spPr>
        <p:txBody>
          <a:bodyPr wrap="square">
            <a:spAutoFit/>
          </a:bodyPr>
          <a:lstStyle/>
          <a:p>
            <a:pPr>
              <a:defRPr sz="2800"/>
            </a:pPr>
            <a:r>
              <a:rPr lang="en-US" sz="1800" dirty="0"/>
              <a:t>Make the experimental ratio of </a:t>
            </a:r>
            <a:r>
              <a:rPr lang="en-US" sz="1800" dirty="0" err="1"/>
              <a:t>dN</a:t>
            </a:r>
            <a:r>
              <a:rPr lang="en-US" sz="1800" dirty="0"/>
              <a:t>/</a:t>
            </a:r>
            <a:r>
              <a:rPr lang="en-US" sz="1800" dirty="0" err="1"/>
              <a:t>dy</a:t>
            </a:r>
            <a:r>
              <a:rPr lang="en-US" sz="1800" dirty="0"/>
              <a:t> values. </a:t>
            </a:r>
          </a:p>
          <a:p>
            <a:pPr marL="546100" lvl="1" indent="-254000">
              <a:buSzPct val="125000"/>
              <a:buChar char="•"/>
              <a:defRPr sz="2800"/>
            </a:pPr>
            <a:r>
              <a:rPr lang="en-US" sz="1800" dirty="0"/>
              <a:t>Has the advantage that it does not rely on </a:t>
            </a:r>
            <a:r>
              <a:rPr lang="en-US" sz="1800" i="1" dirty="0" err="1"/>
              <a:t>N</a:t>
            </a:r>
            <a:r>
              <a:rPr lang="en-US" sz="1800" i="1" baseline="-5999" dirty="0" err="1"/>
              <a:t>coll</a:t>
            </a:r>
            <a:endParaRPr lang="en-US" sz="1800" i="1" baseline="-5999" dirty="0"/>
          </a:p>
          <a:p>
            <a:pPr marL="546100" lvl="1" indent="-254000">
              <a:buSzPct val="125000"/>
              <a:buChar char="•"/>
              <a:defRPr sz="2800"/>
            </a:pPr>
            <a:r>
              <a:rPr lang="en-US" sz="1800" dirty="0"/>
              <a:t>However our </a:t>
            </a:r>
            <a:r>
              <a:rPr lang="en-US" sz="1800" dirty="0">
                <a:latin typeface="Gill Sans SemiBold"/>
                <a:ea typeface="Gill Sans SemiBold"/>
                <a:cs typeface="Gill Sans SemiBold"/>
                <a:sym typeface="Gill Sans SemiBold"/>
              </a:rPr>
              <a:t>expectation</a:t>
            </a:r>
            <a:r>
              <a:rPr lang="en-US" sz="1800" dirty="0"/>
              <a:t> for its behavior is determined by </a:t>
            </a:r>
            <a:r>
              <a:rPr lang="en-US" sz="1800" dirty="0" err="1"/>
              <a:t>N</a:t>
            </a:r>
            <a:r>
              <a:rPr lang="en-US" sz="1800" baseline="-5999" dirty="0" err="1"/>
              <a:t>coll</a:t>
            </a:r>
            <a:r>
              <a:rPr lang="en-US" sz="1800" dirty="0"/>
              <a:t> </a:t>
            </a:r>
          </a:p>
        </p:txBody>
      </p:sp>
    </p:spTree>
    <p:extLst>
      <p:ext uri="{BB962C8B-B14F-4D97-AF65-F5344CB8AC3E}">
        <p14:creationId xmlns:p14="http://schemas.microsoft.com/office/powerpoint/2010/main" val="31575339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ltLang="ja-JP" smtClean="0"/>
              <a:t>2015-09-30</a:t>
            </a:r>
            <a:endParaRPr lang="en-US" altLang="ja-JP"/>
          </a:p>
        </p:txBody>
      </p:sp>
      <p:sp>
        <p:nvSpPr>
          <p:cNvPr id="3" name="Slide Number Placeholder 2"/>
          <p:cNvSpPr>
            <a:spLocks noGrp="1"/>
          </p:cNvSpPr>
          <p:nvPr>
            <p:ph type="sldNum" sz="quarter" idx="12"/>
          </p:nvPr>
        </p:nvSpPr>
        <p:spPr/>
        <p:txBody>
          <a:bodyPr/>
          <a:lstStyle/>
          <a:p>
            <a:pPr>
              <a:defRPr/>
            </a:pPr>
            <a:fld id="{5251E378-2EFD-4509-9F83-864AAD1287B2}" type="slidenum">
              <a:rPr lang="en-US" altLang="ja-JP" smtClean="0"/>
              <a:pPr>
                <a:defRPr/>
              </a:pPr>
              <a:t>22</a:t>
            </a:fld>
            <a:endParaRPr lang="en-US" altLang="ja-JP"/>
          </a:p>
        </p:txBody>
      </p:sp>
      <p:sp>
        <p:nvSpPr>
          <p:cNvPr id="4" name="Footer Placeholder 3"/>
          <p:cNvSpPr>
            <a:spLocks noGrp="1"/>
          </p:cNvSpPr>
          <p:nvPr>
            <p:ph type="ftr" sz="quarter" idx="3"/>
          </p:nvPr>
        </p:nvSpPr>
        <p:spPr/>
        <p:txBody>
          <a:bodyPr/>
          <a:lstStyle/>
          <a:p>
            <a:pPr>
              <a:defRPr/>
            </a:pPr>
            <a:r>
              <a:rPr lang="en-US" altLang="ja-JP" smtClean="0"/>
              <a:t>E.Kistenev, UTFSM, 2016</a:t>
            </a:r>
            <a:endParaRPr lang="en-US" altLang="ja-JP" dirty="0"/>
          </a:p>
        </p:txBody>
      </p:sp>
      <p:sp>
        <p:nvSpPr>
          <p:cNvPr id="5" name="TextBox 4"/>
          <p:cNvSpPr txBox="1"/>
          <p:nvPr/>
        </p:nvSpPr>
        <p:spPr>
          <a:xfrm>
            <a:off x="0" y="0"/>
            <a:ext cx="6804248" cy="461665"/>
          </a:xfrm>
          <a:prstGeom prst="rect">
            <a:avLst/>
          </a:prstGeom>
          <a:solidFill>
            <a:srgbClr val="FF0000"/>
          </a:solidFill>
        </p:spPr>
        <p:txBody>
          <a:bodyPr wrap="square" rtlCol="0">
            <a:spAutoFit/>
          </a:bodyPr>
          <a:lstStyle/>
          <a:p>
            <a:r>
              <a:rPr lang="en-US" sz="2400" dirty="0" smtClean="0">
                <a:solidFill>
                  <a:schemeClr val="bg1"/>
                </a:solidFill>
              </a:rPr>
              <a:t>May small systems hold the key to answers </a:t>
            </a:r>
            <a:endParaRPr lang="en-US" sz="2400" dirty="0">
              <a:solidFill>
                <a:schemeClr val="bg1"/>
              </a:solidFill>
            </a:endParaRPr>
          </a:p>
        </p:txBody>
      </p:sp>
      <p:sp>
        <p:nvSpPr>
          <p:cNvPr id="7" name="Shape 228"/>
          <p:cNvSpPr txBox="1">
            <a:spLocks/>
          </p:cNvSpPr>
          <p:nvPr/>
        </p:nvSpPr>
        <p:spPr>
          <a:xfrm>
            <a:off x="0" y="764704"/>
            <a:ext cx="9144000" cy="2088232"/>
          </a:xfrm>
          <a:prstGeom prst="rect">
            <a:avLst/>
          </a:prstGeom>
        </p:spPr>
        <p:txBody>
          <a:bodyPr/>
          <a:lstStyle>
            <a:lvl1pPr marL="342900" indent="-342900" algn="l" rtl="0" eaLnBrk="0" fontAlgn="base" hangingPunct="0">
              <a:spcBef>
                <a:spcPct val="20000"/>
              </a:spcBef>
              <a:spcAft>
                <a:spcPct val="0"/>
              </a:spcAft>
              <a:buClr>
                <a:schemeClr val="tx1"/>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8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5pPr>
            <a:lvl6pPr marL="25146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6pPr>
            <a:lvl7pPr marL="29718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7pPr>
            <a:lvl8pPr marL="34290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8pPr>
            <a:lvl9pPr marL="38862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9pPr>
          </a:lstStyle>
          <a:p>
            <a:pPr>
              <a:buFont typeface="Wingdings" charset="2"/>
              <a:buChar char="ü"/>
              <a:defRPr sz="3000"/>
            </a:pPr>
            <a:r>
              <a:rPr lang="en-US" sz="2000" dirty="0" smtClean="0"/>
              <a:t>In </a:t>
            </a:r>
            <a:r>
              <a:rPr lang="en-US" sz="2000" dirty="0" err="1" smtClean="0"/>
              <a:t>pA</a:t>
            </a:r>
            <a:r>
              <a:rPr lang="en-US" sz="2000" dirty="0" smtClean="0"/>
              <a:t>/</a:t>
            </a:r>
            <a:r>
              <a:rPr lang="en-US" sz="2000" dirty="0" err="1" smtClean="0"/>
              <a:t>dA</a:t>
            </a:r>
            <a:r>
              <a:rPr lang="en-US" sz="2000" dirty="0" smtClean="0"/>
              <a:t> the breakup effects could be ignored (formation time 	arguments);</a:t>
            </a:r>
          </a:p>
          <a:p>
            <a:pPr>
              <a:buFont typeface="Wingdings" charset="2"/>
              <a:buChar char="ü"/>
              <a:defRPr sz="3000"/>
            </a:pPr>
            <a:r>
              <a:rPr lang="en-US" sz="2000" dirty="0" smtClean="0"/>
              <a:t>Data shows  suppression at forward rapidity, no suppression at backward rapidity </a:t>
            </a:r>
          </a:p>
          <a:p>
            <a:pPr marL="285750">
              <a:buSzPct val="125000"/>
              <a:buFont typeface="Wingdings" charset="2"/>
              <a:buChar char="ü"/>
              <a:defRPr sz="3000"/>
            </a:pPr>
            <a:r>
              <a:rPr lang="en-US" sz="2000" dirty="0"/>
              <a:t>Suppression is caused by interactions with </a:t>
            </a:r>
            <a:r>
              <a:rPr lang="en-US" sz="2000" dirty="0">
                <a:solidFill>
                  <a:srgbClr val="FF2600"/>
                </a:solidFill>
              </a:rPr>
              <a:t>produced</a:t>
            </a:r>
            <a:r>
              <a:rPr lang="en-US" sz="2000" dirty="0"/>
              <a:t> </a:t>
            </a:r>
            <a:r>
              <a:rPr lang="en-US" sz="2000" dirty="0" smtClean="0"/>
              <a:t>particles and   	occurs </a:t>
            </a:r>
            <a:r>
              <a:rPr lang="en-US" sz="2000" dirty="0">
                <a:solidFill>
                  <a:srgbClr val="FF2600"/>
                </a:solidFill>
              </a:rPr>
              <a:t>after the </a:t>
            </a:r>
            <a:r>
              <a:rPr lang="en-US" sz="2000" dirty="0" err="1">
                <a:solidFill>
                  <a:srgbClr val="FF2600"/>
                </a:solidFill>
              </a:rPr>
              <a:t>charmonium</a:t>
            </a:r>
            <a:r>
              <a:rPr lang="en-US" sz="2000" dirty="0">
                <a:solidFill>
                  <a:srgbClr val="FF2600"/>
                </a:solidFill>
              </a:rPr>
              <a:t> leaves the target </a:t>
            </a:r>
          </a:p>
          <a:p>
            <a:pPr>
              <a:defRPr sz="3000"/>
            </a:pPr>
            <a:endParaRPr lang="en-US" sz="2000" dirty="0"/>
          </a:p>
        </p:txBody>
      </p:sp>
      <p:pic>
        <p:nvPicPr>
          <p:cNvPr id="8" name="droppedImage.pdf"/>
          <p:cNvPicPr>
            <a:picLocks noChangeAspect="1"/>
          </p:cNvPicPr>
          <p:nvPr/>
        </p:nvPicPr>
        <p:blipFill>
          <a:blip r:embed="rId2">
            <a:extLst/>
          </a:blip>
          <a:stretch>
            <a:fillRect/>
          </a:stretch>
        </p:blipFill>
        <p:spPr>
          <a:xfrm>
            <a:off x="32709" y="3256415"/>
            <a:ext cx="4323267" cy="2937856"/>
          </a:xfrm>
          <a:prstGeom prst="rect">
            <a:avLst/>
          </a:prstGeom>
          <a:ln w="12700">
            <a:miter lim="400000"/>
          </a:ln>
        </p:spPr>
      </p:pic>
      <p:sp>
        <p:nvSpPr>
          <p:cNvPr id="9" name="Shape 230"/>
          <p:cNvSpPr txBox="1">
            <a:spLocks/>
          </p:cNvSpPr>
          <p:nvPr/>
        </p:nvSpPr>
        <p:spPr>
          <a:xfrm>
            <a:off x="12433300" y="127000"/>
            <a:ext cx="342900" cy="368300"/>
          </a:xfrm>
          <a:prstGeom prst="rect">
            <a:avLst/>
          </a:prstGeom>
          <a:extLst>
            <a:ext uri="{C572A759-6A51-4108-AA02-DFA0A04FC94B}">
              <ma14:wrappingTextBoxFlag xmlns:ma14="http://schemas.microsoft.com/office/mac/drawingml/2011/main" val="1"/>
            </a:ext>
          </a:extLst>
        </p:spPr>
        <p:txBody>
          <a:bodyPr/>
          <a:lstStyle>
            <a:defPPr>
              <a:defRPr lang="ja-JP"/>
            </a:defPPr>
            <a:lvl1pPr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400" b="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1400" b="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1400" b="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1400" b="1" kern="1200">
                <a:solidFill>
                  <a:schemeClr val="tx1"/>
                </a:solidFill>
                <a:latin typeface="Arial" pitchFamily="34" charset="0"/>
                <a:ea typeface="ＭＳ Ｐゴシック" pitchFamily="50" charset="-128"/>
                <a:cs typeface="+mn-cs"/>
              </a:defRPr>
            </a:lvl9pPr>
          </a:lstStyle>
          <a:p>
            <a:fld id="{86CB4B4D-7CA3-9044-876B-883B54F8677D}" type="slidenum">
              <a:rPr lang="en-US" smtClean="0"/>
              <a:pPr/>
              <a:t>22</a:t>
            </a:fld>
            <a:endParaRPr lang="en-US"/>
          </a:p>
        </p:txBody>
      </p:sp>
      <p:pic>
        <p:nvPicPr>
          <p:cNvPr id="10" name="Du_Rapp_psiprime_midrap.pdf"/>
          <p:cNvPicPr>
            <a:picLocks noChangeAspect="1"/>
          </p:cNvPicPr>
          <p:nvPr/>
        </p:nvPicPr>
        <p:blipFill>
          <a:blip r:embed="rId3">
            <a:extLst/>
          </a:blip>
          <a:stretch>
            <a:fillRect/>
          </a:stretch>
        </p:blipFill>
        <p:spPr>
          <a:xfrm>
            <a:off x="4572000" y="3235475"/>
            <a:ext cx="4248472" cy="2935711"/>
          </a:xfrm>
          <a:prstGeom prst="rect">
            <a:avLst/>
          </a:prstGeom>
          <a:ln w="12700">
            <a:miter lim="400000"/>
          </a:ln>
        </p:spPr>
      </p:pic>
      <p:sp>
        <p:nvSpPr>
          <p:cNvPr id="13" name="TextBox 12"/>
          <p:cNvSpPr txBox="1"/>
          <p:nvPr/>
        </p:nvSpPr>
        <p:spPr>
          <a:xfrm>
            <a:off x="5220072" y="2996952"/>
            <a:ext cx="3384376" cy="307777"/>
          </a:xfrm>
          <a:prstGeom prst="rect">
            <a:avLst/>
          </a:prstGeom>
          <a:solidFill>
            <a:srgbClr val="FFFF66"/>
          </a:solidFill>
        </p:spPr>
        <p:txBody>
          <a:bodyPr wrap="square" rtlCol="0">
            <a:spAutoFit/>
          </a:bodyPr>
          <a:lstStyle/>
          <a:p>
            <a:r>
              <a:rPr lang="en-US" dirty="0" smtClean="0"/>
              <a:t>Du  &amp; Rapp arXiv:1504.00670</a:t>
            </a:r>
            <a:endParaRPr lang="en-US" dirty="0"/>
          </a:p>
        </p:txBody>
      </p:sp>
    </p:spTree>
    <p:extLst>
      <p:ext uri="{BB962C8B-B14F-4D97-AF65-F5344CB8AC3E}">
        <p14:creationId xmlns:p14="http://schemas.microsoft.com/office/powerpoint/2010/main" val="341634202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ltLang="ja-JP" smtClean="0"/>
              <a:t>2015-09-30</a:t>
            </a:r>
            <a:endParaRPr lang="en-US" altLang="ja-JP"/>
          </a:p>
        </p:txBody>
      </p:sp>
      <p:sp>
        <p:nvSpPr>
          <p:cNvPr id="3" name="Slide Number Placeholder 2"/>
          <p:cNvSpPr>
            <a:spLocks noGrp="1"/>
          </p:cNvSpPr>
          <p:nvPr>
            <p:ph type="sldNum" sz="quarter" idx="12"/>
          </p:nvPr>
        </p:nvSpPr>
        <p:spPr/>
        <p:txBody>
          <a:bodyPr/>
          <a:lstStyle/>
          <a:p>
            <a:pPr>
              <a:defRPr/>
            </a:pPr>
            <a:fld id="{5251E378-2EFD-4509-9F83-864AAD1287B2}" type="slidenum">
              <a:rPr lang="en-US" altLang="ja-JP" smtClean="0"/>
              <a:pPr>
                <a:defRPr/>
              </a:pPr>
              <a:t>23</a:t>
            </a:fld>
            <a:endParaRPr lang="en-US" altLang="ja-JP"/>
          </a:p>
        </p:txBody>
      </p:sp>
      <p:sp>
        <p:nvSpPr>
          <p:cNvPr id="4" name="Footer Placeholder 3"/>
          <p:cNvSpPr>
            <a:spLocks noGrp="1"/>
          </p:cNvSpPr>
          <p:nvPr>
            <p:ph type="ftr" sz="quarter" idx="3"/>
          </p:nvPr>
        </p:nvSpPr>
        <p:spPr/>
        <p:txBody>
          <a:bodyPr/>
          <a:lstStyle/>
          <a:p>
            <a:pPr>
              <a:defRPr/>
            </a:pPr>
            <a:r>
              <a:rPr lang="en-US" altLang="ja-JP" smtClean="0"/>
              <a:t>E.Kistenev, UTFSM, 2016</a:t>
            </a:r>
            <a:endParaRPr lang="en-US" altLang="ja-JP" dirty="0"/>
          </a:p>
        </p:txBody>
      </p:sp>
      <p:sp>
        <p:nvSpPr>
          <p:cNvPr id="5" name="TextBox 4"/>
          <p:cNvSpPr txBox="1"/>
          <p:nvPr/>
        </p:nvSpPr>
        <p:spPr>
          <a:xfrm>
            <a:off x="0" y="0"/>
            <a:ext cx="4211960" cy="523220"/>
          </a:xfrm>
          <a:prstGeom prst="rect">
            <a:avLst/>
          </a:prstGeom>
          <a:solidFill>
            <a:srgbClr val="0000FF"/>
          </a:solidFill>
        </p:spPr>
        <p:txBody>
          <a:bodyPr wrap="square" rtlCol="0">
            <a:spAutoFit/>
          </a:bodyPr>
          <a:lstStyle/>
          <a:p>
            <a:r>
              <a:rPr lang="en-US" sz="2800" dirty="0" err="1" smtClean="0">
                <a:solidFill>
                  <a:srgbClr val="FFFFFF"/>
                </a:solidFill>
              </a:rPr>
              <a:t>Quarkonia</a:t>
            </a:r>
            <a:r>
              <a:rPr lang="en-US" sz="2800" dirty="0" smtClean="0">
                <a:solidFill>
                  <a:srgbClr val="FFFFFF"/>
                </a:solidFill>
              </a:rPr>
              <a:t> summary</a:t>
            </a:r>
            <a:endParaRPr lang="en-US" sz="2800" dirty="0">
              <a:solidFill>
                <a:srgbClr val="FFFFFF"/>
              </a:solidFill>
            </a:endParaRPr>
          </a:p>
        </p:txBody>
      </p:sp>
      <p:sp>
        <p:nvSpPr>
          <p:cNvPr id="6" name="TextBox 5"/>
          <p:cNvSpPr txBox="1"/>
          <p:nvPr/>
        </p:nvSpPr>
        <p:spPr>
          <a:xfrm>
            <a:off x="251520" y="980728"/>
            <a:ext cx="8892480" cy="4093428"/>
          </a:xfrm>
          <a:prstGeom prst="rect">
            <a:avLst/>
          </a:prstGeom>
          <a:noFill/>
        </p:spPr>
        <p:txBody>
          <a:bodyPr wrap="square" rtlCol="0">
            <a:spAutoFit/>
          </a:bodyPr>
          <a:lstStyle/>
          <a:p>
            <a:r>
              <a:rPr lang="en-US" sz="2000" dirty="0" smtClean="0"/>
              <a:t>In </a:t>
            </a:r>
            <a:r>
              <a:rPr lang="en-US" sz="2000" dirty="0" err="1" smtClean="0"/>
              <a:t>AuAu</a:t>
            </a:r>
            <a:r>
              <a:rPr lang="en-US" sz="2000" dirty="0" smtClean="0"/>
              <a:t> and </a:t>
            </a:r>
            <a:r>
              <a:rPr lang="en-US" sz="2000" dirty="0" err="1" smtClean="0"/>
              <a:t>PbPb</a:t>
            </a:r>
            <a:r>
              <a:rPr lang="en-US" sz="2000" dirty="0" smtClean="0"/>
              <a:t> collisions over the whole RHIC-LHC energy range prompt J/Y follow common pattern of suppression when plotted against participant multiplicities;</a:t>
            </a:r>
          </a:p>
          <a:p>
            <a:endParaRPr lang="en-US" sz="2000" dirty="0" smtClean="0"/>
          </a:p>
          <a:p>
            <a:r>
              <a:rPr lang="en-US" sz="2000" dirty="0" smtClean="0"/>
              <a:t>Little or almost no suppression is visible in RHIC and LHC High </a:t>
            </a:r>
            <a:r>
              <a:rPr lang="en-US" sz="2000" dirty="0" err="1" smtClean="0"/>
              <a:t>pT</a:t>
            </a:r>
            <a:r>
              <a:rPr lang="en-US" sz="2000" dirty="0" smtClean="0"/>
              <a:t>  J/Y data;</a:t>
            </a:r>
          </a:p>
          <a:p>
            <a:endParaRPr lang="en-US" sz="2000" dirty="0" smtClean="0"/>
          </a:p>
          <a:p>
            <a:r>
              <a:rPr lang="en-US" sz="2000" dirty="0" smtClean="0"/>
              <a:t>The suppression of comparable magnitude is also observed in </a:t>
            </a:r>
            <a:r>
              <a:rPr lang="en-US" sz="2000" dirty="0" smtClean="0"/>
              <a:t>forward</a:t>
            </a:r>
            <a:r>
              <a:rPr lang="en-US" sz="2000" dirty="0" smtClean="0"/>
              <a:t> </a:t>
            </a:r>
            <a:r>
              <a:rPr lang="en-US" sz="2000" dirty="0" smtClean="0"/>
              <a:t>direction in small systems (</a:t>
            </a:r>
            <a:r>
              <a:rPr lang="en-US" sz="2000" dirty="0" err="1" smtClean="0"/>
              <a:t>pAu</a:t>
            </a:r>
            <a:r>
              <a:rPr lang="en-US" sz="2000" dirty="0" smtClean="0"/>
              <a:t>, </a:t>
            </a:r>
            <a:r>
              <a:rPr lang="en-US" sz="2000" dirty="0" err="1" smtClean="0"/>
              <a:t>dAu</a:t>
            </a:r>
            <a:r>
              <a:rPr lang="en-US" sz="2000" dirty="0" smtClean="0"/>
              <a:t>, </a:t>
            </a:r>
            <a:r>
              <a:rPr lang="en-US" sz="2000" dirty="0" err="1" smtClean="0"/>
              <a:t>pAl</a:t>
            </a:r>
            <a:r>
              <a:rPr lang="en-US" sz="2000" dirty="0" smtClean="0"/>
              <a:t>) essentially excluding large </a:t>
            </a:r>
            <a:r>
              <a:rPr lang="en-US" sz="2000" dirty="0"/>
              <a:t>breakup </a:t>
            </a:r>
            <a:r>
              <a:rPr lang="en-US" sz="2000" dirty="0" smtClean="0"/>
              <a:t>effects in nuclear matter;</a:t>
            </a:r>
          </a:p>
          <a:p>
            <a:endParaRPr lang="en-US" sz="2000" dirty="0" smtClean="0"/>
          </a:p>
          <a:p>
            <a:r>
              <a:rPr lang="en-US" sz="2000" dirty="0" smtClean="0"/>
              <a:t>What is left are color screening resulting in </a:t>
            </a:r>
            <a:r>
              <a:rPr lang="en-US" sz="2000" dirty="0" err="1" smtClean="0"/>
              <a:t>quarkonia</a:t>
            </a:r>
            <a:r>
              <a:rPr lang="en-US" sz="2000" dirty="0" smtClean="0"/>
              <a:t> melt  in produced media and recombination which follows. </a:t>
            </a:r>
            <a:endParaRPr lang="en-US" sz="2000" dirty="0"/>
          </a:p>
        </p:txBody>
      </p:sp>
    </p:spTree>
    <p:extLst>
      <p:ext uri="{BB962C8B-B14F-4D97-AF65-F5344CB8AC3E}">
        <p14:creationId xmlns:p14="http://schemas.microsoft.com/office/powerpoint/2010/main" val="6437859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17232"/>
            <a:ext cx="9144000" cy="936104"/>
          </a:xfrm>
          <a:solidFill>
            <a:srgbClr val="FFFF00"/>
          </a:solidFill>
        </p:spPr>
        <p:txBody>
          <a:bodyPr/>
          <a:lstStyle/>
          <a:p>
            <a:r>
              <a:rPr lang="en-US" sz="2000" dirty="0" smtClean="0">
                <a:solidFill>
                  <a:srgbClr val="0000FF"/>
                </a:solidFill>
              </a:rPr>
              <a:t>Can it be a sign of “</a:t>
            </a:r>
            <a:r>
              <a:rPr lang="en-US" sz="2000" i="1" dirty="0" smtClean="0">
                <a:solidFill>
                  <a:srgbClr val="0000FF"/>
                </a:solidFill>
              </a:rPr>
              <a:t>… particles </a:t>
            </a:r>
            <a:r>
              <a:rPr lang="en-US" sz="2000" i="1" dirty="0">
                <a:solidFill>
                  <a:srgbClr val="0000FF"/>
                </a:solidFill>
              </a:rPr>
              <a:t>with M, </a:t>
            </a:r>
            <a:r>
              <a:rPr lang="en-US" sz="2000" i="1" dirty="0" err="1" smtClean="0">
                <a:solidFill>
                  <a:srgbClr val="0000FF"/>
                </a:solidFill>
              </a:rPr>
              <a:t>pt</a:t>
            </a:r>
            <a:r>
              <a:rPr lang="en-US" sz="2000" i="1" dirty="0" smtClean="0">
                <a:solidFill>
                  <a:srgbClr val="0000FF"/>
                </a:solidFill>
              </a:rPr>
              <a:t> </a:t>
            </a:r>
            <a:r>
              <a:rPr lang="en-US" sz="2000" i="1" dirty="0">
                <a:solidFill>
                  <a:srgbClr val="0000FF"/>
                </a:solidFill>
              </a:rPr>
              <a:t>as large as 4-5 </a:t>
            </a:r>
            <a:r>
              <a:rPr lang="en-US" sz="2000" i="1" dirty="0" err="1">
                <a:solidFill>
                  <a:srgbClr val="0000FF"/>
                </a:solidFill>
              </a:rPr>
              <a:t>GeV</a:t>
            </a:r>
            <a:r>
              <a:rPr lang="en-US" sz="2000" i="1" dirty="0">
                <a:solidFill>
                  <a:srgbClr val="0000FF"/>
                </a:solidFill>
              </a:rPr>
              <a:t> are </a:t>
            </a:r>
            <a:r>
              <a:rPr lang="en-US" sz="2000" i="1" u="sng" dirty="0">
                <a:solidFill>
                  <a:srgbClr val="0000FF"/>
                </a:solidFill>
              </a:rPr>
              <a:t>mainly</a:t>
            </a:r>
            <a:r>
              <a:rPr lang="en-US" sz="2000" i="1" dirty="0">
                <a:solidFill>
                  <a:srgbClr val="0000FF"/>
                </a:solidFill>
              </a:rPr>
              <a:t> produced not via hard collisions, but at the plasma </a:t>
            </a:r>
            <a:r>
              <a:rPr lang="en-US" sz="2000" i="1" dirty="0" smtClean="0">
                <a:solidFill>
                  <a:srgbClr val="0000FF"/>
                </a:solidFill>
              </a:rPr>
              <a:t>stage …</a:t>
            </a:r>
            <a:r>
              <a:rPr lang="en-US" sz="2000" dirty="0" smtClean="0">
                <a:solidFill>
                  <a:srgbClr val="0000FF"/>
                </a:solidFill>
              </a:rPr>
              <a:t>.. “ (Edward </a:t>
            </a:r>
            <a:r>
              <a:rPr lang="en-US" sz="2000" dirty="0" err="1" smtClean="0">
                <a:solidFill>
                  <a:srgbClr val="0000FF"/>
                </a:solidFill>
              </a:rPr>
              <a:t>Shuryak</a:t>
            </a:r>
            <a:r>
              <a:rPr lang="en-US" sz="2000" dirty="0" smtClean="0">
                <a:solidFill>
                  <a:srgbClr val="0000FF"/>
                </a:solidFill>
              </a:rPr>
              <a:t>, 1978)</a:t>
            </a:r>
            <a:endParaRPr lang="en-US" sz="2000" dirty="0">
              <a:solidFill>
                <a:srgbClr val="0000FF"/>
              </a:solidFill>
            </a:endParaRPr>
          </a:p>
        </p:txBody>
      </p:sp>
      <p:sp>
        <p:nvSpPr>
          <p:cNvPr id="6" name="Slide Number Placeholder 5"/>
          <p:cNvSpPr>
            <a:spLocks noGrp="1"/>
          </p:cNvSpPr>
          <p:nvPr>
            <p:ph type="sldNum" sz="quarter" idx="12"/>
          </p:nvPr>
        </p:nvSpPr>
        <p:spPr/>
        <p:txBody>
          <a:bodyPr/>
          <a:lstStyle/>
          <a:p>
            <a:pPr>
              <a:defRPr/>
            </a:pPr>
            <a:fld id="{22C9EA36-E0DC-48B7-8CB0-15ED98B556CF}" type="slidenum">
              <a:rPr lang="en-US" altLang="ja-JP" smtClean="0"/>
              <a:pPr>
                <a:defRPr/>
              </a:pPr>
              <a:t>24</a:t>
            </a:fld>
            <a:endParaRPr lang="en-US" altLang="ja-JP"/>
          </a:p>
        </p:txBody>
      </p:sp>
      <p:sp>
        <p:nvSpPr>
          <p:cNvPr id="4" name="TextBox 3"/>
          <p:cNvSpPr txBox="1"/>
          <p:nvPr/>
        </p:nvSpPr>
        <p:spPr>
          <a:xfrm>
            <a:off x="0" y="0"/>
            <a:ext cx="4355976" cy="523220"/>
          </a:xfrm>
          <a:prstGeom prst="rect">
            <a:avLst/>
          </a:prstGeom>
          <a:solidFill>
            <a:srgbClr val="0000FF"/>
          </a:solidFill>
        </p:spPr>
        <p:txBody>
          <a:bodyPr wrap="square" rtlCol="0">
            <a:spAutoFit/>
          </a:bodyPr>
          <a:lstStyle/>
          <a:p>
            <a:r>
              <a:rPr lang="en-US" sz="2800" dirty="0" smtClean="0">
                <a:solidFill>
                  <a:srgbClr val="FFFFFF"/>
                </a:solidFill>
              </a:rPr>
              <a:t>Global summary</a:t>
            </a:r>
            <a:endParaRPr lang="en-US" sz="2800" dirty="0">
              <a:solidFill>
                <a:srgbClr val="FFFFFF"/>
              </a:solidFill>
            </a:endParaRPr>
          </a:p>
        </p:txBody>
      </p:sp>
      <p:sp>
        <p:nvSpPr>
          <p:cNvPr id="9" name="TextBox 8"/>
          <p:cNvSpPr txBox="1"/>
          <p:nvPr/>
        </p:nvSpPr>
        <p:spPr>
          <a:xfrm>
            <a:off x="33536" y="764704"/>
            <a:ext cx="9144000" cy="4031873"/>
          </a:xfrm>
          <a:prstGeom prst="rect">
            <a:avLst/>
          </a:prstGeom>
          <a:noFill/>
        </p:spPr>
        <p:txBody>
          <a:bodyPr wrap="square" rtlCol="0">
            <a:spAutoFit/>
          </a:bodyPr>
          <a:lstStyle/>
          <a:p>
            <a:r>
              <a:rPr lang="en-US" sz="1600" dirty="0" smtClean="0"/>
              <a:t>After many years of theoretical and experimental efforts the Hot &amp; Dense matter probing is still a challenge:</a:t>
            </a:r>
          </a:p>
          <a:p>
            <a:pPr marL="742950" lvl="1" indent="-285750">
              <a:buFont typeface="Wingdings" charset="2"/>
              <a:buChar char="ü"/>
            </a:pPr>
            <a:r>
              <a:rPr lang="en-US" sz="1600" dirty="0" smtClean="0"/>
              <a:t>We may reliably extract and decompose signals of prompt and “thermal” photons produced at a different stages of collisions but can’t reconcile the total yield and flow attributed to those photons;</a:t>
            </a:r>
          </a:p>
          <a:p>
            <a:pPr marL="742950" lvl="1" indent="-285750">
              <a:buFont typeface="Wingdings" charset="2"/>
              <a:buChar char="ü"/>
            </a:pPr>
            <a:r>
              <a:rPr lang="en-US" sz="1600" dirty="0" smtClean="0"/>
              <a:t>From the onset of the field our understanding of QGP strongly relied on explanation of disproportionally low yield  of </a:t>
            </a:r>
            <a:r>
              <a:rPr lang="en-US" sz="1600" dirty="0" err="1" smtClean="0"/>
              <a:t>quarkonia</a:t>
            </a:r>
            <a:r>
              <a:rPr lang="en-US" sz="1600" dirty="0" smtClean="0"/>
              <a:t> (J/Y) in central HI collisions (compared to scaled </a:t>
            </a:r>
            <a:r>
              <a:rPr lang="en-US" sz="1600" dirty="0" err="1" smtClean="0"/>
              <a:t>pp</a:t>
            </a:r>
            <a:r>
              <a:rPr lang="en-US" sz="1600" dirty="0" smtClean="0"/>
              <a:t>-collisions. Today we have related data covering the energy range from SPS to RHIC to LHC. That data shows amazing consistency and energy independent behavior currently impossible to explain without assuming an almost miraculous balancing between </a:t>
            </a:r>
            <a:r>
              <a:rPr lang="en-US" sz="1600" dirty="0" err="1" smtClean="0"/>
              <a:t>quarkonia</a:t>
            </a:r>
            <a:r>
              <a:rPr lang="en-US" sz="1600" dirty="0" smtClean="0"/>
              <a:t> melting (or break-up by </a:t>
            </a:r>
            <a:r>
              <a:rPr lang="en-US" sz="1600" dirty="0" err="1" smtClean="0"/>
              <a:t>comoves</a:t>
            </a:r>
            <a:r>
              <a:rPr lang="en-US" sz="1600" dirty="0" smtClean="0"/>
              <a:t>)  and regeneration in QGP. </a:t>
            </a:r>
          </a:p>
          <a:p>
            <a:pPr marL="742950" lvl="1" indent="-285750">
              <a:buFont typeface="Wingdings" charset="2"/>
              <a:buChar char="ü"/>
            </a:pPr>
            <a:endParaRPr lang="en-US" sz="1600" dirty="0" smtClean="0"/>
          </a:p>
          <a:p>
            <a:r>
              <a:rPr lang="en-US" sz="1600" dirty="0" smtClean="0"/>
              <a:t>The final </a:t>
            </a:r>
            <a:r>
              <a:rPr lang="en-US" sz="1600" dirty="0" err="1" smtClean="0"/>
              <a:t>consistentcy</a:t>
            </a:r>
            <a:r>
              <a:rPr lang="en-US" sz="1600" dirty="0" smtClean="0"/>
              <a:t> between data on di-leptons between experiments and theory is certainly a very good news. What is even better – rho broadening due to in the matter scattering is sufficient to explain observed excess over expectations. </a:t>
            </a:r>
            <a:endParaRPr lang="en-US" sz="1600" dirty="0"/>
          </a:p>
        </p:txBody>
      </p:sp>
    </p:spTree>
    <p:extLst>
      <p:ext uri="{BB962C8B-B14F-4D97-AF65-F5344CB8AC3E}">
        <p14:creationId xmlns:p14="http://schemas.microsoft.com/office/powerpoint/2010/main" val="35094679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3</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8" name="Picture 7"/>
          <p:cNvPicPr>
            <a:picLocks noChangeAspect="1"/>
          </p:cNvPicPr>
          <p:nvPr/>
        </p:nvPicPr>
        <p:blipFill>
          <a:blip r:embed="rId2"/>
          <a:stretch>
            <a:fillRect/>
          </a:stretch>
        </p:blipFill>
        <p:spPr>
          <a:xfrm>
            <a:off x="-324544" y="404664"/>
            <a:ext cx="5836114" cy="3888432"/>
          </a:xfrm>
          <a:prstGeom prst="rect">
            <a:avLst/>
          </a:prstGeom>
        </p:spPr>
      </p:pic>
      <p:sp>
        <p:nvSpPr>
          <p:cNvPr id="9" name="TextBox 8"/>
          <p:cNvSpPr txBox="1"/>
          <p:nvPr/>
        </p:nvSpPr>
        <p:spPr>
          <a:xfrm>
            <a:off x="0" y="0"/>
            <a:ext cx="7956376" cy="461665"/>
          </a:xfrm>
          <a:prstGeom prst="rect">
            <a:avLst/>
          </a:prstGeom>
          <a:solidFill>
            <a:srgbClr val="FF0000"/>
          </a:solidFill>
        </p:spPr>
        <p:txBody>
          <a:bodyPr wrap="square" rtlCol="0">
            <a:spAutoFit/>
          </a:bodyPr>
          <a:lstStyle/>
          <a:p>
            <a:r>
              <a:rPr lang="en-US" sz="2400" dirty="0" smtClean="0">
                <a:solidFill>
                  <a:schemeClr val="bg1"/>
                </a:solidFill>
              </a:rPr>
              <a:t>An experimentalist view of Heavy Ion Collisions</a:t>
            </a:r>
            <a:endParaRPr lang="en-US" sz="2400" dirty="0">
              <a:solidFill>
                <a:schemeClr val="bg1"/>
              </a:solidFill>
            </a:endParaRPr>
          </a:p>
        </p:txBody>
      </p:sp>
      <p:pic>
        <p:nvPicPr>
          <p:cNvPr id="10" name="Picture 9"/>
          <p:cNvPicPr>
            <a:picLocks noChangeAspect="1"/>
          </p:cNvPicPr>
          <p:nvPr/>
        </p:nvPicPr>
        <p:blipFill>
          <a:blip r:embed="rId3"/>
          <a:stretch>
            <a:fillRect/>
          </a:stretch>
        </p:blipFill>
        <p:spPr>
          <a:xfrm>
            <a:off x="16272" y="4365104"/>
            <a:ext cx="6048672" cy="1527991"/>
          </a:xfrm>
          <a:prstGeom prst="rect">
            <a:avLst/>
          </a:prstGeom>
        </p:spPr>
      </p:pic>
      <p:sp>
        <p:nvSpPr>
          <p:cNvPr id="11" name="Rectangle 10"/>
          <p:cNvSpPr/>
          <p:nvPr/>
        </p:nvSpPr>
        <p:spPr>
          <a:xfrm>
            <a:off x="4255368" y="1268760"/>
            <a:ext cx="4860032" cy="3416320"/>
          </a:xfrm>
          <a:prstGeom prst="rect">
            <a:avLst/>
          </a:prstGeom>
        </p:spPr>
        <p:txBody>
          <a:bodyPr wrap="square">
            <a:spAutoFit/>
          </a:bodyPr>
          <a:lstStyle/>
          <a:p>
            <a:pPr lvl="1" eaLnBrk="1" hangingPunct="1"/>
            <a:r>
              <a:rPr lang="en-US" sz="2400" dirty="0" smtClean="0">
                <a:latin typeface="Arial" charset="0"/>
                <a:cs typeface="Arial" charset="0"/>
              </a:rPr>
              <a:t>The collective nature of the the collision created medium  converts </a:t>
            </a:r>
            <a:r>
              <a:rPr lang="en-US" sz="2400" dirty="0">
                <a:solidFill>
                  <a:srgbClr val="0000FF"/>
                </a:solidFill>
                <a:latin typeface="Arial" charset="0"/>
                <a:cs typeface="Arial" charset="0"/>
              </a:rPr>
              <a:t>initial state </a:t>
            </a:r>
            <a:r>
              <a:rPr lang="en-US" sz="2400" dirty="0" smtClean="0">
                <a:latin typeface="Arial" charset="0"/>
                <a:cs typeface="Arial" charset="0"/>
              </a:rPr>
              <a:t>azimuthal asymmetry into </a:t>
            </a:r>
            <a:r>
              <a:rPr lang="en-US" sz="2400" dirty="0">
                <a:latin typeface="Arial" charset="0"/>
                <a:cs typeface="Arial" charset="0"/>
              </a:rPr>
              <a:t>a  </a:t>
            </a:r>
            <a:r>
              <a:rPr lang="en-US" sz="2400" i="1" dirty="0">
                <a:solidFill>
                  <a:srgbClr val="0000FF"/>
                </a:solidFill>
                <a:latin typeface="Arial" charset="0"/>
                <a:cs typeface="Arial" charset="0"/>
              </a:rPr>
              <a:t>strong</a:t>
            </a:r>
            <a:r>
              <a:rPr lang="en-US" sz="2400" dirty="0">
                <a:latin typeface="Arial" charset="0"/>
                <a:cs typeface="Arial" charset="0"/>
              </a:rPr>
              <a:t> signal in </a:t>
            </a:r>
            <a:r>
              <a:rPr lang="en-US" sz="2400" dirty="0" smtClean="0">
                <a:latin typeface="Arial" charset="0"/>
                <a:cs typeface="Arial" charset="0"/>
              </a:rPr>
              <a:t>the </a:t>
            </a:r>
            <a:r>
              <a:rPr lang="en-US" sz="2400" dirty="0">
                <a:solidFill>
                  <a:srgbClr val="0000FF"/>
                </a:solidFill>
                <a:latin typeface="Arial" charset="0"/>
                <a:cs typeface="Arial" charset="0"/>
              </a:rPr>
              <a:t>final state </a:t>
            </a:r>
            <a:r>
              <a:rPr lang="en-US" sz="2400" dirty="0" smtClean="0">
                <a:latin typeface="Arial" charset="0"/>
                <a:cs typeface="Arial" charset="0"/>
              </a:rPr>
              <a:t>particle emission pattern</a:t>
            </a:r>
          </a:p>
          <a:p>
            <a:pPr lvl="1" eaLnBrk="1" hangingPunct="1"/>
            <a:r>
              <a:rPr lang="en-US" sz="2400" dirty="0" smtClean="0">
                <a:latin typeface="Arial" charset="0"/>
                <a:cs typeface="Arial" charset="0"/>
              </a:rPr>
              <a:t> </a:t>
            </a:r>
            <a:r>
              <a:rPr lang="en-US" altLang="ja-JP" sz="2400" dirty="0" err="1">
                <a:latin typeface="Arial" charset="0"/>
                <a:ea typeface="ＭＳ Ｐゴシック" pitchFamily="46" charset="-128"/>
                <a:cs typeface="Arial" charset="0"/>
              </a:rPr>
              <a:t>dn</a:t>
            </a:r>
            <a:r>
              <a:rPr lang="en-US" altLang="ja-JP" sz="2400" dirty="0">
                <a:latin typeface="Arial" charset="0"/>
                <a:ea typeface="ＭＳ Ｐゴシック" pitchFamily="46" charset="-128"/>
                <a:cs typeface="Arial" charset="0"/>
              </a:rPr>
              <a:t>/</a:t>
            </a:r>
            <a:r>
              <a:rPr lang="en-US" altLang="ja-JP" sz="2400" dirty="0" err="1">
                <a:latin typeface="Arial" charset="0"/>
                <a:ea typeface="ＭＳ Ｐゴシック" pitchFamily="46" charset="-128"/>
                <a:cs typeface="Arial" charset="0"/>
              </a:rPr>
              <a:t>d</a:t>
            </a:r>
            <a:r>
              <a:rPr lang="en-US" altLang="ja-JP" sz="2400" dirty="0" err="1">
                <a:latin typeface="Symbol" pitchFamily="18" charset="2"/>
                <a:ea typeface="ＭＳ Ｐゴシック" pitchFamily="46" charset="-128"/>
                <a:cs typeface="Arial" charset="0"/>
              </a:rPr>
              <a:t>f</a:t>
            </a:r>
            <a:r>
              <a:rPr lang="en-US" altLang="ja-JP" sz="2400" dirty="0">
                <a:latin typeface="Arial" charset="0"/>
                <a:ea typeface="ＭＳ Ｐゴシック" pitchFamily="46" charset="-128"/>
                <a:cs typeface="Arial" charset="0"/>
              </a:rPr>
              <a:t> ~ 1 + 2</a:t>
            </a:r>
            <a:r>
              <a:rPr lang="en-US" altLang="ja-JP" sz="2400" dirty="0">
                <a:solidFill>
                  <a:srgbClr val="0000FF"/>
                </a:solidFill>
                <a:latin typeface="Arial" charset="0"/>
                <a:ea typeface="ＭＳ Ｐゴシック" pitchFamily="46" charset="-128"/>
                <a:cs typeface="Arial" charset="0"/>
              </a:rPr>
              <a:t> v</a:t>
            </a:r>
            <a:r>
              <a:rPr lang="en-US" altLang="ja-JP" sz="2400" baseline="-25000" dirty="0">
                <a:solidFill>
                  <a:srgbClr val="0000FF"/>
                </a:solidFill>
                <a:latin typeface="Arial" charset="0"/>
                <a:ea typeface="ＭＳ Ｐゴシック" pitchFamily="46" charset="-128"/>
                <a:cs typeface="Arial" charset="0"/>
              </a:rPr>
              <a:t>2</a:t>
            </a:r>
            <a:r>
              <a:rPr lang="en-US" altLang="ja-JP" sz="2400" dirty="0">
                <a:solidFill>
                  <a:srgbClr val="0000FF"/>
                </a:solidFill>
                <a:latin typeface="Arial" charset="0"/>
                <a:ea typeface="ＭＳ Ｐゴシック" pitchFamily="46" charset="-128"/>
                <a:cs typeface="Arial" charset="0"/>
              </a:rPr>
              <a:t>(</a:t>
            </a:r>
            <a:r>
              <a:rPr lang="en-US" altLang="ja-JP" sz="2400" dirty="0" err="1">
                <a:solidFill>
                  <a:srgbClr val="0000FF"/>
                </a:solidFill>
                <a:latin typeface="Arial" charset="0"/>
                <a:ea typeface="ＭＳ Ｐゴシック" pitchFamily="46" charset="-128"/>
                <a:cs typeface="Arial" charset="0"/>
              </a:rPr>
              <a:t>p</a:t>
            </a:r>
            <a:r>
              <a:rPr lang="en-US" altLang="ja-JP" sz="2400" baseline="-25000" dirty="0" err="1">
                <a:solidFill>
                  <a:srgbClr val="0000FF"/>
                </a:solidFill>
                <a:latin typeface="Arial" charset="0"/>
                <a:ea typeface="ＭＳ Ｐゴシック" pitchFamily="46" charset="-128"/>
                <a:cs typeface="Arial" charset="0"/>
              </a:rPr>
              <a:t>T</a:t>
            </a:r>
            <a:r>
              <a:rPr lang="en-US" altLang="ja-JP" sz="2400" dirty="0">
                <a:solidFill>
                  <a:srgbClr val="0000FF"/>
                </a:solidFill>
                <a:latin typeface="Arial" charset="0"/>
                <a:ea typeface="ＭＳ Ｐゴシック" pitchFamily="46" charset="-128"/>
                <a:cs typeface="Arial" charset="0"/>
              </a:rPr>
              <a:t>)</a:t>
            </a:r>
            <a:r>
              <a:rPr lang="en-US" altLang="ja-JP" sz="2400" dirty="0">
                <a:latin typeface="Arial" charset="0"/>
                <a:ea typeface="ＭＳ Ｐゴシック" pitchFamily="46" charset="-128"/>
                <a:cs typeface="Arial" charset="0"/>
              </a:rPr>
              <a:t> </a:t>
            </a:r>
            <a:r>
              <a:rPr lang="en-US" altLang="ja-JP" sz="2400" dirty="0" err="1">
                <a:latin typeface="Arial" charset="0"/>
                <a:ea typeface="ＭＳ Ｐゴシック" pitchFamily="46" charset="-128"/>
                <a:cs typeface="Arial" charset="0"/>
              </a:rPr>
              <a:t>cos</a:t>
            </a:r>
            <a:r>
              <a:rPr lang="en-US" altLang="ja-JP" sz="2400" dirty="0">
                <a:latin typeface="Arial" charset="0"/>
                <a:ea typeface="ＭＳ Ｐゴシック" pitchFamily="46" charset="-128"/>
                <a:cs typeface="Arial" charset="0"/>
              </a:rPr>
              <a:t> (2</a:t>
            </a:r>
            <a:r>
              <a:rPr lang="en-US" altLang="ja-JP" sz="2400" dirty="0">
                <a:latin typeface="Symbol" pitchFamily="18" charset="2"/>
                <a:ea typeface="ＭＳ Ｐゴシック" pitchFamily="46" charset="-128"/>
                <a:cs typeface="Arial" charset="0"/>
              </a:rPr>
              <a:t> f</a:t>
            </a:r>
            <a:r>
              <a:rPr lang="en-US" altLang="ja-JP" sz="2400" dirty="0">
                <a:latin typeface="Arial" charset="0"/>
                <a:ea typeface="ＭＳ Ｐゴシック" pitchFamily="46" charset="-128"/>
                <a:cs typeface="Arial" charset="0"/>
              </a:rPr>
              <a:t>) </a:t>
            </a:r>
            <a:endParaRPr lang="en-US" altLang="ja-JP" sz="2400" dirty="0" smtClean="0">
              <a:latin typeface="Arial" charset="0"/>
              <a:ea typeface="ＭＳ Ｐゴシック" pitchFamily="46" charset="-128"/>
              <a:cs typeface="Arial" charset="0"/>
            </a:endParaRPr>
          </a:p>
          <a:p>
            <a:pPr lvl="1" eaLnBrk="1" hangingPunct="1"/>
            <a:endParaRPr lang="en-US" sz="2400" dirty="0">
              <a:latin typeface="Arial" charset="0"/>
              <a:ea typeface="ＭＳ Ｐゴシック" pitchFamily="46" charset="-128"/>
              <a:cs typeface="Arial" charset="0"/>
            </a:endParaRPr>
          </a:p>
        </p:txBody>
      </p:sp>
      <p:sp>
        <p:nvSpPr>
          <p:cNvPr id="12" name="TextBox 11"/>
          <p:cNvSpPr txBox="1"/>
          <p:nvPr/>
        </p:nvSpPr>
        <p:spPr>
          <a:xfrm>
            <a:off x="3779912" y="6021288"/>
            <a:ext cx="5184576" cy="461665"/>
          </a:xfrm>
          <a:prstGeom prst="rect">
            <a:avLst/>
          </a:prstGeom>
          <a:solidFill>
            <a:srgbClr val="FFFF00"/>
          </a:solidFill>
        </p:spPr>
        <p:txBody>
          <a:bodyPr wrap="square" rtlCol="0">
            <a:spAutoFit/>
          </a:bodyPr>
          <a:lstStyle/>
          <a:p>
            <a:pPr marL="0" lvl="1"/>
            <a:r>
              <a:rPr lang="en-US" sz="2400" dirty="0">
                <a:latin typeface="Arial" charset="0"/>
                <a:ea typeface="ＭＳ Ｐゴシック" pitchFamily="46" charset="-128"/>
                <a:cs typeface="Arial" charset="0"/>
              </a:rPr>
              <a:t>V3 and higher tells of </a:t>
            </a:r>
            <a:r>
              <a:rPr lang="en-US" sz="2400" dirty="0" smtClean="0">
                <a:latin typeface="Arial" charset="0"/>
                <a:ea typeface="ＭＳ Ｐゴシック" pitchFamily="46" charset="-128"/>
                <a:cs typeface="Arial" charset="0"/>
              </a:rPr>
              <a:t>fluctuations</a:t>
            </a:r>
            <a:endParaRPr lang="en-US" dirty="0"/>
          </a:p>
        </p:txBody>
      </p:sp>
    </p:spTree>
    <p:extLst>
      <p:ext uri="{BB962C8B-B14F-4D97-AF65-F5344CB8AC3E}">
        <p14:creationId xmlns:p14="http://schemas.microsoft.com/office/powerpoint/2010/main" val="7304450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Title 2"/>
          <p:cNvSpPr>
            <a:spLocks noGrp="1"/>
          </p:cNvSpPr>
          <p:nvPr>
            <p:ph type="title"/>
          </p:nvPr>
        </p:nvSpPr>
        <p:spPr>
          <a:xfrm>
            <a:off x="0" y="-67733"/>
            <a:ext cx="8172400" cy="472397"/>
          </a:xfrm>
          <a:solidFill>
            <a:srgbClr val="FF0000"/>
          </a:solidFill>
        </p:spPr>
        <p:txBody>
          <a:bodyPr/>
          <a:lstStyle/>
          <a:p>
            <a:r>
              <a:rPr lang="en-US" sz="2800" dirty="0" smtClean="0">
                <a:solidFill>
                  <a:schemeClr val="bg1"/>
                </a:solidFill>
              </a:rPr>
              <a:t>Space-Time Evolution in Heavy Ion Collisions</a:t>
            </a:r>
            <a:endParaRPr lang="en-US" sz="2800" dirty="0">
              <a:solidFill>
                <a:schemeClr val="bg1"/>
              </a:solidFill>
            </a:endParaRPr>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4</a:t>
            </a:fld>
            <a:endParaRPr lang="en-US" altLang="ja-JP"/>
          </a:p>
        </p:txBody>
      </p:sp>
      <p:sp>
        <p:nvSpPr>
          <p:cNvPr id="6" name="Footer Placeholder 5"/>
          <p:cNvSpPr>
            <a:spLocks noGrp="1"/>
          </p:cNvSpPr>
          <p:nvPr>
            <p:ph type="ftr" sz="quarter" idx="3"/>
          </p:nvPr>
        </p:nvSpPr>
        <p:spPr/>
        <p:txBody>
          <a:bodyPr/>
          <a:lstStyle/>
          <a:p>
            <a:pPr>
              <a:defRPr/>
            </a:pPr>
            <a:r>
              <a:rPr lang="ru-RU" altLang="ja-JP" dirty="0" smtClean="0"/>
              <a:t>А.</a:t>
            </a:r>
            <a:r>
              <a:rPr lang="en-US" altLang="ja-JP" dirty="0" err="1" smtClean="0"/>
              <a:t>Drees</a:t>
            </a:r>
            <a:r>
              <a:rPr lang="en-US" altLang="ja-JP" dirty="0" smtClean="0"/>
              <a:t>, QM</a:t>
            </a:r>
            <a:r>
              <a:rPr lang="ru-RU" altLang="ja-JP" dirty="0" smtClean="0"/>
              <a:t> 2015</a:t>
            </a:r>
            <a:endParaRPr lang="en-US" altLang="ja-JP" dirty="0"/>
          </a:p>
        </p:txBody>
      </p:sp>
      <p:sp>
        <p:nvSpPr>
          <p:cNvPr id="259" name="Content Placeholder 1"/>
          <p:cNvSpPr>
            <a:spLocks noGrp="1"/>
          </p:cNvSpPr>
          <p:nvPr>
            <p:ph idx="1"/>
          </p:nvPr>
        </p:nvSpPr>
        <p:spPr>
          <a:xfrm>
            <a:off x="77014" y="808507"/>
            <a:ext cx="2332883" cy="728398"/>
          </a:xfrm>
        </p:spPr>
        <p:txBody>
          <a:bodyPr/>
          <a:lstStyle/>
          <a:p>
            <a:pPr marL="0" indent="0">
              <a:buNone/>
            </a:pPr>
            <a:r>
              <a:rPr lang="en-US" dirty="0" smtClean="0"/>
              <a:t>Collision              </a:t>
            </a:r>
            <a:r>
              <a:rPr lang="en-US" dirty="0" err="1" smtClean="0">
                <a:solidFill>
                  <a:schemeClr val="bg1"/>
                </a:solidFill>
              </a:rPr>
              <a:t>lllllll</a:t>
            </a:r>
            <a:r>
              <a:rPr lang="en-US" dirty="0" smtClean="0"/>
              <a:t> </a:t>
            </a:r>
          </a:p>
          <a:p>
            <a:pPr marL="457200" lvl="1" indent="0">
              <a:buNone/>
            </a:pPr>
            <a:r>
              <a:rPr lang="en-US" dirty="0" smtClean="0"/>
              <a:t>Initial state?</a:t>
            </a:r>
          </a:p>
          <a:p>
            <a:pPr marL="457200" lvl="1" indent="0">
              <a:buNone/>
            </a:pPr>
            <a:r>
              <a:rPr lang="en-US" dirty="0" smtClean="0"/>
              <a:t>CGC?</a:t>
            </a:r>
            <a:endParaRPr lang="en-US" dirty="0"/>
          </a:p>
        </p:txBody>
      </p:sp>
      <p:sp>
        <p:nvSpPr>
          <p:cNvPr id="262" name="Content Placeholder 1"/>
          <p:cNvSpPr txBox="1">
            <a:spLocks/>
          </p:cNvSpPr>
          <p:nvPr/>
        </p:nvSpPr>
        <p:spPr bwMode="auto">
          <a:xfrm>
            <a:off x="2043670" y="799348"/>
            <a:ext cx="2186457" cy="7283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85000"/>
              <a:buFont typeface="Monotype Sorts" pitchFamily="2" charset="2"/>
              <a:buBlip>
                <a:blip r:embed="rId3"/>
              </a:buBlip>
              <a:defRPr sz="2000" b="1">
                <a:solidFill>
                  <a:schemeClr val="tx1"/>
                </a:solidFill>
                <a:latin typeface="+mn-lt"/>
                <a:ea typeface="+mn-ea"/>
                <a:cs typeface="+mn-cs"/>
              </a:defRPr>
            </a:lvl1pPr>
            <a:lvl2pPr marL="742950" indent="-285750" algn="l" rtl="0" eaLnBrk="0" fontAlgn="base" hangingPunct="0">
              <a:lnSpc>
                <a:spcPct val="85000"/>
              </a:lnSpc>
              <a:spcBef>
                <a:spcPct val="20000"/>
              </a:spcBef>
              <a:spcAft>
                <a:spcPct val="0"/>
              </a:spcAft>
              <a:buSzPct val="60000"/>
              <a:buFont typeface="Monotype Sorts" pitchFamily="2" charset="2"/>
              <a:buBlip>
                <a:blip r:embed="rId4"/>
              </a:buBlip>
              <a:defRPr b="1">
                <a:solidFill>
                  <a:schemeClr val="accent2"/>
                </a:solidFill>
                <a:latin typeface="+mn-lt"/>
              </a:defRPr>
            </a:lvl2pPr>
            <a:lvl3pPr marL="1143000" indent="-228600" algn="l" rtl="0" eaLnBrk="0" fontAlgn="base" hangingPunct="0">
              <a:lnSpc>
                <a:spcPct val="85000"/>
              </a:lnSpc>
              <a:spcBef>
                <a:spcPct val="20000"/>
              </a:spcBef>
              <a:spcAft>
                <a:spcPct val="0"/>
              </a:spcAft>
              <a:defRPr sz="1600" b="1">
                <a:solidFill>
                  <a:schemeClr val="tx1"/>
                </a:solidFill>
                <a:latin typeface="+mn-lt"/>
              </a:defRPr>
            </a:lvl3pPr>
            <a:lvl4pPr marL="1600200" indent="-228600" algn="l" rtl="0" eaLnBrk="0" fontAlgn="base" hangingPunct="0">
              <a:lnSpc>
                <a:spcPct val="85000"/>
              </a:lnSpc>
              <a:spcBef>
                <a:spcPct val="20000"/>
              </a:spcBef>
              <a:spcAft>
                <a:spcPct val="0"/>
              </a:spcAft>
              <a:buChar char="–"/>
              <a:defRPr sz="1400" b="1">
                <a:solidFill>
                  <a:schemeClr val="tx1"/>
                </a:solidFill>
                <a:latin typeface="+mn-lt"/>
              </a:defRPr>
            </a:lvl4pPr>
            <a:lvl5pPr marL="2057400" indent="-228600" algn="l" rtl="0" eaLnBrk="0" fontAlgn="base" hangingPunct="0">
              <a:lnSpc>
                <a:spcPct val="85000"/>
              </a:lnSpc>
              <a:spcBef>
                <a:spcPct val="20000"/>
              </a:spcBef>
              <a:spcAft>
                <a:spcPct val="0"/>
              </a:spcAft>
              <a:buChar char="»"/>
              <a:defRPr sz="1400" b="1">
                <a:solidFill>
                  <a:schemeClr val="tx1"/>
                </a:solidFill>
                <a:latin typeface="+mn-lt"/>
              </a:defRPr>
            </a:lvl5pPr>
            <a:lvl6pPr marL="2514600" indent="-228600" algn="l" rtl="0" eaLnBrk="0" fontAlgn="base" hangingPunct="0">
              <a:lnSpc>
                <a:spcPct val="85000"/>
              </a:lnSpc>
              <a:spcBef>
                <a:spcPct val="20000"/>
              </a:spcBef>
              <a:spcAft>
                <a:spcPct val="0"/>
              </a:spcAft>
              <a:buChar char="»"/>
              <a:defRPr sz="1400" b="1">
                <a:solidFill>
                  <a:schemeClr val="tx1"/>
                </a:solidFill>
                <a:latin typeface="+mn-lt"/>
              </a:defRPr>
            </a:lvl6pPr>
            <a:lvl7pPr marL="2971800" indent="-228600" algn="l" rtl="0" eaLnBrk="0" fontAlgn="base" hangingPunct="0">
              <a:lnSpc>
                <a:spcPct val="85000"/>
              </a:lnSpc>
              <a:spcBef>
                <a:spcPct val="20000"/>
              </a:spcBef>
              <a:spcAft>
                <a:spcPct val="0"/>
              </a:spcAft>
              <a:buChar char="»"/>
              <a:defRPr sz="1400" b="1">
                <a:solidFill>
                  <a:schemeClr val="tx1"/>
                </a:solidFill>
                <a:latin typeface="+mn-lt"/>
              </a:defRPr>
            </a:lvl7pPr>
            <a:lvl8pPr marL="3429000" indent="-228600" algn="l" rtl="0" eaLnBrk="0" fontAlgn="base" hangingPunct="0">
              <a:lnSpc>
                <a:spcPct val="85000"/>
              </a:lnSpc>
              <a:spcBef>
                <a:spcPct val="20000"/>
              </a:spcBef>
              <a:spcAft>
                <a:spcPct val="0"/>
              </a:spcAft>
              <a:buChar char="»"/>
              <a:defRPr sz="1400" b="1">
                <a:solidFill>
                  <a:schemeClr val="tx1"/>
                </a:solidFill>
                <a:latin typeface="+mn-lt"/>
              </a:defRPr>
            </a:lvl8pPr>
            <a:lvl9pPr marL="3886200" indent="-228600" algn="l" rtl="0" eaLnBrk="0" fontAlgn="base" hangingPunct="0">
              <a:lnSpc>
                <a:spcPct val="85000"/>
              </a:lnSpc>
              <a:spcBef>
                <a:spcPct val="20000"/>
              </a:spcBef>
              <a:spcAft>
                <a:spcPct val="0"/>
              </a:spcAft>
              <a:buChar char="»"/>
              <a:defRPr sz="1400" b="1">
                <a:solidFill>
                  <a:schemeClr val="tx1"/>
                </a:solidFill>
                <a:latin typeface="+mn-lt"/>
              </a:defRPr>
            </a:lvl9pPr>
          </a:lstStyle>
          <a:p>
            <a:pPr marL="0" indent="0">
              <a:buFont typeface="Monotype Sorts" pitchFamily="2" charset="2"/>
              <a:buNone/>
            </a:pPr>
            <a:r>
              <a:rPr lang="en-US" kern="0" dirty="0" smtClean="0"/>
              <a:t>Rapid equilibration</a:t>
            </a:r>
          </a:p>
          <a:p>
            <a:pPr marL="457200" lvl="1" indent="0">
              <a:buFont typeface="Monotype Sorts" pitchFamily="2" charset="2"/>
              <a:buNone/>
            </a:pPr>
            <a:r>
              <a:rPr lang="en-US" kern="0" dirty="0" smtClean="0"/>
              <a:t>How?</a:t>
            </a:r>
          </a:p>
          <a:p>
            <a:pPr marL="457200" lvl="1" indent="0">
              <a:buFont typeface="Monotype Sorts" pitchFamily="2" charset="2"/>
              <a:buNone/>
            </a:pPr>
            <a:r>
              <a:rPr lang="en-US" kern="0" dirty="0" err="1" smtClean="0"/>
              <a:t>Glasma</a:t>
            </a:r>
            <a:r>
              <a:rPr lang="en-US" kern="0" dirty="0" smtClean="0"/>
              <a:t>?</a:t>
            </a:r>
          </a:p>
          <a:p>
            <a:pPr marL="457200" lvl="1" indent="0">
              <a:buFont typeface="Monotype Sorts" pitchFamily="2" charset="2"/>
              <a:buNone/>
            </a:pPr>
            <a:r>
              <a:rPr lang="en-US" kern="0" dirty="0" smtClean="0"/>
              <a:t>Role of B-field?</a:t>
            </a:r>
            <a:endParaRPr lang="en-US" kern="0" dirty="0"/>
          </a:p>
        </p:txBody>
      </p:sp>
      <p:sp>
        <p:nvSpPr>
          <p:cNvPr id="263" name="Content Placeholder 1"/>
          <p:cNvSpPr txBox="1">
            <a:spLocks/>
          </p:cNvSpPr>
          <p:nvPr/>
        </p:nvSpPr>
        <p:spPr bwMode="auto">
          <a:xfrm>
            <a:off x="4223270" y="801272"/>
            <a:ext cx="2332883" cy="7283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85000"/>
              <a:buFont typeface="Monotype Sorts" pitchFamily="2" charset="2"/>
              <a:buBlip>
                <a:blip r:embed="rId3"/>
              </a:buBlip>
              <a:defRPr sz="2000" b="1">
                <a:solidFill>
                  <a:schemeClr val="tx1"/>
                </a:solidFill>
                <a:latin typeface="+mn-lt"/>
                <a:ea typeface="+mn-ea"/>
                <a:cs typeface="+mn-cs"/>
              </a:defRPr>
            </a:lvl1pPr>
            <a:lvl2pPr marL="742950" indent="-285750" algn="l" rtl="0" eaLnBrk="0" fontAlgn="base" hangingPunct="0">
              <a:lnSpc>
                <a:spcPct val="85000"/>
              </a:lnSpc>
              <a:spcBef>
                <a:spcPct val="20000"/>
              </a:spcBef>
              <a:spcAft>
                <a:spcPct val="0"/>
              </a:spcAft>
              <a:buSzPct val="60000"/>
              <a:buFont typeface="Monotype Sorts" pitchFamily="2" charset="2"/>
              <a:buBlip>
                <a:blip r:embed="rId4"/>
              </a:buBlip>
              <a:defRPr b="1">
                <a:solidFill>
                  <a:schemeClr val="accent2"/>
                </a:solidFill>
                <a:latin typeface="+mn-lt"/>
              </a:defRPr>
            </a:lvl2pPr>
            <a:lvl3pPr marL="1143000" indent="-228600" algn="l" rtl="0" eaLnBrk="0" fontAlgn="base" hangingPunct="0">
              <a:lnSpc>
                <a:spcPct val="85000"/>
              </a:lnSpc>
              <a:spcBef>
                <a:spcPct val="20000"/>
              </a:spcBef>
              <a:spcAft>
                <a:spcPct val="0"/>
              </a:spcAft>
              <a:defRPr sz="1600" b="1">
                <a:solidFill>
                  <a:schemeClr val="tx1"/>
                </a:solidFill>
                <a:latin typeface="+mn-lt"/>
              </a:defRPr>
            </a:lvl3pPr>
            <a:lvl4pPr marL="1600200" indent="-228600" algn="l" rtl="0" eaLnBrk="0" fontAlgn="base" hangingPunct="0">
              <a:lnSpc>
                <a:spcPct val="85000"/>
              </a:lnSpc>
              <a:spcBef>
                <a:spcPct val="20000"/>
              </a:spcBef>
              <a:spcAft>
                <a:spcPct val="0"/>
              </a:spcAft>
              <a:buChar char="–"/>
              <a:defRPr sz="1400" b="1">
                <a:solidFill>
                  <a:schemeClr val="tx1"/>
                </a:solidFill>
                <a:latin typeface="+mn-lt"/>
              </a:defRPr>
            </a:lvl4pPr>
            <a:lvl5pPr marL="2057400" indent="-228600" algn="l" rtl="0" eaLnBrk="0" fontAlgn="base" hangingPunct="0">
              <a:lnSpc>
                <a:spcPct val="85000"/>
              </a:lnSpc>
              <a:spcBef>
                <a:spcPct val="20000"/>
              </a:spcBef>
              <a:spcAft>
                <a:spcPct val="0"/>
              </a:spcAft>
              <a:buChar char="»"/>
              <a:defRPr sz="1400" b="1">
                <a:solidFill>
                  <a:schemeClr val="tx1"/>
                </a:solidFill>
                <a:latin typeface="+mn-lt"/>
              </a:defRPr>
            </a:lvl5pPr>
            <a:lvl6pPr marL="2514600" indent="-228600" algn="l" rtl="0" eaLnBrk="0" fontAlgn="base" hangingPunct="0">
              <a:lnSpc>
                <a:spcPct val="85000"/>
              </a:lnSpc>
              <a:spcBef>
                <a:spcPct val="20000"/>
              </a:spcBef>
              <a:spcAft>
                <a:spcPct val="0"/>
              </a:spcAft>
              <a:buChar char="»"/>
              <a:defRPr sz="1400" b="1">
                <a:solidFill>
                  <a:schemeClr val="tx1"/>
                </a:solidFill>
                <a:latin typeface="+mn-lt"/>
              </a:defRPr>
            </a:lvl6pPr>
            <a:lvl7pPr marL="2971800" indent="-228600" algn="l" rtl="0" eaLnBrk="0" fontAlgn="base" hangingPunct="0">
              <a:lnSpc>
                <a:spcPct val="85000"/>
              </a:lnSpc>
              <a:spcBef>
                <a:spcPct val="20000"/>
              </a:spcBef>
              <a:spcAft>
                <a:spcPct val="0"/>
              </a:spcAft>
              <a:buChar char="»"/>
              <a:defRPr sz="1400" b="1">
                <a:solidFill>
                  <a:schemeClr val="tx1"/>
                </a:solidFill>
                <a:latin typeface="+mn-lt"/>
              </a:defRPr>
            </a:lvl7pPr>
            <a:lvl8pPr marL="3429000" indent="-228600" algn="l" rtl="0" eaLnBrk="0" fontAlgn="base" hangingPunct="0">
              <a:lnSpc>
                <a:spcPct val="85000"/>
              </a:lnSpc>
              <a:spcBef>
                <a:spcPct val="20000"/>
              </a:spcBef>
              <a:spcAft>
                <a:spcPct val="0"/>
              </a:spcAft>
              <a:buChar char="»"/>
              <a:defRPr sz="1400" b="1">
                <a:solidFill>
                  <a:schemeClr val="tx1"/>
                </a:solidFill>
                <a:latin typeface="+mn-lt"/>
              </a:defRPr>
            </a:lvl8pPr>
            <a:lvl9pPr marL="3886200" indent="-228600" algn="l" rtl="0" eaLnBrk="0" fontAlgn="base" hangingPunct="0">
              <a:lnSpc>
                <a:spcPct val="85000"/>
              </a:lnSpc>
              <a:spcBef>
                <a:spcPct val="20000"/>
              </a:spcBef>
              <a:spcAft>
                <a:spcPct val="0"/>
              </a:spcAft>
              <a:buChar char="»"/>
              <a:defRPr sz="1400" b="1">
                <a:solidFill>
                  <a:schemeClr val="tx1"/>
                </a:solidFill>
                <a:latin typeface="+mn-lt"/>
              </a:defRPr>
            </a:lvl9pPr>
          </a:lstStyle>
          <a:p>
            <a:pPr marL="0" indent="0">
              <a:buFont typeface="Monotype Sorts" pitchFamily="2" charset="2"/>
              <a:buNone/>
            </a:pPr>
            <a:r>
              <a:rPr lang="en-US" kern="0" dirty="0" err="1" smtClean="0"/>
              <a:t>Anisotropicaly</a:t>
            </a:r>
            <a:r>
              <a:rPr lang="en-US" kern="0" dirty="0" smtClean="0"/>
              <a:t> expanding </a:t>
            </a:r>
            <a:r>
              <a:rPr lang="en-US" kern="0" dirty="0" err="1" smtClean="0"/>
              <a:t>sQGG</a:t>
            </a:r>
            <a:endParaRPr lang="en-US" kern="0" dirty="0" smtClean="0"/>
          </a:p>
          <a:p>
            <a:pPr marL="457200" lvl="1" indent="0">
              <a:buFont typeface="Monotype Sorts" pitchFamily="2" charset="2"/>
              <a:buNone/>
            </a:pPr>
            <a:r>
              <a:rPr lang="en-US" kern="0" dirty="0" smtClean="0"/>
              <a:t>Properties? </a:t>
            </a:r>
            <a:endParaRPr lang="en-US" kern="0" dirty="0"/>
          </a:p>
          <a:p>
            <a:pPr marL="457200" lvl="1" indent="0">
              <a:buFont typeface="Monotype Sorts" pitchFamily="2" charset="2"/>
              <a:buNone/>
            </a:pPr>
            <a:r>
              <a:rPr lang="en-US" kern="0" dirty="0" smtClean="0"/>
              <a:t>T, </a:t>
            </a:r>
            <a:r>
              <a:rPr lang="en-US" kern="0" dirty="0" smtClean="0">
                <a:sym typeface="Symbol" panose="05050102010706020507" pitchFamily="18" charset="2"/>
              </a:rPr>
              <a:t>/s, q, </a:t>
            </a:r>
            <a:r>
              <a:rPr lang="en-US" i="1" kern="0" dirty="0" smtClean="0">
                <a:sym typeface="Symbol" panose="05050102010706020507" pitchFamily="18" charset="2"/>
              </a:rPr>
              <a:t>D, … </a:t>
            </a:r>
            <a:r>
              <a:rPr lang="en-US" kern="0" dirty="0" smtClean="0"/>
              <a:t>?</a:t>
            </a:r>
          </a:p>
          <a:p>
            <a:pPr marL="457200" lvl="1" indent="0">
              <a:buFont typeface="Monotype Sorts" pitchFamily="2" charset="2"/>
              <a:buNone/>
            </a:pPr>
            <a:r>
              <a:rPr lang="en-US" kern="0" dirty="0" err="1" smtClean="0"/>
              <a:t>Quasiparticles</a:t>
            </a:r>
            <a:r>
              <a:rPr lang="en-US" kern="0" dirty="0" smtClean="0"/>
              <a:t> ?</a:t>
            </a:r>
          </a:p>
          <a:p>
            <a:pPr marL="457200" lvl="1" indent="0">
              <a:buFont typeface="Monotype Sorts" pitchFamily="2" charset="2"/>
              <a:buNone/>
            </a:pPr>
            <a:endParaRPr lang="en-US" kern="0" dirty="0"/>
          </a:p>
        </p:txBody>
      </p:sp>
      <p:sp>
        <p:nvSpPr>
          <p:cNvPr id="264" name="Content Placeholder 1"/>
          <p:cNvSpPr txBox="1">
            <a:spLocks/>
          </p:cNvSpPr>
          <p:nvPr/>
        </p:nvSpPr>
        <p:spPr bwMode="auto">
          <a:xfrm>
            <a:off x="6680490" y="789640"/>
            <a:ext cx="2463510" cy="7283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85000"/>
              <a:buFont typeface="Monotype Sorts" pitchFamily="2" charset="2"/>
              <a:buBlip>
                <a:blip r:embed="rId3"/>
              </a:buBlip>
              <a:defRPr sz="2000" b="1">
                <a:solidFill>
                  <a:schemeClr val="tx1"/>
                </a:solidFill>
                <a:latin typeface="+mn-lt"/>
                <a:ea typeface="+mn-ea"/>
                <a:cs typeface="+mn-cs"/>
              </a:defRPr>
            </a:lvl1pPr>
            <a:lvl2pPr marL="742950" indent="-285750" algn="l" rtl="0" eaLnBrk="0" fontAlgn="base" hangingPunct="0">
              <a:lnSpc>
                <a:spcPct val="85000"/>
              </a:lnSpc>
              <a:spcBef>
                <a:spcPct val="20000"/>
              </a:spcBef>
              <a:spcAft>
                <a:spcPct val="0"/>
              </a:spcAft>
              <a:buSzPct val="60000"/>
              <a:buFont typeface="Monotype Sorts" pitchFamily="2" charset="2"/>
              <a:buBlip>
                <a:blip r:embed="rId4"/>
              </a:buBlip>
              <a:defRPr b="1">
                <a:solidFill>
                  <a:schemeClr val="accent2"/>
                </a:solidFill>
                <a:latin typeface="+mn-lt"/>
              </a:defRPr>
            </a:lvl2pPr>
            <a:lvl3pPr marL="1143000" indent="-228600" algn="l" rtl="0" eaLnBrk="0" fontAlgn="base" hangingPunct="0">
              <a:lnSpc>
                <a:spcPct val="85000"/>
              </a:lnSpc>
              <a:spcBef>
                <a:spcPct val="20000"/>
              </a:spcBef>
              <a:spcAft>
                <a:spcPct val="0"/>
              </a:spcAft>
              <a:defRPr sz="1600" b="1">
                <a:solidFill>
                  <a:schemeClr val="tx1"/>
                </a:solidFill>
                <a:latin typeface="+mn-lt"/>
              </a:defRPr>
            </a:lvl3pPr>
            <a:lvl4pPr marL="1600200" indent="-228600" algn="l" rtl="0" eaLnBrk="0" fontAlgn="base" hangingPunct="0">
              <a:lnSpc>
                <a:spcPct val="85000"/>
              </a:lnSpc>
              <a:spcBef>
                <a:spcPct val="20000"/>
              </a:spcBef>
              <a:spcAft>
                <a:spcPct val="0"/>
              </a:spcAft>
              <a:buChar char="–"/>
              <a:defRPr sz="1400" b="1">
                <a:solidFill>
                  <a:schemeClr val="tx1"/>
                </a:solidFill>
                <a:latin typeface="+mn-lt"/>
              </a:defRPr>
            </a:lvl4pPr>
            <a:lvl5pPr marL="2057400" indent="-228600" algn="l" rtl="0" eaLnBrk="0" fontAlgn="base" hangingPunct="0">
              <a:lnSpc>
                <a:spcPct val="85000"/>
              </a:lnSpc>
              <a:spcBef>
                <a:spcPct val="20000"/>
              </a:spcBef>
              <a:spcAft>
                <a:spcPct val="0"/>
              </a:spcAft>
              <a:buChar char="»"/>
              <a:defRPr sz="1400" b="1">
                <a:solidFill>
                  <a:schemeClr val="tx1"/>
                </a:solidFill>
                <a:latin typeface="+mn-lt"/>
              </a:defRPr>
            </a:lvl5pPr>
            <a:lvl6pPr marL="2514600" indent="-228600" algn="l" rtl="0" eaLnBrk="0" fontAlgn="base" hangingPunct="0">
              <a:lnSpc>
                <a:spcPct val="85000"/>
              </a:lnSpc>
              <a:spcBef>
                <a:spcPct val="20000"/>
              </a:spcBef>
              <a:spcAft>
                <a:spcPct val="0"/>
              </a:spcAft>
              <a:buChar char="»"/>
              <a:defRPr sz="1400" b="1">
                <a:solidFill>
                  <a:schemeClr val="tx1"/>
                </a:solidFill>
                <a:latin typeface="+mn-lt"/>
              </a:defRPr>
            </a:lvl6pPr>
            <a:lvl7pPr marL="2971800" indent="-228600" algn="l" rtl="0" eaLnBrk="0" fontAlgn="base" hangingPunct="0">
              <a:lnSpc>
                <a:spcPct val="85000"/>
              </a:lnSpc>
              <a:spcBef>
                <a:spcPct val="20000"/>
              </a:spcBef>
              <a:spcAft>
                <a:spcPct val="0"/>
              </a:spcAft>
              <a:buChar char="»"/>
              <a:defRPr sz="1400" b="1">
                <a:solidFill>
                  <a:schemeClr val="tx1"/>
                </a:solidFill>
                <a:latin typeface="+mn-lt"/>
              </a:defRPr>
            </a:lvl7pPr>
            <a:lvl8pPr marL="3429000" indent="-228600" algn="l" rtl="0" eaLnBrk="0" fontAlgn="base" hangingPunct="0">
              <a:lnSpc>
                <a:spcPct val="85000"/>
              </a:lnSpc>
              <a:spcBef>
                <a:spcPct val="20000"/>
              </a:spcBef>
              <a:spcAft>
                <a:spcPct val="0"/>
              </a:spcAft>
              <a:buChar char="»"/>
              <a:defRPr sz="1400" b="1">
                <a:solidFill>
                  <a:schemeClr val="tx1"/>
                </a:solidFill>
                <a:latin typeface="+mn-lt"/>
              </a:defRPr>
            </a:lvl8pPr>
            <a:lvl9pPr marL="3886200" indent="-228600" algn="l" rtl="0" eaLnBrk="0" fontAlgn="base" hangingPunct="0">
              <a:lnSpc>
                <a:spcPct val="85000"/>
              </a:lnSpc>
              <a:spcBef>
                <a:spcPct val="20000"/>
              </a:spcBef>
              <a:spcAft>
                <a:spcPct val="0"/>
              </a:spcAft>
              <a:buChar char="»"/>
              <a:defRPr sz="1400" b="1">
                <a:solidFill>
                  <a:schemeClr val="tx1"/>
                </a:solidFill>
                <a:latin typeface="+mn-lt"/>
              </a:defRPr>
            </a:lvl9pPr>
          </a:lstStyle>
          <a:p>
            <a:pPr marL="0" indent="0">
              <a:buFont typeface="Monotype Sorts" pitchFamily="2" charset="2"/>
              <a:buNone/>
            </a:pPr>
            <a:r>
              <a:rPr lang="en-US" kern="0" dirty="0" err="1" smtClean="0"/>
              <a:t>Hadronization</a:t>
            </a:r>
            <a:r>
              <a:rPr lang="en-US" kern="0" dirty="0" smtClean="0"/>
              <a:t> to freeze-out </a:t>
            </a:r>
            <a:r>
              <a:rPr lang="en-US" kern="0" dirty="0" err="1" smtClean="0">
                <a:solidFill>
                  <a:schemeClr val="bg1"/>
                </a:solidFill>
              </a:rPr>
              <a:t>nnn</a:t>
            </a:r>
            <a:endParaRPr lang="en-US" kern="0" dirty="0" smtClean="0">
              <a:solidFill>
                <a:schemeClr val="bg1"/>
              </a:solidFill>
            </a:endParaRPr>
          </a:p>
          <a:p>
            <a:pPr marL="457200" lvl="1" indent="0">
              <a:buFont typeface="Monotype Sorts" pitchFamily="2" charset="2"/>
              <a:buNone/>
            </a:pPr>
            <a:r>
              <a:rPr lang="en-US" kern="0" dirty="0" smtClean="0"/>
              <a:t>Coalescence? Chiral symmetry?</a:t>
            </a:r>
          </a:p>
        </p:txBody>
      </p:sp>
      <p:grpSp>
        <p:nvGrpSpPr>
          <p:cNvPr id="17" name="Group 16"/>
          <p:cNvGrpSpPr/>
          <p:nvPr/>
        </p:nvGrpSpPr>
        <p:grpSpPr>
          <a:xfrm>
            <a:off x="576583" y="2362259"/>
            <a:ext cx="8083148" cy="1972556"/>
            <a:chOff x="576583" y="2362259"/>
            <a:chExt cx="8083148" cy="1972556"/>
          </a:xfrm>
        </p:grpSpPr>
        <p:grpSp>
          <p:nvGrpSpPr>
            <p:cNvPr id="11" name="Group 10"/>
            <p:cNvGrpSpPr/>
            <p:nvPr/>
          </p:nvGrpSpPr>
          <p:grpSpPr>
            <a:xfrm>
              <a:off x="6499808" y="2372570"/>
              <a:ext cx="2159923" cy="1962245"/>
              <a:chOff x="6499808" y="2372570"/>
              <a:chExt cx="2159923" cy="1962245"/>
            </a:xfrm>
          </p:grpSpPr>
          <p:grpSp>
            <p:nvGrpSpPr>
              <p:cNvPr id="3" name="Group 2"/>
              <p:cNvGrpSpPr/>
              <p:nvPr/>
            </p:nvGrpSpPr>
            <p:grpSpPr>
              <a:xfrm>
                <a:off x="6630874" y="2467552"/>
                <a:ext cx="1913363" cy="1808843"/>
                <a:chOff x="6630874" y="2467552"/>
                <a:chExt cx="1913363" cy="1808843"/>
              </a:xfrm>
            </p:grpSpPr>
            <p:sp>
              <p:nvSpPr>
                <p:cNvPr id="498" name="Freeform 497"/>
                <p:cNvSpPr/>
                <p:nvPr/>
              </p:nvSpPr>
              <p:spPr bwMode="auto">
                <a:xfrm>
                  <a:off x="6630874" y="2467552"/>
                  <a:ext cx="913717" cy="1612139"/>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99CCFF"/>
                </a:solidFill>
                <a:ln w="9525" cap="flat" cmpd="sng" algn="ctr">
                  <a:solidFill>
                    <a:srgbClr val="99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9" name="Freeform 498"/>
                <p:cNvSpPr/>
                <p:nvPr/>
              </p:nvSpPr>
              <p:spPr bwMode="auto">
                <a:xfrm>
                  <a:off x="7630520" y="2664256"/>
                  <a:ext cx="913717" cy="1612139"/>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99CCFF"/>
                </a:solidFill>
                <a:ln w="9525" cap="flat" cmpd="sng" algn="ctr">
                  <a:solidFill>
                    <a:srgbClr val="99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500" name="Freeform 499"/>
                <p:cNvSpPr/>
                <p:nvPr/>
              </p:nvSpPr>
              <p:spPr bwMode="auto">
                <a:xfrm>
                  <a:off x="7401423" y="2642987"/>
                  <a:ext cx="913717" cy="1612139"/>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99CCFF"/>
                </a:solidFill>
                <a:ln w="9525" cap="flat" cmpd="sng" algn="ctr">
                  <a:solidFill>
                    <a:srgbClr val="99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501" name="Freeform 500"/>
                <p:cNvSpPr/>
                <p:nvPr/>
              </p:nvSpPr>
              <p:spPr bwMode="auto">
                <a:xfrm>
                  <a:off x="7066455" y="2589458"/>
                  <a:ext cx="913717" cy="1612139"/>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99CCFF"/>
                </a:solidFill>
                <a:ln w="9525" cap="flat" cmpd="sng" algn="ctr">
                  <a:solidFill>
                    <a:srgbClr val="99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502" name="Freeform 501"/>
                <p:cNvSpPr/>
                <p:nvPr/>
              </p:nvSpPr>
              <p:spPr bwMode="auto">
                <a:xfrm>
                  <a:off x="6838105" y="2528274"/>
                  <a:ext cx="913717" cy="1612139"/>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99CCFF"/>
                </a:solidFill>
                <a:ln w="9525" cap="flat" cmpd="sng" algn="ctr">
                  <a:solidFill>
                    <a:srgbClr val="99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grpSp>
            <p:nvGrpSpPr>
              <p:cNvPr id="4" name="Group 3"/>
              <p:cNvGrpSpPr/>
              <p:nvPr/>
            </p:nvGrpSpPr>
            <p:grpSpPr>
              <a:xfrm>
                <a:off x="6499808" y="2487924"/>
                <a:ext cx="1117780" cy="1490654"/>
                <a:chOff x="6499808" y="2487924"/>
                <a:chExt cx="1117780" cy="1490654"/>
              </a:xfrm>
            </p:grpSpPr>
            <p:sp>
              <p:nvSpPr>
                <p:cNvPr id="463" name="Oval 462"/>
                <p:cNvSpPr/>
                <p:nvPr/>
              </p:nvSpPr>
              <p:spPr bwMode="auto">
                <a:xfrm>
                  <a:off x="7206351" y="248792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4" name="Oval 463"/>
                <p:cNvSpPr/>
                <p:nvPr/>
              </p:nvSpPr>
              <p:spPr bwMode="auto">
                <a:xfrm>
                  <a:off x="7046440" y="259367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5" name="Oval 464"/>
                <p:cNvSpPr/>
                <p:nvPr/>
              </p:nvSpPr>
              <p:spPr bwMode="auto">
                <a:xfrm>
                  <a:off x="7368652" y="258893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6" name="Oval 465"/>
                <p:cNvSpPr/>
                <p:nvPr/>
              </p:nvSpPr>
              <p:spPr bwMode="auto">
                <a:xfrm>
                  <a:off x="7144850" y="272504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7" name="Oval 466"/>
                <p:cNvSpPr/>
                <p:nvPr/>
              </p:nvSpPr>
              <p:spPr bwMode="auto">
                <a:xfrm>
                  <a:off x="7292349" y="276708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8" name="Oval 467"/>
                <p:cNvSpPr/>
                <p:nvPr/>
              </p:nvSpPr>
              <p:spPr bwMode="auto">
                <a:xfrm>
                  <a:off x="7407400" y="295518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9" name="Oval 468"/>
                <p:cNvSpPr/>
                <p:nvPr/>
              </p:nvSpPr>
              <p:spPr bwMode="auto">
                <a:xfrm>
                  <a:off x="7227091" y="297874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0" name="Oval 469"/>
                <p:cNvSpPr/>
                <p:nvPr/>
              </p:nvSpPr>
              <p:spPr bwMode="auto">
                <a:xfrm>
                  <a:off x="7055830" y="290319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1" name="Oval 470"/>
                <p:cNvSpPr/>
                <p:nvPr/>
              </p:nvSpPr>
              <p:spPr bwMode="auto">
                <a:xfrm>
                  <a:off x="6978687" y="276708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2" name="Oval 471"/>
                <p:cNvSpPr/>
                <p:nvPr/>
              </p:nvSpPr>
              <p:spPr bwMode="auto">
                <a:xfrm>
                  <a:off x="6797535" y="273599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3" name="Oval 472"/>
                <p:cNvSpPr/>
                <p:nvPr/>
              </p:nvSpPr>
              <p:spPr bwMode="auto">
                <a:xfrm>
                  <a:off x="6712613" y="297874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4" name="Oval 473"/>
                <p:cNvSpPr/>
                <p:nvPr/>
              </p:nvSpPr>
              <p:spPr bwMode="auto">
                <a:xfrm>
                  <a:off x="6881949" y="293614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5" name="Oval 474"/>
                <p:cNvSpPr/>
                <p:nvPr/>
              </p:nvSpPr>
              <p:spPr bwMode="auto">
                <a:xfrm>
                  <a:off x="6606319" y="309632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6" name="Oval 475"/>
                <p:cNvSpPr/>
                <p:nvPr/>
              </p:nvSpPr>
              <p:spPr bwMode="auto">
                <a:xfrm>
                  <a:off x="6765454" y="313816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7" name="Oval 476"/>
                <p:cNvSpPr/>
                <p:nvPr/>
              </p:nvSpPr>
              <p:spPr bwMode="auto">
                <a:xfrm>
                  <a:off x="6925699" y="313232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8" name="Oval 477"/>
                <p:cNvSpPr/>
                <p:nvPr/>
              </p:nvSpPr>
              <p:spPr bwMode="auto">
                <a:xfrm>
                  <a:off x="7105109" y="308940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79" name="Oval 478"/>
                <p:cNvSpPr/>
                <p:nvPr/>
              </p:nvSpPr>
              <p:spPr bwMode="auto">
                <a:xfrm>
                  <a:off x="7275013" y="314316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0" name="Oval 479"/>
                <p:cNvSpPr/>
                <p:nvPr/>
              </p:nvSpPr>
              <p:spPr bwMode="auto">
                <a:xfrm>
                  <a:off x="7411351" y="317585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1" name="Oval 480"/>
                <p:cNvSpPr/>
                <p:nvPr/>
              </p:nvSpPr>
              <p:spPr bwMode="auto">
                <a:xfrm>
                  <a:off x="7315956" y="336778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2" name="Oval 481"/>
                <p:cNvSpPr/>
                <p:nvPr/>
              </p:nvSpPr>
              <p:spPr bwMode="auto">
                <a:xfrm>
                  <a:off x="7188576" y="330757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3" name="Oval 482"/>
                <p:cNvSpPr/>
                <p:nvPr/>
              </p:nvSpPr>
              <p:spPr bwMode="auto">
                <a:xfrm>
                  <a:off x="7027892" y="329559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4" name="Oval 483"/>
                <p:cNvSpPr/>
                <p:nvPr/>
              </p:nvSpPr>
              <p:spPr bwMode="auto">
                <a:xfrm>
                  <a:off x="6848247" y="330617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5" name="Oval 484"/>
                <p:cNvSpPr/>
                <p:nvPr/>
              </p:nvSpPr>
              <p:spPr bwMode="auto">
                <a:xfrm>
                  <a:off x="6678106" y="332510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6" name="Oval 485"/>
                <p:cNvSpPr/>
                <p:nvPr/>
              </p:nvSpPr>
              <p:spPr bwMode="auto">
                <a:xfrm>
                  <a:off x="6499808" y="337649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7" name="Oval 486"/>
                <p:cNvSpPr/>
                <p:nvPr/>
              </p:nvSpPr>
              <p:spPr bwMode="auto">
                <a:xfrm>
                  <a:off x="6808435" y="352740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8" name="Oval 487"/>
                <p:cNvSpPr/>
                <p:nvPr/>
              </p:nvSpPr>
              <p:spPr bwMode="auto">
                <a:xfrm>
                  <a:off x="6959909" y="347418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89" name="Oval 488"/>
                <p:cNvSpPr/>
                <p:nvPr/>
              </p:nvSpPr>
              <p:spPr bwMode="auto">
                <a:xfrm>
                  <a:off x="7130097" y="350725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0" name="Oval 489"/>
                <p:cNvSpPr/>
                <p:nvPr/>
              </p:nvSpPr>
              <p:spPr bwMode="auto">
                <a:xfrm>
                  <a:off x="7310173" y="355763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1" name="Oval 490"/>
                <p:cNvSpPr/>
                <p:nvPr/>
              </p:nvSpPr>
              <p:spPr bwMode="auto">
                <a:xfrm>
                  <a:off x="7500630" y="337765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2" name="Oval 491"/>
                <p:cNvSpPr/>
                <p:nvPr/>
              </p:nvSpPr>
              <p:spPr bwMode="auto">
                <a:xfrm>
                  <a:off x="6630874" y="357851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3" name="Oval 492"/>
                <p:cNvSpPr/>
                <p:nvPr/>
              </p:nvSpPr>
              <p:spPr bwMode="auto">
                <a:xfrm>
                  <a:off x="6841512" y="376883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4" name="Oval 493"/>
                <p:cNvSpPr/>
                <p:nvPr/>
              </p:nvSpPr>
              <p:spPr bwMode="auto">
                <a:xfrm>
                  <a:off x="7023315" y="367383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5" name="Oval 494"/>
                <p:cNvSpPr/>
                <p:nvPr/>
              </p:nvSpPr>
              <p:spPr bwMode="auto">
                <a:xfrm>
                  <a:off x="7171641" y="367193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6" name="Oval 495"/>
                <p:cNvSpPr/>
                <p:nvPr/>
              </p:nvSpPr>
              <p:spPr bwMode="auto">
                <a:xfrm>
                  <a:off x="7320653" y="377655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97" name="Oval 496"/>
                <p:cNvSpPr/>
                <p:nvPr/>
              </p:nvSpPr>
              <p:spPr bwMode="auto">
                <a:xfrm>
                  <a:off x="7480164" y="362249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grpSp>
            <p:nvGrpSpPr>
              <p:cNvPr id="7" name="Group 6"/>
              <p:cNvGrpSpPr/>
              <p:nvPr/>
            </p:nvGrpSpPr>
            <p:grpSpPr>
              <a:xfrm>
                <a:off x="6719756" y="2372570"/>
                <a:ext cx="1117780" cy="1738707"/>
                <a:chOff x="6719756" y="2372570"/>
                <a:chExt cx="1117780" cy="1738707"/>
              </a:xfrm>
            </p:grpSpPr>
            <p:sp>
              <p:nvSpPr>
                <p:cNvPr id="428" name="Oval 427"/>
                <p:cNvSpPr/>
                <p:nvPr/>
              </p:nvSpPr>
              <p:spPr bwMode="auto">
                <a:xfrm>
                  <a:off x="7426299" y="260658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9" name="Oval 428"/>
                <p:cNvSpPr/>
                <p:nvPr/>
              </p:nvSpPr>
              <p:spPr bwMode="auto">
                <a:xfrm>
                  <a:off x="7325531" y="237257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0" name="Oval 429"/>
                <p:cNvSpPr/>
                <p:nvPr/>
              </p:nvSpPr>
              <p:spPr bwMode="auto">
                <a:xfrm>
                  <a:off x="7588600" y="270759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1" name="Oval 430"/>
                <p:cNvSpPr/>
                <p:nvPr/>
              </p:nvSpPr>
              <p:spPr bwMode="auto">
                <a:xfrm>
                  <a:off x="7364798" y="284370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2" name="Oval 431"/>
                <p:cNvSpPr/>
                <p:nvPr/>
              </p:nvSpPr>
              <p:spPr bwMode="auto">
                <a:xfrm>
                  <a:off x="7512297" y="288574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3" name="Oval 432"/>
                <p:cNvSpPr/>
                <p:nvPr/>
              </p:nvSpPr>
              <p:spPr bwMode="auto">
                <a:xfrm>
                  <a:off x="7627348" y="307384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4" name="Oval 433"/>
                <p:cNvSpPr/>
                <p:nvPr/>
              </p:nvSpPr>
              <p:spPr bwMode="auto">
                <a:xfrm>
                  <a:off x="7447039" y="309741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5" name="Oval 434"/>
                <p:cNvSpPr/>
                <p:nvPr/>
              </p:nvSpPr>
              <p:spPr bwMode="auto">
                <a:xfrm>
                  <a:off x="7275778" y="302185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6" name="Oval 435"/>
                <p:cNvSpPr/>
                <p:nvPr/>
              </p:nvSpPr>
              <p:spPr bwMode="auto">
                <a:xfrm>
                  <a:off x="7198635" y="288574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7" name="Oval 436"/>
                <p:cNvSpPr/>
                <p:nvPr/>
              </p:nvSpPr>
              <p:spPr bwMode="auto">
                <a:xfrm>
                  <a:off x="7017483" y="285466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8" name="Oval 437"/>
                <p:cNvSpPr/>
                <p:nvPr/>
              </p:nvSpPr>
              <p:spPr bwMode="auto">
                <a:xfrm>
                  <a:off x="6932561" y="309741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39" name="Oval 438"/>
                <p:cNvSpPr/>
                <p:nvPr/>
              </p:nvSpPr>
              <p:spPr bwMode="auto">
                <a:xfrm>
                  <a:off x="7101897" y="305480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0" name="Oval 439"/>
                <p:cNvSpPr/>
                <p:nvPr/>
              </p:nvSpPr>
              <p:spPr bwMode="auto">
                <a:xfrm>
                  <a:off x="6826267" y="321499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1" name="Oval 440"/>
                <p:cNvSpPr/>
                <p:nvPr/>
              </p:nvSpPr>
              <p:spPr bwMode="auto">
                <a:xfrm>
                  <a:off x="6985402" y="325682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2" name="Oval 441"/>
                <p:cNvSpPr/>
                <p:nvPr/>
              </p:nvSpPr>
              <p:spPr bwMode="auto">
                <a:xfrm>
                  <a:off x="7145647" y="325099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3" name="Oval 442"/>
                <p:cNvSpPr/>
                <p:nvPr/>
              </p:nvSpPr>
              <p:spPr bwMode="auto">
                <a:xfrm>
                  <a:off x="7325057" y="320806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4" name="Oval 443"/>
                <p:cNvSpPr/>
                <p:nvPr/>
              </p:nvSpPr>
              <p:spPr bwMode="auto">
                <a:xfrm>
                  <a:off x="7494961" y="326182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5" name="Oval 444"/>
                <p:cNvSpPr/>
                <p:nvPr/>
              </p:nvSpPr>
              <p:spPr bwMode="auto">
                <a:xfrm>
                  <a:off x="7631299" y="329451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6" name="Oval 445"/>
                <p:cNvSpPr/>
                <p:nvPr/>
              </p:nvSpPr>
              <p:spPr bwMode="auto">
                <a:xfrm>
                  <a:off x="7535904" y="348644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7" name="Oval 446"/>
                <p:cNvSpPr/>
                <p:nvPr/>
              </p:nvSpPr>
              <p:spPr bwMode="auto">
                <a:xfrm>
                  <a:off x="7408524" y="342623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8" name="Oval 447"/>
                <p:cNvSpPr/>
                <p:nvPr/>
              </p:nvSpPr>
              <p:spPr bwMode="auto">
                <a:xfrm>
                  <a:off x="7247840" y="341425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49" name="Oval 448"/>
                <p:cNvSpPr/>
                <p:nvPr/>
              </p:nvSpPr>
              <p:spPr bwMode="auto">
                <a:xfrm>
                  <a:off x="7068195" y="342484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0" name="Oval 449"/>
                <p:cNvSpPr/>
                <p:nvPr/>
              </p:nvSpPr>
              <p:spPr bwMode="auto">
                <a:xfrm>
                  <a:off x="6898054" y="344376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1" name="Oval 450"/>
                <p:cNvSpPr/>
                <p:nvPr/>
              </p:nvSpPr>
              <p:spPr bwMode="auto">
                <a:xfrm>
                  <a:off x="6719756" y="349515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2" name="Oval 451"/>
                <p:cNvSpPr/>
                <p:nvPr/>
              </p:nvSpPr>
              <p:spPr bwMode="auto">
                <a:xfrm>
                  <a:off x="7028383" y="364606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3" name="Oval 452"/>
                <p:cNvSpPr/>
                <p:nvPr/>
              </p:nvSpPr>
              <p:spPr bwMode="auto">
                <a:xfrm>
                  <a:off x="7179857" y="359285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4" name="Oval 453"/>
                <p:cNvSpPr/>
                <p:nvPr/>
              </p:nvSpPr>
              <p:spPr bwMode="auto">
                <a:xfrm>
                  <a:off x="7350045" y="362592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5" name="Oval 454"/>
                <p:cNvSpPr/>
                <p:nvPr/>
              </p:nvSpPr>
              <p:spPr bwMode="auto">
                <a:xfrm>
                  <a:off x="7530121" y="367629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6" name="Oval 455"/>
                <p:cNvSpPr/>
                <p:nvPr/>
              </p:nvSpPr>
              <p:spPr bwMode="auto">
                <a:xfrm>
                  <a:off x="7720578" y="349632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7" name="Oval 456"/>
                <p:cNvSpPr/>
                <p:nvPr/>
              </p:nvSpPr>
              <p:spPr bwMode="auto">
                <a:xfrm>
                  <a:off x="6850822" y="369717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8" name="Oval 457"/>
                <p:cNvSpPr/>
                <p:nvPr/>
              </p:nvSpPr>
              <p:spPr bwMode="auto">
                <a:xfrm>
                  <a:off x="7061460" y="388750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59" name="Oval 458"/>
                <p:cNvSpPr/>
                <p:nvPr/>
              </p:nvSpPr>
              <p:spPr bwMode="auto">
                <a:xfrm>
                  <a:off x="7248416" y="390925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0" name="Oval 459"/>
                <p:cNvSpPr/>
                <p:nvPr/>
              </p:nvSpPr>
              <p:spPr bwMode="auto">
                <a:xfrm>
                  <a:off x="7391589" y="379059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1" name="Oval 460"/>
                <p:cNvSpPr/>
                <p:nvPr/>
              </p:nvSpPr>
              <p:spPr bwMode="auto">
                <a:xfrm>
                  <a:off x="7540601" y="389522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62" name="Oval 461"/>
                <p:cNvSpPr/>
                <p:nvPr/>
              </p:nvSpPr>
              <p:spPr bwMode="auto">
                <a:xfrm>
                  <a:off x="7700112" y="374116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grpSp>
            <p:nvGrpSpPr>
              <p:cNvPr id="8" name="Group 7"/>
              <p:cNvGrpSpPr/>
              <p:nvPr/>
            </p:nvGrpSpPr>
            <p:grpSpPr>
              <a:xfrm>
                <a:off x="6943366" y="2533839"/>
                <a:ext cx="1290685" cy="1697352"/>
                <a:chOff x="6943366" y="2533839"/>
                <a:chExt cx="1290685" cy="1697352"/>
              </a:xfrm>
            </p:grpSpPr>
            <p:sp>
              <p:nvSpPr>
                <p:cNvPr id="393" name="Oval 392"/>
                <p:cNvSpPr/>
                <p:nvPr/>
              </p:nvSpPr>
              <p:spPr bwMode="auto">
                <a:xfrm>
                  <a:off x="7842095" y="402527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4" name="Oval 393"/>
                <p:cNvSpPr/>
                <p:nvPr/>
              </p:nvSpPr>
              <p:spPr bwMode="auto">
                <a:xfrm>
                  <a:off x="7596188" y="400686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5" name="Oval 394"/>
                <p:cNvSpPr/>
                <p:nvPr/>
              </p:nvSpPr>
              <p:spPr bwMode="auto">
                <a:xfrm>
                  <a:off x="7990812" y="402917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6" name="Oval 395"/>
                <p:cNvSpPr/>
                <p:nvPr/>
              </p:nvSpPr>
              <p:spPr bwMode="auto">
                <a:xfrm>
                  <a:off x="7761313" y="253383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7" name="Oval 396"/>
                <p:cNvSpPr/>
                <p:nvPr/>
              </p:nvSpPr>
              <p:spPr bwMode="auto">
                <a:xfrm>
                  <a:off x="7908812" y="257587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8" name="Oval 397"/>
                <p:cNvSpPr/>
                <p:nvPr/>
              </p:nvSpPr>
              <p:spPr bwMode="auto">
                <a:xfrm>
                  <a:off x="8023863" y="276397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9" name="Oval 398"/>
                <p:cNvSpPr/>
                <p:nvPr/>
              </p:nvSpPr>
              <p:spPr bwMode="auto">
                <a:xfrm>
                  <a:off x="7843554" y="278754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0" name="Oval 399"/>
                <p:cNvSpPr/>
                <p:nvPr/>
              </p:nvSpPr>
              <p:spPr bwMode="auto">
                <a:xfrm>
                  <a:off x="7672293" y="271198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1" name="Oval 400"/>
                <p:cNvSpPr/>
                <p:nvPr/>
              </p:nvSpPr>
              <p:spPr bwMode="auto">
                <a:xfrm>
                  <a:off x="7595150" y="257587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2" name="Oval 401"/>
                <p:cNvSpPr/>
                <p:nvPr/>
              </p:nvSpPr>
              <p:spPr bwMode="auto">
                <a:xfrm>
                  <a:off x="7413998" y="254479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3" name="Oval 402"/>
                <p:cNvSpPr/>
                <p:nvPr/>
              </p:nvSpPr>
              <p:spPr bwMode="auto">
                <a:xfrm>
                  <a:off x="6943366" y="253852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4" name="Oval 403"/>
                <p:cNvSpPr/>
                <p:nvPr/>
              </p:nvSpPr>
              <p:spPr bwMode="auto">
                <a:xfrm>
                  <a:off x="7498412" y="274494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5" name="Oval 404"/>
                <p:cNvSpPr/>
                <p:nvPr/>
              </p:nvSpPr>
              <p:spPr bwMode="auto">
                <a:xfrm>
                  <a:off x="7222782" y="290512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6" name="Oval 405"/>
                <p:cNvSpPr/>
                <p:nvPr/>
              </p:nvSpPr>
              <p:spPr bwMode="auto">
                <a:xfrm>
                  <a:off x="7381917" y="294696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7" name="Oval 406"/>
                <p:cNvSpPr/>
                <p:nvPr/>
              </p:nvSpPr>
              <p:spPr bwMode="auto">
                <a:xfrm>
                  <a:off x="7542162" y="294112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8" name="Oval 407"/>
                <p:cNvSpPr/>
                <p:nvPr/>
              </p:nvSpPr>
              <p:spPr bwMode="auto">
                <a:xfrm>
                  <a:off x="7721572" y="289819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09" name="Oval 408"/>
                <p:cNvSpPr/>
                <p:nvPr/>
              </p:nvSpPr>
              <p:spPr bwMode="auto">
                <a:xfrm>
                  <a:off x="7891476" y="295195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0" name="Oval 409"/>
                <p:cNvSpPr/>
                <p:nvPr/>
              </p:nvSpPr>
              <p:spPr bwMode="auto">
                <a:xfrm>
                  <a:off x="8027814" y="298465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1" name="Oval 410"/>
                <p:cNvSpPr/>
                <p:nvPr/>
              </p:nvSpPr>
              <p:spPr bwMode="auto">
                <a:xfrm>
                  <a:off x="7932419" y="317658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2" name="Oval 411"/>
                <p:cNvSpPr/>
                <p:nvPr/>
              </p:nvSpPr>
              <p:spPr bwMode="auto">
                <a:xfrm>
                  <a:off x="7805039" y="311637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3" name="Oval 412"/>
                <p:cNvSpPr/>
                <p:nvPr/>
              </p:nvSpPr>
              <p:spPr bwMode="auto">
                <a:xfrm>
                  <a:off x="7644355" y="310438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4" name="Oval 413"/>
                <p:cNvSpPr/>
                <p:nvPr/>
              </p:nvSpPr>
              <p:spPr bwMode="auto">
                <a:xfrm>
                  <a:off x="7464710" y="311497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5" name="Oval 414"/>
                <p:cNvSpPr/>
                <p:nvPr/>
              </p:nvSpPr>
              <p:spPr bwMode="auto">
                <a:xfrm>
                  <a:off x="7294569" y="313390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6" name="Oval 415"/>
                <p:cNvSpPr/>
                <p:nvPr/>
              </p:nvSpPr>
              <p:spPr bwMode="auto">
                <a:xfrm>
                  <a:off x="7116271" y="318528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7" name="Oval 416"/>
                <p:cNvSpPr/>
                <p:nvPr/>
              </p:nvSpPr>
              <p:spPr bwMode="auto">
                <a:xfrm>
                  <a:off x="7424898" y="333620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8" name="Oval 417"/>
                <p:cNvSpPr/>
                <p:nvPr/>
              </p:nvSpPr>
              <p:spPr bwMode="auto">
                <a:xfrm>
                  <a:off x="7576372" y="328298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19" name="Oval 418"/>
                <p:cNvSpPr/>
                <p:nvPr/>
              </p:nvSpPr>
              <p:spPr bwMode="auto">
                <a:xfrm>
                  <a:off x="7746560" y="331605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0" name="Oval 419"/>
                <p:cNvSpPr/>
                <p:nvPr/>
              </p:nvSpPr>
              <p:spPr bwMode="auto">
                <a:xfrm>
                  <a:off x="7926636" y="336643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1" name="Oval 420"/>
                <p:cNvSpPr/>
                <p:nvPr/>
              </p:nvSpPr>
              <p:spPr bwMode="auto">
                <a:xfrm>
                  <a:off x="8117093" y="318645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2" name="Oval 421"/>
                <p:cNvSpPr/>
                <p:nvPr/>
              </p:nvSpPr>
              <p:spPr bwMode="auto">
                <a:xfrm>
                  <a:off x="7247337" y="338730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3" name="Oval 422"/>
                <p:cNvSpPr/>
                <p:nvPr/>
              </p:nvSpPr>
              <p:spPr bwMode="auto">
                <a:xfrm>
                  <a:off x="7457975" y="357763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4" name="Oval 423"/>
                <p:cNvSpPr/>
                <p:nvPr/>
              </p:nvSpPr>
              <p:spPr bwMode="auto">
                <a:xfrm>
                  <a:off x="7639778" y="348262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5" name="Oval 424"/>
                <p:cNvSpPr/>
                <p:nvPr/>
              </p:nvSpPr>
              <p:spPr bwMode="auto">
                <a:xfrm>
                  <a:off x="7788104" y="348073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6" name="Oval 425"/>
                <p:cNvSpPr/>
                <p:nvPr/>
              </p:nvSpPr>
              <p:spPr bwMode="auto">
                <a:xfrm>
                  <a:off x="7937116" y="358535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427" name="Oval 426"/>
                <p:cNvSpPr/>
                <p:nvPr/>
              </p:nvSpPr>
              <p:spPr bwMode="auto">
                <a:xfrm>
                  <a:off x="8096627" y="343129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grpSp>
            <p:nvGrpSpPr>
              <p:cNvPr id="9" name="Group 8"/>
              <p:cNvGrpSpPr/>
              <p:nvPr/>
            </p:nvGrpSpPr>
            <p:grpSpPr>
              <a:xfrm>
                <a:off x="7370529" y="2689942"/>
                <a:ext cx="1117780" cy="1530270"/>
                <a:chOff x="7370529" y="2689942"/>
                <a:chExt cx="1117780" cy="1530270"/>
              </a:xfrm>
            </p:grpSpPr>
            <p:sp>
              <p:nvSpPr>
                <p:cNvPr id="358" name="Oval 357"/>
                <p:cNvSpPr/>
                <p:nvPr/>
              </p:nvSpPr>
              <p:spPr bwMode="auto">
                <a:xfrm>
                  <a:off x="8077072" y="268994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9" name="Oval 358"/>
                <p:cNvSpPr/>
                <p:nvPr/>
              </p:nvSpPr>
              <p:spPr bwMode="auto">
                <a:xfrm>
                  <a:off x="7917161" y="279568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0" name="Oval 359"/>
                <p:cNvSpPr/>
                <p:nvPr/>
              </p:nvSpPr>
              <p:spPr bwMode="auto">
                <a:xfrm>
                  <a:off x="8239373" y="279095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1" name="Oval 360"/>
                <p:cNvSpPr/>
                <p:nvPr/>
              </p:nvSpPr>
              <p:spPr bwMode="auto">
                <a:xfrm>
                  <a:off x="8015571" y="292706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2" name="Oval 361"/>
                <p:cNvSpPr/>
                <p:nvPr/>
              </p:nvSpPr>
              <p:spPr bwMode="auto">
                <a:xfrm>
                  <a:off x="8163070" y="296909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3" name="Oval 362"/>
                <p:cNvSpPr/>
                <p:nvPr/>
              </p:nvSpPr>
              <p:spPr bwMode="auto">
                <a:xfrm>
                  <a:off x="8278121" y="315720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4" name="Oval 363"/>
                <p:cNvSpPr/>
                <p:nvPr/>
              </p:nvSpPr>
              <p:spPr bwMode="auto">
                <a:xfrm>
                  <a:off x="8097812" y="318076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5" name="Oval 364"/>
                <p:cNvSpPr/>
                <p:nvPr/>
              </p:nvSpPr>
              <p:spPr bwMode="auto">
                <a:xfrm>
                  <a:off x="7926551" y="310520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6" name="Oval 365"/>
                <p:cNvSpPr/>
                <p:nvPr/>
              </p:nvSpPr>
              <p:spPr bwMode="auto">
                <a:xfrm>
                  <a:off x="7849408" y="296909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7" name="Oval 366"/>
                <p:cNvSpPr/>
                <p:nvPr/>
              </p:nvSpPr>
              <p:spPr bwMode="auto">
                <a:xfrm>
                  <a:off x="7668256" y="293801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8" name="Oval 367"/>
                <p:cNvSpPr/>
                <p:nvPr/>
              </p:nvSpPr>
              <p:spPr bwMode="auto">
                <a:xfrm>
                  <a:off x="7583334" y="318076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69" name="Oval 368"/>
                <p:cNvSpPr/>
                <p:nvPr/>
              </p:nvSpPr>
              <p:spPr bwMode="auto">
                <a:xfrm>
                  <a:off x="7752670" y="313816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0" name="Oval 369"/>
                <p:cNvSpPr/>
                <p:nvPr/>
              </p:nvSpPr>
              <p:spPr bwMode="auto">
                <a:xfrm>
                  <a:off x="7398218" y="401819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1" name="Oval 370"/>
                <p:cNvSpPr/>
                <p:nvPr/>
              </p:nvSpPr>
              <p:spPr bwMode="auto">
                <a:xfrm>
                  <a:off x="7636175" y="334018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2" name="Oval 371"/>
                <p:cNvSpPr/>
                <p:nvPr/>
              </p:nvSpPr>
              <p:spPr bwMode="auto">
                <a:xfrm>
                  <a:off x="7796420" y="333434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3" name="Oval 372"/>
                <p:cNvSpPr/>
                <p:nvPr/>
              </p:nvSpPr>
              <p:spPr bwMode="auto">
                <a:xfrm>
                  <a:off x="7975830" y="329142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4" name="Oval 373"/>
                <p:cNvSpPr/>
                <p:nvPr/>
              </p:nvSpPr>
              <p:spPr bwMode="auto">
                <a:xfrm>
                  <a:off x="8145734" y="334517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5" name="Oval 374"/>
                <p:cNvSpPr/>
                <p:nvPr/>
              </p:nvSpPr>
              <p:spPr bwMode="auto">
                <a:xfrm>
                  <a:off x="8282072" y="337787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6" name="Oval 375"/>
                <p:cNvSpPr/>
                <p:nvPr/>
              </p:nvSpPr>
              <p:spPr bwMode="auto">
                <a:xfrm>
                  <a:off x="8186677" y="356980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7" name="Oval 376"/>
                <p:cNvSpPr/>
                <p:nvPr/>
              </p:nvSpPr>
              <p:spPr bwMode="auto">
                <a:xfrm>
                  <a:off x="8059297" y="350959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8" name="Oval 377"/>
                <p:cNvSpPr/>
                <p:nvPr/>
              </p:nvSpPr>
              <p:spPr bwMode="auto">
                <a:xfrm>
                  <a:off x="7898613" y="349760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79" name="Oval 378"/>
                <p:cNvSpPr/>
                <p:nvPr/>
              </p:nvSpPr>
              <p:spPr bwMode="auto">
                <a:xfrm>
                  <a:off x="7718968" y="350819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0" name="Oval 379"/>
                <p:cNvSpPr/>
                <p:nvPr/>
              </p:nvSpPr>
              <p:spPr bwMode="auto">
                <a:xfrm>
                  <a:off x="7601569" y="364098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1" name="Oval 380"/>
                <p:cNvSpPr/>
                <p:nvPr/>
              </p:nvSpPr>
              <p:spPr bwMode="auto">
                <a:xfrm>
                  <a:off x="7370529" y="357851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2" name="Oval 381"/>
                <p:cNvSpPr/>
                <p:nvPr/>
              </p:nvSpPr>
              <p:spPr bwMode="auto">
                <a:xfrm>
                  <a:off x="7728040" y="376748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3" name="Oval 382"/>
                <p:cNvSpPr/>
                <p:nvPr/>
              </p:nvSpPr>
              <p:spPr bwMode="auto">
                <a:xfrm>
                  <a:off x="7830630" y="367620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4" name="Oval 383"/>
                <p:cNvSpPr/>
                <p:nvPr/>
              </p:nvSpPr>
              <p:spPr bwMode="auto">
                <a:xfrm>
                  <a:off x="8000818" y="370927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5" name="Oval 384"/>
                <p:cNvSpPr/>
                <p:nvPr/>
              </p:nvSpPr>
              <p:spPr bwMode="auto">
                <a:xfrm>
                  <a:off x="8180894" y="375965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6" name="Oval 385"/>
                <p:cNvSpPr/>
                <p:nvPr/>
              </p:nvSpPr>
              <p:spPr bwMode="auto">
                <a:xfrm>
                  <a:off x="8371351" y="357967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7" name="Oval 386"/>
                <p:cNvSpPr/>
                <p:nvPr/>
              </p:nvSpPr>
              <p:spPr bwMode="auto">
                <a:xfrm>
                  <a:off x="7501595" y="378053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8" name="Oval 387"/>
                <p:cNvSpPr/>
                <p:nvPr/>
              </p:nvSpPr>
              <p:spPr bwMode="auto">
                <a:xfrm>
                  <a:off x="7712233" y="397085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89" name="Oval 388"/>
                <p:cNvSpPr/>
                <p:nvPr/>
              </p:nvSpPr>
              <p:spPr bwMode="auto">
                <a:xfrm>
                  <a:off x="7894036" y="387585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0" name="Oval 389"/>
                <p:cNvSpPr/>
                <p:nvPr/>
              </p:nvSpPr>
              <p:spPr bwMode="auto">
                <a:xfrm>
                  <a:off x="8042362" y="387395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1" name="Oval 390"/>
                <p:cNvSpPr/>
                <p:nvPr/>
              </p:nvSpPr>
              <p:spPr bwMode="auto">
                <a:xfrm>
                  <a:off x="8191374" y="397857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92" name="Oval 391"/>
                <p:cNvSpPr/>
                <p:nvPr/>
              </p:nvSpPr>
              <p:spPr bwMode="auto">
                <a:xfrm>
                  <a:off x="8350885" y="382451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grpSp>
            <p:nvGrpSpPr>
              <p:cNvPr id="10" name="Group 9"/>
              <p:cNvGrpSpPr/>
              <p:nvPr/>
            </p:nvGrpSpPr>
            <p:grpSpPr>
              <a:xfrm>
                <a:off x="7541951" y="2497264"/>
                <a:ext cx="1117780" cy="1837551"/>
                <a:chOff x="7541951" y="2497264"/>
                <a:chExt cx="1117780" cy="1837551"/>
              </a:xfrm>
            </p:grpSpPr>
            <p:sp>
              <p:nvSpPr>
                <p:cNvPr id="323" name="Oval 322"/>
                <p:cNvSpPr/>
                <p:nvPr/>
              </p:nvSpPr>
              <p:spPr bwMode="auto">
                <a:xfrm>
                  <a:off x="8110631" y="413279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24" name="Oval 323"/>
                <p:cNvSpPr/>
                <p:nvPr/>
              </p:nvSpPr>
              <p:spPr bwMode="auto">
                <a:xfrm>
                  <a:off x="8088583" y="249726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25" name="Oval 324"/>
                <p:cNvSpPr/>
                <p:nvPr/>
              </p:nvSpPr>
              <p:spPr bwMode="auto">
                <a:xfrm>
                  <a:off x="8324974" y="406936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26" name="Oval 325"/>
                <p:cNvSpPr/>
                <p:nvPr/>
              </p:nvSpPr>
              <p:spPr bwMode="auto">
                <a:xfrm>
                  <a:off x="8186993" y="262863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27" name="Oval 326"/>
                <p:cNvSpPr/>
                <p:nvPr/>
              </p:nvSpPr>
              <p:spPr bwMode="auto">
                <a:xfrm>
                  <a:off x="8334492" y="267067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28" name="Oval 327"/>
                <p:cNvSpPr/>
                <p:nvPr/>
              </p:nvSpPr>
              <p:spPr bwMode="auto">
                <a:xfrm>
                  <a:off x="8449543" y="285877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29" name="Oval 328"/>
                <p:cNvSpPr/>
                <p:nvPr/>
              </p:nvSpPr>
              <p:spPr bwMode="auto">
                <a:xfrm>
                  <a:off x="8269234" y="288234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0" name="Oval 329"/>
                <p:cNvSpPr/>
                <p:nvPr/>
              </p:nvSpPr>
              <p:spPr bwMode="auto">
                <a:xfrm>
                  <a:off x="8097973" y="280678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1" name="Oval 330"/>
                <p:cNvSpPr/>
                <p:nvPr/>
              </p:nvSpPr>
              <p:spPr bwMode="auto">
                <a:xfrm>
                  <a:off x="8020830" y="267067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2" name="Oval 331"/>
                <p:cNvSpPr/>
                <p:nvPr/>
              </p:nvSpPr>
              <p:spPr bwMode="auto">
                <a:xfrm>
                  <a:off x="7839678" y="263959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3" name="Oval 332"/>
                <p:cNvSpPr/>
                <p:nvPr/>
              </p:nvSpPr>
              <p:spPr bwMode="auto">
                <a:xfrm>
                  <a:off x="7754756" y="288234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4" name="Oval 333"/>
                <p:cNvSpPr/>
                <p:nvPr/>
              </p:nvSpPr>
              <p:spPr bwMode="auto">
                <a:xfrm>
                  <a:off x="7924092" y="283973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5" name="Oval 334"/>
                <p:cNvSpPr/>
                <p:nvPr/>
              </p:nvSpPr>
              <p:spPr bwMode="auto">
                <a:xfrm>
                  <a:off x="7648462" y="299992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6" name="Oval 335"/>
                <p:cNvSpPr/>
                <p:nvPr/>
              </p:nvSpPr>
              <p:spPr bwMode="auto">
                <a:xfrm>
                  <a:off x="7807597" y="304175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7" name="Oval 336"/>
                <p:cNvSpPr/>
                <p:nvPr/>
              </p:nvSpPr>
              <p:spPr bwMode="auto">
                <a:xfrm>
                  <a:off x="7967842" y="303591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8" name="Oval 337"/>
                <p:cNvSpPr/>
                <p:nvPr/>
              </p:nvSpPr>
              <p:spPr bwMode="auto">
                <a:xfrm>
                  <a:off x="8147252" y="2992996"/>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39" name="Oval 338"/>
                <p:cNvSpPr/>
                <p:nvPr/>
              </p:nvSpPr>
              <p:spPr bwMode="auto">
                <a:xfrm>
                  <a:off x="8317156" y="3046754"/>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0" name="Oval 339"/>
                <p:cNvSpPr/>
                <p:nvPr/>
              </p:nvSpPr>
              <p:spPr bwMode="auto">
                <a:xfrm>
                  <a:off x="8453494" y="307944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1" name="Oval 340"/>
                <p:cNvSpPr/>
                <p:nvPr/>
              </p:nvSpPr>
              <p:spPr bwMode="auto">
                <a:xfrm>
                  <a:off x="8358099" y="327137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2" name="Oval 341"/>
                <p:cNvSpPr/>
                <p:nvPr/>
              </p:nvSpPr>
              <p:spPr bwMode="auto">
                <a:xfrm>
                  <a:off x="8230719" y="321116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3" name="Oval 342"/>
                <p:cNvSpPr/>
                <p:nvPr/>
              </p:nvSpPr>
              <p:spPr bwMode="auto">
                <a:xfrm>
                  <a:off x="8070035" y="3199183"/>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4" name="Oval 343"/>
                <p:cNvSpPr/>
                <p:nvPr/>
              </p:nvSpPr>
              <p:spPr bwMode="auto">
                <a:xfrm>
                  <a:off x="7890390" y="320976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5" name="Oval 344"/>
                <p:cNvSpPr/>
                <p:nvPr/>
              </p:nvSpPr>
              <p:spPr bwMode="auto">
                <a:xfrm>
                  <a:off x="7720249" y="322869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6" name="Oval 345"/>
                <p:cNvSpPr/>
                <p:nvPr/>
              </p:nvSpPr>
              <p:spPr bwMode="auto">
                <a:xfrm>
                  <a:off x="7541951" y="328008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7" name="Oval 346"/>
                <p:cNvSpPr/>
                <p:nvPr/>
              </p:nvSpPr>
              <p:spPr bwMode="auto">
                <a:xfrm>
                  <a:off x="7850578" y="343099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8" name="Oval 347"/>
                <p:cNvSpPr/>
                <p:nvPr/>
              </p:nvSpPr>
              <p:spPr bwMode="auto">
                <a:xfrm>
                  <a:off x="8002052" y="337778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49" name="Oval 348"/>
                <p:cNvSpPr/>
                <p:nvPr/>
              </p:nvSpPr>
              <p:spPr bwMode="auto">
                <a:xfrm>
                  <a:off x="8172240" y="3410850"/>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0" name="Oval 349"/>
                <p:cNvSpPr/>
                <p:nvPr/>
              </p:nvSpPr>
              <p:spPr bwMode="auto">
                <a:xfrm>
                  <a:off x="8352316" y="3461227"/>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1" name="Oval 350"/>
                <p:cNvSpPr/>
                <p:nvPr/>
              </p:nvSpPr>
              <p:spPr bwMode="auto">
                <a:xfrm>
                  <a:off x="8542773" y="3281249"/>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2" name="Oval 351"/>
                <p:cNvSpPr/>
                <p:nvPr/>
              </p:nvSpPr>
              <p:spPr bwMode="auto">
                <a:xfrm>
                  <a:off x="7692750" y="352066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3" name="Oval 352"/>
                <p:cNvSpPr/>
                <p:nvPr/>
              </p:nvSpPr>
              <p:spPr bwMode="auto">
                <a:xfrm>
                  <a:off x="7883655" y="3672431"/>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4" name="Oval 353"/>
                <p:cNvSpPr/>
                <p:nvPr/>
              </p:nvSpPr>
              <p:spPr bwMode="auto">
                <a:xfrm>
                  <a:off x="8065458" y="3577425"/>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5" name="Oval 354"/>
                <p:cNvSpPr/>
                <p:nvPr/>
              </p:nvSpPr>
              <p:spPr bwMode="auto">
                <a:xfrm>
                  <a:off x="8213784" y="3575528"/>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6" name="Oval 355"/>
                <p:cNvSpPr/>
                <p:nvPr/>
              </p:nvSpPr>
              <p:spPr bwMode="auto">
                <a:xfrm>
                  <a:off x="8362796" y="368015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57" name="Oval 356"/>
                <p:cNvSpPr/>
                <p:nvPr/>
              </p:nvSpPr>
              <p:spPr bwMode="auto">
                <a:xfrm>
                  <a:off x="8522307" y="3526092"/>
                  <a:ext cx="116958" cy="2020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grpSp>
        <p:cxnSp>
          <p:nvCxnSpPr>
            <p:cNvPr id="281" name="Straight Connector 280"/>
            <p:cNvCxnSpPr/>
            <p:nvPr/>
          </p:nvCxnSpPr>
          <p:spPr bwMode="auto">
            <a:xfrm flipH="1">
              <a:off x="1926994" y="3601226"/>
              <a:ext cx="346164" cy="0"/>
            </a:xfrm>
            <a:prstGeom prst="line">
              <a:avLst/>
            </a:prstGeom>
            <a:solidFill>
              <a:schemeClr val="bg1"/>
            </a:solidFill>
            <a:ln w="9525" cap="flat" cmpd="sng" algn="ctr">
              <a:solidFill>
                <a:schemeClr val="bg1"/>
              </a:solidFill>
              <a:prstDash val="solid"/>
              <a:round/>
              <a:headEnd type="none" w="med" len="med"/>
              <a:tailEnd type="none" w="med" len="med"/>
            </a:ln>
            <a:effectLst/>
          </p:spPr>
        </p:cxnSp>
        <p:grpSp>
          <p:nvGrpSpPr>
            <p:cNvPr id="12" name="Group 11"/>
            <p:cNvGrpSpPr/>
            <p:nvPr/>
          </p:nvGrpSpPr>
          <p:grpSpPr>
            <a:xfrm>
              <a:off x="625705" y="2727292"/>
              <a:ext cx="966893" cy="898544"/>
              <a:chOff x="625705" y="2727292"/>
              <a:chExt cx="966893" cy="898544"/>
            </a:xfrm>
          </p:grpSpPr>
          <p:sp>
            <p:nvSpPr>
              <p:cNvPr id="313" name="Down Arrow 312"/>
              <p:cNvSpPr/>
              <p:nvPr/>
            </p:nvSpPr>
            <p:spPr bwMode="auto">
              <a:xfrm rot="6119341">
                <a:off x="1231636" y="3103604"/>
                <a:ext cx="135538" cy="21150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14" name="Oval 313"/>
              <p:cNvSpPr/>
              <p:nvPr/>
            </p:nvSpPr>
            <p:spPr bwMode="auto">
              <a:xfrm>
                <a:off x="625705" y="2727292"/>
                <a:ext cx="236293" cy="780749"/>
              </a:xfrm>
              <a:prstGeom prst="ellipse">
                <a:avLst/>
              </a:prstGeom>
              <a:solidFill>
                <a:schemeClr val="accent2">
                  <a:lumMod val="60000"/>
                  <a:lumOff val="40000"/>
                </a:schemeClr>
              </a:solidFill>
              <a:ln w="952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15" name="Oval 314"/>
              <p:cNvSpPr/>
              <p:nvPr/>
            </p:nvSpPr>
            <p:spPr bwMode="auto">
              <a:xfrm>
                <a:off x="1356305" y="2845087"/>
                <a:ext cx="236293" cy="780749"/>
              </a:xfrm>
              <a:prstGeom prst="ellipse">
                <a:avLst/>
              </a:prstGeom>
              <a:solidFill>
                <a:schemeClr val="accent2">
                  <a:lumMod val="60000"/>
                  <a:lumOff val="40000"/>
                </a:schemeClr>
              </a:solidFill>
              <a:ln w="952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16" name="Down Arrow 315"/>
              <p:cNvSpPr/>
              <p:nvPr/>
            </p:nvSpPr>
            <p:spPr bwMode="auto">
              <a:xfrm rot="16799097">
                <a:off x="818012" y="3033328"/>
                <a:ext cx="135538" cy="21150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sp>
          <p:nvSpPr>
            <p:cNvPr id="283" name="Down Arrow 282"/>
            <p:cNvSpPr/>
            <p:nvPr/>
          </p:nvSpPr>
          <p:spPr bwMode="auto">
            <a:xfrm rot="6119341">
              <a:off x="2299234" y="3279479"/>
              <a:ext cx="135538" cy="21150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84" name="Oval 283"/>
            <p:cNvSpPr/>
            <p:nvPr/>
          </p:nvSpPr>
          <p:spPr bwMode="auto">
            <a:xfrm>
              <a:off x="3135883" y="2863290"/>
              <a:ext cx="236293" cy="780749"/>
            </a:xfrm>
            <a:prstGeom prst="ellipse">
              <a:avLst/>
            </a:prstGeom>
            <a:solidFill>
              <a:schemeClr val="accent2">
                <a:lumMod val="60000"/>
                <a:lumOff val="40000"/>
              </a:schemeClr>
            </a:solidFill>
            <a:ln w="952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nvGrpSpPr>
            <p:cNvPr id="13" name="Group 12"/>
            <p:cNvGrpSpPr/>
            <p:nvPr/>
          </p:nvGrpSpPr>
          <p:grpSpPr>
            <a:xfrm>
              <a:off x="2733521" y="2938789"/>
              <a:ext cx="691900" cy="771267"/>
              <a:chOff x="2733521" y="2938789"/>
              <a:chExt cx="691900" cy="771267"/>
            </a:xfrm>
          </p:grpSpPr>
          <p:sp>
            <p:nvSpPr>
              <p:cNvPr id="309" name="Freeform 308"/>
              <p:cNvSpPr/>
              <p:nvPr/>
            </p:nvSpPr>
            <p:spPr bwMode="auto">
              <a:xfrm>
                <a:off x="3097600" y="2953378"/>
                <a:ext cx="327821" cy="756678"/>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p:txBody>
          </p:sp>
          <p:sp>
            <p:nvSpPr>
              <p:cNvPr id="310" name="Parallelogram 309"/>
              <p:cNvSpPr/>
              <p:nvPr/>
            </p:nvSpPr>
            <p:spPr bwMode="auto">
              <a:xfrm>
                <a:off x="2733521" y="2938789"/>
                <a:ext cx="414087" cy="644046"/>
              </a:xfrm>
              <a:prstGeom prst="parallelogram">
                <a:avLst>
                  <a:gd name="adj" fmla="val 17657"/>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cxnSp>
            <p:nvCxnSpPr>
              <p:cNvPr id="311" name="Straight Connector 310"/>
              <p:cNvCxnSpPr/>
              <p:nvPr/>
            </p:nvCxnSpPr>
            <p:spPr bwMode="auto">
              <a:xfrm flipH="1">
                <a:off x="2795886" y="2938789"/>
                <a:ext cx="346164" cy="0"/>
              </a:xfrm>
              <a:prstGeom prst="line">
                <a:avLst/>
              </a:prstGeom>
              <a:solidFill>
                <a:schemeClr val="bg1"/>
              </a:solidFill>
              <a:ln w="9525" cap="flat" cmpd="sng" algn="ctr">
                <a:solidFill>
                  <a:schemeClr val="bg1"/>
                </a:solidFill>
                <a:prstDash val="solid"/>
                <a:round/>
                <a:headEnd type="none" w="med" len="med"/>
                <a:tailEnd type="none" w="med" len="med"/>
              </a:ln>
              <a:effectLst/>
            </p:spPr>
          </p:cxnSp>
          <p:cxnSp>
            <p:nvCxnSpPr>
              <p:cNvPr id="312" name="Straight Connector 311"/>
              <p:cNvCxnSpPr/>
              <p:nvPr/>
            </p:nvCxnSpPr>
            <p:spPr bwMode="auto">
              <a:xfrm flipH="1">
                <a:off x="2735167" y="3582835"/>
                <a:ext cx="346164" cy="0"/>
              </a:xfrm>
              <a:prstGeom prst="line">
                <a:avLst/>
              </a:prstGeom>
              <a:solidFill>
                <a:schemeClr val="bg1"/>
              </a:solidFill>
              <a:ln w="9525" cap="flat" cmpd="sng" algn="ctr">
                <a:solidFill>
                  <a:schemeClr val="bg1"/>
                </a:solidFill>
                <a:prstDash val="solid"/>
                <a:round/>
                <a:headEnd type="none" w="med" len="med"/>
                <a:tailEnd type="none" w="med" len="med"/>
              </a:ln>
              <a:effectLst/>
            </p:spPr>
          </p:cxnSp>
        </p:grpSp>
        <p:sp>
          <p:nvSpPr>
            <p:cNvPr id="286" name="Oval 285"/>
            <p:cNvSpPr/>
            <p:nvPr/>
          </p:nvSpPr>
          <p:spPr bwMode="auto">
            <a:xfrm>
              <a:off x="2370683" y="2729135"/>
              <a:ext cx="235819" cy="778017"/>
            </a:xfrm>
            <a:prstGeom prst="ellipse">
              <a:avLst/>
            </a:prstGeom>
            <a:solidFill>
              <a:schemeClr val="accent2">
                <a:lumMod val="60000"/>
                <a:lumOff val="40000"/>
              </a:schemeClr>
            </a:solidFill>
            <a:ln w="952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87" name="Freeform 286"/>
            <p:cNvSpPr/>
            <p:nvPr/>
          </p:nvSpPr>
          <p:spPr bwMode="auto">
            <a:xfrm>
              <a:off x="2242616" y="2362259"/>
              <a:ext cx="454814" cy="991127"/>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p:txBody>
        </p:sp>
        <p:sp>
          <p:nvSpPr>
            <p:cNvPr id="288" name="Down Arrow 287"/>
            <p:cNvSpPr/>
            <p:nvPr/>
          </p:nvSpPr>
          <p:spPr bwMode="auto">
            <a:xfrm rot="16799097">
              <a:off x="3281633" y="2892336"/>
              <a:ext cx="135538" cy="21150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nvGrpSpPr>
            <p:cNvPr id="15" name="Group 14"/>
            <p:cNvGrpSpPr/>
            <p:nvPr/>
          </p:nvGrpSpPr>
          <p:grpSpPr>
            <a:xfrm>
              <a:off x="4207662" y="2701803"/>
              <a:ext cx="1321904" cy="1278213"/>
              <a:chOff x="4207662" y="2701803"/>
              <a:chExt cx="1321904" cy="1278213"/>
            </a:xfrm>
          </p:grpSpPr>
          <p:cxnSp>
            <p:nvCxnSpPr>
              <p:cNvPr id="300" name="Straight Connector 299"/>
              <p:cNvCxnSpPr/>
              <p:nvPr/>
            </p:nvCxnSpPr>
            <p:spPr bwMode="auto">
              <a:xfrm flipH="1" flipV="1">
                <a:off x="4703732" y="2743804"/>
                <a:ext cx="741929" cy="114019"/>
              </a:xfrm>
              <a:prstGeom prst="line">
                <a:avLst/>
              </a:prstGeom>
              <a:solidFill>
                <a:srgbClr val="FF6600"/>
              </a:solidFill>
              <a:ln w="76200" cap="flat" cmpd="sng" algn="ctr">
                <a:solidFill>
                  <a:srgbClr val="FF6600"/>
                </a:solidFill>
                <a:prstDash val="solid"/>
                <a:round/>
                <a:headEnd type="none" w="med" len="med"/>
                <a:tailEnd type="none" w="med" len="med"/>
              </a:ln>
              <a:effectLst/>
            </p:spPr>
          </p:cxnSp>
          <p:cxnSp>
            <p:nvCxnSpPr>
              <p:cNvPr id="301" name="Straight Connector 300"/>
              <p:cNvCxnSpPr>
                <a:stCxn id="308" idx="0"/>
              </p:cNvCxnSpPr>
              <p:nvPr/>
            </p:nvCxnSpPr>
            <p:spPr bwMode="auto">
              <a:xfrm flipH="1" flipV="1">
                <a:off x="4722808" y="2713023"/>
                <a:ext cx="741929" cy="114019"/>
              </a:xfrm>
              <a:prstGeom prst="line">
                <a:avLst/>
              </a:prstGeom>
              <a:solidFill>
                <a:srgbClr val="FF6600"/>
              </a:solidFill>
              <a:ln w="31750" cap="flat" cmpd="sng" algn="ctr">
                <a:solidFill>
                  <a:srgbClr val="FF6600"/>
                </a:solidFill>
                <a:prstDash val="solid"/>
                <a:round/>
                <a:headEnd type="none" w="med" len="med"/>
                <a:tailEnd type="none" w="med" len="med"/>
              </a:ln>
              <a:effectLst/>
            </p:spPr>
          </p:cxnSp>
          <p:grpSp>
            <p:nvGrpSpPr>
              <p:cNvPr id="14" name="Group 13"/>
              <p:cNvGrpSpPr/>
              <p:nvPr/>
            </p:nvGrpSpPr>
            <p:grpSpPr>
              <a:xfrm>
                <a:off x="4207662" y="2701803"/>
                <a:ext cx="1321904" cy="1278213"/>
                <a:chOff x="4207662" y="2701803"/>
                <a:chExt cx="1321904" cy="1278213"/>
              </a:xfrm>
            </p:grpSpPr>
            <p:cxnSp>
              <p:nvCxnSpPr>
                <p:cNvPr id="303" name="Straight Connector 302"/>
                <p:cNvCxnSpPr/>
                <p:nvPr/>
              </p:nvCxnSpPr>
              <p:spPr bwMode="auto">
                <a:xfrm flipH="1" flipV="1">
                  <a:off x="4527503" y="3816794"/>
                  <a:ext cx="792731" cy="112261"/>
                </a:xfrm>
                <a:prstGeom prst="line">
                  <a:avLst/>
                </a:prstGeom>
                <a:solidFill>
                  <a:srgbClr val="FF6600"/>
                </a:solidFill>
                <a:ln w="57150" cap="flat" cmpd="sng" algn="ctr">
                  <a:solidFill>
                    <a:srgbClr val="FF6600"/>
                  </a:solidFill>
                  <a:prstDash val="solid"/>
                  <a:round/>
                  <a:headEnd type="none" w="med" len="med"/>
                  <a:tailEnd type="none" w="med" len="med"/>
                </a:ln>
                <a:effectLst/>
              </p:spPr>
            </p:cxnSp>
            <p:sp>
              <p:nvSpPr>
                <p:cNvPr id="304" name="Parallelogram 303"/>
                <p:cNvSpPr/>
                <p:nvPr/>
              </p:nvSpPr>
              <p:spPr bwMode="auto">
                <a:xfrm>
                  <a:off x="4877056" y="2837423"/>
                  <a:ext cx="582253" cy="1055257"/>
                </a:xfrm>
                <a:prstGeom prst="parallelogram">
                  <a:avLst>
                    <a:gd name="adj" fmla="val 17657"/>
                  </a:avLst>
                </a:prstGeom>
                <a:solidFill>
                  <a:srgbClr val="FF6600"/>
                </a:solidFill>
                <a:ln w="9525"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cxnSp>
              <p:nvCxnSpPr>
                <p:cNvPr id="305" name="Straight Connector 304"/>
                <p:cNvCxnSpPr>
                  <a:stCxn id="308" idx="3"/>
                </p:cNvCxnSpPr>
                <p:nvPr/>
              </p:nvCxnSpPr>
              <p:spPr bwMode="auto">
                <a:xfrm flipH="1" flipV="1">
                  <a:off x="4564315" y="3859873"/>
                  <a:ext cx="792731" cy="112261"/>
                </a:xfrm>
                <a:prstGeom prst="line">
                  <a:avLst/>
                </a:prstGeom>
                <a:solidFill>
                  <a:srgbClr val="FF6600"/>
                </a:solidFill>
                <a:ln w="25400" cap="flat" cmpd="sng" algn="ctr">
                  <a:solidFill>
                    <a:srgbClr val="FF6600"/>
                  </a:solidFill>
                  <a:prstDash val="solid"/>
                  <a:round/>
                  <a:headEnd type="none" w="med" len="med"/>
                  <a:tailEnd type="none" w="med" len="med"/>
                </a:ln>
                <a:effectLst/>
              </p:spPr>
            </p:cxnSp>
            <p:sp>
              <p:nvSpPr>
                <p:cNvPr id="306" name="Freeform 305"/>
                <p:cNvSpPr/>
                <p:nvPr/>
              </p:nvSpPr>
              <p:spPr bwMode="auto">
                <a:xfrm>
                  <a:off x="4207662" y="2701803"/>
                  <a:ext cx="590607" cy="1169510"/>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FF6600"/>
                </a:solidFill>
                <a:ln w="9525"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p:txBody>
            </p:sp>
            <p:sp>
              <p:nvSpPr>
                <p:cNvPr id="307" name="Parallelogram 306"/>
                <p:cNvSpPr/>
                <p:nvPr/>
              </p:nvSpPr>
              <p:spPr bwMode="auto">
                <a:xfrm>
                  <a:off x="4565926" y="2777596"/>
                  <a:ext cx="613294" cy="1082215"/>
                </a:xfrm>
                <a:prstGeom prst="parallelogram">
                  <a:avLst>
                    <a:gd name="adj" fmla="val 17657"/>
                  </a:avLst>
                </a:prstGeom>
                <a:solidFill>
                  <a:srgbClr val="FF6600"/>
                </a:solidFill>
                <a:ln w="9525"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308" name="Freeform 307"/>
                <p:cNvSpPr/>
                <p:nvPr/>
              </p:nvSpPr>
              <p:spPr bwMode="auto">
                <a:xfrm>
                  <a:off x="4938959" y="2810506"/>
                  <a:ext cx="590607" cy="1169510"/>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FF9933"/>
                </a:solidFill>
                <a:ln w="9525"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grpSp>
        <p:grpSp>
          <p:nvGrpSpPr>
            <p:cNvPr id="16" name="Group 15"/>
            <p:cNvGrpSpPr/>
            <p:nvPr/>
          </p:nvGrpSpPr>
          <p:grpSpPr>
            <a:xfrm>
              <a:off x="576583" y="2879809"/>
              <a:ext cx="2443222" cy="596174"/>
              <a:chOff x="576583" y="2879809"/>
              <a:chExt cx="2443222" cy="596174"/>
            </a:xfrm>
          </p:grpSpPr>
          <p:cxnSp>
            <p:nvCxnSpPr>
              <p:cNvPr id="292" name="Straight Connector 291"/>
              <p:cNvCxnSpPr/>
              <p:nvPr/>
            </p:nvCxnSpPr>
            <p:spPr bwMode="auto">
              <a:xfrm flipH="1" flipV="1">
                <a:off x="2806040" y="2967856"/>
                <a:ext cx="195777" cy="35266"/>
              </a:xfrm>
              <a:prstGeom prst="line">
                <a:avLst/>
              </a:prstGeom>
              <a:solidFill>
                <a:schemeClr val="accent1"/>
              </a:solidFill>
              <a:ln w="34925" cap="flat" cmpd="sng" algn="ctr">
                <a:solidFill>
                  <a:srgbClr val="FF0000"/>
                </a:solidFill>
                <a:prstDash val="solid"/>
                <a:round/>
                <a:headEnd type="none" w="med" len="med"/>
                <a:tailEnd type="none" w="med" len="med"/>
              </a:ln>
              <a:effectLst/>
            </p:spPr>
          </p:cxnSp>
          <p:cxnSp>
            <p:nvCxnSpPr>
              <p:cNvPr id="293" name="Straight Connector 292"/>
              <p:cNvCxnSpPr/>
              <p:nvPr/>
            </p:nvCxnSpPr>
            <p:spPr bwMode="auto">
              <a:xfrm flipH="1" flipV="1">
                <a:off x="2782346" y="3439192"/>
                <a:ext cx="179286" cy="28336"/>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
            <p:nvSpPr>
              <p:cNvPr id="294" name="Freeform 293"/>
              <p:cNvSpPr/>
              <p:nvPr/>
            </p:nvSpPr>
            <p:spPr bwMode="auto">
              <a:xfrm>
                <a:off x="2676644" y="2957552"/>
                <a:ext cx="163875" cy="490095"/>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ndParaRPr>
              </a:p>
            </p:txBody>
          </p:sp>
          <p:sp>
            <p:nvSpPr>
              <p:cNvPr id="295" name="Parallelogram 294"/>
              <p:cNvSpPr/>
              <p:nvPr/>
            </p:nvSpPr>
            <p:spPr bwMode="auto">
              <a:xfrm>
                <a:off x="2776051" y="2986765"/>
                <a:ext cx="203520" cy="465512"/>
              </a:xfrm>
              <a:prstGeom prst="parallelogram">
                <a:avLst>
                  <a:gd name="adj" fmla="val 17657"/>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96" name="Freeform 295"/>
              <p:cNvSpPr/>
              <p:nvPr/>
            </p:nvSpPr>
            <p:spPr bwMode="auto">
              <a:xfrm>
                <a:off x="2855930" y="2985888"/>
                <a:ext cx="163875" cy="490095"/>
              </a:xfrm>
              <a:custGeom>
                <a:avLst/>
                <a:gdLst>
                  <a:gd name="connsiteX0" fmla="*/ 805784 w 1114041"/>
                  <a:gd name="connsiteY0" fmla="*/ 8419 h 1165554"/>
                  <a:gd name="connsiteX1" fmla="*/ 25 w 1114041"/>
                  <a:gd name="connsiteY1" fmla="*/ 732696 h 1165554"/>
                  <a:gd name="connsiteX2" fmla="*/ 778623 w 1114041"/>
                  <a:gd name="connsiteY2" fmla="*/ 1158209 h 1165554"/>
                  <a:gd name="connsiteX3" fmla="*/ 1113601 w 1114041"/>
                  <a:gd name="connsiteY3" fmla="*/ 388665 h 1165554"/>
                  <a:gd name="connsiteX4" fmla="*/ 805784 w 1114041"/>
                  <a:gd name="connsiteY4" fmla="*/ 8419 h 1165554"/>
                  <a:gd name="connsiteX0" fmla="*/ 805784 w 997265"/>
                  <a:gd name="connsiteY0" fmla="*/ 227 h 1157362"/>
                  <a:gd name="connsiteX1" fmla="*/ 25 w 997265"/>
                  <a:gd name="connsiteY1" fmla="*/ 724504 h 1157362"/>
                  <a:gd name="connsiteX2" fmla="*/ 778623 w 997265"/>
                  <a:gd name="connsiteY2" fmla="*/ 1150017 h 1157362"/>
                  <a:gd name="connsiteX3" fmla="*/ 995906 w 997265"/>
                  <a:gd name="connsiteY3" fmla="*/ 652077 h 1157362"/>
                  <a:gd name="connsiteX4" fmla="*/ 805784 w 997265"/>
                  <a:gd name="connsiteY4" fmla="*/ 227 h 1157362"/>
                  <a:gd name="connsiteX0" fmla="*/ 823403 w 1014222"/>
                  <a:gd name="connsiteY0" fmla="*/ 6828 h 1162954"/>
                  <a:gd name="connsiteX1" fmla="*/ 298302 w 1014222"/>
                  <a:gd name="connsiteY1" fmla="*/ 341807 h 1162954"/>
                  <a:gd name="connsiteX2" fmla="*/ 17644 w 1014222"/>
                  <a:gd name="connsiteY2" fmla="*/ 731105 h 1162954"/>
                  <a:gd name="connsiteX3" fmla="*/ 796242 w 1014222"/>
                  <a:gd name="connsiteY3" fmla="*/ 1156618 h 1162954"/>
                  <a:gd name="connsiteX4" fmla="*/ 1013525 w 1014222"/>
                  <a:gd name="connsiteY4" fmla="*/ 658678 h 1162954"/>
                  <a:gd name="connsiteX5" fmla="*/ 823403 w 1014222"/>
                  <a:gd name="connsiteY5" fmla="*/ 6828 h 1162954"/>
                  <a:gd name="connsiteX0" fmla="*/ 824443 w 1015273"/>
                  <a:gd name="connsiteY0" fmla="*/ 14174 h 1170546"/>
                  <a:gd name="connsiteX1" fmla="*/ 290288 w 1015273"/>
                  <a:gd name="connsiteY1" fmla="*/ 258618 h 1170546"/>
                  <a:gd name="connsiteX2" fmla="*/ 18684 w 1015273"/>
                  <a:gd name="connsiteY2" fmla="*/ 738451 h 1170546"/>
                  <a:gd name="connsiteX3" fmla="*/ 797282 w 1015273"/>
                  <a:gd name="connsiteY3" fmla="*/ 1163964 h 1170546"/>
                  <a:gd name="connsiteX4" fmla="*/ 1014565 w 1015273"/>
                  <a:gd name="connsiteY4" fmla="*/ 666024 h 1170546"/>
                  <a:gd name="connsiteX5" fmla="*/ 824443 w 1015273"/>
                  <a:gd name="connsiteY5" fmla="*/ 14174 h 1170546"/>
                  <a:gd name="connsiteX0" fmla="*/ 814798 w 1012143"/>
                  <a:gd name="connsiteY0" fmla="*/ 14174 h 1117121"/>
                  <a:gd name="connsiteX1" fmla="*/ 280643 w 1012143"/>
                  <a:gd name="connsiteY1" fmla="*/ 258618 h 1117121"/>
                  <a:gd name="connsiteX2" fmla="*/ 9039 w 1012143"/>
                  <a:gd name="connsiteY2" fmla="*/ 738451 h 1117121"/>
                  <a:gd name="connsiteX3" fmla="*/ 597515 w 1012143"/>
                  <a:gd name="connsiteY3" fmla="*/ 1109643 h 1117121"/>
                  <a:gd name="connsiteX4" fmla="*/ 1004920 w 1012143"/>
                  <a:gd name="connsiteY4" fmla="*/ 666024 h 1117121"/>
                  <a:gd name="connsiteX5" fmla="*/ 814798 w 1012143"/>
                  <a:gd name="connsiteY5" fmla="*/ 14174 h 1117121"/>
                  <a:gd name="connsiteX0" fmla="*/ 814798 w 872222"/>
                  <a:gd name="connsiteY0" fmla="*/ 15137 h 1118084"/>
                  <a:gd name="connsiteX1" fmla="*/ 280643 w 872222"/>
                  <a:gd name="connsiteY1" fmla="*/ 259581 h 1118084"/>
                  <a:gd name="connsiteX2" fmla="*/ 9039 w 872222"/>
                  <a:gd name="connsiteY2" fmla="*/ 739414 h 1118084"/>
                  <a:gd name="connsiteX3" fmla="*/ 597515 w 872222"/>
                  <a:gd name="connsiteY3" fmla="*/ 1110606 h 1118084"/>
                  <a:gd name="connsiteX4" fmla="*/ 832905 w 872222"/>
                  <a:gd name="connsiteY4" fmla="*/ 685094 h 1118084"/>
                  <a:gd name="connsiteX5" fmla="*/ 814798 w 872222"/>
                  <a:gd name="connsiteY5" fmla="*/ 15137 h 1118084"/>
                  <a:gd name="connsiteX0" fmla="*/ 751424 w 844074"/>
                  <a:gd name="connsiteY0" fmla="*/ 15689 h 1109582"/>
                  <a:gd name="connsiteX1" fmla="*/ 280643 w 844074"/>
                  <a:gd name="connsiteY1" fmla="*/ 251079 h 1109582"/>
                  <a:gd name="connsiteX2" fmla="*/ 9039 w 844074"/>
                  <a:gd name="connsiteY2" fmla="*/ 730912 h 1109582"/>
                  <a:gd name="connsiteX3" fmla="*/ 597515 w 844074"/>
                  <a:gd name="connsiteY3" fmla="*/ 1102104 h 1109582"/>
                  <a:gd name="connsiteX4" fmla="*/ 832905 w 844074"/>
                  <a:gd name="connsiteY4" fmla="*/ 676592 h 1109582"/>
                  <a:gd name="connsiteX5" fmla="*/ 751424 w 844074"/>
                  <a:gd name="connsiteY5" fmla="*/ 15689 h 110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74" h="1109582">
                    <a:moveTo>
                      <a:pt x="751424" y="15689"/>
                    </a:moveTo>
                    <a:cubicBezTo>
                      <a:pt x="659380" y="-55230"/>
                      <a:pt x="414936" y="130366"/>
                      <a:pt x="280643" y="251079"/>
                    </a:cubicBezTo>
                    <a:cubicBezTo>
                      <a:pt x="146350" y="371792"/>
                      <a:pt x="-43773" y="589075"/>
                      <a:pt x="9039" y="730912"/>
                    </a:cubicBezTo>
                    <a:cubicBezTo>
                      <a:pt x="61851" y="872750"/>
                      <a:pt x="411919" y="1159443"/>
                      <a:pt x="597515" y="1102104"/>
                    </a:cubicBezTo>
                    <a:cubicBezTo>
                      <a:pt x="783111" y="1044766"/>
                      <a:pt x="807254" y="857661"/>
                      <a:pt x="832905" y="676592"/>
                    </a:cubicBezTo>
                    <a:cubicBezTo>
                      <a:pt x="858556" y="495523"/>
                      <a:pt x="843468" y="86608"/>
                      <a:pt x="751424" y="15689"/>
                    </a:cubicBezTo>
                    <a:close/>
                  </a:path>
                </a:pathLst>
              </a:custGeom>
              <a:solidFill>
                <a:srgbClr val="FF505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97" name="TextBox 296"/>
              <p:cNvSpPr txBox="1"/>
              <p:nvPr/>
            </p:nvSpPr>
            <p:spPr>
              <a:xfrm>
                <a:off x="2645520" y="3022323"/>
                <a:ext cx="316112" cy="369332"/>
              </a:xfrm>
              <a:prstGeom prst="rect">
                <a:avLst/>
              </a:prstGeom>
              <a:noFill/>
            </p:spPr>
            <p:txBody>
              <a:bodyPr wrap="none" rtlCol="0">
                <a:spAutoFit/>
              </a:bodyPr>
              <a:lstStyle/>
              <a:p>
                <a:r>
                  <a:rPr lang="en-US"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98" name="TextBox 297"/>
              <p:cNvSpPr txBox="1"/>
              <p:nvPr/>
            </p:nvSpPr>
            <p:spPr>
              <a:xfrm>
                <a:off x="1312020" y="3059504"/>
                <a:ext cx="316112" cy="369332"/>
              </a:xfrm>
              <a:prstGeom prst="rect">
                <a:avLst/>
              </a:prstGeom>
              <a:noFill/>
            </p:spPr>
            <p:txBody>
              <a:bodyPr wrap="none" rtlCol="0">
                <a:spAutoFit/>
              </a:bodyPr>
              <a:lstStyle/>
              <a:p>
                <a:r>
                  <a:rPr lang="en-US"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99" name="TextBox 298"/>
              <p:cNvSpPr txBox="1"/>
              <p:nvPr/>
            </p:nvSpPr>
            <p:spPr>
              <a:xfrm>
                <a:off x="576583" y="2879809"/>
                <a:ext cx="316112" cy="369332"/>
              </a:xfrm>
              <a:prstGeom prst="rect">
                <a:avLst/>
              </a:prstGeom>
              <a:noFill/>
            </p:spPr>
            <p:txBody>
              <a:bodyPr wrap="none" rtlCol="0">
                <a:spAutoFit/>
              </a:bodyPr>
              <a:lstStyle/>
              <a:p>
                <a:r>
                  <a:rPr lang="en-US"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en-US"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sp>
          <p:nvSpPr>
            <p:cNvPr id="291" name="Down Arrow 290"/>
            <p:cNvSpPr/>
            <p:nvPr/>
          </p:nvSpPr>
          <p:spPr bwMode="auto">
            <a:xfrm rot="16799097">
              <a:off x="5341481" y="3369968"/>
              <a:ext cx="141134" cy="20141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grpSp>
      <p:sp>
        <p:nvSpPr>
          <p:cNvPr id="267" name="TextBox 266"/>
          <p:cNvSpPr txBox="1"/>
          <p:nvPr/>
        </p:nvSpPr>
        <p:spPr>
          <a:xfrm>
            <a:off x="4302135" y="3184640"/>
            <a:ext cx="805029" cy="369332"/>
          </a:xfrm>
          <a:prstGeom prst="rect">
            <a:avLst/>
          </a:prstGeom>
          <a:noFill/>
        </p:spPr>
        <p:txBody>
          <a:bodyPr wrap="none" rtlCol="0">
            <a:spAutoFit/>
          </a:bodyPr>
          <a:lstStyle/>
          <a:p>
            <a:r>
              <a:rPr lang="en-US"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sQGP</a:t>
            </a:r>
            <a:endParaRPr lang="en-US"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68" name="TextBox 267"/>
          <p:cNvSpPr txBox="1"/>
          <p:nvPr/>
        </p:nvSpPr>
        <p:spPr>
          <a:xfrm>
            <a:off x="3446239" y="3680948"/>
            <a:ext cx="1386313" cy="276999"/>
          </a:xfrm>
          <a:prstGeom prst="rect">
            <a:avLst/>
          </a:prstGeom>
          <a:noFill/>
        </p:spPr>
        <p:txBody>
          <a:bodyPr wrap="square" rtlCol="0">
            <a:spAutoFit/>
          </a:bodyPr>
          <a:lstStyle/>
          <a:p>
            <a:r>
              <a:rPr lang="en-US" sz="1200" b="0" dirty="0" smtClean="0">
                <a:sym typeface="Symbol" panose="05050102010706020507" pitchFamily="18" charset="2"/>
              </a:rPr>
              <a:t> &lt; 1fm/c</a:t>
            </a:r>
            <a:endParaRPr lang="en-US" sz="1200" b="0" dirty="0"/>
          </a:p>
        </p:txBody>
      </p:sp>
      <p:sp>
        <p:nvSpPr>
          <p:cNvPr id="269" name="TextBox 268"/>
          <p:cNvSpPr txBox="1"/>
          <p:nvPr/>
        </p:nvSpPr>
        <p:spPr>
          <a:xfrm>
            <a:off x="5779035" y="3894642"/>
            <a:ext cx="1386313" cy="276999"/>
          </a:xfrm>
          <a:prstGeom prst="rect">
            <a:avLst/>
          </a:prstGeom>
          <a:noFill/>
        </p:spPr>
        <p:txBody>
          <a:bodyPr wrap="square" rtlCol="0">
            <a:spAutoFit/>
          </a:bodyPr>
          <a:lstStyle/>
          <a:p>
            <a:r>
              <a:rPr lang="en-US" sz="1200" b="0" dirty="0" smtClean="0">
                <a:sym typeface="Symbol" panose="05050102010706020507" pitchFamily="18" charset="2"/>
              </a:rPr>
              <a:t>  10 </a:t>
            </a:r>
            <a:r>
              <a:rPr lang="en-US" sz="1200" b="0" dirty="0" err="1" smtClean="0">
                <a:sym typeface="Symbol" panose="05050102010706020507" pitchFamily="18" charset="2"/>
              </a:rPr>
              <a:t>fm</a:t>
            </a:r>
            <a:r>
              <a:rPr lang="en-US" sz="1200" b="0" dirty="0" smtClean="0">
                <a:sym typeface="Symbol" panose="05050102010706020507" pitchFamily="18" charset="2"/>
              </a:rPr>
              <a:t>/c</a:t>
            </a:r>
            <a:endParaRPr lang="en-US" sz="1200" b="0" dirty="0"/>
          </a:p>
        </p:txBody>
      </p:sp>
      <p:sp>
        <p:nvSpPr>
          <p:cNvPr id="270" name="Down Arrow 269"/>
          <p:cNvSpPr/>
          <p:nvPr/>
        </p:nvSpPr>
        <p:spPr bwMode="auto">
          <a:xfrm rot="16200000">
            <a:off x="3746612" y="3116070"/>
            <a:ext cx="179910" cy="377648"/>
          </a:xfrm>
          <a:prstGeom prst="downArrow">
            <a:avLst/>
          </a:prstGeom>
          <a:gradFill>
            <a:gsLst>
              <a:gs pos="15000">
                <a:srgbClr val="00B050"/>
              </a:gs>
              <a:gs pos="99000">
                <a:srgbClr val="92D050"/>
              </a:gs>
            </a:gsLst>
            <a:lin ang="162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1" name="Down Arrow 270"/>
          <p:cNvSpPr/>
          <p:nvPr/>
        </p:nvSpPr>
        <p:spPr bwMode="auto">
          <a:xfrm rot="16200000">
            <a:off x="6029920" y="3236224"/>
            <a:ext cx="179910" cy="377648"/>
          </a:xfrm>
          <a:prstGeom prst="downArrow">
            <a:avLst/>
          </a:prstGeom>
          <a:gradFill>
            <a:gsLst>
              <a:gs pos="15000">
                <a:srgbClr val="00B050"/>
              </a:gs>
              <a:gs pos="99000">
                <a:srgbClr val="92D050"/>
              </a:gs>
            </a:gsLst>
            <a:lin ang="162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2" name="Down Arrow 271"/>
          <p:cNvSpPr/>
          <p:nvPr/>
        </p:nvSpPr>
        <p:spPr bwMode="auto">
          <a:xfrm rot="16200000">
            <a:off x="1915356" y="3031593"/>
            <a:ext cx="179910" cy="377648"/>
          </a:xfrm>
          <a:prstGeom prst="downArrow">
            <a:avLst/>
          </a:prstGeom>
          <a:gradFill>
            <a:gsLst>
              <a:gs pos="15000">
                <a:srgbClr val="00B050"/>
              </a:gs>
              <a:gs pos="99000">
                <a:srgbClr val="92D050"/>
              </a:gs>
            </a:gsLst>
            <a:lin ang="162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3" name="Down Arrow 272"/>
          <p:cNvSpPr/>
          <p:nvPr/>
        </p:nvSpPr>
        <p:spPr bwMode="auto">
          <a:xfrm rot="11393731">
            <a:off x="5037175" y="2665272"/>
            <a:ext cx="76711" cy="89524"/>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4" name="Down Arrow 273"/>
          <p:cNvSpPr/>
          <p:nvPr/>
        </p:nvSpPr>
        <p:spPr bwMode="auto">
          <a:xfrm rot="10800000">
            <a:off x="4900861" y="2726503"/>
            <a:ext cx="76711" cy="152894"/>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5" name="Down Arrow 274"/>
          <p:cNvSpPr/>
          <p:nvPr/>
        </p:nvSpPr>
        <p:spPr bwMode="auto">
          <a:xfrm rot="7933433">
            <a:off x="4595209" y="3128487"/>
            <a:ext cx="76711" cy="11921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6" name="Down Arrow 275"/>
          <p:cNvSpPr/>
          <p:nvPr/>
        </p:nvSpPr>
        <p:spPr bwMode="auto">
          <a:xfrm rot="9651718">
            <a:off x="4709724" y="2812043"/>
            <a:ext cx="76711" cy="25291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7" name="Down Arrow 276"/>
          <p:cNvSpPr/>
          <p:nvPr/>
        </p:nvSpPr>
        <p:spPr bwMode="auto">
          <a:xfrm rot="4085641">
            <a:off x="4570770" y="3517406"/>
            <a:ext cx="76711" cy="10182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8" name="Down Arrow 277"/>
          <p:cNvSpPr/>
          <p:nvPr/>
        </p:nvSpPr>
        <p:spPr bwMode="auto">
          <a:xfrm rot="2403455">
            <a:off x="4636042" y="3691453"/>
            <a:ext cx="76711" cy="214883"/>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79" name="Down Arrow 278"/>
          <p:cNvSpPr/>
          <p:nvPr/>
        </p:nvSpPr>
        <p:spPr bwMode="auto">
          <a:xfrm rot="554846">
            <a:off x="4825293" y="3864317"/>
            <a:ext cx="76711" cy="8689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503" name="Rectangle 502"/>
          <p:cNvSpPr/>
          <p:nvPr/>
        </p:nvSpPr>
        <p:spPr>
          <a:xfrm>
            <a:off x="5437261" y="1628800"/>
            <a:ext cx="293670" cy="307777"/>
          </a:xfrm>
          <a:prstGeom prst="rect">
            <a:avLst/>
          </a:prstGeom>
        </p:spPr>
        <p:txBody>
          <a:bodyPr wrap="none">
            <a:spAutoFit/>
          </a:bodyPr>
          <a:lstStyle/>
          <a:p>
            <a:r>
              <a:rPr lang="en-US" sz="1400" kern="0" dirty="0">
                <a:solidFill>
                  <a:schemeClr val="accent2">
                    <a:lumMod val="75000"/>
                  </a:schemeClr>
                </a:solidFill>
                <a:sym typeface="Symbol" panose="05050102010706020507" pitchFamily="18" charset="2"/>
              </a:rPr>
              <a:t></a:t>
            </a:r>
            <a:endParaRPr lang="en-US" sz="1400" dirty="0">
              <a:solidFill>
                <a:schemeClr val="accent2">
                  <a:lumMod val="75000"/>
                </a:schemeClr>
              </a:solidFill>
            </a:endParaRPr>
          </a:p>
        </p:txBody>
      </p:sp>
      <p:sp>
        <p:nvSpPr>
          <p:cNvPr id="508" name="TextBox 507"/>
          <p:cNvSpPr txBox="1"/>
          <p:nvPr/>
        </p:nvSpPr>
        <p:spPr>
          <a:xfrm>
            <a:off x="0" y="5571270"/>
            <a:ext cx="1322285" cy="307777"/>
          </a:xfrm>
          <a:prstGeom prst="rect">
            <a:avLst/>
          </a:prstGeom>
          <a:noFill/>
        </p:spPr>
        <p:txBody>
          <a:bodyPr wrap="none" rtlCol="0">
            <a:spAutoFit/>
          </a:bodyPr>
          <a:lstStyle/>
          <a:p>
            <a:r>
              <a:rPr lang="en-US" dirty="0" smtClean="0">
                <a:solidFill>
                  <a:srgbClr val="0070C0"/>
                </a:solidFill>
              </a:rPr>
              <a:t>Observables: </a:t>
            </a:r>
            <a:endParaRPr lang="en-US" dirty="0">
              <a:solidFill>
                <a:srgbClr val="0070C0"/>
              </a:solidFill>
            </a:endParaRPr>
          </a:p>
        </p:txBody>
      </p:sp>
      <p:pic>
        <p:nvPicPr>
          <p:cNvPr id="20" name="Picture 19"/>
          <p:cNvPicPr>
            <a:picLocks noChangeAspect="1"/>
          </p:cNvPicPr>
          <p:nvPr/>
        </p:nvPicPr>
        <p:blipFill>
          <a:blip r:embed="rId5"/>
          <a:stretch>
            <a:fillRect/>
          </a:stretch>
        </p:blipFill>
        <p:spPr>
          <a:xfrm>
            <a:off x="2267744" y="4149080"/>
            <a:ext cx="1224136" cy="737373"/>
          </a:xfrm>
          <a:prstGeom prst="rect">
            <a:avLst/>
          </a:prstGeom>
        </p:spPr>
      </p:pic>
      <p:pic>
        <p:nvPicPr>
          <p:cNvPr id="21" name="Picture 20"/>
          <p:cNvPicPr>
            <a:picLocks noChangeAspect="1"/>
          </p:cNvPicPr>
          <p:nvPr/>
        </p:nvPicPr>
        <p:blipFill>
          <a:blip r:embed="rId6"/>
          <a:stretch>
            <a:fillRect/>
          </a:stretch>
        </p:blipFill>
        <p:spPr>
          <a:xfrm>
            <a:off x="0" y="4293096"/>
            <a:ext cx="1784187" cy="480223"/>
          </a:xfrm>
          <a:prstGeom prst="rect">
            <a:avLst/>
          </a:prstGeom>
        </p:spPr>
      </p:pic>
      <p:grpSp>
        <p:nvGrpSpPr>
          <p:cNvPr id="257" name="Group 256"/>
          <p:cNvGrpSpPr/>
          <p:nvPr/>
        </p:nvGrpSpPr>
        <p:grpSpPr>
          <a:xfrm>
            <a:off x="3995936" y="4149080"/>
            <a:ext cx="1800200" cy="712459"/>
            <a:chOff x="251520" y="3527778"/>
            <a:chExt cx="3528392" cy="1909825"/>
          </a:xfrm>
        </p:grpSpPr>
        <p:pic>
          <p:nvPicPr>
            <p:cNvPr id="258" name="Picture 257">
              <a:hlinkClick r:id="rId7"/>
            </p:cNvPr>
            <p:cNvPicPr>
              <a:picLocks noChangeAspect="1"/>
            </p:cNvPicPr>
            <p:nvPr/>
          </p:nvPicPr>
          <p:blipFill rotWithShape="1">
            <a:blip r:embed="rId8">
              <a:alphaModFix/>
            </a:blip>
            <a:srcRect t="13364"/>
            <a:stretch/>
          </p:blipFill>
          <p:spPr>
            <a:xfrm>
              <a:off x="251520" y="3527778"/>
              <a:ext cx="3528392" cy="1573965"/>
            </a:xfrm>
            <a:prstGeom prst="rect">
              <a:avLst/>
            </a:prstGeom>
          </p:spPr>
        </p:pic>
        <p:pic>
          <p:nvPicPr>
            <p:cNvPr id="261" name="Picture 260">
              <a:hlinkClick r:id="rId7"/>
            </p:cNvPr>
            <p:cNvPicPr>
              <a:picLocks noChangeAspect="1"/>
            </p:cNvPicPr>
            <p:nvPr/>
          </p:nvPicPr>
          <p:blipFill rotWithShape="1">
            <a:blip r:embed="rId9">
              <a:alphaModFix amt="49000"/>
            </a:blip>
            <a:srcRect l="17687" t="17697" r="25045" b="16077"/>
            <a:stretch/>
          </p:blipFill>
          <p:spPr>
            <a:xfrm rot="1470785">
              <a:off x="794964" y="3805174"/>
              <a:ext cx="1147626" cy="1632429"/>
            </a:xfrm>
            <a:prstGeom prst="rect">
              <a:avLst/>
            </a:prstGeom>
          </p:spPr>
        </p:pic>
      </p:grpSp>
      <p:sp>
        <p:nvSpPr>
          <p:cNvPr id="265" name="Down Arrow 264"/>
          <p:cNvSpPr/>
          <p:nvPr/>
        </p:nvSpPr>
        <p:spPr bwMode="auto">
          <a:xfrm rot="16200000">
            <a:off x="1862557" y="4338243"/>
            <a:ext cx="179910" cy="377648"/>
          </a:xfrm>
          <a:prstGeom prst="downArrow">
            <a:avLst/>
          </a:prstGeom>
          <a:gradFill>
            <a:gsLst>
              <a:gs pos="15000">
                <a:srgbClr val="00B050"/>
              </a:gs>
              <a:gs pos="99000">
                <a:srgbClr val="92D050"/>
              </a:gs>
            </a:gsLst>
            <a:lin ang="162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66" name="Down Arrow 265"/>
          <p:cNvSpPr/>
          <p:nvPr/>
        </p:nvSpPr>
        <p:spPr bwMode="auto">
          <a:xfrm rot="16200000">
            <a:off x="3662757" y="4338243"/>
            <a:ext cx="179910" cy="377648"/>
          </a:xfrm>
          <a:prstGeom prst="downArrow">
            <a:avLst/>
          </a:prstGeom>
          <a:gradFill>
            <a:gsLst>
              <a:gs pos="15000">
                <a:srgbClr val="00B050"/>
              </a:gs>
              <a:gs pos="99000">
                <a:srgbClr val="92D050"/>
              </a:gs>
            </a:gsLst>
            <a:lin ang="162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80" name="Down Arrow 279"/>
          <p:cNvSpPr/>
          <p:nvPr/>
        </p:nvSpPr>
        <p:spPr bwMode="auto">
          <a:xfrm rot="16200000">
            <a:off x="6039021" y="4338243"/>
            <a:ext cx="179910" cy="377648"/>
          </a:xfrm>
          <a:prstGeom prst="downArrow">
            <a:avLst/>
          </a:prstGeom>
          <a:gradFill>
            <a:gsLst>
              <a:gs pos="15000">
                <a:srgbClr val="00B050"/>
              </a:gs>
              <a:gs pos="99000">
                <a:srgbClr val="92D050"/>
              </a:gs>
            </a:gsLst>
            <a:lin ang="162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Times New Roman" pitchFamily="18" charset="0"/>
            </a:endParaRPr>
          </a:p>
        </p:txBody>
      </p:sp>
      <p:sp>
        <p:nvSpPr>
          <p:cNvPr id="22" name="TextBox 21"/>
          <p:cNvSpPr txBox="1"/>
          <p:nvPr/>
        </p:nvSpPr>
        <p:spPr>
          <a:xfrm>
            <a:off x="1475656" y="5229200"/>
            <a:ext cx="2448272" cy="954107"/>
          </a:xfrm>
          <a:prstGeom prst="rect">
            <a:avLst/>
          </a:prstGeom>
          <a:solidFill>
            <a:srgbClr val="FFFF00"/>
          </a:solidFill>
        </p:spPr>
        <p:txBody>
          <a:bodyPr wrap="square" rtlCol="0">
            <a:spAutoFit/>
          </a:bodyPr>
          <a:lstStyle/>
          <a:p>
            <a:r>
              <a:rPr lang="en-US" dirty="0" smtClean="0"/>
              <a:t>Photon emission</a:t>
            </a:r>
          </a:p>
          <a:p>
            <a:r>
              <a:rPr lang="en-US" dirty="0" smtClean="0"/>
              <a:t>Di-leptons and </a:t>
            </a:r>
            <a:r>
              <a:rPr lang="en-US" dirty="0" err="1" smtClean="0"/>
              <a:t>quarkonia</a:t>
            </a:r>
            <a:endParaRPr lang="en-US" dirty="0" smtClean="0"/>
          </a:p>
          <a:p>
            <a:r>
              <a:rPr lang="en-US" dirty="0" smtClean="0"/>
              <a:t>Heavy flavors</a:t>
            </a:r>
          </a:p>
          <a:p>
            <a:r>
              <a:rPr lang="en-US" dirty="0" smtClean="0"/>
              <a:t>Jets</a:t>
            </a:r>
          </a:p>
        </p:txBody>
      </p:sp>
      <p:sp>
        <p:nvSpPr>
          <p:cNvPr id="282" name="TextBox 281"/>
          <p:cNvSpPr txBox="1"/>
          <p:nvPr/>
        </p:nvSpPr>
        <p:spPr>
          <a:xfrm>
            <a:off x="4211960" y="5589240"/>
            <a:ext cx="1232341" cy="307777"/>
          </a:xfrm>
          <a:prstGeom prst="rect">
            <a:avLst/>
          </a:prstGeom>
          <a:noFill/>
        </p:spPr>
        <p:txBody>
          <a:bodyPr wrap="none" rtlCol="0">
            <a:spAutoFit/>
          </a:bodyPr>
          <a:lstStyle/>
          <a:p>
            <a:r>
              <a:rPr lang="en-US" dirty="0" smtClean="0">
                <a:solidFill>
                  <a:srgbClr val="0070C0"/>
                </a:solidFill>
              </a:rPr>
              <a:t>Measurable: </a:t>
            </a:r>
            <a:endParaRPr lang="en-US" dirty="0">
              <a:solidFill>
                <a:srgbClr val="0070C0"/>
              </a:solidFill>
            </a:endParaRPr>
          </a:p>
        </p:txBody>
      </p:sp>
      <p:sp>
        <p:nvSpPr>
          <p:cNvPr id="285" name="TextBox 284"/>
          <p:cNvSpPr txBox="1"/>
          <p:nvPr/>
        </p:nvSpPr>
        <p:spPr>
          <a:xfrm>
            <a:off x="5508104" y="5157192"/>
            <a:ext cx="2448272" cy="1169551"/>
          </a:xfrm>
          <a:prstGeom prst="rect">
            <a:avLst/>
          </a:prstGeom>
          <a:solidFill>
            <a:srgbClr val="FFFF00"/>
          </a:solidFill>
        </p:spPr>
        <p:txBody>
          <a:bodyPr wrap="square" rtlCol="0">
            <a:spAutoFit/>
          </a:bodyPr>
          <a:lstStyle/>
          <a:p>
            <a:r>
              <a:rPr lang="en-US" dirty="0" smtClean="0"/>
              <a:t>Yields</a:t>
            </a:r>
          </a:p>
          <a:p>
            <a:r>
              <a:rPr lang="en-US" dirty="0" smtClean="0"/>
              <a:t>Spectra</a:t>
            </a:r>
          </a:p>
          <a:p>
            <a:r>
              <a:rPr lang="en-US" dirty="0" smtClean="0"/>
              <a:t>Suppression (with respect to scaled reference)</a:t>
            </a:r>
          </a:p>
          <a:p>
            <a:r>
              <a:rPr lang="en-US" dirty="0" smtClean="0"/>
              <a:t>Energy loss and pattern</a:t>
            </a:r>
          </a:p>
        </p:txBody>
      </p:sp>
    </p:spTree>
    <p:extLst>
      <p:ext uri="{BB962C8B-B14F-4D97-AF65-F5344CB8AC3E}">
        <p14:creationId xmlns:p14="http://schemas.microsoft.com/office/powerpoint/2010/main" val="28008374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5</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7" name="Picture 6"/>
          <p:cNvPicPr>
            <a:picLocks noChangeAspect="1"/>
          </p:cNvPicPr>
          <p:nvPr/>
        </p:nvPicPr>
        <p:blipFill>
          <a:blip r:embed="rId2"/>
          <a:stretch>
            <a:fillRect/>
          </a:stretch>
        </p:blipFill>
        <p:spPr>
          <a:xfrm>
            <a:off x="-27773" y="115455"/>
            <a:ext cx="9144000" cy="6742545"/>
          </a:xfrm>
          <a:prstGeom prst="rect">
            <a:avLst/>
          </a:prstGeom>
        </p:spPr>
      </p:pic>
      <p:pic>
        <p:nvPicPr>
          <p:cNvPr id="8" name="Picture 7"/>
          <p:cNvPicPr>
            <a:picLocks noChangeAspect="1"/>
          </p:cNvPicPr>
          <p:nvPr/>
        </p:nvPicPr>
        <p:blipFill>
          <a:blip r:embed="rId3"/>
          <a:stretch>
            <a:fillRect/>
          </a:stretch>
        </p:blipFill>
        <p:spPr>
          <a:xfrm>
            <a:off x="7231980" y="764704"/>
            <a:ext cx="1912020" cy="964157"/>
          </a:xfrm>
          <a:prstGeom prst="rect">
            <a:avLst/>
          </a:prstGeom>
        </p:spPr>
      </p:pic>
      <p:grpSp>
        <p:nvGrpSpPr>
          <p:cNvPr id="9" name="Group 59"/>
          <p:cNvGrpSpPr>
            <a:grpSpLocks/>
          </p:cNvGrpSpPr>
          <p:nvPr/>
        </p:nvGrpSpPr>
        <p:grpSpPr bwMode="auto">
          <a:xfrm>
            <a:off x="7380312" y="2060848"/>
            <a:ext cx="1290637" cy="869950"/>
            <a:chOff x="659" y="2526"/>
            <a:chExt cx="1404" cy="665"/>
          </a:xfrm>
        </p:grpSpPr>
        <p:grpSp>
          <p:nvGrpSpPr>
            <p:cNvPr id="10" name="Group 60"/>
            <p:cNvGrpSpPr>
              <a:grpSpLocks/>
            </p:cNvGrpSpPr>
            <p:nvPr/>
          </p:nvGrpSpPr>
          <p:grpSpPr bwMode="auto">
            <a:xfrm>
              <a:off x="852" y="2562"/>
              <a:ext cx="938" cy="458"/>
              <a:chOff x="2144" y="2660"/>
              <a:chExt cx="878" cy="410"/>
            </a:xfrm>
          </p:grpSpPr>
          <p:sp>
            <p:nvSpPr>
              <p:cNvPr id="15" name="Freeform 61"/>
              <p:cNvSpPr>
                <a:spLocks/>
              </p:cNvSpPr>
              <p:nvPr/>
            </p:nvSpPr>
            <p:spPr bwMode="auto">
              <a:xfrm>
                <a:off x="2144" y="2660"/>
                <a:ext cx="456" cy="74"/>
              </a:xfrm>
              <a:custGeom>
                <a:avLst/>
                <a:gdLst>
                  <a:gd name="T0" fmla="*/ 0 w 744"/>
                  <a:gd name="T1" fmla="*/ 82 h 152"/>
                  <a:gd name="T2" fmla="*/ 68 w 744"/>
                  <a:gd name="T3" fmla="*/ 6 h 152"/>
                  <a:gd name="T4" fmla="*/ 98 w 744"/>
                  <a:gd name="T5" fmla="*/ 82 h 152"/>
                  <a:gd name="T6" fmla="*/ 70 w 744"/>
                  <a:gd name="T7" fmla="*/ 146 h 152"/>
                  <a:gd name="T8" fmla="*/ 54 w 744"/>
                  <a:gd name="T9" fmla="*/ 74 h 152"/>
                  <a:gd name="T10" fmla="*/ 130 w 744"/>
                  <a:gd name="T11" fmla="*/ 8 h 152"/>
                  <a:gd name="T12" fmla="*/ 170 w 744"/>
                  <a:gd name="T13" fmla="*/ 78 h 152"/>
                  <a:gd name="T14" fmla="*/ 140 w 744"/>
                  <a:gd name="T15" fmla="*/ 150 h 152"/>
                  <a:gd name="T16" fmla="*/ 124 w 744"/>
                  <a:gd name="T17" fmla="*/ 68 h 152"/>
                  <a:gd name="T18" fmla="*/ 210 w 744"/>
                  <a:gd name="T19" fmla="*/ 4 h 152"/>
                  <a:gd name="T20" fmla="*/ 248 w 744"/>
                  <a:gd name="T21" fmla="*/ 90 h 152"/>
                  <a:gd name="T22" fmla="*/ 220 w 744"/>
                  <a:gd name="T23" fmla="*/ 150 h 152"/>
                  <a:gd name="T24" fmla="*/ 194 w 744"/>
                  <a:gd name="T25" fmla="*/ 86 h 152"/>
                  <a:gd name="T26" fmla="*/ 278 w 744"/>
                  <a:gd name="T27" fmla="*/ 10 h 152"/>
                  <a:gd name="T28" fmla="*/ 328 w 744"/>
                  <a:gd name="T29" fmla="*/ 84 h 152"/>
                  <a:gd name="T30" fmla="*/ 302 w 744"/>
                  <a:gd name="T31" fmla="*/ 146 h 152"/>
                  <a:gd name="T32" fmla="*/ 278 w 744"/>
                  <a:gd name="T33" fmla="*/ 88 h 152"/>
                  <a:gd name="T34" fmla="*/ 368 w 744"/>
                  <a:gd name="T35" fmla="*/ 6 h 152"/>
                  <a:gd name="T36" fmla="*/ 434 w 744"/>
                  <a:gd name="T37" fmla="*/ 64 h 152"/>
                  <a:gd name="T38" fmla="*/ 408 w 744"/>
                  <a:gd name="T39" fmla="*/ 146 h 152"/>
                  <a:gd name="T40" fmla="*/ 382 w 744"/>
                  <a:gd name="T41" fmla="*/ 84 h 152"/>
                  <a:gd name="T42" fmla="*/ 476 w 744"/>
                  <a:gd name="T43" fmla="*/ 6 h 152"/>
                  <a:gd name="T44" fmla="*/ 522 w 744"/>
                  <a:gd name="T45" fmla="*/ 76 h 152"/>
                  <a:gd name="T46" fmla="*/ 498 w 744"/>
                  <a:gd name="T47" fmla="*/ 148 h 152"/>
                  <a:gd name="T48" fmla="*/ 474 w 744"/>
                  <a:gd name="T49" fmla="*/ 72 h 152"/>
                  <a:gd name="T50" fmla="*/ 564 w 744"/>
                  <a:gd name="T51" fmla="*/ 8 h 152"/>
                  <a:gd name="T52" fmla="*/ 612 w 744"/>
                  <a:gd name="T53" fmla="*/ 86 h 152"/>
                  <a:gd name="T54" fmla="*/ 574 w 744"/>
                  <a:gd name="T55" fmla="*/ 148 h 152"/>
                  <a:gd name="T56" fmla="*/ 552 w 744"/>
                  <a:gd name="T57" fmla="*/ 76 h 152"/>
                  <a:gd name="T58" fmla="*/ 638 w 744"/>
                  <a:gd name="T59" fmla="*/ 8 h 152"/>
                  <a:gd name="T60" fmla="*/ 688 w 744"/>
                  <a:gd name="T61" fmla="*/ 62 h 152"/>
                  <a:gd name="T62" fmla="*/ 744 w 744"/>
                  <a:gd name="T63" fmla="*/ 7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4" h="152">
                    <a:moveTo>
                      <a:pt x="0" y="82"/>
                    </a:moveTo>
                    <a:cubicBezTo>
                      <a:pt x="26" y="44"/>
                      <a:pt x="52" y="6"/>
                      <a:pt x="68" y="6"/>
                    </a:cubicBezTo>
                    <a:cubicBezTo>
                      <a:pt x="84" y="6"/>
                      <a:pt x="98" y="59"/>
                      <a:pt x="98" y="82"/>
                    </a:cubicBezTo>
                    <a:cubicBezTo>
                      <a:pt x="98" y="105"/>
                      <a:pt x="77" y="147"/>
                      <a:pt x="70" y="146"/>
                    </a:cubicBezTo>
                    <a:cubicBezTo>
                      <a:pt x="63" y="145"/>
                      <a:pt x="44" y="97"/>
                      <a:pt x="54" y="74"/>
                    </a:cubicBezTo>
                    <a:cubicBezTo>
                      <a:pt x="64" y="51"/>
                      <a:pt x="111" y="7"/>
                      <a:pt x="130" y="8"/>
                    </a:cubicBezTo>
                    <a:cubicBezTo>
                      <a:pt x="149" y="9"/>
                      <a:pt x="168" y="54"/>
                      <a:pt x="170" y="78"/>
                    </a:cubicBezTo>
                    <a:cubicBezTo>
                      <a:pt x="172" y="102"/>
                      <a:pt x="148" y="152"/>
                      <a:pt x="140" y="150"/>
                    </a:cubicBezTo>
                    <a:cubicBezTo>
                      <a:pt x="132" y="148"/>
                      <a:pt x="112" y="92"/>
                      <a:pt x="124" y="68"/>
                    </a:cubicBezTo>
                    <a:cubicBezTo>
                      <a:pt x="136" y="44"/>
                      <a:pt x="189" y="0"/>
                      <a:pt x="210" y="4"/>
                    </a:cubicBezTo>
                    <a:cubicBezTo>
                      <a:pt x="231" y="8"/>
                      <a:pt x="246" y="66"/>
                      <a:pt x="248" y="90"/>
                    </a:cubicBezTo>
                    <a:cubicBezTo>
                      <a:pt x="250" y="114"/>
                      <a:pt x="229" y="151"/>
                      <a:pt x="220" y="150"/>
                    </a:cubicBezTo>
                    <a:cubicBezTo>
                      <a:pt x="211" y="149"/>
                      <a:pt x="184" y="109"/>
                      <a:pt x="194" y="86"/>
                    </a:cubicBezTo>
                    <a:cubicBezTo>
                      <a:pt x="204" y="63"/>
                      <a:pt x="256" y="10"/>
                      <a:pt x="278" y="10"/>
                    </a:cubicBezTo>
                    <a:cubicBezTo>
                      <a:pt x="300" y="10"/>
                      <a:pt x="324" y="61"/>
                      <a:pt x="328" y="84"/>
                    </a:cubicBezTo>
                    <a:cubicBezTo>
                      <a:pt x="332" y="107"/>
                      <a:pt x="310" y="145"/>
                      <a:pt x="302" y="146"/>
                    </a:cubicBezTo>
                    <a:cubicBezTo>
                      <a:pt x="294" y="147"/>
                      <a:pt x="267" y="111"/>
                      <a:pt x="278" y="88"/>
                    </a:cubicBezTo>
                    <a:cubicBezTo>
                      <a:pt x="289" y="65"/>
                      <a:pt x="342" y="10"/>
                      <a:pt x="368" y="6"/>
                    </a:cubicBezTo>
                    <a:cubicBezTo>
                      <a:pt x="394" y="2"/>
                      <a:pt x="427" y="41"/>
                      <a:pt x="434" y="64"/>
                    </a:cubicBezTo>
                    <a:cubicBezTo>
                      <a:pt x="441" y="87"/>
                      <a:pt x="417" y="143"/>
                      <a:pt x="408" y="146"/>
                    </a:cubicBezTo>
                    <a:cubicBezTo>
                      <a:pt x="399" y="149"/>
                      <a:pt x="371" y="107"/>
                      <a:pt x="382" y="84"/>
                    </a:cubicBezTo>
                    <a:cubicBezTo>
                      <a:pt x="393" y="61"/>
                      <a:pt x="453" y="7"/>
                      <a:pt x="476" y="6"/>
                    </a:cubicBezTo>
                    <a:cubicBezTo>
                      <a:pt x="499" y="5"/>
                      <a:pt x="518" y="52"/>
                      <a:pt x="522" y="76"/>
                    </a:cubicBezTo>
                    <a:cubicBezTo>
                      <a:pt x="526" y="100"/>
                      <a:pt x="506" y="149"/>
                      <a:pt x="498" y="148"/>
                    </a:cubicBezTo>
                    <a:cubicBezTo>
                      <a:pt x="490" y="147"/>
                      <a:pt x="463" y="95"/>
                      <a:pt x="474" y="72"/>
                    </a:cubicBezTo>
                    <a:cubicBezTo>
                      <a:pt x="485" y="49"/>
                      <a:pt x="541" y="6"/>
                      <a:pt x="564" y="8"/>
                    </a:cubicBezTo>
                    <a:cubicBezTo>
                      <a:pt x="587" y="10"/>
                      <a:pt x="610" y="63"/>
                      <a:pt x="612" y="86"/>
                    </a:cubicBezTo>
                    <a:cubicBezTo>
                      <a:pt x="614" y="109"/>
                      <a:pt x="584" y="150"/>
                      <a:pt x="574" y="148"/>
                    </a:cubicBezTo>
                    <a:cubicBezTo>
                      <a:pt x="564" y="146"/>
                      <a:pt x="541" y="99"/>
                      <a:pt x="552" y="76"/>
                    </a:cubicBezTo>
                    <a:cubicBezTo>
                      <a:pt x="563" y="53"/>
                      <a:pt x="615" y="10"/>
                      <a:pt x="638" y="8"/>
                    </a:cubicBezTo>
                    <a:cubicBezTo>
                      <a:pt x="661" y="6"/>
                      <a:pt x="670" y="52"/>
                      <a:pt x="688" y="62"/>
                    </a:cubicBezTo>
                    <a:cubicBezTo>
                      <a:pt x="706" y="72"/>
                      <a:pt x="735" y="69"/>
                      <a:pt x="744" y="7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Freeform 62"/>
              <p:cNvSpPr>
                <a:spLocks/>
              </p:cNvSpPr>
              <p:nvPr/>
            </p:nvSpPr>
            <p:spPr bwMode="auto">
              <a:xfrm>
                <a:off x="2594" y="2998"/>
                <a:ext cx="400" cy="72"/>
              </a:xfrm>
              <a:custGeom>
                <a:avLst/>
                <a:gdLst>
                  <a:gd name="T0" fmla="*/ 0 w 616"/>
                  <a:gd name="T1" fmla="*/ 86 h 170"/>
                  <a:gd name="T2" fmla="*/ 82 w 616"/>
                  <a:gd name="T3" fmla="*/ 12 h 170"/>
                  <a:gd name="T4" fmla="*/ 168 w 616"/>
                  <a:gd name="T5" fmla="*/ 160 h 170"/>
                  <a:gd name="T6" fmla="*/ 276 w 616"/>
                  <a:gd name="T7" fmla="*/ 10 h 170"/>
                  <a:gd name="T8" fmla="*/ 368 w 616"/>
                  <a:gd name="T9" fmla="*/ 154 h 170"/>
                  <a:gd name="T10" fmla="*/ 460 w 616"/>
                  <a:gd name="T11" fmla="*/ 12 h 170"/>
                  <a:gd name="T12" fmla="*/ 546 w 616"/>
                  <a:gd name="T13" fmla="*/ 158 h 170"/>
                  <a:gd name="T14" fmla="*/ 616 w 616"/>
                  <a:gd name="T15" fmla="*/ 84 h 1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6" h="170">
                    <a:moveTo>
                      <a:pt x="0" y="86"/>
                    </a:moveTo>
                    <a:cubicBezTo>
                      <a:pt x="27" y="43"/>
                      <a:pt x="54" y="0"/>
                      <a:pt x="82" y="12"/>
                    </a:cubicBezTo>
                    <a:cubicBezTo>
                      <a:pt x="110" y="24"/>
                      <a:pt x="136" y="160"/>
                      <a:pt x="168" y="160"/>
                    </a:cubicBezTo>
                    <a:cubicBezTo>
                      <a:pt x="200" y="160"/>
                      <a:pt x="243" y="11"/>
                      <a:pt x="276" y="10"/>
                    </a:cubicBezTo>
                    <a:cubicBezTo>
                      <a:pt x="309" y="9"/>
                      <a:pt x="337" y="154"/>
                      <a:pt x="368" y="154"/>
                    </a:cubicBezTo>
                    <a:cubicBezTo>
                      <a:pt x="399" y="154"/>
                      <a:pt x="430" y="11"/>
                      <a:pt x="460" y="12"/>
                    </a:cubicBezTo>
                    <a:cubicBezTo>
                      <a:pt x="490" y="13"/>
                      <a:pt x="520" y="146"/>
                      <a:pt x="546" y="158"/>
                    </a:cubicBezTo>
                    <a:cubicBezTo>
                      <a:pt x="572" y="170"/>
                      <a:pt x="605" y="96"/>
                      <a:pt x="616" y="8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Line 63"/>
              <p:cNvSpPr>
                <a:spLocks noChangeShapeType="1"/>
              </p:cNvSpPr>
              <p:nvPr/>
            </p:nvSpPr>
            <p:spPr bwMode="auto">
              <a:xfrm>
                <a:off x="2152" y="3034"/>
                <a:ext cx="43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Line 64"/>
              <p:cNvSpPr>
                <a:spLocks noChangeShapeType="1"/>
              </p:cNvSpPr>
              <p:nvPr/>
            </p:nvSpPr>
            <p:spPr bwMode="auto">
              <a:xfrm>
                <a:off x="2588" y="2694"/>
                <a:ext cx="43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Line 65"/>
              <p:cNvSpPr>
                <a:spLocks noChangeShapeType="1"/>
              </p:cNvSpPr>
              <p:nvPr/>
            </p:nvSpPr>
            <p:spPr bwMode="auto">
              <a:xfrm flipV="1">
                <a:off x="2590" y="2694"/>
                <a:ext cx="0" cy="34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 name="Text Box 66"/>
            <p:cNvSpPr txBox="1">
              <a:spLocks noChangeArrowheads="1"/>
            </p:cNvSpPr>
            <p:nvPr/>
          </p:nvSpPr>
          <p:spPr bwMode="auto">
            <a:xfrm>
              <a:off x="675" y="2958"/>
              <a:ext cx="3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solidFill>
                    <a:schemeClr val="tx1"/>
                  </a:solidFill>
                  <a:latin typeface="Times New Roman" pitchFamily="18" charset="0"/>
                </a:rPr>
                <a:t>q</a:t>
              </a:r>
            </a:p>
          </p:txBody>
        </p:sp>
        <p:sp>
          <p:nvSpPr>
            <p:cNvPr id="12" name="Text Box 67"/>
            <p:cNvSpPr txBox="1">
              <a:spLocks noChangeArrowheads="1"/>
            </p:cNvSpPr>
            <p:nvPr/>
          </p:nvSpPr>
          <p:spPr bwMode="auto">
            <a:xfrm>
              <a:off x="1756" y="2526"/>
              <a:ext cx="3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solidFill>
                    <a:schemeClr val="tx1"/>
                  </a:solidFill>
                  <a:latin typeface="Times New Roman" pitchFamily="18" charset="0"/>
                </a:rPr>
                <a:t>q</a:t>
              </a:r>
            </a:p>
          </p:txBody>
        </p:sp>
        <p:sp>
          <p:nvSpPr>
            <p:cNvPr id="13" name="Text Box 68"/>
            <p:cNvSpPr txBox="1">
              <a:spLocks noChangeArrowheads="1"/>
            </p:cNvSpPr>
            <p:nvPr/>
          </p:nvSpPr>
          <p:spPr bwMode="auto">
            <a:xfrm>
              <a:off x="659" y="2526"/>
              <a:ext cx="29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solidFill>
                    <a:schemeClr val="tx1"/>
                  </a:solidFill>
                  <a:latin typeface="Times New Roman" pitchFamily="18" charset="0"/>
                </a:rPr>
                <a:t>g</a:t>
              </a:r>
            </a:p>
          </p:txBody>
        </p:sp>
        <p:sp>
          <p:nvSpPr>
            <p:cNvPr id="14" name="Text Box 69"/>
            <p:cNvSpPr txBox="1">
              <a:spLocks noChangeArrowheads="1"/>
            </p:cNvSpPr>
            <p:nvPr/>
          </p:nvSpPr>
          <p:spPr bwMode="auto">
            <a:xfrm>
              <a:off x="1735" y="2950"/>
              <a:ext cx="28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solidFill>
                    <a:schemeClr val="tx1"/>
                  </a:solidFill>
                  <a:latin typeface="Symbol" pitchFamily="18" charset="2"/>
                </a:rPr>
                <a:t>g</a:t>
              </a:r>
            </a:p>
          </p:txBody>
        </p:sp>
      </p:grpSp>
      <p:grpSp>
        <p:nvGrpSpPr>
          <p:cNvPr id="20" name="Group 28"/>
          <p:cNvGrpSpPr>
            <a:grpSpLocks/>
          </p:cNvGrpSpPr>
          <p:nvPr/>
        </p:nvGrpSpPr>
        <p:grpSpPr bwMode="auto">
          <a:xfrm>
            <a:off x="7380312" y="3429000"/>
            <a:ext cx="1113027" cy="813030"/>
            <a:chOff x="724" y="3120"/>
            <a:chExt cx="1253" cy="955"/>
          </a:xfrm>
        </p:grpSpPr>
        <p:sp>
          <p:nvSpPr>
            <p:cNvPr id="21" name="Line 29"/>
            <p:cNvSpPr>
              <a:spLocks noChangeShapeType="1"/>
            </p:cNvSpPr>
            <p:nvPr/>
          </p:nvSpPr>
          <p:spPr bwMode="auto">
            <a:xfrm rot="19557788" flipV="1">
              <a:off x="859" y="3640"/>
              <a:ext cx="373" cy="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Freeform 30"/>
            <p:cNvSpPr>
              <a:spLocks/>
            </p:cNvSpPr>
            <p:nvPr/>
          </p:nvSpPr>
          <p:spPr bwMode="auto">
            <a:xfrm rot="2500574">
              <a:off x="1338" y="3639"/>
              <a:ext cx="400" cy="72"/>
            </a:xfrm>
            <a:custGeom>
              <a:avLst/>
              <a:gdLst>
                <a:gd name="T0" fmla="*/ 0 w 616"/>
                <a:gd name="T1" fmla="*/ 86 h 170"/>
                <a:gd name="T2" fmla="*/ 82 w 616"/>
                <a:gd name="T3" fmla="*/ 12 h 170"/>
                <a:gd name="T4" fmla="*/ 168 w 616"/>
                <a:gd name="T5" fmla="*/ 160 h 170"/>
                <a:gd name="T6" fmla="*/ 276 w 616"/>
                <a:gd name="T7" fmla="*/ 10 h 170"/>
                <a:gd name="T8" fmla="*/ 368 w 616"/>
                <a:gd name="T9" fmla="*/ 154 h 170"/>
                <a:gd name="T10" fmla="*/ 460 w 616"/>
                <a:gd name="T11" fmla="*/ 12 h 170"/>
                <a:gd name="T12" fmla="*/ 546 w 616"/>
                <a:gd name="T13" fmla="*/ 158 h 170"/>
                <a:gd name="T14" fmla="*/ 616 w 616"/>
                <a:gd name="T15" fmla="*/ 84 h 1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6" h="170">
                  <a:moveTo>
                    <a:pt x="0" y="86"/>
                  </a:moveTo>
                  <a:cubicBezTo>
                    <a:pt x="27" y="43"/>
                    <a:pt x="54" y="0"/>
                    <a:pt x="82" y="12"/>
                  </a:cubicBezTo>
                  <a:cubicBezTo>
                    <a:pt x="110" y="24"/>
                    <a:pt x="136" y="160"/>
                    <a:pt x="168" y="160"/>
                  </a:cubicBezTo>
                  <a:cubicBezTo>
                    <a:pt x="200" y="160"/>
                    <a:pt x="243" y="11"/>
                    <a:pt x="276" y="10"/>
                  </a:cubicBezTo>
                  <a:cubicBezTo>
                    <a:pt x="309" y="9"/>
                    <a:pt x="337" y="154"/>
                    <a:pt x="368" y="154"/>
                  </a:cubicBezTo>
                  <a:cubicBezTo>
                    <a:pt x="399" y="154"/>
                    <a:pt x="430" y="11"/>
                    <a:pt x="460" y="12"/>
                  </a:cubicBezTo>
                  <a:cubicBezTo>
                    <a:pt x="490" y="13"/>
                    <a:pt x="520" y="146"/>
                    <a:pt x="546" y="158"/>
                  </a:cubicBezTo>
                  <a:cubicBezTo>
                    <a:pt x="572" y="170"/>
                    <a:pt x="605" y="96"/>
                    <a:pt x="616" y="8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31"/>
            <p:cNvSpPr txBox="1">
              <a:spLocks noChangeArrowheads="1"/>
            </p:cNvSpPr>
            <p:nvPr/>
          </p:nvSpPr>
          <p:spPr bwMode="auto">
            <a:xfrm>
              <a:off x="1686" y="3713"/>
              <a:ext cx="291" cy="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solidFill>
                    <a:schemeClr val="tx1"/>
                  </a:solidFill>
                  <a:latin typeface="Symbol" pitchFamily="18" charset="2"/>
                </a:rPr>
                <a:t>g</a:t>
              </a:r>
              <a:endParaRPr lang="en-US" sz="1400">
                <a:latin typeface="Symbol" pitchFamily="18" charset="2"/>
              </a:endParaRPr>
            </a:p>
          </p:txBody>
        </p:sp>
        <p:sp>
          <p:nvSpPr>
            <p:cNvPr id="24" name="Oval 32"/>
            <p:cNvSpPr>
              <a:spLocks noChangeArrowheads="1"/>
            </p:cNvSpPr>
            <p:nvPr/>
          </p:nvSpPr>
          <p:spPr bwMode="auto">
            <a:xfrm>
              <a:off x="1136" y="3424"/>
              <a:ext cx="288" cy="14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33"/>
            <p:cNvSpPr>
              <a:spLocks noChangeShapeType="1"/>
            </p:cNvSpPr>
            <p:nvPr/>
          </p:nvSpPr>
          <p:spPr bwMode="auto">
            <a:xfrm rot="-19557788" flipH="1" flipV="1">
              <a:off x="859" y="3265"/>
              <a:ext cx="373" cy="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Line 34"/>
            <p:cNvSpPr>
              <a:spLocks noChangeShapeType="1"/>
            </p:cNvSpPr>
            <p:nvPr/>
          </p:nvSpPr>
          <p:spPr bwMode="auto">
            <a:xfrm rot="19557788" flipV="1">
              <a:off x="1351" y="3277"/>
              <a:ext cx="373" cy="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Text Box 35"/>
            <p:cNvSpPr txBox="1">
              <a:spLocks noChangeArrowheads="1"/>
            </p:cNvSpPr>
            <p:nvPr/>
          </p:nvSpPr>
          <p:spPr bwMode="auto">
            <a:xfrm>
              <a:off x="1650" y="3137"/>
              <a:ext cx="320" cy="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solidFill>
                    <a:schemeClr val="tx1"/>
                  </a:solidFill>
                  <a:latin typeface="Symbol" pitchFamily="18" charset="2"/>
                </a:rPr>
                <a:t>p</a:t>
              </a:r>
              <a:endParaRPr lang="en-US" sz="1400" dirty="0">
                <a:latin typeface="Symbol" pitchFamily="18" charset="2"/>
              </a:endParaRPr>
            </a:p>
          </p:txBody>
        </p:sp>
        <p:sp>
          <p:nvSpPr>
            <p:cNvPr id="28" name="Text Box 36"/>
            <p:cNvSpPr txBox="1">
              <a:spLocks noChangeArrowheads="1"/>
            </p:cNvSpPr>
            <p:nvPr/>
          </p:nvSpPr>
          <p:spPr bwMode="auto">
            <a:xfrm>
              <a:off x="724" y="3692"/>
              <a:ext cx="320" cy="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solidFill>
                    <a:schemeClr val="tx1"/>
                  </a:solidFill>
                  <a:latin typeface="Symbol" pitchFamily="18" charset="2"/>
                </a:rPr>
                <a:t>r</a:t>
              </a:r>
              <a:endParaRPr lang="en-US" sz="1400" dirty="0">
                <a:latin typeface="Symbol" pitchFamily="18" charset="2"/>
              </a:endParaRPr>
            </a:p>
          </p:txBody>
        </p:sp>
        <p:sp>
          <p:nvSpPr>
            <p:cNvPr id="29" name="Text Box 37"/>
            <p:cNvSpPr txBox="1">
              <a:spLocks noChangeArrowheads="1"/>
            </p:cNvSpPr>
            <p:nvPr/>
          </p:nvSpPr>
          <p:spPr bwMode="auto">
            <a:xfrm>
              <a:off x="731" y="3120"/>
              <a:ext cx="320" cy="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solidFill>
                    <a:schemeClr val="tx1"/>
                  </a:solidFill>
                  <a:latin typeface="Symbol" pitchFamily="18" charset="2"/>
                </a:rPr>
                <a:t>p</a:t>
              </a:r>
              <a:endParaRPr lang="en-US" sz="1400">
                <a:latin typeface="Symbol" pitchFamily="18" charset="2"/>
              </a:endParaRPr>
            </a:p>
          </p:txBody>
        </p:sp>
      </p:grpSp>
      <p:sp>
        <p:nvSpPr>
          <p:cNvPr id="30" name="Text Box 9"/>
          <p:cNvSpPr txBox="1">
            <a:spLocks noChangeArrowheads="1"/>
          </p:cNvSpPr>
          <p:nvPr/>
        </p:nvSpPr>
        <p:spPr bwMode="auto">
          <a:xfrm>
            <a:off x="179512" y="6042392"/>
            <a:ext cx="8784976" cy="707886"/>
          </a:xfrm>
          <a:prstGeom prst="rect">
            <a:avLst/>
          </a:prstGeom>
          <a:solidFill>
            <a:schemeClr val="accent2"/>
          </a:solidFill>
          <a:ln w="9525">
            <a:noFill/>
            <a:miter lim="800000"/>
            <a:headEnd/>
            <a:tailEnd/>
          </a:ln>
        </p:spPr>
        <p:txBody>
          <a:bodyPr wrap="square">
            <a:spAutoFit/>
          </a:bodyPr>
          <a:lstStyle/>
          <a:p>
            <a:pPr algn="ctr"/>
            <a:r>
              <a:rPr lang="en-US" sz="2000" dirty="0" smtClean="0">
                <a:solidFill>
                  <a:srgbClr val="0000FF"/>
                </a:solidFill>
                <a:sym typeface="Wingdings" panose="05000000000000000000" pitchFamily="2" charset="2"/>
              </a:rPr>
              <a:t>Early emission </a:t>
            </a:r>
            <a:r>
              <a:rPr lang="en-US" sz="2000" dirty="0">
                <a:solidFill>
                  <a:srgbClr val="0000FF"/>
                </a:solidFill>
                <a:sym typeface="Wingdings" panose="05000000000000000000" pitchFamily="2" charset="2"/>
              </a:rPr>
              <a:t></a:t>
            </a:r>
            <a:r>
              <a:rPr lang="en-US" sz="2000" dirty="0" smtClean="0">
                <a:solidFill>
                  <a:srgbClr val="0000FF"/>
                </a:solidFill>
              </a:rPr>
              <a:t>High yield </a:t>
            </a:r>
            <a:r>
              <a:rPr lang="en-US" sz="2000" dirty="0" smtClean="0">
                <a:solidFill>
                  <a:srgbClr val="0000FF"/>
                </a:solidFill>
                <a:sym typeface="Wingdings" panose="05000000000000000000" pitchFamily="2" charset="2"/>
              </a:rPr>
              <a:t> high T </a:t>
            </a:r>
          </a:p>
          <a:p>
            <a:pPr algn="ctr"/>
            <a:r>
              <a:rPr lang="en-US" sz="2000" dirty="0">
                <a:solidFill>
                  <a:srgbClr val="0000FF"/>
                </a:solidFill>
                <a:sym typeface="Wingdings" panose="05000000000000000000" pitchFamily="2" charset="2"/>
              </a:rPr>
              <a:t>L</a:t>
            </a:r>
            <a:r>
              <a:rPr lang="en-US" sz="2000" dirty="0" smtClean="0">
                <a:solidFill>
                  <a:srgbClr val="0000FF"/>
                </a:solidFill>
                <a:sym typeface="Wingdings" panose="05000000000000000000" pitchFamily="2" charset="2"/>
              </a:rPr>
              <a:t>ate emission  Long in-medium time  Large Doppler shift</a:t>
            </a:r>
            <a:endParaRPr lang="en-US" sz="2000" dirty="0" smtClean="0">
              <a:solidFill>
                <a:srgbClr val="0000FF"/>
              </a:solidFill>
            </a:endParaRPr>
          </a:p>
        </p:txBody>
      </p:sp>
    </p:spTree>
    <p:extLst>
      <p:ext uri="{BB962C8B-B14F-4D97-AF65-F5344CB8AC3E}">
        <p14:creationId xmlns:p14="http://schemas.microsoft.com/office/powerpoint/2010/main" val="11208326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6</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sp>
        <p:nvSpPr>
          <p:cNvPr id="8" name="Title 2"/>
          <p:cNvSpPr>
            <a:spLocks noGrp="1"/>
          </p:cNvSpPr>
          <p:nvPr>
            <p:ph type="title"/>
          </p:nvPr>
        </p:nvSpPr>
        <p:spPr>
          <a:xfrm>
            <a:off x="0" y="133350"/>
            <a:ext cx="9144000" cy="457200"/>
          </a:xfrm>
        </p:spPr>
        <p:txBody>
          <a:bodyPr/>
          <a:lstStyle/>
          <a:p>
            <a:r>
              <a:rPr lang="en-US" dirty="0" smtClean="0"/>
              <a:t>Direct Photon Emission from 200 GeV </a:t>
            </a:r>
            <a:r>
              <a:rPr lang="en-US" dirty="0" err="1" smtClean="0"/>
              <a:t>Au+Au</a:t>
            </a:r>
            <a:r>
              <a:rPr lang="en-US" dirty="0" smtClean="0"/>
              <a:t> </a:t>
            </a:r>
            <a:endParaRPr lang="en-US" dirty="0"/>
          </a:p>
        </p:txBody>
      </p:sp>
      <p:pic>
        <p:nvPicPr>
          <p:cNvPr id="10" name="Picture 9"/>
          <p:cNvPicPr>
            <a:picLocks noChangeAspect="1"/>
          </p:cNvPicPr>
          <p:nvPr/>
        </p:nvPicPr>
        <p:blipFill>
          <a:blip r:embed="rId3"/>
          <a:stretch>
            <a:fillRect/>
          </a:stretch>
        </p:blipFill>
        <p:spPr>
          <a:xfrm>
            <a:off x="256032" y="766351"/>
            <a:ext cx="3905250" cy="5008656"/>
          </a:xfrm>
          <a:prstGeom prst="rect">
            <a:avLst/>
          </a:prstGeom>
        </p:spPr>
      </p:pic>
      <p:pic>
        <p:nvPicPr>
          <p:cNvPr id="11" name="Picture 10"/>
          <p:cNvPicPr>
            <a:picLocks noChangeAspect="1"/>
          </p:cNvPicPr>
          <p:nvPr/>
        </p:nvPicPr>
        <p:blipFill>
          <a:blip r:embed="rId4"/>
          <a:stretch>
            <a:fillRect/>
          </a:stretch>
        </p:blipFill>
        <p:spPr>
          <a:xfrm>
            <a:off x="4627690" y="884411"/>
            <a:ext cx="4068254" cy="4927172"/>
          </a:xfrm>
          <a:prstGeom prst="rect">
            <a:avLst/>
          </a:prstGeom>
        </p:spPr>
      </p:pic>
      <p:sp>
        <p:nvSpPr>
          <p:cNvPr id="12" name="TextBox 11"/>
          <p:cNvSpPr txBox="1"/>
          <p:nvPr/>
        </p:nvSpPr>
        <p:spPr>
          <a:xfrm>
            <a:off x="402336" y="672469"/>
            <a:ext cx="3241337" cy="307777"/>
          </a:xfrm>
          <a:prstGeom prst="rect">
            <a:avLst/>
          </a:prstGeom>
          <a:noFill/>
        </p:spPr>
        <p:txBody>
          <a:bodyPr wrap="none" rtlCol="0">
            <a:spAutoFit/>
          </a:bodyPr>
          <a:lstStyle/>
          <a:p>
            <a:r>
              <a:rPr lang="en-US" sz="1400" i="1" dirty="0" smtClean="0">
                <a:solidFill>
                  <a:schemeClr val="accent2"/>
                </a:solidFill>
              </a:rPr>
              <a:t>PHENIX: Phys. Rev. C 91 064904 (2015)</a:t>
            </a:r>
            <a:endParaRPr lang="en-US" sz="1400" i="1" dirty="0">
              <a:solidFill>
                <a:schemeClr val="accent2"/>
              </a:solidFill>
            </a:endParaRPr>
          </a:p>
        </p:txBody>
      </p:sp>
      <mc:AlternateContent xmlns:mc="http://schemas.openxmlformats.org/markup-compatibility/2006" xmlns:a14="http://schemas.microsoft.com/office/drawing/2010/main">
        <mc:Choice Requires="a14">
          <p:sp>
            <p:nvSpPr>
              <p:cNvPr id="13" name="TextBox 12"/>
              <p:cNvSpPr txBox="1"/>
              <p:nvPr/>
            </p:nvSpPr>
            <p:spPr>
              <a:xfrm>
                <a:off x="1547664" y="5766685"/>
                <a:ext cx="6408712" cy="707886"/>
              </a:xfrm>
              <a:prstGeom prst="rect">
                <a:avLst/>
              </a:prstGeom>
              <a:solidFill>
                <a:schemeClr val="accent2"/>
              </a:solidFill>
            </p:spPr>
            <p:txBody>
              <a:bodyPr wrap="square" rtlCol="0">
                <a:spAutoFit/>
              </a:bodyPr>
              <a:lstStyle/>
              <a:p>
                <a:pPr algn="ctr"/>
                <a:r>
                  <a:rPr lang="en-US" sz="2000" dirty="0" smtClean="0">
                    <a:solidFill>
                      <a:srgbClr val="FFFF00"/>
                    </a:solidFill>
                  </a:rPr>
                  <a:t>Large direct photon excess</a:t>
                </a:r>
              </a:p>
              <a:p>
                <a:pPr algn="ctr"/>
                <a:r>
                  <a:rPr lang="en-US" sz="2000" dirty="0">
                    <a:solidFill>
                      <a:srgbClr val="FFFF00"/>
                    </a:solidFill>
                  </a:rPr>
                  <a:t>yi</a:t>
                </a:r>
                <a:r>
                  <a:rPr lang="en-US" sz="2000" dirty="0" smtClean="0">
                    <a:solidFill>
                      <a:srgbClr val="FFFF00"/>
                    </a:solidFill>
                  </a:rPr>
                  <a:t>eld with inv. slope T ~ 240 MeV </a:t>
                </a:r>
                <a:endParaRPr lang="en-US" sz="2000" dirty="0">
                  <a:solidFill>
                    <a:srgbClr val="FFFF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547664" y="5766685"/>
                <a:ext cx="6408712" cy="707886"/>
              </a:xfrm>
              <a:prstGeom prst="rect">
                <a:avLst/>
              </a:prstGeom>
              <a:blipFill rotWithShape="1">
                <a:blip r:embed="rId5"/>
                <a:stretch>
                  <a:fillRect/>
                </a:stretch>
              </a:blipFill>
            </p:spPr>
            <p:txBody>
              <a:bodyPr/>
              <a:lstStyle/>
              <a:p>
                <a:r>
                  <a:rPr lang="en-US">
                    <a:noFill/>
                  </a:rPr>
                  <a:t> </a:t>
                </a:r>
              </a:p>
            </p:txBody>
          </p:sp>
        </mc:Fallback>
      </mc:AlternateContent>
      <p:sp>
        <p:nvSpPr>
          <p:cNvPr id="14" name="TextBox 13"/>
          <p:cNvSpPr txBox="1"/>
          <p:nvPr/>
        </p:nvSpPr>
        <p:spPr>
          <a:xfrm>
            <a:off x="5410646" y="767098"/>
            <a:ext cx="3397206" cy="276999"/>
          </a:xfrm>
          <a:prstGeom prst="rect">
            <a:avLst/>
          </a:prstGeom>
          <a:noFill/>
        </p:spPr>
        <p:txBody>
          <a:bodyPr wrap="square" rtlCol="0">
            <a:spAutoFit/>
          </a:bodyPr>
          <a:lstStyle/>
          <a:p>
            <a:r>
              <a:rPr lang="en-US" sz="1200" b="0" dirty="0" smtClean="0"/>
              <a:t>Prompt component subtracted</a:t>
            </a:r>
            <a:endParaRPr lang="en-US" sz="1200" b="0" dirty="0"/>
          </a:p>
        </p:txBody>
      </p:sp>
    </p:spTree>
    <p:extLst>
      <p:ext uri="{BB962C8B-B14F-4D97-AF65-F5344CB8AC3E}">
        <p14:creationId xmlns:p14="http://schemas.microsoft.com/office/powerpoint/2010/main" val="38146279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7</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9" name="Picture 8"/>
          <p:cNvPicPr>
            <a:picLocks noChangeAspect="1"/>
          </p:cNvPicPr>
          <p:nvPr/>
        </p:nvPicPr>
        <p:blipFill>
          <a:blip r:embed="rId3"/>
          <a:stretch>
            <a:fillRect/>
          </a:stretch>
        </p:blipFill>
        <p:spPr>
          <a:xfrm>
            <a:off x="12583" y="0"/>
            <a:ext cx="9144000" cy="6858000"/>
          </a:xfrm>
          <a:prstGeom prst="rect">
            <a:avLst/>
          </a:prstGeom>
        </p:spPr>
      </p:pic>
      <p:sp>
        <p:nvSpPr>
          <p:cNvPr id="10" name="Rectangle 9"/>
          <p:cNvSpPr/>
          <p:nvPr/>
        </p:nvSpPr>
        <p:spPr>
          <a:xfrm>
            <a:off x="179512" y="6381328"/>
            <a:ext cx="2160240" cy="338554"/>
          </a:xfrm>
          <a:prstGeom prst="rect">
            <a:avLst/>
          </a:prstGeom>
          <a:solidFill>
            <a:schemeClr val="bg1"/>
          </a:solidFill>
        </p:spPr>
        <p:txBody>
          <a:bodyPr wrap="square">
            <a:spAutoFit/>
          </a:bodyPr>
          <a:lstStyle/>
          <a:p>
            <a:r>
              <a:rPr lang="en-US" sz="2400" baseline="30000" dirty="0" err="1"/>
              <a:t>Sanshiro</a:t>
            </a:r>
            <a:r>
              <a:rPr lang="en-US" sz="2400" baseline="30000" dirty="0"/>
              <a:t> Mizuno</a:t>
            </a:r>
            <a:endParaRPr lang="en-US" sz="2400" dirty="0"/>
          </a:p>
        </p:txBody>
      </p:sp>
    </p:spTree>
    <p:extLst>
      <p:ext uri="{BB962C8B-B14F-4D97-AF65-F5344CB8AC3E}">
        <p14:creationId xmlns:p14="http://schemas.microsoft.com/office/powerpoint/2010/main" val="2748122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8</a:t>
            </a:fld>
            <a:endParaRPr lang="en-US" altLang="ja-JP"/>
          </a:p>
        </p:txBody>
      </p:sp>
      <p:sp>
        <p:nvSpPr>
          <p:cNvPr id="6" name="Footer Placeholder 5"/>
          <p:cNvSpPr>
            <a:spLocks noGrp="1"/>
          </p:cNvSpPr>
          <p:nvPr>
            <p:ph type="ftr" sz="quarter" idx="3"/>
          </p:nvPr>
        </p:nvSpPr>
        <p:spPr>
          <a:xfrm>
            <a:off x="5868144" y="6548948"/>
            <a:ext cx="3456384" cy="316310"/>
          </a:xfrm>
        </p:spPr>
        <p:txBody>
          <a:bodyPr/>
          <a:lstStyle/>
          <a:p>
            <a:pPr>
              <a:defRPr/>
            </a:pPr>
            <a:r>
              <a:rPr lang="en-US" altLang="ja-JP" dirty="0" err="1" smtClean="0"/>
              <a:t>E.Kistenev</a:t>
            </a:r>
            <a:r>
              <a:rPr lang="en-US" altLang="ja-JP" dirty="0" smtClean="0"/>
              <a:t>, UTFSM, 2016</a:t>
            </a:r>
            <a:endParaRPr lang="en-US" altLang="ja-JP" dirty="0"/>
          </a:p>
        </p:txBody>
      </p:sp>
      <p:sp>
        <p:nvSpPr>
          <p:cNvPr id="7" name="Title 2"/>
          <p:cNvSpPr>
            <a:spLocks noGrp="1"/>
          </p:cNvSpPr>
          <p:nvPr>
            <p:ph type="title"/>
          </p:nvPr>
        </p:nvSpPr>
        <p:spPr>
          <a:xfrm>
            <a:off x="0" y="0"/>
            <a:ext cx="7956376" cy="548680"/>
          </a:xfrm>
          <a:prstGeom prst="roundRect">
            <a:avLst>
              <a:gd name="adj" fmla="val 0"/>
            </a:avLst>
          </a:prstGeom>
          <a:solidFill>
            <a:srgbClr val="FF0000"/>
          </a:solidFill>
        </p:spPr>
        <p:txBody>
          <a:bodyPr/>
          <a:lstStyle/>
          <a:p>
            <a:r>
              <a:rPr lang="en-US" dirty="0" smtClean="0">
                <a:solidFill>
                  <a:schemeClr val="bg1"/>
                </a:solidFill>
              </a:rPr>
              <a:t>Direct Photons Flow confirmed</a:t>
            </a:r>
            <a:endParaRPr lang="en-US" dirty="0">
              <a:solidFill>
                <a:schemeClr val="bg1"/>
              </a:solidFill>
            </a:endParaRPr>
          </a:p>
        </p:txBody>
      </p:sp>
      <p:sp>
        <p:nvSpPr>
          <p:cNvPr id="8" name="Slide Number Placeholder 3"/>
          <p:cNvSpPr txBox="1">
            <a:spLocks/>
          </p:cNvSpPr>
          <p:nvPr/>
        </p:nvSpPr>
        <p:spPr>
          <a:xfrm>
            <a:off x="3588384" y="6928272"/>
            <a:ext cx="2133600" cy="476250"/>
          </a:xfrm>
          <a:prstGeom prst="rect">
            <a:avLst/>
          </a:prstGeom>
        </p:spPr>
        <p:txBody>
          <a:bodyPr/>
          <a:lstStyle>
            <a:defPPr>
              <a:defRPr lang="ja-JP"/>
            </a:defPPr>
            <a:lvl1pPr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1400" b="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400" b="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1400" b="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1400" b="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1400" b="1" kern="1200">
                <a:solidFill>
                  <a:schemeClr val="tx1"/>
                </a:solidFill>
                <a:latin typeface="Arial" pitchFamily="34" charset="0"/>
                <a:ea typeface="ＭＳ Ｐゴシック" pitchFamily="50" charset="-128"/>
                <a:cs typeface="+mn-cs"/>
              </a:defRPr>
            </a:lvl9pPr>
          </a:lstStyle>
          <a:p>
            <a:pPr>
              <a:defRPr/>
            </a:pPr>
            <a:fld id="{135EE78E-5777-4D05-9851-C078A0AB136D}" type="slidenum">
              <a:rPr lang="en-US" smtClean="0"/>
              <a:pPr>
                <a:defRPr/>
              </a:pPr>
              <a:t>8</a:t>
            </a:fld>
            <a:endParaRPr lang="en-US" dirty="0"/>
          </a:p>
        </p:txBody>
      </p:sp>
      <p:pic>
        <p:nvPicPr>
          <p:cNvPr id="9" name="Picture 8"/>
          <p:cNvPicPr>
            <a:picLocks noChangeAspect="1"/>
          </p:cNvPicPr>
          <p:nvPr/>
        </p:nvPicPr>
        <p:blipFill>
          <a:blip r:embed="rId3"/>
          <a:stretch>
            <a:fillRect/>
          </a:stretch>
        </p:blipFill>
        <p:spPr>
          <a:xfrm>
            <a:off x="10609" y="1052736"/>
            <a:ext cx="9133391" cy="4617720"/>
          </a:xfrm>
          <a:prstGeom prst="rect">
            <a:avLst/>
          </a:prstGeom>
        </p:spPr>
      </p:pic>
      <p:sp>
        <p:nvSpPr>
          <p:cNvPr id="10" name="TextBox 9"/>
          <p:cNvSpPr txBox="1"/>
          <p:nvPr/>
        </p:nvSpPr>
        <p:spPr>
          <a:xfrm>
            <a:off x="0" y="908720"/>
            <a:ext cx="2837636" cy="307777"/>
          </a:xfrm>
          <a:prstGeom prst="rect">
            <a:avLst/>
          </a:prstGeom>
          <a:noFill/>
        </p:spPr>
        <p:txBody>
          <a:bodyPr wrap="none" rtlCol="0">
            <a:spAutoFit/>
          </a:bodyPr>
          <a:lstStyle/>
          <a:p>
            <a:r>
              <a:rPr lang="en-US" sz="1400" i="1" dirty="0" smtClean="0">
                <a:solidFill>
                  <a:schemeClr val="accent2"/>
                </a:solidFill>
              </a:rPr>
              <a:t>PHENIX: arXiv:1509.07758 (2015)</a:t>
            </a:r>
            <a:endParaRPr lang="en-US" sz="1400" i="1" dirty="0">
              <a:solidFill>
                <a:schemeClr val="accent2"/>
              </a:solidFill>
            </a:endParaRPr>
          </a:p>
        </p:txBody>
      </p:sp>
      <p:sp>
        <p:nvSpPr>
          <p:cNvPr id="11" name="TextBox 10"/>
          <p:cNvSpPr txBox="1"/>
          <p:nvPr/>
        </p:nvSpPr>
        <p:spPr>
          <a:xfrm>
            <a:off x="1331640" y="5661248"/>
            <a:ext cx="6192688" cy="830997"/>
          </a:xfrm>
          <a:prstGeom prst="rect">
            <a:avLst/>
          </a:prstGeom>
          <a:solidFill>
            <a:schemeClr val="accent2"/>
          </a:solidFill>
        </p:spPr>
        <p:txBody>
          <a:bodyPr wrap="square" rtlCol="0">
            <a:spAutoFit/>
          </a:bodyPr>
          <a:lstStyle/>
          <a:p>
            <a:pPr algn="ctr"/>
            <a:r>
              <a:rPr lang="en-US" sz="2000" dirty="0">
                <a:solidFill>
                  <a:srgbClr val="0000FF"/>
                </a:solidFill>
              </a:rPr>
              <a:t>L</a:t>
            </a:r>
            <a:r>
              <a:rPr lang="en-US" sz="2000" dirty="0" smtClean="0">
                <a:solidFill>
                  <a:srgbClr val="0000FF"/>
                </a:solidFill>
              </a:rPr>
              <a:t>arge v</a:t>
            </a:r>
            <a:r>
              <a:rPr lang="en-US" sz="2000" baseline="-25000" dirty="0" smtClean="0">
                <a:solidFill>
                  <a:srgbClr val="0000FF"/>
                </a:solidFill>
              </a:rPr>
              <a:t>2</a:t>
            </a:r>
            <a:r>
              <a:rPr lang="en-US" sz="2000" dirty="0" smtClean="0">
                <a:solidFill>
                  <a:srgbClr val="0000FF"/>
                </a:solidFill>
              </a:rPr>
              <a:t> and v</a:t>
            </a:r>
            <a:r>
              <a:rPr lang="en-US" sz="2000" baseline="-25000" dirty="0" smtClean="0">
                <a:solidFill>
                  <a:srgbClr val="0000FF"/>
                </a:solidFill>
              </a:rPr>
              <a:t>3</a:t>
            </a:r>
          </a:p>
          <a:p>
            <a:pPr algn="ctr"/>
            <a:r>
              <a:rPr lang="en-US" sz="2800" baseline="-25000" dirty="0" smtClean="0">
                <a:solidFill>
                  <a:srgbClr val="0000FF"/>
                </a:solidFill>
              </a:rPr>
              <a:t>Consistent with that measured for charged and </a:t>
            </a:r>
            <a:r>
              <a:rPr lang="en-US" sz="2800" baseline="-25000" dirty="0" err="1" smtClean="0">
                <a:solidFill>
                  <a:srgbClr val="0000FF"/>
                </a:solidFill>
                <a:latin typeface="Symbol" charset="2"/>
                <a:cs typeface="Symbol" charset="2"/>
              </a:rPr>
              <a:t>p</a:t>
            </a:r>
            <a:r>
              <a:rPr lang="en-US" sz="2800" baseline="30000" dirty="0" err="1">
                <a:solidFill>
                  <a:srgbClr val="0000FF"/>
                </a:solidFill>
              </a:rPr>
              <a:t>o</a:t>
            </a:r>
            <a:r>
              <a:rPr lang="en-US" sz="2800" baseline="-25000" dirty="0" err="1" smtClean="0">
                <a:solidFill>
                  <a:srgbClr val="0000FF"/>
                </a:solidFill>
              </a:rPr>
              <a:t>’s</a:t>
            </a:r>
            <a:r>
              <a:rPr lang="en-US" sz="2800" dirty="0" smtClean="0">
                <a:solidFill>
                  <a:srgbClr val="0000FF"/>
                </a:solidFill>
              </a:rPr>
              <a:t> </a:t>
            </a:r>
            <a:endParaRPr lang="en-US" sz="2800" dirty="0">
              <a:solidFill>
                <a:srgbClr val="0000FF"/>
              </a:solidFill>
            </a:endParaRPr>
          </a:p>
        </p:txBody>
      </p:sp>
    </p:spTree>
    <p:extLst>
      <p:ext uri="{BB962C8B-B14F-4D97-AF65-F5344CB8AC3E}">
        <p14:creationId xmlns:p14="http://schemas.microsoft.com/office/powerpoint/2010/main" val="95570458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9</a:t>
            </a:fld>
            <a:endParaRPr lang="en-US" altLang="ja-JP"/>
          </a:p>
        </p:txBody>
      </p:sp>
      <p:sp>
        <p:nvSpPr>
          <p:cNvPr id="6" name="Footer Placeholder 5"/>
          <p:cNvSpPr>
            <a:spLocks noGrp="1"/>
          </p:cNvSpPr>
          <p:nvPr>
            <p:ph type="ftr" sz="quarter" idx="3"/>
          </p:nvPr>
        </p:nvSpPr>
        <p:spPr/>
        <p:txBody>
          <a:bodyPr/>
          <a:lstStyle/>
          <a:p>
            <a:pPr algn="r">
              <a:defRPr/>
            </a:pPr>
            <a:r>
              <a:rPr lang="en-US" altLang="ja-JP" dirty="0" err="1" smtClean="0"/>
              <a:t>E.Kistenev</a:t>
            </a:r>
            <a:r>
              <a:rPr lang="en-US" altLang="ja-JP" dirty="0" smtClean="0"/>
              <a:t>, UTFSM, 2016</a:t>
            </a:r>
            <a:endParaRPr lang="en-US" altLang="ja-JP" dirty="0"/>
          </a:p>
        </p:txBody>
      </p:sp>
      <p:pic>
        <p:nvPicPr>
          <p:cNvPr id="7" name="Picture 6"/>
          <p:cNvPicPr>
            <a:picLocks noChangeAspect="1"/>
          </p:cNvPicPr>
          <p:nvPr/>
        </p:nvPicPr>
        <p:blipFill>
          <a:blip r:embed="rId3"/>
          <a:stretch>
            <a:fillRect/>
          </a:stretch>
        </p:blipFill>
        <p:spPr>
          <a:xfrm>
            <a:off x="4134292" y="1052736"/>
            <a:ext cx="5009708" cy="4226803"/>
          </a:xfrm>
          <a:prstGeom prst="rect">
            <a:avLst/>
          </a:prstGeom>
        </p:spPr>
      </p:pic>
      <p:sp>
        <p:nvSpPr>
          <p:cNvPr id="8" name="Content Placeholder 1"/>
          <p:cNvSpPr>
            <a:spLocks noGrp="1"/>
          </p:cNvSpPr>
          <p:nvPr>
            <p:ph idx="1"/>
          </p:nvPr>
        </p:nvSpPr>
        <p:spPr>
          <a:xfrm>
            <a:off x="4916" y="548680"/>
            <a:ext cx="4351059" cy="5754722"/>
          </a:xfrm>
        </p:spPr>
        <p:txBody>
          <a:bodyPr/>
          <a:lstStyle/>
          <a:p>
            <a:pPr marL="0" indent="0">
              <a:lnSpc>
                <a:spcPct val="90000"/>
              </a:lnSpc>
              <a:buNone/>
            </a:pPr>
            <a:r>
              <a:rPr lang="en-US" sz="2000" dirty="0" smtClean="0"/>
              <a:t>Many model calculations and consideration*:</a:t>
            </a:r>
          </a:p>
          <a:p>
            <a:pPr>
              <a:lnSpc>
                <a:spcPct val="90000"/>
              </a:lnSpc>
            </a:pPr>
            <a:r>
              <a:rPr lang="en-US" sz="2000" dirty="0" smtClean="0"/>
              <a:t>More traditional, large contribution from hadron gas</a:t>
            </a:r>
          </a:p>
          <a:p>
            <a:pPr lvl="1">
              <a:lnSpc>
                <a:spcPct val="90000"/>
              </a:lnSpc>
            </a:pPr>
            <a:r>
              <a:rPr lang="en-US" sz="1800" dirty="0" smtClean="0"/>
              <a:t>Thermal rate in QGP &amp; HG, with hydro (viscous/non viscous) or </a:t>
            </a:r>
            <a:r>
              <a:rPr lang="en-US" sz="1800" dirty="0" err="1" smtClean="0"/>
              <a:t>blastwave</a:t>
            </a:r>
            <a:r>
              <a:rPr lang="en-US" sz="1800" dirty="0" smtClean="0"/>
              <a:t> evolution </a:t>
            </a:r>
          </a:p>
          <a:p>
            <a:pPr lvl="1">
              <a:lnSpc>
                <a:spcPct val="90000"/>
              </a:lnSpc>
            </a:pPr>
            <a:r>
              <a:rPr lang="en-US" sz="1800" dirty="0" smtClean="0"/>
              <a:t>Microscopic transport (PHSD)</a:t>
            </a:r>
          </a:p>
          <a:p>
            <a:pPr>
              <a:lnSpc>
                <a:spcPct val="90000"/>
              </a:lnSpc>
            </a:pPr>
            <a:r>
              <a:rPr lang="en-US" sz="2000" dirty="0" smtClean="0"/>
              <a:t> New early contributions </a:t>
            </a:r>
          </a:p>
          <a:p>
            <a:pPr lvl="1">
              <a:lnSpc>
                <a:spcPct val="90000"/>
              </a:lnSpc>
            </a:pPr>
            <a:r>
              <a:rPr lang="en-US" sz="1800" dirty="0" smtClean="0"/>
              <a:t>Non-equilibrium effects (</a:t>
            </a:r>
            <a:r>
              <a:rPr lang="en-US" sz="1800" dirty="0" err="1" smtClean="0"/>
              <a:t>glasma</a:t>
            </a:r>
            <a:r>
              <a:rPr lang="en-US" sz="1800" dirty="0" smtClean="0"/>
              <a:t>, etc.) </a:t>
            </a:r>
          </a:p>
          <a:p>
            <a:pPr lvl="1">
              <a:lnSpc>
                <a:spcPct val="90000"/>
              </a:lnSpc>
            </a:pPr>
            <a:r>
              <a:rPr lang="en-US" sz="1800" dirty="0" smtClean="0"/>
              <a:t>Enhanced thermal emission in large B-fields</a:t>
            </a:r>
          </a:p>
          <a:p>
            <a:pPr lvl="1">
              <a:lnSpc>
                <a:spcPct val="90000"/>
              </a:lnSpc>
            </a:pPr>
            <a:r>
              <a:rPr lang="en-US" sz="1800" dirty="0" smtClean="0"/>
              <a:t>Modified formation time and initial conditions</a:t>
            </a:r>
          </a:p>
          <a:p>
            <a:pPr>
              <a:lnSpc>
                <a:spcPct val="90000"/>
              </a:lnSpc>
            </a:pPr>
            <a:r>
              <a:rPr lang="en-US" sz="2000" dirty="0" smtClean="0"/>
              <a:t>New effects at phase boundary </a:t>
            </a:r>
          </a:p>
          <a:p>
            <a:pPr lvl="1">
              <a:lnSpc>
                <a:spcPct val="90000"/>
              </a:lnSpc>
            </a:pPr>
            <a:r>
              <a:rPr lang="en-US" sz="1800" dirty="0" smtClean="0"/>
              <a:t>Extended emission</a:t>
            </a:r>
          </a:p>
          <a:p>
            <a:pPr lvl="1">
              <a:lnSpc>
                <a:spcPct val="90000"/>
              </a:lnSpc>
            </a:pPr>
            <a:r>
              <a:rPr lang="en-US" sz="1800" dirty="0" smtClean="0"/>
              <a:t>Emission at and after </a:t>
            </a:r>
            <a:r>
              <a:rPr lang="en-US" sz="1800" dirty="0" err="1" smtClean="0"/>
              <a:t>hadronization</a:t>
            </a:r>
            <a:endParaRPr lang="en-US" sz="1800" dirty="0"/>
          </a:p>
        </p:txBody>
      </p:sp>
      <p:sp>
        <p:nvSpPr>
          <p:cNvPr id="9" name="Title 2"/>
          <p:cNvSpPr>
            <a:spLocks noGrp="1"/>
          </p:cNvSpPr>
          <p:nvPr>
            <p:ph type="title"/>
          </p:nvPr>
        </p:nvSpPr>
        <p:spPr>
          <a:xfrm>
            <a:off x="30270" y="4107"/>
            <a:ext cx="5117794" cy="457200"/>
          </a:xfrm>
          <a:solidFill>
            <a:srgbClr val="FF0000"/>
          </a:solidFill>
        </p:spPr>
        <p:txBody>
          <a:bodyPr/>
          <a:lstStyle/>
          <a:p>
            <a:r>
              <a:rPr lang="en-US" dirty="0">
                <a:solidFill>
                  <a:schemeClr val="bg1"/>
                </a:solidFill>
              </a:rPr>
              <a:t>b</a:t>
            </a:r>
            <a:r>
              <a:rPr lang="en-US" dirty="0" smtClean="0">
                <a:solidFill>
                  <a:schemeClr val="bg1"/>
                </a:solidFill>
              </a:rPr>
              <a:t>ut not interpreted …. </a:t>
            </a:r>
            <a:endParaRPr lang="en-US" dirty="0">
              <a:solidFill>
                <a:schemeClr val="bg1"/>
              </a:solidFill>
            </a:endParaRPr>
          </a:p>
        </p:txBody>
      </p:sp>
      <p:sp>
        <p:nvSpPr>
          <p:cNvPr id="11" name="TextBox 10"/>
          <p:cNvSpPr txBox="1"/>
          <p:nvPr/>
        </p:nvSpPr>
        <p:spPr>
          <a:xfrm>
            <a:off x="4427984" y="692696"/>
            <a:ext cx="4004109" cy="338554"/>
          </a:xfrm>
          <a:prstGeom prst="rect">
            <a:avLst/>
          </a:prstGeom>
          <a:noFill/>
        </p:spPr>
        <p:txBody>
          <a:bodyPr wrap="none" rtlCol="0">
            <a:spAutoFit/>
          </a:bodyPr>
          <a:lstStyle/>
          <a:p>
            <a:r>
              <a:rPr lang="en-US" sz="1600" dirty="0" smtClean="0"/>
              <a:t>Example: viscous hydro + thermal emission</a:t>
            </a:r>
            <a:endParaRPr lang="en-US" sz="1600" dirty="0"/>
          </a:p>
        </p:txBody>
      </p:sp>
      <p:sp>
        <p:nvSpPr>
          <p:cNvPr id="12" name="TextBox 11"/>
          <p:cNvSpPr txBox="1"/>
          <p:nvPr/>
        </p:nvSpPr>
        <p:spPr>
          <a:xfrm>
            <a:off x="4499992" y="5157192"/>
            <a:ext cx="4491933" cy="1323439"/>
          </a:xfrm>
          <a:prstGeom prst="rect">
            <a:avLst/>
          </a:prstGeom>
          <a:solidFill>
            <a:schemeClr val="accent2"/>
          </a:solidFill>
        </p:spPr>
        <p:txBody>
          <a:bodyPr wrap="square" rtlCol="0">
            <a:spAutoFit/>
          </a:bodyPr>
          <a:lstStyle/>
          <a:p>
            <a:pPr algn="ctr"/>
            <a:r>
              <a:rPr lang="en-US" sz="2000" dirty="0" smtClean="0">
                <a:solidFill>
                  <a:srgbClr val="FFFF00"/>
                </a:solidFill>
              </a:rPr>
              <a:t>Large yield and </a:t>
            </a:r>
            <a:r>
              <a:rPr lang="en-US" sz="2000" dirty="0" err="1" smtClean="0">
                <a:solidFill>
                  <a:srgbClr val="FFFF00"/>
                </a:solidFill>
              </a:rPr>
              <a:t>v</a:t>
            </a:r>
            <a:r>
              <a:rPr lang="en-US" sz="2000" baseline="-25000" dirty="0" err="1" smtClean="0">
                <a:solidFill>
                  <a:srgbClr val="FFFF00"/>
                </a:solidFill>
              </a:rPr>
              <a:t>n</a:t>
            </a:r>
            <a:r>
              <a:rPr lang="en-US" sz="2000" dirty="0" smtClean="0">
                <a:solidFill>
                  <a:srgbClr val="FFFF00"/>
                </a:solidFill>
              </a:rPr>
              <a:t> challenge understanding of sources, emission rates and space-time evolution </a:t>
            </a:r>
            <a:endParaRPr lang="en-US" sz="2000" baseline="-25000" dirty="0">
              <a:solidFill>
                <a:srgbClr val="FFFF00"/>
              </a:solidFill>
            </a:endParaRPr>
          </a:p>
        </p:txBody>
      </p:sp>
      <p:sp>
        <p:nvSpPr>
          <p:cNvPr id="13" name="TextBox 12"/>
          <p:cNvSpPr txBox="1"/>
          <p:nvPr/>
        </p:nvSpPr>
        <p:spPr>
          <a:xfrm>
            <a:off x="2514910" y="6310011"/>
            <a:ext cx="1661032" cy="338554"/>
          </a:xfrm>
          <a:prstGeom prst="rect">
            <a:avLst/>
          </a:prstGeom>
          <a:noFill/>
        </p:spPr>
        <p:txBody>
          <a:bodyPr wrap="none" rtlCol="0">
            <a:spAutoFit/>
          </a:bodyPr>
          <a:lstStyle/>
          <a:p>
            <a:r>
              <a:rPr lang="en-US" sz="1600" b="0" i="1" dirty="0" smtClean="0"/>
              <a:t>*list not complete</a:t>
            </a:r>
            <a:endParaRPr lang="en-US" sz="1600" b="0" i="1" dirty="0"/>
          </a:p>
        </p:txBody>
      </p:sp>
      <p:pic>
        <p:nvPicPr>
          <p:cNvPr id="14" name="Picture 13"/>
          <p:cNvPicPr>
            <a:picLocks noChangeAspect="1"/>
          </p:cNvPicPr>
          <p:nvPr/>
        </p:nvPicPr>
        <p:blipFill>
          <a:blip r:embed="rId4"/>
          <a:stretch>
            <a:fillRect/>
          </a:stretch>
        </p:blipFill>
        <p:spPr>
          <a:xfrm>
            <a:off x="5876141" y="476672"/>
            <a:ext cx="3261643" cy="377985"/>
          </a:xfrm>
          <a:prstGeom prst="rect">
            <a:avLst/>
          </a:prstGeom>
        </p:spPr>
      </p:pic>
    </p:spTree>
    <p:extLst>
      <p:ext uri="{BB962C8B-B14F-4D97-AF65-F5344CB8AC3E}">
        <p14:creationId xmlns:p14="http://schemas.microsoft.com/office/powerpoint/2010/main" val="35586476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1"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1"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19023</TotalTime>
  <Words>2693</Words>
  <Application>Microsoft Macintosh PowerPoint</Application>
  <PresentationFormat>Letter Paper (8.5x11 in)</PresentationFormat>
  <Paragraphs>317</Paragraphs>
  <Slides>24</Slides>
  <Notes>20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Capsules</vt:lpstr>
      <vt:lpstr>Probing QGP at RHIC with leptonic and quarkonia probes.  Edouard Kistenev Brookhaven National Laboratory </vt:lpstr>
      <vt:lpstr>PowerPoint Presentation</vt:lpstr>
      <vt:lpstr>PowerPoint Presentation</vt:lpstr>
      <vt:lpstr>Space-Time Evolution in Heavy Ion Collisions</vt:lpstr>
      <vt:lpstr>PowerPoint Presentation</vt:lpstr>
      <vt:lpstr>Direct Photon Emission from 200 GeV Au+Au </vt:lpstr>
      <vt:lpstr>PowerPoint Presentation</vt:lpstr>
      <vt:lpstr>Direct Photons Flow confirmed</vt:lpstr>
      <vt:lpstr>but not interpreted …. </vt:lpstr>
      <vt:lpstr>Expected and unexpected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Can coalescence be proven experimentally</vt:lpstr>
      <vt:lpstr>The U+U RAA </vt:lpstr>
      <vt:lpstr>PowerPoint Presentation</vt:lpstr>
      <vt:lpstr>PowerPoint Presentation</vt:lpstr>
      <vt:lpstr>PowerPoint Presentation</vt:lpstr>
      <vt:lpstr>Can it be a sign of “… particles with M, pt as large as 4-5 GeV are mainly produced not via hard collisions, but at the plasma stage ….. “ (Edward Shuryak, 1978)</vt:lpstr>
    </vt:vector>
  </TitlesOfParts>
  <Company>Brookhaven National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photons  Basis for characterizing heavy ion collisions</dc:title>
  <dc:creator>Takao Sakaguchi</dc:creator>
  <cp:lastModifiedBy>Edward Kistenev</cp:lastModifiedBy>
  <cp:revision>924</cp:revision>
  <cp:lastPrinted>2015-09-25T00:32:49Z</cp:lastPrinted>
  <dcterms:created xsi:type="dcterms:W3CDTF">2013-11-03T16:41:54Z</dcterms:created>
  <dcterms:modified xsi:type="dcterms:W3CDTF">2016-01-12T14:20:22Z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TC010690071041</vt:lpwstr>
  </property>
</Properties>
</file>