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86" r:id="rId2"/>
    <p:sldId id="376" r:id="rId3"/>
    <p:sldId id="392" r:id="rId4"/>
    <p:sldId id="393" r:id="rId5"/>
    <p:sldId id="396" r:id="rId6"/>
    <p:sldId id="390" r:id="rId7"/>
    <p:sldId id="395" r:id="rId8"/>
    <p:sldId id="397" r:id="rId9"/>
    <p:sldId id="385" r:id="rId10"/>
    <p:sldId id="394" r:id="rId11"/>
    <p:sldId id="398" r:id="rId12"/>
    <p:sldId id="399" r:id="rId13"/>
    <p:sldId id="400" r:id="rId14"/>
    <p:sldId id="363" r:id="rId15"/>
    <p:sldId id="372" r:id="rId16"/>
    <p:sldId id="373" r:id="rId17"/>
    <p:sldId id="401" r:id="rId18"/>
    <p:sldId id="402" r:id="rId1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24" autoAdjust="0"/>
  </p:normalViewPr>
  <p:slideViewPr>
    <p:cSldViewPr snapToGrid="0" snapToObjects="1">
      <p:cViewPr varScale="1">
        <p:scale>
          <a:sx n="157" d="100"/>
          <a:sy n="157" d="100"/>
        </p:scale>
        <p:origin x="-2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D6F14-76A1-264F-B8B8-519E1461BA62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75A16-7E8E-5248-A3B1-689ECBDDCFD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0020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F2054-C7DD-6243-AAF3-51538DEB334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94F3B-4CA0-9945-AFAC-79D3299112E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6989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Marcador de imagen d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Calibri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5E0023-D1CC-F548-BA91-F419D62C61D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defTabSz="914400" eaLnBrk="1" hangingPunct="1"/>
            <a:fld id="{7D0C3D7C-DA9B-DA44-8559-F1C4E1F469B6}" type="slidenum">
              <a:rPr lang="en-US" sz="1200">
                <a:latin typeface="Times New Roman" charset="0"/>
              </a:rPr>
              <a:pPr defTabSz="914400" eaLnBrk="1" hangingPunct="1"/>
              <a:t>3</a:t>
            </a:fld>
            <a:endParaRPr lang="en-US" sz="1200">
              <a:latin typeface="Times New Roman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5BEE0-0D24-4356-982B-18BD1979F86A}" type="slidenum">
              <a:rPr lang="es-CL" smtClean="0"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952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5600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554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8075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7D0FBFA-574B-4C2F-B6C3-22F13A197CF9}" type="datetime1">
              <a:rPr lang="es-ES" smtClean="0"/>
              <a:t>06-01-16</a:t>
            </a:fld>
            <a:endParaRPr lang="es-E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8152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5414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7219788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8699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9572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115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125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4626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1463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328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877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380AE-0813-9946-B9BA-CAFC6DFDB3F9}" type="datetimeFigureOut">
              <a:rPr lang="es-ES" smtClean="0"/>
              <a:t>06-01-16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BAE85-D26A-AA4F-AC9F-2ED99A0C04BF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298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Macintosh%20HD:Users:Pancho:Desktop:CIT%20HPC:Brochure%20corto%20CCTVal%20090907-3.doc!OLE_LINK1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Relationship Id="rId3" Type="http://schemas.openxmlformats.org/officeDocument/2006/relationships/hyperlink" Target="http://www.jlab.org/exp_prog/proposals/06/PR12-06-117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Macintosh%20HD:Users:Pancho:Desktop:CIT%20HPC:Brochure%20corto%20CCTVal%20090907-3.doc!OLE_LINK1" TargetMode="External"/><Relationship Id="rId4" Type="http://schemas.openxmlformats.org/officeDocument/2006/relationships/image" Target="../media/image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5" Type="http://schemas.openxmlformats.org/officeDocument/2006/relationships/image" Target="../media/image68.emf"/><Relationship Id="rId6" Type="http://schemas.openxmlformats.org/officeDocument/2006/relationships/image" Target="../media/image69.jpg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emf"/><Relationship Id="rId6" Type="http://schemas.openxmlformats.org/officeDocument/2006/relationships/image" Target="../media/image76.jpeg"/><Relationship Id="rId7" Type="http://schemas.openxmlformats.org/officeDocument/2006/relationships/image" Target="../media/image77.png"/><Relationship Id="rId8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4.png"/><Relationship Id="rId21" Type="http://schemas.openxmlformats.org/officeDocument/2006/relationships/image" Target="../media/image25.png"/><Relationship Id="rId22" Type="http://schemas.openxmlformats.org/officeDocument/2006/relationships/image" Target="../media/image26.png"/><Relationship Id="rId23" Type="http://schemas.openxmlformats.org/officeDocument/2006/relationships/image" Target="../media/image27.png"/><Relationship Id="rId24" Type="http://schemas.openxmlformats.org/officeDocument/2006/relationships/image" Target="../media/image28.png"/><Relationship Id="rId25" Type="http://schemas.openxmlformats.org/officeDocument/2006/relationships/image" Target="../media/image29.png"/><Relationship Id="rId26" Type="http://schemas.openxmlformats.org/officeDocument/2006/relationships/image" Target="../media/image30.png"/><Relationship Id="rId27" Type="http://schemas.openxmlformats.org/officeDocument/2006/relationships/image" Target="../media/image31.png"/><Relationship Id="rId28" Type="http://schemas.openxmlformats.org/officeDocument/2006/relationships/image" Target="../media/image32.png"/><Relationship Id="rId29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30" Type="http://schemas.openxmlformats.org/officeDocument/2006/relationships/image" Target="../media/image34.png"/><Relationship Id="rId31" Type="http://schemas.openxmlformats.org/officeDocument/2006/relationships/image" Target="../media/image35.png"/><Relationship Id="rId32" Type="http://schemas.openxmlformats.org/officeDocument/2006/relationships/image" Target="../media/image36.png"/><Relationship Id="rId9" Type="http://schemas.openxmlformats.org/officeDocument/2006/relationships/image" Target="../media/image13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33" Type="http://schemas.openxmlformats.org/officeDocument/2006/relationships/image" Target="../media/image37.png"/><Relationship Id="rId34" Type="http://schemas.openxmlformats.org/officeDocument/2006/relationships/image" Target="../media/image38.png"/><Relationship Id="rId35" Type="http://schemas.openxmlformats.org/officeDocument/2006/relationships/image" Target="../media/image39.png"/><Relationship Id="rId36" Type="http://schemas.openxmlformats.org/officeDocument/2006/relationships/image" Target="../media/image40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6" Type="http://schemas.openxmlformats.org/officeDocument/2006/relationships/image" Target="../media/image20.png"/><Relationship Id="rId17" Type="http://schemas.openxmlformats.org/officeDocument/2006/relationships/image" Target="../media/image21.png"/><Relationship Id="rId18" Type="http://schemas.openxmlformats.org/officeDocument/2006/relationships/image" Target="../media/image22.png"/><Relationship Id="rId19" Type="http://schemas.openxmlformats.org/officeDocument/2006/relationships/image" Target="../media/image23.png"/><Relationship Id="rId37" Type="http://schemas.openxmlformats.org/officeDocument/2006/relationships/image" Target="../media/image41.png"/><Relationship Id="rId38" Type="http://schemas.openxmlformats.org/officeDocument/2006/relationships/image" Target="../media/image42.png"/><Relationship Id="rId39" Type="http://schemas.openxmlformats.org/officeDocument/2006/relationships/image" Target="../media/image43.png"/><Relationship Id="rId40" Type="http://schemas.openxmlformats.org/officeDocument/2006/relationships/image" Target="../media/image44.png"/><Relationship Id="rId41" Type="http://schemas.openxmlformats.org/officeDocument/2006/relationships/image" Target="../media/image4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hyperlink" Target="http://www.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350000"/>
            <a:ext cx="91440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377375"/>
              </p:ext>
            </p:extLst>
          </p:nvPr>
        </p:nvGraphicFramePr>
        <p:xfrm>
          <a:off x="0" y="0"/>
          <a:ext cx="9144000" cy="2143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32" name="Documento" r:id="rId4" imgW="25193651" imgH="6349206" progId="Word.Document.12">
                  <p:link updateAutomatic="1"/>
                </p:oleObj>
              </mc:Choice>
              <mc:Fallback>
                <p:oleObj name="Documento" r:id="rId4" imgW="25193651" imgH="6349206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21433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04158" y="5962650"/>
            <a:ext cx="5638800" cy="38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_tradnl" sz="1800" i="1" u="sng" dirty="0">
                <a:solidFill>
                  <a:schemeClr val="tx1"/>
                </a:solidFill>
                <a:latin typeface="Calibri" charset="0"/>
              </a:rPr>
              <a:t>Ex umbra in </a:t>
            </a:r>
            <a:r>
              <a:rPr lang="es-ES_tradnl" sz="1800" i="1" u="sng" dirty="0" err="1">
                <a:solidFill>
                  <a:schemeClr val="tx1"/>
                </a:solidFill>
                <a:latin typeface="Calibri" charset="0"/>
              </a:rPr>
              <a:t>solem</a:t>
            </a:r>
            <a:endParaRPr lang="en-US" sz="1800" i="1" u="sng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gray">
          <a:xfrm rot="5400000">
            <a:off x="1679575" y="4719638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gray">
          <a:xfrm rot="5400000">
            <a:off x="1865313" y="4724400"/>
            <a:ext cx="22860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4342" name="Rectangle 23"/>
          <p:cNvSpPr>
            <a:spLocks noChangeArrowheads="1"/>
          </p:cNvSpPr>
          <p:nvPr/>
        </p:nvSpPr>
        <p:spPr bwMode="auto">
          <a:xfrm>
            <a:off x="304800" y="6488113"/>
            <a:ext cx="7620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/>
              <a:t>www.cctval.usm.cl</a:t>
            </a:r>
          </a:p>
        </p:txBody>
      </p:sp>
      <p:pic>
        <p:nvPicPr>
          <p:cNvPr id="14343" name="Picture 27" descr="Marca Color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28466"/>
            <a:ext cx="2566767" cy="1281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2" descr="1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274" y="3867353"/>
            <a:ext cx="2763856" cy="786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5" name="CuadroTexto 1"/>
          <p:cNvSpPr txBox="1">
            <a:spLocks noChangeArrowheads="1"/>
          </p:cNvSpPr>
          <p:nvPr/>
        </p:nvSpPr>
        <p:spPr bwMode="auto">
          <a:xfrm>
            <a:off x="3379150" y="4260373"/>
            <a:ext cx="154001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endParaRPr lang="es-ES" sz="1800" dirty="0"/>
          </a:p>
          <a:p>
            <a:pPr algn="ctr" eaLnBrk="1" hangingPunct="1"/>
            <a:endParaRPr lang="es-ES" sz="1800" dirty="0"/>
          </a:p>
          <a:p>
            <a:pPr algn="ctr" eaLnBrk="1" hangingPunct="1"/>
            <a:endParaRPr lang="es-ES" sz="1800" dirty="0"/>
          </a:p>
          <a:p>
            <a:pPr algn="ctr" eaLnBrk="1" hangingPunct="1"/>
            <a:endParaRPr lang="es-ES" sz="1800" dirty="0"/>
          </a:p>
          <a:p>
            <a:pPr algn="ctr" eaLnBrk="1" hangingPunct="1"/>
            <a:r>
              <a:rPr lang="es-ES" sz="1800" dirty="0" err="1" smtClean="0"/>
              <a:t>Jan</a:t>
            </a:r>
            <a:r>
              <a:rPr lang="es-ES" sz="1800" dirty="0" smtClean="0"/>
              <a:t>  6th,  2016</a:t>
            </a:r>
            <a:endParaRPr lang="es-ES" sz="18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7546" y="3733837"/>
            <a:ext cx="1161079" cy="105307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816467" y="3046779"/>
            <a:ext cx="1191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2009-2016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17775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87" y="497111"/>
            <a:ext cx="2904046" cy="764608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0" y="1349631"/>
            <a:ext cx="4445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latin typeface="Arial" pitchFamily="34" charset="0"/>
                <a:cs typeface="Arial" pitchFamily="34" charset="0"/>
              </a:rPr>
              <a:t>CLAS:    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Strong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interactions</a:t>
            </a:r>
            <a:endParaRPr lang="es-ES" dirty="0" smtClean="0">
              <a:latin typeface="Arial" pitchFamily="34" charset="0"/>
              <a:cs typeface="Arial" pitchFamily="34" charset="0"/>
            </a:endParaRPr>
          </a:p>
          <a:p>
            <a:r>
              <a:rPr lang="es-ES" dirty="0">
                <a:latin typeface="Arial" pitchFamily="34" charset="0"/>
                <a:cs typeface="Arial" pitchFamily="34" charset="0"/>
              </a:rPr>
              <a:t> 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                                          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Student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visits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0" y="1995962"/>
            <a:ext cx="4348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latin typeface="Arial" pitchFamily="34" charset="0"/>
                <a:cs typeface="Arial" pitchFamily="34" charset="0"/>
              </a:rPr>
              <a:t>GlueX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polarized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</a:rPr>
              <a:t>photons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Agrupar 11"/>
          <p:cNvGrpSpPr/>
          <p:nvPr/>
        </p:nvGrpSpPr>
        <p:grpSpPr>
          <a:xfrm>
            <a:off x="96549" y="991296"/>
            <a:ext cx="8784368" cy="5360420"/>
            <a:chOff x="96549" y="855828"/>
            <a:chExt cx="8784368" cy="5360420"/>
          </a:xfrm>
        </p:grpSpPr>
        <p:sp>
          <p:nvSpPr>
            <p:cNvPr id="4" name="TextBox 4"/>
            <p:cNvSpPr txBox="1"/>
            <p:nvPr/>
          </p:nvSpPr>
          <p:spPr>
            <a:xfrm>
              <a:off x="96549" y="4883633"/>
              <a:ext cx="4487034" cy="602302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>
              <a:defPPr>
                <a:defRPr lang="es-ES"/>
              </a:defPPr>
              <a:lvl1pPr>
                <a:lnSpc>
                  <a:spcPts val="2300"/>
                </a:lnSpc>
                <a:defRPr sz="2800"/>
              </a:lvl1pPr>
            </a:lstStyle>
            <a:p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Complete </a:t>
              </a:r>
              <a:r>
                <a:rPr lang="en-US" sz="1800" dirty="0">
                  <a:latin typeface="Arial" pitchFamily="34" charset="0"/>
                  <a:cs typeface="Arial" pitchFamily="34" charset="0"/>
                </a:rPr>
                <a:t>characterization of 2800 16-cell MPPC/</a:t>
              </a:r>
              <a:r>
                <a:rPr lang="en-US" sz="1800" dirty="0" err="1">
                  <a:latin typeface="Arial" pitchFamily="34" charset="0"/>
                  <a:cs typeface="Arial" pitchFamily="34" charset="0"/>
                </a:rPr>
                <a:t>SiPMs</a:t>
              </a:r>
              <a:r>
                <a:rPr lang="en-US" sz="1800" dirty="0">
                  <a:latin typeface="Arial" pitchFamily="34" charset="0"/>
                  <a:cs typeface="Arial" pitchFamily="34" charset="0"/>
                </a:rPr>
                <a:t> for </a:t>
              </a:r>
              <a:r>
                <a:rPr lang="en-US" sz="1800" dirty="0" err="1">
                  <a:latin typeface="Arial" pitchFamily="34" charset="0"/>
                  <a:cs typeface="Arial" pitchFamily="34" charset="0"/>
                </a:rPr>
                <a:t>JLab</a:t>
              </a:r>
              <a:r>
                <a:rPr lang="en-US" sz="1800" dirty="0">
                  <a:latin typeface="Arial" pitchFamily="34" charset="0"/>
                  <a:cs typeface="Arial" pitchFamily="34" charset="0"/>
                </a:rPr>
                <a:t> Hall D</a:t>
              </a:r>
              <a:endParaRPr lang="en-CA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96549" y="3021433"/>
              <a:ext cx="4445073" cy="897254"/>
            </a:xfrm>
            <a:prstGeom prst="rect">
              <a:avLst/>
            </a:prstGeom>
            <a:noFill/>
          </p:spPr>
          <p:txBody>
            <a:bodyPr vert="horz" wrap="square" lIns="0" tIns="0" rIns="0" bIns="0" rtlCol="0">
              <a:spAutoFit/>
            </a:bodyPr>
            <a:lstStyle>
              <a:defPPr>
                <a:defRPr lang="es-ES"/>
              </a:defPPr>
              <a:lvl1pPr>
                <a:lnSpc>
                  <a:spcPts val="2300"/>
                </a:lnSpc>
                <a:defRPr sz="2000"/>
              </a:lvl1pPr>
            </a:lstStyle>
            <a:p>
              <a:pPr algn="just"/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Fabrication </a:t>
              </a:r>
              <a:r>
                <a:rPr lang="en-US" sz="1800" dirty="0">
                  <a:latin typeface="Arial" pitchFamily="34" charset="0"/>
                  <a:cs typeface="Arial" pitchFamily="34" charset="0"/>
                </a:rPr>
                <a:t>of 4000 UV-transmitting </a:t>
              </a:r>
              <a:r>
                <a:rPr lang="en-US" sz="1800" dirty="0" err="1">
                  <a:latin typeface="Arial" pitchFamily="34" charset="0"/>
                  <a:cs typeface="Arial" pitchFamily="34" charset="0"/>
                </a:rPr>
                <a:t>lightguides</a:t>
              </a:r>
              <a:r>
                <a:rPr lang="en-US" sz="1800" dirty="0">
                  <a:latin typeface="Arial" pitchFamily="34" charset="0"/>
                  <a:cs typeface="Arial" pitchFamily="34" charset="0"/>
                </a:rPr>
                <a:t>, 10 different </a:t>
              </a:r>
              <a:r>
                <a:rPr lang="en-US" sz="1800" dirty="0" smtClean="0">
                  <a:latin typeface="Arial" pitchFamily="34" charset="0"/>
                  <a:cs typeface="Arial" pitchFamily="34" charset="0"/>
                </a:rPr>
                <a:t>irregular trapezoidal </a:t>
              </a:r>
              <a:r>
                <a:rPr lang="en-US" sz="1800" dirty="0">
                  <a:latin typeface="Arial" pitchFamily="34" charset="0"/>
                  <a:cs typeface="Arial" pitchFamily="34" charset="0"/>
                </a:rPr>
                <a:t>geometries</a:t>
              </a:r>
            </a:p>
          </p:txBody>
        </p:sp>
        <p:pic>
          <p:nvPicPr>
            <p:cNvPr id="9" name="Imagen 8" descr="Captura de pantalla 2013-10-07 a la(s) 14.36.50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7577" y="3551018"/>
              <a:ext cx="3743340" cy="2665230"/>
            </a:xfrm>
            <a:prstGeom prst="rect">
              <a:avLst/>
            </a:prstGeom>
          </p:spPr>
        </p:pic>
        <p:grpSp>
          <p:nvGrpSpPr>
            <p:cNvPr id="11" name="Agrupar 10"/>
            <p:cNvGrpSpPr/>
            <p:nvPr/>
          </p:nvGrpSpPr>
          <p:grpSpPr>
            <a:xfrm>
              <a:off x="1710266" y="855828"/>
              <a:ext cx="6774474" cy="3772238"/>
              <a:chOff x="1710266" y="796561"/>
              <a:chExt cx="6774474" cy="3772238"/>
            </a:xfrm>
          </p:grpSpPr>
          <p:pic>
            <p:nvPicPr>
              <p:cNvPr id="14" name="Imagen 13" descr="Captura de pantalla 2013-10-07 a la(s) 14.01.45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85177" y="796561"/>
                <a:ext cx="3499563" cy="2374272"/>
              </a:xfrm>
              <a:prstGeom prst="rect">
                <a:avLst/>
              </a:prstGeom>
            </p:spPr>
          </p:pic>
          <p:sp>
            <p:nvSpPr>
              <p:cNvPr id="7" name="CuadroTexto 6"/>
              <p:cNvSpPr txBox="1"/>
              <p:nvPr/>
            </p:nvSpPr>
            <p:spPr>
              <a:xfrm>
                <a:off x="1710266" y="4199467"/>
                <a:ext cx="32749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dirty="0" smtClean="0">
                    <a:latin typeface="Arial" pitchFamily="34" charset="0"/>
                    <a:cs typeface="Arial" pitchFamily="34" charset="0"/>
                  </a:rPr>
                  <a:t>$2 </a:t>
                </a:r>
                <a:r>
                  <a:rPr lang="es-ES" b="1" dirty="0" err="1" smtClean="0">
                    <a:latin typeface="Arial" pitchFamily="34" charset="0"/>
                    <a:cs typeface="Arial" pitchFamily="34" charset="0"/>
                  </a:rPr>
                  <a:t>million</a:t>
                </a:r>
                <a:r>
                  <a:rPr lang="es-ES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" b="1" dirty="0" err="1" smtClean="0">
                    <a:latin typeface="Arial" pitchFamily="34" charset="0"/>
                    <a:cs typeface="Arial" pitchFamily="34" charset="0"/>
                  </a:rPr>
                  <a:t>contract</a:t>
                </a:r>
                <a:r>
                  <a:rPr lang="es-ES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" b="1" dirty="0" err="1" smtClean="0">
                    <a:latin typeface="Arial" pitchFamily="34" charset="0"/>
                    <a:cs typeface="Arial" pitchFamily="34" charset="0"/>
                  </a:rPr>
                  <a:t>budget</a:t>
                </a:r>
                <a:endParaRPr lang="es-ES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16" name="Rectángulo 1"/>
          <p:cNvSpPr/>
          <p:nvPr/>
        </p:nvSpPr>
        <p:spPr>
          <a:xfrm>
            <a:off x="34434" y="4348"/>
            <a:ext cx="7306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International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333330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ric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023" y="-501872"/>
            <a:ext cx="5376568" cy="7622631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0" y="787162"/>
            <a:ext cx="81153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350000"/>
            <a:ext cx="91440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304800" y="6488113"/>
            <a:ext cx="7620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www.cctval.cl</a:t>
            </a:r>
            <a:endParaRPr lang="en-US" dirty="0"/>
          </a:p>
        </p:txBody>
      </p:sp>
      <p:sp>
        <p:nvSpPr>
          <p:cNvPr id="16" name="CuadroTexto 9"/>
          <p:cNvSpPr txBox="1"/>
          <p:nvPr/>
        </p:nvSpPr>
        <p:spPr>
          <a:xfrm>
            <a:off x="304800" y="1061545"/>
            <a:ext cx="5181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Crucial detector </a:t>
            </a:r>
            <a:r>
              <a:rPr lang="es-ES" sz="2400" dirty="0" err="1" smtClean="0"/>
              <a:t>for</a:t>
            </a:r>
            <a:r>
              <a:rPr lang="es-ES" sz="2400" dirty="0" smtClean="0"/>
              <a:t> 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CLAS12</a:t>
            </a:r>
            <a:r>
              <a:rPr lang="es-ES" sz="2400" dirty="0" smtClean="0"/>
              <a:t> </a:t>
            </a:r>
            <a:r>
              <a:rPr lang="es-ES" sz="2400" dirty="0" err="1" smtClean="0"/>
              <a:t>particle</a:t>
            </a:r>
            <a:r>
              <a:rPr lang="es-ES" sz="2400" dirty="0" smtClean="0"/>
              <a:t> </a:t>
            </a:r>
            <a:r>
              <a:rPr lang="es-ES" sz="2400" dirty="0" err="1" smtClean="0"/>
              <a:t>identification</a:t>
            </a:r>
            <a:r>
              <a:rPr lang="es-ES" sz="2400" dirty="0" smtClean="0"/>
              <a:t>; </a:t>
            </a:r>
            <a:r>
              <a:rPr lang="es-ES" sz="2400" dirty="0" err="1" smtClean="0"/>
              <a:t>needed</a:t>
            </a:r>
            <a:r>
              <a:rPr lang="es-ES" sz="2400" dirty="0" smtClean="0"/>
              <a:t> </a:t>
            </a:r>
            <a:r>
              <a:rPr lang="es-ES" sz="2400" dirty="0" err="1" smtClean="0"/>
              <a:t>for</a:t>
            </a:r>
            <a:r>
              <a:rPr lang="es-ES" sz="2400" dirty="0" smtClean="0"/>
              <a:t> </a:t>
            </a:r>
            <a:r>
              <a:rPr lang="es-ES" sz="2400" dirty="0" err="1" smtClean="0"/>
              <a:t>experiment</a:t>
            </a:r>
            <a:r>
              <a:rPr lang="es-ES" sz="2400" dirty="0" smtClean="0"/>
              <a:t> </a:t>
            </a:r>
            <a:r>
              <a:rPr lang="es-ES" sz="2400" dirty="0">
                <a:hlinkClick r:id="rId3"/>
              </a:rPr>
              <a:t>E12-06-117 </a:t>
            </a:r>
            <a:r>
              <a:rPr lang="es-ES" sz="2400" dirty="0" smtClean="0"/>
              <a:t>; </a:t>
            </a:r>
            <a:r>
              <a:rPr lang="es-ES" sz="2400" dirty="0" err="1" smtClean="0"/>
              <a:t>three</a:t>
            </a:r>
            <a:r>
              <a:rPr lang="es-ES" sz="2400" dirty="0" smtClean="0"/>
              <a:t> USM </a:t>
            </a:r>
            <a:r>
              <a:rPr lang="es-ES" sz="2400" dirty="0" err="1" smtClean="0"/>
              <a:t>spokespersons</a:t>
            </a:r>
            <a:endParaRPr lang="es-ES" sz="2400" dirty="0" smtClean="0"/>
          </a:p>
          <a:p>
            <a:endParaRPr lang="es-ES" sz="2400" dirty="0"/>
          </a:p>
          <a:p>
            <a:r>
              <a:rPr lang="es-ES" sz="2400" dirty="0" smtClean="0"/>
              <a:t>USM </a:t>
            </a:r>
            <a:r>
              <a:rPr lang="es-ES" sz="2400" dirty="0" err="1" smtClean="0"/>
              <a:t>will</a:t>
            </a:r>
            <a:r>
              <a:rPr lang="es-ES" sz="2400" dirty="0" smtClean="0"/>
              <a:t> </a:t>
            </a:r>
            <a:r>
              <a:rPr lang="es-ES" sz="2400" dirty="0" err="1" smtClean="0"/>
              <a:t>make</a:t>
            </a:r>
            <a:r>
              <a:rPr lang="es-ES" sz="2400" dirty="0" smtClean="0"/>
              <a:t> </a:t>
            </a:r>
            <a:r>
              <a:rPr lang="es-ES" sz="2400" dirty="0" err="1" smtClean="0"/>
              <a:t>front-surface</a:t>
            </a:r>
            <a:r>
              <a:rPr lang="es-ES" sz="2400" dirty="0" smtClean="0"/>
              <a:t> </a:t>
            </a:r>
            <a:r>
              <a:rPr lang="es-ES" sz="2400" i="1" dirty="0" err="1" smtClean="0"/>
              <a:t>ultralight</a:t>
            </a:r>
            <a:r>
              <a:rPr lang="es-ES" sz="2400" dirty="0" smtClean="0"/>
              <a:t> </a:t>
            </a:r>
            <a:r>
              <a:rPr lang="es-ES" sz="2400" dirty="0" err="1" smtClean="0"/>
              <a:t>mirrors</a:t>
            </a:r>
            <a:r>
              <a:rPr lang="es-ES" sz="2400" dirty="0" smtClean="0"/>
              <a:t> </a:t>
            </a:r>
            <a:r>
              <a:rPr lang="es-ES" sz="2400" dirty="0" err="1" smtClean="0"/>
              <a:t>using</a:t>
            </a:r>
            <a:r>
              <a:rPr lang="es-ES" sz="2400" dirty="0" smtClean="0"/>
              <a:t> </a:t>
            </a:r>
            <a:r>
              <a:rPr lang="es-ES" sz="2400" dirty="0" err="1" smtClean="0"/>
              <a:t>carbon</a:t>
            </a:r>
            <a:r>
              <a:rPr lang="es-ES" sz="2400" dirty="0" smtClean="0"/>
              <a:t> </a:t>
            </a:r>
            <a:r>
              <a:rPr lang="es-ES" sz="2400" dirty="0" err="1" smtClean="0"/>
              <a:t>fiber</a:t>
            </a:r>
            <a:r>
              <a:rPr lang="es-ES" sz="2400" dirty="0" smtClean="0"/>
              <a:t> </a:t>
            </a:r>
            <a:r>
              <a:rPr lang="es-ES" sz="2400" dirty="0" err="1" smtClean="0"/>
              <a:t>reinforced</a:t>
            </a:r>
            <a:r>
              <a:rPr lang="es-ES" sz="2400" dirty="0" smtClean="0"/>
              <a:t> </a:t>
            </a:r>
            <a:r>
              <a:rPr lang="es-ES" sz="2400" dirty="0" err="1" smtClean="0"/>
              <a:t>polymer</a:t>
            </a:r>
            <a:r>
              <a:rPr lang="es-ES" sz="2400" dirty="0" smtClean="0"/>
              <a:t> (CRFP) </a:t>
            </a:r>
            <a:r>
              <a:rPr lang="es-ES" sz="2400" dirty="0" err="1" smtClean="0"/>
              <a:t>layup</a:t>
            </a:r>
            <a:r>
              <a:rPr lang="es-ES" sz="2400" dirty="0" smtClean="0"/>
              <a:t> </a:t>
            </a:r>
            <a:r>
              <a:rPr lang="es-ES" sz="2400" dirty="0" err="1" smtClean="0"/>
              <a:t>on</a:t>
            </a:r>
            <a:r>
              <a:rPr lang="es-ES" sz="2400" dirty="0" smtClean="0"/>
              <a:t> a </a:t>
            </a:r>
            <a:r>
              <a:rPr lang="es-ES" sz="2400" dirty="0" err="1" smtClean="0"/>
              <a:t>polished</a:t>
            </a:r>
            <a:r>
              <a:rPr lang="es-ES" sz="2400" dirty="0" smtClean="0"/>
              <a:t> </a:t>
            </a:r>
            <a:r>
              <a:rPr lang="es-ES" sz="2400" dirty="0" err="1" smtClean="0"/>
              <a:t>steel</a:t>
            </a:r>
            <a:r>
              <a:rPr lang="es-ES" sz="2400" dirty="0" smtClean="0"/>
              <a:t> </a:t>
            </a:r>
            <a:r>
              <a:rPr lang="es-ES" sz="2400" dirty="0" err="1" smtClean="0"/>
              <a:t>mandrel</a:t>
            </a:r>
            <a:endParaRPr lang="es-ES" sz="2400" dirty="0" smtClean="0"/>
          </a:p>
          <a:p>
            <a:endParaRPr lang="es-ES" sz="2400" dirty="0"/>
          </a:p>
          <a:p>
            <a:r>
              <a:rPr lang="es-ES" sz="2400" dirty="0" err="1" smtClean="0"/>
              <a:t>Technology</a:t>
            </a:r>
            <a:r>
              <a:rPr lang="es-ES" sz="2400" dirty="0" smtClean="0"/>
              <a:t> </a:t>
            </a:r>
            <a:r>
              <a:rPr lang="es-ES" sz="2400" dirty="0" err="1" smtClean="0"/>
              <a:t>applicable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solar </a:t>
            </a:r>
            <a:r>
              <a:rPr lang="es-ES" sz="2400" dirty="0" err="1" smtClean="0"/>
              <a:t>energy</a:t>
            </a:r>
            <a:r>
              <a:rPr lang="es-ES" sz="2400" dirty="0" smtClean="0"/>
              <a:t>, </a:t>
            </a:r>
            <a:r>
              <a:rPr lang="es-ES" sz="2400" dirty="0" err="1" smtClean="0"/>
              <a:t>space</a:t>
            </a:r>
            <a:r>
              <a:rPr lang="es-ES" sz="2400" dirty="0" smtClean="0"/>
              <a:t> </a:t>
            </a:r>
            <a:r>
              <a:rPr lang="es-ES" sz="2400" dirty="0" err="1" smtClean="0"/>
              <a:t>science</a:t>
            </a:r>
            <a:r>
              <a:rPr lang="es-ES" sz="2400" dirty="0" smtClean="0"/>
              <a:t>, </a:t>
            </a:r>
            <a:r>
              <a:rPr lang="es-ES" sz="2400" dirty="0" err="1" smtClean="0"/>
              <a:t>microwave</a:t>
            </a:r>
            <a:r>
              <a:rPr lang="es-ES" sz="2400" dirty="0" smtClean="0"/>
              <a:t> </a:t>
            </a:r>
            <a:r>
              <a:rPr lang="es-ES" sz="2400" dirty="0" err="1" smtClean="0"/>
              <a:t>applications</a:t>
            </a:r>
            <a:endParaRPr lang="es-E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11" name="Rectángulo 1"/>
          <p:cNvSpPr/>
          <p:nvPr/>
        </p:nvSpPr>
        <p:spPr>
          <a:xfrm>
            <a:off x="34434" y="4348"/>
            <a:ext cx="91172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rgbClr val="0070C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CLAS12 RICH Mirrors</a:t>
            </a:r>
          </a:p>
        </p:txBody>
      </p:sp>
    </p:spTree>
    <p:extLst>
      <p:ext uri="{BB962C8B-B14F-4D97-AF65-F5344CB8AC3E}">
        <p14:creationId xmlns:p14="http://schemas.microsoft.com/office/powerpoint/2010/main" val="326787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2619930" y="3143840"/>
            <a:ext cx="37898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 err="1" smtClean="0">
                <a:latin typeface="Arial" pitchFamily="34" charset="0"/>
                <a:cs typeface="Arial" pitchFamily="34" charset="0"/>
              </a:rPr>
              <a:t>Biomedical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000" b="1" dirty="0">
                <a:latin typeface="Arial" pitchFamily="34" charset="0"/>
                <a:cs typeface="Arial" pitchFamily="34" charset="0"/>
              </a:rPr>
              <a:t>i</a:t>
            </a:r>
            <a:r>
              <a:rPr lang="fr-FR" sz="2000" b="1" dirty="0" smtClean="0">
                <a:latin typeface="Arial" pitchFamily="34" charset="0"/>
                <a:cs typeface="Arial" pitchFamily="34" charset="0"/>
              </a:rPr>
              <a:t>mage</a:t>
            </a:r>
            <a:r>
              <a:rPr lang="fr-FR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000" b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fr-FR" sz="2000" b="1" dirty="0" err="1" smtClean="0">
                <a:latin typeface="Arial" pitchFamily="34" charset="0"/>
                <a:cs typeface="Arial" pitchFamily="34" charset="0"/>
              </a:rPr>
              <a:t>rocessing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/>
          <a:srcRect l="9587" t="8183"/>
          <a:stretch/>
        </p:blipFill>
        <p:spPr>
          <a:xfrm>
            <a:off x="6224988" y="570444"/>
            <a:ext cx="542817" cy="558660"/>
          </a:xfrm>
          <a:prstGeom prst="rect">
            <a:avLst/>
          </a:prstGeom>
        </p:spPr>
      </p:pic>
      <p:sp>
        <p:nvSpPr>
          <p:cNvPr id="14" name="Oval 24"/>
          <p:cNvSpPr>
            <a:spLocks noChangeArrowheads="1"/>
          </p:cNvSpPr>
          <p:nvPr/>
        </p:nvSpPr>
        <p:spPr bwMode="auto">
          <a:xfrm>
            <a:off x="168166" y="2283040"/>
            <a:ext cx="2458476" cy="1921097"/>
          </a:xfrm>
          <a:prstGeom prst="ellipse">
            <a:avLst/>
          </a:prstGeom>
          <a:gradFill rotWithShape="1">
            <a:gsLst>
              <a:gs pos="0">
                <a:srgbClr val="E4F9FF"/>
              </a:gs>
              <a:gs pos="64999">
                <a:srgbClr val="BBEFFF"/>
              </a:gs>
              <a:gs pos="100000">
                <a:srgbClr val="9EEAFF"/>
              </a:gs>
            </a:gsLst>
            <a:lin ang="5400000" scaled="1"/>
          </a:gradFill>
          <a:ln w="9525">
            <a:solidFill>
              <a:srgbClr val="46AAC5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lnSpc>
                <a:spcPts val="2300"/>
              </a:lnSpc>
            </a:pPr>
            <a:r>
              <a:rPr lang="en-US" sz="2000" b="1" dirty="0">
                <a:latin typeface="Arial" pitchFamily="34" charset="0"/>
                <a:cs typeface="Arial" pitchFamily="34" charset="0"/>
              </a:rPr>
              <a:t>High performance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computing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3"/>
          <p:cNvSpPr/>
          <p:nvPr/>
        </p:nvSpPr>
        <p:spPr>
          <a:xfrm>
            <a:off x="0" y="6350000"/>
            <a:ext cx="91440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304800" y="6488113"/>
            <a:ext cx="7620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www.cctval.cl</a:t>
            </a:r>
            <a:endParaRPr lang="en-US" dirty="0"/>
          </a:p>
        </p:txBody>
      </p:sp>
      <p:grpSp>
        <p:nvGrpSpPr>
          <p:cNvPr id="6" name="Agrupar 5"/>
          <p:cNvGrpSpPr/>
          <p:nvPr/>
        </p:nvGrpSpPr>
        <p:grpSpPr>
          <a:xfrm>
            <a:off x="2510497" y="502305"/>
            <a:ext cx="6232059" cy="2511341"/>
            <a:chOff x="2431870" y="624493"/>
            <a:chExt cx="6232059" cy="2511341"/>
          </a:xfrm>
        </p:grpSpPr>
        <p:sp>
          <p:nvSpPr>
            <p:cNvPr id="2" name="Rectángulo 1"/>
            <p:cNvSpPr/>
            <p:nvPr/>
          </p:nvSpPr>
          <p:spPr>
            <a:xfrm>
              <a:off x="2431870" y="1118165"/>
              <a:ext cx="3454400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Advanced </a:t>
              </a:r>
              <a:r>
                <a:rPr lang="en-US" sz="2000" b="1" dirty="0">
                  <a:latin typeface="Arial" pitchFamily="34" charset="0"/>
                  <a:cs typeface="Arial" pitchFamily="34" charset="0"/>
                </a:rPr>
                <a:t>tsunami warning </a:t>
              </a:r>
            </a:p>
          </p:txBody>
        </p:sp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24988" y="1344955"/>
              <a:ext cx="2438941" cy="1790879"/>
            </a:xfrm>
            <a:prstGeom prst="rect">
              <a:avLst/>
            </a:prstGeom>
          </p:spPr>
        </p:pic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62158" y="624493"/>
              <a:ext cx="504611" cy="504611"/>
            </a:xfrm>
            <a:prstGeom prst="rect">
              <a:avLst/>
            </a:prstGeom>
          </p:spPr>
        </p:pic>
        <p:pic>
          <p:nvPicPr>
            <p:cNvPr id="17" name="Picture 27" descr="Marca Color.g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0769" y="653899"/>
              <a:ext cx="820795" cy="409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CuadroTexto 3"/>
            <p:cNvSpPr txBox="1"/>
            <p:nvPr/>
          </p:nvSpPr>
          <p:spPr>
            <a:xfrm>
              <a:off x="2541303" y="1826051"/>
              <a:ext cx="33988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Chilean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 and US </a:t>
              </a:r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Navy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, Boston Univ.</a:t>
              </a:r>
              <a:endParaRPr lang="es-E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CuadroTexto 4"/>
            <p:cNvSpPr txBox="1"/>
            <p:nvPr/>
          </p:nvSpPr>
          <p:spPr>
            <a:xfrm>
              <a:off x="2548014" y="2377989"/>
              <a:ext cx="26914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latin typeface="Arial" pitchFamily="34" charset="0"/>
                  <a:cs typeface="Arial" pitchFamily="34" charset="0"/>
                </a:rPr>
                <a:t>Computing, </a:t>
              </a:r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electronics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,….</a:t>
              </a:r>
              <a:endParaRPr lang="es-ES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6491542" y="3158824"/>
            <a:ext cx="2639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Hyperspectral</a:t>
            </a:r>
            <a:r>
              <a:rPr lang="es-ES" dirty="0" smtClean="0"/>
              <a:t> </a:t>
            </a:r>
            <a:r>
              <a:rPr lang="es-ES" dirty="0" err="1" smtClean="0"/>
              <a:t>imaging</a:t>
            </a:r>
            <a:endParaRPr lang="es-ES" dirty="0" smtClean="0"/>
          </a:p>
          <a:p>
            <a:r>
              <a:rPr lang="es-ES" dirty="0" smtClean="0"/>
              <a:t>PET</a:t>
            </a:r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2619930" y="3972658"/>
            <a:ext cx="3626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 smtClean="0">
                <a:latin typeface="Arial" pitchFamily="34" charset="0"/>
                <a:cs typeface="Arial" pitchFamily="34" charset="0"/>
              </a:rPr>
              <a:t>Computational</a:t>
            </a:r>
            <a:r>
              <a:rPr lang="es-E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000" b="1" dirty="0" err="1">
                <a:latin typeface="Arial" pitchFamily="34" charset="0"/>
                <a:cs typeface="Arial" pitchFamily="34" charset="0"/>
              </a:rPr>
              <a:t>a</a:t>
            </a:r>
            <a:r>
              <a:rPr lang="es-ES" sz="2000" b="1" dirty="0" err="1" smtClean="0">
                <a:latin typeface="Arial" pitchFamily="34" charset="0"/>
                <a:cs typeface="Arial" pitchFamily="34" charset="0"/>
              </a:rPr>
              <a:t>strophysics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327250" y="3987611"/>
            <a:ext cx="2354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Redshift</a:t>
            </a:r>
            <a:r>
              <a:rPr lang="es-ES" dirty="0" smtClean="0"/>
              <a:t> </a:t>
            </a:r>
            <a:r>
              <a:rPr lang="es-ES" dirty="0" err="1" smtClean="0"/>
              <a:t>determination</a:t>
            </a:r>
            <a:endParaRPr lang="es-ES" dirty="0" smtClean="0"/>
          </a:p>
          <a:p>
            <a:r>
              <a:rPr lang="es-ES" dirty="0" smtClean="0"/>
              <a:t>Molecular </a:t>
            </a:r>
            <a:r>
              <a:rPr lang="es-ES" dirty="0" err="1" smtClean="0"/>
              <a:t>astrophysics</a:t>
            </a:r>
            <a:endParaRPr lang="es-ES" dirty="0"/>
          </a:p>
        </p:txBody>
      </p:sp>
      <p:sp>
        <p:nvSpPr>
          <p:cNvPr id="12" name="CuadroTexto 11"/>
          <p:cNvSpPr txBox="1"/>
          <p:nvPr/>
        </p:nvSpPr>
        <p:spPr>
          <a:xfrm>
            <a:off x="2619930" y="4614376"/>
            <a:ext cx="3902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smtClean="0">
                <a:latin typeface="Arial" pitchFamily="34" charset="0"/>
                <a:cs typeface="Arial" pitchFamily="34" charset="0"/>
              </a:rPr>
              <a:t>Big data and machine </a:t>
            </a:r>
            <a:r>
              <a:rPr lang="es-ES" sz="2000" b="1" dirty="0" err="1" smtClean="0">
                <a:latin typeface="Arial" pitchFamily="34" charset="0"/>
                <a:cs typeface="Arial" pitchFamily="34" charset="0"/>
              </a:rPr>
              <a:t>learning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619930" y="5193268"/>
            <a:ext cx="269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 smtClean="0">
                <a:latin typeface="Arial" pitchFamily="34" charset="0"/>
                <a:cs typeface="Arial" pitchFamily="34" charset="0"/>
              </a:rPr>
              <a:t>Scientific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2000" b="1" dirty="0" err="1" smtClean="0">
                <a:latin typeface="Arial" pitchFamily="34" charset="0"/>
                <a:cs typeface="Arial" pitchFamily="34" charset="0"/>
              </a:rPr>
              <a:t>computing</a:t>
            </a:r>
            <a:endParaRPr lang="es-E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619930" y="5777468"/>
            <a:ext cx="3269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 err="1" smtClean="0">
                <a:latin typeface="Arial" pitchFamily="34" charset="0"/>
                <a:cs typeface="Arial" pitchFamily="34" charset="0"/>
              </a:rPr>
              <a:t>Databasing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(CERN-ATLAS)</a:t>
            </a:r>
            <a:endParaRPr lang="es-E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995740" y="5703669"/>
            <a:ext cx="1301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GRID </a:t>
            </a:r>
          </a:p>
          <a:p>
            <a:r>
              <a:rPr lang="es-ES" dirty="0" err="1" smtClean="0"/>
              <a:t>Event-Index</a:t>
            </a:r>
            <a:endParaRPr lang="es-E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9908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4"/>
          <p:cNvSpPr>
            <a:spLocks noChangeArrowheads="1"/>
          </p:cNvSpPr>
          <p:nvPr/>
        </p:nvSpPr>
        <p:spPr bwMode="auto">
          <a:xfrm>
            <a:off x="355600" y="632940"/>
            <a:ext cx="2850460" cy="1503992"/>
          </a:xfrm>
          <a:prstGeom prst="ellipse">
            <a:avLst/>
          </a:prstGeom>
          <a:gradFill rotWithShape="1">
            <a:gsLst>
              <a:gs pos="0">
                <a:srgbClr val="E4F9FF"/>
              </a:gs>
              <a:gs pos="64999">
                <a:srgbClr val="BBEFFF"/>
              </a:gs>
              <a:gs pos="100000">
                <a:srgbClr val="9EEAFF"/>
              </a:gs>
            </a:gsLst>
            <a:lin ang="5400000" scaled="1"/>
          </a:gradFill>
          <a:ln w="9525">
            <a:solidFill>
              <a:srgbClr val="46AAC5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000" b="1" dirty="0"/>
              <a:t>Neutrino </a:t>
            </a:r>
            <a:r>
              <a:rPr lang="en-US" sz="2000" b="1" dirty="0" smtClean="0"/>
              <a:t>physics</a:t>
            </a:r>
            <a:endParaRPr lang="en-US" sz="20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355600" y="2679700"/>
            <a:ext cx="5327164" cy="2416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-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Projected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>
                <a:latin typeface="Arial" pitchFamily="34" charset="0"/>
                <a:cs typeface="Arial" pitchFamily="34" charset="0"/>
                <a:sym typeface="Wingdings"/>
              </a:rPr>
              <a:t>d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eep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underground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Laboratory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: ANDES</a:t>
            </a:r>
          </a:p>
          <a:p>
            <a:endParaRPr lang="es-ES" dirty="0">
              <a:latin typeface="Arial" pitchFamily="34" charset="0"/>
              <a:cs typeface="Arial" pitchFamily="34" charset="0"/>
              <a:sym typeface="Wingdings"/>
            </a:endParaRPr>
          </a:p>
          <a:p>
            <a:pPr>
              <a:spcBef>
                <a:spcPts val="600"/>
              </a:spcBef>
            </a:pP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-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Inside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road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tunnel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under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the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Andes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Mountains</a:t>
            </a:r>
            <a:endParaRPr lang="es-ES" dirty="0" smtClean="0">
              <a:latin typeface="Arial" pitchFamily="34" charset="0"/>
              <a:cs typeface="Arial" pitchFamily="34" charset="0"/>
              <a:sym typeface="Wingdings"/>
            </a:endParaRPr>
          </a:p>
          <a:p>
            <a:pPr>
              <a:spcBef>
                <a:spcPts val="600"/>
              </a:spcBef>
            </a:pP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-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First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U-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Lab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on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the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Southern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Hemisphere</a:t>
            </a:r>
            <a:endParaRPr lang="es-ES" dirty="0">
              <a:latin typeface="Arial" pitchFamily="34" charset="0"/>
              <a:cs typeface="Arial" pitchFamily="34" charset="0"/>
              <a:sym typeface="Wingdings"/>
            </a:endParaRPr>
          </a:p>
          <a:p>
            <a:pPr>
              <a:spcBef>
                <a:spcPts val="600"/>
              </a:spcBef>
            </a:pP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-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World’s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3rd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deepest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(1750 m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under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rock)</a:t>
            </a:r>
          </a:p>
          <a:p>
            <a:pPr>
              <a:spcBef>
                <a:spcPts val="600"/>
              </a:spcBef>
            </a:pP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- International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Latin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American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laboratory</a:t>
            </a:r>
            <a:endParaRPr lang="es-ES" dirty="0" smtClean="0">
              <a:latin typeface="Arial" pitchFamily="34" charset="0"/>
              <a:cs typeface="Arial" pitchFamily="34" charset="0"/>
              <a:sym typeface="Wingdings"/>
            </a:endParaRPr>
          </a:p>
          <a:p>
            <a:pPr>
              <a:spcBef>
                <a:spcPts val="600"/>
              </a:spcBef>
            </a:pP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-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Our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group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has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the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</a:t>
            </a:r>
            <a:r>
              <a:rPr lang="es-ES" dirty="0" err="1" smtClean="0">
                <a:latin typeface="Arial" pitchFamily="34" charset="0"/>
                <a:cs typeface="Arial" pitchFamily="34" charset="0"/>
                <a:sym typeface="Wingdings"/>
              </a:rPr>
              <a:t>coordination</a:t>
            </a:r>
            <a:r>
              <a:rPr lang="es-ES" dirty="0" smtClean="0">
                <a:latin typeface="Arial" pitchFamily="34" charset="0"/>
                <a:cs typeface="Arial" pitchFamily="34" charset="0"/>
                <a:sym typeface="Wingdings"/>
              </a:rPr>
              <a:t> in Chile</a:t>
            </a:r>
            <a:endParaRPr lang="es-ES" dirty="0">
              <a:latin typeface="Arial" pitchFamily="34" charset="0"/>
              <a:cs typeface="Arial" pitchFamily="34" charset="0"/>
              <a:sym typeface="Wingding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1414" y="4488770"/>
            <a:ext cx="4249700" cy="2220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Agrupar 7"/>
          <p:cNvGrpSpPr/>
          <p:nvPr/>
        </p:nvGrpSpPr>
        <p:grpSpPr>
          <a:xfrm>
            <a:off x="4761414" y="532216"/>
            <a:ext cx="1866096" cy="1828720"/>
            <a:chOff x="3525046" y="680826"/>
            <a:chExt cx="1866096" cy="182872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72609" y="998666"/>
              <a:ext cx="1179209" cy="1286876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sp>
          <p:nvSpPr>
            <p:cNvPr id="6" name="Arco de bloque 5"/>
            <p:cNvSpPr/>
            <p:nvPr/>
          </p:nvSpPr>
          <p:spPr>
            <a:xfrm>
              <a:off x="3525046" y="680826"/>
              <a:ext cx="1866096" cy="1828720"/>
            </a:xfrm>
            <a:prstGeom prst="blockArc">
              <a:avLst>
                <a:gd name="adj1" fmla="val 21260669"/>
                <a:gd name="adj2" fmla="val 20870044"/>
                <a:gd name="adj3" fmla="val 18346"/>
              </a:avLst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  <p:pic>
        <p:nvPicPr>
          <p:cNvPr id="13" name="Imagen 12" descr="e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1004" y="993924"/>
            <a:ext cx="2509319" cy="331548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518036" y="161516"/>
            <a:ext cx="55402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 smtClean="0">
                <a:latin typeface="Arial" pitchFamily="34" charset="0"/>
                <a:cs typeface="Arial" pitchFamily="34" charset="0"/>
              </a:rPr>
              <a:t>ANDES </a:t>
            </a:r>
            <a:r>
              <a:rPr lang="it-IT" sz="2800" b="1" dirty="0" err="1" smtClean="0">
                <a:latin typeface="Arial" pitchFamily="34" charset="0"/>
                <a:cs typeface="Arial" pitchFamily="34" charset="0"/>
              </a:rPr>
              <a:t>deep</a:t>
            </a:r>
            <a:r>
              <a:rPr lang="it-IT" sz="2800" b="1" dirty="0" smtClean="0">
                <a:latin typeface="Arial" pitchFamily="34" charset="0"/>
                <a:cs typeface="Arial" pitchFamily="34" charset="0"/>
              </a:rPr>
              <a:t> underground Lab</a:t>
            </a:r>
            <a:r>
              <a:rPr lang="it-IT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it-IT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8259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0" y="0"/>
          <a:ext cx="9144000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70" name="Documento" r:id="rId3" imgW="25193651" imgH="6349206" progId="Word.Document.12">
                  <p:link updateAutomatic="1"/>
                </p:oleObj>
              </mc:Choice>
              <mc:Fallback>
                <p:oleObj name="Documento" r:id="rId3" imgW="25193651" imgH="6349206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0" y="6350000"/>
            <a:ext cx="91440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304800" y="6488113"/>
            <a:ext cx="7620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www.cctval.cl</a:t>
            </a:r>
            <a:endParaRPr lang="en-US" dirty="0"/>
          </a:p>
        </p:txBody>
      </p:sp>
      <p:sp>
        <p:nvSpPr>
          <p:cNvPr id="2" name="CuadroTexto 1"/>
          <p:cNvSpPr txBox="1"/>
          <p:nvPr/>
        </p:nvSpPr>
        <p:spPr>
          <a:xfrm>
            <a:off x="3087530" y="4020198"/>
            <a:ext cx="31432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s-ES_tradnl" sz="3200" b="1" dirty="0" err="1" smtClean="0"/>
              <a:t>Applied</a:t>
            </a:r>
            <a:r>
              <a:rPr lang="es-ES_tradnl" sz="3200" b="1" dirty="0" smtClean="0"/>
              <a:t> </a:t>
            </a:r>
            <a:r>
              <a:rPr lang="es-ES_tradnl" sz="3200" b="1" dirty="0" err="1" smtClean="0"/>
              <a:t>Research</a:t>
            </a:r>
            <a:endParaRPr lang="es-ES_tradnl" sz="3200" dirty="0"/>
          </a:p>
          <a:p>
            <a:pPr algn="ctr"/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4076592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-2426"/>
            <a:ext cx="9144000" cy="6537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s-ES" sz="4406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Applied</a:t>
            </a:r>
            <a:r>
              <a:rPr lang="es-ES" sz="4406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4406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Research</a:t>
            </a:r>
            <a:r>
              <a:rPr lang="es-ES" sz="4406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4406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Projects</a:t>
            </a:r>
            <a:endParaRPr lang="es-ES" sz="4406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cxnSp>
        <p:nvCxnSpPr>
          <p:cNvPr id="5" name="Conector recto de flecha 4"/>
          <p:cNvCxnSpPr/>
          <p:nvPr/>
        </p:nvCxnSpPr>
        <p:spPr>
          <a:xfrm>
            <a:off x="-73176" y="5902559"/>
            <a:ext cx="914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932695" y="5676212"/>
            <a:ext cx="0" cy="2263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3386026" y="5676212"/>
            <a:ext cx="0" cy="2263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6013865" y="5676212"/>
            <a:ext cx="0" cy="2263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606373" y="6053457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2012</a:t>
            </a:r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3059704" y="6080109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2013</a:t>
            </a:r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687543" y="609418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2014</a:t>
            </a:r>
            <a:endParaRPr lang="es-ES" dirty="0"/>
          </a:p>
        </p:txBody>
      </p:sp>
      <p:pic>
        <p:nvPicPr>
          <p:cNvPr id="22" name="Imagen 21" descr="Captura de pantalla 2013-08-05 a la(s) 16.12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947" y="3669240"/>
            <a:ext cx="471100" cy="880386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366484" y="3286849"/>
            <a:ext cx="36982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cs typeface="Arial" charset="0"/>
              </a:rPr>
              <a:t>Radon Detector</a:t>
            </a:r>
            <a:endParaRPr lang="en-GB" sz="1400" dirty="0">
              <a:cs typeface="Arial" charset="0"/>
            </a:endParaRPr>
          </a:p>
        </p:txBody>
      </p:sp>
      <p:pic>
        <p:nvPicPr>
          <p:cNvPr id="24" name="Imagen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514" y="3631110"/>
            <a:ext cx="1194320" cy="895740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98" y="1537263"/>
            <a:ext cx="1246443" cy="962877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>
            <a:off x="104198" y="1034451"/>
            <a:ext cx="3043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cs typeface="Arial" charset="0"/>
              </a:rPr>
              <a:t> Copper Detector </a:t>
            </a:r>
            <a:endParaRPr lang="en-GB" sz="1400" dirty="0">
              <a:cs typeface="Arial" charset="0"/>
            </a:endParaRPr>
          </a:p>
        </p:txBody>
      </p:sp>
      <p:pic>
        <p:nvPicPr>
          <p:cNvPr id="27" name="Imagen 26" descr="diagrama_experimento_mineria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523" y="2356618"/>
            <a:ext cx="2228342" cy="136624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Rectángulo 27"/>
          <p:cNvSpPr/>
          <p:nvPr/>
        </p:nvSpPr>
        <p:spPr>
          <a:xfrm>
            <a:off x="3785523" y="1974933"/>
            <a:ext cx="2311399" cy="318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cs typeface="Arial" charset="0"/>
              </a:rPr>
              <a:t>Nuclear Densimeter</a:t>
            </a:r>
            <a:endParaRPr lang="en-GB" sz="1400" dirty="0">
              <a:cs typeface="Arial" charset="0"/>
            </a:endParaRPr>
          </a:p>
        </p:txBody>
      </p:sp>
      <p:pic>
        <p:nvPicPr>
          <p:cNvPr id="3" name="Imagen 2" descr="sorting copia-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40" y="242271"/>
            <a:ext cx="2240595" cy="1584360"/>
          </a:xfrm>
          <a:prstGeom prst="rect">
            <a:avLst/>
          </a:prstGeom>
        </p:spPr>
      </p:pic>
      <p:cxnSp>
        <p:nvCxnSpPr>
          <p:cNvPr id="6" name="Conector recto de flecha 5"/>
          <p:cNvCxnSpPr>
            <a:stCxn id="25" idx="3"/>
            <a:endCxn id="27" idx="1"/>
          </p:cNvCxnSpPr>
          <p:nvPr/>
        </p:nvCxnSpPr>
        <p:spPr>
          <a:xfrm>
            <a:off x="1350641" y="2018702"/>
            <a:ext cx="2434882" cy="1021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stCxn id="25" idx="3"/>
            <a:endCxn id="3" idx="1"/>
          </p:cNvCxnSpPr>
          <p:nvPr/>
        </p:nvCxnSpPr>
        <p:spPr>
          <a:xfrm flipV="1">
            <a:off x="1350641" y="1034451"/>
            <a:ext cx="5382699" cy="9842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ángulo 34"/>
          <p:cNvSpPr/>
          <p:nvPr/>
        </p:nvSpPr>
        <p:spPr>
          <a:xfrm>
            <a:off x="6597340" y="1770663"/>
            <a:ext cx="2311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cs typeface="Arial" charset="0"/>
              </a:rPr>
              <a:t>Mining copper  Sorting Equipment  </a:t>
            </a:r>
            <a:endParaRPr lang="en-GB" sz="1400" dirty="0">
              <a:cs typeface="Arial" charset="0"/>
            </a:endParaRPr>
          </a:p>
        </p:txBody>
      </p:sp>
      <p:pic>
        <p:nvPicPr>
          <p:cNvPr id="29" name="Imagen 28" descr="Captura de pantalla 2015-03-15 00.07.1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340" y="3107184"/>
            <a:ext cx="1918245" cy="1324162"/>
          </a:xfrm>
          <a:prstGeom prst="rect">
            <a:avLst/>
          </a:prstGeom>
        </p:spPr>
      </p:pic>
      <p:sp>
        <p:nvSpPr>
          <p:cNvPr id="36" name="Rectángulo 35"/>
          <p:cNvSpPr/>
          <p:nvPr/>
        </p:nvSpPr>
        <p:spPr>
          <a:xfrm>
            <a:off x="6476186" y="2583964"/>
            <a:ext cx="2311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cs typeface="Arial" charset="0"/>
              </a:rPr>
              <a:t>wireless probe for use in </a:t>
            </a:r>
            <a:r>
              <a:rPr lang="en-GB" sz="1400" dirty="0" smtClean="0">
                <a:cs typeface="Arial" charset="0"/>
              </a:rPr>
              <a:t>radio guided </a:t>
            </a:r>
            <a:r>
              <a:rPr lang="en-GB" sz="1400" dirty="0">
                <a:cs typeface="Arial" charset="0"/>
              </a:rPr>
              <a:t>surgery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9478" y="4549626"/>
            <a:ext cx="1675724" cy="1038949"/>
          </a:xfrm>
          <a:prstGeom prst="rect">
            <a:avLst/>
          </a:prstGeom>
        </p:spPr>
      </p:pic>
      <p:sp>
        <p:nvSpPr>
          <p:cNvPr id="30" name="Rectángulo 29"/>
          <p:cNvSpPr/>
          <p:nvPr/>
        </p:nvSpPr>
        <p:spPr>
          <a:xfrm>
            <a:off x="6832601" y="4745765"/>
            <a:ext cx="23113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cs typeface="Arial" charset="0"/>
              </a:rPr>
              <a:t>Medical Image</a:t>
            </a:r>
          </a:p>
          <a:p>
            <a:pPr algn="ctr"/>
            <a:r>
              <a:rPr lang="en-GB" sz="1400" dirty="0" smtClean="0">
                <a:cs typeface="Arial" charset="0"/>
              </a:rPr>
              <a:t>solution</a:t>
            </a:r>
            <a:endParaRPr lang="en-GB" sz="14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185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8" grpId="0"/>
      <p:bldP spid="35" grpId="0"/>
      <p:bldP spid="36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de flecha 4"/>
          <p:cNvCxnSpPr/>
          <p:nvPr/>
        </p:nvCxnSpPr>
        <p:spPr>
          <a:xfrm>
            <a:off x="0" y="6376335"/>
            <a:ext cx="914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1220602" y="4942371"/>
            <a:ext cx="0" cy="22634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679549" y="6527233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2015</a:t>
            </a:r>
            <a:endParaRPr lang="es-ES" dirty="0"/>
          </a:p>
        </p:txBody>
      </p:sp>
      <p:sp>
        <p:nvSpPr>
          <p:cNvPr id="29" name="Rectángulo 28"/>
          <p:cNvSpPr/>
          <p:nvPr/>
        </p:nvSpPr>
        <p:spPr>
          <a:xfrm>
            <a:off x="1907134" y="3438625"/>
            <a:ext cx="43941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cs typeface="Arial" charset="0"/>
              </a:rPr>
              <a:t>Mobile payment Latam platform</a:t>
            </a:r>
            <a:endParaRPr lang="en-US" dirty="0">
              <a:cs typeface="Arial" charset="0"/>
            </a:endParaRPr>
          </a:p>
        </p:txBody>
      </p:sp>
      <p:pic>
        <p:nvPicPr>
          <p:cNvPr id="30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67" y="3466687"/>
            <a:ext cx="546233" cy="784120"/>
          </a:xfrm>
          <a:prstGeom prst="rect">
            <a:avLst/>
          </a:prstGeom>
        </p:spPr>
      </p:pic>
      <p:pic>
        <p:nvPicPr>
          <p:cNvPr id="31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110" y="3623291"/>
            <a:ext cx="779711" cy="433173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946" y="2098102"/>
            <a:ext cx="1424458" cy="103510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679" y="833970"/>
            <a:ext cx="1574724" cy="925464"/>
          </a:xfrm>
          <a:prstGeom prst="rect">
            <a:avLst/>
          </a:prstGeom>
        </p:spPr>
      </p:pic>
      <p:sp>
        <p:nvSpPr>
          <p:cNvPr id="51" name="CuadroTexto 50"/>
          <p:cNvSpPr txBox="1"/>
          <p:nvPr/>
        </p:nvSpPr>
        <p:spPr>
          <a:xfrm>
            <a:off x="1841846" y="2124233"/>
            <a:ext cx="4229627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>
                <a:cs typeface="Arial" charset="0"/>
              </a:defRPr>
            </a:lvl1pPr>
          </a:lstStyle>
          <a:p>
            <a:r>
              <a:rPr lang="en-US" dirty="0"/>
              <a:t>internet  Cloud Platform for  Industrial </a:t>
            </a:r>
            <a:r>
              <a:rPr lang="en-US" dirty="0" smtClean="0"/>
              <a:t>Equipment's  ( case for Mining – Energy)</a:t>
            </a:r>
            <a:endParaRPr lang="en-US" dirty="0"/>
          </a:p>
        </p:txBody>
      </p:sp>
      <p:pic>
        <p:nvPicPr>
          <p:cNvPr id="4" name="Imagen 3" descr="IMG_2811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465" y="932141"/>
            <a:ext cx="1103059" cy="827294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3372887" y="1018748"/>
            <a:ext cx="3354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400" dirty="0" smtClean="0"/>
              <a:t>Low cost Pc-board ,  </a:t>
            </a:r>
            <a:endParaRPr lang="en-AU" sz="1400" dirty="0"/>
          </a:p>
        </p:txBody>
      </p:sp>
      <p:sp>
        <p:nvSpPr>
          <p:cNvPr id="15" name="TextBox 2"/>
          <p:cNvSpPr txBox="1"/>
          <p:nvPr/>
        </p:nvSpPr>
        <p:spPr>
          <a:xfrm>
            <a:off x="0" y="-2426"/>
            <a:ext cx="9144000" cy="6537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s-ES" sz="4406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Applied</a:t>
            </a:r>
            <a:r>
              <a:rPr lang="es-ES" sz="4406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4406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Research</a:t>
            </a:r>
            <a:r>
              <a:rPr lang="es-ES" sz="4406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4406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Projects</a:t>
            </a:r>
            <a:endParaRPr lang="es-ES" sz="4406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7946" y="4400622"/>
            <a:ext cx="1353024" cy="1083497"/>
          </a:xfrm>
          <a:prstGeom prst="rect">
            <a:avLst/>
          </a:prstGeom>
        </p:spPr>
      </p:pic>
      <p:sp>
        <p:nvSpPr>
          <p:cNvPr id="16" name="Rectángulo 15"/>
          <p:cNvSpPr/>
          <p:nvPr/>
        </p:nvSpPr>
        <p:spPr>
          <a:xfrm>
            <a:off x="1934436" y="4576792"/>
            <a:ext cx="43941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cs typeface="Arial" charset="0"/>
              </a:rPr>
              <a:t>Automation solutions   for Mining and Agriculture</a:t>
            </a:r>
            <a:endParaRPr lang="en-US" dirty="0">
              <a:cs typeface="Arial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5147" y="5294013"/>
            <a:ext cx="1082322" cy="1082322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2407469" y="5516754"/>
            <a:ext cx="43941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cs typeface="Arial" charset="0"/>
              </a:rPr>
              <a:t>micro sleep and a high level of </a:t>
            </a:r>
            <a:r>
              <a:rPr lang="en-US" dirty="0" smtClean="0">
                <a:cs typeface="Arial" charset="0"/>
              </a:rPr>
              <a:t>fatigue ( mining truck workers)</a:t>
            </a: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730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1"/>
      <p:bldP spid="51" grpId="0"/>
      <p:bldP spid="21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74319" y="2535607"/>
            <a:ext cx="18374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u="sng" dirty="0" smtClean="0"/>
              <a:t>Physics</a:t>
            </a:r>
            <a:endParaRPr lang="en-US" sz="4400" u="sng" dirty="0"/>
          </a:p>
        </p:txBody>
      </p:sp>
      <p:sp>
        <p:nvSpPr>
          <p:cNvPr id="3" name="CuadroTexto 2"/>
          <p:cNvSpPr txBox="1"/>
          <p:nvPr/>
        </p:nvSpPr>
        <p:spPr>
          <a:xfrm>
            <a:off x="5318806" y="147545"/>
            <a:ext cx="176202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 Brooks</a:t>
            </a:r>
          </a:p>
          <a:p>
            <a:r>
              <a:rPr lang="en-US" dirty="0" smtClean="0"/>
              <a:t>Sergey </a:t>
            </a:r>
            <a:r>
              <a:rPr lang="en-US" dirty="0" err="1" smtClean="0"/>
              <a:t>Kuleshov</a:t>
            </a:r>
            <a:endParaRPr lang="en-US" dirty="0" smtClean="0"/>
          </a:p>
          <a:p>
            <a:r>
              <a:rPr lang="en-US" dirty="0" err="1" smtClean="0"/>
              <a:t>Hayk</a:t>
            </a:r>
            <a:r>
              <a:rPr lang="en-US" dirty="0" smtClean="0"/>
              <a:t> </a:t>
            </a:r>
            <a:r>
              <a:rPr lang="en-US" dirty="0" err="1" smtClean="0"/>
              <a:t>Hakobyan</a:t>
            </a:r>
            <a:endParaRPr lang="en-US" dirty="0" smtClean="0"/>
          </a:p>
          <a:p>
            <a:r>
              <a:rPr lang="en-US" dirty="0" smtClean="0"/>
              <a:t>Jonathan Miller</a:t>
            </a:r>
          </a:p>
          <a:p>
            <a:r>
              <a:rPr lang="en-US" dirty="0" smtClean="0"/>
              <a:t>Ryan White</a:t>
            </a:r>
          </a:p>
          <a:p>
            <a:r>
              <a:rPr lang="en-US" dirty="0" smtClean="0"/>
              <a:t>Ahmed El </a:t>
            </a:r>
            <a:r>
              <a:rPr lang="en-US" dirty="0" err="1" smtClean="0"/>
              <a:t>Alaoui</a:t>
            </a:r>
            <a:endParaRPr lang="en-US" dirty="0" smtClean="0"/>
          </a:p>
          <a:p>
            <a:r>
              <a:rPr lang="en-US" dirty="0" err="1" smtClean="0"/>
              <a:t>Fedor</a:t>
            </a:r>
            <a:r>
              <a:rPr lang="en-US" dirty="0" smtClean="0"/>
              <a:t> </a:t>
            </a:r>
            <a:r>
              <a:rPr lang="en-US" dirty="0" err="1" smtClean="0"/>
              <a:t>Prokoshin</a:t>
            </a:r>
            <a:endParaRPr lang="en-US" dirty="0" smtClean="0"/>
          </a:p>
          <a:p>
            <a:r>
              <a:rPr lang="en-US" dirty="0" smtClean="0"/>
              <a:t>Edson </a:t>
            </a:r>
            <a:r>
              <a:rPr lang="en-US" dirty="0" err="1" smtClean="0"/>
              <a:t>Carquin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5404819" y="2732868"/>
            <a:ext cx="2234656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Claudio Dib</a:t>
            </a:r>
          </a:p>
          <a:p>
            <a:r>
              <a:rPr lang="en-US" dirty="0" smtClean="0"/>
              <a:t>Boris </a:t>
            </a:r>
            <a:r>
              <a:rPr lang="en-US" dirty="0" err="1" smtClean="0"/>
              <a:t>Kopeliovic</a:t>
            </a:r>
            <a:endParaRPr lang="en-US" dirty="0" smtClean="0"/>
          </a:p>
          <a:p>
            <a:r>
              <a:rPr lang="en-US" dirty="0" smtClean="0"/>
              <a:t>Sergey </a:t>
            </a:r>
            <a:r>
              <a:rPr lang="en-US" dirty="0" err="1" smtClean="0"/>
              <a:t>Kovalenko</a:t>
            </a:r>
            <a:endParaRPr lang="en-US" dirty="0" smtClean="0"/>
          </a:p>
          <a:p>
            <a:r>
              <a:rPr lang="en-US" dirty="0" err="1" smtClean="0"/>
              <a:t>Eugeny</a:t>
            </a:r>
            <a:r>
              <a:rPr lang="en-US" dirty="0" smtClean="0"/>
              <a:t> Levin</a:t>
            </a:r>
          </a:p>
          <a:p>
            <a:r>
              <a:rPr lang="en-US" dirty="0" smtClean="0"/>
              <a:t>Antonio </a:t>
            </a:r>
            <a:r>
              <a:rPr lang="en-US" dirty="0" err="1" smtClean="0"/>
              <a:t>Carcamo</a:t>
            </a:r>
            <a:endParaRPr lang="en-US" dirty="0" smtClean="0"/>
          </a:p>
          <a:p>
            <a:r>
              <a:rPr lang="en-US" dirty="0" smtClean="0"/>
              <a:t>Amir </a:t>
            </a:r>
            <a:r>
              <a:rPr lang="en-US" dirty="0" err="1" smtClean="0"/>
              <a:t>Rezaeian</a:t>
            </a:r>
            <a:endParaRPr lang="en-US" dirty="0" smtClean="0"/>
          </a:p>
          <a:p>
            <a:r>
              <a:rPr lang="en-US" dirty="0" smtClean="0"/>
              <a:t>Juan Carlos </a:t>
            </a:r>
            <a:r>
              <a:rPr lang="en-US" dirty="0" err="1" smtClean="0"/>
              <a:t>Helo</a:t>
            </a:r>
            <a:endParaRPr lang="en-US" dirty="0" smtClean="0"/>
          </a:p>
          <a:p>
            <a:r>
              <a:rPr lang="en-US" dirty="0" smtClean="0"/>
              <a:t>Irina </a:t>
            </a:r>
            <a:r>
              <a:rPr lang="en-US" dirty="0" err="1" smtClean="0"/>
              <a:t>Potashnikova</a:t>
            </a:r>
            <a:endParaRPr lang="en-US" dirty="0" smtClean="0"/>
          </a:p>
          <a:p>
            <a:r>
              <a:rPr lang="en-US" dirty="0" smtClean="0"/>
              <a:t>Alfonso </a:t>
            </a:r>
            <a:r>
              <a:rPr lang="en-US" dirty="0" err="1" smtClean="0"/>
              <a:t>Zerwekh</a:t>
            </a:r>
            <a:endParaRPr lang="en-US" dirty="0" smtClean="0"/>
          </a:p>
          <a:p>
            <a:r>
              <a:rPr lang="en-US" dirty="0" err="1" smtClean="0"/>
              <a:t>Maximiliano</a:t>
            </a:r>
            <a:r>
              <a:rPr lang="en-US" dirty="0" smtClean="0"/>
              <a:t> Rivera</a:t>
            </a:r>
          </a:p>
          <a:p>
            <a:r>
              <a:rPr lang="en-US" dirty="0" smtClean="0"/>
              <a:t>Marat </a:t>
            </a:r>
            <a:r>
              <a:rPr lang="en-US" dirty="0" err="1" smtClean="0"/>
              <a:t>Siddikov</a:t>
            </a:r>
            <a:endParaRPr lang="en-US" dirty="0" smtClean="0"/>
          </a:p>
          <a:p>
            <a:r>
              <a:rPr lang="en-US" dirty="0" smtClean="0"/>
              <a:t>Sebastian </a:t>
            </a:r>
            <a:r>
              <a:rPr lang="en-US" dirty="0" err="1" smtClean="0"/>
              <a:t>Mendizabal</a:t>
            </a:r>
            <a:endParaRPr lang="en-US" dirty="0" smtClean="0"/>
          </a:p>
          <a:p>
            <a:r>
              <a:rPr lang="en-US" dirty="0" smtClean="0"/>
              <a:t>Oscar Castillo-</a:t>
            </a:r>
            <a:r>
              <a:rPr lang="en-US" dirty="0" err="1" smtClean="0"/>
              <a:t>Felisola</a:t>
            </a:r>
            <a:endParaRPr lang="en-US" dirty="0" smtClean="0"/>
          </a:p>
          <a:p>
            <a:r>
              <a:rPr lang="en-US" dirty="0" smtClean="0"/>
              <a:t>Ivan Schmidt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errar llave 4"/>
          <p:cNvSpPr/>
          <p:nvPr/>
        </p:nvSpPr>
        <p:spPr>
          <a:xfrm flipH="1">
            <a:off x="4890389" y="147545"/>
            <a:ext cx="428417" cy="2267197"/>
          </a:xfrm>
          <a:prstGeom prst="rightBrace">
            <a:avLst>
              <a:gd name="adj1" fmla="val 8333"/>
              <a:gd name="adj2" fmla="val 5135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errar llave 5"/>
          <p:cNvSpPr/>
          <p:nvPr/>
        </p:nvSpPr>
        <p:spPr>
          <a:xfrm flipH="1">
            <a:off x="4890389" y="2732868"/>
            <a:ext cx="428417" cy="3931980"/>
          </a:xfrm>
          <a:prstGeom prst="rightBrace">
            <a:avLst>
              <a:gd name="adj1" fmla="val 8333"/>
              <a:gd name="adj2" fmla="val 5135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3274321" y="4421554"/>
            <a:ext cx="13496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Theory</a:t>
            </a:r>
            <a:endParaRPr lang="en-US" sz="3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2558501" y="946871"/>
            <a:ext cx="21048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Experiment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01076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631697" y="2585614"/>
            <a:ext cx="4252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Thank you for coming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84757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416"/>
            <a:ext cx="8229600" cy="1143000"/>
          </a:xfrm>
        </p:spPr>
        <p:txBody>
          <a:bodyPr/>
          <a:lstStyle/>
          <a:p>
            <a:r>
              <a:rPr lang="en-US" dirty="0" err="1" smtClean="0"/>
              <a:t>CCTVal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8354"/>
            <a:ext cx="9144000" cy="23328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r>
              <a:rPr lang="en-US" sz="2400" dirty="0" smtClean="0"/>
              <a:t>                  Particle Physics, Computer Science and Electronics.</a:t>
            </a:r>
            <a:endParaRPr lang="en-US" sz="2400" dirty="0"/>
          </a:p>
        </p:txBody>
      </p:sp>
      <p:pic>
        <p:nvPicPr>
          <p:cNvPr id="2050" name="Picture 2" descr="http://www.cctval.cl/images/banners/banner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63432"/>
            <a:ext cx="7164288" cy="297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097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9"/>
          <p:cNvSpPr txBox="1">
            <a:spLocks noChangeArrowheads="1"/>
          </p:cNvSpPr>
          <p:nvPr/>
        </p:nvSpPr>
        <p:spPr bwMode="auto">
          <a:xfrm>
            <a:off x="1676400" y="1143000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>
                <a:latin typeface="Times New Roman" charset="0"/>
              </a:rPr>
              <a:t>    </a:t>
            </a:r>
          </a:p>
        </p:txBody>
      </p:sp>
      <p:sp>
        <p:nvSpPr>
          <p:cNvPr id="18435" name="Text Box 11"/>
          <p:cNvSpPr txBox="1">
            <a:spLocks noChangeArrowheads="1"/>
          </p:cNvSpPr>
          <p:nvPr/>
        </p:nvSpPr>
        <p:spPr bwMode="auto">
          <a:xfrm>
            <a:off x="1371600" y="1676400"/>
            <a:ext cx="30572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 dirty="0">
                <a:latin typeface="Arial" pitchFamily="34" charset="0"/>
                <a:cs typeface="Arial" pitchFamily="34" charset="0"/>
              </a:rPr>
              <a:t>Theoretical physics</a:t>
            </a:r>
          </a:p>
        </p:txBody>
      </p:sp>
      <p:sp>
        <p:nvSpPr>
          <p:cNvPr id="18436" name="Rectangle 17"/>
          <p:cNvSpPr>
            <a:spLocks noChangeArrowheads="1"/>
          </p:cNvSpPr>
          <p:nvPr/>
        </p:nvSpPr>
        <p:spPr bwMode="auto">
          <a:xfrm>
            <a:off x="990600" y="1600200"/>
            <a:ext cx="3505200" cy="609600"/>
          </a:xfrm>
          <a:prstGeom prst="rect">
            <a:avLst/>
          </a:prstGeom>
          <a:noFill/>
          <a:ln w="38100" cap="sq" cmpd="dbl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437" name="Text Box 12"/>
          <p:cNvSpPr txBox="1">
            <a:spLocks noChangeArrowheads="1"/>
          </p:cNvSpPr>
          <p:nvPr/>
        </p:nvSpPr>
        <p:spPr bwMode="auto">
          <a:xfrm>
            <a:off x="1371600" y="2971800"/>
            <a:ext cx="33489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>
                <a:latin typeface="Arial" pitchFamily="34" charset="0"/>
                <a:cs typeface="Arial" pitchFamily="34" charset="0"/>
              </a:rPr>
              <a:t>Experimental physics</a:t>
            </a:r>
          </a:p>
        </p:txBody>
      </p:sp>
      <p:sp>
        <p:nvSpPr>
          <p:cNvPr id="18438" name="Rectangle 18"/>
          <p:cNvSpPr>
            <a:spLocks noChangeArrowheads="1"/>
          </p:cNvSpPr>
          <p:nvPr/>
        </p:nvSpPr>
        <p:spPr bwMode="auto">
          <a:xfrm>
            <a:off x="838200" y="2819400"/>
            <a:ext cx="4267200" cy="719138"/>
          </a:xfrm>
          <a:prstGeom prst="rect">
            <a:avLst/>
          </a:prstGeom>
          <a:noFill/>
          <a:ln w="38100" cap="sq" cmpd="dbl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439" name="Text Box 13"/>
          <p:cNvSpPr txBox="1">
            <a:spLocks noChangeArrowheads="1"/>
          </p:cNvSpPr>
          <p:nvPr/>
        </p:nvSpPr>
        <p:spPr bwMode="auto">
          <a:xfrm>
            <a:off x="608013" y="4386263"/>
            <a:ext cx="5386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b="1">
                <a:latin typeface="Arial" pitchFamily="34" charset="0"/>
                <a:cs typeface="Arial" pitchFamily="34" charset="0"/>
              </a:rPr>
              <a:t>Engineering / Technology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b="1">
                <a:latin typeface="Arial" pitchFamily="34" charset="0"/>
                <a:cs typeface="Arial" pitchFamily="34" charset="0"/>
              </a:rPr>
              <a:t>/</a:t>
            </a:r>
            <a:r>
              <a:rPr lang="en-US">
                <a:latin typeface="Arial" pitchFamily="34" charset="0"/>
                <a:cs typeface="Arial" pitchFamily="34" charset="0"/>
              </a:rPr>
              <a:t> </a:t>
            </a:r>
            <a:r>
              <a:rPr lang="en-US" b="1">
                <a:latin typeface="Arial" pitchFamily="34" charset="0"/>
                <a:cs typeface="Arial" pitchFamily="34" charset="0"/>
              </a:rPr>
              <a:t>Industry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8440" name="Rectangle 19"/>
          <p:cNvSpPr>
            <a:spLocks noChangeArrowheads="1"/>
          </p:cNvSpPr>
          <p:nvPr/>
        </p:nvSpPr>
        <p:spPr bwMode="auto">
          <a:xfrm>
            <a:off x="228600" y="4114800"/>
            <a:ext cx="5791200" cy="1066800"/>
          </a:xfrm>
          <a:prstGeom prst="rect">
            <a:avLst/>
          </a:prstGeom>
          <a:noFill/>
          <a:ln w="38100" cap="sq" cmpd="dbl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441" name="AutoShape 25"/>
          <p:cNvSpPr>
            <a:spLocks noChangeArrowheads="1"/>
          </p:cNvSpPr>
          <p:nvPr/>
        </p:nvSpPr>
        <p:spPr bwMode="auto">
          <a:xfrm>
            <a:off x="2590800" y="2362200"/>
            <a:ext cx="282575" cy="26035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hlink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2" name="AutoShape 26"/>
          <p:cNvSpPr>
            <a:spLocks noChangeArrowheads="1"/>
          </p:cNvSpPr>
          <p:nvPr/>
        </p:nvSpPr>
        <p:spPr bwMode="auto">
          <a:xfrm>
            <a:off x="3124200" y="3657600"/>
            <a:ext cx="434975" cy="327025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hlink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3" name="Oval 28"/>
          <p:cNvSpPr>
            <a:spLocks noChangeArrowheads="1"/>
          </p:cNvSpPr>
          <p:nvPr/>
        </p:nvSpPr>
        <p:spPr bwMode="auto">
          <a:xfrm>
            <a:off x="6400800" y="1066800"/>
            <a:ext cx="2362200" cy="3200400"/>
          </a:xfrm>
          <a:prstGeom prst="ellipse">
            <a:avLst/>
          </a:prstGeom>
          <a:noFill/>
          <a:ln w="38100" cap="sq" cmpd="dbl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8444" name="Line 34"/>
          <p:cNvSpPr>
            <a:spLocks noChangeShapeType="1"/>
          </p:cNvSpPr>
          <p:nvPr/>
        </p:nvSpPr>
        <p:spPr bwMode="auto">
          <a:xfrm>
            <a:off x="4700588" y="2057400"/>
            <a:ext cx="1600200" cy="76200"/>
          </a:xfrm>
          <a:prstGeom prst="line">
            <a:avLst/>
          </a:prstGeom>
          <a:ln>
            <a:headEnd/>
            <a:tailEnd type="triangle" w="med" len="med"/>
          </a:ln>
          <a:ex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S"/>
          </a:p>
        </p:txBody>
      </p:sp>
      <p:sp>
        <p:nvSpPr>
          <p:cNvPr id="18445" name="AutoShape 35"/>
          <p:cNvSpPr>
            <a:spLocks noChangeArrowheads="1"/>
          </p:cNvSpPr>
          <p:nvPr/>
        </p:nvSpPr>
        <p:spPr bwMode="auto">
          <a:xfrm>
            <a:off x="2133600" y="3657600"/>
            <a:ext cx="434975" cy="327025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hlink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6" name="Line 38"/>
          <p:cNvSpPr>
            <a:spLocks noChangeShapeType="1"/>
          </p:cNvSpPr>
          <p:nvPr/>
        </p:nvSpPr>
        <p:spPr bwMode="auto">
          <a:xfrm flipV="1">
            <a:off x="5257800" y="3200400"/>
            <a:ext cx="1066800" cy="76200"/>
          </a:xfrm>
          <a:prstGeom prst="line">
            <a:avLst/>
          </a:prstGeom>
          <a:ln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anchor="ctr"/>
          <a:lstStyle/>
          <a:p>
            <a:endParaRPr lang="es-ES"/>
          </a:p>
        </p:txBody>
      </p:sp>
      <p:sp>
        <p:nvSpPr>
          <p:cNvPr id="18447" name="AutoShape 40"/>
          <p:cNvSpPr>
            <a:spLocks noChangeArrowheads="1"/>
          </p:cNvSpPr>
          <p:nvPr/>
        </p:nvSpPr>
        <p:spPr bwMode="auto">
          <a:xfrm rot="-1799538">
            <a:off x="6172200" y="4191000"/>
            <a:ext cx="685800" cy="304800"/>
          </a:xfrm>
          <a:prstGeom prst="rightArrow">
            <a:avLst>
              <a:gd name="adj1" fmla="val 50000"/>
              <a:gd name="adj2" fmla="val 56250"/>
            </a:avLst>
          </a:prstGeom>
          <a:solidFill>
            <a:schemeClr val="hlink"/>
          </a:solidFill>
          <a:ln w="12700" cap="sq">
            <a:solidFill>
              <a:schemeClr val="tx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8" name="Text Box 27"/>
          <p:cNvSpPr txBox="1">
            <a:spLocks noChangeArrowheads="1"/>
          </p:cNvSpPr>
          <p:nvPr/>
        </p:nvSpPr>
        <p:spPr bwMode="auto">
          <a:xfrm>
            <a:off x="6869113" y="2319338"/>
            <a:ext cx="16417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3200" b="1">
                <a:latin typeface="Arial" pitchFamily="34" charset="0"/>
                <a:cs typeface="Arial" pitchFamily="34" charset="0"/>
              </a:rPr>
              <a:t>Society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39528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dirty="0">
              <a:latin typeface="Times New Roman" charset="0"/>
              <a:ea typeface="MS PGothic" charset="0"/>
            </a:endParaRPr>
          </a:p>
        </p:txBody>
      </p:sp>
      <p:sp>
        <p:nvSpPr>
          <p:cNvPr id="20" name="Rectangle 3"/>
          <p:cNvSpPr/>
          <p:nvPr/>
        </p:nvSpPr>
        <p:spPr>
          <a:xfrm>
            <a:off x="0" y="6350000"/>
            <a:ext cx="91440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304800" y="6488113"/>
            <a:ext cx="7620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www.cctval.cl</a:t>
            </a:r>
            <a:endParaRPr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434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31"/>
          <p:cNvPicPr>
            <a:picLocks noChangeAspect="1"/>
          </p:cNvPicPr>
          <p:nvPr/>
        </p:nvPicPr>
        <p:blipFill>
          <a:blip r:embed="rId2" cstate="print"/>
          <a:srcRect r="4628"/>
          <a:stretch>
            <a:fillRect/>
          </a:stretch>
        </p:blipFill>
        <p:spPr>
          <a:xfrm>
            <a:off x="6156176" y="1124744"/>
            <a:ext cx="612000" cy="648072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539550" y="4263547"/>
            <a:ext cx="72728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endParaRPr lang="es-CL" dirty="0" smtClean="0"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12 Senior researchers (7 Chilean, 1 US , 4 Russian)  </a:t>
            </a:r>
          </a:p>
          <a:p>
            <a:pPr lvl="0">
              <a:spcBef>
                <a:spcPct val="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14  Young researchers (10  Chilean, 3 Russian  and 1 Armenian) </a:t>
            </a:r>
          </a:p>
          <a:p>
            <a:pPr lvl="0">
              <a:spcBef>
                <a:spcPct val="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18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Postdocs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(11 Chilean, 2 US , 1 Russian, 1  Chinese, 1 Iranian,1 Venezuelan, 1 Moroccan)</a:t>
            </a:r>
          </a:p>
          <a:p>
            <a:pPr lvl="0">
              <a:spcBef>
                <a:spcPct val="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3 Project managers (Engineers)</a:t>
            </a:r>
          </a:p>
          <a:p>
            <a:pPr lvl="0">
              <a:spcBef>
                <a:spcPct val="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2 Technicians + 4 Administration 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endParaRPr lang="es-CL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1107057"/>
            <a:ext cx="648072" cy="665759"/>
          </a:xfrm>
          <a:prstGeom prst="rect">
            <a:avLst/>
          </a:prstGeom>
        </p:spPr>
      </p:pic>
      <p:pic>
        <p:nvPicPr>
          <p:cNvPr id="6" name="Imagen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63988" y="2276872"/>
            <a:ext cx="580012" cy="783138"/>
          </a:xfrm>
          <a:prstGeom prst="rect">
            <a:avLst/>
          </a:prstGeom>
        </p:spPr>
      </p:pic>
      <p:pic>
        <p:nvPicPr>
          <p:cNvPr id="7" name="Imagen 8"/>
          <p:cNvPicPr>
            <a:picLocks noChangeAspect="1"/>
          </p:cNvPicPr>
          <p:nvPr/>
        </p:nvPicPr>
        <p:blipFill>
          <a:blip r:embed="rId5" cstate="print"/>
          <a:srcRect b="5872"/>
          <a:stretch>
            <a:fillRect/>
          </a:stretch>
        </p:blipFill>
        <p:spPr>
          <a:xfrm>
            <a:off x="7920440" y="548680"/>
            <a:ext cx="684008" cy="648072"/>
          </a:xfrm>
          <a:prstGeom prst="rect">
            <a:avLst/>
          </a:prstGeom>
        </p:spPr>
      </p:pic>
      <p:pic>
        <p:nvPicPr>
          <p:cNvPr id="8" name="Imagen 9"/>
          <p:cNvPicPr>
            <a:picLocks noChangeAspect="1"/>
          </p:cNvPicPr>
          <p:nvPr/>
        </p:nvPicPr>
        <p:blipFill>
          <a:blip r:embed="rId6" cstate="print"/>
          <a:srcRect b="10136"/>
          <a:stretch>
            <a:fillRect/>
          </a:stretch>
        </p:blipFill>
        <p:spPr>
          <a:xfrm>
            <a:off x="6732240" y="2348880"/>
            <a:ext cx="576064" cy="648072"/>
          </a:xfrm>
          <a:prstGeom prst="rect">
            <a:avLst/>
          </a:prstGeom>
        </p:spPr>
      </p:pic>
      <p:pic>
        <p:nvPicPr>
          <p:cNvPr id="9" name="Imagen 1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08304" y="1751913"/>
            <a:ext cx="648072" cy="596967"/>
          </a:xfrm>
          <a:prstGeom prst="rect">
            <a:avLst/>
          </a:prstGeom>
        </p:spPr>
      </p:pic>
      <p:pic>
        <p:nvPicPr>
          <p:cNvPr id="10" name="Imagen 12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308304" y="0"/>
            <a:ext cx="651379" cy="594056"/>
          </a:xfrm>
          <a:prstGeom prst="rect">
            <a:avLst/>
          </a:prstGeom>
        </p:spPr>
      </p:pic>
      <p:pic>
        <p:nvPicPr>
          <p:cNvPr id="12" name="Imagen 15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956376" y="1124744"/>
            <a:ext cx="652925" cy="625228"/>
          </a:xfrm>
          <a:prstGeom prst="rect">
            <a:avLst/>
          </a:prstGeom>
        </p:spPr>
      </p:pic>
      <p:pic>
        <p:nvPicPr>
          <p:cNvPr id="13" name="Imagen 16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56177" y="2348881"/>
            <a:ext cx="648071" cy="648071"/>
          </a:xfrm>
          <a:prstGeom prst="rect">
            <a:avLst/>
          </a:prstGeom>
        </p:spPr>
      </p:pic>
      <p:pic>
        <p:nvPicPr>
          <p:cNvPr id="14" name="Imagen 17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571803" y="548680"/>
            <a:ext cx="572197" cy="612000"/>
          </a:xfrm>
          <a:prstGeom prst="rect">
            <a:avLst/>
          </a:prstGeom>
        </p:spPr>
      </p:pic>
      <p:pic>
        <p:nvPicPr>
          <p:cNvPr id="15" name="Imagen 19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956376" y="1710443"/>
            <a:ext cx="617541" cy="638437"/>
          </a:xfrm>
          <a:prstGeom prst="rect">
            <a:avLst/>
          </a:prstGeom>
        </p:spPr>
      </p:pic>
      <p:pic>
        <p:nvPicPr>
          <p:cNvPr id="16" name="Imagen 20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956376" y="1"/>
            <a:ext cx="612000" cy="597101"/>
          </a:xfrm>
          <a:prstGeom prst="rect">
            <a:avLst/>
          </a:prstGeom>
        </p:spPr>
      </p:pic>
      <p:pic>
        <p:nvPicPr>
          <p:cNvPr id="17" name="Imagen 21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956376" y="2348880"/>
            <a:ext cx="632148" cy="648072"/>
          </a:xfrm>
          <a:prstGeom prst="rect">
            <a:avLst/>
          </a:prstGeom>
        </p:spPr>
      </p:pic>
      <p:pic>
        <p:nvPicPr>
          <p:cNvPr id="18" name="Imagen 22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884368" y="2996952"/>
            <a:ext cx="720080" cy="673461"/>
          </a:xfrm>
          <a:prstGeom prst="rect">
            <a:avLst/>
          </a:prstGeom>
        </p:spPr>
      </p:pic>
      <p:pic>
        <p:nvPicPr>
          <p:cNvPr id="19" name="Imagen 23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8530779" y="0"/>
            <a:ext cx="613221" cy="613221"/>
          </a:xfrm>
          <a:prstGeom prst="rect">
            <a:avLst/>
          </a:prstGeom>
        </p:spPr>
      </p:pic>
      <p:pic>
        <p:nvPicPr>
          <p:cNvPr id="20" name="Imagen 24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308304" y="548680"/>
            <a:ext cx="605079" cy="605079"/>
          </a:xfrm>
          <a:prstGeom prst="rect">
            <a:avLst/>
          </a:prstGeom>
        </p:spPr>
      </p:pic>
      <p:pic>
        <p:nvPicPr>
          <p:cNvPr id="21" name="Imagen 26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732240" y="0"/>
            <a:ext cx="578596" cy="578596"/>
          </a:xfrm>
          <a:prstGeom prst="rect">
            <a:avLst/>
          </a:prstGeom>
        </p:spPr>
      </p:pic>
      <p:pic>
        <p:nvPicPr>
          <p:cNvPr id="22" name="Imagen 27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732240" y="1124744"/>
            <a:ext cx="596967" cy="638493"/>
          </a:xfrm>
          <a:prstGeom prst="rect">
            <a:avLst/>
          </a:prstGeom>
        </p:spPr>
      </p:pic>
      <p:pic>
        <p:nvPicPr>
          <p:cNvPr id="23" name="Imagen 28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7308304" y="2348880"/>
            <a:ext cx="648072" cy="644390"/>
          </a:xfrm>
          <a:prstGeom prst="rect">
            <a:avLst/>
          </a:prstGeom>
        </p:spPr>
      </p:pic>
      <p:pic>
        <p:nvPicPr>
          <p:cNvPr id="24" name="Imagen 29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6084168" y="2996952"/>
            <a:ext cx="650974" cy="576064"/>
          </a:xfrm>
          <a:prstGeom prst="rect">
            <a:avLst/>
          </a:prstGeom>
        </p:spPr>
      </p:pic>
      <p:pic>
        <p:nvPicPr>
          <p:cNvPr id="25" name="Imagen 30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8518041" y="1700808"/>
            <a:ext cx="625959" cy="625959"/>
          </a:xfrm>
          <a:prstGeom prst="rect">
            <a:avLst/>
          </a:prstGeom>
        </p:spPr>
      </p:pic>
      <p:pic>
        <p:nvPicPr>
          <p:cNvPr id="27" name="Imagen 32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6156175" y="548679"/>
            <a:ext cx="612000" cy="612000"/>
          </a:xfrm>
          <a:prstGeom prst="rect">
            <a:avLst/>
          </a:prstGeom>
        </p:spPr>
      </p:pic>
      <p:pic>
        <p:nvPicPr>
          <p:cNvPr id="28" name="Imagen 33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6732239" y="548679"/>
            <a:ext cx="612000" cy="612000"/>
          </a:xfrm>
          <a:prstGeom prst="rect">
            <a:avLst/>
          </a:prstGeom>
        </p:spPr>
      </p:pic>
      <p:pic>
        <p:nvPicPr>
          <p:cNvPr id="29" name="Imagen 36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6156176" y="1772816"/>
            <a:ext cx="588489" cy="588489"/>
          </a:xfrm>
          <a:prstGeom prst="rect">
            <a:avLst/>
          </a:prstGeom>
        </p:spPr>
      </p:pic>
      <p:pic>
        <p:nvPicPr>
          <p:cNvPr id="30" name="Imagen 37"/>
          <p:cNvPicPr>
            <a:picLocks noChangeAspect="1"/>
          </p:cNvPicPr>
          <p:nvPr/>
        </p:nvPicPr>
        <p:blipFill>
          <a:blip r:embed="rId26" cstate="print"/>
          <a:srcRect r="9214"/>
          <a:stretch>
            <a:fillRect/>
          </a:stretch>
        </p:blipFill>
        <p:spPr>
          <a:xfrm>
            <a:off x="8532439" y="2996953"/>
            <a:ext cx="611561" cy="648071"/>
          </a:xfrm>
          <a:prstGeom prst="rect">
            <a:avLst/>
          </a:prstGeom>
        </p:spPr>
      </p:pic>
      <p:pic>
        <p:nvPicPr>
          <p:cNvPr id="31" name="Imagen 38"/>
          <p:cNvPicPr>
            <a:picLocks noChangeAspect="1"/>
          </p:cNvPicPr>
          <p:nvPr/>
        </p:nvPicPr>
        <p:blipFill>
          <a:blip r:embed="rId27" cstate="print"/>
          <a:stretch>
            <a:fillRect/>
          </a:stretch>
        </p:blipFill>
        <p:spPr>
          <a:xfrm>
            <a:off x="6156176" y="0"/>
            <a:ext cx="631912" cy="575382"/>
          </a:xfrm>
          <a:prstGeom prst="rect">
            <a:avLst/>
          </a:prstGeom>
        </p:spPr>
      </p:pic>
      <p:pic>
        <p:nvPicPr>
          <p:cNvPr id="33" name="Imagen 41"/>
          <p:cNvPicPr>
            <a:picLocks noChangeAspect="1"/>
          </p:cNvPicPr>
          <p:nvPr/>
        </p:nvPicPr>
        <p:blipFill>
          <a:blip r:embed="rId28" cstate="print"/>
          <a:srcRect l="7692" r="7692" b="17755"/>
          <a:stretch>
            <a:fillRect/>
          </a:stretch>
        </p:blipFill>
        <p:spPr>
          <a:xfrm>
            <a:off x="6732240" y="1720940"/>
            <a:ext cx="580448" cy="627940"/>
          </a:xfrm>
          <a:prstGeom prst="rect">
            <a:avLst/>
          </a:prstGeom>
        </p:spPr>
      </p:pic>
      <p:pic>
        <p:nvPicPr>
          <p:cNvPr id="34" name="Imagen 46"/>
          <p:cNvPicPr>
            <a:picLocks noChangeAspect="1"/>
          </p:cNvPicPr>
          <p:nvPr/>
        </p:nvPicPr>
        <p:blipFill>
          <a:blip r:embed="rId29" cstate="print"/>
          <a:stretch>
            <a:fillRect/>
          </a:stretch>
        </p:blipFill>
        <p:spPr>
          <a:xfrm>
            <a:off x="7308304" y="2996952"/>
            <a:ext cx="612000" cy="612000"/>
          </a:xfrm>
          <a:prstGeom prst="rect">
            <a:avLst/>
          </a:prstGeom>
        </p:spPr>
      </p:pic>
      <p:pic>
        <p:nvPicPr>
          <p:cNvPr id="35" name="Imagen 47"/>
          <p:cNvPicPr>
            <a:picLocks noChangeAspect="1"/>
          </p:cNvPicPr>
          <p:nvPr/>
        </p:nvPicPr>
        <p:blipFill>
          <a:blip r:embed="rId30" cstate="print"/>
          <a:stretch>
            <a:fillRect/>
          </a:stretch>
        </p:blipFill>
        <p:spPr>
          <a:xfrm>
            <a:off x="6732240" y="2996952"/>
            <a:ext cx="576064" cy="589576"/>
          </a:xfrm>
          <a:prstGeom prst="rect">
            <a:avLst/>
          </a:prstGeom>
        </p:spPr>
      </p:pic>
      <p:pic>
        <p:nvPicPr>
          <p:cNvPr id="36" name="Imagen 10"/>
          <p:cNvPicPr>
            <a:picLocks noChangeAspect="1"/>
          </p:cNvPicPr>
          <p:nvPr/>
        </p:nvPicPr>
        <p:blipFill>
          <a:blip r:embed="rId31" cstate="print"/>
          <a:stretch>
            <a:fillRect/>
          </a:stretch>
        </p:blipFill>
        <p:spPr>
          <a:xfrm>
            <a:off x="7308304" y="3603007"/>
            <a:ext cx="637915" cy="618081"/>
          </a:xfrm>
          <a:prstGeom prst="rect">
            <a:avLst/>
          </a:prstGeom>
        </p:spPr>
      </p:pic>
      <p:pic>
        <p:nvPicPr>
          <p:cNvPr id="37" name="Imagen 14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7884368" y="3603007"/>
            <a:ext cx="667437" cy="618081"/>
          </a:xfrm>
          <a:prstGeom prst="rect">
            <a:avLst/>
          </a:prstGeom>
        </p:spPr>
      </p:pic>
      <p:pic>
        <p:nvPicPr>
          <p:cNvPr id="38" name="Imagen 25"/>
          <p:cNvPicPr>
            <a:picLocks noChangeAspect="1"/>
          </p:cNvPicPr>
          <p:nvPr/>
        </p:nvPicPr>
        <p:blipFill>
          <a:blip r:embed="rId33" cstate="print"/>
          <a:stretch>
            <a:fillRect/>
          </a:stretch>
        </p:blipFill>
        <p:spPr>
          <a:xfrm>
            <a:off x="7876759" y="4869160"/>
            <a:ext cx="655681" cy="676800"/>
          </a:xfrm>
          <a:prstGeom prst="rect">
            <a:avLst/>
          </a:prstGeom>
        </p:spPr>
      </p:pic>
      <p:pic>
        <p:nvPicPr>
          <p:cNvPr id="39" name="Imagen 34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6732240" y="3573016"/>
            <a:ext cx="632813" cy="648072"/>
          </a:xfrm>
          <a:prstGeom prst="rect">
            <a:avLst/>
          </a:prstGeom>
        </p:spPr>
      </p:pic>
      <p:pic>
        <p:nvPicPr>
          <p:cNvPr id="40" name="Imagen 35"/>
          <p:cNvPicPr>
            <a:picLocks noChangeAspect="1"/>
          </p:cNvPicPr>
          <p:nvPr/>
        </p:nvPicPr>
        <p:blipFill>
          <a:blip r:embed="rId35" cstate="print"/>
          <a:stretch>
            <a:fillRect/>
          </a:stretch>
        </p:blipFill>
        <p:spPr>
          <a:xfrm>
            <a:off x="8503988" y="1124744"/>
            <a:ext cx="640012" cy="614814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36" cstate="print"/>
          <a:stretch>
            <a:fillRect/>
          </a:stretch>
        </p:blipFill>
        <p:spPr>
          <a:xfrm>
            <a:off x="7236296" y="4207102"/>
            <a:ext cx="645739" cy="645739"/>
          </a:xfrm>
          <a:prstGeom prst="rect">
            <a:avLst/>
          </a:prstGeom>
        </p:spPr>
      </p:pic>
      <p:pic>
        <p:nvPicPr>
          <p:cNvPr id="42" name="Imagen 42"/>
          <p:cNvPicPr>
            <a:picLocks noChangeAspect="1"/>
          </p:cNvPicPr>
          <p:nvPr/>
        </p:nvPicPr>
        <p:blipFill>
          <a:blip r:embed="rId37" cstate="print"/>
          <a:stretch>
            <a:fillRect/>
          </a:stretch>
        </p:blipFill>
        <p:spPr>
          <a:xfrm>
            <a:off x="8532440" y="4869160"/>
            <a:ext cx="611560" cy="675044"/>
          </a:xfrm>
          <a:prstGeom prst="rect">
            <a:avLst/>
          </a:prstGeom>
        </p:spPr>
      </p:pic>
      <p:pic>
        <p:nvPicPr>
          <p:cNvPr id="43" name="Imagen 44"/>
          <p:cNvPicPr>
            <a:picLocks noChangeAspect="1"/>
          </p:cNvPicPr>
          <p:nvPr/>
        </p:nvPicPr>
        <p:blipFill>
          <a:blip r:embed="rId38" cstate="print"/>
          <a:stretch>
            <a:fillRect/>
          </a:stretch>
        </p:blipFill>
        <p:spPr>
          <a:xfrm>
            <a:off x="8503130" y="3573016"/>
            <a:ext cx="640870" cy="640870"/>
          </a:xfrm>
          <a:prstGeom prst="rect">
            <a:avLst/>
          </a:prstGeom>
        </p:spPr>
      </p:pic>
      <p:pic>
        <p:nvPicPr>
          <p:cNvPr id="44" name="Imagen 45"/>
          <p:cNvPicPr>
            <a:picLocks noChangeAspect="1"/>
          </p:cNvPicPr>
          <p:nvPr/>
        </p:nvPicPr>
        <p:blipFill>
          <a:blip r:embed="rId39" cstate="print"/>
          <a:stretch>
            <a:fillRect/>
          </a:stretch>
        </p:blipFill>
        <p:spPr>
          <a:xfrm>
            <a:off x="7812360" y="4207102"/>
            <a:ext cx="697611" cy="662058"/>
          </a:xfrm>
          <a:prstGeom prst="rect">
            <a:avLst/>
          </a:prstGeom>
        </p:spPr>
      </p:pic>
      <p:pic>
        <p:nvPicPr>
          <p:cNvPr id="32" name="Imagen 39"/>
          <p:cNvPicPr>
            <a:picLocks noChangeAspect="1"/>
          </p:cNvPicPr>
          <p:nvPr/>
        </p:nvPicPr>
        <p:blipFill>
          <a:blip r:embed="rId40" cstate="print"/>
          <a:stretch>
            <a:fillRect/>
          </a:stretch>
        </p:blipFill>
        <p:spPr>
          <a:xfrm>
            <a:off x="8496944" y="4207102"/>
            <a:ext cx="683568" cy="662058"/>
          </a:xfrm>
          <a:prstGeom prst="rect">
            <a:avLst/>
          </a:prstGeom>
        </p:spPr>
      </p:pic>
      <p:pic>
        <p:nvPicPr>
          <p:cNvPr id="45" name="Imagen 3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282624" y="1124744"/>
            <a:ext cx="4874016" cy="3277756"/>
          </a:xfrm>
          <a:prstGeom prst="rect">
            <a:avLst/>
          </a:prstGeom>
        </p:spPr>
      </p:pic>
      <p:sp>
        <p:nvSpPr>
          <p:cNvPr id="46" name="45 Rectángulo"/>
          <p:cNvSpPr/>
          <p:nvPr/>
        </p:nvSpPr>
        <p:spPr>
          <a:xfrm>
            <a:off x="472544" y="737458"/>
            <a:ext cx="4532010" cy="366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300"/>
              </a:lnSpc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Center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is composed by 5 main groups</a:t>
            </a:r>
          </a:p>
        </p:txBody>
      </p:sp>
      <p:sp>
        <p:nvSpPr>
          <p:cNvPr id="47" name="Rectángulo 1"/>
          <p:cNvSpPr/>
          <p:nvPr/>
        </p:nvSpPr>
        <p:spPr>
          <a:xfrm>
            <a:off x="34433" y="0"/>
            <a:ext cx="70494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Who we are</a:t>
            </a:r>
            <a:endParaRPr lang="es-ES" sz="3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89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787162"/>
            <a:ext cx="81153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 smtClean="0">
              <a:solidFill>
                <a:srgbClr val="FF0000"/>
              </a:solidFill>
            </a:endParaRPr>
          </a:p>
          <a:p>
            <a:pPr marL="342900" indent="-342900" algn="just">
              <a:buFont typeface="Arial"/>
              <a:buChar char="•"/>
            </a:pP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350000"/>
            <a:ext cx="9144000" cy="533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3"/>
          <p:cNvSpPr>
            <a:spLocks noChangeArrowheads="1"/>
          </p:cNvSpPr>
          <p:nvPr/>
        </p:nvSpPr>
        <p:spPr bwMode="auto">
          <a:xfrm>
            <a:off x="304800" y="6488113"/>
            <a:ext cx="7620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err="1" smtClean="0"/>
              <a:t>www.cctval.cl</a:t>
            </a:r>
            <a:endParaRPr lang="en-US" dirty="0"/>
          </a:p>
        </p:txBody>
      </p:sp>
      <p:sp>
        <p:nvSpPr>
          <p:cNvPr id="7" name="CuadroTexto 6"/>
          <p:cNvSpPr txBox="1"/>
          <p:nvPr/>
        </p:nvSpPr>
        <p:spPr>
          <a:xfrm>
            <a:off x="341672" y="1061856"/>
            <a:ext cx="21980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Particle detector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technology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,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advanced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sensors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397317" y="2848065"/>
            <a:ext cx="20313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Particle physics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theory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and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phenomenology 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086944" y="4536255"/>
            <a:ext cx="2223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High performance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computing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889180" y="3758511"/>
            <a:ext cx="11977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Neutrino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physics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6582909" y="5318214"/>
            <a:ext cx="26212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Power electronics,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modeling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, control 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signal processing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7198787" y="5549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 </a:t>
            </a:r>
            <a:endParaRPr lang="es-E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13714" y="1199634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0070C0"/>
                </a:solidFill>
              </a:rPr>
              <a:t>1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1333316" y="2263289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0070C0"/>
                </a:solidFill>
              </a:rPr>
              <a:t>2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2907692" y="3117453"/>
            <a:ext cx="4896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rgbClr val="0070C0"/>
                </a:solidFill>
              </a:rPr>
              <a:t>3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395952" y="3768138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0070C0"/>
                </a:solidFill>
              </a:rPr>
              <a:t>4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5428642" y="4540864"/>
            <a:ext cx="3926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200" b="1" dirty="0" smtClean="0">
                <a:solidFill>
                  <a:srgbClr val="0070C0"/>
                </a:solidFill>
              </a:rPr>
              <a:t>5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21" name="2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22" name="Rectángulo 1"/>
          <p:cNvSpPr/>
          <p:nvPr/>
        </p:nvSpPr>
        <p:spPr>
          <a:xfrm>
            <a:off x="34434" y="4348"/>
            <a:ext cx="9117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Research Activities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6210844" y="5500184"/>
            <a:ext cx="37206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rgbClr val="0070C0"/>
                </a:solidFill>
              </a:rPr>
              <a:t>6</a:t>
            </a:r>
            <a:endParaRPr lang="es-ES" sz="3200" b="1" dirty="0">
              <a:solidFill>
                <a:srgbClr val="0070C0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876362" y="2201734"/>
            <a:ext cx="2519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Experimental particle</a:t>
            </a:r>
          </a:p>
          <a:p>
            <a:r>
              <a:rPr lang="en-US" b="1" dirty="0" smtClean="0">
                <a:latin typeface="Arial"/>
                <a:cs typeface="Arial"/>
              </a:rPr>
              <a:t>physics</a:t>
            </a:r>
          </a:p>
        </p:txBody>
      </p:sp>
    </p:spTree>
    <p:extLst>
      <p:ext uri="{BB962C8B-B14F-4D97-AF65-F5344CB8AC3E}">
        <p14:creationId xmlns:p14="http://schemas.microsoft.com/office/powerpoint/2010/main" val="3305286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-2426"/>
            <a:ext cx="9144000" cy="65375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5060"/>
              </a:lnSpc>
            </a:pPr>
            <a:r>
              <a:rPr lang="en-US" sz="4406" dirty="0" smtClean="0">
                <a:solidFill>
                  <a:srgbClr val="000000"/>
                </a:solidFill>
                <a:latin typeface="Times New Roman"/>
                <a:cs typeface="Times New Roman"/>
              </a:rPr>
              <a:t>Achievements  (2009-2016) 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930899"/>
            <a:ext cx="9144000" cy="584775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Researchers 								31 ( 35%)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Postdoctoral 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Fellows  			        		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18  ( 65% non Chilean)</a:t>
            </a:r>
            <a:endParaRPr lang="en-US" sz="2000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endParaRPr lang="en-US" sz="2000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ISI PUBLICATIONS							541  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Citations 									14.701 </a:t>
            </a:r>
            <a:r>
              <a:rPr lang="en-US" sz="1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(Jan 2014)</a:t>
            </a: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Students                                                          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&gt; 100 (average)</a:t>
            </a:r>
            <a:endParaRPr lang="en-US" sz="2000" dirty="0" smtClean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                                                        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Theses  ( under-post graduated)				185</a:t>
            </a:r>
          </a:p>
          <a:p>
            <a:r>
              <a:rPr lang="en-US" sz="2000"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 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400" i="1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(Physics, Electronics, informatics, Mechanics, Industrial) 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Participation in SC  conferences				302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Scientific visit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( Labs/ Universities in the world)	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	122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Patents ( presented)							    5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Contracts with industry/labs 					  10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External funding awarded					10  M USD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Arial"/>
                <a:cs typeface="Arial"/>
              </a:rPr>
              <a:t>Equipment 									1.2 M  USD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97943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2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98" y="2423840"/>
            <a:ext cx="1715324" cy="1717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Agrupar 8"/>
          <p:cNvGrpSpPr/>
          <p:nvPr/>
        </p:nvGrpSpPr>
        <p:grpSpPr>
          <a:xfrm>
            <a:off x="2260600" y="4440518"/>
            <a:ext cx="5918201" cy="1915832"/>
            <a:chOff x="2260600" y="4927600"/>
            <a:chExt cx="5918201" cy="1915832"/>
          </a:xfrm>
        </p:grpSpPr>
        <p:grpSp>
          <p:nvGrpSpPr>
            <p:cNvPr id="7" name="Agrupar 6"/>
            <p:cNvGrpSpPr/>
            <p:nvPr/>
          </p:nvGrpSpPr>
          <p:grpSpPr>
            <a:xfrm>
              <a:off x="2260600" y="4927600"/>
              <a:ext cx="5918201" cy="1915832"/>
              <a:chOff x="2260600" y="4927600"/>
              <a:chExt cx="5918201" cy="1915832"/>
            </a:xfrm>
          </p:grpSpPr>
          <p:sp>
            <p:nvSpPr>
              <p:cNvPr id="15" name="Rectángulo 14"/>
              <p:cNvSpPr/>
              <p:nvPr/>
            </p:nvSpPr>
            <p:spPr>
              <a:xfrm>
                <a:off x="2260600" y="5101017"/>
                <a:ext cx="2759635" cy="6792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CERN grid connection </a:t>
                </a:r>
              </a:p>
              <a:p>
                <a:pPr>
                  <a:lnSpc>
                    <a:spcPts val="2300"/>
                  </a:lnSpc>
                </a:pPr>
                <a:r>
                  <a:rPr lang="en-GB" dirty="0" smtClean="0">
                    <a:latin typeface="Arial" pitchFamily="34" charset="0"/>
                    <a:cs typeface="Arial" pitchFamily="34" charset="0"/>
                  </a:rPr>
                  <a:t> TIER 2  Level</a:t>
                </a:r>
                <a:endParaRPr lang="en-GB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6" name="Imagen 15" descr="Captura de pantalla 2013-10-07 a la(s) 14.59.52.png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90915" y="4927600"/>
                <a:ext cx="2487886" cy="1915832"/>
              </a:xfrm>
              <a:prstGeom prst="rect">
                <a:avLst/>
              </a:prstGeom>
            </p:spPr>
          </p:pic>
        </p:grpSp>
        <p:sp>
          <p:nvSpPr>
            <p:cNvPr id="8" name="CuadroTexto 7"/>
            <p:cNvSpPr txBox="1"/>
            <p:nvPr/>
          </p:nvSpPr>
          <p:spPr>
            <a:xfrm>
              <a:off x="2260600" y="6094028"/>
              <a:ext cx="364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>
                  <a:latin typeface="Arial" pitchFamily="34" charset="0"/>
                  <a:cs typeface="Arial" pitchFamily="34" charset="0"/>
                </a:rPr>
                <a:t>51 % of </a:t>
              </a:r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grid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resources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  in</a:t>
              </a:r>
            </a:p>
            <a:p>
              <a:r>
                <a:rPr lang="es-E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LatinAmerica</a:t>
              </a:r>
              <a:endParaRPr lang="es-ES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Agrupar 12"/>
          <p:cNvGrpSpPr/>
          <p:nvPr/>
        </p:nvGrpSpPr>
        <p:grpSpPr>
          <a:xfrm>
            <a:off x="2260600" y="680663"/>
            <a:ext cx="6426200" cy="3262574"/>
            <a:chOff x="2260600" y="680663"/>
            <a:chExt cx="6426200" cy="3262574"/>
          </a:xfrm>
        </p:grpSpPr>
        <p:grpSp>
          <p:nvGrpSpPr>
            <p:cNvPr id="6" name="Agrupar 5"/>
            <p:cNvGrpSpPr/>
            <p:nvPr/>
          </p:nvGrpSpPr>
          <p:grpSpPr>
            <a:xfrm>
              <a:off x="2260600" y="680663"/>
              <a:ext cx="6426200" cy="2985575"/>
              <a:chOff x="2260600" y="680663"/>
              <a:chExt cx="6426200" cy="2985575"/>
            </a:xfrm>
          </p:grpSpPr>
          <p:pic>
            <p:nvPicPr>
              <p:cNvPr id="2" name="Picture 1"/>
              <p:cNvPicPr>
                <a:picLocks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95876" y="680663"/>
                <a:ext cx="3190924" cy="2431869"/>
              </a:xfrm>
              <a:prstGeom prst="rect">
                <a:avLst/>
              </a:prstGeom>
            </p:spPr>
          </p:pic>
          <p:sp>
            <p:nvSpPr>
              <p:cNvPr id="3" name="CuadroTexto 2"/>
              <p:cNvSpPr txBox="1"/>
              <p:nvPr/>
            </p:nvSpPr>
            <p:spPr>
              <a:xfrm>
                <a:off x="2260600" y="1092200"/>
                <a:ext cx="24003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>
                    <a:latin typeface="Arial" pitchFamily="34" charset="0"/>
                    <a:cs typeface="Arial" pitchFamily="34" charset="0"/>
                  </a:rPr>
                  <a:t>ATLAS </a:t>
                </a:r>
                <a:r>
                  <a:rPr lang="es-ES" dirty="0" err="1" smtClean="0">
                    <a:latin typeface="Arial" pitchFamily="34" charset="0"/>
                    <a:cs typeface="Arial" pitchFamily="34" charset="0"/>
                  </a:rPr>
                  <a:t>participation</a:t>
                </a:r>
                <a:endParaRPr lang="es-E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" name="CuadroTexto 3"/>
              <p:cNvSpPr txBox="1"/>
              <p:nvPr/>
            </p:nvSpPr>
            <p:spPr>
              <a:xfrm>
                <a:off x="2260600" y="3296906"/>
                <a:ext cx="310827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err="1" smtClean="0">
                    <a:latin typeface="Arial" pitchFamily="34" charset="0"/>
                    <a:cs typeface="Arial" pitchFamily="34" charset="0"/>
                  </a:rPr>
                  <a:t>Student</a:t>
                </a:r>
                <a:r>
                  <a:rPr lang="es-ES" dirty="0" smtClean="0">
                    <a:latin typeface="Arial" pitchFamily="34" charset="0"/>
                    <a:cs typeface="Arial" pitchFamily="34" charset="0"/>
                  </a:rPr>
                  <a:t> training </a:t>
                </a:r>
                <a:endParaRPr lang="es-ES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" name="CuadroTexto 4"/>
              <p:cNvSpPr txBox="1"/>
              <p:nvPr/>
            </p:nvSpPr>
            <p:spPr>
              <a:xfrm>
                <a:off x="2626657" y="1654072"/>
                <a:ext cx="2869219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err="1" smtClean="0">
                    <a:latin typeface="Arial" pitchFamily="34" charset="0"/>
                    <a:cs typeface="Arial" pitchFamily="34" charset="0"/>
                  </a:rPr>
                  <a:t>Higgs</a:t>
                </a:r>
                <a:r>
                  <a:rPr lang="es-E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" dirty="0" err="1" smtClean="0">
                    <a:latin typeface="Arial" pitchFamily="34" charset="0"/>
                    <a:cs typeface="Arial" pitchFamily="34" charset="0"/>
                  </a:rPr>
                  <a:t>physics</a:t>
                </a:r>
                <a:endParaRPr lang="es-ES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s-ES" dirty="0" smtClean="0">
                    <a:latin typeface="Arial" pitchFamily="34" charset="0"/>
                    <a:cs typeface="Arial" pitchFamily="34" charset="0"/>
                  </a:rPr>
                  <a:t>Heavy </a:t>
                </a:r>
                <a:r>
                  <a:rPr lang="es-ES" dirty="0" err="1" smtClean="0">
                    <a:latin typeface="Arial" pitchFamily="34" charset="0"/>
                    <a:cs typeface="Arial" pitchFamily="34" charset="0"/>
                  </a:rPr>
                  <a:t>ions</a:t>
                </a:r>
                <a:r>
                  <a:rPr lang="es-E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" sz="14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s-ES" sz="1400" dirty="0" err="1" smtClean="0">
                    <a:latin typeface="Arial" pitchFamily="34" charset="0"/>
                    <a:cs typeface="Arial" pitchFamily="34" charset="0"/>
                  </a:rPr>
                  <a:t>convenor</a:t>
                </a:r>
                <a:r>
                  <a:rPr lang="es-ES" sz="1400" dirty="0" smtClean="0">
                    <a:latin typeface="Arial" pitchFamily="34" charset="0"/>
                    <a:cs typeface="Arial" pitchFamily="34" charset="0"/>
                  </a:rPr>
                  <a:t>: W. Brooks)</a:t>
                </a:r>
                <a:endParaRPr lang="es-ES" sz="14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" name="CuadroTexto 11"/>
            <p:cNvSpPr txBox="1"/>
            <p:nvPr/>
          </p:nvSpPr>
          <p:spPr>
            <a:xfrm>
              <a:off x="4469107" y="3296906"/>
              <a:ext cx="33540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Ph.D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. </a:t>
              </a:r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Electronics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Thesis</a:t>
              </a:r>
              <a:endParaRPr lang="es-ES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Grid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computing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dirty="0" err="1" smtClean="0">
                  <a:latin typeface="Arial" pitchFamily="34" charset="0"/>
                  <a:cs typeface="Arial" pitchFamily="34" charset="0"/>
                </a:rPr>
                <a:t>Thesis</a:t>
              </a:r>
              <a:endParaRPr lang="es-ES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BAE85-D26A-AA4F-AC9F-2ED99A0C04BF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18" name="Rectángulo 1"/>
          <p:cNvSpPr/>
          <p:nvPr/>
        </p:nvSpPr>
        <p:spPr>
          <a:xfrm>
            <a:off x="34434" y="4348"/>
            <a:ext cx="7306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International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2254438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0" y="787400"/>
            <a:ext cx="8115300" cy="1616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1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1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1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1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1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1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1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US" sz="110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" name="Imagen 5" descr="Captura de pantalla 2013-08-18 a la(s) 15.08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33" y="1388241"/>
            <a:ext cx="3970337" cy="252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ángulo 7"/>
          <p:cNvSpPr/>
          <p:nvPr/>
        </p:nvSpPr>
        <p:spPr>
          <a:xfrm>
            <a:off x="541933" y="891188"/>
            <a:ext cx="3982116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The ATLAS </a:t>
            </a:r>
            <a:r>
              <a:rPr lang="en-US" b="1" dirty="0" err="1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muon</a:t>
            </a:r>
            <a:r>
              <a:rPr lang="en-US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system upgrade</a:t>
            </a:r>
            <a:r>
              <a:rPr lang="es-ES_tradnl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uadroTexto 6"/>
          <p:cNvSpPr txBox="1">
            <a:spLocks noChangeArrowheads="1"/>
          </p:cNvSpPr>
          <p:nvPr/>
        </p:nvSpPr>
        <p:spPr bwMode="auto">
          <a:xfrm>
            <a:off x="141288" y="5601653"/>
            <a:ext cx="79740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s-ES" b="1" dirty="0" err="1" smtClean="0">
                <a:latin typeface="Arial" pitchFamily="34" charset="0"/>
                <a:cs typeface="Arial" pitchFamily="34" charset="0"/>
              </a:rPr>
              <a:t>Group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b="1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b="1" dirty="0" err="1" smtClean="0">
                <a:latin typeface="Arial" pitchFamily="34" charset="0"/>
                <a:cs typeface="Arial" pitchFamily="34" charset="0"/>
              </a:rPr>
              <a:t>Electronics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b="1" dirty="0" err="1" smtClean="0">
                <a:latin typeface="Arial" pitchFamily="34" charset="0"/>
                <a:cs typeface="Arial" pitchFamily="34" charset="0"/>
              </a:rPr>
              <a:t>Department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b="1" dirty="0" err="1" smtClean="0">
                <a:latin typeface="Arial" pitchFamily="34" charset="0"/>
                <a:cs typeface="Arial" pitchFamily="34" charset="0"/>
              </a:rPr>
              <a:t>participates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s-ES" b="1" dirty="0" err="1" smtClean="0">
                <a:latin typeface="Arial" pitchFamily="34" charset="0"/>
                <a:cs typeface="Arial" pitchFamily="34" charset="0"/>
              </a:rPr>
              <a:t>programming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 of  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KUKA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robot and </a:t>
            </a:r>
            <a:r>
              <a:rPr lang="es-ES" b="1" dirty="0">
                <a:latin typeface="Arial" pitchFamily="34" charset="0"/>
                <a:cs typeface="Arial" pitchFamily="34" charset="0"/>
              </a:rPr>
              <a:t>PRIMA </a:t>
            </a:r>
            <a:r>
              <a:rPr lang="es-ES" b="1" dirty="0" smtClean="0">
                <a:latin typeface="Arial" pitchFamily="34" charset="0"/>
                <a:cs typeface="Arial" pitchFamily="34" charset="0"/>
              </a:rPr>
              <a:t>machine </a:t>
            </a:r>
            <a:r>
              <a:rPr lang="es-ES" b="1" dirty="0" err="1" smtClean="0">
                <a:latin typeface="Arial" pitchFamily="34" charset="0"/>
                <a:cs typeface="Arial" pitchFamily="34" charset="0"/>
              </a:rPr>
              <a:t>setup</a:t>
            </a:r>
            <a:endParaRPr lang="es-E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7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362" y="579564"/>
            <a:ext cx="3765550" cy="3647821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24"/>
          <p:cNvSpPr>
            <a:spLocks noChangeArrowheads="1"/>
          </p:cNvSpPr>
          <p:nvPr/>
        </p:nvSpPr>
        <p:spPr bwMode="auto">
          <a:xfrm>
            <a:off x="34434" y="4124325"/>
            <a:ext cx="2044706" cy="1337767"/>
          </a:xfrm>
          <a:prstGeom prst="ellipse">
            <a:avLst/>
          </a:prstGeom>
          <a:solidFill>
            <a:srgbClr val="2565FF">
              <a:alpha val="25882"/>
            </a:srgbClr>
          </a:solidFill>
          <a:ln w="9525">
            <a:solidFill>
              <a:srgbClr val="46AAC5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b="1" dirty="0">
                <a:latin typeface="Arial" pitchFamily="34" charset="0"/>
                <a:cs typeface="Arial" pitchFamily="34" charset="0"/>
              </a:rPr>
              <a:t>Particle detector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technology </a:t>
            </a:r>
            <a:endParaRPr lang="es-E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9140" y="4124325"/>
            <a:ext cx="680210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USM production </a:t>
            </a:r>
            <a:r>
              <a:rPr lang="en-US" dirty="0">
                <a:latin typeface="Arial" pitchFamily="34" charset="0"/>
                <a:cs typeface="Arial" pitchFamily="34" charset="0"/>
              </a:rPr>
              <a:t>site (15% of new ATLAS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muon</a:t>
            </a:r>
            <a:r>
              <a:rPr lang="en-US" dirty="0">
                <a:latin typeface="Arial" pitchFamily="34" charset="0"/>
                <a:cs typeface="Arial" pitchFamily="34" charset="0"/>
              </a:rPr>
              <a:t> spectrometer):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dirty="0">
                <a:latin typeface="Arial" pitchFamily="34" charset="0"/>
                <a:cs typeface="Arial" pitchFamily="34" charset="0"/>
              </a:rPr>
              <a:t>clean room with 2 granite tables and a crane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Graphite spray machines: PRIMA and KUKA robot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2 m long winding machine and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electrical </a:t>
            </a:r>
            <a:r>
              <a:rPr lang="en-US" dirty="0">
                <a:latin typeface="Arial" pitchFamily="34" charset="0"/>
                <a:cs typeface="Arial" pitchFamily="34" charset="0"/>
              </a:rPr>
              <a:t>test set up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osmic </a:t>
            </a:r>
            <a:r>
              <a:rPr lang="en-US" dirty="0">
                <a:latin typeface="Arial" pitchFamily="34" charset="0"/>
                <a:cs typeface="Arial" pitchFamily="34" charset="0"/>
              </a:rPr>
              <a:t>ray test facilities in UTFSM and PUC (Santiago)</a:t>
            </a: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es-CL" smtClean="0"/>
              <a:pPr lvl="0"/>
              <a:t>8</a:t>
            </a:fld>
            <a:endParaRPr lang="es-CL"/>
          </a:p>
        </p:txBody>
      </p:sp>
      <p:sp>
        <p:nvSpPr>
          <p:cNvPr id="13" name="Rectángulo 1"/>
          <p:cNvSpPr/>
          <p:nvPr/>
        </p:nvSpPr>
        <p:spPr>
          <a:xfrm>
            <a:off x="34434" y="4348"/>
            <a:ext cx="91172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rgbClr val="0070C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ATLAS </a:t>
            </a:r>
            <a:r>
              <a:rPr lang="en-US" sz="3000" dirty="0" err="1" smtClean="0">
                <a:solidFill>
                  <a:srgbClr val="0070C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Muon</a:t>
            </a:r>
            <a:r>
              <a:rPr lang="en-US" sz="3000" dirty="0" smtClean="0">
                <a:solidFill>
                  <a:srgbClr val="0070C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 System Upgrade</a:t>
            </a:r>
          </a:p>
        </p:txBody>
      </p:sp>
    </p:spTree>
    <p:extLst>
      <p:ext uri="{BB962C8B-B14F-4D97-AF65-F5344CB8AC3E}">
        <p14:creationId xmlns:p14="http://schemas.microsoft.com/office/powerpoint/2010/main" val="12437882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s-CL" dirty="0" smtClean="0"/>
              <a:t>Atlas </a:t>
            </a:r>
            <a:r>
              <a:rPr lang="en-US" dirty="0" smtClean="0"/>
              <a:t>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CL" sz="2000" dirty="0"/>
          </a:p>
          <a:p>
            <a:endParaRPr lang="es-CL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9939" y="1600200"/>
            <a:ext cx="4937763" cy="328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566" y="5292322"/>
            <a:ext cx="2347372" cy="156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04" y="5343324"/>
            <a:ext cx="4197004" cy="156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0" y="17597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sz="2000" dirty="0" smtClean="0">
                <a:hlinkClick r:id="rId6"/>
              </a:rPr>
              <a:t>www.CERN.ch</a:t>
            </a:r>
            <a:endParaRPr lang="es-CL" sz="2000" dirty="0" smtClean="0"/>
          </a:p>
        </p:txBody>
      </p:sp>
    </p:spTree>
    <p:extLst>
      <p:ext uri="{BB962C8B-B14F-4D97-AF65-F5344CB8AC3E}">
        <p14:creationId xmlns:p14="http://schemas.microsoft.com/office/powerpoint/2010/main" val="785523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18611</TotalTime>
  <Words>623</Words>
  <Application>Microsoft Macintosh PowerPoint</Application>
  <PresentationFormat>Presentación en pantalla (4:3)</PresentationFormat>
  <Paragraphs>206</Paragraphs>
  <Slides>18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Vínculos</vt:lpstr>
      </vt:variant>
      <vt:variant>
        <vt:i4>2</vt:i4>
      </vt:variant>
      <vt:variant>
        <vt:lpstr>Títulos de diapositiva</vt:lpstr>
      </vt:variant>
      <vt:variant>
        <vt:i4>18</vt:i4>
      </vt:variant>
    </vt:vector>
  </HeadingPairs>
  <TitlesOfParts>
    <vt:vector size="21" baseType="lpstr">
      <vt:lpstr>Tema de Office</vt:lpstr>
      <vt:lpstr>Macintosh HD:Users:Pancho:Desktop:CIT HPC:Brochure corto CCTVal 090907-3.doc!OLE_LINK1</vt:lpstr>
      <vt:lpstr>Macintosh HD:Users:Pancho:Desktop:CIT HPC:Brochure corto CCTVal 090907-3.doc!OLE_LINK1</vt:lpstr>
      <vt:lpstr>Presentación de PowerPoint</vt:lpstr>
      <vt:lpstr>CCTVal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Atlas Upgrade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UTFSM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Francisco Soto</dc:creator>
  <cp:lastModifiedBy>Ivan Schmidt</cp:lastModifiedBy>
  <cp:revision>203</cp:revision>
  <cp:lastPrinted>2013-08-06T20:26:06Z</cp:lastPrinted>
  <dcterms:created xsi:type="dcterms:W3CDTF">2012-04-20T18:12:13Z</dcterms:created>
  <dcterms:modified xsi:type="dcterms:W3CDTF">2016-01-06T12:35:30Z</dcterms:modified>
</cp:coreProperties>
</file>