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6.xml" ContentType="application/vnd.openxmlformats-officedocument.theme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theme/theme8.xml" ContentType="application/vnd.openxmlformats-officedocument.theme+xml"/>
  <Override PartName="/ppt/slideLayouts/slideLayout16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9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10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11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665" r:id="rId2"/>
    <p:sldMasterId id="2147483677" r:id="rId3"/>
    <p:sldMasterId id="2147483682" r:id="rId4"/>
    <p:sldMasterId id="2147483685" r:id="rId5"/>
    <p:sldMasterId id="2147483780" r:id="rId6"/>
    <p:sldMasterId id="2147483802" r:id="rId7"/>
    <p:sldMasterId id="2147483821" r:id="rId8"/>
    <p:sldMasterId id="2147483841" r:id="rId9"/>
  </p:sldMasterIdLst>
  <p:notesMasterIdLst>
    <p:notesMasterId r:id="rId63"/>
  </p:notesMasterIdLst>
  <p:sldIdLst>
    <p:sldId id="840" r:id="rId10"/>
    <p:sldId id="841" r:id="rId11"/>
    <p:sldId id="636" r:id="rId12"/>
    <p:sldId id="676" r:id="rId13"/>
    <p:sldId id="677" r:id="rId14"/>
    <p:sldId id="680" r:id="rId15"/>
    <p:sldId id="951" r:id="rId16"/>
    <p:sldId id="681" r:id="rId17"/>
    <p:sldId id="685" r:id="rId18"/>
    <p:sldId id="686" r:id="rId19"/>
    <p:sldId id="687" r:id="rId20"/>
    <p:sldId id="688" r:id="rId21"/>
    <p:sldId id="689" r:id="rId22"/>
    <p:sldId id="690" r:id="rId23"/>
    <p:sldId id="824" r:id="rId24"/>
    <p:sldId id="691" r:id="rId25"/>
    <p:sldId id="961" r:id="rId26"/>
    <p:sldId id="962" r:id="rId27"/>
    <p:sldId id="417" r:id="rId28"/>
    <p:sldId id="950" r:id="rId29"/>
    <p:sldId id="706" r:id="rId30"/>
    <p:sldId id="737" r:id="rId31"/>
    <p:sldId id="710" r:id="rId32"/>
    <p:sldId id="711" r:id="rId33"/>
    <p:sldId id="749" r:id="rId34"/>
    <p:sldId id="716" r:id="rId35"/>
    <p:sldId id="717" r:id="rId36"/>
    <p:sldId id="718" r:id="rId37"/>
    <p:sldId id="750" r:id="rId38"/>
    <p:sldId id="715" r:id="rId39"/>
    <p:sldId id="757" r:id="rId40"/>
    <p:sldId id="723" r:id="rId41"/>
    <p:sldId id="721" r:id="rId42"/>
    <p:sldId id="724" r:id="rId43"/>
    <p:sldId id="758" r:id="rId44"/>
    <p:sldId id="932" r:id="rId45"/>
    <p:sldId id="933" r:id="rId46"/>
    <p:sldId id="934" r:id="rId47"/>
    <p:sldId id="935" r:id="rId48"/>
    <p:sldId id="936" r:id="rId49"/>
    <p:sldId id="733" r:id="rId50"/>
    <p:sldId id="937" r:id="rId51"/>
    <p:sldId id="938" r:id="rId52"/>
    <p:sldId id="939" r:id="rId53"/>
    <p:sldId id="941" r:id="rId54"/>
    <p:sldId id="942" r:id="rId55"/>
    <p:sldId id="943" r:id="rId56"/>
    <p:sldId id="727" r:id="rId57"/>
    <p:sldId id="946" r:id="rId58"/>
    <p:sldId id="947" r:id="rId59"/>
    <p:sldId id="948" r:id="rId60"/>
    <p:sldId id="735" r:id="rId61"/>
    <p:sldId id="959" r:id="rId6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24B55C25-73D6-4FBB-84F3-262942FF8FE6}">
          <p14:sldIdLst>
            <p14:sldId id="840"/>
            <p14:sldId id="841"/>
          </p14:sldIdLst>
        </p14:section>
        <p14:section name="SNOLAB Facility Science Motivation" id="{EB08DC8E-E2C8-408E-B31F-B66B7ABA6EE3}">
          <p14:sldIdLst/>
        </p14:section>
        <p14:section name="SNOLAB Facility" id="{7EFE98A2-2A96-4844-9D8D-F323A1398712}">
          <p14:sldIdLst>
            <p14:sldId id="636"/>
            <p14:sldId id="676"/>
            <p14:sldId id="677"/>
            <p14:sldId id="680"/>
            <p14:sldId id="951"/>
            <p14:sldId id="681"/>
            <p14:sldId id="685"/>
            <p14:sldId id="686"/>
            <p14:sldId id="687"/>
            <p14:sldId id="688"/>
            <p14:sldId id="689"/>
            <p14:sldId id="690"/>
          </p14:sldIdLst>
        </p14:section>
        <p14:section name="SNOLAB Science Program" id="{62143D3E-383B-407C-AC8F-166CAB153EA0}">
          <p14:sldIdLst>
            <p14:sldId id="824"/>
            <p14:sldId id="691"/>
            <p14:sldId id="961"/>
            <p14:sldId id="962"/>
          </p14:sldIdLst>
        </p14:section>
        <p14:section name="PICO recent Results" id="{E587C85E-20E2-4C43-ACFD-5F79CD15F4B7}">
          <p14:sldIdLst>
            <p14:sldId id="417"/>
            <p14:sldId id="950"/>
            <p14:sldId id="706"/>
            <p14:sldId id="737"/>
            <p14:sldId id="710"/>
            <p14:sldId id="711"/>
            <p14:sldId id="749"/>
            <p14:sldId id="716"/>
            <p14:sldId id="717"/>
            <p14:sldId id="718"/>
            <p14:sldId id="750"/>
            <p14:sldId id="715"/>
            <p14:sldId id="757"/>
            <p14:sldId id="723"/>
            <p14:sldId id="721"/>
            <p14:sldId id="724"/>
            <p14:sldId id="758"/>
            <p14:sldId id="932"/>
            <p14:sldId id="933"/>
            <p14:sldId id="934"/>
            <p14:sldId id="935"/>
            <p14:sldId id="936"/>
            <p14:sldId id="733"/>
            <p14:sldId id="937"/>
            <p14:sldId id="938"/>
            <p14:sldId id="939"/>
            <p14:sldId id="941"/>
            <p14:sldId id="942"/>
            <p14:sldId id="943"/>
            <p14:sldId id="727"/>
            <p14:sldId id="946"/>
            <p14:sldId id="947"/>
            <p14:sldId id="948"/>
            <p14:sldId id="735"/>
            <p14:sldId id="95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  <a:srgbClr val="0000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8" autoAdjust="0"/>
    <p:restoredTop sz="94629" autoAdjust="0"/>
  </p:normalViewPr>
  <p:slideViewPr>
    <p:cSldViewPr snapToGrid="0">
      <p:cViewPr varScale="1">
        <p:scale>
          <a:sx n="72" d="100"/>
          <a:sy n="72" d="100"/>
        </p:scale>
        <p:origin x="-93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4854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slide" Target="slides/slide30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slide" Target="slides/slide33.xml"/><Relationship Id="rId47" Type="http://schemas.openxmlformats.org/officeDocument/2006/relationships/slide" Target="slides/slide38.xml"/><Relationship Id="rId50" Type="http://schemas.openxmlformats.org/officeDocument/2006/relationships/slide" Target="slides/slide41.xml"/><Relationship Id="rId55" Type="http://schemas.openxmlformats.org/officeDocument/2006/relationships/slide" Target="slides/slide46.xml"/><Relationship Id="rId63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9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slide" Target="slides/slide31.xml"/><Relationship Id="rId45" Type="http://schemas.openxmlformats.org/officeDocument/2006/relationships/slide" Target="slides/slide36.xml"/><Relationship Id="rId53" Type="http://schemas.openxmlformats.org/officeDocument/2006/relationships/slide" Target="slides/slide44.xml"/><Relationship Id="rId58" Type="http://schemas.openxmlformats.org/officeDocument/2006/relationships/slide" Target="slides/slide49.xml"/><Relationship Id="rId66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49" Type="http://schemas.openxmlformats.org/officeDocument/2006/relationships/slide" Target="slides/slide40.xml"/><Relationship Id="rId57" Type="http://schemas.openxmlformats.org/officeDocument/2006/relationships/slide" Target="slides/slide48.xml"/><Relationship Id="rId61" Type="http://schemas.openxmlformats.org/officeDocument/2006/relationships/slide" Target="slides/slide52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4" Type="http://schemas.openxmlformats.org/officeDocument/2006/relationships/slide" Target="slides/slide35.xml"/><Relationship Id="rId52" Type="http://schemas.openxmlformats.org/officeDocument/2006/relationships/slide" Target="slides/slide43.xml"/><Relationship Id="rId60" Type="http://schemas.openxmlformats.org/officeDocument/2006/relationships/slide" Target="slides/slide51.xml"/><Relationship Id="rId65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slide" Target="slides/slide34.xml"/><Relationship Id="rId48" Type="http://schemas.openxmlformats.org/officeDocument/2006/relationships/slide" Target="slides/slide39.xml"/><Relationship Id="rId56" Type="http://schemas.openxmlformats.org/officeDocument/2006/relationships/slide" Target="slides/slide47.xml"/><Relationship Id="rId64" Type="http://schemas.openxmlformats.org/officeDocument/2006/relationships/presProps" Target="pres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2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46" Type="http://schemas.openxmlformats.org/officeDocument/2006/relationships/slide" Target="slides/slide37.xml"/><Relationship Id="rId59" Type="http://schemas.openxmlformats.org/officeDocument/2006/relationships/slide" Target="slides/slide50.xml"/><Relationship Id="rId67" Type="http://schemas.openxmlformats.org/officeDocument/2006/relationships/tableStyles" Target="tableStyles.xml"/><Relationship Id="rId20" Type="http://schemas.openxmlformats.org/officeDocument/2006/relationships/slide" Target="slides/slide11.xml"/><Relationship Id="rId41" Type="http://schemas.openxmlformats.org/officeDocument/2006/relationships/slide" Target="slides/slide32.xml"/><Relationship Id="rId54" Type="http://schemas.openxmlformats.org/officeDocument/2006/relationships/slide" Target="slides/slide45.xml"/><Relationship Id="rId62" Type="http://schemas.openxmlformats.org/officeDocument/2006/relationships/slide" Target="slides/slide53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image" Target="../media/image24.wmf"/><Relationship Id="rId7" Type="http://schemas.openxmlformats.org/officeDocument/2006/relationships/image" Target="../media/image28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6" Type="http://schemas.openxmlformats.org/officeDocument/2006/relationships/image" Target="../media/image27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E29C5F-1BC5-4A71-9F46-5E8E6CB9FBFE}" type="datetimeFigureOut">
              <a:rPr lang="en-CA" smtClean="0"/>
              <a:t>06/01/2016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7E20FC-D9BD-4BDB-8F86-DDA009DDA38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41646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6C6F32-C44F-4DF6-9FCF-C1DFE9647362}" type="slidenum">
              <a:rPr lang="en-CA" altLang="en-US">
                <a:solidFill>
                  <a:prstClr val="black"/>
                </a:solidFill>
              </a:rPr>
              <a:pPr/>
              <a:t>1</a:t>
            </a:fld>
            <a:endParaRPr lang="en-CA" altLang="en-US">
              <a:solidFill>
                <a:prstClr val="black"/>
              </a:solidFill>
            </a:endParaRPr>
          </a:p>
        </p:txBody>
      </p:sp>
      <p:sp>
        <p:nvSpPr>
          <p:cNvPr id="599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99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aseline="0" dirty="0" smtClean="0"/>
              <a:t>FFK Conference Budapest Oct 12 – 16 2015</a:t>
            </a:r>
            <a:endParaRPr lang="en-US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1CCA8A-46FD-4114-89CE-CA891AD04E37}" type="slidenum">
              <a:rPr lang="en-CA" altLang="en-US">
                <a:solidFill>
                  <a:prstClr val="black"/>
                </a:solidFill>
              </a:rPr>
              <a:pPr/>
              <a:t>22</a:t>
            </a:fld>
            <a:endParaRPr lang="en-CA" altLang="en-US">
              <a:solidFill>
                <a:prstClr val="black"/>
              </a:solidFill>
            </a:endParaRPr>
          </a:p>
        </p:txBody>
      </p:sp>
      <p:sp>
        <p:nvSpPr>
          <p:cNvPr id="795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A496839-38C1-4B2B-A903-0C08958A18FE}" type="slidenum">
              <a:rPr lang="en-US">
                <a:solidFill>
                  <a:prstClr val="black"/>
                </a:solidFill>
              </a:rPr>
              <a:pPr/>
              <a:t>25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1CCA8A-46FD-4114-89CE-CA891AD04E37}" type="slidenum">
              <a:rPr lang="en-CA" altLang="en-US">
                <a:solidFill>
                  <a:prstClr val="black"/>
                </a:solidFill>
              </a:rPr>
              <a:pPr/>
              <a:t>29</a:t>
            </a:fld>
            <a:endParaRPr lang="en-CA" altLang="en-US">
              <a:solidFill>
                <a:prstClr val="black"/>
              </a:solidFill>
            </a:endParaRPr>
          </a:p>
        </p:txBody>
      </p:sp>
      <p:sp>
        <p:nvSpPr>
          <p:cNvPr id="795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373CE18-AF42-4DD2-B645-FA62EEBA8B61}" type="slidenum">
              <a:rPr lang="en-US">
                <a:solidFill>
                  <a:prstClr val="black"/>
                </a:solidFill>
              </a:rPr>
              <a:pPr/>
              <a:t>31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1CCA8A-46FD-4114-89CE-CA891AD04E37}" type="slidenum">
              <a:rPr lang="en-CA" altLang="en-US">
                <a:solidFill>
                  <a:prstClr val="black"/>
                </a:solidFill>
              </a:rPr>
              <a:pPr/>
              <a:t>35</a:t>
            </a:fld>
            <a:endParaRPr lang="en-CA" altLang="en-US">
              <a:solidFill>
                <a:prstClr val="black"/>
              </a:solidFill>
            </a:endParaRPr>
          </a:p>
        </p:txBody>
      </p:sp>
      <p:sp>
        <p:nvSpPr>
          <p:cNvPr id="795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21" name="Shape 2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FC6ECE-9BE9-443A-9429-E0102FDE499C}" type="slidenum">
              <a:rPr lang="en-CA" altLang="en-US">
                <a:solidFill>
                  <a:prstClr val="black"/>
                </a:solidFill>
              </a:rPr>
              <a:pPr/>
              <a:t>2</a:t>
            </a:fld>
            <a:endParaRPr lang="en-CA" altLang="en-US">
              <a:solidFill>
                <a:prstClr val="black"/>
              </a:solidFill>
            </a:endParaRPr>
          </a:p>
        </p:txBody>
      </p:sp>
      <p:sp>
        <p:nvSpPr>
          <p:cNvPr id="975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975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B8BD46-6B04-4604-B063-9D0C646CF475}" type="slidenum">
              <a:rPr lang="en-CA" altLang="en-US">
                <a:solidFill>
                  <a:prstClr val="black"/>
                </a:solidFill>
              </a:rPr>
              <a:pPr/>
              <a:t>3</a:t>
            </a:fld>
            <a:endParaRPr lang="en-CA" altLang="en-US">
              <a:solidFill>
                <a:prstClr val="black"/>
              </a:solidFill>
            </a:endParaRPr>
          </a:p>
        </p:txBody>
      </p:sp>
      <p:sp>
        <p:nvSpPr>
          <p:cNvPr id="1441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441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B948DD-67D8-4C33-91A9-A2E349BF237F}" type="slidenum">
              <a:rPr lang="en-CA" altLang="en-US">
                <a:solidFill>
                  <a:prstClr val="black"/>
                </a:solidFill>
              </a:rPr>
              <a:pPr/>
              <a:t>8</a:t>
            </a:fld>
            <a:endParaRPr lang="en-CA" altLang="en-US">
              <a:solidFill>
                <a:prstClr val="black"/>
              </a:solidFill>
            </a:endParaRPr>
          </a:p>
        </p:txBody>
      </p:sp>
      <p:sp>
        <p:nvSpPr>
          <p:cNvPr id="64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64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22EFEF-965A-4829-8700-B7E07BC69726}" type="slidenum">
              <a:rPr lang="en-CA" altLang="en-US">
                <a:solidFill>
                  <a:prstClr val="black"/>
                </a:solidFill>
              </a:rPr>
              <a:pPr/>
              <a:t>9</a:t>
            </a:fld>
            <a:endParaRPr lang="en-CA" altLang="en-US">
              <a:solidFill>
                <a:prstClr val="black"/>
              </a:solidFill>
            </a:endParaRPr>
          </a:p>
        </p:txBody>
      </p:sp>
      <p:sp>
        <p:nvSpPr>
          <p:cNvPr id="1007618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ln/>
        </p:spPr>
      </p:sp>
      <p:sp>
        <p:nvSpPr>
          <p:cNvPr id="1007619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1813"/>
            <a:ext cx="5487988" cy="411480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C8E1D9-9628-4F6F-9AF1-DB5F7F4332B7}" type="slidenum">
              <a:rPr lang="en-CA" altLang="en-US">
                <a:solidFill>
                  <a:prstClr val="black"/>
                </a:solidFill>
              </a:rPr>
              <a:pPr/>
              <a:t>12</a:t>
            </a:fld>
            <a:endParaRPr lang="en-CA" altLang="en-US">
              <a:solidFill>
                <a:prstClr val="black"/>
              </a:solidFill>
            </a:endParaRPr>
          </a:p>
        </p:txBody>
      </p:sp>
      <p:sp>
        <p:nvSpPr>
          <p:cNvPr id="838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838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798A64-2E98-4646-B347-23F82A845FEF}" type="slidenum">
              <a:rPr lang="en-CA" altLang="en-US">
                <a:solidFill>
                  <a:prstClr val="black"/>
                </a:solidFill>
              </a:rPr>
              <a:pPr/>
              <a:t>14</a:t>
            </a:fld>
            <a:endParaRPr lang="en-CA" altLang="en-US">
              <a:solidFill>
                <a:prstClr val="black"/>
              </a:solidFill>
            </a:endParaRPr>
          </a:p>
        </p:txBody>
      </p:sp>
      <p:sp>
        <p:nvSpPr>
          <p:cNvPr id="1016834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ln/>
        </p:spPr>
      </p:sp>
      <p:sp>
        <p:nvSpPr>
          <p:cNvPr id="1016835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1813"/>
            <a:ext cx="5487988" cy="411480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BCA9F-63F7-44E8-B139-E568A313ED15}" type="slidenum">
              <a:rPr lang="en-CA" smtClean="0">
                <a:solidFill>
                  <a:prstClr val="black"/>
                </a:solidFill>
              </a:rPr>
              <a:pPr/>
              <a:t>19</a:t>
            </a:fld>
            <a:endParaRPr lang="en-C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7282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D29A13F-548D-4342-A229-34E66FB13D4D}" type="slidenum">
              <a:rPr lang="en-US">
                <a:solidFill>
                  <a:prstClr val="black"/>
                </a:solidFill>
              </a:rPr>
              <a:pPr/>
              <a:t>20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09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3738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09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1145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/>
          <p:cNvSpPr txBox="1">
            <a:spLocks noChangeArrowheads="1"/>
          </p:cNvSpPr>
          <p:nvPr userDrawn="1"/>
        </p:nvSpPr>
        <p:spPr bwMode="auto">
          <a:xfrm>
            <a:off x="2913789" y="6584949"/>
            <a:ext cx="3516312" cy="273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400" b="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 smtClean="0">
                <a:solidFill>
                  <a:srgbClr val="000000"/>
                </a:solidFill>
              </a:rPr>
              <a:t>HEP Chile 2016 - </a:t>
            </a:r>
            <a:fld id="{329E8CF8-9B19-4B77-A315-89F3CEA49F3A}" type="slidenum">
              <a:rPr lang="en-CA" smtClean="0">
                <a:solidFill>
                  <a:srgbClr val="000000"/>
                </a:solidFill>
              </a:rPr>
              <a:pPr/>
              <a:t>‹#›</a:t>
            </a:fld>
            <a:endParaRPr lang="en-CA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702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 smtClean="0">
                <a:latin typeface="Times New Roman" panose="02020603050405020304" pitchFamily="18" charset="0"/>
              </a:rPr>
              <a:t>Slide </a:t>
            </a:r>
            <a:fld id="{66EB99A7-AE93-4E35-9A7C-6E9EB64A38E4}" type="slidenum">
              <a:rPr lang="en-US" altLang="en-US" smtClean="0">
                <a:latin typeface="Times New Roman" panose="02020603050405020304" pitchFamily="18" charset="0"/>
              </a:rPr>
              <a:pPr/>
              <a:t>‹#›</a:t>
            </a:fld>
            <a:endParaRPr lang="en-US" altLang="en-US" dirty="0">
              <a:latin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>
          <a:xfrm>
            <a:off x="3870325" y="6580189"/>
            <a:ext cx="2133600" cy="27305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</a:rPr>
              <a:t>Tony Noble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144463" y="6557965"/>
            <a:ext cx="3516312" cy="27305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</a:rPr>
              <a:t>CAP Tour: Feb 27 - Mar 2   2012           </a:t>
            </a:r>
          </a:p>
        </p:txBody>
      </p:sp>
    </p:spTree>
    <p:extLst>
      <p:ext uri="{BB962C8B-B14F-4D97-AF65-F5344CB8AC3E}">
        <p14:creationId xmlns:p14="http://schemas.microsoft.com/office/powerpoint/2010/main" val="2694165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 smtClean="0">
                <a:latin typeface="Times New Roman" panose="02020603050405020304" pitchFamily="18" charset="0"/>
              </a:rPr>
              <a:t>Slide </a:t>
            </a:r>
            <a:fld id="{BCB78C95-7A28-4413-B5E6-3C36DE06BF96}" type="slidenum">
              <a:rPr lang="en-US" altLang="en-US" smtClean="0">
                <a:latin typeface="Times New Roman" panose="02020603050405020304" pitchFamily="18" charset="0"/>
              </a:rPr>
              <a:pPr/>
              <a:t>‹#›</a:t>
            </a:fld>
            <a:endParaRPr lang="en-US" altLang="en-US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285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/>
          <p:cNvSpPr txBox="1">
            <a:spLocks noChangeArrowheads="1"/>
          </p:cNvSpPr>
          <p:nvPr userDrawn="1"/>
        </p:nvSpPr>
        <p:spPr bwMode="auto">
          <a:xfrm>
            <a:off x="2913789" y="6584949"/>
            <a:ext cx="3516312" cy="273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400" b="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 smtClean="0">
                <a:solidFill>
                  <a:srgbClr val="000000"/>
                </a:solidFill>
              </a:rPr>
              <a:t>HEP</a:t>
            </a:r>
            <a:r>
              <a:rPr lang="en-CA" baseline="0" dirty="0" smtClean="0">
                <a:solidFill>
                  <a:srgbClr val="000000"/>
                </a:solidFill>
              </a:rPr>
              <a:t> Chile</a:t>
            </a:r>
            <a:r>
              <a:rPr lang="en-CA" dirty="0" smtClean="0">
                <a:solidFill>
                  <a:srgbClr val="000000"/>
                </a:solidFill>
              </a:rPr>
              <a:t> 2016 </a:t>
            </a:r>
            <a:r>
              <a:rPr lang="en-CA" dirty="0" smtClean="0">
                <a:solidFill>
                  <a:srgbClr val="000000"/>
                </a:solidFill>
              </a:rPr>
              <a:t>- </a:t>
            </a:r>
            <a:fld id="{329E8CF8-9B19-4B77-A315-89F3CEA49F3A}" type="slidenum">
              <a:rPr lang="en-CA" smtClean="0">
                <a:solidFill>
                  <a:srgbClr val="000000"/>
                </a:solidFill>
              </a:rPr>
              <a:pPr/>
              <a:t>‹#›</a:t>
            </a:fld>
            <a:endParaRPr lang="en-CA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0572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O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/>
          <p:cNvSpPr txBox="1">
            <a:spLocks noChangeArrowheads="1"/>
          </p:cNvSpPr>
          <p:nvPr userDrawn="1"/>
        </p:nvSpPr>
        <p:spPr bwMode="auto">
          <a:xfrm>
            <a:off x="2913789" y="6584949"/>
            <a:ext cx="3516312" cy="273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400" b="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 smtClean="0">
                <a:solidFill>
                  <a:srgbClr val="000000"/>
                </a:solidFill>
              </a:rPr>
              <a:t>HEP</a:t>
            </a:r>
            <a:r>
              <a:rPr lang="en-CA" baseline="0" dirty="0" smtClean="0">
                <a:solidFill>
                  <a:srgbClr val="000000"/>
                </a:solidFill>
              </a:rPr>
              <a:t> Chile</a:t>
            </a:r>
            <a:r>
              <a:rPr lang="en-CA" dirty="0" smtClean="0">
                <a:solidFill>
                  <a:srgbClr val="000000"/>
                </a:solidFill>
              </a:rPr>
              <a:t> 2016 </a:t>
            </a:r>
            <a:r>
              <a:rPr lang="en-CA" dirty="0" smtClean="0">
                <a:solidFill>
                  <a:srgbClr val="000000"/>
                </a:solidFill>
              </a:rPr>
              <a:t>- </a:t>
            </a:r>
            <a:fld id="{329E8CF8-9B19-4B77-A315-89F3CEA49F3A}" type="slidenum">
              <a:rPr lang="en-CA" smtClean="0">
                <a:solidFill>
                  <a:srgbClr val="000000"/>
                </a:solidFill>
              </a:rPr>
              <a:pPr/>
              <a:t>‹#›</a:t>
            </a:fld>
            <a:endParaRPr lang="en-CA" dirty="0">
              <a:solidFill>
                <a:srgbClr val="0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36469" cy="406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7340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/>
          <p:cNvSpPr txBox="1">
            <a:spLocks noChangeArrowheads="1"/>
          </p:cNvSpPr>
          <p:nvPr userDrawn="1"/>
        </p:nvSpPr>
        <p:spPr bwMode="auto">
          <a:xfrm>
            <a:off x="2913789" y="6584949"/>
            <a:ext cx="3516312" cy="273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400" b="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 smtClean="0">
                <a:solidFill>
                  <a:srgbClr val="000000"/>
                </a:solidFill>
              </a:rPr>
              <a:t>HEP Chile 2016 - </a:t>
            </a:r>
            <a:fld id="{329E8CF8-9B19-4B77-A315-89F3CEA49F3A}" type="slidenum">
              <a:rPr lang="en-CA" smtClean="0">
                <a:solidFill>
                  <a:srgbClr val="000000"/>
                </a:solidFill>
              </a:rPr>
              <a:pPr/>
              <a:t>‹#›</a:t>
            </a:fld>
            <a:endParaRPr lang="en-CA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1362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4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 smtClean="0">
                <a:latin typeface="Times New Roman" panose="02020603050405020304" pitchFamily="18" charset="0"/>
              </a:rPr>
              <a:t>Slide </a:t>
            </a:r>
            <a:fld id="{20F26C66-96A1-47B4-BA93-30083A73EF9E}" type="slidenum">
              <a:rPr lang="en-US" altLang="en-US" smtClean="0">
                <a:latin typeface="Times New Roman" panose="02020603050405020304" pitchFamily="18" charset="0"/>
              </a:rPr>
              <a:pPr/>
              <a:t>‹#›</a:t>
            </a:fld>
            <a:endParaRPr lang="en-US" altLang="en-US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55828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480" y="273629"/>
            <a:ext cx="8225280" cy="1142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0735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O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/>
          <p:cNvSpPr txBox="1">
            <a:spLocks noChangeArrowheads="1"/>
          </p:cNvSpPr>
          <p:nvPr userDrawn="1"/>
        </p:nvSpPr>
        <p:spPr bwMode="auto">
          <a:xfrm>
            <a:off x="2913789" y="6584949"/>
            <a:ext cx="3516312" cy="273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400" b="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 smtClean="0">
                <a:solidFill>
                  <a:srgbClr val="000000"/>
                </a:solidFill>
              </a:rPr>
              <a:t>HEP Chile 2016 - </a:t>
            </a:r>
            <a:fld id="{329E8CF8-9B19-4B77-A315-89F3CEA49F3A}" type="slidenum">
              <a:rPr lang="en-CA" smtClean="0">
                <a:solidFill>
                  <a:srgbClr val="000000"/>
                </a:solidFill>
              </a:rPr>
              <a:pPr/>
              <a:t>‹#›</a:t>
            </a:fld>
            <a:endParaRPr lang="en-CA" dirty="0">
              <a:solidFill>
                <a:srgbClr val="0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36469" cy="406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669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4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F03BE-2122-4FDC-98CD-80EABED27B55}" type="datetimeFigureOut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06/01/2016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44816-E2F2-434E-9472-2D285291BC5C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194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F03BE-2122-4FDC-98CD-80EABED27B55}" type="datetimeFigureOut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06/01/2016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44816-E2F2-434E-9472-2D285291BC5C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591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F03BE-2122-4FDC-98CD-80EABED27B55}" type="datetimeFigureOut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06/01/2016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44816-E2F2-434E-9472-2D285291BC5C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54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 smtClean="0">
                <a:latin typeface="Times New Roman" panose="02020603050405020304" pitchFamily="18" charset="0"/>
              </a:rPr>
              <a:t>Slide </a:t>
            </a:r>
            <a:fld id="{03462BA8-544B-4869-B9CF-3C6F1E3524A0}" type="slidenum">
              <a:rPr lang="en-US" altLang="en-US" smtClean="0">
                <a:latin typeface="Times New Roman" panose="02020603050405020304" pitchFamily="18" charset="0"/>
              </a:rPr>
              <a:pPr/>
              <a:t>‹#›</a:t>
            </a:fld>
            <a:endParaRPr lang="en-US" altLang="en-US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9840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ck with Bottom Ba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7010400" y="6584949"/>
            <a:ext cx="2133600" cy="273051"/>
          </a:xfrm>
        </p:spPr>
        <p:txBody>
          <a:bodyPr/>
          <a:lstStyle>
            <a:lvl1pPr>
              <a:defRPr b="0"/>
            </a:lvl1pPr>
          </a:lstStyle>
          <a:p>
            <a:r>
              <a:rPr lang="en-US" altLang="en-US" dirty="0" smtClean="0">
                <a:latin typeface="Times New Roman" panose="02020603050405020304" pitchFamily="18" charset="0"/>
              </a:rPr>
              <a:t>Slide </a:t>
            </a:r>
            <a:fld id="{80147FC5-B4D9-4F81-BA49-748BA14B3F5B}" type="slidenum">
              <a:rPr lang="en-US" altLang="en-US" smtClean="0">
                <a:latin typeface="Times New Roman" panose="02020603050405020304" pitchFamily="18" charset="0"/>
              </a:rPr>
              <a:pPr/>
              <a:t>‹#›</a:t>
            </a:fld>
            <a:endParaRPr lang="en-US" altLang="en-US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1125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 smtClean="0">
                <a:latin typeface="Times New Roman" panose="02020603050405020304" pitchFamily="18" charset="0"/>
              </a:rPr>
              <a:t>Slide </a:t>
            </a:r>
            <a:fld id="{99368E38-640E-4B62-B6AB-631A9E7D553A}" type="slidenum">
              <a:rPr lang="en-US" altLang="en-US" smtClean="0">
                <a:latin typeface="Times New Roman" panose="02020603050405020304" pitchFamily="18" charset="0"/>
              </a:rPr>
              <a:pPr/>
              <a:t>‹#›</a:t>
            </a:fld>
            <a:endParaRPr lang="en-US" altLang="en-US" dirty="0">
              <a:latin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>
          <a:xfrm>
            <a:off x="3870325" y="6580189"/>
            <a:ext cx="2133600" cy="27305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  <a:latin typeface="Arial" charset="0"/>
              </a:rPr>
              <a:t>Tony Noble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144463" y="6557965"/>
            <a:ext cx="3516312" cy="27305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  <a:latin typeface="Arial" charset="0"/>
              </a:rPr>
              <a:t>WNPPC Feb 14 2010           </a:t>
            </a:r>
          </a:p>
        </p:txBody>
      </p:sp>
    </p:spTree>
    <p:extLst>
      <p:ext uri="{BB962C8B-B14F-4D97-AF65-F5344CB8AC3E}">
        <p14:creationId xmlns:p14="http://schemas.microsoft.com/office/powerpoint/2010/main" val="593606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>
                <a:latin typeface="Times New Roman" panose="02020603050405020304" pitchFamily="18" charset="0"/>
              </a:rPr>
              <a:t>Slide </a:t>
            </a:r>
            <a:fld id="{F11F3F19-2340-4ED3-A23E-27C733C9284F}" type="slidenum">
              <a:rPr lang="en-US" smtClean="0">
                <a:latin typeface="Times New Roman" panose="02020603050405020304" pitchFamily="18" charset="0"/>
              </a:rPr>
              <a:pPr/>
              <a:t>‹#›</a:t>
            </a:fld>
            <a:endParaRPr lang="en-US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8571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jpe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1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5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99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  <p:sp>
        <p:nvSpPr>
          <p:cNvPr id="5969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1" y="6509037"/>
            <a:ext cx="9144000" cy="3489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9699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05229" y="6584949"/>
            <a:ext cx="3516312" cy="273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CA" dirty="0" smtClean="0"/>
              <a:t>HEP Chile 2016 - </a:t>
            </a:r>
            <a:fld id="{329E8CF8-9B19-4B77-A315-89F3CEA49F3A}" type="slidenum">
              <a:rPr lang="en-CA" smtClean="0"/>
              <a:pPr/>
              <a:t>‹#›</a:t>
            </a:fld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2499" y="6524149"/>
            <a:ext cx="711019" cy="324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3" y="6509039"/>
            <a:ext cx="472064" cy="324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DF03BE-2122-4FDC-98CD-80EABED27B55}" type="datetimeFigureOut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06/01/2016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D44816-E2F2-434E-9472-2D285291BC5C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95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72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99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  <p:sp>
        <p:nvSpPr>
          <p:cNvPr id="5969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969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87630" y="6576797"/>
            <a:ext cx="2133600" cy="273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rgbClr val="FFFF00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latin typeface="Times New Roman" panose="02020603050405020304" pitchFamily="18" charset="0"/>
              </a:rPr>
              <a:t>Slide </a:t>
            </a:r>
            <a:fld id="{FCB7FB4D-07C7-4052-82FE-11AF47013E82}" type="slidenum">
              <a:rPr lang="en-US" altLang="en-US" smtClean="0">
                <a:latin typeface="Times New Roman" panose="02020603050405020304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4437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776" r:id="rId3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99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969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969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8800" y="6545265"/>
            <a:ext cx="2133600" cy="273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rgbClr val="FFFF00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Times New Roman" panose="02020603050405020304" pitchFamily="18" charset="0"/>
              </a:rPr>
              <a:t>Slide </a:t>
            </a:r>
            <a:fld id="{5590C91C-8C79-4D75-9BE1-DE6D452D3A0A}" type="slidenum">
              <a:rPr lang="en-US" smtClean="0">
                <a:latin typeface="Times New Roman" panose="02020603050405020304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9860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771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99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969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969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8800" y="6545265"/>
            <a:ext cx="2133600" cy="273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rgbClr val="FFFF00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latin typeface="Times New Roman" panose="02020603050405020304" pitchFamily="18" charset="0"/>
              </a:rPr>
              <a:t>Slide </a:t>
            </a:r>
            <a:fld id="{DD37309B-B4ED-409B-A955-BEC62EA1823F}" type="slidenum">
              <a:rPr lang="en-US" altLang="en-US" smtClean="0">
                <a:latin typeface="Times New Roman" panose="02020603050405020304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dirty="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5268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99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  <p:sp>
        <p:nvSpPr>
          <p:cNvPr id="5969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1" y="6509037"/>
            <a:ext cx="9144000" cy="3489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FFFFFF"/>
              </a:solidFill>
            </a:endParaRPr>
          </a:p>
        </p:txBody>
      </p:sp>
      <p:sp>
        <p:nvSpPr>
          <p:cNvPr id="59699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05229" y="6584949"/>
            <a:ext cx="3516312" cy="273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CA" dirty="0" smtClean="0">
                <a:solidFill>
                  <a:srgbClr val="000000"/>
                </a:solidFill>
              </a:rPr>
              <a:t>HEP Chile 2016 - </a:t>
            </a:r>
            <a:fld id="{329E8CF8-9B19-4B77-A315-89F3CEA49F3A}" type="slidenum">
              <a:rPr lang="en-CA" smtClean="0">
                <a:solidFill>
                  <a:srgbClr val="000000"/>
                </a:solidFill>
              </a:rPr>
              <a:pPr/>
              <a:t>‹#›</a:t>
            </a:fld>
            <a:endParaRPr lang="en-CA" dirty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2499" y="6524149"/>
            <a:ext cx="711019" cy="324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3" y="6509039"/>
            <a:ext cx="472064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634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99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  <p:sp>
        <p:nvSpPr>
          <p:cNvPr id="5969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1" y="6509037"/>
            <a:ext cx="9144000" cy="3489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FFFFFF"/>
              </a:solidFill>
            </a:endParaRPr>
          </a:p>
        </p:txBody>
      </p:sp>
      <p:sp>
        <p:nvSpPr>
          <p:cNvPr id="59699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05229" y="6584949"/>
            <a:ext cx="3516312" cy="273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CA" dirty="0" smtClean="0">
                <a:solidFill>
                  <a:srgbClr val="000000"/>
                </a:solidFill>
              </a:rPr>
              <a:t>HEP Chile 2016 - </a:t>
            </a:r>
            <a:fld id="{329E8CF8-9B19-4B77-A315-89F3CEA49F3A}" type="slidenum">
              <a:rPr lang="en-CA" smtClean="0">
                <a:solidFill>
                  <a:srgbClr val="000000"/>
                </a:solidFill>
              </a:rPr>
              <a:pPr/>
              <a:t>‹#›</a:t>
            </a:fld>
            <a:endParaRPr lang="en-CA" dirty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2499" y="6524149"/>
            <a:ext cx="711019" cy="324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3" y="6509039"/>
            <a:ext cx="472064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520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99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  <p:sp>
        <p:nvSpPr>
          <p:cNvPr id="5969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969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87630" y="6576797"/>
            <a:ext cx="2133600" cy="273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rgbClr val="FFFF00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latin typeface="Times New Roman" panose="02020603050405020304" pitchFamily="18" charset="0"/>
              </a:rPr>
              <a:t>Slide </a:t>
            </a:r>
            <a:fld id="{FCB7FB4D-07C7-4052-82FE-11AF47013E82}" type="slidenum">
              <a:rPr lang="en-US" altLang="en-US" smtClean="0">
                <a:latin typeface="Times New Roman" panose="02020603050405020304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9618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837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</p:sldLayoutIdLst>
  <p:timing>
    <p:tnLst>
      <p:par>
        <p:cTn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7.xml"/><Relationship Id="rId5" Type="http://schemas.openxmlformats.org/officeDocument/2006/relationships/image" Target="../media/image19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8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29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26.wmf"/><Relationship Id="rId17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28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23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25.wmf"/><Relationship Id="rId4" Type="http://schemas.openxmlformats.org/officeDocument/2006/relationships/image" Target="../media/image22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27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41.png"/><Relationship Id="rId18" Type="http://schemas.openxmlformats.org/officeDocument/2006/relationships/image" Target="../media/image46.jpeg"/><Relationship Id="rId3" Type="http://schemas.openxmlformats.org/officeDocument/2006/relationships/image" Target="../media/image31.png"/><Relationship Id="rId21" Type="http://schemas.openxmlformats.org/officeDocument/2006/relationships/image" Target="../media/image49.png"/><Relationship Id="rId7" Type="http://schemas.openxmlformats.org/officeDocument/2006/relationships/image" Target="../media/image35.jpeg"/><Relationship Id="rId12" Type="http://schemas.openxmlformats.org/officeDocument/2006/relationships/image" Target="../media/image40.png"/><Relationship Id="rId17" Type="http://schemas.openxmlformats.org/officeDocument/2006/relationships/image" Target="../media/image45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44.png"/><Relationship Id="rId20" Type="http://schemas.openxmlformats.org/officeDocument/2006/relationships/image" Target="../media/image48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34.emf"/><Relationship Id="rId11" Type="http://schemas.openxmlformats.org/officeDocument/2006/relationships/image" Target="../media/image39.png"/><Relationship Id="rId24" Type="http://schemas.openxmlformats.org/officeDocument/2006/relationships/image" Target="../media/image52.png"/><Relationship Id="rId5" Type="http://schemas.openxmlformats.org/officeDocument/2006/relationships/image" Target="../media/image33.png"/><Relationship Id="rId15" Type="http://schemas.openxmlformats.org/officeDocument/2006/relationships/image" Target="../media/image43.emf"/><Relationship Id="rId23" Type="http://schemas.openxmlformats.org/officeDocument/2006/relationships/image" Target="../media/image51.png"/><Relationship Id="rId10" Type="http://schemas.openxmlformats.org/officeDocument/2006/relationships/image" Target="../media/image38.png"/><Relationship Id="rId19" Type="http://schemas.openxmlformats.org/officeDocument/2006/relationships/image" Target="../media/image47.png"/><Relationship Id="rId4" Type="http://schemas.openxmlformats.org/officeDocument/2006/relationships/image" Target="../media/image32.emf"/><Relationship Id="rId9" Type="http://schemas.openxmlformats.org/officeDocument/2006/relationships/image" Target="../media/image37.png"/><Relationship Id="rId14" Type="http://schemas.openxmlformats.org/officeDocument/2006/relationships/image" Target="../media/image42.png"/><Relationship Id="rId22" Type="http://schemas.openxmlformats.org/officeDocument/2006/relationships/image" Target="../media/image5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media" Target="../media/media2.wmv"/><Relationship Id="rId7" Type="http://schemas.openxmlformats.org/officeDocument/2006/relationships/image" Target="../media/image61.png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image" Target="../media/image60.png"/><Relationship Id="rId5" Type="http://schemas.openxmlformats.org/officeDocument/2006/relationships/slideLayout" Target="../slideLayouts/slideLayout12.xml"/><Relationship Id="rId4" Type="http://schemas.openxmlformats.org/officeDocument/2006/relationships/video" Target="../media/media2.wmv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63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emf"/><Relationship Id="rId2" Type="http://schemas.openxmlformats.org/officeDocument/2006/relationships/image" Target="../media/image81.e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emf"/><Relationship Id="rId2" Type="http://schemas.openxmlformats.org/officeDocument/2006/relationships/image" Target="../media/image83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emf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emf"/><Relationship Id="rId2" Type="http://schemas.openxmlformats.org/officeDocument/2006/relationships/image" Target="../media/image88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4.jpeg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emf"/><Relationship Id="rId2" Type="http://schemas.openxmlformats.org/officeDocument/2006/relationships/image" Target="../media/image97.em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emf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4.xml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8043" name="Rectangle 27"/>
          <p:cNvSpPr>
            <a:spLocks noChangeArrowheads="1"/>
          </p:cNvSpPr>
          <p:nvPr/>
        </p:nvSpPr>
        <p:spPr bwMode="auto">
          <a:xfrm>
            <a:off x="833438" y="5578483"/>
            <a:ext cx="273685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CA" altLang="en-US" dirty="0">
                <a:solidFill>
                  <a:srgbClr val="FFFF00"/>
                </a:solidFill>
                <a:latin typeface="Times New Roman" panose="02020603050405020304" pitchFamily="18" charset="0"/>
              </a:rPr>
              <a:t>Tony Noble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CA" altLang="en-US" dirty="0">
                <a:solidFill>
                  <a:srgbClr val="FFFF00"/>
                </a:solidFill>
                <a:latin typeface="Times New Roman" panose="02020603050405020304" pitchFamily="18" charset="0"/>
              </a:rPr>
              <a:t>Queen’s University</a:t>
            </a:r>
            <a:endParaRPr lang="en-US" altLang="en-US" dirty="0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1595447"/>
            <a:ext cx="4211638" cy="2843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lnSpc>
                <a:spcPct val="160000"/>
              </a:lnSpc>
              <a:spcBef>
                <a:spcPct val="0"/>
              </a:spcBef>
              <a:spcAft>
                <a:spcPct val="0"/>
              </a:spcAft>
            </a:pPr>
            <a:r>
              <a:rPr lang="en-CA" sz="2400" b="1" dirty="0">
                <a:solidFill>
                  <a:srgbClr val="00CCFF"/>
                </a:solidFill>
                <a:latin typeface="Times New Roman" panose="02020603050405020304" pitchFamily="18" charset="0"/>
              </a:rPr>
              <a:t>Recent Results and Future Plans for Dark Matter </a:t>
            </a:r>
            <a:r>
              <a:rPr lang="en-CA" sz="2400" b="1" dirty="0" smtClean="0">
                <a:solidFill>
                  <a:srgbClr val="00CCFF"/>
                </a:solidFill>
                <a:latin typeface="Times New Roman" panose="02020603050405020304" pitchFamily="18" charset="0"/>
              </a:rPr>
              <a:t>Searches </a:t>
            </a:r>
            <a:r>
              <a:rPr lang="en-US" sz="2400" b="1" dirty="0" smtClean="0">
                <a:solidFill>
                  <a:srgbClr val="00CCFF"/>
                </a:solidFill>
                <a:latin typeface="Times New Roman" panose="02020603050405020304" pitchFamily="18" charset="0"/>
              </a:rPr>
              <a:t>with</a:t>
            </a:r>
            <a:r>
              <a:rPr lang="en-US" altLang="en-US" sz="2400" b="1" dirty="0" smtClean="0">
                <a:solidFill>
                  <a:srgbClr val="00CCFF"/>
                </a:solidFill>
                <a:latin typeface="Times New Roman" panose="02020603050405020304" pitchFamily="18" charset="0"/>
              </a:rPr>
              <a:t> </a:t>
            </a:r>
            <a:r>
              <a:rPr lang="en-US" altLang="en-US" sz="2400" b="1" dirty="0" smtClean="0">
                <a:solidFill>
                  <a:srgbClr val="00CCFF"/>
                </a:solidFill>
                <a:latin typeface="Times New Roman" panose="02020603050405020304" pitchFamily="18" charset="0"/>
              </a:rPr>
              <a:t>PICO</a:t>
            </a:r>
            <a:endParaRPr lang="en-US" altLang="en-US" sz="1200" b="1" u="sng" dirty="0">
              <a:solidFill>
                <a:srgbClr val="00CCFF"/>
              </a:solidFill>
              <a:latin typeface="Times New Roman" panose="02020603050405020304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2400" b="1" dirty="0">
              <a:solidFill>
                <a:srgbClr val="00FFFF"/>
              </a:solidFill>
              <a:latin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FFFF00"/>
              </a:solidFill>
              <a:latin typeface="Times New Roman" panose="02020603050405020304" pitchFamily="18" charset="0"/>
            </a:endParaRPr>
          </a:p>
          <a:p>
            <a:pPr algn="ctr" eaLnBrk="0" fontAlgn="base" hangingPunct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</a:pPr>
            <a:endParaRPr lang="en-US" altLang="en-US" sz="2400" dirty="0">
              <a:solidFill>
                <a:srgbClr val="FFFF66"/>
              </a:solidFill>
              <a:latin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383352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sup_outside_m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732" y="572032"/>
            <a:ext cx="4728767" cy="6163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0" y="202699"/>
            <a:ext cx="3457950" cy="3693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CA" dirty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SNO during construction</a:t>
            </a:r>
            <a:endParaRPr lang="en-CA" dirty="0">
              <a:solidFill>
                <a:srgbClr val="FFFF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072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6291" y="134380"/>
            <a:ext cx="7259782" cy="597097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21775" y="6336191"/>
            <a:ext cx="5628910" cy="3693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dirty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Lowering into the SNO+ detector at SNOLAB</a:t>
            </a:r>
            <a:endParaRPr lang="en-CA" dirty="0">
              <a:solidFill>
                <a:srgbClr val="FFFF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095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dirty="0">
                <a:latin typeface="Times New Roman" panose="02020603050405020304" pitchFamily="18" charset="0"/>
              </a:rPr>
              <a:t>Slide </a:t>
            </a:r>
            <a:fld id="{4D39DA4E-13FC-4E7A-AF65-A02558009A53}" type="slidenum">
              <a:rPr lang="en-US" altLang="en-US">
                <a:latin typeface="Times New Roman" panose="02020603050405020304" pitchFamily="18" charset="0"/>
              </a:rPr>
              <a:pPr/>
              <a:t>12</a:t>
            </a:fld>
            <a:endParaRPr lang="en-US" altLang="en-US" dirty="0">
              <a:latin typeface="Times New Roman" panose="02020603050405020304" pitchFamily="18" charset="0"/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144463" y="6557965"/>
            <a:ext cx="3516312" cy="273051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  <a:latin typeface="Arial" charset="0"/>
              </a:rPr>
              <a:t>WNPPC Feb 14 2010           </a:t>
            </a:r>
          </a:p>
        </p:txBody>
      </p:sp>
      <p:pic>
        <p:nvPicPr>
          <p:cNvPr id="837634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225" y="-25396"/>
            <a:ext cx="9212263" cy="6915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7635" name="Picture 2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4376" y="0"/>
            <a:ext cx="2068513" cy="154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Picture 3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5913" y="447685"/>
            <a:ext cx="411162" cy="296863"/>
          </a:xfrm>
          <a:prstGeom prst="rect">
            <a:avLst/>
          </a:prstGeom>
          <a:noFill/>
          <a:ln>
            <a:noFill/>
          </a:ln>
          <a:effectLst>
            <a:outerShdw blurRad="1016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Rectangle 4"/>
          <p:cNvSpPr>
            <a:spLocks/>
          </p:cNvSpPr>
          <p:nvPr/>
        </p:nvSpPr>
        <p:spPr bwMode="auto">
          <a:xfrm>
            <a:off x="8018338" y="952508"/>
            <a:ext cx="682879" cy="492443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rgbClr val="FFFFFF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822325">
              <a:tabLst>
                <a:tab pos="9604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34139188" indent="-33728025" defTabSz="822325">
              <a:tabLst>
                <a:tab pos="9604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46531213" indent="-45708888" defTabSz="822325">
              <a:tabLst>
                <a:tab pos="9604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>
              <a:tabLst>
                <a:tab pos="9604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>
              <a:tabLst>
                <a:tab pos="9604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tabLst>
                <a:tab pos="9604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tabLst>
                <a:tab pos="9604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tabLst>
                <a:tab pos="9604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tabLst>
                <a:tab pos="9604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solidFill>
                  <a:srgbClr val="000000"/>
                </a:solidFill>
                <a:latin typeface="Optima" charset="0"/>
                <a:ea typeface="ヒラギノ角ゴ ProN W3" charset="-128"/>
                <a:sym typeface="Optima" charset="0"/>
              </a:rPr>
              <a:t>Ladder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solidFill>
                  <a:srgbClr val="000000"/>
                </a:solidFill>
                <a:latin typeface="Optima" charset="0"/>
                <a:ea typeface="ヒラギノ角ゴ ProN W3" charset="-128"/>
                <a:sym typeface="Optima" charset="0"/>
              </a:rPr>
              <a:t>Labs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9376173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dirty="0">
                <a:latin typeface="Times New Roman" panose="02020603050405020304" pitchFamily="18" charset="0"/>
              </a:rPr>
              <a:t>Slide </a:t>
            </a:r>
            <a:fld id="{0EB19C27-F1EC-42CD-B311-9F009A48ECC8}" type="slidenum">
              <a:rPr lang="en-US" altLang="en-US">
                <a:latin typeface="Times New Roman" panose="02020603050405020304" pitchFamily="18" charset="0"/>
              </a:rPr>
              <a:pPr/>
              <a:t>13</a:t>
            </a:fld>
            <a:endParaRPr lang="en-US" altLang="en-US" dirty="0">
              <a:latin typeface="Times New Roman" panose="02020603050405020304" pitchFamily="18" charset="0"/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144463" y="6557965"/>
            <a:ext cx="3516312" cy="273051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  <a:latin typeface="Arial" charset="0"/>
              </a:rPr>
              <a:t>McGill      February 22,  2012           </a:t>
            </a:r>
          </a:p>
        </p:txBody>
      </p:sp>
      <p:pic>
        <p:nvPicPr>
          <p:cNvPr id="1011714" name="Picture 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5088" y="-42860"/>
            <a:ext cx="9209088" cy="690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011715" name="Picture 3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4376" y="0"/>
            <a:ext cx="2068513" cy="154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11716" name="Picture 4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468" y="179406"/>
            <a:ext cx="411163" cy="296863"/>
          </a:xfrm>
          <a:prstGeom prst="rect">
            <a:avLst/>
          </a:prstGeom>
          <a:noFill/>
          <a:ln>
            <a:noFill/>
          </a:ln>
          <a:effectLst>
            <a:outerShdw blurRad="1016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11717" name="Rectangle 5"/>
          <p:cNvSpPr>
            <a:spLocks/>
          </p:cNvSpPr>
          <p:nvPr/>
        </p:nvSpPr>
        <p:spPr bwMode="auto">
          <a:xfrm>
            <a:off x="8181884" y="862031"/>
            <a:ext cx="511358" cy="492443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rgbClr val="FFFFFF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822325">
              <a:tabLst>
                <a:tab pos="960438" algn="l"/>
                <a:tab pos="9604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11163" defTabSz="822325">
              <a:tabLst>
                <a:tab pos="960438" algn="l"/>
                <a:tab pos="9604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822325" defTabSz="822325">
              <a:tabLst>
                <a:tab pos="960438" algn="l"/>
                <a:tab pos="9604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235075" defTabSz="822325">
              <a:tabLst>
                <a:tab pos="960438" algn="l"/>
                <a:tab pos="9604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1646238" defTabSz="822325">
              <a:tabLst>
                <a:tab pos="960438" algn="l"/>
                <a:tab pos="9604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103438" defTabSz="822325" fontAlgn="base">
              <a:spcBef>
                <a:spcPct val="0"/>
              </a:spcBef>
              <a:spcAft>
                <a:spcPct val="0"/>
              </a:spcAft>
              <a:tabLst>
                <a:tab pos="960438" algn="l"/>
                <a:tab pos="9604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560638" defTabSz="822325" fontAlgn="base">
              <a:spcBef>
                <a:spcPct val="0"/>
              </a:spcBef>
              <a:spcAft>
                <a:spcPct val="0"/>
              </a:spcAft>
              <a:tabLst>
                <a:tab pos="960438" algn="l"/>
                <a:tab pos="9604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017838" defTabSz="822325" fontAlgn="base">
              <a:spcBef>
                <a:spcPct val="0"/>
              </a:spcBef>
              <a:spcAft>
                <a:spcPct val="0"/>
              </a:spcAft>
              <a:tabLst>
                <a:tab pos="960438" algn="l"/>
                <a:tab pos="9604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475038" defTabSz="822325" fontAlgn="base">
              <a:spcBef>
                <a:spcPct val="0"/>
              </a:spcBef>
              <a:spcAft>
                <a:spcPct val="0"/>
              </a:spcAft>
              <a:tabLst>
                <a:tab pos="960438" algn="l"/>
                <a:tab pos="9604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solidFill>
                  <a:srgbClr val="000000"/>
                </a:solidFill>
                <a:latin typeface="Optima" charset="0"/>
                <a:sym typeface="Optima" charset="0"/>
              </a:rPr>
              <a:t>Cube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>
                <a:solidFill>
                  <a:srgbClr val="000000"/>
                </a:solidFill>
                <a:latin typeface="Optima" charset="0"/>
                <a:sym typeface="Optima" charset="0"/>
              </a:rPr>
              <a:t>Hall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3039768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dirty="0">
                <a:latin typeface="Times New Roman" panose="02020603050405020304" pitchFamily="18" charset="0"/>
              </a:rPr>
              <a:t>Slide </a:t>
            </a:r>
            <a:fld id="{FB98FAEB-F4C8-4E55-8BD0-81BC144717A9}" type="slidenum">
              <a:rPr lang="en-US" altLang="en-US">
                <a:latin typeface="Times New Roman" panose="02020603050405020304" pitchFamily="18" charset="0"/>
              </a:rPr>
              <a:pPr/>
              <a:t>14</a:t>
            </a:fld>
            <a:endParaRPr lang="en-US" altLang="en-US" dirty="0">
              <a:latin typeface="Times New Roman" panose="02020603050405020304" pitchFamily="18" charset="0"/>
            </a:endParaRPr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144463" y="6557965"/>
            <a:ext cx="3516312" cy="273051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  <a:latin typeface="Arial" charset="0"/>
              </a:rPr>
              <a:t>McGill      February 22,  2012           </a:t>
            </a:r>
          </a:p>
        </p:txBody>
      </p:sp>
      <p:pic>
        <p:nvPicPr>
          <p:cNvPr id="9830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219" y="52753"/>
            <a:ext cx="8357089" cy="6685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316886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2417871" y="146987"/>
            <a:ext cx="419449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80988" indent="-280988">
              <a:defRPr>
                <a:solidFill>
                  <a:schemeClr val="tx1"/>
                </a:solidFill>
                <a:latin typeface="Arial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u="sng" dirty="0" smtClean="0">
                <a:solidFill>
                  <a:srgbClr val="00CCFF"/>
                </a:solidFill>
                <a:latin typeface="Times New Roman" panose="02020603050405020304" pitchFamily="18" charset="0"/>
                <a:cs typeface="Times New Roman" pitchFamily="18" charset="0"/>
              </a:rPr>
              <a:t>Dark Matter at SNOLAB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7800" y="616957"/>
            <a:ext cx="84946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sz="2000" dirty="0" smtClean="0">
                <a:solidFill>
                  <a:srgbClr val="FFFFFF"/>
                </a:solidFill>
                <a:cs typeface="Times New Roman" panose="02020603050405020304" pitchFamily="18" charset="0"/>
              </a:rPr>
              <a:t>PICASSO 2.5kg		Superheated Droplet	C</a:t>
            </a:r>
            <a:r>
              <a:rPr lang="en-CA" sz="2000" baseline="-25000" dirty="0" smtClean="0">
                <a:solidFill>
                  <a:srgbClr val="FFFFFF"/>
                </a:solidFill>
                <a:cs typeface="Times New Roman" panose="02020603050405020304" pitchFamily="18" charset="0"/>
              </a:rPr>
              <a:t>4</a:t>
            </a:r>
            <a:r>
              <a:rPr lang="en-CA" sz="2000" dirty="0" smtClean="0">
                <a:solidFill>
                  <a:srgbClr val="FFFFFF"/>
                </a:solidFill>
                <a:cs typeface="Times New Roman" panose="02020603050405020304" pitchFamily="18" charset="0"/>
              </a:rPr>
              <a:t>F</a:t>
            </a:r>
            <a:r>
              <a:rPr lang="en-CA" sz="2000" baseline="-25000" dirty="0" smtClean="0">
                <a:solidFill>
                  <a:srgbClr val="FFFFFF"/>
                </a:solidFill>
                <a:cs typeface="Times New Roman" panose="02020603050405020304" pitchFamily="18" charset="0"/>
              </a:rPr>
              <a:t>10</a:t>
            </a:r>
            <a:r>
              <a:rPr lang="en-CA" sz="2000" dirty="0" smtClean="0">
                <a:solidFill>
                  <a:srgbClr val="FFFFFF"/>
                </a:solidFill>
                <a:cs typeface="Times New Roman" panose="02020603050405020304" pitchFamily="18" charset="0"/>
              </a:rPr>
              <a:t> 	Completed Run	</a:t>
            </a:r>
            <a:endParaRPr lang="en-CA" sz="2000" dirty="0">
              <a:solidFill>
                <a:srgbClr val="FFFFFF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7800" y="1236489"/>
            <a:ext cx="94179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sz="2000" dirty="0" smtClean="0">
                <a:solidFill>
                  <a:srgbClr val="FFFFFF"/>
                </a:solidFill>
                <a:cs typeface="Times New Roman" panose="02020603050405020304" pitchFamily="18" charset="0"/>
              </a:rPr>
              <a:t>DEAP I	   7kg		Scintillation		</a:t>
            </a:r>
            <a:r>
              <a:rPr lang="en-CA" sz="2000" dirty="0" err="1" smtClean="0">
                <a:solidFill>
                  <a:srgbClr val="FFFFFF"/>
                </a:solidFill>
                <a:cs typeface="Times New Roman" panose="02020603050405020304" pitchFamily="18" charset="0"/>
              </a:rPr>
              <a:t>LAr</a:t>
            </a:r>
            <a:r>
              <a:rPr lang="en-CA" sz="2000" dirty="0" smtClean="0">
                <a:solidFill>
                  <a:srgbClr val="FFFFFF"/>
                </a:solidFill>
                <a:cs typeface="Times New Roman" panose="02020603050405020304" pitchFamily="18" charset="0"/>
              </a:rPr>
              <a:t>	</a:t>
            </a:r>
            <a:r>
              <a:rPr lang="en-CA" sz="2000" dirty="0" err="1" smtClean="0">
                <a:solidFill>
                  <a:srgbClr val="FFFFFF"/>
                </a:solidFill>
                <a:cs typeface="Times New Roman" panose="02020603050405020304" pitchFamily="18" charset="0"/>
              </a:rPr>
              <a:t>ProtoType</a:t>
            </a:r>
            <a:r>
              <a:rPr lang="en-CA" sz="2000" dirty="0" smtClean="0">
                <a:solidFill>
                  <a:srgbClr val="FFFFFF"/>
                </a:solidFill>
                <a:cs typeface="Times New Roman" panose="02020603050405020304" pitchFamily="18" charset="0"/>
              </a:rPr>
              <a:t> Completed	</a:t>
            </a:r>
            <a:endParaRPr lang="en-CA" sz="2000" dirty="0">
              <a:solidFill>
                <a:srgbClr val="FFFFFF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7800" y="1856023"/>
            <a:ext cx="84946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sz="2000" dirty="0" smtClean="0">
                <a:solidFill>
                  <a:srgbClr val="FFFFFF"/>
                </a:solidFill>
                <a:cs typeface="Times New Roman" panose="02020603050405020304" pitchFamily="18" charset="0"/>
              </a:rPr>
              <a:t>COUPP 2kg		Superheated Bubble Ch.	CF</a:t>
            </a:r>
            <a:r>
              <a:rPr lang="en-CA" sz="2000" baseline="-25000" dirty="0" smtClean="0">
                <a:solidFill>
                  <a:srgbClr val="FFFFFF"/>
                </a:solidFill>
                <a:cs typeface="Times New Roman" panose="02020603050405020304" pitchFamily="18" charset="0"/>
              </a:rPr>
              <a:t>3</a:t>
            </a:r>
            <a:r>
              <a:rPr lang="en-CA" sz="2000" dirty="0" smtClean="0">
                <a:solidFill>
                  <a:srgbClr val="FFFFFF"/>
                </a:solidFill>
                <a:cs typeface="Times New Roman" panose="02020603050405020304" pitchFamily="18" charset="0"/>
              </a:rPr>
              <a:t>I 	Completed	</a:t>
            </a:r>
            <a:endParaRPr lang="en-CA" sz="2000" dirty="0">
              <a:solidFill>
                <a:srgbClr val="FFFFFF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7800" y="2475556"/>
            <a:ext cx="84946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sz="2000" dirty="0" smtClean="0">
                <a:solidFill>
                  <a:srgbClr val="FFFFFF"/>
                </a:solidFill>
                <a:cs typeface="Times New Roman" panose="02020603050405020304" pitchFamily="18" charset="0"/>
              </a:rPr>
              <a:t>COUPP 4kg		Superheated Bubble Ch.	CF</a:t>
            </a:r>
            <a:r>
              <a:rPr lang="en-CA" sz="2000" baseline="-25000" dirty="0" smtClean="0">
                <a:solidFill>
                  <a:srgbClr val="FFFFFF"/>
                </a:solidFill>
                <a:cs typeface="Times New Roman" panose="02020603050405020304" pitchFamily="18" charset="0"/>
              </a:rPr>
              <a:t>3</a:t>
            </a:r>
            <a:r>
              <a:rPr lang="en-CA" sz="2000" dirty="0" smtClean="0">
                <a:solidFill>
                  <a:srgbClr val="FFFFFF"/>
                </a:solidFill>
                <a:cs typeface="Times New Roman" panose="02020603050405020304" pitchFamily="18" charset="0"/>
              </a:rPr>
              <a:t>I 	Completed	</a:t>
            </a:r>
            <a:endParaRPr lang="en-CA" sz="2000" dirty="0">
              <a:solidFill>
                <a:srgbClr val="FFFFFF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7800" y="3095089"/>
            <a:ext cx="84946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sz="2000" dirty="0" smtClean="0">
                <a:solidFill>
                  <a:srgbClr val="FFFF00"/>
                </a:solidFill>
                <a:cs typeface="Times New Roman" panose="02020603050405020304" pitchFamily="18" charset="0"/>
              </a:rPr>
              <a:t>DAMIC</a:t>
            </a:r>
            <a:r>
              <a:rPr lang="en-CA" sz="2000" dirty="0">
                <a:solidFill>
                  <a:srgbClr val="FFFF00"/>
                </a:solidFill>
                <a:cs typeface="Times New Roman" panose="02020603050405020304" pitchFamily="18" charset="0"/>
              </a:rPr>
              <a:t> </a:t>
            </a:r>
            <a:r>
              <a:rPr lang="en-CA" sz="2000" dirty="0" smtClean="0">
                <a:solidFill>
                  <a:srgbClr val="FFFF00"/>
                </a:solidFill>
                <a:cs typeface="Times New Roman" panose="02020603050405020304" pitchFamily="18" charset="0"/>
              </a:rPr>
              <a:t> 		CCD			Si 	Operational	</a:t>
            </a:r>
            <a:endParaRPr lang="en-CA" sz="2000" dirty="0">
              <a:solidFill>
                <a:srgbClr val="FFFF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7800" y="3714621"/>
            <a:ext cx="84946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sz="2000" dirty="0" smtClean="0">
                <a:solidFill>
                  <a:srgbClr val="FFFF00"/>
                </a:solidFill>
                <a:cs typeface="Times New Roman" panose="02020603050405020304" pitchFamily="18" charset="0"/>
              </a:rPr>
              <a:t>PICO 60 		Superheated Bubble </a:t>
            </a:r>
            <a:r>
              <a:rPr lang="en-CA" sz="2000" dirty="0" err="1" smtClean="0">
                <a:solidFill>
                  <a:srgbClr val="FFFF00"/>
                </a:solidFill>
                <a:cs typeface="Times New Roman" panose="02020603050405020304" pitchFamily="18" charset="0"/>
              </a:rPr>
              <a:t>Ch</a:t>
            </a:r>
            <a:r>
              <a:rPr lang="en-CA" sz="2000" dirty="0" smtClean="0">
                <a:solidFill>
                  <a:srgbClr val="FFFF00"/>
                </a:solidFill>
                <a:cs typeface="Times New Roman" panose="02020603050405020304" pitchFamily="18" charset="0"/>
              </a:rPr>
              <a:t>	C</a:t>
            </a:r>
            <a:r>
              <a:rPr lang="en-CA" sz="2000" baseline="-25000" dirty="0" smtClean="0">
                <a:solidFill>
                  <a:srgbClr val="FFFF00"/>
                </a:solidFill>
                <a:cs typeface="Times New Roman" panose="02020603050405020304" pitchFamily="18" charset="0"/>
              </a:rPr>
              <a:t>3</a:t>
            </a:r>
            <a:r>
              <a:rPr lang="en-CA" sz="2000" dirty="0" smtClean="0">
                <a:solidFill>
                  <a:srgbClr val="FFFF00"/>
                </a:solidFill>
                <a:cs typeface="Times New Roman" panose="02020603050405020304" pitchFamily="18" charset="0"/>
              </a:rPr>
              <a:t>F</a:t>
            </a:r>
            <a:r>
              <a:rPr lang="en-CA" sz="2000" baseline="-25000" dirty="0" smtClean="0">
                <a:solidFill>
                  <a:srgbClr val="FFFF00"/>
                </a:solidFill>
                <a:cs typeface="Times New Roman" panose="02020603050405020304" pitchFamily="18" charset="0"/>
              </a:rPr>
              <a:t>8</a:t>
            </a:r>
            <a:r>
              <a:rPr lang="en-CA" sz="2000" dirty="0" smtClean="0">
                <a:solidFill>
                  <a:srgbClr val="FFFF00"/>
                </a:solidFill>
                <a:cs typeface="Times New Roman" panose="02020603050405020304" pitchFamily="18" charset="0"/>
              </a:rPr>
              <a:t> 	Operational	</a:t>
            </a:r>
            <a:endParaRPr lang="en-CA" sz="2000" dirty="0">
              <a:solidFill>
                <a:srgbClr val="FFFF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7800" y="4334155"/>
            <a:ext cx="84946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sz="2000" dirty="0" smtClean="0">
                <a:solidFill>
                  <a:srgbClr val="FFFF00"/>
                </a:solidFill>
                <a:cs typeface="Times New Roman" panose="02020603050405020304" pitchFamily="18" charset="0"/>
              </a:rPr>
              <a:t>PICO 2L		Superheated Bubble </a:t>
            </a:r>
            <a:r>
              <a:rPr lang="en-CA" sz="2000" dirty="0" err="1" smtClean="0">
                <a:solidFill>
                  <a:srgbClr val="FFFF00"/>
                </a:solidFill>
                <a:cs typeface="Times New Roman" panose="02020603050405020304" pitchFamily="18" charset="0"/>
              </a:rPr>
              <a:t>Ch</a:t>
            </a:r>
            <a:r>
              <a:rPr lang="en-CA" sz="2000" dirty="0" smtClean="0">
                <a:solidFill>
                  <a:srgbClr val="FFFF00"/>
                </a:solidFill>
                <a:cs typeface="Times New Roman" panose="02020603050405020304" pitchFamily="18" charset="0"/>
              </a:rPr>
              <a:t>	C</a:t>
            </a:r>
            <a:r>
              <a:rPr lang="en-CA" sz="2000" baseline="-25000" dirty="0" smtClean="0">
                <a:solidFill>
                  <a:srgbClr val="FFFF00"/>
                </a:solidFill>
                <a:cs typeface="Times New Roman" panose="02020603050405020304" pitchFamily="18" charset="0"/>
              </a:rPr>
              <a:t>3</a:t>
            </a:r>
            <a:r>
              <a:rPr lang="en-CA" sz="2000" dirty="0" smtClean="0">
                <a:solidFill>
                  <a:srgbClr val="FFFF00"/>
                </a:solidFill>
                <a:cs typeface="Times New Roman" panose="02020603050405020304" pitchFamily="18" charset="0"/>
              </a:rPr>
              <a:t>F</a:t>
            </a:r>
            <a:r>
              <a:rPr lang="en-CA" sz="2000" baseline="-25000" dirty="0" smtClean="0">
                <a:solidFill>
                  <a:srgbClr val="FFFF00"/>
                </a:solidFill>
                <a:cs typeface="Times New Roman" panose="02020603050405020304" pitchFamily="18" charset="0"/>
              </a:rPr>
              <a:t>8</a:t>
            </a:r>
            <a:r>
              <a:rPr lang="en-CA" sz="2000" dirty="0" smtClean="0">
                <a:solidFill>
                  <a:srgbClr val="FFFF00"/>
                </a:solidFill>
                <a:cs typeface="Times New Roman" panose="02020603050405020304" pitchFamily="18" charset="0"/>
              </a:rPr>
              <a:t> 	Operational	</a:t>
            </a:r>
            <a:endParaRPr lang="en-CA" sz="2000" dirty="0">
              <a:solidFill>
                <a:srgbClr val="FFFF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7800" y="4953688"/>
            <a:ext cx="94179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sz="2000" dirty="0" err="1" smtClean="0">
                <a:solidFill>
                  <a:srgbClr val="66FF33"/>
                </a:solidFill>
                <a:cs typeface="Times New Roman" panose="02020603050405020304" pitchFamily="18" charset="0"/>
              </a:rPr>
              <a:t>MiniClean</a:t>
            </a:r>
            <a:r>
              <a:rPr lang="en-CA" sz="2000" dirty="0" smtClean="0">
                <a:solidFill>
                  <a:srgbClr val="66FF33"/>
                </a:solidFill>
                <a:cs typeface="Times New Roman" panose="02020603050405020304" pitchFamily="18" charset="0"/>
              </a:rPr>
              <a:t> 500 kg	Scintillation		</a:t>
            </a:r>
            <a:r>
              <a:rPr lang="en-CA" sz="2000" dirty="0" err="1" smtClean="0">
                <a:solidFill>
                  <a:srgbClr val="66FF33"/>
                </a:solidFill>
                <a:cs typeface="Times New Roman" panose="02020603050405020304" pitchFamily="18" charset="0"/>
              </a:rPr>
              <a:t>LAr</a:t>
            </a:r>
            <a:r>
              <a:rPr lang="en-CA" sz="2000" dirty="0" smtClean="0">
                <a:solidFill>
                  <a:srgbClr val="66FF33"/>
                </a:solidFill>
                <a:cs typeface="Times New Roman" panose="02020603050405020304" pitchFamily="18" charset="0"/>
              </a:rPr>
              <a:t>  	Under Construction	</a:t>
            </a:r>
            <a:endParaRPr lang="en-CA" sz="2000" dirty="0">
              <a:solidFill>
                <a:srgbClr val="66FF33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7800" y="5573221"/>
            <a:ext cx="94179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sz="2000" dirty="0" smtClean="0">
                <a:solidFill>
                  <a:srgbClr val="66FF33"/>
                </a:solidFill>
                <a:cs typeface="Times New Roman" panose="02020603050405020304" pitchFamily="18" charset="0"/>
              </a:rPr>
              <a:t>DEAP   3600 kg		Scintillation		</a:t>
            </a:r>
            <a:r>
              <a:rPr lang="en-CA" sz="2000" dirty="0" err="1" smtClean="0">
                <a:solidFill>
                  <a:srgbClr val="66FF33"/>
                </a:solidFill>
                <a:cs typeface="Times New Roman" panose="02020603050405020304" pitchFamily="18" charset="0"/>
              </a:rPr>
              <a:t>LAr</a:t>
            </a:r>
            <a:r>
              <a:rPr lang="en-CA" sz="2000" dirty="0" smtClean="0">
                <a:solidFill>
                  <a:srgbClr val="66FF33"/>
                </a:solidFill>
                <a:cs typeface="Times New Roman" panose="02020603050405020304" pitchFamily="18" charset="0"/>
              </a:rPr>
              <a:t>  	Under Construction	</a:t>
            </a:r>
            <a:endParaRPr lang="en-CA" sz="2000" dirty="0">
              <a:solidFill>
                <a:srgbClr val="66FF33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5452" y="6119525"/>
            <a:ext cx="84946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sz="2000" dirty="0" err="1" smtClean="0">
                <a:solidFill>
                  <a:srgbClr val="66FF33"/>
                </a:solidFill>
                <a:cs typeface="Times New Roman" panose="02020603050405020304" pitchFamily="18" charset="0"/>
              </a:rPr>
              <a:t>SuperCDMS</a:t>
            </a:r>
            <a:r>
              <a:rPr lang="en-CA" sz="2000" dirty="0" smtClean="0">
                <a:solidFill>
                  <a:srgbClr val="66FF33"/>
                </a:solidFill>
                <a:cs typeface="Times New Roman" panose="02020603050405020304" pitchFamily="18" charset="0"/>
              </a:rPr>
              <a:t>		</a:t>
            </a:r>
            <a:r>
              <a:rPr lang="en-CA" sz="2000" dirty="0" err="1" smtClean="0">
                <a:solidFill>
                  <a:srgbClr val="66FF33"/>
                </a:solidFill>
                <a:cs typeface="Times New Roman" panose="02020603050405020304" pitchFamily="18" charset="0"/>
              </a:rPr>
              <a:t>CryogenicéSolidState</a:t>
            </a:r>
            <a:r>
              <a:rPr lang="en-CA" sz="2000" dirty="0" smtClean="0">
                <a:solidFill>
                  <a:srgbClr val="66FF33"/>
                </a:solidFill>
                <a:cs typeface="Times New Roman" panose="02020603050405020304" pitchFamily="18" charset="0"/>
              </a:rPr>
              <a:t>	Ge Si  </a:t>
            </a:r>
            <a:r>
              <a:rPr lang="en-CA" sz="2000" dirty="0">
                <a:solidFill>
                  <a:srgbClr val="66FF33"/>
                </a:solidFill>
                <a:cs typeface="Times New Roman" panose="02020603050405020304" pitchFamily="18" charset="0"/>
              </a:rPr>
              <a:t>	</a:t>
            </a:r>
            <a:r>
              <a:rPr lang="en-CA" sz="2000" dirty="0" smtClean="0">
                <a:solidFill>
                  <a:srgbClr val="66FF33"/>
                </a:solidFill>
                <a:cs typeface="Times New Roman" panose="02020603050405020304" pitchFamily="18" charset="0"/>
              </a:rPr>
              <a:t>In Preparation	</a:t>
            </a:r>
            <a:endParaRPr lang="en-CA" sz="2000" dirty="0">
              <a:solidFill>
                <a:srgbClr val="66FF33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6516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dirty="0" smtClean="0">
                <a:latin typeface="Times New Roman" panose="02020603050405020304" pitchFamily="18" charset="0"/>
              </a:rPr>
              <a:t>Slide </a:t>
            </a:r>
            <a:fld id="{80147FC5-B4D9-4F81-BA49-748BA14B3F5B}" type="slidenum">
              <a:rPr lang="en-US" altLang="en-US" smtClean="0">
                <a:latin typeface="Times New Roman" panose="02020603050405020304" pitchFamily="18" charset="0"/>
              </a:rPr>
              <a:pPr/>
              <a:t>16</a:t>
            </a:fld>
            <a:endParaRPr lang="en-US" altLang="en-US" dirty="0">
              <a:latin typeface="Times New Roman" panose="02020603050405020304" pitchFamily="18" charset="0"/>
            </a:endParaRPr>
          </a:p>
        </p:txBody>
      </p:sp>
      <p:pic>
        <p:nvPicPr>
          <p:cNvPr id="1121282" name="Picture 2"/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660" y="569680"/>
            <a:ext cx="8533451" cy="5505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ular Callout 2"/>
          <p:cNvSpPr/>
          <p:nvPr/>
        </p:nvSpPr>
        <p:spPr>
          <a:xfrm>
            <a:off x="2411730" y="1545336"/>
            <a:ext cx="914400" cy="612648"/>
          </a:xfrm>
          <a:prstGeom prst="wedgeRectCallout">
            <a:avLst>
              <a:gd name="adj1" fmla="val 102917"/>
              <a:gd name="adj2" fmla="val 41978"/>
            </a:avLst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CA" b="1" dirty="0" smtClean="0">
                <a:solidFill>
                  <a:srgbClr val="FFFFFF"/>
                </a:solidFill>
              </a:rPr>
              <a:t>Halo</a:t>
            </a:r>
            <a:endParaRPr lang="en-CA" b="1" dirty="0">
              <a:solidFill>
                <a:srgbClr val="FFFFFF"/>
              </a:solidFill>
            </a:endParaRPr>
          </a:p>
        </p:txBody>
      </p:sp>
      <p:sp>
        <p:nvSpPr>
          <p:cNvPr id="5" name="Rectangular Callout 4"/>
          <p:cNvSpPr/>
          <p:nvPr/>
        </p:nvSpPr>
        <p:spPr>
          <a:xfrm>
            <a:off x="2411730" y="2509267"/>
            <a:ext cx="1283970" cy="612648"/>
          </a:xfrm>
          <a:prstGeom prst="wedgeRectCallout">
            <a:avLst>
              <a:gd name="adj1" fmla="val 102917"/>
              <a:gd name="adj2" fmla="val 41978"/>
            </a:avLst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CA" b="1" dirty="0" smtClean="0">
                <a:solidFill>
                  <a:srgbClr val="FFFFFF"/>
                </a:solidFill>
              </a:rPr>
              <a:t>PICO 60</a:t>
            </a:r>
            <a:endParaRPr lang="en-CA" b="1" dirty="0">
              <a:solidFill>
                <a:srgbClr val="FFFFFF"/>
              </a:solidFill>
            </a:endParaRPr>
          </a:p>
        </p:txBody>
      </p:sp>
      <p:sp>
        <p:nvSpPr>
          <p:cNvPr id="7" name="Rectangular Callout 6"/>
          <p:cNvSpPr/>
          <p:nvPr/>
        </p:nvSpPr>
        <p:spPr>
          <a:xfrm>
            <a:off x="2042160" y="741427"/>
            <a:ext cx="1283970" cy="612648"/>
          </a:xfrm>
          <a:prstGeom prst="wedgeRectCallout">
            <a:avLst>
              <a:gd name="adj1" fmla="val 126062"/>
              <a:gd name="adj2" fmla="val 142724"/>
            </a:avLst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CA" b="1" dirty="0" smtClean="0">
                <a:solidFill>
                  <a:srgbClr val="FFFFFF"/>
                </a:solidFill>
              </a:rPr>
              <a:t>PICO 2L</a:t>
            </a:r>
            <a:endParaRPr lang="en-CA" b="1" dirty="0">
              <a:solidFill>
                <a:srgbClr val="FFFFFF"/>
              </a:solidFill>
            </a:endParaRPr>
          </a:p>
        </p:txBody>
      </p:sp>
      <p:sp>
        <p:nvSpPr>
          <p:cNvPr id="8" name="Rectangular Callout 7"/>
          <p:cNvSpPr/>
          <p:nvPr/>
        </p:nvSpPr>
        <p:spPr>
          <a:xfrm>
            <a:off x="6221730" y="2157984"/>
            <a:ext cx="1283970" cy="612648"/>
          </a:xfrm>
          <a:prstGeom prst="wedgeRectCallout">
            <a:avLst>
              <a:gd name="adj1" fmla="val -177498"/>
              <a:gd name="adj2" fmla="val -88619"/>
            </a:avLst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CA" b="1" dirty="0" smtClean="0">
                <a:solidFill>
                  <a:srgbClr val="FFFFFF"/>
                </a:solidFill>
              </a:rPr>
              <a:t>DAMIC</a:t>
            </a:r>
            <a:endParaRPr lang="en-CA" b="1" dirty="0">
              <a:solidFill>
                <a:srgbClr val="FFFFFF"/>
              </a:solidFill>
            </a:endParaRPr>
          </a:p>
        </p:txBody>
      </p:sp>
      <p:sp>
        <p:nvSpPr>
          <p:cNvPr id="9" name="Rectangular Callout 8"/>
          <p:cNvSpPr/>
          <p:nvPr/>
        </p:nvSpPr>
        <p:spPr>
          <a:xfrm>
            <a:off x="4690110" y="579587"/>
            <a:ext cx="1531620" cy="612648"/>
          </a:xfrm>
          <a:prstGeom prst="wedgeRectCallout">
            <a:avLst>
              <a:gd name="adj1" fmla="val -68003"/>
              <a:gd name="adj2" fmla="val 103545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CA" b="1" dirty="0" smtClean="0">
                <a:solidFill>
                  <a:srgbClr val="000000"/>
                </a:solidFill>
              </a:rPr>
              <a:t>DEAP 3600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CA" b="1" dirty="0" err="1" smtClean="0">
                <a:solidFill>
                  <a:srgbClr val="000000"/>
                </a:solidFill>
              </a:rPr>
              <a:t>MiniClean</a:t>
            </a:r>
            <a:endParaRPr lang="en-CA" b="1" dirty="0">
              <a:solidFill>
                <a:srgbClr val="000000"/>
              </a:solidFill>
            </a:endParaRPr>
          </a:p>
        </p:txBody>
      </p:sp>
      <p:sp>
        <p:nvSpPr>
          <p:cNvPr id="10" name="Rectangular Callout 9"/>
          <p:cNvSpPr/>
          <p:nvPr/>
        </p:nvSpPr>
        <p:spPr>
          <a:xfrm>
            <a:off x="1645920" y="4732783"/>
            <a:ext cx="1531620" cy="612648"/>
          </a:xfrm>
          <a:prstGeom prst="wedgeRectCallout">
            <a:avLst>
              <a:gd name="adj1" fmla="val -56063"/>
              <a:gd name="adj2" fmla="val -140858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CA" b="1" dirty="0" smtClean="0">
                <a:solidFill>
                  <a:srgbClr val="000000"/>
                </a:solidFill>
              </a:rPr>
              <a:t>SNO+</a:t>
            </a:r>
            <a:endParaRPr lang="en-CA" b="1" dirty="0">
              <a:solidFill>
                <a:srgbClr val="000000"/>
              </a:solidFill>
            </a:endParaRPr>
          </a:p>
        </p:txBody>
      </p:sp>
      <p:sp>
        <p:nvSpPr>
          <p:cNvPr id="4" name="Cloud Callout 3"/>
          <p:cNvSpPr/>
          <p:nvPr/>
        </p:nvSpPr>
        <p:spPr>
          <a:xfrm>
            <a:off x="6477000" y="579585"/>
            <a:ext cx="1672590" cy="1272075"/>
          </a:xfrm>
          <a:prstGeom prst="cloudCallout">
            <a:avLst>
              <a:gd name="adj1" fmla="val -90268"/>
              <a:gd name="adj2" fmla="val 2359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CA" sz="1200" dirty="0" smtClean="0">
                <a:solidFill>
                  <a:srgbClr val="000000"/>
                </a:solidFill>
              </a:rPr>
              <a:t>NEWS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CA" sz="1200" dirty="0" err="1" smtClean="0">
                <a:solidFill>
                  <a:srgbClr val="000000"/>
                </a:solidFill>
              </a:rPr>
              <a:t>nEXO</a:t>
            </a:r>
            <a:r>
              <a:rPr lang="en-CA" sz="1200" dirty="0" smtClean="0">
                <a:solidFill>
                  <a:srgbClr val="000000"/>
                </a:solidFill>
              </a:rPr>
              <a:t> ?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CA" sz="1200" dirty="0" smtClean="0">
                <a:solidFill>
                  <a:srgbClr val="000000"/>
                </a:solidFill>
              </a:rPr>
              <a:t>PICO 250L ? DEAP 50K ?</a:t>
            </a:r>
            <a:endParaRPr lang="en-CA" sz="1200" dirty="0">
              <a:solidFill>
                <a:srgbClr val="000000"/>
              </a:solidFill>
            </a:endParaRPr>
          </a:p>
        </p:txBody>
      </p:sp>
      <p:sp>
        <p:nvSpPr>
          <p:cNvPr id="13" name="Cloud Callout 12"/>
          <p:cNvSpPr/>
          <p:nvPr/>
        </p:nvSpPr>
        <p:spPr>
          <a:xfrm>
            <a:off x="6221730" y="3121913"/>
            <a:ext cx="1516380" cy="735331"/>
          </a:xfrm>
          <a:prstGeom prst="cloudCallout">
            <a:avLst>
              <a:gd name="adj1" fmla="val -110707"/>
              <a:gd name="adj2" fmla="val -5353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CA" sz="1200" dirty="0" err="1" smtClean="0">
                <a:solidFill>
                  <a:srgbClr val="000000"/>
                </a:solidFill>
              </a:rPr>
              <a:t>SuperCDMS</a:t>
            </a:r>
            <a:r>
              <a:rPr lang="en-CA" sz="1200" dirty="0" smtClean="0">
                <a:solidFill>
                  <a:srgbClr val="000000"/>
                </a:solidFill>
              </a:rPr>
              <a:t> </a:t>
            </a:r>
            <a:endParaRPr lang="en-CA" sz="1200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0660" y="108034"/>
            <a:ext cx="35285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sz="2400" dirty="0" smtClean="0">
                <a:solidFill>
                  <a:srgbClr val="FFFF00"/>
                </a:solidFill>
              </a:rPr>
              <a:t>SNOLAB as of </a:t>
            </a:r>
            <a:r>
              <a:rPr lang="en-CA" sz="2400" dirty="0">
                <a:solidFill>
                  <a:srgbClr val="FFFF00"/>
                </a:solidFill>
              </a:rPr>
              <a:t> </a:t>
            </a:r>
            <a:r>
              <a:rPr lang="en-CA" sz="2400" dirty="0" smtClean="0">
                <a:solidFill>
                  <a:srgbClr val="FFFF00"/>
                </a:solidFill>
              </a:rPr>
              <a:t>Oct  2015.</a:t>
            </a:r>
          </a:p>
        </p:txBody>
      </p:sp>
    </p:spTree>
    <p:extLst>
      <p:ext uri="{BB962C8B-B14F-4D97-AF65-F5344CB8AC3E}">
        <p14:creationId xmlns:p14="http://schemas.microsoft.com/office/powerpoint/2010/main" val="587435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345" y="3789040"/>
            <a:ext cx="48965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/>
            <a:r>
              <a:rPr lang="en-CA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Very low event rate expected </a:t>
            </a:r>
          </a:p>
          <a:p>
            <a:pPr marL="0" lvl="2"/>
            <a:r>
              <a:rPr lang="en-CA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~(1 event per tonne/year) </a:t>
            </a:r>
          </a:p>
          <a:p>
            <a:pPr marL="355600" lvl="2" indent="-355600">
              <a:buFont typeface="Verdana" panose="020B0604030504040204" pitchFamily="34" charset="0"/>
              <a:buChar char="−"/>
            </a:pPr>
            <a:endParaRPr lang="en-CA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55600" lvl="2" indent="-355600">
              <a:buFont typeface="Verdana" panose="020B0604030504040204" pitchFamily="34" charset="0"/>
              <a:buChar char="−"/>
            </a:pPr>
            <a:endParaRPr lang="en-CA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2"/>
            <a:r>
              <a:rPr lang="en-CA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Need to remove ~all sources of backgrounds that can mimic the signal        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91840" y="116641"/>
            <a:ext cx="7768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Direct Dark Matter Detection…The challenges: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9506736"/>
              </p:ext>
            </p:extLst>
          </p:nvPr>
        </p:nvGraphicFramePr>
        <p:xfrm>
          <a:off x="179512" y="764705"/>
          <a:ext cx="656362" cy="6488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50" name="Equation" r:id="rId3" imgW="152280" imgH="164880" progId="Equation.DSMT4">
                  <p:embed/>
                </p:oleObj>
              </mc:Choice>
              <mc:Fallback>
                <p:oleObj name="Equation" r:id="rId3" imgW="152280" imgH="1648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9512" y="764705"/>
                        <a:ext cx="656362" cy="6488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" name="Group 134"/>
          <p:cNvGrpSpPr>
            <a:grpSpLocks/>
          </p:cNvGrpSpPr>
          <p:nvPr/>
        </p:nvGrpSpPr>
        <p:grpSpPr bwMode="auto">
          <a:xfrm>
            <a:off x="1921629" y="1875466"/>
            <a:ext cx="847725" cy="779463"/>
            <a:chOff x="1153201" y="3268016"/>
            <a:chExt cx="848302" cy="779642"/>
          </a:xfrm>
        </p:grpSpPr>
        <p:grpSp>
          <p:nvGrpSpPr>
            <p:cNvPr id="10" name="Group 14"/>
            <p:cNvGrpSpPr>
              <a:grpSpLocks/>
            </p:cNvGrpSpPr>
            <p:nvPr/>
          </p:nvGrpSpPr>
          <p:grpSpPr bwMode="auto">
            <a:xfrm>
              <a:off x="1172805" y="3363892"/>
              <a:ext cx="292756" cy="291299"/>
              <a:chOff x="1085911" y="3095726"/>
              <a:chExt cx="292756" cy="291299"/>
            </a:xfrm>
          </p:grpSpPr>
          <p:sp>
            <p:nvSpPr>
              <p:cNvPr id="126" name="Oval 125"/>
              <p:cNvSpPr>
                <a:spLocks noChangeArrowheads="1"/>
              </p:cNvSpPr>
              <p:nvPr/>
            </p:nvSpPr>
            <p:spPr bwMode="auto">
              <a:xfrm>
                <a:off x="1139381" y="3095122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7" name="Oval 126"/>
              <p:cNvSpPr>
                <a:spLocks noChangeArrowheads="1"/>
              </p:cNvSpPr>
              <p:nvPr/>
            </p:nvSpPr>
            <p:spPr bwMode="auto">
              <a:xfrm>
                <a:off x="1218810" y="3145934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8" name="Oval 127"/>
              <p:cNvSpPr>
                <a:spLocks noChangeArrowheads="1"/>
              </p:cNvSpPr>
              <p:nvPr/>
            </p:nvSpPr>
            <p:spPr bwMode="auto">
              <a:xfrm>
                <a:off x="1085370" y="3179278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9" name="Oval 128"/>
              <p:cNvSpPr>
                <a:spLocks noChangeArrowheads="1"/>
              </p:cNvSpPr>
              <p:nvPr/>
            </p:nvSpPr>
            <p:spPr bwMode="auto">
              <a:xfrm>
                <a:off x="1153679" y="3226914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" name="Group 19"/>
            <p:cNvGrpSpPr>
              <a:grpSpLocks/>
            </p:cNvGrpSpPr>
            <p:nvPr/>
          </p:nvGrpSpPr>
          <p:grpSpPr bwMode="auto">
            <a:xfrm>
              <a:off x="1313792" y="3341650"/>
              <a:ext cx="292756" cy="291299"/>
              <a:chOff x="1085911" y="3095726"/>
              <a:chExt cx="292756" cy="291299"/>
            </a:xfrm>
          </p:grpSpPr>
          <p:sp>
            <p:nvSpPr>
              <p:cNvPr id="122" name="Oval 121"/>
              <p:cNvSpPr>
                <a:spLocks noChangeArrowheads="1"/>
              </p:cNvSpPr>
              <p:nvPr/>
            </p:nvSpPr>
            <p:spPr bwMode="auto">
              <a:xfrm>
                <a:off x="1139779" y="3095134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3" name="Oval 122"/>
              <p:cNvSpPr>
                <a:spLocks noChangeArrowheads="1"/>
              </p:cNvSpPr>
              <p:nvPr/>
            </p:nvSpPr>
            <p:spPr bwMode="auto">
              <a:xfrm>
                <a:off x="1217619" y="3145946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4" name="Oval 123"/>
              <p:cNvSpPr>
                <a:spLocks noChangeArrowheads="1"/>
              </p:cNvSpPr>
              <p:nvPr/>
            </p:nvSpPr>
            <p:spPr bwMode="auto">
              <a:xfrm>
                <a:off x="1085767" y="3179290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5" name="Oval 124"/>
              <p:cNvSpPr>
                <a:spLocks noChangeArrowheads="1"/>
              </p:cNvSpPr>
              <p:nvPr/>
            </p:nvSpPr>
            <p:spPr bwMode="auto">
              <a:xfrm>
                <a:off x="1154075" y="3226926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2" name="Group 24"/>
            <p:cNvGrpSpPr>
              <a:grpSpLocks/>
            </p:cNvGrpSpPr>
            <p:nvPr/>
          </p:nvGrpSpPr>
          <p:grpSpPr bwMode="auto">
            <a:xfrm>
              <a:off x="1153201" y="3574896"/>
              <a:ext cx="292756" cy="291299"/>
              <a:chOff x="1085911" y="3095726"/>
              <a:chExt cx="292756" cy="291299"/>
            </a:xfrm>
          </p:grpSpPr>
          <p:sp>
            <p:nvSpPr>
              <p:cNvPr id="118" name="Oval 117"/>
              <p:cNvSpPr>
                <a:spLocks noChangeArrowheads="1"/>
              </p:cNvSpPr>
              <p:nvPr/>
            </p:nvSpPr>
            <p:spPr bwMode="auto">
              <a:xfrm>
                <a:off x="1139923" y="3095304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9" name="Oval 118"/>
              <p:cNvSpPr>
                <a:spLocks noChangeArrowheads="1"/>
              </p:cNvSpPr>
              <p:nvPr/>
            </p:nvSpPr>
            <p:spPr bwMode="auto">
              <a:xfrm>
                <a:off x="1217764" y="3146116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0" name="Oval 119"/>
              <p:cNvSpPr>
                <a:spLocks noChangeArrowheads="1"/>
              </p:cNvSpPr>
              <p:nvPr/>
            </p:nvSpPr>
            <p:spPr bwMode="auto">
              <a:xfrm>
                <a:off x="1085911" y="3179461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1" name="Oval 120"/>
              <p:cNvSpPr>
                <a:spLocks noChangeArrowheads="1"/>
              </p:cNvSpPr>
              <p:nvPr/>
            </p:nvSpPr>
            <p:spPr bwMode="auto">
              <a:xfrm>
                <a:off x="1154220" y="3227097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3" name="Group 29"/>
            <p:cNvGrpSpPr>
              <a:grpSpLocks/>
            </p:cNvGrpSpPr>
            <p:nvPr/>
          </p:nvGrpSpPr>
          <p:grpSpPr bwMode="auto">
            <a:xfrm>
              <a:off x="1158592" y="3472358"/>
              <a:ext cx="292756" cy="291299"/>
              <a:chOff x="1085911" y="3095726"/>
              <a:chExt cx="292756" cy="291299"/>
            </a:xfrm>
          </p:grpSpPr>
          <p:sp>
            <p:nvSpPr>
              <p:cNvPr id="114" name="Oval 113"/>
              <p:cNvSpPr>
                <a:spLocks noChangeArrowheads="1"/>
              </p:cNvSpPr>
              <p:nvPr/>
            </p:nvSpPr>
            <p:spPr bwMode="auto">
              <a:xfrm>
                <a:off x="1139298" y="3096218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5" name="Oval 114"/>
              <p:cNvSpPr>
                <a:spLocks noChangeArrowheads="1"/>
              </p:cNvSpPr>
              <p:nvPr/>
            </p:nvSpPr>
            <p:spPr bwMode="auto">
              <a:xfrm>
                <a:off x="1218727" y="3147030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6" name="Oval 115"/>
              <p:cNvSpPr>
                <a:spLocks noChangeArrowheads="1"/>
              </p:cNvSpPr>
              <p:nvPr/>
            </p:nvSpPr>
            <p:spPr bwMode="auto">
              <a:xfrm>
                <a:off x="1085287" y="3180375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7" name="Oval 116"/>
              <p:cNvSpPr>
                <a:spLocks noChangeArrowheads="1"/>
              </p:cNvSpPr>
              <p:nvPr/>
            </p:nvSpPr>
            <p:spPr bwMode="auto">
              <a:xfrm>
                <a:off x="1153595" y="3226423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4" name="Group 34"/>
            <p:cNvGrpSpPr>
              <a:grpSpLocks/>
            </p:cNvGrpSpPr>
            <p:nvPr/>
          </p:nvGrpSpPr>
          <p:grpSpPr bwMode="auto">
            <a:xfrm>
              <a:off x="1381446" y="3537712"/>
              <a:ext cx="292756" cy="291299"/>
              <a:chOff x="1085911" y="3095726"/>
              <a:chExt cx="292756" cy="291299"/>
            </a:xfrm>
          </p:grpSpPr>
          <p:sp>
            <p:nvSpPr>
              <p:cNvPr id="110" name="Oval 109"/>
              <p:cNvSpPr>
                <a:spLocks noChangeArrowheads="1"/>
              </p:cNvSpPr>
              <p:nvPr/>
            </p:nvSpPr>
            <p:spPr bwMode="auto">
              <a:xfrm>
                <a:off x="1140433" y="3095967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1" name="Oval 110"/>
              <p:cNvSpPr>
                <a:spLocks noChangeArrowheads="1"/>
              </p:cNvSpPr>
              <p:nvPr/>
            </p:nvSpPr>
            <p:spPr bwMode="auto">
              <a:xfrm>
                <a:off x="1218274" y="3146779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2" name="Oval 111"/>
              <p:cNvSpPr>
                <a:spLocks noChangeArrowheads="1"/>
              </p:cNvSpPr>
              <p:nvPr/>
            </p:nvSpPr>
            <p:spPr bwMode="auto">
              <a:xfrm>
                <a:off x="1086421" y="3180123"/>
                <a:ext cx="160447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3" name="Oval 112"/>
              <p:cNvSpPr>
                <a:spLocks noChangeArrowheads="1"/>
              </p:cNvSpPr>
              <p:nvPr/>
            </p:nvSpPr>
            <p:spPr bwMode="auto">
              <a:xfrm>
                <a:off x="1154731" y="3226172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5" name="Group 39"/>
            <p:cNvGrpSpPr>
              <a:grpSpLocks/>
            </p:cNvGrpSpPr>
            <p:nvPr/>
          </p:nvGrpSpPr>
          <p:grpSpPr bwMode="auto">
            <a:xfrm>
              <a:off x="1333396" y="3414305"/>
              <a:ext cx="292756" cy="291299"/>
              <a:chOff x="1085911" y="3095726"/>
              <a:chExt cx="292756" cy="291299"/>
            </a:xfrm>
          </p:grpSpPr>
          <p:sp>
            <p:nvSpPr>
              <p:cNvPr id="106" name="Oval 105"/>
              <p:cNvSpPr>
                <a:spLocks noChangeArrowheads="1"/>
              </p:cNvSpPr>
              <p:nvPr/>
            </p:nvSpPr>
            <p:spPr bwMode="auto">
              <a:xfrm>
                <a:off x="1139238" y="3095521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7" name="Oval 106"/>
              <p:cNvSpPr>
                <a:spLocks noChangeArrowheads="1"/>
              </p:cNvSpPr>
              <p:nvPr/>
            </p:nvSpPr>
            <p:spPr bwMode="auto">
              <a:xfrm>
                <a:off x="1218667" y="3146333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Oval 107"/>
              <p:cNvSpPr>
                <a:spLocks noChangeArrowheads="1"/>
              </p:cNvSpPr>
              <p:nvPr/>
            </p:nvSpPr>
            <p:spPr bwMode="auto">
              <a:xfrm>
                <a:off x="1085227" y="3179677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9" name="Oval 108"/>
              <p:cNvSpPr>
                <a:spLocks noChangeArrowheads="1"/>
              </p:cNvSpPr>
              <p:nvPr/>
            </p:nvSpPr>
            <p:spPr bwMode="auto">
              <a:xfrm>
                <a:off x="1153535" y="3227313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6" name="Group 44"/>
            <p:cNvGrpSpPr>
              <a:grpSpLocks/>
            </p:cNvGrpSpPr>
            <p:nvPr/>
          </p:nvGrpSpPr>
          <p:grpSpPr bwMode="auto">
            <a:xfrm>
              <a:off x="1235796" y="3668420"/>
              <a:ext cx="292756" cy="291299"/>
              <a:chOff x="1085911" y="3095726"/>
              <a:chExt cx="292756" cy="291299"/>
            </a:xfrm>
          </p:grpSpPr>
          <p:sp>
            <p:nvSpPr>
              <p:cNvPr id="102" name="Oval 101"/>
              <p:cNvSpPr>
                <a:spLocks noChangeArrowheads="1"/>
              </p:cNvSpPr>
              <p:nvPr/>
            </p:nvSpPr>
            <p:spPr bwMode="auto">
              <a:xfrm>
                <a:off x="1139934" y="3095464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3" name="Oval 102"/>
              <p:cNvSpPr>
                <a:spLocks noChangeArrowheads="1"/>
              </p:cNvSpPr>
              <p:nvPr/>
            </p:nvSpPr>
            <p:spPr bwMode="auto">
              <a:xfrm>
                <a:off x="1217775" y="3146276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4" name="Oval 103"/>
              <p:cNvSpPr>
                <a:spLocks noChangeArrowheads="1"/>
              </p:cNvSpPr>
              <p:nvPr/>
            </p:nvSpPr>
            <p:spPr bwMode="auto">
              <a:xfrm>
                <a:off x="1085922" y="3179620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5" name="Oval 104"/>
              <p:cNvSpPr>
                <a:spLocks noChangeArrowheads="1"/>
              </p:cNvSpPr>
              <p:nvPr/>
            </p:nvSpPr>
            <p:spPr bwMode="auto">
              <a:xfrm>
                <a:off x="1154231" y="3227256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7" name="Group 49"/>
            <p:cNvGrpSpPr>
              <a:grpSpLocks/>
            </p:cNvGrpSpPr>
            <p:nvPr/>
          </p:nvGrpSpPr>
          <p:grpSpPr bwMode="auto">
            <a:xfrm>
              <a:off x="1187018" y="3325002"/>
              <a:ext cx="292756" cy="291299"/>
              <a:chOff x="1085911" y="3095726"/>
              <a:chExt cx="292756" cy="291299"/>
            </a:xfrm>
          </p:grpSpPr>
          <p:sp>
            <p:nvSpPr>
              <p:cNvPr id="98" name="Oval 97"/>
              <p:cNvSpPr>
                <a:spLocks noChangeArrowheads="1"/>
              </p:cNvSpPr>
              <p:nvPr/>
            </p:nvSpPr>
            <p:spPr bwMode="auto">
              <a:xfrm>
                <a:off x="1139466" y="3095903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9" name="Oval 98"/>
              <p:cNvSpPr>
                <a:spLocks noChangeArrowheads="1"/>
              </p:cNvSpPr>
              <p:nvPr/>
            </p:nvSpPr>
            <p:spPr bwMode="auto">
              <a:xfrm>
                <a:off x="1218895" y="3146715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0" name="Oval 99"/>
              <p:cNvSpPr>
                <a:spLocks noChangeArrowheads="1"/>
              </p:cNvSpPr>
              <p:nvPr/>
            </p:nvSpPr>
            <p:spPr bwMode="auto">
              <a:xfrm>
                <a:off x="1085455" y="3180059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1" name="Oval 100"/>
              <p:cNvSpPr>
                <a:spLocks noChangeArrowheads="1"/>
              </p:cNvSpPr>
              <p:nvPr/>
            </p:nvSpPr>
            <p:spPr bwMode="auto">
              <a:xfrm>
                <a:off x="1153763" y="3226108"/>
                <a:ext cx="162035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8" name="Group 54"/>
            <p:cNvGrpSpPr>
              <a:grpSpLocks/>
            </p:cNvGrpSpPr>
            <p:nvPr/>
          </p:nvGrpSpPr>
          <p:grpSpPr bwMode="auto">
            <a:xfrm>
              <a:off x="1299579" y="3536006"/>
              <a:ext cx="292756" cy="291299"/>
              <a:chOff x="1085911" y="3095726"/>
              <a:chExt cx="292756" cy="291299"/>
            </a:xfrm>
          </p:grpSpPr>
          <p:sp>
            <p:nvSpPr>
              <p:cNvPr id="94" name="Oval 93"/>
              <p:cNvSpPr>
                <a:spLocks noChangeArrowheads="1"/>
              </p:cNvSpPr>
              <p:nvPr/>
            </p:nvSpPr>
            <p:spPr bwMode="auto">
              <a:xfrm>
                <a:off x="1139695" y="3096085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" name="Oval 94"/>
              <p:cNvSpPr>
                <a:spLocks noChangeArrowheads="1"/>
              </p:cNvSpPr>
              <p:nvPr/>
            </p:nvSpPr>
            <p:spPr bwMode="auto">
              <a:xfrm>
                <a:off x="1217535" y="3146897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6" name="Oval 95"/>
              <p:cNvSpPr>
                <a:spLocks noChangeArrowheads="1"/>
              </p:cNvSpPr>
              <p:nvPr/>
            </p:nvSpPr>
            <p:spPr bwMode="auto">
              <a:xfrm>
                <a:off x="1085683" y="3180242"/>
                <a:ext cx="160447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Oval 96"/>
              <p:cNvSpPr>
                <a:spLocks noChangeArrowheads="1"/>
              </p:cNvSpPr>
              <p:nvPr/>
            </p:nvSpPr>
            <p:spPr bwMode="auto">
              <a:xfrm>
                <a:off x="1153992" y="3226290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Group 59"/>
            <p:cNvGrpSpPr>
              <a:grpSpLocks/>
            </p:cNvGrpSpPr>
            <p:nvPr/>
          </p:nvGrpSpPr>
          <p:grpSpPr bwMode="auto">
            <a:xfrm>
              <a:off x="1464769" y="3705604"/>
              <a:ext cx="292756" cy="291299"/>
              <a:chOff x="1085911" y="3095726"/>
              <a:chExt cx="292756" cy="291299"/>
            </a:xfrm>
          </p:grpSpPr>
          <p:sp>
            <p:nvSpPr>
              <p:cNvPr id="90" name="Oval 89"/>
              <p:cNvSpPr>
                <a:spLocks noChangeArrowheads="1"/>
              </p:cNvSpPr>
              <p:nvPr/>
            </p:nvSpPr>
            <p:spPr bwMode="auto">
              <a:xfrm>
                <a:off x="1139717" y="3096389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1" name="Oval 90"/>
              <p:cNvSpPr>
                <a:spLocks noChangeArrowheads="1"/>
              </p:cNvSpPr>
              <p:nvPr/>
            </p:nvSpPr>
            <p:spPr bwMode="auto">
              <a:xfrm>
                <a:off x="1217557" y="3147201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2" name="Oval 91"/>
              <p:cNvSpPr>
                <a:spLocks noChangeArrowheads="1"/>
              </p:cNvSpPr>
              <p:nvPr/>
            </p:nvSpPr>
            <p:spPr bwMode="auto">
              <a:xfrm>
                <a:off x="1085705" y="3180546"/>
                <a:ext cx="160447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Oval 92"/>
              <p:cNvSpPr>
                <a:spLocks noChangeArrowheads="1"/>
              </p:cNvSpPr>
              <p:nvPr/>
            </p:nvSpPr>
            <p:spPr bwMode="auto">
              <a:xfrm>
                <a:off x="1154014" y="3226594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Group 64"/>
            <p:cNvGrpSpPr>
              <a:grpSpLocks/>
            </p:cNvGrpSpPr>
            <p:nvPr/>
          </p:nvGrpSpPr>
          <p:grpSpPr bwMode="auto">
            <a:xfrm>
              <a:off x="1562369" y="3475689"/>
              <a:ext cx="292756" cy="291299"/>
              <a:chOff x="1085911" y="3095726"/>
              <a:chExt cx="292756" cy="291299"/>
            </a:xfrm>
          </p:grpSpPr>
          <p:sp>
            <p:nvSpPr>
              <p:cNvPr id="86" name="Oval 85"/>
              <p:cNvSpPr>
                <a:spLocks noChangeArrowheads="1"/>
              </p:cNvSpPr>
              <p:nvPr/>
            </p:nvSpPr>
            <p:spPr bwMode="auto">
              <a:xfrm>
                <a:off x="1140608" y="3096063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7" name="Oval 86"/>
              <p:cNvSpPr>
                <a:spLocks noChangeArrowheads="1"/>
              </p:cNvSpPr>
              <p:nvPr/>
            </p:nvSpPr>
            <p:spPr bwMode="auto">
              <a:xfrm>
                <a:off x="1218449" y="3146875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8" name="Oval 87"/>
              <p:cNvSpPr>
                <a:spLocks noChangeArrowheads="1"/>
              </p:cNvSpPr>
              <p:nvPr/>
            </p:nvSpPr>
            <p:spPr bwMode="auto">
              <a:xfrm>
                <a:off x="1086596" y="3180220"/>
                <a:ext cx="160447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9" name="Oval 88"/>
              <p:cNvSpPr>
                <a:spLocks noChangeArrowheads="1"/>
              </p:cNvSpPr>
              <p:nvPr/>
            </p:nvSpPr>
            <p:spPr bwMode="auto">
              <a:xfrm>
                <a:off x="1154906" y="3226268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Group 69"/>
            <p:cNvGrpSpPr>
              <a:grpSpLocks/>
            </p:cNvGrpSpPr>
            <p:nvPr/>
          </p:nvGrpSpPr>
          <p:grpSpPr bwMode="auto">
            <a:xfrm>
              <a:off x="1434887" y="3330039"/>
              <a:ext cx="292756" cy="291299"/>
              <a:chOff x="1085911" y="3095726"/>
              <a:chExt cx="292756" cy="291299"/>
            </a:xfrm>
          </p:grpSpPr>
          <p:sp>
            <p:nvSpPr>
              <p:cNvPr id="82" name="Oval 81"/>
              <p:cNvSpPr>
                <a:spLocks noChangeArrowheads="1"/>
              </p:cNvSpPr>
              <p:nvPr/>
            </p:nvSpPr>
            <p:spPr bwMode="auto">
              <a:xfrm>
                <a:off x="1139416" y="3095629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3" name="Oval 82"/>
              <p:cNvSpPr>
                <a:spLocks noChangeArrowheads="1"/>
              </p:cNvSpPr>
              <p:nvPr/>
            </p:nvSpPr>
            <p:spPr bwMode="auto">
              <a:xfrm>
                <a:off x="1218845" y="3146441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4" name="Oval 83"/>
              <p:cNvSpPr>
                <a:spLocks noChangeArrowheads="1"/>
              </p:cNvSpPr>
              <p:nvPr/>
            </p:nvSpPr>
            <p:spPr bwMode="auto">
              <a:xfrm>
                <a:off x="1085405" y="3179786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5" name="Oval 84"/>
              <p:cNvSpPr>
                <a:spLocks noChangeArrowheads="1"/>
              </p:cNvSpPr>
              <p:nvPr/>
            </p:nvSpPr>
            <p:spPr bwMode="auto">
              <a:xfrm>
                <a:off x="1153713" y="3227422"/>
                <a:ext cx="162035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2" name="Group 74"/>
            <p:cNvGrpSpPr>
              <a:grpSpLocks/>
            </p:cNvGrpSpPr>
            <p:nvPr/>
          </p:nvGrpSpPr>
          <p:grpSpPr bwMode="auto">
            <a:xfrm>
              <a:off x="1606548" y="3634574"/>
              <a:ext cx="292756" cy="291299"/>
              <a:chOff x="1085911" y="3095726"/>
              <a:chExt cx="292756" cy="291299"/>
            </a:xfrm>
          </p:grpSpPr>
          <p:sp>
            <p:nvSpPr>
              <p:cNvPr id="78" name="Oval 77"/>
              <p:cNvSpPr>
                <a:spLocks noChangeArrowheads="1"/>
              </p:cNvSpPr>
              <p:nvPr/>
            </p:nvSpPr>
            <p:spPr bwMode="auto">
              <a:xfrm>
                <a:off x="1139321" y="3095965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9" name="Oval 78"/>
              <p:cNvSpPr>
                <a:spLocks noChangeArrowheads="1"/>
              </p:cNvSpPr>
              <p:nvPr/>
            </p:nvSpPr>
            <p:spPr bwMode="auto">
              <a:xfrm>
                <a:off x="1218750" y="3146777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Oval 79"/>
              <p:cNvSpPr>
                <a:spLocks noChangeArrowheads="1"/>
              </p:cNvSpPr>
              <p:nvPr/>
            </p:nvSpPr>
            <p:spPr bwMode="auto">
              <a:xfrm>
                <a:off x="1085310" y="3180122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1" name="Oval 80"/>
              <p:cNvSpPr>
                <a:spLocks noChangeArrowheads="1"/>
              </p:cNvSpPr>
              <p:nvPr/>
            </p:nvSpPr>
            <p:spPr bwMode="auto">
              <a:xfrm>
                <a:off x="1153618" y="3226170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3" name="Group 79"/>
            <p:cNvGrpSpPr>
              <a:grpSpLocks/>
            </p:cNvGrpSpPr>
            <p:nvPr/>
          </p:nvGrpSpPr>
          <p:grpSpPr bwMode="auto">
            <a:xfrm>
              <a:off x="1606548" y="3399363"/>
              <a:ext cx="292756" cy="291299"/>
              <a:chOff x="1085911" y="3095726"/>
              <a:chExt cx="292756" cy="291299"/>
            </a:xfrm>
          </p:grpSpPr>
          <p:sp>
            <p:nvSpPr>
              <p:cNvPr id="74" name="Oval 73"/>
              <p:cNvSpPr>
                <a:spLocks noChangeArrowheads="1"/>
              </p:cNvSpPr>
              <p:nvPr/>
            </p:nvSpPr>
            <p:spPr bwMode="auto">
              <a:xfrm>
                <a:off x="1139321" y="3096171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5" name="Oval 74"/>
              <p:cNvSpPr>
                <a:spLocks noChangeArrowheads="1"/>
              </p:cNvSpPr>
              <p:nvPr/>
            </p:nvSpPr>
            <p:spPr bwMode="auto">
              <a:xfrm>
                <a:off x="1218750" y="3146983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Oval 75"/>
              <p:cNvSpPr>
                <a:spLocks noChangeArrowheads="1"/>
              </p:cNvSpPr>
              <p:nvPr/>
            </p:nvSpPr>
            <p:spPr bwMode="auto">
              <a:xfrm>
                <a:off x="1085310" y="3180328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Oval 76"/>
              <p:cNvSpPr>
                <a:spLocks noChangeArrowheads="1"/>
              </p:cNvSpPr>
              <p:nvPr/>
            </p:nvSpPr>
            <p:spPr bwMode="auto">
              <a:xfrm>
                <a:off x="1153618" y="3226376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4" name="Group 84"/>
            <p:cNvGrpSpPr>
              <a:grpSpLocks/>
            </p:cNvGrpSpPr>
            <p:nvPr/>
          </p:nvGrpSpPr>
          <p:grpSpPr bwMode="auto">
            <a:xfrm>
              <a:off x="1396387" y="3552654"/>
              <a:ext cx="292756" cy="291299"/>
              <a:chOff x="1085911" y="3095726"/>
              <a:chExt cx="292756" cy="291299"/>
            </a:xfrm>
          </p:grpSpPr>
          <p:sp>
            <p:nvSpPr>
              <p:cNvPr id="70" name="Oval 69"/>
              <p:cNvSpPr>
                <a:spLocks noChangeArrowheads="1"/>
              </p:cNvSpPr>
              <p:nvPr/>
            </p:nvSpPr>
            <p:spPr bwMode="auto">
              <a:xfrm>
                <a:off x="1139790" y="3095316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1" name="Oval 70"/>
              <p:cNvSpPr>
                <a:spLocks noChangeArrowheads="1"/>
              </p:cNvSpPr>
              <p:nvPr/>
            </p:nvSpPr>
            <p:spPr bwMode="auto">
              <a:xfrm>
                <a:off x="1217630" y="3146128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2" name="Oval 71"/>
              <p:cNvSpPr>
                <a:spLocks noChangeArrowheads="1"/>
              </p:cNvSpPr>
              <p:nvPr/>
            </p:nvSpPr>
            <p:spPr bwMode="auto">
              <a:xfrm>
                <a:off x="1085778" y="3179473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3" name="Oval 72"/>
              <p:cNvSpPr>
                <a:spLocks noChangeArrowheads="1"/>
              </p:cNvSpPr>
              <p:nvPr/>
            </p:nvSpPr>
            <p:spPr bwMode="auto">
              <a:xfrm>
                <a:off x="1154086" y="3227109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5" name="Group 89"/>
            <p:cNvGrpSpPr>
              <a:grpSpLocks/>
            </p:cNvGrpSpPr>
            <p:nvPr/>
          </p:nvGrpSpPr>
          <p:grpSpPr bwMode="auto">
            <a:xfrm>
              <a:off x="1533151" y="3268016"/>
              <a:ext cx="292756" cy="291299"/>
              <a:chOff x="1085911" y="3095726"/>
              <a:chExt cx="292756" cy="291299"/>
            </a:xfrm>
          </p:grpSpPr>
          <p:sp>
            <p:nvSpPr>
              <p:cNvPr id="66" name="Oval 65"/>
              <p:cNvSpPr>
                <a:spLocks noChangeArrowheads="1"/>
              </p:cNvSpPr>
              <p:nvPr/>
            </p:nvSpPr>
            <p:spPr bwMode="auto">
              <a:xfrm>
                <a:off x="1139644" y="3095726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7" name="Oval 66"/>
              <p:cNvSpPr>
                <a:spLocks noChangeArrowheads="1"/>
              </p:cNvSpPr>
              <p:nvPr/>
            </p:nvSpPr>
            <p:spPr bwMode="auto">
              <a:xfrm>
                <a:off x="1217483" y="3146538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8" name="Oval 67"/>
              <p:cNvSpPr>
                <a:spLocks noChangeArrowheads="1"/>
              </p:cNvSpPr>
              <p:nvPr/>
            </p:nvSpPr>
            <p:spPr bwMode="auto">
              <a:xfrm>
                <a:off x="1085632" y="3179882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9" name="Oval 68"/>
              <p:cNvSpPr>
                <a:spLocks noChangeArrowheads="1"/>
              </p:cNvSpPr>
              <p:nvPr/>
            </p:nvSpPr>
            <p:spPr bwMode="auto">
              <a:xfrm>
                <a:off x="1153940" y="3225931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6" name="Group 94"/>
            <p:cNvGrpSpPr>
              <a:grpSpLocks/>
            </p:cNvGrpSpPr>
            <p:nvPr/>
          </p:nvGrpSpPr>
          <p:grpSpPr bwMode="auto">
            <a:xfrm>
              <a:off x="1318391" y="3277921"/>
              <a:ext cx="292756" cy="291299"/>
              <a:chOff x="1085911" y="3095726"/>
              <a:chExt cx="292756" cy="291299"/>
            </a:xfrm>
          </p:grpSpPr>
          <p:sp>
            <p:nvSpPr>
              <p:cNvPr id="62" name="Oval 61"/>
              <p:cNvSpPr>
                <a:spLocks noChangeArrowheads="1"/>
              </p:cNvSpPr>
              <p:nvPr/>
            </p:nvSpPr>
            <p:spPr bwMode="auto">
              <a:xfrm>
                <a:off x="1139945" y="3095348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3" name="Oval 62"/>
              <p:cNvSpPr>
                <a:spLocks noChangeArrowheads="1"/>
              </p:cNvSpPr>
              <p:nvPr/>
            </p:nvSpPr>
            <p:spPr bwMode="auto">
              <a:xfrm>
                <a:off x="1217786" y="3146160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4" name="Oval 63"/>
              <p:cNvSpPr>
                <a:spLocks noChangeArrowheads="1"/>
              </p:cNvSpPr>
              <p:nvPr/>
            </p:nvSpPr>
            <p:spPr bwMode="auto">
              <a:xfrm>
                <a:off x="1085933" y="3179504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5" name="Oval 64"/>
              <p:cNvSpPr>
                <a:spLocks noChangeArrowheads="1"/>
              </p:cNvSpPr>
              <p:nvPr/>
            </p:nvSpPr>
            <p:spPr bwMode="auto">
              <a:xfrm>
                <a:off x="1154242" y="3227140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7" name="Group 99"/>
            <p:cNvGrpSpPr>
              <a:grpSpLocks/>
            </p:cNvGrpSpPr>
            <p:nvPr/>
          </p:nvGrpSpPr>
          <p:grpSpPr bwMode="auto">
            <a:xfrm>
              <a:off x="1425625" y="3756359"/>
              <a:ext cx="292756" cy="291299"/>
              <a:chOff x="1085911" y="3095726"/>
              <a:chExt cx="292756" cy="291299"/>
            </a:xfrm>
          </p:grpSpPr>
          <p:sp>
            <p:nvSpPr>
              <p:cNvPr id="58" name="Oval 57"/>
              <p:cNvSpPr>
                <a:spLocks noChangeArrowheads="1"/>
              </p:cNvSpPr>
              <p:nvPr/>
            </p:nvSpPr>
            <p:spPr bwMode="auto">
              <a:xfrm>
                <a:off x="1139146" y="3096446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9" name="Oval 58"/>
              <p:cNvSpPr>
                <a:spLocks noChangeArrowheads="1"/>
              </p:cNvSpPr>
              <p:nvPr/>
            </p:nvSpPr>
            <p:spPr bwMode="auto">
              <a:xfrm>
                <a:off x="1218575" y="3147258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Oval 59"/>
              <p:cNvSpPr>
                <a:spLocks noChangeArrowheads="1"/>
              </p:cNvSpPr>
              <p:nvPr/>
            </p:nvSpPr>
            <p:spPr bwMode="auto">
              <a:xfrm>
                <a:off x="1085134" y="3180603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1" name="Oval 60"/>
              <p:cNvSpPr>
                <a:spLocks noChangeArrowheads="1"/>
              </p:cNvSpPr>
              <p:nvPr/>
            </p:nvSpPr>
            <p:spPr bwMode="auto">
              <a:xfrm>
                <a:off x="1153443" y="3226651"/>
                <a:ext cx="162035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8" name="Group 104"/>
            <p:cNvGrpSpPr>
              <a:grpSpLocks/>
            </p:cNvGrpSpPr>
            <p:nvPr/>
          </p:nvGrpSpPr>
          <p:grpSpPr bwMode="auto">
            <a:xfrm>
              <a:off x="1708747" y="3585868"/>
              <a:ext cx="292756" cy="291299"/>
              <a:chOff x="1085911" y="3095726"/>
              <a:chExt cx="292756" cy="291299"/>
            </a:xfrm>
          </p:grpSpPr>
          <p:sp>
            <p:nvSpPr>
              <p:cNvPr id="54" name="Oval 53"/>
              <p:cNvSpPr>
                <a:spLocks noChangeArrowheads="1"/>
              </p:cNvSpPr>
              <p:nvPr/>
            </p:nvSpPr>
            <p:spPr bwMode="auto">
              <a:xfrm>
                <a:off x="1140380" y="3095447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5" name="Oval 54"/>
              <p:cNvSpPr>
                <a:spLocks noChangeArrowheads="1"/>
              </p:cNvSpPr>
              <p:nvPr/>
            </p:nvSpPr>
            <p:spPr bwMode="auto">
              <a:xfrm>
                <a:off x="1218221" y="3146259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Oval 55"/>
              <p:cNvSpPr>
                <a:spLocks noChangeArrowheads="1"/>
              </p:cNvSpPr>
              <p:nvPr/>
            </p:nvSpPr>
            <p:spPr bwMode="auto">
              <a:xfrm>
                <a:off x="1086368" y="3179603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7" name="Oval 56"/>
              <p:cNvSpPr>
                <a:spLocks noChangeArrowheads="1"/>
              </p:cNvSpPr>
              <p:nvPr/>
            </p:nvSpPr>
            <p:spPr bwMode="auto">
              <a:xfrm>
                <a:off x="1154678" y="3227239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9" name="Group 109"/>
            <p:cNvGrpSpPr>
              <a:grpSpLocks/>
            </p:cNvGrpSpPr>
            <p:nvPr/>
          </p:nvGrpSpPr>
          <p:grpSpPr bwMode="auto">
            <a:xfrm>
              <a:off x="1381446" y="3490631"/>
              <a:ext cx="292756" cy="291299"/>
              <a:chOff x="1085911" y="3095726"/>
              <a:chExt cx="292756" cy="291299"/>
            </a:xfrm>
          </p:grpSpPr>
          <p:sp>
            <p:nvSpPr>
              <p:cNvPr id="50" name="Oval 49"/>
              <p:cNvSpPr>
                <a:spLocks noChangeArrowheads="1"/>
              </p:cNvSpPr>
              <p:nvPr/>
            </p:nvSpPr>
            <p:spPr bwMode="auto">
              <a:xfrm>
                <a:off x="1140433" y="3095412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1" name="Oval 50"/>
              <p:cNvSpPr>
                <a:spLocks noChangeArrowheads="1"/>
              </p:cNvSpPr>
              <p:nvPr/>
            </p:nvSpPr>
            <p:spPr bwMode="auto">
              <a:xfrm>
                <a:off x="1218274" y="3146224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2" name="Oval 51"/>
              <p:cNvSpPr>
                <a:spLocks noChangeArrowheads="1"/>
              </p:cNvSpPr>
              <p:nvPr/>
            </p:nvSpPr>
            <p:spPr bwMode="auto">
              <a:xfrm>
                <a:off x="1086421" y="3179568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3" name="Oval 52"/>
              <p:cNvSpPr>
                <a:spLocks noChangeArrowheads="1"/>
              </p:cNvSpPr>
              <p:nvPr/>
            </p:nvSpPr>
            <p:spPr bwMode="auto">
              <a:xfrm>
                <a:off x="1154731" y="3227204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0" name="Group 114"/>
            <p:cNvGrpSpPr>
              <a:grpSpLocks/>
            </p:cNvGrpSpPr>
            <p:nvPr/>
          </p:nvGrpSpPr>
          <p:grpSpPr bwMode="auto">
            <a:xfrm>
              <a:off x="1606548" y="3608110"/>
              <a:ext cx="292756" cy="291299"/>
              <a:chOff x="1085911" y="3095726"/>
              <a:chExt cx="292756" cy="291299"/>
            </a:xfrm>
          </p:grpSpPr>
          <p:sp>
            <p:nvSpPr>
              <p:cNvPr id="46" name="Oval 45"/>
              <p:cNvSpPr>
                <a:spLocks noChangeArrowheads="1"/>
              </p:cNvSpPr>
              <p:nvPr/>
            </p:nvSpPr>
            <p:spPr bwMode="auto">
              <a:xfrm>
                <a:off x="1139321" y="3095436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7" name="Oval 46"/>
              <p:cNvSpPr>
                <a:spLocks noChangeArrowheads="1"/>
              </p:cNvSpPr>
              <p:nvPr/>
            </p:nvSpPr>
            <p:spPr bwMode="auto">
              <a:xfrm>
                <a:off x="1218750" y="3146248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8" name="Oval 47"/>
              <p:cNvSpPr>
                <a:spLocks noChangeArrowheads="1"/>
              </p:cNvSpPr>
              <p:nvPr/>
            </p:nvSpPr>
            <p:spPr bwMode="auto">
              <a:xfrm>
                <a:off x="1085310" y="3179592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9" name="Oval 48"/>
              <p:cNvSpPr>
                <a:spLocks noChangeArrowheads="1"/>
              </p:cNvSpPr>
              <p:nvPr/>
            </p:nvSpPr>
            <p:spPr bwMode="auto">
              <a:xfrm>
                <a:off x="1153618" y="3227228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1" name="Group 124"/>
            <p:cNvGrpSpPr>
              <a:grpSpLocks/>
            </p:cNvGrpSpPr>
            <p:nvPr/>
          </p:nvGrpSpPr>
          <p:grpSpPr bwMode="auto">
            <a:xfrm>
              <a:off x="1644964" y="3681655"/>
              <a:ext cx="292756" cy="291299"/>
              <a:chOff x="1085911" y="3095726"/>
              <a:chExt cx="292756" cy="291299"/>
            </a:xfrm>
          </p:grpSpPr>
          <p:sp>
            <p:nvSpPr>
              <p:cNvPr id="42" name="Oval 41"/>
              <p:cNvSpPr>
                <a:spLocks noChangeArrowheads="1"/>
              </p:cNvSpPr>
              <p:nvPr/>
            </p:nvSpPr>
            <p:spPr bwMode="auto">
              <a:xfrm>
                <a:off x="1140619" y="3096519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3" name="Oval 42"/>
              <p:cNvSpPr>
                <a:spLocks noChangeArrowheads="1"/>
              </p:cNvSpPr>
              <p:nvPr/>
            </p:nvSpPr>
            <p:spPr bwMode="auto">
              <a:xfrm>
                <a:off x="1218460" y="3147331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4" name="Oval 43"/>
              <p:cNvSpPr>
                <a:spLocks noChangeArrowheads="1"/>
              </p:cNvSpPr>
              <p:nvPr/>
            </p:nvSpPr>
            <p:spPr bwMode="auto">
              <a:xfrm>
                <a:off x="1086607" y="3180677"/>
                <a:ext cx="160447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5" name="Oval 44"/>
              <p:cNvSpPr>
                <a:spLocks noChangeArrowheads="1"/>
              </p:cNvSpPr>
              <p:nvPr/>
            </p:nvSpPr>
            <p:spPr bwMode="auto">
              <a:xfrm>
                <a:off x="1154917" y="3226724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2" name="Group 129"/>
            <p:cNvGrpSpPr>
              <a:grpSpLocks/>
            </p:cNvGrpSpPr>
            <p:nvPr/>
          </p:nvGrpSpPr>
          <p:grpSpPr bwMode="auto">
            <a:xfrm>
              <a:off x="1653870" y="3351643"/>
              <a:ext cx="292756" cy="291299"/>
              <a:chOff x="1085911" y="3095726"/>
              <a:chExt cx="292756" cy="291299"/>
            </a:xfrm>
          </p:grpSpPr>
          <p:sp>
            <p:nvSpPr>
              <p:cNvPr id="38" name="Oval 37"/>
              <p:cNvSpPr>
                <a:spLocks noChangeArrowheads="1"/>
              </p:cNvSpPr>
              <p:nvPr/>
            </p:nvSpPr>
            <p:spPr bwMode="auto">
              <a:xfrm>
                <a:off x="1139658" y="3096255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" name="Oval 38"/>
              <p:cNvSpPr>
                <a:spLocks noChangeArrowheads="1"/>
              </p:cNvSpPr>
              <p:nvPr/>
            </p:nvSpPr>
            <p:spPr bwMode="auto">
              <a:xfrm>
                <a:off x="1217497" y="3147067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0" name="Oval 39"/>
              <p:cNvSpPr>
                <a:spLocks noChangeArrowheads="1"/>
              </p:cNvSpPr>
              <p:nvPr/>
            </p:nvSpPr>
            <p:spPr bwMode="auto">
              <a:xfrm>
                <a:off x="1085646" y="3180412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1" name="Oval 40"/>
              <p:cNvSpPr>
                <a:spLocks noChangeArrowheads="1"/>
              </p:cNvSpPr>
              <p:nvPr/>
            </p:nvSpPr>
            <p:spPr bwMode="auto">
              <a:xfrm>
                <a:off x="1153954" y="3226460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3" name="Group 119"/>
            <p:cNvGrpSpPr>
              <a:grpSpLocks/>
            </p:cNvGrpSpPr>
            <p:nvPr/>
          </p:nvGrpSpPr>
          <p:grpSpPr bwMode="auto">
            <a:xfrm>
              <a:off x="1694534" y="3462460"/>
              <a:ext cx="292756" cy="291299"/>
              <a:chOff x="1085911" y="3095726"/>
              <a:chExt cx="292756" cy="291299"/>
            </a:xfrm>
          </p:grpSpPr>
          <p:sp>
            <p:nvSpPr>
              <p:cNvPr id="34" name="Oval 33"/>
              <p:cNvSpPr>
                <a:spLocks noChangeArrowheads="1"/>
              </p:cNvSpPr>
              <p:nvPr/>
            </p:nvSpPr>
            <p:spPr bwMode="auto">
              <a:xfrm>
                <a:off x="1140296" y="3095002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5" name="Oval 34"/>
              <p:cNvSpPr>
                <a:spLocks noChangeArrowheads="1"/>
              </p:cNvSpPr>
              <p:nvPr/>
            </p:nvSpPr>
            <p:spPr bwMode="auto">
              <a:xfrm>
                <a:off x="1218136" y="3145814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" name="Oval 35"/>
              <p:cNvSpPr>
                <a:spLocks noChangeArrowheads="1"/>
              </p:cNvSpPr>
              <p:nvPr/>
            </p:nvSpPr>
            <p:spPr bwMode="auto">
              <a:xfrm>
                <a:off x="1086284" y="3179158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" name="Oval 36"/>
              <p:cNvSpPr>
                <a:spLocks noChangeArrowheads="1"/>
              </p:cNvSpPr>
              <p:nvPr/>
            </p:nvSpPr>
            <p:spPr bwMode="auto">
              <a:xfrm>
                <a:off x="1154593" y="3226794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</p:grpSp>
      <p:cxnSp>
        <p:nvCxnSpPr>
          <p:cNvPr id="131" name="Straight Arrow Connector 130"/>
          <p:cNvCxnSpPr>
            <a:endCxn id="126" idx="0"/>
          </p:cNvCxnSpPr>
          <p:nvPr/>
        </p:nvCxnSpPr>
        <p:spPr>
          <a:xfrm>
            <a:off x="767253" y="1254355"/>
            <a:ext cx="1307570" cy="7163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Arrow Connector 131"/>
          <p:cNvCxnSpPr/>
          <p:nvPr/>
        </p:nvCxnSpPr>
        <p:spPr>
          <a:xfrm flipV="1">
            <a:off x="2570123" y="1268769"/>
            <a:ext cx="1368922" cy="66915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4" name="Object 1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0613448"/>
              </p:ext>
            </p:extLst>
          </p:nvPr>
        </p:nvGraphicFramePr>
        <p:xfrm>
          <a:off x="3914777" y="692696"/>
          <a:ext cx="787609" cy="766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51" name="Equation" r:id="rId5" imgW="190440" imgH="203040" progId="Equation.DSMT4">
                  <p:embed/>
                </p:oleObj>
              </mc:Choice>
              <mc:Fallback>
                <p:oleObj name="Equation" r:id="rId5" imgW="19044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14777" y="692696"/>
                        <a:ext cx="787609" cy="76662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58" name="Straight Arrow Connector 257"/>
          <p:cNvCxnSpPr>
            <a:stCxn id="45" idx="5"/>
          </p:cNvCxnSpPr>
          <p:nvPr/>
        </p:nvCxnSpPr>
        <p:spPr>
          <a:xfrm>
            <a:off x="2618887" y="2556828"/>
            <a:ext cx="440959" cy="440125"/>
          </a:xfrm>
          <a:prstGeom prst="straightConnector1">
            <a:avLst/>
          </a:prstGeom>
          <a:ln w="28575">
            <a:solidFill>
              <a:srgbClr val="0000FF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60" name="Object 25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5048136"/>
              </p:ext>
            </p:extLst>
          </p:nvPr>
        </p:nvGraphicFramePr>
        <p:xfrm>
          <a:off x="3059832" y="2439824"/>
          <a:ext cx="1294454" cy="4486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52" name="Equation" r:id="rId7" imgW="469800" imgH="177480" progId="Equation.DSMT4">
                  <p:embed/>
                </p:oleObj>
              </mc:Choice>
              <mc:Fallback>
                <p:oleObj name="Equation" r:id="rId7" imgW="46980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832" y="2439824"/>
                        <a:ext cx="1294454" cy="44864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1" name="TextBox 260"/>
          <p:cNvSpPr txBox="1"/>
          <p:nvPr/>
        </p:nvSpPr>
        <p:spPr>
          <a:xfrm>
            <a:off x="5076056" y="1121405"/>
            <a:ext cx="3960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/>
            <a:r>
              <a:rPr lang="en-CA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Must detect kinetic energy of recoiling nucleus in WIMP interaction.   ~(1-100 </a:t>
            </a:r>
            <a:r>
              <a:rPr lang="en-CA" dirty="0" err="1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</a:t>
            </a:r>
            <a:r>
              <a:rPr lang="en-CA" dirty="0" err="1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</a:t>
            </a:r>
            <a:r>
              <a:rPr lang="en-CA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).                               </a:t>
            </a:r>
            <a:endParaRPr lang="en-CA" sz="2000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262" name="Straight Arrow Connector 261"/>
          <p:cNvCxnSpPr/>
          <p:nvPr/>
        </p:nvCxnSpPr>
        <p:spPr>
          <a:xfrm>
            <a:off x="5796150" y="4077072"/>
            <a:ext cx="440959" cy="440125"/>
          </a:xfrm>
          <a:prstGeom prst="straightConnector1">
            <a:avLst/>
          </a:prstGeom>
          <a:ln w="28575">
            <a:solidFill>
              <a:srgbClr val="0000FF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63" name="Object 26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6988646"/>
              </p:ext>
            </p:extLst>
          </p:nvPr>
        </p:nvGraphicFramePr>
        <p:xfrm>
          <a:off x="6016615" y="3674511"/>
          <a:ext cx="553248" cy="6199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53" name="Equation" r:id="rId9" imgW="164880" imgH="203040" progId="Equation.DSMT4">
                  <p:embed/>
                </p:oleObj>
              </mc:Choice>
              <mc:Fallback>
                <p:oleObj name="Equation" r:id="rId9" imgW="16488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6615" y="3674511"/>
                        <a:ext cx="553248" cy="61993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64" name="Straight Arrow Connector 263"/>
          <p:cNvCxnSpPr/>
          <p:nvPr/>
        </p:nvCxnSpPr>
        <p:spPr>
          <a:xfrm flipH="1">
            <a:off x="7470008" y="3650384"/>
            <a:ext cx="486368" cy="440125"/>
          </a:xfrm>
          <a:prstGeom prst="straightConnector1">
            <a:avLst/>
          </a:prstGeom>
          <a:ln w="28575">
            <a:solidFill>
              <a:srgbClr val="0000FF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65" name="Object 26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16923"/>
              </p:ext>
            </p:extLst>
          </p:nvPr>
        </p:nvGraphicFramePr>
        <p:xfrm>
          <a:off x="7270750" y="3344865"/>
          <a:ext cx="509588" cy="4254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54" name="Equation" r:id="rId11" imgW="152280" imgH="139680" progId="Equation.DSMT4">
                  <p:embed/>
                </p:oleObj>
              </mc:Choice>
              <mc:Fallback>
                <p:oleObj name="Equation" r:id="rId11" imgW="152280" imgH="1396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70750" y="3344865"/>
                        <a:ext cx="509588" cy="42545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67" name="Straight Arrow Connector 266"/>
          <p:cNvCxnSpPr/>
          <p:nvPr/>
        </p:nvCxnSpPr>
        <p:spPr>
          <a:xfrm>
            <a:off x="6949103" y="6122784"/>
            <a:ext cx="440959" cy="440125"/>
          </a:xfrm>
          <a:prstGeom prst="straightConnector1">
            <a:avLst/>
          </a:prstGeom>
          <a:ln w="28575">
            <a:solidFill>
              <a:srgbClr val="0000FF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68" name="Object 26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907896"/>
              </p:ext>
            </p:extLst>
          </p:nvPr>
        </p:nvGraphicFramePr>
        <p:xfrm>
          <a:off x="5451057" y="5055985"/>
          <a:ext cx="427037" cy="4254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55" name="Equation" r:id="rId13" imgW="126720" imgH="139680" progId="Equation.DSMT4">
                  <p:embed/>
                </p:oleObj>
              </mc:Choice>
              <mc:Fallback>
                <p:oleObj name="Equation" r:id="rId13" imgW="126720" imgH="1396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51057" y="5055985"/>
                        <a:ext cx="427037" cy="42545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9" name="Object 26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2213081"/>
              </p:ext>
            </p:extLst>
          </p:nvPr>
        </p:nvGraphicFramePr>
        <p:xfrm>
          <a:off x="7470008" y="4989877"/>
          <a:ext cx="427038" cy="4254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56" name="Equation" r:id="rId15" imgW="126720" imgH="139680" progId="Equation.DSMT4">
                  <p:embed/>
                </p:oleObj>
              </mc:Choice>
              <mc:Fallback>
                <p:oleObj name="Equation" r:id="rId15" imgW="126720" imgH="1396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70008" y="4989877"/>
                        <a:ext cx="427038" cy="42545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70" name="Group 134"/>
          <p:cNvGrpSpPr>
            <a:grpSpLocks/>
          </p:cNvGrpSpPr>
          <p:nvPr/>
        </p:nvGrpSpPr>
        <p:grpSpPr bwMode="auto">
          <a:xfrm>
            <a:off x="6237109" y="5430642"/>
            <a:ext cx="847725" cy="779463"/>
            <a:chOff x="1153201" y="3268016"/>
            <a:chExt cx="848302" cy="779642"/>
          </a:xfrm>
        </p:grpSpPr>
        <p:grpSp>
          <p:nvGrpSpPr>
            <p:cNvPr id="271" name="Group 14"/>
            <p:cNvGrpSpPr>
              <a:grpSpLocks/>
            </p:cNvGrpSpPr>
            <p:nvPr/>
          </p:nvGrpSpPr>
          <p:grpSpPr bwMode="auto">
            <a:xfrm>
              <a:off x="1172805" y="3363892"/>
              <a:ext cx="292756" cy="291299"/>
              <a:chOff x="1085911" y="3095726"/>
              <a:chExt cx="292756" cy="291299"/>
            </a:xfrm>
          </p:grpSpPr>
          <p:sp>
            <p:nvSpPr>
              <p:cNvPr id="387" name="Oval 386"/>
              <p:cNvSpPr>
                <a:spLocks noChangeArrowheads="1"/>
              </p:cNvSpPr>
              <p:nvPr/>
            </p:nvSpPr>
            <p:spPr bwMode="auto">
              <a:xfrm>
                <a:off x="1139381" y="3095122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8" name="Oval 387"/>
              <p:cNvSpPr>
                <a:spLocks noChangeArrowheads="1"/>
              </p:cNvSpPr>
              <p:nvPr/>
            </p:nvSpPr>
            <p:spPr bwMode="auto">
              <a:xfrm>
                <a:off x="1218810" y="3145934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9" name="Oval 388"/>
              <p:cNvSpPr>
                <a:spLocks noChangeArrowheads="1"/>
              </p:cNvSpPr>
              <p:nvPr/>
            </p:nvSpPr>
            <p:spPr bwMode="auto">
              <a:xfrm>
                <a:off x="1085370" y="3179278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0" name="Oval 389"/>
              <p:cNvSpPr>
                <a:spLocks noChangeArrowheads="1"/>
              </p:cNvSpPr>
              <p:nvPr/>
            </p:nvSpPr>
            <p:spPr bwMode="auto">
              <a:xfrm>
                <a:off x="1153679" y="3226914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72" name="Group 19"/>
            <p:cNvGrpSpPr>
              <a:grpSpLocks/>
            </p:cNvGrpSpPr>
            <p:nvPr/>
          </p:nvGrpSpPr>
          <p:grpSpPr bwMode="auto">
            <a:xfrm>
              <a:off x="1313792" y="3341650"/>
              <a:ext cx="292756" cy="291299"/>
              <a:chOff x="1085911" y="3095726"/>
              <a:chExt cx="292756" cy="291299"/>
            </a:xfrm>
          </p:grpSpPr>
          <p:sp>
            <p:nvSpPr>
              <p:cNvPr id="383" name="Oval 382"/>
              <p:cNvSpPr>
                <a:spLocks noChangeArrowheads="1"/>
              </p:cNvSpPr>
              <p:nvPr/>
            </p:nvSpPr>
            <p:spPr bwMode="auto">
              <a:xfrm>
                <a:off x="1139779" y="3095134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4" name="Oval 383"/>
              <p:cNvSpPr>
                <a:spLocks noChangeArrowheads="1"/>
              </p:cNvSpPr>
              <p:nvPr/>
            </p:nvSpPr>
            <p:spPr bwMode="auto">
              <a:xfrm>
                <a:off x="1217619" y="3145946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5" name="Oval 384"/>
              <p:cNvSpPr>
                <a:spLocks noChangeArrowheads="1"/>
              </p:cNvSpPr>
              <p:nvPr/>
            </p:nvSpPr>
            <p:spPr bwMode="auto">
              <a:xfrm>
                <a:off x="1085767" y="3179290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6" name="Oval 385"/>
              <p:cNvSpPr>
                <a:spLocks noChangeArrowheads="1"/>
              </p:cNvSpPr>
              <p:nvPr/>
            </p:nvSpPr>
            <p:spPr bwMode="auto">
              <a:xfrm>
                <a:off x="1154075" y="3226926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73" name="Group 24"/>
            <p:cNvGrpSpPr>
              <a:grpSpLocks/>
            </p:cNvGrpSpPr>
            <p:nvPr/>
          </p:nvGrpSpPr>
          <p:grpSpPr bwMode="auto">
            <a:xfrm>
              <a:off x="1153201" y="3574896"/>
              <a:ext cx="292756" cy="291299"/>
              <a:chOff x="1085911" y="3095726"/>
              <a:chExt cx="292756" cy="291299"/>
            </a:xfrm>
          </p:grpSpPr>
          <p:sp>
            <p:nvSpPr>
              <p:cNvPr id="379" name="Oval 378"/>
              <p:cNvSpPr>
                <a:spLocks noChangeArrowheads="1"/>
              </p:cNvSpPr>
              <p:nvPr/>
            </p:nvSpPr>
            <p:spPr bwMode="auto">
              <a:xfrm>
                <a:off x="1139923" y="3095304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0" name="Oval 379"/>
              <p:cNvSpPr>
                <a:spLocks noChangeArrowheads="1"/>
              </p:cNvSpPr>
              <p:nvPr/>
            </p:nvSpPr>
            <p:spPr bwMode="auto">
              <a:xfrm>
                <a:off x="1217764" y="3146116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1" name="Oval 380"/>
              <p:cNvSpPr>
                <a:spLocks noChangeArrowheads="1"/>
              </p:cNvSpPr>
              <p:nvPr/>
            </p:nvSpPr>
            <p:spPr bwMode="auto">
              <a:xfrm>
                <a:off x="1085911" y="3179461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2" name="Oval 381"/>
              <p:cNvSpPr>
                <a:spLocks noChangeArrowheads="1"/>
              </p:cNvSpPr>
              <p:nvPr/>
            </p:nvSpPr>
            <p:spPr bwMode="auto">
              <a:xfrm>
                <a:off x="1154220" y="3227097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74" name="Group 29"/>
            <p:cNvGrpSpPr>
              <a:grpSpLocks/>
            </p:cNvGrpSpPr>
            <p:nvPr/>
          </p:nvGrpSpPr>
          <p:grpSpPr bwMode="auto">
            <a:xfrm>
              <a:off x="1158592" y="3472358"/>
              <a:ext cx="292756" cy="291299"/>
              <a:chOff x="1085911" y="3095726"/>
              <a:chExt cx="292756" cy="291299"/>
            </a:xfrm>
          </p:grpSpPr>
          <p:sp>
            <p:nvSpPr>
              <p:cNvPr id="375" name="Oval 374"/>
              <p:cNvSpPr>
                <a:spLocks noChangeArrowheads="1"/>
              </p:cNvSpPr>
              <p:nvPr/>
            </p:nvSpPr>
            <p:spPr bwMode="auto">
              <a:xfrm>
                <a:off x="1139298" y="3096218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6" name="Oval 375"/>
              <p:cNvSpPr>
                <a:spLocks noChangeArrowheads="1"/>
              </p:cNvSpPr>
              <p:nvPr/>
            </p:nvSpPr>
            <p:spPr bwMode="auto">
              <a:xfrm>
                <a:off x="1218727" y="3147030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7" name="Oval 376"/>
              <p:cNvSpPr>
                <a:spLocks noChangeArrowheads="1"/>
              </p:cNvSpPr>
              <p:nvPr/>
            </p:nvSpPr>
            <p:spPr bwMode="auto">
              <a:xfrm>
                <a:off x="1085287" y="3180375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8" name="Oval 377"/>
              <p:cNvSpPr>
                <a:spLocks noChangeArrowheads="1"/>
              </p:cNvSpPr>
              <p:nvPr/>
            </p:nvSpPr>
            <p:spPr bwMode="auto">
              <a:xfrm>
                <a:off x="1153595" y="3226423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75" name="Group 34"/>
            <p:cNvGrpSpPr>
              <a:grpSpLocks/>
            </p:cNvGrpSpPr>
            <p:nvPr/>
          </p:nvGrpSpPr>
          <p:grpSpPr bwMode="auto">
            <a:xfrm>
              <a:off x="1381446" y="3537712"/>
              <a:ext cx="292756" cy="291299"/>
              <a:chOff x="1085911" y="3095726"/>
              <a:chExt cx="292756" cy="291299"/>
            </a:xfrm>
          </p:grpSpPr>
          <p:sp>
            <p:nvSpPr>
              <p:cNvPr id="371" name="Oval 370"/>
              <p:cNvSpPr>
                <a:spLocks noChangeArrowheads="1"/>
              </p:cNvSpPr>
              <p:nvPr/>
            </p:nvSpPr>
            <p:spPr bwMode="auto">
              <a:xfrm>
                <a:off x="1140433" y="3095967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2" name="Oval 371"/>
              <p:cNvSpPr>
                <a:spLocks noChangeArrowheads="1"/>
              </p:cNvSpPr>
              <p:nvPr/>
            </p:nvSpPr>
            <p:spPr bwMode="auto">
              <a:xfrm>
                <a:off x="1218274" y="3146779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3" name="Oval 372"/>
              <p:cNvSpPr>
                <a:spLocks noChangeArrowheads="1"/>
              </p:cNvSpPr>
              <p:nvPr/>
            </p:nvSpPr>
            <p:spPr bwMode="auto">
              <a:xfrm>
                <a:off x="1086421" y="3180123"/>
                <a:ext cx="160447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4" name="Oval 373"/>
              <p:cNvSpPr>
                <a:spLocks noChangeArrowheads="1"/>
              </p:cNvSpPr>
              <p:nvPr/>
            </p:nvSpPr>
            <p:spPr bwMode="auto">
              <a:xfrm>
                <a:off x="1154731" y="3226172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76" name="Group 39"/>
            <p:cNvGrpSpPr>
              <a:grpSpLocks/>
            </p:cNvGrpSpPr>
            <p:nvPr/>
          </p:nvGrpSpPr>
          <p:grpSpPr bwMode="auto">
            <a:xfrm>
              <a:off x="1333396" y="3414305"/>
              <a:ext cx="292756" cy="291299"/>
              <a:chOff x="1085911" y="3095726"/>
              <a:chExt cx="292756" cy="291299"/>
            </a:xfrm>
          </p:grpSpPr>
          <p:sp>
            <p:nvSpPr>
              <p:cNvPr id="367" name="Oval 366"/>
              <p:cNvSpPr>
                <a:spLocks noChangeArrowheads="1"/>
              </p:cNvSpPr>
              <p:nvPr/>
            </p:nvSpPr>
            <p:spPr bwMode="auto">
              <a:xfrm>
                <a:off x="1139238" y="3095521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8" name="Oval 367"/>
              <p:cNvSpPr>
                <a:spLocks noChangeArrowheads="1"/>
              </p:cNvSpPr>
              <p:nvPr/>
            </p:nvSpPr>
            <p:spPr bwMode="auto">
              <a:xfrm>
                <a:off x="1218667" y="3146333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9" name="Oval 368"/>
              <p:cNvSpPr>
                <a:spLocks noChangeArrowheads="1"/>
              </p:cNvSpPr>
              <p:nvPr/>
            </p:nvSpPr>
            <p:spPr bwMode="auto">
              <a:xfrm>
                <a:off x="1085227" y="3179677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0" name="Oval 369"/>
              <p:cNvSpPr>
                <a:spLocks noChangeArrowheads="1"/>
              </p:cNvSpPr>
              <p:nvPr/>
            </p:nvSpPr>
            <p:spPr bwMode="auto">
              <a:xfrm>
                <a:off x="1153535" y="3227313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77" name="Group 44"/>
            <p:cNvGrpSpPr>
              <a:grpSpLocks/>
            </p:cNvGrpSpPr>
            <p:nvPr/>
          </p:nvGrpSpPr>
          <p:grpSpPr bwMode="auto">
            <a:xfrm>
              <a:off x="1235796" y="3668420"/>
              <a:ext cx="292756" cy="291299"/>
              <a:chOff x="1085911" y="3095726"/>
              <a:chExt cx="292756" cy="291299"/>
            </a:xfrm>
          </p:grpSpPr>
          <p:sp>
            <p:nvSpPr>
              <p:cNvPr id="363" name="Oval 362"/>
              <p:cNvSpPr>
                <a:spLocks noChangeArrowheads="1"/>
              </p:cNvSpPr>
              <p:nvPr/>
            </p:nvSpPr>
            <p:spPr bwMode="auto">
              <a:xfrm>
                <a:off x="1139934" y="3095464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4" name="Oval 363"/>
              <p:cNvSpPr>
                <a:spLocks noChangeArrowheads="1"/>
              </p:cNvSpPr>
              <p:nvPr/>
            </p:nvSpPr>
            <p:spPr bwMode="auto">
              <a:xfrm>
                <a:off x="1217775" y="3146276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5" name="Oval 364"/>
              <p:cNvSpPr>
                <a:spLocks noChangeArrowheads="1"/>
              </p:cNvSpPr>
              <p:nvPr/>
            </p:nvSpPr>
            <p:spPr bwMode="auto">
              <a:xfrm>
                <a:off x="1085922" y="3179620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6" name="Oval 365"/>
              <p:cNvSpPr>
                <a:spLocks noChangeArrowheads="1"/>
              </p:cNvSpPr>
              <p:nvPr/>
            </p:nvSpPr>
            <p:spPr bwMode="auto">
              <a:xfrm>
                <a:off x="1154231" y="3227256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78" name="Group 49"/>
            <p:cNvGrpSpPr>
              <a:grpSpLocks/>
            </p:cNvGrpSpPr>
            <p:nvPr/>
          </p:nvGrpSpPr>
          <p:grpSpPr bwMode="auto">
            <a:xfrm>
              <a:off x="1187018" y="3325002"/>
              <a:ext cx="292756" cy="291299"/>
              <a:chOff x="1085911" y="3095726"/>
              <a:chExt cx="292756" cy="291299"/>
            </a:xfrm>
          </p:grpSpPr>
          <p:sp>
            <p:nvSpPr>
              <p:cNvPr id="359" name="Oval 358"/>
              <p:cNvSpPr>
                <a:spLocks noChangeArrowheads="1"/>
              </p:cNvSpPr>
              <p:nvPr/>
            </p:nvSpPr>
            <p:spPr bwMode="auto">
              <a:xfrm>
                <a:off x="1139466" y="3095903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0" name="Oval 359"/>
              <p:cNvSpPr>
                <a:spLocks noChangeArrowheads="1"/>
              </p:cNvSpPr>
              <p:nvPr/>
            </p:nvSpPr>
            <p:spPr bwMode="auto">
              <a:xfrm>
                <a:off x="1218895" y="3146715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1" name="Oval 360"/>
              <p:cNvSpPr>
                <a:spLocks noChangeArrowheads="1"/>
              </p:cNvSpPr>
              <p:nvPr/>
            </p:nvSpPr>
            <p:spPr bwMode="auto">
              <a:xfrm>
                <a:off x="1085455" y="3180059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2" name="Oval 361"/>
              <p:cNvSpPr>
                <a:spLocks noChangeArrowheads="1"/>
              </p:cNvSpPr>
              <p:nvPr/>
            </p:nvSpPr>
            <p:spPr bwMode="auto">
              <a:xfrm>
                <a:off x="1153763" y="3226108"/>
                <a:ext cx="162035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79" name="Group 54"/>
            <p:cNvGrpSpPr>
              <a:grpSpLocks/>
            </p:cNvGrpSpPr>
            <p:nvPr/>
          </p:nvGrpSpPr>
          <p:grpSpPr bwMode="auto">
            <a:xfrm>
              <a:off x="1299579" y="3536006"/>
              <a:ext cx="292756" cy="291299"/>
              <a:chOff x="1085911" y="3095726"/>
              <a:chExt cx="292756" cy="291299"/>
            </a:xfrm>
          </p:grpSpPr>
          <p:sp>
            <p:nvSpPr>
              <p:cNvPr id="355" name="Oval 354"/>
              <p:cNvSpPr>
                <a:spLocks noChangeArrowheads="1"/>
              </p:cNvSpPr>
              <p:nvPr/>
            </p:nvSpPr>
            <p:spPr bwMode="auto">
              <a:xfrm>
                <a:off x="1139695" y="3096085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56" name="Oval 355"/>
              <p:cNvSpPr>
                <a:spLocks noChangeArrowheads="1"/>
              </p:cNvSpPr>
              <p:nvPr/>
            </p:nvSpPr>
            <p:spPr bwMode="auto">
              <a:xfrm>
                <a:off x="1217535" y="3146897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57" name="Oval 356"/>
              <p:cNvSpPr>
                <a:spLocks noChangeArrowheads="1"/>
              </p:cNvSpPr>
              <p:nvPr/>
            </p:nvSpPr>
            <p:spPr bwMode="auto">
              <a:xfrm>
                <a:off x="1085683" y="3180242"/>
                <a:ext cx="160447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58" name="Oval 357"/>
              <p:cNvSpPr>
                <a:spLocks noChangeArrowheads="1"/>
              </p:cNvSpPr>
              <p:nvPr/>
            </p:nvSpPr>
            <p:spPr bwMode="auto">
              <a:xfrm>
                <a:off x="1153992" y="3226290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80" name="Group 59"/>
            <p:cNvGrpSpPr>
              <a:grpSpLocks/>
            </p:cNvGrpSpPr>
            <p:nvPr/>
          </p:nvGrpSpPr>
          <p:grpSpPr bwMode="auto">
            <a:xfrm>
              <a:off x="1464769" y="3705604"/>
              <a:ext cx="292756" cy="291299"/>
              <a:chOff x="1085911" y="3095726"/>
              <a:chExt cx="292756" cy="291299"/>
            </a:xfrm>
          </p:grpSpPr>
          <p:sp>
            <p:nvSpPr>
              <p:cNvPr id="351" name="Oval 350"/>
              <p:cNvSpPr>
                <a:spLocks noChangeArrowheads="1"/>
              </p:cNvSpPr>
              <p:nvPr/>
            </p:nvSpPr>
            <p:spPr bwMode="auto">
              <a:xfrm>
                <a:off x="1139717" y="3096389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52" name="Oval 351"/>
              <p:cNvSpPr>
                <a:spLocks noChangeArrowheads="1"/>
              </p:cNvSpPr>
              <p:nvPr/>
            </p:nvSpPr>
            <p:spPr bwMode="auto">
              <a:xfrm>
                <a:off x="1217557" y="3147201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53" name="Oval 352"/>
              <p:cNvSpPr>
                <a:spLocks noChangeArrowheads="1"/>
              </p:cNvSpPr>
              <p:nvPr/>
            </p:nvSpPr>
            <p:spPr bwMode="auto">
              <a:xfrm>
                <a:off x="1085705" y="3180546"/>
                <a:ext cx="160447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54" name="Oval 353"/>
              <p:cNvSpPr>
                <a:spLocks noChangeArrowheads="1"/>
              </p:cNvSpPr>
              <p:nvPr/>
            </p:nvSpPr>
            <p:spPr bwMode="auto">
              <a:xfrm>
                <a:off x="1154014" y="3226594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81" name="Group 64"/>
            <p:cNvGrpSpPr>
              <a:grpSpLocks/>
            </p:cNvGrpSpPr>
            <p:nvPr/>
          </p:nvGrpSpPr>
          <p:grpSpPr bwMode="auto">
            <a:xfrm>
              <a:off x="1562369" y="3475689"/>
              <a:ext cx="292756" cy="291299"/>
              <a:chOff x="1085911" y="3095726"/>
              <a:chExt cx="292756" cy="291299"/>
            </a:xfrm>
          </p:grpSpPr>
          <p:sp>
            <p:nvSpPr>
              <p:cNvPr id="347" name="Oval 346"/>
              <p:cNvSpPr>
                <a:spLocks noChangeArrowheads="1"/>
              </p:cNvSpPr>
              <p:nvPr/>
            </p:nvSpPr>
            <p:spPr bwMode="auto">
              <a:xfrm>
                <a:off x="1140608" y="3096063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48" name="Oval 347"/>
              <p:cNvSpPr>
                <a:spLocks noChangeArrowheads="1"/>
              </p:cNvSpPr>
              <p:nvPr/>
            </p:nvSpPr>
            <p:spPr bwMode="auto">
              <a:xfrm>
                <a:off x="1218449" y="3146875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49" name="Oval 348"/>
              <p:cNvSpPr>
                <a:spLocks noChangeArrowheads="1"/>
              </p:cNvSpPr>
              <p:nvPr/>
            </p:nvSpPr>
            <p:spPr bwMode="auto">
              <a:xfrm>
                <a:off x="1086596" y="3180220"/>
                <a:ext cx="160447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50" name="Oval 349"/>
              <p:cNvSpPr>
                <a:spLocks noChangeArrowheads="1"/>
              </p:cNvSpPr>
              <p:nvPr/>
            </p:nvSpPr>
            <p:spPr bwMode="auto">
              <a:xfrm>
                <a:off x="1154906" y="3226268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82" name="Group 69"/>
            <p:cNvGrpSpPr>
              <a:grpSpLocks/>
            </p:cNvGrpSpPr>
            <p:nvPr/>
          </p:nvGrpSpPr>
          <p:grpSpPr bwMode="auto">
            <a:xfrm>
              <a:off x="1434887" y="3330039"/>
              <a:ext cx="292756" cy="291299"/>
              <a:chOff x="1085911" y="3095726"/>
              <a:chExt cx="292756" cy="291299"/>
            </a:xfrm>
          </p:grpSpPr>
          <p:sp>
            <p:nvSpPr>
              <p:cNvPr id="343" name="Oval 342"/>
              <p:cNvSpPr>
                <a:spLocks noChangeArrowheads="1"/>
              </p:cNvSpPr>
              <p:nvPr/>
            </p:nvSpPr>
            <p:spPr bwMode="auto">
              <a:xfrm>
                <a:off x="1139416" y="3095629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44" name="Oval 343"/>
              <p:cNvSpPr>
                <a:spLocks noChangeArrowheads="1"/>
              </p:cNvSpPr>
              <p:nvPr/>
            </p:nvSpPr>
            <p:spPr bwMode="auto">
              <a:xfrm>
                <a:off x="1218845" y="3146441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45" name="Oval 344"/>
              <p:cNvSpPr>
                <a:spLocks noChangeArrowheads="1"/>
              </p:cNvSpPr>
              <p:nvPr/>
            </p:nvSpPr>
            <p:spPr bwMode="auto">
              <a:xfrm>
                <a:off x="1085405" y="3179786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46" name="Oval 345"/>
              <p:cNvSpPr>
                <a:spLocks noChangeArrowheads="1"/>
              </p:cNvSpPr>
              <p:nvPr/>
            </p:nvSpPr>
            <p:spPr bwMode="auto">
              <a:xfrm>
                <a:off x="1153713" y="3227422"/>
                <a:ext cx="162035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83" name="Group 74"/>
            <p:cNvGrpSpPr>
              <a:grpSpLocks/>
            </p:cNvGrpSpPr>
            <p:nvPr/>
          </p:nvGrpSpPr>
          <p:grpSpPr bwMode="auto">
            <a:xfrm>
              <a:off x="1606548" y="3634574"/>
              <a:ext cx="292756" cy="291299"/>
              <a:chOff x="1085911" y="3095726"/>
              <a:chExt cx="292756" cy="291299"/>
            </a:xfrm>
          </p:grpSpPr>
          <p:sp>
            <p:nvSpPr>
              <p:cNvPr id="339" name="Oval 338"/>
              <p:cNvSpPr>
                <a:spLocks noChangeArrowheads="1"/>
              </p:cNvSpPr>
              <p:nvPr/>
            </p:nvSpPr>
            <p:spPr bwMode="auto">
              <a:xfrm>
                <a:off x="1139321" y="3095965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40" name="Oval 339"/>
              <p:cNvSpPr>
                <a:spLocks noChangeArrowheads="1"/>
              </p:cNvSpPr>
              <p:nvPr/>
            </p:nvSpPr>
            <p:spPr bwMode="auto">
              <a:xfrm>
                <a:off x="1218750" y="3146777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41" name="Oval 340"/>
              <p:cNvSpPr>
                <a:spLocks noChangeArrowheads="1"/>
              </p:cNvSpPr>
              <p:nvPr/>
            </p:nvSpPr>
            <p:spPr bwMode="auto">
              <a:xfrm>
                <a:off x="1085310" y="3180122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42" name="Oval 341"/>
              <p:cNvSpPr>
                <a:spLocks noChangeArrowheads="1"/>
              </p:cNvSpPr>
              <p:nvPr/>
            </p:nvSpPr>
            <p:spPr bwMode="auto">
              <a:xfrm>
                <a:off x="1153618" y="3226170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84" name="Group 79"/>
            <p:cNvGrpSpPr>
              <a:grpSpLocks/>
            </p:cNvGrpSpPr>
            <p:nvPr/>
          </p:nvGrpSpPr>
          <p:grpSpPr bwMode="auto">
            <a:xfrm>
              <a:off x="1606548" y="3399363"/>
              <a:ext cx="292756" cy="291299"/>
              <a:chOff x="1085911" y="3095726"/>
              <a:chExt cx="292756" cy="291299"/>
            </a:xfrm>
          </p:grpSpPr>
          <p:sp>
            <p:nvSpPr>
              <p:cNvPr id="335" name="Oval 334"/>
              <p:cNvSpPr>
                <a:spLocks noChangeArrowheads="1"/>
              </p:cNvSpPr>
              <p:nvPr/>
            </p:nvSpPr>
            <p:spPr bwMode="auto">
              <a:xfrm>
                <a:off x="1139321" y="3096171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36" name="Oval 335"/>
              <p:cNvSpPr>
                <a:spLocks noChangeArrowheads="1"/>
              </p:cNvSpPr>
              <p:nvPr/>
            </p:nvSpPr>
            <p:spPr bwMode="auto">
              <a:xfrm>
                <a:off x="1218750" y="3146983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37" name="Oval 336"/>
              <p:cNvSpPr>
                <a:spLocks noChangeArrowheads="1"/>
              </p:cNvSpPr>
              <p:nvPr/>
            </p:nvSpPr>
            <p:spPr bwMode="auto">
              <a:xfrm>
                <a:off x="1085310" y="3180328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38" name="Oval 337"/>
              <p:cNvSpPr>
                <a:spLocks noChangeArrowheads="1"/>
              </p:cNvSpPr>
              <p:nvPr/>
            </p:nvSpPr>
            <p:spPr bwMode="auto">
              <a:xfrm>
                <a:off x="1153618" y="3226376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85" name="Group 84"/>
            <p:cNvGrpSpPr>
              <a:grpSpLocks/>
            </p:cNvGrpSpPr>
            <p:nvPr/>
          </p:nvGrpSpPr>
          <p:grpSpPr bwMode="auto">
            <a:xfrm>
              <a:off x="1396387" y="3552654"/>
              <a:ext cx="292756" cy="291299"/>
              <a:chOff x="1085911" y="3095726"/>
              <a:chExt cx="292756" cy="291299"/>
            </a:xfrm>
          </p:grpSpPr>
          <p:sp>
            <p:nvSpPr>
              <p:cNvPr id="331" name="Oval 330"/>
              <p:cNvSpPr>
                <a:spLocks noChangeArrowheads="1"/>
              </p:cNvSpPr>
              <p:nvPr/>
            </p:nvSpPr>
            <p:spPr bwMode="auto">
              <a:xfrm>
                <a:off x="1139790" y="3095316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32" name="Oval 331"/>
              <p:cNvSpPr>
                <a:spLocks noChangeArrowheads="1"/>
              </p:cNvSpPr>
              <p:nvPr/>
            </p:nvSpPr>
            <p:spPr bwMode="auto">
              <a:xfrm>
                <a:off x="1217630" y="3146128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33" name="Oval 332"/>
              <p:cNvSpPr>
                <a:spLocks noChangeArrowheads="1"/>
              </p:cNvSpPr>
              <p:nvPr/>
            </p:nvSpPr>
            <p:spPr bwMode="auto">
              <a:xfrm>
                <a:off x="1085778" y="3179473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34" name="Oval 333"/>
              <p:cNvSpPr>
                <a:spLocks noChangeArrowheads="1"/>
              </p:cNvSpPr>
              <p:nvPr/>
            </p:nvSpPr>
            <p:spPr bwMode="auto">
              <a:xfrm>
                <a:off x="1154086" y="3227109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86" name="Group 89"/>
            <p:cNvGrpSpPr>
              <a:grpSpLocks/>
            </p:cNvGrpSpPr>
            <p:nvPr/>
          </p:nvGrpSpPr>
          <p:grpSpPr bwMode="auto">
            <a:xfrm>
              <a:off x="1533151" y="3268016"/>
              <a:ext cx="292756" cy="291299"/>
              <a:chOff x="1085911" y="3095726"/>
              <a:chExt cx="292756" cy="291299"/>
            </a:xfrm>
          </p:grpSpPr>
          <p:sp>
            <p:nvSpPr>
              <p:cNvPr id="327" name="Oval 326"/>
              <p:cNvSpPr>
                <a:spLocks noChangeArrowheads="1"/>
              </p:cNvSpPr>
              <p:nvPr/>
            </p:nvSpPr>
            <p:spPr bwMode="auto">
              <a:xfrm>
                <a:off x="1139644" y="3095726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28" name="Oval 327"/>
              <p:cNvSpPr>
                <a:spLocks noChangeArrowheads="1"/>
              </p:cNvSpPr>
              <p:nvPr/>
            </p:nvSpPr>
            <p:spPr bwMode="auto">
              <a:xfrm>
                <a:off x="1217483" y="3146538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29" name="Oval 328"/>
              <p:cNvSpPr>
                <a:spLocks noChangeArrowheads="1"/>
              </p:cNvSpPr>
              <p:nvPr/>
            </p:nvSpPr>
            <p:spPr bwMode="auto">
              <a:xfrm>
                <a:off x="1085632" y="3179882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30" name="Oval 329"/>
              <p:cNvSpPr>
                <a:spLocks noChangeArrowheads="1"/>
              </p:cNvSpPr>
              <p:nvPr/>
            </p:nvSpPr>
            <p:spPr bwMode="auto">
              <a:xfrm>
                <a:off x="1153940" y="3225931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87" name="Group 94"/>
            <p:cNvGrpSpPr>
              <a:grpSpLocks/>
            </p:cNvGrpSpPr>
            <p:nvPr/>
          </p:nvGrpSpPr>
          <p:grpSpPr bwMode="auto">
            <a:xfrm>
              <a:off x="1318391" y="3277921"/>
              <a:ext cx="292756" cy="291299"/>
              <a:chOff x="1085911" y="3095726"/>
              <a:chExt cx="292756" cy="291299"/>
            </a:xfrm>
          </p:grpSpPr>
          <p:sp>
            <p:nvSpPr>
              <p:cNvPr id="323" name="Oval 322"/>
              <p:cNvSpPr>
                <a:spLocks noChangeArrowheads="1"/>
              </p:cNvSpPr>
              <p:nvPr/>
            </p:nvSpPr>
            <p:spPr bwMode="auto">
              <a:xfrm>
                <a:off x="1139945" y="3095348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24" name="Oval 323"/>
              <p:cNvSpPr>
                <a:spLocks noChangeArrowheads="1"/>
              </p:cNvSpPr>
              <p:nvPr/>
            </p:nvSpPr>
            <p:spPr bwMode="auto">
              <a:xfrm>
                <a:off x="1217786" y="3146160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25" name="Oval 324"/>
              <p:cNvSpPr>
                <a:spLocks noChangeArrowheads="1"/>
              </p:cNvSpPr>
              <p:nvPr/>
            </p:nvSpPr>
            <p:spPr bwMode="auto">
              <a:xfrm>
                <a:off x="1085933" y="3179504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26" name="Oval 325"/>
              <p:cNvSpPr>
                <a:spLocks noChangeArrowheads="1"/>
              </p:cNvSpPr>
              <p:nvPr/>
            </p:nvSpPr>
            <p:spPr bwMode="auto">
              <a:xfrm>
                <a:off x="1154242" y="3227140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88" name="Group 99"/>
            <p:cNvGrpSpPr>
              <a:grpSpLocks/>
            </p:cNvGrpSpPr>
            <p:nvPr/>
          </p:nvGrpSpPr>
          <p:grpSpPr bwMode="auto">
            <a:xfrm>
              <a:off x="1425625" y="3756359"/>
              <a:ext cx="292756" cy="291299"/>
              <a:chOff x="1085911" y="3095726"/>
              <a:chExt cx="292756" cy="291299"/>
            </a:xfrm>
          </p:grpSpPr>
          <p:sp>
            <p:nvSpPr>
              <p:cNvPr id="319" name="Oval 318"/>
              <p:cNvSpPr>
                <a:spLocks noChangeArrowheads="1"/>
              </p:cNvSpPr>
              <p:nvPr/>
            </p:nvSpPr>
            <p:spPr bwMode="auto">
              <a:xfrm>
                <a:off x="1139146" y="3096446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20" name="Oval 319"/>
              <p:cNvSpPr>
                <a:spLocks noChangeArrowheads="1"/>
              </p:cNvSpPr>
              <p:nvPr/>
            </p:nvSpPr>
            <p:spPr bwMode="auto">
              <a:xfrm>
                <a:off x="1218575" y="3147258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21" name="Oval 320"/>
              <p:cNvSpPr>
                <a:spLocks noChangeArrowheads="1"/>
              </p:cNvSpPr>
              <p:nvPr/>
            </p:nvSpPr>
            <p:spPr bwMode="auto">
              <a:xfrm>
                <a:off x="1085134" y="3180603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22" name="Oval 321"/>
              <p:cNvSpPr>
                <a:spLocks noChangeArrowheads="1"/>
              </p:cNvSpPr>
              <p:nvPr/>
            </p:nvSpPr>
            <p:spPr bwMode="auto">
              <a:xfrm>
                <a:off x="1153443" y="3226651"/>
                <a:ext cx="162035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89" name="Group 104"/>
            <p:cNvGrpSpPr>
              <a:grpSpLocks/>
            </p:cNvGrpSpPr>
            <p:nvPr/>
          </p:nvGrpSpPr>
          <p:grpSpPr bwMode="auto">
            <a:xfrm>
              <a:off x="1708747" y="3585868"/>
              <a:ext cx="292756" cy="291299"/>
              <a:chOff x="1085911" y="3095726"/>
              <a:chExt cx="292756" cy="291299"/>
            </a:xfrm>
          </p:grpSpPr>
          <p:sp>
            <p:nvSpPr>
              <p:cNvPr id="315" name="Oval 314"/>
              <p:cNvSpPr>
                <a:spLocks noChangeArrowheads="1"/>
              </p:cNvSpPr>
              <p:nvPr/>
            </p:nvSpPr>
            <p:spPr bwMode="auto">
              <a:xfrm>
                <a:off x="1140380" y="3095447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6" name="Oval 315"/>
              <p:cNvSpPr>
                <a:spLocks noChangeArrowheads="1"/>
              </p:cNvSpPr>
              <p:nvPr/>
            </p:nvSpPr>
            <p:spPr bwMode="auto">
              <a:xfrm>
                <a:off x="1218221" y="3146259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7" name="Oval 316"/>
              <p:cNvSpPr>
                <a:spLocks noChangeArrowheads="1"/>
              </p:cNvSpPr>
              <p:nvPr/>
            </p:nvSpPr>
            <p:spPr bwMode="auto">
              <a:xfrm>
                <a:off x="1086368" y="3179603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8" name="Oval 317"/>
              <p:cNvSpPr>
                <a:spLocks noChangeArrowheads="1"/>
              </p:cNvSpPr>
              <p:nvPr/>
            </p:nvSpPr>
            <p:spPr bwMode="auto">
              <a:xfrm>
                <a:off x="1154678" y="3227239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90" name="Group 109"/>
            <p:cNvGrpSpPr>
              <a:grpSpLocks/>
            </p:cNvGrpSpPr>
            <p:nvPr/>
          </p:nvGrpSpPr>
          <p:grpSpPr bwMode="auto">
            <a:xfrm>
              <a:off x="1381446" y="3490631"/>
              <a:ext cx="292756" cy="291299"/>
              <a:chOff x="1085911" y="3095726"/>
              <a:chExt cx="292756" cy="291299"/>
            </a:xfrm>
          </p:grpSpPr>
          <p:sp>
            <p:nvSpPr>
              <p:cNvPr id="311" name="Oval 310"/>
              <p:cNvSpPr>
                <a:spLocks noChangeArrowheads="1"/>
              </p:cNvSpPr>
              <p:nvPr/>
            </p:nvSpPr>
            <p:spPr bwMode="auto">
              <a:xfrm>
                <a:off x="1140433" y="3095412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2" name="Oval 311"/>
              <p:cNvSpPr>
                <a:spLocks noChangeArrowheads="1"/>
              </p:cNvSpPr>
              <p:nvPr/>
            </p:nvSpPr>
            <p:spPr bwMode="auto">
              <a:xfrm>
                <a:off x="1218274" y="3146224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3" name="Oval 312"/>
              <p:cNvSpPr>
                <a:spLocks noChangeArrowheads="1"/>
              </p:cNvSpPr>
              <p:nvPr/>
            </p:nvSpPr>
            <p:spPr bwMode="auto">
              <a:xfrm>
                <a:off x="1086421" y="3179568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4" name="Oval 313"/>
              <p:cNvSpPr>
                <a:spLocks noChangeArrowheads="1"/>
              </p:cNvSpPr>
              <p:nvPr/>
            </p:nvSpPr>
            <p:spPr bwMode="auto">
              <a:xfrm>
                <a:off x="1154731" y="3227204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91" name="Group 114"/>
            <p:cNvGrpSpPr>
              <a:grpSpLocks/>
            </p:cNvGrpSpPr>
            <p:nvPr/>
          </p:nvGrpSpPr>
          <p:grpSpPr bwMode="auto">
            <a:xfrm>
              <a:off x="1606548" y="3608110"/>
              <a:ext cx="292756" cy="291299"/>
              <a:chOff x="1085911" y="3095726"/>
              <a:chExt cx="292756" cy="291299"/>
            </a:xfrm>
          </p:grpSpPr>
          <p:sp>
            <p:nvSpPr>
              <p:cNvPr id="307" name="Oval 306"/>
              <p:cNvSpPr>
                <a:spLocks noChangeArrowheads="1"/>
              </p:cNvSpPr>
              <p:nvPr/>
            </p:nvSpPr>
            <p:spPr bwMode="auto">
              <a:xfrm>
                <a:off x="1139321" y="3095436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8" name="Oval 307"/>
              <p:cNvSpPr>
                <a:spLocks noChangeArrowheads="1"/>
              </p:cNvSpPr>
              <p:nvPr/>
            </p:nvSpPr>
            <p:spPr bwMode="auto">
              <a:xfrm>
                <a:off x="1218750" y="3146248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9" name="Oval 308"/>
              <p:cNvSpPr>
                <a:spLocks noChangeArrowheads="1"/>
              </p:cNvSpPr>
              <p:nvPr/>
            </p:nvSpPr>
            <p:spPr bwMode="auto">
              <a:xfrm>
                <a:off x="1085310" y="3179592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0" name="Oval 309"/>
              <p:cNvSpPr>
                <a:spLocks noChangeArrowheads="1"/>
              </p:cNvSpPr>
              <p:nvPr/>
            </p:nvSpPr>
            <p:spPr bwMode="auto">
              <a:xfrm>
                <a:off x="1153618" y="3227228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92" name="Group 124"/>
            <p:cNvGrpSpPr>
              <a:grpSpLocks/>
            </p:cNvGrpSpPr>
            <p:nvPr/>
          </p:nvGrpSpPr>
          <p:grpSpPr bwMode="auto">
            <a:xfrm>
              <a:off x="1644964" y="3681655"/>
              <a:ext cx="292756" cy="291299"/>
              <a:chOff x="1085911" y="3095726"/>
              <a:chExt cx="292756" cy="291299"/>
            </a:xfrm>
          </p:grpSpPr>
          <p:sp>
            <p:nvSpPr>
              <p:cNvPr id="303" name="Oval 302"/>
              <p:cNvSpPr>
                <a:spLocks noChangeArrowheads="1"/>
              </p:cNvSpPr>
              <p:nvPr/>
            </p:nvSpPr>
            <p:spPr bwMode="auto">
              <a:xfrm>
                <a:off x="1140619" y="3096519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4" name="Oval 303"/>
              <p:cNvSpPr>
                <a:spLocks noChangeArrowheads="1"/>
              </p:cNvSpPr>
              <p:nvPr/>
            </p:nvSpPr>
            <p:spPr bwMode="auto">
              <a:xfrm>
                <a:off x="1218460" y="3147331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5" name="Oval 304"/>
              <p:cNvSpPr>
                <a:spLocks noChangeArrowheads="1"/>
              </p:cNvSpPr>
              <p:nvPr/>
            </p:nvSpPr>
            <p:spPr bwMode="auto">
              <a:xfrm>
                <a:off x="1086607" y="3180677"/>
                <a:ext cx="160447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6" name="Oval 305"/>
              <p:cNvSpPr>
                <a:spLocks noChangeArrowheads="1"/>
              </p:cNvSpPr>
              <p:nvPr/>
            </p:nvSpPr>
            <p:spPr bwMode="auto">
              <a:xfrm>
                <a:off x="1154917" y="3226724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93" name="Group 129"/>
            <p:cNvGrpSpPr>
              <a:grpSpLocks/>
            </p:cNvGrpSpPr>
            <p:nvPr/>
          </p:nvGrpSpPr>
          <p:grpSpPr bwMode="auto">
            <a:xfrm>
              <a:off x="1653870" y="3351643"/>
              <a:ext cx="292756" cy="291299"/>
              <a:chOff x="1085911" y="3095726"/>
              <a:chExt cx="292756" cy="291299"/>
            </a:xfrm>
          </p:grpSpPr>
          <p:sp>
            <p:nvSpPr>
              <p:cNvPr id="299" name="Oval 298"/>
              <p:cNvSpPr>
                <a:spLocks noChangeArrowheads="1"/>
              </p:cNvSpPr>
              <p:nvPr/>
            </p:nvSpPr>
            <p:spPr bwMode="auto">
              <a:xfrm>
                <a:off x="1139658" y="3096255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0" name="Oval 299"/>
              <p:cNvSpPr>
                <a:spLocks noChangeArrowheads="1"/>
              </p:cNvSpPr>
              <p:nvPr/>
            </p:nvSpPr>
            <p:spPr bwMode="auto">
              <a:xfrm>
                <a:off x="1217497" y="3147067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1" name="Oval 300"/>
              <p:cNvSpPr>
                <a:spLocks noChangeArrowheads="1"/>
              </p:cNvSpPr>
              <p:nvPr/>
            </p:nvSpPr>
            <p:spPr bwMode="auto">
              <a:xfrm>
                <a:off x="1085646" y="3180412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2" name="Oval 301"/>
              <p:cNvSpPr>
                <a:spLocks noChangeArrowheads="1"/>
              </p:cNvSpPr>
              <p:nvPr/>
            </p:nvSpPr>
            <p:spPr bwMode="auto">
              <a:xfrm>
                <a:off x="1153954" y="3226460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94" name="Group 119"/>
            <p:cNvGrpSpPr>
              <a:grpSpLocks/>
            </p:cNvGrpSpPr>
            <p:nvPr/>
          </p:nvGrpSpPr>
          <p:grpSpPr bwMode="auto">
            <a:xfrm>
              <a:off x="1694534" y="3462460"/>
              <a:ext cx="292756" cy="291299"/>
              <a:chOff x="1085911" y="3095726"/>
              <a:chExt cx="292756" cy="291299"/>
            </a:xfrm>
          </p:grpSpPr>
          <p:sp>
            <p:nvSpPr>
              <p:cNvPr id="295" name="Oval 294"/>
              <p:cNvSpPr>
                <a:spLocks noChangeArrowheads="1"/>
              </p:cNvSpPr>
              <p:nvPr/>
            </p:nvSpPr>
            <p:spPr bwMode="auto">
              <a:xfrm>
                <a:off x="1140296" y="3095002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6" name="Oval 295"/>
              <p:cNvSpPr>
                <a:spLocks noChangeArrowheads="1"/>
              </p:cNvSpPr>
              <p:nvPr/>
            </p:nvSpPr>
            <p:spPr bwMode="auto">
              <a:xfrm>
                <a:off x="1218136" y="3145814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7" name="Oval 296"/>
              <p:cNvSpPr>
                <a:spLocks noChangeArrowheads="1"/>
              </p:cNvSpPr>
              <p:nvPr/>
            </p:nvSpPr>
            <p:spPr bwMode="auto">
              <a:xfrm>
                <a:off x="1086284" y="3179158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8" name="Oval 297"/>
              <p:cNvSpPr>
                <a:spLocks noChangeArrowheads="1"/>
              </p:cNvSpPr>
              <p:nvPr/>
            </p:nvSpPr>
            <p:spPr bwMode="auto">
              <a:xfrm>
                <a:off x="1154593" y="3226794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</p:grpSp>
      <p:graphicFrame>
        <p:nvGraphicFramePr>
          <p:cNvPr id="391" name="Object 39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6607102"/>
              </p:ext>
            </p:extLst>
          </p:nvPr>
        </p:nvGraphicFramePr>
        <p:xfrm>
          <a:off x="7308676" y="5976821"/>
          <a:ext cx="1295400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57" name="Equation" r:id="rId17" imgW="469800" imgH="177480" progId="Equation.DSMT4">
                  <p:embed/>
                </p:oleObj>
              </mc:Choice>
              <mc:Fallback>
                <p:oleObj name="Equation" r:id="rId17" imgW="46980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8676" y="5976821"/>
                        <a:ext cx="1295400" cy="447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92" name="Straight Arrow Connector 391"/>
          <p:cNvCxnSpPr/>
          <p:nvPr/>
        </p:nvCxnSpPr>
        <p:spPr>
          <a:xfrm>
            <a:off x="5796144" y="5430644"/>
            <a:ext cx="579865" cy="15800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4" name="Straight Arrow Connector 393"/>
          <p:cNvCxnSpPr/>
          <p:nvPr/>
        </p:nvCxnSpPr>
        <p:spPr>
          <a:xfrm flipV="1">
            <a:off x="6983220" y="5301209"/>
            <a:ext cx="486788" cy="28182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9612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91840" y="116641"/>
            <a:ext cx="7768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Multipronged approach world wide:</a:t>
            </a:r>
          </a:p>
        </p:txBody>
      </p:sp>
      <p:sp>
        <p:nvSpPr>
          <p:cNvPr id="261" name="TextBox 260"/>
          <p:cNvSpPr txBox="1"/>
          <p:nvPr/>
        </p:nvSpPr>
        <p:spPr>
          <a:xfrm>
            <a:off x="321175" y="797847"/>
            <a:ext cx="856960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CA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Wide range of target materials</a:t>
            </a:r>
          </a:p>
          <a:p>
            <a:pPr marL="800100" lvl="3" indent="-342900">
              <a:buSzPct val="50000"/>
              <a:buFont typeface="Courier New" panose="02070309020205020404" pitchFamily="49" charset="0"/>
              <a:buChar char="o"/>
            </a:pPr>
            <a:r>
              <a:rPr lang="en-CA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Spin-independent and spin-dependent sensitivity</a:t>
            </a:r>
          </a:p>
          <a:p>
            <a:pPr marL="800100" lvl="3" indent="-342900">
              <a:buSzPct val="50000"/>
              <a:buFont typeface="Courier New" panose="02070309020205020404" pitchFamily="49" charset="0"/>
              <a:buChar char="o"/>
            </a:pPr>
            <a:r>
              <a:rPr lang="en-CA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Low,  Medium and High mass WIMPs</a:t>
            </a:r>
          </a:p>
          <a:p>
            <a:pPr marL="342900" lvl="2" indent="-342900">
              <a:buFont typeface="Arial" panose="020B0604020202020204" pitchFamily="34" charset="0"/>
              <a:buChar char="•"/>
            </a:pPr>
            <a:r>
              <a:rPr lang="en-CA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Different technologies</a:t>
            </a:r>
          </a:p>
          <a:p>
            <a:pPr marL="342900" lvl="2" indent="-342900">
              <a:buFont typeface="Arial" panose="020B0604020202020204" pitchFamily="34" charset="0"/>
              <a:buChar char="•"/>
            </a:pPr>
            <a:r>
              <a:rPr lang="en-CA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Different backgrounds and systematics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1174" y="3135310"/>
            <a:ext cx="8569607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example, at SNOLAB alone:</a:t>
            </a:r>
          </a:p>
          <a:p>
            <a:endParaRPr lang="en-CA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DEAP	Has sensitivity to SI sector and higher mass WIMPs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SuperCDMS</a:t>
            </a:r>
            <a:r>
              <a:rPr lang="en-C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	Has sensitivity mainly to SI sector and low/medium masses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PICO	Has sensitivity to low to high mass WIMPs in SD sector. Can 			exchange target fluids “easily”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NEWS	Has sensitivity to very low mass dark matter in SI and SD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A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Together, these projects span a large swath of parameter space, with very different technologies and target materials.</a:t>
            </a:r>
            <a:endParaRPr lang="en-CA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13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87332" y="-27381"/>
            <a:ext cx="9339852" cy="83099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sz="2800" b="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PICO</a:t>
            </a:r>
          </a:p>
          <a:p>
            <a:pPr algn="ctr"/>
            <a:r>
              <a:rPr lang="en-CA" sz="2000" b="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Dark Matter Search with Bubble Detectors @ SNOLAB</a:t>
            </a:r>
            <a:endParaRPr lang="en-CA" sz="2000" b="1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9583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4851" name="Line 3"/>
          <p:cNvSpPr>
            <a:spLocks noChangeShapeType="1"/>
          </p:cNvSpPr>
          <p:nvPr/>
        </p:nvSpPr>
        <p:spPr bwMode="auto">
          <a:xfrm flipH="1">
            <a:off x="4816482" y="1392239"/>
            <a:ext cx="28575" cy="4902200"/>
          </a:xfrm>
          <a:prstGeom prst="line">
            <a:avLst/>
          </a:prstGeom>
          <a:noFill/>
          <a:ln w="34925">
            <a:solidFill>
              <a:schemeClr val="bg1"/>
            </a:solidFill>
            <a:prstDash val="lg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74852" name="Oval 4"/>
          <p:cNvSpPr>
            <a:spLocks noChangeArrowheads="1"/>
          </p:cNvSpPr>
          <p:nvPr/>
        </p:nvSpPr>
        <p:spPr bwMode="auto">
          <a:xfrm>
            <a:off x="4773613" y="1716088"/>
            <a:ext cx="152400" cy="152400"/>
          </a:xfrm>
          <a:prstGeom prst="ellipse">
            <a:avLst/>
          </a:prstGeom>
          <a:gradFill rotWithShape="1">
            <a:gsLst>
              <a:gs pos="0">
                <a:schemeClr val="bg1">
                  <a:gamma/>
                  <a:shade val="34902"/>
                  <a:invGamma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254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74853" name="Rectangle 5"/>
          <p:cNvSpPr>
            <a:spLocks noChangeArrowheads="1"/>
          </p:cNvSpPr>
          <p:nvPr/>
        </p:nvSpPr>
        <p:spPr bwMode="auto">
          <a:xfrm>
            <a:off x="4994289" y="1614488"/>
            <a:ext cx="41497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CA" altLang="en-US" dirty="0" smtClean="0">
                <a:solidFill>
                  <a:srgbClr val="FFFF00"/>
                </a:solidFill>
                <a:latin typeface="Arial" charset="0"/>
              </a:rPr>
              <a:t>Motivation:        </a:t>
            </a:r>
            <a:endParaRPr lang="el-GR" altLang="en-US" dirty="0"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  <p:sp>
        <p:nvSpPr>
          <p:cNvPr id="974854" name="Oval 6"/>
          <p:cNvSpPr>
            <a:spLocks noChangeArrowheads="1"/>
          </p:cNvSpPr>
          <p:nvPr/>
        </p:nvSpPr>
        <p:spPr bwMode="auto">
          <a:xfrm>
            <a:off x="4768850" y="2763839"/>
            <a:ext cx="152400" cy="152400"/>
          </a:xfrm>
          <a:prstGeom prst="ellipse">
            <a:avLst/>
          </a:prstGeom>
          <a:gradFill rotWithShape="1">
            <a:gsLst>
              <a:gs pos="0">
                <a:schemeClr val="bg1">
                  <a:gamma/>
                  <a:shade val="34902"/>
                  <a:invGamma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254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74855" name="Rectangle 7"/>
          <p:cNvSpPr>
            <a:spLocks noChangeArrowheads="1"/>
          </p:cNvSpPr>
          <p:nvPr/>
        </p:nvSpPr>
        <p:spPr bwMode="auto">
          <a:xfrm>
            <a:off x="4981586" y="2655253"/>
            <a:ext cx="38068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altLang="en-US" dirty="0" smtClean="0">
                <a:solidFill>
                  <a:srgbClr val="FFFF00"/>
                </a:solidFill>
                <a:latin typeface="Arial" charset="0"/>
              </a:rPr>
              <a:t>Introducing the SNOLAB facility</a:t>
            </a:r>
            <a:endParaRPr lang="en-US" altLang="en-US" dirty="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974856" name="Oval 8"/>
          <p:cNvSpPr>
            <a:spLocks noChangeArrowheads="1"/>
          </p:cNvSpPr>
          <p:nvPr/>
        </p:nvSpPr>
        <p:spPr bwMode="auto">
          <a:xfrm>
            <a:off x="4768850" y="3802063"/>
            <a:ext cx="152400" cy="152400"/>
          </a:xfrm>
          <a:prstGeom prst="ellipse">
            <a:avLst/>
          </a:prstGeom>
          <a:gradFill rotWithShape="1">
            <a:gsLst>
              <a:gs pos="0">
                <a:schemeClr val="bg1">
                  <a:gamma/>
                  <a:shade val="34902"/>
                  <a:invGamma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254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74857" name="Rectangle 9"/>
          <p:cNvSpPr>
            <a:spLocks noChangeArrowheads="1"/>
          </p:cNvSpPr>
          <p:nvPr/>
        </p:nvSpPr>
        <p:spPr bwMode="auto">
          <a:xfrm>
            <a:off x="4981589" y="3708400"/>
            <a:ext cx="40227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altLang="en-US" dirty="0" smtClean="0">
                <a:solidFill>
                  <a:srgbClr val="FFFF00"/>
                </a:solidFill>
                <a:latin typeface="Arial" charset="0"/>
              </a:rPr>
              <a:t>PICO </a:t>
            </a:r>
            <a:r>
              <a:rPr lang="en-CA" altLang="en-US" dirty="0">
                <a:solidFill>
                  <a:srgbClr val="FFFF00"/>
                </a:solidFill>
                <a:latin typeface="Arial" charset="0"/>
              </a:rPr>
              <a:t>superheated liquid </a:t>
            </a:r>
            <a:r>
              <a:rPr lang="en-CA" altLang="en-US" dirty="0" smtClean="0">
                <a:solidFill>
                  <a:srgbClr val="FFFF00"/>
                </a:solidFill>
                <a:latin typeface="Arial" charset="0"/>
              </a:rPr>
              <a:t>technology</a:t>
            </a:r>
            <a:endParaRPr lang="en-US" altLang="en-US" dirty="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974858" name="Oval 10"/>
          <p:cNvSpPr>
            <a:spLocks noChangeArrowheads="1"/>
          </p:cNvSpPr>
          <p:nvPr/>
        </p:nvSpPr>
        <p:spPr bwMode="auto">
          <a:xfrm>
            <a:off x="4754563" y="4849813"/>
            <a:ext cx="152400" cy="152400"/>
          </a:xfrm>
          <a:prstGeom prst="ellipse">
            <a:avLst/>
          </a:prstGeom>
          <a:gradFill rotWithShape="1">
            <a:gsLst>
              <a:gs pos="0">
                <a:schemeClr val="bg1">
                  <a:gamma/>
                  <a:shade val="34902"/>
                  <a:invGamma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254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74859" name="Rectangle 11"/>
          <p:cNvSpPr>
            <a:spLocks noChangeArrowheads="1"/>
          </p:cNvSpPr>
          <p:nvPr/>
        </p:nvSpPr>
        <p:spPr bwMode="auto">
          <a:xfrm>
            <a:off x="5006987" y="4717099"/>
            <a:ext cx="39973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altLang="en-US" dirty="0" smtClean="0">
                <a:solidFill>
                  <a:srgbClr val="FFFF00"/>
                </a:solidFill>
                <a:latin typeface="Arial" charset="0"/>
              </a:rPr>
              <a:t>Results </a:t>
            </a:r>
            <a:r>
              <a:rPr lang="en-CA" altLang="en-US" dirty="0" smtClean="0">
                <a:solidFill>
                  <a:srgbClr val="FFFF00"/>
                </a:solidFill>
                <a:latin typeface="Arial" charset="0"/>
              </a:rPr>
              <a:t>From PICO</a:t>
            </a:r>
            <a:endParaRPr lang="en-US" altLang="en-US" dirty="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974860" name="Oval 12"/>
          <p:cNvSpPr>
            <a:spLocks noChangeArrowheads="1"/>
          </p:cNvSpPr>
          <p:nvPr/>
        </p:nvSpPr>
        <p:spPr bwMode="auto">
          <a:xfrm>
            <a:off x="4754563" y="5888039"/>
            <a:ext cx="152400" cy="152400"/>
          </a:xfrm>
          <a:prstGeom prst="ellipse">
            <a:avLst/>
          </a:prstGeom>
          <a:gradFill rotWithShape="1">
            <a:gsLst>
              <a:gs pos="0">
                <a:schemeClr val="bg1">
                  <a:gamma/>
                  <a:shade val="34902"/>
                  <a:invGamma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254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74861" name="Rectangle 13"/>
          <p:cNvSpPr>
            <a:spLocks noChangeArrowheads="1"/>
          </p:cNvSpPr>
          <p:nvPr/>
        </p:nvSpPr>
        <p:spPr bwMode="auto">
          <a:xfrm>
            <a:off x="4994275" y="5643951"/>
            <a:ext cx="384175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altLang="en-US" dirty="0" smtClean="0">
                <a:solidFill>
                  <a:srgbClr val="FFFF00"/>
                </a:solidFill>
                <a:latin typeface="Arial" charset="0"/>
              </a:rPr>
              <a:t>Conclusions</a:t>
            </a:r>
            <a:endParaRPr lang="en-US" altLang="en-US" dirty="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974862" name="Text Box 14"/>
          <p:cNvSpPr txBox="1">
            <a:spLocks noChangeArrowheads="1"/>
          </p:cNvSpPr>
          <p:nvPr/>
        </p:nvSpPr>
        <p:spPr bwMode="auto">
          <a:xfrm>
            <a:off x="5384800" y="812809"/>
            <a:ext cx="18669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b="1" u="sng">
                <a:solidFill>
                  <a:srgbClr val="00FFFF"/>
                </a:solidFill>
              </a:rPr>
              <a:t>Outline</a:t>
            </a:r>
          </a:p>
        </p:txBody>
      </p:sp>
      <p:sp>
        <p:nvSpPr>
          <p:cNvPr id="974863" name="Rectangle 15"/>
          <p:cNvSpPr>
            <a:spLocks noChangeArrowheads="1"/>
          </p:cNvSpPr>
          <p:nvPr/>
        </p:nvSpPr>
        <p:spPr bwMode="auto">
          <a:xfrm>
            <a:off x="833438" y="5578483"/>
            <a:ext cx="273685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CA" altLang="en-US" dirty="0">
                <a:solidFill>
                  <a:srgbClr val="FFFF00"/>
                </a:solidFill>
                <a:latin typeface="Times New Roman" panose="02020603050405020304" pitchFamily="18" charset="0"/>
              </a:rPr>
              <a:t>Tony Noble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CA" altLang="en-US" dirty="0">
                <a:solidFill>
                  <a:srgbClr val="FFFF00"/>
                </a:solidFill>
                <a:latin typeface="Times New Roman" panose="02020603050405020304" pitchFamily="18" charset="0"/>
              </a:rPr>
              <a:t>Queen’s University</a:t>
            </a:r>
            <a:endParaRPr lang="en-US" altLang="en-US" dirty="0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0" y="1595447"/>
            <a:ext cx="4211638" cy="2843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lnSpc>
                <a:spcPct val="160000"/>
              </a:lnSpc>
              <a:spcBef>
                <a:spcPct val="0"/>
              </a:spcBef>
              <a:spcAft>
                <a:spcPct val="0"/>
              </a:spcAft>
            </a:pPr>
            <a:r>
              <a:rPr lang="en-CA" sz="2400" b="1" dirty="0">
                <a:solidFill>
                  <a:srgbClr val="00CCFF"/>
                </a:solidFill>
                <a:latin typeface="Times New Roman" panose="02020603050405020304" pitchFamily="18" charset="0"/>
              </a:rPr>
              <a:t>Recent Results and Future Plans for Dark Matter </a:t>
            </a:r>
            <a:r>
              <a:rPr lang="en-CA" sz="2400" b="1" dirty="0" smtClean="0">
                <a:solidFill>
                  <a:srgbClr val="00CCFF"/>
                </a:solidFill>
                <a:latin typeface="Times New Roman" panose="02020603050405020304" pitchFamily="18" charset="0"/>
              </a:rPr>
              <a:t>Searches </a:t>
            </a:r>
            <a:r>
              <a:rPr lang="en-US" sz="2400" b="1" dirty="0" smtClean="0">
                <a:solidFill>
                  <a:srgbClr val="00CCFF"/>
                </a:solidFill>
                <a:latin typeface="Times New Roman" panose="02020603050405020304" pitchFamily="18" charset="0"/>
              </a:rPr>
              <a:t>with</a:t>
            </a:r>
            <a:r>
              <a:rPr lang="en-US" altLang="en-US" sz="2400" b="1" dirty="0" smtClean="0">
                <a:solidFill>
                  <a:srgbClr val="00CCFF"/>
                </a:solidFill>
                <a:latin typeface="Times New Roman" panose="02020603050405020304" pitchFamily="18" charset="0"/>
              </a:rPr>
              <a:t> </a:t>
            </a:r>
            <a:r>
              <a:rPr lang="en-US" altLang="en-US" sz="2400" b="1" dirty="0" smtClean="0">
                <a:solidFill>
                  <a:srgbClr val="00CCFF"/>
                </a:solidFill>
                <a:latin typeface="Times New Roman" panose="02020603050405020304" pitchFamily="18" charset="0"/>
              </a:rPr>
              <a:t>PICO</a:t>
            </a:r>
            <a:endParaRPr lang="en-US" altLang="en-US" sz="1200" b="1" u="sng" dirty="0">
              <a:solidFill>
                <a:srgbClr val="00CCFF"/>
              </a:solidFill>
              <a:latin typeface="Times New Roman" panose="02020603050405020304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2400" b="1" dirty="0">
              <a:solidFill>
                <a:srgbClr val="00FFFF"/>
              </a:solidFill>
              <a:latin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FFFF00"/>
              </a:solidFill>
              <a:latin typeface="Times New Roman" panose="02020603050405020304" pitchFamily="18" charset="0"/>
            </a:endParaRPr>
          </a:p>
          <a:p>
            <a:pPr algn="ctr" eaLnBrk="0" fontAlgn="base" hangingPunct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</a:pPr>
            <a:endParaRPr lang="en-US" altLang="en-US" sz="2400" dirty="0">
              <a:solidFill>
                <a:srgbClr val="FFFF66"/>
              </a:solidFill>
              <a:latin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993598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74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748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74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74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9" dur="500" fill="hold"/>
                                        <p:tgtEl>
                                          <p:spTgt spid="9748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748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748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748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1" dur="500" fill="hold"/>
                                        <p:tgtEl>
                                          <p:spTgt spid="9748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748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748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748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2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43" dur="500" fill="hold"/>
                                        <p:tgtEl>
                                          <p:spTgt spid="9748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9748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74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74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4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55" dur="500" fill="hold"/>
                                        <p:tgtEl>
                                          <p:spTgt spid="9748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9748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748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748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6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7" dur="500" fill="hold"/>
                                        <p:tgtEl>
                                          <p:spTgt spid="9748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4851" grpId="0" animBg="1"/>
      <p:bldP spid="974852" grpId="0" animBg="1"/>
      <p:bldP spid="974852" grpId="1" animBg="1"/>
      <p:bldP spid="974853" grpId="0"/>
      <p:bldP spid="974854" grpId="0" animBg="1"/>
      <p:bldP spid="974854" grpId="1" animBg="1"/>
      <p:bldP spid="974855" grpId="0"/>
      <p:bldP spid="974856" grpId="0" animBg="1"/>
      <p:bldP spid="974856" grpId="1" animBg="1"/>
      <p:bldP spid="974857" grpId="0"/>
      <p:bldP spid="974858" grpId="0" animBg="1"/>
      <p:bldP spid="974858" grpId="1" animBg="1"/>
      <p:bldP spid="974859" grpId="0"/>
      <p:bldP spid="974860" grpId="0" animBg="1"/>
      <p:bldP spid="974860" grpId="1" animBg="1"/>
      <p:bldP spid="974861" grpId="0"/>
      <p:bldP spid="97486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1441"/>
            <a:ext cx="9144000" cy="6858000"/>
          </a:xfrm>
          <a:prstGeom prst="rect">
            <a:avLst/>
          </a:prstGeom>
          <a:gradFill rotWithShape="0">
            <a:gsLst>
              <a:gs pos="0">
                <a:srgbClr val="DD7C00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6800" y="5047731"/>
            <a:ext cx="1942560" cy="295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8561" y="6024153"/>
            <a:ext cx="1473120" cy="253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348480" y="-10081"/>
            <a:ext cx="8360640" cy="2847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defTabSz="457200"/>
            <a:endParaRPr lang="en-US" sz="9100" b="1">
              <a:solidFill>
                <a:srgbClr val="FFFFFF"/>
              </a:solidFill>
              <a:latin typeface="FreeSans" charset="0"/>
            </a:endParaRPr>
          </a:p>
          <a:p>
            <a:pPr defTabSz="457200"/>
            <a:endParaRPr lang="en-US" sz="9100" b="1">
              <a:solidFill>
                <a:srgbClr val="FFFFFF"/>
              </a:solidFill>
              <a:latin typeface="FreeSans" charset="0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74720" y="5184544"/>
            <a:ext cx="3110400" cy="103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67360" y="4355018"/>
            <a:ext cx="3317760" cy="573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74720" y="5184544"/>
            <a:ext cx="3110400" cy="103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67360" y="4355018"/>
            <a:ext cx="3317760" cy="573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74720" y="5184544"/>
            <a:ext cx="3110400" cy="103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67360" y="4355018"/>
            <a:ext cx="3317760" cy="573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74720" y="5184544"/>
            <a:ext cx="3110400" cy="103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67360" y="4355018"/>
            <a:ext cx="3317760" cy="573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266400" y="5269513"/>
            <a:ext cx="1244160" cy="472370"/>
          </a:xfrm>
          <a:prstGeom prst="rect">
            <a:avLst/>
          </a:prstGeom>
          <a:blipFill dpi="0" rotWithShape="0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2452" rIns="81639" bIns="42452" anchor="ctr"/>
          <a:lstStyle/>
          <a:p>
            <a:pPr algn="ctr" defTabSz="457200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001" y="6016952"/>
            <a:ext cx="995040" cy="622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7480801" y="2681561"/>
            <a:ext cx="1419840" cy="414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algn="ctr" defTabSz="457200"/>
            <a:r>
              <a:rPr lang="en-US" sz="1000">
                <a:cs typeface="FreeSerif" charset="0"/>
              </a:rPr>
              <a:t>C. Amole, M. Besnier, G. Caria, G. Giroux, A. Kamaha, A. Noble</a:t>
            </a:r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97920" y="3090565"/>
            <a:ext cx="2027520" cy="518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algn="ctr" defTabSz="457200"/>
            <a:r>
              <a:rPr lang="en-US" sz="1000">
                <a:cs typeface="FreeSerif" charset="0"/>
              </a:rPr>
              <a:t>M. Ardid, M. Bou-Cabo, I. Felis</a:t>
            </a:r>
          </a:p>
        </p:txBody>
      </p:sp>
      <p:sp>
        <p:nvSpPr>
          <p:cNvPr id="3089" name="Text Box 17"/>
          <p:cNvSpPr txBox="1">
            <a:spLocks noChangeArrowheads="1"/>
          </p:cNvSpPr>
          <p:nvPr/>
        </p:nvSpPr>
        <p:spPr bwMode="auto">
          <a:xfrm>
            <a:off x="7524001" y="3853844"/>
            <a:ext cx="1264320" cy="414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algn="ctr" defTabSz="457200"/>
            <a:r>
              <a:rPr lang="en-US" sz="1000">
                <a:cs typeface="FreeSerif" charset="0"/>
              </a:rPr>
              <a:t>D.M. Asn</a:t>
            </a:r>
            <a:r>
              <a:rPr lang="en-US" sz="1000">
                <a:latin typeface="FreeSans" charset="0"/>
                <a:cs typeface="FreeSerif" charset="0"/>
              </a:rPr>
              <a:t>er, J. Hall</a:t>
            </a:r>
          </a:p>
        </p:txBody>
      </p:sp>
      <p:sp>
        <p:nvSpPr>
          <p:cNvPr id="3090" name="Text Box 18"/>
          <p:cNvSpPr txBox="1">
            <a:spLocks noChangeArrowheads="1"/>
          </p:cNvSpPr>
          <p:nvPr/>
        </p:nvSpPr>
        <p:spPr bwMode="auto">
          <a:xfrm>
            <a:off x="31680" y="4115952"/>
            <a:ext cx="2093760" cy="414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algn="ctr" defTabSz="457200"/>
            <a:r>
              <a:rPr lang="en-US" sz="1000">
                <a:cs typeface="FreeSerif" charset="0"/>
              </a:rPr>
              <a:t>D. Baxter, C.E. Dahl, M. Jin,</a:t>
            </a:r>
          </a:p>
          <a:p>
            <a:pPr algn="ctr" defTabSz="457200"/>
            <a:r>
              <a:rPr lang="en-US" sz="1000">
                <a:cs typeface="FreeSerif" charset="0"/>
              </a:rPr>
              <a:t>J. Zhang</a:t>
            </a:r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1656000" y="5391927"/>
            <a:ext cx="2073600" cy="695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algn="ctr" defTabSz="457200"/>
            <a:r>
              <a:rPr lang="en-US" sz="1000">
                <a:cs typeface="FreeSerif" charset="0"/>
              </a:rPr>
              <a:t>E. Behnke, H. Borsodi, O. Harris, A. LeClair, I. Levine, E. Mann, J. Wells</a:t>
            </a:r>
          </a:p>
        </p:txBody>
      </p:sp>
      <p:sp>
        <p:nvSpPr>
          <p:cNvPr id="3092" name="Text Box 20"/>
          <p:cNvSpPr txBox="1">
            <a:spLocks noChangeArrowheads="1"/>
          </p:cNvSpPr>
          <p:nvPr/>
        </p:nvSpPr>
        <p:spPr bwMode="auto">
          <a:xfrm>
            <a:off x="921600" y="4592643"/>
            <a:ext cx="1788480" cy="455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defTabSz="457200"/>
            <a:r>
              <a:rPr lang="en-CA" sz="1000">
                <a:cs typeface="Calibri" charset="0"/>
              </a:rPr>
              <a:t>P. Bhattacharjee.</a:t>
            </a:r>
          </a:p>
          <a:p>
            <a:pPr defTabSz="457200"/>
            <a:r>
              <a:rPr lang="en-CA" sz="1000">
                <a:cs typeface="Calibri" charset="0"/>
              </a:rPr>
              <a:t>M. Das,</a:t>
            </a:r>
            <a:r>
              <a:rPr lang="en-US" sz="1000">
                <a:cs typeface="FreeSerif" charset="0"/>
              </a:rPr>
              <a:t> </a:t>
            </a:r>
            <a:r>
              <a:rPr lang="en-CA" sz="1000">
                <a:cs typeface="Calibri" charset="0"/>
              </a:rPr>
              <a:t>S. Seth</a:t>
            </a:r>
          </a:p>
        </p:txBody>
      </p:sp>
      <p:sp>
        <p:nvSpPr>
          <p:cNvPr id="3093" name="Text Box 21"/>
          <p:cNvSpPr txBox="1">
            <a:spLocks noChangeArrowheads="1"/>
          </p:cNvSpPr>
          <p:nvPr/>
        </p:nvSpPr>
        <p:spPr bwMode="auto">
          <a:xfrm>
            <a:off x="5260320" y="5224869"/>
            <a:ext cx="2095200" cy="745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algn="ctr" defTabSz="457200"/>
            <a:r>
              <a:rPr lang="en-US" sz="1000">
                <a:cs typeface="FreeSerif" charset="0"/>
              </a:rPr>
              <a:t>S.J. Brice, D. Broemmelsiek,</a:t>
            </a:r>
          </a:p>
          <a:p>
            <a:pPr algn="ctr" defTabSz="457200"/>
            <a:r>
              <a:rPr lang="en-US" sz="1000">
                <a:cs typeface="FreeSerif" charset="0"/>
              </a:rPr>
              <a:t>P.S. Cooper, M. Crisler, W.H. Lippincott, E. Ramberg, M.K. Ruschman, A. Sonnenschein</a:t>
            </a:r>
          </a:p>
        </p:txBody>
      </p:sp>
      <p:sp>
        <p:nvSpPr>
          <p:cNvPr id="3094" name="Text Box 22"/>
          <p:cNvSpPr txBox="1">
            <a:spLocks noChangeArrowheads="1"/>
          </p:cNvSpPr>
          <p:nvPr/>
        </p:nvSpPr>
        <p:spPr bwMode="auto">
          <a:xfrm>
            <a:off x="1163520" y="6140805"/>
            <a:ext cx="1186560" cy="397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defTabSz="457200"/>
            <a:r>
              <a:rPr lang="en-US" sz="1000">
                <a:cs typeface="FreeSerif" charset="0"/>
              </a:rPr>
              <a:t>J.I. Collar, </a:t>
            </a:r>
          </a:p>
          <a:p>
            <a:pPr defTabSz="457200"/>
            <a:r>
              <a:rPr lang="en-US" sz="1000">
                <a:cs typeface="FreeSerif" charset="0"/>
              </a:rPr>
              <a:t>A.E. Robinson</a:t>
            </a:r>
          </a:p>
        </p:txBody>
      </p:sp>
      <p:sp>
        <p:nvSpPr>
          <p:cNvPr id="3095" name="Text Box 23"/>
          <p:cNvSpPr txBox="1">
            <a:spLocks noChangeArrowheads="1"/>
          </p:cNvSpPr>
          <p:nvPr/>
        </p:nvSpPr>
        <p:spPr bwMode="auto">
          <a:xfrm>
            <a:off x="3496320" y="5839814"/>
            <a:ext cx="1856160" cy="745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defTabSz="457200"/>
            <a:r>
              <a:rPr lang="en-CA" sz="1000">
                <a:cs typeface="Calibri" charset="0"/>
              </a:rPr>
              <a:t>F. Debris, M. Fines-Neuschild, C.M. Jackson,</a:t>
            </a:r>
            <a:r>
              <a:rPr lang="en-US" sz="1000">
                <a:cs typeface="FreeSerif" charset="0"/>
              </a:rPr>
              <a:t> </a:t>
            </a:r>
            <a:r>
              <a:rPr lang="en-CA" sz="1000">
                <a:cs typeface="Calibri" charset="0"/>
              </a:rPr>
              <a:t>M. Lafrenière, M. Laurin, J.-P. Martin, A. Plante, N. Starinski, V. Zacek</a:t>
            </a:r>
          </a:p>
        </p:txBody>
      </p:sp>
      <p:sp>
        <p:nvSpPr>
          <p:cNvPr id="3096" name="Text Box 24"/>
          <p:cNvSpPr txBox="1">
            <a:spLocks noChangeArrowheads="1"/>
          </p:cNvSpPr>
          <p:nvPr/>
        </p:nvSpPr>
        <p:spPr bwMode="auto">
          <a:xfrm>
            <a:off x="-197280" y="5721721"/>
            <a:ext cx="2086560" cy="542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algn="ctr" defTabSz="457200"/>
            <a:r>
              <a:rPr lang="en-CA" sz="1000">
                <a:cs typeface="Calibri" charset="0"/>
              </a:rPr>
              <a:t>R. Filgas, I. Stekl</a:t>
            </a:r>
          </a:p>
        </p:txBody>
      </p:sp>
      <p:sp>
        <p:nvSpPr>
          <p:cNvPr id="3097" name="Text Box 25"/>
          <p:cNvSpPr txBox="1">
            <a:spLocks noChangeArrowheads="1"/>
          </p:cNvSpPr>
          <p:nvPr/>
        </p:nvSpPr>
        <p:spPr bwMode="auto">
          <a:xfrm>
            <a:off x="7416000" y="4573920"/>
            <a:ext cx="1585440" cy="455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algn="ctr" defTabSz="457200"/>
            <a:r>
              <a:rPr lang="en-CA" sz="1000">
                <a:cs typeface="Calibri" charset="0"/>
              </a:rPr>
              <a:t>S. Fallows, C. Krauss, P. Mitra</a:t>
            </a:r>
          </a:p>
        </p:txBody>
      </p:sp>
      <p:sp>
        <p:nvSpPr>
          <p:cNvPr id="3098" name="Text Box 26"/>
          <p:cNvSpPr txBox="1">
            <a:spLocks noChangeArrowheads="1"/>
          </p:cNvSpPr>
          <p:nvPr/>
        </p:nvSpPr>
        <p:spPr bwMode="auto">
          <a:xfrm>
            <a:off x="97920" y="2335925"/>
            <a:ext cx="2027520" cy="455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algn="ctr" defTabSz="457200"/>
            <a:r>
              <a:rPr lang="en-CA" sz="1000">
                <a:cs typeface="Calibri" charset="0"/>
              </a:rPr>
              <a:t>I. Lawson</a:t>
            </a:r>
          </a:p>
        </p:txBody>
      </p:sp>
      <p:pic>
        <p:nvPicPr>
          <p:cNvPr id="3099" name="Picture 27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715200" cy="1566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100" name="Text Box 28"/>
          <p:cNvSpPr txBox="1">
            <a:spLocks noChangeArrowheads="1"/>
          </p:cNvSpPr>
          <p:nvPr/>
        </p:nvSpPr>
        <p:spPr bwMode="auto">
          <a:xfrm>
            <a:off x="5734080" y="6280500"/>
            <a:ext cx="1355040" cy="254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defTabSz="457200"/>
            <a:r>
              <a:rPr lang="en-CA" sz="1000">
                <a:cs typeface="FreeSerif" charset="0"/>
              </a:rPr>
              <a:t>D. Maurya, S. Priya</a:t>
            </a:r>
          </a:p>
        </p:txBody>
      </p:sp>
      <p:sp>
        <p:nvSpPr>
          <p:cNvPr id="3101" name="Rectangle 29"/>
          <p:cNvSpPr>
            <a:spLocks noChangeArrowheads="1"/>
          </p:cNvSpPr>
          <p:nvPr/>
        </p:nvSpPr>
        <p:spPr bwMode="auto">
          <a:xfrm>
            <a:off x="7416000" y="4908035"/>
            <a:ext cx="1523520" cy="685512"/>
          </a:xfrm>
          <a:prstGeom prst="rect">
            <a:avLst/>
          </a:prstGeom>
          <a:blipFill dpi="0" rotWithShape="0"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 anchor="ctr"/>
          <a:lstStyle/>
          <a:p>
            <a:pPr defTabSz="457200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102" name="Text Box 30"/>
          <p:cNvSpPr txBox="1">
            <a:spLocks noChangeArrowheads="1"/>
          </p:cNvSpPr>
          <p:nvPr/>
        </p:nvSpPr>
        <p:spPr bwMode="auto">
          <a:xfrm>
            <a:off x="7940160" y="5466814"/>
            <a:ext cx="1186560" cy="397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defTabSz="457200"/>
            <a:r>
              <a:rPr lang="en-US" sz="1000">
                <a:cs typeface="FreeSerif" charset="0"/>
              </a:rPr>
              <a:t>K. Clark</a:t>
            </a:r>
          </a:p>
        </p:txBody>
      </p:sp>
      <p:pic>
        <p:nvPicPr>
          <p:cNvPr id="3103" name="Picture 31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5440" y="1566885"/>
            <a:ext cx="5192640" cy="3152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104" name="Picture 32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3280" y="4969962"/>
            <a:ext cx="1441440" cy="367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105" name="Text Box 33"/>
          <p:cNvSpPr txBox="1">
            <a:spLocks noChangeArrowheads="1"/>
          </p:cNvSpPr>
          <p:nvPr/>
        </p:nvSpPr>
        <p:spPr bwMode="auto">
          <a:xfrm>
            <a:off x="4252320" y="5404889"/>
            <a:ext cx="748800" cy="233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1639" tIns="40820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algn="r" defTabSz="457200"/>
            <a:r>
              <a:rPr lang="en-US" sz="1000"/>
              <a:t>R. Neilson</a:t>
            </a:r>
          </a:p>
        </p:txBody>
      </p:sp>
      <p:pic>
        <p:nvPicPr>
          <p:cNvPr id="3106" name="Picture 34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5920" y="1143480"/>
            <a:ext cx="524160" cy="587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107" name="Picture 35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25280" y="1180924"/>
            <a:ext cx="771840" cy="524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108" name="Text Box 36"/>
          <p:cNvSpPr txBox="1">
            <a:spLocks noChangeArrowheads="1"/>
          </p:cNvSpPr>
          <p:nvPr/>
        </p:nvSpPr>
        <p:spPr bwMode="auto">
          <a:xfrm>
            <a:off x="7208640" y="1738263"/>
            <a:ext cx="2027520" cy="455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algn="ctr" defTabSz="457200"/>
            <a:r>
              <a:rPr lang="en-CA" sz="1000">
                <a:cs typeface="Calibri" charset="0"/>
              </a:rPr>
              <a:t>E. V</a:t>
            </a:r>
            <a:r>
              <a:rPr lang="en-CA" sz="1000">
                <a:cs typeface="Arial" charset="0"/>
              </a:rPr>
              <a:t>á</a:t>
            </a:r>
            <a:r>
              <a:rPr lang="en-CA" sz="1000">
                <a:cs typeface="Calibri" charset="0"/>
              </a:rPr>
              <a:t>zqu</a:t>
            </a:r>
            <a:r>
              <a:rPr lang="en-CA" sz="1000">
                <a:cs typeface="Arial" charset="0"/>
              </a:rPr>
              <a:t>e</a:t>
            </a:r>
            <a:r>
              <a:rPr lang="en-CA" sz="1000">
                <a:cs typeface="Calibri" charset="0"/>
              </a:rPr>
              <a:t>z-J</a:t>
            </a:r>
            <a:r>
              <a:rPr lang="en-CA" sz="1000">
                <a:cs typeface="Arial" charset="0"/>
              </a:rPr>
              <a:t>á</a:t>
            </a:r>
            <a:r>
              <a:rPr lang="en-CA" sz="1000">
                <a:cs typeface="Calibri" charset="0"/>
              </a:rPr>
              <a:t>uregui</a:t>
            </a:r>
          </a:p>
        </p:txBody>
      </p:sp>
      <p:pic>
        <p:nvPicPr>
          <p:cNvPr id="3109" name="Picture 37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841" y="1664815"/>
            <a:ext cx="1473120" cy="671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110" name="Picture 38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320" y="2648438"/>
            <a:ext cx="1324800" cy="442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111" name="Picture 39"/>
          <p:cNvPicPr>
            <a:picLocks noChangeAspect="1" noChangeArrowheads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4561" y="3420359"/>
            <a:ext cx="1113120" cy="662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112" name="Picture 40"/>
          <p:cNvPicPr>
            <a:picLocks noChangeAspect="1" noChangeArrowheads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960" y="4474551"/>
            <a:ext cx="829440" cy="878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113" name="Picture 41"/>
          <p:cNvPicPr>
            <a:picLocks noChangeAspect="1" noChangeArrowheads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8880" y="4909476"/>
            <a:ext cx="1460160" cy="276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114" name="Picture 42"/>
          <p:cNvPicPr>
            <a:picLocks noChangeAspect="1" noChangeArrowheads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4960" y="1968687"/>
            <a:ext cx="1094400" cy="829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115" name="Picture 43"/>
          <p:cNvPicPr>
            <a:picLocks noChangeAspect="1" noChangeArrowheads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001" y="3306588"/>
            <a:ext cx="1402560" cy="580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b="15611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116" name="Picture 44"/>
          <p:cNvPicPr>
            <a:picLocks noChangeAspect="1" noChangeArrowheads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9440" y="5740443"/>
            <a:ext cx="1658880" cy="331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117" name="Picture 45"/>
          <p:cNvPicPr>
            <a:picLocks noChangeAspect="1" noChangeArrowheads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4080" y="4209563"/>
            <a:ext cx="1337760" cy="313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118" name="Text Box 46"/>
          <p:cNvSpPr txBox="1">
            <a:spLocks noChangeArrowheads="1"/>
          </p:cNvSpPr>
          <p:nvPr/>
        </p:nvSpPr>
        <p:spPr bwMode="auto">
          <a:xfrm>
            <a:off x="7237440" y="6084639"/>
            <a:ext cx="1932480" cy="455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algn="ctr" defTabSz="457200"/>
            <a:r>
              <a:rPr lang="en-CA" sz="1000">
                <a:cs typeface="Calibri" charset="0"/>
              </a:rPr>
              <a:t>J. Farine, F. Girard, A. Le Blanc, R. Podviyanuk, O. Scallon, U. Wichoski</a:t>
            </a:r>
          </a:p>
        </p:txBody>
      </p:sp>
      <p:pic>
        <p:nvPicPr>
          <p:cNvPr id="3119" name="Picture 47"/>
          <p:cNvPicPr>
            <a:picLocks noChangeAspect="1" noChangeArrowheads="1"/>
          </p:cNvPicPr>
          <p:nvPr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1601" y="5826852"/>
            <a:ext cx="1611360" cy="76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47526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6195" y="413656"/>
            <a:ext cx="8711610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u="sng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Objectives of the PICO Collaboration:</a:t>
            </a:r>
          </a:p>
          <a:p>
            <a:endParaRPr lang="en-CA" sz="14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C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C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Merger </a:t>
            </a:r>
            <a:r>
              <a:rPr lang="en-C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C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</a:t>
            </a:r>
            <a:r>
              <a:rPr lang="en-C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CASSO &amp; </a:t>
            </a:r>
            <a:r>
              <a:rPr lang="en-C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</a:t>
            </a:r>
            <a:r>
              <a:rPr lang="en-C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UPP </a:t>
            </a:r>
            <a:r>
              <a:rPr lang="en-C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collaborations)</a:t>
            </a:r>
            <a:endParaRPr lang="en-C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A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CA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develop the bubble chamber technology with the ultimate goal of building a</a:t>
            </a:r>
            <a:r>
              <a:rPr lang="en-CA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tonne scale detector</a:t>
            </a:r>
            <a:r>
              <a:rPr lang="en-CA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CA" sz="28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CA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fully explore the </a:t>
            </a:r>
            <a:r>
              <a:rPr lang="en-CA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Spin-Dependent</a:t>
            </a:r>
            <a:r>
              <a:rPr lang="en-CA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sector and have particular sensitivity to </a:t>
            </a:r>
            <a:r>
              <a:rPr lang="en-CA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 mass WIMPS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CA" sz="28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CA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reach this capability with a series of detectors of increasing mass and sophistication.</a:t>
            </a:r>
            <a:endParaRPr lang="en-CA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5766" y="5849471"/>
            <a:ext cx="7382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PICO 2L  →  PICO 60   → PICO “250 L”</a:t>
            </a:r>
            <a:endParaRPr lang="en-CA" sz="28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721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144463" y="6557965"/>
            <a:ext cx="3516312" cy="273051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  <a:latin typeface="Arial" charset="0"/>
              </a:rPr>
              <a:t>McGill      February 22,  2012           </a:t>
            </a:r>
          </a:p>
        </p:txBody>
      </p:sp>
      <p:sp>
        <p:nvSpPr>
          <p:cNvPr id="794626" name="Text Box 2"/>
          <p:cNvSpPr txBox="1">
            <a:spLocks noChangeArrowheads="1"/>
          </p:cNvSpPr>
          <p:nvPr/>
        </p:nvSpPr>
        <p:spPr bwMode="auto">
          <a:xfrm>
            <a:off x="168275" y="2393677"/>
            <a:ext cx="8801100" cy="196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79998" tIns="179998" rIns="179998" bIns="179998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CA" altLang="en-US" sz="3600" dirty="0" smtClean="0">
                <a:solidFill>
                  <a:srgbClr val="00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Principle of Operation for Bubble Chambers</a:t>
            </a:r>
            <a:endParaRPr lang="en-CA" altLang="en-US" sz="3600" dirty="0">
              <a:solidFill>
                <a:srgbClr val="00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CA" altLang="en-US" sz="3200" dirty="0">
              <a:solidFill>
                <a:srgbClr val="00FFFF"/>
              </a:solidFill>
              <a:latin typeface="Times New Roman" panose="02020603050405020304" pitchFamily="18" charset="0"/>
              <a:ea typeface="ヒラギノ角ゴ ProN W3" charset="-12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00132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 idx="4294967295"/>
          </p:nvPr>
        </p:nvSpPr>
        <p:spPr>
          <a:xfrm>
            <a:off x="2212976" y="115895"/>
            <a:ext cx="6931025" cy="733425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Bubble Chamber </a:t>
            </a:r>
            <a:r>
              <a:rPr lang="en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peration</a:t>
            </a:r>
            <a:endParaRPr lang="en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9" name="Shape 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99186" y="1158057"/>
            <a:ext cx="3784125" cy="4003432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Shape 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8659" y="1158073"/>
            <a:ext cx="3784124" cy="4074639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Shape 51"/>
          <p:cNvSpPr txBox="1"/>
          <p:nvPr/>
        </p:nvSpPr>
        <p:spPr>
          <a:xfrm>
            <a:off x="788951" y="866855"/>
            <a:ext cx="2830010" cy="325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/>
            <a:r>
              <a:rPr lang="en" b="1">
                <a:solidFill>
                  <a:srgbClr val="000000"/>
                </a:solidFill>
              </a:rPr>
              <a:t>Phase diagram</a:t>
            </a:r>
          </a:p>
        </p:txBody>
      </p:sp>
      <p:sp>
        <p:nvSpPr>
          <p:cNvPr id="52" name="Shape 52"/>
          <p:cNvSpPr txBox="1"/>
          <p:nvPr/>
        </p:nvSpPr>
        <p:spPr>
          <a:xfrm>
            <a:off x="5129793" y="815324"/>
            <a:ext cx="2739197" cy="325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/>
            <a:r>
              <a:rPr lang="en" b="1" dirty="0">
                <a:solidFill>
                  <a:srgbClr val="000000"/>
                </a:solidFill>
              </a:rPr>
              <a:t>Gibbs free energy</a:t>
            </a:r>
          </a:p>
        </p:txBody>
      </p:sp>
      <p:sp>
        <p:nvSpPr>
          <p:cNvPr id="53" name="Shape 53"/>
          <p:cNvSpPr txBox="1"/>
          <p:nvPr/>
        </p:nvSpPr>
        <p:spPr>
          <a:xfrm>
            <a:off x="77274" y="5514531"/>
            <a:ext cx="4310432" cy="119536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en" dirty="0" smtClean="0">
                <a:solidFill>
                  <a:srgbClr val="000000"/>
                </a:solidFill>
              </a:rPr>
              <a:t>When on the saturation curve, liquid and gas are in equilibrium. (Same pressure, temperature and chemical potential). </a:t>
            </a:r>
            <a:endParaRPr lang="en" dirty="0">
              <a:solidFill>
                <a:srgbClr val="000000"/>
              </a:solidFill>
            </a:endParaRPr>
          </a:p>
        </p:txBody>
      </p:sp>
      <p:sp>
        <p:nvSpPr>
          <p:cNvPr id="54" name="Shape 54"/>
          <p:cNvSpPr txBox="1"/>
          <p:nvPr/>
        </p:nvSpPr>
        <p:spPr>
          <a:xfrm>
            <a:off x="6937209" y="3311629"/>
            <a:ext cx="703200" cy="436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/>
            <a:r>
              <a:rPr lang="en" sz="1000" b="1">
                <a:solidFill>
                  <a:srgbClr val="FF0000"/>
                </a:solidFill>
              </a:rPr>
              <a:t>Liquid</a:t>
            </a:r>
          </a:p>
        </p:txBody>
      </p:sp>
      <p:sp>
        <p:nvSpPr>
          <p:cNvPr id="55" name="Shape 55"/>
          <p:cNvSpPr txBox="1"/>
          <p:nvPr/>
        </p:nvSpPr>
        <p:spPr>
          <a:xfrm>
            <a:off x="5128396" y="3311629"/>
            <a:ext cx="703200" cy="436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/>
            <a:r>
              <a:rPr lang="en" sz="1000" b="1">
                <a:solidFill>
                  <a:srgbClr val="FF0000"/>
                </a:solidFill>
              </a:rPr>
              <a:t>Vapour</a:t>
            </a:r>
          </a:p>
        </p:txBody>
      </p:sp>
      <p:sp>
        <p:nvSpPr>
          <p:cNvPr id="12" name="Shape 53"/>
          <p:cNvSpPr txBox="1"/>
          <p:nvPr/>
        </p:nvSpPr>
        <p:spPr>
          <a:xfrm>
            <a:off x="4481576" y="5517720"/>
            <a:ext cx="4561269" cy="16268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en" dirty="0" smtClean="0">
                <a:solidFill>
                  <a:srgbClr val="000000"/>
                </a:solidFill>
              </a:rPr>
              <a:t>At equilibrium, the potential has two minima (one dominantly gas like and one liquid dominated)</a:t>
            </a:r>
            <a:endParaRPr lang="en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67728" y="4635748"/>
            <a:ext cx="11368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2000" dirty="0" smtClean="0">
                <a:solidFill>
                  <a:srgbClr val="0000FF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Gas Like</a:t>
            </a:r>
          </a:p>
          <a:p>
            <a:pPr algn="ctr"/>
            <a:r>
              <a:rPr lang="en-CA" sz="2000" dirty="0" smtClean="0">
                <a:solidFill>
                  <a:srgbClr val="0000FF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(entropy)</a:t>
            </a:r>
            <a:endParaRPr lang="en-CA" sz="2000" dirty="0">
              <a:solidFill>
                <a:srgbClr val="0000FF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20329" y="4621211"/>
            <a:ext cx="14013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2000" dirty="0" smtClean="0">
                <a:solidFill>
                  <a:srgbClr val="0000FF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Liquid Like</a:t>
            </a:r>
          </a:p>
          <a:p>
            <a:pPr algn="ctr"/>
            <a:r>
              <a:rPr lang="en-CA" sz="2000" dirty="0" smtClean="0">
                <a:solidFill>
                  <a:srgbClr val="0000FF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(enthalpy)</a:t>
            </a:r>
            <a:endParaRPr lang="en-CA" sz="2000" dirty="0">
              <a:solidFill>
                <a:srgbClr val="0000FF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5" name="Straight Arrow Connector 14"/>
          <p:cNvCxnSpPr>
            <a:stCxn id="14" idx="0"/>
          </p:cNvCxnSpPr>
          <p:nvPr/>
        </p:nvCxnSpPr>
        <p:spPr>
          <a:xfrm flipH="1" flipV="1">
            <a:off x="7427742" y="4187254"/>
            <a:ext cx="193260" cy="43395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3" idx="0"/>
          </p:cNvCxnSpPr>
          <p:nvPr/>
        </p:nvCxnSpPr>
        <p:spPr>
          <a:xfrm flipV="1">
            <a:off x="5336153" y="4153418"/>
            <a:ext cx="0" cy="48233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2778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Shape 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9488" y="1375759"/>
            <a:ext cx="3784126" cy="4083215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Shape 67"/>
          <p:cNvSpPr txBox="1"/>
          <p:nvPr/>
        </p:nvSpPr>
        <p:spPr>
          <a:xfrm>
            <a:off x="5194147" y="4275740"/>
            <a:ext cx="703200" cy="436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/>
            <a:r>
              <a:rPr lang="en" sz="1000" b="1" dirty="0">
                <a:solidFill>
                  <a:srgbClr val="FF0000"/>
                </a:solidFill>
              </a:rPr>
              <a:t>Vapour</a:t>
            </a:r>
          </a:p>
        </p:txBody>
      </p:sp>
      <p:sp>
        <p:nvSpPr>
          <p:cNvPr id="68" name="Shape 68"/>
          <p:cNvSpPr txBox="1"/>
          <p:nvPr/>
        </p:nvSpPr>
        <p:spPr>
          <a:xfrm>
            <a:off x="6789710" y="3515775"/>
            <a:ext cx="1143678" cy="436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/>
            <a:r>
              <a:rPr lang="en" sz="1000" b="1" dirty="0">
                <a:solidFill>
                  <a:srgbClr val="FF0000"/>
                </a:solidFill>
              </a:rPr>
              <a:t>Superheated Liquid</a:t>
            </a:r>
          </a:p>
        </p:txBody>
      </p:sp>
      <p:cxnSp>
        <p:nvCxnSpPr>
          <p:cNvPr id="69" name="Shape 69"/>
          <p:cNvCxnSpPr>
            <a:stCxn id="17" idx="0"/>
          </p:cNvCxnSpPr>
          <p:nvPr/>
        </p:nvCxnSpPr>
        <p:spPr>
          <a:xfrm flipV="1">
            <a:off x="6419045" y="4182255"/>
            <a:ext cx="1006252" cy="1236999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3" name="Shape 47"/>
          <p:cNvSpPr txBox="1">
            <a:spLocks/>
          </p:cNvSpPr>
          <p:nvPr/>
        </p:nvSpPr>
        <p:spPr bwMode="auto">
          <a:xfrm>
            <a:off x="2006915" y="115911"/>
            <a:ext cx="6931025" cy="732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spcBef>
                <a:spcPts val="0"/>
              </a:spcBef>
            </a:pPr>
            <a:r>
              <a:rPr lang="en" sz="3600" kern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Bubble Chamber Operation</a:t>
            </a:r>
            <a:endParaRPr lang="en" sz="360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Shape 51"/>
          <p:cNvSpPr txBox="1"/>
          <p:nvPr/>
        </p:nvSpPr>
        <p:spPr>
          <a:xfrm>
            <a:off x="788951" y="866855"/>
            <a:ext cx="2830010" cy="325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/>
            <a:r>
              <a:rPr lang="en" b="1">
                <a:solidFill>
                  <a:srgbClr val="000000"/>
                </a:solidFill>
              </a:rPr>
              <a:t>Phase diagram</a:t>
            </a:r>
          </a:p>
        </p:txBody>
      </p:sp>
      <p:sp>
        <p:nvSpPr>
          <p:cNvPr id="15" name="Shape 52"/>
          <p:cNvSpPr txBox="1"/>
          <p:nvPr/>
        </p:nvSpPr>
        <p:spPr>
          <a:xfrm>
            <a:off x="5129793" y="815324"/>
            <a:ext cx="2739197" cy="325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/>
            <a:r>
              <a:rPr lang="en" b="1" dirty="0">
                <a:solidFill>
                  <a:srgbClr val="000000"/>
                </a:solidFill>
              </a:rPr>
              <a:t>Gibbs free energy</a:t>
            </a:r>
          </a:p>
        </p:txBody>
      </p:sp>
      <p:sp>
        <p:nvSpPr>
          <p:cNvPr id="16" name="Shape 53"/>
          <p:cNvSpPr txBox="1"/>
          <p:nvPr/>
        </p:nvSpPr>
        <p:spPr>
          <a:xfrm>
            <a:off x="321972" y="5540287"/>
            <a:ext cx="3979572" cy="119536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en" dirty="0" smtClean="0">
                <a:solidFill>
                  <a:srgbClr val="000000"/>
                </a:solidFill>
              </a:rPr>
              <a:t>We now lower the pressure of the chamber carefully….starting from the pure liquid phase.</a:t>
            </a:r>
            <a:endParaRPr lang="en" dirty="0">
              <a:solidFill>
                <a:srgbClr val="000000"/>
              </a:solidFill>
            </a:endParaRPr>
          </a:p>
        </p:txBody>
      </p:sp>
      <p:sp>
        <p:nvSpPr>
          <p:cNvPr id="17" name="Shape 53"/>
          <p:cNvSpPr txBox="1"/>
          <p:nvPr/>
        </p:nvSpPr>
        <p:spPr>
          <a:xfrm>
            <a:off x="4312281" y="5419247"/>
            <a:ext cx="4213537" cy="119536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en" dirty="0" smtClean="0">
                <a:solidFill>
                  <a:srgbClr val="000000"/>
                </a:solidFill>
              </a:rPr>
              <a:t>This distorts the potential, leading to a </a:t>
            </a:r>
            <a:r>
              <a:rPr lang="en" b="1" dirty="0" smtClean="0">
                <a:solidFill>
                  <a:srgbClr val="FF0000"/>
                </a:solidFill>
              </a:rPr>
              <a:t>meta-stable</a:t>
            </a:r>
            <a:r>
              <a:rPr lang="en" b="1" dirty="0" smtClean="0">
                <a:solidFill>
                  <a:srgbClr val="0000FF"/>
                </a:solidFill>
              </a:rPr>
              <a:t>  </a:t>
            </a:r>
            <a:r>
              <a:rPr lang="en" dirty="0" smtClean="0">
                <a:solidFill>
                  <a:srgbClr val="000000"/>
                </a:solidFill>
              </a:rPr>
              <a:t>superheated liquid state. Unless sufficient energy is added, it will stay in meta-stable state.</a:t>
            </a:r>
            <a:endParaRPr lang="en" b="1" dirty="0">
              <a:solidFill>
                <a:srgbClr val="0000FF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09120" y="1392343"/>
            <a:ext cx="3784124" cy="4043985"/>
            <a:chOff x="509120" y="1392337"/>
            <a:chExt cx="3784124" cy="4043985"/>
          </a:xfrm>
        </p:grpSpPr>
        <p:pic>
          <p:nvPicPr>
            <p:cNvPr id="63" name="Shape 63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509120" y="1392337"/>
              <a:ext cx="3784124" cy="4043985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6" name="Straight Arrow Connector 5"/>
            <p:cNvCxnSpPr/>
            <p:nvPr/>
          </p:nvCxnSpPr>
          <p:spPr>
            <a:xfrm>
              <a:off x="2807595" y="3116687"/>
              <a:ext cx="0" cy="875764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83217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 descr="StoppingPowers"/>
          <p:cNvPicPr>
            <a:picLocks noChangeAspect="1" noChangeArrowheads="1"/>
          </p:cNvPicPr>
          <p:nvPr/>
        </p:nvPicPr>
        <p:blipFill>
          <a:blip r:embed="rId3" cstate="print"/>
          <a:srcRect t="10448" b="11940"/>
          <a:stretch>
            <a:fillRect/>
          </a:stretch>
        </p:blipFill>
        <p:spPr bwMode="auto">
          <a:xfrm>
            <a:off x="3029272" y="1052736"/>
            <a:ext cx="5791200" cy="449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16632"/>
            <a:ext cx="8153400" cy="752128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Bubble chambers as nuclear recoil detectors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7755" y="1166243"/>
            <a:ext cx="2971800" cy="42672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000" dirty="0" smtClean="0">
                <a:latin typeface="Candara" pitchFamily="34" charset="0"/>
              </a:rPr>
              <a:t>Thermodynamic parameters are chosen for sensitivity to nuclear recoils but not electron recoils.</a:t>
            </a:r>
          </a:p>
          <a:p>
            <a:pPr>
              <a:lnSpc>
                <a:spcPct val="90000"/>
              </a:lnSpc>
            </a:pPr>
            <a:endParaRPr lang="en-US" sz="2000" dirty="0" smtClean="0">
              <a:latin typeface="Candara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000" dirty="0" smtClean="0">
                <a:latin typeface="Candara" pitchFamily="34" charset="0"/>
              </a:rPr>
              <a:t>Better than 10</a:t>
            </a:r>
            <a:r>
              <a:rPr lang="en-US" sz="2000" baseline="30000" dirty="0" smtClean="0">
                <a:latin typeface="Candara" pitchFamily="34" charset="0"/>
              </a:rPr>
              <a:t>-10</a:t>
            </a:r>
            <a:r>
              <a:rPr lang="en-US" sz="2000" dirty="0" smtClean="0">
                <a:latin typeface="Candara" pitchFamily="34" charset="0"/>
              </a:rPr>
              <a:t> rejection of electron recoils (betas, gammas).</a:t>
            </a:r>
          </a:p>
          <a:p>
            <a:pPr>
              <a:lnSpc>
                <a:spcPct val="90000"/>
              </a:lnSpc>
            </a:pPr>
            <a:endParaRPr lang="en-US" sz="2000" dirty="0" smtClean="0">
              <a:latin typeface="Candara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000" dirty="0" smtClean="0">
                <a:latin typeface="Candara" pitchFamily="34" charset="0"/>
              </a:rPr>
              <a:t>Alphas are (were) a concern because bubble chambers are threshold detectors.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9552" y="5517232"/>
            <a:ext cx="813690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b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Take away message:    </a:t>
            </a:r>
          </a:p>
          <a:p>
            <a:pPr algn="ctr"/>
            <a:endParaRPr lang="en-CA" sz="800" b="1" u="sng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1000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 deposition depends on particle type. So can tune detector to be sensitive to certain types only. → Particle discrimination</a:t>
            </a:r>
            <a:endParaRPr lang="en-CA" sz="20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596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 idx="4294967295"/>
          </p:nvPr>
        </p:nvSpPr>
        <p:spPr>
          <a:xfrm>
            <a:off x="914400" y="115889"/>
            <a:ext cx="8229600" cy="563563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Principle of Operation: Bubble Chamber</a:t>
            </a:r>
          </a:p>
        </p:txBody>
      </p:sp>
      <p:sp>
        <p:nvSpPr>
          <p:cNvPr id="18454" name="Rectangle 28"/>
          <p:cNvSpPr>
            <a:spLocks noChangeArrowheads="1"/>
          </p:cNvSpPr>
          <p:nvPr/>
        </p:nvSpPr>
        <p:spPr bwMode="auto">
          <a:xfrm>
            <a:off x="4139952" y="5964809"/>
            <a:ext cx="484631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en-US" sz="2000" dirty="0" smtClean="0">
                <a:solidFill>
                  <a:prstClr val="black"/>
                </a:solidFill>
                <a:latin typeface="Candara" pitchFamily="34" charset="0"/>
              </a:rPr>
              <a:t>Raise pressure to stop bubble growth (100ms), reset chamber  (30sec)</a:t>
            </a:r>
            <a:endParaRPr lang="en-US" sz="2000" dirty="0">
              <a:solidFill>
                <a:prstClr val="black"/>
              </a:solidFill>
              <a:latin typeface="Candara" pitchFamily="34" charset="0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323528" y="908725"/>
            <a:ext cx="4680520" cy="2841354"/>
            <a:chOff x="2678188" y="1447800"/>
            <a:chExt cx="7132189" cy="5324417"/>
          </a:xfrm>
        </p:grpSpPr>
        <p:sp>
          <p:nvSpPr>
            <p:cNvPr id="18435" name="Rectangle 18"/>
            <p:cNvSpPr>
              <a:spLocks noChangeArrowheads="1"/>
            </p:cNvSpPr>
            <p:nvPr/>
          </p:nvSpPr>
          <p:spPr bwMode="auto">
            <a:xfrm>
              <a:off x="4601020" y="1447800"/>
              <a:ext cx="3040062" cy="4648199"/>
            </a:xfrm>
            <a:prstGeom prst="rect">
              <a:avLst/>
            </a:prstGeom>
            <a:solidFill>
              <a:srgbClr val="F25FFF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36" name="Oval 15"/>
            <p:cNvSpPr>
              <a:spLocks noChangeArrowheads="1"/>
            </p:cNvSpPr>
            <p:nvPr/>
          </p:nvSpPr>
          <p:spPr bwMode="auto">
            <a:xfrm>
              <a:off x="5444242" y="4171950"/>
              <a:ext cx="1303337" cy="1443038"/>
            </a:xfrm>
            <a:prstGeom prst="ellipse">
              <a:avLst/>
            </a:prstGeom>
            <a:solidFill>
              <a:srgbClr val="98DB00"/>
            </a:solidFill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>
                <a:solidFill>
                  <a:srgbClr val="F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37" name="Freeform 20"/>
            <p:cNvSpPr>
              <a:spLocks/>
            </p:cNvSpPr>
            <p:nvPr/>
          </p:nvSpPr>
          <p:spPr bwMode="auto">
            <a:xfrm>
              <a:off x="5299779" y="1447800"/>
              <a:ext cx="1592263" cy="1122363"/>
            </a:xfrm>
            <a:custGeom>
              <a:avLst/>
              <a:gdLst>
                <a:gd name="T0" fmla="*/ 48 w 528"/>
                <a:gd name="T1" fmla="*/ 480 h 480"/>
                <a:gd name="T2" fmla="*/ 0 w 528"/>
                <a:gd name="T3" fmla="*/ 432 h 480"/>
                <a:gd name="T4" fmla="*/ 96 w 528"/>
                <a:gd name="T5" fmla="*/ 336 h 480"/>
                <a:gd name="T6" fmla="*/ 0 w 528"/>
                <a:gd name="T7" fmla="*/ 240 h 480"/>
                <a:gd name="T8" fmla="*/ 96 w 528"/>
                <a:gd name="T9" fmla="*/ 144 h 480"/>
                <a:gd name="T10" fmla="*/ 48 w 528"/>
                <a:gd name="T11" fmla="*/ 96 h 480"/>
                <a:gd name="T12" fmla="*/ 0 w 528"/>
                <a:gd name="T13" fmla="*/ 48 h 480"/>
                <a:gd name="T14" fmla="*/ 48 w 528"/>
                <a:gd name="T15" fmla="*/ 0 h 480"/>
                <a:gd name="T16" fmla="*/ 480 w 528"/>
                <a:gd name="T17" fmla="*/ 0 h 480"/>
                <a:gd name="T18" fmla="*/ 528 w 528"/>
                <a:gd name="T19" fmla="*/ 48 h 480"/>
                <a:gd name="T20" fmla="*/ 432 w 528"/>
                <a:gd name="T21" fmla="*/ 144 h 480"/>
                <a:gd name="T22" fmla="*/ 528 w 528"/>
                <a:gd name="T23" fmla="*/ 240 h 480"/>
                <a:gd name="T24" fmla="*/ 432 w 528"/>
                <a:gd name="T25" fmla="*/ 336 h 480"/>
                <a:gd name="T26" fmla="*/ 528 w 528"/>
                <a:gd name="T27" fmla="*/ 432 h 480"/>
                <a:gd name="T28" fmla="*/ 480 w 528"/>
                <a:gd name="T29" fmla="*/ 480 h 480"/>
                <a:gd name="T30" fmla="*/ 48 w 528"/>
                <a:gd name="T31" fmla="*/ 480 h 48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28"/>
                <a:gd name="T49" fmla="*/ 0 h 480"/>
                <a:gd name="T50" fmla="*/ 528 w 528"/>
                <a:gd name="T51" fmla="*/ 480 h 48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28" h="480">
                  <a:moveTo>
                    <a:pt x="48" y="480"/>
                  </a:moveTo>
                  <a:lnTo>
                    <a:pt x="0" y="432"/>
                  </a:lnTo>
                  <a:lnTo>
                    <a:pt x="96" y="336"/>
                  </a:lnTo>
                  <a:lnTo>
                    <a:pt x="0" y="240"/>
                  </a:lnTo>
                  <a:lnTo>
                    <a:pt x="96" y="144"/>
                  </a:lnTo>
                  <a:lnTo>
                    <a:pt x="48" y="96"/>
                  </a:lnTo>
                  <a:lnTo>
                    <a:pt x="0" y="48"/>
                  </a:lnTo>
                  <a:lnTo>
                    <a:pt x="48" y="0"/>
                  </a:lnTo>
                  <a:lnTo>
                    <a:pt x="480" y="0"/>
                  </a:lnTo>
                  <a:lnTo>
                    <a:pt x="528" y="48"/>
                  </a:lnTo>
                  <a:lnTo>
                    <a:pt x="432" y="144"/>
                  </a:lnTo>
                  <a:lnTo>
                    <a:pt x="528" y="240"/>
                  </a:lnTo>
                  <a:lnTo>
                    <a:pt x="432" y="336"/>
                  </a:lnTo>
                  <a:lnTo>
                    <a:pt x="528" y="432"/>
                  </a:lnTo>
                  <a:lnTo>
                    <a:pt x="480" y="480"/>
                  </a:lnTo>
                  <a:lnTo>
                    <a:pt x="48" y="480"/>
                  </a:lnTo>
                  <a:close/>
                </a:path>
              </a:pathLst>
            </a:custGeom>
            <a:solidFill>
              <a:srgbClr val="3030FE"/>
            </a:solidFill>
            <a:ln w="38100" cmpd="sng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38" name="Rectangle 21"/>
            <p:cNvSpPr>
              <a:spLocks noChangeArrowheads="1"/>
            </p:cNvSpPr>
            <p:nvPr/>
          </p:nvSpPr>
          <p:spPr bwMode="auto">
            <a:xfrm>
              <a:off x="3272542" y="5775325"/>
              <a:ext cx="1736725" cy="320675"/>
            </a:xfrm>
            <a:prstGeom prst="rect">
              <a:avLst/>
            </a:prstGeom>
            <a:solidFill>
              <a:srgbClr val="F25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39" name="Line 22"/>
            <p:cNvSpPr>
              <a:spLocks noChangeShapeType="1"/>
            </p:cNvSpPr>
            <p:nvPr/>
          </p:nvSpPr>
          <p:spPr bwMode="auto">
            <a:xfrm>
              <a:off x="3272542" y="6096000"/>
              <a:ext cx="173672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40" name="Line 23"/>
            <p:cNvSpPr>
              <a:spLocks noChangeShapeType="1"/>
            </p:cNvSpPr>
            <p:nvPr/>
          </p:nvSpPr>
          <p:spPr bwMode="auto">
            <a:xfrm>
              <a:off x="3272542" y="5775325"/>
              <a:ext cx="130333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41" name="Text Box 7"/>
            <p:cNvSpPr txBox="1">
              <a:spLocks noChangeArrowheads="1"/>
            </p:cNvSpPr>
            <p:nvPr/>
          </p:nvSpPr>
          <p:spPr bwMode="auto">
            <a:xfrm>
              <a:off x="7700079" y="1810542"/>
              <a:ext cx="1945824" cy="1211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Buffer fluid</a:t>
              </a:r>
            </a:p>
            <a:p>
              <a:r>
                <a:rPr lang="en-US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(water)</a:t>
              </a:r>
              <a:endPara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42" name="Text Box 8"/>
            <p:cNvSpPr txBox="1">
              <a:spLocks noChangeArrowheads="1"/>
            </p:cNvSpPr>
            <p:nvPr/>
          </p:nvSpPr>
          <p:spPr bwMode="auto">
            <a:xfrm>
              <a:off x="2678188" y="4239388"/>
              <a:ext cx="1688367" cy="1211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Hydraulic</a:t>
              </a:r>
            </a:p>
            <a:p>
              <a:r>
                <a:rPr lang="en-US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fluid</a:t>
              </a:r>
              <a:endPara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43" name="Text Box 9"/>
            <p:cNvSpPr txBox="1">
              <a:spLocks noChangeArrowheads="1"/>
            </p:cNvSpPr>
            <p:nvPr/>
          </p:nvSpPr>
          <p:spPr bwMode="auto">
            <a:xfrm>
              <a:off x="7867974" y="3969510"/>
              <a:ext cx="1942403" cy="1211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Target fluid</a:t>
              </a:r>
              <a:endPara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(CF</a:t>
              </a:r>
              <a:r>
                <a:rPr lang="en-US" baseline="-250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I/C</a:t>
              </a:r>
              <a:r>
                <a:rPr lang="en-US" baseline="-250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r>
                <a:rPr lang="en-US" baseline="-250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r>
                <a:rPr lang="en-US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44" name="Line 26"/>
            <p:cNvSpPr>
              <a:spLocks noChangeShapeType="1"/>
            </p:cNvSpPr>
            <p:nvPr/>
          </p:nvSpPr>
          <p:spPr bwMode="auto">
            <a:xfrm flipH="1">
              <a:off x="3204279" y="6248400"/>
              <a:ext cx="1066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45" name="Text Box 27"/>
            <p:cNvSpPr txBox="1">
              <a:spLocks noChangeArrowheads="1"/>
            </p:cNvSpPr>
            <p:nvPr/>
          </p:nvSpPr>
          <p:spPr bwMode="auto">
            <a:xfrm>
              <a:off x="4339345" y="6080125"/>
              <a:ext cx="3427541" cy="6920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to </a:t>
              </a:r>
              <a:r>
                <a:rPr lang="en-US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hydraulic controller</a:t>
              </a:r>
              <a:endPara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46" name="Line 28"/>
            <p:cNvSpPr>
              <a:spLocks noChangeShapeType="1"/>
            </p:cNvSpPr>
            <p:nvPr/>
          </p:nvSpPr>
          <p:spPr bwMode="auto">
            <a:xfrm>
              <a:off x="5177542" y="1447800"/>
              <a:ext cx="1828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47" name="Rectangle 17"/>
            <p:cNvSpPr>
              <a:spLocks noChangeArrowheads="1"/>
            </p:cNvSpPr>
            <p:nvPr/>
          </p:nvSpPr>
          <p:spPr bwMode="auto">
            <a:xfrm>
              <a:off x="5444242" y="2514600"/>
              <a:ext cx="1303337" cy="1017588"/>
            </a:xfrm>
            <a:prstGeom prst="rect">
              <a:avLst/>
            </a:prstGeom>
            <a:solidFill>
              <a:srgbClr val="3030FE"/>
            </a:solidFill>
            <a:ln w="5715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48" name="Rectangle 16"/>
            <p:cNvSpPr>
              <a:spLocks noChangeArrowheads="1"/>
            </p:cNvSpPr>
            <p:nvPr/>
          </p:nvSpPr>
          <p:spPr bwMode="auto">
            <a:xfrm>
              <a:off x="5444242" y="3211513"/>
              <a:ext cx="1303337" cy="1762125"/>
            </a:xfrm>
            <a:prstGeom prst="rect">
              <a:avLst/>
            </a:prstGeom>
            <a:solidFill>
              <a:srgbClr val="98DB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49" name="Line 31"/>
            <p:cNvSpPr>
              <a:spLocks noChangeShapeType="1"/>
            </p:cNvSpPr>
            <p:nvPr/>
          </p:nvSpPr>
          <p:spPr bwMode="auto">
            <a:xfrm flipV="1">
              <a:off x="6747579" y="2971800"/>
              <a:ext cx="0" cy="200183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50" name="Line 30"/>
            <p:cNvSpPr>
              <a:spLocks noChangeShapeType="1"/>
            </p:cNvSpPr>
            <p:nvPr/>
          </p:nvSpPr>
          <p:spPr bwMode="auto">
            <a:xfrm flipV="1">
              <a:off x="5444242" y="2971800"/>
              <a:ext cx="0" cy="200183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51" name="Line 32"/>
            <p:cNvSpPr>
              <a:spLocks noChangeShapeType="1"/>
            </p:cNvSpPr>
            <p:nvPr/>
          </p:nvSpPr>
          <p:spPr bwMode="auto">
            <a:xfrm flipV="1">
              <a:off x="5444242" y="2570163"/>
              <a:ext cx="0" cy="40163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52" name="Line 33"/>
            <p:cNvSpPr>
              <a:spLocks noChangeShapeType="1"/>
            </p:cNvSpPr>
            <p:nvPr/>
          </p:nvSpPr>
          <p:spPr bwMode="auto">
            <a:xfrm flipV="1">
              <a:off x="6747579" y="2570163"/>
              <a:ext cx="0" cy="40163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53" name="Line 12"/>
            <p:cNvSpPr>
              <a:spLocks noChangeShapeType="1"/>
            </p:cNvSpPr>
            <p:nvPr/>
          </p:nvSpPr>
          <p:spPr bwMode="auto">
            <a:xfrm flipH="1" flipV="1">
              <a:off x="6625342" y="4419600"/>
              <a:ext cx="1066800" cy="228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55" name="Line 12"/>
            <p:cNvSpPr>
              <a:spLocks noChangeShapeType="1"/>
            </p:cNvSpPr>
            <p:nvPr/>
          </p:nvSpPr>
          <p:spPr bwMode="auto">
            <a:xfrm flipH="1" flipV="1">
              <a:off x="4347279" y="3352800"/>
              <a:ext cx="1066800" cy="228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56" name="Text Box 8"/>
            <p:cNvSpPr txBox="1">
              <a:spLocks noChangeArrowheads="1"/>
            </p:cNvSpPr>
            <p:nvPr/>
          </p:nvSpPr>
          <p:spPr bwMode="auto">
            <a:xfrm>
              <a:off x="2743200" y="2623418"/>
              <a:ext cx="1832679" cy="1211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Synthetic silica jar</a:t>
              </a:r>
            </a:p>
          </p:txBody>
        </p:sp>
        <p:sp>
          <p:nvSpPr>
            <p:cNvPr id="18457" name="Line 12"/>
            <p:cNvSpPr>
              <a:spLocks noChangeShapeType="1"/>
            </p:cNvSpPr>
            <p:nvPr/>
          </p:nvSpPr>
          <p:spPr bwMode="auto">
            <a:xfrm flipH="1">
              <a:off x="4271079" y="4495800"/>
              <a:ext cx="685800" cy="3810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58" name="Line 12"/>
            <p:cNvSpPr>
              <a:spLocks noChangeShapeType="1"/>
            </p:cNvSpPr>
            <p:nvPr/>
          </p:nvSpPr>
          <p:spPr bwMode="auto">
            <a:xfrm flipH="1">
              <a:off x="6557079" y="2438400"/>
              <a:ext cx="1143000" cy="228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32" name="Picture 6" descr="expansion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36332" y="842280"/>
            <a:ext cx="4188196" cy="2628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Rectangle 28"/>
          <p:cNvSpPr>
            <a:spLocks noChangeArrowheads="1"/>
          </p:cNvSpPr>
          <p:nvPr/>
        </p:nvSpPr>
        <p:spPr bwMode="auto">
          <a:xfrm>
            <a:off x="1376141" y="4654818"/>
            <a:ext cx="561926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n-US" sz="2000" dirty="0" smtClean="0">
                <a:solidFill>
                  <a:srgbClr val="0000FF"/>
                </a:solidFill>
                <a:latin typeface="Candara" pitchFamily="34" charset="0"/>
              </a:rPr>
              <a:t>See </a:t>
            </a:r>
            <a:r>
              <a:rPr lang="en-US" sz="2000" dirty="0">
                <a:solidFill>
                  <a:srgbClr val="0000FF"/>
                </a:solidFill>
                <a:latin typeface="Candara" pitchFamily="34" charset="0"/>
              </a:rPr>
              <a:t>the </a:t>
            </a:r>
            <a:r>
              <a:rPr lang="en-US" sz="2000" dirty="0" smtClean="0">
                <a:solidFill>
                  <a:srgbClr val="0000FF"/>
                </a:solidFill>
                <a:latin typeface="Candara" pitchFamily="34" charset="0"/>
              </a:rPr>
              <a:t>bubble:</a:t>
            </a:r>
            <a:endParaRPr lang="en-US" sz="2000" dirty="0">
              <a:solidFill>
                <a:srgbClr val="0000FF"/>
              </a:solidFill>
              <a:latin typeface="Candara" pitchFamily="34" charset="0"/>
            </a:endParaRPr>
          </a:p>
          <a:p>
            <a:pPr marL="628650" lvl="1" indent="-17780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FF"/>
                </a:solidFill>
                <a:latin typeface="Candara" pitchFamily="34" charset="0"/>
              </a:rPr>
              <a:t>Cameras trigger. record position, multiplicity</a:t>
            </a:r>
            <a:endParaRPr lang="en-US" sz="2000" dirty="0">
              <a:solidFill>
                <a:srgbClr val="0000FF"/>
              </a:solidFill>
              <a:latin typeface="Candara" pitchFamily="34" charset="0"/>
            </a:endParaRPr>
          </a:p>
          <a:p>
            <a:pPr marL="628650" lvl="1" indent="-17780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FF"/>
                </a:solidFill>
                <a:latin typeface="Candara" pitchFamily="34" charset="0"/>
              </a:rPr>
              <a:t>Microphones record acoustic trace</a:t>
            </a:r>
          </a:p>
          <a:p>
            <a:pPr marL="628650" lvl="1" indent="-17780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FF"/>
                </a:solidFill>
                <a:latin typeface="Candara" pitchFamily="34" charset="0"/>
              </a:rPr>
              <a:t>Fast pressure transducer recording</a:t>
            </a:r>
            <a:r>
              <a:rPr lang="en-US" sz="2000" dirty="0" smtClean="0">
                <a:solidFill>
                  <a:prstClr val="black"/>
                </a:solidFill>
                <a:latin typeface="Candara" pitchFamily="34" charset="0"/>
              </a:rPr>
              <a:t>.</a:t>
            </a:r>
            <a:endParaRPr lang="en-US" sz="2000" dirty="0">
              <a:solidFill>
                <a:prstClr val="black"/>
              </a:solidFill>
              <a:latin typeface="Candara" pitchFamily="34" charset="0"/>
            </a:endParaRPr>
          </a:p>
        </p:txBody>
      </p:sp>
      <p:sp>
        <p:nvSpPr>
          <p:cNvPr id="37" name="Rectangle 28"/>
          <p:cNvSpPr>
            <a:spLocks noChangeArrowheads="1"/>
          </p:cNvSpPr>
          <p:nvPr/>
        </p:nvSpPr>
        <p:spPr bwMode="auto">
          <a:xfrm>
            <a:off x="407564" y="3861048"/>
            <a:ext cx="33217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prstClr val="black"/>
                </a:solidFill>
                <a:latin typeface="Candara" pitchFamily="34" charset="0"/>
              </a:rPr>
              <a:t>L</a:t>
            </a:r>
            <a:r>
              <a:rPr lang="en-US" sz="2000" dirty="0" smtClean="0">
                <a:solidFill>
                  <a:prstClr val="black"/>
                </a:solidFill>
                <a:latin typeface="Candara" pitchFamily="34" charset="0"/>
              </a:rPr>
              <a:t>ower the pressure to a superheated state.</a:t>
            </a:r>
            <a:endParaRPr lang="en-US" sz="2000" dirty="0">
              <a:solidFill>
                <a:prstClr val="black"/>
              </a:solidFill>
              <a:latin typeface="Candara" pitchFamily="34" charset="0"/>
            </a:endParaRPr>
          </a:p>
        </p:txBody>
      </p:sp>
      <p:sp>
        <p:nvSpPr>
          <p:cNvPr id="2" name="Right Brace 1"/>
          <p:cNvSpPr/>
          <p:nvPr/>
        </p:nvSpPr>
        <p:spPr>
          <a:xfrm rot="5400000">
            <a:off x="5905614" y="3444052"/>
            <a:ext cx="249097" cy="612067"/>
          </a:xfrm>
          <a:prstGeom prst="rightBrace">
            <a:avLst>
              <a:gd name="adj1" fmla="val 37193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>
              <a:solidFill>
                <a:prstClr val="black"/>
              </a:solidFill>
            </a:endParaRPr>
          </a:p>
        </p:txBody>
      </p:sp>
      <p:cxnSp>
        <p:nvCxnSpPr>
          <p:cNvPr id="4" name="Straight Arrow Connector 3"/>
          <p:cNvCxnSpPr>
            <a:stCxn id="37" idx="3"/>
          </p:cNvCxnSpPr>
          <p:nvPr/>
        </p:nvCxnSpPr>
        <p:spPr>
          <a:xfrm flipV="1">
            <a:off x="3729340" y="3907717"/>
            <a:ext cx="2138804" cy="30727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6053070" y="3874627"/>
            <a:ext cx="1177360" cy="1173892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ight Brace 38"/>
          <p:cNvSpPr/>
          <p:nvPr/>
        </p:nvSpPr>
        <p:spPr>
          <a:xfrm rot="5400000">
            <a:off x="8555703" y="3444052"/>
            <a:ext cx="249097" cy="612067"/>
          </a:xfrm>
          <a:prstGeom prst="rightBrace">
            <a:avLst>
              <a:gd name="adj1" fmla="val 37193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>
              <a:solidFill>
                <a:prstClr val="black"/>
              </a:solidFill>
            </a:endParaRPr>
          </a:p>
        </p:txBody>
      </p:sp>
      <p:sp>
        <p:nvSpPr>
          <p:cNvPr id="40" name="Right Brace 39"/>
          <p:cNvSpPr/>
          <p:nvPr/>
        </p:nvSpPr>
        <p:spPr>
          <a:xfrm rot="5400000">
            <a:off x="7154780" y="2914972"/>
            <a:ext cx="262675" cy="1683805"/>
          </a:xfrm>
          <a:prstGeom prst="rightBrace">
            <a:avLst>
              <a:gd name="adj1" fmla="val 37193"/>
              <a:gd name="adj2" fmla="val 50000"/>
            </a:avLst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>
              <a:solidFill>
                <a:prstClr val="black"/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 flipV="1">
            <a:off x="7092280" y="3888203"/>
            <a:ext cx="1440160" cy="21603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977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90153"/>
            <a:ext cx="9164903" cy="5801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874524" y="835985"/>
            <a:ext cx="25314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b="1" dirty="0">
                <a:solidFill>
                  <a:srgbClr val="FFFFFF"/>
                </a:solidFill>
              </a:rPr>
              <a:t>100fps stereo images</a:t>
            </a:r>
          </a:p>
        </p:txBody>
      </p:sp>
      <p:sp>
        <p:nvSpPr>
          <p:cNvPr id="3" name="Rectangle 2"/>
          <p:cNvSpPr/>
          <p:nvPr/>
        </p:nvSpPr>
        <p:spPr>
          <a:xfrm>
            <a:off x="5591937" y="694317"/>
            <a:ext cx="23904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>
                <a:solidFill>
                  <a:srgbClr val="0000FF"/>
                </a:solidFill>
              </a:rPr>
              <a:t>Acoustic Transducers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5599347" y="3437517"/>
            <a:ext cx="28393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>
                <a:solidFill>
                  <a:srgbClr val="FF0000"/>
                </a:solidFill>
              </a:rPr>
              <a:t>Fast Pressure Transducer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07583" y="6323527"/>
            <a:ext cx="3583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rgbClr val="000000"/>
                </a:solidFill>
              </a:rPr>
              <a:t>Screen Display during operations</a:t>
            </a:r>
            <a:endParaRPr lang="en-CA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18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420944" y="165456"/>
            <a:ext cx="3648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dirty="0" smtClean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Two example events recorded</a:t>
            </a:r>
            <a:endParaRPr lang="en-CA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146478" y="411679"/>
            <a:ext cx="261257" cy="3641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07659" y="6179648"/>
            <a:ext cx="2503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dirty="0" smtClean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Single Bubble event</a:t>
            </a:r>
            <a:endParaRPr lang="en-CA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75370" y="6149821"/>
            <a:ext cx="1844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</a:t>
            </a:r>
            <a:r>
              <a:rPr lang="en-CA" dirty="0" smtClean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eutron event</a:t>
            </a:r>
            <a:endParaRPr lang="en-CA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slide 22 left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99247" y="762524"/>
            <a:ext cx="3578187" cy="5274624"/>
          </a:xfrm>
          <a:prstGeom prst="rect">
            <a:avLst/>
          </a:prstGeom>
        </p:spPr>
      </p:pic>
      <p:pic>
        <p:nvPicPr>
          <p:cNvPr id="3" name="slide 22 right.wmv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557808" y="744192"/>
            <a:ext cx="3530137" cy="5373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585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5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  <p:bldLst>
      <p:bldP spid="8" grpId="0"/>
      <p:bldP spid="9" grpId="0"/>
      <p:bldP spid="1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144463" y="6557965"/>
            <a:ext cx="3516312" cy="273051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  <a:latin typeface="Arial" charset="0"/>
              </a:rPr>
              <a:t>McGill      February 22,  2012           </a:t>
            </a:r>
          </a:p>
        </p:txBody>
      </p:sp>
      <p:sp>
        <p:nvSpPr>
          <p:cNvPr id="794626" name="Text Box 2"/>
          <p:cNvSpPr txBox="1">
            <a:spLocks noChangeArrowheads="1"/>
          </p:cNvSpPr>
          <p:nvPr/>
        </p:nvSpPr>
        <p:spPr bwMode="auto">
          <a:xfrm>
            <a:off x="168275" y="2393677"/>
            <a:ext cx="8801100" cy="1409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79998" tIns="179998" rIns="179998" bIns="179998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CA" altLang="en-US" sz="3600" dirty="0" smtClean="0">
                <a:solidFill>
                  <a:srgbClr val="00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Background Mitigation Strategies</a:t>
            </a:r>
            <a:endParaRPr lang="en-CA" altLang="en-US" sz="3600" dirty="0">
              <a:solidFill>
                <a:srgbClr val="00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CA" altLang="en-US" sz="3200" dirty="0">
              <a:solidFill>
                <a:srgbClr val="00FFFF"/>
              </a:solidFill>
              <a:latin typeface="Times New Roman" panose="02020603050405020304" pitchFamily="18" charset="0"/>
              <a:ea typeface="ヒラギノ角ゴ ProN W3" charset="-12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631041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0771" name="Rectangle 3"/>
          <p:cNvSpPr>
            <a:spLocks noGrp="1" noChangeArrowheads="1"/>
          </p:cNvSpPr>
          <p:nvPr>
            <p:ph type="title"/>
          </p:nvPr>
        </p:nvSpPr>
        <p:spPr>
          <a:xfrm>
            <a:off x="397823" y="8"/>
            <a:ext cx="8229600" cy="114300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42000"/>
                  </a:schemeClr>
                </a:solidFill>
              </a14:hiddenFill>
            </a:ext>
          </a:extLst>
        </p:spPr>
        <p:txBody>
          <a:bodyPr/>
          <a:lstStyle/>
          <a:p>
            <a:r>
              <a:rPr lang="en-US" altLang="en-US" sz="2000" dirty="0" smtClean="0">
                <a:solidFill>
                  <a:srgbClr val="FFFF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Scientific Questions being addressed at SNOLAB</a:t>
            </a:r>
            <a:endParaRPr lang="en-US" altLang="en-US" sz="2000" dirty="0">
              <a:solidFill>
                <a:srgbClr val="FFFFC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85019" y="1138448"/>
            <a:ext cx="2725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CA" dirty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Neutrino properties</a:t>
            </a:r>
            <a:endParaRPr lang="en-CA" dirty="0">
              <a:solidFill>
                <a:srgbClr val="FFFF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5019" y="3288276"/>
            <a:ext cx="5925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CA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</a:t>
            </a:r>
            <a:r>
              <a:rPr lang="en-CA" dirty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ark </a:t>
            </a:r>
            <a:r>
              <a:rPr lang="en-CA" dirty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matter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85019" y="4117724"/>
            <a:ext cx="4636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CA" dirty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Processes in Supernova explosions?</a:t>
            </a:r>
            <a:endParaRPr lang="en-CA" dirty="0">
              <a:solidFill>
                <a:srgbClr val="FFFF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1269" y="1544343"/>
            <a:ext cx="68164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CA" dirty="0" smtClean="0">
                <a:solidFill>
                  <a:srgbClr val="FFFF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Double Beta Decay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CA" dirty="0">
              <a:solidFill>
                <a:srgbClr val="FFFFC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CA" dirty="0" smtClean="0">
                <a:solidFill>
                  <a:srgbClr val="FFFF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Solar neutrinos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CA" dirty="0">
              <a:solidFill>
                <a:srgbClr val="FFFFC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CA" dirty="0" smtClean="0">
                <a:solidFill>
                  <a:srgbClr val="FFFF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 neutrinos …</a:t>
            </a:r>
            <a:endParaRPr lang="en-CA" dirty="0">
              <a:solidFill>
                <a:srgbClr val="FFFFC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32149" y="5394196"/>
            <a:ext cx="72439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CA" dirty="0" smtClean="0">
                <a:solidFill>
                  <a:srgbClr val="FFFF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Non particle physics applications: Engineering, Seismicity, Biology </a:t>
            </a:r>
            <a:r>
              <a:rPr lang="en-CA" dirty="0" smtClean="0">
                <a:solidFill>
                  <a:srgbClr val="FFFF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extreme </a:t>
            </a:r>
            <a:r>
              <a:rPr lang="en-CA" dirty="0" smtClean="0">
                <a:solidFill>
                  <a:srgbClr val="FFFF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locations</a:t>
            </a:r>
            <a:r>
              <a:rPr lang="en-CA" dirty="0" smtClean="0">
                <a:solidFill>
                  <a:srgbClr val="FFFF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Genetic studies in absence of cosmic rays….</a:t>
            </a:r>
            <a:endParaRPr lang="en-CA" dirty="0">
              <a:solidFill>
                <a:srgbClr val="FFFFC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96905" y="5855861"/>
            <a:ext cx="662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CA" dirty="0" smtClean="0">
                <a:solidFill>
                  <a:srgbClr val="FFFF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…</a:t>
            </a:r>
            <a:endParaRPr lang="en-CA" dirty="0">
              <a:solidFill>
                <a:srgbClr val="FFFFC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209453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Shape 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7723" y="1378043"/>
            <a:ext cx="6149676" cy="4272513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Shape 87"/>
          <p:cNvSpPr txBox="1"/>
          <p:nvPr/>
        </p:nvSpPr>
        <p:spPr>
          <a:xfrm>
            <a:off x="6143222" y="1902796"/>
            <a:ext cx="3181082" cy="322299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en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Threshold attainable with 10</a:t>
            </a:r>
            <a:r>
              <a:rPr lang="en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-10</a:t>
            </a:r>
            <a:r>
              <a:rPr lang="en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gamma rejection is:</a:t>
            </a:r>
          </a:p>
          <a:p>
            <a:endParaRPr lang="en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~3 keV with C</a:t>
            </a:r>
            <a:r>
              <a:rPr lang="e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en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 11 keV with CF</a:t>
            </a:r>
            <a:r>
              <a:rPr lang="en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endParaRPr lang="en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8" name="Shape 88"/>
          <p:cNvSpPr txBox="1"/>
          <p:nvPr/>
        </p:nvSpPr>
        <p:spPr>
          <a:xfrm>
            <a:off x="298085" y="202192"/>
            <a:ext cx="7892878" cy="12144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/>
            <a:r>
              <a:rPr lang="en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Threshold detector</a:t>
            </a:r>
            <a:r>
              <a:rPr lang="en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en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can choose superheat parameters (T, P) so that the bubble chamber is blind to electronic recoils (10</a:t>
            </a:r>
            <a:r>
              <a:rPr lang="en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-10 </a:t>
            </a:r>
            <a:r>
              <a:rPr lang="en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rejection or better)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53795" y="4327299"/>
            <a:ext cx="785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>
                <a:solidFill>
                  <a:srgbClr val="000000"/>
                </a:solidFill>
              </a:rPr>
              <a:t>C</a:t>
            </a:r>
            <a:r>
              <a:rPr lang="en-CA" b="1" baseline="-25000" dirty="0" smtClean="0">
                <a:solidFill>
                  <a:srgbClr val="000000"/>
                </a:solidFill>
              </a:rPr>
              <a:t>3</a:t>
            </a:r>
            <a:r>
              <a:rPr lang="en-CA" b="1" dirty="0" smtClean="0">
                <a:solidFill>
                  <a:srgbClr val="000000"/>
                </a:solidFill>
              </a:rPr>
              <a:t>F</a:t>
            </a:r>
            <a:r>
              <a:rPr lang="en-CA" b="1" baseline="-25000" dirty="0" smtClean="0">
                <a:solidFill>
                  <a:srgbClr val="000000"/>
                </a:solidFill>
              </a:rPr>
              <a:t>8</a:t>
            </a:r>
            <a:endParaRPr lang="en-CA" b="1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10758" y="3204689"/>
            <a:ext cx="785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>
                <a:solidFill>
                  <a:srgbClr val="000000"/>
                </a:solidFill>
              </a:rPr>
              <a:t>CF</a:t>
            </a:r>
            <a:r>
              <a:rPr lang="en-CA" b="1" baseline="-25000" dirty="0" smtClean="0">
                <a:solidFill>
                  <a:srgbClr val="000000"/>
                </a:solidFill>
              </a:rPr>
              <a:t>3</a:t>
            </a:r>
            <a:r>
              <a:rPr lang="en-CA" b="1" dirty="0" smtClean="0">
                <a:solidFill>
                  <a:srgbClr val="000000"/>
                </a:solidFill>
              </a:rPr>
              <a:t>I</a:t>
            </a:r>
            <a:endParaRPr lang="en-CA" b="1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2819" y="5694853"/>
            <a:ext cx="77768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Excellent </a:t>
            </a:r>
            <a:r>
              <a: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electron/gamma rejection has been demonstrated.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baseline="-25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baseline="-25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can reach lower thresholds than CF</a:t>
            </a:r>
            <a:r>
              <a:rPr lang="en-US" baseline="-25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for same rejection.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lower threshold extends the sensitivity to lower mass WIMPs.</a:t>
            </a:r>
          </a:p>
        </p:txBody>
      </p:sp>
    </p:spTree>
    <p:extLst>
      <p:ext uri="{BB962C8B-B14F-4D97-AF65-F5344CB8AC3E}">
        <p14:creationId xmlns:p14="http://schemas.microsoft.com/office/powerpoint/2010/main" val="2275615566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Picture 9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65" r="19765" b="39681"/>
          <a:stretch/>
        </p:blipFill>
        <p:spPr>
          <a:xfrm>
            <a:off x="0" y="3888432"/>
            <a:ext cx="9144000" cy="2996952"/>
          </a:xfrm>
          <a:prstGeom prst="rect">
            <a:avLst/>
          </a:prstGeom>
        </p:spPr>
      </p:pic>
      <p:pic>
        <p:nvPicPr>
          <p:cNvPr id="15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26268" y="582532"/>
            <a:ext cx="4154253" cy="3278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764704"/>
            <a:ext cx="5029200" cy="2740496"/>
          </a:xfrm>
        </p:spPr>
        <p:txBody>
          <a:bodyPr>
            <a:normAutofit lnSpcReduction="10000"/>
          </a:bodyPr>
          <a:lstStyle/>
          <a:p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Discovery by PICASSO of acoustic discrimination against alphas (</a:t>
            </a:r>
            <a:r>
              <a:rPr lang="en-US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Aubin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et al., New J. Phys.10:103017, 2008)</a:t>
            </a:r>
          </a:p>
          <a:p>
            <a:pPr lvl="1"/>
            <a:r>
              <a:rPr lang="en-US" sz="1600" b="1" dirty="0">
                <a:latin typeface="Candara" pitchFamily="34" charset="0"/>
              </a:rPr>
              <a:t>Nuclear recoils </a:t>
            </a:r>
            <a:r>
              <a:rPr lang="en-US" sz="1600" dirty="0">
                <a:latin typeface="Candara" pitchFamily="34" charset="0"/>
              </a:rPr>
              <a:t>deposit </a:t>
            </a:r>
            <a:r>
              <a:rPr lang="en-US" sz="1600" dirty="0" smtClean="0">
                <a:latin typeface="Candara" pitchFamily="34" charset="0"/>
              </a:rPr>
              <a:t>their energy </a:t>
            </a:r>
            <a:r>
              <a:rPr lang="en-US" sz="1600" dirty="0">
                <a:latin typeface="Candara" pitchFamily="34" charset="0"/>
              </a:rPr>
              <a:t>over tens of nanometers.</a:t>
            </a:r>
            <a:endParaRPr lang="en-US" sz="2000" dirty="0">
              <a:latin typeface="Candara" pitchFamily="34" charset="0"/>
              <a:sym typeface="Symbol" pitchFamily="18" charset="2"/>
            </a:endParaRPr>
          </a:p>
          <a:p>
            <a:pPr lvl="1"/>
            <a:r>
              <a:rPr lang="en-US" sz="1600" b="1" dirty="0" smtClean="0">
                <a:latin typeface="Candara" pitchFamily="34" charset="0"/>
              </a:rPr>
              <a:t>Alphas</a:t>
            </a:r>
            <a:r>
              <a:rPr lang="en-US" sz="1600" dirty="0" smtClean="0">
                <a:latin typeface="Candara" pitchFamily="34" charset="0"/>
              </a:rPr>
              <a:t> deposit their energy over tens of microns.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In bubble chambers alphas are several times louder due to the expansion rate difference.</a:t>
            </a:r>
          </a:p>
        </p:txBody>
      </p:sp>
      <p:sp>
        <p:nvSpPr>
          <p:cNvPr id="412" name="Oval 411"/>
          <p:cNvSpPr/>
          <p:nvPr/>
        </p:nvSpPr>
        <p:spPr>
          <a:xfrm>
            <a:off x="7406857" y="4814089"/>
            <a:ext cx="290475" cy="290475"/>
          </a:xfrm>
          <a:prstGeom prst="ellipse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</a:gra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glow rad="101600">
              <a:schemeClr val="accent6">
                <a:lumMod val="60000"/>
                <a:lumOff val="40000"/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softEdge rad="381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10" name="Oval 409"/>
          <p:cNvSpPr/>
          <p:nvPr/>
        </p:nvSpPr>
        <p:spPr>
          <a:xfrm>
            <a:off x="7084948" y="4914917"/>
            <a:ext cx="290475" cy="290475"/>
          </a:xfrm>
          <a:prstGeom prst="ellipse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</a:gra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glow rad="101600">
              <a:schemeClr val="accent6">
                <a:lumMod val="60000"/>
                <a:lumOff val="40000"/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softEdge rad="381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Group 134"/>
          <p:cNvGrpSpPr>
            <a:grpSpLocks/>
          </p:cNvGrpSpPr>
          <p:nvPr/>
        </p:nvGrpSpPr>
        <p:grpSpPr bwMode="auto">
          <a:xfrm>
            <a:off x="2193086" y="4576771"/>
            <a:ext cx="847725" cy="779463"/>
            <a:chOff x="1153201" y="3268016"/>
            <a:chExt cx="848302" cy="779642"/>
          </a:xfrm>
        </p:grpSpPr>
        <p:grpSp>
          <p:nvGrpSpPr>
            <p:cNvPr id="6" name="Group 14"/>
            <p:cNvGrpSpPr>
              <a:grpSpLocks/>
            </p:cNvGrpSpPr>
            <p:nvPr/>
          </p:nvGrpSpPr>
          <p:grpSpPr bwMode="auto">
            <a:xfrm>
              <a:off x="1172805" y="3363892"/>
              <a:ext cx="292756" cy="291299"/>
              <a:chOff x="1085911" y="3095726"/>
              <a:chExt cx="292756" cy="291299"/>
            </a:xfrm>
          </p:grpSpPr>
          <p:sp>
            <p:nvSpPr>
              <p:cNvPr id="16" name="Oval 15"/>
              <p:cNvSpPr>
                <a:spLocks noChangeArrowheads="1"/>
              </p:cNvSpPr>
              <p:nvPr/>
            </p:nvSpPr>
            <p:spPr bwMode="auto">
              <a:xfrm>
                <a:off x="1139381" y="3095122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" name="Oval 16"/>
              <p:cNvSpPr>
                <a:spLocks noChangeArrowheads="1"/>
              </p:cNvSpPr>
              <p:nvPr/>
            </p:nvSpPr>
            <p:spPr bwMode="auto">
              <a:xfrm>
                <a:off x="1218810" y="3145934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8" name="Oval 17"/>
              <p:cNvSpPr>
                <a:spLocks noChangeArrowheads="1"/>
              </p:cNvSpPr>
              <p:nvPr/>
            </p:nvSpPr>
            <p:spPr bwMode="auto">
              <a:xfrm>
                <a:off x="1085370" y="3179278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9" name="Oval 18"/>
              <p:cNvSpPr>
                <a:spLocks noChangeArrowheads="1"/>
              </p:cNvSpPr>
              <p:nvPr/>
            </p:nvSpPr>
            <p:spPr bwMode="auto">
              <a:xfrm>
                <a:off x="1153679" y="3226914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Group 19"/>
            <p:cNvGrpSpPr>
              <a:grpSpLocks/>
            </p:cNvGrpSpPr>
            <p:nvPr/>
          </p:nvGrpSpPr>
          <p:grpSpPr bwMode="auto">
            <a:xfrm>
              <a:off x="1313792" y="3341650"/>
              <a:ext cx="292756" cy="291299"/>
              <a:chOff x="1085911" y="3095726"/>
              <a:chExt cx="292756" cy="291299"/>
            </a:xfrm>
          </p:grpSpPr>
          <p:sp>
            <p:nvSpPr>
              <p:cNvPr id="21" name="Oval 20"/>
              <p:cNvSpPr>
                <a:spLocks noChangeArrowheads="1"/>
              </p:cNvSpPr>
              <p:nvPr/>
            </p:nvSpPr>
            <p:spPr bwMode="auto">
              <a:xfrm>
                <a:off x="1139779" y="3095134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" name="Oval 21"/>
              <p:cNvSpPr>
                <a:spLocks noChangeArrowheads="1"/>
              </p:cNvSpPr>
              <p:nvPr/>
            </p:nvSpPr>
            <p:spPr bwMode="auto">
              <a:xfrm>
                <a:off x="1217619" y="3145946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Oval 22"/>
              <p:cNvSpPr>
                <a:spLocks noChangeArrowheads="1"/>
              </p:cNvSpPr>
              <p:nvPr/>
            </p:nvSpPr>
            <p:spPr bwMode="auto">
              <a:xfrm>
                <a:off x="1085767" y="3179290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" name="Oval 23"/>
              <p:cNvSpPr>
                <a:spLocks noChangeArrowheads="1"/>
              </p:cNvSpPr>
              <p:nvPr/>
            </p:nvSpPr>
            <p:spPr bwMode="auto">
              <a:xfrm>
                <a:off x="1154075" y="3226926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Group 24"/>
            <p:cNvGrpSpPr>
              <a:grpSpLocks/>
            </p:cNvGrpSpPr>
            <p:nvPr/>
          </p:nvGrpSpPr>
          <p:grpSpPr bwMode="auto">
            <a:xfrm>
              <a:off x="1153201" y="3574896"/>
              <a:ext cx="292756" cy="291299"/>
              <a:chOff x="1085911" y="3095726"/>
              <a:chExt cx="292756" cy="291299"/>
            </a:xfrm>
          </p:grpSpPr>
          <p:sp>
            <p:nvSpPr>
              <p:cNvPr id="26" name="Oval 25"/>
              <p:cNvSpPr>
                <a:spLocks noChangeArrowheads="1"/>
              </p:cNvSpPr>
              <p:nvPr/>
            </p:nvSpPr>
            <p:spPr bwMode="auto">
              <a:xfrm>
                <a:off x="1139923" y="3095304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Oval 26"/>
              <p:cNvSpPr>
                <a:spLocks noChangeArrowheads="1"/>
              </p:cNvSpPr>
              <p:nvPr/>
            </p:nvSpPr>
            <p:spPr bwMode="auto">
              <a:xfrm>
                <a:off x="1217764" y="3146116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" name="Oval 27"/>
              <p:cNvSpPr>
                <a:spLocks noChangeArrowheads="1"/>
              </p:cNvSpPr>
              <p:nvPr/>
            </p:nvSpPr>
            <p:spPr bwMode="auto">
              <a:xfrm>
                <a:off x="1085911" y="3179461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Oval 28"/>
              <p:cNvSpPr>
                <a:spLocks noChangeArrowheads="1"/>
              </p:cNvSpPr>
              <p:nvPr/>
            </p:nvSpPr>
            <p:spPr bwMode="auto">
              <a:xfrm>
                <a:off x="1154220" y="3227097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9" name="Group 29"/>
            <p:cNvGrpSpPr>
              <a:grpSpLocks/>
            </p:cNvGrpSpPr>
            <p:nvPr/>
          </p:nvGrpSpPr>
          <p:grpSpPr bwMode="auto">
            <a:xfrm>
              <a:off x="1158592" y="3472358"/>
              <a:ext cx="292756" cy="291299"/>
              <a:chOff x="1085911" y="3095726"/>
              <a:chExt cx="292756" cy="291299"/>
            </a:xfrm>
          </p:grpSpPr>
          <p:sp>
            <p:nvSpPr>
              <p:cNvPr id="31" name="Oval 30"/>
              <p:cNvSpPr>
                <a:spLocks noChangeArrowheads="1"/>
              </p:cNvSpPr>
              <p:nvPr/>
            </p:nvSpPr>
            <p:spPr bwMode="auto">
              <a:xfrm>
                <a:off x="1139298" y="3096218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2" name="Oval 31"/>
              <p:cNvSpPr>
                <a:spLocks noChangeArrowheads="1"/>
              </p:cNvSpPr>
              <p:nvPr/>
            </p:nvSpPr>
            <p:spPr bwMode="auto">
              <a:xfrm>
                <a:off x="1218727" y="3147030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3" name="Oval 32"/>
              <p:cNvSpPr>
                <a:spLocks noChangeArrowheads="1"/>
              </p:cNvSpPr>
              <p:nvPr/>
            </p:nvSpPr>
            <p:spPr bwMode="auto">
              <a:xfrm>
                <a:off x="1085287" y="3180375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4" name="Oval 33"/>
              <p:cNvSpPr>
                <a:spLocks noChangeArrowheads="1"/>
              </p:cNvSpPr>
              <p:nvPr/>
            </p:nvSpPr>
            <p:spPr bwMode="auto">
              <a:xfrm>
                <a:off x="1153595" y="3226423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" name="Group 34"/>
            <p:cNvGrpSpPr>
              <a:grpSpLocks/>
            </p:cNvGrpSpPr>
            <p:nvPr/>
          </p:nvGrpSpPr>
          <p:grpSpPr bwMode="auto">
            <a:xfrm>
              <a:off x="1381446" y="3537712"/>
              <a:ext cx="292756" cy="291299"/>
              <a:chOff x="1085911" y="3095726"/>
              <a:chExt cx="292756" cy="291299"/>
            </a:xfrm>
          </p:grpSpPr>
          <p:sp>
            <p:nvSpPr>
              <p:cNvPr id="36" name="Oval 35"/>
              <p:cNvSpPr>
                <a:spLocks noChangeArrowheads="1"/>
              </p:cNvSpPr>
              <p:nvPr/>
            </p:nvSpPr>
            <p:spPr bwMode="auto">
              <a:xfrm>
                <a:off x="1140433" y="3095967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" name="Oval 36"/>
              <p:cNvSpPr>
                <a:spLocks noChangeArrowheads="1"/>
              </p:cNvSpPr>
              <p:nvPr/>
            </p:nvSpPr>
            <p:spPr bwMode="auto">
              <a:xfrm>
                <a:off x="1218274" y="3146779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" name="Oval 37"/>
              <p:cNvSpPr>
                <a:spLocks noChangeArrowheads="1"/>
              </p:cNvSpPr>
              <p:nvPr/>
            </p:nvSpPr>
            <p:spPr bwMode="auto">
              <a:xfrm>
                <a:off x="1086421" y="3180123"/>
                <a:ext cx="160447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" name="Oval 38"/>
              <p:cNvSpPr>
                <a:spLocks noChangeArrowheads="1"/>
              </p:cNvSpPr>
              <p:nvPr/>
            </p:nvSpPr>
            <p:spPr bwMode="auto">
              <a:xfrm>
                <a:off x="1154731" y="3226172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" name="Group 39"/>
            <p:cNvGrpSpPr>
              <a:grpSpLocks/>
            </p:cNvGrpSpPr>
            <p:nvPr/>
          </p:nvGrpSpPr>
          <p:grpSpPr bwMode="auto">
            <a:xfrm>
              <a:off x="1333396" y="3414305"/>
              <a:ext cx="292756" cy="291299"/>
              <a:chOff x="1085911" y="3095726"/>
              <a:chExt cx="292756" cy="291299"/>
            </a:xfrm>
          </p:grpSpPr>
          <p:sp>
            <p:nvSpPr>
              <p:cNvPr id="41" name="Oval 40"/>
              <p:cNvSpPr>
                <a:spLocks noChangeArrowheads="1"/>
              </p:cNvSpPr>
              <p:nvPr/>
            </p:nvSpPr>
            <p:spPr bwMode="auto">
              <a:xfrm>
                <a:off x="1139238" y="3095521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2" name="Oval 41"/>
              <p:cNvSpPr>
                <a:spLocks noChangeArrowheads="1"/>
              </p:cNvSpPr>
              <p:nvPr/>
            </p:nvSpPr>
            <p:spPr bwMode="auto">
              <a:xfrm>
                <a:off x="1218667" y="3146333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3" name="Oval 42"/>
              <p:cNvSpPr>
                <a:spLocks noChangeArrowheads="1"/>
              </p:cNvSpPr>
              <p:nvPr/>
            </p:nvSpPr>
            <p:spPr bwMode="auto">
              <a:xfrm>
                <a:off x="1085227" y="3179677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4" name="Oval 43"/>
              <p:cNvSpPr>
                <a:spLocks noChangeArrowheads="1"/>
              </p:cNvSpPr>
              <p:nvPr/>
            </p:nvSpPr>
            <p:spPr bwMode="auto">
              <a:xfrm>
                <a:off x="1153535" y="3227313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2" name="Group 44"/>
            <p:cNvGrpSpPr>
              <a:grpSpLocks/>
            </p:cNvGrpSpPr>
            <p:nvPr/>
          </p:nvGrpSpPr>
          <p:grpSpPr bwMode="auto">
            <a:xfrm>
              <a:off x="1235796" y="3668420"/>
              <a:ext cx="292756" cy="291299"/>
              <a:chOff x="1085911" y="3095726"/>
              <a:chExt cx="292756" cy="291299"/>
            </a:xfrm>
          </p:grpSpPr>
          <p:sp>
            <p:nvSpPr>
              <p:cNvPr id="46" name="Oval 45"/>
              <p:cNvSpPr>
                <a:spLocks noChangeArrowheads="1"/>
              </p:cNvSpPr>
              <p:nvPr/>
            </p:nvSpPr>
            <p:spPr bwMode="auto">
              <a:xfrm>
                <a:off x="1139934" y="3095464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7" name="Oval 46"/>
              <p:cNvSpPr>
                <a:spLocks noChangeArrowheads="1"/>
              </p:cNvSpPr>
              <p:nvPr/>
            </p:nvSpPr>
            <p:spPr bwMode="auto">
              <a:xfrm>
                <a:off x="1217775" y="3146276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8" name="Oval 47"/>
              <p:cNvSpPr>
                <a:spLocks noChangeArrowheads="1"/>
              </p:cNvSpPr>
              <p:nvPr/>
            </p:nvSpPr>
            <p:spPr bwMode="auto">
              <a:xfrm>
                <a:off x="1085922" y="3179620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9" name="Oval 48"/>
              <p:cNvSpPr>
                <a:spLocks noChangeArrowheads="1"/>
              </p:cNvSpPr>
              <p:nvPr/>
            </p:nvSpPr>
            <p:spPr bwMode="auto">
              <a:xfrm>
                <a:off x="1154231" y="3227256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3" name="Group 49"/>
            <p:cNvGrpSpPr>
              <a:grpSpLocks/>
            </p:cNvGrpSpPr>
            <p:nvPr/>
          </p:nvGrpSpPr>
          <p:grpSpPr bwMode="auto">
            <a:xfrm>
              <a:off x="1187018" y="3325002"/>
              <a:ext cx="292756" cy="291299"/>
              <a:chOff x="1085911" y="3095726"/>
              <a:chExt cx="292756" cy="291299"/>
            </a:xfrm>
          </p:grpSpPr>
          <p:sp>
            <p:nvSpPr>
              <p:cNvPr id="51" name="Oval 50"/>
              <p:cNvSpPr>
                <a:spLocks noChangeArrowheads="1"/>
              </p:cNvSpPr>
              <p:nvPr/>
            </p:nvSpPr>
            <p:spPr bwMode="auto">
              <a:xfrm>
                <a:off x="1139466" y="3095903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2" name="Oval 51"/>
              <p:cNvSpPr>
                <a:spLocks noChangeArrowheads="1"/>
              </p:cNvSpPr>
              <p:nvPr/>
            </p:nvSpPr>
            <p:spPr bwMode="auto">
              <a:xfrm>
                <a:off x="1218895" y="3146715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3" name="Oval 52"/>
              <p:cNvSpPr>
                <a:spLocks noChangeArrowheads="1"/>
              </p:cNvSpPr>
              <p:nvPr/>
            </p:nvSpPr>
            <p:spPr bwMode="auto">
              <a:xfrm>
                <a:off x="1085455" y="3180059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4" name="Oval 53"/>
              <p:cNvSpPr>
                <a:spLocks noChangeArrowheads="1"/>
              </p:cNvSpPr>
              <p:nvPr/>
            </p:nvSpPr>
            <p:spPr bwMode="auto">
              <a:xfrm>
                <a:off x="1153763" y="3226108"/>
                <a:ext cx="162035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4" name="Group 54"/>
            <p:cNvGrpSpPr>
              <a:grpSpLocks/>
            </p:cNvGrpSpPr>
            <p:nvPr/>
          </p:nvGrpSpPr>
          <p:grpSpPr bwMode="auto">
            <a:xfrm>
              <a:off x="1299579" y="3536006"/>
              <a:ext cx="292756" cy="291299"/>
              <a:chOff x="1085911" y="3095726"/>
              <a:chExt cx="292756" cy="291299"/>
            </a:xfrm>
          </p:grpSpPr>
          <p:sp>
            <p:nvSpPr>
              <p:cNvPr id="56" name="Oval 55"/>
              <p:cNvSpPr>
                <a:spLocks noChangeArrowheads="1"/>
              </p:cNvSpPr>
              <p:nvPr/>
            </p:nvSpPr>
            <p:spPr bwMode="auto">
              <a:xfrm>
                <a:off x="1139695" y="3096085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7" name="Oval 56"/>
              <p:cNvSpPr>
                <a:spLocks noChangeArrowheads="1"/>
              </p:cNvSpPr>
              <p:nvPr/>
            </p:nvSpPr>
            <p:spPr bwMode="auto">
              <a:xfrm>
                <a:off x="1217535" y="3146897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Oval 57"/>
              <p:cNvSpPr>
                <a:spLocks noChangeArrowheads="1"/>
              </p:cNvSpPr>
              <p:nvPr/>
            </p:nvSpPr>
            <p:spPr bwMode="auto">
              <a:xfrm>
                <a:off x="1085683" y="3180242"/>
                <a:ext cx="160447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9" name="Oval 58"/>
              <p:cNvSpPr>
                <a:spLocks noChangeArrowheads="1"/>
              </p:cNvSpPr>
              <p:nvPr/>
            </p:nvSpPr>
            <p:spPr bwMode="auto">
              <a:xfrm>
                <a:off x="1153992" y="3226290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5" name="Group 59"/>
            <p:cNvGrpSpPr>
              <a:grpSpLocks/>
            </p:cNvGrpSpPr>
            <p:nvPr/>
          </p:nvGrpSpPr>
          <p:grpSpPr bwMode="auto">
            <a:xfrm>
              <a:off x="1464769" y="3705604"/>
              <a:ext cx="292756" cy="291299"/>
              <a:chOff x="1085911" y="3095726"/>
              <a:chExt cx="292756" cy="291299"/>
            </a:xfrm>
          </p:grpSpPr>
          <p:sp>
            <p:nvSpPr>
              <p:cNvPr id="61" name="Oval 60"/>
              <p:cNvSpPr>
                <a:spLocks noChangeArrowheads="1"/>
              </p:cNvSpPr>
              <p:nvPr/>
            </p:nvSpPr>
            <p:spPr bwMode="auto">
              <a:xfrm>
                <a:off x="1139717" y="3096389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Oval 61"/>
              <p:cNvSpPr>
                <a:spLocks noChangeArrowheads="1"/>
              </p:cNvSpPr>
              <p:nvPr/>
            </p:nvSpPr>
            <p:spPr bwMode="auto">
              <a:xfrm>
                <a:off x="1217557" y="3147201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3" name="Oval 62"/>
              <p:cNvSpPr>
                <a:spLocks noChangeArrowheads="1"/>
              </p:cNvSpPr>
              <p:nvPr/>
            </p:nvSpPr>
            <p:spPr bwMode="auto">
              <a:xfrm>
                <a:off x="1085705" y="3180546"/>
                <a:ext cx="160447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4" name="Oval 63"/>
              <p:cNvSpPr>
                <a:spLocks noChangeArrowheads="1"/>
              </p:cNvSpPr>
              <p:nvPr/>
            </p:nvSpPr>
            <p:spPr bwMode="auto">
              <a:xfrm>
                <a:off x="1154014" y="3226594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Group 64"/>
            <p:cNvGrpSpPr>
              <a:grpSpLocks/>
            </p:cNvGrpSpPr>
            <p:nvPr/>
          </p:nvGrpSpPr>
          <p:grpSpPr bwMode="auto">
            <a:xfrm>
              <a:off x="1562369" y="3475689"/>
              <a:ext cx="292756" cy="291299"/>
              <a:chOff x="1085911" y="3095726"/>
              <a:chExt cx="292756" cy="291299"/>
            </a:xfrm>
          </p:grpSpPr>
          <p:sp>
            <p:nvSpPr>
              <p:cNvPr id="66" name="Oval 65"/>
              <p:cNvSpPr>
                <a:spLocks noChangeArrowheads="1"/>
              </p:cNvSpPr>
              <p:nvPr/>
            </p:nvSpPr>
            <p:spPr bwMode="auto">
              <a:xfrm>
                <a:off x="1140608" y="3096063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7" name="Oval 66"/>
              <p:cNvSpPr>
                <a:spLocks noChangeArrowheads="1"/>
              </p:cNvSpPr>
              <p:nvPr/>
            </p:nvSpPr>
            <p:spPr bwMode="auto">
              <a:xfrm>
                <a:off x="1218449" y="3146875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8" name="Oval 67"/>
              <p:cNvSpPr>
                <a:spLocks noChangeArrowheads="1"/>
              </p:cNvSpPr>
              <p:nvPr/>
            </p:nvSpPr>
            <p:spPr bwMode="auto">
              <a:xfrm>
                <a:off x="1086596" y="3180220"/>
                <a:ext cx="160447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9" name="Oval 68"/>
              <p:cNvSpPr>
                <a:spLocks noChangeArrowheads="1"/>
              </p:cNvSpPr>
              <p:nvPr/>
            </p:nvSpPr>
            <p:spPr bwMode="auto">
              <a:xfrm>
                <a:off x="1154906" y="3226268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5" name="Group 69"/>
            <p:cNvGrpSpPr>
              <a:grpSpLocks/>
            </p:cNvGrpSpPr>
            <p:nvPr/>
          </p:nvGrpSpPr>
          <p:grpSpPr bwMode="auto">
            <a:xfrm>
              <a:off x="1434887" y="3330039"/>
              <a:ext cx="292756" cy="291299"/>
              <a:chOff x="1085911" y="3095726"/>
              <a:chExt cx="292756" cy="291299"/>
            </a:xfrm>
          </p:grpSpPr>
          <p:sp>
            <p:nvSpPr>
              <p:cNvPr id="71" name="Oval 70"/>
              <p:cNvSpPr>
                <a:spLocks noChangeArrowheads="1"/>
              </p:cNvSpPr>
              <p:nvPr/>
            </p:nvSpPr>
            <p:spPr bwMode="auto">
              <a:xfrm>
                <a:off x="1139416" y="3095629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2" name="Oval 71"/>
              <p:cNvSpPr>
                <a:spLocks noChangeArrowheads="1"/>
              </p:cNvSpPr>
              <p:nvPr/>
            </p:nvSpPr>
            <p:spPr bwMode="auto">
              <a:xfrm>
                <a:off x="1218845" y="3146441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3" name="Oval 72"/>
              <p:cNvSpPr>
                <a:spLocks noChangeArrowheads="1"/>
              </p:cNvSpPr>
              <p:nvPr/>
            </p:nvSpPr>
            <p:spPr bwMode="auto">
              <a:xfrm>
                <a:off x="1085405" y="3179786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4" name="Oval 73"/>
              <p:cNvSpPr>
                <a:spLocks noChangeArrowheads="1"/>
              </p:cNvSpPr>
              <p:nvPr/>
            </p:nvSpPr>
            <p:spPr bwMode="auto">
              <a:xfrm>
                <a:off x="1153713" y="3227422"/>
                <a:ext cx="162035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0" name="Group 74"/>
            <p:cNvGrpSpPr>
              <a:grpSpLocks/>
            </p:cNvGrpSpPr>
            <p:nvPr/>
          </p:nvGrpSpPr>
          <p:grpSpPr bwMode="auto">
            <a:xfrm>
              <a:off x="1606548" y="3634574"/>
              <a:ext cx="292756" cy="291299"/>
              <a:chOff x="1085911" y="3095726"/>
              <a:chExt cx="292756" cy="291299"/>
            </a:xfrm>
          </p:grpSpPr>
          <p:sp>
            <p:nvSpPr>
              <p:cNvPr id="76" name="Oval 75"/>
              <p:cNvSpPr>
                <a:spLocks noChangeArrowheads="1"/>
              </p:cNvSpPr>
              <p:nvPr/>
            </p:nvSpPr>
            <p:spPr bwMode="auto">
              <a:xfrm>
                <a:off x="1139321" y="3095965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Oval 76"/>
              <p:cNvSpPr>
                <a:spLocks noChangeArrowheads="1"/>
              </p:cNvSpPr>
              <p:nvPr/>
            </p:nvSpPr>
            <p:spPr bwMode="auto">
              <a:xfrm>
                <a:off x="1218750" y="3146777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Oval 77"/>
              <p:cNvSpPr>
                <a:spLocks noChangeArrowheads="1"/>
              </p:cNvSpPr>
              <p:nvPr/>
            </p:nvSpPr>
            <p:spPr bwMode="auto">
              <a:xfrm>
                <a:off x="1085310" y="3180122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9" name="Oval 78"/>
              <p:cNvSpPr>
                <a:spLocks noChangeArrowheads="1"/>
              </p:cNvSpPr>
              <p:nvPr/>
            </p:nvSpPr>
            <p:spPr bwMode="auto">
              <a:xfrm>
                <a:off x="1153618" y="3226170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5" name="Group 79"/>
            <p:cNvGrpSpPr>
              <a:grpSpLocks/>
            </p:cNvGrpSpPr>
            <p:nvPr/>
          </p:nvGrpSpPr>
          <p:grpSpPr bwMode="auto">
            <a:xfrm>
              <a:off x="1606548" y="3399363"/>
              <a:ext cx="292756" cy="291299"/>
              <a:chOff x="1085911" y="3095726"/>
              <a:chExt cx="292756" cy="291299"/>
            </a:xfrm>
          </p:grpSpPr>
          <p:sp>
            <p:nvSpPr>
              <p:cNvPr id="81" name="Oval 80"/>
              <p:cNvSpPr>
                <a:spLocks noChangeArrowheads="1"/>
              </p:cNvSpPr>
              <p:nvPr/>
            </p:nvSpPr>
            <p:spPr bwMode="auto">
              <a:xfrm>
                <a:off x="1139321" y="3096171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Oval 81"/>
              <p:cNvSpPr>
                <a:spLocks noChangeArrowheads="1"/>
              </p:cNvSpPr>
              <p:nvPr/>
            </p:nvSpPr>
            <p:spPr bwMode="auto">
              <a:xfrm>
                <a:off x="1218750" y="3146983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3" name="Oval 82"/>
              <p:cNvSpPr>
                <a:spLocks noChangeArrowheads="1"/>
              </p:cNvSpPr>
              <p:nvPr/>
            </p:nvSpPr>
            <p:spPr bwMode="auto">
              <a:xfrm>
                <a:off x="1085310" y="3180328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4" name="Oval 83"/>
              <p:cNvSpPr>
                <a:spLocks noChangeArrowheads="1"/>
              </p:cNvSpPr>
              <p:nvPr/>
            </p:nvSpPr>
            <p:spPr bwMode="auto">
              <a:xfrm>
                <a:off x="1153618" y="3226376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40" name="Group 84"/>
            <p:cNvGrpSpPr>
              <a:grpSpLocks/>
            </p:cNvGrpSpPr>
            <p:nvPr/>
          </p:nvGrpSpPr>
          <p:grpSpPr bwMode="auto">
            <a:xfrm>
              <a:off x="1396387" y="3552654"/>
              <a:ext cx="292756" cy="291299"/>
              <a:chOff x="1085911" y="3095726"/>
              <a:chExt cx="292756" cy="291299"/>
            </a:xfrm>
          </p:grpSpPr>
          <p:sp>
            <p:nvSpPr>
              <p:cNvPr id="86" name="Oval 85"/>
              <p:cNvSpPr>
                <a:spLocks noChangeArrowheads="1"/>
              </p:cNvSpPr>
              <p:nvPr/>
            </p:nvSpPr>
            <p:spPr bwMode="auto">
              <a:xfrm>
                <a:off x="1139790" y="3095316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7" name="Oval 86"/>
              <p:cNvSpPr>
                <a:spLocks noChangeArrowheads="1"/>
              </p:cNvSpPr>
              <p:nvPr/>
            </p:nvSpPr>
            <p:spPr bwMode="auto">
              <a:xfrm>
                <a:off x="1217630" y="3146128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8" name="Oval 87"/>
              <p:cNvSpPr>
                <a:spLocks noChangeArrowheads="1"/>
              </p:cNvSpPr>
              <p:nvPr/>
            </p:nvSpPr>
            <p:spPr bwMode="auto">
              <a:xfrm>
                <a:off x="1085778" y="3179473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9" name="Oval 88"/>
              <p:cNvSpPr>
                <a:spLocks noChangeArrowheads="1"/>
              </p:cNvSpPr>
              <p:nvPr/>
            </p:nvSpPr>
            <p:spPr bwMode="auto">
              <a:xfrm>
                <a:off x="1154086" y="3227109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45" name="Group 89"/>
            <p:cNvGrpSpPr>
              <a:grpSpLocks/>
            </p:cNvGrpSpPr>
            <p:nvPr/>
          </p:nvGrpSpPr>
          <p:grpSpPr bwMode="auto">
            <a:xfrm>
              <a:off x="1533151" y="3268016"/>
              <a:ext cx="292756" cy="291299"/>
              <a:chOff x="1085911" y="3095726"/>
              <a:chExt cx="292756" cy="291299"/>
            </a:xfrm>
          </p:grpSpPr>
          <p:sp>
            <p:nvSpPr>
              <p:cNvPr id="91" name="Oval 90"/>
              <p:cNvSpPr>
                <a:spLocks noChangeArrowheads="1"/>
              </p:cNvSpPr>
              <p:nvPr/>
            </p:nvSpPr>
            <p:spPr bwMode="auto">
              <a:xfrm>
                <a:off x="1139644" y="3095726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2" name="Oval 91"/>
              <p:cNvSpPr>
                <a:spLocks noChangeArrowheads="1"/>
              </p:cNvSpPr>
              <p:nvPr/>
            </p:nvSpPr>
            <p:spPr bwMode="auto">
              <a:xfrm>
                <a:off x="1217483" y="3146538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Oval 92"/>
              <p:cNvSpPr>
                <a:spLocks noChangeArrowheads="1"/>
              </p:cNvSpPr>
              <p:nvPr/>
            </p:nvSpPr>
            <p:spPr bwMode="auto">
              <a:xfrm>
                <a:off x="1085632" y="3179882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4" name="Oval 93"/>
              <p:cNvSpPr>
                <a:spLocks noChangeArrowheads="1"/>
              </p:cNvSpPr>
              <p:nvPr/>
            </p:nvSpPr>
            <p:spPr bwMode="auto">
              <a:xfrm>
                <a:off x="1153940" y="3225931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0" name="Group 94"/>
            <p:cNvGrpSpPr>
              <a:grpSpLocks/>
            </p:cNvGrpSpPr>
            <p:nvPr/>
          </p:nvGrpSpPr>
          <p:grpSpPr bwMode="auto">
            <a:xfrm>
              <a:off x="1318391" y="3277921"/>
              <a:ext cx="292756" cy="291299"/>
              <a:chOff x="1085911" y="3095726"/>
              <a:chExt cx="292756" cy="291299"/>
            </a:xfrm>
          </p:grpSpPr>
          <p:sp>
            <p:nvSpPr>
              <p:cNvPr id="96" name="Oval 95"/>
              <p:cNvSpPr>
                <a:spLocks noChangeArrowheads="1"/>
              </p:cNvSpPr>
              <p:nvPr/>
            </p:nvSpPr>
            <p:spPr bwMode="auto">
              <a:xfrm>
                <a:off x="1139945" y="3095348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Oval 96"/>
              <p:cNvSpPr>
                <a:spLocks noChangeArrowheads="1"/>
              </p:cNvSpPr>
              <p:nvPr/>
            </p:nvSpPr>
            <p:spPr bwMode="auto">
              <a:xfrm>
                <a:off x="1217786" y="3146160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8" name="Oval 97"/>
              <p:cNvSpPr>
                <a:spLocks noChangeArrowheads="1"/>
              </p:cNvSpPr>
              <p:nvPr/>
            </p:nvSpPr>
            <p:spPr bwMode="auto">
              <a:xfrm>
                <a:off x="1085933" y="3179504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9" name="Oval 98"/>
              <p:cNvSpPr>
                <a:spLocks noChangeArrowheads="1"/>
              </p:cNvSpPr>
              <p:nvPr/>
            </p:nvSpPr>
            <p:spPr bwMode="auto">
              <a:xfrm>
                <a:off x="1154242" y="3227140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5" name="Group 99"/>
            <p:cNvGrpSpPr>
              <a:grpSpLocks/>
            </p:cNvGrpSpPr>
            <p:nvPr/>
          </p:nvGrpSpPr>
          <p:grpSpPr bwMode="auto">
            <a:xfrm>
              <a:off x="1425625" y="3756359"/>
              <a:ext cx="292756" cy="291299"/>
              <a:chOff x="1085911" y="3095726"/>
              <a:chExt cx="292756" cy="291299"/>
            </a:xfrm>
          </p:grpSpPr>
          <p:sp>
            <p:nvSpPr>
              <p:cNvPr id="101" name="Oval 100"/>
              <p:cNvSpPr>
                <a:spLocks noChangeArrowheads="1"/>
              </p:cNvSpPr>
              <p:nvPr/>
            </p:nvSpPr>
            <p:spPr bwMode="auto">
              <a:xfrm>
                <a:off x="1139146" y="3096446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2" name="Oval 101"/>
              <p:cNvSpPr>
                <a:spLocks noChangeArrowheads="1"/>
              </p:cNvSpPr>
              <p:nvPr/>
            </p:nvSpPr>
            <p:spPr bwMode="auto">
              <a:xfrm>
                <a:off x="1218575" y="3147258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3" name="Oval 102"/>
              <p:cNvSpPr>
                <a:spLocks noChangeArrowheads="1"/>
              </p:cNvSpPr>
              <p:nvPr/>
            </p:nvSpPr>
            <p:spPr bwMode="auto">
              <a:xfrm>
                <a:off x="1085134" y="3180603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4" name="Oval 103"/>
              <p:cNvSpPr>
                <a:spLocks noChangeArrowheads="1"/>
              </p:cNvSpPr>
              <p:nvPr/>
            </p:nvSpPr>
            <p:spPr bwMode="auto">
              <a:xfrm>
                <a:off x="1153443" y="3226651"/>
                <a:ext cx="162035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0" name="Group 104"/>
            <p:cNvGrpSpPr>
              <a:grpSpLocks/>
            </p:cNvGrpSpPr>
            <p:nvPr/>
          </p:nvGrpSpPr>
          <p:grpSpPr bwMode="auto">
            <a:xfrm>
              <a:off x="1708747" y="3585868"/>
              <a:ext cx="292756" cy="291299"/>
              <a:chOff x="1085911" y="3095726"/>
              <a:chExt cx="292756" cy="291299"/>
            </a:xfrm>
          </p:grpSpPr>
          <p:sp>
            <p:nvSpPr>
              <p:cNvPr id="106" name="Oval 105"/>
              <p:cNvSpPr>
                <a:spLocks noChangeArrowheads="1"/>
              </p:cNvSpPr>
              <p:nvPr/>
            </p:nvSpPr>
            <p:spPr bwMode="auto">
              <a:xfrm>
                <a:off x="1140380" y="3095447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7" name="Oval 106"/>
              <p:cNvSpPr>
                <a:spLocks noChangeArrowheads="1"/>
              </p:cNvSpPr>
              <p:nvPr/>
            </p:nvSpPr>
            <p:spPr bwMode="auto">
              <a:xfrm>
                <a:off x="1218221" y="3146259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Oval 107"/>
              <p:cNvSpPr>
                <a:spLocks noChangeArrowheads="1"/>
              </p:cNvSpPr>
              <p:nvPr/>
            </p:nvSpPr>
            <p:spPr bwMode="auto">
              <a:xfrm>
                <a:off x="1086368" y="3179603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9" name="Oval 108"/>
              <p:cNvSpPr>
                <a:spLocks noChangeArrowheads="1"/>
              </p:cNvSpPr>
              <p:nvPr/>
            </p:nvSpPr>
            <p:spPr bwMode="auto">
              <a:xfrm>
                <a:off x="1154678" y="3227239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5" name="Group 109"/>
            <p:cNvGrpSpPr>
              <a:grpSpLocks/>
            </p:cNvGrpSpPr>
            <p:nvPr/>
          </p:nvGrpSpPr>
          <p:grpSpPr bwMode="auto">
            <a:xfrm>
              <a:off x="1381446" y="3490631"/>
              <a:ext cx="292756" cy="291299"/>
              <a:chOff x="1085911" y="3095726"/>
              <a:chExt cx="292756" cy="291299"/>
            </a:xfrm>
          </p:grpSpPr>
          <p:sp>
            <p:nvSpPr>
              <p:cNvPr id="111" name="Oval 110"/>
              <p:cNvSpPr>
                <a:spLocks noChangeArrowheads="1"/>
              </p:cNvSpPr>
              <p:nvPr/>
            </p:nvSpPr>
            <p:spPr bwMode="auto">
              <a:xfrm>
                <a:off x="1140433" y="3095412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2" name="Oval 111"/>
              <p:cNvSpPr>
                <a:spLocks noChangeArrowheads="1"/>
              </p:cNvSpPr>
              <p:nvPr/>
            </p:nvSpPr>
            <p:spPr bwMode="auto">
              <a:xfrm>
                <a:off x="1218274" y="3146224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3" name="Oval 112"/>
              <p:cNvSpPr>
                <a:spLocks noChangeArrowheads="1"/>
              </p:cNvSpPr>
              <p:nvPr/>
            </p:nvSpPr>
            <p:spPr bwMode="auto">
              <a:xfrm>
                <a:off x="1086421" y="3179568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4" name="Oval 113"/>
              <p:cNvSpPr>
                <a:spLocks noChangeArrowheads="1"/>
              </p:cNvSpPr>
              <p:nvPr/>
            </p:nvSpPr>
            <p:spPr bwMode="auto">
              <a:xfrm>
                <a:off x="1154731" y="3227204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0" name="Group 114"/>
            <p:cNvGrpSpPr>
              <a:grpSpLocks/>
            </p:cNvGrpSpPr>
            <p:nvPr/>
          </p:nvGrpSpPr>
          <p:grpSpPr bwMode="auto">
            <a:xfrm>
              <a:off x="1606548" y="3608110"/>
              <a:ext cx="292756" cy="291299"/>
              <a:chOff x="1085911" y="3095726"/>
              <a:chExt cx="292756" cy="291299"/>
            </a:xfrm>
          </p:grpSpPr>
          <p:sp>
            <p:nvSpPr>
              <p:cNvPr id="116" name="Oval 115"/>
              <p:cNvSpPr>
                <a:spLocks noChangeArrowheads="1"/>
              </p:cNvSpPr>
              <p:nvPr/>
            </p:nvSpPr>
            <p:spPr bwMode="auto">
              <a:xfrm>
                <a:off x="1139321" y="3095436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7" name="Oval 116"/>
              <p:cNvSpPr>
                <a:spLocks noChangeArrowheads="1"/>
              </p:cNvSpPr>
              <p:nvPr/>
            </p:nvSpPr>
            <p:spPr bwMode="auto">
              <a:xfrm>
                <a:off x="1218750" y="3146248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8" name="Oval 117"/>
              <p:cNvSpPr>
                <a:spLocks noChangeArrowheads="1"/>
              </p:cNvSpPr>
              <p:nvPr/>
            </p:nvSpPr>
            <p:spPr bwMode="auto">
              <a:xfrm>
                <a:off x="1085310" y="3179592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9" name="Oval 118"/>
              <p:cNvSpPr>
                <a:spLocks noChangeArrowheads="1"/>
              </p:cNvSpPr>
              <p:nvPr/>
            </p:nvSpPr>
            <p:spPr bwMode="auto">
              <a:xfrm>
                <a:off x="1153618" y="3227228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5" name="Group 124"/>
            <p:cNvGrpSpPr>
              <a:grpSpLocks/>
            </p:cNvGrpSpPr>
            <p:nvPr/>
          </p:nvGrpSpPr>
          <p:grpSpPr bwMode="auto">
            <a:xfrm>
              <a:off x="1644964" y="3681655"/>
              <a:ext cx="292756" cy="291299"/>
              <a:chOff x="1085911" y="3095726"/>
              <a:chExt cx="292756" cy="291299"/>
            </a:xfrm>
          </p:grpSpPr>
          <p:sp>
            <p:nvSpPr>
              <p:cNvPr id="126" name="Oval 125"/>
              <p:cNvSpPr>
                <a:spLocks noChangeArrowheads="1"/>
              </p:cNvSpPr>
              <p:nvPr/>
            </p:nvSpPr>
            <p:spPr bwMode="auto">
              <a:xfrm>
                <a:off x="1140619" y="3096519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7" name="Oval 126"/>
              <p:cNvSpPr>
                <a:spLocks noChangeArrowheads="1"/>
              </p:cNvSpPr>
              <p:nvPr/>
            </p:nvSpPr>
            <p:spPr bwMode="auto">
              <a:xfrm>
                <a:off x="1218460" y="3147331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8" name="Oval 127"/>
              <p:cNvSpPr>
                <a:spLocks noChangeArrowheads="1"/>
              </p:cNvSpPr>
              <p:nvPr/>
            </p:nvSpPr>
            <p:spPr bwMode="auto">
              <a:xfrm>
                <a:off x="1086607" y="3180677"/>
                <a:ext cx="160447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9" name="Oval 128"/>
              <p:cNvSpPr>
                <a:spLocks noChangeArrowheads="1"/>
              </p:cNvSpPr>
              <p:nvPr/>
            </p:nvSpPr>
            <p:spPr bwMode="auto">
              <a:xfrm>
                <a:off x="1154917" y="3226724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0" name="Group 129"/>
            <p:cNvGrpSpPr>
              <a:grpSpLocks/>
            </p:cNvGrpSpPr>
            <p:nvPr/>
          </p:nvGrpSpPr>
          <p:grpSpPr bwMode="auto">
            <a:xfrm>
              <a:off x="1653870" y="3351643"/>
              <a:ext cx="292756" cy="291299"/>
              <a:chOff x="1085911" y="3095726"/>
              <a:chExt cx="292756" cy="291299"/>
            </a:xfrm>
          </p:grpSpPr>
          <p:sp>
            <p:nvSpPr>
              <p:cNvPr id="131" name="Oval 130"/>
              <p:cNvSpPr>
                <a:spLocks noChangeArrowheads="1"/>
              </p:cNvSpPr>
              <p:nvPr/>
            </p:nvSpPr>
            <p:spPr bwMode="auto">
              <a:xfrm>
                <a:off x="1139658" y="3096255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2" name="Oval 131"/>
              <p:cNvSpPr>
                <a:spLocks noChangeArrowheads="1"/>
              </p:cNvSpPr>
              <p:nvPr/>
            </p:nvSpPr>
            <p:spPr bwMode="auto">
              <a:xfrm>
                <a:off x="1217497" y="3147067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3" name="Oval 132"/>
              <p:cNvSpPr>
                <a:spLocks noChangeArrowheads="1"/>
              </p:cNvSpPr>
              <p:nvPr/>
            </p:nvSpPr>
            <p:spPr bwMode="auto">
              <a:xfrm>
                <a:off x="1085646" y="3180412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4" name="Oval 133"/>
              <p:cNvSpPr>
                <a:spLocks noChangeArrowheads="1"/>
              </p:cNvSpPr>
              <p:nvPr/>
            </p:nvSpPr>
            <p:spPr bwMode="auto">
              <a:xfrm>
                <a:off x="1153954" y="3226460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5" name="Group 119"/>
            <p:cNvGrpSpPr>
              <a:grpSpLocks/>
            </p:cNvGrpSpPr>
            <p:nvPr/>
          </p:nvGrpSpPr>
          <p:grpSpPr bwMode="auto">
            <a:xfrm>
              <a:off x="1694534" y="3462460"/>
              <a:ext cx="292756" cy="291299"/>
              <a:chOff x="1085911" y="3095726"/>
              <a:chExt cx="292756" cy="291299"/>
            </a:xfrm>
          </p:grpSpPr>
          <p:sp>
            <p:nvSpPr>
              <p:cNvPr id="121" name="Oval 120"/>
              <p:cNvSpPr>
                <a:spLocks noChangeArrowheads="1"/>
              </p:cNvSpPr>
              <p:nvPr/>
            </p:nvSpPr>
            <p:spPr bwMode="auto">
              <a:xfrm>
                <a:off x="1140296" y="3095002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2" name="Oval 121"/>
              <p:cNvSpPr>
                <a:spLocks noChangeArrowheads="1"/>
              </p:cNvSpPr>
              <p:nvPr/>
            </p:nvSpPr>
            <p:spPr bwMode="auto">
              <a:xfrm>
                <a:off x="1218136" y="3145814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3" name="Oval 122"/>
              <p:cNvSpPr>
                <a:spLocks noChangeArrowheads="1"/>
              </p:cNvSpPr>
              <p:nvPr/>
            </p:nvSpPr>
            <p:spPr bwMode="auto">
              <a:xfrm>
                <a:off x="1086284" y="3179158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4" name="Oval 123"/>
              <p:cNvSpPr>
                <a:spLocks noChangeArrowheads="1"/>
              </p:cNvSpPr>
              <p:nvPr/>
            </p:nvSpPr>
            <p:spPr bwMode="auto">
              <a:xfrm>
                <a:off x="1154593" y="3226794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90" name="Group 377"/>
          <p:cNvGrpSpPr>
            <a:grpSpLocks/>
          </p:cNvGrpSpPr>
          <p:nvPr/>
        </p:nvGrpSpPr>
        <p:grpSpPr bwMode="auto">
          <a:xfrm>
            <a:off x="3294806" y="4864109"/>
            <a:ext cx="293688" cy="290513"/>
            <a:chOff x="1085911" y="3095726"/>
            <a:chExt cx="292756" cy="291299"/>
          </a:xfrm>
        </p:grpSpPr>
        <p:sp>
          <p:nvSpPr>
            <p:cNvPr id="379" name="Oval 378"/>
            <p:cNvSpPr>
              <a:spLocks noChangeArrowheads="1"/>
            </p:cNvSpPr>
            <p:nvPr/>
          </p:nvSpPr>
          <p:spPr bwMode="auto">
            <a:xfrm>
              <a:off x="1139715" y="3095726"/>
              <a:ext cx="159829" cy="160772"/>
            </a:xfrm>
            <a:prstGeom prst="ellipse">
              <a:avLst/>
            </a:prstGeom>
            <a:gradFill rotWithShape="1">
              <a:gsLst>
                <a:gs pos="0">
                  <a:srgbClr val="F39D9D"/>
                </a:gs>
                <a:gs pos="100000">
                  <a:srgbClr val="B00000"/>
                </a:gs>
              </a:gsLst>
              <a:lin ang="5400000"/>
            </a:gradFill>
            <a:ln w="9525">
              <a:solidFill>
                <a:srgbClr val="99000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80" name="Oval 379"/>
            <p:cNvSpPr>
              <a:spLocks noChangeArrowheads="1"/>
            </p:cNvSpPr>
            <p:nvPr/>
          </p:nvSpPr>
          <p:spPr bwMode="auto">
            <a:xfrm>
              <a:off x="1218838" y="3146663"/>
              <a:ext cx="159829" cy="160772"/>
            </a:xfrm>
            <a:prstGeom prst="ellipse">
              <a:avLst/>
            </a:prstGeom>
            <a:gradFill rotWithShape="1">
              <a:gsLst>
                <a:gs pos="0">
                  <a:srgbClr val="B8D5F5"/>
                </a:gs>
                <a:gs pos="100000">
                  <a:srgbClr val="0000FF"/>
                </a:gs>
              </a:gsLst>
              <a:lin ang="5400000"/>
            </a:gradFill>
            <a:ln w="9525">
              <a:solidFill>
                <a:srgbClr val="0A2646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81" name="Oval 380"/>
            <p:cNvSpPr>
              <a:spLocks noChangeArrowheads="1"/>
            </p:cNvSpPr>
            <p:nvPr/>
          </p:nvSpPr>
          <p:spPr bwMode="auto">
            <a:xfrm>
              <a:off x="1085911" y="3180092"/>
              <a:ext cx="159829" cy="159180"/>
            </a:xfrm>
            <a:prstGeom prst="ellipse">
              <a:avLst/>
            </a:prstGeom>
            <a:gradFill rotWithShape="1">
              <a:gsLst>
                <a:gs pos="0">
                  <a:srgbClr val="B8D5F5"/>
                </a:gs>
                <a:gs pos="100000">
                  <a:srgbClr val="0000FF"/>
                </a:gs>
              </a:gsLst>
              <a:lin ang="5400000"/>
            </a:gradFill>
            <a:ln w="9525">
              <a:solidFill>
                <a:srgbClr val="0A2646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82" name="Oval 381"/>
            <p:cNvSpPr>
              <a:spLocks noChangeArrowheads="1"/>
            </p:cNvSpPr>
            <p:nvPr/>
          </p:nvSpPr>
          <p:spPr bwMode="auto">
            <a:xfrm>
              <a:off x="1153957" y="3226253"/>
              <a:ext cx="161411" cy="160772"/>
            </a:xfrm>
            <a:prstGeom prst="ellipse">
              <a:avLst/>
            </a:prstGeom>
            <a:gradFill rotWithShape="1">
              <a:gsLst>
                <a:gs pos="0">
                  <a:srgbClr val="F39D9D"/>
                </a:gs>
                <a:gs pos="100000">
                  <a:srgbClr val="B00000"/>
                </a:gs>
              </a:gsLst>
              <a:lin ang="5400000"/>
            </a:gradFill>
            <a:ln w="9525">
              <a:solidFill>
                <a:srgbClr val="99000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7422" name="TextBox 384"/>
          <p:cNvSpPr txBox="1">
            <a:spLocks noChangeArrowheads="1"/>
          </p:cNvSpPr>
          <p:nvPr/>
        </p:nvSpPr>
        <p:spPr bwMode="auto">
          <a:xfrm>
            <a:off x="1214561" y="5494347"/>
            <a:ext cx="248568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/>
            <a:r>
              <a:rPr lang="en-US" dirty="0">
                <a:solidFill>
                  <a:prstClr val="black"/>
                </a:solidFill>
                <a:latin typeface="Candara" pitchFamily="34" charset="0"/>
              </a:rPr>
              <a:t>Daughter</a:t>
            </a:r>
            <a:r>
              <a:rPr lang="en-US" dirty="0">
                <a:solidFill>
                  <a:prstClr val="black"/>
                </a:solidFill>
              </a:rPr>
              <a:t> heavy nucleus</a:t>
            </a:r>
          </a:p>
          <a:p>
            <a:pPr algn="ctr" defTabSz="457200"/>
            <a:r>
              <a:rPr lang="en-US" dirty="0">
                <a:solidFill>
                  <a:prstClr val="black"/>
                </a:solidFill>
              </a:rPr>
              <a:t>(</a:t>
            </a:r>
            <a:r>
              <a:rPr lang="en-US" dirty="0">
                <a:solidFill>
                  <a:prstClr val="black"/>
                </a:solidFill>
                <a:sym typeface="Apple Symbols"/>
              </a:rPr>
              <a:t>~</a:t>
            </a:r>
            <a:r>
              <a:rPr lang="en-US" dirty="0">
                <a:solidFill>
                  <a:prstClr val="black"/>
                </a:solidFill>
              </a:rPr>
              <a:t>100 </a:t>
            </a:r>
            <a:r>
              <a:rPr lang="en-US" dirty="0" err="1">
                <a:solidFill>
                  <a:prstClr val="black"/>
                </a:solidFill>
              </a:rPr>
              <a:t>keV</a:t>
            </a:r>
            <a:r>
              <a:rPr lang="en-US" dirty="0">
                <a:solidFill>
                  <a:prstClr val="black"/>
                </a:solidFill>
              </a:rPr>
              <a:t>)</a:t>
            </a:r>
          </a:p>
        </p:txBody>
      </p:sp>
      <p:sp>
        <p:nvSpPr>
          <p:cNvPr id="17423" name="TextBox 385"/>
          <p:cNvSpPr txBox="1">
            <a:spLocks noChangeArrowheads="1"/>
          </p:cNvSpPr>
          <p:nvPr/>
        </p:nvSpPr>
        <p:spPr bwMode="auto">
          <a:xfrm>
            <a:off x="4162116" y="5492759"/>
            <a:ext cx="166263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/>
            <a:r>
              <a:rPr lang="en-US" dirty="0">
                <a:solidFill>
                  <a:prstClr val="black"/>
                </a:solidFill>
                <a:latin typeface="Candara" pitchFamily="34" charset="0"/>
              </a:rPr>
              <a:t>Helium nucleus</a:t>
            </a:r>
          </a:p>
          <a:p>
            <a:pPr algn="ctr" defTabSz="457200"/>
            <a:r>
              <a:rPr lang="en-US" dirty="0">
                <a:solidFill>
                  <a:prstClr val="black"/>
                </a:solidFill>
                <a:latin typeface="Candara" pitchFamily="34" charset="0"/>
              </a:rPr>
              <a:t>(</a:t>
            </a:r>
            <a:r>
              <a:rPr lang="en-US" dirty="0">
                <a:solidFill>
                  <a:prstClr val="black"/>
                </a:solidFill>
                <a:latin typeface="Candara" pitchFamily="34" charset="0"/>
                <a:sym typeface="Apple Symbols"/>
              </a:rPr>
              <a:t>~</a:t>
            </a:r>
            <a:r>
              <a:rPr lang="en-US" dirty="0">
                <a:solidFill>
                  <a:prstClr val="black"/>
                </a:solidFill>
                <a:latin typeface="Candara" pitchFamily="34" charset="0"/>
              </a:rPr>
              <a:t>5 </a:t>
            </a:r>
            <a:r>
              <a:rPr lang="en-US" dirty="0" err="1">
                <a:solidFill>
                  <a:prstClr val="black"/>
                </a:solidFill>
                <a:latin typeface="Candara" pitchFamily="34" charset="0"/>
              </a:rPr>
              <a:t>MeV</a:t>
            </a:r>
            <a:r>
              <a:rPr lang="en-US" dirty="0">
                <a:solidFill>
                  <a:prstClr val="black"/>
                </a:solidFill>
                <a:latin typeface="Candara" pitchFamily="34" charset="0"/>
              </a:rPr>
              <a:t>)</a:t>
            </a:r>
          </a:p>
        </p:txBody>
      </p:sp>
      <p:cxnSp>
        <p:nvCxnSpPr>
          <p:cNvPr id="389" name="Straight Arrow Connector 388"/>
          <p:cNvCxnSpPr>
            <a:cxnSpLocks noChangeShapeType="1"/>
          </p:cNvCxnSpPr>
          <p:nvPr/>
        </p:nvCxnSpPr>
        <p:spPr bwMode="auto">
          <a:xfrm>
            <a:off x="3501181" y="5011746"/>
            <a:ext cx="3860800" cy="17463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390" name="Straight Arrow Connector 389"/>
          <p:cNvCxnSpPr>
            <a:cxnSpLocks noChangeShapeType="1"/>
            <a:stCxn id="33" idx="3"/>
          </p:cNvCxnSpPr>
          <p:nvPr/>
        </p:nvCxnSpPr>
        <p:spPr bwMode="auto">
          <a:xfrm rot="5400000">
            <a:off x="2051794" y="4845059"/>
            <a:ext cx="14288" cy="325437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397" name="Oval 396"/>
          <p:cNvSpPr/>
          <p:nvPr/>
        </p:nvSpPr>
        <p:spPr>
          <a:xfrm>
            <a:off x="1605922" y="4864505"/>
            <a:ext cx="290475" cy="290475"/>
          </a:xfrm>
          <a:prstGeom prst="ellipse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</a:gra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glow rad="101600">
              <a:schemeClr val="accent6">
                <a:lumMod val="60000"/>
                <a:lumOff val="40000"/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softEdge rad="381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400" name="Straight Arrow Connector 399"/>
          <p:cNvCxnSpPr>
            <a:cxnSpLocks noChangeShapeType="1"/>
          </p:cNvCxnSpPr>
          <p:nvPr/>
        </p:nvCxnSpPr>
        <p:spPr bwMode="auto">
          <a:xfrm flipH="1">
            <a:off x="3363070" y="4497388"/>
            <a:ext cx="4161259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401" name="Straight Arrow Connector 400"/>
          <p:cNvCxnSpPr>
            <a:cxnSpLocks noChangeShapeType="1"/>
          </p:cNvCxnSpPr>
          <p:nvPr/>
        </p:nvCxnSpPr>
        <p:spPr bwMode="auto">
          <a:xfrm rot="5400000">
            <a:off x="1285038" y="5014913"/>
            <a:ext cx="325437" cy="1588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7431" name="TextBox 402"/>
          <p:cNvSpPr txBox="1">
            <a:spLocks noChangeArrowheads="1"/>
          </p:cNvSpPr>
          <p:nvPr/>
        </p:nvSpPr>
        <p:spPr bwMode="auto">
          <a:xfrm>
            <a:off x="4056814" y="4038600"/>
            <a:ext cx="92525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/>
            <a:r>
              <a:rPr lang="en-US" dirty="0">
                <a:solidFill>
                  <a:prstClr val="black"/>
                </a:solidFill>
                <a:latin typeface="Candara" pitchFamily="34" charset="0"/>
                <a:sym typeface="Apple Symbols"/>
              </a:rPr>
              <a:t>~</a:t>
            </a:r>
            <a:r>
              <a:rPr lang="en-US" dirty="0">
                <a:solidFill>
                  <a:prstClr val="black"/>
                </a:solidFill>
                <a:latin typeface="Candara" pitchFamily="34" charset="0"/>
              </a:rPr>
              <a:t>40 </a:t>
            </a:r>
            <a:r>
              <a:rPr lang="en-US" dirty="0" err="1">
                <a:solidFill>
                  <a:prstClr val="black"/>
                </a:solidFill>
                <a:latin typeface="Candara" pitchFamily="34" charset="0"/>
              </a:rPr>
              <a:t>μm</a:t>
            </a:r>
            <a:endParaRPr lang="en-US" dirty="0">
              <a:solidFill>
                <a:prstClr val="black"/>
              </a:solidFill>
              <a:latin typeface="Candara" pitchFamily="34" charset="0"/>
            </a:endParaRPr>
          </a:p>
        </p:txBody>
      </p:sp>
      <p:sp>
        <p:nvSpPr>
          <p:cNvPr id="17432" name="TextBox 405"/>
          <p:cNvSpPr txBox="1">
            <a:spLocks noChangeArrowheads="1"/>
          </p:cNvSpPr>
          <p:nvPr/>
        </p:nvSpPr>
        <p:spPr bwMode="auto">
          <a:xfrm>
            <a:off x="399207" y="4795839"/>
            <a:ext cx="90601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/>
            <a:r>
              <a:rPr lang="en-US" dirty="0">
                <a:solidFill>
                  <a:prstClr val="black"/>
                </a:solidFill>
                <a:latin typeface="Candara" pitchFamily="34" charset="0"/>
                <a:sym typeface="Apple Symbols"/>
              </a:rPr>
              <a:t>~</a:t>
            </a:r>
            <a:r>
              <a:rPr lang="en-US" dirty="0">
                <a:solidFill>
                  <a:prstClr val="black"/>
                </a:solidFill>
                <a:latin typeface="Candara" pitchFamily="34" charset="0"/>
              </a:rPr>
              <a:t>50 nm</a:t>
            </a:r>
          </a:p>
        </p:txBody>
      </p:sp>
      <p:sp>
        <p:nvSpPr>
          <p:cNvPr id="411" name="Oval 410"/>
          <p:cNvSpPr/>
          <p:nvPr/>
        </p:nvSpPr>
        <p:spPr>
          <a:xfrm>
            <a:off x="7521884" y="4979637"/>
            <a:ext cx="290476" cy="290475"/>
          </a:xfrm>
          <a:prstGeom prst="ellipse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</a:gra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glow rad="101600">
              <a:schemeClr val="accent6">
                <a:lumMod val="60000"/>
                <a:lumOff val="40000"/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softEdge rad="381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434" name="Straight Arrow Connector 433"/>
          <p:cNvCxnSpPr>
            <a:cxnSpLocks noChangeShapeType="1"/>
          </p:cNvCxnSpPr>
          <p:nvPr/>
        </p:nvCxnSpPr>
        <p:spPr bwMode="auto">
          <a:xfrm>
            <a:off x="1295400" y="3886203"/>
            <a:ext cx="239834" cy="240268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7437" name="TextBox 435"/>
          <p:cNvSpPr txBox="1">
            <a:spLocks noChangeArrowheads="1"/>
          </p:cNvSpPr>
          <p:nvPr/>
        </p:nvSpPr>
        <p:spPr bwMode="auto">
          <a:xfrm>
            <a:off x="0" y="3581400"/>
            <a:ext cx="25683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/>
            <a:r>
              <a:rPr lang="en-US" dirty="0">
                <a:solidFill>
                  <a:prstClr val="black"/>
                </a:solidFill>
                <a:latin typeface="Candara" pitchFamily="34" charset="0"/>
              </a:rPr>
              <a:t>Observable bubble </a:t>
            </a:r>
            <a:r>
              <a:rPr lang="en-US" dirty="0">
                <a:solidFill>
                  <a:prstClr val="black"/>
                </a:solidFill>
                <a:latin typeface="Candara" pitchFamily="34" charset="0"/>
                <a:sym typeface="Apple Symbols"/>
              </a:rPr>
              <a:t>~</a:t>
            </a:r>
            <a:r>
              <a:rPr lang="en-US" dirty="0">
                <a:solidFill>
                  <a:prstClr val="black"/>
                </a:solidFill>
                <a:latin typeface="Candara" pitchFamily="34" charset="0"/>
              </a:rPr>
              <a:t>mm</a:t>
            </a:r>
          </a:p>
        </p:txBody>
      </p:sp>
      <p:sp>
        <p:nvSpPr>
          <p:cNvPr id="2" name="Oval 409"/>
          <p:cNvSpPr/>
          <p:nvPr/>
        </p:nvSpPr>
        <p:spPr>
          <a:xfrm>
            <a:off x="4295722" y="5019689"/>
            <a:ext cx="290475" cy="290475"/>
          </a:xfrm>
          <a:prstGeom prst="ellipse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</a:gra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glow rad="101600">
              <a:schemeClr val="accent6">
                <a:lumMod val="60000"/>
                <a:lumOff val="40000"/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softEdge rad="381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Oval 409"/>
          <p:cNvSpPr/>
          <p:nvPr/>
        </p:nvSpPr>
        <p:spPr>
          <a:xfrm>
            <a:off x="5438722" y="4778389"/>
            <a:ext cx="290475" cy="290475"/>
          </a:xfrm>
          <a:prstGeom prst="ellipse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</a:gra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glow rad="101600">
              <a:schemeClr val="accent6">
                <a:lumMod val="60000"/>
                <a:lumOff val="40000"/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softEdge rad="381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Oval 409"/>
          <p:cNvSpPr/>
          <p:nvPr/>
        </p:nvSpPr>
        <p:spPr>
          <a:xfrm>
            <a:off x="6505517" y="5067317"/>
            <a:ext cx="290475" cy="290475"/>
          </a:xfrm>
          <a:prstGeom prst="ellipse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</a:gra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glow rad="101600">
              <a:schemeClr val="accent6">
                <a:lumMod val="60000"/>
                <a:lumOff val="40000"/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softEdge rad="381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7447" name="Rectangle 168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43744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Alpha Acoustic </a:t>
            </a:r>
            <a:r>
              <a:rPr lang="en-US" sz="3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32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iscrimination</a:t>
            </a:r>
          </a:p>
        </p:txBody>
      </p:sp>
      <p:graphicFrame>
        <p:nvGraphicFramePr>
          <p:cNvPr id="100" name="Object 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3470353"/>
              </p:ext>
            </p:extLst>
          </p:nvPr>
        </p:nvGraphicFramePr>
        <p:xfrm>
          <a:off x="6989255" y="5628701"/>
          <a:ext cx="1646237" cy="10239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08" name="Equation" r:id="rId6" imgW="711000" imgH="457200" progId="Equation.DSMT4">
                  <p:embed/>
                </p:oleObj>
              </mc:Choice>
              <mc:Fallback>
                <p:oleObj name="Equation" r:id="rId6" imgW="71100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89255" y="5628701"/>
                        <a:ext cx="1646237" cy="102393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8515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3kev_A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9052" y="0"/>
            <a:ext cx="4425696" cy="3319272"/>
          </a:xfrm>
          <a:prstGeom prst="rect">
            <a:avLst/>
          </a:prstGeom>
        </p:spPr>
      </p:pic>
      <p:pic>
        <p:nvPicPr>
          <p:cNvPr id="8" name="Picture 7" descr="Acoustic_E_3keV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9052" y="3538728"/>
            <a:ext cx="4425696" cy="33192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87334"/>
            <a:ext cx="5010150" cy="1001713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PICO-2L Analysis: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/>
              <a:t>Acoustic discrimination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4294967295"/>
          </p:nvPr>
        </p:nvSpPr>
        <p:spPr>
          <a:xfrm>
            <a:off x="325150" y="1556683"/>
            <a:ext cx="4570408" cy="2930911"/>
          </a:xfrm>
        </p:spPr>
        <p:txBody>
          <a:bodyPr>
            <a:no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multiple bubble events in the low background data 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distinct alpha peaks, clearly separated from nuclear recoils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Timing of events in high AP peaks consistent with radon chain alphas, and indicate that the higher energy </a:t>
            </a:r>
            <a:r>
              <a:rPr lang="en-US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214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 alphas are significantly louder (a new effect not seen in CF</a:t>
            </a:r>
            <a:r>
              <a:rPr lang="en-US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I)</a:t>
            </a:r>
          </a:p>
          <a:p>
            <a:endParaRPr lang="en-US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5256437" y="3528710"/>
            <a:ext cx="18357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400">
                <a:solidFill>
                  <a:prstClr val="black"/>
                </a:solidFill>
              </a:rPr>
              <a:t>“Clean” alpha triplets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815476" y="4989165"/>
            <a:ext cx="1074333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defTabSz="457200"/>
            <a:r>
              <a:rPr lang="en-US" sz="1400" baseline="30000">
                <a:solidFill>
                  <a:srgbClr val="0000FF"/>
                </a:solidFill>
              </a:rPr>
              <a:t>222</a:t>
            </a:r>
            <a:r>
              <a:rPr lang="en-US" sz="1400">
                <a:solidFill>
                  <a:srgbClr val="0000FF"/>
                </a:solidFill>
              </a:rPr>
              <a:t>Rn</a:t>
            </a:r>
          </a:p>
          <a:p>
            <a:pPr defTabSz="457200"/>
            <a:r>
              <a:rPr lang="en-US" sz="1400">
                <a:solidFill>
                  <a:srgbClr val="0000FF"/>
                </a:solidFill>
              </a:rPr>
              <a:t>α(5.6 MeV)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224517" y="4989165"/>
            <a:ext cx="1074333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defTabSz="457200"/>
            <a:r>
              <a:rPr lang="en-US" sz="1400" baseline="30000">
                <a:solidFill>
                  <a:srgbClr val="FF0000"/>
                </a:solidFill>
              </a:rPr>
              <a:t>218</a:t>
            </a:r>
            <a:r>
              <a:rPr lang="en-US" sz="1400">
                <a:solidFill>
                  <a:srgbClr val="FF0000"/>
                </a:solidFill>
              </a:rPr>
              <a:t>Po</a:t>
            </a:r>
          </a:p>
          <a:p>
            <a:pPr defTabSz="457200"/>
            <a:r>
              <a:rPr lang="en-US" sz="1400">
                <a:solidFill>
                  <a:srgbClr val="FF0000"/>
                </a:solidFill>
              </a:rPr>
              <a:t>α(6.1 MeV)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633545" y="4989165"/>
            <a:ext cx="1074333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defTabSz="457200"/>
            <a:r>
              <a:rPr lang="en-US" sz="1400" baseline="30000">
                <a:solidFill>
                  <a:prstClr val="black"/>
                </a:solidFill>
              </a:rPr>
              <a:t>214</a:t>
            </a:r>
            <a:r>
              <a:rPr lang="en-US" sz="1400">
                <a:solidFill>
                  <a:prstClr val="black"/>
                </a:solidFill>
              </a:rPr>
              <a:t>Po</a:t>
            </a:r>
          </a:p>
          <a:p>
            <a:pPr defTabSz="457200"/>
            <a:r>
              <a:rPr lang="en-US" sz="1400">
                <a:solidFill>
                  <a:prstClr val="black"/>
                </a:solidFill>
              </a:rPr>
              <a:t>α(7.9 MeV)</a:t>
            </a:r>
          </a:p>
        </p:txBody>
      </p:sp>
      <p:cxnSp>
        <p:nvCxnSpPr>
          <p:cNvPr id="44" name="Straight Arrow Connector 43"/>
          <p:cNvCxnSpPr>
            <a:stCxn id="36" idx="3"/>
            <a:endCxn id="37" idx="1"/>
          </p:cNvCxnSpPr>
          <p:nvPr/>
        </p:nvCxnSpPr>
        <p:spPr>
          <a:xfrm>
            <a:off x="1889809" y="5250775"/>
            <a:ext cx="33470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3232512" y="5243044"/>
            <a:ext cx="40102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1565472" y="5575100"/>
            <a:ext cx="9605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400">
                <a:solidFill>
                  <a:prstClr val="black"/>
                </a:solidFill>
              </a:rPr>
              <a:t>3 minutes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2961121" y="5575100"/>
            <a:ext cx="10599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400">
                <a:solidFill>
                  <a:prstClr val="black"/>
                </a:solidFill>
              </a:rPr>
              <a:t>55 minutes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29374" y="790730"/>
            <a:ext cx="1250663" cy="276999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defTabSz="457200"/>
            <a:r>
              <a:rPr lang="en-US" sz="1200">
                <a:solidFill>
                  <a:prstClr val="black"/>
                </a:solidFill>
              </a:rPr>
              <a:t>3 keV threshold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358571" y="201496"/>
            <a:ext cx="10134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200">
                <a:solidFill>
                  <a:srgbClr val="FF01B7"/>
                </a:solidFill>
              </a:rPr>
              <a:t>Acoustic cut</a:t>
            </a:r>
          </a:p>
          <a:p>
            <a:pPr defTabSz="457200"/>
            <a:r>
              <a:rPr lang="en-US" sz="1200">
                <a:solidFill>
                  <a:srgbClr val="FF01B7"/>
                </a:solidFill>
              </a:rPr>
              <a:t>94% </a:t>
            </a:r>
          </a:p>
          <a:p>
            <a:pPr defTabSz="457200"/>
            <a:r>
              <a:rPr lang="en-US" sz="1200">
                <a:solidFill>
                  <a:srgbClr val="FF01B7"/>
                </a:solidFill>
              </a:rPr>
              <a:t>acceptance</a:t>
            </a:r>
          </a:p>
        </p:txBody>
      </p:sp>
    </p:spTree>
    <p:extLst>
      <p:ext uri="{BB962C8B-B14F-4D97-AF65-F5344CB8AC3E}">
        <p14:creationId xmlns:p14="http://schemas.microsoft.com/office/powerpoint/2010/main" val="378030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7"/>
            <a:ext cx="8229600" cy="1143000"/>
          </a:xfrm>
        </p:spPr>
        <p:txBody>
          <a:bodyPr/>
          <a:lstStyle/>
          <a:p>
            <a:r>
              <a:rPr lang="en-US"/>
              <a:t>23 bubble AmBe neutron event</a:t>
            </a: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1304" y="1225961"/>
            <a:ext cx="7383236" cy="4716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901305" y="5955186"/>
            <a:ext cx="82468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>
                <a:solidFill>
                  <a:prstClr val="black"/>
                </a:solidFill>
              </a:rPr>
              <a:t>High multiplicity is a result of high bubble nucleation efficiency; 60% of neutron </a:t>
            </a:r>
          </a:p>
          <a:p>
            <a:pPr defTabSz="457200"/>
            <a:r>
              <a:rPr lang="en-US" dirty="0">
                <a:solidFill>
                  <a:prstClr val="black"/>
                </a:solidFill>
              </a:rPr>
              <a:t>calibration events </a:t>
            </a:r>
            <a:r>
              <a:rPr lang="en-US" dirty="0" smtClean="0">
                <a:solidFill>
                  <a:prstClr val="black"/>
                </a:solidFill>
              </a:rPr>
              <a:t>in C</a:t>
            </a:r>
            <a:r>
              <a:rPr lang="en-US" baseline="-25000" dirty="0" smtClean="0">
                <a:solidFill>
                  <a:prstClr val="black"/>
                </a:solidFill>
              </a:rPr>
              <a:t>3</a:t>
            </a:r>
            <a:r>
              <a:rPr lang="en-US" dirty="0" smtClean="0">
                <a:solidFill>
                  <a:prstClr val="black"/>
                </a:solidFill>
              </a:rPr>
              <a:t>F</a:t>
            </a:r>
            <a:r>
              <a:rPr lang="en-US" baseline="-25000" dirty="0" smtClean="0">
                <a:solidFill>
                  <a:prstClr val="black"/>
                </a:solidFill>
              </a:rPr>
              <a:t>8</a:t>
            </a:r>
            <a:r>
              <a:rPr lang="en-US" dirty="0" smtClean="0">
                <a:solidFill>
                  <a:prstClr val="black"/>
                </a:solidFill>
              </a:rPr>
              <a:t> are multiples.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290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GammaRejection.pd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036" y="1289126"/>
            <a:ext cx="5376579" cy="25915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-100012"/>
            <a:ext cx="8229600" cy="654051"/>
          </a:xfrm>
        </p:spPr>
        <p:txBody>
          <a:bodyPr>
            <a:normAutofit/>
          </a:bodyPr>
          <a:lstStyle/>
          <a:p>
            <a:r>
              <a:rPr lang="en-US" sz="2800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Background Rejection Summary</a:t>
            </a:r>
            <a:endParaRPr lang="en-US" sz="2800" u="sng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05310" y="561377"/>
            <a:ext cx="355097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Neutrons: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 deep underground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 local shielding (water tanks)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 materials carefully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multiplicity 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356" y="330824"/>
            <a:ext cx="47436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Gamma/Beta: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Select materials carefully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Operate detector above gamma threshold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5" name="Picture 14" descr="AlphaRejectionCF3I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6426" y="3796224"/>
            <a:ext cx="3598617" cy="287889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737719" y="5355327"/>
            <a:ext cx="66486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CF</a:t>
            </a:r>
            <a:r>
              <a:rPr lang="en-US" baseline="-25000" dirty="0" smtClean="0">
                <a:solidFill>
                  <a:srgbClr val="000000"/>
                </a:solidFill>
              </a:rPr>
              <a:t>3</a:t>
            </a:r>
            <a:r>
              <a:rPr lang="en-US" dirty="0" smtClean="0">
                <a:solidFill>
                  <a:srgbClr val="000000"/>
                </a:solidFill>
              </a:rPr>
              <a:t>I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4307194"/>
            <a:ext cx="234395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Alpha-decay: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P</a:t>
            </a:r>
            <a:r>
              <a:rPr lang="en-US" dirty="0" smtClean="0">
                <a:solidFill>
                  <a:srgbClr val="000000"/>
                </a:solidFill>
              </a:rPr>
              <a:t>urify all materials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Optimize piezo analysis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&gt;99.3% Rejection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 rot="16200000">
            <a:off x="-812729" y="2376398"/>
            <a:ext cx="266130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Bubbles per gamma interaction</a:t>
            </a:r>
            <a:endParaRPr lang="en-US" sz="1400" dirty="0">
              <a:solidFill>
                <a:srgbClr val="000000"/>
              </a:solidFill>
            </a:endParaRPr>
          </a:p>
        </p:txBody>
      </p:sp>
      <p:pic>
        <p:nvPicPr>
          <p:cNvPr id="14" name="Picture 6" descr="cam1image 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5425" y="2220154"/>
            <a:ext cx="3025086" cy="404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274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144463" y="6557965"/>
            <a:ext cx="3516312" cy="273051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  <a:latin typeface="Arial" charset="0"/>
              </a:rPr>
              <a:t>McGill      February 22,  2012           </a:t>
            </a:r>
          </a:p>
        </p:txBody>
      </p:sp>
      <p:sp>
        <p:nvSpPr>
          <p:cNvPr id="794626" name="Text Box 2"/>
          <p:cNvSpPr txBox="1">
            <a:spLocks noChangeArrowheads="1"/>
          </p:cNvSpPr>
          <p:nvPr/>
        </p:nvSpPr>
        <p:spPr bwMode="auto">
          <a:xfrm>
            <a:off x="168275" y="2393677"/>
            <a:ext cx="8801100" cy="1409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79998" tIns="179998" rIns="179998" bIns="179998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CA" altLang="en-US" sz="3600" dirty="0" smtClean="0">
                <a:solidFill>
                  <a:srgbClr val="00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Results From PICO</a:t>
            </a:r>
            <a:endParaRPr lang="en-CA" altLang="en-US" sz="3600" dirty="0">
              <a:solidFill>
                <a:srgbClr val="00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CA" altLang="en-US" sz="3200" dirty="0">
              <a:solidFill>
                <a:srgbClr val="00FFFF"/>
              </a:solidFill>
              <a:latin typeface="Times New Roman" panose="02020603050405020304" pitchFamily="18" charset="0"/>
              <a:ea typeface="ヒラギノ角ゴ ProN W3" charset="-12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02049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33060" y="1600200"/>
            <a:ext cx="8229600" cy="4525963"/>
          </a:xfrm>
        </p:spPr>
        <p:txBody>
          <a:bodyPr>
            <a:normAutofit/>
          </a:bodyPr>
          <a:lstStyle/>
          <a:p>
            <a:pPr marL="342900" lvl="1" indent="-342900">
              <a:buFont typeface="Arial"/>
              <a:buChar char="•"/>
            </a:pPr>
            <a:r>
              <a:rPr lang="en-US" sz="2400" dirty="0" smtClean="0">
                <a:latin typeface="Candara"/>
                <a:cs typeface="Candara"/>
              </a:rPr>
              <a:t>PICO-</a:t>
            </a:r>
            <a:r>
              <a:rPr lang="en-US" sz="2400" dirty="0">
                <a:latin typeface="Candara"/>
                <a:cs typeface="Candara"/>
              </a:rPr>
              <a:t>60 (experiment formerly known as COUPP-60</a:t>
            </a:r>
            <a:r>
              <a:rPr lang="en-US" sz="2400" dirty="0" smtClean="0">
                <a:latin typeface="Candara"/>
                <a:cs typeface="Candara"/>
              </a:rPr>
              <a:t>)</a:t>
            </a:r>
          </a:p>
          <a:p>
            <a:pPr lvl="1"/>
            <a:r>
              <a:rPr lang="en-US" sz="2400" dirty="0" smtClean="0">
                <a:latin typeface="Candara"/>
                <a:cs typeface="Candara"/>
              </a:rPr>
              <a:t> preliminary DM results.</a:t>
            </a:r>
          </a:p>
          <a:p>
            <a:pPr lvl="1"/>
            <a:endParaRPr lang="en-US" sz="2400" dirty="0" smtClean="0">
              <a:latin typeface="Candara"/>
              <a:cs typeface="Candara"/>
            </a:endParaRPr>
          </a:p>
          <a:p>
            <a:r>
              <a:rPr lang="en-US" sz="2400" dirty="0" smtClean="0">
                <a:latin typeface="Candara"/>
                <a:cs typeface="Candara"/>
              </a:rPr>
              <a:t>PICO-2L Run-1</a:t>
            </a:r>
          </a:p>
          <a:p>
            <a:pPr lvl="1"/>
            <a:r>
              <a:rPr lang="en-US" sz="2400" dirty="0" smtClean="0">
                <a:latin typeface="Candara"/>
                <a:cs typeface="Candara"/>
              </a:rPr>
              <a:t> 2015 DM result.</a:t>
            </a:r>
          </a:p>
          <a:p>
            <a:endParaRPr lang="en-US" sz="2400" dirty="0" smtClean="0">
              <a:latin typeface="Candara"/>
              <a:cs typeface="Candara"/>
            </a:endParaRPr>
          </a:p>
          <a:p>
            <a:r>
              <a:rPr lang="en-US" sz="2400" dirty="0" smtClean="0">
                <a:latin typeface="Candara"/>
                <a:cs typeface="Candara"/>
              </a:rPr>
              <a:t>PICO-2L Run-2</a:t>
            </a:r>
          </a:p>
          <a:p>
            <a:pPr lvl="1"/>
            <a:r>
              <a:rPr lang="en-US" sz="2400" dirty="0" smtClean="0">
                <a:latin typeface="Candara"/>
                <a:cs typeface="Candara"/>
              </a:rPr>
              <a:t> </a:t>
            </a:r>
            <a:r>
              <a:rPr lang="en-US" sz="2400" dirty="0" smtClean="0">
                <a:latin typeface="Candara"/>
                <a:cs typeface="Candara"/>
              </a:rPr>
              <a:t>preliminary </a:t>
            </a:r>
            <a:r>
              <a:rPr lang="en-US" sz="2400" dirty="0" smtClean="0">
                <a:latin typeface="Candara"/>
                <a:cs typeface="Candara"/>
              </a:rPr>
              <a:t>report from </a:t>
            </a:r>
            <a:r>
              <a:rPr lang="en-US" sz="2400" dirty="0" smtClean="0">
                <a:latin typeface="Candara"/>
                <a:cs typeface="Candara"/>
              </a:rPr>
              <a:t>recently completed</a:t>
            </a:r>
            <a:r>
              <a:rPr lang="en-US" sz="2400" dirty="0" smtClean="0">
                <a:latin typeface="Candara"/>
                <a:cs typeface="Candara"/>
              </a:rPr>
              <a:t> physics</a:t>
            </a:r>
            <a:r>
              <a:rPr lang="en-US" sz="2400" dirty="0" smtClean="0">
                <a:latin typeface="Candara"/>
                <a:cs typeface="Candara"/>
              </a:rPr>
              <a:t> </a:t>
            </a:r>
            <a:r>
              <a:rPr lang="en-US" sz="2400" dirty="0" smtClean="0">
                <a:latin typeface="Candara"/>
                <a:cs typeface="Candara"/>
              </a:rPr>
              <a:t>run.</a:t>
            </a:r>
            <a:endParaRPr lang="en-US" sz="2400" dirty="0">
              <a:latin typeface="Candara"/>
              <a:cs typeface="Candar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82884" y="274638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4F81BD"/>
                </a:solidFill>
                <a:latin typeface="Candara"/>
                <a:cs typeface="Candara"/>
              </a:rPr>
              <a:t>Three new results</a:t>
            </a:r>
            <a:endParaRPr lang="en-US" b="1" dirty="0">
              <a:solidFill>
                <a:srgbClr val="4F81BD"/>
              </a:solidFill>
              <a:latin typeface="Candara"/>
              <a:cs typeface="Candara"/>
            </a:endParaRPr>
          </a:p>
        </p:txBody>
      </p:sp>
    </p:spTree>
    <p:extLst>
      <p:ext uri="{BB962C8B-B14F-4D97-AF65-F5344CB8AC3E}">
        <p14:creationId xmlns:p14="http://schemas.microsoft.com/office/powerpoint/2010/main" val="2678105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82738" y="344976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4F81BD"/>
                </a:solidFill>
                <a:latin typeface="Candara" pitchFamily="34" charset="0"/>
              </a:rPr>
              <a:t>PICO-60</a:t>
            </a:r>
            <a:endParaRPr lang="en-US" b="1" dirty="0">
              <a:solidFill>
                <a:srgbClr val="4F81BD"/>
              </a:solidFill>
              <a:latin typeface="Candara" pitchFamily="34" charset="0"/>
            </a:endParaRPr>
          </a:p>
        </p:txBody>
      </p:sp>
      <p:sp>
        <p:nvSpPr>
          <p:cNvPr id="1026" name="AutoShape 2" descr="http://coupp-docdb.fnal.gov:8080/cgi-bin/RetrieveFile?docid=714;filename=20120619_114451.jpg;version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1371600"/>
            <a:ext cx="2818436" cy="50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3058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228600"/>
            <a:ext cx="1905000" cy="6172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247436" y="3053918"/>
            <a:ext cx="3048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dirty="0">
                <a:solidFill>
                  <a:prstClr val="black"/>
                </a:solidFill>
                <a:latin typeface="Candara" pitchFamily="34" charset="0"/>
              </a:rPr>
              <a:t>Filled with 36.8 kg of CF</a:t>
            </a:r>
            <a:r>
              <a:rPr lang="en-US" baseline="-25000" dirty="0">
                <a:solidFill>
                  <a:prstClr val="black"/>
                </a:solidFill>
                <a:latin typeface="Candara" pitchFamily="34" charset="0"/>
              </a:rPr>
              <a:t>3</a:t>
            </a:r>
            <a:r>
              <a:rPr lang="en-US" dirty="0">
                <a:solidFill>
                  <a:prstClr val="black"/>
                </a:solidFill>
                <a:latin typeface="Candara" pitchFamily="34" charset="0"/>
              </a:rPr>
              <a:t>I.</a:t>
            </a:r>
          </a:p>
          <a:p>
            <a:pPr defTabSz="457200"/>
            <a:endParaRPr lang="en-US" dirty="0" smtClean="0">
              <a:solidFill>
                <a:prstClr val="black"/>
              </a:solidFill>
              <a:latin typeface="Candara" pitchFamily="34" charset="0"/>
            </a:endParaRPr>
          </a:p>
          <a:p>
            <a:pPr defTabSz="457200"/>
            <a:r>
              <a:rPr lang="en-US" dirty="0" smtClean="0">
                <a:solidFill>
                  <a:prstClr val="black"/>
                </a:solidFill>
                <a:latin typeface="Candara" pitchFamily="34" charset="0"/>
              </a:rPr>
              <a:t>PICO-60 Run-1: June 2013 to May 2014.</a:t>
            </a:r>
          </a:p>
          <a:p>
            <a:pPr defTabSz="457200"/>
            <a:endParaRPr lang="en-US" dirty="0">
              <a:solidFill>
                <a:prstClr val="black"/>
              </a:solidFill>
              <a:latin typeface="Candara" pitchFamily="34" charset="0"/>
            </a:endParaRPr>
          </a:p>
          <a:p>
            <a:pPr defTabSz="457200"/>
            <a:r>
              <a:rPr lang="en-US" dirty="0" smtClean="0">
                <a:solidFill>
                  <a:prstClr val="black"/>
                </a:solidFill>
                <a:latin typeface="Candara" pitchFamily="34" charset="0"/>
              </a:rPr>
              <a:t>Run-</a:t>
            </a:r>
            <a:r>
              <a:rPr lang="en-US" dirty="0">
                <a:solidFill>
                  <a:prstClr val="black"/>
                </a:solidFill>
                <a:latin typeface="Candara" pitchFamily="34" charset="0"/>
              </a:rPr>
              <a:t>2 with </a:t>
            </a:r>
            <a:r>
              <a:rPr lang="en-US" dirty="0" smtClean="0">
                <a:solidFill>
                  <a:prstClr val="black"/>
                </a:solidFill>
                <a:latin typeface="Candara" pitchFamily="34" charset="0"/>
              </a:rPr>
              <a:t>C</a:t>
            </a:r>
            <a:r>
              <a:rPr lang="en-US" baseline="-25000" dirty="0" smtClean="0">
                <a:solidFill>
                  <a:prstClr val="black"/>
                </a:solidFill>
                <a:latin typeface="Candara" pitchFamily="34" charset="0"/>
              </a:rPr>
              <a:t>3</a:t>
            </a:r>
            <a:r>
              <a:rPr lang="en-US" dirty="0" smtClean="0">
                <a:solidFill>
                  <a:prstClr val="black"/>
                </a:solidFill>
                <a:latin typeface="Candara" pitchFamily="34" charset="0"/>
              </a:rPr>
              <a:t>F</a:t>
            </a:r>
            <a:r>
              <a:rPr lang="en-US" baseline="-25000" dirty="0" smtClean="0">
                <a:solidFill>
                  <a:prstClr val="black"/>
                </a:solidFill>
                <a:latin typeface="Candara" pitchFamily="34" charset="0"/>
              </a:rPr>
              <a:t>8</a:t>
            </a:r>
            <a:r>
              <a:rPr lang="en-US" dirty="0" smtClean="0">
                <a:solidFill>
                  <a:prstClr val="black"/>
                </a:solidFill>
                <a:latin typeface="Candara" pitchFamily="34" charset="0"/>
              </a:rPr>
              <a:t> target in 2016.</a:t>
            </a:r>
          </a:p>
        </p:txBody>
      </p:sp>
    </p:spTree>
    <p:extLst>
      <p:ext uri="{BB962C8B-B14F-4D97-AF65-F5344CB8AC3E}">
        <p14:creationId xmlns:p14="http://schemas.microsoft.com/office/powerpoint/2010/main" val="403964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VInstallationHD.jpe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375479" y="2040043"/>
            <a:ext cx="4671998" cy="3418316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522939" y="500722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400" b="1" dirty="0" smtClean="0">
                <a:solidFill>
                  <a:srgbClr val="4F81BD"/>
                </a:solidFill>
                <a:latin typeface="Candara" pitchFamily="34" charset="0"/>
              </a:rPr>
              <a:t>PICO-60 at SNOLAB</a:t>
            </a:r>
            <a:endParaRPr lang="en-US" sz="4400" b="1" dirty="0">
              <a:solidFill>
                <a:srgbClr val="4F81BD"/>
              </a:solidFill>
              <a:latin typeface="Candara" pitchFamily="34" charset="0"/>
            </a:endParaRPr>
          </a:p>
        </p:txBody>
      </p:sp>
      <p:pic>
        <p:nvPicPr>
          <p:cNvPr id="10" name="Picture 3" descr="http://ars.els-cdn.com/content/image/1-s2.0-S0146641009000866-gr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65110" y="1356929"/>
            <a:ext cx="3454398" cy="2590800"/>
          </a:xfrm>
          <a:prstGeom prst="rect">
            <a:avLst/>
          </a:prstGeom>
          <a:noFill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65110" y="4123532"/>
            <a:ext cx="3733800" cy="2102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29339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MYnZLY10QfCmeiFzgwfH_AP_standard_all_scanned_nolog.eps"/>
          <p:cNvPicPr>
            <a:picLocks noGrp="1" noChangeAspect="1"/>
          </p:cNvPicPr>
          <p:nvPr>
            <p:ph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8065" r="-18065"/>
          <a:stretch>
            <a:fillRect/>
          </a:stretch>
        </p:blipFill>
        <p:spPr>
          <a:xfrm>
            <a:off x="-211015" y="1459523"/>
            <a:ext cx="8229600" cy="4525963"/>
          </a:xfr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4F81BD"/>
                </a:solidFill>
                <a:latin typeface="Candara"/>
                <a:cs typeface="Candara"/>
              </a:rPr>
              <a:t>PICO-60 results</a:t>
            </a:r>
            <a:endParaRPr lang="en-US" b="1" dirty="0">
              <a:solidFill>
                <a:srgbClr val="4F81BD"/>
              </a:solidFill>
              <a:latin typeface="Candara"/>
              <a:cs typeface="Candar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62696" y="2343323"/>
            <a:ext cx="22075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WIMP search data show ~2000 background events of unknown origin, with mean Acoustic Parameter (AP) slightly above nuclear recoil peak</a:t>
            </a:r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.</a:t>
            </a:r>
            <a:endParaRPr lang="en-US" dirty="0">
              <a:solidFill>
                <a:prstClr val="black"/>
              </a:solidFill>
              <a:latin typeface="Candara"/>
              <a:cs typeface="Candara"/>
            </a:endParaRPr>
          </a:p>
        </p:txBody>
      </p:sp>
    </p:spTree>
    <p:extLst>
      <p:ext uri="{BB962C8B-B14F-4D97-AF65-F5344CB8AC3E}">
        <p14:creationId xmlns:p14="http://schemas.microsoft.com/office/powerpoint/2010/main" val="3874152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783" y="361523"/>
            <a:ext cx="8478434" cy="613495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8655" y="554192"/>
            <a:ext cx="19335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sz="2400" dirty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SNOLAB ….</a:t>
            </a:r>
            <a:endParaRPr lang="en-CA" sz="2400" dirty="0">
              <a:solidFill>
                <a:srgbClr val="FFFF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8493" y="124695"/>
            <a:ext cx="3039560" cy="2281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71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ZGCFEHe9QEyK9ifORPuB_RateVsTeMysteryAlpha.eps"/>
          <p:cNvPicPr>
            <a:picLocks noGrp="1" noChangeAspect="1"/>
          </p:cNvPicPr>
          <p:nvPr>
            <p:ph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8187" r="-18187"/>
          <a:stretch>
            <a:fillRect/>
          </a:stretch>
        </p:blipFill>
        <p:spPr>
          <a:xfrm>
            <a:off x="-745588" y="1756217"/>
            <a:ext cx="5480050" cy="3013075"/>
          </a:xfr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70089" y="162093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4F81BD"/>
                </a:solidFill>
                <a:latin typeface="Candara"/>
                <a:cs typeface="Candara"/>
              </a:rPr>
              <a:t>The unknown background</a:t>
            </a:r>
            <a:endParaRPr lang="en-US" b="1" dirty="0">
              <a:solidFill>
                <a:srgbClr val="4F81BD"/>
              </a:solidFill>
              <a:latin typeface="Candara"/>
              <a:cs typeface="Candara"/>
            </a:endParaRPr>
          </a:p>
        </p:txBody>
      </p:sp>
      <p:pic>
        <p:nvPicPr>
          <p:cNvPr id="8" name="Picture 7" descr="xPv2zuWHSlmLJ35qbdxI_bubble_xyz_6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4761" y="1707443"/>
            <a:ext cx="4764928" cy="431800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378221" y="1568943"/>
            <a:ext cx="2421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</a:rPr>
              <a:t>Unknown background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13359" y="1571551"/>
            <a:ext cx="1464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</a:rPr>
              <a:t>Alphas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1675" y="5144318"/>
            <a:ext cx="37008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The unknown background distributions are markedly different from alphas (and Dark Matter).</a:t>
            </a:r>
            <a:endParaRPr lang="en-US" dirty="0">
              <a:solidFill>
                <a:prstClr val="black"/>
              </a:solidFill>
              <a:latin typeface="Candara"/>
              <a:cs typeface="Candara"/>
            </a:endParaRPr>
          </a:p>
        </p:txBody>
      </p:sp>
    </p:spTree>
    <p:extLst>
      <p:ext uri="{BB962C8B-B14F-4D97-AF65-F5344CB8AC3E}">
        <p14:creationId xmlns:p14="http://schemas.microsoft.com/office/powerpoint/2010/main" val="1181354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844827"/>
            <a:ext cx="5334000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28600" y="228600"/>
            <a:ext cx="8447856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ome classes of events clearly correlated with the temperature of the water and glycol …. Correlation with pump, heaters, electrical noise,  vibrations, </a:t>
            </a:r>
            <a:r>
              <a:rPr lang="en-US" alt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convection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…?</a:t>
            </a:r>
            <a:endParaRPr lang="en-US" altLang="en-US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7546" y="2060848"/>
            <a:ext cx="25922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Temperature in Glycol (not to scale)</a:t>
            </a:r>
            <a:endParaRPr lang="en-CA" sz="2000" dirty="0">
              <a:solidFill>
                <a:srgbClr val="0099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059847" y="2420898"/>
            <a:ext cx="720079" cy="137919"/>
          </a:xfrm>
          <a:prstGeom prst="straightConnector1">
            <a:avLst/>
          </a:prstGeom>
          <a:ln w="19050">
            <a:solidFill>
              <a:srgbClr val="009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49326" y="2913696"/>
            <a:ext cx="2390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dirty="0" smtClean="0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Temperature in Water (not to scale)</a:t>
            </a:r>
            <a:endParaRPr lang="en-CA" sz="2000" dirty="0">
              <a:solidFill>
                <a:srgbClr val="33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059835" y="3140978"/>
            <a:ext cx="688325" cy="99263"/>
          </a:xfrm>
          <a:prstGeom prst="straightConnector1">
            <a:avLst/>
          </a:prstGeom>
          <a:ln w="190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68983" y="4149080"/>
            <a:ext cx="2390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Mystery-Event rate</a:t>
            </a:r>
          </a:p>
          <a:p>
            <a:pPr algn="ctr"/>
            <a:r>
              <a:rPr lang="en-CA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(not to scale)</a:t>
            </a:r>
            <a:endParaRPr lang="en-CA" sz="2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798576" y="4552665"/>
            <a:ext cx="949582" cy="17248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293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4F81BD"/>
                </a:solidFill>
                <a:latin typeface="Candara"/>
                <a:cs typeface="Candara"/>
              </a:rPr>
              <a:t>Combined PICO-60 cuts</a:t>
            </a:r>
            <a:endParaRPr lang="en-US" b="1" dirty="0">
              <a:solidFill>
                <a:srgbClr val="4F81BD"/>
              </a:solidFill>
              <a:latin typeface="Candara"/>
              <a:cs typeface="Candara"/>
            </a:endParaRPr>
          </a:p>
        </p:txBody>
      </p:sp>
      <p:pic>
        <p:nvPicPr>
          <p:cNvPr id="7" name="Content Placeholder 6" descr="gIg6yF06T4iIT3nidTmt_EqExposurePLot.eps"/>
          <p:cNvPicPr>
            <a:picLocks noGrp="1" noChangeAspect="1"/>
          </p:cNvPicPr>
          <p:nvPr>
            <p:ph idx="4294967295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4872" r="-2687"/>
          <a:stretch/>
        </p:blipFill>
        <p:spPr>
          <a:xfrm>
            <a:off x="-1308324" y="1347298"/>
            <a:ext cx="7010400" cy="4525962"/>
          </a:xfrm>
        </p:spPr>
      </p:pic>
      <p:pic>
        <p:nvPicPr>
          <p:cNvPr id="8" name="Picture 7" descr="WkQCfPWRaG6QsHtp3xC8_EqExp_FiducialVersion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7743" y="1536701"/>
            <a:ext cx="3423465" cy="44069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70000" y="5984201"/>
            <a:ext cx="6759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48.2% combined efficiency, and </a:t>
            </a:r>
            <a:r>
              <a:rPr lang="en-US" u="sng" dirty="0" smtClean="0">
                <a:solidFill>
                  <a:prstClr val="black"/>
                </a:solidFill>
                <a:latin typeface="Candara"/>
                <a:cs typeface="Candara"/>
              </a:rPr>
              <a:t>no</a:t>
            </a:r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 surviving background events</a:t>
            </a:r>
            <a:endParaRPr lang="en-US" dirty="0">
              <a:solidFill>
                <a:prstClr val="black"/>
              </a:solidFill>
              <a:latin typeface="Candara"/>
              <a:cs typeface="Candara"/>
            </a:endParaRPr>
          </a:p>
        </p:txBody>
      </p:sp>
    </p:spTree>
    <p:extLst>
      <p:ext uri="{BB962C8B-B14F-4D97-AF65-F5344CB8AC3E}">
        <p14:creationId xmlns:p14="http://schemas.microsoft.com/office/powerpoint/2010/main" val="254270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4F81BD"/>
                </a:solidFill>
                <a:latin typeface="Candara"/>
                <a:cs typeface="Candara"/>
              </a:rPr>
              <a:t>PICO-60 preliminary limits</a:t>
            </a:r>
            <a:endParaRPr lang="en-US" b="1" dirty="0">
              <a:solidFill>
                <a:srgbClr val="4F81BD"/>
              </a:solidFill>
              <a:latin typeface="Candara"/>
              <a:cs typeface="Candara"/>
            </a:endParaRPr>
          </a:p>
        </p:txBody>
      </p:sp>
      <p:pic>
        <p:nvPicPr>
          <p:cNvPr id="7" name="Content Placeholder 6" descr="PICO60_SI_2015Aug5 (4).eps"/>
          <p:cNvPicPr>
            <a:picLocks noGrp="1" noChangeAspect="1"/>
          </p:cNvPicPr>
          <p:nvPr>
            <p:ph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8390" r="-18390"/>
          <a:stretch>
            <a:fillRect/>
          </a:stretch>
        </p:blipFill>
        <p:spPr>
          <a:xfrm>
            <a:off x="0" y="1628775"/>
            <a:ext cx="6232525" cy="3427413"/>
          </a:xfrm>
        </p:spPr>
      </p:pic>
      <p:pic>
        <p:nvPicPr>
          <p:cNvPr id="8" name="Content Placeholder 8" descr="PICO60_SDp_forTAUP2015.eps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8187" r="-18187"/>
          <a:stretch>
            <a:fillRect/>
          </a:stretch>
        </p:blipFill>
        <p:spPr>
          <a:xfrm>
            <a:off x="3733799" y="1628423"/>
            <a:ext cx="6231467" cy="342706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01376" y="5070566"/>
            <a:ext cx="773687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Statistical penalty for setting cuts on data is calculated with Monte Carlo (similar to Optimum Interval method: S. </a:t>
            </a:r>
            <a:r>
              <a:rPr lang="en-US" dirty="0" err="1" smtClean="0">
                <a:solidFill>
                  <a:prstClr val="black"/>
                </a:solidFill>
                <a:latin typeface="Candara"/>
                <a:cs typeface="Candara"/>
              </a:rPr>
              <a:t>Yellin</a:t>
            </a:r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, </a:t>
            </a:r>
            <a:r>
              <a:rPr lang="en-US" dirty="0" err="1" smtClean="0">
                <a:solidFill>
                  <a:prstClr val="black"/>
                </a:solidFill>
                <a:latin typeface="Candara"/>
                <a:cs typeface="Candara"/>
              </a:rPr>
              <a:t>Phys.Rev</a:t>
            </a:r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. D66 (2002) 032005)</a:t>
            </a:r>
          </a:p>
          <a:p>
            <a:pPr defTabSz="457200"/>
            <a:endParaRPr lang="en-US" dirty="0">
              <a:solidFill>
                <a:prstClr val="black"/>
              </a:solidFill>
              <a:latin typeface="Candara"/>
              <a:cs typeface="Candara"/>
            </a:endParaRPr>
          </a:p>
          <a:p>
            <a:pPr defTabSz="457200"/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We’re currently upgrading PICO-60 for a new run with C</a:t>
            </a:r>
            <a:r>
              <a:rPr lang="en-US" baseline="-25000" dirty="0" smtClean="0">
                <a:solidFill>
                  <a:prstClr val="black"/>
                </a:solidFill>
                <a:latin typeface="Candara"/>
                <a:cs typeface="Candara"/>
              </a:rPr>
              <a:t>3</a:t>
            </a:r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F</a:t>
            </a:r>
            <a:r>
              <a:rPr lang="en-US" baseline="-25000" dirty="0" smtClean="0">
                <a:solidFill>
                  <a:prstClr val="black"/>
                </a:solidFill>
                <a:latin typeface="Candara"/>
                <a:cs typeface="Candara"/>
              </a:rPr>
              <a:t>8</a:t>
            </a:r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 target.</a:t>
            </a:r>
          </a:p>
          <a:p>
            <a:pPr defTabSz="457200"/>
            <a:endParaRPr lang="en-US" dirty="0">
              <a:solidFill>
                <a:prstClr val="black"/>
              </a:solidFill>
              <a:latin typeface="Candara"/>
              <a:cs typeface="Candara"/>
            </a:endParaRPr>
          </a:p>
        </p:txBody>
      </p:sp>
    </p:spTree>
    <p:extLst>
      <p:ext uri="{BB962C8B-B14F-4D97-AF65-F5344CB8AC3E}">
        <p14:creationId xmlns:p14="http://schemas.microsoft.com/office/powerpoint/2010/main" val="346635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4F81BD"/>
                </a:solidFill>
                <a:latin typeface="Candara" pitchFamily="34" charset="0"/>
              </a:rPr>
              <a:t>PICO-2L</a:t>
            </a:r>
            <a:endParaRPr lang="en-US" b="1" dirty="0">
              <a:solidFill>
                <a:srgbClr val="4F81BD"/>
              </a:solidFill>
              <a:latin typeface="Candara" pitchFamily="34" charset="0"/>
            </a:endParaRPr>
          </a:p>
        </p:txBody>
      </p:sp>
      <p:pic>
        <p:nvPicPr>
          <p:cNvPr id="6" name="Picture 5" descr="inner vessel.jpe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57876" y="1289756"/>
            <a:ext cx="2559050" cy="3962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24477" y="5258292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dirty="0" smtClean="0">
                <a:solidFill>
                  <a:prstClr val="black"/>
                </a:solidFill>
                <a:latin typeface="Candara" pitchFamily="34" charset="0"/>
              </a:rPr>
              <a:t>Silica jar </a:t>
            </a:r>
            <a:r>
              <a:rPr lang="en-US" dirty="0" smtClean="0">
                <a:solidFill>
                  <a:prstClr val="black"/>
                </a:solidFill>
                <a:latin typeface="Candara" pitchFamily="34" charset="0"/>
              </a:rPr>
              <a:t>and double bellows attachment.</a:t>
            </a:r>
            <a:endParaRPr lang="en-US" dirty="0">
              <a:solidFill>
                <a:prstClr val="black"/>
              </a:solidFill>
              <a:latin typeface="Candara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1295400"/>
            <a:ext cx="265787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 liter active mass of C</a:t>
            </a:r>
            <a:r>
              <a:rPr lang="en-US" baseline="-25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baseline="-25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defTabSz="457200"/>
            <a:endParaRPr lang="en-US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457200"/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Better fluorine sensitivity than CF</a:t>
            </a:r>
            <a:r>
              <a:rPr lang="en-US" baseline="-25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(used by COUPP)</a:t>
            </a:r>
            <a:endParaRPr lang="en-US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457200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Twice the F density.</a:t>
            </a:r>
          </a:p>
          <a:p>
            <a:pPr defTabSz="457200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Lower threshold.</a:t>
            </a:r>
          </a:p>
          <a:p>
            <a:pPr defTabSz="457200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Improved efficiency.</a:t>
            </a:r>
          </a:p>
          <a:p>
            <a:pPr defTabSz="457200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 stable chemistry. </a:t>
            </a:r>
          </a:p>
          <a:p>
            <a:pPr defTabSz="457200"/>
            <a:endParaRPr lang="en-US" baseline="-25000" dirty="0" smtClean="0">
              <a:solidFill>
                <a:prstClr val="black"/>
              </a:solidFill>
              <a:latin typeface="Candara"/>
              <a:cs typeface="Candara"/>
            </a:endParaRPr>
          </a:p>
          <a:p>
            <a:pPr defTabSz="457200"/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Inside water shield at SNOLAB.</a:t>
            </a:r>
          </a:p>
          <a:p>
            <a:pPr defTabSz="457200"/>
            <a:endParaRPr lang="en-US" baseline="-25000" dirty="0" smtClean="0">
              <a:solidFill>
                <a:prstClr val="black"/>
              </a:solidFill>
              <a:latin typeface="Candara"/>
              <a:cs typeface="Candara"/>
            </a:endParaRPr>
          </a:p>
          <a:p>
            <a:pPr defTabSz="457200"/>
            <a:endParaRPr lang="en-US" baseline="-25000" dirty="0">
              <a:solidFill>
                <a:prstClr val="black"/>
              </a:solidFill>
              <a:latin typeface="Candara"/>
              <a:cs typeface="Candara"/>
            </a:endParaRPr>
          </a:p>
        </p:txBody>
      </p:sp>
      <p:pic>
        <p:nvPicPr>
          <p:cNvPr id="4" name="Picture 3" descr="Draft 2 big words.pd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858" y="1847077"/>
            <a:ext cx="4033693" cy="3116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418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4F81BD"/>
                </a:solidFill>
                <a:latin typeface="Candara"/>
                <a:cs typeface="Candara"/>
              </a:rPr>
              <a:t>PICO-2L R</a:t>
            </a:r>
            <a:r>
              <a:rPr lang="en-US" b="1" dirty="0" smtClean="0">
                <a:solidFill>
                  <a:srgbClr val="4F81BD"/>
                </a:solidFill>
                <a:latin typeface="Candara"/>
                <a:cs typeface="Candara"/>
              </a:rPr>
              <a:t>un-1 results</a:t>
            </a:r>
            <a:endParaRPr lang="en-US" b="1" dirty="0">
              <a:solidFill>
                <a:srgbClr val="4F81BD"/>
              </a:solidFill>
              <a:latin typeface="Candara"/>
              <a:cs typeface="Candara"/>
            </a:endParaRPr>
          </a:p>
        </p:txBody>
      </p:sp>
      <p:pic>
        <p:nvPicPr>
          <p:cNvPr id="9" name="Picture 8" descr="Screen Shot 2015-09-03 at 4.33.4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199" y="1912644"/>
            <a:ext cx="8686800" cy="114731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18444" y="3485444"/>
            <a:ext cx="73801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Well above</a:t>
            </a:r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expected neutron background (&lt;1 event at 3.2keV), and no multiple bubble events observed, so these are not neutron events.</a:t>
            </a:r>
          </a:p>
          <a:p>
            <a:pPr defTabSz="457200"/>
            <a:endParaRPr lang="en-US" dirty="0">
              <a:solidFill>
                <a:prstClr val="black"/>
              </a:solidFill>
              <a:latin typeface="Candara"/>
              <a:cs typeface="Candara"/>
            </a:endParaRPr>
          </a:p>
          <a:p>
            <a:pPr defTabSz="457200"/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There are timing correlations of events at 3.2keV with previous events, therefore not DM or neutrons.</a:t>
            </a:r>
          </a:p>
          <a:p>
            <a:pPr defTabSz="457200"/>
            <a:endParaRPr lang="en-US" dirty="0">
              <a:solidFill>
                <a:prstClr val="black"/>
              </a:solidFill>
              <a:latin typeface="Candara"/>
              <a:cs typeface="Candara"/>
            </a:endParaRPr>
          </a:p>
          <a:p>
            <a:pPr defTabSz="457200"/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We set limits by applying a timing cut with MC-derived statistical penalty, similar to PICO-60. </a:t>
            </a:r>
            <a:endParaRPr lang="en-US" dirty="0">
              <a:solidFill>
                <a:prstClr val="black"/>
              </a:solidFill>
              <a:latin typeface="Candara"/>
              <a:cs typeface="Candara"/>
            </a:endParaRPr>
          </a:p>
        </p:txBody>
      </p:sp>
    </p:spTree>
    <p:extLst>
      <p:ext uri="{BB962C8B-B14F-4D97-AF65-F5344CB8AC3E}">
        <p14:creationId xmlns:p14="http://schemas.microsoft.com/office/powerpoint/2010/main" val="419116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b="1" dirty="0">
                <a:solidFill>
                  <a:srgbClr val="4F81BD"/>
                </a:solidFill>
                <a:latin typeface="Candara" pitchFamily="34" charset="0"/>
              </a:rPr>
              <a:t>PICO-2L </a:t>
            </a:r>
            <a:r>
              <a:rPr lang="en-US" b="1" dirty="0" smtClean="0">
                <a:solidFill>
                  <a:srgbClr val="4F81BD"/>
                </a:solidFill>
                <a:latin typeface="Candara" pitchFamily="34" charset="0"/>
              </a:rPr>
              <a:t>limits</a:t>
            </a:r>
            <a:endParaRPr lang="en-US" b="1" dirty="0">
              <a:solidFill>
                <a:srgbClr val="4F81BD"/>
              </a:solidFill>
              <a:latin typeface="Candar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4889" y="5472668"/>
            <a:ext cx="4946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hu-HU" dirty="0" smtClean="0">
                <a:solidFill>
                  <a:prstClr val="black"/>
                </a:solidFill>
              </a:rPr>
              <a:t>C. Amole et al., Phys. Rev. Lett. 114, 231302 (2015)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8" name="Picture 7" descr="SI_lowmass_TAUP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8" y="1417638"/>
            <a:ext cx="4556067" cy="2735674"/>
          </a:xfrm>
          <a:prstGeom prst="rect">
            <a:avLst/>
          </a:prstGeom>
        </p:spPr>
      </p:pic>
      <p:pic>
        <p:nvPicPr>
          <p:cNvPr id="9" name="Picture 8" descr="PICO60_SDp_forTAUP2015_2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1918" y="1417638"/>
            <a:ext cx="4763554" cy="3572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02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b="1" dirty="0" smtClean="0">
                <a:solidFill>
                  <a:srgbClr val="4F81BD"/>
                </a:solidFill>
                <a:latin typeface="Candara"/>
                <a:cs typeface="Candara"/>
              </a:rPr>
              <a:t>Background hypothesis</a:t>
            </a:r>
            <a:endParaRPr lang="en-US" b="1" dirty="0">
              <a:solidFill>
                <a:srgbClr val="4F81BD"/>
              </a:solidFill>
              <a:latin typeface="Candara"/>
              <a:cs typeface="Candara"/>
            </a:endParaRPr>
          </a:p>
        </p:txBody>
      </p:sp>
      <p:pic>
        <p:nvPicPr>
          <p:cNvPr id="7" name="Content Placeholder 6" descr="Screen Shot 2015-09-03 at 4.52.50 PM.png"/>
          <p:cNvPicPr>
            <a:picLocks noGrp="1" noChangeAspect="1"/>
          </p:cNvPicPr>
          <p:nvPr>
            <p:ph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844" r="-13844"/>
          <a:stretch>
            <a:fillRect/>
          </a:stretch>
        </p:blipFill>
        <p:spPr>
          <a:xfrm>
            <a:off x="-872216" y="1477963"/>
            <a:ext cx="8229600" cy="452596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28395" y="1861445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smtClean="0">
                <a:solidFill>
                  <a:srgbClr val="FF0000"/>
                </a:solidFill>
              </a:rPr>
              <a:t>Neutron events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83292" y="1866331"/>
            <a:ext cx="16466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</a:rPr>
              <a:t>Partially contained alpha decays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0645" y="6005036"/>
            <a:ext cx="52379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400" dirty="0" smtClean="0">
                <a:solidFill>
                  <a:prstClr val="black"/>
                </a:solidFill>
              </a:rPr>
              <a:t>Droplet detector: S. </a:t>
            </a:r>
            <a:r>
              <a:rPr lang="en-US" sz="1400" dirty="0" err="1" smtClean="0">
                <a:solidFill>
                  <a:prstClr val="black"/>
                </a:solidFill>
              </a:rPr>
              <a:t>Archambault</a:t>
            </a:r>
            <a:r>
              <a:rPr lang="en-US" sz="1400" dirty="0" smtClean="0">
                <a:solidFill>
                  <a:prstClr val="black"/>
                </a:solidFill>
              </a:rPr>
              <a:t> et al.; New J. Phys. 13(2011)043006</a:t>
            </a:r>
          </a:p>
          <a:p>
            <a:pPr defTabSz="457200"/>
            <a:r>
              <a:rPr lang="en-US" sz="1400" dirty="0" smtClean="0">
                <a:solidFill>
                  <a:prstClr val="black"/>
                </a:solidFill>
              </a:rPr>
              <a:t>  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79444" y="1596426"/>
            <a:ext cx="2540000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Partially contained alpha decays are slightly louder than nuclear recoil events in droplet detectors.</a:t>
            </a:r>
          </a:p>
          <a:p>
            <a:pPr defTabSz="457200"/>
            <a:endParaRPr lang="en-US" dirty="0">
              <a:solidFill>
                <a:prstClr val="black"/>
              </a:solidFill>
              <a:latin typeface="Candara"/>
              <a:cs typeface="Candara"/>
            </a:endParaRPr>
          </a:p>
          <a:p>
            <a:pPr defTabSz="457200"/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Similar effect expected in a monolithic bubble chamber for alpha decays originating in suspended particulate.</a:t>
            </a:r>
          </a:p>
          <a:p>
            <a:pPr defTabSz="457200"/>
            <a:endParaRPr lang="en-US" dirty="0">
              <a:solidFill>
                <a:prstClr val="black"/>
              </a:solidFill>
              <a:latin typeface="Candara"/>
              <a:cs typeface="Candara"/>
            </a:endParaRPr>
          </a:p>
          <a:p>
            <a:pPr defTabSz="457200"/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Program to test this hypothesis by assaying the DM chambers and reproducing the effect in small test chambers.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2822222" y="2230777"/>
            <a:ext cx="352778" cy="351556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3739444" y="2383177"/>
            <a:ext cx="343848" cy="19915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8120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>
            <a:spLocks noGrp="1"/>
          </p:cNvSpPr>
          <p:nvPr>
            <p:ph type="title" idx="4294967295"/>
          </p:nvPr>
        </p:nvSpPr>
        <p:spPr>
          <a:xfrm>
            <a:off x="0" y="282579"/>
            <a:ext cx="4021157" cy="103978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>
              <a:spcBef>
                <a:spcPts val="0"/>
              </a:spcBef>
              <a:buNone/>
            </a:pPr>
            <a:r>
              <a:rPr lang="en" sz="3200" dirty="0"/>
              <a:t>PICO-2L </a:t>
            </a:r>
            <a:r>
              <a:rPr lang="en" sz="3200" dirty="0" smtClean="0"/>
              <a:t>background forensics:</a:t>
            </a:r>
            <a:endParaRPr lang="en" sz="3200" dirty="0"/>
          </a:p>
        </p:txBody>
      </p:sp>
      <p:pic>
        <p:nvPicPr>
          <p:cNvPr id="213" name="Shape 2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8194" y="1824805"/>
            <a:ext cx="3493600" cy="2695067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214" name="Shape 2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59793" y="2440802"/>
            <a:ext cx="2228465" cy="1952846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215" name="Shape 215"/>
          <p:cNvSpPr txBox="1"/>
          <p:nvPr/>
        </p:nvSpPr>
        <p:spPr>
          <a:xfrm>
            <a:off x="4021157" y="4547447"/>
            <a:ext cx="2492999" cy="21236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spAutoFit/>
          </a:bodyPr>
          <a:lstStyle/>
          <a:p>
            <a:r>
              <a:rPr lang="en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XRF has identified many components chemically</a:t>
            </a:r>
          </a:p>
          <a:p>
            <a:pPr marL="457200" indent="-304800"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Stainless steel</a:t>
            </a:r>
          </a:p>
          <a:p>
            <a:pPr marL="457200" indent="-304800"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Quartz</a:t>
            </a:r>
          </a:p>
          <a:p>
            <a:pPr marL="457200" indent="-304800"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Gold (from seal)</a:t>
            </a:r>
          </a:p>
          <a:p>
            <a:pPr marL="457200" indent="-304800"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Silver (VCR parts?)</a:t>
            </a:r>
          </a:p>
        </p:txBody>
      </p:sp>
      <p:sp>
        <p:nvSpPr>
          <p:cNvPr id="216" name="Shape 216"/>
          <p:cNvSpPr txBox="1"/>
          <p:nvPr/>
        </p:nvSpPr>
        <p:spPr>
          <a:xfrm>
            <a:off x="147950" y="4540690"/>
            <a:ext cx="3493499" cy="184662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spAutoFit/>
          </a:bodyPr>
          <a:lstStyle/>
          <a:p>
            <a:r>
              <a:rPr lang="en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Filter sample from PICO-2L</a:t>
            </a:r>
          </a:p>
          <a:p>
            <a:pPr marL="457200" indent="-304800"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Leading hypothesis - particulate contamination</a:t>
            </a:r>
          </a:p>
          <a:p>
            <a:pPr marL="457200" indent="-304800"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ICPMS has found enough thorium to explain PICO-2L rate</a:t>
            </a:r>
          </a:p>
        </p:txBody>
      </p:sp>
      <p:pic>
        <p:nvPicPr>
          <p:cNvPr id="217" name="Shape 2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936769" y="1956152"/>
            <a:ext cx="2039819" cy="3214200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Shape 218"/>
          <p:cNvSpPr txBox="1"/>
          <p:nvPr/>
        </p:nvSpPr>
        <p:spPr>
          <a:xfrm>
            <a:off x="6997302" y="5468022"/>
            <a:ext cx="1997699" cy="129263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spAutoFit/>
          </a:bodyPr>
          <a:lstStyle/>
          <a:p>
            <a:r>
              <a:rPr lang="en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Anomalous background from degraded alpha tracks?</a:t>
            </a:r>
          </a:p>
        </p:txBody>
      </p:sp>
      <p:pic>
        <p:nvPicPr>
          <p:cNvPr id="10" name="Picture 9" descr="SEM_COUPP60_Silica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9793" y="506436"/>
            <a:ext cx="2230620" cy="1934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142396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10" t="17107" r="16169" b="26479"/>
          <a:stretch/>
        </p:blipFill>
        <p:spPr>
          <a:xfrm>
            <a:off x="6140862" y="984902"/>
            <a:ext cx="1490245" cy="26596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b="1" dirty="0" smtClean="0">
                <a:solidFill>
                  <a:srgbClr val="4F81BD"/>
                </a:solidFill>
                <a:latin typeface="Candara"/>
                <a:cs typeface="Candara"/>
              </a:rPr>
              <a:t>PICO-2L Run-2</a:t>
            </a:r>
            <a:endParaRPr lang="en-US" b="1" dirty="0">
              <a:solidFill>
                <a:srgbClr val="4F81BD"/>
              </a:solidFill>
              <a:latin typeface="Candara"/>
              <a:cs typeface="Candar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82884" y="1417638"/>
            <a:ext cx="4883150" cy="4938712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latin typeface="Candara"/>
                <a:cs typeface="Candara"/>
              </a:rPr>
              <a:t>Physics </a:t>
            </a:r>
            <a:r>
              <a:rPr lang="en-US" dirty="0" smtClean="0">
                <a:latin typeface="Candara"/>
                <a:cs typeface="Candara"/>
              </a:rPr>
              <a:t>run </a:t>
            </a:r>
            <a:r>
              <a:rPr lang="en-US" dirty="0" smtClean="0">
                <a:latin typeface="Candara"/>
                <a:cs typeface="Candara"/>
              </a:rPr>
              <a:t>June </a:t>
            </a:r>
            <a:r>
              <a:rPr lang="en-US" dirty="0" smtClean="0">
                <a:latin typeface="Candara"/>
                <a:cs typeface="Candara"/>
              </a:rPr>
              <a:t>12 – Sept 25 </a:t>
            </a:r>
            <a:r>
              <a:rPr lang="en-US" dirty="0" smtClean="0">
                <a:latin typeface="Candara"/>
                <a:cs typeface="Candara"/>
              </a:rPr>
              <a:t>2015.</a:t>
            </a:r>
          </a:p>
          <a:p>
            <a:endParaRPr lang="en-US" dirty="0" smtClean="0">
              <a:latin typeface="Candara"/>
              <a:cs typeface="Candara"/>
            </a:endParaRPr>
          </a:p>
          <a:p>
            <a:r>
              <a:rPr lang="en-US" dirty="0" smtClean="0">
                <a:latin typeface="Candara"/>
                <a:cs typeface="Candara"/>
              </a:rPr>
              <a:t>Natural quartz inner vessel flange replaced with low-radioactivity fused silica.</a:t>
            </a:r>
          </a:p>
          <a:p>
            <a:endParaRPr lang="en-US" dirty="0" smtClean="0">
              <a:latin typeface="Candara"/>
              <a:cs typeface="Candara"/>
            </a:endParaRPr>
          </a:p>
          <a:p>
            <a:r>
              <a:rPr lang="en-US" dirty="0" smtClean="0">
                <a:latin typeface="Candara"/>
                <a:cs typeface="Candara"/>
              </a:rPr>
              <a:t>Assembled and filled with particular focus on minimizing particulate contamination.</a:t>
            </a:r>
          </a:p>
          <a:p>
            <a:endParaRPr lang="en-US" dirty="0" smtClean="0">
              <a:latin typeface="Candara"/>
              <a:cs typeface="Candara"/>
            </a:endParaRPr>
          </a:p>
          <a:p>
            <a:r>
              <a:rPr lang="en-US" dirty="0" smtClean="0">
                <a:latin typeface="Candara"/>
                <a:cs typeface="Candara"/>
              </a:rPr>
              <a:t>Technical improvements to cooling and </a:t>
            </a:r>
            <a:r>
              <a:rPr lang="en-US" dirty="0" err="1" smtClean="0">
                <a:latin typeface="Candara"/>
                <a:cs typeface="Candara"/>
              </a:rPr>
              <a:t>piezo</a:t>
            </a:r>
            <a:r>
              <a:rPr lang="en-US" dirty="0" smtClean="0">
                <a:latin typeface="Candara"/>
                <a:cs typeface="Candara"/>
              </a:rPr>
              <a:t>-acoustic sensors (0% sensor failure in Run-2).</a:t>
            </a:r>
          </a:p>
          <a:p>
            <a:endParaRPr lang="en-US" dirty="0" smtClean="0">
              <a:latin typeface="Candara"/>
              <a:cs typeface="Candara"/>
            </a:endParaRPr>
          </a:p>
          <a:p>
            <a:r>
              <a:rPr lang="en-US" dirty="0" smtClean="0">
                <a:latin typeface="Candara"/>
                <a:cs typeface="Candara"/>
              </a:rPr>
              <a:t>Bulk event rate </a:t>
            </a:r>
            <a:r>
              <a:rPr lang="en-US" u="sng" dirty="0" smtClean="0">
                <a:latin typeface="Candara"/>
                <a:cs typeface="Candara"/>
              </a:rPr>
              <a:t>consistent with expected neutron background</a:t>
            </a:r>
            <a:r>
              <a:rPr lang="en-US" dirty="0" smtClean="0">
                <a:latin typeface="Candara"/>
                <a:cs typeface="Candara"/>
              </a:rPr>
              <a:t>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8222" y="3644575"/>
            <a:ext cx="3668428" cy="2751320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 flipH="1">
            <a:off x="7514788" y="1535110"/>
            <a:ext cx="55945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074239" y="1350444"/>
            <a:ext cx="937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flange</a:t>
            </a:r>
            <a:endParaRPr lang="en-US" dirty="0">
              <a:solidFill>
                <a:prstClr val="black"/>
              </a:solidFill>
              <a:latin typeface="Candara"/>
              <a:cs typeface="Candar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631107" y="3061106"/>
            <a:ext cx="16292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dirty="0">
                <a:solidFill>
                  <a:prstClr val="black"/>
                </a:solidFill>
                <a:latin typeface="Candara"/>
                <a:cs typeface="Candara"/>
              </a:rPr>
              <a:t>a</a:t>
            </a:r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ctive camera cooling</a:t>
            </a:r>
            <a:endParaRPr lang="en-US" dirty="0">
              <a:solidFill>
                <a:prstClr val="black"/>
              </a:solidFill>
              <a:latin typeface="Candara"/>
              <a:cs typeface="Candara"/>
            </a:endParaRPr>
          </a:p>
        </p:txBody>
      </p:sp>
    </p:spTree>
    <p:extLst>
      <p:ext uri="{BB962C8B-B14F-4D97-AF65-F5344CB8AC3E}">
        <p14:creationId xmlns:p14="http://schemas.microsoft.com/office/powerpoint/2010/main" val="2627938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33" b="9560"/>
          <a:stretch/>
        </p:blipFill>
        <p:spPr>
          <a:xfrm>
            <a:off x="1032504" y="542106"/>
            <a:ext cx="7321787" cy="53737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48158" y="6234556"/>
            <a:ext cx="77364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sz="2400" dirty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Located 2 km underground in a mine in Sudbury</a:t>
            </a:r>
            <a:endParaRPr lang="en-CA" sz="2400" dirty="0">
              <a:solidFill>
                <a:srgbClr val="FFFF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971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pico2l_run1_events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078" y="983135"/>
            <a:ext cx="3208122" cy="4725811"/>
          </a:xfrm>
          <a:prstGeom prst="rect">
            <a:avLst/>
          </a:prstGeom>
        </p:spPr>
      </p:pic>
      <p:pic>
        <p:nvPicPr>
          <p:cNvPr id="15" name="Picture 14" descr="pico2l_run2_events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6781" y="983135"/>
            <a:ext cx="3261302" cy="47258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b="1" dirty="0" smtClean="0">
                <a:solidFill>
                  <a:srgbClr val="4F81BD"/>
                </a:solidFill>
                <a:latin typeface="Candara"/>
                <a:cs typeface="Candara"/>
              </a:rPr>
              <a:t>PICO-2L Run-1 </a:t>
            </a:r>
            <a:r>
              <a:rPr lang="en-US" b="1" dirty="0" err="1" smtClean="0">
                <a:solidFill>
                  <a:srgbClr val="4F81BD"/>
                </a:solidFill>
                <a:latin typeface="Candara"/>
                <a:cs typeface="Candara"/>
              </a:rPr>
              <a:t>vs</a:t>
            </a:r>
            <a:r>
              <a:rPr lang="en-US" b="1" dirty="0" smtClean="0">
                <a:solidFill>
                  <a:srgbClr val="4F81BD"/>
                </a:solidFill>
                <a:latin typeface="Candara"/>
                <a:cs typeface="Candara"/>
              </a:rPr>
              <a:t> Run-2</a:t>
            </a:r>
            <a:endParaRPr lang="en-US" b="1" dirty="0">
              <a:solidFill>
                <a:srgbClr val="4F81BD"/>
              </a:solidFill>
              <a:latin typeface="Candara"/>
              <a:cs typeface="Candar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97187" y="5434695"/>
            <a:ext cx="43237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</a:rPr>
              <a:t>Run-1 3.2keV data</a:t>
            </a:r>
          </a:p>
          <a:p>
            <a:pPr marL="285750" indent="-285750" defTabSz="457200"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32 live days</a:t>
            </a:r>
          </a:p>
          <a:p>
            <a:pPr marL="285750" indent="-285750" defTabSz="457200"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Est. neutron </a:t>
            </a:r>
            <a:r>
              <a:rPr lang="en-US" dirty="0" err="1" smtClean="0">
                <a:solidFill>
                  <a:prstClr val="black"/>
                </a:solidFill>
              </a:rPr>
              <a:t>bkgd</a:t>
            </a:r>
            <a:r>
              <a:rPr lang="en-US" dirty="0" smtClean="0">
                <a:solidFill>
                  <a:prstClr val="black"/>
                </a:solidFill>
              </a:rPr>
              <a:t> 0.9</a:t>
            </a:r>
            <a:r>
              <a:rPr lang="en-US" baseline="30000" dirty="0" smtClean="0">
                <a:solidFill>
                  <a:prstClr val="black"/>
                </a:solidFill>
              </a:rPr>
              <a:t>+0.2</a:t>
            </a:r>
            <a:r>
              <a:rPr lang="en-US" baseline="-25000" dirty="0" smtClean="0">
                <a:solidFill>
                  <a:prstClr val="black"/>
                </a:solidFill>
              </a:rPr>
              <a:t>-0.7 </a:t>
            </a:r>
            <a:r>
              <a:rPr lang="en-US" dirty="0" smtClean="0">
                <a:solidFill>
                  <a:prstClr val="black"/>
                </a:solidFill>
              </a:rPr>
              <a:t>events 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20911" y="5450481"/>
            <a:ext cx="45770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</a:rPr>
              <a:t>Run-2 3.2keV prelim. data</a:t>
            </a:r>
          </a:p>
          <a:p>
            <a:pPr marL="285750" indent="-285750" defTabSz="457200"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 smtClean="0">
                <a:solidFill>
                  <a:prstClr val="black"/>
                </a:solidFill>
              </a:rPr>
              <a:t>~63 </a:t>
            </a:r>
            <a:r>
              <a:rPr lang="en-US" dirty="0" smtClean="0">
                <a:solidFill>
                  <a:prstClr val="black"/>
                </a:solidFill>
              </a:rPr>
              <a:t>live </a:t>
            </a:r>
            <a:r>
              <a:rPr lang="en-US" dirty="0" smtClean="0">
                <a:solidFill>
                  <a:prstClr val="black"/>
                </a:solidFill>
              </a:rPr>
              <a:t>days</a:t>
            </a:r>
            <a:endParaRPr lang="en-US" dirty="0" smtClean="0">
              <a:solidFill>
                <a:prstClr val="black"/>
              </a:solidFill>
            </a:endParaRPr>
          </a:p>
          <a:p>
            <a:pPr marL="285750" indent="-285750" defTabSz="457200"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Est. neutron </a:t>
            </a:r>
            <a:r>
              <a:rPr lang="en-US" dirty="0" err="1" smtClean="0">
                <a:solidFill>
                  <a:prstClr val="black"/>
                </a:solidFill>
              </a:rPr>
              <a:t>bkgd</a:t>
            </a:r>
            <a:r>
              <a:rPr lang="en-US" dirty="0" smtClean="0">
                <a:solidFill>
                  <a:prstClr val="black"/>
                </a:solidFill>
              </a:rPr>
              <a:t> 1.5</a:t>
            </a:r>
            <a:r>
              <a:rPr lang="en-US" baseline="30000" dirty="0" smtClean="0">
                <a:solidFill>
                  <a:prstClr val="black"/>
                </a:solidFill>
              </a:rPr>
              <a:t>+0.3</a:t>
            </a:r>
            <a:r>
              <a:rPr lang="en-US" baseline="-25000" dirty="0" smtClean="0">
                <a:solidFill>
                  <a:prstClr val="black"/>
                </a:solidFill>
              </a:rPr>
              <a:t>-1.1 </a:t>
            </a:r>
            <a:r>
              <a:rPr lang="en-US" dirty="0" smtClean="0">
                <a:solidFill>
                  <a:prstClr val="black"/>
                </a:solidFill>
              </a:rPr>
              <a:t>events</a:t>
            </a:r>
          </a:p>
        </p:txBody>
      </p:sp>
    </p:spTree>
    <p:extLst>
      <p:ext uri="{BB962C8B-B14F-4D97-AF65-F5344CB8AC3E}">
        <p14:creationId xmlns:p14="http://schemas.microsoft.com/office/powerpoint/2010/main" val="191154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b="1" dirty="0" smtClean="0">
                <a:solidFill>
                  <a:srgbClr val="4F81BD"/>
                </a:solidFill>
                <a:latin typeface="Candara"/>
                <a:cs typeface="Candara"/>
              </a:rPr>
              <a:t>Next steps</a:t>
            </a:r>
            <a:endParaRPr lang="en-US" b="1" dirty="0">
              <a:solidFill>
                <a:srgbClr val="4F81BD"/>
              </a:solidFill>
              <a:latin typeface="Candara"/>
              <a:cs typeface="Candara"/>
            </a:endParaRPr>
          </a:p>
        </p:txBody>
      </p:sp>
      <p:pic>
        <p:nvPicPr>
          <p:cNvPr id="7" name="Content Placeholder 6" descr="SDlimit_with_PICO60_proj.eps"/>
          <p:cNvPicPr>
            <a:picLocks noGrp="1" noChangeAspect="1"/>
          </p:cNvPicPr>
          <p:nvPr>
            <p:ph idx="4294967295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42" r="-1110"/>
          <a:stretch/>
        </p:blipFill>
        <p:spPr>
          <a:xfrm>
            <a:off x="4092575" y="1600200"/>
            <a:ext cx="5051425" cy="45259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" y="1324848"/>
            <a:ext cx="3000022" cy="5355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PICO-60 with C</a:t>
            </a:r>
            <a:r>
              <a:rPr lang="en-US" baseline="-25000" dirty="0" smtClean="0">
                <a:solidFill>
                  <a:prstClr val="black"/>
                </a:solidFill>
                <a:latin typeface="Candara"/>
                <a:cs typeface="Candara"/>
              </a:rPr>
              <a:t>3</a:t>
            </a:r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F</a:t>
            </a:r>
            <a:r>
              <a:rPr lang="en-US" baseline="-25000" dirty="0" smtClean="0">
                <a:solidFill>
                  <a:prstClr val="black"/>
                </a:solidFill>
                <a:latin typeface="Candara"/>
                <a:cs typeface="Candara"/>
              </a:rPr>
              <a:t>8</a:t>
            </a:r>
          </a:p>
          <a:p>
            <a:pPr marL="285750" indent="-285750" defTabSz="457200"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C</a:t>
            </a:r>
            <a:r>
              <a:rPr lang="en-US" baseline="-25000" dirty="0" smtClean="0">
                <a:solidFill>
                  <a:prstClr val="black"/>
                </a:solidFill>
                <a:latin typeface="Candara"/>
                <a:cs typeface="Candara"/>
              </a:rPr>
              <a:t>3</a:t>
            </a:r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F</a:t>
            </a:r>
            <a:r>
              <a:rPr lang="en-US" baseline="-25000" dirty="0" smtClean="0">
                <a:solidFill>
                  <a:prstClr val="black"/>
                </a:solidFill>
                <a:latin typeface="Candara"/>
                <a:cs typeface="Candara"/>
              </a:rPr>
              <a:t>8</a:t>
            </a:r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 target fluid</a:t>
            </a:r>
          </a:p>
          <a:p>
            <a:pPr marL="285750" indent="-285750" defTabSz="457200"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New vessel with fused silica flange</a:t>
            </a:r>
          </a:p>
          <a:p>
            <a:pPr marL="285750" indent="-285750" defTabSz="457200"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Coated bellows to eliminated steel particulate</a:t>
            </a:r>
          </a:p>
          <a:p>
            <a:pPr marL="285750" indent="-285750" defTabSz="457200"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Active fluid recirculation with filtering</a:t>
            </a:r>
          </a:p>
          <a:p>
            <a:pPr marL="285750" indent="-285750" defTabSz="457200">
              <a:buFont typeface="Arial"/>
              <a:buChar char="•"/>
            </a:pPr>
            <a:endParaRPr lang="en-US" dirty="0">
              <a:solidFill>
                <a:prstClr val="black"/>
              </a:solidFill>
              <a:latin typeface="Candara"/>
              <a:cs typeface="Candara"/>
            </a:endParaRPr>
          </a:p>
          <a:p>
            <a:pPr defTabSz="457200"/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“</a:t>
            </a:r>
            <a:r>
              <a:rPr lang="en-US" dirty="0">
                <a:solidFill>
                  <a:prstClr val="black"/>
                </a:solidFill>
                <a:latin typeface="Candara"/>
                <a:cs typeface="Candara"/>
              </a:rPr>
              <a:t>R</a:t>
            </a:r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ight-side-up” bubble chamber with </a:t>
            </a:r>
            <a:r>
              <a:rPr lang="en-US" u="sng" dirty="0" smtClean="0">
                <a:solidFill>
                  <a:prstClr val="black"/>
                </a:solidFill>
                <a:latin typeface="Candara"/>
                <a:cs typeface="Candara"/>
              </a:rPr>
              <a:t>no buffer fluid</a:t>
            </a:r>
          </a:p>
          <a:p>
            <a:pPr marL="285750" indent="-285750" defTabSz="457200"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Stable against convection currents</a:t>
            </a:r>
          </a:p>
          <a:p>
            <a:pPr marL="285750" indent="-285750" defTabSz="457200"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  <a:latin typeface="Candara"/>
                <a:cs typeface="Candara"/>
              </a:rPr>
              <a:t>Simplified fluid handling/recirculation.</a:t>
            </a:r>
          </a:p>
          <a:p>
            <a:pPr marL="285750" indent="-285750" defTabSz="457200">
              <a:buFont typeface="Arial"/>
              <a:buChar char="•"/>
            </a:pPr>
            <a:r>
              <a:rPr lang="en-US" dirty="0">
                <a:solidFill>
                  <a:prstClr val="black"/>
                </a:solidFill>
                <a:latin typeface="Candara"/>
                <a:cs typeface="Candara"/>
              </a:rPr>
              <a:t>Wider range of possible target fluids</a:t>
            </a:r>
          </a:p>
          <a:p>
            <a:pPr marL="285750" indent="-285750" defTabSz="457200">
              <a:buFont typeface="Arial"/>
              <a:buChar char="•"/>
            </a:pPr>
            <a:endParaRPr lang="en-US" dirty="0" smtClean="0">
              <a:solidFill>
                <a:prstClr val="black"/>
              </a:solidFill>
              <a:latin typeface="Candara"/>
              <a:cs typeface="Candara"/>
            </a:endParaRPr>
          </a:p>
        </p:txBody>
      </p:sp>
    </p:spTree>
    <p:extLst>
      <p:ext uri="{BB962C8B-B14F-4D97-AF65-F5344CB8AC3E}">
        <p14:creationId xmlns:p14="http://schemas.microsoft.com/office/powerpoint/2010/main" val="44731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81353" y="105825"/>
            <a:ext cx="8229600" cy="611628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Candara" pitchFamily="34" charset="0"/>
              </a:rPr>
              <a:t>PICO-250L</a:t>
            </a:r>
            <a:endParaRPr lang="en-US" b="1" dirty="0">
              <a:solidFill>
                <a:schemeClr val="tx2"/>
              </a:solidFill>
              <a:latin typeface="Candara" pitchFamily="34" charset="0"/>
            </a:endParaRPr>
          </a:p>
        </p:txBody>
      </p:sp>
      <p:pic>
        <p:nvPicPr>
          <p:cNvPr id="8" name="Content Placeholder 6" descr="VESSEL_WITH_ACCUM_PIC1_13AUG2013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rcRect l="-9285" r="1494"/>
          <a:stretch>
            <a:fillRect/>
          </a:stretch>
        </p:blipFill>
        <p:spPr>
          <a:xfrm>
            <a:off x="0" y="2133600"/>
            <a:ext cx="3048000" cy="3886200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29000" y="1496496"/>
            <a:ext cx="5562600" cy="469758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6523" y="1034831"/>
            <a:ext cx="381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andara" pitchFamily="34" charset="0"/>
              </a:rPr>
              <a:t> Proposed 250-liter active volume bubble chamber.</a:t>
            </a:r>
          </a:p>
          <a:p>
            <a:pPr defTabSz="457200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andara" pitchFamily="34" charset="0"/>
              </a:rPr>
              <a:t> Designed for CF</a:t>
            </a:r>
            <a:r>
              <a:rPr lang="en-US" baseline="-25000" dirty="0" smtClean="0">
                <a:solidFill>
                  <a:prstClr val="black"/>
                </a:solidFill>
                <a:latin typeface="Candara" pitchFamily="34" charset="0"/>
              </a:rPr>
              <a:t>3</a:t>
            </a:r>
            <a:r>
              <a:rPr lang="en-US" dirty="0" smtClean="0">
                <a:solidFill>
                  <a:prstClr val="black"/>
                </a:solidFill>
                <a:latin typeface="Candara" pitchFamily="34" charset="0"/>
              </a:rPr>
              <a:t>I or C</a:t>
            </a:r>
            <a:r>
              <a:rPr lang="en-US" baseline="-25000" dirty="0" smtClean="0">
                <a:solidFill>
                  <a:prstClr val="black"/>
                </a:solidFill>
                <a:latin typeface="Candara" pitchFamily="34" charset="0"/>
              </a:rPr>
              <a:t>3</a:t>
            </a:r>
            <a:r>
              <a:rPr lang="en-US" dirty="0" smtClean="0">
                <a:solidFill>
                  <a:prstClr val="black"/>
                </a:solidFill>
                <a:latin typeface="Candara" pitchFamily="34" charset="0"/>
              </a:rPr>
              <a:t>F</a:t>
            </a:r>
            <a:r>
              <a:rPr lang="en-US" baseline="-25000" dirty="0" smtClean="0">
                <a:solidFill>
                  <a:prstClr val="black"/>
                </a:solidFill>
                <a:latin typeface="Candara" pitchFamily="34" charset="0"/>
              </a:rPr>
              <a:t>8</a:t>
            </a:r>
            <a:r>
              <a:rPr lang="en-US" dirty="0" smtClean="0">
                <a:solidFill>
                  <a:prstClr val="black"/>
                </a:solidFill>
                <a:latin typeface="Candara" pitchFamily="34" charset="0"/>
              </a:rPr>
              <a:t> target. </a:t>
            </a:r>
            <a:endParaRPr lang="en-US" dirty="0">
              <a:solidFill>
                <a:prstClr val="black"/>
              </a:solidFill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864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76164"/>
            <a:ext cx="8229600" cy="766371"/>
          </a:xfrm>
        </p:spPr>
        <p:txBody>
          <a:bodyPr/>
          <a:lstStyle/>
          <a:p>
            <a:r>
              <a:rPr lang="en-US" b="1" dirty="0" smtClean="0">
                <a:solidFill>
                  <a:srgbClr val="4F81BD"/>
                </a:solidFill>
                <a:latin typeface="Candara"/>
                <a:cs typeface="Candara"/>
              </a:rPr>
              <a:t>Conclusions</a:t>
            </a:r>
            <a:endParaRPr lang="en-US" b="1" dirty="0">
              <a:solidFill>
                <a:srgbClr val="4F81BD"/>
              </a:solidFill>
              <a:latin typeface="Candara"/>
              <a:cs typeface="Candar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65760" y="1037492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sz="1800" dirty="0" smtClean="0">
                <a:latin typeface="Candara"/>
                <a:cs typeface="Candara"/>
              </a:rPr>
              <a:t>PICO-2L and PICO-60 have produced world-leading limits on Spin-Dependent WIMP-proton interactions with different target fluids.</a:t>
            </a:r>
          </a:p>
          <a:p>
            <a:endParaRPr lang="en-US" sz="1800" dirty="0">
              <a:latin typeface="Candara"/>
              <a:cs typeface="Candara"/>
            </a:endParaRPr>
          </a:p>
          <a:p>
            <a:r>
              <a:rPr lang="en-US" sz="1800" dirty="0" smtClean="0">
                <a:latin typeface="Candara"/>
                <a:cs typeface="Candara"/>
              </a:rPr>
              <a:t>PICO-2L also has excellent Spin-Independent limits on low-mass (few </a:t>
            </a:r>
            <a:r>
              <a:rPr lang="en-US" sz="1800" dirty="0" err="1" smtClean="0">
                <a:latin typeface="Candara"/>
                <a:cs typeface="Candara"/>
              </a:rPr>
              <a:t>GeV</a:t>
            </a:r>
            <a:r>
              <a:rPr lang="en-US" sz="1800" dirty="0" smtClean="0">
                <a:latin typeface="Candara"/>
                <a:cs typeface="Candara"/>
              </a:rPr>
              <a:t>) WIMPs.</a:t>
            </a:r>
          </a:p>
          <a:p>
            <a:endParaRPr lang="en-US" sz="1800" dirty="0">
              <a:latin typeface="Candara"/>
              <a:cs typeface="Candara"/>
            </a:endParaRPr>
          </a:p>
          <a:p>
            <a:r>
              <a:rPr lang="en-US" sz="1800" dirty="0" smtClean="0">
                <a:latin typeface="Candara"/>
                <a:cs typeface="Candara"/>
              </a:rPr>
              <a:t>Both experiments observed a population of background events we believe is due to particulate contamination of the target fluids.</a:t>
            </a:r>
          </a:p>
          <a:p>
            <a:endParaRPr lang="en-US" sz="1800" dirty="0">
              <a:latin typeface="Candara"/>
              <a:cs typeface="Candara"/>
            </a:endParaRPr>
          </a:p>
          <a:p>
            <a:r>
              <a:rPr lang="en-US" sz="1800" dirty="0" smtClean="0">
                <a:latin typeface="Candara"/>
                <a:cs typeface="Candara"/>
              </a:rPr>
              <a:t>After efforts to reduce the background, Run-2 of PICO-2L now shows an a very low event rate consistent with neutron background.</a:t>
            </a:r>
          </a:p>
          <a:p>
            <a:endParaRPr lang="en-US" sz="1800" dirty="0">
              <a:latin typeface="Candara"/>
              <a:cs typeface="Candara"/>
            </a:endParaRPr>
          </a:p>
          <a:p>
            <a:r>
              <a:rPr lang="en-US" sz="1800" dirty="0" smtClean="0">
                <a:latin typeface="Candara"/>
                <a:cs typeface="Candara"/>
              </a:rPr>
              <a:t>PICO-60 is being prepared for a second run with similar improvements and C</a:t>
            </a:r>
            <a:r>
              <a:rPr lang="en-US" sz="1800" baseline="-25000" dirty="0" smtClean="0">
                <a:latin typeface="Candara"/>
                <a:cs typeface="Candara"/>
              </a:rPr>
              <a:t>3</a:t>
            </a:r>
            <a:r>
              <a:rPr lang="en-US" sz="1800" dirty="0" smtClean="0">
                <a:latin typeface="Candara"/>
                <a:cs typeface="Candara"/>
              </a:rPr>
              <a:t>F</a:t>
            </a:r>
            <a:r>
              <a:rPr lang="en-US" sz="1800" baseline="-25000" dirty="0" smtClean="0">
                <a:latin typeface="Candara"/>
                <a:cs typeface="Candara"/>
              </a:rPr>
              <a:t>8</a:t>
            </a:r>
            <a:r>
              <a:rPr lang="en-US" sz="1800" dirty="0" smtClean="0">
                <a:latin typeface="Candara"/>
                <a:cs typeface="Candara"/>
              </a:rPr>
              <a:t> target fluid and this is in a water tank providing better neutron shielding.</a:t>
            </a:r>
          </a:p>
          <a:p>
            <a:endParaRPr lang="en-US" sz="1800" dirty="0">
              <a:latin typeface="Candara"/>
              <a:cs typeface="Candara"/>
            </a:endParaRPr>
          </a:p>
          <a:p>
            <a:r>
              <a:rPr lang="en-US" sz="1800" dirty="0" smtClean="0">
                <a:latin typeface="Candara"/>
                <a:cs typeface="Candara"/>
              </a:rPr>
              <a:t>The overall SNOLAB program is vibrant, with lots more new results imminent. Of particular note, in a few months DEAP should have a result that surpasses LUX.</a:t>
            </a:r>
            <a:endParaRPr lang="en-US" sz="1800" dirty="0">
              <a:latin typeface="Candara"/>
              <a:cs typeface="Candara"/>
            </a:endParaRPr>
          </a:p>
        </p:txBody>
      </p:sp>
    </p:spTree>
    <p:extLst>
      <p:ext uri="{BB962C8B-B14F-4D97-AF65-F5344CB8AC3E}">
        <p14:creationId xmlns:p14="http://schemas.microsoft.com/office/powerpoint/2010/main" val="1360902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m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02"/>
          <a:stretch>
            <a:fillRect/>
          </a:stretch>
        </p:blipFill>
        <p:spPr bwMode="auto">
          <a:xfrm>
            <a:off x="0" y="847725"/>
            <a:ext cx="9144000" cy="601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5018" y="228793"/>
            <a:ext cx="7842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dirty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SNOLAB is Situated 2 km underground in a Vale mine in Sudbury</a:t>
            </a:r>
            <a:r>
              <a:rPr lang="en-CA" dirty="0" smtClean="0">
                <a:solidFill>
                  <a:srgbClr val="FFFF00"/>
                </a:solidFill>
              </a:rPr>
              <a:t>.</a:t>
            </a:r>
            <a:endParaRPr lang="en-CA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00870" y="6372311"/>
            <a:ext cx="889987" cy="27699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sz="12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SNOLAB</a:t>
            </a:r>
            <a:endParaRPr lang="en-CA" sz="12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5670" y="1325320"/>
            <a:ext cx="3030176" cy="175432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CA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km of rock stops the cosmic rays from reaching the detector and mimicking the rare signals we are looking for.</a:t>
            </a:r>
            <a:endParaRPr lang="en-CA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4612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7222" y="116249"/>
            <a:ext cx="8705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dirty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Deepest  Lab with International Program. Recently pipped by CJPL</a:t>
            </a:r>
            <a:r>
              <a:rPr lang="en-CA" dirty="0" smtClean="0">
                <a:solidFill>
                  <a:srgbClr val="FFFF00"/>
                </a:solidFill>
              </a:rPr>
              <a:t>.</a:t>
            </a:r>
            <a:endParaRPr lang="en-CA" dirty="0">
              <a:solidFill>
                <a:srgbClr val="FFFF00"/>
              </a:solidFill>
            </a:endParaRPr>
          </a:p>
        </p:txBody>
      </p:sp>
      <p:pic>
        <p:nvPicPr>
          <p:cNvPr id="993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113" y="886266"/>
            <a:ext cx="8473589" cy="5148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 rot="17713053">
            <a:off x="7104183" y="4087213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err="1" smtClean="0">
                <a:solidFill>
                  <a:srgbClr val="FF0000"/>
                </a:solidFill>
              </a:rPr>
              <a:t>JinPing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17713053">
            <a:off x="6364171" y="3808212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0000FF"/>
                </a:solidFill>
              </a:rPr>
              <a:t>SNOLAB</a:t>
            </a:r>
            <a:endParaRPr lang="en-CA" b="1" dirty="0">
              <a:solidFill>
                <a:srgbClr val="0000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517818" y="1295904"/>
            <a:ext cx="37946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 smtClean="0"/>
              <a:t>SNOLAB Muon </a:t>
            </a:r>
            <a:r>
              <a:rPr lang="en-CA" dirty="0"/>
              <a:t>Flux = 0.27/m</a:t>
            </a:r>
            <a:r>
              <a:rPr lang="en-CA" baseline="30000" dirty="0"/>
              <a:t>2</a:t>
            </a:r>
            <a:r>
              <a:rPr lang="en-CA" dirty="0"/>
              <a:t>/day</a:t>
            </a:r>
          </a:p>
        </p:txBody>
      </p:sp>
    </p:spTree>
    <p:extLst>
      <p:ext uri="{BB962C8B-B14F-4D97-AF65-F5344CB8AC3E}">
        <p14:creationId xmlns:p14="http://schemas.microsoft.com/office/powerpoint/2010/main" val="1852289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>
                <a:solidFill>
                  <a:srgbClr val="000000"/>
                </a:solidFill>
              </a:rPr>
              <a:t>WNPPC Feb 14 2010           </a:t>
            </a:r>
          </a:p>
        </p:txBody>
      </p:sp>
      <p:pic>
        <p:nvPicPr>
          <p:cNvPr id="64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911224"/>
            <a:ext cx="9144000" cy="5367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3075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en-US" sz="4000"/>
              <a:t>SNOLAB Underground facilities</a:t>
            </a:r>
          </a:p>
        </p:txBody>
      </p:sp>
      <p:sp>
        <p:nvSpPr>
          <p:cNvPr id="643076" name="Text Box 4"/>
          <p:cNvSpPr txBox="1">
            <a:spLocks noChangeArrowheads="1"/>
          </p:cNvSpPr>
          <p:nvPr/>
        </p:nvSpPr>
        <p:spPr bwMode="auto">
          <a:xfrm>
            <a:off x="180975" y="5981709"/>
            <a:ext cx="851513" cy="46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9" tIns="45719" rIns="91439" bIns="45719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FFFF"/>
                </a:solidFill>
                <a:latin typeface="Arial" charset="0"/>
                <a:ea typeface="ヒラギノ角ゴ ProN W3" charset="-128"/>
              </a:rPr>
              <a:t>SNO</a:t>
            </a:r>
          </a:p>
        </p:txBody>
      </p:sp>
      <p:sp>
        <p:nvSpPr>
          <p:cNvPr id="643077" name="Text Box 5"/>
          <p:cNvSpPr txBox="1">
            <a:spLocks noChangeArrowheads="1"/>
          </p:cNvSpPr>
          <p:nvPr/>
        </p:nvSpPr>
        <p:spPr bwMode="auto">
          <a:xfrm>
            <a:off x="0" y="1295412"/>
            <a:ext cx="922045" cy="830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9" tIns="45719" rIns="91439" bIns="45719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FFFF"/>
                </a:solidFill>
                <a:latin typeface="Arial" charset="0"/>
                <a:ea typeface="ヒラギノ角ゴ ProN W3" charset="-128"/>
              </a:rPr>
              <a:t>Cube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FFFF"/>
                </a:solidFill>
                <a:latin typeface="Arial" charset="0"/>
                <a:ea typeface="ヒラギノ角ゴ ProN W3" charset="-128"/>
              </a:rPr>
              <a:t>Hall</a:t>
            </a:r>
          </a:p>
        </p:txBody>
      </p:sp>
      <p:sp>
        <p:nvSpPr>
          <p:cNvPr id="643078" name="Text Box 6"/>
          <p:cNvSpPr txBox="1">
            <a:spLocks noChangeArrowheads="1"/>
          </p:cNvSpPr>
          <p:nvPr/>
        </p:nvSpPr>
        <p:spPr bwMode="auto">
          <a:xfrm>
            <a:off x="3344869" y="3081347"/>
            <a:ext cx="1144863" cy="46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9" tIns="45719" rIns="91439" bIns="45719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FFFF"/>
                </a:solidFill>
                <a:latin typeface="Arial" charset="0"/>
                <a:ea typeface="ヒラギノ角ゴ ProN W3" charset="-128"/>
              </a:rPr>
              <a:t>Ladder</a:t>
            </a:r>
          </a:p>
        </p:txBody>
      </p:sp>
      <p:sp>
        <p:nvSpPr>
          <p:cNvPr id="643079" name="Text Box 7"/>
          <p:cNvSpPr txBox="1">
            <a:spLocks noChangeArrowheads="1"/>
          </p:cNvSpPr>
          <p:nvPr/>
        </p:nvSpPr>
        <p:spPr bwMode="auto">
          <a:xfrm>
            <a:off x="7975600" y="2681297"/>
            <a:ext cx="1178526" cy="46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9" tIns="45719" rIns="91439" bIns="45719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FFFF"/>
                </a:solidFill>
                <a:latin typeface="Arial" charset="0"/>
                <a:ea typeface="ヒラギノ角ゴ ProN W3" charset="-128"/>
              </a:rPr>
              <a:t>Utilities</a:t>
            </a:r>
          </a:p>
        </p:txBody>
      </p:sp>
      <p:sp>
        <p:nvSpPr>
          <p:cNvPr id="643080" name="Text Box 8"/>
          <p:cNvSpPr txBox="1">
            <a:spLocks noChangeArrowheads="1"/>
          </p:cNvSpPr>
          <p:nvPr/>
        </p:nvSpPr>
        <p:spPr bwMode="auto">
          <a:xfrm>
            <a:off x="2501900" y="1058871"/>
            <a:ext cx="1160893" cy="46166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9" tIns="45719" rIns="91439" bIns="45719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FFFF"/>
                </a:solidFill>
                <a:latin typeface="Arial" charset="0"/>
                <a:ea typeface="ヒラギノ角ゴ ProN W3" charset="-128"/>
              </a:rPr>
              <a:t>Cryopit</a:t>
            </a:r>
          </a:p>
        </p:txBody>
      </p:sp>
      <p:sp>
        <p:nvSpPr>
          <p:cNvPr id="643081" name="Oval 9"/>
          <p:cNvSpPr>
            <a:spLocks noChangeArrowheads="1"/>
          </p:cNvSpPr>
          <p:nvPr/>
        </p:nvSpPr>
        <p:spPr bwMode="auto">
          <a:xfrm>
            <a:off x="0" y="4408489"/>
            <a:ext cx="2001838" cy="1390651"/>
          </a:xfrm>
          <a:prstGeom prst="ellips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43082" name="Freeform 10"/>
          <p:cNvSpPr>
            <a:spLocks/>
          </p:cNvSpPr>
          <p:nvPr/>
        </p:nvSpPr>
        <p:spPr bwMode="auto">
          <a:xfrm>
            <a:off x="-11113" y="47628"/>
            <a:ext cx="9317038" cy="6545263"/>
          </a:xfrm>
          <a:custGeom>
            <a:avLst/>
            <a:gdLst>
              <a:gd name="T0" fmla="*/ 2113 w 5869"/>
              <a:gd name="T1" fmla="*/ 3778 h 4123"/>
              <a:gd name="T2" fmla="*/ 1933 w 5869"/>
              <a:gd name="T3" fmla="*/ 3663 h 4123"/>
              <a:gd name="T4" fmla="*/ 1901 w 5869"/>
              <a:gd name="T5" fmla="*/ 3247 h 4123"/>
              <a:gd name="T6" fmla="*/ 2055 w 5869"/>
              <a:gd name="T7" fmla="*/ 3010 h 4123"/>
              <a:gd name="T8" fmla="*/ 2113 w 5869"/>
              <a:gd name="T9" fmla="*/ 2927 h 4123"/>
              <a:gd name="T10" fmla="*/ 2343 w 5869"/>
              <a:gd name="T11" fmla="*/ 2658 h 4123"/>
              <a:gd name="T12" fmla="*/ 2465 w 5869"/>
              <a:gd name="T13" fmla="*/ 2492 h 4123"/>
              <a:gd name="T14" fmla="*/ 3271 w 5869"/>
              <a:gd name="T15" fmla="*/ 2396 h 4123"/>
              <a:gd name="T16" fmla="*/ 3853 w 5869"/>
              <a:gd name="T17" fmla="*/ 2485 h 4123"/>
              <a:gd name="T18" fmla="*/ 4474 w 5869"/>
              <a:gd name="T19" fmla="*/ 2709 h 4123"/>
              <a:gd name="T20" fmla="*/ 4679 w 5869"/>
              <a:gd name="T21" fmla="*/ 2767 h 4123"/>
              <a:gd name="T22" fmla="*/ 5479 w 5869"/>
              <a:gd name="T23" fmla="*/ 2767 h 4123"/>
              <a:gd name="T24" fmla="*/ 5588 w 5869"/>
              <a:gd name="T25" fmla="*/ 2620 h 4123"/>
              <a:gd name="T26" fmla="*/ 5460 w 5869"/>
              <a:gd name="T27" fmla="*/ 2197 h 4123"/>
              <a:gd name="T28" fmla="*/ 5153 w 5869"/>
              <a:gd name="T29" fmla="*/ 1909 h 4123"/>
              <a:gd name="T30" fmla="*/ 5044 w 5869"/>
              <a:gd name="T31" fmla="*/ 1826 h 4123"/>
              <a:gd name="T32" fmla="*/ 5153 w 5869"/>
              <a:gd name="T33" fmla="*/ 1557 h 4123"/>
              <a:gd name="T34" fmla="*/ 5159 w 5869"/>
              <a:gd name="T35" fmla="*/ 712 h 4123"/>
              <a:gd name="T36" fmla="*/ 4865 w 5869"/>
              <a:gd name="T37" fmla="*/ 341 h 4123"/>
              <a:gd name="T38" fmla="*/ 3393 w 5869"/>
              <a:gd name="T39" fmla="*/ 514 h 4123"/>
              <a:gd name="T40" fmla="*/ 3309 w 5869"/>
              <a:gd name="T41" fmla="*/ 744 h 4123"/>
              <a:gd name="T42" fmla="*/ 3380 w 5869"/>
              <a:gd name="T43" fmla="*/ 1109 h 4123"/>
              <a:gd name="T44" fmla="*/ 3495 w 5869"/>
              <a:gd name="T45" fmla="*/ 1391 h 4123"/>
              <a:gd name="T46" fmla="*/ 3770 w 5869"/>
              <a:gd name="T47" fmla="*/ 1461 h 4123"/>
              <a:gd name="T48" fmla="*/ 3975 w 5869"/>
              <a:gd name="T49" fmla="*/ 1615 h 4123"/>
              <a:gd name="T50" fmla="*/ 4129 w 5869"/>
              <a:gd name="T51" fmla="*/ 1800 h 4123"/>
              <a:gd name="T52" fmla="*/ 3399 w 5869"/>
              <a:gd name="T53" fmla="*/ 1935 h 4123"/>
              <a:gd name="T54" fmla="*/ 2919 w 5869"/>
              <a:gd name="T55" fmla="*/ 2005 h 4123"/>
              <a:gd name="T56" fmla="*/ 2727 w 5869"/>
              <a:gd name="T57" fmla="*/ 2133 h 4123"/>
              <a:gd name="T58" fmla="*/ 1959 w 5869"/>
              <a:gd name="T59" fmla="*/ 2242 h 4123"/>
              <a:gd name="T60" fmla="*/ 1844 w 5869"/>
              <a:gd name="T61" fmla="*/ 2357 h 4123"/>
              <a:gd name="T62" fmla="*/ 1357 w 5869"/>
              <a:gd name="T63" fmla="*/ 2408 h 4123"/>
              <a:gd name="T64" fmla="*/ 1114 w 5869"/>
              <a:gd name="T65" fmla="*/ 2492 h 4123"/>
              <a:gd name="T66" fmla="*/ 986 w 5869"/>
              <a:gd name="T67" fmla="*/ 2613 h 4123"/>
              <a:gd name="T68" fmla="*/ 314 w 5869"/>
              <a:gd name="T69" fmla="*/ 2639 h 4123"/>
              <a:gd name="T70" fmla="*/ 237 w 5869"/>
              <a:gd name="T71" fmla="*/ 2524 h 4123"/>
              <a:gd name="T72" fmla="*/ 148 w 5869"/>
              <a:gd name="T73" fmla="*/ 1711 h 4123"/>
              <a:gd name="T74" fmla="*/ 1 w 5869"/>
              <a:gd name="T75" fmla="*/ 1250 h 4123"/>
              <a:gd name="T76" fmla="*/ 52 w 5869"/>
              <a:gd name="T77" fmla="*/ 514 h 4123"/>
              <a:gd name="T78" fmla="*/ 167 w 5869"/>
              <a:gd name="T79" fmla="*/ 284 h 4123"/>
              <a:gd name="T80" fmla="*/ 557 w 5869"/>
              <a:gd name="T81" fmla="*/ 149 h 4123"/>
              <a:gd name="T82" fmla="*/ 4065 w 5869"/>
              <a:gd name="T83" fmla="*/ 156 h 4123"/>
              <a:gd name="T84" fmla="*/ 4986 w 5869"/>
              <a:gd name="T85" fmla="*/ 156 h 4123"/>
              <a:gd name="T86" fmla="*/ 5281 w 5869"/>
              <a:gd name="T87" fmla="*/ 245 h 4123"/>
              <a:gd name="T88" fmla="*/ 5345 w 5869"/>
              <a:gd name="T89" fmla="*/ 367 h 4123"/>
              <a:gd name="T90" fmla="*/ 5466 w 5869"/>
              <a:gd name="T91" fmla="*/ 540 h 4123"/>
              <a:gd name="T92" fmla="*/ 5556 w 5869"/>
              <a:gd name="T93" fmla="*/ 1007 h 4123"/>
              <a:gd name="T94" fmla="*/ 5543 w 5869"/>
              <a:gd name="T95" fmla="*/ 1052 h 4123"/>
              <a:gd name="T96" fmla="*/ 5396 w 5869"/>
              <a:gd name="T97" fmla="*/ 1090 h 4123"/>
              <a:gd name="T98" fmla="*/ 5575 w 5869"/>
              <a:gd name="T99" fmla="*/ 1320 h 4123"/>
              <a:gd name="T100" fmla="*/ 5703 w 5869"/>
              <a:gd name="T101" fmla="*/ 1538 h 4123"/>
              <a:gd name="T102" fmla="*/ 5773 w 5869"/>
              <a:gd name="T103" fmla="*/ 3394 h 4123"/>
              <a:gd name="T104" fmla="*/ 5735 w 5869"/>
              <a:gd name="T105" fmla="*/ 3810 h 4123"/>
              <a:gd name="T106" fmla="*/ 5364 w 5869"/>
              <a:gd name="T107" fmla="*/ 3874 h 4123"/>
              <a:gd name="T108" fmla="*/ 3329 w 5869"/>
              <a:gd name="T109" fmla="*/ 3906 h 4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869" h="4123">
                <a:moveTo>
                  <a:pt x="2925" y="3874"/>
                </a:moveTo>
                <a:cubicBezTo>
                  <a:pt x="2671" y="3922"/>
                  <a:pt x="2442" y="3897"/>
                  <a:pt x="2209" y="3823"/>
                </a:cubicBezTo>
                <a:cubicBezTo>
                  <a:pt x="2184" y="3806"/>
                  <a:pt x="2142" y="3787"/>
                  <a:pt x="2113" y="3778"/>
                </a:cubicBezTo>
                <a:cubicBezTo>
                  <a:pt x="2078" y="3755"/>
                  <a:pt x="2045" y="3737"/>
                  <a:pt x="2004" y="3727"/>
                </a:cubicBezTo>
                <a:cubicBezTo>
                  <a:pt x="1992" y="3715"/>
                  <a:pt x="1977" y="3707"/>
                  <a:pt x="1965" y="3695"/>
                </a:cubicBezTo>
                <a:cubicBezTo>
                  <a:pt x="1922" y="3652"/>
                  <a:pt x="1988" y="3699"/>
                  <a:pt x="1933" y="3663"/>
                </a:cubicBezTo>
                <a:cubicBezTo>
                  <a:pt x="1917" y="3637"/>
                  <a:pt x="1907" y="3613"/>
                  <a:pt x="1889" y="3586"/>
                </a:cubicBezTo>
                <a:cubicBezTo>
                  <a:pt x="1885" y="3580"/>
                  <a:pt x="1876" y="3567"/>
                  <a:pt x="1876" y="3567"/>
                </a:cubicBezTo>
                <a:cubicBezTo>
                  <a:pt x="1880" y="3461"/>
                  <a:pt x="1886" y="3353"/>
                  <a:pt x="1901" y="3247"/>
                </a:cubicBezTo>
                <a:cubicBezTo>
                  <a:pt x="1904" y="3224"/>
                  <a:pt x="1913" y="3226"/>
                  <a:pt x="1927" y="3208"/>
                </a:cubicBezTo>
                <a:cubicBezTo>
                  <a:pt x="1956" y="3170"/>
                  <a:pt x="1971" y="3126"/>
                  <a:pt x="2004" y="3093"/>
                </a:cubicBezTo>
                <a:cubicBezTo>
                  <a:pt x="2014" y="3061"/>
                  <a:pt x="2036" y="3037"/>
                  <a:pt x="2055" y="3010"/>
                </a:cubicBezTo>
                <a:cubicBezTo>
                  <a:pt x="2061" y="3001"/>
                  <a:pt x="2068" y="2993"/>
                  <a:pt x="2074" y="2984"/>
                </a:cubicBezTo>
                <a:cubicBezTo>
                  <a:pt x="2078" y="2978"/>
                  <a:pt x="2087" y="2965"/>
                  <a:pt x="2087" y="2965"/>
                </a:cubicBezTo>
                <a:cubicBezTo>
                  <a:pt x="2101" y="2920"/>
                  <a:pt x="2081" y="2974"/>
                  <a:pt x="2113" y="2927"/>
                </a:cubicBezTo>
                <a:cubicBezTo>
                  <a:pt x="2128" y="2905"/>
                  <a:pt x="2125" y="2892"/>
                  <a:pt x="2151" y="2876"/>
                </a:cubicBezTo>
                <a:cubicBezTo>
                  <a:pt x="2169" y="2848"/>
                  <a:pt x="2200" y="2825"/>
                  <a:pt x="2228" y="2805"/>
                </a:cubicBezTo>
                <a:cubicBezTo>
                  <a:pt x="2256" y="2751"/>
                  <a:pt x="2292" y="2693"/>
                  <a:pt x="2343" y="2658"/>
                </a:cubicBezTo>
                <a:cubicBezTo>
                  <a:pt x="2352" y="2645"/>
                  <a:pt x="2366" y="2635"/>
                  <a:pt x="2369" y="2620"/>
                </a:cubicBezTo>
                <a:cubicBezTo>
                  <a:pt x="2379" y="2575"/>
                  <a:pt x="2375" y="2557"/>
                  <a:pt x="2420" y="2543"/>
                </a:cubicBezTo>
                <a:cubicBezTo>
                  <a:pt x="2435" y="2521"/>
                  <a:pt x="2442" y="2506"/>
                  <a:pt x="2465" y="2492"/>
                </a:cubicBezTo>
                <a:cubicBezTo>
                  <a:pt x="2481" y="2466"/>
                  <a:pt x="2509" y="2448"/>
                  <a:pt x="2541" y="2447"/>
                </a:cubicBezTo>
                <a:cubicBezTo>
                  <a:pt x="2712" y="2443"/>
                  <a:pt x="2882" y="2442"/>
                  <a:pt x="3053" y="2440"/>
                </a:cubicBezTo>
                <a:cubicBezTo>
                  <a:pt x="3126" y="2426"/>
                  <a:pt x="3198" y="2406"/>
                  <a:pt x="3271" y="2396"/>
                </a:cubicBezTo>
                <a:cubicBezTo>
                  <a:pt x="3361" y="2398"/>
                  <a:pt x="3450" y="2398"/>
                  <a:pt x="3540" y="2402"/>
                </a:cubicBezTo>
                <a:cubicBezTo>
                  <a:pt x="3584" y="2404"/>
                  <a:pt x="3558" y="2408"/>
                  <a:pt x="3591" y="2415"/>
                </a:cubicBezTo>
                <a:cubicBezTo>
                  <a:pt x="3678" y="2435"/>
                  <a:pt x="3770" y="2450"/>
                  <a:pt x="3853" y="2485"/>
                </a:cubicBezTo>
                <a:cubicBezTo>
                  <a:pt x="3918" y="2513"/>
                  <a:pt x="3983" y="2552"/>
                  <a:pt x="4052" y="2568"/>
                </a:cubicBezTo>
                <a:cubicBezTo>
                  <a:pt x="4106" y="2605"/>
                  <a:pt x="4153" y="2627"/>
                  <a:pt x="4218" y="2639"/>
                </a:cubicBezTo>
                <a:cubicBezTo>
                  <a:pt x="4292" y="2669"/>
                  <a:pt x="4395" y="2694"/>
                  <a:pt x="4474" y="2709"/>
                </a:cubicBezTo>
                <a:cubicBezTo>
                  <a:pt x="4491" y="2712"/>
                  <a:pt x="4508" y="2713"/>
                  <a:pt x="4525" y="2716"/>
                </a:cubicBezTo>
                <a:cubicBezTo>
                  <a:pt x="4546" y="2720"/>
                  <a:pt x="4589" y="2728"/>
                  <a:pt x="4589" y="2728"/>
                </a:cubicBezTo>
                <a:cubicBezTo>
                  <a:pt x="4628" y="2754"/>
                  <a:pt x="4635" y="2757"/>
                  <a:pt x="4679" y="2767"/>
                </a:cubicBezTo>
                <a:cubicBezTo>
                  <a:pt x="4698" y="2780"/>
                  <a:pt x="4718" y="2792"/>
                  <a:pt x="4737" y="2805"/>
                </a:cubicBezTo>
                <a:cubicBezTo>
                  <a:pt x="4743" y="2809"/>
                  <a:pt x="4756" y="2818"/>
                  <a:pt x="4756" y="2818"/>
                </a:cubicBezTo>
                <a:cubicBezTo>
                  <a:pt x="4997" y="2812"/>
                  <a:pt x="5247" y="2840"/>
                  <a:pt x="5479" y="2767"/>
                </a:cubicBezTo>
                <a:cubicBezTo>
                  <a:pt x="5498" y="2754"/>
                  <a:pt x="5517" y="2748"/>
                  <a:pt x="5537" y="2735"/>
                </a:cubicBezTo>
                <a:cubicBezTo>
                  <a:pt x="5546" y="2705"/>
                  <a:pt x="5551" y="2684"/>
                  <a:pt x="5569" y="2658"/>
                </a:cubicBezTo>
                <a:cubicBezTo>
                  <a:pt x="5573" y="2644"/>
                  <a:pt x="5588" y="2634"/>
                  <a:pt x="5588" y="2620"/>
                </a:cubicBezTo>
                <a:cubicBezTo>
                  <a:pt x="5589" y="2570"/>
                  <a:pt x="5607" y="2380"/>
                  <a:pt x="5530" y="2332"/>
                </a:cubicBezTo>
                <a:cubicBezTo>
                  <a:pt x="5518" y="2313"/>
                  <a:pt x="5500" y="2296"/>
                  <a:pt x="5492" y="2274"/>
                </a:cubicBezTo>
                <a:cubicBezTo>
                  <a:pt x="5482" y="2246"/>
                  <a:pt x="5477" y="2221"/>
                  <a:pt x="5460" y="2197"/>
                </a:cubicBezTo>
                <a:cubicBezTo>
                  <a:pt x="5443" y="2135"/>
                  <a:pt x="5465" y="2034"/>
                  <a:pt x="5396" y="2012"/>
                </a:cubicBezTo>
                <a:cubicBezTo>
                  <a:pt x="5374" y="1978"/>
                  <a:pt x="5327" y="1948"/>
                  <a:pt x="5287" y="1935"/>
                </a:cubicBezTo>
                <a:cubicBezTo>
                  <a:pt x="5242" y="1905"/>
                  <a:pt x="5217" y="1914"/>
                  <a:pt x="5153" y="1909"/>
                </a:cubicBezTo>
                <a:cubicBezTo>
                  <a:pt x="5114" y="1900"/>
                  <a:pt x="5107" y="1879"/>
                  <a:pt x="5076" y="1858"/>
                </a:cubicBezTo>
                <a:cubicBezTo>
                  <a:pt x="5072" y="1852"/>
                  <a:pt x="5068" y="1844"/>
                  <a:pt x="5063" y="1839"/>
                </a:cubicBezTo>
                <a:cubicBezTo>
                  <a:pt x="5058" y="1834"/>
                  <a:pt x="5049" y="1832"/>
                  <a:pt x="5044" y="1826"/>
                </a:cubicBezTo>
                <a:cubicBezTo>
                  <a:pt x="5034" y="1814"/>
                  <a:pt x="5018" y="1788"/>
                  <a:pt x="5018" y="1788"/>
                </a:cubicBezTo>
                <a:cubicBezTo>
                  <a:pt x="5004" y="1741"/>
                  <a:pt x="5018" y="1742"/>
                  <a:pt x="5057" y="1730"/>
                </a:cubicBezTo>
                <a:cubicBezTo>
                  <a:pt x="5102" y="1699"/>
                  <a:pt x="5134" y="1608"/>
                  <a:pt x="5153" y="1557"/>
                </a:cubicBezTo>
                <a:cubicBezTo>
                  <a:pt x="5160" y="1501"/>
                  <a:pt x="5176" y="1484"/>
                  <a:pt x="5185" y="1436"/>
                </a:cubicBezTo>
                <a:cubicBezTo>
                  <a:pt x="5194" y="1389"/>
                  <a:pt x="5200" y="1358"/>
                  <a:pt x="5210" y="1314"/>
                </a:cubicBezTo>
                <a:cubicBezTo>
                  <a:pt x="5218" y="1142"/>
                  <a:pt x="5263" y="872"/>
                  <a:pt x="5159" y="712"/>
                </a:cubicBezTo>
                <a:cubicBezTo>
                  <a:pt x="5150" y="683"/>
                  <a:pt x="5134" y="666"/>
                  <a:pt x="5114" y="642"/>
                </a:cubicBezTo>
                <a:cubicBezTo>
                  <a:pt x="5105" y="615"/>
                  <a:pt x="5098" y="589"/>
                  <a:pt x="5082" y="565"/>
                </a:cubicBezTo>
                <a:cubicBezTo>
                  <a:pt x="5049" y="461"/>
                  <a:pt x="4966" y="378"/>
                  <a:pt x="4865" y="341"/>
                </a:cubicBezTo>
                <a:cubicBezTo>
                  <a:pt x="4509" y="351"/>
                  <a:pt x="4219" y="363"/>
                  <a:pt x="3841" y="367"/>
                </a:cubicBezTo>
                <a:cubicBezTo>
                  <a:pt x="3738" y="372"/>
                  <a:pt x="3621" y="378"/>
                  <a:pt x="3527" y="431"/>
                </a:cubicBezTo>
                <a:cubicBezTo>
                  <a:pt x="3480" y="457"/>
                  <a:pt x="3444" y="498"/>
                  <a:pt x="3393" y="514"/>
                </a:cubicBezTo>
                <a:cubicBezTo>
                  <a:pt x="3353" y="540"/>
                  <a:pt x="3355" y="568"/>
                  <a:pt x="3335" y="604"/>
                </a:cubicBezTo>
                <a:cubicBezTo>
                  <a:pt x="3328" y="617"/>
                  <a:pt x="3309" y="642"/>
                  <a:pt x="3309" y="642"/>
                </a:cubicBezTo>
                <a:cubicBezTo>
                  <a:pt x="3296" y="682"/>
                  <a:pt x="3296" y="702"/>
                  <a:pt x="3309" y="744"/>
                </a:cubicBezTo>
                <a:cubicBezTo>
                  <a:pt x="3312" y="808"/>
                  <a:pt x="3293" y="901"/>
                  <a:pt x="3335" y="962"/>
                </a:cubicBezTo>
                <a:cubicBezTo>
                  <a:pt x="3340" y="992"/>
                  <a:pt x="3338" y="1023"/>
                  <a:pt x="3348" y="1052"/>
                </a:cubicBezTo>
                <a:cubicBezTo>
                  <a:pt x="3355" y="1073"/>
                  <a:pt x="3372" y="1089"/>
                  <a:pt x="3380" y="1109"/>
                </a:cubicBezTo>
                <a:cubicBezTo>
                  <a:pt x="3382" y="1150"/>
                  <a:pt x="3358" y="1239"/>
                  <a:pt x="3412" y="1256"/>
                </a:cubicBezTo>
                <a:cubicBezTo>
                  <a:pt x="3467" y="1294"/>
                  <a:pt x="3387" y="1232"/>
                  <a:pt x="3437" y="1359"/>
                </a:cubicBezTo>
                <a:cubicBezTo>
                  <a:pt x="3438" y="1362"/>
                  <a:pt x="3481" y="1390"/>
                  <a:pt x="3495" y="1391"/>
                </a:cubicBezTo>
                <a:cubicBezTo>
                  <a:pt x="3542" y="1395"/>
                  <a:pt x="3589" y="1395"/>
                  <a:pt x="3636" y="1397"/>
                </a:cubicBezTo>
                <a:cubicBezTo>
                  <a:pt x="3660" y="1413"/>
                  <a:pt x="3685" y="1421"/>
                  <a:pt x="3713" y="1429"/>
                </a:cubicBezTo>
                <a:cubicBezTo>
                  <a:pt x="3756" y="1459"/>
                  <a:pt x="3736" y="1450"/>
                  <a:pt x="3770" y="1461"/>
                </a:cubicBezTo>
                <a:cubicBezTo>
                  <a:pt x="3787" y="1485"/>
                  <a:pt x="3828" y="1528"/>
                  <a:pt x="3853" y="1544"/>
                </a:cubicBezTo>
                <a:cubicBezTo>
                  <a:pt x="3889" y="1599"/>
                  <a:pt x="3842" y="1533"/>
                  <a:pt x="3885" y="1576"/>
                </a:cubicBezTo>
                <a:cubicBezTo>
                  <a:pt x="3926" y="1617"/>
                  <a:pt x="3899" y="1606"/>
                  <a:pt x="3975" y="1615"/>
                </a:cubicBezTo>
                <a:cubicBezTo>
                  <a:pt x="4012" y="1669"/>
                  <a:pt x="4123" y="1645"/>
                  <a:pt x="4167" y="1647"/>
                </a:cubicBezTo>
                <a:cubicBezTo>
                  <a:pt x="4182" y="1696"/>
                  <a:pt x="4191" y="1715"/>
                  <a:pt x="4167" y="1788"/>
                </a:cubicBezTo>
                <a:cubicBezTo>
                  <a:pt x="4163" y="1801"/>
                  <a:pt x="4129" y="1800"/>
                  <a:pt x="4129" y="1800"/>
                </a:cubicBezTo>
                <a:cubicBezTo>
                  <a:pt x="4095" y="1822"/>
                  <a:pt x="4076" y="1889"/>
                  <a:pt x="4026" y="1890"/>
                </a:cubicBezTo>
                <a:cubicBezTo>
                  <a:pt x="3885" y="1894"/>
                  <a:pt x="3745" y="1894"/>
                  <a:pt x="3604" y="1896"/>
                </a:cubicBezTo>
                <a:cubicBezTo>
                  <a:pt x="3540" y="1920"/>
                  <a:pt x="3465" y="1910"/>
                  <a:pt x="3399" y="1935"/>
                </a:cubicBezTo>
                <a:cubicBezTo>
                  <a:pt x="3377" y="1943"/>
                  <a:pt x="3338" y="1979"/>
                  <a:pt x="3316" y="1980"/>
                </a:cubicBezTo>
                <a:cubicBezTo>
                  <a:pt x="3196" y="1986"/>
                  <a:pt x="3077" y="1984"/>
                  <a:pt x="2957" y="1986"/>
                </a:cubicBezTo>
                <a:cubicBezTo>
                  <a:pt x="2915" y="1999"/>
                  <a:pt x="2962" y="1982"/>
                  <a:pt x="2919" y="2005"/>
                </a:cubicBezTo>
                <a:cubicBezTo>
                  <a:pt x="2898" y="2016"/>
                  <a:pt x="2872" y="2017"/>
                  <a:pt x="2849" y="2024"/>
                </a:cubicBezTo>
                <a:cubicBezTo>
                  <a:pt x="2847" y="2045"/>
                  <a:pt x="2848" y="2067"/>
                  <a:pt x="2842" y="2088"/>
                </a:cubicBezTo>
                <a:cubicBezTo>
                  <a:pt x="2832" y="2120"/>
                  <a:pt x="2756" y="2124"/>
                  <a:pt x="2727" y="2133"/>
                </a:cubicBezTo>
                <a:cubicBezTo>
                  <a:pt x="2671" y="2215"/>
                  <a:pt x="2474" y="2164"/>
                  <a:pt x="2433" y="2165"/>
                </a:cubicBezTo>
                <a:cubicBezTo>
                  <a:pt x="2277" y="2173"/>
                  <a:pt x="2137" y="2181"/>
                  <a:pt x="1978" y="2184"/>
                </a:cubicBezTo>
                <a:cubicBezTo>
                  <a:pt x="1972" y="2204"/>
                  <a:pt x="1965" y="2223"/>
                  <a:pt x="1959" y="2242"/>
                </a:cubicBezTo>
                <a:cubicBezTo>
                  <a:pt x="1953" y="2289"/>
                  <a:pt x="1956" y="2293"/>
                  <a:pt x="1914" y="2306"/>
                </a:cubicBezTo>
                <a:cubicBezTo>
                  <a:pt x="1909" y="2321"/>
                  <a:pt x="1915" y="2344"/>
                  <a:pt x="1901" y="2351"/>
                </a:cubicBezTo>
                <a:cubicBezTo>
                  <a:pt x="1884" y="2360"/>
                  <a:pt x="1863" y="2356"/>
                  <a:pt x="1844" y="2357"/>
                </a:cubicBezTo>
                <a:cubicBezTo>
                  <a:pt x="1720" y="2361"/>
                  <a:pt x="1597" y="2362"/>
                  <a:pt x="1473" y="2364"/>
                </a:cubicBezTo>
                <a:cubicBezTo>
                  <a:pt x="1467" y="2370"/>
                  <a:pt x="1444" y="2393"/>
                  <a:pt x="1434" y="2396"/>
                </a:cubicBezTo>
                <a:cubicBezTo>
                  <a:pt x="1409" y="2403"/>
                  <a:pt x="1357" y="2408"/>
                  <a:pt x="1357" y="2408"/>
                </a:cubicBezTo>
                <a:cubicBezTo>
                  <a:pt x="1344" y="2413"/>
                  <a:pt x="1333" y="2424"/>
                  <a:pt x="1319" y="2428"/>
                </a:cubicBezTo>
                <a:cubicBezTo>
                  <a:pt x="1286" y="2437"/>
                  <a:pt x="1255" y="2435"/>
                  <a:pt x="1223" y="2447"/>
                </a:cubicBezTo>
                <a:cubicBezTo>
                  <a:pt x="1200" y="2480"/>
                  <a:pt x="1152" y="2485"/>
                  <a:pt x="1114" y="2492"/>
                </a:cubicBezTo>
                <a:cubicBezTo>
                  <a:pt x="1083" y="2523"/>
                  <a:pt x="1019" y="2549"/>
                  <a:pt x="973" y="2549"/>
                </a:cubicBezTo>
                <a:cubicBezTo>
                  <a:pt x="966" y="2549"/>
                  <a:pt x="986" y="2545"/>
                  <a:pt x="993" y="2543"/>
                </a:cubicBezTo>
                <a:cubicBezTo>
                  <a:pt x="991" y="2566"/>
                  <a:pt x="998" y="2593"/>
                  <a:pt x="986" y="2613"/>
                </a:cubicBezTo>
                <a:cubicBezTo>
                  <a:pt x="980" y="2624"/>
                  <a:pt x="961" y="2619"/>
                  <a:pt x="948" y="2620"/>
                </a:cubicBezTo>
                <a:cubicBezTo>
                  <a:pt x="922" y="2623"/>
                  <a:pt x="897" y="2624"/>
                  <a:pt x="871" y="2626"/>
                </a:cubicBezTo>
                <a:cubicBezTo>
                  <a:pt x="718" y="2731"/>
                  <a:pt x="500" y="2641"/>
                  <a:pt x="314" y="2639"/>
                </a:cubicBezTo>
                <a:cubicBezTo>
                  <a:pt x="310" y="2633"/>
                  <a:pt x="304" y="2627"/>
                  <a:pt x="301" y="2620"/>
                </a:cubicBezTo>
                <a:cubicBezTo>
                  <a:pt x="298" y="2614"/>
                  <a:pt x="298" y="2606"/>
                  <a:pt x="295" y="2600"/>
                </a:cubicBezTo>
                <a:cubicBezTo>
                  <a:pt x="278" y="2570"/>
                  <a:pt x="255" y="2552"/>
                  <a:pt x="237" y="2524"/>
                </a:cubicBezTo>
                <a:cubicBezTo>
                  <a:pt x="209" y="2481"/>
                  <a:pt x="191" y="2437"/>
                  <a:pt x="173" y="2389"/>
                </a:cubicBezTo>
                <a:cubicBezTo>
                  <a:pt x="160" y="2305"/>
                  <a:pt x="170" y="2336"/>
                  <a:pt x="154" y="2293"/>
                </a:cubicBezTo>
                <a:cubicBezTo>
                  <a:pt x="152" y="2099"/>
                  <a:pt x="152" y="1905"/>
                  <a:pt x="148" y="1711"/>
                </a:cubicBezTo>
                <a:cubicBezTo>
                  <a:pt x="146" y="1633"/>
                  <a:pt x="112" y="1556"/>
                  <a:pt x="97" y="1480"/>
                </a:cubicBezTo>
                <a:cubicBezTo>
                  <a:pt x="88" y="1435"/>
                  <a:pt x="78" y="1367"/>
                  <a:pt x="52" y="1327"/>
                </a:cubicBezTo>
                <a:cubicBezTo>
                  <a:pt x="35" y="1301"/>
                  <a:pt x="18" y="1277"/>
                  <a:pt x="1" y="1250"/>
                </a:cubicBezTo>
                <a:cubicBezTo>
                  <a:pt x="3" y="1143"/>
                  <a:pt x="5" y="1037"/>
                  <a:pt x="7" y="930"/>
                </a:cubicBezTo>
                <a:cubicBezTo>
                  <a:pt x="9" y="857"/>
                  <a:pt x="0" y="680"/>
                  <a:pt x="33" y="591"/>
                </a:cubicBezTo>
                <a:cubicBezTo>
                  <a:pt x="37" y="562"/>
                  <a:pt x="42" y="541"/>
                  <a:pt x="52" y="514"/>
                </a:cubicBezTo>
                <a:cubicBezTo>
                  <a:pt x="56" y="468"/>
                  <a:pt x="59" y="451"/>
                  <a:pt x="71" y="412"/>
                </a:cubicBezTo>
                <a:cubicBezTo>
                  <a:pt x="72" y="407"/>
                  <a:pt x="84" y="335"/>
                  <a:pt x="90" y="328"/>
                </a:cubicBezTo>
                <a:cubicBezTo>
                  <a:pt x="106" y="310"/>
                  <a:pt x="142" y="292"/>
                  <a:pt x="167" y="284"/>
                </a:cubicBezTo>
                <a:cubicBezTo>
                  <a:pt x="187" y="270"/>
                  <a:pt x="203" y="250"/>
                  <a:pt x="225" y="239"/>
                </a:cubicBezTo>
                <a:cubicBezTo>
                  <a:pt x="267" y="217"/>
                  <a:pt x="320" y="208"/>
                  <a:pt x="365" y="194"/>
                </a:cubicBezTo>
                <a:cubicBezTo>
                  <a:pt x="415" y="161"/>
                  <a:pt x="499" y="155"/>
                  <a:pt x="557" y="149"/>
                </a:cubicBezTo>
                <a:cubicBezTo>
                  <a:pt x="1201" y="0"/>
                  <a:pt x="1950" y="338"/>
                  <a:pt x="2586" y="104"/>
                </a:cubicBezTo>
                <a:cubicBezTo>
                  <a:pt x="2783" y="112"/>
                  <a:pt x="2978" y="120"/>
                  <a:pt x="3175" y="124"/>
                </a:cubicBezTo>
                <a:cubicBezTo>
                  <a:pt x="3468" y="170"/>
                  <a:pt x="3769" y="150"/>
                  <a:pt x="4065" y="156"/>
                </a:cubicBezTo>
                <a:cubicBezTo>
                  <a:pt x="4279" y="207"/>
                  <a:pt x="4469" y="177"/>
                  <a:pt x="4666" y="130"/>
                </a:cubicBezTo>
                <a:cubicBezTo>
                  <a:pt x="4762" y="137"/>
                  <a:pt x="4858" y="140"/>
                  <a:pt x="4954" y="149"/>
                </a:cubicBezTo>
                <a:cubicBezTo>
                  <a:pt x="4965" y="151"/>
                  <a:pt x="4975" y="155"/>
                  <a:pt x="4986" y="156"/>
                </a:cubicBezTo>
                <a:cubicBezTo>
                  <a:pt x="5007" y="159"/>
                  <a:pt x="5029" y="158"/>
                  <a:pt x="5050" y="162"/>
                </a:cubicBezTo>
                <a:cubicBezTo>
                  <a:pt x="5072" y="167"/>
                  <a:pt x="5106" y="186"/>
                  <a:pt x="5127" y="194"/>
                </a:cubicBezTo>
                <a:cubicBezTo>
                  <a:pt x="5177" y="213"/>
                  <a:pt x="5229" y="230"/>
                  <a:pt x="5281" y="245"/>
                </a:cubicBezTo>
                <a:cubicBezTo>
                  <a:pt x="5292" y="280"/>
                  <a:pt x="5294" y="301"/>
                  <a:pt x="5325" y="322"/>
                </a:cubicBezTo>
                <a:cubicBezTo>
                  <a:pt x="5329" y="328"/>
                  <a:pt x="5335" y="334"/>
                  <a:pt x="5338" y="341"/>
                </a:cubicBezTo>
                <a:cubicBezTo>
                  <a:pt x="5342" y="349"/>
                  <a:pt x="5341" y="359"/>
                  <a:pt x="5345" y="367"/>
                </a:cubicBezTo>
                <a:cubicBezTo>
                  <a:pt x="5349" y="375"/>
                  <a:pt x="5359" y="379"/>
                  <a:pt x="5364" y="386"/>
                </a:cubicBezTo>
                <a:cubicBezTo>
                  <a:pt x="5417" y="455"/>
                  <a:pt x="5364" y="399"/>
                  <a:pt x="5409" y="444"/>
                </a:cubicBezTo>
                <a:cubicBezTo>
                  <a:pt x="5427" y="482"/>
                  <a:pt x="5444" y="506"/>
                  <a:pt x="5466" y="540"/>
                </a:cubicBezTo>
                <a:cubicBezTo>
                  <a:pt x="5497" y="684"/>
                  <a:pt x="5457" y="488"/>
                  <a:pt x="5479" y="892"/>
                </a:cubicBezTo>
                <a:cubicBezTo>
                  <a:pt x="5480" y="912"/>
                  <a:pt x="5525" y="950"/>
                  <a:pt x="5530" y="956"/>
                </a:cubicBezTo>
                <a:cubicBezTo>
                  <a:pt x="5543" y="970"/>
                  <a:pt x="5547" y="990"/>
                  <a:pt x="5556" y="1007"/>
                </a:cubicBezTo>
                <a:cubicBezTo>
                  <a:pt x="5560" y="1015"/>
                  <a:pt x="5569" y="1032"/>
                  <a:pt x="5569" y="1032"/>
                </a:cubicBezTo>
                <a:cubicBezTo>
                  <a:pt x="5567" y="1043"/>
                  <a:pt x="5571" y="1057"/>
                  <a:pt x="5562" y="1064"/>
                </a:cubicBezTo>
                <a:cubicBezTo>
                  <a:pt x="5556" y="1069"/>
                  <a:pt x="5550" y="1055"/>
                  <a:pt x="5543" y="1052"/>
                </a:cubicBezTo>
                <a:cubicBezTo>
                  <a:pt x="5512" y="1037"/>
                  <a:pt x="5478" y="1029"/>
                  <a:pt x="5447" y="1013"/>
                </a:cubicBezTo>
                <a:cubicBezTo>
                  <a:pt x="5328" y="1021"/>
                  <a:pt x="5305" y="1005"/>
                  <a:pt x="5364" y="1032"/>
                </a:cubicBezTo>
                <a:cubicBezTo>
                  <a:pt x="5354" y="1069"/>
                  <a:pt x="5363" y="1073"/>
                  <a:pt x="5396" y="1090"/>
                </a:cubicBezTo>
                <a:cubicBezTo>
                  <a:pt x="5436" y="1149"/>
                  <a:pt x="5448" y="1194"/>
                  <a:pt x="5511" y="1237"/>
                </a:cubicBezTo>
                <a:cubicBezTo>
                  <a:pt x="5525" y="1265"/>
                  <a:pt x="5537" y="1278"/>
                  <a:pt x="5562" y="1295"/>
                </a:cubicBezTo>
                <a:cubicBezTo>
                  <a:pt x="5566" y="1303"/>
                  <a:pt x="5570" y="1312"/>
                  <a:pt x="5575" y="1320"/>
                </a:cubicBezTo>
                <a:cubicBezTo>
                  <a:pt x="5583" y="1333"/>
                  <a:pt x="5601" y="1359"/>
                  <a:pt x="5601" y="1359"/>
                </a:cubicBezTo>
                <a:cubicBezTo>
                  <a:pt x="5622" y="1424"/>
                  <a:pt x="5586" y="1307"/>
                  <a:pt x="5613" y="1487"/>
                </a:cubicBezTo>
                <a:cubicBezTo>
                  <a:pt x="5618" y="1520"/>
                  <a:pt x="5678" y="1530"/>
                  <a:pt x="5703" y="1538"/>
                </a:cubicBezTo>
                <a:cubicBezTo>
                  <a:pt x="5726" y="1561"/>
                  <a:pt x="5728" y="1592"/>
                  <a:pt x="5761" y="1602"/>
                </a:cubicBezTo>
                <a:cubicBezTo>
                  <a:pt x="5830" y="1649"/>
                  <a:pt x="5786" y="1612"/>
                  <a:pt x="5786" y="1800"/>
                </a:cubicBezTo>
                <a:cubicBezTo>
                  <a:pt x="5786" y="2331"/>
                  <a:pt x="5869" y="2871"/>
                  <a:pt x="5773" y="3394"/>
                </a:cubicBezTo>
                <a:cubicBezTo>
                  <a:pt x="5771" y="3449"/>
                  <a:pt x="5770" y="3505"/>
                  <a:pt x="5767" y="3560"/>
                </a:cubicBezTo>
                <a:cubicBezTo>
                  <a:pt x="5766" y="3571"/>
                  <a:pt x="5762" y="3581"/>
                  <a:pt x="5761" y="3592"/>
                </a:cubicBezTo>
                <a:cubicBezTo>
                  <a:pt x="5760" y="3601"/>
                  <a:pt x="5768" y="3777"/>
                  <a:pt x="5735" y="3810"/>
                </a:cubicBezTo>
                <a:cubicBezTo>
                  <a:pt x="5720" y="3825"/>
                  <a:pt x="5693" y="3820"/>
                  <a:pt x="5671" y="3823"/>
                </a:cubicBezTo>
                <a:cubicBezTo>
                  <a:pt x="5606" y="3849"/>
                  <a:pt x="5548" y="3853"/>
                  <a:pt x="5479" y="3861"/>
                </a:cubicBezTo>
                <a:cubicBezTo>
                  <a:pt x="5420" y="3877"/>
                  <a:pt x="5477" y="3863"/>
                  <a:pt x="5364" y="3874"/>
                </a:cubicBezTo>
                <a:cubicBezTo>
                  <a:pt x="5310" y="3879"/>
                  <a:pt x="5258" y="3899"/>
                  <a:pt x="5204" y="3906"/>
                </a:cubicBezTo>
                <a:cubicBezTo>
                  <a:pt x="5137" y="3927"/>
                  <a:pt x="5133" y="3920"/>
                  <a:pt x="5031" y="3925"/>
                </a:cubicBezTo>
                <a:cubicBezTo>
                  <a:pt x="4494" y="4123"/>
                  <a:pt x="3870" y="4077"/>
                  <a:pt x="3329" y="3906"/>
                </a:cubicBezTo>
                <a:cubicBezTo>
                  <a:pt x="3220" y="3835"/>
                  <a:pt x="3024" y="3872"/>
                  <a:pt x="2925" y="3874"/>
                </a:cubicBezTo>
                <a:close/>
              </a:path>
            </a:pathLst>
          </a:custGeom>
          <a:solidFill>
            <a:schemeClr val="tx1"/>
          </a:solidFill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000000"/>
              </a:solidFill>
              <a:latin typeface="Arial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6036592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3081" grpId="0" animBg="1"/>
      <p:bldP spid="64308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 dirty="0">
                <a:latin typeface="Times New Roman" panose="02020603050405020304" pitchFamily="18" charset="0"/>
              </a:rPr>
              <a:t>Slide </a:t>
            </a:r>
            <a:fld id="{3C343434-EA75-46C9-A692-6E68E331DCEB}" type="slidenum">
              <a:rPr lang="en-US" altLang="en-US">
                <a:latin typeface="Times New Roman" panose="02020603050405020304" pitchFamily="18" charset="0"/>
              </a:rPr>
              <a:pPr/>
              <a:t>9</a:t>
            </a:fld>
            <a:endParaRPr lang="en-US" altLang="en-US" dirty="0">
              <a:latin typeface="Times New Roman" panose="02020603050405020304" pitchFamily="18" charset="0"/>
            </a:endParaRPr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144463" y="6557965"/>
            <a:ext cx="3516312" cy="273051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  <a:latin typeface="Arial" charset="0"/>
              </a:rPr>
              <a:t>McGill      February 22,  2012           </a:t>
            </a:r>
          </a:p>
        </p:txBody>
      </p:sp>
      <p:pic>
        <p:nvPicPr>
          <p:cNvPr id="10065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1938" cy="6865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885740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heme/theme1.xml><?xml version="1.0" encoding="utf-8"?>
<a:theme xmlns:a="http://schemas.openxmlformats.org/drawingml/2006/main" name="FFK Budapest">
  <a:themeElements>
    <a:clrScheme name="5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5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5_Default Design">
  <a:themeElements>
    <a:clrScheme name="5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ony Comic H Times Body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400" dirty="0" smtClean="0">
            <a:solidFill>
              <a:srgbClr val="FFFF00"/>
            </a:solidFill>
            <a:latin typeface="+mn-lt"/>
          </a:defRPr>
        </a:defPPr>
      </a:lstStyle>
    </a:txDef>
  </a:objectDefaults>
  <a:extraClrSchemeLst>
    <a:extraClrScheme>
      <a:clrScheme name="5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9_Default Design">
  <a:themeElements>
    <a:clrScheme name="5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5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6_Default Design">
  <a:themeElements>
    <a:clrScheme name="5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5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FFK Budapest">
  <a:themeElements>
    <a:clrScheme name="5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5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3_FFK Budapest">
  <a:themeElements>
    <a:clrScheme name="5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5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Default Design">
  <a:themeElements>
    <a:clrScheme name="5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ony Comic H Times Body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400" dirty="0" smtClean="0">
            <a:solidFill>
              <a:srgbClr val="FFFF00"/>
            </a:solidFill>
            <a:latin typeface="+mn-lt"/>
          </a:defRPr>
        </a:defPPr>
      </a:lstStyle>
    </a:txDef>
  </a:objectDefaults>
  <a:extraClrSchemeLst>
    <a:extraClrScheme>
      <a:clrScheme name="5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8010</TotalTime>
  <Words>1972</Words>
  <Application>Microsoft Office PowerPoint</Application>
  <PresentationFormat>On-screen Show (4:3)</PresentationFormat>
  <Paragraphs>385</Paragraphs>
  <Slides>53</Slides>
  <Notes>18</Notes>
  <HiddenSlides>0</HiddenSlides>
  <MMClips>2</MMClips>
  <ScaleCrop>false</ScaleCrop>
  <HeadingPairs>
    <vt:vector size="6" baseType="variant">
      <vt:variant>
        <vt:lpstr>Theme</vt:lpstr>
      </vt:variant>
      <vt:variant>
        <vt:i4>9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63" baseType="lpstr">
      <vt:lpstr>FFK Budapest</vt:lpstr>
      <vt:lpstr>Office Theme</vt:lpstr>
      <vt:lpstr>5_Default Design</vt:lpstr>
      <vt:lpstr>9_Default Design</vt:lpstr>
      <vt:lpstr>6_Default Design</vt:lpstr>
      <vt:lpstr>2_FFK Budapest</vt:lpstr>
      <vt:lpstr>3_FFK Budapest</vt:lpstr>
      <vt:lpstr>7_Default Design</vt:lpstr>
      <vt:lpstr>4_Office Theme</vt:lpstr>
      <vt:lpstr>Equation</vt:lpstr>
      <vt:lpstr>PowerPoint Presentation</vt:lpstr>
      <vt:lpstr>PowerPoint Presentation</vt:lpstr>
      <vt:lpstr>Scientific Questions being addressed at SNOLAB</vt:lpstr>
      <vt:lpstr>PowerPoint Presentation</vt:lpstr>
      <vt:lpstr>PowerPoint Presentation</vt:lpstr>
      <vt:lpstr>PowerPoint Presentation</vt:lpstr>
      <vt:lpstr>PowerPoint Presentation</vt:lpstr>
      <vt:lpstr>SNOLAB Underground facilities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Bubble Chamber Operation</vt:lpstr>
      <vt:lpstr>PowerPoint Presentation</vt:lpstr>
      <vt:lpstr>Bubble chambers as nuclear recoil detectors</vt:lpstr>
      <vt:lpstr>Principle of Operation: Bubble Chamber</vt:lpstr>
      <vt:lpstr>PowerPoint Presentation</vt:lpstr>
      <vt:lpstr>PowerPoint Presentation</vt:lpstr>
      <vt:lpstr>PowerPoint Presentation</vt:lpstr>
      <vt:lpstr>PowerPoint Presentation</vt:lpstr>
      <vt:lpstr>Alpha Acoustic Discrimination</vt:lpstr>
      <vt:lpstr>PICO-2L Analysis: Acoustic discrimination</vt:lpstr>
      <vt:lpstr>23 bubble AmBe neutron event</vt:lpstr>
      <vt:lpstr>Background Rejection Summary</vt:lpstr>
      <vt:lpstr>PowerPoint Presentation</vt:lpstr>
      <vt:lpstr>Three new results</vt:lpstr>
      <vt:lpstr>PICO-60</vt:lpstr>
      <vt:lpstr>PowerPoint Presentation</vt:lpstr>
      <vt:lpstr>PICO-60 results</vt:lpstr>
      <vt:lpstr>The unknown background</vt:lpstr>
      <vt:lpstr>PowerPoint Presentation</vt:lpstr>
      <vt:lpstr>Combined PICO-60 cuts</vt:lpstr>
      <vt:lpstr>PICO-60 preliminary limits</vt:lpstr>
      <vt:lpstr>PICO-2L</vt:lpstr>
      <vt:lpstr>PICO-2L Run-1 results</vt:lpstr>
      <vt:lpstr>PICO-2L limits</vt:lpstr>
      <vt:lpstr>Background hypothesis</vt:lpstr>
      <vt:lpstr>PICO-2L background forensics:</vt:lpstr>
      <vt:lpstr>PICO-2L Run-2</vt:lpstr>
      <vt:lpstr>PICO-2L Run-1 vs Run-2</vt:lpstr>
      <vt:lpstr>Next steps</vt:lpstr>
      <vt:lpstr>PICO-250L</vt:lpstr>
      <vt:lpstr>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Tony Noble</dc:creator>
  <cp:lastModifiedBy>Tony Noble</cp:lastModifiedBy>
  <cp:revision>116</cp:revision>
  <dcterms:created xsi:type="dcterms:W3CDTF">2015-05-31T10:03:20Z</dcterms:created>
  <dcterms:modified xsi:type="dcterms:W3CDTF">2016-01-09T11:45:46Z</dcterms:modified>
</cp:coreProperties>
</file>