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2" r:id="rId3"/>
  </p:sldMasterIdLst>
  <p:notesMasterIdLst>
    <p:notesMasterId r:id="rId50"/>
  </p:notesMasterIdLst>
  <p:handoutMasterIdLst>
    <p:handoutMasterId r:id="rId51"/>
  </p:handoutMasterIdLst>
  <p:sldIdLst>
    <p:sldId id="256" r:id="rId4"/>
    <p:sldId id="257" r:id="rId5"/>
    <p:sldId id="291" r:id="rId6"/>
    <p:sldId id="292" r:id="rId7"/>
    <p:sldId id="293" r:id="rId8"/>
    <p:sldId id="262" r:id="rId9"/>
    <p:sldId id="258" r:id="rId10"/>
    <p:sldId id="294" r:id="rId11"/>
    <p:sldId id="298" r:id="rId12"/>
    <p:sldId id="261" r:id="rId13"/>
    <p:sldId id="297" r:id="rId14"/>
    <p:sldId id="295" r:id="rId15"/>
    <p:sldId id="296" r:id="rId16"/>
    <p:sldId id="264" r:id="rId17"/>
    <p:sldId id="299" r:id="rId18"/>
    <p:sldId id="300" r:id="rId19"/>
    <p:sldId id="302" r:id="rId20"/>
    <p:sldId id="304" r:id="rId21"/>
    <p:sldId id="303" r:id="rId22"/>
    <p:sldId id="266" r:id="rId23"/>
    <p:sldId id="318" r:id="rId24"/>
    <p:sldId id="272" r:id="rId25"/>
    <p:sldId id="308" r:id="rId26"/>
    <p:sldId id="305" r:id="rId27"/>
    <p:sldId id="309" r:id="rId28"/>
    <p:sldId id="307" r:id="rId29"/>
    <p:sldId id="306" r:id="rId30"/>
    <p:sldId id="317" r:id="rId31"/>
    <p:sldId id="273" r:id="rId32"/>
    <p:sldId id="316" r:id="rId33"/>
    <p:sldId id="274" r:id="rId34"/>
    <p:sldId id="315" r:id="rId35"/>
    <p:sldId id="276" r:id="rId36"/>
    <p:sldId id="275" r:id="rId37"/>
    <p:sldId id="277" r:id="rId38"/>
    <p:sldId id="283" r:id="rId39"/>
    <p:sldId id="290" r:id="rId40"/>
    <p:sldId id="284" r:id="rId41"/>
    <p:sldId id="285" r:id="rId42"/>
    <p:sldId id="286" r:id="rId43"/>
    <p:sldId id="289" r:id="rId44"/>
    <p:sldId id="287" r:id="rId45"/>
    <p:sldId id="288" r:id="rId46"/>
    <p:sldId id="301" r:id="rId47"/>
    <p:sldId id="319" r:id="rId48"/>
    <p:sldId id="313" r:id="rId49"/>
  </p:sldIdLst>
  <p:sldSz cx="9985375" cy="7559675"/>
  <p:notesSz cx="7559675" cy="1069181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754" autoAdjust="0"/>
  </p:normalViewPr>
  <p:slideViewPr>
    <p:cSldViewPr>
      <p:cViewPr>
        <p:scale>
          <a:sx n="94" d="100"/>
          <a:sy n="94" d="100"/>
        </p:scale>
        <p:origin x="-120" y="-80"/>
      </p:cViewPr>
      <p:guideLst>
        <p:guide orient="horz" pos="2381"/>
        <p:guide pos="3145"/>
      </p:guideLst>
    </p:cSldViewPr>
  </p:slideViewPr>
  <p:outlineViewPr>
    <p:cViewPr>
      <p:scale>
        <a:sx n="33" d="100"/>
        <a:sy n="33" d="100"/>
      </p:scale>
      <p:origin x="0" y="45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-4080" y="-104"/>
      </p:cViewPr>
      <p:guideLst>
        <p:guide orient="horz" pos="3367"/>
        <p:guide pos="238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50" Type="http://schemas.openxmlformats.org/officeDocument/2006/relationships/notesMaster" Target="notesMasters/notesMaster1.xml"/><Relationship Id="rId51" Type="http://schemas.openxmlformats.org/officeDocument/2006/relationships/handoutMaster" Target="handoutMasters/handoutMaster1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DejaVu Sans" pitchFamily="2"/>
              <a:cs typeface="Lohit Hindi" pitchFamily="2"/>
            </a:endParaRPr>
          </a:p>
        </p:txBody>
      </p:sp>
      <p:sp>
        <p:nvSpPr>
          <p:cNvPr id="3" name="Espaço Reservado para Data 2"/>
          <p:cNvSpPr txBox="1">
            <a:spLocks noGrp="1"/>
          </p:cNvSpPr>
          <p:nvPr>
            <p:ph type="dt" sz="quarter" idx="1"/>
          </p:nvPr>
        </p:nvSpPr>
        <p:spPr>
          <a:xfrm>
            <a:off x="427932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r>
              <a:rPr lang="x-none" sz="1400" b="0" i="0" u="none" strike="noStrike" kern="1200" smtClean="0">
                <a:ln>
                  <a:noFill/>
                </a:ln>
                <a:latin typeface="Arial" pitchFamily="18"/>
                <a:ea typeface="DejaVu Sans" pitchFamily="2"/>
                <a:cs typeface="Lohit Hindi" pitchFamily="2"/>
              </a:rPr>
              <a:t>11/01/16</a:t>
            </a:r>
            <a:endParaRPr lang="de-DE" sz="1400" b="0" i="0" u="none" strike="noStrike" kern="1200">
              <a:ln>
                <a:noFill/>
              </a:ln>
              <a:latin typeface="Arial" pitchFamily="18"/>
              <a:ea typeface="DejaVu Sans" pitchFamily="2"/>
              <a:cs typeface="Lohit Hindi" pitchFamily="2"/>
            </a:endParaRPr>
          </a:p>
        </p:txBody>
      </p:sp>
      <p:sp>
        <p:nvSpPr>
          <p:cNvPr id="4" name="Espaço Reservado para Rodapé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DejaVu Sans" pitchFamily="2"/>
              <a:cs typeface="Lohit Hindi" pitchFamily="2"/>
            </a:endParaRPr>
          </a:p>
        </p:txBody>
      </p:sp>
      <p:sp>
        <p:nvSpPr>
          <p:cNvPr id="5" name="Espaço Reservado para Número de Slide 4"/>
          <p:cNvSpPr txBox="1">
            <a:spLocks noGrp="1"/>
          </p:cNvSpPr>
          <p:nvPr>
            <p:ph type="sldNum" sz="quarter" idx="3"/>
          </p:nvPr>
        </p:nvSpPr>
        <p:spPr>
          <a:xfrm>
            <a:off x="427932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5CADF04A-30E0-44EE-A0F4-EA48115307BF}" type="slidenum">
              <a:t>‹#›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DejaVu Sans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31996551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 idx="2"/>
          </p:nvPr>
        </p:nvSpPr>
        <p:spPr>
          <a:xfrm>
            <a:off x="1131888" y="812800"/>
            <a:ext cx="5294312" cy="400843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4" name="Espaço Reservado para Cabeçalho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de-DE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Espaço Reservado para Data 4"/>
          <p:cNvSpPr txBox="1">
            <a:spLocks noGrp="1"/>
          </p:cNvSpPr>
          <p:nvPr>
            <p:ph type="dt" idx="1"/>
          </p:nvPr>
        </p:nvSpPr>
        <p:spPr>
          <a:xfrm>
            <a:off x="4279320" y="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de-DE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Espaço Reservado para Rodapé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de-DE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7" name="Espaço Reservado para Número de Slide 6"/>
          <p:cNvSpPr txBox="1">
            <a:spLocks noGrp="1"/>
          </p:cNvSpPr>
          <p:nvPr>
            <p:ph type="sldNum" sz="quarter" idx="5"/>
          </p:nvPr>
        </p:nvSpPr>
        <p:spPr>
          <a:xfrm>
            <a:off x="4279320" y="10157400"/>
            <a:ext cx="328032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de-DE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8F196631-7D20-4BF4-9893-937D62D92E98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518089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216000" marR="0" indent="0" rtl="0" hangingPunct="0">
      <a:tabLst/>
      <a:defRPr lang="de-DE" sz="2000" b="0" i="0" u="none" strike="noStrike" kern="1200">
        <a:ln>
          <a:noFill/>
        </a:ln>
        <a:latin typeface="Arial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indent="-216000"/>
            <a:endParaRPr lang="de-DE" sz="2810">
              <a:latin typeface="Liberation Sans" pitchFamily="18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29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30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31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32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33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34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35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36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de-DE" sz="281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37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38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39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40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41</a:t>
            </a:fld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42</a:t>
            </a:fld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43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ln/>
        </p:spPr>
      </p:sp>
      <p:sp>
        <p:nvSpPr>
          <p:cNvPr id="91138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pt-BR" smtClean="0">
              <a:ea typeface="ＭＳ Ｐゴシック" pitchFamily="34" charset="-128"/>
            </a:endParaRPr>
          </a:p>
        </p:txBody>
      </p:sp>
      <p:sp>
        <p:nvSpPr>
          <p:cNvPr id="91139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82174" indent="-300837" eaLnBrk="0" hangingPunct="0"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203345" indent="-240669" eaLnBrk="0" hangingPunct="0"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84684" indent="-240669" eaLnBrk="0" hangingPunct="0"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66022" indent="-240669" eaLnBrk="0" hangingPunct="0"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47359" indent="-24066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128698" indent="-24066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610036" indent="-24066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91374" indent="-24066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AFF755E-0CCE-4E95-BD53-72E4A084F3B0}" type="slidenum">
              <a:rPr lang="en-US" altLang="ja-JP" sz="1400">
                <a:cs typeface="Arial" pitchFamily="34" charset="0"/>
              </a:rPr>
              <a:pPr eaLnBrk="1" hangingPunct="1"/>
              <a:t>3</a:t>
            </a:fld>
            <a:endParaRPr lang="en-US" altLang="ja-JP" sz="1400">
              <a:cs typeface="Arial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131888" y="812800"/>
            <a:ext cx="5294312" cy="4008438"/>
          </a:xfrm>
        </p:spPr>
      </p:sp>
      <p:sp>
        <p:nvSpPr>
          <p:cNvPr id="107522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pt-BR" smtClean="0">
              <a:ea typeface="ＭＳ Ｐゴシック" pitchFamily="34" charset="-128"/>
            </a:endParaRPr>
          </a:p>
        </p:txBody>
      </p:sp>
      <p:sp>
        <p:nvSpPr>
          <p:cNvPr id="107523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82174" indent="-300837" eaLnBrk="0" hangingPunct="0"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203345" indent="-240669" eaLnBrk="0" hangingPunct="0"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84684" indent="-240669" eaLnBrk="0" hangingPunct="0"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166022" indent="-240669" eaLnBrk="0" hangingPunct="0"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647359" indent="-24066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128698" indent="-24066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610036" indent="-24066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091374" indent="-240669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FC73824-77EB-4B5D-9047-1028DBF2F939}" type="slidenum">
              <a:rPr lang="pt-BR" altLang="pt-BR" sz="1400"/>
              <a:pPr eaLnBrk="1" hangingPunct="1"/>
              <a:t>15</a:t>
            </a:fld>
            <a:endParaRPr lang="pt-BR" altLang="pt-BR" sz="1400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1888" y="812800"/>
            <a:ext cx="52943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F196631-7D20-4BF4-9893-937D62D92E98}" type="slidenum">
              <a:rPr lang="de-DE" smtClean="0"/>
              <a:t>20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48511" y="2347916"/>
            <a:ext cx="8488355" cy="162083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98593" y="4283075"/>
            <a:ext cx="6989762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73D3F018-C60F-41F3-857E-591998B8317B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389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89A43089-CD40-4C05-B61B-9D624F937D36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07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239790" y="301628"/>
            <a:ext cx="224553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98484" y="301628"/>
            <a:ext cx="6590348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1DBF2DAA-7DA7-4542-AFA9-89C7D1BFDDC9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434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48511" y="2347916"/>
            <a:ext cx="8488355" cy="162083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98593" y="4283075"/>
            <a:ext cx="6989762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CA67E44-E504-4394-90BE-31C86F948B70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7780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098F549-8E3A-42CC-A592-C5DB3C0D945E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15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9396" y="4857753"/>
            <a:ext cx="848678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89396" y="3203577"/>
            <a:ext cx="8486783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1F6426-6C38-47B7-9DE6-1264499C3438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527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98484" y="1768475"/>
            <a:ext cx="4417153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66596" y="1768475"/>
            <a:ext cx="441872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910BBA-A75F-4FF7-BEC9-B5E0BF49856A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38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56" y="303216"/>
            <a:ext cx="8986838" cy="1258887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00056" y="1692275"/>
            <a:ext cx="441086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0056" y="2397125"/>
            <a:ext cx="441086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72886" y="1692275"/>
            <a:ext cx="441400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72886" y="2397125"/>
            <a:ext cx="441400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85DB5C7-01CF-4ECA-8473-F5BB8F9672AE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94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5D894D-7431-45CA-AFEB-1D7C93E51CDB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66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10459F-86E1-4BF5-B977-242F60FABC18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43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54" y="301628"/>
            <a:ext cx="3284953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04518" y="301625"/>
            <a:ext cx="558237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00054" y="1581153"/>
            <a:ext cx="3284953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259DED1-9D13-4F38-854A-C31B6E8F5284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53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10515E1F-3D48-436B-9201-3C6B55857504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705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7763" y="5291141"/>
            <a:ext cx="599122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57763" y="674691"/>
            <a:ext cx="599122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57763" y="5916613"/>
            <a:ext cx="599122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2CA1D07-86E8-4012-BAAC-512D1E8F54E6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77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1EA27CA-1F68-4C8F-9EAC-449EB8F15970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329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239790" y="301628"/>
            <a:ext cx="224553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98484" y="301628"/>
            <a:ext cx="6590348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C32240C-8516-467F-B88F-79FB6EA8ED8C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217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48511" y="2347916"/>
            <a:ext cx="8488355" cy="1620837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98593" y="4283075"/>
            <a:ext cx="6989762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280516A3-7D72-470E-A42B-09D6CE48620D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856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7DE6BD88-1411-4B22-9170-30962169D769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937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9396" y="4857753"/>
            <a:ext cx="848678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89396" y="3203577"/>
            <a:ext cx="8486783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AB65B258-666C-471D-80F5-7716D8C7D997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085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98484" y="1768475"/>
            <a:ext cx="4417153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66596" y="1768475"/>
            <a:ext cx="441872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D0895544-54DD-4B84-981F-8C11EF4BCE76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848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56" y="303216"/>
            <a:ext cx="8986838" cy="1258887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00056" y="1692275"/>
            <a:ext cx="441086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0056" y="2397125"/>
            <a:ext cx="441086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72886" y="1692275"/>
            <a:ext cx="441400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72886" y="2397125"/>
            <a:ext cx="441400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13FCCF9C-06F9-4E16-9811-326FCE9B5AF9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183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BCE97B70-413D-4606-A495-4DDF6A916CD8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331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D8B3D2D4-3986-40AE-91D6-953C9C4FC24C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363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9396" y="4857753"/>
            <a:ext cx="8486783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89396" y="3203577"/>
            <a:ext cx="8486783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64D1ED5B-8ABC-4BB6-8DF1-064559201DF4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04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54" y="301628"/>
            <a:ext cx="3284953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04518" y="301625"/>
            <a:ext cx="558237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00054" y="1581153"/>
            <a:ext cx="3284953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FE6149C6-9022-48FE-A90E-E83C26C95906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892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7763" y="5291141"/>
            <a:ext cx="599122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57763" y="674691"/>
            <a:ext cx="599122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57763" y="5916613"/>
            <a:ext cx="599122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72215D06-3553-4254-9729-F022240A6EDF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27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7AE7B7B-DCAB-4441-8C7E-DA05B64C266A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1383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239790" y="301628"/>
            <a:ext cx="224553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98484" y="301628"/>
            <a:ext cx="6590348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2DCFB16A-D3FB-441B-93A5-E94664AA5D55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8220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98484" y="1768475"/>
            <a:ext cx="4417153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66596" y="1768475"/>
            <a:ext cx="441872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E7D9BAA8-830B-4557-AB71-0F17E2BAB72B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61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56" y="303216"/>
            <a:ext cx="8986838" cy="1258887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00056" y="1692275"/>
            <a:ext cx="441086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0056" y="2397125"/>
            <a:ext cx="441086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72886" y="1692275"/>
            <a:ext cx="441400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72886" y="2397125"/>
            <a:ext cx="441400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5CFCB9B5-F9C1-4871-B90D-AAF7CB84738B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361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9E6509E1-04BD-41B5-9A8C-E76E8A8605D2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16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683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0054" y="301628"/>
            <a:ext cx="3284953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04518" y="301625"/>
            <a:ext cx="558237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00054" y="1581153"/>
            <a:ext cx="3284953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59968836-419D-4464-8B43-4E2EFD6308FF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288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7763" y="5291141"/>
            <a:ext cx="599122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57763" y="674691"/>
            <a:ext cx="599122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57763" y="5916613"/>
            <a:ext cx="599122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D32051A2-9F33-43FD-B50D-B381163D0C8C}" type="slidenum"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844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 txBox="1">
            <a:spLocks noGrp="1"/>
          </p:cNvSpPr>
          <p:nvPr>
            <p:ph type="title"/>
          </p:nvPr>
        </p:nvSpPr>
        <p:spPr>
          <a:xfrm>
            <a:off x="499237" y="301320"/>
            <a:ext cx="8985924" cy="778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/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1"/>
          </p:nvPr>
        </p:nvSpPr>
        <p:spPr>
          <a:xfrm>
            <a:off x="499237" y="1769040"/>
            <a:ext cx="8985924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de-DE"/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2"/>
          </p:nvPr>
        </p:nvSpPr>
        <p:spPr>
          <a:xfrm>
            <a:off x="499237" y="7200000"/>
            <a:ext cx="2326092" cy="208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de-DE" sz="1400" kern="1200">
                <a:solidFill>
                  <a:srgbClr val="000066"/>
                </a:solidFill>
                <a:latin typeface="Linux Biolinum O" pitchFamily="2"/>
                <a:ea typeface="DejaVu Sans" pitchFamily="2"/>
                <a:cs typeface="DejaVu Sans" pitchFamily="2"/>
              </a:defRPr>
            </a:lvl1pPr>
          </a:lstStyle>
          <a:p>
            <a:pPr lvl="0"/>
            <a:r>
              <a:rPr lang="x-none" smtClean="0"/>
              <a:t>11/01/16</a:t>
            </a:r>
            <a:endParaRPr lang="de-DE" dirty="0"/>
          </a:p>
        </p:txBody>
      </p:sp>
      <p:sp>
        <p:nvSpPr>
          <p:cNvPr id="5" name="Espaço Reservado para Número de Slide 4"/>
          <p:cNvSpPr txBox="1">
            <a:spLocks noGrp="1"/>
          </p:cNvSpPr>
          <p:nvPr>
            <p:ph type="sldNum" sz="quarter" idx="4"/>
          </p:nvPr>
        </p:nvSpPr>
        <p:spPr>
          <a:xfrm>
            <a:off x="3829510" y="7200000"/>
            <a:ext cx="2326092" cy="208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de-DE" sz="1400" kern="1200">
                <a:solidFill>
                  <a:srgbClr val="000080"/>
                </a:solidFill>
                <a:latin typeface="Linux Biolinum O" pitchFamily="2"/>
                <a:ea typeface="DejaVu Sans" pitchFamily="2"/>
                <a:cs typeface="DejaVu Sans" pitchFamily="2"/>
              </a:defRPr>
            </a:lvl1pPr>
          </a:lstStyle>
          <a:p>
            <a:pPr lvl="0"/>
            <a:fld id="{185D9F65-61E4-4E91-B71F-7A483350EF59}" type="slidenum">
              <a:t>‹#›</a:t>
            </a:fld>
            <a:endParaRPr lang="de-DE" dirty="0"/>
          </a:p>
        </p:txBody>
      </p:sp>
      <p:sp>
        <p:nvSpPr>
          <p:cNvPr id="6" name="CaixaDeTexto 5"/>
          <p:cNvSpPr txBox="1"/>
          <p:nvPr/>
        </p:nvSpPr>
        <p:spPr>
          <a:xfrm>
            <a:off x="7195087" y="7200360"/>
            <a:ext cx="2326092" cy="208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 algn="r" rtl="0" hangingPunct="0">
              <a:buNone/>
              <a:tabLst/>
            </a:pPr>
            <a:r>
              <a:rPr lang="de-DE" sz="1400" kern="1200" dirty="0" smtClean="0">
                <a:solidFill>
                  <a:srgbClr val="000080"/>
                </a:solidFill>
                <a:latin typeface="Linux Biolinum O" pitchFamily="2"/>
                <a:ea typeface="DejaVu Sans" pitchFamily="2"/>
                <a:cs typeface="DejaVu Sans" pitchFamily="2"/>
              </a:rPr>
              <a:t>HEP-2016</a:t>
            </a:r>
            <a:endParaRPr lang="de-DE" sz="1400" kern="1200" dirty="0">
              <a:solidFill>
                <a:srgbClr val="000080"/>
              </a:solidFill>
              <a:latin typeface="Linux Biolinum O" pitchFamily="2"/>
              <a:ea typeface="DejaVu Sans" pitchFamily="2"/>
              <a:cs typeface="DejaVu Sans" pitchFamily="2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411538" y="7007225"/>
            <a:ext cx="31623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/>
  <p:txStyles>
    <p:titleStyle>
      <a:lvl1pPr algn="ctr" rtl="0" hangingPunct="0">
        <a:tabLst/>
        <a:defRPr lang="de-DE" sz="4400" b="0" i="0" u="none" strike="noStrike" kern="1200">
          <a:ln>
            <a:noFill/>
          </a:ln>
          <a:solidFill>
            <a:srgbClr val="330099"/>
          </a:solidFill>
          <a:latin typeface="Linux Biolinum O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de-DE" sz="3200" b="0" i="0" u="none" strike="noStrike" kern="1200">
          <a:ln>
            <a:noFill/>
          </a:ln>
          <a:solidFill>
            <a:srgbClr val="330099"/>
          </a:solidFill>
          <a:latin typeface="Linux Biolinum O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 txBox="1">
            <a:spLocks noGrp="1"/>
          </p:cNvSpPr>
          <p:nvPr>
            <p:ph type="title"/>
          </p:nvPr>
        </p:nvSpPr>
        <p:spPr>
          <a:xfrm>
            <a:off x="499237" y="301320"/>
            <a:ext cx="8985924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/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1"/>
          </p:nvPr>
        </p:nvSpPr>
        <p:spPr>
          <a:xfrm>
            <a:off x="499237" y="1769040"/>
            <a:ext cx="8985924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de-DE" sz="3200" b="0" i="0" u="none" strike="noStrike" kern="1200" cap="none">
                <a:ln>
                  <a:noFill/>
                </a:ln>
                <a:latin typeface="DejaVu Serif" pitchFamily="18"/>
                <a:ea typeface="Droid Sans Fallback" pitchFamily="2"/>
                <a:cs typeface="Free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de-DE" sz="3200" b="0" i="0" u="none" strike="noStrike" kern="1200" cap="none">
                <a:ln>
                  <a:noFill/>
                </a:ln>
                <a:latin typeface="DejaVu Serif" pitchFamily="18"/>
                <a:ea typeface="Droid Sans Fallback" pitchFamily="2"/>
                <a:cs typeface="FreeSans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de-DE" sz="2800" b="0" i="0" u="none" strike="noStrike" kern="1200" cap="none">
                <a:ln>
                  <a:noFill/>
                </a:ln>
                <a:latin typeface="DejaVu Serif" pitchFamily="18"/>
                <a:ea typeface="Droid Sans Fallback" pitchFamily="2"/>
                <a:cs typeface="FreeSans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de-DE" sz="2400" b="0" i="0" u="none" strike="noStrike" kern="1200" cap="none">
                <a:ln>
                  <a:noFill/>
                </a:ln>
                <a:latin typeface="DejaVu Serif" pitchFamily="18"/>
                <a:ea typeface="Droid Sans Fallback" pitchFamily="2"/>
                <a:cs typeface="Free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de-DE" sz="2000" b="0" i="0" u="none" strike="noStrike" kern="1200" cap="none">
                <a:ln>
                  <a:noFill/>
                </a:ln>
                <a:latin typeface="DejaVu Serif" pitchFamily="18"/>
                <a:ea typeface="Droid Sans Fallback" pitchFamily="2"/>
                <a:cs typeface="Free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cap="none">
                <a:ln>
                  <a:noFill/>
                </a:ln>
                <a:latin typeface="DejaVu Serif" pitchFamily="18"/>
                <a:ea typeface="Droid Sans Fallback" pitchFamily="2"/>
                <a:cs typeface="Free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cap="none">
                <a:ln>
                  <a:noFill/>
                </a:ln>
                <a:latin typeface="DejaVu Serif" pitchFamily="18"/>
                <a:ea typeface="Droid Sans Fallback" pitchFamily="2"/>
                <a:cs typeface="Free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cap="none">
                <a:ln>
                  <a:noFill/>
                </a:ln>
                <a:latin typeface="DejaVu Serif" pitchFamily="18"/>
                <a:ea typeface="Droid Sans Fallback" pitchFamily="2"/>
                <a:cs typeface="Free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cap="none">
                <a:ln>
                  <a:noFill/>
                </a:ln>
                <a:latin typeface="DejaVu Serif" pitchFamily="18"/>
                <a:ea typeface="Droid Sans Fallback" pitchFamily="2"/>
                <a:cs typeface="Free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de-DE" sz="2000" b="0" i="0" u="none" strike="noStrike" kern="1200" cap="none">
                <a:ln>
                  <a:noFill/>
                </a:ln>
                <a:latin typeface="DejaVu Serif" pitchFamily="18"/>
                <a:ea typeface="Droid Sans Fallback" pitchFamily="2"/>
                <a:cs typeface="FreeSans" pitchFamily="2"/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de-DE"/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2"/>
          </p:nvPr>
        </p:nvSpPr>
        <p:spPr>
          <a:xfrm>
            <a:off x="499237" y="6887160"/>
            <a:ext cx="2326092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de-DE" sz="1400" kern="1200">
                <a:latin typeface="DejaVu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Rodapé 4"/>
          <p:cNvSpPr txBox="1">
            <a:spLocks noGrp="1"/>
          </p:cNvSpPr>
          <p:nvPr>
            <p:ph type="ftr" sz="quarter" idx="3"/>
          </p:nvPr>
        </p:nvSpPr>
        <p:spPr>
          <a:xfrm>
            <a:off x="3414788" y="6887160"/>
            <a:ext cx="316481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de-DE" sz="1400" kern="1200">
                <a:latin typeface="DejaVu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Espaço Reservado para Número de Slide 5"/>
          <p:cNvSpPr txBox="1">
            <a:spLocks noGrp="1"/>
          </p:cNvSpPr>
          <p:nvPr>
            <p:ph type="sldNum" sz="quarter" idx="4"/>
          </p:nvPr>
        </p:nvSpPr>
        <p:spPr>
          <a:xfrm>
            <a:off x="7159070" y="6887160"/>
            <a:ext cx="2326092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de-DE" sz="1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5BFB8607-76A2-4722-AAEC-8AEB3907B3F1}" type="slidenum"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/>
  <p:txStyles>
    <p:titleStyle>
      <a:lvl1pPr algn="ctr" rtl="0" hangingPunct="0">
        <a:tabLst/>
        <a:defRPr lang="de-DE" sz="4400" b="0" i="0" u="none" strike="noStrike" kern="1200" cap="none">
          <a:ln>
            <a:noFill/>
          </a:ln>
          <a:latin typeface="DejaVu Serif" pitchFamily="18"/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de-DE" sz="3200" b="0" i="0" u="none" strike="noStrike" kern="1200" cap="none">
          <a:ln>
            <a:noFill/>
          </a:ln>
          <a:latin typeface="DejaVu Serif" pitchFamily="18"/>
        </a:defRPr>
      </a:lvl1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 txBox="1">
            <a:spLocks noGrp="1"/>
          </p:cNvSpPr>
          <p:nvPr>
            <p:ph type="title"/>
          </p:nvPr>
        </p:nvSpPr>
        <p:spPr>
          <a:xfrm>
            <a:off x="499237" y="301320"/>
            <a:ext cx="8985924" cy="778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de-DE"/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1"/>
          </p:nvPr>
        </p:nvSpPr>
        <p:spPr>
          <a:xfrm>
            <a:off x="499237" y="1769040"/>
            <a:ext cx="8985924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de-DE" dirty="0"/>
          </a:p>
        </p:txBody>
      </p:sp>
      <p:sp>
        <p:nvSpPr>
          <p:cNvPr id="4" name="Espaço Reservado para Data 3"/>
          <p:cNvSpPr txBox="1">
            <a:spLocks noGrp="1"/>
          </p:cNvSpPr>
          <p:nvPr>
            <p:ph type="dt" sz="half" idx="2"/>
          </p:nvPr>
        </p:nvSpPr>
        <p:spPr>
          <a:xfrm>
            <a:off x="499237" y="7200000"/>
            <a:ext cx="2326092" cy="208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de-DE" sz="1400" kern="1200">
                <a:solidFill>
                  <a:srgbClr val="000066"/>
                </a:solidFill>
                <a:latin typeface="Linux Biolinum O" pitchFamily="2"/>
                <a:ea typeface="DejaVu Sans" pitchFamily="2"/>
                <a:cs typeface="DejaVu Sans" pitchFamily="2"/>
              </a:defRPr>
            </a:lvl1pPr>
          </a:lstStyle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Espaço Reservado para Número de Slide 4"/>
          <p:cNvSpPr txBox="1">
            <a:spLocks noGrp="1"/>
          </p:cNvSpPr>
          <p:nvPr>
            <p:ph type="sldNum" sz="quarter" idx="4"/>
          </p:nvPr>
        </p:nvSpPr>
        <p:spPr>
          <a:xfrm>
            <a:off x="3829510" y="7200000"/>
            <a:ext cx="2326092" cy="208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de-DE" sz="1400" kern="1200">
                <a:solidFill>
                  <a:srgbClr val="000080"/>
                </a:solidFill>
                <a:latin typeface="Linux Biolinum O" pitchFamily="2"/>
                <a:ea typeface="DejaVu Sans" pitchFamily="2"/>
                <a:cs typeface="DejaVu Sans" pitchFamily="2"/>
              </a:defRPr>
            </a:lvl1pPr>
          </a:lstStyle>
          <a:p>
            <a:pPr lvl="0"/>
            <a:fld id="{BE1BC4CD-6C4B-4B16-93EB-A93C9C375F77}" type="slidenum">
              <a:t>‹#›</a:t>
            </a:fld>
            <a:endParaRPr lang="de-DE"/>
          </a:p>
        </p:txBody>
      </p:sp>
      <p:sp>
        <p:nvSpPr>
          <p:cNvPr id="6" name="CaixaDeTexto 5"/>
          <p:cNvSpPr txBox="1"/>
          <p:nvPr/>
        </p:nvSpPr>
        <p:spPr>
          <a:xfrm>
            <a:off x="7195087" y="7200360"/>
            <a:ext cx="2326092" cy="208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 algn="r" rtl="0" hangingPunct="0">
              <a:buNone/>
              <a:tabLst/>
            </a:pPr>
            <a:r>
              <a:rPr lang="de-DE" sz="1400" kern="1200" dirty="0" smtClean="0">
                <a:solidFill>
                  <a:srgbClr val="000080"/>
                </a:solidFill>
                <a:latin typeface="Linux Biolinum O" pitchFamily="2"/>
                <a:ea typeface="DejaVu Sans" pitchFamily="2"/>
                <a:cs typeface="DejaVu Sans" pitchFamily="2"/>
              </a:rPr>
              <a:t>HEP-2016</a:t>
            </a:r>
            <a:endParaRPr lang="de-DE" sz="1400" kern="1200" dirty="0">
              <a:solidFill>
                <a:srgbClr val="000080"/>
              </a:solidFill>
              <a:latin typeface="Linux Biolinum O" pitchFamily="2"/>
              <a:ea typeface="DejaVu Sans" pitchFamily="2"/>
              <a:cs typeface="DejaVu 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/>
  <p:txStyles>
    <p:titleStyle>
      <a:lvl1pPr algn="ctr" rtl="0" hangingPunct="0">
        <a:tabLst/>
        <a:defRPr lang="de-DE" sz="4400" b="0" i="0" u="none" strike="noStrike" kern="1200">
          <a:ln>
            <a:noFill/>
          </a:ln>
          <a:solidFill>
            <a:srgbClr val="330099"/>
          </a:solidFill>
          <a:latin typeface="Linux Biolinum O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de-DE" sz="3200" b="0" i="0" u="none" strike="noStrike" kern="1200">
          <a:ln>
            <a:noFill/>
          </a:ln>
          <a:solidFill>
            <a:srgbClr val="330099"/>
          </a:solidFill>
          <a:latin typeface="Linux Biolinum O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5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4" Type="http://schemas.openxmlformats.org/officeDocument/2006/relationships/image" Target="../media/image8.wmf"/><Relationship Id="rId5" Type="http://schemas.openxmlformats.org/officeDocument/2006/relationships/image" Target="../media/image9.wmf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384175" y="3203773"/>
            <a:ext cx="9073008" cy="15670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sz="2800" b="1" dirty="0" err="1">
                <a:solidFill>
                  <a:srgbClr val="330099"/>
                </a:solidFill>
                <a:latin typeface="Linux Biolinum O" pitchFamily="18"/>
              </a:rPr>
              <a:t>Recent</a:t>
            </a:r>
            <a:r>
              <a:rPr lang="de-DE" sz="2800" b="1" dirty="0">
                <a:solidFill>
                  <a:srgbClr val="330099"/>
                </a:solidFill>
                <a:latin typeface="Linux Biolinum O" pitchFamily="18"/>
              </a:rPr>
              <a:t> </a:t>
            </a:r>
            <a:r>
              <a:rPr lang="de-DE" sz="2800" b="1" dirty="0" err="1">
                <a:solidFill>
                  <a:srgbClr val="330099"/>
                </a:solidFill>
                <a:latin typeface="Linux Biolinum O" pitchFamily="18"/>
              </a:rPr>
              <a:t>Results</a:t>
            </a:r>
            <a:r>
              <a:rPr lang="de-DE" sz="2800" b="1" dirty="0">
                <a:solidFill>
                  <a:srgbClr val="330099"/>
                </a:solidFill>
                <a:latin typeface="Linux Biolinum O" pitchFamily="18"/>
              </a:rPr>
              <a:t> </a:t>
            </a:r>
            <a:r>
              <a:rPr lang="de-DE" sz="2800" b="1" dirty="0" err="1">
                <a:solidFill>
                  <a:srgbClr val="330099"/>
                </a:solidFill>
                <a:latin typeface="Linux Biolinum O" pitchFamily="18"/>
              </a:rPr>
              <a:t>f</a:t>
            </a:r>
            <a:r>
              <a:rPr lang="de-DE" sz="2800" b="1" dirty="0" err="1" smtClean="0">
                <a:solidFill>
                  <a:srgbClr val="330099"/>
                </a:solidFill>
                <a:latin typeface="Linux Biolinum O" pitchFamily="18"/>
              </a:rPr>
              <a:t>rom</a:t>
            </a:r>
            <a:r>
              <a:rPr lang="de-DE" sz="2800" b="1" dirty="0" smtClean="0">
                <a:solidFill>
                  <a:srgbClr val="330099"/>
                </a:solidFill>
                <a:latin typeface="Linux Biolinum O" pitchFamily="18"/>
              </a:rPr>
              <a:t> </a:t>
            </a:r>
            <a:r>
              <a:rPr lang="de-DE" sz="2800" b="1" dirty="0" err="1" smtClean="0">
                <a:solidFill>
                  <a:srgbClr val="330099"/>
                </a:solidFill>
                <a:latin typeface="Linux Biolinum O" pitchFamily="18"/>
              </a:rPr>
              <a:t>the</a:t>
            </a:r>
            <a:r>
              <a:rPr lang="de-DE" sz="2800" b="1" dirty="0" smtClean="0">
                <a:solidFill>
                  <a:srgbClr val="330099"/>
                </a:solidFill>
                <a:latin typeface="Linux Biolinum O" pitchFamily="18"/>
              </a:rPr>
              <a:t> Double </a:t>
            </a:r>
            <a:r>
              <a:rPr lang="de-DE" sz="2800" b="1" dirty="0" err="1" smtClean="0">
                <a:solidFill>
                  <a:srgbClr val="330099"/>
                </a:solidFill>
                <a:latin typeface="Linux Biolinum O" pitchFamily="18"/>
              </a:rPr>
              <a:t>Chooz</a:t>
            </a:r>
            <a:r>
              <a:rPr lang="de-DE" sz="2800" b="1" dirty="0" smtClean="0">
                <a:solidFill>
                  <a:srgbClr val="330099"/>
                </a:solidFill>
                <a:latin typeface="Linux Biolinum O" pitchFamily="18"/>
              </a:rPr>
              <a:t> Experiment  </a:t>
            </a:r>
            <a:r>
              <a:rPr lang="de-DE" sz="2800" b="1" dirty="0" err="1" smtClean="0">
                <a:solidFill>
                  <a:srgbClr val="330099"/>
                </a:solidFill>
                <a:latin typeface="Linux Biolinum O" pitchFamily="18"/>
              </a:rPr>
              <a:t>for</a:t>
            </a:r>
            <a:r>
              <a:rPr lang="de-DE" sz="2800" b="1" dirty="0" smtClean="0">
                <a:solidFill>
                  <a:srgbClr val="330099"/>
                </a:solidFill>
                <a:latin typeface="Linux Biolinum O" pitchFamily="18"/>
              </a:rPr>
              <a:t> </a:t>
            </a:r>
            <a:r>
              <a:rPr lang="de-DE" sz="2800" b="1" dirty="0" err="1" smtClean="0">
                <a:solidFill>
                  <a:srgbClr val="330099"/>
                </a:solidFill>
                <a:latin typeface="Linux Biolinum O" pitchFamily="18"/>
              </a:rPr>
              <a:t>the</a:t>
            </a:r>
            <a:r>
              <a:rPr lang="de-DE" sz="2800" b="1" dirty="0" smtClean="0">
                <a:solidFill>
                  <a:srgbClr val="330099"/>
                </a:solidFill>
                <a:latin typeface="Linux Biolinum O" pitchFamily="18"/>
              </a:rPr>
              <a:t> Neutrino Mixing Angle  Theta13</a:t>
            </a:r>
            <a:endParaRPr lang="de-DE" sz="2800" b="1" dirty="0">
              <a:solidFill>
                <a:srgbClr val="330099"/>
              </a:solidFill>
              <a:latin typeface="Linux Biolinum O" pitchFamily="18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543267" y="5292005"/>
            <a:ext cx="8985924" cy="230425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buNone/>
              <a:tabLst/>
            </a:pPr>
            <a:r>
              <a:rPr lang="de-DE" sz="2800" dirty="0">
                <a:solidFill>
                  <a:srgbClr val="330099"/>
                </a:solidFill>
                <a:latin typeface="Linux Biolinum O" pitchFamily="18"/>
                <a:ea typeface="Droid Sans Fallback" pitchFamily="2"/>
                <a:cs typeface="FreeSans" pitchFamily="2"/>
              </a:rPr>
              <a:t>J</a:t>
            </a:r>
            <a:r>
              <a:rPr lang="de-DE" sz="2800" dirty="0" smtClean="0">
                <a:solidFill>
                  <a:srgbClr val="330099"/>
                </a:solidFill>
                <a:latin typeface="Linux Biolinum O" pitchFamily="18"/>
                <a:ea typeface="Droid Sans Fallback" pitchFamily="2"/>
                <a:cs typeface="FreeSans" pitchFamily="2"/>
              </a:rPr>
              <a:t>oão dos Anjos</a:t>
            </a:r>
          </a:p>
          <a:p>
            <a:pPr marL="0" marR="0" lvl="0" indent="0" algn="ctr" rtl="0" hangingPunct="0">
              <a:buNone/>
              <a:tabLst/>
            </a:pPr>
            <a:endParaRPr lang="de-DE" sz="800" b="1" i="0" u="none" strike="noStrike" kern="1200" cap="none" dirty="0" smtClean="0">
              <a:ln>
                <a:noFill/>
              </a:ln>
              <a:solidFill>
                <a:srgbClr val="330099"/>
              </a:solidFill>
              <a:latin typeface="Linux Biolinum O" pitchFamily="18"/>
              <a:ea typeface="Droid Sans Fallback" pitchFamily="2"/>
              <a:cs typeface="FreeSans" pitchFamily="2"/>
            </a:endParaRPr>
          </a:p>
          <a:p>
            <a:pPr marL="0" marR="0" lvl="0" indent="0" algn="ctr" rtl="0" hangingPunct="0">
              <a:buNone/>
              <a:tabLst/>
            </a:pPr>
            <a:r>
              <a:rPr lang="de-DE" sz="2400" b="0" i="0" u="none" strike="noStrike" kern="1200" cap="none" dirty="0" err="1" smtClean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roid Sans Fallback" pitchFamily="2"/>
                <a:cs typeface="FreeSans" pitchFamily="2"/>
              </a:rPr>
              <a:t>Observatório</a:t>
            </a:r>
            <a:r>
              <a:rPr lang="de-DE" sz="2400" b="0" i="0" u="none" strike="noStrike" kern="1200" cap="none" dirty="0" smtClean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roid Sans Fallback" pitchFamily="2"/>
                <a:cs typeface="FreeSans" pitchFamily="2"/>
              </a:rPr>
              <a:t> </a:t>
            </a:r>
            <a:r>
              <a:rPr lang="de-DE" sz="2400" b="0" i="0" u="none" strike="noStrike" kern="1200" cap="none" dirty="0" err="1" smtClean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roid Sans Fallback" pitchFamily="2"/>
                <a:cs typeface="FreeSans" pitchFamily="2"/>
              </a:rPr>
              <a:t>Nacional</a:t>
            </a:r>
            <a:r>
              <a:rPr lang="de-DE" sz="2400" b="0" i="0" u="none" strike="noStrike" kern="1200" cap="none" dirty="0" smtClean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roid Sans Fallback" pitchFamily="2"/>
                <a:cs typeface="FreeSans" pitchFamily="2"/>
              </a:rPr>
              <a:t> &amp; CBPF</a:t>
            </a:r>
            <a:r>
              <a:rPr lang="de-DE" sz="2400" dirty="0" smtClean="0">
                <a:solidFill>
                  <a:srgbClr val="330099"/>
                </a:solidFill>
                <a:latin typeface="Linux Biolinum O" pitchFamily="18"/>
                <a:ea typeface="Droid Sans Fallback" pitchFamily="2"/>
                <a:cs typeface="FreeSans" pitchFamily="2"/>
              </a:rPr>
              <a:t> - </a:t>
            </a:r>
            <a:r>
              <a:rPr lang="de-DE" sz="2400" b="0" i="0" u="none" strike="noStrike" kern="1200" cap="none" dirty="0" smtClean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roid Sans Fallback" pitchFamily="2"/>
                <a:cs typeface="FreeSans" pitchFamily="2"/>
              </a:rPr>
              <a:t>Rio de Janeiro</a:t>
            </a:r>
          </a:p>
          <a:p>
            <a:pPr marL="0" marR="0" lvl="0" indent="0" algn="ctr" rtl="0" hangingPunct="0">
              <a:buNone/>
              <a:tabLst/>
            </a:pPr>
            <a:endParaRPr lang="de-DE" sz="2000" b="0" i="0" u="none" strike="noStrike" kern="1200" cap="none" dirty="0" smtClean="0">
              <a:ln>
                <a:noFill/>
              </a:ln>
              <a:solidFill>
                <a:srgbClr val="330099"/>
              </a:solidFill>
              <a:latin typeface="Linux Biolinum O" pitchFamily="18"/>
              <a:ea typeface="Droid Sans Fallback" pitchFamily="2"/>
              <a:cs typeface="FreeSans" pitchFamily="2"/>
            </a:endParaRPr>
          </a:p>
          <a:p>
            <a:pPr marL="0" marR="0" lvl="0" indent="0" algn="ctr" rtl="0" hangingPunct="0">
              <a:buNone/>
              <a:tabLst/>
            </a:pPr>
            <a:endParaRPr lang="de-DE" sz="2000" b="0" i="0" u="none" strike="noStrike" kern="1200" cap="none" dirty="0" smtClean="0">
              <a:ln>
                <a:noFill/>
              </a:ln>
              <a:solidFill>
                <a:srgbClr val="330099"/>
              </a:solidFill>
              <a:latin typeface="Linux Biolinum O" pitchFamily="18"/>
              <a:ea typeface="Droid Sans Fallback" pitchFamily="2"/>
              <a:cs typeface="FreeSans" pitchFamily="2"/>
            </a:endParaRPr>
          </a:p>
          <a:p>
            <a:pPr marL="0" marR="0" lvl="0" indent="0" algn="ctr" rtl="0" hangingPunct="0">
              <a:buNone/>
              <a:tabLst/>
            </a:pPr>
            <a:r>
              <a:rPr lang="de-DE" sz="2000" b="0" i="0" u="none" strike="noStrike" kern="1200" cap="none" dirty="0" smtClean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roid Sans Fallback" pitchFamily="2"/>
                <a:cs typeface="FreeSans" pitchFamily="2"/>
              </a:rPr>
              <a:t>UTFSM, </a:t>
            </a:r>
            <a:r>
              <a:rPr lang="de-DE" sz="2000" b="0" i="0" u="none" strike="noStrike" kern="1200" cap="none" dirty="0" err="1" smtClean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roid Sans Fallback" pitchFamily="2"/>
                <a:cs typeface="FreeSans" pitchFamily="2"/>
              </a:rPr>
              <a:t>Valparaiso</a:t>
            </a:r>
            <a:r>
              <a:rPr lang="de-DE" sz="2000" b="0" i="0" u="none" strike="noStrike" kern="1200" cap="none" dirty="0" smtClean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roid Sans Fallback" pitchFamily="2"/>
                <a:cs typeface="FreeSans" pitchFamily="2"/>
              </a:rPr>
              <a:t>, 11 </a:t>
            </a:r>
            <a:r>
              <a:rPr lang="de-DE" sz="2000" b="0" i="0" u="none" strike="noStrike" kern="1200" cap="none" dirty="0" err="1" smtClean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roid Sans Fallback" pitchFamily="2"/>
                <a:cs typeface="FreeSans" pitchFamily="2"/>
              </a:rPr>
              <a:t>January</a:t>
            </a:r>
            <a:r>
              <a:rPr lang="de-DE" sz="2000" b="0" i="0" u="none" strike="noStrike" kern="1200" cap="none" dirty="0" smtClean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roid Sans Fallback" pitchFamily="2"/>
                <a:cs typeface="FreeSans" pitchFamily="2"/>
              </a:rPr>
              <a:t>, 2016 </a:t>
            </a:r>
            <a:endParaRPr lang="de-DE" sz="2000" b="0" i="0" u="none" strike="noStrike" kern="1200" cap="none" dirty="0">
              <a:ln>
                <a:noFill/>
              </a:ln>
              <a:solidFill>
                <a:srgbClr val="330099"/>
              </a:solidFill>
              <a:latin typeface="Linux Biolinum O" pitchFamily="18"/>
              <a:ea typeface="Droid Sans Fallback" pitchFamily="2"/>
              <a:cs typeface="FreeSans" pitchFamily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83" y="323453"/>
            <a:ext cx="8806617" cy="2333580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de-D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de-D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10459F-86E1-4BF5-B977-242F60FABC18}" type="slidenum">
              <a:rPr lang="de-DE" smtClean="0"/>
              <a:t>1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Experimental Concept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499237" y="5760000"/>
            <a:ext cx="8985924" cy="1221480"/>
          </a:xfrm>
        </p:spPr>
        <p:txBody>
          <a:bodyPr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/>
            <a:r>
              <a:rPr lang="de-DE" sz="2600" b="1"/>
              <a:t>Short baseline:</a:t>
            </a:r>
            <a:r>
              <a:rPr lang="de-DE" sz="2600"/>
              <a:t> reduce parameter correlations</a:t>
            </a:r>
          </a:p>
          <a:p>
            <a:pPr lvl="0"/>
            <a:r>
              <a:rPr lang="de-DE" sz="2600" b="1"/>
              <a:t>Two-detector-concept:</a:t>
            </a:r>
            <a:r>
              <a:rPr lang="de-DE" sz="2600"/>
              <a:t> reduction of systematics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42489" y="2076122"/>
            <a:ext cx="8100133" cy="3683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068271" y="1385640"/>
            <a:ext cx="6418772" cy="8362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10</a:t>
            </a:fld>
            <a:endParaRPr lang="de-DE"/>
          </a:p>
        </p:txBody>
      </p:sp>
      <p:sp>
        <p:nvSpPr>
          <p:cNvPr id="10" name="Frame 9"/>
          <p:cNvSpPr/>
          <p:nvPr/>
        </p:nvSpPr>
        <p:spPr>
          <a:xfrm>
            <a:off x="3696543" y="1547589"/>
            <a:ext cx="1008112" cy="504056"/>
          </a:xfrm>
          <a:prstGeom prst="frame">
            <a:avLst>
              <a:gd name="adj1" fmla="val 1779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47" y="306215"/>
            <a:ext cx="90576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D8B3D2D4-3986-40AE-91D6-953C9C4FC24C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83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2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9749"/>
            <a:ext cx="99853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D8B3D2D4-3986-40AE-91D6-953C9C4FC24C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627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985375" cy="7589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D8B3D2D4-3986-40AE-91D6-953C9C4FC24C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26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99237" y="352106"/>
            <a:ext cx="8985924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Generic Detector Design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5099358" y="1800000"/>
            <a:ext cx="181758" cy="36787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DejaVu Sans" pitchFamily="2"/>
              <a:cs typeface="Lohit Hindi" pitchFamily="2"/>
            </a:endParaRPr>
          </a:p>
        </p:txBody>
      </p:sp>
      <p:sp>
        <p:nvSpPr>
          <p:cNvPr id="4" name="Espaço Reservado para Texto 3"/>
          <p:cNvSpPr txBox="1">
            <a:spLocks noGrp="1"/>
          </p:cNvSpPr>
          <p:nvPr>
            <p:ph type="body" idx="4294967295"/>
          </p:nvPr>
        </p:nvSpPr>
        <p:spPr>
          <a:xfrm>
            <a:off x="4921059" y="1872000"/>
            <a:ext cx="4992378" cy="5148000"/>
          </a:xfrm>
        </p:spPr>
        <p:txBody>
          <a:bodyPr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>
              <a:buNone/>
            </a:pPr>
            <a:r>
              <a:rPr lang="de-DE" sz="2200"/>
              <a:t>Outer Veto</a:t>
            </a:r>
          </a:p>
          <a:p>
            <a:pPr lvl="0"/>
            <a:r>
              <a:rPr lang="de-DE" sz="1800"/>
              <a:t>Plastic scintillator for muon detection + tracking</a:t>
            </a:r>
          </a:p>
          <a:p>
            <a:pPr lvl="0">
              <a:buNone/>
            </a:pPr>
            <a:r>
              <a:rPr lang="de-DE" sz="2200"/>
              <a:t>Neutrino Target</a:t>
            </a:r>
          </a:p>
          <a:p>
            <a:pPr lvl="0"/>
            <a:r>
              <a:rPr lang="de-DE" sz="1800"/>
              <a:t>Gd-loaded LS for neutrino detection (n-Gd)</a:t>
            </a:r>
          </a:p>
          <a:p>
            <a:pPr lvl="0">
              <a:buNone/>
            </a:pPr>
            <a:r>
              <a:rPr lang="de-DE" sz="2200"/>
              <a:t>Gamma Catcher</a:t>
            </a:r>
          </a:p>
          <a:p>
            <a:pPr lvl="0"/>
            <a:r>
              <a:rPr lang="de-DE" sz="1800"/>
              <a:t>Unloaded LS for </a:t>
            </a:r>
            <a:r>
              <a:rPr lang="de-DE" sz="1800">
                <a:latin typeface="Linux Biolinum O"/>
              </a:rPr>
              <a:t>γ</a:t>
            </a:r>
            <a:r>
              <a:rPr lang="de-DE" sz="1800"/>
              <a:t> containment (E-scale)</a:t>
            </a:r>
          </a:p>
          <a:p>
            <a:pPr lvl="0">
              <a:buNone/>
            </a:pPr>
            <a:r>
              <a:rPr lang="de-DE" sz="2200"/>
              <a:t>Buffer Volume</a:t>
            </a:r>
          </a:p>
          <a:p>
            <a:pPr lvl="0"/>
            <a:r>
              <a:rPr lang="de-DE" sz="1800"/>
              <a:t>Mineral oil to shield inner volumes; PMTs</a:t>
            </a:r>
          </a:p>
          <a:p>
            <a:pPr lvl="0">
              <a:buNone/>
            </a:pPr>
            <a:r>
              <a:rPr lang="de-DE" sz="2200"/>
              <a:t>Inner Veto</a:t>
            </a:r>
          </a:p>
          <a:p>
            <a:pPr lvl="0"/>
            <a:r>
              <a:rPr lang="de-DE" sz="1800"/>
              <a:t>Rejection of muons and external radioactivity</a:t>
            </a:r>
          </a:p>
          <a:p>
            <a:pPr lvl="0">
              <a:buNone/>
            </a:pPr>
            <a:r>
              <a:rPr lang="de-DE" sz="2200"/>
              <a:t>Passive Shielding</a:t>
            </a:r>
          </a:p>
          <a:p>
            <a:pPr lvl="0"/>
            <a:r>
              <a:rPr lang="de-DE" sz="1800"/>
              <a:t>Overburden + shielding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1738" y="2040839"/>
            <a:ext cx="4846886" cy="42591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/>
          <p:cNvSpPr txBox="1"/>
          <p:nvPr/>
        </p:nvSpPr>
        <p:spPr>
          <a:xfrm>
            <a:off x="142640" y="6263999"/>
            <a:ext cx="1749019" cy="30632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0" i="0" u="none" strike="noStrike" kern="1200">
                <a:ln>
                  <a:noFill/>
                </a:ln>
                <a:solidFill>
                  <a:srgbClr val="808080"/>
                </a:solidFill>
                <a:latin typeface="Linux Biolinum O" pitchFamily="18"/>
                <a:ea typeface="DejaVu Sans" pitchFamily="2"/>
                <a:cs typeface="Lohit Hindi" pitchFamily="2"/>
              </a:rPr>
              <a:t>Spirou #3849, 2012</a:t>
            </a:r>
          </a:p>
        </p:txBody>
      </p:sp>
      <p:sp>
        <p:nvSpPr>
          <p:cNvPr id="7" name="Conector reto 6"/>
          <p:cNvSpPr/>
          <p:nvPr/>
        </p:nvSpPr>
        <p:spPr>
          <a:xfrm flipH="1">
            <a:off x="2496189" y="2880000"/>
            <a:ext cx="2317890" cy="1296000"/>
          </a:xfrm>
          <a:prstGeom prst="line">
            <a:avLst/>
          </a:prstGeom>
          <a:noFill/>
          <a:ln w="36720">
            <a:solidFill>
              <a:srgbClr val="CC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 rtl="0" hangingPunct="0">
              <a:buNone/>
              <a:tabLst/>
            </a:pPr>
            <a:endParaRPr lang="de-DE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Conector reto 7"/>
          <p:cNvSpPr/>
          <p:nvPr/>
        </p:nvSpPr>
        <p:spPr>
          <a:xfrm flipH="1">
            <a:off x="3209385" y="3780000"/>
            <a:ext cx="1604693" cy="540000"/>
          </a:xfrm>
          <a:prstGeom prst="line">
            <a:avLst/>
          </a:prstGeom>
          <a:noFill/>
          <a:ln w="36720">
            <a:solidFill>
              <a:srgbClr val="CC0000"/>
            </a:solidFill>
            <a:prstDash val="solid"/>
          </a:ln>
        </p:spPr>
        <p:txBody>
          <a:bodyPr vert="horz" wrap="none" lIns="18360" tIns="18360" rIns="18360" bIns="18360" anchor="ctr" anchorCtr="1" compatLnSpc="0"/>
          <a:lstStyle/>
          <a:p>
            <a:pPr lvl="0" rtl="0" hangingPunct="0">
              <a:buNone/>
              <a:tabLst/>
            </a:pPr>
            <a:endParaRPr lang="de-DE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Conector reto 8"/>
          <p:cNvSpPr/>
          <p:nvPr/>
        </p:nvSpPr>
        <p:spPr>
          <a:xfrm flipH="1">
            <a:off x="3744285" y="4680000"/>
            <a:ext cx="1069794" cy="180000"/>
          </a:xfrm>
          <a:prstGeom prst="line">
            <a:avLst/>
          </a:prstGeom>
          <a:noFill/>
          <a:ln w="36720">
            <a:solidFill>
              <a:srgbClr val="CC0000"/>
            </a:solidFill>
            <a:prstDash val="solid"/>
          </a:ln>
        </p:spPr>
        <p:txBody>
          <a:bodyPr vert="horz" wrap="none" lIns="18360" tIns="18360" rIns="18360" bIns="18360" anchor="ctr" anchorCtr="1" compatLnSpc="0"/>
          <a:lstStyle/>
          <a:p>
            <a:pPr lvl="0" rtl="0" hangingPunct="0">
              <a:buNone/>
              <a:tabLst/>
            </a:pPr>
            <a:endParaRPr lang="de-DE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10" name="Conector reto 9"/>
          <p:cNvSpPr/>
          <p:nvPr/>
        </p:nvSpPr>
        <p:spPr>
          <a:xfrm flipH="1">
            <a:off x="3922584" y="5580000"/>
            <a:ext cx="891496" cy="0"/>
          </a:xfrm>
          <a:prstGeom prst="line">
            <a:avLst/>
          </a:prstGeom>
          <a:noFill/>
          <a:ln w="36720">
            <a:solidFill>
              <a:srgbClr val="CC0000"/>
            </a:solidFill>
            <a:prstDash val="solid"/>
          </a:ln>
        </p:spPr>
        <p:txBody>
          <a:bodyPr vert="horz" wrap="none" lIns="18360" tIns="18360" rIns="18360" bIns="18360" anchor="ctr" anchorCtr="1" compatLnSpc="0"/>
          <a:lstStyle/>
          <a:p>
            <a:pPr lvl="0" rtl="0" hangingPunct="0">
              <a:buNone/>
              <a:tabLst/>
            </a:pPr>
            <a:endParaRPr lang="de-DE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356954" y="1321200"/>
            <a:ext cx="9271202" cy="550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rtl="0" hangingPunct="0">
              <a:buNone/>
              <a:tabLst/>
            </a:pPr>
            <a:r>
              <a:rPr lang="de-DE" sz="2400"/>
              <a:t>„Standard“ multi-volume organic liquid scintillators detector design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14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pt-BR" smtClean="0">
              <a:ea typeface="ＭＳ Ｐゴシック" pitchFamily="34" charset="-128"/>
            </a:endParaRPr>
          </a:p>
        </p:txBody>
      </p:sp>
      <p:sp>
        <p:nvSpPr>
          <p:cNvPr id="106498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pt-BR" smtClean="0">
              <a:ea typeface="ＭＳ Ｐゴシック" pitchFamily="34" charset="-128"/>
            </a:endParaRPr>
          </a:p>
        </p:txBody>
      </p:sp>
      <p:pic>
        <p:nvPicPr>
          <p:cNvPr id="10649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472" y="3"/>
            <a:ext cx="10044317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10515E1F-3D48-436B-9201-3C6B55857504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25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75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594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85375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390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000"/>
            <a:ext cx="9985375" cy="7507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6257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6" y="49190"/>
            <a:ext cx="9586652" cy="7494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364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dirty="0"/>
              <a:t>Neutrino </a:t>
            </a:r>
            <a:r>
              <a:rPr lang="de-DE" dirty="0" err="1"/>
              <a:t>Oscillations</a:t>
            </a:r>
            <a:endParaRPr lang="de-DE" dirty="0"/>
          </a:p>
        </p:txBody>
      </p:sp>
      <p:sp>
        <p:nvSpPr>
          <p:cNvPr id="3" name="CaixaDeTexto 2"/>
          <p:cNvSpPr txBox="1"/>
          <p:nvPr/>
        </p:nvSpPr>
        <p:spPr>
          <a:xfrm>
            <a:off x="3245047" y="1050413"/>
            <a:ext cx="3708624" cy="353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algn="ctr" rtl="0" hangingPunct="0">
              <a:buNone/>
              <a:tabLst/>
            </a:pPr>
            <a:r>
              <a:rPr lang="de-DE" sz="1800">
                <a:solidFill>
                  <a:srgbClr val="FF9900"/>
                </a:solidFill>
              </a:rPr>
              <a:t>A short reminder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62561" y="2022840"/>
            <a:ext cx="8659992" cy="2117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561188" y="4889520"/>
            <a:ext cx="6862380" cy="15242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/>
          <p:cNvSpPr txBox="1"/>
          <p:nvPr/>
        </p:nvSpPr>
        <p:spPr>
          <a:xfrm>
            <a:off x="604790" y="1475581"/>
            <a:ext cx="8738881" cy="496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rtl="0" hangingPunct="0">
              <a:buNone/>
              <a:tabLst/>
            </a:pPr>
            <a:r>
              <a:rPr lang="de-DE" sz="2600" dirty="0"/>
              <a:t>Neutrino </a:t>
            </a:r>
            <a:r>
              <a:rPr lang="de-DE" sz="2600" dirty="0" err="1"/>
              <a:t>flavors</a:t>
            </a:r>
            <a:r>
              <a:rPr lang="de-DE" sz="2600" dirty="0"/>
              <a:t> </a:t>
            </a:r>
            <a:r>
              <a:rPr lang="de-DE" sz="2600" dirty="0" err="1"/>
              <a:t>are</a:t>
            </a:r>
            <a:r>
              <a:rPr lang="de-DE" sz="2600" dirty="0"/>
              <a:t> a </a:t>
            </a:r>
            <a:r>
              <a:rPr lang="de-DE" sz="2600" dirty="0" err="1"/>
              <a:t>superposition</a:t>
            </a:r>
            <a:r>
              <a:rPr lang="de-DE" sz="2600" dirty="0"/>
              <a:t> </a:t>
            </a:r>
            <a:r>
              <a:rPr lang="de-DE" sz="2600" dirty="0" err="1"/>
              <a:t>of</a:t>
            </a:r>
            <a:r>
              <a:rPr lang="de-DE" sz="2600" dirty="0"/>
              <a:t> </a:t>
            </a:r>
            <a:r>
              <a:rPr lang="de-DE" sz="2600" dirty="0" err="1"/>
              <a:t>mass</a:t>
            </a:r>
            <a:r>
              <a:rPr lang="de-DE" sz="2600" dirty="0"/>
              <a:t> </a:t>
            </a:r>
            <a:r>
              <a:rPr lang="de-DE" sz="2600" dirty="0" err="1"/>
              <a:t>eigenstates</a:t>
            </a:r>
            <a:endParaRPr lang="de-DE" sz="26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604791" y="4291920"/>
            <a:ext cx="8131871" cy="496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rtl="0" hangingPunct="0">
              <a:buNone/>
              <a:tabLst/>
            </a:pPr>
            <a:r>
              <a:rPr lang="de-DE" sz="2600"/>
              <a:t>Propagation of states leads to oscillation phenomenon</a:t>
            </a:r>
          </a:p>
        </p:txBody>
      </p:sp>
      <p:sp>
        <p:nvSpPr>
          <p:cNvPr id="8" name="Forma livre 7"/>
          <p:cNvSpPr/>
          <p:nvPr/>
        </p:nvSpPr>
        <p:spPr>
          <a:xfrm>
            <a:off x="3815603" y="3420000"/>
            <a:ext cx="1961292" cy="54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36720">
            <a:solidFill>
              <a:srgbClr val="FF3333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DejaVu Sans" pitchFamily="2"/>
              <a:cs typeface="Lohit Hindi" pitchFamily="2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D8B3D2D4-3986-40AE-91D6-953C9C4FC24C}" type="slidenum">
              <a:rPr lang="de-DE" smtClean="0"/>
              <a:t>2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Background Contributions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356599" y="1620000"/>
            <a:ext cx="4457481" cy="5500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algn="l" rtl="0" hangingPunct="0">
              <a:lnSpc>
                <a:spcPct val="100000"/>
              </a:lnSpc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000" b="1" dirty="0" err="1">
                <a:solidFill>
                  <a:srgbClr val="FF0000"/>
                </a:solidFill>
              </a:rPr>
              <a:t>Accidentals</a:t>
            </a:r>
            <a:r>
              <a:rPr lang="de-DE" sz="2000" b="1" dirty="0">
                <a:solidFill>
                  <a:srgbClr val="FF0000"/>
                </a:solidFill>
              </a:rPr>
              <a:t>:</a:t>
            </a:r>
            <a:r>
              <a:rPr lang="de-DE" sz="2000" dirty="0"/>
              <a:t> </a:t>
            </a:r>
            <a:r>
              <a:rPr lang="de-DE" sz="2000" dirty="0" err="1"/>
              <a:t>negligible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n-Gd</a:t>
            </a:r>
            <a:r>
              <a:rPr lang="de-DE" sz="2000" dirty="0"/>
              <a:t>, still </a:t>
            </a:r>
            <a:r>
              <a:rPr lang="de-DE" sz="2000" dirty="0" err="1"/>
              <a:t>important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n</a:t>
            </a:r>
            <a:r>
              <a:rPr lang="de-DE" sz="2000" dirty="0"/>
              <a:t>-H</a:t>
            </a:r>
          </a:p>
          <a:p>
            <a:pPr lvl="0" algn="l" rtl="0" hangingPunct="0"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000" b="1" dirty="0" err="1">
                <a:solidFill>
                  <a:srgbClr val="FF0000"/>
                </a:solidFill>
              </a:rPr>
              <a:t>Correlated</a:t>
            </a:r>
            <a:r>
              <a:rPr lang="de-DE" sz="2000" b="1" dirty="0">
                <a:solidFill>
                  <a:srgbClr val="FF0000"/>
                </a:solidFill>
              </a:rPr>
              <a:t> (</a:t>
            </a:r>
            <a:r>
              <a:rPr lang="de-DE" sz="2000" b="1" dirty="0" err="1">
                <a:solidFill>
                  <a:srgbClr val="FF0000"/>
                </a:solidFill>
              </a:rPr>
              <a:t>stopping</a:t>
            </a:r>
            <a:r>
              <a:rPr lang="de-DE" sz="2000" b="1" dirty="0">
                <a:solidFill>
                  <a:srgbClr val="FF0000"/>
                </a:solidFill>
              </a:rPr>
              <a:t>-µ, fast </a:t>
            </a:r>
            <a:r>
              <a:rPr lang="de-DE" sz="2000" b="1" dirty="0" err="1">
                <a:solidFill>
                  <a:srgbClr val="FF0000"/>
                </a:solidFill>
              </a:rPr>
              <a:t>n</a:t>
            </a:r>
            <a:r>
              <a:rPr lang="de-DE" sz="2000" b="1" dirty="0">
                <a:solidFill>
                  <a:srgbClr val="FF0000"/>
                </a:solidFill>
              </a:rPr>
              <a:t>): </a:t>
            </a:r>
            <a:r>
              <a:rPr lang="de-DE" sz="2000" dirty="0">
                <a:solidFill>
                  <a:srgbClr val="FF0000"/>
                </a:solidFill>
              </a:rPr>
              <a:t>     </a:t>
            </a:r>
            <a:r>
              <a:rPr lang="de-DE" sz="2000" dirty="0"/>
              <a:t>µ-</a:t>
            </a:r>
            <a:r>
              <a:rPr lang="de-DE" sz="2000" dirty="0" err="1"/>
              <a:t>induced</a:t>
            </a:r>
            <a:r>
              <a:rPr lang="de-DE" sz="2000" dirty="0"/>
              <a:t>, </a:t>
            </a:r>
            <a:r>
              <a:rPr lang="de-DE" sz="2000" dirty="0" err="1"/>
              <a:t>reduced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increasing</a:t>
            </a:r>
            <a:r>
              <a:rPr lang="de-DE" sz="2000" dirty="0"/>
              <a:t> </a:t>
            </a:r>
            <a:r>
              <a:rPr lang="de-DE" sz="2000" dirty="0" err="1"/>
              <a:t>overburden</a:t>
            </a:r>
            <a:endParaRPr lang="de-DE" sz="2000" dirty="0"/>
          </a:p>
          <a:p>
            <a:pPr lvl="0" algn="l" rtl="0" hangingPunct="0"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000" b="1" dirty="0" err="1">
                <a:solidFill>
                  <a:srgbClr val="FF0000"/>
                </a:solidFill>
              </a:rPr>
              <a:t>Cosmogenic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>
                <a:solidFill>
                  <a:srgbClr val="FF0000"/>
                </a:solidFill>
                <a:latin typeface="Linux Biolinum O"/>
                <a:ea typeface="Linux Biolinum O"/>
                <a:cs typeface="Linux Biolinum O"/>
              </a:rPr>
              <a:t>β</a:t>
            </a:r>
            <a:r>
              <a:rPr lang="de-DE" sz="2000" b="1" dirty="0">
                <a:solidFill>
                  <a:srgbClr val="FF0000"/>
                </a:solidFill>
              </a:rPr>
              <a:t>-</a:t>
            </a:r>
            <a:r>
              <a:rPr lang="de-DE" sz="2000" b="1" dirty="0" err="1">
                <a:solidFill>
                  <a:srgbClr val="FF0000"/>
                </a:solidFill>
              </a:rPr>
              <a:t>n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emitters</a:t>
            </a:r>
            <a:r>
              <a:rPr lang="de-DE" sz="2000" b="1" dirty="0">
                <a:solidFill>
                  <a:srgbClr val="FF0000"/>
                </a:solidFill>
              </a:rPr>
              <a:t> (</a:t>
            </a:r>
            <a:r>
              <a:rPr lang="de-DE" sz="2000" b="1" baseline="30000" dirty="0">
                <a:solidFill>
                  <a:srgbClr val="FF0000"/>
                </a:solidFill>
              </a:rPr>
              <a:t>9</a:t>
            </a:r>
            <a:r>
              <a:rPr lang="de-DE" sz="2000" b="1" dirty="0">
                <a:solidFill>
                  <a:srgbClr val="FF0000"/>
                </a:solidFill>
              </a:rPr>
              <a:t>Li, </a:t>
            </a:r>
            <a:r>
              <a:rPr lang="de-DE" sz="2000" b="1" baseline="30000" dirty="0">
                <a:solidFill>
                  <a:srgbClr val="FF0000"/>
                </a:solidFill>
              </a:rPr>
              <a:t>8</a:t>
            </a:r>
            <a:r>
              <a:rPr lang="de-DE" sz="2000" b="1" dirty="0">
                <a:solidFill>
                  <a:srgbClr val="FF0000"/>
                </a:solidFill>
              </a:rPr>
              <a:t>He):</a:t>
            </a:r>
            <a:r>
              <a:rPr lang="de-DE" sz="2000" dirty="0"/>
              <a:t> </a:t>
            </a:r>
            <a:r>
              <a:rPr lang="de-DE" sz="2000" dirty="0" err="1"/>
              <a:t>concern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all </a:t>
            </a:r>
            <a:r>
              <a:rPr lang="de-DE" sz="2000" dirty="0" err="1"/>
              <a:t>experiments</a:t>
            </a:r>
            <a:endParaRPr lang="de-DE" sz="2000" dirty="0"/>
          </a:p>
          <a:p>
            <a:pPr lvl="0" algn="l" rtl="0" hangingPunct="0"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000" dirty="0" smtClean="0"/>
              <a:t>All </a:t>
            </a:r>
            <a:r>
              <a:rPr lang="de-DE" sz="2000" dirty="0" err="1"/>
              <a:t>experiments</a:t>
            </a:r>
            <a:r>
              <a:rPr lang="de-DE" sz="2000" dirty="0"/>
              <a:t> </a:t>
            </a:r>
            <a:r>
              <a:rPr lang="de-DE" sz="2000" dirty="0" err="1"/>
              <a:t>significantly</a:t>
            </a:r>
            <a:r>
              <a:rPr lang="de-DE" sz="2000" dirty="0"/>
              <a:t> </a:t>
            </a:r>
            <a:r>
              <a:rPr lang="de-DE" sz="2000" dirty="0" err="1"/>
              <a:t>improved</a:t>
            </a:r>
            <a:r>
              <a:rPr lang="de-DE" sz="2000" dirty="0"/>
              <a:t> </a:t>
            </a:r>
            <a:r>
              <a:rPr lang="de-DE" sz="2000" dirty="0" err="1"/>
              <a:t>their</a:t>
            </a:r>
            <a:r>
              <a:rPr lang="de-DE" sz="2000" dirty="0"/>
              <a:t> BG </a:t>
            </a:r>
            <a:r>
              <a:rPr lang="de-DE" sz="2000" dirty="0" err="1"/>
              <a:t>understanding</a:t>
            </a:r>
            <a:endParaRPr lang="de-DE" sz="2000" dirty="0"/>
          </a:p>
          <a:p>
            <a:pPr lvl="0" algn="l" rtl="0" hangingPunct="0"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000" dirty="0"/>
              <a:t>New </a:t>
            </a:r>
            <a:r>
              <a:rPr lang="de-DE" sz="2000" dirty="0" err="1"/>
              <a:t>methods</a:t>
            </a:r>
            <a:r>
              <a:rPr lang="de-DE" sz="2000" dirty="0"/>
              <a:t> </a:t>
            </a:r>
            <a:r>
              <a:rPr lang="de-DE" sz="2000" dirty="0" err="1"/>
              <a:t>developed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reject</a:t>
            </a:r>
            <a:r>
              <a:rPr lang="de-DE" sz="2000" dirty="0"/>
              <a:t> BG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49907"/>
          <a:stretch>
            <a:fillRect/>
          </a:stretch>
        </p:blipFill>
        <p:spPr>
          <a:xfrm>
            <a:off x="5170677" y="1501203"/>
            <a:ext cx="4207861" cy="402623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ixaDeTexto 4"/>
          <p:cNvSpPr txBox="1"/>
          <p:nvPr/>
        </p:nvSpPr>
        <p:spPr>
          <a:xfrm>
            <a:off x="5741236" y="5371200"/>
            <a:ext cx="3708624" cy="353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algn="l" rtl="0" hangingPunct="0">
              <a:buNone/>
              <a:tabLst/>
            </a:pPr>
            <a:r>
              <a:rPr lang="de-DE" sz="1800"/>
              <a:t>@ Far Detector sites, n-Gd analyses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20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21</a:t>
            </a:fld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69" y="-36587"/>
            <a:ext cx="9957605" cy="7220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11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99594" y="2670840"/>
            <a:ext cx="8985924" cy="7786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>
              <a:buNone/>
            </a:pPr>
            <a:r>
              <a:rPr lang="de-DE"/>
              <a:t>New </a:t>
            </a:r>
            <a:r>
              <a:rPr lang="de-DE" i="1"/>
              <a:t>θ</a:t>
            </a:r>
            <a:r>
              <a:rPr lang="de-DE" sz="2400"/>
              <a:t>13 </a:t>
            </a:r>
            <a:r>
              <a:rPr lang="de-DE"/>
              <a:t>Results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57" y="3747600"/>
            <a:ext cx="9984399" cy="18939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ixaDeTexto 3"/>
          <p:cNvSpPr txBox="1"/>
          <p:nvPr/>
        </p:nvSpPr>
        <p:spPr>
          <a:xfrm>
            <a:off x="178300" y="5665679"/>
            <a:ext cx="8442921" cy="36787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800" b="0" i="0" u="none" strike="noStrike" kern="1200">
                <a:ln>
                  <a:noFill/>
                </a:ln>
                <a:solidFill>
                  <a:srgbClr val="B2B2B2"/>
                </a:solidFill>
                <a:latin typeface="Linux Biolinum O" pitchFamily="18"/>
                <a:ea typeface="DejaVu Sans" pitchFamily="2"/>
                <a:cs typeface="Lohit Hindi" pitchFamily="2"/>
              </a:rPr>
              <a:t>Daya Bay</a:t>
            </a:r>
            <a:r>
              <a:rPr lang="de-DE" sz="1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                                          Double Chooz                                     </a:t>
            </a:r>
            <a:r>
              <a:rPr lang="de-DE" sz="1800" b="0" i="0" u="none" strike="noStrike" kern="1200">
                <a:ln>
                  <a:noFill/>
                </a:ln>
                <a:solidFill>
                  <a:srgbClr val="B2B2B2"/>
                </a:solidFill>
                <a:latin typeface="Linux Biolinum O" pitchFamily="18"/>
                <a:ea typeface="DejaVu Sans" pitchFamily="2"/>
                <a:cs typeface="Lohit Hindi" pitchFamily="2"/>
              </a:rPr>
              <a:t>RENO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22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600199" y="107429"/>
            <a:ext cx="8424935" cy="778341"/>
          </a:xfrm>
          <a:prstGeom prst="rect">
            <a:avLst/>
          </a:prstGeom>
          <a:noFill/>
        </p:spPr>
        <p:txBody>
          <a:bodyPr wrap="square" lIns="100255" tIns="50127" rIns="100255" bIns="50127" rtlCol="0">
            <a:spAutoFit/>
          </a:bodyPr>
          <a:lstStyle/>
          <a:p>
            <a:r>
              <a:rPr lang="pt-BR" sz="4400" dirty="0">
                <a:solidFill>
                  <a:srgbClr val="000090"/>
                </a:solidFill>
              </a:rPr>
              <a:t>New </a:t>
            </a:r>
            <a:r>
              <a:rPr lang="pt-BR" sz="4400" dirty="0" err="1" smtClean="0">
                <a:solidFill>
                  <a:srgbClr val="000090"/>
                </a:solidFill>
              </a:rPr>
              <a:t>Analysis</a:t>
            </a:r>
            <a:r>
              <a:rPr lang="pt-BR" sz="4400" dirty="0" smtClean="0">
                <a:solidFill>
                  <a:srgbClr val="000090"/>
                </a:solidFill>
              </a:rPr>
              <a:t> </a:t>
            </a:r>
            <a:r>
              <a:rPr lang="pt-BR" sz="4400" dirty="0" err="1" smtClean="0">
                <a:solidFill>
                  <a:srgbClr val="000090"/>
                </a:solidFill>
              </a:rPr>
              <a:t>started</a:t>
            </a:r>
            <a:r>
              <a:rPr lang="pt-BR" sz="4400" dirty="0" smtClean="0">
                <a:solidFill>
                  <a:srgbClr val="000090"/>
                </a:solidFill>
              </a:rPr>
              <a:t> </a:t>
            </a:r>
            <a:r>
              <a:rPr lang="pt-BR" sz="4400" dirty="0" err="1" smtClean="0">
                <a:solidFill>
                  <a:srgbClr val="000090"/>
                </a:solidFill>
              </a:rPr>
              <a:t>around</a:t>
            </a:r>
            <a:r>
              <a:rPr lang="pt-BR" sz="4400" dirty="0" smtClean="0">
                <a:solidFill>
                  <a:srgbClr val="000090"/>
                </a:solidFill>
              </a:rPr>
              <a:t> </a:t>
            </a:r>
            <a:r>
              <a:rPr lang="pt-BR" sz="4400" dirty="0">
                <a:solidFill>
                  <a:srgbClr val="000090"/>
                </a:solidFill>
              </a:rPr>
              <a:t>2013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6183" y="971525"/>
            <a:ext cx="8568951" cy="6709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2 new ideas:</a:t>
            </a:r>
          </a:p>
          <a:p>
            <a:r>
              <a:rPr lang="en-US" sz="3200" b="1" dirty="0" smtClean="0">
                <a:solidFill>
                  <a:srgbClr val="000090"/>
                </a:solidFill>
              </a:rPr>
              <a:t>Neutron Capture on </a:t>
            </a:r>
            <a:r>
              <a:rPr lang="en-US" sz="3200" b="1" dirty="0" err="1" smtClean="0">
                <a:solidFill>
                  <a:srgbClr val="000090"/>
                </a:solidFill>
              </a:rPr>
              <a:t>Hidrogen</a:t>
            </a:r>
            <a:endParaRPr lang="en-US" sz="3200" b="1" dirty="0" smtClean="0">
              <a:solidFill>
                <a:srgbClr val="00009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2400" dirty="0" smtClean="0">
                <a:solidFill>
                  <a:srgbClr val="000090"/>
                </a:solidFill>
              </a:rPr>
              <a:t>Look for IBD interactions in the Gamma-Catcher volume (22.3 tons), twice the target volume (10.3 tons) looking at neutron capture in </a:t>
            </a:r>
            <a:r>
              <a:rPr lang="en-US" sz="2400" dirty="0" err="1" smtClean="0">
                <a:solidFill>
                  <a:srgbClr val="000090"/>
                </a:solidFill>
              </a:rPr>
              <a:t>hidrogen</a:t>
            </a:r>
            <a:r>
              <a:rPr lang="en-US" sz="2400" dirty="0" smtClean="0">
                <a:solidFill>
                  <a:srgbClr val="000090"/>
                </a:solidFill>
              </a:rPr>
              <a:t>.</a:t>
            </a:r>
          </a:p>
          <a:p>
            <a:endParaRPr lang="en-US" dirty="0">
              <a:solidFill>
                <a:srgbClr val="000090"/>
              </a:solidFill>
            </a:endParaRPr>
          </a:p>
          <a:p>
            <a:r>
              <a:rPr lang="en-US" sz="3200" b="1" dirty="0" smtClean="0">
                <a:solidFill>
                  <a:srgbClr val="000090"/>
                </a:solidFill>
              </a:rPr>
              <a:t>Theta13 via a reactor rate modulation analysis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Look for antineutrino disappearance as a function of the reactor power fitting </a:t>
            </a:r>
            <a:r>
              <a:rPr lang="en-US" sz="2400" dirty="0">
                <a:solidFill>
                  <a:srgbClr val="000090"/>
                </a:solidFill>
              </a:rPr>
              <a:t>the observed IBD </a:t>
            </a:r>
            <a:r>
              <a:rPr lang="en-US" sz="2400" dirty="0" smtClean="0">
                <a:solidFill>
                  <a:srgbClr val="000090"/>
                </a:solidFill>
              </a:rPr>
              <a:t>rate </a:t>
            </a:r>
            <a:r>
              <a:rPr lang="en-US" sz="2400" dirty="0">
                <a:solidFill>
                  <a:srgbClr val="000090"/>
                </a:solidFill>
              </a:rPr>
              <a:t>as a function of the predicted rate, which depends on the reactor power. </a:t>
            </a:r>
            <a:endParaRPr lang="en-US" sz="2400" dirty="0" smtClean="0">
              <a:solidFill>
                <a:srgbClr val="000090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400" dirty="0" smtClean="0">
                <a:solidFill>
                  <a:srgbClr val="000090"/>
                </a:solidFill>
              </a:rPr>
              <a:t>Good Background constraint thanks to two reactor OFF periods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solidFill>
                  <a:srgbClr val="000090"/>
                </a:solidFill>
              </a:rPr>
              <a:t>Background model independent fit (no constraints on B)</a:t>
            </a:r>
          </a:p>
          <a:p>
            <a:endParaRPr lang="en-US" sz="2400" dirty="0">
              <a:solidFill>
                <a:srgbClr val="000090"/>
              </a:solidFill>
            </a:endParaRPr>
          </a:p>
          <a:p>
            <a:r>
              <a:rPr lang="en-US" sz="2400" dirty="0" smtClean="0">
                <a:solidFill>
                  <a:srgbClr val="000090"/>
                </a:solidFill>
              </a:rPr>
              <a:t>This </a:t>
            </a:r>
            <a:r>
              <a:rPr lang="en-US" sz="2400" dirty="0">
                <a:solidFill>
                  <a:srgbClr val="000090"/>
                </a:solidFill>
              </a:rPr>
              <a:t>method </a:t>
            </a:r>
            <a:r>
              <a:rPr lang="en-US" sz="2400" dirty="0" smtClean="0">
                <a:solidFill>
                  <a:srgbClr val="000090"/>
                </a:solidFill>
              </a:rPr>
              <a:t>is </a:t>
            </a:r>
            <a:r>
              <a:rPr lang="en-US" sz="2400" dirty="0">
                <a:solidFill>
                  <a:srgbClr val="000090"/>
                </a:solidFill>
              </a:rPr>
              <a:t>independent of the reactor </a:t>
            </a:r>
            <a:r>
              <a:rPr lang="en-US" sz="2400" dirty="0" err="1">
                <a:solidFill>
                  <a:srgbClr val="000090"/>
                </a:solidFill>
              </a:rPr>
              <a:t>ν</a:t>
            </a:r>
            <a:r>
              <a:rPr lang="en-US" sz="2400" baseline="-25000" dirty="0" err="1">
                <a:solidFill>
                  <a:srgbClr val="000090"/>
                </a:solidFill>
              </a:rPr>
              <a:t>e</a:t>
            </a:r>
            <a:r>
              <a:rPr lang="en-US" sz="2400" dirty="0">
                <a:solidFill>
                  <a:srgbClr val="000090"/>
                </a:solidFill>
              </a:rPr>
              <a:t> flux energy distribution, a fact that became important after </a:t>
            </a:r>
            <a:r>
              <a:rPr lang="en-US" sz="2400" dirty="0" smtClean="0">
                <a:solidFill>
                  <a:srgbClr val="000090"/>
                </a:solidFill>
              </a:rPr>
              <a:t>the </a:t>
            </a:r>
            <a:r>
              <a:rPr lang="en-US" sz="2400" dirty="0">
                <a:solidFill>
                  <a:srgbClr val="000090"/>
                </a:solidFill>
              </a:rPr>
              <a:t>observation of unexpected distortions of the reactor flux at about 6MeV </a:t>
            </a:r>
            <a:r>
              <a:rPr lang="en-US" sz="2400" dirty="0" err="1">
                <a:solidFill>
                  <a:srgbClr val="000090"/>
                </a:solidFill>
              </a:rPr>
              <a:t>ν</a:t>
            </a:r>
            <a:r>
              <a:rPr lang="en-US" sz="2400" baseline="-25000" dirty="0" err="1">
                <a:solidFill>
                  <a:srgbClr val="000090"/>
                </a:solidFill>
              </a:rPr>
              <a:t>e</a:t>
            </a:r>
            <a:r>
              <a:rPr lang="en-US" sz="2400" dirty="0">
                <a:solidFill>
                  <a:srgbClr val="000090"/>
                </a:solidFill>
              </a:rPr>
              <a:t> energy 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84775" y="572405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_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84975" y="643484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593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59" y="784366"/>
            <a:ext cx="9392556" cy="688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589199" y="118964"/>
            <a:ext cx="7351924" cy="639842"/>
          </a:xfrm>
          <a:prstGeom prst="rect">
            <a:avLst/>
          </a:prstGeom>
          <a:noFill/>
        </p:spPr>
        <p:txBody>
          <a:bodyPr wrap="none" lIns="100255" tIns="50127" rIns="100255" bIns="50127" rtlCol="0">
            <a:spAutoFit/>
          </a:bodyPr>
          <a:lstStyle/>
          <a:p>
            <a:r>
              <a:rPr lang="pt-BR" sz="3500" dirty="0" err="1" smtClean="0"/>
              <a:t>Neutron</a:t>
            </a:r>
            <a:r>
              <a:rPr lang="pt-BR" sz="3500" dirty="0" smtClean="0"/>
              <a:t> capture </a:t>
            </a:r>
            <a:r>
              <a:rPr lang="pt-BR" sz="3500" dirty="0" err="1" smtClean="0"/>
              <a:t>from</a:t>
            </a:r>
            <a:r>
              <a:rPr lang="pt-BR" sz="3500" dirty="0" smtClean="0"/>
              <a:t> IBD in </a:t>
            </a:r>
            <a:r>
              <a:rPr lang="pt-BR" sz="3500" b="1" dirty="0" err="1"/>
              <a:t>Gd</a:t>
            </a:r>
            <a:r>
              <a:rPr lang="pt-BR" sz="3500" dirty="0"/>
              <a:t> </a:t>
            </a:r>
            <a:r>
              <a:rPr lang="pt-BR" sz="3500" dirty="0" err="1" smtClean="0"/>
              <a:t>or</a:t>
            </a:r>
            <a:r>
              <a:rPr lang="pt-BR" sz="3500" dirty="0" smtClean="0"/>
              <a:t> in </a:t>
            </a:r>
            <a:r>
              <a:rPr lang="pt-BR" sz="3500" b="1" dirty="0"/>
              <a:t>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96943" y="5796061"/>
            <a:ext cx="19489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(First n-H  paper)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3691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95" y="251445"/>
            <a:ext cx="9792036" cy="7169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84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9269" y="49190"/>
            <a:ext cx="8986838" cy="1259946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566"/>
            <a:ext cx="9982950" cy="7348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1847339" y="49190"/>
            <a:ext cx="2119923" cy="578287"/>
          </a:xfrm>
          <a:prstGeom prst="rect">
            <a:avLst/>
          </a:prstGeom>
          <a:noFill/>
        </p:spPr>
        <p:txBody>
          <a:bodyPr wrap="none" lIns="100255" tIns="50127" rIns="100255" bIns="50127" rtlCol="0">
            <a:spAutoFit/>
          </a:bodyPr>
          <a:lstStyle/>
          <a:p>
            <a:r>
              <a:rPr lang="pt-BR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</a:t>
            </a:r>
          </a:p>
        </p:txBody>
      </p:sp>
    </p:spTree>
    <p:extLst>
      <p:ext uri="{BB962C8B-B14F-4D97-AF65-F5344CB8AC3E}">
        <p14:creationId xmlns:p14="http://schemas.microsoft.com/office/powerpoint/2010/main" val="391241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98" y="684193"/>
            <a:ext cx="8708038" cy="6778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777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28</a:t>
            </a:fld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51" y="107429"/>
            <a:ext cx="9639865" cy="7088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50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dirty="0"/>
              <a:t>Double </a:t>
            </a:r>
            <a:r>
              <a:rPr lang="de-DE" dirty="0" err="1"/>
              <a:t>Chooz</a:t>
            </a:r>
            <a:r>
              <a:rPr lang="de-DE" dirty="0"/>
              <a:t> </a:t>
            </a:r>
            <a:r>
              <a:rPr lang="de-DE" i="1" dirty="0"/>
              <a:t>θ</a:t>
            </a:r>
            <a:r>
              <a:rPr lang="de-DE" sz="2400" dirty="0"/>
              <a:t>13</a:t>
            </a:r>
            <a:r>
              <a:rPr lang="de-DE" dirty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351607" y="1440000"/>
            <a:ext cx="9444865" cy="2700000"/>
          </a:xfrm>
        </p:spPr>
        <p:txBody>
          <a:bodyPr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>
              <a:buNone/>
            </a:pPr>
            <a:r>
              <a:rPr lang="de-DE" sz="2600" b="1" u="sng" dirty="0" smtClean="0"/>
              <a:t>New </a:t>
            </a:r>
            <a:r>
              <a:rPr lang="de-DE" sz="2600" b="1" u="sng" dirty="0" err="1" smtClean="0"/>
              <a:t>n</a:t>
            </a:r>
            <a:r>
              <a:rPr lang="de-DE" sz="2600" b="1" u="sng" dirty="0"/>
              <a:t>-H </a:t>
            </a:r>
            <a:r>
              <a:rPr lang="de-DE" sz="2600" b="1" u="sng" dirty="0" err="1"/>
              <a:t>analysis</a:t>
            </a:r>
            <a:endParaRPr lang="de-DE" sz="2600" b="1" u="sng" dirty="0"/>
          </a:p>
          <a:p>
            <a:pPr lvl="0">
              <a:buNone/>
            </a:pPr>
            <a:r>
              <a:rPr lang="de-DE" sz="2200" dirty="0" smtClean="0"/>
              <a:t>Multiple Variable </a:t>
            </a:r>
            <a:r>
              <a:rPr lang="de-DE" sz="2200" dirty="0" err="1" smtClean="0"/>
              <a:t>analysis</a:t>
            </a:r>
            <a:r>
              <a:rPr lang="de-DE" sz="2200" dirty="0" smtClean="0"/>
              <a:t> </a:t>
            </a:r>
            <a:r>
              <a:rPr lang="de-DE" sz="2200" dirty="0" err="1" smtClean="0"/>
              <a:t>instead</a:t>
            </a:r>
            <a:r>
              <a:rPr lang="de-DE" sz="2200" dirty="0" smtClean="0"/>
              <a:t> </a:t>
            </a:r>
            <a:r>
              <a:rPr lang="de-DE" sz="2200" dirty="0" err="1" smtClean="0"/>
              <a:t>of</a:t>
            </a:r>
            <a:r>
              <a:rPr lang="de-DE" sz="2200" dirty="0" smtClean="0"/>
              <a:t> </a:t>
            </a:r>
            <a:r>
              <a:rPr lang="de-DE" sz="2200" dirty="0" err="1" smtClean="0"/>
              <a:t>cut</a:t>
            </a:r>
            <a:r>
              <a:rPr lang="de-DE" sz="2200" dirty="0" smtClean="0"/>
              <a:t> </a:t>
            </a:r>
            <a:r>
              <a:rPr lang="de-DE" sz="2200" dirty="0" err="1" smtClean="0"/>
              <a:t>based</a:t>
            </a:r>
            <a:r>
              <a:rPr lang="de-DE" sz="2200" dirty="0" smtClean="0"/>
              <a:t> </a:t>
            </a:r>
            <a:r>
              <a:rPr lang="de-DE" sz="2200" dirty="0" err="1" smtClean="0"/>
              <a:t>approach</a:t>
            </a:r>
            <a:r>
              <a:rPr lang="de-DE" sz="2200" dirty="0" smtClean="0"/>
              <a:t>:</a:t>
            </a:r>
            <a:endParaRPr lang="de-DE" sz="2200" dirty="0"/>
          </a:p>
          <a:p>
            <a:pPr lvl="0"/>
            <a:r>
              <a:rPr lang="de-DE" sz="2200" dirty="0" smtClean="0"/>
              <a:t>Input: </a:t>
            </a:r>
            <a:r>
              <a:rPr lang="de-DE" sz="2200" dirty="0" err="1" smtClean="0"/>
              <a:t>delayed</a:t>
            </a:r>
            <a:r>
              <a:rPr lang="de-DE" sz="2200" dirty="0" smtClean="0"/>
              <a:t> </a:t>
            </a:r>
            <a:r>
              <a:rPr lang="de-DE" sz="2200" dirty="0" err="1" smtClean="0"/>
              <a:t>energy</a:t>
            </a:r>
            <a:r>
              <a:rPr lang="de-DE" sz="2200" dirty="0" smtClean="0"/>
              <a:t>, time </a:t>
            </a:r>
            <a:r>
              <a:rPr lang="de-DE" sz="2200" dirty="0" err="1" smtClean="0"/>
              <a:t>and</a:t>
            </a:r>
            <a:r>
              <a:rPr lang="de-DE" sz="2200" dirty="0" smtClean="0"/>
              <a:t> </a:t>
            </a:r>
            <a:r>
              <a:rPr lang="de-DE" sz="2200" dirty="0" err="1" smtClean="0"/>
              <a:t>space</a:t>
            </a:r>
            <a:r>
              <a:rPr lang="de-DE" sz="2200" dirty="0" smtClean="0"/>
              <a:t> </a:t>
            </a:r>
            <a:r>
              <a:rPr lang="de-DE" sz="2200" dirty="0" err="1" smtClean="0"/>
              <a:t>correlation</a:t>
            </a:r>
            <a:endParaRPr lang="de-DE" sz="2200" dirty="0" smtClean="0"/>
          </a:p>
          <a:p>
            <a:pPr lvl="0"/>
            <a:r>
              <a:rPr lang="de-DE" sz="2200" dirty="0" err="1" smtClean="0"/>
              <a:t>Maximise</a:t>
            </a:r>
            <a:r>
              <a:rPr lang="de-DE" sz="2200" dirty="0" smtClean="0"/>
              <a:t> </a:t>
            </a:r>
            <a:r>
              <a:rPr lang="de-DE" sz="2200" dirty="0" err="1" smtClean="0"/>
              <a:t>signal</a:t>
            </a:r>
            <a:r>
              <a:rPr lang="de-DE" sz="2200" dirty="0" smtClean="0"/>
              <a:t>/</a:t>
            </a:r>
            <a:r>
              <a:rPr lang="de-DE" sz="2200" dirty="0" err="1" smtClean="0"/>
              <a:t>background</a:t>
            </a:r>
            <a:r>
              <a:rPr lang="de-DE" sz="2200" dirty="0" smtClean="0"/>
              <a:t> </a:t>
            </a:r>
            <a:r>
              <a:rPr lang="de-DE" sz="2200" dirty="0" err="1" smtClean="0"/>
              <a:t>for</a:t>
            </a:r>
            <a:r>
              <a:rPr lang="de-DE" sz="2200" dirty="0" smtClean="0"/>
              <a:t> </a:t>
            </a:r>
            <a:r>
              <a:rPr lang="de-DE" sz="2200" dirty="0" err="1" smtClean="0"/>
              <a:t>unprecedented</a:t>
            </a:r>
            <a:r>
              <a:rPr lang="de-DE" sz="2200" dirty="0" smtClean="0"/>
              <a:t> </a:t>
            </a:r>
            <a:r>
              <a:rPr lang="de-DE" sz="2200" dirty="0" err="1" smtClean="0"/>
              <a:t>accidental</a:t>
            </a:r>
            <a:r>
              <a:rPr lang="de-DE" sz="2200" dirty="0" smtClean="0"/>
              <a:t> </a:t>
            </a:r>
            <a:r>
              <a:rPr lang="de-DE" sz="2200" dirty="0" err="1" smtClean="0"/>
              <a:t>reduction</a:t>
            </a:r>
            <a:endParaRPr lang="de-DE" sz="2200" dirty="0"/>
          </a:p>
          <a:p>
            <a:pPr lvl="0" algn="l"/>
            <a:r>
              <a:rPr lang="de-DE" sz="2200" dirty="0"/>
              <a:t>Multivariate BG </a:t>
            </a:r>
            <a:r>
              <a:rPr lang="de-DE" sz="2200" dirty="0" err="1" smtClean="0"/>
              <a:t>rejection</a:t>
            </a:r>
            <a:r>
              <a:rPr lang="de-DE" sz="2200" dirty="0" smtClean="0"/>
              <a:t> ANN (</a:t>
            </a:r>
            <a:r>
              <a:rPr lang="de-DE" sz="2200" dirty="0" err="1" smtClean="0"/>
              <a:t>artificial</a:t>
            </a:r>
            <a:r>
              <a:rPr lang="de-DE" sz="2200" dirty="0" smtClean="0"/>
              <a:t> </a:t>
            </a:r>
            <a:r>
              <a:rPr lang="de-DE" sz="2200" dirty="0" err="1" smtClean="0"/>
              <a:t>neural</a:t>
            </a:r>
            <a:r>
              <a:rPr lang="de-DE" sz="2200" dirty="0" smtClean="0"/>
              <a:t> </a:t>
            </a:r>
            <a:r>
              <a:rPr lang="de-DE" sz="2200" dirty="0" err="1" smtClean="0"/>
              <a:t>network</a:t>
            </a:r>
            <a:r>
              <a:rPr lang="de-DE" sz="2200" dirty="0" smtClean="0"/>
              <a:t> </a:t>
            </a:r>
            <a:r>
              <a:rPr lang="de-DE" sz="2200" dirty="0" err="1" smtClean="0"/>
              <a:t>based</a:t>
            </a:r>
            <a:r>
              <a:rPr lang="de-DE" sz="2200" dirty="0" smtClean="0"/>
              <a:t>)</a:t>
            </a:r>
            <a:endParaRPr lang="de-DE" sz="2200" dirty="0"/>
          </a:p>
          <a:p>
            <a:pPr marL="109800" lvl="0" indent="0" algn="l">
              <a:buNone/>
            </a:pPr>
            <a:endParaRPr lang="de-DE" sz="22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7550312" y="6912000"/>
            <a:ext cx="2077847" cy="30632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0" i="0" u="none" strike="noStrike" kern="1200">
                <a:ln>
                  <a:noFill/>
                </a:ln>
                <a:solidFill>
                  <a:srgbClr val="808080"/>
                </a:solidFill>
                <a:latin typeface="Linux Biolinum O" pitchFamily="18"/>
                <a:ea typeface="DejaVu Sans" pitchFamily="2"/>
                <a:cs typeface="Lohit Hindi" pitchFamily="2"/>
              </a:rPr>
              <a:t>T. Lasserre, TAUP 2015</a:t>
            </a:r>
          </a:p>
        </p:txBody>
      </p:sp>
      <p:sp>
        <p:nvSpPr>
          <p:cNvPr id="6" name="Conector reto 5"/>
          <p:cNvSpPr/>
          <p:nvPr/>
        </p:nvSpPr>
        <p:spPr>
          <a:xfrm flipH="1">
            <a:off x="8524521" y="3779837"/>
            <a:ext cx="356598" cy="0"/>
          </a:xfrm>
          <a:prstGeom prst="line">
            <a:avLst/>
          </a:prstGeom>
          <a:noFill/>
          <a:ln w="73080">
            <a:solidFill>
              <a:srgbClr val="FF0000"/>
            </a:solidFill>
            <a:prstDash val="solid"/>
            <a:tailEnd type="arrow"/>
          </a:ln>
        </p:spPr>
        <p:txBody>
          <a:bodyPr vert="horz" wrap="none" lIns="18000" tIns="18000" rIns="18000" bIns="18000" anchor="ctr" anchorCtr="1" compatLnSpc="0"/>
          <a:lstStyle/>
          <a:p>
            <a:pPr lvl="0" rtl="0" hangingPunct="0">
              <a:buNone/>
              <a:tabLst/>
            </a:pPr>
            <a:endParaRPr lang="de-DE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29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63" y="4355901"/>
            <a:ext cx="6553200" cy="2057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0839" y="4257809"/>
            <a:ext cx="3672408" cy="23421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>
          <a:xfrm>
            <a:off x="499269" y="376234"/>
            <a:ext cx="8986838" cy="1259946"/>
          </a:xfrm>
        </p:spPr>
        <p:txBody>
          <a:bodyPr rtlCol="0">
            <a:normAutofit fontScale="90000"/>
          </a:bodyPr>
          <a:lstStyle/>
          <a:p>
            <a:pPr hangingPunct="1">
              <a:buNone/>
              <a:defRPr/>
            </a:pPr>
            <a:r>
              <a:rPr lang="pt-BR" sz="3500" dirty="0">
                <a:ea typeface="+mj-ea"/>
                <a:cs typeface="+mj-cs"/>
              </a:rPr>
              <a:t>Neutrino </a:t>
            </a:r>
            <a:r>
              <a:rPr lang="pt-BR" sz="3500" dirty="0" err="1">
                <a:ea typeface="+mj-ea"/>
                <a:cs typeface="+mj-cs"/>
              </a:rPr>
              <a:t>Mixing</a:t>
            </a:r>
            <a:r>
              <a:rPr lang="pt-BR" sz="3500" dirty="0">
                <a:ea typeface="+mj-ea"/>
                <a:cs typeface="+mj-cs"/>
              </a:rPr>
              <a:t> Matrix</a:t>
            </a:r>
            <a:br>
              <a:rPr lang="pt-BR" sz="3500" dirty="0">
                <a:ea typeface="+mj-ea"/>
                <a:cs typeface="+mj-cs"/>
              </a:rPr>
            </a:br>
            <a:r>
              <a:rPr lang="pt-BR" sz="3500" dirty="0">
                <a:ea typeface="+mj-ea"/>
                <a:cs typeface="+mj-cs"/>
              </a:rPr>
              <a:t>Experimental </a:t>
            </a:r>
            <a:r>
              <a:rPr lang="pt-BR" sz="3500" dirty="0" err="1">
                <a:ea typeface="+mj-ea"/>
                <a:cs typeface="+mj-cs"/>
              </a:rPr>
              <a:t>situation</a:t>
            </a:r>
            <a:r>
              <a:rPr lang="pt-BR" sz="3500" dirty="0">
                <a:ea typeface="+mj-ea"/>
                <a:cs typeface="+mj-cs"/>
              </a:rPr>
              <a:t> </a:t>
            </a:r>
            <a:r>
              <a:rPr lang="pt-BR" sz="3500" dirty="0" err="1">
                <a:ea typeface="+mj-ea"/>
                <a:cs typeface="+mj-cs"/>
              </a:rPr>
              <a:t>by</a:t>
            </a:r>
            <a:r>
              <a:rPr lang="pt-BR" sz="3500" dirty="0">
                <a:ea typeface="+mj-ea"/>
                <a:cs typeface="+mj-cs"/>
              </a:rPr>
              <a:t> 2010:</a:t>
            </a:r>
            <a:br>
              <a:rPr lang="pt-BR" sz="3500" dirty="0">
                <a:ea typeface="+mj-ea"/>
                <a:cs typeface="+mj-cs"/>
              </a:rPr>
            </a:br>
            <a:endParaRPr lang="pt-BR" sz="3500" dirty="0">
              <a:ea typeface="+mj-ea"/>
              <a:cs typeface="+mj-cs"/>
            </a:endParaRPr>
          </a:p>
        </p:txBody>
      </p:sp>
      <p:sp>
        <p:nvSpPr>
          <p:cNvPr id="90114" name="Rectangle 3"/>
          <p:cNvSpPr>
            <a:spLocks noGrp="1" noChangeArrowheads="1"/>
          </p:cNvSpPr>
          <p:nvPr>
            <p:ph idx="1"/>
          </p:nvPr>
        </p:nvSpPr>
        <p:spPr>
          <a:xfrm>
            <a:off x="880656" y="4177071"/>
            <a:ext cx="8986838" cy="268788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50000"/>
              </a:spcAft>
            </a:pPr>
            <a:r>
              <a:rPr lang="pt-BR" altLang="pt-BR" sz="2200">
                <a:ea typeface="ＭＳ Ｐゴシック" pitchFamily="34" charset="-128"/>
              </a:rPr>
              <a:t>The parameters </a:t>
            </a:r>
            <a:r>
              <a:rPr lang="en-US" altLang="ja-JP" sz="2200" b="1">
                <a:solidFill>
                  <a:srgbClr val="FE1010"/>
                </a:solidFill>
                <a:ea typeface="ＭＳ Ｐゴシック" pitchFamily="34" charset="-128"/>
                <a:sym typeface="Symbol" pitchFamily="18" charset="2"/>
              </a:rPr>
              <a:t></a:t>
            </a:r>
            <a:r>
              <a:rPr lang="en-US" altLang="ja-JP" sz="2200" b="1" baseline="-25000">
                <a:solidFill>
                  <a:srgbClr val="FE1010"/>
                </a:solidFill>
                <a:ea typeface="ＭＳ Ｐゴシック" pitchFamily="34" charset="-128"/>
              </a:rPr>
              <a:t>23</a:t>
            </a:r>
            <a:r>
              <a:rPr lang="pt-BR" altLang="pt-BR" sz="2200">
                <a:ea typeface="ＭＳ Ｐゴシック" pitchFamily="34" charset="-128"/>
              </a:rPr>
              <a:t> and </a:t>
            </a:r>
            <a:r>
              <a:rPr lang="pt-BR" altLang="pt-BR" sz="2200" b="1">
                <a:solidFill>
                  <a:srgbClr val="FE1010"/>
                </a:solidFill>
                <a:ea typeface="ＭＳ Ｐゴシック" pitchFamily="34" charset="-128"/>
                <a:sym typeface="Symbol" pitchFamily="18" charset="2"/>
              </a:rPr>
              <a:t></a:t>
            </a:r>
            <a:r>
              <a:rPr lang="pt-BR" altLang="pt-BR" sz="2200" b="1">
                <a:solidFill>
                  <a:srgbClr val="FE1010"/>
                </a:solidFill>
                <a:ea typeface="ＭＳ Ｐゴシック" pitchFamily="34" charset="-128"/>
              </a:rPr>
              <a:t>m</a:t>
            </a:r>
            <a:r>
              <a:rPr lang="pt-BR" altLang="pt-BR" sz="2200" b="1" baseline="30000">
                <a:solidFill>
                  <a:srgbClr val="FE1010"/>
                </a:solidFill>
                <a:ea typeface="ＭＳ Ｐゴシック" pitchFamily="34" charset="-128"/>
              </a:rPr>
              <a:t>2</a:t>
            </a:r>
            <a:r>
              <a:rPr lang="pt-BR" altLang="pt-BR" sz="2200" b="1" baseline="-25000">
                <a:solidFill>
                  <a:srgbClr val="FE1010"/>
                </a:solidFill>
                <a:ea typeface="ＭＳ Ｐゴシック" pitchFamily="34" charset="-128"/>
              </a:rPr>
              <a:t>23</a:t>
            </a:r>
            <a:r>
              <a:rPr lang="pt-BR" altLang="pt-BR" sz="2200">
                <a:ea typeface="ＭＳ Ｐゴシック" pitchFamily="34" charset="-128"/>
              </a:rPr>
              <a:t> determined using atmospheric neutrino data from Super-Kamiokande, K2K and Minos. (10% level)</a:t>
            </a:r>
          </a:p>
          <a:p>
            <a:pPr eaLnBrk="1" hangingPunct="1">
              <a:lnSpc>
                <a:spcPct val="90000"/>
              </a:lnSpc>
              <a:spcAft>
                <a:spcPct val="50000"/>
              </a:spcAft>
            </a:pPr>
            <a:r>
              <a:rPr lang="pt-BR" altLang="pt-BR" sz="2200">
                <a:ea typeface="ＭＳ Ｐゴシック" pitchFamily="34" charset="-128"/>
              </a:rPr>
              <a:t>Data from SNO, KamLAND and Super-Kamiokande used to determine  </a:t>
            </a:r>
            <a:r>
              <a:rPr lang="en-US" altLang="ja-JP" sz="2200" b="1">
                <a:solidFill>
                  <a:srgbClr val="FE1010"/>
                </a:solidFill>
                <a:ea typeface="ＭＳ Ｐゴシック" pitchFamily="34" charset="-128"/>
                <a:sym typeface="Symbol" pitchFamily="18" charset="2"/>
              </a:rPr>
              <a:t></a:t>
            </a:r>
            <a:r>
              <a:rPr lang="en-US" altLang="ja-JP" sz="2200" b="1" baseline="-25000">
                <a:solidFill>
                  <a:srgbClr val="FE1010"/>
                </a:solidFill>
                <a:ea typeface="ＭＳ Ｐゴシック" pitchFamily="34" charset="-128"/>
              </a:rPr>
              <a:t>12</a:t>
            </a:r>
            <a:r>
              <a:rPr lang="pt-BR" altLang="pt-BR" sz="2200">
                <a:ea typeface="ＭＳ Ｐゴシック" pitchFamily="34" charset="-128"/>
              </a:rPr>
              <a:t>  and </a:t>
            </a:r>
            <a:r>
              <a:rPr lang="pt-BR" altLang="pt-BR" sz="2200" b="1">
                <a:solidFill>
                  <a:srgbClr val="FE1010"/>
                </a:solidFill>
                <a:ea typeface="ＭＳ Ｐゴシック" pitchFamily="34" charset="-128"/>
                <a:sym typeface="Symbol" pitchFamily="18" charset="2"/>
              </a:rPr>
              <a:t></a:t>
            </a:r>
            <a:r>
              <a:rPr lang="pt-BR" altLang="pt-BR" sz="2200" b="1">
                <a:solidFill>
                  <a:srgbClr val="FE1010"/>
                </a:solidFill>
                <a:ea typeface="ＭＳ Ｐゴシック" pitchFamily="34" charset="-128"/>
              </a:rPr>
              <a:t>m</a:t>
            </a:r>
            <a:r>
              <a:rPr lang="pt-BR" altLang="pt-BR" sz="2200" b="1" baseline="30000">
                <a:solidFill>
                  <a:srgbClr val="FE1010"/>
                </a:solidFill>
                <a:ea typeface="ＭＳ Ｐゴシック" pitchFamily="34" charset="-128"/>
              </a:rPr>
              <a:t>2</a:t>
            </a:r>
            <a:r>
              <a:rPr lang="pt-BR" altLang="pt-BR" sz="2200" b="1" baseline="-25000">
                <a:solidFill>
                  <a:srgbClr val="FE1010"/>
                </a:solidFill>
                <a:ea typeface="ＭＳ Ｐゴシック" pitchFamily="34" charset="-128"/>
              </a:rPr>
              <a:t>12</a:t>
            </a:r>
            <a:r>
              <a:rPr lang="pt-BR" altLang="pt-BR" sz="2200">
                <a:ea typeface="ＭＳ Ｐゴシック" pitchFamily="34" charset="-128"/>
              </a:rPr>
              <a:t>  with 10 – 20% precision.</a:t>
            </a:r>
          </a:p>
          <a:p>
            <a:pPr eaLnBrk="1" hangingPunct="1">
              <a:lnSpc>
                <a:spcPct val="90000"/>
              </a:lnSpc>
              <a:spcAft>
                <a:spcPct val="50000"/>
              </a:spcAft>
            </a:pPr>
            <a:r>
              <a:rPr lang="pt-BR" altLang="pt-BR" sz="2200">
                <a:ea typeface="ＭＳ Ｐゴシック" pitchFamily="34" charset="-128"/>
              </a:rPr>
              <a:t>Only a limit for </a:t>
            </a:r>
            <a:r>
              <a:rPr lang="en-US" altLang="ja-JP" sz="2200" b="1">
                <a:solidFill>
                  <a:srgbClr val="FE1010"/>
                </a:solidFill>
                <a:ea typeface="ＭＳ Ｐゴシック" pitchFamily="34" charset="-128"/>
                <a:sym typeface="Symbol" pitchFamily="18" charset="2"/>
              </a:rPr>
              <a:t></a:t>
            </a:r>
            <a:r>
              <a:rPr lang="en-US" altLang="ja-JP" sz="2200" b="1" baseline="-25000">
                <a:solidFill>
                  <a:srgbClr val="FE1010"/>
                </a:solidFill>
                <a:ea typeface="ＭＳ Ｐゴシック" pitchFamily="34" charset="-128"/>
              </a:rPr>
              <a:t>13</a:t>
            </a:r>
            <a:r>
              <a:rPr lang="pt-BR" altLang="pt-BR" sz="2200">
                <a:ea typeface="ＭＳ Ｐゴシック" pitchFamily="34" charset="-128"/>
              </a:rPr>
              <a:t> by the reactor experiment CHOOZ (2003).</a:t>
            </a:r>
          </a:p>
          <a:p>
            <a:pPr eaLnBrk="1" hangingPunct="1">
              <a:lnSpc>
                <a:spcPct val="90000"/>
              </a:lnSpc>
              <a:spcAft>
                <a:spcPct val="50000"/>
              </a:spcAft>
              <a:buFont typeface="Wingdings" pitchFamily="2" charset="2"/>
              <a:buNone/>
            </a:pPr>
            <a:r>
              <a:rPr lang="pt-BR" altLang="pt-BR" sz="2200">
                <a:ea typeface="ＭＳ Ｐゴシック" pitchFamily="34" charset="-128"/>
                <a:cs typeface="Arial" pitchFamily="34" charset="0"/>
              </a:rPr>
              <a:t>                                     sin</a:t>
            </a:r>
            <a:r>
              <a:rPr lang="pt-BR" altLang="pt-BR" sz="2200" baseline="30000">
                <a:ea typeface="ＭＳ Ｐゴシック" pitchFamily="34" charset="-128"/>
                <a:cs typeface="Arial" pitchFamily="34" charset="0"/>
              </a:rPr>
              <a:t> 2</a:t>
            </a:r>
            <a:r>
              <a:rPr lang="pt-BR" altLang="pt-BR" sz="2200">
                <a:ea typeface="ＭＳ Ｐゴシック" pitchFamily="34" charset="-128"/>
                <a:cs typeface="Arial" pitchFamily="34" charset="0"/>
              </a:rPr>
              <a:t> (2 </a:t>
            </a:r>
            <a:r>
              <a:rPr lang="en-US" altLang="ja-JP" sz="2200">
                <a:ea typeface="ＭＳ Ｐゴシック" pitchFamily="34" charset="-128"/>
                <a:sym typeface="Symbol" pitchFamily="18" charset="2"/>
              </a:rPr>
              <a:t></a:t>
            </a:r>
            <a:r>
              <a:rPr lang="en-US" altLang="ja-JP" sz="2200" baseline="-25000">
                <a:ea typeface="ＭＳ Ｐゴシック" pitchFamily="34" charset="-128"/>
              </a:rPr>
              <a:t>13</a:t>
            </a:r>
            <a:r>
              <a:rPr lang="pt-BR" altLang="pt-BR" sz="2200">
                <a:ea typeface="ＭＳ Ｐゴシック" pitchFamily="34" charset="-128"/>
              </a:rPr>
              <a:t> ) &lt; 0.2 </a:t>
            </a:r>
          </a:p>
        </p:txBody>
      </p:sp>
      <p:grpSp>
        <p:nvGrpSpPr>
          <p:cNvPr id="90115" name="Group 5"/>
          <p:cNvGrpSpPr>
            <a:grpSpLocks/>
          </p:cNvGrpSpPr>
          <p:nvPr/>
        </p:nvGrpSpPr>
        <p:grpSpPr bwMode="auto">
          <a:xfrm>
            <a:off x="1440600" y="1795426"/>
            <a:ext cx="8045507" cy="1842671"/>
            <a:chOff x="576" y="1296"/>
            <a:chExt cx="4641" cy="1053"/>
          </a:xfrm>
        </p:grpSpPr>
        <p:graphicFrame>
          <p:nvGraphicFramePr>
            <p:cNvPr id="90116" name="Object 10"/>
            <p:cNvGraphicFramePr>
              <a:graphicFrameLocks noChangeAspect="1"/>
            </p:cNvGraphicFramePr>
            <p:nvPr/>
          </p:nvGraphicFramePr>
          <p:xfrm>
            <a:off x="576" y="1296"/>
            <a:ext cx="4641" cy="7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" name="Equation" r:id="rId4" imgW="4584700" imgH="736600" progId="Equation.3">
                    <p:embed/>
                  </p:oleObj>
                </mc:Choice>
                <mc:Fallback>
                  <p:oleObj name="Equation" r:id="rId4" imgW="4584700" imgH="736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6" y="1296"/>
                          <a:ext cx="4641" cy="7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0117" name="Text Box 7"/>
            <p:cNvSpPr txBox="1">
              <a:spLocks noChangeArrowheads="1"/>
            </p:cNvSpPr>
            <p:nvPr/>
          </p:nvSpPr>
          <p:spPr bwMode="auto">
            <a:xfrm>
              <a:off x="864" y="2112"/>
              <a:ext cx="912" cy="23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SzPct val="85000"/>
              </a:pPr>
              <a:r>
                <a:rPr kumimoji="1" lang="en-US" altLang="zh-CN" sz="2000">
                  <a:solidFill>
                    <a:srgbClr val="FF0000"/>
                  </a:solidFill>
                  <a:latin typeface="Times New Roman" pitchFamily="18" charset="0"/>
                </a:rPr>
                <a:t>Atmospheric</a:t>
              </a:r>
            </a:p>
          </p:txBody>
        </p:sp>
        <p:sp>
          <p:nvSpPr>
            <p:cNvPr id="90118" name="Text Box 8"/>
            <p:cNvSpPr txBox="1">
              <a:spLocks noChangeArrowheads="1"/>
            </p:cNvSpPr>
            <p:nvPr/>
          </p:nvSpPr>
          <p:spPr bwMode="auto">
            <a:xfrm>
              <a:off x="4320" y="2112"/>
              <a:ext cx="432" cy="237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SzPct val="85000"/>
              </a:pPr>
              <a:r>
                <a:rPr kumimoji="1" lang="en-US" altLang="zh-CN" sz="2000">
                  <a:solidFill>
                    <a:srgbClr val="0000FF"/>
                  </a:solidFill>
                  <a:latin typeface="Times New Roman" pitchFamily="18" charset="0"/>
                </a:rPr>
                <a:t>Solar</a:t>
              </a:r>
            </a:p>
          </p:txBody>
        </p:sp>
        <p:sp>
          <p:nvSpPr>
            <p:cNvPr id="90119" name="Text Box 9"/>
            <p:cNvSpPr txBox="1">
              <a:spLocks noChangeArrowheads="1"/>
            </p:cNvSpPr>
            <p:nvPr/>
          </p:nvSpPr>
          <p:spPr bwMode="auto">
            <a:xfrm>
              <a:off x="2256" y="2112"/>
              <a:ext cx="1296" cy="237"/>
            </a:xfrm>
            <a:prstGeom prst="rect">
              <a:avLst/>
            </a:prstGeom>
            <a:noFill/>
            <a:ln w="9525">
              <a:solidFill>
                <a:srgbClr val="3399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SzPct val="85000"/>
              </a:pPr>
              <a:r>
                <a:rPr kumimoji="1" lang="en-US" altLang="zh-CN" sz="2000">
                  <a:solidFill>
                    <a:srgbClr val="339933"/>
                  </a:solidFill>
                  <a:latin typeface="Times New Roman" pitchFamily="18" charset="0"/>
                </a:rPr>
                <a:t>Reactor and LBL</a:t>
              </a: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7DE6BD88-1411-4B22-9170-30962169D769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951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Double Chooz </a:t>
            </a:r>
            <a:r>
              <a:rPr lang="de-DE" i="1"/>
              <a:t>θ</a:t>
            </a:r>
            <a:r>
              <a:rPr lang="de-DE" sz="2400"/>
              <a:t>13</a:t>
            </a:r>
            <a:r>
              <a:rPr lang="de-DE"/>
              <a:t> Results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351607" y="1440000"/>
            <a:ext cx="9444865" cy="2700000"/>
          </a:xfrm>
        </p:spPr>
        <p:txBody>
          <a:bodyPr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>
              <a:buNone/>
            </a:pPr>
            <a:r>
              <a:rPr lang="de-DE" sz="2600" b="1" u="sng" dirty="0" err="1"/>
              <a:t>n</a:t>
            </a:r>
            <a:r>
              <a:rPr lang="de-DE" sz="2600" b="1" u="sng" dirty="0"/>
              <a:t>-H </a:t>
            </a:r>
            <a:r>
              <a:rPr lang="de-DE" sz="2600" b="1" u="sng" dirty="0" err="1"/>
              <a:t>analysis</a:t>
            </a:r>
            <a:endParaRPr lang="de-DE" sz="2600" b="1" u="sng" dirty="0"/>
          </a:p>
          <a:p>
            <a:pPr lvl="0">
              <a:buNone/>
            </a:pPr>
            <a:r>
              <a:rPr lang="de-DE" sz="2200" dirty="0" err="1"/>
              <a:t>Improvements</a:t>
            </a:r>
            <a:r>
              <a:rPr lang="de-DE" sz="2200" dirty="0"/>
              <a:t> </a:t>
            </a:r>
            <a:r>
              <a:rPr lang="de-DE" sz="2200" dirty="0" err="1"/>
              <a:t>over</a:t>
            </a:r>
            <a:r>
              <a:rPr lang="de-DE" sz="2200" dirty="0"/>
              <a:t> last </a:t>
            </a:r>
            <a:r>
              <a:rPr lang="de-DE" sz="2200" dirty="0" err="1"/>
              <a:t>nH</a:t>
            </a:r>
            <a:r>
              <a:rPr lang="de-DE" sz="2200" dirty="0"/>
              <a:t> </a:t>
            </a:r>
            <a:r>
              <a:rPr lang="de-DE" sz="2200" dirty="0" err="1"/>
              <a:t>result</a:t>
            </a:r>
            <a:r>
              <a:rPr lang="de-DE" sz="2200" dirty="0"/>
              <a:t>:</a:t>
            </a:r>
          </a:p>
          <a:p>
            <a:pPr lvl="0"/>
            <a:r>
              <a:rPr lang="de-DE" sz="2200" dirty="0" err="1"/>
              <a:t>Significantly</a:t>
            </a:r>
            <a:r>
              <a:rPr lang="de-DE" sz="2200" dirty="0"/>
              <a:t> larger </a:t>
            </a:r>
            <a:r>
              <a:rPr lang="de-DE" sz="2200" dirty="0" err="1"/>
              <a:t>data</a:t>
            </a:r>
            <a:r>
              <a:rPr lang="de-DE" sz="2200" dirty="0"/>
              <a:t> </a:t>
            </a:r>
            <a:r>
              <a:rPr lang="de-DE" sz="2200" dirty="0" err="1"/>
              <a:t>set</a:t>
            </a:r>
            <a:r>
              <a:rPr lang="de-DE" sz="2200" dirty="0"/>
              <a:t> (~240 </a:t>
            </a:r>
            <a:r>
              <a:rPr lang="de-DE" sz="2200" dirty="0" err="1"/>
              <a:t>days</a:t>
            </a:r>
            <a:r>
              <a:rPr lang="de-DE" sz="2200" dirty="0"/>
              <a:t> → ~460 </a:t>
            </a:r>
            <a:r>
              <a:rPr lang="de-DE" sz="2200" dirty="0" err="1"/>
              <a:t>days</a:t>
            </a:r>
            <a:r>
              <a:rPr lang="de-DE" sz="2200" dirty="0"/>
              <a:t>)</a:t>
            </a:r>
          </a:p>
          <a:p>
            <a:pPr lvl="0" algn="l"/>
            <a:r>
              <a:rPr lang="de-DE" sz="2200" dirty="0"/>
              <a:t>Multivariate BG </a:t>
            </a:r>
            <a:r>
              <a:rPr lang="de-DE" sz="2200" dirty="0" err="1" smtClean="0"/>
              <a:t>rejection</a:t>
            </a:r>
            <a:r>
              <a:rPr lang="de-DE" sz="2200" dirty="0" smtClean="0"/>
              <a:t> ANN (</a:t>
            </a:r>
            <a:r>
              <a:rPr lang="de-DE" sz="2200" dirty="0" err="1" smtClean="0"/>
              <a:t>artificial</a:t>
            </a:r>
            <a:r>
              <a:rPr lang="de-DE" sz="2200" dirty="0" smtClean="0"/>
              <a:t> </a:t>
            </a:r>
            <a:r>
              <a:rPr lang="de-DE" sz="2200" dirty="0" err="1" smtClean="0"/>
              <a:t>neural</a:t>
            </a:r>
            <a:r>
              <a:rPr lang="de-DE" sz="2200" dirty="0" smtClean="0"/>
              <a:t> </a:t>
            </a:r>
            <a:r>
              <a:rPr lang="de-DE" sz="2200" dirty="0" err="1" smtClean="0"/>
              <a:t>network</a:t>
            </a:r>
            <a:r>
              <a:rPr lang="de-DE" sz="2200" dirty="0" smtClean="0"/>
              <a:t> </a:t>
            </a:r>
            <a:r>
              <a:rPr lang="de-DE" sz="2200" dirty="0" err="1" smtClean="0"/>
              <a:t>based</a:t>
            </a:r>
            <a:r>
              <a:rPr lang="de-DE" sz="2200" dirty="0" smtClean="0"/>
              <a:t>)</a:t>
            </a:r>
            <a:endParaRPr lang="de-DE" sz="2200" dirty="0"/>
          </a:p>
          <a:p>
            <a:pPr lvl="0" algn="l"/>
            <a:r>
              <a:rPr lang="de-DE" sz="2200" dirty="0" err="1"/>
              <a:t>Multiplicity</a:t>
            </a:r>
            <a:r>
              <a:rPr lang="de-DE" sz="2200" dirty="0"/>
              <a:t> Pulse Shape </a:t>
            </a:r>
            <a:r>
              <a:rPr lang="de-DE" sz="2200" dirty="0" err="1"/>
              <a:t>veto</a:t>
            </a:r>
            <a:r>
              <a:rPr lang="de-DE" sz="2200" dirty="0"/>
              <a:t> </a:t>
            </a:r>
            <a:r>
              <a:rPr lang="de-DE" sz="2200" dirty="0" err="1" smtClean="0"/>
              <a:t>against</a:t>
            </a:r>
            <a:r>
              <a:rPr lang="de-DE" sz="2200" dirty="0" smtClean="0"/>
              <a:t> FN (Fast Neutrons)</a:t>
            </a:r>
            <a:endParaRPr lang="de-DE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32352" y="4067869"/>
            <a:ext cx="7920051" cy="298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ixaDeTexto 4"/>
          <p:cNvSpPr txBox="1"/>
          <p:nvPr/>
        </p:nvSpPr>
        <p:spPr>
          <a:xfrm>
            <a:off x="7550312" y="6912000"/>
            <a:ext cx="2077847" cy="30632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0" i="0" u="none" strike="noStrike" kern="1200">
                <a:ln>
                  <a:noFill/>
                </a:ln>
                <a:solidFill>
                  <a:srgbClr val="808080"/>
                </a:solidFill>
                <a:latin typeface="Linux Biolinum O" pitchFamily="18"/>
                <a:ea typeface="DejaVu Sans" pitchFamily="2"/>
                <a:cs typeface="Lohit Hindi" pitchFamily="2"/>
              </a:rPr>
              <a:t>T. Lasserre, TAUP 2015</a:t>
            </a:r>
          </a:p>
        </p:txBody>
      </p:sp>
      <p:sp>
        <p:nvSpPr>
          <p:cNvPr id="6" name="Conector reto 5"/>
          <p:cNvSpPr/>
          <p:nvPr/>
        </p:nvSpPr>
        <p:spPr>
          <a:xfrm flipH="1">
            <a:off x="8524521" y="3203773"/>
            <a:ext cx="356598" cy="0"/>
          </a:xfrm>
          <a:prstGeom prst="line">
            <a:avLst/>
          </a:prstGeom>
          <a:noFill/>
          <a:ln w="73080">
            <a:solidFill>
              <a:srgbClr val="FF0000"/>
            </a:solidFill>
            <a:prstDash val="solid"/>
            <a:tailEnd type="arrow"/>
          </a:ln>
        </p:spPr>
        <p:txBody>
          <a:bodyPr vert="horz" wrap="none" lIns="18000" tIns="18000" rIns="18000" bIns="18000" anchor="ctr" anchorCtr="1" compatLnSpc="0"/>
          <a:lstStyle/>
          <a:p>
            <a:pPr lvl="0" rtl="0" hangingPunct="0">
              <a:buNone/>
              <a:tabLst/>
            </a:pPr>
            <a:endParaRPr lang="de-DE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180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Double Chooz </a:t>
            </a:r>
            <a:r>
              <a:rPr lang="de-DE" i="1"/>
              <a:t>θ</a:t>
            </a:r>
            <a:r>
              <a:rPr lang="de-DE" sz="2400"/>
              <a:t>13</a:t>
            </a:r>
            <a:r>
              <a:rPr lang="de-DE"/>
              <a:t> Results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351607" y="1440000"/>
            <a:ext cx="9444865" cy="3600000"/>
          </a:xfrm>
        </p:spPr>
        <p:txBody>
          <a:bodyPr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>
              <a:buNone/>
            </a:pPr>
            <a:r>
              <a:rPr lang="de-DE" sz="2600" b="1" u="sng" dirty="0" err="1"/>
              <a:t>n</a:t>
            </a:r>
            <a:r>
              <a:rPr lang="de-DE" sz="2600" b="1" u="sng" dirty="0"/>
              <a:t>-H </a:t>
            </a:r>
            <a:r>
              <a:rPr lang="de-DE" sz="2600" b="1" u="sng" dirty="0" err="1"/>
              <a:t>analysis</a:t>
            </a:r>
            <a:endParaRPr lang="de-DE" sz="2600" b="1" u="sng" dirty="0"/>
          </a:p>
          <a:p>
            <a:pPr lvl="0">
              <a:buNone/>
            </a:pPr>
            <a:r>
              <a:rPr lang="de-DE" sz="2200" dirty="0" err="1"/>
              <a:t>Improvements</a:t>
            </a:r>
            <a:r>
              <a:rPr lang="de-DE" sz="2200" dirty="0"/>
              <a:t> </a:t>
            </a:r>
            <a:r>
              <a:rPr lang="de-DE" sz="2200" dirty="0" err="1"/>
              <a:t>over</a:t>
            </a:r>
            <a:r>
              <a:rPr lang="de-DE" sz="2200" dirty="0"/>
              <a:t> last </a:t>
            </a:r>
            <a:r>
              <a:rPr lang="de-DE" sz="2200" dirty="0" err="1"/>
              <a:t>nH</a:t>
            </a:r>
            <a:r>
              <a:rPr lang="de-DE" sz="2200" dirty="0"/>
              <a:t> </a:t>
            </a:r>
            <a:r>
              <a:rPr lang="de-DE" sz="2200" dirty="0" err="1"/>
              <a:t>result</a:t>
            </a:r>
            <a:r>
              <a:rPr lang="de-DE" sz="2200" dirty="0"/>
              <a:t>:</a:t>
            </a:r>
          </a:p>
          <a:p>
            <a:pPr lvl="0"/>
            <a:r>
              <a:rPr lang="de-DE" sz="2200" dirty="0" err="1"/>
              <a:t>Significantly</a:t>
            </a:r>
            <a:r>
              <a:rPr lang="de-DE" sz="2200" dirty="0"/>
              <a:t> larger </a:t>
            </a:r>
            <a:r>
              <a:rPr lang="de-DE" sz="2200" dirty="0" err="1"/>
              <a:t>data</a:t>
            </a:r>
            <a:r>
              <a:rPr lang="de-DE" sz="2200" dirty="0"/>
              <a:t> </a:t>
            </a:r>
            <a:r>
              <a:rPr lang="de-DE" sz="2200" dirty="0" err="1"/>
              <a:t>set</a:t>
            </a:r>
            <a:r>
              <a:rPr lang="de-DE" sz="2200" dirty="0"/>
              <a:t> (~240 </a:t>
            </a:r>
            <a:r>
              <a:rPr lang="de-DE" sz="2200" dirty="0" err="1"/>
              <a:t>days</a:t>
            </a:r>
            <a:r>
              <a:rPr lang="de-DE" sz="2200" dirty="0"/>
              <a:t> → ~460 </a:t>
            </a:r>
            <a:r>
              <a:rPr lang="de-DE" sz="2200" dirty="0" err="1"/>
              <a:t>days</a:t>
            </a:r>
            <a:r>
              <a:rPr lang="de-DE" sz="2200" dirty="0"/>
              <a:t>)</a:t>
            </a:r>
          </a:p>
          <a:p>
            <a:pPr lvl="0" algn="l"/>
            <a:r>
              <a:rPr lang="de-DE" sz="2200" dirty="0"/>
              <a:t>Multivariate BG </a:t>
            </a:r>
            <a:r>
              <a:rPr lang="de-DE" sz="2200" dirty="0" err="1"/>
              <a:t>rejection</a:t>
            </a:r>
            <a:r>
              <a:rPr lang="de-DE" sz="2200" dirty="0"/>
              <a:t> (ANN-</a:t>
            </a:r>
            <a:r>
              <a:rPr lang="de-DE" sz="2200" dirty="0" err="1"/>
              <a:t>based</a:t>
            </a:r>
            <a:r>
              <a:rPr lang="de-DE" sz="2200" dirty="0"/>
              <a:t>)</a:t>
            </a:r>
          </a:p>
          <a:p>
            <a:pPr lvl="0" algn="l"/>
            <a:r>
              <a:rPr lang="de-DE" sz="2200" dirty="0" err="1"/>
              <a:t>Multiplicity</a:t>
            </a:r>
            <a:r>
              <a:rPr lang="de-DE" sz="2200" dirty="0"/>
              <a:t> Pulse Shape </a:t>
            </a:r>
            <a:r>
              <a:rPr lang="de-DE" sz="2200" dirty="0" smtClean="0"/>
              <a:t>(MPS) </a:t>
            </a:r>
            <a:r>
              <a:rPr lang="de-DE" sz="2200" dirty="0" err="1" smtClean="0"/>
              <a:t>veto</a:t>
            </a:r>
            <a:r>
              <a:rPr lang="de-DE" sz="2200" dirty="0" smtClean="0"/>
              <a:t> </a:t>
            </a:r>
            <a:r>
              <a:rPr lang="de-DE" sz="2200" dirty="0" err="1"/>
              <a:t>against</a:t>
            </a:r>
            <a:r>
              <a:rPr lang="de-DE" sz="2200" dirty="0"/>
              <a:t> </a:t>
            </a:r>
            <a:r>
              <a:rPr lang="de-DE" sz="2200" dirty="0" smtClean="0"/>
              <a:t>Fast Neutrons - FN</a:t>
            </a:r>
            <a:endParaRPr lang="de-DE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93837" y="3888000"/>
            <a:ext cx="9397082" cy="31813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ixaDeTexto 4"/>
          <p:cNvSpPr txBox="1"/>
          <p:nvPr/>
        </p:nvSpPr>
        <p:spPr>
          <a:xfrm>
            <a:off x="7550312" y="6912000"/>
            <a:ext cx="2077847" cy="30632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0" i="0" u="none" strike="noStrike" kern="1200">
                <a:ln>
                  <a:noFill/>
                </a:ln>
                <a:solidFill>
                  <a:srgbClr val="808080"/>
                </a:solidFill>
                <a:latin typeface="Linux Biolinum O" pitchFamily="18"/>
                <a:ea typeface="DejaVu Sans" pitchFamily="2"/>
                <a:cs typeface="Lohit Hindi" pitchFamily="2"/>
              </a:rPr>
              <a:t>T. Lasserre, TAUP 2015</a:t>
            </a:r>
          </a:p>
        </p:txBody>
      </p:sp>
      <p:sp>
        <p:nvSpPr>
          <p:cNvPr id="6" name="Conector reto 5"/>
          <p:cNvSpPr/>
          <p:nvPr/>
        </p:nvSpPr>
        <p:spPr>
          <a:xfrm flipH="1">
            <a:off x="8812553" y="3779837"/>
            <a:ext cx="356598" cy="0"/>
          </a:xfrm>
          <a:prstGeom prst="line">
            <a:avLst/>
          </a:prstGeom>
          <a:noFill/>
          <a:ln w="73080">
            <a:solidFill>
              <a:srgbClr val="FF0000"/>
            </a:solidFill>
            <a:prstDash val="solid"/>
            <a:tailEnd type="arrow"/>
          </a:ln>
        </p:spPr>
        <p:txBody>
          <a:bodyPr vert="horz" wrap="none" lIns="18000" tIns="18000" rIns="18000" bIns="18000" anchor="ctr" anchorCtr="1" compatLnSpc="0"/>
          <a:lstStyle/>
          <a:p>
            <a:pPr lvl="0" rtl="0" hangingPunct="0">
              <a:buNone/>
              <a:tabLst/>
            </a:pPr>
            <a:endParaRPr lang="de-DE" sz="2400">
              <a:latin typeface="Times New Roman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31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dirty="0"/>
              <a:t>Double </a:t>
            </a:r>
            <a:r>
              <a:rPr lang="de-DE" dirty="0" err="1"/>
              <a:t>Chooz</a:t>
            </a:r>
            <a:r>
              <a:rPr lang="de-DE" dirty="0"/>
              <a:t> </a:t>
            </a:r>
            <a:r>
              <a:rPr lang="de-DE" i="1" dirty="0"/>
              <a:t>θ</a:t>
            </a:r>
            <a:r>
              <a:rPr lang="de-DE" sz="2400" dirty="0"/>
              <a:t>13</a:t>
            </a:r>
            <a:r>
              <a:rPr lang="de-DE" dirty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463580" y="1440000"/>
            <a:ext cx="6311792" cy="5940000"/>
          </a:xfrm>
        </p:spPr>
        <p:txBody>
          <a:bodyPr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>
              <a:buNone/>
            </a:pPr>
            <a:r>
              <a:rPr lang="de-DE" sz="2600" b="1" u="sng" dirty="0" err="1"/>
              <a:t>n</a:t>
            </a:r>
            <a:r>
              <a:rPr lang="de-DE" sz="2600" b="1" u="sng" dirty="0"/>
              <a:t>-</a:t>
            </a:r>
            <a:r>
              <a:rPr lang="de-DE" sz="2600" b="1" u="sng" dirty="0" smtClean="0"/>
              <a:t>HIII </a:t>
            </a:r>
            <a:r>
              <a:rPr lang="de-DE" sz="2600" b="1" u="sng" dirty="0" err="1" smtClean="0"/>
              <a:t>analysis</a:t>
            </a:r>
            <a:r>
              <a:rPr lang="de-DE" sz="2600" b="1" u="sng" dirty="0" smtClean="0"/>
              <a:t> (Rate + Shape)</a:t>
            </a:r>
            <a:endParaRPr lang="de-DE" sz="2600" b="1" u="sng" dirty="0"/>
          </a:p>
          <a:p>
            <a:pPr lvl="0">
              <a:buNone/>
            </a:pPr>
            <a:r>
              <a:rPr lang="de-DE" sz="2600" dirty="0">
                <a:latin typeface="Linux Biolinum O"/>
              </a:rPr>
              <a:t>⇒</a:t>
            </a:r>
            <a:r>
              <a:rPr lang="de-DE" sz="2600" dirty="0"/>
              <a:t> S/BG </a:t>
            </a:r>
            <a:r>
              <a:rPr lang="de-DE" sz="2600" dirty="0" err="1"/>
              <a:t>ratio</a:t>
            </a:r>
            <a:r>
              <a:rPr lang="de-DE" sz="2600" dirty="0"/>
              <a:t> </a:t>
            </a:r>
            <a:r>
              <a:rPr lang="de-DE" sz="2600" dirty="0" err="1"/>
              <a:t>improved</a:t>
            </a:r>
            <a:r>
              <a:rPr lang="de-DE" sz="2600" dirty="0"/>
              <a:t> </a:t>
            </a:r>
            <a:r>
              <a:rPr lang="de-DE" sz="2600" dirty="0" err="1"/>
              <a:t>by</a:t>
            </a:r>
            <a:r>
              <a:rPr lang="de-DE" sz="2600" dirty="0"/>
              <a:t> </a:t>
            </a:r>
            <a:r>
              <a:rPr lang="de-DE" sz="2600" dirty="0" err="1"/>
              <a:t>factor</a:t>
            </a:r>
            <a:r>
              <a:rPr lang="de-DE" sz="2600" dirty="0"/>
              <a:t> </a:t>
            </a:r>
            <a:r>
              <a:rPr lang="de-DE" sz="2600" dirty="0" err="1"/>
              <a:t>of</a:t>
            </a:r>
            <a:r>
              <a:rPr lang="de-DE" sz="2600" dirty="0"/>
              <a:t> ~20!</a:t>
            </a:r>
          </a:p>
          <a:p>
            <a:pPr lvl="0">
              <a:buNone/>
            </a:pPr>
            <a:r>
              <a:rPr lang="de-DE" sz="2600" dirty="0" err="1" smtClean="0"/>
              <a:t>Rate+shape</a:t>
            </a:r>
            <a:r>
              <a:rPr lang="de-DE" sz="2600" dirty="0" smtClean="0"/>
              <a:t> </a:t>
            </a:r>
            <a:r>
              <a:rPr lang="de-DE" sz="2600" dirty="0" err="1" smtClean="0"/>
              <a:t>analysis</a:t>
            </a:r>
            <a:r>
              <a:rPr lang="de-DE" sz="2600" dirty="0" smtClean="0"/>
              <a:t>: </a:t>
            </a:r>
            <a:r>
              <a:rPr lang="de-DE" sz="2600" b="1" dirty="0" smtClean="0">
                <a:solidFill>
                  <a:srgbClr val="FF0000"/>
                </a:solidFill>
              </a:rPr>
              <a:t>sin²</a:t>
            </a:r>
            <a:r>
              <a:rPr lang="de-DE" sz="1200" b="1" dirty="0" smtClean="0">
                <a:solidFill>
                  <a:srgbClr val="FF0000"/>
                </a:solidFill>
              </a:rPr>
              <a:t> </a:t>
            </a:r>
            <a:r>
              <a:rPr lang="de-DE" sz="2600" b="1" dirty="0" smtClean="0">
                <a:solidFill>
                  <a:srgbClr val="FF0000"/>
                </a:solidFill>
              </a:rPr>
              <a:t>2</a:t>
            </a:r>
            <a:r>
              <a:rPr lang="de-DE" sz="1200" b="1" dirty="0" smtClean="0">
                <a:solidFill>
                  <a:srgbClr val="FF0000"/>
                </a:solidFill>
              </a:rPr>
              <a:t> </a:t>
            </a:r>
            <a:r>
              <a:rPr lang="de-DE" sz="2600" b="1" dirty="0" smtClean="0">
                <a:solidFill>
                  <a:srgbClr val="FF0000"/>
                </a:solidFill>
                <a:latin typeface="Linux Biolinum O"/>
              </a:rPr>
              <a:t>θ</a:t>
            </a:r>
            <a:r>
              <a:rPr lang="de-DE" sz="1600" b="1" dirty="0" smtClean="0">
                <a:solidFill>
                  <a:srgbClr val="FF0000"/>
                </a:solidFill>
              </a:rPr>
              <a:t>13</a:t>
            </a:r>
            <a:r>
              <a:rPr lang="de-DE" sz="2600" b="1" dirty="0" smtClean="0">
                <a:solidFill>
                  <a:srgbClr val="FF0000"/>
                </a:solidFill>
              </a:rPr>
              <a:t> = 0.124</a:t>
            </a:r>
          </a:p>
          <a:p>
            <a:pPr lvl="0">
              <a:buNone/>
            </a:pPr>
            <a:endParaRPr lang="de-DE" sz="18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6216956" y="2483693"/>
            <a:ext cx="863963" cy="28830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algn="l" rtl="0" hangingPunct="0">
              <a:buNone/>
              <a:tabLst/>
            </a:pPr>
            <a:r>
              <a:rPr lang="de-DE" sz="1600" b="1" dirty="0">
                <a:solidFill>
                  <a:srgbClr val="FF0000"/>
                </a:solidFill>
                <a:latin typeface="Linux Biolinum O" pitchFamily="2"/>
                <a:ea typeface="Linux Biolinum O"/>
                <a:cs typeface="Linux Biolinum O"/>
              </a:rPr>
              <a:t>+0.030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6288964" y="2755439"/>
            <a:ext cx="791955" cy="23231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algn="l" rtl="0" hangingPunct="0">
              <a:buNone/>
              <a:tabLst/>
            </a:pPr>
            <a:r>
              <a:rPr lang="de-DE" sz="1600" b="1" dirty="0">
                <a:solidFill>
                  <a:srgbClr val="FF0000"/>
                </a:solidFill>
                <a:latin typeface="Linux Biolinum O" pitchFamily="2"/>
                <a:ea typeface="Linux Biolinum O"/>
                <a:cs typeface="Linux Biolinum O"/>
              </a:rPr>
              <a:t>-0.039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7690136" y="6912000"/>
            <a:ext cx="1938023" cy="30632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0" i="0" u="none" strike="noStrike" kern="1200">
                <a:ln>
                  <a:noFill/>
                </a:ln>
                <a:solidFill>
                  <a:srgbClr val="808080"/>
                </a:solidFill>
                <a:latin typeface="Linux Biolinum O" pitchFamily="18"/>
                <a:ea typeface="DejaVu Sans" pitchFamily="2"/>
                <a:cs typeface="Lohit Hindi" pitchFamily="2"/>
              </a:rPr>
              <a:t>J. Castano, WIN 2015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8478484" y="6851880"/>
            <a:ext cx="263526" cy="295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0" i="0" u="none" strike="noStrike" kern="1200">
                <a:ln>
                  <a:noFill/>
                </a:ln>
                <a:solidFill>
                  <a:srgbClr val="808080"/>
                </a:solidFill>
                <a:latin typeface="Linux Biolinum O" pitchFamily="18"/>
                <a:ea typeface="DejaVu Sans" pitchFamily="2"/>
                <a:cs typeface="Lohit Hindi" pitchFamily="2"/>
              </a:rPr>
              <a:t>~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32</a:t>
            </a:fld>
            <a:endParaRPr lang="de-DE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43" y="3199866"/>
            <a:ext cx="9649072" cy="39643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8434" y="2339677"/>
            <a:ext cx="2159055" cy="74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96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Double Chooz </a:t>
            </a:r>
            <a:r>
              <a:rPr lang="de-DE" i="1"/>
              <a:t>θ</a:t>
            </a:r>
            <a:r>
              <a:rPr lang="de-DE" sz="2400"/>
              <a:t>13</a:t>
            </a:r>
            <a:r>
              <a:rPr lang="de-DE"/>
              <a:t> Results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6503" y="1315440"/>
            <a:ext cx="5689171" cy="22485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ço Reservado para Texto 4"/>
          <p:cNvSpPr txBox="1">
            <a:spLocks noGrp="1"/>
          </p:cNvSpPr>
          <p:nvPr>
            <p:ph type="body" idx="4294967295"/>
          </p:nvPr>
        </p:nvSpPr>
        <p:spPr>
          <a:xfrm>
            <a:off x="5883875" y="1259557"/>
            <a:ext cx="3703631" cy="5220000"/>
          </a:xfrm>
        </p:spPr>
        <p:txBody>
          <a:bodyPr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>
              <a:buNone/>
            </a:pPr>
            <a:r>
              <a:rPr lang="de-DE" sz="2200" b="1" u="sng" dirty="0" err="1"/>
              <a:t>Reactor</a:t>
            </a:r>
            <a:r>
              <a:rPr lang="de-DE" sz="2200" b="1" u="sng" dirty="0" smtClean="0"/>
              <a:t>-Rate-Modulation</a:t>
            </a:r>
            <a:endParaRPr lang="de-DE" sz="2200" b="1" u="sng" dirty="0"/>
          </a:p>
          <a:p>
            <a:pPr lvl="0"/>
            <a:r>
              <a:rPr lang="de-DE" sz="2200" dirty="0" err="1"/>
              <a:t>Compares</a:t>
            </a:r>
            <a:r>
              <a:rPr lang="de-DE" sz="2200" dirty="0"/>
              <a:t> IBD </a:t>
            </a:r>
            <a:r>
              <a:rPr lang="de-DE" sz="2200" dirty="0" err="1"/>
              <a:t>rates</a:t>
            </a:r>
            <a:r>
              <a:rPr lang="de-DE" sz="2200" dirty="0"/>
              <a:t> </a:t>
            </a:r>
            <a:r>
              <a:rPr lang="de-DE" sz="2200" dirty="0" err="1"/>
              <a:t>for</a:t>
            </a:r>
            <a:r>
              <a:rPr lang="de-DE" sz="2200" dirty="0"/>
              <a:t> different </a:t>
            </a:r>
            <a:r>
              <a:rPr lang="de-DE" sz="2200" dirty="0" err="1"/>
              <a:t>reactor</a:t>
            </a:r>
            <a:r>
              <a:rPr lang="de-DE" sz="2200" dirty="0"/>
              <a:t> </a:t>
            </a:r>
            <a:r>
              <a:rPr lang="de-DE" sz="2200" dirty="0" err="1"/>
              <a:t>powers</a:t>
            </a:r>
            <a:endParaRPr lang="de-DE" sz="2200" dirty="0"/>
          </a:p>
          <a:p>
            <a:pPr lvl="0"/>
            <a:r>
              <a:rPr lang="de-DE" sz="2200" dirty="0"/>
              <a:t>Measurement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>
                <a:latin typeface="Linux Biolinum O"/>
              </a:rPr>
              <a:t>θ</a:t>
            </a:r>
            <a:r>
              <a:rPr lang="de-DE" sz="2200" baseline="-25000" dirty="0"/>
              <a:t>13</a:t>
            </a:r>
            <a:r>
              <a:rPr lang="de-DE" sz="2200" dirty="0"/>
              <a:t> </a:t>
            </a:r>
            <a:r>
              <a:rPr lang="de-DE" sz="2200" dirty="0" err="1"/>
              <a:t>and</a:t>
            </a:r>
            <a:r>
              <a:rPr lang="de-DE" sz="2200" dirty="0"/>
              <a:t> BG rate </a:t>
            </a:r>
            <a:r>
              <a:rPr lang="de-DE" sz="2200" dirty="0" err="1"/>
              <a:t>at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same time</a:t>
            </a:r>
          </a:p>
          <a:p>
            <a:pPr lvl="0"/>
            <a:r>
              <a:rPr lang="de-DE" sz="2200" dirty="0"/>
              <a:t>Independent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 err="1"/>
              <a:t>neutrino</a:t>
            </a:r>
            <a:r>
              <a:rPr lang="de-DE" sz="2200" dirty="0"/>
              <a:t> </a:t>
            </a:r>
            <a:r>
              <a:rPr lang="de-DE" sz="2200" dirty="0" err="1"/>
              <a:t>energy</a:t>
            </a:r>
            <a:r>
              <a:rPr lang="de-DE" sz="2200" dirty="0"/>
              <a:t> </a:t>
            </a:r>
            <a:r>
              <a:rPr lang="de-DE" sz="2200" dirty="0" err="1"/>
              <a:t>distribution</a:t>
            </a:r>
            <a:endParaRPr lang="de-DE" sz="2200" dirty="0"/>
          </a:p>
          <a:p>
            <a:pPr lvl="0"/>
            <a:r>
              <a:rPr lang="de-DE" sz="2200" dirty="0"/>
              <a:t>BG </a:t>
            </a:r>
            <a:r>
              <a:rPr lang="de-DE" sz="2200" dirty="0" err="1"/>
              <a:t>model</a:t>
            </a:r>
            <a:r>
              <a:rPr lang="de-DE" sz="2200" dirty="0"/>
              <a:t> </a:t>
            </a:r>
            <a:r>
              <a:rPr lang="de-DE" sz="2200" dirty="0" err="1"/>
              <a:t>independent</a:t>
            </a:r>
            <a:r>
              <a:rPr lang="de-DE" sz="2200" dirty="0"/>
              <a:t> </a:t>
            </a:r>
            <a:r>
              <a:rPr lang="de-DE" sz="2200" dirty="0" err="1"/>
              <a:t>measurement</a:t>
            </a:r>
            <a:r>
              <a:rPr lang="de-DE" sz="2200" dirty="0"/>
              <a:t> </a:t>
            </a:r>
            <a:r>
              <a:rPr lang="de-DE" sz="2200" dirty="0" err="1"/>
              <a:t>or</a:t>
            </a:r>
            <a:r>
              <a:rPr lang="de-DE" sz="2200" dirty="0"/>
              <a:t> </a:t>
            </a:r>
            <a:r>
              <a:rPr lang="de-DE" sz="2200" dirty="0" err="1"/>
              <a:t>using</a:t>
            </a:r>
            <a:r>
              <a:rPr lang="de-DE" sz="2200" dirty="0"/>
              <a:t> BG </a:t>
            </a:r>
            <a:r>
              <a:rPr lang="de-DE" sz="2200" dirty="0" err="1"/>
              <a:t>model</a:t>
            </a:r>
            <a:r>
              <a:rPr lang="de-DE" sz="2200" dirty="0"/>
              <a:t> </a:t>
            </a:r>
            <a:r>
              <a:rPr lang="de-DE" sz="2200" dirty="0" err="1"/>
              <a:t>to</a:t>
            </a:r>
            <a:r>
              <a:rPr lang="de-DE" sz="2200" dirty="0"/>
              <a:t> </a:t>
            </a:r>
            <a:r>
              <a:rPr lang="de-DE" sz="2200" dirty="0" err="1"/>
              <a:t>increase</a:t>
            </a:r>
            <a:r>
              <a:rPr lang="de-DE" sz="2200" dirty="0"/>
              <a:t> </a:t>
            </a:r>
            <a:r>
              <a:rPr lang="de-DE" sz="2200" dirty="0" err="1"/>
              <a:t>precision</a:t>
            </a:r>
            <a:endParaRPr lang="de-DE" sz="2200" dirty="0"/>
          </a:p>
          <a:p>
            <a:pPr lvl="0"/>
            <a:r>
              <a:rPr lang="de-DE" sz="2200" dirty="0" err="1"/>
              <a:t>Combined</a:t>
            </a:r>
            <a:r>
              <a:rPr lang="de-DE" sz="2200" dirty="0"/>
              <a:t> </a:t>
            </a:r>
            <a:r>
              <a:rPr lang="de-DE" sz="2200" dirty="0" err="1"/>
              <a:t>Gd</a:t>
            </a:r>
            <a:r>
              <a:rPr lang="de-DE" sz="2200" dirty="0"/>
              <a:t>-III + H-III fit:</a:t>
            </a:r>
          </a:p>
          <a:p>
            <a:pPr lvl="0"/>
            <a:endParaRPr lang="de-DE" sz="26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5928792" y="6294117"/>
            <a:ext cx="4055966" cy="1086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algn="l" rtl="0" hangingPunct="0">
              <a:buNone/>
              <a:tabLst/>
            </a:pPr>
            <a:r>
              <a:rPr lang="de-DE" sz="2600" b="1" dirty="0">
                <a:solidFill>
                  <a:srgbClr val="FF0000"/>
                </a:solidFill>
              </a:rPr>
              <a:t>sin²</a:t>
            </a:r>
            <a:r>
              <a:rPr lang="de-DE" sz="1200" b="1" dirty="0">
                <a:solidFill>
                  <a:srgbClr val="FF0000"/>
                </a:solidFill>
              </a:rPr>
              <a:t> </a:t>
            </a:r>
            <a:r>
              <a:rPr lang="de-DE" sz="2600" b="1" dirty="0">
                <a:solidFill>
                  <a:srgbClr val="FF0000"/>
                </a:solidFill>
              </a:rPr>
              <a:t>2</a:t>
            </a:r>
            <a:r>
              <a:rPr lang="de-DE" sz="1200" b="1" dirty="0">
                <a:solidFill>
                  <a:srgbClr val="FF0000"/>
                </a:solidFill>
              </a:rPr>
              <a:t> </a:t>
            </a:r>
            <a:r>
              <a:rPr lang="de-DE" sz="2600" b="1" dirty="0">
                <a:solidFill>
                  <a:srgbClr val="FF0000"/>
                </a:solidFill>
                <a:latin typeface="Linux Biolinum O"/>
                <a:ea typeface="Linux Biolinum O"/>
                <a:cs typeface="Linux Biolinum O"/>
              </a:rPr>
              <a:t>θ</a:t>
            </a:r>
            <a:r>
              <a:rPr lang="de-DE" sz="1600" b="1" dirty="0">
                <a:solidFill>
                  <a:srgbClr val="FF0000"/>
                </a:solidFill>
                <a:latin typeface="Linux Biolinum O" pitchFamily="2"/>
                <a:ea typeface="Linux Biolinum O"/>
                <a:cs typeface="Linux Biolinum O"/>
              </a:rPr>
              <a:t>13</a:t>
            </a:r>
            <a:r>
              <a:rPr lang="de-DE" sz="2600" b="1" dirty="0">
                <a:solidFill>
                  <a:srgbClr val="FF0000"/>
                </a:solidFill>
              </a:rPr>
              <a:t> = </a:t>
            </a:r>
            <a:r>
              <a:rPr lang="de-DE" sz="2600" b="1" dirty="0" smtClean="0">
                <a:solidFill>
                  <a:srgbClr val="FF0000"/>
                </a:solidFill>
              </a:rPr>
              <a:t>0.088 </a:t>
            </a:r>
            <a:r>
              <a:rPr lang="ja-JP" sz="2600" b="1" dirty="0">
                <a:solidFill>
                  <a:srgbClr val="FF0000"/>
                </a:solidFill>
                <a:latin typeface="Linux Biolinum O"/>
                <a:ea typeface="Linux Biolinum O"/>
                <a:cs typeface="Linux Biolinum O"/>
              </a:rPr>
              <a:t>±</a:t>
            </a:r>
            <a:r>
              <a:rPr lang="de-DE" sz="2600" b="1" dirty="0">
                <a:solidFill>
                  <a:srgbClr val="FF0000"/>
                </a:solidFill>
              </a:rPr>
              <a:t> 0.033</a:t>
            </a:r>
          </a:p>
          <a:p>
            <a:pPr lvl="0" algn="l" rtl="0" hangingPunct="0">
              <a:buNone/>
              <a:tabLst/>
            </a:pPr>
            <a:r>
              <a:rPr lang="de-DE" sz="2600" b="1" dirty="0">
                <a:solidFill>
                  <a:srgbClr val="FF0000"/>
                </a:solidFill>
              </a:rPr>
              <a:t>BG rate = </a:t>
            </a:r>
            <a:r>
              <a:rPr lang="de-DE" sz="2600" b="1" dirty="0" smtClean="0">
                <a:solidFill>
                  <a:srgbClr val="FF0000"/>
                </a:solidFill>
              </a:rPr>
              <a:t>7.27 </a:t>
            </a:r>
            <a:r>
              <a:rPr lang="ja-JP" sz="2600" b="1" dirty="0">
                <a:solidFill>
                  <a:srgbClr val="FF0000"/>
                </a:solidFill>
                <a:latin typeface="Linux Biolinum O"/>
                <a:ea typeface="Linux Biolinum O"/>
                <a:cs typeface="Linux Biolinum O"/>
              </a:rPr>
              <a:t>±</a:t>
            </a:r>
            <a:r>
              <a:rPr lang="de-DE" sz="2600" b="1" dirty="0">
                <a:solidFill>
                  <a:srgbClr val="FF0000"/>
                </a:solidFill>
              </a:rPr>
              <a:t> 0.49 d</a:t>
            </a:r>
            <a:r>
              <a:rPr lang="de-DE" sz="2600" b="1" baseline="30000" dirty="0">
                <a:solidFill>
                  <a:srgbClr val="FF0000"/>
                </a:solidFill>
              </a:rPr>
              <a:t>-1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-152214" y="6588360"/>
            <a:ext cx="2077847" cy="30632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0" i="0" u="none" strike="noStrike" kern="1200">
                <a:ln>
                  <a:noFill/>
                </a:ln>
                <a:solidFill>
                  <a:srgbClr val="808080"/>
                </a:solidFill>
                <a:latin typeface="Linux Biolinum O" pitchFamily="18"/>
                <a:ea typeface="DejaVu Sans" pitchFamily="2"/>
                <a:cs typeface="Lohit Hindi" pitchFamily="2"/>
              </a:rPr>
              <a:t>T. Lasserre, TAUP 2015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33</a:t>
            </a:fld>
            <a:endParaRPr lang="de-DE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55" y="3563813"/>
            <a:ext cx="5972944" cy="31387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dirty="0"/>
              <a:t>Double </a:t>
            </a:r>
            <a:r>
              <a:rPr lang="de-DE" dirty="0" err="1"/>
              <a:t>Chooz</a:t>
            </a:r>
            <a:r>
              <a:rPr lang="de-DE" dirty="0"/>
              <a:t> </a:t>
            </a:r>
            <a:r>
              <a:rPr lang="de-DE" i="1" dirty="0"/>
              <a:t>θ</a:t>
            </a:r>
            <a:r>
              <a:rPr lang="de-DE" sz="2400" dirty="0"/>
              <a:t>13</a:t>
            </a:r>
            <a:r>
              <a:rPr lang="de-DE" dirty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96143" y="1440000"/>
            <a:ext cx="8640959" cy="5940000"/>
          </a:xfrm>
        </p:spPr>
        <p:txBody>
          <a:bodyPr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>
              <a:buFont typeface="Wingdings" charset="2"/>
              <a:buChar char="u"/>
            </a:pPr>
            <a:r>
              <a:rPr lang="de-DE" sz="2600" b="1" u="sng" dirty="0" err="1"/>
              <a:t>n</a:t>
            </a:r>
            <a:r>
              <a:rPr lang="de-DE" sz="2600" b="1" u="sng" dirty="0"/>
              <a:t>-</a:t>
            </a:r>
            <a:r>
              <a:rPr lang="de-DE" sz="2600" b="1" u="sng" dirty="0" smtClean="0"/>
              <a:t>H </a:t>
            </a:r>
            <a:r>
              <a:rPr lang="de-DE" sz="2600" b="1" u="sng" dirty="0" err="1" smtClean="0"/>
              <a:t>analysis</a:t>
            </a:r>
            <a:r>
              <a:rPr lang="de-DE" sz="2600" b="1" u="sng" dirty="0" smtClean="0"/>
              <a:t> </a:t>
            </a:r>
            <a:r>
              <a:rPr lang="de-DE" sz="2600" b="1" u="sng" dirty="0" err="1" smtClean="0"/>
              <a:t>results</a:t>
            </a:r>
            <a:r>
              <a:rPr lang="de-DE" sz="2600" b="1" u="sng" dirty="0" smtClean="0"/>
              <a:t> - </a:t>
            </a:r>
            <a:r>
              <a:rPr lang="de-DE" sz="2600" b="1" u="sng" dirty="0" err="1" smtClean="0"/>
              <a:t>Reactor</a:t>
            </a:r>
            <a:r>
              <a:rPr lang="de-DE" sz="2600" b="1" u="sng" dirty="0" smtClean="0"/>
              <a:t> Rate Modulation: </a:t>
            </a:r>
          </a:p>
          <a:p>
            <a:pPr lvl="0">
              <a:buSzPct val="60000"/>
              <a:buFont typeface="Wingdings" charset="2"/>
              <a:buChar char="u"/>
            </a:pPr>
            <a:r>
              <a:rPr lang="de-DE" sz="2400" dirty="0" smtClean="0"/>
              <a:t>Measurement </a:t>
            </a:r>
            <a:r>
              <a:rPr lang="de-DE" sz="2400" dirty="0" err="1" smtClean="0"/>
              <a:t>based</a:t>
            </a:r>
            <a:r>
              <a:rPr lang="de-DE" sz="2400" dirty="0" smtClean="0"/>
              <a:t> in 462.72 live </a:t>
            </a:r>
            <a:r>
              <a:rPr lang="de-DE" sz="2400" dirty="0" err="1" smtClean="0"/>
              <a:t>days</a:t>
            </a:r>
            <a:r>
              <a:rPr lang="de-DE" sz="2400" dirty="0" smtClean="0"/>
              <a:t> </a:t>
            </a:r>
            <a:r>
              <a:rPr lang="de-DE" sz="2400" dirty="0" err="1" smtClean="0"/>
              <a:t>data</a:t>
            </a:r>
            <a:r>
              <a:rPr lang="de-DE" sz="2400" dirty="0" smtClean="0"/>
              <a:t> </a:t>
            </a:r>
            <a:r>
              <a:rPr lang="de-DE" sz="2400" dirty="0" err="1" smtClean="0"/>
              <a:t>at</a:t>
            </a:r>
            <a:r>
              <a:rPr lang="de-DE" sz="2400" dirty="0" smtClean="0"/>
              <a:t> FD</a:t>
            </a:r>
          </a:p>
          <a:p>
            <a:pPr lvl="0">
              <a:buSzPct val="60000"/>
              <a:buFont typeface="Wingdings" charset="2"/>
              <a:buChar char="u"/>
            </a:pPr>
            <a:r>
              <a:rPr lang="de-DE" sz="2400" dirty="0" err="1" smtClean="0"/>
              <a:t>Novel</a:t>
            </a:r>
            <a:r>
              <a:rPr lang="de-DE" sz="2400" dirty="0" smtClean="0"/>
              <a:t> </a:t>
            </a:r>
            <a:r>
              <a:rPr lang="de-DE" sz="2400" dirty="0" err="1" smtClean="0"/>
              <a:t>techniques</a:t>
            </a:r>
            <a:r>
              <a:rPr lang="de-DE" sz="2400" dirty="0" smtClean="0"/>
              <a:t> </a:t>
            </a:r>
            <a:r>
              <a:rPr lang="de-DE" sz="2400" dirty="0" err="1" smtClean="0"/>
              <a:t>developed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reduce</a:t>
            </a:r>
            <a:r>
              <a:rPr lang="de-DE" sz="2400" dirty="0" smtClean="0"/>
              <a:t> </a:t>
            </a:r>
            <a:r>
              <a:rPr lang="de-DE" sz="2400" dirty="0" err="1" smtClean="0"/>
              <a:t>background</a:t>
            </a:r>
            <a:endParaRPr lang="de-DE" sz="2400" dirty="0" smtClean="0"/>
          </a:p>
          <a:p>
            <a:pPr lvl="0">
              <a:buSzPct val="60000"/>
              <a:buFont typeface="Wingdings" charset="2"/>
              <a:buChar char="u"/>
            </a:pPr>
            <a:r>
              <a:rPr lang="de-DE" sz="2400" dirty="0" err="1" smtClean="0"/>
              <a:t>Accidental</a:t>
            </a:r>
            <a:r>
              <a:rPr lang="de-DE" sz="2400" dirty="0" smtClean="0"/>
              <a:t> </a:t>
            </a:r>
            <a:r>
              <a:rPr lang="de-DE" sz="2400" dirty="0" err="1" smtClean="0"/>
              <a:t>coincidences</a:t>
            </a:r>
            <a:r>
              <a:rPr lang="de-DE" sz="2400" dirty="0" smtClean="0"/>
              <a:t> </a:t>
            </a:r>
            <a:r>
              <a:rPr lang="de-DE" sz="2400" dirty="0" err="1" smtClean="0"/>
              <a:t>supressed</a:t>
            </a:r>
            <a:r>
              <a:rPr lang="de-DE" sz="2400" dirty="0" smtClean="0"/>
              <a:t> </a:t>
            </a:r>
            <a:r>
              <a:rPr lang="de-DE" sz="2400" dirty="0" err="1" smtClean="0"/>
              <a:t>by</a:t>
            </a:r>
            <a:r>
              <a:rPr lang="de-DE" sz="2400" dirty="0" smtClean="0"/>
              <a:t> </a:t>
            </a:r>
            <a:r>
              <a:rPr lang="de-DE" sz="2400" dirty="0" err="1" smtClean="0"/>
              <a:t>factor</a:t>
            </a:r>
            <a:r>
              <a:rPr lang="de-DE" sz="2400" dirty="0" smtClean="0"/>
              <a:t> &gt; 10</a:t>
            </a:r>
          </a:p>
          <a:p>
            <a:pPr lvl="0">
              <a:buSzPct val="60000"/>
              <a:buFont typeface="Wingdings" charset="2"/>
              <a:buChar char="u"/>
            </a:pPr>
            <a:r>
              <a:rPr lang="de-DE" sz="2400" dirty="0" err="1" smtClean="0"/>
              <a:t>Improvements</a:t>
            </a:r>
            <a:r>
              <a:rPr lang="de-DE" sz="2400" dirty="0" smtClean="0"/>
              <a:t> </a:t>
            </a:r>
            <a:r>
              <a:rPr lang="de-DE" sz="2400" dirty="0" err="1" smtClean="0"/>
              <a:t>demonstrate</a:t>
            </a:r>
            <a:r>
              <a:rPr lang="de-DE" sz="2400" dirty="0" smtClean="0"/>
              <a:t> </a:t>
            </a:r>
            <a:r>
              <a:rPr lang="de-DE" sz="2400" dirty="0" err="1" smtClean="0"/>
              <a:t>capacity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precise</a:t>
            </a:r>
            <a:r>
              <a:rPr lang="de-DE" sz="2400" dirty="0" smtClean="0"/>
              <a:t> </a:t>
            </a:r>
            <a:r>
              <a:rPr lang="de-DE" sz="2400" dirty="0" err="1" smtClean="0"/>
              <a:t>measurements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reactor</a:t>
            </a:r>
            <a:r>
              <a:rPr lang="de-DE" sz="2400" dirty="0" smtClean="0"/>
              <a:t> </a:t>
            </a:r>
            <a:r>
              <a:rPr lang="de-DE" sz="2400" dirty="0" err="1" smtClean="0"/>
              <a:t>antineutrinos</a:t>
            </a:r>
            <a:r>
              <a:rPr lang="de-DE" sz="2400" dirty="0" smtClean="0"/>
              <a:t> </a:t>
            </a:r>
            <a:r>
              <a:rPr lang="de-DE" sz="2400" dirty="0" err="1" smtClean="0"/>
              <a:t>without</a:t>
            </a:r>
            <a:r>
              <a:rPr lang="de-DE" sz="2400" dirty="0" smtClean="0"/>
              <a:t> Gadolinium </a:t>
            </a:r>
            <a:r>
              <a:rPr lang="de-DE" sz="2400" dirty="0" err="1" smtClean="0"/>
              <a:t>loading</a:t>
            </a:r>
            <a:r>
              <a:rPr lang="de-DE" sz="2400" dirty="0" smtClean="0"/>
              <a:t>.</a:t>
            </a:r>
          </a:p>
          <a:p>
            <a:pPr>
              <a:buSzPct val="60000"/>
              <a:buFont typeface="Wingdings" charset="2"/>
              <a:buChar char="u"/>
            </a:pPr>
            <a:r>
              <a:rPr lang="de-DE" sz="2400" dirty="0" smtClean="0"/>
              <a:t>Fit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event</a:t>
            </a:r>
            <a:r>
              <a:rPr lang="de-DE" sz="2400" dirty="0" smtClean="0"/>
              <a:t> rate </a:t>
            </a:r>
            <a:r>
              <a:rPr lang="de-DE" sz="2400" dirty="0" err="1" smtClean="0"/>
              <a:t>as</a:t>
            </a:r>
            <a:r>
              <a:rPr lang="de-DE" sz="2400" dirty="0" smtClean="0"/>
              <a:t> a </a:t>
            </a:r>
            <a:r>
              <a:rPr lang="de-DE" sz="2400" dirty="0" err="1" smtClean="0"/>
              <a:t>function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reactor</a:t>
            </a:r>
            <a:r>
              <a:rPr lang="de-DE" sz="2400" dirty="0" smtClean="0"/>
              <a:t> power (RRM)       </a:t>
            </a:r>
          </a:p>
          <a:p>
            <a:pPr>
              <a:buSzPct val="60000"/>
              <a:buFont typeface="Wingdings" charset="2"/>
              <a:buChar char="u"/>
            </a:pPr>
            <a:r>
              <a:rPr lang="de-DE" sz="2400" b="1" dirty="0" err="1" smtClean="0"/>
              <a:t>n</a:t>
            </a:r>
            <a:r>
              <a:rPr lang="de-DE" sz="2400" b="1" dirty="0" smtClean="0"/>
              <a:t>-H</a:t>
            </a:r>
            <a:r>
              <a:rPr lang="de-DE" sz="2400" dirty="0" smtClean="0"/>
              <a:t> </a:t>
            </a:r>
            <a:r>
              <a:rPr lang="de-DE" sz="2400" dirty="0" err="1" smtClean="0"/>
              <a:t>analysis</a:t>
            </a:r>
            <a:r>
              <a:rPr lang="de-DE" sz="2400" dirty="0" smtClean="0"/>
              <a:t> </a:t>
            </a:r>
            <a:r>
              <a:rPr lang="de-DE" sz="2400" dirty="0" err="1" smtClean="0"/>
              <a:t>result</a:t>
            </a:r>
            <a:r>
              <a:rPr lang="de-DE" sz="2400" dirty="0" smtClean="0"/>
              <a:t> </a:t>
            </a:r>
            <a:r>
              <a:rPr lang="de-DE" sz="2400" b="1" dirty="0">
                <a:solidFill>
                  <a:srgbClr val="FF0000"/>
                </a:solidFill>
              </a:rPr>
              <a:t>sin²</a:t>
            </a:r>
            <a:r>
              <a:rPr lang="de-DE" sz="1100" b="1" dirty="0">
                <a:solidFill>
                  <a:srgbClr val="FF0000"/>
                </a:solidFill>
              </a:rPr>
              <a:t> </a:t>
            </a:r>
            <a:r>
              <a:rPr lang="de-DE" sz="2400" b="1" dirty="0">
                <a:solidFill>
                  <a:srgbClr val="FF0000"/>
                </a:solidFill>
              </a:rPr>
              <a:t>2</a:t>
            </a:r>
            <a:r>
              <a:rPr lang="de-DE" sz="1100" b="1" dirty="0">
                <a:solidFill>
                  <a:srgbClr val="FF0000"/>
                </a:solidFill>
              </a:rPr>
              <a:t> </a:t>
            </a:r>
            <a:r>
              <a:rPr lang="de-DE" sz="2400" b="1" dirty="0">
                <a:solidFill>
                  <a:srgbClr val="FF0000"/>
                </a:solidFill>
                <a:latin typeface="Linux Biolinum O"/>
              </a:rPr>
              <a:t>θ</a:t>
            </a:r>
            <a:r>
              <a:rPr lang="de-DE" sz="1400" b="1" dirty="0">
                <a:solidFill>
                  <a:srgbClr val="FF0000"/>
                </a:solidFill>
              </a:rPr>
              <a:t>13</a:t>
            </a:r>
            <a:r>
              <a:rPr lang="de-DE" sz="2400" b="1" dirty="0">
                <a:solidFill>
                  <a:srgbClr val="FF0000"/>
                </a:solidFill>
              </a:rPr>
              <a:t> = </a:t>
            </a:r>
            <a:r>
              <a:rPr lang="de-DE" sz="2400" b="1" dirty="0" smtClean="0">
                <a:solidFill>
                  <a:srgbClr val="FF0000"/>
                </a:solidFill>
              </a:rPr>
              <a:t>0.095</a:t>
            </a:r>
            <a:r>
              <a:rPr lang="de-DE" sz="2400" b="1" baseline="30000" dirty="0" smtClean="0">
                <a:solidFill>
                  <a:srgbClr val="FF0000"/>
                </a:solidFill>
              </a:rPr>
              <a:t>               </a:t>
            </a:r>
            <a:r>
              <a:rPr lang="de-DE" sz="2400" b="1" dirty="0">
                <a:solidFill>
                  <a:srgbClr val="000090"/>
                </a:solidFill>
              </a:rPr>
              <a:t>(</a:t>
            </a:r>
            <a:r>
              <a:rPr lang="de-DE" sz="2400" b="1" baseline="30000" dirty="0" smtClean="0">
                <a:solidFill>
                  <a:srgbClr val="FF0000"/>
                </a:solidFill>
              </a:rPr>
              <a:t> </a:t>
            </a:r>
            <a:r>
              <a:rPr lang="de-DE" sz="2400" dirty="0" err="1" smtClean="0">
                <a:solidFill>
                  <a:srgbClr val="000090"/>
                </a:solidFill>
              </a:rPr>
              <a:t>stat+syst</a:t>
            </a:r>
            <a:r>
              <a:rPr lang="de-DE" sz="2400" dirty="0" smtClean="0">
                <a:solidFill>
                  <a:srgbClr val="000090"/>
                </a:solidFill>
              </a:rPr>
              <a:t>)</a:t>
            </a:r>
          </a:p>
          <a:p>
            <a:pPr>
              <a:buSzPct val="60000"/>
              <a:buFont typeface="Wingdings" charset="2"/>
              <a:buChar char="u"/>
            </a:pPr>
            <a:r>
              <a:rPr lang="de-DE" sz="2400" b="1" dirty="0" err="1" smtClean="0">
                <a:solidFill>
                  <a:srgbClr val="000090"/>
                </a:solidFill>
              </a:rPr>
              <a:t>Reactor</a:t>
            </a:r>
            <a:r>
              <a:rPr lang="de-DE" sz="2400" b="1" dirty="0" smtClean="0">
                <a:solidFill>
                  <a:srgbClr val="000090"/>
                </a:solidFill>
              </a:rPr>
              <a:t> Rate Modulation </a:t>
            </a:r>
            <a:r>
              <a:rPr lang="de-DE" sz="2400" b="1" dirty="0" err="1" smtClean="0">
                <a:solidFill>
                  <a:srgbClr val="000090"/>
                </a:solidFill>
              </a:rPr>
              <a:t>combined</a:t>
            </a:r>
            <a:r>
              <a:rPr lang="de-DE" sz="2400" b="1" dirty="0" smtClean="0">
                <a:solidFill>
                  <a:srgbClr val="000090"/>
                </a:solidFill>
              </a:rPr>
              <a:t> fit: </a:t>
            </a:r>
            <a:r>
              <a:rPr lang="de-DE" sz="2400" b="1" baseline="30000" dirty="0" smtClean="0">
                <a:solidFill>
                  <a:srgbClr val="FF0000"/>
                </a:solidFill>
              </a:rPr>
              <a:t>  </a:t>
            </a:r>
          </a:p>
          <a:p>
            <a:pPr>
              <a:buSzPct val="60000"/>
              <a:buFont typeface="Wingdings" charset="2"/>
              <a:buChar char="u"/>
            </a:pPr>
            <a:r>
              <a:rPr lang="de-DE" sz="2400" b="1" dirty="0" err="1" smtClean="0"/>
              <a:t>n</a:t>
            </a:r>
            <a:r>
              <a:rPr lang="de-DE" sz="2400" b="1" dirty="0" smtClean="0"/>
              <a:t>-H + </a:t>
            </a:r>
            <a:r>
              <a:rPr lang="de-DE" sz="2400" b="1" dirty="0" err="1" smtClean="0"/>
              <a:t>n-Gd</a:t>
            </a:r>
            <a:r>
              <a:rPr lang="de-DE" sz="2400" b="1" dirty="0" smtClean="0"/>
              <a:t> </a:t>
            </a:r>
            <a:r>
              <a:rPr lang="de-DE" sz="2400" dirty="0" err="1" smtClean="0"/>
              <a:t>result</a:t>
            </a:r>
            <a:r>
              <a:rPr lang="de-DE" sz="2400" dirty="0" smtClean="0"/>
              <a:t>  </a:t>
            </a:r>
            <a:r>
              <a:rPr lang="de-DE" sz="2400" b="1" dirty="0" smtClean="0">
                <a:solidFill>
                  <a:srgbClr val="FF0000"/>
                </a:solidFill>
              </a:rPr>
              <a:t>sin</a:t>
            </a:r>
            <a:r>
              <a:rPr lang="de-DE" sz="2400" b="1" dirty="0">
                <a:solidFill>
                  <a:srgbClr val="FF0000"/>
                </a:solidFill>
              </a:rPr>
              <a:t>²</a:t>
            </a:r>
            <a:r>
              <a:rPr lang="de-DE" sz="1100" b="1" dirty="0">
                <a:solidFill>
                  <a:srgbClr val="FF0000"/>
                </a:solidFill>
              </a:rPr>
              <a:t> </a:t>
            </a:r>
            <a:r>
              <a:rPr lang="de-DE" sz="2400" b="1" dirty="0">
                <a:solidFill>
                  <a:srgbClr val="FF0000"/>
                </a:solidFill>
              </a:rPr>
              <a:t>2</a:t>
            </a:r>
            <a:r>
              <a:rPr lang="de-DE" sz="1100" b="1" dirty="0">
                <a:solidFill>
                  <a:srgbClr val="FF0000"/>
                </a:solidFill>
              </a:rPr>
              <a:t> </a:t>
            </a:r>
            <a:r>
              <a:rPr lang="de-DE" sz="2400" b="1" dirty="0">
                <a:solidFill>
                  <a:srgbClr val="FF0000"/>
                </a:solidFill>
                <a:latin typeface="Linux Biolinum O"/>
              </a:rPr>
              <a:t>θ</a:t>
            </a:r>
            <a:r>
              <a:rPr lang="de-DE" sz="1400" b="1" dirty="0">
                <a:solidFill>
                  <a:srgbClr val="FF0000"/>
                </a:solidFill>
              </a:rPr>
              <a:t>13</a:t>
            </a:r>
            <a:r>
              <a:rPr lang="de-DE" sz="2400" b="1" dirty="0">
                <a:solidFill>
                  <a:srgbClr val="FF0000"/>
                </a:solidFill>
              </a:rPr>
              <a:t> = </a:t>
            </a:r>
            <a:r>
              <a:rPr lang="de-DE" sz="2400" b="1" dirty="0" smtClean="0">
                <a:solidFill>
                  <a:srgbClr val="FF0000"/>
                </a:solidFill>
              </a:rPr>
              <a:t>0.088 ± 0.33 </a:t>
            </a:r>
            <a:r>
              <a:rPr lang="de-DE" sz="2400" dirty="0" smtClean="0">
                <a:solidFill>
                  <a:srgbClr val="000090"/>
                </a:solidFill>
              </a:rPr>
              <a:t>(</a:t>
            </a:r>
            <a:r>
              <a:rPr lang="de-DE" sz="2400" dirty="0" err="1" smtClean="0">
                <a:solidFill>
                  <a:srgbClr val="000090"/>
                </a:solidFill>
              </a:rPr>
              <a:t>stat+syst</a:t>
            </a:r>
            <a:r>
              <a:rPr lang="de-DE" sz="2400" dirty="0" smtClean="0">
                <a:solidFill>
                  <a:srgbClr val="000090"/>
                </a:solidFill>
              </a:rPr>
              <a:t>)</a:t>
            </a:r>
            <a:r>
              <a:rPr lang="de-DE" sz="2400" baseline="30000" dirty="0" smtClean="0">
                <a:solidFill>
                  <a:srgbClr val="000090"/>
                </a:solidFill>
              </a:rPr>
              <a:t> </a:t>
            </a:r>
            <a:endParaRPr lang="de-DE" sz="2600" b="1" dirty="0">
              <a:solidFill>
                <a:srgbClr val="FF0000"/>
              </a:solidFill>
            </a:endParaRPr>
          </a:p>
          <a:p>
            <a:pPr lvl="0">
              <a:buNone/>
            </a:pPr>
            <a:endParaRPr lang="de-DE" sz="18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6072807" y="2555701"/>
            <a:ext cx="791955" cy="23231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algn="l" rtl="0" hangingPunct="0">
              <a:buNone/>
              <a:tabLst/>
            </a:pPr>
            <a:endParaRPr lang="de-DE" sz="1600" b="1" dirty="0">
              <a:solidFill>
                <a:srgbClr val="FF0000"/>
              </a:solidFill>
              <a:latin typeface="Linux Biolinum O" pitchFamily="2"/>
              <a:ea typeface="Linux Biolinum O"/>
              <a:cs typeface="Linux Biolinum O"/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34</a:t>
            </a:fld>
            <a:endParaRPr lang="de-DE" dirty="0"/>
          </a:p>
        </p:txBody>
      </p:sp>
      <p:sp>
        <p:nvSpPr>
          <p:cNvPr id="14" name="TextBox 13"/>
          <p:cNvSpPr txBox="1"/>
          <p:nvPr/>
        </p:nvSpPr>
        <p:spPr>
          <a:xfrm>
            <a:off x="5246927" y="5333816"/>
            <a:ext cx="82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+0.038    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91223" y="5580037"/>
            <a:ext cx="78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-0.039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dirty="0"/>
              <a:t>Double </a:t>
            </a:r>
            <a:r>
              <a:rPr lang="de-DE" dirty="0" err="1"/>
              <a:t>Chooz</a:t>
            </a:r>
            <a:r>
              <a:rPr lang="de-DE" dirty="0"/>
              <a:t> </a:t>
            </a:r>
            <a:r>
              <a:rPr lang="de-DE" i="1" dirty="0" smtClean="0"/>
              <a:t>θ</a:t>
            </a:r>
            <a:r>
              <a:rPr lang="de-DE" sz="2400" dirty="0" smtClean="0"/>
              <a:t>13</a:t>
            </a:r>
            <a:r>
              <a:rPr lang="de-DE" dirty="0"/>
              <a:t> </a:t>
            </a:r>
            <a:r>
              <a:rPr lang="de-DE" dirty="0" err="1" smtClean="0"/>
              <a:t>outlook</a:t>
            </a:r>
            <a:endParaRPr lang="de-DE" dirty="0"/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4778419" y="1440000"/>
            <a:ext cx="5038803" cy="3203934"/>
          </a:xfrm>
        </p:spPr>
        <p:txBody>
          <a:bodyPr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>
              <a:buNone/>
            </a:pPr>
            <a:r>
              <a:rPr lang="de-DE" sz="2600" b="1" u="sng" dirty="0"/>
              <a:t>2-detector </a:t>
            </a:r>
            <a:r>
              <a:rPr lang="de-DE" sz="2600" b="1" u="sng" dirty="0" err="1"/>
              <a:t>phase</a:t>
            </a:r>
            <a:endParaRPr lang="de-DE" sz="2600" b="1" u="sng" dirty="0"/>
          </a:p>
          <a:p>
            <a:pPr lvl="0"/>
            <a:r>
              <a:rPr lang="de-DE" sz="2600" dirty="0" err="1"/>
              <a:t>Near</a:t>
            </a:r>
            <a:r>
              <a:rPr lang="de-DE" sz="2600" dirty="0"/>
              <a:t> </a:t>
            </a:r>
            <a:r>
              <a:rPr lang="de-DE" sz="2600" dirty="0" err="1"/>
              <a:t>detector</a:t>
            </a:r>
            <a:r>
              <a:rPr lang="de-DE" sz="2600" dirty="0"/>
              <a:t> </a:t>
            </a:r>
            <a:r>
              <a:rPr lang="de-DE" sz="2600" dirty="0" err="1"/>
              <a:t>completed</a:t>
            </a:r>
            <a:endParaRPr lang="de-DE" sz="2600" dirty="0"/>
          </a:p>
          <a:p>
            <a:pPr lvl="0"/>
            <a:r>
              <a:rPr lang="de-DE" sz="2600" dirty="0" err="1"/>
              <a:t>Taking</a:t>
            </a:r>
            <a:r>
              <a:rPr lang="de-DE" sz="2600" dirty="0"/>
              <a:t> </a:t>
            </a:r>
            <a:r>
              <a:rPr lang="de-DE" sz="2600" dirty="0" err="1"/>
              <a:t>data</a:t>
            </a:r>
            <a:r>
              <a:rPr lang="de-DE" sz="2600" dirty="0"/>
              <a:t> </a:t>
            </a:r>
            <a:r>
              <a:rPr lang="de-DE" sz="2600" dirty="0" err="1"/>
              <a:t>since</a:t>
            </a:r>
            <a:r>
              <a:rPr lang="de-DE" sz="2600" dirty="0"/>
              <a:t> </a:t>
            </a:r>
            <a:r>
              <a:rPr lang="de-DE" sz="2600" dirty="0" err="1"/>
              <a:t>January</a:t>
            </a:r>
            <a:r>
              <a:rPr lang="de-DE" sz="2600" dirty="0"/>
              <a:t> 2015</a:t>
            </a:r>
          </a:p>
          <a:p>
            <a:pPr lvl="0"/>
            <a:r>
              <a:rPr lang="de-DE" sz="2600" dirty="0" err="1"/>
              <a:t>Prospect</a:t>
            </a:r>
            <a:r>
              <a:rPr lang="de-DE" sz="2600" dirty="0"/>
              <a:t> </a:t>
            </a:r>
            <a:r>
              <a:rPr lang="de-DE" sz="2600" dirty="0" err="1"/>
              <a:t>to</a:t>
            </a:r>
            <a:r>
              <a:rPr lang="de-DE" sz="2600" dirty="0"/>
              <a:t> </a:t>
            </a:r>
            <a:r>
              <a:rPr lang="de-DE" sz="2600" dirty="0" err="1"/>
              <a:t>lower</a:t>
            </a:r>
            <a:r>
              <a:rPr lang="de-DE" sz="2600" dirty="0"/>
              <a:t> 1</a:t>
            </a:r>
            <a:r>
              <a:rPr lang="de-DE" sz="2600" dirty="0">
                <a:latin typeface="Linux Biolinum O"/>
              </a:rPr>
              <a:t>σ</a:t>
            </a:r>
            <a:r>
              <a:rPr lang="de-DE" sz="2600" dirty="0"/>
              <a:t>-uncertainty </a:t>
            </a:r>
            <a:r>
              <a:rPr lang="de-DE" sz="2600" dirty="0" err="1"/>
              <a:t>to</a:t>
            </a:r>
            <a:r>
              <a:rPr lang="de-DE" sz="2600" dirty="0"/>
              <a:t> </a:t>
            </a:r>
            <a:r>
              <a:rPr lang="de-DE" sz="2600" dirty="0" err="1"/>
              <a:t>below</a:t>
            </a:r>
            <a:r>
              <a:rPr lang="de-DE" sz="2600" dirty="0"/>
              <a:t> 10</a:t>
            </a:r>
            <a:r>
              <a:rPr lang="de-DE" sz="2600" dirty="0" smtClean="0"/>
              <a:t>%         in 3 </a:t>
            </a:r>
            <a:r>
              <a:rPr lang="de-DE" sz="2600" dirty="0" err="1" smtClean="0"/>
              <a:t>years</a:t>
            </a:r>
            <a:r>
              <a:rPr lang="de-DE" sz="2600" dirty="0"/>
              <a:t>.</a:t>
            </a:r>
          </a:p>
          <a:p>
            <a:pPr lvl="0"/>
            <a:endParaRPr lang="de-DE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32707" y="1331565"/>
            <a:ext cx="4303072" cy="3256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704253" y="4427909"/>
            <a:ext cx="6992749" cy="280831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aixaDeTexto 5"/>
          <p:cNvSpPr txBox="1"/>
          <p:nvPr/>
        </p:nvSpPr>
        <p:spPr>
          <a:xfrm>
            <a:off x="6406379" y="7020360"/>
            <a:ext cx="1938023" cy="30632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0" i="0" u="none" strike="noStrike" kern="1200">
                <a:ln>
                  <a:noFill/>
                </a:ln>
                <a:solidFill>
                  <a:srgbClr val="808080"/>
                </a:solidFill>
                <a:latin typeface="Linux Biolinum O" pitchFamily="18"/>
                <a:ea typeface="DejaVu Sans" pitchFamily="2"/>
                <a:cs typeface="Lohit Hindi" pitchFamily="2"/>
              </a:rPr>
              <a:t>J. Castano, WIN 2015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7194731" y="6960240"/>
            <a:ext cx="263526" cy="295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0" i="0" u="none" strike="noStrike" kern="1200">
                <a:ln>
                  <a:noFill/>
                </a:ln>
                <a:solidFill>
                  <a:srgbClr val="808080"/>
                </a:solidFill>
                <a:latin typeface="Linux Biolinum O" pitchFamily="18"/>
                <a:ea typeface="DejaVu Sans" pitchFamily="2"/>
                <a:cs typeface="Lohit Hindi" pitchFamily="2"/>
              </a:rPr>
              <a:t>~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35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i="1"/>
              <a:t>θ</a:t>
            </a:r>
            <a:r>
              <a:rPr lang="de-DE" sz="2400"/>
              <a:t>13</a:t>
            </a:r>
            <a:r>
              <a:rPr lang="de-DE"/>
              <a:t> Summary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264142" y="1032839"/>
            <a:ext cx="7456473" cy="63471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36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99594" y="3390840"/>
            <a:ext cx="8985924" cy="7786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>
              <a:buNone/>
            </a:pPr>
            <a:r>
              <a:rPr lang="de-DE"/>
              <a:t>Thank you for your attention!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D8B3D2D4-3986-40AE-91D6-953C9C4FC24C}" type="slidenum">
              <a:rPr lang="de-DE" smtClean="0"/>
              <a:t>37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99594" y="3390840"/>
            <a:ext cx="8985924" cy="7786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>
              <a:buNone/>
            </a:pPr>
            <a:r>
              <a:rPr lang="de-DE"/>
              <a:t>New Results Beyond </a:t>
            </a:r>
            <a:r>
              <a:rPr lang="de-DE" i="1"/>
              <a:t>θ</a:t>
            </a:r>
            <a:r>
              <a:rPr lang="de-DE" sz="2400"/>
              <a:t>13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38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99594" y="301680"/>
            <a:ext cx="8985924" cy="7786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Spectral Distortion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8437" y="3096000"/>
            <a:ext cx="2942651" cy="34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ixaDeTexto 3"/>
          <p:cNvSpPr txBox="1"/>
          <p:nvPr/>
        </p:nvSpPr>
        <p:spPr>
          <a:xfrm>
            <a:off x="4854018" y="1879922"/>
            <a:ext cx="4381881" cy="8560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rtl="0" hangingPunct="0"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/>
              <a:t>Appears in Gd and H analyses alike</a:t>
            </a:r>
          </a:p>
          <a:p>
            <a:pPr lvl="0" rtl="0" hangingPunct="0"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>
                <a:solidFill>
                  <a:srgbClr val="FF9900"/>
                </a:solidFill>
              </a:rPr>
              <a:t>Measurement of </a:t>
            </a:r>
            <a:r>
              <a:rPr lang="de-DE" sz="2200">
                <a:solidFill>
                  <a:srgbClr val="FF9900"/>
                </a:solidFill>
                <a:latin typeface="Linux Biolinum O"/>
                <a:ea typeface="Linux Biolinum O"/>
                <a:cs typeface="Linux Biolinum O"/>
              </a:rPr>
              <a:t>θ</a:t>
            </a:r>
            <a:r>
              <a:rPr lang="de-DE" sz="2200" baseline="-25000">
                <a:solidFill>
                  <a:srgbClr val="FF9900"/>
                </a:solidFill>
              </a:rPr>
              <a:t>13</a:t>
            </a:r>
            <a:r>
              <a:rPr lang="de-DE" sz="2200">
                <a:solidFill>
                  <a:srgbClr val="FF9900"/>
                </a:solidFill>
              </a:rPr>
              <a:t> is not affected!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812555" y="3960000"/>
            <a:ext cx="4343012" cy="248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138066" y="3388680"/>
            <a:ext cx="2710148" cy="32137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aixaDeTexto 6"/>
          <p:cNvSpPr txBox="1"/>
          <p:nvPr/>
        </p:nvSpPr>
        <p:spPr>
          <a:xfrm>
            <a:off x="962816" y="6623999"/>
            <a:ext cx="1580052" cy="36787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Daya Bay ND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4100883" y="6624363"/>
            <a:ext cx="1248094" cy="3661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RENO ND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7131970" y="6624360"/>
            <a:ext cx="2016470" cy="36787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Double Chooz FD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356598" y="1260000"/>
            <a:ext cx="9449858" cy="1980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6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„5 MeV bump“ observed in all three experiments (in ND and FD)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Events have IBD characteristics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Correlation with reactor power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→ consistent with feature in PWR neutrino spectra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39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2"/>
          <p:cNvSpPr>
            <a:spLocks noGrp="1" noChangeArrowheads="1"/>
          </p:cNvSpPr>
          <p:nvPr>
            <p:ph type="title"/>
          </p:nvPr>
        </p:nvSpPr>
        <p:spPr>
          <a:xfrm>
            <a:off x="511405" y="78750"/>
            <a:ext cx="8914028" cy="671971"/>
          </a:xfrm>
        </p:spPr>
        <p:txBody>
          <a:bodyPr/>
          <a:lstStyle/>
          <a:p>
            <a:pPr eaLnBrk="1" hangingPunct="1"/>
            <a:r>
              <a:rPr lang="pt-BR" altLang="pt-BR" sz="3100" b="1">
                <a:latin typeface="Arial" pitchFamily="34" charset="0"/>
                <a:ea typeface="ＭＳ Ｐゴシック" pitchFamily="34" charset="-128"/>
              </a:rPr>
              <a:t>Neutrino Oscillations: open questions 2010</a:t>
            </a:r>
            <a:endParaRPr lang="en-US" altLang="pt-BR" sz="3100" b="1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2162" name="Rectangle 3"/>
          <p:cNvSpPr>
            <a:spLocks noGrp="1" noChangeArrowheads="1"/>
          </p:cNvSpPr>
          <p:nvPr>
            <p:ph idx="1"/>
          </p:nvPr>
        </p:nvSpPr>
        <p:spPr>
          <a:xfrm>
            <a:off x="1187498" y="951961"/>
            <a:ext cx="4118968" cy="1875919"/>
          </a:xfrm>
          <a:solidFill>
            <a:srgbClr val="FFC000"/>
          </a:solidFill>
        </p:spPr>
        <p:txBody>
          <a:bodyPr/>
          <a:lstStyle/>
          <a:p>
            <a:pPr lvl="1" eaLnBrk="1" hangingPunct="1">
              <a:lnSpc>
                <a:spcPct val="80000"/>
              </a:lnSpc>
            </a:pPr>
            <a:r>
              <a:rPr lang="pt-BR" altLang="pt-BR" sz="2600">
                <a:latin typeface="Arial" pitchFamily="34" charset="0"/>
                <a:ea typeface="ＭＳ Ｐゴシック" pitchFamily="34" charset="-128"/>
              </a:rPr>
              <a:t>Size of </a:t>
            </a:r>
            <a:r>
              <a:rPr lang="el-GR" altLang="pt-BR" sz="2600">
                <a:latin typeface="Arial" pitchFamily="34" charset="0"/>
                <a:ea typeface="ＭＳ Ｐゴシック" pitchFamily="34" charset="-128"/>
              </a:rPr>
              <a:t>θ</a:t>
            </a:r>
            <a:r>
              <a:rPr lang="pt-BR" altLang="pt-BR" sz="2600" baseline="-25000">
                <a:latin typeface="Arial" pitchFamily="34" charset="0"/>
                <a:ea typeface="ＭＳ Ｐゴシック" pitchFamily="34" charset="-128"/>
              </a:rPr>
              <a:t>13</a:t>
            </a:r>
            <a:endParaRPr lang="el-GR" altLang="pt-BR" sz="2600" baseline="-25000">
              <a:latin typeface="Arial" pitchFamily="34" charset="0"/>
              <a:ea typeface="ＭＳ Ｐゴシック" pitchFamily="34" charset="-128"/>
            </a:endParaRPr>
          </a:p>
          <a:p>
            <a:pPr lvl="1" eaLnBrk="1" hangingPunct="1">
              <a:lnSpc>
                <a:spcPct val="80000"/>
              </a:lnSpc>
            </a:pPr>
            <a:r>
              <a:rPr lang="pt-BR" altLang="pt-BR" sz="2600">
                <a:latin typeface="Arial" pitchFamily="34" charset="0"/>
                <a:ea typeface="ＭＳ Ｐゴシック" pitchFamily="34" charset="-128"/>
              </a:rPr>
              <a:t>CP violaton effects </a:t>
            </a:r>
          </a:p>
          <a:p>
            <a:pPr lvl="1" eaLnBrk="1" hangingPunct="1">
              <a:lnSpc>
                <a:spcPct val="80000"/>
              </a:lnSpc>
            </a:pPr>
            <a:r>
              <a:rPr lang="pt-BR" altLang="pt-BR" sz="2600">
                <a:latin typeface="Arial" pitchFamily="34" charset="0"/>
                <a:ea typeface="ＭＳ Ｐゴシック" pitchFamily="34" charset="-128"/>
              </a:rPr>
              <a:t>Mass hierarchy</a:t>
            </a:r>
          </a:p>
          <a:p>
            <a:pPr lvl="1" eaLnBrk="1" hangingPunct="1">
              <a:lnSpc>
                <a:spcPct val="80000"/>
              </a:lnSpc>
            </a:pPr>
            <a:r>
              <a:rPr lang="pt-BR" altLang="pt-BR" sz="2600">
                <a:latin typeface="Arial" pitchFamily="34" charset="0"/>
                <a:ea typeface="ＭＳ Ｐゴシック" pitchFamily="34" charset="-128"/>
              </a:rPr>
              <a:t>Absolute mass scale</a:t>
            </a:r>
          </a:p>
          <a:p>
            <a:pPr lvl="1" eaLnBrk="1" hangingPunct="1">
              <a:lnSpc>
                <a:spcPct val="80000"/>
              </a:lnSpc>
            </a:pPr>
            <a:endParaRPr lang="pt-BR" altLang="pt-BR" sz="2200"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4608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738636"/>
            <a:ext cx="6331005" cy="3743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608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334" y="1000961"/>
            <a:ext cx="3214042" cy="3923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6089" name="Text Box 6"/>
          <p:cNvSpPr txBox="1">
            <a:spLocks noChangeArrowheads="1"/>
          </p:cNvSpPr>
          <p:nvPr/>
        </p:nvSpPr>
        <p:spPr bwMode="auto">
          <a:xfrm>
            <a:off x="7572243" y="699973"/>
            <a:ext cx="2413133" cy="378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00794" tIns="50397" rIns="100794" bIns="50397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/>
              <a:t>arxiv:0812.3161</a:t>
            </a:r>
          </a:p>
        </p:txBody>
      </p:sp>
      <p:pic>
        <p:nvPicPr>
          <p:cNvPr id="46090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546469"/>
            <a:ext cx="6334472" cy="649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6091" name="Line 8"/>
          <p:cNvSpPr>
            <a:spLocks noChangeShapeType="1"/>
          </p:cNvSpPr>
          <p:nvPr/>
        </p:nvSpPr>
        <p:spPr bwMode="auto">
          <a:xfrm flipV="1">
            <a:off x="9402895" y="3695841"/>
            <a:ext cx="0" cy="7559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00794" tIns="50397" rIns="100794" bIns="50397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pic>
        <p:nvPicPr>
          <p:cNvPr id="46092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326"/>
          <a:stretch>
            <a:fillRect/>
          </a:stretch>
        </p:blipFill>
        <p:spPr bwMode="auto">
          <a:xfrm>
            <a:off x="6773068" y="5116783"/>
            <a:ext cx="3212309" cy="174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7DE6BD88-1411-4B22-9170-30962169D769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533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99594" y="301680"/>
            <a:ext cx="8985924" cy="7786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Spectral Distortion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356598" y="1303920"/>
            <a:ext cx="9449858" cy="1879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Possible SM explanations are available [e.g. PR D 92, 033015 (2015)]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Non-fission contributions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Forbidden transitions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U-238 fission daughters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4854018" y="1879919"/>
            <a:ext cx="4381881" cy="13600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rtl="0" hangingPunct="0"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/>
              <a:t>PWR neutron spectrum</a:t>
            </a:r>
          </a:p>
          <a:p>
            <a:pPr lvl="0" rtl="0" hangingPunct="0"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/>
              <a:t>Possible error in original measurement at ILL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49620" y="3348000"/>
            <a:ext cx="9449858" cy="11160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Need for new reactor neutrino experiments with different reactor types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351411" y="3826079"/>
            <a:ext cx="5282293" cy="31932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40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Conclusions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168151" y="1332205"/>
            <a:ext cx="9745216" cy="5760000"/>
          </a:xfrm>
        </p:spPr>
        <p:txBody>
          <a:bodyPr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>
              <a:buNone/>
            </a:pPr>
            <a:r>
              <a:rPr lang="de-DE" sz="2200" b="1" dirty="0" err="1"/>
              <a:t>Improved</a:t>
            </a:r>
            <a:r>
              <a:rPr lang="de-DE" sz="2200" b="1" dirty="0"/>
              <a:t> </a:t>
            </a:r>
            <a:r>
              <a:rPr lang="de-DE" sz="2200" b="1" dirty="0" err="1"/>
              <a:t>results</a:t>
            </a:r>
            <a:r>
              <a:rPr lang="de-DE" sz="2200" b="1" dirty="0"/>
              <a:t> </a:t>
            </a:r>
            <a:r>
              <a:rPr lang="de-DE" sz="2200" b="1" dirty="0" err="1"/>
              <a:t>for</a:t>
            </a:r>
            <a:r>
              <a:rPr lang="de-DE" sz="2200" b="1" dirty="0"/>
              <a:t> </a:t>
            </a:r>
            <a:r>
              <a:rPr lang="de-DE" sz="2200" b="1" dirty="0">
                <a:latin typeface="Linux Biolinum O"/>
              </a:rPr>
              <a:t>θ</a:t>
            </a:r>
            <a:r>
              <a:rPr lang="de-DE" sz="2200" b="1" baseline="-25000" dirty="0"/>
              <a:t>13</a:t>
            </a:r>
            <a:r>
              <a:rPr lang="de-DE" sz="2200" b="1" dirty="0"/>
              <a:t> (all </a:t>
            </a:r>
            <a:r>
              <a:rPr lang="de-DE" sz="2200" b="1" dirty="0" err="1"/>
              <a:t>compatible</a:t>
            </a:r>
            <a:r>
              <a:rPr lang="de-DE" sz="2200" b="1" dirty="0"/>
              <a:t>)</a:t>
            </a:r>
          </a:p>
          <a:p>
            <a:pPr lvl="0"/>
            <a:r>
              <a:rPr lang="de-DE" sz="1800" dirty="0" err="1"/>
              <a:t>Daya</a:t>
            </a:r>
            <a:r>
              <a:rPr lang="de-DE" sz="1800" dirty="0"/>
              <a:t> Bay: </a:t>
            </a:r>
            <a:r>
              <a:rPr lang="de-DE" sz="1800" dirty="0" smtClean="0"/>
              <a:t>        </a:t>
            </a:r>
            <a:r>
              <a:rPr lang="de-DE" sz="1800" dirty="0" smtClean="0">
                <a:solidFill>
                  <a:srgbClr val="FF0000"/>
                </a:solidFill>
              </a:rPr>
              <a:t>sin</a:t>
            </a:r>
            <a:r>
              <a:rPr lang="de-DE" sz="1800" dirty="0">
                <a:solidFill>
                  <a:srgbClr val="FF0000"/>
                </a:solidFill>
              </a:rPr>
              <a:t>² 2</a:t>
            </a:r>
            <a:r>
              <a:rPr lang="de-DE" sz="1800" dirty="0">
                <a:solidFill>
                  <a:srgbClr val="FF0000"/>
                </a:solidFill>
                <a:latin typeface="Linux Biolinum O"/>
              </a:rPr>
              <a:t>θ</a:t>
            </a:r>
            <a:r>
              <a:rPr lang="de-DE" sz="1800" baseline="-25000" dirty="0">
                <a:solidFill>
                  <a:srgbClr val="FF0000"/>
                </a:solidFill>
              </a:rPr>
              <a:t>13</a:t>
            </a:r>
            <a:r>
              <a:rPr lang="de-DE" sz="1800" dirty="0">
                <a:solidFill>
                  <a:srgbClr val="FF0000"/>
                </a:solidFill>
              </a:rPr>
              <a:t> = 0.084 </a:t>
            </a:r>
            <a:r>
              <a:rPr lang="pt-BR" altLang="ja-JP" sz="1800" dirty="0">
                <a:solidFill>
                  <a:srgbClr val="FF0000"/>
                </a:solidFill>
                <a:latin typeface="Linux Biolinum O"/>
              </a:rPr>
              <a:t>±</a:t>
            </a:r>
            <a:r>
              <a:rPr lang="de-DE" sz="1800" dirty="0">
                <a:solidFill>
                  <a:srgbClr val="FF0000"/>
                </a:solidFill>
              </a:rPr>
              <a:t> 0.005</a:t>
            </a:r>
            <a:r>
              <a:rPr lang="de-DE" sz="1800" dirty="0"/>
              <a:t> (</a:t>
            </a:r>
            <a:r>
              <a:rPr lang="de-DE" sz="1800" dirty="0" err="1"/>
              <a:t>n-Gd</a:t>
            </a:r>
            <a:r>
              <a:rPr lang="de-DE" sz="1800" dirty="0"/>
              <a:t> R+S),  also </a:t>
            </a:r>
            <a:r>
              <a:rPr lang="de-DE" sz="1800" dirty="0">
                <a:solidFill>
                  <a:srgbClr val="FF0000"/>
                </a:solidFill>
              </a:rPr>
              <a:t>|</a:t>
            </a:r>
            <a:r>
              <a:rPr lang="de-DE" sz="1800" dirty="0">
                <a:solidFill>
                  <a:srgbClr val="FF0000"/>
                </a:solidFill>
                <a:latin typeface="Linux Biolinum O"/>
              </a:rPr>
              <a:t>Δ</a:t>
            </a:r>
            <a:r>
              <a:rPr lang="de-DE" sz="1800" dirty="0">
                <a:solidFill>
                  <a:srgbClr val="FF0000"/>
                </a:solidFill>
              </a:rPr>
              <a:t>m²</a:t>
            </a:r>
            <a:r>
              <a:rPr lang="de-DE" sz="1200" dirty="0">
                <a:solidFill>
                  <a:srgbClr val="FF0000"/>
                </a:solidFill>
              </a:rPr>
              <a:t>ee</a:t>
            </a:r>
            <a:r>
              <a:rPr lang="de-DE" sz="1800" dirty="0">
                <a:solidFill>
                  <a:srgbClr val="FF0000"/>
                </a:solidFill>
              </a:rPr>
              <a:t>| = (2.42 </a:t>
            </a:r>
            <a:r>
              <a:rPr lang="pt-BR" altLang="ja-JP" sz="1800" dirty="0">
                <a:solidFill>
                  <a:srgbClr val="FF0000"/>
                </a:solidFill>
                <a:latin typeface="Linux Biolinum O"/>
              </a:rPr>
              <a:t>± 0.11)·10</a:t>
            </a:r>
            <a:r>
              <a:rPr lang="de-DE" sz="1800" baseline="30000" dirty="0">
                <a:solidFill>
                  <a:srgbClr val="FF0000"/>
                </a:solidFill>
                <a:latin typeface="Linux Biolinum O"/>
              </a:rPr>
              <a:t>-3</a:t>
            </a:r>
            <a:r>
              <a:rPr lang="de-DE" sz="1800" dirty="0">
                <a:solidFill>
                  <a:srgbClr val="FF0000"/>
                </a:solidFill>
                <a:latin typeface="Linux Biolinum O"/>
              </a:rPr>
              <a:t> eV²</a:t>
            </a:r>
          </a:p>
          <a:p>
            <a:pPr lvl="0"/>
            <a:r>
              <a:rPr lang="de-DE" sz="1800" dirty="0"/>
              <a:t>Double </a:t>
            </a:r>
            <a:r>
              <a:rPr lang="de-DE" sz="1800" dirty="0" err="1"/>
              <a:t>Chooz</a:t>
            </a:r>
            <a:r>
              <a:rPr lang="de-DE" sz="1800" dirty="0"/>
              <a:t>: </a:t>
            </a:r>
            <a:r>
              <a:rPr lang="de-DE" sz="1800" dirty="0" smtClean="0"/>
              <a:t> </a:t>
            </a:r>
            <a:r>
              <a:rPr lang="de-DE" sz="1800" dirty="0" smtClean="0">
                <a:solidFill>
                  <a:srgbClr val="FF0000"/>
                </a:solidFill>
              </a:rPr>
              <a:t>sin</a:t>
            </a:r>
            <a:r>
              <a:rPr lang="de-DE" sz="1800" dirty="0">
                <a:solidFill>
                  <a:srgbClr val="FF0000"/>
                </a:solidFill>
              </a:rPr>
              <a:t>² </a:t>
            </a:r>
            <a:r>
              <a:rPr lang="de-DE" sz="1800" dirty="0" smtClean="0">
                <a:solidFill>
                  <a:srgbClr val="FF0000"/>
                </a:solidFill>
              </a:rPr>
              <a:t>2</a:t>
            </a:r>
            <a:r>
              <a:rPr lang="de-DE" sz="1800" dirty="0" smtClean="0">
                <a:solidFill>
                  <a:srgbClr val="FF0000"/>
                </a:solidFill>
                <a:latin typeface="Linux Biolinum O"/>
              </a:rPr>
              <a:t>θ</a:t>
            </a:r>
            <a:r>
              <a:rPr lang="de-DE" sz="1800" baseline="-25000" dirty="0" smtClean="0">
                <a:solidFill>
                  <a:srgbClr val="FF0000"/>
                </a:solidFill>
              </a:rPr>
              <a:t>13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>
                <a:solidFill>
                  <a:srgbClr val="FF0000"/>
                </a:solidFill>
              </a:rPr>
              <a:t>= </a:t>
            </a:r>
            <a:r>
              <a:rPr lang="de-DE" sz="1800" dirty="0" smtClean="0">
                <a:solidFill>
                  <a:srgbClr val="FF0000"/>
                </a:solidFill>
              </a:rPr>
              <a:t>0.088 </a:t>
            </a:r>
            <a:r>
              <a:rPr lang="pt-BR" altLang="ja-JP" sz="1800" dirty="0">
                <a:solidFill>
                  <a:srgbClr val="FF0000"/>
                </a:solidFill>
                <a:latin typeface="Linux Biolinum O"/>
              </a:rPr>
              <a:t>±</a:t>
            </a:r>
            <a:r>
              <a:rPr lang="de-DE" sz="1800" dirty="0">
                <a:solidFill>
                  <a:srgbClr val="FF0000"/>
                </a:solidFill>
              </a:rPr>
              <a:t> 0.033</a:t>
            </a:r>
            <a:r>
              <a:rPr lang="de-DE" sz="1800" dirty="0"/>
              <a:t> (RRM </a:t>
            </a:r>
            <a:r>
              <a:rPr lang="de-DE" sz="1800" dirty="0" err="1"/>
              <a:t>Gd+H</a:t>
            </a:r>
            <a:r>
              <a:rPr lang="de-DE" sz="1800" dirty="0"/>
              <a:t>)</a:t>
            </a:r>
          </a:p>
          <a:p>
            <a:pPr lvl="0"/>
            <a:r>
              <a:rPr lang="de-DE" sz="1800" dirty="0"/>
              <a:t>RENO: 	 </a:t>
            </a:r>
            <a:r>
              <a:rPr lang="de-DE" sz="1800" dirty="0" smtClean="0"/>
              <a:t>  </a:t>
            </a:r>
            <a:r>
              <a:rPr lang="de-DE" sz="1800" dirty="0" smtClean="0">
                <a:solidFill>
                  <a:srgbClr val="FF0000"/>
                </a:solidFill>
              </a:rPr>
              <a:t>sin</a:t>
            </a:r>
            <a:r>
              <a:rPr lang="de-DE" sz="1800" dirty="0">
                <a:solidFill>
                  <a:srgbClr val="FF0000"/>
                </a:solidFill>
              </a:rPr>
              <a:t>² 2</a:t>
            </a:r>
            <a:r>
              <a:rPr lang="de-DE" sz="1800" dirty="0">
                <a:solidFill>
                  <a:srgbClr val="FF0000"/>
                </a:solidFill>
                <a:latin typeface="Linux Biolinum O"/>
              </a:rPr>
              <a:t>θ</a:t>
            </a:r>
            <a:r>
              <a:rPr lang="de-DE" sz="1800" baseline="-25000" dirty="0">
                <a:solidFill>
                  <a:srgbClr val="FF0000"/>
                </a:solidFill>
              </a:rPr>
              <a:t>13</a:t>
            </a:r>
            <a:r>
              <a:rPr lang="de-DE" sz="1800" dirty="0">
                <a:solidFill>
                  <a:srgbClr val="FF0000"/>
                </a:solidFill>
              </a:rPr>
              <a:t> = 0.087 </a:t>
            </a:r>
            <a:r>
              <a:rPr lang="pt-BR" altLang="ja-JP" sz="1800" dirty="0">
                <a:solidFill>
                  <a:srgbClr val="FF0000"/>
                </a:solidFill>
                <a:latin typeface="Linux Biolinum O"/>
              </a:rPr>
              <a:t>±</a:t>
            </a:r>
            <a:r>
              <a:rPr lang="de-DE" sz="1800" dirty="0">
                <a:solidFill>
                  <a:srgbClr val="FF0000"/>
                </a:solidFill>
              </a:rPr>
              <a:t> 0.016</a:t>
            </a:r>
            <a:r>
              <a:rPr lang="de-DE" sz="1800" dirty="0"/>
              <a:t> (</a:t>
            </a:r>
            <a:r>
              <a:rPr lang="de-DE" sz="1800" dirty="0" err="1"/>
              <a:t>n-Gd</a:t>
            </a:r>
            <a:r>
              <a:rPr lang="de-DE" sz="1800" dirty="0"/>
              <a:t> R)</a:t>
            </a:r>
          </a:p>
          <a:p>
            <a:pPr lvl="0">
              <a:buNone/>
            </a:pPr>
            <a:r>
              <a:rPr lang="de-DE" sz="2200" b="1" dirty="0"/>
              <a:t>Further </a:t>
            </a:r>
            <a:r>
              <a:rPr lang="de-DE" sz="2200" b="1" dirty="0" err="1"/>
              <a:t>improvements</a:t>
            </a:r>
            <a:r>
              <a:rPr lang="de-DE" sz="2200" b="1" dirty="0"/>
              <a:t> </a:t>
            </a:r>
            <a:r>
              <a:rPr lang="de-DE" sz="2200" b="1" dirty="0" err="1"/>
              <a:t>expected</a:t>
            </a:r>
            <a:endParaRPr lang="de-DE" sz="2200" b="1" dirty="0"/>
          </a:p>
          <a:p>
            <a:pPr marL="0" lvl="0" indent="0"/>
            <a:r>
              <a:rPr lang="de-DE" sz="1800" dirty="0"/>
              <a:t>General </a:t>
            </a:r>
            <a:r>
              <a:rPr lang="de-DE" sz="1800" dirty="0" err="1"/>
              <a:t>improvements</a:t>
            </a:r>
            <a:r>
              <a:rPr lang="de-DE" sz="1800" dirty="0"/>
              <a:t> in </a:t>
            </a:r>
            <a:r>
              <a:rPr lang="de-DE" sz="1800" dirty="0" err="1"/>
              <a:t>data</a:t>
            </a:r>
            <a:r>
              <a:rPr lang="de-DE" sz="1800" dirty="0"/>
              <a:t> </a:t>
            </a:r>
            <a:r>
              <a:rPr lang="de-DE" sz="1800" dirty="0" err="1"/>
              <a:t>analysis</a:t>
            </a:r>
            <a:r>
              <a:rPr lang="de-DE" sz="1800" dirty="0"/>
              <a:t>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/>
              <a:t>understanding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BG</a:t>
            </a:r>
          </a:p>
          <a:p>
            <a:pPr marL="0" lvl="0" indent="0"/>
            <a:r>
              <a:rPr lang="de-DE" sz="1800" dirty="0"/>
              <a:t>DC will </a:t>
            </a:r>
            <a:r>
              <a:rPr lang="de-DE" sz="1800" dirty="0" err="1"/>
              <a:t>start</a:t>
            </a:r>
            <a:r>
              <a:rPr lang="de-DE" sz="1800" dirty="0"/>
              <a:t> 2-detector </a:t>
            </a:r>
            <a:r>
              <a:rPr lang="de-DE" sz="1800" dirty="0" err="1"/>
              <a:t>phase</a:t>
            </a:r>
            <a:endParaRPr lang="de-DE" sz="1800" dirty="0"/>
          </a:p>
          <a:p>
            <a:pPr marL="0" lvl="0" indent="0"/>
            <a:r>
              <a:rPr lang="de-DE" sz="1800" dirty="0"/>
              <a:t>RENO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preparing</a:t>
            </a:r>
            <a:r>
              <a:rPr lang="de-DE" sz="1800" dirty="0"/>
              <a:t> R+S </a:t>
            </a:r>
            <a:r>
              <a:rPr lang="de-DE" sz="1800" dirty="0" err="1"/>
              <a:t>analysis</a:t>
            </a:r>
            <a:r>
              <a:rPr lang="de-DE" sz="1800" dirty="0"/>
              <a:t>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/>
              <a:t>n</a:t>
            </a:r>
            <a:r>
              <a:rPr lang="de-DE" sz="1800" dirty="0"/>
              <a:t>-H </a:t>
            </a:r>
            <a:r>
              <a:rPr lang="de-DE" sz="1800" dirty="0" err="1"/>
              <a:t>analysis</a:t>
            </a:r>
            <a:endParaRPr lang="de-DE" sz="1800" dirty="0"/>
          </a:p>
          <a:p>
            <a:pPr lvl="0">
              <a:buNone/>
            </a:pPr>
            <a:r>
              <a:rPr lang="de-DE" sz="2200" b="1" dirty="0" err="1"/>
              <a:t>Physics</a:t>
            </a:r>
            <a:r>
              <a:rPr lang="de-DE" sz="2200" b="1" dirty="0"/>
              <a:t> </a:t>
            </a:r>
            <a:r>
              <a:rPr lang="de-DE" sz="2200" b="1" dirty="0" err="1"/>
              <a:t>beyond</a:t>
            </a:r>
            <a:r>
              <a:rPr lang="de-DE" sz="2200" b="1" dirty="0"/>
              <a:t> </a:t>
            </a:r>
            <a:r>
              <a:rPr lang="de-DE" sz="2200" b="1" dirty="0">
                <a:latin typeface="Linux Biolinum O"/>
              </a:rPr>
              <a:t>θ</a:t>
            </a:r>
            <a:r>
              <a:rPr lang="de-DE" sz="2200" b="1" baseline="-25000" dirty="0"/>
              <a:t>13</a:t>
            </a:r>
          </a:p>
          <a:p>
            <a:pPr lvl="0"/>
            <a:r>
              <a:rPr lang="de-DE" sz="1800" dirty="0"/>
              <a:t>Discovery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spectral</a:t>
            </a:r>
            <a:r>
              <a:rPr lang="de-DE" sz="1800" dirty="0"/>
              <a:t> </a:t>
            </a:r>
            <a:r>
              <a:rPr lang="de-DE" sz="1800" dirty="0" err="1"/>
              <a:t>distortion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all </a:t>
            </a:r>
            <a:r>
              <a:rPr lang="de-DE" sz="1800" dirty="0" err="1"/>
              <a:t>three</a:t>
            </a:r>
            <a:r>
              <a:rPr lang="de-DE" sz="1800" dirty="0"/>
              <a:t> </a:t>
            </a:r>
            <a:r>
              <a:rPr lang="de-DE" sz="1800" dirty="0" err="1"/>
              <a:t>experiments</a:t>
            </a:r>
            <a:endParaRPr lang="de-DE" sz="1800" dirty="0"/>
          </a:p>
          <a:p>
            <a:pPr lvl="0"/>
            <a:r>
              <a:rPr lang="de-DE" sz="1800" dirty="0" err="1"/>
              <a:t>No</a:t>
            </a:r>
            <a:r>
              <a:rPr lang="de-DE" sz="1800" dirty="0"/>
              <a:t> sterile </a:t>
            </a:r>
            <a:r>
              <a:rPr lang="de-DE" sz="1800" dirty="0" err="1"/>
              <a:t>neutrinos</a:t>
            </a:r>
            <a:r>
              <a:rPr lang="de-DE" sz="1800" dirty="0"/>
              <a:t> </a:t>
            </a:r>
            <a:r>
              <a:rPr lang="de-DE" sz="1800" dirty="0" err="1"/>
              <a:t>found</a:t>
            </a:r>
            <a:r>
              <a:rPr lang="de-DE" sz="1800" dirty="0"/>
              <a:t> in </a:t>
            </a:r>
            <a:r>
              <a:rPr lang="de-DE" sz="1800" dirty="0">
                <a:solidFill>
                  <a:srgbClr val="FF0000"/>
                </a:solidFill>
              </a:rPr>
              <a:t>0.001 eV² &lt; Δm²</a:t>
            </a:r>
            <a:r>
              <a:rPr lang="de-DE" sz="1800" baseline="-25000" dirty="0">
                <a:solidFill>
                  <a:srgbClr val="FF0000"/>
                </a:solidFill>
              </a:rPr>
              <a:t>41</a:t>
            </a:r>
            <a:r>
              <a:rPr lang="de-DE" sz="1800" dirty="0">
                <a:solidFill>
                  <a:srgbClr val="FF0000"/>
                </a:solidFill>
              </a:rPr>
              <a:t> &lt; 0.1 eV²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DB</a:t>
            </a:r>
          </a:p>
          <a:p>
            <a:pPr lvl="0"/>
            <a:r>
              <a:rPr lang="de-DE" sz="1800" dirty="0" err="1"/>
              <a:t>Broad</a:t>
            </a:r>
            <a:r>
              <a:rPr lang="de-DE" sz="1800" dirty="0"/>
              <a:t> </a:t>
            </a:r>
            <a:r>
              <a:rPr lang="de-DE" sz="1800" dirty="0" err="1"/>
              <a:t>physics</a:t>
            </a:r>
            <a:r>
              <a:rPr lang="de-DE" sz="1800" dirty="0"/>
              <a:t> </a:t>
            </a:r>
            <a:r>
              <a:rPr lang="de-DE" sz="1800" dirty="0" err="1"/>
              <a:t>program</a:t>
            </a:r>
            <a:r>
              <a:rPr lang="de-DE" sz="1800" dirty="0"/>
              <a:t> </a:t>
            </a:r>
            <a:r>
              <a:rPr lang="de-DE" sz="1800" dirty="0" err="1"/>
              <a:t>possible</a:t>
            </a:r>
            <a:endParaRPr lang="de-DE" sz="1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41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877" y="3211200"/>
            <a:ext cx="4952440" cy="36648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ítulo 2"/>
          <p:cNvSpPr txBox="1">
            <a:spLocks noGrp="1"/>
          </p:cNvSpPr>
          <p:nvPr>
            <p:ph type="title" idx="4294967295"/>
          </p:nvPr>
        </p:nvSpPr>
        <p:spPr>
          <a:xfrm>
            <a:off x="499594" y="301680"/>
            <a:ext cx="8985924" cy="7786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Sterile Neutrino Results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314388" y="3064680"/>
            <a:ext cx="4147239" cy="40993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ixaDeTexto 4"/>
          <p:cNvSpPr txBox="1"/>
          <p:nvPr/>
        </p:nvSpPr>
        <p:spPr>
          <a:xfrm>
            <a:off x="7815938" y="6768000"/>
            <a:ext cx="2128167" cy="30632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0" i="0" u="none" strike="noStrike" kern="1200">
                <a:ln>
                  <a:noFill/>
                </a:ln>
                <a:solidFill>
                  <a:srgbClr val="808080"/>
                </a:solidFill>
                <a:latin typeface="Linux Biolinum O" pitchFamily="18"/>
                <a:ea typeface="DejaVu Sans" pitchFamily="2"/>
                <a:cs typeface="Lohit Hindi" pitchFamily="2"/>
              </a:rPr>
              <a:t>PRL 113, 141802 (2014)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356598" y="1303920"/>
            <a:ext cx="9449858" cy="17956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6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Search for light sterile </a:t>
            </a:r>
            <a:r>
              <a:rPr lang="de-DE" sz="26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Linux Biolinum O" pitchFamily="2"/>
                <a:cs typeface="Linux Biolinum O" pitchFamily="2"/>
              </a:rPr>
              <a:t>ν</a:t>
            </a:r>
            <a:r>
              <a:rPr lang="de-DE" sz="26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s performed by DB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1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Relative measurements at various baselines (350, 500, 1600m)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1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No signal observed, consistent with standard 3 oscillation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1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Most stringent limit for </a:t>
            </a:r>
            <a:r>
              <a:rPr lang="de-DE" sz="1800" b="0" i="0" u="none" strike="noStrike" kern="1200">
                <a:ln>
                  <a:noFill/>
                </a:ln>
                <a:latin typeface="Linux Biolinum O" pitchFamily="18"/>
                <a:ea typeface="DejaVu Sans" pitchFamily="2"/>
                <a:cs typeface="Lohit Hindi" pitchFamily="2"/>
              </a:rPr>
              <a:t> 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3095988" y="2664000"/>
            <a:ext cx="2966186" cy="28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rtl="0" hangingPunct="0">
              <a:lnSpc>
                <a:spcPct val="200000"/>
              </a:lnSpc>
              <a:buNone/>
              <a:tabLst/>
            </a:pPr>
            <a:r>
              <a:rPr lang="de-DE" sz="1800" baseline="0"/>
              <a:t>0.001 eV²</a:t>
            </a:r>
            <a:r>
              <a:rPr lang="de-DE" sz="1800"/>
              <a:t> &lt; Δm²</a:t>
            </a:r>
            <a:r>
              <a:rPr lang="de-DE" sz="1800" baseline="-25000"/>
              <a:t>41</a:t>
            </a:r>
            <a:r>
              <a:rPr lang="de-DE" sz="1800" baseline="0"/>
              <a:t> &lt; 0.1 eV²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3245047" y="906839"/>
            <a:ext cx="3708624" cy="353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rtl="0" hangingPunct="0">
              <a:buNone/>
              <a:tabLst/>
            </a:pPr>
            <a:r>
              <a:rPr lang="de-DE" sz="1800">
                <a:solidFill>
                  <a:srgbClr val="FF9900"/>
                </a:solidFill>
                <a:latin typeface="Linux Biolinum O"/>
                <a:ea typeface="Linux Biolinum O"/>
                <a:cs typeface="Linux Biolinum O"/>
              </a:rPr>
              <a:t>⇒</a:t>
            </a:r>
            <a:r>
              <a:rPr lang="de-DE" sz="1800">
                <a:solidFill>
                  <a:srgbClr val="FF9900"/>
                </a:solidFill>
              </a:rPr>
              <a:t> Talk by C. Giunti later this session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42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499594" y="301680"/>
            <a:ext cx="8985924" cy="7786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dirty="0"/>
              <a:t>Further Studies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356598" y="1303920"/>
            <a:ext cx="9449858" cy="51652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6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Other </a:t>
            </a:r>
            <a:r>
              <a:rPr lang="de-DE" sz="26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physics</a:t>
            </a:r>
            <a:r>
              <a:rPr lang="de-DE" sz="26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</a:t>
            </a:r>
            <a:r>
              <a:rPr lang="de-DE" sz="26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results</a:t>
            </a:r>
            <a:r>
              <a:rPr lang="de-DE" sz="26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</a:t>
            </a:r>
            <a:r>
              <a:rPr lang="de-DE" sz="26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and</a:t>
            </a:r>
            <a:r>
              <a:rPr lang="de-DE" sz="26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</a:t>
            </a:r>
            <a:r>
              <a:rPr lang="de-DE" sz="26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development</a:t>
            </a:r>
            <a:r>
              <a:rPr lang="de-DE" sz="26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</a:t>
            </a:r>
            <a:r>
              <a:rPr lang="de-DE" sz="26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of</a:t>
            </a:r>
            <a:r>
              <a:rPr lang="de-DE" sz="26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</a:t>
            </a:r>
            <a:r>
              <a:rPr lang="de-DE" sz="26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analysis</a:t>
            </a:r>
            <a:r>
              <a:rPr lang="de-DE" sz="26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</a:t>
            </a:r>
            <a:r>
              <a:rPr lang="de-DE" sz="2600" b="0" i="0" u="none" strike="noStrike" kern="1200" dirty="0" err="1" smtClean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methods</a:t>
            </a:r>
            <a:endParaRPr lang="de-DE" sz="2600" b="0" i="0" u="none" strike="noStrike" kern="1200" dirty="0" smtClean="0">
              <a:ln>
                <a:noFill/>
              </a:ln>
              <a:solidFill>
                <a:srgbClr val="330099"/>
              </a:solidFill>
              <a:latin typeface="Linux Biolinum O" pitchFamily="18"/>
              <a:ea typeface="DejaVu Sans" pitchFamily="2"/>
              <a:cs typeface="Lohit Hind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2600" b="0" i="0" u="none" strike="noStrike" kern="1200" dirty="0" smtClean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</a:t>
            </a:r>
            <a:r>
              <a:rPr lang="de-DE" sz="26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of</a:t>
            </a:r>
            <a:r>
              <a:rPr lang="de-DE" sz="26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</a:t>
            </a:r>
            <a:r>
              <a:rPr lang="de-DE" sz="26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general</a:t>
            </a:r>
            <a:r>
              <a:rPr lang="de-DE" sz="26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</a:t>
            </a:r>
            <a:r>
              <a:rPr lang="de-DE" sz="26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interest</a:t>
            </a:r>
            <a:endParaRPr lang="de-DE" sz="2600" b="0" i="0" u="none" strike="noStrike" kern="1200" dirty="0">
              <a:ln>
                <a:noFill/>
              </a:ln>
              <a:solidFill>
                <a:srgbClr val="330099"/>
              </a:solidFill>
              <a:latin typeface="Linux Biolinum O" pitchFamily="18"/>
              <a:ea typeface="DejaVu Sans" pitchFamily="2"/>
              <a:cs typeface="Lohit Hindi" pitchFamily="2"/>
            </a:endParaRP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Background </a:t>
            </a:r>
            <a:r>
              <a:rPr lang="de-DE" sz="22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studies</a:t>
            </a: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[1210.3748]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Test </a:t>
            </a:r>
            <a:r>
              <a:rPr lang="de-DE" sz="22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of</a:t>
            </a: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Lorentz </a:t>
            </a:r>
            <a:r>
              <a:rPr lang="de-DE" sz="22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violation</a:t>
            </a: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[1209.5810]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o-</a:t>
            </a:r>
            <a:r>
              <a:rPr lang="de-DE" sz="22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Positronium</a:t>
            </a: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</a:t>
            </a:r>
            <a:r>
              <a:rPr lang="de-DE" sz="22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detection</a:t>
            </a: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[1407.6913]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Muon</a:t>
            </a: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</a:t>
            </a:r>
            <a:r>
              <a:rPr lang="de-DE" sz="22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reconstruction</a:t>
            </a: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[1405.6227, 1407.0275]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Supernova </a:t>
            </a:r>
            <a:r>
              <a:rPr lang="de-DE" sz="22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neutrinos</a:t>
            </a: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</a:t>
            </a:r>
            <a:r>
              <a:rPr lang="de-DE" sz="2200" b="1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?</a:t>
            </a: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Nonstandard</a:t>
            </a: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</a:t>
            </a:r>
            <a:r>
              <a:rPr lang="de-DE" sz="22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interactions</a:t>
            </a:r>
            <a:endParaRPr lang="de-DE" sz="2200" b="0" i="0" u="none" strike="noStrike" kern="1200" dirty="0">
              <a:ln>
                <a:noFill/>
              </a:ln>
              <a:solidFill>
                <a:srgbClr val="330099"/>
              </a:solidFill>
              <a:latin typeface="Linux Biolinum O" pitchFamily="18"/>
              <a:ea typeface="DejaVu Sans" pitchFamily="2"/>
              <a:cs typeface="Lohit Hindi" pitchFamily="2"/>
            </a:endParaRP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Neutrino </a:t>
            </a:r>
            <a:r>
              <a:rPr lang="de-DE" sz="22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directionality</a:t>
            </a:r>
            <a:endParaRPr lang="de-DE" sz="2200" b="0" i="0" u="none" strike="noStrike" kern="1200" dirty="0">
              <a:ln>
                <a:noFill/>
              </a:ln>
              <a:solidFill>
                <a:srgbClr val="330099"/>
              </a:solidFill>
              <a:latin typeface="Linux Biolinum O" pitchFamily="18"/>
              <a:ea typeface="DejaVu Sans" pitchFamily="2"/>
              <a:cs typeface="Lohit Hindi" pitchFamily="2"/>
            </a:endParaRP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Pulse </a:t>
            </a:r>
            <a:r>
              <a:rPr lang="de-DE" sz="22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shape</a:t>
            </a: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 </a:t>
            </a:r>
            <a:r>
              <a:rPr lang="de-DE" sz="2200" b="0" i="0" u="none" strike="noStrike" kern="1200" dirty="0" err="1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analyses</a:t>
            </a:r>
            <a:endParaRPr lang="de-DE" sz="2200" b="0" i="0" u="none" strike="noStrike" kern="1200" dirty="0">
              <a:ln>
                <a:noFill/>
              </a:ln>
              <a:solidFill>
                <a:srgbClr val="330099"/>
              </a:solidFill>
              <a:latin typeface="Linux Biolinum O" pitchFamily="18"/>
              <a:ea typeface="DejaVu Sans" pitchFamily="2"/>
              <a:cs typeface="Lohit Hindi" pitchFamily="2"/>
            </a:endParaRPr>
          </a:p>
          <a:p>
            <a:pPr marL="0" marR="0" lvl="0" indent="0" rtl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D4814"/>
              </a:buClr>
              <a:buSzPct val="45000"/>
              <a:buFont typeface="StarSymbol"/>
              <a:buChar char="●"/>
              <a:tabLst/>
            </a:pPr>
            <a:r>
              <a:rPr lang="de-DE" sz="2200" b="0" i="0" u="none" strike="noStrike" kern="1200" dirty="0">
                <a:ln>
                  <a:noFill/>
                </a:ln>
                <a:solidFill>
                  <a:srgbClr val="330099"/>
                </a:solidFill>
                <a:latin typeface="Linux Biolinum O" pitchFamily="18"/>
                <a:ea typeface="DejaVu Sans" pitchFamily="2"/>
                <a:cs typeface="Lohit Hindi" pitchFamily="2"/>
              </a:rPr>
              <a:t>...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43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69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998"/>
            <a:ext cx="9985375" cy="7510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77275" y="3303858"/>
            <a:ext cx="3694241" cy="3782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100255" tIns="50127" rIns="100255" bIns="50127"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  <a:ea typeface="ＭＳ Ｐゴシック" charset="0"/>
              </a:rPr>
              <a:t>       </a:t>
            </a:r>
          </a:p>
        </p:txBody>
      </p:sp>
      <p:sp>
        <p:nvSpPr>
          <p:cNvPr id="109571" name="TextBox 2"/>
          <p:cNvSpPr txBox="1">
            <a:spLocks noChangeArrowheads="1"/>
          </p:cNvSpPr>
          <p:nvPr/>
        </p:nvSpPr>
        <p:spPr bwMode="auto">
          <a:xfrm>
            <a:off x="5857741" y="4336313"/>
            <a:ext cx="201094" cy="405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255" tIns="50127" rIns="100255" bIns="50127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pt-BR" sz="2000"/>
              <a:t>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34934" y="4336314"/>
            <a:ext cx="3302454" cy="3782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100255" tIns="50127" rIns="100255" bIns="50127">
            <a:spAutoFit/>
          </a:bodyPr>
          <a:lstStyle/>
          <a:p>
            <a:pPr>
              <a:defRPr/>
            </a:pPr>
            <a:endParaRPr lang="en-US" dirty="0"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40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45</a:t>
            </a:fld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0" y="4139877"/>
            <a:ext cx="6286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25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33" y="-29749"/>
            <a:ext cx="9985375" cy="7559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2184375" y="4338665"/>
            <a:ext cx="5762133" cy="1178451"/>
          </a:xfrm>
          <a:prstGeom prst="rect">
            <a:avLst/>
          </a:prstGeom>
          <a:noFill/>
        </p:spPr>
        <p:txBody>
          <a:bodyPr wrap="none" lIns="100255" tIns="50127" rIns="100255" bIns="50127" rtlCol="0">
            <a:spAutoFit/>
          </a:bodyPr>
          <a:lstStyle/>
          <a:p>
            <a:pPr algn="ctr" eaLnBrk="1" hangingPunct="1"/>
            <a:r>
              <a:rPr lang="pt-BR" sz="3500" dirty="0" smtClean="0">
                <a:solidFill>
                  <a:schemeClr val="bg1">
                    <a:lumMod val="95000"/>
                  </a:schemeClr>
                </a:solidFill>
              </a:rPr>
              <a:t>Neutrino </a:t>
            </a:r>
            <a:r>
              <a:rPr lang="pt-BR" sz="3500" dirty="0" err="1" smtClean="0">
                <a:solidFill>
                  <a:schemeClr val="bg1">
                    <a:lumMod val="95000"/>
                  </a:schemeClr>
                </a:solidFill>
              </a:rPr>
              <a:t>Oscillations</a:t>
            </a:r>
            <a:r>
              <a:rPr lang="pt-BR" sz="3500" dirty="0" smtClean="0">
                <a:solidFill>
                  <a:schemeClr val="bg1">
                    <a:lumMod val="95000"/>
                  </a:schemeClr>
                </a:solidFill>
              </a:rPr>
              <a:t>: </a:t>
            </a:r>
          </a:p>
          <a:p>
            <a:pPr algn="ctr" eaLnBrk="1" hangingPunct="1"/>
            <a:r>
              <a:rPr lang="pt-BR" sz="3500" dirty="0" err="1" smtClean="0">
                <a:solidFill>
                  <a:schemeClr val="bg1">
                    <a:lumMod val="95000"/>
                  </a:schemeClr>
                </a:solidFill>
              </a:rPr>
              <a:t>Unveiling</a:t>
            </a:r>
            <a:r>
              <a:rPr lang="pt-BR" sz="35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BR" sz="3500" dirty="0" err="1" smtClean="0">
                <a:solidFill>
                  <a:schemeClr val="bg1">
                    <a:lumMod val="95000"/>
                  </a:schemeClr>
                </a:solidFill>
              </a:rPr>
              <a:t>the</a:t>
            </a:r>
            <a:r>
              <a:rPr lang="pt-BR" sz="35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BR" sz="3500" dirty="0" err="1" smtClean="0">
                <a:solidFill>
                  <a:schemeClr val="bg1">
                    <a:lumMod val="95000"/>
                  </a:schemeClr>
                </a:solidFill>
              </a:rPr>
              <a:t>last</a:t>
            </a:r>
            <a:r>
              <a:rPr lang="pt-BR" sz="35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BR" sz="3500" dirty="0" err="1" smtClean="0">
                <a:solidFill>
                  <a:schemeClr val="bg1">
                    <a:lumMod val="95000"/>
                  </a:schemeClr>
                </a:solidFill>
              </a:rPr>
              <a:t>mixing</a:t>
            </a:r>
            <a:r>
              <a:rPr lang="pt-BR" sz="35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pt-BR" sz="3500" dirty="0" err="1" smtClean="0">
                <a:solidFill>
                  <a:schemeClr val="bg1">
                    <a:lumMod val="95000"/>
                  </a:schemeClr>
                </a:solidFill>
              </a:rPr>
              <a:t>angle</a:t>
            </a:r>
            <a:endParaRPr lang="pt-BR" altLang="pt-BR" sz="35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302856" y="5595231"/>
            <a:ext cx="1625935" cy="378232"/>
          </a:xfrm>
          <a:prstGeom prst="rect">
            <a:avLst/>
          </a:prstGeom>
          <a:noFill/>
        </p:spPr>
        <p:txBody>
          <a:bodyPr wrap="none" lIns="100255" tIns="50127" rIns="100255" bIns="50127" rtlCol="0">
            <a:spAutoFit/>
          </a:bodyPr>
          <a:lstStyle/>
          <a:p>
            <a:r>
              <a:rPr lang="en-US" altLang="pt-BR" b="1" dirty="0" err="1">
                <a:solidFill>
                  <a:schemeClr val="bg1">
                    <a:lumMod val="95000"/>
                  </a:schemeClr>
                </a:solidFill>
              </a:rPr>
              <a:t>João</a:t>
            </a:r>
            <a:r>
              <a:rPr lang="en-US" altLang="pt-BR" b="1" dirty="0">
                <a:solidFill>
                  <a:schemeClr val="bg1">
                    <a:lumMod val="95000"/>
                  </a:schemeClr>
                </a:solidFill>
              </a:rPr>
              <a:t> dos </a:t>
            </a:r>
            <a:r>
              <a:rPr lang="en-US" altLang="pt-BR" b="1" dirty="0" err="1" smtClean="0">
                <a:solidFill>
                  <a:schemeClr val="bg1">
                    <a:lumMod val="95000"/>
                  </a:schemeClr>
                </a:solidFill>
              </a:rPr>
              <a:t>Anjos</a:t>
            </a:r>
            <a:endParaRPr lang="en-US" altLang="pt-BR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768551" y="6469002"/>
            <a:ext cx="2690329" cy="655231"/>
          </a:xfrm>
          <a:prstGeom prst="rect">
            <a:avLst/>
          </a:prstGeom>
          <a:noFill/>
        </p:spPr>
        <p:txBody>
          <a:bodyPr wrap="none" lIns="100255" tIns="50127" rIns="100255" bIns="50127" rtlCol="0">
            <a:spAutoFit/>
          </a:bodyPr>
          <a:lstStyle/>
          <a:p>
            <a:pPr algn="ctr" eaLnBrk="1" hangingPunct="1"/>
            <a:r>
              <a:rPr lang="pt-BR" altLang="pt-BR" b="1" dirty="0" smtClean="0">
                <a:solidFill>
                  <a:schemeClr val="bg1">
                    <a:lumMod val="95000"/>
                  </a:schemeClr>
                </a:solidFill>
              </a:rPr>
              <a:t>UTFSM, Valparaiso, Chile</a:t>
            </a:r>
            <a:endParaRPr lang="pt-BR" altLang="pt-BR" b="1" dirty="0">
              <a:solidFill>
                <a:schemeClr val="bg1">
                  <a:lumMod val="95000"/>
                </a:schemeClr>
              </a:solidFill>
            </a:endParaRPr>
          </a:p>
          <a:p>
            <a:pPr algn="ctr" eaLnBrk="1" hangingPunct="1"/>
            <a:r>
              <a:rPr lang="pt-BR" altLang="pt-BR" b="1" dirty="0" smtClean="0">
                <a:solidFill>
                  <a:schemeClr val="bg1">
                    <a:lumMod val="95000"/>
                  </a:schemeClr>
                </a:solidFill>
              </a:rPr>
              <a:t>11 </a:t>
            </a:r>
            <a:r>
              <a:rPr lang="pt-BR" altLang="pt-BR" b="1" dirty="0" err="1">
                <a:solidFill>
                  <a:schemeClr val="bg1">
                    <a:lumMod val="95000"/>
                  </a:schemeClr>
                </a:solidFill>
              </a:rPr>
              <a:t>J</a:t>
            </a:r>
            <a:r>
              <a:rPr lang="pt-BR" altLang="pt-BR" b="1" dirty="0" err="1" smtClean="0">
                <a:solidFill>
                  <a:schemeClr val="bg1">
                    <a:lumMod val="95000"/>
                  </a:schemeClr>
                </a:solidFill>
              </a:rPr>
              <a:t>anuary</a:t>
            </a:r>
            <a:r>
              <a:rPr lang="pt-BR" altLang="pt-BR" b="1" dirty="0" smtClean="0">
                <a:solidFill>
                  <a:schemeClr val="bg1">
                    <a:lumMod val="95000"/>
                  </a:schemeClr>
                </a:solidFill>
              </a:rPr>
              <a:t> 2016</a:t>
            </a:r>
            <a:endParaRPr lang="pt-BR" altLang="pt-BR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414798" y="2694185"/>
            <a:ext cx="3522105" cy="1085653"/>
          </a:xfrm>
          <a:prstGeom prst="rect">
            <a:avLst/>
          </a:prstGeom>
          <a:noFill/>
        </p:spPr>
        <p:txBody>
          <a:bodyPr wrap="square" lIns="100255" tIns="50127" rIns="100255" bIns="50127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THANK YOU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75746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oup 4"/>
          <p:cNvGraphicFramePr>
            <a:graphicFrameLocks noGrp="1"/>
          </p:cNvGraphicFramePr>
          <p:nvPr/>
        </p:nvGraphicFramePr>
        <p:xfrm>
          <a:off x="195895" y="2453395"/>
          <a:ext cx="9515576" cy="1909168"/>
        </p:xfrm>
        <a:graphic>
          <a:graphicData uri="http://schemas.openxmlformats.org/drawingml/2006/table">
            <a:tbl>
              <a:tblPr/>
              <a:tblGrid>
                <a:gridCol w="1768244"/>
                <a:gridCol w="1093883"/>
                <a:gridCol w="1095617"/>
                <a:gridCol w="2272714"/>
                <a:gridCol w="1093883"/>
                <a:gridCol w="1090418"/>
                <a:gridCol w="1100817"/>
              </a:tblGrid>
              <a:tr h="9008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Experiments</a:t>
                      </a:r>
                    </a:p>
                  </a:txBody>
                  <a:tcPr marL="99853" marR="99853" marT="50418" marB="504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Location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Thermal Power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(GW)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Distances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Near/Far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(m)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Depth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Near/Far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(mwe)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Target Mass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(tons)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sin</a:t>
                      </a:r>
                      <a:r>
                        <a:rPr kumimoji="1" lang="en-US" altLang="ja-JP" sz="1500" b="1" i="0" u="none" strike="noStrike" cap="none" normalizeH="0" baseline="42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2</a:t>
                      </a:r>
                      <a:r>
                        <a:rPr kumimoji="1" lang="en-US" altLang="ja-JP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(2</a:t>
                      </a:r>
                      <a:r>
                        <a:rPr kumimoji="1" lang="en-US" altLang="ja-JP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ea typeface="굴림" pitchFamily="50" charset="-127"/>
                        </a:rPr>
                        <a:t>q</a:t>
                      </a:r>
                      <a:r>
                        <a:rPr kumimoji="1" lang="en-US" altLang="ja-JP" sz="15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13</a:t>
                      </a:r>
                      <a:r>
                        <a:rPr kumimoji="1" lang="en-US" altLang="ja-JP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)</a:t>
                      </a:r>
                      <a:endParaRPr kumimoji="1" lang="en-US" altLang="ko-KR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굴림" pitchFamily="50" charset="-127"/>
                      </a:endParaRP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90% C.L.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3361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Double-CHOOZ</a:t>
                      </a:r>
                    </a:p>
                  </a:txBody>
                  <a:tcPr marL="99853" marR="99853" marT="50418" marB="504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France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8.7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410/1050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115/300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8/8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0.03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361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RENO</a:t>
                      </a:r>
                    </a:p>
                  </a:txBody>
                  <a:tcPr marL="99853" marR="99853" marT="50418" marB="504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Korea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17.3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290/1380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120/450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16/16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0.02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61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Daya Bay</a:t>
                      </a:r>
                    </a:p>
                  </a:txBody>
                  <a:tcPr marL="99853" marR="99853" marT="50418" marB="504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China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17.4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360(500)/1985(1613)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260/910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40X2/80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굴림" pitchFamily="50" charset="-127"/>
                        </a:rPr>
                        <a:t>0.01</a:t>
                      </a:r>
                    </a:p>
                  </a:txBody>
                  <a:tcPr marL="99853" marR="99853" marT="50418" marB="504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96299" name="Picture 9" descr="DOUBLECHOO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1" y="4724800"/>
            <a:ext cx="3101361" cy="245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300" name="Picture 1026" descr="ygn-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443" y="4742297"/>
            <a:ext cx="3077089" cy="23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제목 1"/>
          <p:cNvSpPr txBox="1">
            <a:spLocks/>
          </p:cNvSpPr>
          <p:nvPr/>
        </p:nvSpPr>
        <p:spPr>
          <a:xfrm>
            <a:off x="-78045" y="314971"/>
            <a:ext cx="10297490" cy="1259946"/>
          </a:xfrm>
          <a:prstGeom prst="rect">
            <a:avLst/>
          </a:prstGeom>
        </p:spPr>
        <p:txBody>
          <a:bodyPr lIns="100794" tIns="50397" rIns="100794" bIns="50397">
            <a:normAutofit lnSpcReduction="10000"/>
          </a:bodyPr>
          <a:lstStyle/>
          <a:p>
            <a:pPr algn="ctr">
              <a:defRPr/>
            </a:pPr>
            <a:r>
              <a:rPr lang="en-US" altLang="ko-KR" sz="4000" b="1" dirty="0">
                <a:ln w="11430">
                  <a:solidFill>
                    <a:schemeClr val="tx2">
                      <a:shade val="25000"/>
                      <a:alpha val="75000"/>
                    </a:schemeClr>
                  </a:solidFill>
                </a:ln>
                <a:gradFill>
                  <a:gsLst>
                    <a:gs pos="0">
                      <a:schemeClr val="tx2"/>
                    </a:gs>
                    <a:gs pos="50000">
                      <a:schemeClr val="tx2"/>
                    </a:gs>
                    <a:gs pos="100000">
                      <a:schemeClr val="tx2">
                        <a:shade val="90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60000" algn="tl" rotWithShape="0">
                    <a:srgbClr val="000000">
                      <a:alpha val="27000"/>
                    </a:srgbClr>
                  </a:outerShdw>
                </a:effectLst>
                <a:latin typeface="+mj-lt"/>
                <a:ea typeface="+mj-ea"/>
                <a:cs typeface="+mj-cs"/>
              </a:rPr>
              <a:t>World Competition </a:t>
            </a:r>
          </a:p>
          <a:p>
            <a:pPr algn="ctr">
              <a:defRPr/>
            </a:pPr>
            <a:r>
              <a:rPr lang="en-US" altLang="ko-KR" sz="4000" b="1" dirty="0">
                <a:ln w="11430">
                  <a:solidFill>
                    <a:schemeClr val="tx2">
                      <a:shade val="25000"/>
                      <a:alpha val="75000"/>
                    </a:schemeClr>
                  </a:solidFill>
                </a:ln>
                <a:gradFill>
                  <a:gsLst>
                    <a:gs pos="0">
                      <a:schemeClr val="tx2"/>
                    </a:gs>
                    <a:gs pos="50000">
                      <a:schemeClr val="tx2"/>
                    </a:gs>
                    <a:gs pos="100000">
                      <a:schemeClr val="tx2">
                        <a:shade val="90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60000" algn="tl" rotWithShape="0">
                    <a:srgbClr val="000000">
                      <a:alpha val="27000"/>
                    </a:srgbClr>
                  </a:outerShdw>
                </a:effectLst>
                <a:latin typeface="+mj-lt"/>
                <a:ea typeface="+mj-ea"/>
                <a:cs typeface="+mj-cs"/>
              </a:rPr>
              <a:t>in Reactor Neutrino Experiments</a:t>
            </a:r>
            <a:endParaRPr lang="ko-KR" altLang="en-US" sz="4000" b="1" baseline="-25000" dirty="0">
              <a:ln w="11430">
                <a:solidFill>
                  <a:schemeClr val="tx2">
                    <a:shade val="25000"/>
                    <a:alpha val="75000"/>
                  </a:schemeClr>
                </a:solidFill>
              </a:ln>
              <a:gradFill>
                <a:gsLst>
                  <a:gs pos="0">
                    <a:schemeClr val="tx2"/>
                  </a:gs>
                  <a:gs pos="50000">
                    <a:schemeClr val="tx2"/>
                  </a:gs>
                  <a:gs pos="100000">
                    <a:schemeClr val="tx2">
                      <a:shade val="90000"/>
                    </a:schemeClr>
                  </a:gs>
                </a:gsLst>
                <a:lin ang="5400000" scaled="0"/>
              </a:gradFill>
              <a:effectLst>
                <a:outerShdw blurRad="50800" dist="25400" dir="5460000" algn="tl" rotWithShape="0">
                  <a:srgbClr val="000000">
                    <a:alpha val="27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96302" name="그림 11" descr="제목 없음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872" y="4751050"/>
            <a:ext cx="3494882" cy="225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직사각형 7"/>
          <p:cNvSpPr>
            <a:spLocks noChangeArrowheads="1"/>
          </p:cNvSpPr>
          <p:nvPr/>
        </p:nvSpPr>
        <p:spPr bwMode="auto">
          <a:xfrm>
            <a:off x="717700" y="7123944"/>
            <a:ext cx="1849722" cy="30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altLang="ko-KR" sz="1300" dirty="0"/>
              <a:t>Double-CHOOZ</a:t>
            </a:r>
          </a:p>
        </p:txBody>
      </p:sp>
      <p:sp>
        <p:nvSpPr>
          <p:cNvPr id="12" name="직사각형 8"/>
          <p:cNvSpPr>
            <a:spLocks noChangeArrowheads="1"/>
          </p:cNvSpPr>
          <p:nvPr/>
        </p:nvSpPr>
        <p:spPr bwMode="auto">
          <a:xfrm>
            <a:off x="4268055" y="7108198"/>
            <a:ext cx="897990" cy="30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altLang="ko-KR" sz="1300"/>
              <a:t>RENO</a:t>
            </a:r>
          </a:p>
        </p:txBody>
      </p:sp>
      <p:sp>
        <p:nvSpPr>
          <p:cNvPr id="13" name="직사각형 9"/>
          <p:cNvSpPr>
            <a:spLocks noChangeArrowheads="1"/>
          </p:cNvSpPr>
          <p:nvPr/>
        </p:nvSpPr>
        <p:spPr bwMode="auto">
          <a:xfrm>
            <a:off x="7537572" y="7029452"/>
            <a:ext cx="1229102" cy="30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altLang="ko-KR" sz="1300" dirty="0" err="1"/>
              <a:t>Daya</a:t>
            </a:r>
            <a:r>
              <a:rPr lang="en-US" altLang="ko-KR" sz="1300" dirty="0"/>
              <a:t> Bay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D8B3D2D4-3986-40AE-91D6-953C9C4FC24C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3546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019060" y="3092759"/>
            <a:ext cx="6005831" cy="43592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/>
          <p:cNvSpPr txBox="1"/>
          <p:nvPr/>
        </p:nvSpPr>
        <p:spPr>
          <a:xfrm>
            <a:off x="7044888" y="7092000"/>
            <a:ext cx="1049897" cy="30632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>
            <a:sp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0" i="0" u="none" strike="noStrike" kern="1200">
                <a:ln>
                  <a:noFill/>
                </a:ln>
                <a:solidFill>
                  <a:srgbClr val="808080"/>
                </a:solidFill>
                <a:latin typeface="Linux Biolinum O" pitchFamily="18"/>
                <a:ea typeface="DejaVu Sans" pitchFamily="2"/>
                <a:cs typeface="Lohit Hindi" pitchFamily="2"/>
              </a:rPr>
              <a:t>A. Cabrera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460628" y="972001"/>
            <a:ext cx="7071704" cy="220463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ítulo 4"/>
          <p:cNvSpPr txBox="1">
            <a:spLocks noGrp="1"/>
          </p:cNvSpPr>
          <p:nvPr>
            <p:ph type="title" idx="4294967295"/>
          </p:nvPr>
        </p:nvSpPr>
        <p:spPr>
          <a:xfrm>
            <a:off x="499949" y="352826"/>
            <a:ext cx="8985924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Experimental Geometries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8023466" y="3512520"/>
            <a:ext cx="1782992" cy="339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rtl="0" hangingPunct="0">
              <a:buNone/>
              <a:tabLst/>
            </a:pPr>
            <a:r>
              <a:rPr lang="de-DE" sz="1800"/>
              <a:t>Isoflux lines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8023466" y="4376880"/>
            <a:ext cx="1782992" cy="411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rtl="0" hangingPunct="0">
              <a:buNone/>
              <a:tabLst/>
            </a:pPr>
            <a:r>
              <a:rPr lang="de-DE" sz="1800"/>
              <a:t>Various baselines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8023466" y="5240880"/>
            <a:ext cx="1782992" cy="699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 rtl="0" hangingPunct="0">
              <a:buNone/>
              <a:tabLst/>
            </a:pPr>
            <a:r>
              <a:rPr lang="de-DE" sz="1800"/>
              <a:t>Various baselines</a:t>
            </a:r>
          </a:p>
          <a:p>
            <a:pPr lvl="0" rtl="0" hangingPunct="0">
              <a:buNone/>
              <a:tabLst/>
            </a:pPr>
            <a:r>
              <a:rPr lang="de-DE" sz="1800"/>
              <a:t>Many detectors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F41A3AA-4A55-406E-88E8-EAC79C8EABA2}" type="slidenum">
              <a:rPr lang="de-DE" smtClean="0"/>
              <a:t>6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/>
              <a:t>Neutrino Oscillations</a:t>
            </a:r>
          </a:p>
        </p:txBody>
      </p:sp>
      <p:sp>
        <p:nvSpPr>
          <p:cNvPr id="3" name="Espaço Reservado para Texto 2"/>
          <p:cNvSpPr txBox="1">
            <a:spLocks noGrp="1"/>
          </p:cNvSpPr>
          <p:nvPr>
            <p:ph type="body" idx="4294967295"/>
          </p:nvPr>
        </p:nvSpPr>
        <p:spPr>
          <a:xfrm>
            <a:off x="356598" y="1440000"/>
            <a:ext cx="9449858" cy="5940000"/>
          </a:xfrm>
        </p:spPr>
        <p:txBody>
          <a:bodyPr/>
          <a:lstStyle>
            <a:def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None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defPPr>
            <a:lvl1pPr marL="384120" marR="0" lvl="0" indent="-274320">
              <a:spcBef>
                <a:spcPts val="0"/>
              </a:spcBef>
              <a:spcAft>
                <a:spcPts val="141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32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1pPr>
            <a:lvl2pPr marL="814320" marR="0" lvl="1" indent="-274320">
              <a:spcBef>
                <a:spcPts val="0"/>
              </a:spcBef>
              <a:spcAft>
                <a:spcPts val="1134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8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2pPr>
            <a:lvl3pPr marL="1282319" marR="0" lvl="2" indent="-274320">
              <a:spcBef>
                <a:spcPts val="0"/>
              </a:spcBef>
              <a:spcAft>
                <a:spcPts val="850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4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3pPr>
            <a:lvl4pPr marL="1786320" marR="0" lvl="3" indent="-274320">
              <a:spcBef>
                <a:spcPts val="0"/>
              </a:spcBef>
              <a:spcAft>
                <a:spcPts val="567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4pPr>
            <a:lvl5pPr marL="2218320" marR="0" lvl="4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5pPr>
            <a:lvl6pPr marL="2650320" marR="0" lvl="5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6pPr>
            <a:lvl7pPr marL="3082320" marR="0" lvl="6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7pPr>
            <a:lvl8pPr marL="3514320" marR="0" lvl="7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8pPr>
            <a:lvl9pPr marL="3946319" marR="0" lvl="8" indent="-274320">
              <a:spcBef>
                <a:spcPts val="0"/>
              </a:spcBef>
              <a:spcAft>
                <a:spcPts val="283"/>
              </a:spcAft>
              <a:buClr>
                <a:srgbClr val="DD4814"/>
              </a:buClr>
              <a:buSzPct val="45000"/>
              <a:buFont typeface="StarSymbol"/>
              <a:buChar char="●"/>
              <a:defRPr lang="de-DE" sz="2000" b="0" i="0" u="none" strike="noStrike" kern="1200">
                <a:ln>
                  <a:noFill/>
                </a:ln>
                <a:solidFill>
                  <a:srgbClr val="330099"/>
                </a:solidFill>
                <a:latin typeface="Linux Biolinum O" pitchFamily="2"/>
                <a:ea typeface="DejaVu Sans" pitchFamily="2"/>
                <a:cs typeface="Lohit Hindi" pitchFamily="2"/>
              </a:defRPr>
            </a:lvl9pPr>
          </a:lstStyle>
          <a:p>
            <a:pPr lvl="0">
              <a:buNone/>
            </a:pPr>
            <a:r>
              <a:rPr lang="de-DE" sz="2600"/>
              <a:t>Reactor neutrino experiments predestined for measuring </a:t>
            </a:r>
            <a:r>
              <a:rPr lang="de-DE" sz="2600">
                <a:latin typeface="Linux Biolinum O"/>
              </a:rPr>
              <a:t>θ</a:t>
            </a:r>
            <a:r>
              <a:rPr lang="de-DE" sz="2600" baseline="-25000"/>
              <a:t>13</a:t>
            </a:r>
          </a:p>
          <a:p>
            <a:pPr lvl="0"/>
            <a:r>
              <a:rPr lang="de-DE" sz="1800"/>
              <a:t>Strongest man-made neutrino sources (good statistics)</a:t>
            </a:r>
          </a:p>
          <a:p>
            <a:pPr lvl="0"/>
            <a:r>
              <a:rPr lang="de-DE" sz="1800"/>
              <a:t>Pure source of antineutrinos (no flavor contaminations)</a:t>
            </a:r>
          </a:p>
          <a:p>
            <a:pPr lvl="0"/>
            <a:r>
              <a:rPr lang="de-DE" sz="1800"/>
              <a:t>Antineutrinos rather than neutrinos (no matter effects)</a:t>
            </a:r>
          </a:p>
          <a:p>
            <a:pPr lvl="0"/>
            <a:endParaRPr lang="de-DE" sz="1800"/>
          </a:p>
          <a:p>
            <a:pPr lvl="0">
              <a:buNone/>
            </a:pPr>
            <a:r>
              <a:rPr lang="de-DE" sz="2600">
                <a:solidFill>
                  <a:srgbClr val="FF9900"/>
                </a:solidFill>
              </a:rPr>
              <a:t>Tremendous effort: </a:t>
            </a:r>
            <a:r>
              <a:rPr lang="de-DE" sz="2600">
                <a:solidFill>
                  <a:srgbClr val="FF9900"/>
                </a:solidFill>
                <a:latin typeface="Linux Biolinum O"/>
              </a:rPr>
              <a:t>θ</a:t>
            </a:r>
            <a:r>
              <a:rPr lang="de-DE" sz="2600" baseline="-25000">
                <a:solidFill>
                  <a:srgbClr val="FF9900"/>
                </a:solidFill>
              </a:rPr>
              <a:t>13</a:t>
            </a:r>
            <a:r>
              <a:rPr lang="de-DE" sz="2600">
                <a:solidFill>
                  <a:srgbClr val="FF9900"/>
                </a:solidFill>
              </a:rPr>
              <a:t> from unknown to best known in a few years</a:t>
            </a:r>
          </a:p>
          <a:p>
            <a:pPr lvl="0">
              <a:buNone/>
            </a:pPr>
            <a:r>
              <a:rPr lang="de-DE" sz="2600"/>
              <a:t>Why are we interested in </a:t>
            </a:r>
            <a:r>
              <a:rPr lang="de-DE" sz="2600">
                <a:latin typeface="Linux Biolinum O"/>
              </a:rPr>
              <a:t>θ</a:t>
            </a:r>
            <a:r>
              <a:rPr lang="de-DE" sz="2600" baseline="-25000"/>
              <a:t>13</a:t>
            </a:r>
            <a:r>
              <a:rPr lang="de-DE" sz="2600"/>
              <a:t>?</a:t>
            </a:r>
          </a:p>
          <a:p>
            <a:pPr lvl="0"/>
            <a:r>
              <a:rPr lang="de-DE" sz="1800"/>
              <a:t>Measure CP violation in lepton sector (matter asymmetry in the universe)</a:t>
            </a:r>
          </a:p>
          <a:p>
            <a:pPr lvl="0"/>
            <a:r>
              <a:rPr lang="de-DE" sz="1800"/>
              <a:t>Determine mass hierarchy (→ future experiments; understanding of </a:t>
            </a:r>
            <a:r>
              <a:rPr lang="de-DE" sz="1800">
                <a:latin typeface="Linux Biolinum O"/>
              </a:rPr>
              <a:t>ν</a:t>
            </a:r>
            <a:r>
              <a:rPr lang="de-DE" sz="1800"/>
              <a:t> mass)</a:t>
            </a:r>
          </a:p>
          <a:p>
            <a:pPr lvl="0"/>
            <a:r>
              <a:rPr lang="de-DE" sz="1800"/>
              <a:t>Understand the structure of mixing matrix (guide development of new theories)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D8B3D2D4-3986-40AE-91D6-953C9C4FC24C}" type="slidenum">
              <a:rPr lang="de-DE" smtClean="0"/>
              <a:t>7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pt-BR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98306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pt-BR" smtClean="0"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18" y="80500"/>
            <a:ext cx="9822420" cy="7192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7DE6BD88-1411-4B22-9170-30962169D769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389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8" y="3"/>
            <a:ext cx="9971507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x-none" smtClean="0"/>
              <a:t>11/01/16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D8B3D2D4-3986-40AE-91D6-953C9C4FC24C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9313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tandard_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6972</TotalTime>
  <Words>1550</Words>
  <Application>Microsoft Macintosh PowerPoint</Application>
  <PresentationFormat>Custom</PresentationFormat>
  <Paragraphs>366</Paragraphs>
  <Slides>46</Slides>
  <Notes>25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0" baseType="lpstr">
      <vt:lpstr>Standard</vt:lpstr>
      <vt:lpstr>Default</vt:lpstr>
      <vt:lpstr>Standard_</vt:lpstr>
      <vt:lpstr>Equation</vt:lpstr>
      <vt:lpstr>Recent Results from the Double Chooz Experiment  for the Neutrino Mixing Angle  Theta13</vt:lpstr>
      <vt:lpstr>Neutrino Oscillations</vt:lpstr>
      <vt:lpstr>Neutrino Mixing Matrix Experimental situation by 2010: </vt:lpstr>
      <vt:lpstr>Neutrino Oscillations: open questions 2010</vt:lpstr>
      <vt:lpstr>PowerPoint Presentation</vt:lpstr>
      <vt:lpstr>Experimental Geometries</vt:lpstr>
      <vt:lpstr>Neutrino Oscillations</vt:lpstr>
      <vt:lpstr>PowerPoint Presentation</vt:lpstr>
      <vt:lpstr>PowerPoint Presentation</vt:lpstr>
      <vt:lpstr>Experimental Concept</vt:lpstr>
      <vt:lpstr>PowerPoint Presentation</vt:lpstr>
      <vt:lpstr>PowerPoint Presentation</vt:lpstr>
      <vt:lpstr>PowerPoint Presentation</vt:lpstr>
      <vt:lpstr>Generic Detector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Background Contributions</vt:lpstr>
      <vt:lpstr>PowerPoint Presentation</vt:lpstr>
      <vt:lpstr>New θ13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Double Chooz θ13 new Results</vt:lpstr>
      <vt:lpstr>Double Chooz θ13 Results</vt:lpstr>
      <vt:lpstr>Double Chooz θ13 Results</vt:lpstr>
      <vt:lpstr>Double Chooz θ13 new Results</vt:lpstr>
      <vt:lpstr>Double Chooz θ13 Results</vt:lpstr>
      <vt:lpstr>Double Chooz θ13 new Results</vt:lpstr>
      <vt:lpstr>Double Chooz θ13 outlook</vt:lpstr>
      <vt:lpstr>θ13 Summary</vt:lpstr>
      <vt:lpstr>Thank you for your attention!</vt:lpstr>
      <vt:lpstr>New Results Beyond θ13</vt:lpstr>
      <vt:lpstr>Spectral Distortion</vt:lpstr>
      <vt:lpstr>Spectral Distortion</vt:lpstr>
      <vt:lpstr>Conclusions</vt:lpstr>
      <vt:lpstr>Sterile Neutrino Results</vt:lpstr>
      <vt:lpstr>Further Studies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Results From Reactor Neutrino Experiments</dc:title>
  <dc:creator>Kurt</dc:creator>
  <cp:lastModifiedBy>Joao dos Anjos</cp:lastModifiedBy>
  <cp:revision>502</cp:revision>
  <dcterms:created xsi:type="dcterms:W3CDTF">2011-03-22T10:51:15Z</dcterms:created>
  <dcterms:modified xsi:type="dcterms:W3CDTF">2016-01-11T17:23:21Z</dcterms:modified>
</cp:coreProperties>
</file>