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32"/>
  </p:notesMasterIdLst>
  <p:handoutMasterIdLst>
    <p:handoutMasterId r:id="rId33"/>
  </p:handoutMasterIdLst>
  <p:sldIdLst>
    <p:sldId id="270" r:id="rId5"/>
    <p:sldId id="256" r:id="rId6"/>
    <p:sldId id="652" r:id="rId7"/>
    <p:sldId id="655" r:id="rId8"/>
    <p:sldId id="293" r:id="rId9"/>
    <p:sldId id="659" r:id="rId10"/>
    <p:sldId id="259" r:id="rId11"/>
    <p:sldId id="663" r:id="rId12"/>
    <p:sldId id="649" r:id="rId13"/>
    <p:sldId id="650" r:id="rId14"/>
    <p:sldId id="651" r:id="rId15"/>
    <p:sldId id="662" r:id="rId16"/>
    <p:sldId id="664" r:id="rId17"/>
    <p:sldId id="648" r:id="rId18"/>
    <p:sldId id="665" r:id="rId19"/>
    <p:sldId id="654" r:id="rId20"/>
    <p:sldId id="668" r:id="rId21"/>
    <p:sldId id="658" r:id="rId22"/>
    <p:sldId id="666" r:id="rId23"/>
    <p:sldId id="661" r:id="rId24"/>
    <p:sldId id="667" r:id="rId25"/>
    <p:sldId id="669" r:id="rId26"/>
    <p:sldId id="660" r:id="rId27"/>
    <p:sldId id="277" r:id="rId28"/>
    <p:sldId id="656" r:id="rId29"/>
    <p:sldId id="657" r:id="rId30"/>
    <p:sldId id="670" r:id="rId3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2F3C"/>
    <a:srgbClr val="0F69B4"/>
    <a:srgbClr val="EB3C46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5EBDE1-29AA-4A73-93B8-830899EC1E80}" v="369" dt="2023-03-15T18:15:04.0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35"/>
    <p:restoredTop sz="94674"/>
  </p:normalViewPr>
  <p:slideViewPr>
    <p:cSldViewPr snapToGrid="0" snapToObjects="1">
      <p:cViewPr>
        <p:scale>
          <a:sx n="153" d="100"/>
          <a:sy n="153" d="100"/>
        </p:scale>
        <p:origin x="1212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43" d="100"/>
          <a:sy n="143" d="100"/>
        </p:scale>
        <p:origin x="325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656316-4E06-4E09-B9A9-5283EDEB7DC6}" type="doc">
      <dgm:prSet loTypeId="urn:microsoft.com/office/officeart/2016/7/layout/VerticalSolidAction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42FE541-E55C-42E7-BDDE-FE4C3DD99178}">
      <dgm:prSet/>
      <dgm:spPr/>
      <dgm:t>
        <a:bodyPr/>
        <a:lstStyle/>
        <a:p>
          <a:r>
            <a:rPr lang="en-US"/>
            <a:t>Delay on</a:t>
          </a:r>
        </a:p>
      </dgm:t>
    </dgm:pt>
    <dgm:pt modelId="{4A94DED0-32D4-46B1-A630-AC86FE9ABEE4}" type="parTrans" cxnId="{B94DB347-62E5-4A20-B698-1829BE4FD379}">
      <dgm:prSet/>
      <dgm:spPr/>
      <dgm:t>
        <a:bodyPr/>
        <a:lstStyle/>
        <a:p>
          <a:endParaRPr lang="en-US"/>
        </a:p>
      </dgm:t>
    </dgm:pt>
    <dgm:pt modelId="{590862B1-439C-43F4-BA09-674EF94C9FA0}" type="sibTrans" cxnId="{B94DB347-62E5-4A20-B698-1829BE4FD379}">
      <dgm:prSet/>
      <dgm:spPr/>
      <dgm:t>
        <a:bodyPr/>
        <a:lstStyle/>
        <a:p>
          <a:endParaRPr lang="en-US"/>
        </a:p>
      </dgm:t>
    </dgm:pt>
    <dgm:pt modelId="{1B651793-D8CE-451D-BE8D-2DF73ED88F59}">
      <dgm:prSet/>
      <dgm:spPr/>
      <dgm:t>
        <a:bodyPr/>
        <a:lstStyle/>
        <a:p>
          <a:r>
            <a:rPr lang="en-US"/>
            <a:t>Delay on Project development</a:t>
          </a:r>
        </a:p>
      </dgm:t>
    </dgm:pt>
    <dgm:pt modelId="{6C88933C-5427-4D0F-A4BB-F82EE76FA24F}" type="parTrans" cxnId="{AA4DF6B7-8DE6-482E-84BA-A23949B4B388}">
      <dgm:prSet/>
      <dgm:spPr/>
      <dgm:t>
        <a:bodyPr/>
        <a:lstStyle/>
        <a:p>
          <a:endParaRPr lang="en-US"/>
        </a:p>
      </dgm:t>
    </dgm:pt>
    <dgm:pt modelId="{82EB2608-E1D2-4FD0-BEAF-7C5AC4F3D164}" type="sibTrans" cxnId="{AA4DF6B7-8DE6-482E-84BA-A23949B4B388}">
      <dgm:prSet/>
      <dgm:spPr/>
      <dgm:t>
        <a:bodyPr/>
        <a:lstStyle/>
        <a:p>
          <a:endParaRPr lang="en-US"/>
        </a:p>
      </dgm:t>
    </dgm:pt>
    <dgm:pt modelId="{E03B6078-8076-46CF-8F81-C63D72AE1F24}">
      <dgm:prSet/>
      <dgm:spPr/>
      <dgm:t>
        <a:bodyPr/>
        <a:lstStyle/>
        <a:p>
          <a:r>
            <a:rPr lang="en-US"/>
            <a:t>Be</a:t>
          </a:r>
        </a:p>
      </dgm:t>
    </dgm:pt>
    <dgm:pt modelId="{3CA05D43-EF50-43DE-8AE0-3A5D17504545}" type="parTrans" cxnId="{EE93E598-E94C-40F3-81B6-76599482A75D}">
      <dgm:prSet/>
      <dgm:spPr/>
      <dgm:t>
        <a:bodyPr/>
        <a:lstStyle/>
        <a:p>
          <a:endParaRPr lang="en-US"/>
        </a:p>
      </dgm:t>
    </dgm:pt>
    <dgm:pt modelId="{175861A9-42ED-4783-BE9B-5A018007AC23}" type="sibTrans" cxnId="{EE93E598-E94C-40F3-81B6-76599482A75D}">
      <dgm:prSet/>
      <dgm:spPr/>
      <dgm:t>
        <a:bodyPr/>
        <a:lstStyle/>
        <a:p>
          <a:endParaRPr lang="en-US"/>
        </a:p>
      </dgm:t>
    </dgm:pt>
    <dgm:pt modelId="{362BFBD8-FE53-4DA2-9F7F-50F63BC3167C}">
      <dgm:prSet/>
      <dgm:spPr/>
      <dgm:t>
        <a:bodyPr/>
        <a:lstStyle/>
        <a:p>
          <a:r>
            <a:rPr lang="en-US"/>
            <a:t>Project will be executed finished in 2023</a:t>
          </a:r>
        </a:p>
      </dgm:t>
    </dgm:pt>
    <dgm:pt modelId="{8D3AFEF3-E083-4924-A3EF-ED4DFF040040}" type="parTrans" cxnId="{714DD249-48A4-4F46-AACC-D994A62A4024}">
      <dgm:prSet/>
      <dgm:spPr/>
      <dgm:t>
        <a:bodyPr/>
        <a:lstStyle/>
        <a:p>
          <a:endParaRPr lang="en-US"/>
        </a:p>
      </dgm:t>
    </dgm:pt>
    <dgm:pt modelId="{DC55CCE0-C203-4958-B033-9537EAFA7031}" type="sibTrans" cxnId="{714DD249-48A4-4F46-AACC-D994A62A4024}">
      <dgm:prSet/>
      <dgm:spPr/>
      <dgm:t>
        <a:bodyPr/>
        <a:lstStyle/>
        <a:p>
          <a:endParaRPr lang="en-US"/>
        </a:p>
      </dgm:t>
    </dgm:pt>
    <dgm:pt modelId="{FAF497A2-3196-4BF9-AE64-F069F03D7BA0}">
      <dgm:prSet/>
      <dgm:spPr/>
      <dgm:t>
        <a:bodyPr/>
        <a:lstStyle/>
        <a:p>
          <a:r>
            <a:rPr lang="en-US"/>
            <a:t>Reach</a:t>
          </a:r>
        </a:p>
      </dgm:t>
    </dgm:pt>
    <dgm:pt modelId="{B1B8100D-4DA0-4D48-8C40-708C00B05979}" type="parTrans" cxnId="{37596AA8-01C8-4626-AB0B-1C53A73DF782}">
      <dgm:prSet/>
      <dgm:spPr/>
      <dgm:t>
        <a:bodyPr/>
        <a:lstStyle/>
        <a:p>
          <a:endParaRPr lang="en-US"/>
        </a:p>
      </dgm:t>
    </dgm:pt>
    <dgm:pt modelId="{78CCE033-32BC-4D9B-9689-0E62FE256E89}" type="sibTrans" cxnId="{37596AA8-01C8-4626-AB0B-1C53A73DF782}">
      <dgm:prSet/>
      <dgm:spPr/>
      <dgm:t>
        <a:bodyPr/>
        <a:lstStyle/>
        <a:p>
          <a:endParaRPr lang="en-US"/>
        </a:p>
      </dgm:t>
    </dgm:pt>
    <dgm:pt modelId="{186B4067-D8E7-4369-BE90-A5F93CC111EC}">
      <dgm:prSet/>
      <dgm:spPr/>
      <dgm:t>
        <a:bodyPr/>
        <a:lstStyle/>
        <a:p>
          <a:r>
            <a:rPr lang="en-US"/>
            <a:t>Development will reach target of TRL-7</a:t>
          </a:r>
        </a:p>
      </dgm:t>
    </dgm:pt>
    <dgm:pt modelId="{8C79402B-652A-434D-A989-6A4239F23A45}" type="parTrans" cxnId="{509419CE-007C-4064-A882-A55065526EBD}">
      <dgm:prSet/>
      <dgm:spPr/>
      <dgm:t>
        <a:bodyPr/>
        <a:lstStyle/>
        <a:p>
          <a:endParaRPr lang="en-US"/>
        </a:p>
      </dgm:t>
    </dgm:pt>
    <dgm:pt modelId="{1E103745-8270-4E17-87D3-A6906A9D15D6}" type="sibTrans" cxnId="{509419CE-007C-4064-A882-A55065526EBD}">
      <dgm:prSet/>
      <dgm:spPr/>
      <dgm:t>
        <a:bodyPr/>
        <a:lstStyle/>
        <a:p>
          <a:endParaRPr lang="en-US"/>
        </a:p>
      </dgm:t>
    </dgm:pt>
    <dgm:pt modelId="{5F142FF7-5C84-46BF-BD9B-08064E3F95DA}" type="pres">
      <dgm:prSet presAssocID="{6C656316-4E06-4E09-B9A9-5283EDEB7DC6}" presName="Name0" presStyleCnt="0">
        <dgm:presLayoutVars>
          <dgm:dir/>
          <dgm:animLvl val="lvl"/>
          <dgm:resizeHandles val="exact"/>
        </dgm:presLayoutVars>
      </dgm:prSet>
      <dgm:spPr/>
    </dgm:pt>
    <dgm:pt modelId="{01BCCFAB-7455-4987-BCDD-2B9E6815FB3C}" type="pres">
      <dgm:prSet presAssocID="{342FE541-E55C-42E7-BDDE-FE4C3DD99178}" presName="linNode" presStyleCnt="0"/>
      <dgm:spPr/>
    </dgm:pt>
    <dgm:pt modelId="{35D6BAAC-E2FC-45C7-99EA-77351A8BB98A}" type="pres">
      <dgm:prSet presAssocID="{342FE541-E55C-42E7-BDDE-FE4C3DD99178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F71D6AF6-F5FB-4B8F-81FD-4E1D4C758ACA}" type="pres">
      <dgm:prSet presAssocID="{342FE541-E55C-42E7-BDDE-FE4C3DD99178}" presName="descendantText" presStyleLbl="alignAccFollowNode1" presStyleIdx="0" presStyleCnt="3">
        <dgm:presLayoutVars>
          <dgm:bulletEnabled/>
        </dgm:presLayoutVars>
      </dgm:prSet>
      <dgm:spPr/>
    </dgm:pt>
    <dgm:pt modelId="{FF4BA37A-D9D0-4367-A920-DA92E8EF4165}" type="pres">
      <dgm:prSet presAssocID="{590862B1-439C-43F4-BA09-674EF94C9FA0}" presName="sp" presStyleCnt="0"/>
      <dgm:spPr/>
    </dgm:pt>
    <dgm:pt modelId="{70EC21BD-CAFA-4DD7-9C84-92643C10EBF2}" type="pres">
      <dgm:prSet presAssocID="{E03B6078-8076-46CF-8F81-C63D72AE1F24}" presName="linNode" presStyleCnt="0"/>
      <dgm:spPr/>
    </dgm:pt>
    <dgm:pt modelId="{DE042C91-57B9-4456-A9D5-05C3634F7142}" type="pres">
      <dgm:prSet presAssocID="{E03B6078-8076-46CF-8F81-C63D72AE1F24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A29A7046-21E4-4378-BE61-930417880C81}" type="pres">
      <dgm:prSet presAssocID="{E03B6078-8076-46CF-8F81-C63D72AE1F24}" presName="descendantText" presStyleLbl="alignAccFollowNode1" presStyleIdx="1" presStyleCnt="3">
        <dgm:presLayoutVars>
          <dgm:bulletEnabled/>
        </dgm:presLayoutVars>
      </dgm:prSet>
      <dgm:spPr/>
    </dgm:pt>
    <dgm:pt modelId="{0F074800-59A9-4A2B-BEEE-C1DD6DB6B158}" type="pres">
      <dgm:prSet presAssocID="{175861A9-42ED-4783-BE9B-5A018007AC23}" presName="sp" presStyleCnt="0"/>
      <dgm:spPr/>
    </dgm:pt>
    <dgm:pt modelId="{4D9C08C3-75A1-4773-BB24-F551A14E9A67}" type="pres">
      <dgm:prSet presAssocID="{FAF497A2-3196-4BF9-AE64-F069F03D7BA0}" presName="linNode" presStyleCnt="0"/>
      <dgm:spPr/>
    </dgm:pt>
    <dgm:pt modelId="{09376EE5-0129-450B-AB7F-C0F2787E3C0D}" type="pres">
      <dgm:prSet presAssocID="{FAF497A2-3196-4BF9-AE64-F069F03D7BA0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5037CBAF-EB4D-4EC7-9E4E-48A155E38386}" type="pres">
      <dgm:prSet presAssocID="{FAF497A2-3196-4BF9-AE64-F069F03D7BA0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0EC3140D-DA18-445C-A21F-4373651DA0A0}" type="presOf" srcId="{1B651793-D8CE-451D-BE8D-2DF73ED88F59}" destId="{F71D6AF6-F5FB-4B8F-81FD-4E1D4C758ACA}" srcOrd="0" destOrd="0" presId="urn:microsoft.com/office/officeart/2016/7/layout/VerticalSolidActionList"/>
    <dgm:cxn modelId="{B94DB347-62E5-4A20-B698-1829BE4FD379}" srcId="{6C656316-4E06-4E09-B9A9-5283EDEB7DC6}" destId="{342FE541-E55C-42E7-BDDE-FE4C3DD99178}" srcOrd="0" destOrd="0" parTransId="{4A94DED0-32D4-46B1-A630-AC86FE9ABEE4}" sibTransId="{590862B1-439C-43F4-BA09-674EF94C9FA0}"/>
    <dgm:cxn modelId="{714DD249-48A4-4F46-AACC-D994A62A4024}" srcId="{E03B6078-8076-46CF-8F81-C63D72AE1F24}" destId="{362BFBD8-FE53-4DA2-9F7F-50F63BC3167C}" srcOrd="0" destOrd="0" parTransId="{8D3AFEF3-E083-4924-A3EF-ED4DFF040040}" sibTransId="{DC55CCE0-C203-4958-B033-9537EAFA7031}"/>
    <dgm:cxn modelId="{8F8F344F-0A15-490E-A7CF-E27C2629D2D7}" type="presOf" srcId="{FAF497A2-3196-4BF9-AE64-F069F03D7BA0}" destId="{09376EE5-0129-450B-AB7F-C0F2787E3C0D}" srcOrd="0" destOrd="0" presId="urn:microsoft.com/office/officeart/2016/7/layout/VerticalSolidActionList"/>
    <dgm:cxn modelId="{1D757274-EE95-4A6B-B630-949FABA77485}" type="presOf" srcId="{186B4067-D8E7-4369-BE90-A5F93CC111EC}" destId="{5037CBAF-EB4D-4EC7-9E4E-48A155E38386}" srcOrd="0" destOrd="0" presId="urn:microsoft.com/office/officeart/2016/7/layout/VerticalSolidActionList"/>
    <dgm:cxn modelId="{7446B55A-3F94-43D7-9F46-B80ACE01A9D2}" type="presOf" srcId="{342FE541-E55C-42E7-BDDE-FE4C3DD99178}" destId="{35D6BAAC-E2FC-45C7-99EA-77351A8BB98A}" srcOrd="0" destOrd="0" presId="urn:microsoft.com/office/officeart/2016/7/layout/VerticalSolidActionList"/>
    <dgm:cxn modelId="{109D1E83-63DF-412F-9845-F3871647307B}" type="presOf" srcId="{6C656316-4E06-4E09-B9A9-5283EDEB7DC6}" destId="{5F142FF7-5C84-46BF-BD9B-08064E3F95DA}" srcOrd="0" destOrd="0" presId="urn:microsoft.com/office/officeart/2016/7/layout/VerticalSolidActionList"/>
    <dgm:cxn modelId="{56CEBB97-B9D1-43C1-9CFD-FC15F997F28D}" type="presOf" srcId="{E03B6078-8076-46CF-8F81-C63D72AE1F24}" destId="{DE042C91-57B9-4456-A9D5-05C3634F7142}" srcOrd="0" destOrd="0" presId="urn:microsoft.com/office/officeart/2016/7/layout/VerticalSolidActionList"/>
    <dgm:cxn modelId="{EE93E598-E94C-40F3-81B6-76599482A75D}" srcId="{6C656316-4E06-4E09-B9A9-5283EDEB7DC6}" destId="{E03B6078-8076-46CF-8F81-C63D72AE1F24}" srcOrd="1" destOrd="0" parTransId="{3CA05D43-EF50-43DE-8AE0-3A5D17504545}" sibTransId="{175861A9-42ED-4783-BE9B-5A018007AC23}"/>
    <dgm:cxn modelId="{37596AA8-01C8-4626-AB0B-1C53A73DF782}" srcId="{6C656316-4E06-4E09-B9A9-5283EDEB7DC6}" destId="{FAF497A2-3196-4BF9-AE64-F069F03D7BA0}" srcOrd="2" destOrd="0" parTransId="{B1B8100D-4DA0-4D48-8C40-708C00B05979}" sibTransId="{78CCE033-32BC-4D9B-9689-0E62FE256E89}"/>
    <dgm:cxn modelId="{AA4DF6B7-8DE6-482E-84BA-A23949B4B388}" srcId="{342FE541-E55C-42E7-BDDE-FE4C3DD99178}" destId="{1B651793-D8CE-451D-BE8D-2DF73ED88F59}" srcOrd="0" destOrd="0" parTransId="{6C88933C-5427-4D0F-A4BB-F82EE76FA24F}" sibTransId="{82EB2608-E1D2-4FD0-BEAF-7C5AC4F3D164}"/>
    <dgm:cxn modelId="{509419CE-007C-4064-A882-A55065526EBD}" srcId="{FAF497A2-3196-4BF9-AE64-F069F03D7BA0}" destId="{186B4067-D8E7-4369-BE90-A5F93CC111EC}" srcOrd="0" destOrd="0" parTransId="{8C79402B-652A-434D-A989-6A4239F23A45}" sibTransId="{1E103745-8270-4E17-87D3-A6906A9D15D6}"/>
    <dgm:cxn modelId="{7967BBD1-BFCB-4F65-A52D-C0AB7F37E99D}" type="presOf" srcId="{362BFBD8-FE53-4DA2-9F7F-50F63BC3167C}" destId="{A29A7046-21E4-4378-BE61-930417880C81}" srcOrd="0" destOrd="0" presId="urn:microsoft.com/office/officeart/2016/7/layout/VerticalSolidActionList"/>
    <dgm:cxn modelId="{7B7A1412-B674-45B0-B508-C85357DB2205}" type="presParOf" srcId="{5F142FF7-5C84-46BF-BD9B-08064E3F95DA}" destId="{01BCCFAB-7455-4987-BCDD-2B9E6815FB3C}" srcOrd="0" destOrd="0" presId="urn:microsoft.com/office/officeart/2016/7/layout/VerticalSolidActionList"/>
    <dgm:cxn modelId="{511AFB4A-62F0-488D-9F5F-05E87BC24926}" type="presParOf" srcId="{01BCCFAB-7455-4987-BCDD-2B9E6815FB3C}" destId="{35D6BAAC-E2FC-45C7-99EA-77351A8BB98A}" srcOrd="0" destOrd="0" presId="urn:microsoft.com/office/officeart/2016/7/layout/VerticalSolidActionList"/>
    <dgm:cxn modelId="{6DC46C36-7A3F-40AA-A07A-D52501C67BF2}" type="presParOf" srcId="{01BCCFAB-7455-4987-BCDD-2B9E6815FB3C}" destId="{F71D6AF6-F5FB-4B8F-81FD-4E1D4C758ACA}" srcOrd="1" destOrd="0" presId="urn:microsoft.com/office/officeart/2016/7/layout/VerticalSolidActionList"/>
    <dgm:cxn modelId="{A6EC13DE-262D-4AA4-AB48-EB5CF0AE1FD5}" type="presParOf" srcId="{5F142FF7-5C84-46BF-BD9B-08064E3F95DA}" destId="{FF4BA37A-D9D0-4367-A920-DA92E8EF4165}" srcOrd="1" destOrd="0" presId="urn:microsoft.com/office/officeart/2016/7/layout/VerticalSolidActionList"/>
    <dgm:cxn modelId="{7EE4A9EA-239E-447D-A88A-243A795EBDD9}" type="presParOf" srcId="{5F142FF7-5C84-46BF-BD9B-08064E3F95DA}" destId="{70EC21BD-CAFA-4DD7-9C84-92643C10EBF2}" srcOrd="2" destOrd="0" presId="urn:microsoft.com/office/officeart/2016/7/layout/VerticalSolidActionList"/>
    <dgm:cxn modelId="{CA5E06CF-F810-4A38-9859-47A39A5F61F3}" type="presParOf" srcId="{70EC21BD-CAFA-4DD7-9C84-92643C10EBF2}" destId="{DE042C91-57B9-4456-A9D5-05C3634F7142}" srcOrd="0" destOrd="0" presId="urn:microsoft.com/office/officeart/2016/7/layout/VerticalSolidActionList"/>
    <dgm:cxn modelId="{6E4E7151-BF23-4CD9-8F33-6EABCBF68C13}" type="presParOf" srcId="{70EC21BD-CAFA-4DD7-9C84-92643C10EBF2}" destId="{A29A7046-21E4-4378-BE61-930417880C81}" srcOrd="1" destOrd="0" presId="urn:microsoft.com/office/officeart/2016/7/layout/VerticalSolidActionList"/>
    <dgm:cxn modelId="{3C73FC9C-3933-4A79-B51E-62EED2084089}" type="presParOf" srcId="{5F142FF7-5C84-46BF-BD9B-08064E3F95DA}" destId="{0F074800-59A9-4A2B-BEEE-C1DD6DB6B158}" srcOrd="3" destOrd="0" presId="urn:microsoft.com/office/officeart/2016/7/layout/VerticalSolidActionList"/>
    <dgm:cxn modelId="{475A5C64-E790-41C8-8537-0D8C39A90F83}" type="presParOf" srcId="{5F142FF7-5C84-46BF-BD9B-08064E3F95DA}" destId="{4D9C08C3-75A1-4773-BB24-F551A14E9A67}" srcOrd="4" destOrd="0" presId="urn:microsoft.com/office/officeart/2016/7/layout/VerticalSolidActionList"/>
    <dgm:cxn modelId="{0954524D-DB9B-4F4A-B36F-F6A543557EB2}" type="presParOf" srcId="{4D9C08C3-75A1-4773-BB24-F551A14E9A67}" destId="{09376EE5-0129-450B-AB7F-C0F2787E3C0D}" srcOrd="0" destOrd="0" presId="urn:microsoft.com/office/officeart/2016/7/layout/VerticalSolidActionList"/>
    <dgm:cxn modelId="{54B730BE-2BA8-4EF0-B347-BD0C0B920C74}" type="presParOf" srcId="{4D9C08C3-75A1-4773-BB24-F551A14E9A67}" destId="{5037CBAF-EB4D-4EC7-9E4E-48A155E38386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1D6AF6-F5FB-4B8F-81FD-4E1D4C758ACA}">
      <dsp:nvSpPr>
        <dsp:cNvPr id="0" name=""/>
        <dsp:cNvSpPr/>
      </dsp:nvSpPr>
      <dsp:spPr>
        <a:xfrm>
          <a:off x="2059744" y="1359"/>
          <a:ext cx="8238978" cy="13937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859" tIns="354022" rIns="159859" bIns="35402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Delay on Project development</a:t>
          </a:r>
        </a:p>
      </dsp:txBody>
      <dsp:txXfrm>
        <a:off x="2059744" y="1359"/>
        <a:ext cx="8238978" cy="1393787"/>
      </dsp:txXfrm>
    </dsp:sp>
    <dsp:sp modelId="{35D6BAAC-E2FC-45C7-99EA-77351A8BB98A}">
      <dsp:nvSpPr>
        <dsp:cNvPr id="0" name=""/>
        <dsp:cNvSpPr/>
      </dsp:nvSpPr>
      <dsp:spPr>
        <a:xfrm>
          <a:off x="0" y="1359"/>
          <a:ext cx="2059744" cy="13937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995" tIns="137675" rIns="108995" bIns="13767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Delay on</a:t>
          </a:r>
        </a:p>
      </dsp:txBody>
      <dsp:txXfrm>
        <a:off x="0" y="1359"/>
        <a:ext cx="2059744" cy="1393787"/>
      </dsp:txXfrm>
    </dsp:sp>
    <dsp:sp modelId="{A29A7046-21E4-4378-BE61-930417880C81}">
      <dsp:nvSpPr>
        <dsp:cNvPr id="0" name=""/>
        <dsp:cNvSpPr/>
      </dsp:nvSpPr>
      <dsp:spPr>
        <a:xfrm>
          <a:off x="2059744" y="1478775"/>
          <a:ext cx="8238978" cy="13937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859" tIns="354022" rIns="159859" bIns="35402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Project will be executed finished in 2023</a:t>
          </a:r>
        </a:p>
      </dsp:txBody>
      <dsp:txXfrm>
        <a:off x="2059744" y="1478775"/>
        <a:ext cx="8238978" cy="1393787"/>
      </dsp:txXfrm>
    </dsp:sp>
    <dsp:sp modelId="{DE042C91-57B9-4456-A9D5-05C3634F7142}">
      <dsp:nvSpPr>
        <dsp:cNvPr id="0" name=""/>
        <dsp:cNvSpPr/>
      </dsp:nvSpPr>
      <dsp:spPr>
        <a:xfrm>
          <a:off x="0" y="1478775"/>
          <a:ext cx="2059744" cy="13937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995" tIns="137675" rIns="108995" bIns="13767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Be</a:t>
          </a:r>
        </a:p>
      </dsp:txBody>
      <dsp:txXfrm>
        <a:off x="0" y="1478775"/>
        <a:ext cx="2059744" cy="1393787"/>
      </dsp:txXfrm>
    </dsp:sp>
    <dsp:sp modelId="{5037CBAF-EB4D-4EC7-9E4E-48A155E38386}">
      <dsp:nvSpPr>
        <dsp:cNvPr id="0" name=""/>
        <dsp:cNvSpPr/>
      </dsp:nvSpPr>
      <dsp:spPr>
        <a:xfrm>
          <a:off x="2059744" y="2956190"/>
          <a:ext cx="8238978" cy="13937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859" tIns="354022" rIns="159859" bIns="35402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Development will reach target of TRL-7</a:t>
          </a:r>
        </a:p>
      </dsp:txBody>
      <dsp:txXfrm>
        <a:off x="2059744" y="2956190"/>
        <a:ext cx="8238978" cy="1393787"/>
      </dsp:txXfrm>
    </dsp:sp>
    <dsp:sp modelId="{09376EE5-0129-450B-AB7F-C0F2787E3C0D}">
      <dsp:nvSpPr>
        <dsp:cNvPr id="0" name=""/>
        <dsp:cNvSpPr/>
      </dsp:nvSpPr>
      <dsp:spPr>
        <a:xfrm>
          <a:off x="0" y="2956190"/>
          <a:ext cx="2059744" cy="139378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995" tIns="137675" rIns="108995" bIns="137675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Reach</a:t>
          </a:r>
        </a:p>
      </dsp:txBody>
      <dsp:txXfrm>
        <a:off x="0" y="2956190"/>
        <a:ext cx="2059744" cy="13937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D2DA91D-0868-1949-818B-98603E342B9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/>
              <a:t>Nombre evento 2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F6CD258-2050-4E49-AEC2-C007243660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0032B-53C8-464E-B942-D0342C3CE8AE}" type="datetimeFigureOut">
              <a:rPr lang="es-CL" smtClean="0"/>
              <a:t>16-03-2023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9D2AFBF-17ED-6D47-8AA1-38B476D58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4ED1F74-A7FB-2845-9A57-4EA044C779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CCD01-9B9C-B145-8446-2475D351032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2537313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CL"/>
              <a:t>Nombre evento 2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DD4B7-6D8E-7140-99AC-71A2EF02EEB7}" type="datetimeFigureOut">
              <a:rPr lang="es-CL" smtClean="0"/>
              <a:t>16-03-2023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4D0482-186C-8544-A56B-9F3069C11FF0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12126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F8EE784-64C1-4D44-9261-CB0C8D4D7B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60411" y="-494465"/>
            <a:ext cx="8334187" cy="11033603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148C83B-6C28-FC40-9464-65C90B7035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4825" y="1602154"/>
            <a:ext cx="5080652" cy="2360247"/>
          </a:xfrm>
        </p:spPr>
        <p:txBody>
          <a:bodyPr anchor="t">
            <a:normAutofit/>
          </a:bodyPr>
          <a:lstStyle>
            <a:lvl1pPr algn="l">
              <a:defRPr sz="4400" b="1" i="0" u="none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4ECB69-15F4-E247-8629-B09B8FE7ED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68270" y="4157783"/>
            <a:ext cx="5033761" cy="74246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subtítulo del patrón</a:t>
            </a:r>
            <a:endParaRPr lang="es-CL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8182895-35BE-2842-9E34-C24B4AE68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48398" y="358390"/>
            <a:ext cx="3827395" cy="144236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6D10CAE-BDE3-044A-AF39-C0BC2A46FF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8930" y="5812465"/>
            <a:ext cx="1453860" cy="70322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5A643DD-EFFC-BF48-9BEA-7013E5C4F6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267221" y="5831276"/>
            <a:ext cx="750860" cy="68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2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6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4CEE22-83EF-FD4C-86EC-1B00B7870D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2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921225-061C-C446-BD08-7D6604F98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L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492B250-6AE9-2E4D-8B79-2B02AA3246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93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DE7C84A-0405-8741-AA47-9AE9B2F74B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29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5F8EE784-64C1-4D44-9261-CB0C8D4D7BE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4051162">
            <a:off x="-487968" y="-3799139"/>
            <a:ext cx="9538360" cy="1262780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8182895-35BE-2842-9E34-C24B4AE686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32414" y="2642304"/>
            <a:ext cx="4175094" cy="157339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36D10CAE-BDE3-044A-AF39-C0BC2A46FF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20715" y="2817223"/>
            <a:ext cx="2420650" cy="1170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33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8C83B-6C28-FC40-9464-65C90B7035F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2733" y="2289297"/>
            <a:ext cx="8255000" cy="1854201"/>
          </a:xfrm>
        </p:spPr>
        <p:txBody>
          <a:bodyPr anchor="t">
            <a:normAutofit/>
          </a:bodyPr>
          <a:lstStyle>
            <a:lvl1pPr algn="l">
              <a:defRPr sz="5400" b="1" i="0" u="none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dirty="0"/>
              <a:t>Haga clic para modificar título del patrón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94ECB69-15F4-E247-8629-B09B8FE7ED0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2732" y="4270498"/>
            <a:ext cx="8254999" cy="4826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subtítulo del patrón</a:t>
            </a:r>
            <a:endParaRPr lang="es-C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565D51A-890E-6D41-999D-7AC34A690A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92302" y="-626957"/>
            <a:ext cx="10045864" cy="1045312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6D6D787-B983-CC44-A897-8F57A5A230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50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79991D-2F2B-2C47-A9D8-D25C702C14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/>
              <a:t>Haga clic para modificar el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B0E755B-04CA-5449-9ED2-ECA68792F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BD3E22-5BFD-4C4E-B7AA-43E6632D3E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65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ítulo y 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8A3E4A-A21F-8443-8E85-DCB87E5212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s-ES" dirty="0"/>
              <a:t>Haga clic para modificar el título del patrón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857DC2-FE14-4D4E-B777-E87BBCF0DA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1247A3C-3EE2-434C-8627-AD1B3661C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A70F204-FDE6-1245-9C91-1CCF659D82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15930" y="160316"/>
            <a:ext cx="1439509" cy="40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5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3B2E9E1-C923-6E46-9134-29A27F3F98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760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850392"/>
            <a:ext cx="9107678" cy="3712083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17448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D86D9B7-2B71-CE4F-BF81-4C0B943F81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02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3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1051560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B53FA69-DF95-1E44-AE10-20B3FC5939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360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4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9221474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31164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8B2B816-791A-2043-9A40-BA4E01CE3C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2" y="160316"/>
            <a:ext cx="1439505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46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Frase destacada 5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D8F444-E050-FD49-B112-329C3C2AD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9221474" cy="2852737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 dirty="0"/>
              <a:t>Haga clic para escribir una frase destacada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44F1D62-D889-5947-BC21-93E740BF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4911196"/>
            <a:ext cx="9311640" cy="1176337"/>
          </a:xfrm>
        </p:spPr>
        <p:txBody>
          <a:bodyPr>
            <a:no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/>
              <a:t>Editar los estilos de texto del patrón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2DEEC7E-8CD7-924A-88E0-A5CFC4107B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615930" y="160316"/>
            <a:ext cx="1439509" cy="40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718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162435C-3B0E-774D-BA6D-16F1C9973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D1A94F0-D152-7945-81BB-2FA66D911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 dirty="0"/>
              <a:t>Editar los estilos de texto del patrón
Segundo nivel
Tercer nivel
Cuarto nivel
Quinto nivel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3570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1" r:id="rId2"/>
    <p:sldLayoutId id="2147483674" r:id="rId3"/>
    <p:sldLayoutId id="2147483688" r:id="rId4"/>
    <p:sldLayoutId id="2147483683" r:id="rId5"/>
    <p:sldLayoutId id="2147483675" r:id="rId6"/>
    <p:sldLayoutId id="2147483686" r:id="rId7"/>
    <p:sldLayoutId id="2147483685" r:id="rId8"/>
    <p:sldLayoutId id="2147483689" r:id="rId9"/>
    <p:sldLayoutId id="2147483687" r:id="rId10"/>
    <p:sldLayoutId id="2147483693" r:id="rId11"/>
    <p:sldLayoutId id="2147483679" r:id="rId12"/>
    <p:sldLayoutId id="2147483694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6.jpeg"/><Relationship Id="rId11" Type="http://schemas.openxmlformats.org/officeDocument/2006/relationships/image" Target="../media/image61.jpeg"/><Relationship Id="rId5" Type="http://schemas.openxmlformats.org/officeDocument/2006/relationships/image" Target="../media/image55.jpeg"/><Relationship Id="rId10" Type="http://schemas.openxmlformats.org/officeDocument/2006/relationships/image" Target="../media/image60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tmp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C6E580-668D-574A-838D-7CEF4E511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824" y="1602154"/>
            <a:ext cx="7976023" cy="2360247"/>
          </a:xfrm>
        </p:spPr>
        <p:txBody>
          <a:bodyPr>
            <a:normAutofit/>
          </a:bodyPr>
          <a:lstStyle/>
          <a:p>
            <a:pPr algn="just"/>
            <a:r>
              <a:rPr lang="es-MX" dirty="0"/>
              <a:t>Mejoras a la tecnología CHEX y su implementación a nivel nacional e internacional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9F1EAB-4D86-8040-8BEF-79D139A34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8270" y="3786551"/>
            <a:ext cx="5033761" cy="742463"/>
          </a:xfrm>
        </p:spPr>
        <p:txBody>
          <a:bodyPr>
            <a:normAutofit/>
          </a:bodyPr>
          <a:lstStyle/>
          <a:p>
            <a:r>
              <a:rPr lang="en-US" sz="1600"/>
              <a:t>Project Researcher: Christian Romero</a:t>
            </a:r>
          </a:p>
          <a:p>
            <a:r>
              <a:rPr lang="en-US" sz="1600"/>
              <a:t>Project Engineer: Tomás Gómez</a:t>
            </a:r>
          </a:p>
        </p:txBody>
      </p:sp>
    </p:spTree>
    <p:extLst>
      <p:ext uri="{BB962C8B-B14F-4D97-AF65-F5344CB8AC3E}">
        <p14:creationId xmlns:p14="http://schemas.microsoft.com/office/powerpoint/2010/main" val="2888148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Reused</a:t>
            </a:r>
            <a:r>
              <a:rPr lang="es-CL" dirty="0"/>
              <a:t> </a:t>
            </a:r>
            <a:r>
              <a:rPr lang="es-CL" dirty="0" err="1"/>
              <a:t>equipment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58530D-B35E-D14C-9D68-1158D8EC58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548743" cy="3753304"/>
          </a:xfrm>
        </p:spPr>
        <p:txBody>
          <a:bodyPr>
            <a:normAutofit/>
          </a:bodyPr>
          <a:lstStyle/>
          <a:p>
            <a:r>
              <a:rPr lang="es-CL" dirty="0"/>
              <a:t>Air </a:t>
            </a:r>
            <a:r>
              <a:rPr lang="es-CL" dirty="0" err="1"/>
              <a:t>compressor</a:t>
            </a:r>
            <a:endParaRPr lang="es-CL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73E42FE-34A2-9E4A-A76A-9E7F906BC5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40806" y="1795236"/>
            <a:ext cx="4180114" cy="3058206"/>
          </a:xfrm>
        </p:spPr>
        <p:txBody>
          <a:bodyPr>
            <a:normAutofit/>
          </a:bodyPr>
          <a:lstStyle/>
          <a:p>
            <a:r>
              <a:rPr lang="es-CL" dirty="0"/>
              <a:t>Air </a:t>
            </a:r>
            <a:r>
              <a:rPr lang="es-CL" dirty="0" err="1"/>
              <a:t>pressure</a:t>
            </a:r>
            <a:r>
              <a:rPr lang="es-CL" dirty="0"/>
              <a:t> </a:t>
            </a:r>
            <a:r>
              <a:rPr lang="es-CL" dirty="0" err="1"/>
              <a:t>reducing</a:t>
            </a:r>
            <a:r>
              <a:rPr lang="es-CL" dirty="0"/>
              <a:t> </a:t>
            </a:r>
            <a:r>
              <a:rPr lang="es-CL" dirty="0" err="1"/>
              <a:t>valve</a:t>
            </a:r>
            <a:endParaRPr lang="es-C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A7C5026-C4AC-5EDE-C1EE-6310B4BF0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923" y="2721747"/>
            <a:ext cx="2744022" cy="260549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9919D0B-3456-9172-358F-0DFEDFCFBF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593" y="2320245"/>
            <a:ext cx="2474676" cy="3766457"/>
          </a:xfrm>
          <a:prstGeom prst="rect">
            <a:avLst/>
          </a:prstGeom>
        </p:spPr>
      </p:pic>
      <p:sp>
        <p:nvSpPr>
          <p:cNvPr id="9" name="Marcador de contenido 3">
            <a:extLst>
              <a:ext uri="{FF2B5EF4-FFF2-40B4-BE49-F238E27FC236}">
                <a16:creationId xmlns:a16="http://schemas.microsoft.com/office/drawing/2014/main" id="{824B73F6-9269-8D0F-37DE-BEA90CA7312B}"/>
              </a:ext>
            </a:extLst>
          </p:cNvPr>
          <p:cNvSpPr txBox="1">
            <a:spLocks/>
          </p:cNvSpPr>
          <p:nvPr/>
        </p:nvSpPr>
        <p:spPr>
          <a:xfrm>
            <a:off x="8420920" y="1825625"/>
            <a:ext cx="3358243" cy="237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/>
              <a:t>PLC control </a:t>
            </a:r>
            <a:r>
              <a:rPr lang="es-CL" dirty="0" err="1"/>
              <a:t>board</a:t>
            </a:r>
            <a:endParaRPr lang="es-CL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78A2A53E-7D3F-A479-6032-685F2B6EC814}"/>
              </a:ext>
            </a:extLst>
          </p:cNvPr>
          <p:cNvGrpSpPr/>
          <p:nvPr/>
        </p:nvGrpSpPr>
        <p:grpSpPr>
          <a:xfrm>
            <a:off x="8568156" y="2425727"/>
            <a:ext cx="2895144" cy="3429000"/>
            <a:chOff x="8713046" y="2425727"/>
            <a:chExt cx="2895144" cy="3429000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6F1591C2-6E5D-F7D5-5813-A3B6C2294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13046" y="2425727"/>
              <a:ext cx="2895144" cy="3429000"/>
            </a:xfrm>
            <a:prstGeom prst="rect">
              <a:avLst/>
            </a:prstGeom>
          </p:spPr>
        </p:pic>
        <p:sp>
          <p:nvSpPr>
            <p:cNvPr id="5" name="Elipse 4">
              <a:extLst>
                <a:ext uri="{FF2B5EF4-FFF2-40B4-BE49-F238E27FC236}">
                  <a16:creationId xmlns:a16="http://schemas.microsoft.com/office/drawing/2014/main" id="{8787B6EB-1940-00C3-BBDA-3BCB7C4A1261}"/>
                </a:ext>
              </a:extLst>
            </p:cNvPr>
            <p:cNvSpPr/>
            <p:nvPr/>
          </p:nvSpPr>
          <p:spPr>
            <a:xfrm>
              <a:off x="10082784" y="3606827"/>
              <a:ext cx="1271016" cy="9692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48825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First</a:t>
            </a:r>
            <a:r>
              <a:rPr lang="es-CL" dirty="0"/>
              <a:t> </a:t>
            </a:r>
            <a:r>
              <a:rPr lang="es-CL" dirty="0" err="1"/>
              <a:t>equipment</a:t>
            </a:r>
            <a:r>
              <a:rPr lang="es-CL" dirty="0"/>
              <a:t> </a:t>
            </a:r>
            <a:r>
              <a:rPr lang="es-CL" dirty="0" err="1"/>
              <a:t>purchased</a:t>
            </a:r>
            <a:endParaRPr lang="es-CL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E800E8E4-73EF-9FB4-F750-A6139F9D73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939416" y="1825625"/>
            <a:ext cx="4289425" cy="4331232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Marcador de contenido 2">
                <a:extLst>
                  <a:ext uri="{FF2B5EF4-FFF2-40B4-BE49-F238E27FC236}">
                    <a16:creationId xmlns:a16="http://schemas.microsoft.com/office/drawing/2014/main" id="{E87E764E-BFFF-80F2-309A-961BB00AA2DA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467350" cy="4351338"/>
              </a:xfrm>
            </p:spPr>
            <p:txBody>
              <a:bodyPr>
                <a:normAutofit/>
              </a:bodyPr>
              <a:lstStyle/>
              <a:p>
                <a:r>
                  <a:rPr lang="es-CL" dirty="0"/>
                  <a:t>Turbine</a:t>
                </a:r>
              </a:p>
              <a:p>
                <a:pPr lvl="1"/>
                <a:r>
                  <a:rPr lang="es-CL" dirty="0" err="1"/>
                  <a:t>Working</a:t>
                </a:r>
                <a:r>
                  <a:rPr lang="es-CL" dirty="0"/>
                  <a:t> </a:t>
                </a:r>
                <a:r>
                  <a:rPr lang="es-CL" dirty="0" err="1"/>
                  <a:t>pressure</a:t>
                </a:r>
                <a:r>
                  <a:rPr lang="es-CL" dirty="0"/>
                  <a:t>: 0,8 – 8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s-C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es-CL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CL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s-CL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s-CL" dirty="0"/>
              </a:p>
              <a:p>
                <a:pPr lvl="1"/>
                <a:r>
                  <a:rPr lang="es-CL" dirty="0"/>
                  <a:t>Flow: 5 – 12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type m:val="lin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s-CL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1"/>
                <a:r>
                  <a:rPr lang="es-CL" dirty="0" err="1"/>
                  <a:t>Estimate</a:t>
                </a:r>
                <a:r>
                  <a:rPr lang="es-CL" dirty="0"/>
                  <a:t> </a:t>
                </a:r>
                <a:r>
                  <a:rPr lang="es-CL" dirty="0" err="1"/>
                  <a:t>working</a:t>
                </a:r>
                <a:r>
                  <a:rPr lang="es-CL" dirty="0"/>
                  <a:t> </a:t>
                </a:r>
                <a:r>
                  <a:rPr lang="es-CL" dirty="0" err="1"/>
                  <a:t>point</a:t>
                </a:r>
                <a:r>
                  <a:rPr lang="es-CL" dirty="0"/>
                  <a:t>:</a:t>
                </a:r>
              </a:p>
              <a:p>
                <a:pPr lvl="2"/>
                <a:r>
                  <a:rPr lang="es-CL" dirty="0"/>
                  <a:t>Electric </a:t>
                </a:r>
                <a:r>
                  <a:rPr lang="es-CL" dirty="0" err="1"/>
                  <a:t>power</a:t>
                </a:r>
                <a:r>
                  <a:rPr lang="es-CL" dirty="0"/>
                  <a:t> 800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2"/>
                <a:r>
                  <a:rPr lang="es-CL" dirty="0" err="1"/>
                  <a:t>Required</a:t>
                </a:r>
                <a:r>
                  <a:rPr lang="es-CL" dirty="0"/>
                  <a:t> </a:t>
                </a:r>
                <a:r>
                  <a:rPr lang="es-CL" dirty="0" err="1"/>
                  <a:t>flow</a:t>
                </a:r>
                <a:r>
                  <a:rPr lang="es-CL" dirty="0"/>
                  <a:t> 8,2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type m:val="lin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s-CL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2"/>
                <a:r>
                  <a:rPr lang="es-CL" dirty="0" err="1"/>
                  <a:t>Pressure</a:t>
                </a:r>
                <a:r>
                  <a:rPr lang="es-CL" dirty="0"/>
                  <a:t> head 18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b="0" dirty="0"/>
              </a:p>
              <a:p>
                <a:pPr lvl="2"/>
                <a:endParaRPr lang="es-CL" dirty="0"/>
              </a:p>
            </p:txBody>
          </p:sp>
        </mc:Choice>
        <mc:Fallback xmlns="">
          <p:sp>
            <p:nvSpPr>
              <p:cNvPr id="8" name="Marcador de contenido 2">
                <a:extLst>
                  <a:ext uri="{FF2B5EF4-FFF2-40B4-BE49-F238E27FC236}">
                    <a16:creationId xmlns:a16="http://schemas.microsoft.com/office/drawing/2014/main" id="{E87E764E-BFFF-80F2-309A-961BB00AA2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467350" cy="4351338"/>
              </a:xfrm>
              <a:blipFill>
                <a:blip r:embed="rId3"/>
                <a:stretch>
                  <a:fillRect l="-1563" t="-5042" r="-2455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3261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First</a:t>
            </a:r>
            <a:r>
              <a:rPr lang="es-CL" dirty="0"/>
              <a:t> </a:t>
            </a:r>
            <a:r>
              <a:rPr lang="es-CL" dirty="0" err="1"/>
              <a:t>equipment</a:t>
            </a:r>
            <a:r>
              <a:rPr lang="es-CL" dirty="0"/>
              <a:t> </a:t>
            </a:r>
            <a:r>
              <a:rPr lang="es-CL" dirty="0" err="1"/>
              <a:t>purchased</a:t>
            </a:r>
            <a:endParaRPr lang="es-C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FB58530D-B35E-D14C-9D68-1158D8EC58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649686" cy="4351338"/>
              </a:xfrm>
            </p:spPr>
            <p:txBody>
              <a:bodyPr>
                <a:normAutofit/>
              </a:bodyPr>
              <a:lstStyle/>
              <a:p>
                <a:r>
                  <a:rPr lang="es-CL" dirty="0"/>
                  <a:t>Turbine</a:t>
                </a:r>
              </a:p>
              <a:p>
                <a:pPr lvl="1"/>
                <a:r>
                  <a:rPr lang="es-CL" dirty="0" err="1"/>
                  <a:t>Working</a:t>
                </a:r>
                <a:r>
                  <a:rPr lang="es-CL" dirty="0"/>
                  <a:t> </a:t>
                </a:r>
                <a:r>
                  <a:rPr lang="es-CL" dirty="0" err="1"/>
                  <a:t>pressure</a:t>
                </a:r>
                <a:r>
                  <a:rPr lang="es-CL" dirty="0"/>
                  <a:t>: 0,8 – 8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s-CL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num>
                      <m:den>
                        <m:sSup>
                          <m:sSupPr>
                            <m:ctrlPr>
                              <a:rPr lang="es-CL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CL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s-CL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den>
                    </m:f>
                  </m:oMath>
                </a14:m>
                <a:endParaRPr lang="es-CL" dirty="0"/>
              </a:p>
              <a:p>
                <a:pPr lvl="1"/>
                <a:r>
                  <a:rPr lang="es-CL" dirty="0"/>
                  <a:t>Flow: 5 – 12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type m:val="lin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s-CL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1"/>
                <a:r>
                  <a:rPr lang="es-CL" dirty="0" err="1"/>
                  <a:t>Estimate</a:t>
                </a:r>
                <a:r>
                  <a:rPr lang="es-CL" dirty="0"/>
                  <a:t> </a:t>
                </a:r>
                <a:r>
                  <a:rPr lang="es-CL" dirty="0" err="1"/>
                  <a:t>working</a:t>
                </a:r>
                <a:r>
                  <a:rPr lang="es-CL" dirty="0"/>
                  <a:t> </a:t>
                </a:r>
                <a:r>
                  <a:rPr lang="es-CL" dirty="0" err="1"/>
                  <a:t>point</a:t>
                </a:r>
                <a:r>
                  <a:rPr lang="es-CL" dirty="0"/>
                  <a:t>:</a:t>
                </a:r>
              </a:p>
              <a:p>
                <a:pPr lvl="2"/>
                <a:r>
                  <a:rPr lang="es-CL" dirty="0"/>
                  <a:t>Electric </a:t>
                </a:r>
                <a:r>
                  <a:rPr lang="es-CL" dirty="0" err="1"/>
                  <a:t>power</a:t>
                </a:r>
                <a:r>
                  <a:rPr lang="es-CL" dirty="0"/>
                  <a:t> 800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2"/>
                <a:r>
                  <a:rPr lang="es-CL" dirty="0" err="1"/>
                  <a:t>Required</a:t>
                </a:r>
                <a:r>
                  <a:rPr lang="es-CL" dirty="0"/>
                  <a:t> </a:t>
                </a:r>
                <a:r>
                  <a:rPr lang="es-CL" dirty="0" err="1"/>
                  <a:t>flow</a:t>
                </a:r>
                <a:r>
                  <a:rPr lang="es-CL" dirty="0"/>
                  <a:t> 8,2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type m:val="lin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s-CL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num>
                      <m:den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dirty="0"/>
              </a:p>
              <a:p>
                <a:pPr lvl="2"/>
                <a:r>
                  <a:rPr lang="es-CL" dirty="0" err="1"/>
                  <a:t>Pressure</a:t>
                </a:r>
                <a:r>
                  <a:rPr lang="es-CL" dirty="0"/>
                  <a:t> head 18 </a:t>
                </a:r>
                <a14:m>
                  <m:oMath xmlns:m="http://schemas.openxmlformats.org/officeDocument/2006/math">
                    <m:r>
                      <a:rPr lang="es-CL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s-CL" b="0" dirty="0"/>
              </a:p>
              <a:p>
                <a:pPr lvl="2"/>
                <a:endParaRPr lang="es-CL" dirty="0"/>
              </a:p>
              <a:p>
                <a:pPr lvl="2"/>
                <a:endParaRPr lang="es-CL" dirty="0"/>
              </a:p>
              <a:p>
                <a:r>
                  <a:rPr lang="es-CL" dirty="0" err="1"/>
                  <a:t>Provider</a:t>
                </a:r>
                <a:r>
                  <a:rPr lang="es-CL" dirty="0"/>
                  <a:t>: </a:t>
                </a:r>
                <a:r>
                  <a:rPr lang="es-CL" dirty="0" err="1"/>
                  <a:t>Power</a:t>
                </a:r>
                <a:r>
                  <a:rPr lang="es-CL" dirty="0"/>
                  <a:t> Turbines </a:t>
                </a:r>
                <a:r>
                  <a:rPr lang="es-CL" dirty="0" err="1"/>
                  <a:t>Spain</a:t>
                </a:r>
                <a:endParaRPr lang="es-CL" dirty="0"/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FB58530D-B35E-D14C-9D68-1158D8EC5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649686" cy="4351338"/>
              </a:xfrm>
              <a:blipFill>
                <a:blip r:embed="rId2"/>
                <a:stretch>
                  <a:fillRect l="-1512" t="-504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Marcador de contenido 9" descr="Imagen que contiene interior, pequeño, cocina, comida&#10;&#10;Descripción generada automáticamente">
            <a:extLst>
              <a:ext uri="{FF2B5EF4-FFF2-40B4-BE49-F238E27FC236}">
                <a16:creationId xmlns:a16="http://schemas.microsoft.com/office/drawing/2014/main" id="{28497693-30A5-B49D-20DD-B8A55353021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131248" y="1825625"/>
            <a:ext cx="3263503" cy="4351338"/>
          </a:xfrm>
        </p:spPr>
      </p:pic>
    </p:spTree>
    <p:extLst>
      <p:ext uri="{BB962C8B-B14F-4D97-AF65-F5344CB8AC3E}">
        <p14:creationId xmlns:p14="http://schemas.microsoft.com/office/powerpoint/2010/main" val="2456195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Line 050-B Turbine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FB58530D-B35E-D14C-9D68-1158D8EC58C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838200" y="1825625"/>
                <a:ext cx="5649686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Datasheet</a:t>
                </a:r>
              </a:p>
              <a:p>
                <a:pPr lvl="1"/>
                <a:r>
                  <a:rPr lang="en-US" dirty="0"/>
                  <a:t>Flow: 21 </a:t>
                </a:r>
                <a14:m>
                  <m:oMath xmlns:m="http://schemas.openxmlformats.org/officeDocument/2006/math">
                    <m:r>
                      <a:rPr lang="es-CL" b="0" i="1" smtClean="0">
                        <a:latin typeface="Cambria Math" panose="02040503050406030204" pitchFamily="18" charset="0"/>
                      </a:rPr>
                      <m:t>[</m:t>
                    </m:r>
                    <m:f>
                      <m:fPr>
                        <m:type m:val="lin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Pressure head: 50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s-CL" b="0" dirty="0"/>
              </a:p>
              <a:p>
                <a:pPr lvl="1"/>
                <a:r>
                  <a:rPr lang="en-US" dirty="0"/>
                  <a:t>Power outlet: 5,000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endParaRPr lang="es-CL" b="0" dirty="0"/>
              </a:p>
              <a:p>
                <a:pPr lvl="1"/>
                <a:r>
                  <a:rPr lang="en-US" dirty="0"/>
                  <a:t>Spin velocity: 3,000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s-CL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CL" b="0" i="1" smtClean="0">
                            <a:latin typeface="Cambria Math" panose="02040503050406030204" pitchFamily="18" charset="0"/>
                          </a:rPr>
                          <m:t>𝑟𝑝𝑚</m:t>
                        </m:r>
                      </m:e>
                    </m:d>
                  </m:oMath>
                </a14:m>
                <a:endParaRPr lang="es-CL" b="0" dirty="0"/>
              </a:p>
              <a:p>
                <a:pPr lvl="1"/>
                <a:endParaRPr lang="en-US" dirty="0"/>
              </a:p>
              <a:p>
                <a:r>
                  <a:rPr lang="en-US" dirty="0"/>
                  <a:t>Provider: Power Turbines Spain</a:t>
                </a:r>
              </a:p>
            </p:txBody>
          </p:sp>
        </mc:Choice>
        <mc:Fallback xmlns="">
          <p:sp>
            <p:nvSpPr>
              <p:cNvPr id="3" name="Marcador de contenido 2">
                <a:extLst>
                  <a:ext uri="{FF2B5EF4-FFF2-40B4-BE49-F238E27FC236}">
                    <a16:creationId xmlns:a16="http://schemas.microsoft.com/office/drawing/2014/main" id="{FB58530D-B35E-D14C-9D68-1158D8EC58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838200" y="1825625"/>
                <a:ext cx="5649686" cy="4351338"/>
              </a:xfrm>
              <a:blipFill>
                <a:blip r:embed="rId2"/>
                <a:stretch>
                  <a:fillRect l="-1512" t="-518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B3DF950F-49FA-81BD-7F86-C743C1F69A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02609" y="872118"/>
            <a:ext cx="4171064" cy="5304845"/>
          </a:xfrm>
        </p:spPr>
      </p:pic>
    </p:spTree>
    <p:extLst>
      <p:ext uri="{BB962C8B-B14F-4D97-AF65-F5344CB8AC3E}">
        <p14:creationId xmlns:p14="http://schemas.microsoft.com/office/powerpoint/2010/main" val="2816098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AD396BE-D699-403E-BB8F-82454AF68F63}"/>
              </a:ext>
            </a:extLst>
          </p:cNvPr>
          <p:cNvSpPr txBox="1">
            <a:spLocks/>
          </p:cNvSpPr>
          <p:nvPr/>
        </p:nvSpPr>
        <p:spPr>
          <a:xfrm>
            <a:off x="168244" y="204903"/>
            <a:ext cx="8185342" cy="558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Initial water tank design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28D4E93-6F84-4D99-B381-D6C139608B6D}"/>
              </a:ext>
            </a:extLst>
          </p:cNvPr>
          <p:cNvSpPr txBox="1"/>
          <p:nvPr/>
        </p:nvSpPr>
        <p:spPr>
          <a:xfrm>
            <a:off x="1196922" y="6094768"/>
            <a:ext cx="31074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>
                <a:latin typeface="Gotham" panose="02000504050000020004" pitchFamily="2" charset="0"/>
              </a:rPr>
              <a:t>Frontal </a:t>
            </a:r>
            <a:r>
              <a:rPr lang="es-CL" sz="1400" dirty="0" err="1">
                <a:latin typeface="Gotham" panose="02000504050000020004" pitchFamily="2" charset="0"/>
              </a:rPr>
              <a:t>view</a:t>
            </a:r>
            <a:r>
              <a:rPr lang="es-CL" sz="1400" dirty="0">
                <a:latin typeface="Gotham" panose="02000504050000020004" pitchFamily="2" charset="0"/>
              </a:rPr>
              <a:t> </a:t>
            </a:r>
            <a:r>
              <a:rPr lang="es-CL" sz="1400" dirty="0" err="1">
                <a:latin typeface="Gotham" panose="02000504050000020004" pitchFamily="2" charset="0"/>
              </a:rPr>
              <a:t>of</a:t>
            </a:r>
            <a:r>
              <a:rPr lang="es-CL" sz="1400" dirty="0">
                <a:latin typeface="Gotham" panose="02000504050000020004" pitchFamily="2" charset="0"/>
              </a:rPr>
              <a:t> </a:t>
            </a:r>
            <a:r>
              <a:rPr lang="es-CL" sz="1400" dirty="0" err="1">
                <a:latin typeface="Gotham" panose="02000504050000020004" pitchFamily="2" charset="0"/>
              </a:rPr>
              <a:t>the</a:t>
            </a:r>
            <a:r>
              <a:rPr lang="es-CL" sz="1400" dirty="0">
                <a:latin typeface="Gotham" panose="02000504050000020004" pitchFamily="2" charset="0"/>
              </a:rPr>
              <a:t> </a:t>
            </a:r>
            <a:r>
              <a:rPr lang="es-CL" sz="1400" dirty="0" err="1">
                <a:latin typeface="Gotham" panose="02000504050000020004" pitchFamily="2" charset="0"/>
              </a:rPr>
              <a:t>tank</a:t>
            </a:r>
            <a:endParaRPr lang="es-CL" sz="1400" dirty="0">
              <a:latin typeface="Gotham" panose="02000504050000020004" pitchFamily="2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C7A751E-CF11-8F2F-E5AA-04CDFA028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554" y="861128"/>
            <a:ext cx="3531759" cy="5135743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7F86DB2-5095-B263-4953-38608F95B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6037" y="763231"/>
            <a:ext cx="2097130" cy="394538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48865B7-5DAC-F114-0926-3BF1844D588A}"/>
              </a:ext>
            </a:extLst>
          </p:cNvPr>
          <p:cNvSpPr txBox="1"/>
          <p:nvPr/>
        </p:nvSpPr>
        <p:spPr>
          <a:xfrm>
            <a:off x="5036037" y="4708613"/>
            <a:ext cx="21421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latin typeface="Gotham" panose="02000504050000020004" pitchFamily="2" charset="0"/>
              </a:rPr>
              <a:t>Tank dimensions</a:t>
            </a: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09E9CA65-54CC-8410-9B8E-A21DDDD0A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685" y="861128"/>
            <a:ext cx="2409768" cy="2552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F6EA534-55C3-5049-3F79-3884774F0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8453" y="905518"/>
            <a:ext cx="2266286" cy="2463800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DFEEFD22-9492-5763-8E4C-0FAD9ED565AA}"/>
              </a:ext>
            </a:extLst>
          </p:cNvPr>
          <p:cNvSpPr txBox="1"/>
          <p:nvPr/>
        </p:nvSpPr>
        <p:spPr>
          <a:xfrm>
            <a:off x="8353586" y="3428999"/>
            <a:ext cx="3235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Gotham" panose="02000504050000020004" pitchFamily="2" charset="0"/>
              </a:rPr>
              <a:t>Top and bottom view of the tank</a:t>
            </a:r>
            <a:endParaRPr lang="es-CL" sz="1400" dirty="0">
              <a:latin typeface="Gotham" panose="02000504050000020004" pitchFamily="2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0D2A2B51-63DC-5C01-65E6-7591FA8CFB70}"/>
              </a:ext>
            </a:extLst>
          </p:cNvPr>
          <p:cNvSpPr txBox="1"/>
          <p:nvPr/>
        </p:nvSpPr>
        <p:spPr>
          <a:xfrm>
            <a:off x="7620000" y="4272187"/>
            <a:ext cx="4093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 err="1"/>
              <a:t>Approx</a:t>
            </a:r>
            <a:r>
              <a:rPr lang="es-CL" dirty="0"/>
              <a:t> </a:t>
            </a:r>
            <a:r>
              <a:rPr lang="es-CL" dirty="0" err="1"/>
              <a:t>volume</a:t>
            </a:r>
            <a:r>
              <a:rPr lang="es-CL" dirty="0"/>
              <a:t> 630 </a:t>
            </a:r>
            <a:r>
              <a:rPr lang="es-CL" dirty="0" err="1"/>
              <a:t>liters</a:t>
            </a:r>
            <a:r>
              <a:rPr lang="es-CL" dirty="0"/>
              <a:t>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Installation of vortex breaker at the bottom of the tank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654524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AD396BE-D699-403E-BB8F-82454AF68F63}"/>
              </a:ext>
            </a:extLst>
          </p:cNvPr>
          <p:cNvSpPr txBox="1">
            <a:spLocks/>
          </p:cNvSpPr>
          <p:nvPr/>
        </p:nvSpPr>
        <p:spPr>
          <a:xfrm>
            <a:off x="168244" y="204903"/>
            <a:ext cx="8185342" cy="558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accent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Final water tank design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33BC9CD-A175-C158-D270-87BC3B281F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791" y="767834"/>
            <a:ext cx="5737589" cy="4475104"/>
          </a:xfrm>
          <a:prstGeom prst="rect">
            <a:avLst/>
          </a:prstGeom>
        </p:spPr>
      </p:pic>
      <p:pic>
        <p:nvPicPr>
          <p:cNvPr id="7" name="Imagen 6" descr="Dibujo de la cabeza&#10;&#10;Descripción generada automáticamente con confianza baja">
            <a:extLst>
              <a:ext uri="{FF2B5EF4-FFF2-40B4-BE49-F238E27FC236}">
                <a16:creationId xmlns:a16="http://schemas.microsoft.com/office/drawing/2014/main" id="{55A8E462-D691-C36F-8488-EE0B2872F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20" y="763231"/>
            <a:ext cx="2984232" cy="44791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55463603-E46A-12A0-0FF9-861D4A33518B}"/>
                  </a:ext>
                </a:extLst>
              </p:cNvPr>
              <p:cNvSpPr txBox="1"/>
              <p:nvPr/>
            </p:nvSpPr>
            <p:spPr>
              <a:xfrm>
                <a:off x="1123055" y="5492537"/>
                <a:ext cx="100993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Hidropack</a:t>
                </a:r>
                <a:r>
                  <a:rPr lang="en-US" dirty="0"/>
                  <a:t> </a:t>
                </a:r>
                <a:r>
                  <a:rPr lang="en-US" dirty="0" err="1"/>
                  <a:t>Varem</a:t>
                </a:r>
                <a:r>
                  <a:rPr lang="en-US" dirty="0"/>
                  <a:t> </a:t>
                </a:r>
                <a:r>
                  <a:rPr lang="en-US" dirty="0" err="1"/>
                  <a:t>Maxivarem</a:t>
                </a:r>
                <a:r>
                  <a:rPr lang="en-US" dirty="0"/>
                  <a:t> 2,000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d>
                  </m:oMath>
                </a14:m>
                <a:r>
                  <a:rPr lang="en-US" dirty="0"/>
                  <a:t> modified at a local shop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55463603-E46A-12A0-0FF9-861D4A3351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3055" y="5492537"/>
                <a:ext cx="10099325" cy="646331"/>
              </a:xfrm>
              <a:prstGeom prst="rect">
                <a:avLst/>
              </a:prstGeom>
              <a:blipFill>
                <a:blip r:embed="rId4"/>
                <a:stretch>
                  <a:fillRect l="-483" t="-471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454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Compressed air accumulator</a:t>
            </a:r>
            <a:endParaRPr lang="en-GB" dirty="0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896EAEA3-E4B0-ED2F-7F65-AA5CD55695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723899" y="1488394"/>
            <a:ext cx="10744202" cy="266168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480EF74-203A-F18A-F98C-D2E94807FB0F}"/>
                  </a:ext>
                </a:extLst>
              </p:cNvPr>
              <p:cNvSpPr txBox="1"/>
              <p:nvPr/>
            </p:nvSpPr>
            <p:spPr>
              <a:xfrm>
                <a:off x="723899" y="4416490"/>
                <a:ext cx="107442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We selected four of these accumulators to achieve a total of 2,000 </a:t>
                </a:r>
                <a14:m>
                  <m:oMath xmlns:m="http://schemas.openxmlformats.org/officeDocument/2006/math">
                    <m:r>
                      <a:rPr lang="es-CL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s-CL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of compressed air for recommendation of the provider hence it’s cheaper and easy to access. So, we had to interlock one each other.</a:t>
                </a: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A480EF74-203A-F18A-F98C-D2E94807FB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899" y="4416490"/>
                <a:ext cx="10744202" cy="646331"/>
              </a:xfrm>
              <a:prstGeom prst="rect">
                <a:avLst/>
              </a:prstGeom>
              <a:blipFill>
                <a:blip r:embed="rId3"/>
                <a:stretch>
                  <a:fillRect l="-511" t="-4673" b="-13084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428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PLC and control system</a:t>
            </a:r>
            <a:endParaRPr lang="en-GB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B9F027C-B951-142C-2CEA-DD7700A0B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48" y="1440514"/>
            <a:ext cx="5528404" cy="432504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A46BC4B-9AF4-9D20-BE26-E8BCA292F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6604" y="1440514"/>
            <a:ext cx="5503229" cy="432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84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"/>
          </a:xfrm>
        </p:spPr>
        <p:txBody>
          <a:bodyPr>
            <a:normAutofit/>
          </a:bodyPr>
          <a:lstStyle/>
          <a:p>
            <a:r>
              <a:rPr lang="en-GB" dirty="0"/>
              <a:t>Current Results</a:t>
            </a:r>
          </a:p>
        </p:txBody>
      </p:sp>
      <p:pic>
        <p:nvPicPr>
          <p:cNvPr id="7" name="Imagen 6" descr="Imagen que contiene interior, edificio, pequeño, juguete&#10;&#10;Descripción generada automáticamente">
            <a:extLst>
              <a:ext uri="{FF2B5EF4-FFF2-40B4-BE49-F238E27FC236}">
                <a16:creationId xmlns:a16="http://schemas.microsoft.com/office/drawing/2014/main" id="{6D6DA971-423F-9920-5077-A0360778B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350" y="1339850"/>
            <a:ext cx="4998559" cy="3751130"/>
          </a:xfrm>
          <a:prstGeom prst="rect">
            <a:avLst/>
          </a:prstGeom>
        </p:spPr>
      </p:pic>
      <p:pic>
        <p:nvPicPr>
          <p:cNvPr id="9" name="Imagen 8" descr="Imagen que contiene interior, edificio, piso, pequeño&#10;&#10;Descripción generada automáticamente">
            <a:extLst>
              <a:ext uri="{FF2B5EF4-FFF2-40B4-BE49-F238E27FC236}">
                <a16:creationId xmlns:a16="http://schemas.microsoft.com/office/drawing/2014/main" id="{1C0811DC-C7A8-00A1-31EC-C139EB0757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859" y="1761973"/>
            <a:ext cx="5167791" cy="290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493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6425"/>
          </a:xfrm>
        </p:spPr>
        <p:txBody>
          <a:bodyPr>
            <a:normAutofit/>
          </a:bodyPr>
          <a:lstStyle/>
          <a:p>
            <a:r>
              <a:rPr lang="en-GB" dirty="0"/>
              <a:t>Current Results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22C9466-1156-5E8B-2C60-834A638BA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121" y="1089025"/>
            <a:ext cx="4504222" cy="5403850"/>
          </a:xfrm>
          <a:prstGeom prst="rect">
            <a:avLst/>
          </a:prstGeom>
        </p:spPr>
      </p:pic>
      <p:pic>
        <p:nvPicPr>
          <p:cNvPr id="6" name="Imagen 5" descr="Imagen que contiene interior, botella, tabla, caja&#10;&#10;Descripción generada automáticamente">
            <a:extLst>
              <a:ext uri="{FF2B5EF4-FFF2-40B4-BE49-F238E27FC236}">
                <a16:creationId xmlns:a16="http://schemas.microsoft.com/office/drawing/2014/main" id="{DD8067D7-E9EA-3FE6-2CA9-9B9EBAE5D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749" y="1098763"/>
            <a:ext cx="972000" cy="1296000"/>
          </a:xfrm>
          <a:prstGeom prst="rect">
            <a:avLst/>
          </a:prstGeom>
        </p:spPr>
      </p:pic>
      <p:pic>
        <p:nvPicPr>
          <p:cNvPr id="10" name="Imagen 9" descr="Imagen que contiene tabla, interior, escritorio, café&#10;&#10;Descripción generada automáticamente">
            <a:extLst>
              <a:ext uri="{FF2B5EF4-FFF2-40B4-BE49-F238E27FC236}">
                <a16:creationId xmlns:a16="http://schemas.microsoft.com/office/drawing/2014/main" id="{F475A5DA-844B-7330-0A68-F7C120E1C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605" y="1100350"/>
            <a:ext cx="1728000" cy="1296000"/>
          </a:xfrm>
          <a:prstGeom prst="rect">
            <a:avLst/>
          </a:prstGeom>
        </p:spPr>
      </p:pic>
      <p:pic>
        <p:nvPicPr>
          <p:cNvPr id="12" name="Imagen 11" descr="Imagen que contiene tabla, agua, azul, pequeño&#10;&#10;Descripción generada automáticamente">
            <a:extLst>
              <a:ext uri="{FF2B5EF4-FFF2-40B4-BE49-F238E27FC236}">
                <a16:creationId xmlns:a16="http://schemas.microsoft.com/office/drawing/2014/main" id="{1D6DEC12-3B0E-7492-195B-C5DE8B3E05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3749" y="4194259"/>
            <a:ext cx="2074333" cy="155575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9DC6863-8AA0-E847-2DD0-3B1C2D9D55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3461" y="1089025"/>
            <a:ext cx="1728000" cy="1296000"/>
          </a:xfrm>
          <a:prstGeom prst="rect">
            <a:avLst/>
          </a:prstGeom>
        </p:spPr>
      </p:pic>
      <p:pic>
        <p:nvPicPr>
          <p:cNvPr id="16" name="Imagen 15" descr="Botella de plástico sobre una mesa&#10;&#10;Descripción generada automáticamente con confianza media">
            <a:extLst>
              <a:ext uri="{FF2B5EF4-FFF2-40B4-BE49-F238E27FC236}">
                <a16:creationId xmlns:a16="http://schemas.microsoft.com/office/drawing/2014/main" id="{70523E81-A29B-BD7B-F65C-A0432A3CE8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36561" y="2645717"/>
            <a:ext cx="1728000" cy="1296000"/>
          </a:xfrm>
          <a:prstGeom prst="rect">
            <a:avLst/>
          </a:prstGeom>
        </p:spPr>
      </p:pic>
      <p:pic>
        <p:nvPicPr>
          <p:cNvPr id="18" name="Imagen 17" descr="Imagen que contiene puesto, maleta, luz&#10;&#10;Descripción generada automáticamente">
            <a:extLst>
              <a:ext uri="{FF2B5EF4-FFF2-40B4-BE49-F238E27FC236}">
                <a16:creationId xmlns:a16="http://schemas.microsoft.com/office/drawing/2014/main" id="{4327B4CD-7AC3-6A68-855D-B0586B0234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3749" y="2645717"/>
            <a:ext cx="1728000" cy="1296000"/>
          </a:xfrm>
          <a:prstGeom prst="rect">
            <a:avLst/>
          </a:prstGeom>
        </p:spPr>
      </p:pic>
      <p:pic>
        <p:nvPicPr>
          <p:cNvPr id="20" name="Imagen 19" descr="Imagen que contiene interior, tabla, pequeño, caja&#10;&#10;Descripción generada automáticamente">
            <a:extLst>
              <a:ext uri="{FF2B5EF4-FFF2-40B4-BE49-F238E27FC236}">
                <a16:creationId xmlns:a16="http://schemas.microsoft.com/office/drawing/2014/main" id="{576E510B-080A-BFD9-2DB8-E8E7F51D0A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49520" y="4191084"/>
            <a:ext cx="1415041" cy="1886721"/>
          </a:xfrm>
          <a:prstGeom prst="rect">
            <a:avLst/>
          </a:prstGeom>
        </p:spPr>
      </p:pic>
      <p:pic>
        <p:nvPicPr>
          <p:cNvPr id="22" name="Imagen 21" descr="Imagen que contiene interior, tabla, plástico, azul&#10;&#10;Descripción generada automáticamente">
            <a:extLst>
              <a:ext uri="{FF2B5EF4-FFF2-40B4-BE49-F238E27FC236}">
                <a16:creationId xmlns:a16="http://schemas.microsoft.com/office/drawing/2014/main" id="{616391DA-22AB-3139-90B1-3AE987F4F6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25999" y="2651296"/>
            <a:ext cx="1728000" cy="1296000"/>
          </a:xfrm>
          <a:prstGeom prst="rect">
            <a:avLst/>
          </a:prstGeom>
        </p:spPr>
      </p:pic>
      <p:pic>
        <p:nvPicPr>
          <p:cNvPr id="24" name="Imagen 23" descr="Imagen que contiene interior, caja, refrigerador, llenado&#10;&#10;Descripción generada automáticamente">
            <a:extLst>
              <a:ext uri="{FF2B5EF4-FFF2-40B4-BE49-F238E27FC236}">
                <a16:creationId xmlns:a16="http://schemas.microsoft.com/office/drawing/2014/main" id="{C05524BA-708B-59FD-D178-61B4584787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26000" y="4213567"/>
            <a:ext cx="172800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930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349A1F1-5E81-4734-8ED6-102B390AB7FD}"/>
              </a:ext>
            </a:extLst>
          </p:cNvPr>
          <p:cNvCxnSpPr/>
          <p:nvPr/>
        </p:nvCxnSpPr>
        <p:spPr>
          <a:xfrm>
            <a:off x="556890" y="969402"/>
            <a:ext cx="1020277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CC72DF2-232E-42E0-9848-6261186291AD}"/>
              </a:ext>
            </a:extLst>
          </p:cNvPr>
          <p:cNvSpPr txBox="1"/>
          <p:nvPr/>
        </p:nvSpPr>
        <p:spPr>
          <a:xfrm>
            <a:off x="288758" y="45376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FEC183A-9B72-401B-A7CA-86577613BE84}"/>
              </a:ext>
            </a:extLst>
          </p:cNvPr>
          <p:cNvSpPr txBox="1"/>
          <p:nvPr/>
        </p:nvSpPr>
        <p:spPr>
          <a:xfrm>
            <a:off x="1667519" y="45376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5E0FBD-042A-4367-A158-C8CFA2C457EF}"/>
              </a:ext>
            </a:extLst>
          </p:cNvPr>
          <p:cNvSpPr txBox="1"/>
          <p:nvPr/>
        </p:nvSpPr>
        <p:spPr>
          <a:xfrm>
            <a:off x="3377148" y="45376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A7C3A5-0FD9-46DC-8942-61FFAB06F90E}"/>
              </a:ext>
            </a:extLst>
          </p:cNvPr>
          <p:cNvSpPr txBox="1"/>
          <p:nvPr/>
        </p:nvSpPr>
        <p:spPr>
          <a:xfrm>
            <a:off x="5136910" y="45376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F4C382-DD69-49BA-AEC2-50C4B01719B2}"/>
              </a:ext>
            </a:extLst>
          </p:cNvPr>
          <p:cNvSpPr txBox="1"/>
          <p:nvPr/>
        </p:nvSpPr>
        <p:spPr>
          <a:xfrm>
            <a:off x="6963417" y="44001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4A93E6-4E50-49E7-8180-D7450C8B2734}"/>
              </a:ext>
            </a:extLst>
          </p:cNvPr>
          <p:cNvSpPr txBox="1"/>
          <p:nvPr/>
        </p:nvSpPr>
        <p:spPr>
          <a:xfrm>
            <a:off x="9095874" y="453762"/>
            <a:ext cx="873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023F58C-A3F3-46CC-B338-BB6B9FCDB1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06" y="2219782"/>
            <a:ext cx="2521080" cy="768389"/>
          </a:xfrm>
          <a:prstGeom prst="rect">
            <a:avLst/>
          </a:prstGeom>
        </p:spPr>
      </p:pic>
      <p:pic>
        <p:nvPicPr>
          <p:cNvPr id="24" name="Picture 23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1B4772D-278E-4A9F-84BD-C890FD76D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9" y="4178437"/>
            <a:ext cx="4832000" cy="26795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B4E5F9F-6299-4E53-B4B1-0FE2C1C53EBD}"/>
              </a:ext>
            </a:extLst>
          </p:cNvPr>
          <p:cNvSpPr txBox="1"/>
          <p:nvPr/>
        </p:nvSpPr>
        <p:spPr>
          <a:xfrm>
            <a:off x="3182352" y="2414818"/>
            <a:ext cx="7109804" cy="369332"/>
          </a:xfrm>
          <a:prstGeom prst="rect">
            <a:avLst/>
          </a:prstGeom>
          <a:solidFill>
            <a:schemeClr val="accent2"/>
          </a:solidFill>
          <a:ln w="19050"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L" dirty="0"/>
              <a:t>Patentamiento en territorios específicos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98DBC6-84ED-47A7-9DD2-12B610E66FB3}"/>
              </a:ext>
            </a:extLst>
          </p:cNvPr>
          <p:cNvGrpSpPr/>
          <p:nvPr/>
        </p:nvGrpSpPr>
        <p:grpSpPr>
          <a:xfrm>
            <a:off x="2187167" y="1035697"/>
            <a:ext cx="1626555" cy="882061"/>
            <a:chOff x="2187167" y="1035697"/>
            <a:chExt cx="1626555" cy="88206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6B34CE-3CBD-48AB-86F7-C2DDACAF0308}"/>
                </a:ext>
              </a:extLst>
            </p:cNvPr>
            <p:cNvSpPr txBox="1"/>
            <p:nvPr/>
          </p:nvSpPr>
          <p:spPr>
            <a:xfrm>
              <a:off x="2187167" y="1271427"/>
              <a:ext cx="16265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Creación de </a:t>
              </a:r>
              <a:r>
                <a:rPr lang="es-CL" dirty="0" err="1"/>
                <a:t>CheX</a:t>
              </a:r>
              <a:r>
                <a:rPr lang="es-CL" dirty="0"/>
                <a:t> SPA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E76F17B-01EF-480A-8904-3BC9398CBD2B}"/>
                </a:ext>
              </a:extLst>
            </p:cNvPr>
            <p:cNvCxnSpPr/>
            <p:nvPr/>
          </p:nvCxnSpPr>
          <p:spPr>
            <a:xfrm>
              <a:off x="2823694" y="1035697"/>
              <a:ext cx="0" cy="235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7D1393C-3F26-4EF7-8463-F2729A55C010}"/>
              </a:ext>
            </a:extLst>
          </p:cNvPr>
          <p:cNvGrpSpPr/>
          <p:nvPr/>
        </p:nvGrpSpPr>
        <p:grpSpPr>
          <a:xfrm>
            <a:off x="5979125" y="1025433"/>
            <a:ext cx="1626555" cy="882060"/>
            <a:chOff x="5602702" y="1035697"/>
            <a:chExt cx="1626555" cy="88206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6F0AEE3-C64E-4F2F-8A3A-D5AC3D3564FF}"/>
                </a:ext>
              </a:extLst>
            </p:cNvPr>
            <p:cNvSpPr txBox="1"/>
            <p:nvPr/>
          </p:nvSpPr>
          <p:spPr>
            <a:xfrm>
              <a:off x="5602702" y="1271426"/>
              <a:ext cx="16265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Inversión privada inicial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4A00E58-CF83-4F6B-873C-7293FC601D69}"/>
                </a:ext>
              </a:extLst>
            </p:cNvPr>
            <p:cNvCxnSpPr/>
            <p:nvPr/>
          </p:nvCxnSpPr>
          <p:spPr>
            <a:xfrm>
              <a:off x="5948184" y="1035697"/>
              <a:ext cx="0" cy="235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ECAAF29-4A5B-4962-8040-193C2941D816}"/>
              </a:ext>
            </a:extLst>
          </p:cNvPr>
          <p:cNvCxnSpPr>
            <a:cxnSpLocks/>
          </p:cNvCxnSpPr>
          <p:nvPr/>
        </p:nvCxnSpPr>
        <p:spPr>
          <a:xfrm>
            <a:off x="1372746" y="1035696"/>
            <a:ext cx="0" cy="109561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51F1431-F269-4F73-A83A-5A3A000F5F31}"/>
              </a:ext>
            </a:extLst>
          </p:cNvPr>
          <p:cNvGrpSpPr/>
          <p:nvPr/>
        </p:nvGrpSpPr>
        <p:grpSpPr>
          <a:xfrm>
            <a:off x="321839" y="1039172"/>
            <a:ext cx="2754946" cy="3104955"/>
            <a:chOff x="196372" y="1153562"/>
            <a:chExt cx="2754946" cy="3104955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CCFBA5CC-22B2-49D1-85C0-A6C5E71CF40E}"/>
                </a:ext>
              </a:extLst>
            </p:cNvPr>
            <p:cNvCxnSpPr>
              <a:cxnSpLocks/>
            </p:cNvCxnSpPr>
            <p:nvPr/>
          </p:nvCxnSpPr>
          <p:spPr>
            <a:xfrm>
              <a:off x="1519700" y="1153562"/>
              <a:ext cx="12888" cy="264220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A020237-ADC6-4B86-89B6-9011B6ECD243}"/>
                </a:ext>
              </a:extLst>
            </p:cNvPr>
            <p:cNvSpPr txBox="1"/>
            <p:nvPr/>
          </p:nvSpPr>
          <p:spPr>
            <a:xfrm>
              <a:off x="196372" y="3889185"/>
              <a:ext cx="2754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Creación Prototipo CCTVAL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0C75048-6AAB-4EF7-A0B6-0AF4A7F9EF16}"/>
              </a:ext>
            </a:extLst>
          </p:cNvPr>
          <p:cNvGrpSpPr/>
          <p:nvPr/>
        </p:nvGrpSpPr>
        <p:grpSpPr>
          <a:xfrm>
            <a:off x="8665601" y="1079207"/>
            <a:ext cx="2204934" cy="882060"/>
            <a:chOff x="5602702" y="1035697"/>
            <a:chExt cx="2204934" cy="88206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A1AF2B3-5128-415F-8712-4A563E7ED0F0}"/>
                </a:ext>
              </a:extLst>
            </p:cNvPr>
            <p:cNvSpPr txBox="1"/>
            <p:nvPr/>
          </p:nvSpPr>
          <p:spPr>
            <a:xfrm>
              <a:off x="5602702" y="1271426"/>
              <a:ext cx="22049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Primera patente otorgada, Chile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EB74DDE-9EFB-4DE8-B2BA-F096F9322722}"/>
                </a:ext>
              </a:extLst>
            </p:cNvPr>
            <p:cNvCxnSpPr/>
            <p:nvPr/>
          </p:nvCxnSpPr>
          <p:spPr>
            <a:xfrm>
              <a:off x="5948184" y="1035697"/>
              <a:ext cx="0" cy="235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66D97BE-4A1C-4260-8E32-0DC60E3EE812}"/>
              </a:ext>
            </a:extLst>
          </p:cNvPr>
          <p:cNvGrpSpPr/>
          <p:nvPr/>
        </p:nvGrpSpPr>
        <p:grpSpPr>
          <a:xfrm>
            <a:off x="3696655" y="1035696"/>
            <a:ext cx="1626555" cy="2806838"/>
            <a:chOff x="2187167" y="-889080"/>
            <a:chExt cx="1626555" cy="280683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9E4338-E6BC-49C2-B0DD-05AE039E819D}"/>
                </a:ext>
              </a:extLst>
            </p:cNvPr>
            <p:cNvSpPr txBox="1"/>
            <p:nvPr/>
          </p:nvSpPr>
          <p:spPr>
            <a:xfrm>
              <a:off x="2187167" y="1271427"/>
              <a:ext cx="16265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Licenciamiento </a:t>
              </a:r>
              <a:r>
                <a:rPr lang="es-CL" dirty="0" err="1"/>
                <a:t>CheX</a:t>
              </a:r>
              <a:r>
                <a:rPr lang="es-CL" dirty="0"/>
                <a:t> SPA-USM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317D558-D40D-420C-817C-F91E99D67E9C}"/>
                </a:ext>
              </a:extLst>
            </p:cNvPr>
            <p:cNvCxnSpPr>
              <a:cxnSpLocks/>
            </p:cNvCxnSpPr>
            <p:nvPr/>
          </p:nvCxnSpPr>
          <p:spPr>
            <a:xfrm>
              <a:off x="2823694" y="-889080"/>
              <a:ext cx="0" cy="216050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3CEA3824-F969-4DBB-80A0-AEE6B9DD72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09784" y="3196202"/>
            <a:ext cx="5587814" cy="3405765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7F886493-2EFE-4497-A38B-2F0AE3BCA3D5}"/>
              </a:ext>
            </a:extLst>
          </p:cNvPr>
          <p:cNvGrpSpPr/>
          <p:nvPr/>
        </p:nvGrpSpPr>
        <p:grpSpPr>
          <a:xfrm>
            <a:off x="4353892" y="1054585"/>
            <a:ext cx="1626555" cy="927769"/>
            <a:chOff x="5422300" y="1035697"/>
            <a:chExt cx="1626555" cy="927769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381B055-3EEE-4C6E-892D-696162E1CE69}"/>
                </a:ext>
              </a:extLst>
            </p:cNvPr>
            <p:cNvSpPr txBox="1"/>
            <p:nvPr/>
          </p:nvSpPr>
          <p:spPr>
            <a:xfrm>
              <a:off x="5422300" y="1317135"/>
              <a:ext cx="16265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L" dirty="0"/>
                <a:t>Finalista MBRIF Dubái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5D0EA36B-0AD5-4315-80A1-08B67E157236}"/>
                </a:ext>
              </a:extLst>
            </p:cNvPr>
            <p:cNvCxnSpPr/>
            <p:nvPr/>
          </p:nvCxnSpPr>
          <p:spPr>
            <a:xfrm>
              <a:off x="5948184" y="1035697"/>
              <a:ext cx="0" cy="235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839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Results</a:t>
            </a:r>
          </a:p>
        </p:txBody>
      </p:sp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FCD2E89E-DCA9-BD08-CC5D-DEEC245B2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891" y="1467278"/>
            <a:ext cx="2879990" cy="3003906"/>
          </a:xfrm>
          <a:prstGeom prst="rect">
            <a:avLst/>
          </a:prstGeom>
        </p:spPr>
      </p:pic>
      <p:pic>
        <p:nvPicPr>
          <p:cNvPr id="8" name="Imagen 7" descr="Un grupo de personas frente a una pantalla&#10;&#10;Descripción generada automáticamente">
            <a:extLst>
              <a:ext uri="{FF2B5EF4-FFF2-40B4-BE49-F238E27FC236}">
                <a16:creationId xmlns:a16="http://schemas.microsoft.com/office/drawing/2014/main" id="{1C15FEC8-6845-1266-98FD-16406E091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1899" y="1467278"/>
            <a:ext cx="3991901" cy="300390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31877B2-A309-FCE3-6FE1-4C4F08301D1B}"/>
              </a:ext>
            </a:extLst>
          </p:cNvPr>
          <p:cNvSpPr txBox="1"/>
          <p:nvPr/>
        </p:nvSpPr>
        <p:spPr>
          <a:xfrm>
            <a:off x="4020437" y="5041393"/>
            <a:ext cx="4151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Finalist of 200 startups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4 days in to make it </a:t>
            </a:r>
          </a:p>
        </p:txBody>
      </p:sp>
      <p:pic>
        <p:nvPicPr>
          <p:cNvPr id="13" name="Imagen 12" descr="Un grupo de personas en un salón de clases&#10;&#10;Descripción generada automáticamente">
            <a:extLst>
              <a:ext uri="{FF2B5EF4-FFF2-40B4-BE49-F238E27FC236}">
                <a16:creationId xmlns:a16="http://schemas.microsoft.com/office/drawing/2014/main" id="{62F1DF54-9CE4-88B2-C653-4DB646461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9162" y="1470958"/>
            <a:ext cx="3987011" cy="300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543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Results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8A8A5AC-3F1C-20E7-2EBF-DA0BE7B2A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6351" y="365125"/>
            <a:ext cx="5289460" cy="3172078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C2DFECA-D7CF-C7DB-4A13-5A7E37BE6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443963"/>
            <a:ext cx="3578241" cy="3565037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DB368A25-DED2-76D1-3022-A7A6C19DD960}"/>
              </a:ext>
            </a:extLst>
          </p:cNvPr>
          <p:cNvSpPr txBox="1"/>
          <p:nvPr/>
        </p:nvSpPr>
        <p:spPr>
          <a:xfrm>
            <a:off x="266700" y="5183794"/>
            <a:ext cx="4241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/>
              <a:t>Selected in the Renewables Energy &amp; Green Hydrogen bootcamp by EDP which took place in Houston, Texas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44B3D638-0024-973D-A817-FAD426C26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6351" y="3595331"/>
            <a:ext cx="5289460" cy="317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59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E87327-5803-6782-531C-A6FECA598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Budget</a:t>
            </a:r>
          </a:p>
        </p:txBody>
      </p:sp>
      <p:graphicFrame>
        <p:nvGraphicFramePr>
          <p:cNvPr id="6" name="Tabla 6">
            <a:extLst>
              <a:ext uri="{FF2B5EF4-FFF2-40B4-BE49-F238E27FC236}">
                <a16:creationId xmlns:a16="http://schemas.microsoft.com/office/drawing/2014/main" id="{AA74499C-19B5-F637-20D8-ABFA4FE2378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38715901"/>
              </p:ext>
            </p:extLst>
          </p:nvPr>
        </p:nvGraphicFramePr>
        <p:xfrm>
          <a:off x="838199" y="2676365"/>
          <a:ext cx="6032088" cy="976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5348">
                  <a:extLst>
                    <a:ext uri="{9D8B030D-6E8A-4147-A177-3AD203B41FA5}">
                      <a16:colId xmlns:a16="http://schemas.microsoft.com/office/drawing/2014/main" val="3742956493"/>
                    </a:ext>
                  </a:extLst>
                </a:gridCol>
                <a:gridCol w="1005348">
                  <a:extLst>
                    <a:ext uri="{9D8B030D-6E8A-4147-A177-3AD203B41FA5}">
                      <a16:colId xmlns:a16="http://schemas.microsoft.com/office/drawing/2014/main" val="3636756532"/>
                    </a:ext>
                  </a:extLst>
                </a:gridCol>
                <a:gridCol w="1005348">
                  <a:extLst>
                    <a:ext uri="{9D8B030D-6E8A-4147-A177-3AD203B41FA5}">
                      <a16:colId xmlns:a16="http://schemas.microsoft.com/office/drawing/2014/main" val="2398324406"/>
                    </a:ext>
                  </a:extLst>
                </a:gridCol>
                <a:gridCol w="1005348">
                  <a:extLst>
                    <a:ext uri="{9D8B030D-6E8A-4147-A177-3AD203B41FA5}">
                      <a16:colId xmlns:a16="http://schemas.microsoft.com/office/drawing/2014/main" val="2164094101"/>
                    </a:ext>
                  </a:extLst>
                </a:gridCol>
                <a:gridCol w="1005348">
                  <a:extLst>
                    <a:ext uri="{9D8B030D-6E8A-4147-A177-3AD203B41FA5}">
                      <a16:colId xmlns:a16="http://schemas.microsoft.com/office/drawing/2014/main" val="1667726258"/>
                    </a:ext>
                  </a:extLst>
                </a:gridCol>
                <a:gridCol w="1005348">
                  <a:extLst>
                    <a:ext uri="{9D8B030D-6E8A-4147-A177-3AD203B41FA5}">
                      <a16:colId xmlns:a16="http://schemas.microsoft.com/office/drawing/2014/main" val="766098358"/>
                    </a:ext>
                  </a:extLst>
                </a:gridCol>
              </a:tblGrid>
              <a:tr h="427702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Status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Amount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Human resources 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Operational expenses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0710611"/>
                  </a:ext>
                </a:extLst>
              </a:tr>
              <a:tr h="247796">
                <a:tc vMerge="1"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bg1"/>
                          </a:solidFill>
                        </a:rPr>
                        <a:t>A2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bg1"/>
                          </a:solidFill>
                        </a:rPr>
                        <a:t>A3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bg1"/>
                          </a:solidFill>
                        </a:rPr>
                        <a:t>B1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>
                          <a:solidFill>
                            <a:schemeClr val="bg1"/>
                          </a:solidFill>
                        </a:rPr>
                        <a:t>D2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377474"/>
                  </a:ext>
                </a:extLst>
              </a:tr>
              <a:tr h="247796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Approved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$8,100,000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$0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$0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$8,000,000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$100,000</a:t>
                      </a:r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785071271"/>
                  </a:ext>
                </a:extLst>
              </a:tr>
            </a:tbl>
          </a:graphicData>
        </a:graphic>
      </p:graphicFrame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D24B3A6-BF35-980A-F548-F7EC00BC26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1182" y="1825625"/>
            <a:ext cx="3801618" cy="3648075"/>
          </a:xfrm>
        </p:spPr>
        <p:txBody>
          <a:bodyPr/>
          <a:lstStyle/>
          <a:p>
            <a:r>
              <a:rPr lang="en-US" dirty="0"/>
              <a:t>Basically, the budget approved is for operational expenses to purchase the last items in need</a:t>
            </a:r>
          </a:p>
          <a:p>
            <a:endParaRPr lang="en-US" dirty="0"/>
          </a:p>
          <a:p>
            <a:r>
              <a:rPr lang="en-US" dirty="0"/>
              <a:t>Also, the ones need to mount the whole plant</a:t>
            </a:r>
          </a:p>
        </p:txBody>
      </p:sp>
    </p:spTree>
    <p:extLst>
      <p:ext uri="{BB962C8B-B14F-4D97-AF65-F5344CB8AC3E}">
        <p14:creationId xmlns:p14="http://schemas.microsoft.com/office/powerpoint/2010/main" val="32327742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Gantt chart</a:t>
            </a:r>
          </a:p>
        </p:txBody>
      </p:sp>
      <p:graphicFrame>
        <p:nvGraphicFramePr>
          <p:cNvPr id="15" name="Tabla 15">
            <a:extLst>
              <a:ext uri="{FF2B5EF4-FFF2-40B4-BE49-F238E27FC236}">
                <a16:creationId xmlns:a16="http://schemas.microsoft.com/office/drawing/2014/main" id="{F0D3F34C-D6BC-412C-03D8-03ED7CD82B2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27033452"/>
              </p:ext>
            </p:extLst>
          </p:nvPr>
        </p:nvGraphicFramePr>
        <p:xfrm>
          <a:off x="163624" y="1608551"/>
          <a:ext cx="1186475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741">
                  <a:extLst>
                    <a:ext uri="{9D8B030D-6E8A-4147-A177-3AD203B41FA5}">
                      <a16:colId xmlns:a16="http://schemas.microsoft.com/office/drawing/2014/main" val="1842079115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732885757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4199661540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2149868550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2347007197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201771474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002799371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865665951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043381591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1734450772"/>
                    </a:ext>
                  </a:extLst>
                </a:gridCol>
                <a:gridCol w="1025801">
                  <a:extLst>
                    <a:ext uri="{9D8B030D-6E8A-4147-A177-3AD203B41FA5}">
                      <a16:colId xmlns:a16="http://schemas.microsoft.com/office/drawing/2014/main" val="2101399885"/>
                    </a:ext>
                  </a:extLst>
                </a:gridCol>
              </a:tblGrid>
              <a:tr h="251419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Detail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8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Month 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468045"/>
                  </a:ext>
                </a:extLst>
              </a:tr>
              <a:tr h="251419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Improved details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98618"/>
                  </a:ext>
                </a:extLst>
              </a:tr>
              <a:tr h="251419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Tests and upgrades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137440"/>
                  </a:ext>
                </a:extLst>
              </a:tr>
              <a:tr h="251419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International outreach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603857"/>
                  </a:ext>
                </a:extLst>
              </a:tr>
              <a:tr h="251419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National outreach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8412024"/>
                  </a:ext>
                </a:extLst>
              </a:tr>
              <a:tr h="251419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Project completion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713863"/>
                  </a:ext>
                </a:extLst>
              </a:tr>
            </a:tbl>
          </a:graphicData>
        </a:graphic>
      </p:graphicFrame>
      <p:sp>
        <p:nvSpPr>
          <p:cNvPr id="16" name="CuadroTexto 15">
            <a:extLst>
              <a:ext uri="{FF2B5EF4-FFF2-40B4-BE49-F238E27FC236}">
                <a16:creationId xmlns:a16="http://schemas.microsoft.com/office/drawing/2014/main" id="{FD529C19-92DB-6E48-3902-9879A4B87795}"/>
              </a:ext>
            </a:extLst>
          </p:cNvPr>
          <p:cNvSpPr txBox="1"/>
          <p:nvPr/>
        </p:nvSpPr>
        <p:spPr>
          <a:xfrm>
            <a:off x="163624" y="3772121"/>
            <a:ext cx="118647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500" b="1" dirty="0"/>
              <a:t>Improved details: </a:t>
            </a:r>
            <a:r>
              <a:rPr lang="en-AE" sz="1500" dirty="0"/>
              <a:t>Adjust the final details already design and finish installation in  Z warehouse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500" b="1" dirty="0"/>
              <a:t>Tests and upgrades: </a:t>
            </a:r>
            <a:r>
              <a:rPr lang="en-AE" sz="1500" dirty="0"/>
              <a:t>New tests in order to improve the final touches of installation and compare to  tests that took place in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500" b="1" dirty="0"/>
              <a:t>International outreach: </a:t>
            </a:r>
            <a:r>
              <a:rPr lang="en-AE" sz="1500" dirty="0"/>
              <a:t>Travel to conferences, sem</a:t>
            </a:r>
            <a:r>
              <a:rPr lang="es-CL" sz="1500" dirty="0"/>
              <a:t>i</a:t>
            </a:r>
            <a:r>
              <a:rPr lang="en-AE" sz="1500" dirty="0"/>
              <a:t>naries, technology fairs or capital raising abroad to show our solution to the world. With three destinies in particular, Europe (EU), middle east and north </a:t>
            </a:r>
            <a:r>
              <a:rPr lang="en-AE" sz="1500" dirty="0" err="1"/>
              <a:t>África</a:t>
            </a:r>
            <a:r>
              <a:rPr lang="en-AE" sz="1500" dirty="0"/>
              <a:t> (MENA) and Asia hopefully China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500" b="1" dirty="0"/>
              <a:t>National outreach: </a:t>
            </a:r>
            <a:r>
              <a:rPr lang="en-AE" sz="1500" dirty="0"/>
              <a:t>Travel inside Chile to the same scope with emphasis in </a:t>
            </a:r>
            <a:r>
              <a:rPr lang="en-AE" sz="1500" dirty="0" err="1"/>
              <a:t>ProChile</a:t>
            </a:r>
            <a:r>
              <a:rPr lang="en-AE" sz="1500" dirty="0"/>
              <a:t>, Chile Foundation, HUB’s in Santiago and this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E" sz="1500" b="1" dirty="0"/>
              <a:t>Project completion: </a:t>
            </a:r>
            <a:r>
              <a:rPr lang="en-AE" sz="1500" dirty="0"/>
              <a:t>Generate a final report with the most relevant results of the prototype</a:t>
            </a:r>
            <a:endParaRPr lang="en-AE" sz="1500" b="1" dirty="0"/>
          </a:p>
        </p:txBody>
      </p:sp>
    </p:spTree>
    <p:extLst>
      <p:ext uri="{BB962C8B-B14F-4D97-AF65-F5344CB8AC3E}">
        <p14:creationId xmlns:p14="http://schemas.microsoft.com/office/powerpoint/2010/main" val="20917353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B0D65E8D-8136-8A40-A032-B5E5C17C9537}"/>
              </a:ext>
            </a:extLst>
          </p:cNvPr>
          <p:cNvSpPr txBox="1"/>
          <p:nvPr/>
        </p:nvSpPr>
        <p:spPr>
          <a:xfrm>
            <a:off x="4186542" y="5780782"/>
            <a:ext cx="3818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1600" dirty="0">
                <a:solidFill>
                  <a:schemeClr val="bg1"/>
                </a:solidFill>
              </a:rPr>
              <a:t>Av. General Bari 699, Valparaíso, Chile.</a:t>
            </a:r>
          </a:p>
          <a:p>
            <a:pPr lvl="0" algn="ctr"/>
            <a:r>
              <a:rPr lang="es-MX" sz="1600" dirty="0">
                <a:solidFill>
                  <a:schemeClr val="bg1"/>
                </a:solidFill>
              </a:rPr>
              <a:t>www.cctval.cl</a:t>
            </a:r>
            <a:endParaRPr lang="es-CL" sz="1600" dirty="0">
              <a:solidFill>
                <a:schemeClr val="bg1"/>
              </a:solidFill>
            </a:endParaRPr>
          </a:p>
          <a:p>
            <a:pPr algn="ctr"/>
            <a:endParaRPr lang="es-CL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482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1D626-F035-44C8-58B2-895DB4E15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Projected time development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D92E760-4579-B95D-9C2D-90AFCAF6366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A795B2C-57E3-2BC6-9CF1-EA5A015E97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E67E55CA-3535-4529-3F0B-CAD74A043A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10" y="1373944"/>
            <a:ext cx="11017327" cy="27197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7466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1D626-F035-44C8-58B2-895DB4E15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Projected time development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E67E55CA-3535-4529-3F0B-CAD74A043A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10" y="1373944"/>
            <a:ext cx="11017327" cy="271975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ímbolo &quot;No permitido&quot; 5">
            <a:extLst>
              <a:ext uri="{FF2B5EF4-FFF2-40B4-BE49-F238E27FC236}">
                <a16:creationId xmlns:a16="http://schemas.microsoft.com/office/drawing/2014/main" id="{B63C7204-A164-A514-C297-87F3F88F584C}"/>
              </a:ext>
            </a:extLst>
          </p:cNvPr>
          <p:cNvSpPr/>
          <p:nvPr/>
        </p:nvSpPr>
        <p:spPr>
          <a:xfrm>
            <a:off x="4951827" y="1261404"/>
            <a:ext cx="3123028" cy="3104904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ADB9813-53AC-D414-2013-C8EED0895FFD}"/>
              </a:ext>
            </a:extLst>
          </p:cNvPr>
          <p:cNvSpPr txBox="1"/>
          <p:nvPr/>
        </p:nvSpPr>
        <p:spPr>
          <a:xfrm>
            <a:off x="628210" y="5123351"/>
            <a:ext cx="5607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/>
              <a:t>Compras con retraso de 7 meses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sz="2400" dirty="0"/>
              <a:t>Tomás comenzó recién hace 3 meses </a:t>
            </a:r>
          </a:p>
        </p:txBody>
      </p:sp>
    </p:spTree>
    <p:extLst>
      <p:ext uri="{BB962C8B-B14F-4D97-AF65-F5344CB8AC3E}">
        <p14:creationId xmlns:p14="http://schemas.microsoft.com/office/powerpoint/2010/main" val="25979937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B639CD-AFEF-29C8-9D56-FA16128BD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graphicFrame>
        <p:nvGraphicFramePr>
          <p:cNvPr id="6" name="Marcador de contenido 2">
            <a:extLst>
              <a:ext uri="{FF2B5EF4-FFF2-40B4-BE49-F238E27FC236}">
                <a16:creationId xmlns:a16="http://schemas.microsoft.com/office/drawing/2014/main" id="{B3B00230-8CC4-B4BA-C8C1-DCDB94D3AAA8}"/>
              </a:ext>
            </a:extLst>
          </p:cNvPr>
          <p:cNvGraphicFramePr>
            <a:graphicFrameLocks noGrp="1"/>
          </p:cNvGraphicFramePr>
          <p:nvPr>
            <p:ph sz="half" idx="1"/>
          </p:nvPr>
        </p:nvGraphicFramePr>
        <p:xfrm>
          <a:off x="838199" y="1825625"/>
          <a:ext cx="1029872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4640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What</a:t>
            </a:r>
            <a:r>
              <a:rPr lang="es-CL" dirty="0"/>
              <a:t> </a:t>
            </a:r>
            <a:r>
              <a:rPr lang="es-CL" dirty="0" err="1"/>
              <a:t>is</a:t>
            </a:r>
            <a:r>
              <a:rPr lang="es-CL" dirty="0"/>
              <a:t> CHEX?</a:t>
            </a:r>
          </a:p>
        </p:txBody>
      </p:sp>
      <p:pic>
        <p:nvPicPr>
          <p:cNvPr id="9" name="What is Chex_ Compressed hydro energy storage system">
            <a:hlinkClick r:id="" action="ppaction://media"/>
            <a:extLst>
              <a:ext uri="{FF2B5EF4-FFF2-40B4-BE49-F238E27FC236}">
                <a16:creationId xmlns:a16="http://schemas.microsoft.com/office/drawing/2014/main" id="{1EA21C13-03A7-2D5E-8924-503B2496027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4038" end="36675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23592" y="1466638"/>
            <a:ext cx="7837332" cy="440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56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3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3A47A1E1-CDD6-4A6C-807B-9512D1E5A5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14" y="924610"/>
            <a:ext cx="2888693" cy="1749838"/>
          </a:xfrm>
          <a:prstGeom prst="rect">
            <a:avLst/>
          </a:prstGeom>
        </p:spPr>
      </p:pic>
      <p:pic>
        <p:nvPicPr>
          <p:cNvPr id="7" name="Picture 6" descr="A picture containing wall, indoor, purple, lamp&#10;&#10;Description automatically generated">
            <a:extLst>
              <a:ext uri="{FF2B5EF4-FFF2-40B4-BE49-F238E27FC236}">
                <a16:creationId xmlns:a16="http://schemas.microsoft.com/office/drawing/2014/main" id="{33748F1D-528E-4746-B09C-8B2A3F9AC9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71" y="2365065"/>
            <a:ext cx="4731423" cy="40663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A34116-FAB4-46A7-B57C-0E32E630241A}"/>
              </a:ext>
            </a:extLst>
          </p:cNvPr>
          <p:cNvSpPr txBox="1"/>
          <p:nvPr/>
        </p:nvSpPr>
        <p:spPr>
          <a:xfrm>
            <a:off x="852523" y="205871"/>
            <a:ext cx="9088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From “proof of concept” to Industrial prototype</a:t>
            </a:r>
          </a:p>
        </p:txBody>
      </p:sp>
      <p:pic>
        <p:nvPicPr>
          <p:cNvPr id="10" name="Picture 9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3451E7A3-A348-4C2B-B26E-63945F0E85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53" y="1203158"/>
            <a:ext cx="6600033" cy="366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2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6A3B6402-540F-5804-879F-3550BBCF0BFC}"/>
              </a:ext>
            </a:extLst>
          </p:cNvPr>
          <p:cNvSpPr txBox="1">
            <a:spLocks/>
          </p:cNvSpPr>
          <p:nvPr/>
        </p:nvSpPr>
        <p:spPr>
          <a:xfrm>
            <a:off x="661987" y="255588"/>
            <a:ext cx="10515600" cy="63976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0" b="1" i="0" kern="120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600"/>
              <a:t>Collaborators from CCTVal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294221E-B373-AE44-2A40-8EF28BFF5CC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006" y="1106261"/>
            <a:ext cx="1954890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A81C705-625D-CABF-B003-2151B5138A0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35" y="3663739"/>
            <a:ext cx="2012832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E2EBECDF-B397-9031-6C0F-4B530ED186E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149" y="3663739"/>
            <a:ext cx="1997230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2F652B25-07B2-B940-95B4-16AAF2416F2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1568" y="1106261"/>
            <a:ext cx="1964228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69490F1-F831-5354-4C24-88A5E234F75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0985" y="1106261"/>
            <a:ext cx="1971072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578D086-C476-A0A3-37BA-A402D2A5B64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36085" y="1106261"/>
            <a:ext cx="1980294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4E7E1FF8-BAB2-21E1-39F2-C548623AB9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1568" y="3663740"/>
            <a:ext cx="1973365" cy="20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95B04D0A-D3A3-7509-25F3-4F9F3C9AC2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60122" y="3663739"/>
            <a:ext cx="1961935" cy="2068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3908064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1D626-F035-44C8-58B2-895DB4E15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273038"/>
            <a:ext cx="10515600" cy="1325563"/>
          </a:xfrm>
        </p:spPr>
        <p:txBody>
          <a:bodyPr/>
          <a:lstStyle/>
          <a:p>
            <a:r>
              <a:rPr lang="en-GB" dirty="0"/>
              <a:t>Integrated project</a:t>
            </a:r>
          </a:p>
        </p:txBody>
      </p:sp>
      <p:sp>
        <p:nvSpPr>
          <p:cNvPr id="8" name="Signo más 7">
            <a:extLst>
              <a:ext uri="{FF2B5EF4-FFF2-40B4-BE49-F238E27FC236}">
                <a16:creationId xmlns:a16="http://schemas.microsoft.com/office/drawing/2014/main" id="{8FD77FF5-6ED9-5C25-0C46-DBA1FA89E0A0}"/>
              </a:ext>
            </a:extLst>
          </p:cNvPr>
          <p:cNvSpPr/>
          <p:nvPr/>
        </p:nvSpPr>
        <p:spPr>
          <a:xfrm>
            <a:off x="3274943" y="1690688"/>
            <a:ext cx="824948" cy="9094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4A44BC1E-4D1C-9644-3399-8EF7D5303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9241" y="1468883"/>
            <a:ext cx="3713518" cy="1353040"/>
          </a:xfrm>
          <a:prstGeom prst="rect">
            <a:avLst/>
          </a:prstGeom>
        </p:spPr>
      </p:pic>
      <p:sp>
        <p:nvSpPr>
          <p:cNvPr id="10" name="Signo más 9">
            <a:extLst>
              <a:ext uri="{FF2B5EF4-FFF2-40B4-BE49-F238E27FC236}">
                <a16:creationId xmlns:a16="http://schemas.microsoft.com/office/drawing/2014/main" id="{D6CBFA92-8C43-D4F4-1BC9-AD89C6272E43}"/>
              </a:ext>
            </a:extLst>
          </p:cNvPr>
          <p:cNvSpPr/>
          <p:nvPr/>
        </p:nvSpPr>
        <p:spPr>
          <a:xfrm>
            <a:off x="8032272" y="1690687"/>
            <a:ext cx="824948" cy="90943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1026" name="Picture 2" descr="Ver las imágenes de origen">
            <a:extLst>
              <a:ext uri="{FF2B5EF4-FFF2-40B4-BE49-F238E27FC236}">
                <a16:creationId xmlns:a16="http://schemas.microsoft.com/office/drawing/2014/main" id="{3D0F5B80-BC5D-E0A3-E1AF-A309E03DD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666" y="1266682"/>
            <a:ext cx="1678951" cy="1522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er las imágenes de origen">
            <a:extLst>
              <a:ext uri="{FF2B5EF4-FFF2-40B4-BE49-F238E27FC236}">
                <a16:creationId xmlns:a16="http://schemas.microsoft.com/office/drawing/2014/main" id="{63807C63-28C2-F455-DD47-2366B3652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973" y="3960471"/>
            <a:ext cx="2290970" cy="2290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errar llave 10">
            <a:extLst>
              <a:ext uri="{FF2B5EF4-FFF2-40B4-BE49-F238E27FC236}">
                <a16:creationId xmlns:a16="http://schemas.microsoft.com/office/drawing/2014/main" id="{258E93DC-891F-F8AC-AE8B-9FCA5B87082E}"/>
              </a:ext>
            </a:extLst>
          </p:cNvPr>
          <p:cNvSpPr/>
          <p:nvPr/>
        </p:nvSpPr>
        <p:spPr>
          <a:xfrm rot="5400000">
            <a:off x="5465729" y="-1918294"/>
            <a:ext cx="866770" cy="10637006"/>
          </a:xfrm>
          <a:prstGeom prst="rightBrace">
            <a:avLst>
              <a:gd name="adj1" fmla="val 8333"/>
              <a:gd name="adj2" fmla="val 5032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8DDC088-149C-04B3-823E-EEAB586E9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364" y="1877569"/>
            <a:ext cx="2460472" cy="60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19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/>
              <a:t>First</a:t>
            </a:r>
            <a:r>
              <a:rPr lang="es-CL" dirty="0"/>
              <a:t> </a:t>
            </a:r>
            <a:r>
              <a:rPr lang="es-CL" dirty="0" err="1"/>
              <a:t>laboratory</a:t>
            </a:r>
            <a:r>
              <a:rPr lang="es-CL" dirty="0"/>
              <a:t> </a:t>
            </a:r>
            <a:r>
              <a:rPr lang="es-CL" dirty="0" err="1"/>
              <a:t>prototype</a:t>
            </a:r>
            <a:endParaRPr lang="es-CL" dirty="0"/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EAFF02B1-3FF2-7C79-762F-DFE99DB13A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15100" y="192847"/>
            <a:ext cx="3532068" cy="5984116"/>
          </a:xfr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7B77AA20-1207-3A97-5BAF-581AA2E3BF6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904430" y="1825625"/>
            <a:ext cx="504914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5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430687-0DE7-6DBC-1ACA-94B336796F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Industrial </a:t>
            </a:r>
            <a:r>
              <a:rPr lang="es-CL" dirty="0" err="1"/>
              <a:t>Prototype</a:t>
            </a:r>
            <a:endParaRPr lang="es-CL" dirty="0"/>
          </a:p>
        </p:txBody>
      </p:sp>
      <p:pic>
        <p:nvPicPr>
          <p:cNvPr id="4" name="Render Layout Planta">
            <a:hlinkClick r:id="" action="ppaction://media"/>
            <a:extLst>
              <a:ext uri="{FF2B5EF4-FFF2-40B4-BE49-F238E27FC236}">
                <a16:creationId xmlns:a16="http://schemas.microsoft.com/office/drawing/2014/main" id="{8DADF2B0-D5E5-C5CA-CC55-72160C33977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27263" y="1825625"/>
            <a:ext cx="7735887" cy="4351338"/>
          </a:xfrm>
        </p:spPr>
      </p:pic>
    </p:spTree>
    <p:extLst>
      <p:ext uri="{BB962C8B-B14F-4D97-AF65-F5344CB8AC3E}">
        <p14:creationId xmlns:p14="http://schemas.microsoft.com/office/powerpoint/2010/main" val="142658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8DA400-C462-9E40-B53C-05E8E00B9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83259"/>
          </a:xfrm>
        </p:spPr>
        <p:txBody>
          <a:bodyPr/>
          <a:lstStyle/>
          <a:p>
            <a:r>
              <a:rPr lang="en-US"/>
              <a:t>Required equipment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58530D-B35E-D14C-9D68-1158D8EC58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48384"/>
            <a:ext cx="4373880" cy="4628579"/>
          </a:xfrm>
        </p:spPr>
        <p:txBody>
          <a:bodyPr>
            <a:normAutofit/>
          </a:bodyPr>
          <a:lstStyle/>
          <a:p>
            <a:r>
              <a:rPr lang="en-US" dirty="0"/>
              <a:t>Air compressor</a:t>
            </a:r>
          </a:p>
          <a:p>
            <a:r>
              <a:rPr lang="en-US" dirty="0"/>
              <a:t>Air compressed accumulator</a:t>
            </a:r>
          </a:p>
          <a:p>
            <a:r>
              <a:rPr lang="en-US" dirty="0"/>
              <a:t>Pressure regulator valve</a:t>
            </a:r>
          </a:p>
          <a:p>
            <a:r>
              <a:rPr lang="en-US" dirty="0"/>
              <a:t>Safety relief valves</a:t>
            </a:r>
          </a:p>
          <a:p>
            <a:r>
              <a:rPr lang="en-US" dirty="0"/>
              <a:t>Water tanks</a:t>
            </a:r>
          </a:p>
          <a:p>
            <a:r>
              <a:rPr lang="en-US" dirty="0"/>
              <a:t>Turbine</a:t>
            </a:r>
          </a:p>
          <a:p>
            <a:r>
              <a:rPr lang="en-US" dirty="0"/>
              <a:t>Water and air lines</a:t>
            </a:r>
          </a:p>
          <a:p>
            <a:r>
              <a:rPr lang="en-US" dirty="0"/>
              <a:t>Electro valves for water and air system</a:t>
            </a:r>
          </a:p>
          <a:p>
            <a:r>
              <a:rPr lang="en-US" dirty="0"/>
              <a:t>PLC control board</a:t>
            </a:r>
          </a:p>
          <a:p>
            <a:endParaRPr lang="es-CL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D8F58F3E-FDD1-280D-A1D6-9AD9341438A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96637" y="1548384"/>
            <a:ext cx="6499707" cy="4628579"/>
          </a:xfrm>
        </p:spPr>
      </p:pic>
    </p:spTree>
    <p:extLst>
      <p:ext uri="{BB962C8B-B14F-4D97-AF65-F5344CB8AC3E}">
        <p14:creationId xmlns:p14="http://schemas.microsoft.com/office/powerpoint/2010/main" val="125028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colorte cctval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30C5"/>
      </a:accent1>
      <a:accent2>
        <a:srgbClr val="0074FF"/>
      </a:accent2>
      <a:accent3>
        <a:srgbClr val="A5A5A5"/>
      </a:accent3>
      <a:accent4>
        <a:srgbClr val="FFC000"/>
      </a:accent4>
      <a:accent5>
        <a:srgbClr val="FF5327"/>
      </a:accent5>
      <a:accent6>
        <a:srgbClr val="091777"/>
      </a:accent6>
      <a:hlink>
        <a:srgbClr val="0074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a863127-ba14-4651-8244-ba2164aa8d9b">
      <Terms xmlns="http://schemas.microsoft.com/office/infopath/2007/PartnerControls"/>
    </lcf76f155ced4ddcb4097134ff3c332f>
    <TaxCatchAll xmlns="0610c9ce-083e-4fac-a93a-de348182c9c9" xsi:nil="true"/>
    <SharedWithUsers xmlns="0610c9ce-083e-4fac-a93a-de348182c9c9">
      <UserInfo>
        <DisplayName>Comunicaciones Cctval</DisplayName>
        <AccountId>176</AccountId>
        <AccountType/>
      </UserInfo>
      <UserInfo>
        <DisplayName>Hayk Hakobyan</DisplayName>
        <AccountId>52</AccountId>
        <AccountType/>
      </UserInfo>
      <UserInfo>
        <DisplayName>Christian Romero</DisplayName>
        <AccountId>74</AccountId>
        <AccountType/>
      </UserInfo>
      <UserInfo>
        <DisplayName>Miguel Martinez</DisplayName>
        <AccountId>12</AccountId>
        <AccountType/>
      </UserInfo>
      <UserInfo>
        <DisplayName>Tomas Gomez</DisplayName>
        <AccountId>82</AccountId>
        <AccountType/>
      </UserInfo>
      <UserInfo>
        <DisplayName>Francisca Flores Calvillo</DisplayName>
        <AccountId>99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AD5D417BDEAE74693BC5814F9DF12F8" ma:contentTypeVersion="18" ma:contentTypeDescription="Crear nuevo documento." ma:contentTypeScope="" ma:versionID="443223bdd6fe82947ec13f44b3fe5776">
  <xsd:schema xmlns:xsd="http://www.w3.org/2001/XMLSchema" xmlns:xs="http://www.w3.org/2001/XMLSchema" xmlns:p="http://schemas.microsoft.com/office/2006/metadata/properties" xmlns:ns2="3a863127-ba14-4651-8244-ba2164aa8d9b" xmlns:ns3="0610c9ce-083e-4fac-a93a-de348182c9c9" targetNamespace="http://schemas.microsoft.com/office/2006/metadata/properties" ma:root="true" ma:fieldsID="4c4ba541940f221c9b83a3f0bc85581e" ns2:_="" ns3:_="">
    <xsd:import namespace="3a863127-ba14-4651-8244-ba2164aa8d9b"/>
    <xsd:import namespace="0610c9ce-083e-4fac-a93a-de348182c9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3:TaxCatchAll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863127-ba14-4651-8244-ba2164aa8d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Etiquetas de imagen" ma:readOnly="false" ma:fieldId="{5cf76f15-5ced-4ddc-b409-7134ff3c332f}" ma:taxonomyMulti="true" ma:sspId="b9688f9a-7c19-43c5-b2cb-50cd7d311f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10c9ce-083e-4fac-a93a-de348182c9c9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ef3341a3-3a7f-4dba-ae07-eaf9b9b6f3a0}" ma:internalName="TaxCatchAll" ma:showField="CatchAllData" ma:web="0610c9ce-083e-4fac-a93a-de348182c9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7B234A-FF94-4CD9-988C-CEA235D76DB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4335C7-7678-4695-A337-73946E98F7AD}">
  <ds:schemaRefs>
    <ds:schemaRef ds:uri="http://schemas.microsoft.com/office/2006/metadata/properties"/>
    <ds:schemaRef ds:uri="http://schemas.microsoft.com/office/infopath/2007/PartnerControls"/>
    <ds:schemaRef ds:uri="3a863127-ba14-4651-8244-ba2164aa8d9b"/>
    <ds:schemaRef ds:uri="0610c9ce-083e-4fac-a93a-de348182c9c9"/>
  </ds:schemaRefs>
</ds:datastoreItem>
</file>

<file path=customXml/itemProps3.xml><?xml version="1.0" encoding="utf-8"?>
<ds:datastoreItem xmlns:ds="http://schemas.openxmlformats.org/officeDocument/2006/customXml" ds:itemID="{B82DDE38-E5A8-4FDA-A11B-873D350786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863127-ba14-4651-8244-ba2164aa8d9b"/>
    <ds:schemaRef ds:uri="0610c9ce-083e-4fac-a93a-de348182c9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4020</TotalTime>
  <Words>628</Words>
  <Application>Microsoft Office PowerPoint</Application>
  <PresentationFormat>Panorámica</PresentationFormat>
  <Paragraphs>134</Paragraphs>
  <Slides>27</Slides>
  <Notes>0</Notes>
  <HiddenSlides>3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Tema de Office</vt:lpstr>
      <vt:lpstr>Mejoras a la tecnología CHEX y su implementación a nivel nacional e internacional</vt:lpstr>
      <vt:lpstr>Presentación de PowerPoint</vt:lpstr>
      <vt:lpstr>What is CHEX?</vt:lpstr>
      <vt:lpstr>Presentación de PowerPoint</vt:lpstr>
      <vt:lpstr>Presentación de PowerPoint</vt:lpstr>
      <vt:lpstr>Integrated project</vt:lpstr>
      <vt:lpstr>First laboratory prototype</vt:lpstr>
      <vt:lpstr>Industrial Prototype</vt:lpstr>
      <vt:lpstr>Required equipment</vt:lpstr>
      <vt:lpstr>Reused equipment</vt:lpstr>
      <vt:lpstr>First equipment purchased</vt:lpstr>
      <vt:lpstr>First equipment purchased</vt:lpstr>
      <vt:lpstr>Line 050-B Turbine</vt:lpstr>
      <vt:lpstr>Presentación de PowerPoint</vt:lpstr>
      <vt:lpstr>Presentación de PowerPoint</vt:lpstr>
      <vt:lpstr>Compressed air accumulator</vt:lpstr>
      <vt:lpstr>PLC and control system</vt:lpstr>
      <vt:lpstr>Current Results</vt:lpstr>
      <vt:lpstr>Current Results</vt:lpstr>
      <vt:lpstr>Current Results</vt:lpstr>
      <vt:lpstr>Current Results</vt:lpstr>
      <vt:lpstr>Budget</vt:lpstr>
      <vt:lpstr>Gantt chart</vt:lpstr>
      <vt:lpstr>Presentación de PowerPoint</vt:lpstr>
      <vt:lpstr>Projected time development</vt:lpstr>
      <vt:lpstr>Projected time development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Tomás Gómez Castillo</dc:creator>
  <cp:lastModifiedBy>Tomas Gomez</cp:lastModifiedBy>
  <cp:revision>44</cp:revision>
  <dcterms:created xsi:type="dcterms:W3CDTF">2019-07-09T14:38:33Z</dcterms:created>
  <dcterms:modified xsi:type="dcterms:W3CDTF">2023-03-16T13:19:24Z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0x010100AAD5D417BDEAE74693BC5814F9DF12F8</vt:lpwstr>
  </property>
  <property fmtid="{D5CDD505-2E9C-101B-9397-08002B2CF9AE}" pid="3" name="MediaServiceImageTags">
    <vt:lpwstr/>
  </property>
</Properties>
</file>