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70" r:id="rId2"/>
    <p:sldId id="281" r:id="rId3"/>
    <p:sldId id="283" r:id="rId4"/>
    <p:sldId id="288" r:id="rId5"/>
    <p:sldId id="284" r:id="rId6"/>
    <p:sldId id="279" r:id="rId7"/>
    <p:sldId id="286" r:id="rId8"/>
    <p:sldId id="287" r:id="rId9"/>
    <p:sldId id="282" r:id="rId10"/>
    <p:sldId id="280" r:id="rId11"/>
    <p:sldId id="285" r:id="rId12"/>
    <p:sldId id="277" r:id="rId1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F3C"/>
    <a:srgbClr val="0F69B4"/>
    <a:srgbClr val="EB3C46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1" autoAdjust="0"/>
    <p:restoredTop sz="94674"/>
  </p:normalViewPr>
  <p:slideViewPr>
    <p:cSldViewPr snapToGrid="0" snapToObjects="1">
      <p:cViewPr varScale="1">
        <p:scale>
          <a:sx n="82" d="100"/>
          <a:sy n="82" d="100"/>
        </p:scale>
        <p:origin x="73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43" d="100"/>
          <a:sy n="143" d="100"/>
        </p:scale>
        <p:origin x="325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D2DA91D-0868-1949-818B-98603E342B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/>
              <a:t>Nombre evento 2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F6CD258-2050-4E49-AEC2-C007243660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0032B-53C8-464E-B942-D0342C3CE8AE}" type="datetimeFigureOut">
              <a:rPr lang="es-CL" smtClean="0"/>
              <a:t>15-03-2023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9D2AFBF-17ED-6D47-8AA1-38B476D58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ED1F74-A7FB-2845-9A57-4EA044C779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CCD01-9B9C-B145-8446-2475D351032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253731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/>
              <a:t>Nombre evento 2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DD4B7-6D8E-7140-99AC-71A2EF02EEB7}" type="datetimeFigureOut">
              <a:rPr lang="es-CL" smtClean="0"/>
              <a:t>15-03-2023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D0482-186C-8544-A56B-9F3069C11FF0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12126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F8EE784-64C1-4D44-9261-CB0C8D4D7B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60411" y="-494465"/>
            <a:ext cx="8334187" cy="1103360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148C83B-6C28-FC40-9464-65C90B7035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4825" y="1602154"/>
            <a:ext cx="5080652" cy="2360247"/>
          </a:xfrm>
        </p:spPr>
        <p:txBody>
          <a:bodyPr anchor="t">
            <a:normAutofit/>
          </a:bodyPr>
          <a:lstStyle>
            <a:lvl1pPr algn="l">
              <a:defRPr sz="4400" b="1" i="0" u="none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4ECB69-15F4-E247-8629-B09B8FE7ED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8270" y="4157783"/>
            <a:ext cx="5033761" cy="74246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subtítulo del patrón</a:t>
            </a:r>
            <a:endParaRPr lang="es-C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82895-35BE-2842-9E34-C24B4AE68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48398" y="358390"/>
            <a:ext cx="3827395" cy="144236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6D10CAE-BDE3-044A-AF39-C0BC2A46FF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8930" y="5812465"/>
            <a:ext cx="1453860" cy="70322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5A643DD-EFFC-BF48-9BEA-7013E5C4F6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267221" y="5831276"/>
            <a:ext cx="750860" cy="68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2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6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4CEE22-83EF-FD4C-86EC-1B00B7870D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2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21225-061C-C446-BD08-7D6604F98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92B250-6AE9-2E4D-8B79-2B02AA3246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93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DE7C84A-0405-8741-AA47-9AE9B2F74B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29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F8EE784-64C1-4D44-9261-CB0C8D4D7B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4051162">
            <a:off x="-487968" y="-3799139"/>
            <a:ext cx="9538360" cy="1262780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8182895-35BE-2842-9E34-C24B4AE68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32414" y="2642304"/>
            <a:ext cx="4175094" cy="157339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6D10CAE-BDE3-044A-AF39-C0BC2A46FF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20715" y="2817223"/>
            <a:ext cx="2420650" cy="117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3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8C83B-6C28-FC40-9464-65C90B7035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2733" y="2289297"/>
            <a:ext cx="8255000" cy="1854201"/>
          </a:xfrm>
        </p:spPr>
        <p:txBody>
          <a:bodyPr anchor="t">
            <a:normAutofit/>
          </a:bodyPr>
          <a:lstStyle>
            <a:lvl1pPr algn="l">
              <a:defRPr sz="5400" b="1" i="0" u="none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4ECB69-15F4-E247-8629-B09B8FE7ED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2732" y="4270498"/>
            <a:ext cx="8254999" cy="48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subtítulo del patrón</a:t>
            </a:r>
            <a:endParaRPr lang="es-C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565D51A-890E-6D41-999D-7AC34A690A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2302" y="-626957"/>
            <a:ext cx="10045864" cy="1045312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6D6D787-B983-CC44-A897-8F57A5A230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50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79991D-2F2B-2C47-A9D8-D25C702C1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Haga clic para modificar el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0E755B-04CA-5449-9ED2-ECA68792F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BD3E22-5BFD-4C4E-B7AA-43E6632D3E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6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8A3E4A-A21F-8443-8E85-DCB87E5212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 dirty="0"/>
              <a:t>Haga clic para modificar el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857DC2-FE14-4D4E-B777-E87BBCF0D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1247A3C-3EE2-434C-8627-AD1B3661C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70F204-FDE6-1245-9C91-1CCF659D82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5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B2E9E1-C923-6E46-9134-29A27F3F98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6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850392"/>
            <a:ext cx="9107678" cy="3712083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17448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86D9B7-2B71-CE4F-BF81-4C0B943F8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2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53FA69-DF95-1E44-AE10-20B3FC5939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6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9221474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31164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8B2B816-791A-2043-9A40-BA4E01CE3C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2" y="160316"/>
            <a:ext cx="1439505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6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9221474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31164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2DEEC7E-8CD7-924A-88E0-A5CFC4107B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1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162435C-3B0E-774D-BA6D-16F1C9973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1A94F0-D152-7945-81BB-2FA66D911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3570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1" r:id="rId2"/>
    <p:sldLayoutId id="2147483674" r:id="rId3"/>
    <p:sldLayoutId id="2147483688" r:id="rId4"/>
    <p:sldLayoutId id="2147483683" r:id="rId5"/>
    <p:sldLayoutId id="2147483675" r:id="rId6"/>
    <p:sldLayoutId id="2147483686" r:id="rId7"/>
    <p:sldLayoutId id="2147483685" r:id="rId8"/>
    <p:sldLayoutId id="2147483689" r:id="rId9"/>
    <p:sldLayoutId id="2147483687" r:id="rId10"/>
    <p:sldLayoutId id="2147483693" r:id="rId11"/>
    <p:sldLayoutId id="2147483679" r:id="rId12"/>
    <p:sldLayoutId id="214748369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6E580-668D-574A-838D-7CEF4E511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824" y="1602154"/>
            <a:ext cx="6616375" cy="2360247"/>
          </a:xfrm>
        </p:spPr>
        <p:txBody>
          <a:bodyPr>
            <a:normAutofit/>
          </a:bodyPr>
          <a:lstStyle/>
          <a:p>
            <a:r>
              <a:rPr lang="es-CL" dirty="0" err="1"/>
              <a:t>Double</a:t>
            </a:r>
            <a:r>
              <a:rPr lang="es-CL" dirty="0"/>
              <a:t> target </a:t>
            </a:r>
            <a:r>
              <a:rPr lang="es-CL" dirty="0" err="1"/>
              <a:t>system</a:t>
            </a:r>
            <a:r>
              <a:rPr lang="es-CL" dirty="0"/>
              <a:t> </a:t>
            </a:r>
            <a:r>
              <a:rPr lang="es-CL" dirty="0" err="1"/>
              <a:t>for</a:t>
            </a:r>
            <a:r>
              <a:rPr lang="es-CL" dirty="0"/>
              <a:t> CLAS12 </a:t>
            </a:r>
            <a:r>
              <a:rPr lang="es-CL" dirty="0" err="1"/>
              <a:t>experiment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9F1EAB-4D86-8040-8BEF-79D139A34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270" y="4157783"/>
            <a:ext cx="5627730" cy="742463"/>
          </a:xfrm>
        </p:spPr>
        <p:txBody>
          <a:bodyPr>
            <a:normAutofit/>
          </a:bodyPr>
          <a:lstStyle/>
          <a:p>
            <a:r>
              <a:rPr lang="es-ES" sz="1600" dirty="0"/>
              <a:t>Presentación Seminario de Proyectos Internos </a:t>
            </a:r>
            <a:r>
              <a:rPr lang="es-ES" sz="1600" dirty="0" err="1"/>
              <a:t>CCTVal</a:t>
            </a:r>
            <a:r>
              <a:rPr lang="es-ES" sz="1600" dirty="0"/>
              <a:t> 2023</a:t>
            </a:r>
          </a:p>
          <a:p>
            <a:r>
              <a:rPr lang="es-ES" sz="1600" dirty="0"/>
              <a:t>Milan Ungerer Muñoz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2888148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0E53A8-27F1-2E4C-996C-E7B0E033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Indicadores</a:t>
            </a:r>
            <a:endParaRPr lang="es-CL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CCE42E-098D-E84D-9E75-C3EC6DE2F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Obtener publicación ISI (1)</a:t>
            </a:r>
          </a:p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Participación en conferencias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internacionales (4)</a:t>
            </a:r>
          </a:p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Participación en conferencias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nacionales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 (2)</a:t>
            </a:r>
          </a:p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Estudiantes de pre y postgrado trabajando en el proyecto (1)</a:t>
            </a:r>
          </a:p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Colaboración de trabajo con otra institución (1)</a:t>
            </a:r>
          </a:p>
          <a:p>
            <a:pPr>
              <a:lnSpc>
                <a:spcPct val="150000"/>
              </a:lnSpc>
            </a:pP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Acuerdos oficiales de colaboración con instituciones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internacionales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 (1)</a:t>
            </a:r>
            <a:br>
              <a:rPr lang="es-E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68939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308AF-F3F0-2F3C-F154-5B83219F6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CE41B-D57F-EF8F-6307-D2EB0B456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Formidable technical challenges that require substantial engineering development</a:t>
            </a:r>
          </a:p>
          <a:p>
            <a:pPr>
              <a:lnSpc>
                <a:spcPct val="150000"/>
              </a:lnSpc>
            </a:pPr>
            <a:r>
              <a:rPr lang="en-GB" dirty="0"/>
              <a:t>Multidisciplinary work (electronic, mechanical, and physics)</a:t>
            </a:r>
          </a:p>
          <a:p>
            <a:pPr>
              <a:lnSpc>
                <a:spcPct val="150000"/>
              </a:lnSpc>
            </a:pPr>
            <a:r>
              <a:rPr lang="en-GB" dirty="0"/>
              <a:t>We have a tight schedule to prepare the system for commissioning (June)</a:t>
            </a:r>
          </a:p>
          <a:p>
            <a:pPr>
              <a:lnSpc>
                <a:spcPct val="150000"/>
              </a:lnSpc>
            </a:pPr>
            <a:r>
              <a:rPr lang="en-GB" dirty="0"/>
              <a:t>Potential applications of the acquired knowledge (e.g. aerospace).</a:t>
            </a:r>
          </a:p>
          <a:p>
            <a:pPr>
              <a:lnSpc>
                <a:spcPct val="150000"/>
              </a:lnSpc>
            </a:pPr>
            <a:r>
              <a:rPr lang="en-GB" dirty="0"/>
              <a:t> Approved budget for 2023: $13.100.000 </a:t>
            </a:r>
          </a:p>
        </p:txBody>
      </p:sp>
    </p:spTree>
    <p:extLst>
      <p:ext uri="{BB962C8B-B14F-4D97-AF65-F5344CB8AC3E}">
        <p14:creationId xmlns:p14="http://schemas.microsoft.com/office/powerpoint/2010/main" val="82889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0D65E8D-8136-8A40-A032-B5E5C17C9537}"/>
              </a:ext>
            </a:extLst>
          </p:cNvPr>
          <p:cNvSpPr txBox="1"/>
          <p:nvPr/>
        </p:nvSpPr>
        <p:spPr>
          <a:xfrm>
            <a:off x="4186542" y="5780782"/>
            <a:ext cx="3818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</a:rPr>
              <a:t>General Bari 699, Valparaíso, Chile.</a:t>
            </a:r>
          </a:p>
          <a:p>
            <a:pPr lvl="0" algn="ctr"/>
            <a:r>
              <a:rPr lang="es-MX" sz="1600" dirty="0">
                <a:solidFill>
                  <a:schemeClr val="bg1"/>
                </a:solidFill>
              </a:rPr>
              <a:t>www.cctval.cl</a:t>
            </a:r>
            <a:endParaRPr lang="es-CL" sz="1600" dirty="0">
              <a:solidFill>
                <a:schemeClr val="bg1"/>
              </a:solidFill>
            </a:endParaRPr>
          </a:p>
          <a:p>
            <a:pPr algn="ctr"/>
            <a:endParaRPr lang="es-C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48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12B924F-0BD5-47C0-986D-1A2C8CE3F928}"/>
              </a:ext>
            </a:extLst>
          </p:cNvPr>
          <p:cNvGrpSpPr/>
          <p:nvPr/>
        </p:nvGrpSpPr>
        <p:grpSpPr>
          <a:xfrm>
            <a:off x="1797698" y="1054359"/>
            <a:ext cx="9556102" cy="5567696"/>
            <a:chOff x="457200" y="189290"/>
            <a:chExt cx="11277600" cy="64794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87FA84-1ADB-29C1-C631-B7E090DC0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504" y="235943"/>
              <a:ext cx="10988992" cy="638611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76B391A-624A-B3EF-FA7D-21ABB222B323}"/>
                </a:ext>
              </a:extLst>
            </p:cNvPr>
            <p:cNvSpPr/>
            <p:nvPr/>
          </p:nvSpPr>
          <p:spPr>
            <a:xfrm>
              <a:off x="457200" y="189290"/>
              <a:ext cx="6774024" cy="3113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D0D722-C101-A612-AF60-277D7E9A8E5A}"/>
                </a:ext>
              </a:extLst>
            </p:cNvPr>
            <p:cNvSpPr/>
            <p:nvPr/>
          </p:nvSpPr>
          <p:spPr>
            <a:xfrm>
              <a:off x="9461240" y="4292081"/>
              <a:ext cx="2273560" cy="2376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Hardware </a:t>
            </a:r>
            <a:r>
              <a:rPr lang="es-CL" dirty="0" err="1"/>
              <a:t>for</a:t>
            </a:r>
            <a:r>
              <a:rPr lang="es-CL" dirty="0"/>
              <a:t> </a:t>
            </a:r>
            <a:r>
              <a:rPr lang="es-CL" dirty="0" err="1"/>
              <a:t>particle</a:t>
            </a:r>
            <a:r>
              <a:rPr lang="es-CL" dirty="0"/>
              <a:t> </a:t>
            </a:r>
            <a:r>
              <a:rPr lang="es-CL" dirty="0" err="1"/>
              <a:t>physics</a:t>
            </a:r>
            <a:r>
              <a:rPr lang="es-CL" dirty="0"/>
              <a:t> </a:t>
            </a:r>
            <a:r>
              <a:rPr lang="es-CL" dirty="0" err="1"/>
              <a:t>experiments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58530D-B35E-D14C-9D68-1158D8EC58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30348" cy="2415601"/>
          </a:xfrm>
        </p:spPr>
        <p:txBody>
          <a:bodyPr>
            <a:normAutofit/>
          </a:bodyPr>
          <a:lstStyle/>
          <a:p>
            <a:r>
              <a:rPr lang="es-CL" dirty="0" err="1"/>
              <a:t>Double</a:t>
            </a:r>
            <a:r>
              <a:rPr lang="es-CL" dirty="0"/>
              <a:t> target </a:t>
            </a:r>
            <a:r>
              <a:rPr lang="es-CL" dirty="0" err="1"/>
              <a:t>system</a:t>
            </a:r>
            <a:r>
              <a:rPr lang="es-CL" dirty="0"/>
              <a:t> </a:t>
            </a:r>
            <a:r>
              <a:rPr lang="es-CL" dirty="0" err="1"/>
              <a:t>for</a:t>
            </a:r>
            <a:r>
              <a:rPr lang="es-CL" dirty="0"/>
              <a:t> </a:t>
            </a:r>
            <a:r>
              <a:rPr lang="es-CL" dirty="0" err="1"/>
              <a:t>particle</a:t>
            </a:r>
            <a:r>
              <a:rPr lang="es-CL" dirty="0"/>
              <a:t> </a:t>
            </a:r>
            <a:r>
              <a:rPr lang="es-CL" dirty="0" err="1"/>
              <a:t>physics</a:t>
            </a:r>
            <a:r>
              <a:rPr lang="es-CL" dirty="0"/>
              <a:t> </a:t>
            </a:r>
            <a:r>
              <a:rPr lang="es-CL" dirty="0" err="1"/>
              <a:t>experiment</a:t>
            </a:r>
            <a:r>
              <a:rPr lang="es-CL" dirty="0"/>
              <a:t> in Jefferson </a:t>
            </a:r>
            <a:r>
              <a:rPr lang="es-CL" dirty="0" err="1"/>
              <a:t>Lab</a:t>
            </a:r>
            <a:endParaRPr lang="es-CL" dirty="0"/>
          </a:p>
          <a:p>
            <a:r>
              <a:rPr lang="es-CL" dirty="0" err="1"/>
              <a:t>The</a:t>
            </a:r>
            <a:r>
              <a:rPr lang="es-CL" dirty="0"/>
              <a:t> </a:t>
            </a:r>
            <a:r>
              <a:rPr lang="es-CL" dirty="0" err="1"/>
              <a:t>experiment</a:t>
            </a:r>
            <a:r>
              <a:rPr lang="es-CL" dirty="0"/>
              <a:t> </a:t>
            </a:r>
            <a:r>
              <a:rPr lang="es-CL" dirty="0" err="1"/>
              <a:t>already</a:t>
            </a:r>
            <a:r>
              <a:rPr lang="es-CL" dirty="0"/>
              <a:t> </a:t>
            </a:r>
            <a:r>
              <a:rPr lang="es-CL" dirty="0" err="1"/>
              <a:t>have</a:t>
            </a:r>
            <a:r>
              <a:rPr lang="es-CL" dirty="0"/>
              <a:t> time </a:t>
            </a:r>
            <a:r>
              <a:rPr lang="es-CL" dirty="0" err="1"/>
              <a:t>scheduled</a:t>
            </a:r>
            <a:r>
              <a:rPr lang="es-CL" dirty="0"/>
              <a:t> </a:t>
            </a:r>
            <a:r>
              <a:rPr lang="es-CL" dirty="0" err="1"/>
              <a:t>for</a:t>
            </a:r>
            <a:r>
              <a:rPr lang="es-CL" dirty="0"/>
              <a:t> 2024</a:t>
            </a:r>
          </a:p>
          <a:p>
            <a:r>
              <a:rPr lang="es-CL" dirty="0"/>
              <a:t>Great </a:t>
            </a:r>
            <a:r>
              <a:rPr lang="es-CL" dirty="0" err="1"/>
              <a:t>technical</a:t>
            </a:r>
            <a:r>
              <a:rPr lang="es-CL" dirty="0"/>
              <a:t> </a:t>
            </a:r>
            <a:r>
              <a:rPr lang="es-CL" dirty="0" err="1"/>
              <a:t>challenges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15513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FFDEF4B-E95D-8A6C-0F1A-7B1529526099}"/>
              </a:ext>
            </a:extLst>
          </p:cNvPr>
          <p:cNvGrpSpPr/>
          <p:nvPr/>
        </p:nvGrpSpPr>
        <p:grpSpPr>
          <a:xfrm>
            <a:off x="1113453" y="998453"/>
            <a:ext cx="9965094" cy="5802797"/>
            <a:chOff x="1113453" y="998453"/>
            <a:chExt cx="9965094" cy="58027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483202-306A-08A9-41E1-E9C4FEE0B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9674" y="998453"/>
              <a:ext cx="9948873" cy="580279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3B0E5A7-BB6A-D395-59D7-4DF9D407C981}"/>
                </a:ext>
              </a:extLst>
            </p:cNvPr>
            <p:cNvSpPr/>
            <p:nvPr/>
          </p:nvSpPr>
          <p:spPr>
            <a:xfrm>
              <a:off x="1113453" y="1105833"/>
              <a:ext cx="6155795" cy="2815291"/>
            </a:xfrm>
            <a:custGeom>
              <a:avLst/>
              <a:gdLst>
                <a:gd name="connsiteX0" fmla="*/ 0 w 7063614"/>
                <a:gd name="connsiteY0" fmla="*/ 0 h 2872597"/>
                <a:gd name="connsiteX1" fmla="*/ 7063614 w 7063614"/>
                <a:gd name="connsiteY1" fmla="*/ 0 h 2872597"/>
                <a:gd name="connsiteX2" fmla="*/ 7063614 w 7063614"/>
                <a:gd name="connsiteY2" fmla="*/ 2872597 h 2872597"/>
                <a:gd name="connsiteX3" fmla="*/ 0 w 7063614"/>
                <a:gd name="connsiteY3" fmla="*/ 2872597 h 2872597"/>
                <a:gd name="connsiteX4" fmla="*/ 0 w 7063614"/>
                <a:gd name="connsiteY4" fmla="*/ 0 h 2872597"/>
                <a:gd name="connsiteX0" fmla="*/ 18661 w 7082275"/>
                <a:gd name="connsiteY0" fmla="*/ 0 h 3087201"/>
                <a:gd name="connsiteX1" fmla="*/ 7082275 w 7082275"/>
                <a:gd name="connsiteY1" fmla="*/ 0 h 3087201"/>
                <a:gd name="connsiteX2" fmla="*/ 7082275 w 7082275"/>
                <a:gd name="connsiteY2" fmla="*/ 2872597 h 3087201"/>
                <a:gd name="connsiteX3" fmla="*/ 0 w 7082275"/>
                <a:gd name="connsiteY3" fmla="*/ 3087201 h 3087201"/>
                <a:gd name="connsiteX4" fmla="*/ 18661 w 7082275"/>
                <a:gd name="connsiteY4" fmla="*/ 0 h 308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2275" h="3087201">
                  <a:moveTo>
                    <a:pt x="18661" y="0"/>
                  </a:moveTo>
                  <a:lnTo>
                    <a:pt x="7082275" y="0"/>
                  </a:lnTo>
                  <a:lnTo>
                    <a:pt x="7082275" y="2872597"/>
                  </a:lnTo>
                  <a:lnTo>
                    <a:pt x="0" y="3087201"/>
                  </a:lnTo>
                  <a:lnTo>
                    <a:pt x="18661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27CBC1-D31A-BF37-961E-B1DA7B04B77F}"/>
                </a:ext>
              </a:extLst>
            </p:cNvPr>
            <p:cNvSpPr/>
            <p:nvPr/>
          </p:nvSpPr>
          <p:spPr>
            <a:xfrm>
              <a:off x="10095722" y="6382139"/>
              <a:ext cx="690466" cy="3265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1BD42C-9A12-BA6A-E7D6-6C9345F30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Extreme environmental conditions for the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B2842-657F-2F97-C349-27105D3A9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262396" cy="4486275"/>
          </a:xfrm>
        </p:spPr>
        <p:txBody>
          <a:bodyPr>
            <a:normAutofit/>
          </a:bodyPr>
          <a:lstStyle/>
          <a:p>
            <a:r>
              <a:rPr lang="en-GB" dirty="0"/>
              <a:t>High vacuum</a:t>
            </a:r>
          </a:p>
          <a:p>
            <a:r>
              <a:rPr lang="en-GB" dirty="0"/>
              <a:t>High magnetic field </a:t>
            </a:r>
          </a:p>
          <a:p>
            <a:r>
              <a:rPr lang="en-GB" dirty="0"/>
              <a:t>Extreme temperatures</a:t>
            </a:r>
          </a:p>
          <a:p>
            <a:r>
              <a:rPr lang="en-GB" dirty="0"/>
              <a:t>Ionizing radiation</a:t>
            </a:r>
          </a:p>
          <a:p>
            <a:r>
              <a:rPr lang="en-GB" dirty="0"/>
              <a:t>Limited space for installation</a:t>
            </a:r>
          </a:p>
        </p:txBody>
      </p:sp>
    </p:spTree>
    <p:extLst>
      <p:ext uri="{BB962C8B-B14F-4D97-AF65-F5344CB8AC3E}">
        <p14:creationId xmlns:p14="http://schemas.microsoft.com/office/powerpoint/2010/main" val="998949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F9CC72E9-2170-C28D-63C5-76308F40D9EC}"/>
              </a:ext>
            </a:extLst>
          </p:cNvPr>
          <p:cNvGrpSpPr/>
          <p:nvPr/>
        </p:nvGrpSpPr>
        <p:grpSpPr>
          <a:xfrm>
            <a:off x="2280567" y="811970"/>
            <a:ext cx="9880923" cy="5587613"/>
            <a:chOff x="2280567" y="811970"/>
            <a:chExt cx="9880923" cy="558761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AEE5B5B-A37B-2361-B153-DAA0C8065685}"/>
                </a:ext>
              </a:extLst>
            </p:cNvPr>
            <p:cNvGrpSpPr/>
            <p:nvPr/>
          </p:nvGrpSpPr>
          <p:grpSpPr>
            <a:xfrm>
              <a:off x="2280567" y="811970"/>
              <a:ext cx="9880923" cy="5587613"/>
              <a:chOff x="2752725" y="1825625"/>
              <a:chExt cx="8220413" cy="464860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CE9F1647-E2B9-7EDD-6866-6142B16784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61961" y="1825625"/>
                <a:ext cx="7811177" cy="4648603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E1E72A1-C9D0-32F3-A8EB-1B7B0442CDDB}"/>
                  </a:ext>
                </a:extLst>
              </p:cNvPr>
              <p:cNvSpPr/>
              <p:nvPr/>
            </p:nvSpPr>
            <p:spPr>
              <a:xfrm>
                <a:off x="2752725" y="2219325"/>
                <a:ext cx="1035504" cy="25622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DAC429A-4D4D-1DBF-73FC-F1692F2E16A5}"/>
                </a:ext>
              </a:extLst>
            </p:cNvPr>
            <p:cNvSpPr/>
            <p:nvPr/>
          </p:nvSpPr>
          <p:spPr>
            <a:xfrm rot="4075995">
              <a:off x="9903305" y="2668759"/>
              <a:ext cx="1260315" cy="2462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91AF314-214F-A664-2120-A58350148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target system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D01AB21-92AA-F3FF-76E4-4FF95BA9C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981" y="1702274"/>
            <a:ext cx="2620918" cy="751677"/>
          </a:xfrm>
          <a:ln w="1905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Movement control system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35EB42-DE86-C976-793E-3223DF85EDFB}"/>
              </a:ext>
            </a:extLst>
          </p:cNvPr>
          <p:cNvCxnSpPr>
            <a:stCxn id="14" idx="3"/>
          </p:cNvCxnSpPr>
          <p:nvPr/>
        </p:nvCxnSpPr>
        <p:spPr>
          <a:xfrm>
            <a:off x="3778899" y="2078113"/>
            <a:ext cx="2771191" cy="124358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08AA7DB6-A2C9-5C84-9A69-1CE33C957F71}"/>
              </a:ext>
            </a:extLst>
          </p:cNvPr>
          <p:cNvSpPr txBox="1">
            <a:spLocks/>
          </p:cNvSpPr>
          <p:nvPr/>
        </p:nvSpPr>
        <p:spPr>
          <a:xfrm>
            <a:off x="8974236" y="5294353"/>
            <a:ext cx="2620918" cy="471965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Support structure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071D83-DEE9-B157-7155-3FDF04C6930A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6889695" y="4922210"/>
            <a:ext cx="2084541" cy="6081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13">
            <a:extLst>
              <a:ext uri="{FF2B5EF4-FFF2-40B4-BE49-F238E27FC236}">
                <a16:creationId xmlns:a16="http://schemas.microsoft.com/office/drawing/2014/main" id="{9FC0EEEF-CD5B-67CA-8712-03E41AA47CAC}"/>
              </a:ext>
            </a:extLst>
          </p:cNvPr>
          <p:cNvSpPr txBox="1">
            <a:spLocks/>
          </p:cNvSpPr>
          <p:nvPr/>
        </p:nvSpPr>
        <p:spPr>
          <a:xfrm>
            <a:off x="151550" y="4129161"/>
            <a:ext cx="2620918" cy="470831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Solid targets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F93DD8B-695D-2679-98A6-84B895386D6D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2772468" y="4364577"/>
            <a:ext cx="736736" cy="9631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704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B6833-896E-2519-12D4-75A3772C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Tests of the double target system into extreme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4EFC2-45D9-167D-DD53-8802316B3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2771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Radiation hardness test</a:t>
            </a:r>
          </a:p>
          <a:p>
            <a:pPr>
              <a:lnSpc>
                <a:spcPct val="150000"/>
              </a:lnSpc>
            </a:pPr>
            <a:r>
              <a:rPr lang="en-GB" dirty="0"/>
              <a:t>Operation in vacuum test</a:t>
            </a:r>
          </a:p>
          <a:p>
            <a:pPr>
              <a:lnSpc>
                <a:spcPct val="150000"/>
              </a:lnSpc>
            </a:pPr>
            <a:r>
              <a:rPr lang="en-GB" dirty="0"/>
              <a:t>High temperature test</a:t>
            </a:r>
          </a:p>
          <a:p>
            <a:pPr>
              <a:lnSpc>
                <a:spcPct val="150000"/>
              </a:lnSpc>
            </a:pPr>
            <a:r>
              <a:rPr lang="en-GB" dirty="0"/>
              <a:t>Low temperature test</a:t>
            </a:r>
          </a:p>
          <a:p>
            <a:pPr>
              <a:lnSpc>
                <a:spcPct val="150000"/>
              </a:lnSpc>
            </a:pPr>
            <a:r>
              <a:rPr lang="en-GB" dirty="0"/>
              <a:t>Repetitiveness and precision test</a:t>
            </a:r>
          </a:p>
          <a:p>
            <a:pPr>
              <a:lnSpc>
                <a:spcPct val="150000"/>
              </a:lnSpc>
            </a:pPr>
            <a:r>
              <a:rPr lang="en-GB" b="1" dirty="0" err="1"/>
              <a:t>Comissioning</a:t>
            </a:r>
            <a:endParaRPr lang="en-GB" b="1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32D5A6-31A0-4532-D20A-2563FA483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476" y="1081354"/>
            <a:ext cx="4729224" cy="28927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1BD61B-C8B8-2226-D89C-BAAF849CB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777" y="4109000"/>
            <a:ext cx="4729224" cy="2463379"/>
          </a:xfrm>
          <a:prstGeom prst="rect">
            <a:avLst/>
          </a:prstGeom>
        </p:spPr>
      </p:pic>
      <p:pic>
        <p:nvPicPr>
          <p:cNvPr id="10" name="Graphic 9" descr="Badge Tick1 with solid fill">
            <a:extLst>
              <a:ext uri="{FF2B5EF4-FFF2-40B4-BE49-F238E27FC236}">
                <a16:creationId xmlns:a16="http://schemas.microsoft.com/office/drawing/2014/main" id="{1B4C93B0-23C1-517C-5814-55363C286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73894" y="1986845"/>
            <a:ext cx="457200" cy="457200"/>
          </a:xfrm>
          <a:prstGeom prst="rect">
            <a:avLst/>
          </a:prstGeom>
        </p:spPr>
      </p:pic>
      <p:pic>
        <p:nvPicPr>
          <p:cNvPr id="11" name="Graphic 10" descr="Badge Tick1 with solid fill">
            <a:extLst>
              <a:ext uri="{FF2B5EF4-FFF2-40B4-BE49-F238E27FC236}">
                <a16:creationId xmlns:a16="http://schemas.microsoft.com/office/drawing/2014/main" id="{F544F072-9FAF-2845-4038-16F03B9E91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02494" y="2651919"/>
            <a:ext cx="457200" cy="457200"/>
          </a:xfrm>
          <a:prstGeom prst="rect">
            <a:avLst/>
          </a:prstGeom>
        </p:spPr>
      </p:pic>
      <p:pic>
        <p:nvPicPr>
          <p:cNvPr id="14" name="Graphic 13" descr="Badge Tick1 with solid fill">
            <a:extLst>
              <a:ext uri="{FF2B5EF4-FFF2-40B4-BE49-F238E27FC236}">
                <a16:creationId xmlns:a16="http://schemas.microsoft.com/office/drawing/2014/main" id="{84F7AE43-6DAB-F2BA-5B33-D35FBF57A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2055" y="3346333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3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0E53A8-27F1-2E4C-996C-E7B0E033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</a:t>
            </a:r>
            <a:r>
              <a:rPr lang="es-CL" dirty="0">
                <a:latin typeface="+mn-lt"/>
              </a:rPr>
              <a:t>lan de trabajo anual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6BBBB3F-CD08-FBD0-3DB0-80C5E41BE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971464"/>
              </p:ext>
            </p:extLst>
          </p:nvPr>
        </p:nvGraphicFramePr>
        <p:xfrm>
          <a:off x="391886" y="1690688"/>
          <a:ext cx="11336694" cy="2085267"/>
        </p:xfrm>
        <a:graphic>
          <a:graphicData uri="http://schemas.openxmlformats.org/drawingml/2006/table">
            <a:tbl>
              <a:tblPr/>
              <a:tblGrid>
                <a:gridCol w="2774718">
                  <a:extLst>
                    <a:ext uri="{9D8B030D-6E8A-4147-A177-3AD203B41FA5}">
                      <a16:colId xmlns:a16="http://schemas.microsoft.com/office/drawing/2014/main" val="1557334322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179035452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3168680951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149083219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435064178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369925195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932293254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326563196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3780274112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148921233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604238656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130325025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944203657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401137952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17380694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507145859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987080874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596574127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148915222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37102027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484116773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122656546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3157204097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190628873"/>
                    </a:ext>
                  </a:extLst>
                </a:gridCol>
                <a:gridCol w="356749">
                  <a:extLst>
                    <a:ext uri="{9D8B030D-6E8A-4147-A177-3AD203B41FA5}">
                      <a16:colId xmlns:a16="http://schemas.microsoft.com/office/drawing/2014/main" val="2159413588"/>
                    </a:ext>
                  </a:extLst>
                </a:gridCol>
              </a:tblGrid>
              <a:tr h="23339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960269"/>
                  </a:ext>
                </a:extLst>
              </a:tr>
              <a:tr h="846037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252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</a:p>
                  </a:txBody>
                  <a:tcPr marL="7620" marR="7620" marT="762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721272"/>
                  </a:ext>
                </a:extLst>
              </a:tr>
              <a:tr h="2333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Comissioning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preparation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4713844"/>
                  </a:ext>
                </a:extLst>
              </a:tr>
              <a:tr h="2333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Comissioning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409959"/>
                  </a:ext>
                </a:extLst>
              </a:tr>
              <a:tr h="2333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Definitive equipment preparation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166356"/>
                  </a:ext>
                </a:extLst>
              </a:tr>
              <a:tr h="2333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 and data acquisition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96196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F5C0B4F-B839-ED23-E452-C26507ED3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620139"/>
              </p:ext>
            </p:extLst>
          </p:nvPr>
        </p:nvGraphicFramePr>
        <p:xfrm>
          <a:off x="391886" y="4505474"/>
          <a:ext cx="7324525" cy="1699260"/>
        </p:xfrm>
        <a:graphic>
          <a:graphicData uri="http://schemas.openxmlformats.org/drawingml/2006/table">
            <a:tbl>
              <a:tblPr/>
              <a:tblGrid>
                <a:gridCol w="2873318">
                  <a:extLst>
                    <a:ext uri="{9D8B030D-6E8A-4147-A177-3AD203B41FA5}">
                      <a16:colId xmlns:a16="http://schemas.microsoft.com/office/drawing/2014/main" val="3509883725"/>
                    </a:ext>
                  </a:extLst>
                </a:gridCol>
                <a:gridCol w="377456">
                  <a:extLst>
                    <a:ext uri="{9D8B030D-6E8A-4147-A177-3AD203B41FA5}">
                      <a16:colId xmlns:a16="http://schemas.microsoft.com/office/drawing/2014/main" val="1208598988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2421478392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3675358253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1555303510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398013659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2125620980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1892319278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2970153551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227316170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896929380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2150133356"/>
                    </a:ext>
                  </a:extLst>
                </a:gridCol>
                <a:gridCol w="370341">
                  <a:extLst>
                    <a:ext uri="{9D8B030D-6E8A-4147-A177-3AD203B41FA5}">
                      <a16:colId xmlns:a16="http://schemas.microsoft.com/office/drawing/2014/main" val="1689980671"/>
                    </a:ext>
                  </a:extLst>
                </a:gridCol>
              </a:tblGrid>
              <a:tr h="1828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Comissioning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preparation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7254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6474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2999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preparation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6715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and programming.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3984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tests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6977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Contingencies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268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61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934DB1E-CA20-5247-4D97-5C184327C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14438">
            <a:off x="486520" y="3486118"/>
            <a:ext cx="6223518" cy="3366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030A41-3329-BB1A-3B0F-430CC6149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Comissioning</a:t>
            </a:r>
            <a:r>
              <a:rPr lang="en-GB" dirty="0"/>
              <a:t> preparation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AC5C4-368D-164B-2D5E-EF49A409A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Spatial restrictions</a:t>
            </a:r>
          </a:p>
          <a:p>
            <a:pPr>
              <a:lnSpc>
                <a:spcPct val="150000"/>
              </a:lnSpc>
            </a:pPr>
            <a:r>
              <a:rPr lang="en-GB" dirty="0"/>
              <a:t>Repetitiveness and precision test</a:t>
            </a:r>
          </a:p>
          <a:p>
            <a:pPr>
              <a:lnSpc>
                <a:spcPct val="150000"/>
              </a:lnSpc>
            </a:pPr>
            <a:r>
              <a:rPr lang="en-GB" dirty="0"/>
              <a:t>Low temperature test</a:t>
            </a:r>
          </a:p>
          <a:p>
            <a:endParaRPr lang="en-GB" dirty="0"/>
          </a:p>
        </p:txBody>
      </p:sp>
      <p:pic>
        <p:nvPicPr>
          <p:cNvPr id="9" name="Picture 8" descr="A machine on the counter&#10;&#10;Description automatically generated with low confidence">
            <a:extLst>
              <a:ext uri="{FF2B5EF4-FFF2-40B4-BE49-F238E27FC236}">
                <a16:creationId xmlns:a16="http://schemas.microsoft.com/office/drawing/2014/main" id="{EC1A7674-6575-DF16-04FE-92AF030B0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950" y="1276349"/>
            <a:ext cx="5219700" cy="39147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881FC9-A7C8-14EB-DE99-CE072B397137}"/>
              </a:ext>
            </a:extLst>
          </p:cNvPr>
          <p:cNvSpPr txBox="1"/>
          <p:nvPr/>
        </p:nvSpPr>
        <p:spPr>
          <a:xfrm rot="787048">
            <a:off x="4531583" y="6382195"/>
            <a:ext cx="26607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effectLst/>
                <a:latin typeface="+mj-lt"/>
              </a:rPr>
              <a:t>*Courtesy of Alonso Lepe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7709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C0E94B-9BF2-7FDA-58F9-F5BC1A905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5" y="0"/>
            <a:ext cx="385762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030A41-3329-BB1A-3B0F-430CC6149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Comissioning</a:t>
            </a:r>
            <a:r>
              <a:rPr lang="en-GB" dirty="0"/>
              <a:t> and 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FAC5C4-368D-164B-2D5E-EF49A409A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Test the setup under real conditions</a:t>
            </a:r>
          </a:p>
          <a:p>
            <a:pPr>
              <a:lnSpc>
                <a:spcPct val="150000"/>
              </a:lnSpc>
            </a:pPr>
            <a:r>
              <a:rPr lang="en-GB" dirty="0"/>
              <a:t>Improvements</a:t>
            </a:r>
          </a:p>
          <a:p>
            <a:pPr>
              <a:lnSpc>
                <a:spcPct val="150000"/>
              </a:lnSpc>
            </a:pPr>
            <a:r>
              <a:rPr lang="en-GB" dirty="0"/>
              <a:t>Definitive equipment fabrication</a:t>
            </a:r>
          </a:p>
          <a:p>
            <a:pPr>
              <a:lnSpc>
                <a:spcPct val="150000"/>
              </a:lnSpc>
            </a:pPr>
            <a:r>
              <a:rPr lang="en-GB" dirty="0"/>
              <a:t>Installation, experiment and 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2643232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3EC4D-B4A7-8935-CC9C-191F6E70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team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37591ED-AE88-F775-F2B0-09F772870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400125"/>
              </p:ext>
            </p:extLst>
          </p:nvPr>
        </p:nvGraphicFramePr>
        <p:xfrm>
          <a:off x="838199" y="2044612"/>
          <a:ext cx="9929328" cy="2556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332">
                  <a:extLst>
                    <a:ext uri="{9D8B030D-6E8A-4147-A177-3AD203B41FA5}">
                      <a16:colId xmlns:a16="http://schemas.microsoft.com/office/drawing/2014/main" val="2584345656"/>
                    </a:ext>
                  </a:extLst>
                </a:gridCol>
                <a:gridCol w="2482332">
                  <a:extLst>
                    <a:ext uri="{9D8B030D-6E8A-4147-A177-3AD203B41FA5}">
                      <a16:colId xmlns:a16="http://schemas.microsoft.com/office/drawing/2014/main" val="979878864"/>
                    </a:ext>
                  </a:extLst>
                </a:gridCol>
                <a:gridCol w="2482332">
                  <a:extLst>
                    <a:ext uri="{9D8B030D-6E8A-4147-A177-3AD203B41FA5}">
                      <a16:colId xmlns:a16="http://schemas.microsoft.com/office/drawing/2014/main" val="3254107952"/>
                    </a:ext>
                  </a:extLst>
                </a:gridCol>
                <a:gridCol w="2482332">
                  <a:extLst>
                    <a:ext uri="{9D8B030D-6E8A-4147-A177-3AD203B41FA5}">
                      <a16:colId xmlns:a16="http://schemas.microsoft.com/office/drawing/2014/main" val="3099033275"/>
                    </a:ext>
                  </a:extLst>
                </a:gridCol>
              </a:tblGrid>
              <a:tr h="638845">
                <a:tc>
                  <a:txBody>
                    <a:bodyPr/>
                    <a:lstStyle/>
                    <a:p>
                      <a:r>
                        <a:rPr lang="en-GB" dirty="0"/>
                        <a:t>Researchers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Design and manufacturing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Digital transformation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Physics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8225079"/>
                  </a:ext>
                </a:extLst>
              </a:tr>
              <a:tr h="638845">
                <a:tc>
                  <a:txBody>
                    <a:bodyPr/>
                    <a:lstStyle/>
                    <a:p>
                      <a:r>
                        <a:rPr lang="en-GB" dirty="0"/>
                        <a:t>Hayk Hakobyan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Alonso Lepe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Jairo González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Esteban Molina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43791"/>
                  </a:ext>
                </a:extLst>
              </a:tr>
              <a:tr h="638845">
                <a:tc>
                  <a:txBody>
                    <a:bodyPr/>
                    <a:lstStyle/>
                    <a:p>
                      <a:r>
                        <a:rPr lang="en-GB" dirty="0"/>
                        <a:t>Will Brooks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Miguel Martinez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Eduardo Valdivia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Bruno </a:t>
                      </a:r>
                      <a:r>
                        <a:rPr lang="en-GB" dirty="0" err="1"/>
                        <a:t>Benkel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488831"/>
                  </a:ext>
                </a:extLst>
              </a:tr>
              <a:tr h="638845">
                <a:tc>
                  <a:txBody>
                    <a:bodyPr/>
                    <a:lstStyle/>
                    <a:p>
                      <a:r>
                        <a:rPr lang="en-GB" dirty="0" err="1"/>
                        <a:t>Taisiya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Mineeva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Vicente </a:t>
                      </a:r>
                      <a:r>
                        <a:rPr lang="en-GB" dirty="0" err="1"/>
                        <a:t>Saona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Milan Ungerer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760090"/>
                  </a:ext>
                </a:extLst>
              </a:tr>
            </a:tbl>
          </a:graphicData>
        </a:graphic>
      </p:graphicFrame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7044ADB-1082-A9A6-53F0-8971696A9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39263"/>
            <a:ext cx="10515600" cy="429306"/>
          </a:xfrm>
        </p:spPr>
        <p:txBody>
          <a:bodyPr/>
          <a:lstStyle/>
          <a:p>
            <a:pPr marL="0" indent="0">
              <a:buNone/>
            </a:pPr>
            <a:r>
              <a:rPr lang="en-GB" i="1" dirty="0">
                <a:latin typeface="+mj-lt"/>
              </a:rPr>
              <a:t>*And in addition, all the team that supports every specific task that we require</a:t>
            </a:r>
          </a:p>
        </p:txBody>
      </p:sp>
    </p:spTree>
    <p:extLst>
      <p:ext uri="{BB962C8B-B14F-4D97-AF65-F5344CB8AC3E}">
        <p14:creationId xmlns:p14="http://schemas.microsoft.com/office/powerpoint/2010/main" val="24971122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olorte cctv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30C5"/>
      </a:accent1>
      <a:accent2>
        <a:srgbClr val="0074FF"/>
      </a:accent2>
      <a:accent3>
        <a:srgbClr val="A5A5A5"/>
      </a:accent3>
      <a:accent4>
        <a:srgbClr val="FFC000"/>
      </a:accent4>
      <a:accent5>
        <a:srgbClr val="FF5327"/>
      </a:accent5>
      <a:accent6>
        <a:srgbClr val="091777"/>
      </a:accent6>
      <a:hlink>
        <a:srgbClr val="0074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522</Words>
  <Application>Microsoft Office PowerPoint</Application>
  <PresentationFormat>Widescreen</PresentationFormat>
  <Paragraphs>271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Double target system for CLAS12 experiment</vt:lpstr>
      <vt:lpstr>Hardware for particle physics experiments</vt:lpstr>
      <vt:lpstr>Extreme environmental conditions for the hardware</vt:lpstr>
      <vt:lpstr>Double target system</vt:lpstr>
      <vt:lpstr>Tests of the double target system into extreme conditions</vt:lpstr>
      <vt:lpstr>Plan de trabajo anual</vt:lpstr>
      <vt:lpstr>Comissioning preparation</vt:lpstr>
      <vt:lpstr>Comissioning and next steps</vt:lpstr>
      <vt:lpstr>Work team</vt:lpstr>
      <vt:lpstr>Indicadores</vt:lpstr>
      <vt:lpstr>Final considerations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Milán Ungerer</cp:lastModifiedBy>
  <cp:revision>59</cp:revision>
  <dcterms:created xsi:type="dcterms:W3CDTF">2019-07-09T14:38:33Z</dcterms:created>
  <dcterms:modified xsi:type="dcterms:W3CDTF">2023-03-15T12:11:12Z</dcterms:modified>
</cp:coreProperties>
</file>