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8"/>
  </p:notes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5" r:id="rId9"/>
    <p:sldId id="276" r:id="rId10"/>
    <p:sldId id="286" r:id="rId11"/>
    <p:sldId id="272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78" r:id="rId22"/>
    <p:sldId id="273" r:id="rId23"/>
    <p:sldId id="274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07" r:id="rId32"/>
    <p:sldId id="306" r:id="rId33"/>
    <p:sldId id="304" r:id="rId34"/>
    <p:sldId id="305" r:id="rId35"/>
    <p:sldId id="303" r:id="rId36"/>
    <p:sldId id="285" r:id="rId37"/>
  </p:sldIdLst>
  <p:sldSz cx="12192000" cy="6858000"/>
  <p:notesSz cx="6807200" cy="9939338"/>
  <p:embeddedFontLst>
    <p:embeddedFont>
      <p:font typeface="Cambria Math" panose="02040503050406030204" pitchFamily="18" charset="0"/>
      <p:regular r:id="rId39"/>
    </p:embeddedFont>
    <p:embeddedFont>
      <p:font typeface="Cooper Black" panose="0208090404030B020404" pitchFamily="18" charset="0"/>
      <p:regular r:id="rId40"/>
    </p:embeddedFont>
    <p:embeddedFont>
      <p:font typeface="Seaford Display" panose="00000500000000000000" pitchFamily="2" charset="0"/>
      <p:regular r:id="rId41"/>
    </p:embeddedFont>
    <p:embeddedFont>
      <p:font typeface="TH SarabunPSK" panose="020B0500040200020003" pitchFamily="34" charset="-34"/>
      <p:regular r:id="rId42"/>
      <p:bold r:id="rId43"/>
      <p:italic r:id="rId44"/>
      <p:boldItalic r:id="rId4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98B"/>
    <a:srgbClr val="FF0000"/>
    <a:srgbClr val="FCEEE4"/>
    <a:srgbClr val="1DFF83"/>
    <a:srgbClr val="582592"/>
    <a:srgbClr val="FFE699"/>
    <a:srgbClr val="4F2A74"/>
    <a:srgbClr val="66FFCC"/>
    <a:srgbClr val="66FF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9085" cy="498645"/>
          </a:xfrm>
          <a:prstGeom prst="rect">
            <a:avLst/>
          </a:prstGeom>
        </p:spPr>
        <p:txBody>
          <a:bodyPr vert="horz" lIns="92554" tIns="46277" rIns="92554" bIns="4627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497" y="0"/>
            <a:ext cx="2949085" cy="498645"/>
          </a:xfrm>
          <a:prstGeom prst="rect">
            <a:avLst/>
          </a:prstGeom>
        </p:spPr>
        <p:txBody>
          <a:bodyPr vert="horz" lIns="92554" tIns="46277" rIns="92554" bIns="46277" rtlCol="0"/>
          <a:lstStyle>
            <a:lvl1pPr algn="r">
              <a:defRPr sz="1200"/>
            </a:lvl1pPr>
          </a:lstStyle>
          <a:p>
            <a:fld id="{A1839C5B-B396-4CF0-BDC7-908244F860F3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54" tIns="46277" rIns="92554" bIns="4627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0" y="4783477"/>
            <a:ext cx="5446084" cy="3914043"/>
          </a:xfrm>
          <a:prstGeom prst="rect">
            <a:avLst/>
          </a:prstGeom>
        </p:spPr>
        <p:txBody>
          <a:bodyPr vert="horz" lIns="92554" tIns="46277" rIns="92554" bIns="462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40694"/>
            <a:ext cx="2949085" cy="498645"/>
          </a:xfrm>
          <a:prstGeom prst="rect">
            <a:avLst/>
          </a:prstGeom>
        </p:spPr>
        <p:txBody>
          <a:bodyPr vert="horz" lIns="92554" tIns="46277" rIns="92554" bIns="4627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497" y="9440694"/>
            <a:ext cx="2949085" cy="498645"/>
          </a:xfrm>
          <a:prstGeom prst="rect">
            <a:avLst/>
          </a:prstGeom>
        </p:spPr>
        <p:txBody>
          <a:bodyPr vert="horz" lIns="92554" tIns="46277" rIns="92554" bIns="46277" rtlCol="0" anchor="b"/>
          <a:lstStyle>
            <a:lvl1pPr algn="r">
              <a:defRPr sz="1200"/>
            </a:lvl1pPr>
          </a:lstStyle>
          <a:p>
            <a:fld id="{4F8F5D1D-5187-48C6-95E8-911E8A259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916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88F20-1844-4E61-A47F-CAF5DFEF17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497D28-080E-422E-A5D7-B193B173F5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65156-C7C8-4FC3-AD28-40E8827C1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CA688-3AE6-4785-81BE-E56FB94E8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A4931B-AF8A-40EF-BD5D-E0A160643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70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8AB03-7A22-4FE3-A795-BF66C8282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9123F8-2E5B-4A07-B66A-32A7812261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67F871-593E-47EA-B87C-CD28FDCBD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01A920-50E5-42E4-B926-BC7A346D4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84F6D-A61C-48CC-873E-229832230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962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2D846D-FDE1-44C0-8258-BA95459AA4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553133-342F-46C4-983D-877D4F0F23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5BEA76-4C0B-40C2-AF1D-7F759BF43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A3FA21-A783-4076-A945-14DD3D4F1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DFDAF-7F28-4049-A967-ED6388EC1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3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39E77-BDD6-4BB7-B865-C43CB0260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8346F-22F6-4C97-BBA8-283D1FBD1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70E07-A925-45CE-93DB-8B0914FAA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59F5B-1E90-4838-BA0B-EB6F1C2FA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2660F-EC03-45DB-9373-72F9175BF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53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9664A-A11E-48F9-9972-A885961C5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017490-2C24-4B43-977D-58721C2BF0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A35D32-D0AD-4AAA-88E7-9852ED678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1E707-9235-47DD-827D-C18DFC0BA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8ED97-8D0E-4A58-8A33-88C61B03F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0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E3CD2-9ECC-4DD6-B087-1B89259C2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61669-05A9-416B-8290-8A96C8CA6B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B1818C-F079-4856-9B1E-EA442A788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C1008A-6BE9-499D-A07C-48C9C9F33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20AD77-2058-4B8A-A008-2580145EB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9459C9-8197-4E9E-8AE4-E9F739C34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848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BE00-F6AE-4B35-97DA-71E36CEDB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9F5344-DC4D-4D16-AC6D-D16EF0AEF9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2C7479-334F-4E8E-9C98-DBEB79E081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D2B5A5-888E-40C0-97BC-7B6C9F1E0F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DEF108-02F8-48C0-91E0-12FFD15000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7DEB2A-F7C6-46E0-A1CD-DCB790387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87F083-63D2-432A-8E35-8B202178C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2A91B2-13B2-4583-A0E6-E4509AF2A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716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35C2A-6ADD-49DA-87CF-A962CAEDC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398484-5A9A-45F5-A384-EB4A95784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D0AB97-00CE-45E4-8BC9-2FC479A7D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2D8D1-E4EE-423F-8155-CCD165E69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154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2E1C87-6C6B-4277-BA99-83354E60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69C519-A2ED-47F2-A5E0-F9DEA242A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1A3221-A4FB-4E1B-A294-0235FD460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384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63C52-A748-474B-B4AE-0CB177EBB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74D19-BBC3-4844-9056-8D58C5950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6FA9E3-470E-44DF-948B-718501E7D0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0D1FE3-06C7-47E8-BF6A-EB30DC61A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634923-FEF0-43F1-B9F0-060F3C71C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2EF63-540F-4B81-8C9F-BBC1158E3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16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C1A05-AEC7-4863-8C0E-5ED2D8871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A96226-E2A3-4841-A0C9-F7C3BD5677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68A7DC-D569-4926-A44A-85F874ED0E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755E90-FEDA-418D-97AC-113E97D9E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h-TH"/>
              <a:t>11 June 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6CAB31-2BDA-421B-99AA-C9624073F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5BBC0B-ECC0-4608-9BE5-2D1A7EB4C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40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614ACB-7877-42A1-8743-6CDC6B377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F514EB-83E8-451A-992E-FB38DDB02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461F1-2F00-41E1-8E07-03E39BE2EC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h-TH"/>
              <a:t>11 June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EABED-E641-4E93-9B0F-972A639B4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Classical Fields in Curved Spacetime. Dr. Patharadanai Nuchino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161A8-AA91-4B82-A6F0-CCB9C7517D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B4715-441C-46C2-B49F-A99A6E233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236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16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6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3" Type="http://schemas.openxmlformats.org/officeDocument/2006/relationships/image" Target="../media/image47.png"/><Relationship Id="rId7" Type="http://schemas.openxmlformats.org/officeDocument/2006/relationships/image" Target="../media/image24.png"/><Relationship Id="rId12" Type="http://schemas.openxmlformats.org/officeDocument/2006/relationships/image" Target="../media/image55.png"/><Relationship Id="rId2" Type="http://schemas.openxmlformats.org/officeDocument/2006/relationships/image" Target="../media/image1.png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54.png"/><Relationship Id="rId5" Type="http://schemas.openxmlformats.org/officeDocument/2006/relationships/image" Target="../media/image49.png"/><Relationship Id="rId15" Type="http://schemas.openxmlformats.org/officeDocument/2006/relationships/image" Target="../media/image58.png"/><Relationship Id="rId10" Type="http://schemas.openxmlformats.org/officeDocument/2006/relationships/image" Target="../media/image53.png"/><Relationship Id="rId4" Type="http://schemas.openxmlformats.org/officeDocument/2006/relationships/image" Target="../media/image48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47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49.png"/><Relationship Id="rId15" Type="http://schemas.openxmlformats.org/officeDocument/2006/relationships/image" Target="../media/image69.png"/><Relationship Id="rId10" Type="http://schemas.openxmlformats.org/officeDocument/2006/relationships/image" Target="../media/image25.png"/><Relationship Id="rId4" Type="http://schemas.openxmlformats.org/officeDocument/2006/relationships/image" Target="../media/image48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10" Type="http://schemas.openxmlformats.org/officeDocument/2006/relationships/image" Target="../media/image34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240.png"/><Relationship Id="rId7" Type="http://schemas.openxmlformats.org/officeDocument/2006/relationships/image" Target="../media/image8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6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7" Type="http://schemas.openxmlformats.org/officeDocument/2006/relationships/image" Target="../media/image7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93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12" Type="http://schemas.openxmlformats.org/officeDocument/2006/relationships/image" Target="../media/image9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5" Type="http://schemas.openxmlformats.org/officeDocument/2006/relationships/image" Target="../media/image89.png"/><Relationship Id="rId10" Type="http://schemas.openxmlformats.org/officeDocument/2006/relationships/image" Target="../media/image94.png"/><Relationship Id="rId4" Type="http://schemas.openxmlformats.org/officeDocument/2006/relationships/image" Target="../media/image88.png"/><Relationship Id="rId9" Type="http://schemas.openxmlformats.org/officeDocument/2006/relationships/image" Target="../media/image9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07.png"/><Relationship Id="rId7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10" Type="http://schemas.openxmlformats.org/officeDocument/2006/relationships/image" Target="../media/image113.png"/><Relationship Id="rId4" Type="http://schemas.openxmlformats.org/officeDocument/2006/relationships/image" Target="../media/image108.png"/><Relationship Id="rId9" Type="http://schemas.openxmlformats.org/officeDocument/2006/relationships/image" Target="../media/image11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0.png"/><Relationship Id="rId13" Type="http://schemas.openxmlformats.org/officeDocument/2006/relationships/image" Target="../media/image115.png"/><Relationship Id="rId3" Type="http://schemas.openxmlformats.org/officeDocument/2006/relationships/image" Target="../media/image1.png"/><Relationship Id="rId7" Type="http://schemas.openxmlformats.org/officeDocument/2006/relationships/image" Target="../media/image870.png"/><Relationship Id="rId12" Type="http://schemas.openxmlformats.org/officeDocument/2006/relationships/image" Target="../media/image116.png"/><Relationship Id="rId2" Type="http://schemas.openxmlformats.org/officeDocument/2006/relationships/image" Target="../media/image11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0.png"/><Relationship Id="rId11" Type="http://schemas.openxmlformats.org/officeDocument/2006/relationships/image" Target="../media/image910.png"/><Relationship Id="rId5" Type="http://schemas.openxmlformats.org/officeDocument/2006/relationships/image" Target="../media/image850.png"/><Relationship Id="rId10" Type="http://schemas.openxmlformats.org/officeDocument/2006/relationships/image" Target="../media/image900.png"/><Relationship Id="rId9" Type="http://schemas.openxmlformats.org/officeDocument/2006/relationships/image" Target="../media/image890.png"/><Relationship Id="rId14" Type="http://schemas.openxmlformats.org/officeDocument/2006/relationships/image" Target="../media/image11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3" Type="http://schemas.openxmlformats.org/officeDocument/2006/relationships/image" Target="../media/image118.png"/><Relationship Id="rId7" Type="http://schemas.openxmlformats.org/officeDocument/2006/relationships/image" Target="../media/image1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1.png"/><Relationship Id="rId11" Type="http://schemas.openxmlformats.org/officeDocument/2006/relationships/image" Target="../media/image126.png"/><Relationship Id="rId5" Type="http://schemas.openxmlformats.org/officeDocument/2006/relationships/image" Target="../media/image120.png"/><Relationship Id="rId10" Type="http://schemas.openxmlformats.org/officeDocument/2006/relationships/image" Target="../media/image125.png"/><Relationship Id="rId4" Type="http://schemas.openxmlformats.org/officeDocument/2006/relationships/image" Target="../media/image119.png"/><Relationship Id="rId9" Type="http://schemas.openxmlformats.org/officeDocument/2006/relationships/image" Target="../media/image12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png"/><Relationship Id="rId3" Type="http://schemas.openxmlformats.org/officeDocument/2006/relationships/image" Target="../media/image1260.png"/><Relationship Id="rId7" Type="http://schemas.openxmlformats.org/officeDocument/2006/relationships/image" Target="../media/image1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png"/><Relationship Id="rId9" Type="http://schemas.openxmlformats.org/officeDocument/2006/relationships/image" Target="../media/image13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3" Type="http://schemas.openxmlformats.org/officeDocument/2006/relationships/image" Target="../media/image1320.png"/><Relationship Id="rId7" Type="http://schemas.openxmlformats.org/officeDocument/2006/relationships/image" Target="../media/image13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5.png"/><Relationship Id="rId5" Type="http://schemas.openxmlformats.org/officeDocument/2006/relationships/image" Target="../media/image134.png"/><Relationship Id="rId4" Type="http://schemas.openxmlformats.org/officeDocument/2006/relationships/image" Target="../media/image13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png"/><Relationship Id="rId3" Type="http://schemas.openxmlformats.org/officeDocument/2006/relationships/image" Target="../media/image138.png"/><Relationship Id="rId7" Type="http://schemas.openxmlformats.org/officeDocument/2006/relationships/image" Target="../media/image14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1.png"/><Relationship Id="rId5" Type="http://schemas.openxmlformats.org/officeDocument/2006/relationships/image" Target="../media/image140.png"/><Relationship Id="rId4" Type="http://schemas.openxmlformats.org/officeDocument/2006/relationships/image" Target="../media/image139.png"/><Relationship Id="rId9" Type="http://schemas.openxmlformats.org/officeDocument/2006/relationships/image" Target="../media/image14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png"/><Relationship Id="rId3" Type="http://schemas.openxmlformats.org/officeDocument/2006/relationships/image" Target="../media/image1440.png"/><Relationship Id="rId7" Type="http://schemas.openxmlformats.org/officeDocument/2006/relationships/image" Target="../media/image14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7.png"/><Relationship Id="rId5" Type="http://schemas.openxmlformats.org/officeDocument/2006/relationships/image" Target="../media/image146.png"/><Relationship Id="rId10" Type="http://schemas.openxmlformats.org/officeDocument/2006/relationships/image" Target="../media/image151.png"/><Relationship Id="rId4" Type="http://schemas.openxmlformats.org/officeDocument/2006/relationships/image" Target="../media/image145.png"/><Relationship Id="rId9" Type="http://schemas.openxmlformats.org/officeDocument/2006/relationships/image" Target="../media/image15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png"/><Relationship Id="rId3" Type="http://schemas.openxmlformats.org/officeDocument/2006/relationships/image" Target="../media/image152.png"/><Relationship Id="rId7" Type="http://schemas.openxmlformats.org/officeDocument/2006/relationships/image" Target="../media/image15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5.png"/><Relationship Id="rId5" Type="http://schemas.openxmlformats.org/officeDocument/2006/relationships/image" Target="../media/image154.png"/><Relationship Id="rId4" Type="http://schemas.openxmlformats.org/officeDocument/2006/relationships/image" Target="../media/image153.png"/><Relationship Id="rId9" Type="http://schemas.openxmlformats.org/officeDocument/2006/relationships/image" Target="../media/image1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png"/><Relationship Id="rId3" Type="http://schemas.openxmlformats.org/officeDocument/2006/relationships/image" Target="../media/image1.png"/><Relationship Id="rId7" Type="http://schemas.openxmlformats.org/officeDocument/2006/relationships/image" Target="../media/image162.png"/><Relationship Id="rId12" Type="http://schemas.openxmlformats.org/officeDocument/2006/relationships/image" Target="../media/image16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1.png"/><Relationship Id="rId11" Type="http://schemas.openxmlformats.org/officeDocument/2006/relationships/image" Target="../media/image166.png"/><Relationship Id="rId5" Type="http://schemas.openxmlformats.org/officeDocument/2006/relationships/image" Target="../media/image160.png"/><Relationship Id="rId10" Type="http://schemas.openxmlformats.org/officeDocument/2006/relationships/image" Target="../media/image165.png"/><Relationship Id="rId4" Type="http://schemas.openxmlformats.org/officeDocument/2006/relationships/image" Target="../media/image159.png"/><Relationship Id="rId9" Type="http://schemas.openxmlformats.org/officeDocument/2006/relationships/image" Target="../media/image164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png"/><Relationship Id="rId13" Type="http://schemas.openxmlformats.org/officeDocument/2006/relationships/image" Target="../media/image178.png"/><Relationship Id="rId18" Type="http://schemas.openxmlformats.org/officeDocument/2006/relationships/image" Target="../media/image183.png"/><Relationship Id="rId3" Type="http://schemas.openxmlformats.org/officeDocument/2006/relationships/image" Target="../media/image168.png"/><Relationship Id="rId7" Type="http://schemas.openxmlformats.org/officeDocument/2006/relationships/image" Target="../media/image172.png"/><Relationship Id="rId12" Type="http://schemas.openxmlformats.org/officeDocument/2006/relationships/image" Target="../media/image177.png"/><Relationship Id="rId17" Type="http://schemas.openxmlformats.org/officeDocument/2006/relationships/image" Target="../media/image182.png"/><Relationship Id="rId2" Type="http://schemas.openxmlformats.org/officeDocument/2006/relationships/image" Target="../media/image1.png"/><Relationship Id="rId16" Type="http://schemas.openxmlformats.org/officeDocument/2006/relationships/image" Target="../media/image18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1.png"/><Relationship Id="rId11" Type="http://schemas.openxmlformats.org/officeDocument/2006/relationships/image" Target="../media/image176.png"/><Relationship Id="rId5" Type="http://schemas.openxmlformats.org/officeDocument/2006/relationships/image" Target="../media/image170.png"/><Relationship Id="rId15" Type="http://schemas.openxmlformats.org/officeDocument/2006/relationships/image" Target="../media/image180.png"/><Relationship Id="rId10" Type="http://schemas.openxmlformats.org/officeDocument/2006/relationships/image" Target="../media/image175.png"/><Relationship Id="rId19" Type="http://schemas.openxmlformats.org/officeDocument/2006/relationships/image" Target="../media/image184.png"/><Relationship Id="rId4" Type="http://schemas.openxmlformats.org/officeDocument/2006/relationships/image" Target="../media/image169.png"/><Relationship Id="rId9" Type="http://schemas.openxmlformats.org/officeDocument/2006/relationships/image" Target="../media/image174.png"/><Relationship Id="rId14" Type="http://schemas.openxmlformats.org/officeDocument/2006/relationships/image" Target="../media/image17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png"/><Relationship Id="rId13" Type="http://schemas.openxmlformats.org/officeDocument/2006/relationships/image" Target="../media/image194.png"/><Relationship Id="rId3" Type="http://schemas.openxmlformats.org/officeDocument/2006/relationships/image" Target="../media/image185.png"/><Relationship Id="rId7" Type="http://schemas.openxmlformats.org/officeDocument/2006/relationships/image" Target="../media/image188.png"/><Relationship Id="rId12" Type="http://schemas.openxmlformats.org/officeDocument/2006/relationships/image" Target="../media/image19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7.png"/><Relationship Id="rId11" Type="http://schemas.openxmlformats.org/officeDocument/2006/relationships/image" Target="../media/image192.png"/><Relationship Id="rId5" Type="http://schemas.openxmlformats.org/officeDocument/2006/relationships/image" Target="../media/image14.jpeg"/><Relationship Id="rId10" Type="http://schemas.openxmlformats.org/officeDocument/2006/relationships/image" Target="../media/image191.png"/><Relationship Id="rId4" Type="http://schemas.openxmlformats.org/officeDocument/2006/relationships/image" Target="../media/image186.png"/><Relationship Id="rId9" Type="http://schemas.openxmlformats.org/officeDocument/2006/relationships/image" Target="../media/image19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8.png"/><Relationship Id="rId5" Type="http://schemas.openxmlformats.org/officeDocument/2006/relationships/image" Target="../media/image197.png"/><Relationship Id="rId4" Type="http://schemas.openxmlformats.org/officeDocument/2006/relationships/image" Target="../media/image11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7.jpeg"/><Relationship Id="rId5" Type="http://schemas.openxmlformats.org/officeDocument/2006/relationships/image" Target="../media/image196.png"/><Relationship Id="rId4" Type="http://schemas.openxmlformats.org/officeDocument/2006/relationships/image" Target="../media/image116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png"/><Relationship Id="rId3" Type="http://schemas.openxmlformats.org/officeDocument/2006/relationships/image" Target="../media/image1.png"/><Relationship Id="rId7" Type="http://schemas.openxmlformats.org/officeDocument/2006/relationships/image" Target="../media/image1720.png"/><Relationship Id="rId2" Type="http://schemas.openxmlformats.org/officeDocument/2006/relationships/image" Target="../media/image19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9.jpeg"/><Relationship Id="rId5" Type="http://schemas.openxmlformats.org/officeDocument/2006/relationships/image" Target="../media/image1700.png"/><Relationship Id="rId10" Type="http://schemas.openxmlformats.org/officeDocument/2006/relationships/image" Target="../media/image201.gif"/><Relationship Id="rId4" Type="http://schemas.openxmlformats.org/officeDocument/2006/relationships/image" Target="../media/image1690.png"/><Relationship Id="rId9" Type="http://schemas.openxmlformats.org/officeDocument/2006/relationships/image" Target="../media/image20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igner.hu/~polonyi.janos/cft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10.pn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6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57C07B2-514A-4F07-9ED5-88F42D32A6E4}"/>
              </a:ext>
            </a:extLst>
          </p:cNvPr>
          <p:cNvSpPr txBox="1"/>
          <p:nvPr/>
        </p:nvSpPr>
        <p:spPr>
          <a:xfrm>
            <a:off x="216313" y="2670817"/>
            <a:ext cx="11825632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C00000"/>
                </a:solidFill>
                <a:latin typeface="Seaford Display" panose="00000500000000000000" pitchFamily="2" charset="0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Seaford Display" panose="00000500000000000000" pitchFamily="2" charset="0"/>
                <a:cs typeface="TH SarabunPSK" panose="020B0500040200020003" pitchFamily="34" charset="-34"/>
              </a:rPr>
              <a:t> Fields </a:t>
            </a:r>
            <a:r>
              <a:rPr lang="en-US" sz="6000" b="1" dirty="0">
                <a:solidFill>
                  <a:srgbClr val="4F2A74"/>
                </a:solidFill>
                <a:latin typeface="Seaford Display" panose="00000500000000000000" pitchFamily="2" charset="0"/>
                <a:cs typeface="TH SarabunPSK" panose="020B0500040200020003" pitchFamily="34" charset="-34"/>
              </a:rPr>
              <a:t>in</a:t>
            </a:r>
            <a:r>
              <a:rPr lang="en-US" sz="6000" b="1" dirty="0">
                <a:latin typeface="Seaford Display" panose="00000500000000000000" pitchFamily="2" charset="0"/>
                <a:cs typeface="TH SarabunPSK" panose="020B0500040200020003" pitchFamily="34" charset="-34"/>
              </a:rPr>
              <a:t> </a:t>
            </a:r>
            <a:r>
              <a:rPr lang="en-US" sz="6000" b="1" dirty="0">
                <a:solidFill>
                  <a:srgbClr val="00B050"/>
                </a:solidFill>
                <a:latin typeface="Seaford Display" panose="00000500000000000000" pitchFamily="2" charset="0"/>
                <a:cs typeface="TH SarabunPSK" panose="020B0500040200020003" pitchFamily="34" charset="-34"/>
              </a:rPr>
              <a:t>Curved</a:t>
            </a:r>
            <a:r>
              <a:rPr lang="en-US" sz="6000" b="1" dirty="0">
                <a:latin typeface="Seaford Display" panose="00000500000000000000" pitchFamily="2" charset="0"/>
                <a:cs typeface="TH SarabunPSK" panose="020B0500040200020003" pitchFamily="34" charset="-34"/>
              </a:rPr>
              <a:t> </a:t>
            </a:r>
            <a:r>
              <a:rPr lang="en-US" sz="6000" b="1" dirty="0">
                <a:solidFill>
                  <a:schemeClr val="accent1">
                    <a:lumMod val="75000"/>
                  </a:schemeClr>
                </a:solidFill>
                <a:latin typeface="Seaford Display" panose="00000500000000000000" pitchFamily="2" charset="0"/>
                <a:cs typeface="TH SarabunPSK" panose="020B0500040200020003" pitchFamily="34" charset="-34"/>
              </a:rPr>
              <a:t>Spacetime</a:t>
            </a:r>
          </a:p>
          <a:p>
            <a:pPr algn="ctr"/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(สนาม</a:t>
            </a:r>
            <a:r>
              <a:rPr lang="th-TH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ดั้งเดิม</a:t>
            </a:r>
            <a:r>
              <a:rPr lang="th-TH" sz="6000" b="1" dirty="0">
                <a:solidFill>
                  <a:srgbClr val="4F2A7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</a:t>
            </a:r>
            <a:r>
              <a:rPr lang="th-TH" sz="6000" b="1" dirty="0">
                <a:solidFill>
                  <a:schemeClr val="accent1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กาลอวกาศ</a:t>
            </a:r>
            <a:r>
              <a:rPr lang="th-TH" sz="6000" b="1" dirty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โค้ง</a:t>
            </a:r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F1691A-F0AA-4D55-E9AA-5FEB5B45CD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29734" r="22461" b="34557"/>
          <a:stretch/>
        </p:blipFill>
        <p:spPr>
          <a:xfrm>
            <a:off x="3280422" y="111519"/>
            <a:ext cx="5697415" cy="24477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821741-3991-2E39-6D67-FE52C7234762}"/>
              </a:ext>
            </a:extLst>
          </p:cNvPr>
          <p:cNvSpPr txBox="1"/>
          <p:nvPr/>
        </p:nvSpPr>
        <p:spPr>
          <a:xfrm>
            <a:off x="530087" y="5582277"/>
            <a:ext cx="11198087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Dr. Patharadanai Nuchino (Day)</a:t>
            </a:r>
          </a:p>
          <a:p>
            <a:pPr algn="ctr"/>
            <a:r>
              <a:rPr lang="en-US" sz="3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Department of Physics, Faculty of Science, Ramkhamhaeng University</a:t>
            </a:r>
            <a:endParaRPr lang="th-TH" sz="3400" b="1" dirty="0">
              <a:solidFill>
                <a:schemeClr val="tx1">
                  <a:lumMod val="75000"/>
                  <a:lumOff val="2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B4B31D-0D14-1E05-3CDF-D00FEB0228C9}"/>
              </a:ext>
            </a:extLst>
          </p:cNvPr>
          <p:cNvSpPr txBox="1"/>
          <p:nvPr/>
        </p:nvSpPr>
        <p:spPr>
          <a:xfrm>
            <a:off x="496956" y="4847142"/>
            <a:ext cx="11198087" cy="6155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11 June 2024</a:t>
            </a:r>
            <a:endParaRPr lang="th-TH" sz="3400" b="1" dirty="0">
              <a:solidFill>
                <a:schemeClr val="tx1">
                  <a:lumMod val="75000"/>
                  <a:lumOff val="2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6343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vortex dir="u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4" descr="Space Time Curvature: Over 156 Royalty-Free Licensable Stock Vectors &amp;  Vector Art | Shutterstock">
            <a:extLst>
              <a:ext uri="{FF2B5EF4-FFF2-40B4-BE49-F238E27FC236}">
                <a16:creationId xmlns:a16="http://schemas.microsoft.com/office/drawing/2014/main" id="{29621C2E-B4F3-6738-2C8F-0B6D42E8AE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23"/>
          <a:stretch/>
        </p:blipFill>
        <p:spPr bwMode="auto">
          <a:xfrm>
            <a:off x="8434791" y="4235403"/>
            <a:ext cx="3146351" cy="180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pace Time Curvature: Over 156 Royalty-Free Licensable Stock Vectors &amp;  Vector Art | Shutterstock">
            <a:extLst>
              <a:ext uri="{FF2B5EF4-FFF2-40B4-BE49-F238E27FC236}">
                <a16:creationId xmlns:a16="http://schemas.microsoft.com/office/drawing/2014/main" id="{DF924DCB-A283-F966-C821-32E5FEC5C9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23"/>
          <a:stretch/>
        </p:blipFill>
        <p:spPr bwMode="auto">
          <a:xfrm>
            <a:off x="5468174" y="3668478"/>
            <a:ext cx="4248150" cy="2442359"/>
          </a:xfrm>
          <a:prstGeom prst="trapezoid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84BDDB-B158-FB4A-BCAE-7B2E6D4F0B6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2. What is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 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Field?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4B58FD-AC2B-FA72-D8C8-2BA3FAF11C3D}"/>
              </a:ext>
            </a:extLst>
          </p:cNvPr>
          <p:cNvSpPr txBox="1"/>
          <p:nvPr/>
        </p:nvSpPr>
        <p:spPr>
          <a:xfrm>
            <a:off x="376514" y="1548467"/>
            <a:ext cx="859867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Why should we care Classical Field?</a:t>
            </a:r>
            <a:endParaRPr lang="th-TH" sz="1400" dirty="0"/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B74DF556-2DA0-54B1-F478-6281AFF8B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10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ACFC15-5865-8E6F-17FB-BE98C6AE1F48}"/>
              </a:ext>
            </a:extLst>
          </p:cNvPr>
          <p:cNvSpPr txBox="1"/>
          <p:nvPr/>
        </p:nvSpPr>
        <p:spPr>
          <a:xfrm>
            <a:off x="376514" y="2455254"/>
            <a:ext cx="1186413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7550" indent="-717550"/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Ans: We want (relativistic) classical fields for describing relativistic interactions between matters (and also spacetime curvature)</a:t>
            </a:r>
          </a:p>
        </p:txBody>
      </p:sp>
      <p:pic>
        <p:nvPicPr>
          <p:cNvPr id="2050" name="Picture 2" descr="Gravitational Force - Definition, Formula, Examples, Properties, FAQs">
            <a:extLst>
              <a:ext uri="{FF2B5EF4-FFF2-40B4-BE49-F238E27FC236}">
                <a16:creationId xmlns:a16="http://schemas.microsoft.com/office/drawing/2014/main" id="{F8BD600A-7EDD-421A-2464-3FFF9868E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087" y="4006737"/>
            <a:ext cx="3688666" cy="184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DA647EC-E2A7-BA15-C690-0DDC9F23F4F7}"/>
              </a:ext>
            </a:extLst>
          </p:cNvPr>
          <p:cNvSpPr txBox="1"/>
          <p:nvPr/>
        </p:nvSpPr>
        <p:spPr>
          <a:xfrm>
            <a:off x="911087" y="5879058"/>
            <a:ext cx="34685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non-Lorentz invariant</a:t>
            </a:r>
            <a:endParaRPr lang="th-TH" sz="11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8425FD-4BE4-ED7B-0241-A5605F6B3DAA}"/>
              </a:ext>
            </a:extLst>
          </p:cNvPr>
          <p:cNvSpPr txBox="1"/>
          <p:nvPr/>
        </p:nvSpPr>
        <p:spPr>
          <a:xfrm>
            <a:off x="7011223" y="5875534"/>
            <a:ext cx="34685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10498B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Lorentz invariant</a:t>
            </a:r>
            <a:endParaRPr lang="th-TH" sz="1100" dirty="0">
              <a:solidFill>
                <a:srgbClr val="10498B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3D70641-7FE3-12BC-82E3-7DA665F8D364}"/>
              </a:ext>
            </a:extLst>
          </p:cNvPr>
          <p:cNvSpPr/>
          <p:nvPr/>
        </p:nvSpPr>
        <p:spPr>
          <a:xfrm>
            <a:off x="7011223" y="4072518"/>
            <a:ext cx="1170548" cy="465341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ysClr val="windowText" lastClr="000000"/>
                </a:solidFill>
              </a:rPr>
              <a:t>field 1</a:t>
            </a:r>
            <a:endParaRPr lang="th-TH" b="1" dirty="0">
              <a:solidFill>
                <a:sysClr val="windowText" lastClr="000000"/>
              </a:solidFill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E315B94-4336-9C17-3D9F-735B0FE55303}"/>
              </a:ext>
            </a:extLst>
          </p:cNvPr>
          <p:cNvSpPr/>
          <p:nvPr/>
        </p:nvSpPr>
        <p:spPr>
          <a:xfrm>
            <a:off x="9422693" y="4529498"/>
            <a:ext cx="1170548" cy="465341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ysClr val="windowText" lastClr="000000"/>
                </a:solidFill>
              </a:rPr>
              <a:t>field 2</a:t>
            </a:r>
            <a:endParaRPr lang="th-TH" b="1" dirty="0">
              <a:solidFill>
                <a:sysClr val="windowText" lastClr="000000"/>
              </a:solidFill>
            </a:endParaRPr>
          </a:p>
        </p:txBody>
      </p:sp>
      <p:sp>
        <p:nvSpPr>
          <p:cNvPr id="2048" name="Arrow: Left-Right 2047">
            <a:extLst>
              <a:ext uri="{FF2B5EF4-FFF2-40B4-BE49-F238E27FC236}">
                <a16:creationId xmlns:a16="http://schemas.microsoft.com/office/drawing/2014/main" id="{689FEDC3-569C-F609-F986-A25F1B0E6CA5}"/>
              </a:ext>
            </a:extLst>
          </p:cNvPr>
          <p:cNvSpPr/>
          <p:nvPr/>
        </p:nvSpPr>
        <p:spPr>
          <a:xfrm rot="859001">
            <a:off x="8219773" y="4336079"/>
            <a:ext cx="1193448" cy="429349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interaction</a:t>
            </a:r>
            <a:endParaRPr lang="th-TH" sz="1200" dirty="0"/>
          </a:p>
        </p:txBody>
      </p:sp>
    </p:spTree>
    <p:extLst>
      <p:ext uri="{BB962C8B-B14F-4D97-AF65-F5344CB8AC3E}">
        <p14:creationId xmlns:p14="http://schemas.microsoft.com/office/powerpoint/2010/main" val="17353956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 animBg="1"/>
      <p:bldP spid="24" grpId="0" animBg="1"/>
      <p:bldP spid="204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84BDDB-B158-FB4A-BCAE-7B2E6D4F0B6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Dynamics of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CD29E55F-EC48-9FB5-B194-20364E5CA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1987" y="1870747"/>
            <a:ext cx="2638588" cy="3721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pi-slices | Geologi, Seni, Desain">
            <a:extLst>
              <a:ext uri="{FF2B5EF4-FFF2-40B4-BE49-F238E27FC236}">
                <a16:creationId xmlns:a16="http://schemas.microsoft.com/office/drawing/2014/main" id="{0D6480E0-EFEF-4BFE-7719-4F40614DF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153" y="2124614"/>
            <a:ext cx="3263998" cy="326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File:Relativistic Field Of A Wikimedia Commons, 59% OFF">
            <a:extLst>
              <a:ext uri="{FF2B5EF4-FFF2-40B4-BE49-F238E27FC236}">
                <a16:creationId xmlns:a16="http://schemas.microsoft.com/office/drawing/2014/main" id="{0A64CC3A-420B-37B9-8247-62A5DB33E7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33" y="1930347"/>
            <a:ext cx="4762500" cy="360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893F168-09F8-260A-9F55-027F0C874C20}"/>
              </a:ext>
            </a:extLst>
          </p:cNvPr>
          <p:cNvSpPr txBox="1"/>
          <p:nvPr/>
        </p:nvSpPr>
        <p:spPr>
          <a:xfrm>
            <a:off x="4149532" y="1342842"/>
            <a:ext cx="39058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10498B"/>
                </a:solidFill>
              </a:rPr>
              <a:t>Fields can have dynamics</a:t>
            </a:r>
            <a:endParaRPr lang="th-TH" sz="3600" b="1" dirty="0">
              <a:solidFill>
                <a:srgbClr val="10498B"/>
              </a:solidFill>
            </a:endParaRPr>
          </a:p>
        </p:txBody>
      </p:sp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8B7A4F5A-8912-D7A3-AEE0-73D1C3333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11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A6B859E-8FAB-75B0-160D-6840BF40FDA4}"/>
              </a:ext>
            </a:extLst>
          </p:cNvPr>
          <p:cNvSpPr/>
          <p:nvPr/>
        </p:nvSpPr>
        <p:spPr>
          <a:xfrm>
            <a:off x="1889461" y="5561266"/>
            <a:ext cx="7443906" cy="103517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47B675-E543-9DB7-6726-7709CE4BECBA}"/>
              </a:ext>
            </a:extLst>
          </p:cNvPr>
          <p:cNvSpPr txBox="1"/>
          <p:nvPr/>
        </p:nvSpPr>
        <p:spPr>
          <a:xfrm>
            <a:off x="2352195" y="5817245"/>
            <a:ext cx="27578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/>
              <a:t>Dynamic of fields</a:t>
            </a:r>
            <a:endParaRPr lang="th-TH" sz="36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F5FC3F-0781-3E3F-076D-9BD729093BF4}"/>
              </a:ext>
            </a:extLst>
          </p:cNvPr>
          <p:cNvSpPr txBox="1"/>
          <p:nvPr/>
        </p:nvSpPr>
        <p:spPr>
          <a:xfrm>
            <a:off x="6725209" y="5817245"/>
            <a:ext cx="27578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Waves</a:t>
            </a:r>
            <a:endParaRPr lang="th-TH" sz="3600" b="1" dirty="0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CC6539F1-6FD2-7B8A-11AD-4EA0E007130B}"/>
              </a:ext>
            </a:extLst>
          </p:cNvPr>
          <p:cNvSpPr/>
          <p:nvPr/>
        </p:nvSpPr>
        <p:spPr>
          <a:xfrm>
            <a:off x="5394933" y="5817245"/>
            <a:ext cx="1906199" cy="52322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62FB2ED-69A7-9BCE-2501-67B986AA139E}"/>
              </a:ext>
            </a:extLst>
          </p:cNvPr>
          <p:cNvSpPr txBox="1"/>
          <p:nvPr/>
        </p:nvSpPr>
        <p:spPr>
          <a:xfrm>
            <a:off x="5771440" y="5644154"/>
            <a:ext cx="10935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/>
              <a:t>create</a:t>
            </a:r>
            <a:endParaRPr lang="th-TH" sz="2800" b="1" dirty="0"/>
          </a:p>
        </p:txBody>
      </p:sp>
    </p:spTree>
    <p:extLst>
      <p:ext uri="{BB962C8B-B14F-4D97-AF65-F5344CB8AC3E}">
        <p14:creationId xmlns:p14="http://schemas.microsoft.com/office/powerpoint/2010/main" val="201012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 animBg="1"/>
      <p:bldP spid="19" grpId="0"/>
      <p:bldP spid="20" grpId="0"/>
      <p:bldP spid="21" grpId="0" animBg="1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C128CC8-EB90-47F1-ABCF-61617748148A}"/>
              </a:ext>
            </a:extLst>
          </p:cNvPr>
          <p:cNvSpPr/>
          <p:nvPr/>
        </p:nvSpPr>
        <p:spPr>
          <a:xfrm>
            <a:off x="1889461" y="1340953"/>
            <a:ext cx="7443906" cy="103517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84BDDB-B158-FB4A-BCAE-7B2E6D4F0B6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Dynamics of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111985-EA63-FB78-C145-96CFCFF7F249}"/>
              </a:ext>
            </a:extLst>
          </p:cNvPr>
          <p:cNvSpPr txBox="1"/>
          <p:nvPr/>
        </p:nvSpPr>
        <p:spPr>
          <a:xfrm>
            <a:off x="2352195" y="1596932"/>
            <a:ext cx="27578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/>
              <a:t>Dynamic of fields</a:t>
            </a:r>
            <a:endParaRPr lang="th-TH" sz="3600" b="1" dirty="0"/>
          </a:p>
        </p:txBody>
      </p:sp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8B7A4F5A-8912-D7A3-AEE0-73D1C3333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12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117D12-C61D-3869-A896-BCEB22AD7880}"/>
              </a:ext>
            </a:extLst>
          </p:cNvPr>
          <p:cNvSpPr txBox="1"/>
          <p:nvPr/>
        </p:nvSpPr>
        <p:spPr>
          <a:xfrm>
            <a:off x="6725209" y="1596932"/>
            <a:ext cx="27578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Waves</a:t>
            </a:r>
            <a:endParaRPr lang="th-TH" sz="3600" b="1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938821C2-88F5-4E5B-0FA1-9377F544874F}"/>
              </a:ext>
            </a:extLst>
          </p:cNvPr>
          <p:cNvSpPr/>
          <p:nvPr/>
        </p:nvSpPr>
        <p:spPr>
          <a:xfrm>
            <a:off x="5394933" y="1596932"/>
            <a:ext cx="1906199" cy="52322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BF1C8E-4FB4-C94A-7862-05C0EFD1180F}"/>
              </a:ext>
            </a:extLst>
          </p:cNvPr>
          <p:cNvSpPr txBox="1"/>
          <p:nvPr/>
        </p:nvSpPr>
        <p:spPr>
          <a:xfrm>
            <a:off x="5771440" y="1423841"/>
            <a:ext cx="109359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/>
              <a:t>create</a:t>
            </a:r>
            <a:endParaRPr lang="th-TH" sz="2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D82A93-67B9-67DF-4943-1BDC7EBED29F}"/>
              </a:ext>
            </a:extLst>
          </p:cNvPr>
          <p:cNvSpPr txBox="1"/>
          <p:nvPr/>
        </p:nvSpPr>
        <p:spPr>
          <a:xfrm>
            <a:off x="911087" y="2594931"/>
            <a:ext cx="105116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Thus, the simplest dynamic of classical fields can be described by wave equation</a:t>
            </a:r>
            <a:endParaRPr lang="th-TH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4A8F04D-EC64-360D-D114-C9B02C649DB1}"/>
                  </a:ext>
                </a:extLst>
              </p:cNvPr>
              <p:cNvSpPr txBox="1"/>
              <p:nvPr/>
            </p:nvSpPr>
            <p:spPr>
              <a:xfrm>
                <a:off x="911087" y="3175777"/>
                <a:ext cx="10511656" cy="6683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th-TH" sz="24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  <m:sup>
                        <m:r>
                          <a:rPr lang="en-US" sz="24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num>
                      <m:den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i="1" dirty="0"/>
                  <a:t>. </a:t>
                </a:r>
                <a:endParaRPr lang="th-TH" sz="2400" i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4A8F04D-EC64-360D-D114-C9B02C649D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087" y="3175777"/>
                <a:ext cx="10511656" cy="668388"/>
              </a:xfrm>
              <a:prstGeom prst="rect">
                <a:avLst/>
              </a:prstGeom>
              <a:blipFill>
                <a:blip r:embed="rId3"/>
                <a:stretch>
                  <a:fillRect b="-8182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7A3B853A-4F7B-DF0C-C0DE-A4E210F79E51}"/>
              </a:ext>
            </a:extLst>
          </p:cNvPr>
          <p:cNvSpPr txBox="1"/>
          <p:nvPr/>
        </p:nvSpPr>
        <p:spPr>
          <a:xfrm>
            <a:off x="2256014" y="4165185"/>
            <a:ext cx="76928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This equation is non-relativistic (non-Lorentz covariant)!!!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D797ABE-187F-EA4E-8CF7-89D2B2BA020F}"/>
                  </a:ext>
                </a:extLst>
              </p:cNvPr>
              <p:cNvSpPr txBox="1"/>
              <p:nvPr/>
            </p:nvSpPr>
            <p:spPr>
              <a:xfrm>
                <a:off x="657171" y="4607136"/>
                <a:ext cx="11019488" cy="10459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To obtain relativistic wave equation, space &amp; time derivatives should be written unified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400" dirty="0"/>
                  <a:t>. Thus, </a:t>
                </a:r>
                <a:r>
                  <a:rPr lang="en-US" sz="2400" dirty="0">
                    <a:solidFill>
                      <a:srgbClr val="10498B"/>
                    </a:solidFill>
                  </a:rPr>
                  <a:t>the wave speed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10498B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400" dirty="0">
                    <a:solidFill>
                      <a:srgbClr val="10498B"/>
                    </a:solidFill>
                  </a:rPr>
                  <a:t> should equal to the speed of light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10498B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D797ABE-187F-EA4E-8CF7-89D2B2BA02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171" y="4607136"/>
                <a:ext cx="11019488" cy="1045927"/>
              </a:xfrm>
              <a:prstGeom prst="rect">
                <a:avLst/>
              </a:prstGeom>
              <a:blipFill>
                <a:blip r:embed="rId4"/>
                <a:stretch>
                  <a:fillRect l="-885" t="-4678" r="-443" b="-1754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FA4361C-4F26-B6AA-3FA9-F3AF23F72A9B}"/>
                  </a:ext>
                </a:extLst>
              </p:cNvPr>
              <p:cNvSpPr txBox="1"/>
              <p:nvPr/>
            </p:nvSpPr>
            <p:spPr>
              <a:xfrm>
                <a:off x="2647832" y="5636800"/>
                <a:ext cx="3035157" cy="9296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th-TH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10498B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th-TH" sz="2400" i="1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FA4361C-4F26-B6AA-3FA9-F3AF23F72A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7832" y="5636800"/>
                <a:ext cx="3035157" cy="92967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Arrow: Notched Right 22">
            <a:extLst>
              <a:ext uri="{FF2B5EF4-FFF2-40B4-BE49-F238E27FC236}">
                <a16:creationId xmlns:a16="http://schemas.microsoft.com/office/drawing/2014/main" id="{E1398A7C-0067-395C-E5B5-CE305799DB88}"/>
              </a:ext>
            </a:extLst>
          </p:cNvPr>
          <p:cNvSpPr/>
          <p:nvPr/>
        </p:nvSpPr>
        <p:spPr>
          <a:xfrm>
            <a:off x="5815307" y="5838391"/>
            <a:ext cx="507832" cy="461665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FE25AE1-D34D-6821-BFB5-335F78CE4734}"/>
                  </a:ext>
                </a:extLst>
              </p:cNvPr>
              <p:cNvSpPr txBox="1"/>
              <p:nvPr/>
            </p:nvSpPr>
            <p:spPr>
              <a:xfrm>
                <a:off x="6519039" y="5824995"/>
                <a:ext cx="3113564" cy="4914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th-TH" sz="2400" i="1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FE25AE1-D34D-6821-BFB5-335F78CE47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9039" y="5824995"/>
                <a:ext cx="3113564" cy="491417"/>
              </a:xfrm>
              <a:prstGeom prst="rect">
                <a:avLst/>
              </a:prstGeom>
              <a:blipFill>
                <a:blip r:embed="rId6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FA91276-B2C6-7077-25ED-F7BECE23811D}"/>
                  </a:ext>
                </a:extLst>
              </p:cNvPr>
              <p:cNvSpPr txBox="1"/>
              <p:nvPr/>
            </p:nvSpPr>
            <p:spPr>
              <a:xfrm>
                <a:off x="8174066" y="3893333"/>
                <a:ext cx="244748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is the wave speed</a:t>
                </a:r>
                <a:endParaRPr lang="th-TH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FA91276-B2C6-7077-25ED-F7BECE2381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066" y="3893333"/>
                <a:ext cx="2447485" cy="369332"/>
              </a:xfrm>
              <a:prstGeom prst="rect">
                <a:avLst/>
              </a:prstGeom>
              <a:blipFill>
                <a:blip r:embed="rId7"/>
                <a:stretch>
                  <a:fillRect t="-16667" b="-2000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B24E94B-4376-ED16-7AF9-13E42F1E20C8}"/>
                  </a:ext>
                </a:extLst>
              </p:cNvPr>
              <p:cNvSpPr txBox="1"/>
              <p:nvPr/>
            </p:nvSpPr>
            <p:spPr>
              <a:xfrm>
                <a:off x="200347" y="3172260"/>
                <a:ext cx="2447485" cy="8321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  <m:sup>
                        <m:r>
                          <a:rPr lang="en-US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8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1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>
                    <a:solidFill>
                      <a:srgbClr val="00B050"/>
                    </a:solidFill>
                  </a:rPr>
                  <a:t> </a:t>
                </a:r>
                <a:br>
                  <a:rPr lang="en-US" dirty="0">
                    <a:solidFill>
                      <a:srgbClr val="00B050"/>
                    </a:solidFill>
                  </a:rPr>
                </a:br>
                <a:r>
                  <a:rPr lang="en-US" dirty="0">
                    <a:solidFill>
                      <a:srgbClr val="00B050"/>
                    </a:solidFill>
                  </a:rPr>
                  <a:t>(in cartesian coor. sys.)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B24E94B-4376-ED16-7AF9-13E42F1E20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347" y="3172260"/>
                <a:ext cx="2447485" cy="832151"/>
              </a:xfrm>
              <a:prstGeom prst="rect">
                <a:avLst/>
              </a:prstGeom>
              <a:blipFill>
                <a:blip r:embed="rId8"/>
                <a:stretch>
                  <a:fillRect l="-2244" b="-1021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8F15BCB1-6498-CA33-7B56-0BCB51B5909B}"/>
              </a:ext>
            </a:extLst>
          </p:cNvPr>
          <p:cNvSpPr txBox="1"/>
          <p:nvPr/>
        </p:nvSpPr>
        <p:spPr>
          <a:xfrm>
            <a:off x="2520033" y="3231241"/>
            <a:ext cx="19202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Laplacian op.</a:t>
            </a:r>
            <a:endParaRPr lang="th-TH" sz="2400" dirty="0">
              <a:solidFill>
                <a:srgbClr val="00B05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76EF946-344F-AF33-E53E-537AC8CA3310}"/>
              </a:ext>
            </a:extLst>
          </p:cNvPr>
          <p:cNvSpPr txBox="1"/>
          <p:nvPr/>
        </p:nvSpPr>
        <p:spPr>
          <a:xfrm>
            <a:off x="6426403" y="6396335"/>
            <a:ext cx="26665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d’ Alembert op.</a:t>
            </a:r>
            <a:endParaRPr lang="th-TH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43DABA19-5B35-6661-96EC-884F7E1F7572}"/>
              </a:ext>
            </a:extLst>
          </p:cNvPr>
          <p:cNvCxnSpPr/>
          <p:nvPr/>
        </p:nvCxnSpPr>
        <p:spPr>
          <a:xfrm>
            <a:off x="4267200" y="3428232"/>
            <a:ext cx="1032588" cy="131710"/>
          </a:xfrm>
          <a:prstGeom prst="curvedConnector3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id="{3D8F5C4D-77F8-8825-4217-40F3881E1B62}"/>
              </a:ext>
            </a:extLst>
          </p:cNvPr>
          <p:cNvCxnSpPr>
            <a:cxnSpLocks/>
          </p:cNvCxnSpPr>
          <p:nvPr/>
        </p:nvCxnSpPr>
        <p:spPr>
          <a:xfrm rot="10800000">
            <a:off x="6280334" y="3805355"/>
            <a:ext cx="1941110" cy="277048"/>
          </a:xfrm>
          <a:prstGeom prst="curvedConnector3">
            <a:avLst>
              <a:gd name="adj1" fmla="val 99792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8057FFF-06D3-6084-410A-59F8858623C3}"/>
              </a:ext>
            </a:extLst>
          </p:cNvPr>
          <p:cNvCxnSpPr/>
          <p:nvPr/>
        </p:nvCxnSpPr>
        <p:spPr>
          <a:xfrm flipV="1">
            <a:off x="6808253" y="6177390"/>
            <a:ext cx="0" cy="31095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8411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5" grpId="0"/>
      <p:bldP spid="22" grpId="0"/>
      <p:bldP spid="23" grpId="0" animBg="1"/>
      <p:bldP spid="24" grpId="0"/>
      <p:bldP spid="26" grpId="0"/>
      <p:bldP spid="27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84BDDB-B158-FB4A-BCAE-7B2E6D4F0B6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Dynamics of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8B7A4F5A-8912-D7A3-AEE0-73D1C3333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13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FA4361C-4F26-B6AA-3FA9-F3AF23F72A9B}"/>
                  </a:ext>
                </a:extLst>
              </p:cNvPr>
              <p:cNvSpPr txBox="1"/>
              <p:nvPr/>
            </p:nvSpPr>
            <p:spPr>
              <a:xfrm>
                <a:off x="2647832" y="2471572"/>
                <a:ext cx="3035157" cy="9296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th-TH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solidFill>
                                        <a:srgbClr val="10498B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th-TH" sz="2400" i="1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FA4361C-4F26-B6AA-3FA9-F3AF23F72A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7832" y="2471572"/>
                <a:ext cx="3035157" cy="92967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Arrow: Notched Right 22">
            <a:extLst>
              <a:ext uri="{FF2B5EF4-FFF2-40B4-BE49-F238E27FC236}">
                <a16:creationId xmlns:a16="http://schemas.microsoft.com/office/drawing/2014/main" id="{E1398A7C-0067-395C-E5B5-CE305799DB88}"/>
              </a:ext>
            </a:extLst>
          </p:cNvPr>
          <p:cNvSpPr/>
          <p:nvPr/>
        </p:nvSpPr>
        <p:spPr>
          <a:xfrm>
            <a:off x="5815307" y="2673163"/>
            <a:ext cx="507832" cy="461665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FE25AE1-D34D-6821-BFB5-335F78CE4734}"/>
                  </a:ext>
                </a:extLst>
              </p:cNvPr>
              <p:cNvSpPr txBox="1"/>
              <p:nvPr/>
            </p:nvSpPr>
            <p:spPr>
              <a:xfrm>
                <a:off x="6519039" y="2659767"/>
                <a:ext cx="3113564" cy="4914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th-TH" sz="2400" i="1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FE25AE1-D34D-6821-BFB5-335F78CE47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9039" y="2659767"/>
                <a:ext cx="3113564" cy="491417"/>
              </a:xfrm>
              <a:prstGeom prst="rect">
                <a:avLst/>
              </a:prstGeom>
              <a:blipFill>
                <a:blip r:embed="rId4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9702DA9C-6ABA-C4D0-0DC8-A9D612F45980}"/>
              </a:ext>
            </a:extLst>
          </p:cNvPr>
          <p:cNvSpPr txBox="1"/>
          <p:nvPr/>
        </p:nvSpPr>
        <p:spPr>
          <a:xfrm>
            <a:off x="515612" y="3496690"/>
            <a:ext cx="105116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This has a complete set of plane wave solutions of the form</a:t>
            </a:r>
            <a:endParaRPr lang="th-TH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4802B90-24D5-29B5-3095-ED9129B16AEA}"/>
                  </a:ext>
                </a:extLst>
              </p:cNvPr>
              <p:cNvSpPr txBox="1"/>
              <p:nvPr/>
            </p:nvSpPr>
            <p:spPr>
              <a:xfrm>
                <a:off x="4193801" y="4111800"/>
                <a:ext cx="3817296" cy="5380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sz="2400" b="0" i="1" smtClean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acc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sz="240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th-TH" sz="2400" i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4802B90-24D5-29B5-3095-ED9129B16A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3801" y="4111800"/>
                <a:ext cx="3817296" cy="5380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41AD62C-4034-1589-13FC-85C045079DFE}"/>
                  </a:ext>
                </a:extLst>
              </p:cNvPr>
              <p:cNvSpPr txBox="1"/>
              <p:nvPr/>
            </p:nvSpPr>
            <p:spPr>
              <a:xfrm>
                <a:off x="8474447" y="3727522"/>
                <a:ext cx="3035427" cy="6873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</m:acc>
                  </m:oMath>
                </a14:m>
                <a:r>
                  <a:rPr lang="en-US" i="1" dirty="0">
                    <a:solidFill>
                      <a:schemeClr val="accent1">
                        <a:lumMod val="75000"/>
                      </a:schemeClr>
                    </a:solidFill>
                  </a:rPr>
                  <a:t> is the angular wave vector with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US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r>
                      <a:rPr lang="en-US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endParaRPr lang="th-TH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41AD62C-4034-1589-13FC-85C045079D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4447" y="3727522"/>
                <a:ext cx="3035427" cy="687304"/>
              </a:xfrm>
              <a:prstGeom prst="rect">
                <a:avLst/>
              </a:prstGeom>
              <a:blipFill>
                <a:blip r:embed="rId6"/>
                <a:stretch>
                  <a:fillRect b="-9735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9C64176-FD2A-99B5-3D49-EFE297D838B3}"/>
                  </a:ext>
                </a:extLst>
              </p:cNvPr>
              <p:cNvSpPr txBox="1"/>
              <p:nvPr/>
            </p:nvSpPr>
            <p:spPr>
              <a:xfrm>
                <a:off x="8474447" y="4285490"/>
                <a:ext cx="255282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</m:acc>
                  </m:oMath>
                </a14:m>
                <a:r>
                  <a:rPr lang="en-US" i="1" dirty="0">
                    <a:solidFill>
                      <a:srgbClr val="00B050"/>
                    </a:solidFill>
                  </a:rPr>
                  <a:t> is the position vector</a:t>
                </a:r>
                <a:endParaRPr lang="th-TH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9C64176-FD2A-99B5-3D49-EFE297D838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4447" y="4285490"/>
                <a:ext cx="2552821" cy="369332"/>
              </a:xfrm>
              <a:prstGeom prst="rect">
                <a:avLst/>
              </a:prstGeom>
              <a:blipFill>
                <a:blip r:embed="rId7"/>
                <a:stretch>
                  <a:fillRect t="-27869" b="-19672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EAE9F40-0AB4-249A-79AE-00CDD8973603}"/>
                  </a:ext>
                </a:extLst>
              </p:cNvPr>
              <p:cNvSpPr txBox="1"/>
              <p:nvPr/>
            </p:nvSpPr>
            <p:spPr>
              <a:xfrm>
                <a:off x="8387316" y="4612625"/>
                <a:ext cx="303542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i="1" dirty="0">
                    <a:solidFill>
                      <a:srgbClr val="7030A0"/>
                    </a:solidFill>
                  </a:rPr>
                  <a:t> is the angular frequency</a:t>
                </a:r>
                <a:endParaRPr lang="th-TH" i="1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EAE9F40-0AB4-249A-79AE-00CDD89736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7316" y="4612625"/>
                <a:ext cx="3035427" cy="369332"/>
              </a:xfrm>
              <a:prstGeom prst="rect">
                <a:avLst/>
              </a:prstGeom>
              <a:blipFill>
                <a:blip r:embed="rId8"/>
                <a:stretch>
                  <a:fillRect t="-15000" b="-2166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3C6BF44-C3D7-D85C-5046-29A69951884D}"/>
                  </a:ext>
                </a:extLst>
              </p:cNvPr>
              <p:cNvSpPr txBox="1"/>
              <p:nvPr/>
            </p:nvSpPr>
            <p:spPr>
              <a:xfrm>
                <a:off x="516493" y="1357497"/>
                <a:ext cx="11019488" cy="10459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To obtain relativistic wave equation, space &amp; time derivatives should be written unified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400" dirty="0"/>
                  <a:t>. Thus, </a:t>
                </a:r>
                <a:r>
                  <a:rPr lang="en-US" sz="2400" dirty="0">
                    <a:solidFill>
                      <a:srgbClr val="10498B"/>
                    </a:solidFill>
                  </a:rPr>
                  <a:t>the wave speed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10498B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400" dirty="0">
                    <a:solidFill>
                      <a:srgbClr val="10498B"/>
                    </a:solidFill>
                  </a:rPr>
                  <a:t> should equal to the speed of light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10498B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3C6BF44-C3D7-D85C-5046-29A6995188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493" y="1357497"/>
                <a:ext cx="11019488" cy="1045927"/>
              </a:xfrm>
              <a:prstGeom prst="rect">
                <a:avLst/>
              </a:prstGeom>
              <a:blipFill>
                <a:blip r:embed="rId9"/>
                <a:stretch>
                  <a:fillRect l="-885" t="-4678" r="-443" b="-1754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F805400D-7630-7154-CB25-C2C461E40810}"/>
              </a:ext>
            </a:extLst>
          </p:cNvPr>
          <p:cNvSpPr txBox="1"/>
          <p:nvPr/>
        </p:nvSpPr>
        <p:spPr>
          <a:xfrm>
            <a:off x="515612" y="4911322"/>
            <a:ext cx="105116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Substituting this solution into the wave equation yields the dispersion relation</a:t>
            </a:r>
            <a:endParaRPr lang="th-TH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674808C-5D1F-69E4-147C-AB9D84EAE4AB}"/>
                  </a:ext>
                </a:extLst>
              </p:cNvPr>
              <p:cNvSpPr txBox="1"/>
              <p:nvPr/>
            </p:nvSpPr>
            <p:spPr>
              <a:xfrm>
                <a:off x="3017630" y="5726809"/>
                <a:ext cx="228589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2400" i="1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674808C-5D1F-69E4-147C-AB9D84EAE4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630" y="5726809"/>
                <a:ext cx="2285890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Arrow: Notched Right 33">
            <a:extLst>
              <a:ext uri="{FF2B5EF4-FFF2-40B4-BE49-F238E27FC236}">
                <a16:creationId xmlns:a16="http://schemas.microsoft.com/office/drawing/2014/main" id="{027D8B09-B73A-D56C-423E-9BBE23F549DA}"/>
              </a:ext>
            </a:extLst>
          </p:cNvPr>
          <p:cNvSpPr/>
          <p:nvPr/>
        </p:nvSpPr>
        <p:spPr>
          <a:xfrm>
            <a:off x="5836120" y="5684605"/>
            <a:ext cx="507832" cy="461665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00BC6C-972A-3134-74FF-5EAF3D03665F}"/>
              </a:ext>
            </a:extLst>
          </p:cNvPr>
          <p:cNvSpPr txBox="1"/>
          <p:nvPr/>
        </p:nvSpPr>
        <p:spPr>
          <a:xfrm>
            <a:off x="6519039" y="6166510"/>
            <a:ext cx="50169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latin typeface="CMR10"/>
              </a:rPr>
              <a:t>This is reminiscent of the energy-momentum relationship for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CMR10"/>
              </a:rPr>
              <a:t>massless particles</a:t>
            </a:r>
            <a:endParaRPr lang="th-TH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217E517-E1B8-34F3-6222-66AC6CD84A33}"/>
                  </a:ext>
                </a:extLst>
              </p:cNvPr>
              <p:cNvSpPr txBox="1"/>
              <p:nvPr/>
            </p:nvSpPr>
            <p:spPr>
              <a:xfrm>
                <a:off x="6519039" y="5726808"/>
                <a:ext cx="228589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2400" i="1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217E517-E1B8-34F3-6222-66AC6CD84A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9039" y="5726808"/>
                <a:ext cx="2285890" cy="461665"/>
              </a:xfrm>
              <a:prstGeom prst="rect">
                <a:avLst/>
              </a:prstGeom>
              <a:blipFill>
                <a:blip r:embed="rId11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6DD15D8-C3D0-8651-864A-3749D20CFECB}"/>
                  </a:ext>
                </a:extLst>
              </p:cNvPr>
              <p:cNvSpPr txBox="1"/>
              <p:nvPr/>
            </p:nvSpPr>
            <p:spPr>
              <a:xfrm>
                <a:off x="5303520" y="5363518"/>
                <a:ext cx="169120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=ℏ</m:t>
                      </m:r>
                      <m:r>
                        <a:rPr lang="en-US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th-TH" i="1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6DD15D8-C3D0-8651-864A-3749D20CFE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3520" y="5363518"/>
                <a:ext cx="1691203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8A1B7F8-484D-4219-31BD-C8C7BE97CB56}"/>
                  </a:ext>
                </a:extLst>
              </p:cNvPr>
              <p:cNvSpPr txBox="1"/>
              <p:nvPr/>
            </p:nvSpPr>
            <p:spPr>
              <a:xfrm>
                <a:off x="5278843" y="6103190"/>
                <a:ext cx="169120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10498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solidFill>
                            <a:srgbClr val="10498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=ℏ</m:t>
                      </m:r>
                      <m:r>
                        <a:rPr lang="en-US" b="0" i="1" smtClean="0">
                          <a:solidFill>
                            <a:srgbClr val="10498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th-TH" i="1" dirty="0">
                  <a:solidFill>
                    <a:srgbClr val="10498B"/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8A1B7F8-484D-4219-31BD-C8C7BE97CB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8843" y="6103190"/>
                <a:ext cx="1691203" cy="369332"/>
              </a:xfrm>
              <a:prstGeom prst="rect">
                <a:avLst/>
              </a:prstGeom>
              <a:blipFill>
                <a:blip r:embed="rId13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22467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20" grpId="0"/>
      <p:bldP spid="25" grpId="0"/>
      <p:bldP spid="28" grpId="0"/>
      <p:bldP spid="32" grpId="0"/>
      <p:bldP spid="33" grpId="0"/>
      <p:bldP spid="34" grpId="0" animBg="1"/>
      <p:bldP spid="36" grpId="0"/>
      <p:bldP spid="37" grpId="0"/>
      <p:bldP spid="38" grpId="0"/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DAF07239-078F-FF3F-4C0A-F50F9BB0B94A}"/>
              </a:ext>
            </a:extLst>
          </p:cNvPr>
          <p:cNvSpPr/>
          <p:nvPr/>
        </p:nvSpPr>
        <p:spPr>
          <a:xfrm>
            <a:off x="222566" y="5230981"/>
            <a:ext cx="11003924" cy="148674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84BDDB-B158-FB4A-BCAE-7B2E6D4F0B6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Dynamics of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8B7A4F5A-8912-D7A3-AEE0-73D1C3333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14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FE25AE1-D34D-6821-BFB5-335F78CE4734}"/>
                  </a:ext>
                </a:extLst>
              </p:cNvPr>
              <p:cNvSpPr txBox="1"/>
              <p:nvPr/>
            </p:nvSpPr>
            <p:spPr>
              <a:xfrm>
                <a:off x="911087" y="2398379"/>
                <a:ext cx="3113564" cy="4914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th-TH" sz="2400" i="1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FE25AE1-D34D-6821-BFB5-335F78CE47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087" y="2398379"/>
                <a:ext cx="3113564" cy="491417"/>
              </a:xfrm>
              <a:prstGeom prst="rect">
                <a:avLst/>
              </a:prstGeom>
              <a:blipFill>
                <a:blip r:embed="rId3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3C6BF44-C3D7-D85C-5046-29A69951884D}"/>
                  </a:ext>
                </a:extLst>
              </p:cNvPr>
              <p:cNvSpPr txBox="1"/>
              <p:nvPr/>
            </p:nvSpPr>
            <p:spPr>
              <a:xfrm>
                <a:off x="516493" y="1357497"/>
                <a:ext cx="11019488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We can modify the wave equation while preserving Lorentz covariance by </a:t>
                </a:r>
                <a:br>
                  <a:rPr lang="en-US" sz="2400" dirty="0"/>
                </a:br>
                <a:r>
                  <a:rPr lang="en-US" sz="2400" dirty="0"/>
                  <a:t>introducing a Lorentz scalar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3C6BF44-C3D7-D85C-5046-29A6995188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493" y="1357497"/>
                <a:ext cx="11019488" cy="830997"/>
              </a:xfrm>
              <a:prstGeom prst="rect">
                <a:avLst/>
              </a:prstGeom>
              <a:blipFill>
                <a:blip r:embed="rId4"/>
                <a:stretch>
                  <a:fillRect l="-885" t="-5882" b="-16176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or: Curved 4">
            <a:extLst>
              <a:ext uri="{FF2B5EF4-FFF2-40B4-BE49-F238E27FC236}">
                <a16:creationId xmlns:a16="http://schemas.microsoft.com/office/drawing/2014/main" id="{AA6DC01A-EF31-5315-CD19-E81A1F4E7841}"/>
              </a:ext>
            </a:extLst>
          </p:cNvPr>
          <p:cNvCxnSpPr>
            <a:stCxn id="24" idx="3"/>
          </p:cNvCxnSpPr>
          <p:nvPr/>
        </p:nvCxnSpPr>
        <p:spPr>
          <a:xfrm flipV="1">
            <a:off x="4024651" y="2124213"/>
            <a:ext cx="1391411" cy="519875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or: Curved 5">
            <a:extLst>
              <a:ext uri="{FF2B5EF4-FFF2-40B4-BE49-F238E27FC236}">
                <a16:creationId xmlns:a16="http://schemas.microsoft.com/office/drawing/2014/main" id="{BFFF8868-F10F-1897-37C0-4C4D9A03DD1D}"/>
              </a:ext>
            </a:extLst>
          </p:cNvPr>
          <p:cNvCxnSpPr>
            <a:cxnSpLocks/>
          </p:cNvCxnSpPr>
          <p:nvPr/>
        </p:nvCxnSpPr>
        <p:spPr>
          <a:xfrm>
            <a:off x="4024650" y="2644087"/>
            <a:ext cx="1391411" cy="519875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3D1EDB4-B9F3-98D6-769C-D9DA38C4CCF6}"/>
                  </a:ext>
                </a:extLst>
              </p:cNvPr>
              <p:cNvSpPr txBox="1"/>
              <p:nvPr/>
            </p:nvSpPr>
            <p:spPr>
              <a:xfrm>
                <a:off x="5490392" y="1889443"/>
                <a:ext cx="172633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□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th-TH" sz="2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3D1EDB4-B9F3-98D6-769C-D9DA38C4CC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0392" y="1889443"/>
                <a:ext cx="1726334" cy="461665"/>
              </a:xfrm>
              <a:prstGeom prst="rect">
                <a:avLst/>
              </a:prstGeom>
              <a:blipFill>
                <a:blip r:embed="rId5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B66AE2D-607A-8DE2-CF9A-02A18EFEA8DD}"/>
                  </a:ext>
                </a:extLst>
              </p:cNvPr>
              <p:cNvSpPr txBox="1"/>
              <p:nvPr/>
            </p:nvSpPr>
            <p:spPr>
              <a:xfrm>
                <a:off x="5645137" y="2922555"/>
                <a:ext cx="172633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□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th-TH" sz="2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B66AE2D-607A-8DE2-CF9A-02A18EFEA8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5137" y="2922555"/>
                <a:ext cx="1726334" cy="461665"/>
              </a:xfrm>
              <a:prstGeom prst="rect">
                <a:avLst/>
              </a:prstGeom>
              <a:blipFill>
                <a:blip r:embed="rId6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F29EF729-03FD-538D-BAA6-4D7A751D391D}"/>
              </a:ext>
            </a:extLst>
          </p:cNvPr>
          <p:cNvSpPr txBox="1"/>
          <p:nvPr/>
        </p:nvSpPr>
        <p:spPr>
          <a:xfrm>
            <a:off x="7191908" y="1822016"/>
            <a:ext cx="48921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i="0" u="none" strike="noStrike" baseline="0" dirty="0">
                <a:solidFill>
                  <a:srgbClr val="FF0000"/>
                </a:solidFill>
                <a:latin typeface="CMR10"/>
              </a:rPr>
              <a:t>This is the wave equation with a source term</a:t>
            </a:r>
            <a:br>
              <a:rPr lang="en-US" sz="1800" b="1" i="0" u="none" strike="noStrike" baseline="0" dirty="0">
                <a:solidFill>
                  <a:srgbClr val="FF0000"/>
                </a:solidFill>
                <a:latin typeface="CMR10"/>
              </a:rPr>
            </a:br>
            <a:r>
              <a:rPr lang="en-US" sz="1800" b="1" i="0" u="none" strike="noStrike" baseline="0" dirty="0">
                <a:solidFill>
                  <a:srgbClr val="FF0000"/>
                </a:solidFill>
                <a:latin typeface="CMR10"/>
              </a:rPr>
              <a:t>(it does not in general have plane wave solutions)</a:t>
            </a:r>
            <a:endParaRPr lang="th-TH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CCA3B1C-3A38-4ADA-1E0F-667265EAB8CB}"/>
                  </a:ext>
                </a:extLst>
              </p:cNvPr>
              <p:cNvSpPr txBox="1"/>
              <p:nvPr/>
            </p:nvSpPr>
            <p:spPr>
              <a:xfrm>
                <a:off x="7524267" y="2790208"/>
                <a:ext cx="4278528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i="0" u="none" strike="noStrike" baseline="0" dirty="0">
                    <a:solidFill>
                      <a:srgbClr val="00B050"/>
                    </a:solidFill>
                    <a:latin typeface="CMR10"/>
                  </a:rPr>
                  <a:t>This form has plane wave solutions </a:t>
                </a:r>
                <a:br>
                  <a:rPr lang="en-US" sz="1800" b="1" i="0" u="none" strike="noStrike" baseline="0" dirty="0">
                    <a:solidFill>
                      <a:srgbClr val="00B050"/>
                    </a:solidFill>
                    <a:latin typeface="CMR10"/>
                  </a:rPr>
                </a:br>
                <a:r>
                  <a:rPr lang="en-US" sz="1800" b="1" i="0" u="none" strike="noStrike" baseline="0" dirty="0" err="1">
                    <a:solidFill>
                      <a:srgbClr val="00B050"/>
                    </a:solidFill>
                    <a:latin typeface="CMR10"/>
                  </a:rPr>
                  <a:t>iff</a:t>
                </a:r>
                <a:r>
                  <a:rPr lang="en-US" sz="1800" b="1" i="0" u="none" strike="noStrike" baseline="0" dirty="0">
                    <a:solidFill>
                      <a:srgbClr val="00B050"/>
                    </a:solidFill>
                    <a:latin typeface="CMR1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b="1" i="1" u="none" strike="noStrike" baseline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US" sz="1800" b="1" i="0" u="none" strike="noStrike" baseline="0" dirty="0">
                    <a:solidFill>
                      <a:srgbClr val="00B050"/>
                    </a:solidFill>
                    <a:latin typeface="CMR10"/>
                  </a:rPr>
                  <a:t> is independent of time and space</a:t>
                </a:r>
                <a:endParaRPr lang="th-TH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CCA3B1C-3A38-4ADA-1E0F-667265EAB8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4267" y="2790208"/>
                <a:ext cx="4278528" cy="646331"/>
              </a:xfrm>
              <a:prstGeom prst="rect">
                <a:avLst/>
              </a:prstGeom>
              <a:blipFill>
                <a:blip r:embed="rId7"/>
                <a:stretch>
                  <a:fillRect l="-1140" t="-5660" b="-1132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8B19321-F10A-6F01-46F2-A98B5ACA0317}"/>
              </a:ext>
            </a:extLst>
          </p:cNvPr>
          <p:cNvSpPr/>
          <p:nvPr/>
        </p:nvSpPr>
        <p:spPr>
          <a:xfrm>
            <a:off x="5645137" y="2842529"/>
            <a:ext cx="1726334" cy="541691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0948317-10EE-BC9A-645A-4BE4C4876651}"/>
              </a:ext>
            </a:extLst>
          </p:cNvPr>
          <p:cNvSpPr txBox="1"/>
          <p:nvPr/>
        </p:nvSpPr>
        <p:spPr>
          <a:xfrm>
            <a:off x="515611" y="3631152"/>
            <a:ext cx="112871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Substituting the plane wave solution into the second form yields the dispersion relation</a:t>
            </a:r>
            <a:endParaRPr lang="th-TH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3B617B3-F32C-AB82-752A-DF3EF361916A}"/>
                  </a:ext>
                </a:extLst>
              </p:cNvPr>
              <p:cNvSpPr txBox="1"/>
              <p:nvPr/>
            </p:nvSpPr>
            <p:spPr>
              <a:xfrm>
                <a:off x="3017630" y="4502908"/>
                <a:ext cx="247276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th-TH" sz="2400" i="1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3B617B3-F32C-AB82-752A-DF3EF36191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630" y="4502908"/>
                <a:ext cx="2472762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Arrow: Notched Right 25">
            <a:extLst>
              <a:ext uri="{FF2B5EF4-FFF2-40B4-BE49-F238E27FC236}">
                <a16:creationId xmlns:a16="http://schemas.microsoft.com/office/drawing/2014/main" id="{90D83864-70F4-683A-8877-E7CDDE496CE6}"/>
              </a:ext>
            </a:extLst>
          </p:cNvPr>
          <p:cNvSpPr/>
          <p:nvPr/>
        </p:nvSpPr>
        <p:spPr>
          <a:xfrm>
            <a:off x="5836120" y="4460704"/>
            <a:ext cx="507832" cy="461665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8CC87C6-37AB-F4B0-CFDF-FE1A6A473171}"/>
                  </a:ext>
                </a:extLst>
              </p:cNvPr>
              <p:cNvSpPr txBox="1"/>
              <p:nvPr/>
            </p:nvSpPr>
            <p:spPr>
              <a:xfrm>
                <a:off x="6701610" y="4529358"/>
                <a:ext cx="276157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th-TH" sz="2400" i="1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8CC87C6-37AB-F4B0-CFDF-FE1A6A4731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1610" y="4529358"/>
                <a:ext cx="2761575" cy="461665"/>
              </a:xfrm>
              <a:prstGeom prst="rect">
                <a:avLst/>
              </a:prstGeom>
              <a:blipFill>
                <a:blip r:embed="rId9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4B298CF-5E0C-8BB2-B066-5C3F03BD1FE4}"/>
                  </a:ext>
                </a:extLst>
              </p:cNvPr>
              <p:cNvSpPr txBox="1"/>
              <p:nvPr/>
            </p:nvSpPr>
            <p:spPr>
              <a:xfrm>
                <a:off x="5303520" y="4139617"/>
                <a:ext cx="169120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=ℏ</m:t>
                      </m:r>
                      <m:r>
                        <a:rPr lang="en-US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th-TH" i="1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4B298CF-5E0C-8BB2-B066-5C3F03BD1F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3520" y="4139617"/>
                <a:ext cx="1691203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C8C1960-771B-A85A-6B3A-C7F64C4346EA}"/>
                  </a:ext>
                </a:extLst>
              </p:cNvPr>
              <p:cNvSpPr txBox="1"/>
              <p:nvPr/>
            </p:nvSpPr>
            <p:spPr>
              <a:xfrm>
                <a:off x="5278843" y="4879289"/>
                <a:ext cx="169120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10498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solidFill>
                            <a:srgbClr val="10498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=ℏ</m:t>
                      </m:r>
                      <m:r>
                        <a:rPr lang="en-US" b="0" i="1" smtClean="0">
                          <a:solidFill>
                            <a:srgbClr val="10498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th-TH" i="1" dirty="0">
                  <a:solidFill>
                    <a:srgbClr val="10498B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C8C1960-771B-A85A-6B3A-C7F64C4346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8843" y="4879289"/>
                <a:ext cx="1691203" cy="369332"/>
              </a:xfrm>
              <a:prstGeom prst="rect">
                <a:avLst/>
              </a:prstGeom>
              <a:blipFill>
                <a:blip r:embed="rId11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F7F1BBF3-246D-9D19-AD2E-6E8D08F3C75A}"/>
              </a:ext>
            </a:extLst>
          </p:cNvPr>
          <p:cNvSpPr txBox="1"/>
          <p:nvPr/>
        </p:nvSpPr>
        <p:spPr>
          <a:xfrm>
            <a:off x="9381018" y="4187672"/>
            <a:ext cx="25495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latin typeface="CMR10"/>
              </a:rPr>
              <a:t>This is the energy-momentum relationship for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CMR10"/>
              </a:rPr>
              <a:t>massive particles</a:t>
            </a:r>
            <a:endParaRPr lang="th-TH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C550313-111F-3320-1D48-DB155998BC86}"/>
                  </a:ext>
                </a:extLst>
              </p:cNvPr>
              <p:cNvSpPr txBox="1"/>
              <p:nvPr/>
            </p:nvSpPr>
            <p:spPr>
              <a:xfrm>
                <a:off x="6268127" y="3702495"/>
                <a:ext cx="2906243" cy="8010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br>
                  <a:rPr lang="en-US" sz="1800" b="1" i="0" u="none" strike="noStrike" baseline="0" dirty="0">
                    <a:solidFill>
                      <a:srgbClr val="FF0000"/>
                    </a:solidFill>
                    <a:latin typeface="CMR10"/>
                  </a:rPr>
                </a:br>
                <a:r>
                  <a:rPr lang="en-US" sz="1800" b="1" i="0" u="none" strike="noStrike" baseline="0" dirty="0">
                    <a:solidFill>
                      <a:srgbClr val="00B050"/>
                    </a:solidFill>
                    <a:latin typeface="CMR10"/>
                  </a:rPr>
                  <a:t>if we set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en-US" b="1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ℏ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th-TH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C550313-111F-3320-1D48-DB155998BC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8127" y="3702495"/>
                <a:ext cx="2906243" cy="801053"/>
              </a:xfrm>
              <a:prstGeom prst="rect">
                <a:avLst/>
              </a:prstGeom>
              <a:blipFill>
                <a:blip r:embed="rId12"/>
                <a:stretch>
                  <a:fillRect b="-3788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621C33C-5FDA-5C2A-9FA3-7742C56BB3F0}"/>
                  </a:ext>
                </a:extLst>
              </p:cNvPr>
              <p:cNvSpPr txBox="1"/>
              <p:nvPr/>
            </p:nvSpPr>
            <p:spPr>
              <a:xfrm>
                <a:off x="4134157" y="5788787"/>
                <a:ext cx="2748259" cy="833433"/>
              </a:xfrm>
              <a:prstGeom prst="rect">
                <a:avLst/>
              </a:prstGeom>
              <a:solidFill>
                <a:srgbClr val="1DFF83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□</m:t>
                      </m:r>
                      <m:box>
                        <m:box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box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box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2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621C33C-5FDA-5C2A-9FA3-7742C56BB3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4157" y="5788787"/>
                <a:ext cx="2748259" cy="833433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58D4D9F6-1A31-06FD-95FF-5CBF26DAC50B}"/>
                  </a:ext>
                </a:extLst>
              </p:cNvPr>
              <p:cNvSpPr txBox="1"/>
              <p:nvPr/>
            </p:nvSpPr>
            <p:spPr>
              <a:xfrm>
                <a:off x="8398410" y="6037778"/>
                <a:ext cx="2402410" cy="461665"/>
              </a:xfrm>
              <a:prstGeom prst="rect">
                <a:avLst/>
              </a:prstGeom>
              <a:solidFill>
                <a:srgbClr val="1DFF83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□</m:t>
                      </m:r>
                      <m:box>
                        <m:box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box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box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2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58D4D9F6-1A31-06FD-95FF-5CBF26DAC5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8410" y="6037778"/>
                <a:ext cx="2402410" cy="461665"/>
              </a:xfrm>
              <a:prstGeom prst="rect">
                <a:avLst/>
              </a:prstGeom>
              <a:blipFill>
                <a:blip r:embed="rId14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94ECF7A-0ACF-37C0-148F-CBFB019E172F}"/>
                  </a:ext>
                </a:extLst>
              </p:cNvPr>
              <p:cNvSpPr txBox="1"/>
              <p:nvPr/>
            </p:nvSpPr>
            <p:spPr>
              <a:xfrm>
                <a:off x="278231" y="5316754"/>
                <a:ext cx="11287183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This is called Klein-Gordon eq., relativistic field equation (field’s eq. of motion) of </a:t>
                </a:r>
                <a:r>
                  <a:rPr lang="en-US" sz="2400" dirty="0">
                    <a:solidFill>
                      <a:srgbClr val="10498B"/>
                    </a:solidFill>
                  </a:rPr>
                  <a:t>a real scalar field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10498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400" dirty="0"/>
                  <a:t> with mass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th-TH" sz="320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94ECF7A-0ACF-37C0-148F-CBFB019E17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231" y="5316754"/>
                <a:ext cx="11287183" cy="830997"/>
              </a:xfrm>
              <a:prstGeom prst="rect">
                <a:avLst/>
              </a:prstGeom>
              <a:blipFill>
                <a:blip r:embed="rId15"/>
                <a:stretch>
                  <a:fillRect l="-864" t="-5882" b="-1250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>
            <a:extLst>
              <a:ext uri="{FF2B5EF4-FFF2-40B4-BE49-F238E27FC236}">
                <a16:creationId xmlns:a16="http://schemas.microsoft.com/office/drawing/2014/main" id="{5DFEB516-8D1C-CC44-B7B7-59A5FB42B9AE}"/>
              </a:ext>
            </a:extLst>
          </p:cNvPr>
          <p:cNvSpPr txBox="1"/>
          <p:nvPr/>
        </p:nvSpPr>
        <p:spPr>
          <a:xfrm>
            <a:off x="3200391" y="6360241"/>
            <a:ext cx="10161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solidFill>
                  <a:srgbClr val="00B050"/>
                </a:solidFill>
                <a:latin typeface="CMR10"/>
              </a:rPr>
              <a:t>in SI unit</a:t>
            </a:r>
            <a:endParaRPr lang="th-TH" b="1" dirty="0">
              <a:solidFill>
                <a:srgbClr val="00B05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15C4C3F-7784-D957-33DA-98DF95E5B002}"/>
              </a:ext>
            </a:extLst>
          </p:cNvPr>
          <p:cNvSpPr txBox="1"/>
          <p:nvPr/>
        </p:nvSpPr>
        <p:spPr>
          <a:xfrm>
            <a:off x="8312376" y="6434167"/>
            <a:ext cx="17242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solidFill>
                  <a:srgbClr val="00B050"/>
                </a:solidFill>
                <a:latin typeface="CMR10"/>
              </a:rPr>
              <a:t>in natural unit</a:t>
            </a:r>
            <a:endParaRPr lang="th-TH" b="1" dirty="0">
              <a:solidFill>
                <a:srgbClr val="00B050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4D29AA6C-25F5-3DA7-361B-07796A121D66}"/>
              </a:ext>
            </a:extLst>
          </p:cNvPr>
          <p:cNvCxnSpPr>
            <a:stCxn id="41" idx="3"/>
          </p:cNvCxnSpPr>
          <p:nvPr/>
        </p:nvCxnSpPr>
        <p:spPr>
          <a:xfrm flipV="1">
            <a:off x="6882416" y="6205503"/>
            <a:ext cx="1515994" cy="1"/>
          </a:xfrm>
          <a:prstGeom prst="straightConnector1">
            <a:avLst/>
          </a:prstGeom>
          <a:ln w="57150">
            <a:solidFill>
              <a:srgbClr val="1DFF8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43AB54E-2583-D882-9ABD-9B6242E7426F}"/>
                  </a:ext>
                </a:extLst>
              </p:cNvPr>
              <p:cNvSpPr txBox="1"/>
              <p:nvPr/>
            </p:nvSpPr>
            <p:spPr>
              <a:xfrm>
                <a:off x="6847444" y="5884664"/>
                <a:ext cx="169120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=ℏ=1</m:t>
                      </m:r>
                    </m:oMath>
                  </m:oMathPara>
                </a14:m>
                <a:endParaRPr lang="th-TH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43AB54E-2583-D882-9ABD-9B6242E742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7444" y="5884664"/>
                <a:ext cx="1691203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66643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500"/>
                            </p:stCondLst>
                            <p:childTnLst>
                              <p:par>
                                <p:cTn id="11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1" grpId="0"/>
      <p:bldP spid="9" grpId="0"/>
      <p:bldP spid="12" grpId="0"/>
      <p:bldP spid="16" grpId="0"/>
      <p:bldP spid="17" grpId="0"/>
      <p:bldP spid="18" grpId="0" animBg="1"/>
      <p:bldP spid="19" grpId="0"/>
      <p:bldP spid="21" grpId="0"/>
      <p:bldP spid="26" grpId="0" animBg="1"/>
      <p:bldP spid="27" grpId="0"/>
      <p:bldP spid="29" grpId="0"/>
      <p:bldP spid="30" grpId="0"/>
      <p:bldP spid="35" grpId="0"/>
      <p:bldP spid="40" grpId="0"/>
      <p:bldP spid="41" grpId="0" animBg="1"/>
      <p:bldP spid="43" grpId="0" animBg="1"/>
      <p:bldP spid="47" grpId="0"/>
      <p:bldP spid="48" grpId="0"/>
      <p:bldP spid="49" grpId="0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84BDDB-B158-FB4A-BCAE-7B2E6D4F0B6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Dynamics of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8B7A4F5A-8912-D7A3-AEE0-73D1C3333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15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FE25AE1-D34D-6821-BFB5-335F78CE4734}"/>
                  </a:ext>
                </a:extLst>
              </p:cNvPr>
              <p:cNvSpPr txBox="1"/>
              <p:nvPr/>
            </p:nvSpPr>
            <p:spPr>
              <a:xfrm>
                <a:off x="911087" y="2398379"/>
                <a:ext cx="3113564" cy="4914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th-TH" sz="2400" i="1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FE25AE1-D34D-6821-BFB5-335F78CE47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087" y="2398379"/>
                <a:ext cx="3113564" cy="491417"/>
              </a:xfrm>
              <a:prstGeom prst="rect">
                <a:avLst/>
              </a:prstGeom>
              <a:blipFill>
                <a:blip r:embed="rId3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3C6BF44-C3D7-D85C-5046-29A69951884D}"/>
                  </a:ext>
                </a:extLst>
              </p:cNvPr>
              <p:cNvSpPr txBox="1"/>
              <p:nvPr/>
            </p:nvSpPr>
            <p:spPr>
              <a:xfrm>
                <a:off x="516493" y="1357497"/>
                <a:ext cx="11019488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/>
                  <a:t>We can modify the wave equation while preserving Lorentz covariance by </a:t>
                </a:r>
                <a:br>
                  <a:rPr lang="en-US" sz="2400" dirty="0"/>
                </a:br>
                <a:r>
                  <a:rPr lang="en-US" sz="2400" dirty="0"/>
                  <a:t>introducing a Lorentz scalar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3C6BF44-C3D7-D85C-5046-29A6995188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493" y="1357497"/>
                <a:ext cx="11019488" cy="830997"/>
              </a:xfrm>
              <a:prstGeom prst="rect">
                <a:avLst/>
              </a:prstGeom>
              <a:blipFill>
                <a:blip r:embed="rId4"/>
                <a:stretch>
                  <a:fillRect l="-885" t="-5882" b="-16176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or: Curved 4">
            <a:extLst>
              <a:ext uri="{FF2B5EF4-FFF2-40B4-BE49-F238E27FC236}">
                <a16:creationId xmlns:a16="http://schemas.microsoft.com/office/drawing/2014/main" id="{AA6DC01A-EF31-5315-CD19-E81A1F4E7841}"/>
              </a:ext>
            </a:extLst>
          </p:cNvPr>
          <p:cNvCxnSpPr>
            <a:stCxn id="24" idx="3"/>
          </p:cNvCxnSpPr>
          <p:nvPr/>
        </p:nvCxnSpPr>
        <p:spPr>
          <a:xfrm flipV="1">
            <a:off x="4024651" y="2124213"/>
            <a:ext cx="1391411" cy="519875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or: Curved 5">
            <a:extLst>
              <a:ext uri="{FF2B5EF4-FFF2-40B4-BE49-F238E27FC236}">
                <a16:creationId xmlns:a16="http://schemas.microsoft.com/office/drawing/2014/main" id="{BFFF8868-F10F-1897-37C0-4C4D9A03DD1D}"/>
              </a:ext>
            </a:extLst>
          </p:cNvPr>
          <p:cNvCxnSpPr>
            <a:cxnSpLocks/>
          </p:cNvCxnSpPr>
          <p:nvPr/>
        </p:nvCxnSpPr>
        <p:spPr>
          <a:xfrm>
            <a:off x="4024650" y="2644087"/>
            <a:ext cx="1391411" cy="519875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3D1EDB4-B9F3-98D6-769C-D9DA38C4CCF6}"/>
                  </a:ext>
                </a:extLst>
              </p:cNvPr>
              <p:cNvSpPr txBox="1"/>
              <p:nvPr/>
            </p:nvSpPr>
            <p:spPr>
              <a:xfrm>
                <a:off x="5490392" y="1889443"/>
                <a:ext cx="172633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□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th-TH" sz="2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3D1EDB4-B9F3-98D6-769C-D9DA38C4CC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0392" y="1889443"/>
                <a:ext cx="1726334" cy="461665"/>
              </a:xfrm>
              <a:prstGeom prst="rect">
                <a:avLst/>
              </a:prstGeom>
              <a:blipFill>
                <a:blip r:embed="rId5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B66AE2D-607A-8DE2-CF9A-02A18EFEA8DD}"/>
                  </a:ext>
                </a:extLst>
              </p:cNvPr>
              <p:cNvSpPr txBox="1"/>
              <p:nvPr/>
            </p:nvSpPr>
            <p:spPr>
              <a:xfrm>
                <a:off x="5645137" y="2922555"/>
                <a:ext cx="172633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□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th-TH" sz="2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B66AE2D-607A-8DE2-CF9A-02A18EFEA8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5137" y="2922555"/>
                <a:ext cx="1726334" cy="461665"/>
              </a:xfrm>
              <a:prstGeom prst="rect">
                <a:avLst/>
              </a:prstGeom>
              <a:blipFill>
                <a:blip r:embed="rId6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F29EF729-03FD-538D-BAA6-4D7A751D391D}"/>
              </a:ext>
            </a:extLst>
          </p:cNvPr>
          <p:cNvSpPr txBox="1"/>
          <p:nvPr/>
        </p:nvSpPr>
        <p:spPr>
          <a:xfrm>
            <a:off x="7191908" y="1822016"/>
            <a:ext cx="48921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i="0" u="none" strike="noStrike" baseline="0" dirty="0">
                <a:solidFill>
                  <a:srgbClr val="FF0000"/>
                </a:solidFill>
                <a:latin typeface="CMR10"/>
              </a:rPr>
              <a:t>This is the wave equation with a source term</a:t>
            </a:r>
            <a:br>
              <a:rPr lang="en-US" sz="1800" b="1" i="0" u="none" strike="noStrike" baseline="0" dirty="0">
                <a:solidFill>
                  <a:srgbClr val="FF0000"/>
                </a:solidFill>
                <a:latin typeface="CMR10"/>
              </a:rPr>
            </a:br>
            <a:r>
              <a:rPr lang="en-US" sz="1800" b="1" i="0" u="none" strike="noStrike" baseline="0" dirty="0">
                <a:solidFill>
                  <a:srgbClr val="FF0000"/>
                </a:solidFill>
                <a:latin typeface="CMR10"/>
              </a:rPr>
              <a:t>(it does not in general have plane wave solutions)</a:t>
            </a:r>
            <a:endParaRPr lang="th-TH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CCA3B1C-3A38-4ADA-1E0F-667265EAB8CB}"/>
                  </a:ext>
                </a:extLst>
              </p:cNvPr>
              <p:cNvSpPr txBox="1"/>
              <p:nvPr/>
            </p:nvSpPr>
            <p:spPr>
              <a:xfrm>
                <a:off x="7524267" y="2790208"/>
                <a:ext cx="4278528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i="0" u="none" strike="noStrike" baseline="0" dirty="0">
                    <a:solidFill>
                      <a:srgbClr val="00B050"/>
                    </a:solidFill>
                    <a:latin typeface="CMR10"/>
                  </a:rPr>
                  <a:t>Klein-Gordon equation describing </a:t>
                </a:r>
                <a:r>
                  <a:rPr lang="en-US" b="1" dirty="0">
                    <a:solidFill>
                      <a:srgbClr val="00B050"/>
                    </a:solidFill>
                    <a:latin typeface="CMR10"/>
                  </a:rPr>
                  <a:t>a real </a:t>
                </a:r>
                <a:r>
                  <a:rPr lang="en-US" sz="1800" b="1" i="0" u="none" strike="noStrike" baseline="0" dirty="0">
                    <a:solidFill>
                      <a:srgbClr val="00B050"/>
                    </a:solidFill>
                    <a:latin typeface="CMR10"/>
                  </a:rPr>
                  <a:t>free scalar field </a:t>
                </a:r>
                <a14:m>
                  <m:oMath xmlns:m="http://schemas.openxmlformats.org/officeDocument/2006/math">
                    <m:r>
                      <a:rPr lang="en-US" sz="1800" b="1" i="1" u="none" strike="noStrike" baseline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𝝓</m:t>
                    </m:r>
                  </m:oMath>
                </a14:m>
                <a:r>
                  <a:rPr lang="en-US" sz="1800" b="1" i="0" u="none" strike="noStrike" baseline="0" dirty="0">
                    <a:solidFill>
                      <a:srgbClr val="00B050"/>
                    </a:solidFill>
                    <a:latin typeface="CMR10"/>
                  </a:rPr>
                  <a:t> with mass </a:t>
                </a:r>
                <a14:m>
                  <m:oMath xmlns:m="http://schemas.openxmlformats.org/officeDocument/2006/math">
                    <m:r>
                      <a:rPr lang="en-US" sz="1800" b="1" i="1" u="none" strike="noStrike" baseline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𝒎</m:t>
                    </m:r>
                  </m:oMath>
                </a14:m>
                <a:endParaRPr lang="th-TH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CCA3B1C-3A38-4ADA-1E0F-667265EAB8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4267" y="2790208"/>
                <a:ext cx="4278528" cy="646331"/>
              </a:xfrm>
              <a:prstGeom prst="rect">
                <a:avLst/>
              </a:prstGeom>
              <a:blipFill>
                <a:blip r:embed="rId7"/>
                <a:stretch>
                  <a:fillRect l="-1140" t="-5660" b="-1132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8B19321-F10A-6F01-46F2-A98B5ACA0317}"/>
              </a:ext>
            </a:extLst>
          </p:cNvPr>
          <p:cNvSpPr/>
          <p:nvPr/>
        </p:nvSpPr>
        <p:spPr>
          <a:xfrm>
            <a:off x="5645137" y="2842529"/>
            <a:ext cx="1726334" cy="541691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678D364-5EDD-44E9-3910-FB9BCA448560}"/>
                  </a:ext>
                </a:extLst>
              </p:cNvPr>
              <p:cNvSpPr txBox="1"/>
              <p:nvPr/>
            </p:nvSpPr>
            <p:spPr>
              <a:xfrm>
                <a:off x="5645137" y="3830749"/>
                <a:ext cx="172633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□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th-TH" sz="2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678D364-5EDD-44E9-3910-FB9BCA4485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5137" y="3830749"/>
                <a:ext cx="1726334" cy="461665"/>
              </a:xfrm>
              <a:prstGeom prst="rect">
                <a:avLst/>
              </a:prstGeom>
              <a:blipFill>
                <a:blip r:embed="rId8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7B9EC0E3-28F5-0132-9B18-17DB699A86B9}"/>
              </a:ext>
            </a:extLst>
          </p:cNvPr>
          <p:cNvCxnSpPr>
            <a:cxnSpLocks/>
            <a:stCxn id="24" idx="3"/>
            <a:endCxn id="3" idx="1"/>
          </p:cNvCxnSpPr>
          <p:nvPr/>
        </p:nvCxnSpPr>
        <p:spPr>
          <a:xfrm>
            <a:off x="4024651" y="2644088"/>
            <a:ext cx="1620486" cy="1417494"/>
          </a:xfrm>
          <a:prstGeom prst="curvedConnector3">
            <a:avLst>
              <a:gd name="adj1" fmla="val 30033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B1CAABC-06A6-23AE-5DEA-6AEF1016494D}"/>
                  </a:ext>
                </a:extLst>
              </p:cNvPr>
              <p:cNvSpPr txBox="1"/>
              <p:nvPr/>
            </p:nvSpPr>
            <p:spPr>
              <a:xfrm>
                <a:off x="7523534" y="3786998"/>
                <a:ext cx="456052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i="0" u="none" strike="noStrike" baseline="0" dirty="0">
                    <a:latin typeface="CMR10"/>
                  </a:rPr>
                  <a:t>higher-order </a:t>
                </a:r>
                <a14:m>
                  <m:oMath xmlns:m="http://schemas.openxmlformats.org/officeDocument/2006/math">
                    <m:r>
                      <a:rPr lang="en-US" sz="1800" b="1" i="1" u="none" strike="noStrike" baseline="0" dirty="0" smtClean="0"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1800" b="1" i="1" u="none" strike="noStrike" baseline="0" dirty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1800" b="1" i="1" u="none" strike="noStrike" baseline="0" dirty="0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US" sz="1800" b="1" i="0" u="none" strike="noStrike" baseline="0" dirty="0">
                    <a:latin typeface="CMR10"/>
                  </a:rPr>
                  <a:t> terms describe self-interactions of the real scalar field</a:t>
                </a:r>
                <a:endParaRPr lang="th-TH" b="1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B1CAABC-06A6-23AE-5DEA-6AEF101649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3534" y="3786998"/>
                <a:ext cx="4560521" cy="646331"/>
              </a:xfrm>
              <a:prstGeom prst="rect">
                <a:avLst/>
              </a:prstGeom>
              <a:blipFill>
                <a:blip r:embed="rId9"/>
                <a:stretch>
                  <a:fillRect l="-1070" t="-4717" b="-1132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5AADE5A3-5499-0DDA-E554-00E938E1605A}"/>
              </a:ext>
            </a:extLst>
          </p:cNvPr>
          <p:cNvSpPr txBox="1"/>
          <p:nvPr/>
        </p:nvSpPr>
        <p:spPr>
          <a:xfrm>
            <a:off x="516493" y="4549200"/>
            <a:ext cx="110194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The most general form of scalar field equation can be derived from the action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FE66408-6347-F672-9504-814F9D176F77}"/>
                  </a:ext>
                </a:extLst>
              </p:cNvPr>
              <p:cNvSpPr txBox="1"/>
              <p:nvPr/>
            </p:nvSpPr>
            <p:spPr>
              <a:xfrm>
                <a:off x="3438030" y="5140477"/>
                <a:ext cx="5315940" cy="106106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nary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𝜇𝜈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th-TH" sz="2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FE66408-6347-F672-9504-814F9D176F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8030" y="5140477"/>
                <a:ext cx="5315940" cy="106106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5058230-DA94-6A93-AF5D-99146F95E14A}"/>
                  </a:ext>
                </a:extLst>
              </p:cNvPr>
              <p:cNvSpPr txBox="1"/>
              <p:nvPr/>
            </p:nvSpPr>
            <p:spPr>
              <a:xfrm>
                <a:off x="7158301" y="4969764"/>
                <a:ext cx="451720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1" i="0" u="none" strike="noStrike" baseline="0" dirty="0">
                    <a:solidFill>
                      <a:srgbClr val="7030A0"/>
                    </a:solidFill>
                    <a:latin typeface="CMR10"/>
                  </a:rPr>
                  <a:t>potential term: any functions of </a:t>
                </a:r>
                <a14:m>
                  <m:oMath xmlns:m="http://schemas.openxmlformats.org/officeDocument/2006/math">
                    <m:r>
                      <a:rPr lang="en-US" sz="1800" b="1" i="1" u="none" strike="noStrike" baseline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𝝓</m:t>
                    </m:r>
                  </m:oMath>
                </a14:m>
                <a:endParaRPr lang="th-TH" b="1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5058230-DA94-6A93-AF5D-99146F95E1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8301" y="4969764"/>
                <a:ext cx="4517206" cy="369332"/>
              </a:xfrm>
              <a:prstGeom prst="rect">
                <a:avLst/>
              </a:prstGeom>
              <a:blipFill>
                <a:blip r:embed="rId11"/>
                <a:stretch>
                  <a:fillRect l="-1080" t="-13115" b="-19672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B0F290D-3B3F-B1B2-AB05-43B8598EF7C3}"/>
                  </a:ext>
                </a:extLst>
              </p:cNvPr>
              <p:cNvSpPr txBox="1"/>
              <p:nvPr/>
            </p:nvSpPr>
            <p:spPr>
              <a:xfrm rot="21229094">
                <a:off x="208452" y="5366922"/>
                <a:ext cx="3203795" cy="49770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rgbClr val="582592"/>
                    </a:solidFill>
                  </a:rPr>
                  <a:t>Action </a:t>
                </a:r>
                <a:r>
                  <a:rPr lang="en-US" sz="1400" dirty="0">
                    <a:solidFill>
                      <a:srgbClr val="582592"/>
                    </a:solidFill>
                  </a:rPr>
                  <a:t>(in CM)</a:t>
                </a:r>
                <a:r>
                  <a:rPr lang="en-US" dirty="0">
                    <a:solidFill>
                      <a:srgbClr val="582592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582592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 dirty="0" smtClean="0">
                        <a:solidFill>
                          <a:srgbClr val="582592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b="0" i="1" dirty="0" smtClean="0">
                                <a:solidFill>
                                  <a:srgbClr val="58259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3"/>
                              </m:rPr>
                              <a:rPr lang="en-US" b="0" i="1" dirty="0" smtClean="0">
                                <a:solidFill>
                                  <a:srgbClr val="582592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brk m:alnAt="23"/>
                              </m:rPr>
                              <a:rPr lang="en-US" b="0" i="1" dirty="0" smtClean="0">
                                <a:solidFill>
                                  <a:srgbClr val="58259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n-US" b="0" i="1" dirty="0" smtClean="0">
                                <a:solidFill>
                                  <a:srgbClr val="58259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rgbClr val="582592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rgbClr val="58259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p>
                      <m:e>
                        <m:r>
                          <a:rPr lang="en-US" b="0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  <m:d>
                          <m:dPr>
                            <m:ctrlPr>
                              <a:rPr lang="en-US" b="0" i="1" dirty="0" smtClean="0">
                                <a:solidFill>
                                  <a:srgbClr val="58259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solidFill>
                                  <a:srgbClr val="582592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b="0" i="1" dirty="0" smtClean="0">
                                <a:solidFill>
                                  <a:srgbClr val="582592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acc>
                              <m:accPr>
                                <m:chr m:val="̇"/>
                                <m:ctrlPr>
                                  <a:rPr lang="en-US" b="0" i="1" dirty="0" smtClean="0">
                                    <a:solidFill>
                                      <a:srgbClr val="58259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dirty="0" smtClean="0">
                                    <a:solidFill>
                                      <a:srgbClr val="582592"/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acc>
                          </m:e>
                        </m:d>
                        <m:r>
                          <a:rPr lang="en-US" b="0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endParaRPr lang="en-US" b="0" dirty="0">
                  <a:solidFill>
                    <a:srgbClr val="582592"/>
                  </a:solidFill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B0F290D-3B3F-B1B2-AB05-43B8598EF7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229094">
                <a:off x="208452" y="5366922"/>
                <a:ext cx="3203795" cy="497700"/>
              </a:xfrm>
              <a:prstGeom prst="rect">
                <a:avLst/>
              </a:prstGeom>
              <a:blipFill>
                <a:blip r:embed="rId12"/>
                <a:stretch>
                  <a:fillRect l="-1504" t="-52518" b="-72662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13C5C4B9-543D-D3B6-A57D-16DC5F1AA5FC}"/>
              </a:ext>
            </a:extLst>
          </p:cNvPr>
          <p:cNvSpPr txBox="1"/>
          <p:nvPr/>
        </p:nvSpPr>
        <p:spPr>
          <a:xfrm rot="21300832">
            <a:off x="166327" y="5189736"/>
            <a:ext cx="16844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solidFill>
                  <a:srgbClr val="7030A0"/>
                </a:solidFill>
                <a:latin typeface="CMR10"/>
              </a:rPr>
              <a:t>recall</a:t>
            </a:r>
            <a:endParaRPr lang="th-TH" b="1" dirty="0">
              <a:solidFill>
                <a:srgbClr val="7030A0"/>
              </a:solidFill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44CB46E-92CD-3B3E-006B-EE508D501252}"/>
              </a:ext>
            </a:extLst>
          </p:cNvPr>
          <p:cNvCxnSpPr>
            <a:cxnSpLocks/>
          </p:cNvCxnSpPr>
          <p:nvPr/>
        </p:nvCxnSpPr>
        <p:spPr>
          <a:xfrm flipH="1">
            <a:off x="7793502" y="5249994"/>
            <a:ext cx="83719" cy="236406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A69E19B-EBB9-93AB-DF63-B99CE591CAD2}"/>
                  </a:ext>
                </a:extLst>
              </p:cNvPr>
              <p:cNvSpPr txBox="1"/>
              <p:nvPr/>
            </p:nvSpPr>
            <p:spPr>
              <a:xfrm>
                <a:off x="4232103" y="6152435"/>
                <a:ext cx="4650248" cy="517834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solidFill>
                      <a:srgbClr val="582592"/>
                    </a:solidFill>
                  </a:rPr>
                  <a:t>Lagrangian density: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5825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sz="2400" i="1" dirty="0" smtClean="0">
                        <a:solidFill>
                          <a:srgbClr val="58259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dirty="0">
                        <a:solidFill>
                          <a:srgbClr val="58259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d>
                      <m:dPr>
                        <m:ctrlPr>
                          <a:rPr lang="en-US" sz="2400" b="0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en-US" sz="2400" b="0" i="1" dirty="0" smtClean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dirty="0" smtClean="0">
                                <a:solidFill>
                                  <a:srgbClr val="58259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dirty="0" smtClean="0">
                                <a:solidFill>
                                  <a:srgbClr val="58259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2400" b="0" i="1" dirty="0" smtClean="0">
                                <a:solidFill>
                                  <a:srgbClr val="58259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2400" i="1" dirty="0">
                            <a:solidFill>
                              <a:srgbClr val="58259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</m:oMath>
                </a14:m>
                <a:endParaRPr lang="th-TH" sz="2400" dirty="0">
                  <a:solidFill>
                    <a:srgbClr val="582592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A69E19B-EBB9-93AB-DF63-B99CE591CA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2103" y="6152435"/>
                <a:ext cx="4650248" cy="517834"/>
              </a:xfrm>
              <a:prstGeom prst="rect">
                <a:avLst/>
              </a:prstGeom>
              <a:blipFill>
                <a:blip r:embed="rId13"/>
                <a:stretch>
                  <a:fillRect l="-1966" t="-7059" b="-1764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ight Brace 44">
            <a:extLst>
              <a:ext uri="{FF2B5EF4-FFF2-40B4-BE49-F238E27FC236}">
                <a16:creationId xmlns:a16="http://schemas.microsoft.com/office/drawing/2014/main" id="{79E5F9C7-D520-A02A-CFDA-665CB09B9029}"/>
              </a:ext>
            </a:extLst>
          </p:cNvPr>
          <p:cNvSpPr/>
          <p:nvPr/>
        </p:nvSpPr>
        <p:spPr>
          <a:xfrm rot="5400000">
            <a:off x="6489464" y="4626656"/>
            <a:ext cx="422031" cy="2833157"/>
          </a:xfrm>
          <a:prstGeom prst="rightBrac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AF685DF0-4E4D-57C2-02F4-BF6D403C3831}"/>
                  </a:ext>
                </a:extLst>
              </p:cNvPr>
              <p:cNvSpPr txBox="1"/>
              <p:nvPr/>
            </p:nvSpPr>
            <p:spPr>
              <a:xfrm rot="21110106">
                <a:off x="789018" y="5823261"/>
                <a:ext cx="2948084" cy="8188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</m:nary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nary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𝑑𝑡</m:t>
                      </m:r>
                    </m:oMath>
                  </m:oMathPara>
                </a14:m>
                <a:endParaRPr lang="th-TH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AF685DF0-4E4D-57C2-02F4-BF6D403C38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110106">
                <a:off x="789018" y="5823261"/>
                <a:ext cx="2948084" cy="81887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28DC5AB-6C0F-EC32-7244-AE928F60F79A}"/>
                  </a:ext>
                </a:extLst>
              </p:cNvPr>
              <p:cNvSpPr txBox="1"/>
              <p:nvPr/>
            </p:nvSpPr>
            <p:spPr>
              <a:xfrm rot="21391586">
                <a:off x="2423278" y="6338156"/>
                <a:ext cx="114690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th-TH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28DC5AB-6C0F-EC32-7244-AE928F60F7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391586">
                <a:off x="2423278" y="6338156"/>
                <a:ext cx="1146907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Right Brace 54">
            <a:extLst>
              <a:ext uri="{FF2B5EF4-FFF2-40B4-BE49-F238E27FC236}">
                <a16:creationId xmlns:a16="http://schemas.microsoft.com/office/drawing/2014/main" id="{01A5587E-B197-9F1F-E53F-DA7C04CCB578}"/>
              </a:ext>
            </a:extLst>
          </p:cNvPr>
          <p:cNvSpPr/>
          <p:nvPr/>
        </p:nvSpPr>
        <p:spPr>
          <a:xfrm rot="5119412">
            <a:off x="2834295" y="5962476"/>
            <a:ext cx="155673" cy="63354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6" name="Arrow: Bent 55">
            <a:extLst>
              <a:ext uri="{FF2B5EF4-FFF2-40B4-BE49-F238E27FC236}">
                <a16:creationId xmlns:a16="http://schemas.microsoft.com/office/drawing/2014/main" id="{6C063FDA-5A5B-D1F4-5784-103A24016F3C}"/>
              </a:ext>
            </a:extLst>
          </p:cNvPr>
          <p:cNvSpPr/>
          <p:nvPr/>
        </p:nvSpPr>
        <p:spPr>
          <a:xfrm rot="20604257" flipV="1">
            <a:off x="3172141" y="5735699"/>
            <a:ext cx="327940" cy="246123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59B230-CCC1-515A-6D7B-4DD9B2CCDF5E}"/>
              </a:ext>
            </a:extLst>
          </p:cNvPr>
          <p:cNvSpPr txBox="1"/>
          <p:nvPr/>
        </p:nvSpPr>
        <p:spPr>
          <a:xfrm>
            <a:off x="5643764" y="4970206"/>
            <a:ext cx="1400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solidFill>
                  <a:srgbClr val="FF0000"/>
                </a:solidFill>
                <a:latin typeface="CMR10"/>
              </a:rPr>
              <a:t>kinetic term</a:t>
            </a:r>
            <a:endParaRPr lang="th-TH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19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5" grpId="0"/>
      <p:bldP spid="32" grpId="0" animBg="1"/>
      <p:bldP spid="33" grpId="0"/>
      <p:bldP spid="37" grpId="0" animBg="1"/>
      <p:bldP spid="38" grpId="0"/>
      <p:bldP spid="50" grpId="0" animBg="1"/>
      <p:bldP spid="45" grpId="0" animBg="1"/>
      <p:bldP spid="53" grpId="0"/>
      <p:bldP spid="54" grpId="0"/>
      <p:bldP spid="55" grpId="0" animBg="1"/>
      <p:bldP spid="56" grpId="0" animBg="1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84BDDB-B158-FB4A-BCAE-7B2E6D4F0B6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Dynamics of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8B7A4F5A-8912-D7A3-AEE0-73D1C3333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16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ADE5A3-5499-0DDA-E554-00E938E1605A}"/>
              </a:ext>
            </a:extLst>
          </p:cNvPr>
          <p:cNvSpPr txBox="1"/>
          <p:nvPr/>
        </p:nvSpPr>
        <p:spPr>
          <a:xfrm>
            <a:off x="516493" y="1229221"/>
            <a:ext cx="110194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The most general form of scalar field equation can be derived from the action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FE66408-6347-F672-9504-814F9D176F77}"/>
                  </a:ext>
                </a:extLst>
              </p:cNvPr>
              <p:cNvSpPr txBox="1"/>
              <p:nvPr/>
            </p:nvSpPr>
            <p:spPr>
              <a:xfrm>
                <a:off x="4539175" y="1820498"/>
                <a:ext cx="3113650" cy="106106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nary>
                      <m:r>
                        <a:rPr lang="en-US" sz="24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sz="24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sz="24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4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24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lang="th-TH" sz="2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FE66408-6347-F672-9504-814F9D176F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9175" y="1820498"/>
                <a:ext cx="3113650" cy="10610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Arrow: Down 10">
            <a:extLst>
              <a:ext uri="{FF2B5EF4-FFF2-40B4-BE49-F238E27FC236}">
                <a16:creationId xmlns:a16="http://schemas.microsoft.com/office/drawing/2014/main" id="{F8111B84-FDFE-10ED-B63C-B6C590BF2F31}"/>
              </a:ext>
            </a:extLst>
          </p:cNvPr>
          <p:cNvSpPr/>
          <p:nvPr/>
        </p:nvSpPr>
        <p:spPr>
          <a:xfrm>
            <a:off x="5632342" y="2978326"/>
            <a:ext cx="787790" cy="67756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588DE85-D7CB-4463-1B1D-CD4039F4BD51}"/>
                  </a:ext>
                </a:extLst>
              </p:cNvPr>
              <p:cNvSpPr txBox="1"/>
              <p:nvPr/>
            </p:nvSpPr>
            <p:spPr>
              <a:xfrm>
                <a:off x="3636766" y="2959194"/>
                <a:ext cx="218987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The least action principle (</a:t>
                </a:r>
                <a14:m>
                  <m:oMath xmlns:m="http://schemas.openxmlformats.org/officeDocument/2006/math">
                    <m:r>
                      <a:rPr lang="en-US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)</a:t>
                </a:r>
                <a:endParaRPr lang="th-TH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588DE85-D7CB-4463-1B1D-CD4039F4B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6766" y="2959194"/>
                <a:ext cx="2189872" cy="646331"/>
              </a:xfrm>
              <a:prstGeom prst="rect">
                <a:avLst/>
              </a:prstGeom>
              <a:blipFill>
                <a:blip r:embed="rId4"/>
                <a:stretch>
                  <a:fillRect l="-3064" t="-5660" b="-1415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924029E-51C2-6BE8-2321-25A64C5B9C9D}"/>
              </a:ext>
            </a:extLst>
          </p:cNvPr>
          <p:cNvSpPr/>
          <p:nvPr/>
        </p:nvSpPr>
        <p:spPr>
          <a:xfrm>
            <a:off x="1546115" y="3769774"/>
            <a:ext cx="5986119" cy="158571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657316-77BF-0DDA-56DF-8783ABDC2FE8}"/>
              </a:ext>
            </a:extLst>
          </p:cNvPr>
          <p:cNvSpPr txBox="1"/>
          <p:nvPr/>
        </p:nvSpPr>
        <p:spPr>
          <a:xfrm>
            <a:off x="1636166" y="3889009"/>
            <a:ext cx="4752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 Euler-Lagrange field equation</a:t>
            </a:r>
            <a:endParaRPr lang="th-TH" sz="2400" u="sng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E1DC503-997F-97EB-E184-2D8C27BC047F}"/>
                  </a:ext>
                </a:extLst>
              </p:cNvPr>
              <p:cNvSpPr txBox="1"/>
              <p:nvPr/>
            </p:nvSpPr>
            <p:spPr>
              <a:xfrm>
                <a:off x="4069582" y="4300689"/>
                <a:ext cx="3462652" cy="9592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den>
                      </m:f>
                      <m:r>
                        <a:rPr lang="en-US" sz="2400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ℒ</m:t>
                              </m:r>
                            </m:num>
                            <m:den>
                              <m: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d>
                                <m:dPr>
                                  <m:ctrlPr>
                                    <a:rPr lang="en-US" sz="2400" b="0" i="1" dirty="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 dirty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 dirty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b>
                                      <m:r>
                                        <a:rPr lang="en-US" sz="2400" i="1" dirty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sub>
                                  </m:sSub>
                                  <m:r>
                                    <a:rPr lang="en-US" sz="2400" i="1" dirty="0">
                                      <a:solidFill>
                                        <a:srgbClr val="58259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E1DC503-997F-97EB-E184-2D8C27BC04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9582" y="4300689"/>
                <a:ext cx="3462652" cy="95923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7FE595B2-75ED-5F2F-2149-6CD13414BA41}"/>
              </a:ext>
            </a:extLst>
          </p:cNvPr>
          <p:cNvSpPr txBox="1"/>
          <p:nvPr/>
        </p:nvSpPr>
        <p:spPr>
          <a:xfrm>
            <a:off x="1561653" y="4300689"/>
            <a:ext cx="25429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/>
              <a:t>(Field equation = Equation of motions)</a:t>
            </a:r>
            <a:endParaRPr lang="th-TH" sz="20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82AA32C-B96E-6ECC-BAC2-764E1F6A752D}"/>
              </a:ext>
            </a:extLst>
          </p:cNvPr>
          <p:cNvSpPr txBox="1"/>
          <p:nvPr/>
        </p:nvSpPr>
        <p:spPr>
          <a:xfrm>
            <a:off x="1561653" y="5032728"/>
            <a:ext cx="29163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(like F=ma for classical field)</a:t>
            </a:r>
            <a:endParaRPr lang="th-T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25CFDA9-8211-0DAD-C17C-6A26A42AA383}"/>
                  </a:ext>
                </a:extLst>
              </p:cNvPr>
              <p:cNvSpPr txBox="1"/>
              <p:nvPr/>
            </p:nvSpPr>
            <p:spPr>
              <a:xfrm>
                <a:off x="414338" y="5674662"/>
                <a:ext cx="4531790" cy="976293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pPr/>
                <a:r>
                  <a:rPr lang="en-US" sz="2000" dirty="0">
                    <a:solidFill>
                      <a:srgbClr val="582592"/>
                    </a:solidFill>
                  </a:rPr>
                  <a:t>Lagrangian density of a real scalar field: </a:t>
                </a:r>
                <a:br>
                  <a:rPr lang="en-US" sz="2000" i="1" dirty="0">
                    <a:solidFill>
                      <a:srgbClr val="58259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sz="20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p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sz="20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20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sSub>
                        <m:sSubPr>
                          <m:ctrlP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0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0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0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US" sz="20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0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0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th-TH" sz="2000" dirty="0">
                  <a:solidFill>
                    <a:srgbClr val="582592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25CFDA9-8211-0DAD-C17C-6A26A42AA3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338" y="5674662"/>
                <a:ext cx="4531790" cy="976293"/>
              </a:xfrm>
              <a:prstGeom prst="rect">
                <a:avLst/>
              </a:prstGeom>
              <a:blipFill>
                <a:blip r:embed="rId6"/>
                <a:stretch>
                  <a:fillRect l="-1480" t="-375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49322D9-6111-3663-E8C9-1E9A03D54905}"/>
                  </a:ext>
                </a:extLst>
              </p:cNvPr>
              <p:cNvSpPr txBox="1"/>
              <p:nvPr/>
            </p:nvSpPr>
            <p:spPr>
              <a:xfrm>
                <a:off x="6365364" y="2970894"/>
                <a:ext cx="5076054" cy="9576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0000"/>
                    </a:solidFill>
                  </a:rPr>
                  <a:t>the proof can be </a:t>
                </a:r>
                <a:r>
                  <a:rPr lang="en-US" dirty="0">
                    <a:solidFill>
                      <a:srgbClr val="FF0000"/>
                    </a:solidFill>
                  </a:rPr>
                  <a:t>derived by yourself following the previous way in CM but replacing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by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and replacing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endParaRPr lang="th-TH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49322D9-6111-3663-E8C9-1E9A03D549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5364" y="2970894"/>
                <a:ext cx="5076054" cy="957698"/>
              </a:xfrm>
              <a:prstGeom prst="rect">
                <a:avLst/>
              </a:prstGeom>
              <a:blipFill>
                <a:blip r:embed="rId7"/>
                <a:stretch>
                  <a:fillRect t="-3185" b="-5096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AB842040-A84A-9244-509E-FE6AC1A96F4F}"/>
              </a:ext>
            </a:extLst>
          </p:cNvPr>
          <p:cNvSpPr txBox="1"/>
          <p:nvPr/>
        </p:nvSpPr>
        <p:spPr>
          <a:xfrm rot="21349050">
            <a:off x="7447290" y="4330441"/>
            <a:ext cx="467064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rgbClr val="7030A0"/>
                </a:solidFill>
              </a:rPr>
              <a:t>Note</a:t>
            </a:r>
            <a:r>
              <a:rPr lang="en-US" sz="2000" b="1" dirty="0">
                <a:solidFill>
                  <a:srgbClr val="7030A0"/>
                </a:solidFill>
              </a:rPr>
              <a:t>: apart from real scalar fields, this form of Euler-Lagrange equation can be applied for every relativistic classical fields</a:t>
            </a:r>
            <a:endParaRPr lang="th-TH" sz="2000" b="1" dirty="0">
              <a:solidFill>
                <a:srgbClr val="7030A0"/>
              </a:solidFill>
            </a:endParaRPr>
          </a:p>
        </p:txBody>
      </p:sp>
      <p:sp>
        <p:nvSpPr>
          <p:cNvPr id="30" name="Arrow: Bent 29">
            <a:extLst>
              <a:ext uri="{FF2B5EF4-FFF2-40B4-BE49-F238E27FC236}">
                <a16:creationId xmlns:a16="http://schemas.microsoft.com/office/drawing/2014/main" id="{6D1F4902-0EDF-53FE-26A3-2581FD01B266}"/>
              </a:ext>
            </a:extLst>
          </p:cNvPr>
          <p:cNvSpPr/>
          <p:nvPr/>
        </p:nvSpPr>
        <p:spPr>
          <a:xfrm flipV="1">
            <a:off x="5062231" y="5481944"/>
            <a:ext cx="738677" cy="960575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6A15684-490A-B390-DAD5-229066384582}"/>
                  </a:ext>
                </a:extLst>
              </p:cNvPr>
              <p:cNvSpPr txBox="1"/>
              <p:nvPr/>
            </p:nvSpPr>
            <p:spPr>
              <a:xfrm>
                <a:off x="5917011" y="5795143"/>
                <a:ext cx="1726334" cy="8558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□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𝑑𝑉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den>
                      </m:f>
                    </m:oMath>
                  </m:oMathPara>
                </a14:m>
                <a:endParaRPr lang="th-TH" sz="2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6A15684-490A-B390-DAD5-2290663845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7011" y="5795143"/>
                <a:ext cx="1726334" cy="85581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CD942003-E0D8-2984-8AE0-BBAA11BF9C3D}"/>
              </a:ext>
            </a:extLst>
          </p:cNvPr>
          <p:cNvSpPr/>
          <p:nvPr/>
        </p:nvSpPr>
        <p:spPr>
          <a:xfrm>
            <a:off x="5874044" y="5795143"/>
            <a:ext cx="1726334" cy="890692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6" name="Callout: Right Arrow 35">
            <a:extLst>
              <a:ext uri="{FF2B5EF4-FFF2-40B4-BE49-F238E27FC236}">
                <a16:creationId xmlns:a16="http://schemas.microsoft.com/office/drawing/2014/main" id="{697243F5-71F7-4FB8-37CC-DC4A528547E2}"/>
              </a:ext>
            </a:extLst>
          </p:cNvPr>
          <p:cNvSpPr/>
          <p:nvPr/>
        </p:nvSpPr>
        <p:spPr>
          <a:xfrm>
            <a:off x="7755849" y="6034051"/>
            <a:ext cx="1120865" cy="365125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5455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F444C2F9-851C-D006-E623-F18AD2F56A10}"/>
                  </a:ext>
                </a:extLst>
              </p:cNvPr>
              <p:cNvSpPr txBox="1"/>
              <p:nvPr/>
            </p:nvSpPr>
            <p:spPr>
              <a:xfrm>
                <a:off x="9051649" y="6014344"/>
                <a:ext cx="172633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□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th-TH" sz="24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F444C2F9-851C-D006-E623-F18AD2F56A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1649" y="6014344"/>
                <a:ext cx="1726334" cy="461665"/>
              </a:xfrm>
              <a:prstGeom prst="rect">
                <a:avLst/>
              </a:prstGeom>
              <a:blipFill>
                <a:blip r:embed="rId9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53A6038B-9928-62BE-6F4F-C69258535B9B}"/>
              </a:ext>
            </a:extLst>
          </p:cNvPr>
          <p:cNvSpPr txBox="1"/>
          <p:nvPr/>
        </p:nvSpPr>
        <p:spPr>
          <a:xfrm>
            <a:off x="8933403" y="5573131"/>
            <a:ext cx="23475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solidFill>
                  <a:srgbClr val="00B050"/>
                </a:solidFill>
                <a:latin typeface="CMR10"/>
              </a:rPr>
              <a:t>Klein-Gordon equation</a:t>
            </a:r>
            <a:endParaRPr lang="th-TH" b="1" dirty="0">
              <a:solidFill>
                <a:srgbClr val="00B050"/>
              </a:solidFill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CB6F83F4-EC7F-946F-BE4C-7267561E33A5}"/>
              </a:ext>
            </a:extLst>
          </p:cNvPr>
          <p:cNvSpPr/>
          <p:nvPr/>
        </p:nvSpPr>
        <p:spPr>
          <a:xfrm>
            <a:off x="9051649" y="5934318"/>
            <a:ext cx="1726334" cy="541691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44D40F1-C5AF-E309-CB1D-0250CC7A4A52}"/>
                  </a:ext>
                </a:extLst>
              </p:cNvPr>
              <p:cNvSpPr txBox="1"/>
              <p:nvPr/>
            </p:nvSpPr>
            <p:spPr>
              <a:xfrm>
                <a:off x="7778574" y="5932837"/>
                <a:ext cx="1273075" cy="6862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ea typeface="Cambria Math" panose="02040503050406030204" pitchFamily="18" charset="0"/>
                  </a:rPr>
                  <a:t>for</a:t>
                </a:r>
              </a:p>
              <a:p>
                <a:r>
                  <a:rPr lang="en-US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th-TH" sz="16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44D40F1-C5AF-E309-CB1D-0250CC7A4A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8574" y="5932837"/>
                <a:ext cx="1273075" cy="686213"/>
              </a:xfrm>
              <a:prstGeom prst="rect">
                <a:avLst/>
              </a:prstGeom>
              <a:blipFill>
                <a:blip r:embed="rId10"/>
                <a:stretch>
                  <a:fillRect l="-2392" t="-2655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>
            <a:extLst>
              <a:ext uri="{FF2B5EF4-FFF2-40B4-BE49-F238E27FC236}">
                <a16:creationId xmlns:a16="http://schemas.microsoft.com/office/drawing/2014/main" id="{C1E6C94A-44B5-46F4-9534-FA1B5E3EEEEB}"/>
              </a:ext>
            </a:extLst>
          </p:cNvPr>
          <p:cNvSpPr txBox="1"/>
          <p:nvPr/>
        </p:nvSpPr>
        <p:spPr>
          <a:xfrm>
            <a:off x="5342904" y="5472954"/>
            <a:ext cx="32598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solidFill>
                  <a:srgbClr val="00B050"/>
                </a:solidFill>
                <a:latin typeface="CMR10"/>
              </a:rPr>
              <a:t>Gen. (real) scalar field equation</a:t>
            </a:r>
            <a:endParaRPr lang="th-TH" b="1" dirty="0">
              <a:solidFill>
                <a:srgbClr val="00B05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C1A09A-0116-8574-FAF6-498A1FD20665}"/>
              </a:ext>
            </a:extLst>
          </p:cNvPr>
          <p:cNvSpPr txBox="1"/>
          <p:nvPr/>
        </p:nvSpPr>
        <p:spPr>
          <a:xfrm>
            <a:off x="42204" y="1968611"/>
            <a:ext cx="463235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indent="-2667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10498B"/>
                </a:solidFill>
              </a:rPr>
              <a:t>Their dynamics can be described by Lagrangian formulation</a:t>
            </a:r>
            <a:endParaRPr lang="th-TH" sz="3200" b="1" dirty="0">
              <a:solidFill>
                <a:srgbClr val="1049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1491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00"/>
                            </p:stCondLst>
                            <p:childTnLst>
                              <p:par>
                                <p:cTn id="9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1" grpId="0" animBg="1"/>
      <p:bldP spid="14" grpId="0"/>
      <p:bldP spid="15" grpId="0" animBg="1"/>
      <p:bldP spid="19" grpId="0"/>
      <p:bldP spid="20" grpId="0"/>
      <p:bldP spid="21" grpId="0"/>
      <p:bldP spid="26" grpId="0"/>
      <p:bldP spid="27" grpId="0" animBg="1"/>
      <p:bldP spid="28" grpId="0"/>
      <p:bldP spid="29" grpId="0"/>
      <p:bldP spid="30" grpId="0" animBg="1"/>
      <p:bldP spid="34" grpId="0"/>
      <p:bldP spid="35" grpId="0" animBg="1"/>
      <p:bldP spid="36" grpId="0" animBg="1"/>
      <p:bldP spid="39" grpId="0"/>
      <p:bldP spid="40" grpId="0"/>
      <p:bldP spid="41" grpId="0" animBg="1"/>
      <p:bldP spid="43" grpId="0"/>
      <p:bldP spid="44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84BDDB-B158-FB4A-BCAE-7B2E6D4F0B6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Dynamics of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8B7A4F5A-8912-D7A3-AEE0-73D1C3333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17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1126912-20F1-A926-1D5F-1FE5392AD1D1}"/>
              </a:ext>
            </a:extLst>
          </p:cNvPr>
          <p:cNvSpPr txBox="1"/>
          <p:nvPr/>
        </p:nvSpPr>
        <p:spPr>
          <a:xfrm>
            <a:off x="323557" y="1495376"/>
            <a:ext cx="1154488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As in CM, </a:t>
            </a:r>
            <a:r>
              <a:rPr lang="en-US" sz="32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Lagrangian formulation also gives conserved quantities</a:t>
            </a:r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through the symmetry of the Lagrangian densities (besides the Euler-Lagrange field equations)</a:t>
            </a:r>
            <a:endParaRPr lang="th-TH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18B73FE-7B26-E2FF-3619-7213A6A0A89B}"/>
                  </a:ext>
                </a:extLst>
              </p:cNvPr>
              <p:cNvSpPr txBox="1"/>
              <p:nvPr/>
            </p:nvSpPr>
            <p:spPr>
              <a:xfrm>
                <a:off x="2532186" y="2736400"/>
                <a:ext cx="6934924" cy="40094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 i="0" u="none" strike="noStrike" baseline="0" dirty="0">
                    <a:latin typeface="CMR10"/>
                  </a:rPr>
                  <a:t>For general infinitesimal trans.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p>
                    </m:sSup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endParaRPr lang="th-TH" sz="2000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018B73FE-7B26-E2FF-3619-7213A6A0A8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2186" y="2736400"/>
                <a:ext cx="6934924" cy="400944"/>
              </a:xfrm>
              <a:prstGeom prst="rect">
                <a:avLst/>
              </a:prstGeom>
              <a:blipFill>
                <a:blip r:embed="rId3"/>
                <a:stretch>
                  <a:fillRect t="-15152" b="-1969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Box 54">
            <a:extLst>
              <a:ext uri="{FF2B5EF4-FFF2-40B4-BE49-F238E27FC236}">
                <a16:creationId xmlns:a16="http://schemas.microsoft.com/office/drawing/2014/main" id="{AFB05C7E-1654-C9F3-03D2-F6D45A44492A}"/>
              </a:ext>
            </a:extLst>
          </p:cNvPr>
          <p:cNvSpPr txBox="1"/>
          <p:nvPr/>
        </p:nvSpPr>
        <p:spPr>
          <a:xfrm>
            <a:off x="332689" y="3336601"/>
            <a:ext cx="115978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800" b="1" i="0" u="none" strike="noStrike" baseline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If the theory has a symmetry under this trans., then </a:t>
            </a:r>
            <a:r>
              <a:rPr lang="en-US" sz="2800" b="1" i="0" u="sng" strike="noStrike" baseline="0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the action is invariant</a:t>
            </a:r>
            <a:r>
              <a:rPr lang="en-US" sz="2800" b="1" i="0" strike="noStrike" baseline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,</a:t>
            </a:r>
            <a:r>
              <a:rPr lang="en-US" sz="2800" b="1" i="0" u="none" strike="noStrike" baseline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2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591028B-B970-18B8-068F-120653390FE1}"/>
                  </a:ext>
                </a:extLst>
              </p:cNvPr>
              <p:cNvSpPr txBox="1"/>
              <p:nvPr/>
            </p:nvSpPr>
            <p:spPr>
              <a:xfrm>
                <a:off x="8774148" y="3394321"/>
                <a:ext cx="2189872" cy="400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n w="0"/>
                          <a:solidFill>
                            <a:srgbClr val="FF00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2000" b="0" i="1" smtClean="0">
                          <a:ln w="0"/>
                          <a:solidFill>
                            <a:srgbClr val="FF00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sz="2000" b="0" i="1" smtClean="0">
                          <a:ln w="0"/>
                          <a:solidFill>
                            <a:srgbClr val="FF00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2000" i="1">
                          <a:ln w="0"/>
                          <a:solidFill>
                            <a:srgbClr val="FF00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p>
                        <m:sSupPr>
                          <m:ctrlPr>
                            <a:rPr lang="en-US" sz="2000" b="0" i="1" smtClean="0">
                              <a:ln w="0"/>
                              <a:solidFill>
                                <a:srgbClr val="FF000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ln w="0"/>
                              <a:solidFill>
                                <a:srgbClr val="FF000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p>
                          <m:r>
                            <a:rPr lang="en-US" sz="2000" b="0" i="1" smtClean="0">
                              <a:ln w="0"/>
                              <a:solidFill>
                                <a:srgbClr val="FF000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p>
                      </m:sSup>
                      <m:r>
                        <a:rPr lang="en-US" sz="2000" b="0" i="1" smtClean="0">
                          <a:ln w="0"/>
                          <a:solidFill>
                            <a:srgbClr val="FF00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th-TH" sz="2000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591028B-B970-18B8-068F-120653390F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4148" y="3394321"/>
                <a:ext cx="2189872" cy="400944"/>
              </a:xfrm>
              <a:prstGeom prst="rect">
                <a:avLst/>
              </a:prstGeom>
              <a:blipFill>
                <a:blip r:embed="rId4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5F525099-7DCC-B4B5-4806-CBBD2EDF8E1C}"/>
                  </a:ext>
                </a:extLst>
              </p:cNvPr>
              <p:cNvSpPr txBox="1"/>
              <p:nvPr/>
            </p:nvSpPr>
            <p:spPr>
              <a:xfrm>
                <a:off x="3587263" y="4459040"/>
                <a:ext cx="5017474" cy="5125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p>
                      </m:sSup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Sup>
                        <m:sSubSupPr>
                          <m:ctrlP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</m:oMath>
                  </m:oMathPara>
                </a14:m>
                <a:endParaRPr lang="th-TH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5F525099-7DCC-B4B5-4806-CBBD2EDF8E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7263" y="4459040"/>
                <a:ext cx="5017474" cy="512513"/>
              </a:xfrm>
              <a:prstGeom prst="rect">
                <a:avLst/>
              </a:prstGeom>
              <a:blipFill>
                <a:blip r:embed="rId5"/>
                <a:stretch>
                  <a:fillRect b="-1176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E6B8370F-B559-D070-A86F-11A811800BFC}"/>
              </a:ext>
            </a:extLst>
          </p:cNvPr>
          <p:cNvSpPr/>
          <p:nvPr/>
        </p:nvSpPr>
        <p:spPr>
          <a:xfrm>
            <a:off x="1064212" y="5114278"/>
            <a:ext cx="10094985" cy="158896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7D62FB95-09E4-D515-4C51-332F21097B92}"/>
                  </a:ext>
                </a:extLst>
              </p:cNvPr>
              <p:cNvSpPr txBox="1"/>
              <p:nvPr/>
            </p:nvSpPr>
            <p:spPr>
              <a:xfrm>
                <a:off x="6020255" y="5243578"/>
                <a:ext cx="3845575" cy="9278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d>
                            <m:dPr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den>
                      </m:f>
                      <m:sSub>
                        <m:sSubPr>
                          <m:ctrlPr>
                            <a:rPr lang="el-GR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𝛥</m:t>
                          </m:r>
                        </m:e>
                        <m:sub>
                          <m:r>
                            <a:rPr lang="el-GR" sz="2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l-GR" sz="2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7D62FB95-09E4-D515-4C51-332F21097B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0255" y="5243578"/>
                <a:ext cx="3845575" cy="9278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Box 63">
            <a:extLst>
              <a:ext uri="{FF2B5EF4-FFF2-40B4-BE49-F238E27FC236}">
                <a16:creationId xmlns:a16="http://schemas.microsoft.com/office/drawing/2014/main" id="{3BA01141-4102-9A6D-748D-B9C3DE519DDE}"/>
              </a:ext>
            </a:extLst>
          </p:cNvPr>
          <p:cNvSpPr txBox="1"/>
          <p:nvPr/>
        </p:nvSpPr>
        <p:spPr>
          <a:xfrm>
            <a:off x="1248508" y="5286283"/>
            <a:ext cx="48709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The quantity called </a:t>
            </a:r>
            <a:r>
              <a:rPr lang="en-US" sz="2400" dirty="0">
                <a:solidFill>
                  <a:srgbClr val="0070C0"/>
                </a:solidFill>
              </a:rPr>
              <a:t>Noether current</a:t>
            </a:r>
            <a:endParaRPr lang="th-TH" sz="24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8C8D988C-2229-B80A-4004-54031D16E18E}"/>
                  </a:ext>
                </a:extLst>
              </p:cNvPr>
              <p:cNvSpPr txBox="1"/>
              <p:nvPr/>
            </p:nvSpPr>
            <p:spPr>
              <a:xfrm>
                <a:off x="1248508" y="6277876"/>
                <a:ext cx="9910689" cy="4424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0" i="0" u="none" strike="noStrike" baseline="0" dirty="0">
                    <a:latin typeface="Times-Roman"/>
                  </a:rPr>
                  <a:t>is a conserved current, by which we mean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u="none" strike="noStrike" baseline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u="none" strike="noStrike" baseline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sz="2000" b="0" i="1" u="none" strike="noStrike" baseline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Sup>
                      <m:sSubSupPr>
                        <m:ctrlP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  <m:r>
                      <a:rPr lang="en-US" sz="2000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0" i="0" u="none" strike="noStrike" baseline="0" dirty="0">
                    <a:latin typeface="Times-Roman"/>
                  </a:rPr>
                  <a:t>for all solutions of the field</a:t>
                </a:r>
                <a:r>
                  <a:rPr lang="en-US" sz="2000" b="0" i="0" u="none" strike="noStrike" dirty="0">
                    <a:latin typeface="Times-Roman"/>
                  </a:rPr>
                  <a:t> </a:t>
                </a:r>
                <a:r>
                  <a:rPr lang="en-US" sz="2000" b="0" i="0" u="none" strike="noStrike" baseline="0" dirty="0">
                    <a:latin typeface="Times-Roman"/>
                  </a:rPr>
                  <a:t>equations</a:t>
                </a:r>
                <a:endParaRPr lang="th-TH" sz="2000" dirty="0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8C8D988C-2229-B80A-4004-54031D16E1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8508" y="6277876"/>
                <a:ext cx="9910689" cy="442429"/>
              </a:xfrm>
              <a:prstGeom prst="rect">
                <a:avLst/>
              </a:prstGeom>
              <a:blipFill>
                <a:blip r:embed="rId7"/>
                <a:stretch>
                  <a:fillRect l="-677" t="-8333" b="-15278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9448DB17-C086-D628-79D7-B68BEF6D5C72}"/>
                  </a:ext>
                </a:extLst>
              </p:cNvPr>
              <p:cNvSpPr txBox="1"/>
              <p:nvPr/>
            </p:nvSpPr>
            <p:spPr>
              <a:xfrm rot="21349050">
                <a:off x="7753323" y="4263261"/>
                <a:ext cx="4670641" cy="7377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 u="sng" dirty="0">
                    <a:solidFill>
                      <a:srgbClr val="7030A0"/>
                    </a:solidFill>
                  </a:rPr>
                  <a:t>In cases that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u="sng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 u="sng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000" i="1" u="sng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n-US" sz="2000" i="1" u="sng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  <m:r>
                      <a:rPr lang="en-US" sz="2000" b="0" i="1" u="sng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000" b="1" u="sng" dirty="0">
                    <a:solidFill>
                      <a:srgbClr val="7030A0"/>
                    </a:solidFill>
                  </a:rPr>
                  <a:t>, the Lagrangian density is invariant under the trans.</a:t>
                </a:r>
                <a:endParaRPr lang="th-TH" sz="2000" b="1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9448DB17-C086-D628-79D7-B68BEF6D5C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349050">
                <a:off x="7753323" y="4263261"/>
                <a:ext cx="4670641" cy="737702"/>
              </a:xfrm>
              <a:prstGeom prst="rect">
                <a:avLst/>
              </a:prstGeom>
              <a:blipFill>
                <a:blip r:embed="rId8"/>
                <a:stretch>
                  <a:fillRect b="-4494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118386E9-953D-90ED-1371-1E171EE067C0}"/>
              </a:ext>
            </a:extLst>
          </p:cNvPr>
          <p:cNvSpPr txBox="1"/>
          <p:nvPr/>
        </p:nvSpPr>
        <p:spPr>
          <a:xfrm>
            <a:off x="332689" y="3912314"/>
            <a:ext cx="115978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800" b="1" i="0" u="none" strike="noStrike" baseline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and the variation of the Lagrangian density is </a:t>
            </a:r>
            <a:r>
              <a:rPr lang="en-US" sz="2800" b="1" i="0" u="none" strike="noStrike" baseline="0" dirty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an explicit total derivative</a:t>
            </a:r>
            <a:r>
              <a:rPr lang="en-US" sz="2800" b="1" i="0" u="none" strike="noStrike" baseline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, i.e.</a:t>
            </a:r>
            <a:endParaRPr lang="th-TH" sz="2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407931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5" grpId="0"/>
      <p:bldP spid="60" grpId="0"/>
      <p:bldP spid="61" grpId="0" animBg="1"/>
      <p:bldP spid="62" grpId="0" animBg="1"/>
      <p:bldP spid="63" grpId="0"/>
      <p:bldP spid="64" grpId="0"/>
      <p:bldP spid="71" grpId="0"/>
      <p:bldP spid="7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53ACD53-4D99-CC49-F81A-13A714B5BC9B}"/>
              </a:ext>
            </a:extLst>
          </p:cNvPr>
          <p:cNvSpPr/>
          <p:nvPr/>
        </p:nvSpPr>
        <p:spPr>
          <a:xfrm>
            <a:off x="655321" y="3955204"/>
            <a:ext cx="10826508" cy="2121022"/>
          </a:xfrm>
          <a:prstGeom prst="roundRect">
            <a:avLst/>
          </a:prstGeom>
          <a:solidFill>
            <a:srgbClr val="FCEEE4"/>
          </a:solidFill>
          <a:ln w="57150"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84BDDB-B158-FB4A-BCAE-7B2E6D4F0B6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Dynamics of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8B7A4F5A-8912-D7A3-AEE0-73D1C3333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18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2E87304-333D-07E6-EAD9-30BD321EEA73}"/>
                  </a:ext>
                </a:extLst>
              </p:cNvPr>
              <p:cNvSpPr txBox="1"/>
              <p:nvPr/>
            </p:nvSpPr>
            <p:spPr>
              <a:xfrm>
                <a:off x="726585" y="4082196"/>
                <a:ext cx="10696158" cy="18158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800" b="1" i="0" u="none" strike="noStrike" baseline="0" dirty="0">
                    <a:solidFill>
                      <a:srgbClr val="000000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For each conserved current one can define an integrated </a:t>
                </a:r>
                <a:r>
                  <a:rPr lang="en-US" sz="2800" b="1" i="0" u="sng" strike="noStrike" baseline="0" dirty="0">
                    <a:solidFill>
                      <a:srgbClr val="7030A0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Noether charge</a:t>
                </a:r>
                <a:r>
                  <a:rPr lang="en-US" sz="2800" b="1" i="0" u="none" strike="noStrike" baseline="0" dirty="0">
                    <a:solidFill>
                      <a:srgbClr val="000000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, </a:t>
                </a:r>
              </a:p>
              <a:p>
                <a:pPr algn="l"/>
                <a:endParaRPr lang="en-US" sz="2800" b="1" dirty="0">
                  <a:solidFill>
                    <a:srgbClr val="000000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  <a:p>
                <a:pPr algn="l"/>
                <a:endParaRPr lang="en-US" sz="2800" b="1" i="0" u="none" strike="noStrike" baseline="0" dirty="0">
                  <a:solidFill>
                    <a:srgbClr val="000000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  <a:p>
                <a:r>
                  <a:rPr lang="en-US" sz="2800" b="1" i="0" u="none" strike="noStrike" baseline="0" dirty="0">
                    <a:solidFill>
                      <a:srgbClr val="000000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which is a constant of the motion, i.e. independent of time: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en-US" sz="20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sSub>
                      <m:sSubPr>
                        <m:ctrlPr>
                          <a:rPr lang="en-US" sz="2000" i="1" dirty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 dirty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2000" b="0" i="1" dirty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sz="2000" b="0" i="1" dirty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dirty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sz="2000" b="0" i="1" dirty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acc>
                          <m:accPr>
                            <m:chr m:val="⃗"/>
                            <m:ctrlPr>
                              <a:rPr lang="en-US" sz="2000" b="0" i="1" dirty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dirty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US" sz="20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2000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000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  <m:sup>
                            <m:r>
                              <a:rPr lang="en-US" sz="2000" b="0" i="1" dirty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</m:e>
                    </m:nary>
                    <m:r>
                      <a:rPr lang="en-US" sz="2000" b="0" i="1" dirty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800" b="1" i="0" u="none" strike="noStrike" baseline="0" dirty="0">
                    <a:solidFill>
                      <a:srgbClr val="000000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.</a:t>
                </a:r>
                <a:endParaRPr lang="th-TH" sz="2800" b="1" dirty="0"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2E87304-333D-07E6-EAD9-30BD321EEA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585" y="4082196"/>
                <a:ext cx="10696158" cy="1815882"/>
              </a:xfrm>
              <a:prstGeom prst="rect">
                <a:avLst/>
              </a:prstGeom>
              <a:blipFill>
                <a:blip r:embed="rId5"/>
                <a:stretch>
                  <a:fillRect l="-1140" t="-3691" b="-4698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519BA45-7255-8CC6-3B67-35F387307A4E}"/>
                  </a:ext>
                </a:extLst>
              </p:cNvPr>
              <p:cNvSpPr txBox="1"/>
              <p:nvPr/>
            </p:nvSpPr>
            <p:spPr>
              <a:xfrm>
                <a:off x="4961722" y="4531506"/>
                <a:ext cx="2268556" cy="10610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4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2400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  <m:sup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519BA45-7255-8CC6-3B67-35F387307A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1722" y="4531506"/>
                <a:ext cx="2268556" cy="106106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Arrow: Down 7">
            <a:extLst>
              <a:ext uri="{FF2B5EF4-FFF2-40B4-BE49-F238E27FC236}">
                <a16:creationId xmlns:a16="http://schemas.microsoft.com/office/drawing/2014/main" id="{985E73C8-72F3-1F40-D9E5-A1E0DC3F219A}"/>
              </a:ext>
            </a:extLst>
          </p:cNvPr>
          <p:cNvSpPr/>
          <p:nvPr/>
        </p:nvSpPr>
        <p:spPr>
          <a:xfrm>
            <a:off x="5576204" y="3243090"/>
            <a:ext cx="984741" cy="52992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B7F8D77-734E-C844-8270-A33920D48116}"/>
              </a:ext>
            </a:extLst>
          </p:cNvPr>
          <p:cNvSpPr/>
          <p:nvPr/>
        </p:nvSpPr>
        <p:spPr>
          <a:xfrm>
            <a:off x="1045249" y="1512901"/>
            <a:ext cx="10094985" cy="158896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A81B50C-255E-3B3B-AD4B-56B6C26D479F}"/>
                  </a:ext>
                </a:extLst>
              </p:cNvPr>
              <p:cNvSpPr txBox="1"/>
              <p:nvPr/>
            </p:nvSpPr>
            <p:spPr>
              <a:xfrm>
                <a:off x="6001292" y="1642201"/>
                <a:ext cx="3845575" cy="9278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d>
                            <m:dPr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den>
                      </m:f>
                      <m:sSub>
                        <m:sSubPr>
                          <m:ctrlPr>
                            <a:rPr lang="el-GR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𝛥</m:t>
                          </m:r>
                        </m:e>
                        <m:sub>
                          <m:r>
                            <a:rPr lang="el-GR" sz="2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l-GR" sz="2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A81B50C-255E-3B3B-AD4B-56B6C26D47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1292" y="1642201"/>
                <a:ext cx="3845575" cy="92788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1A8E6936-9CE6-E8B1-36F5-DF6570439F5A}"/>
              </a:ext>
            </a:extLst>
          </p:cNvPr>
          <p:cNvSpPr txBox="1"/>
          <p:nvPr/>
        </p:nvSpPr>
        <p:spPr>
          <a:xfrm>
            <a:off x="1229545" y="1684906"/>
            <a:ext cx="48709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The quantity called </a:t>
            </a:r>
            <a:r>
              <a:rPr lang="en-US" sz="2400" dirty="0">
                <a:solidFill>
                  <a:srgbClr val="0070C0"/>
                </a:solidFill>
              </a:rPr>
              <a:t>Noether current</a:t>
            </a:r>
            <a:endParaRPr lang="th-TH" sz="24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93EA3D3-C005-BA03-DC5E-281B4503298A}"/>
                  </a:ext>
                </a:extLst>
              </p:cNvPr>
              <p:cNvSpPr txBox="1"/>
              <p:nvPr/>
            </p:nvSpPr>
            <p:spPr>
              <a:xfrm>
                <a:off x="1229545" y="2676499"/>
                <a:ext cx="9910689" cy="4424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0" i="0" u="none" strike="noStrike" baseline="0" dirty="0">
                    <a:latin typeface="Times-Roman"/>
                  </a:rPr>
                  <a:t>is a conserved current, by which we mean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u="none" strike="noStrike" baseline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u="none" strike="noStrike" baseline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sz="2000" b="0" i="1" u="none" strike="noStrike" baseline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Sup>
                      <m:sSubSupPr>
                        <m:ctrlP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b>
                      <m:sup>
                        <m: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  <m:r>
                      <a:rPr lang="en-US" sz="2000" b="0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0" i="0" u="none" strike="noStrike" baseline="0" dirty="0">
                    <a:latin typeface="Times-Roman"/>
                  </a:rPr>
                  <a:t>for all solutions of the field</a:t>
                </a:r>
                <a:r>
                  <a:rPr lang="en-US" sz="2000" b="0" i="0" u="none" strike="noStrike" dirty="0">
                    <a:latin typeface="Times-Roman"/>
                  </a:rPr>
                  <a:t> </a:t>
                </a:r>
                <a:r>
                  <a:rPr lang="en-US" sz="2000" b="0" i="0" u="none" strike="noStrike" baseline="0" dirty="0">
                    <a:latin typeface="Times-Roman"/>
                  </a:rPr>
                  <a:t>equations</a:t>
                </a:r>
                <a:endParaRPr lang="th-TH" sz="2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93EA3D3-C005-BA03-DC5E-281B450329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545" y="2676499"/>
                <a:ext cx="9910689" cy="442429"/>
              </a:xfrm>
              <a:prstGeom prst="rect">
                <a:avLst/>
              </a:prstGeom>
              <a:blipFill>
                <a:blip r:embed="rId8"/>
                <a:stretch>
                  <a:fillRect l="-677" t="-6849" b="-1369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52535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5" grpId="0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peech Bubble: Oval 20">
            <a:extLst>
              <a:ext uri="{FF2B5EF4-FFF2-40B4-BE49-F238E27FC236}">
                <a16:creationId xmlns:a16="http://schemas.microsoft.com/office/drawing/2014/main" id="{8AC85B83-FD29-17F7-F7CD-E4AC1D2B44FA}"/>
              </a:ext>
            </a:extLst>
          </p:cNvPr>
          <p:cNvSpPr/>
          <p:nvPr/>
        </p:nvSpPr>
        <p:spPr>
          <a:xfrm>
            <a:off x="10113076" y="1249665"/>
            <a:ext cx="1380801" cy="863327"/>
          </a:xfrm>
          <a:prstGeom prst="wedgeEllipseCallout">
            <a:avLst>
              <a:gd name="adj1" fmla="val -9028"/>
              <a:gd name="adj2" fmla="val 6553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84BDDB-B158-FB4A-BCAE-7B2E6D4F0B6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Dynamics of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8B7A4F5A-8912-D7A3-AEE0-73D1C3333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19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530B06-330B-FE93-D4EE-EEED58153CCC}"/>
                  </a:ext>
                </a:extLst>
              </p:cNvPr>
              <p:cNvSpPr txBox="1"/>
              <p:nvPr/>
            </p:nvSpPr>
            <p:spPr>
              <a:xfrm>
                <a:off x="323557" y="1495376"/>
                <a:ext cx="11544886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Ex1. spacetime translation:	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  <m:t>𝑥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2400" b="0" i="1"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  <m:t>𝑥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  <m:t>′</m:t>
                        </m:r>
                      </m:e>
                      <m:sup>
                        <m:r>
                          <a:rPr lang="en-US" sz="24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2400" b="0" i="1"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  <m:t>𝑥</m:t>
                        </m:r>
                      </m:e>
                      <m:sup>
                        <m:r>
                          <a:rPr lang="en-US" sz="24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+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  <m:t>𝑎</m:t>
                        </m:r>
                      </m:e>
                      <m:sup>
                        <m:r>
                          <a:rPr lang="en-US" sz="24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</m:t>
                        </m:r>
                      </m:sup>
                    </m:sSup>
                  </m:oMath>
                </a14:m>
                <a:endParaRPr lang="th-TH" sz="32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530B06-330B-FE93-D4EE-EEED58153C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57" y="1495376"/>
                <a:ext cx="11544886" cy="584775"/>
              </a:xfrm>
              <a:prstGeom prst="rect">
                <a:avLst/>
              </a:prstGeom>
              <a:blipFill>
                <a:blip r:embed="rId3"/>
                <a:stretch>
                  <a:fillRect l="-1320" t="-13542" b="-3333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9A399F6F-603F-A2AD-CEC2-B6000B371917}"/>
              </a:ext>
            </a:extLst>
          </p:cNvPr>
          <p:cNvSpPr txBox="1"/>
          <p:nvPr/>
        </p:nvSpPr>
        <p:spPr>
          <a:xfrm>
            <a:off x="6874109" y="1126044"/>
            <a:ext cx="27341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582592"/>
                </a:solidFill>
                <a:latin typeface="CMR10"/>
              </a:rPr>
              <a:t>a small constant</a:t>
            </a:r>
            <a:r>
              <a:rPr lang="en-US" sz="1800" b="0" i="0" u="none" strike="noStrike" dirty="0">
                <a:solidFill>
                  <a:srgbClr val="582592"/>
                </a:solidFill>
                <a:latin typeface="CMR10"/>
              </a:rPr>
              <a:t> </a:t>
            </a:r>
            <a:r>
              <a:rPr lang="en-US" sz="1800" b="0" i="0" u="none" strike="noStrike" baseline="0" dirty="0">
                <a:solidFill>
                  <a:srgbClr val="582592"/>
                </a:solidFill>
                <a:latin typeface="CMR10"/>
              </a:rPr>
              <a:t>4-vector</a:t>
            </a:r>
            <a:endParaRPr lang="th-TH" dirty="0">
              <a:solidFill>
                <a:srgbClr val="582592"/>
              </a:solidFill>
            </a:endParaRPr>
          </a:p>
        </p:txBody>
      </p:sp>
      <p:cxnSp>
        <p:nvCxnSpPr>
          <p:cNvPr id="12" name="Connector: Curved 11">
            <a:extLst>
              <a:ext uri="{FF2B5EF4-FFF2-40B4-BE49-F238E27FC236}">
                <a16:creationId xmlns:a16="http://schemas.microsoft.com/office/drawing/2014/main" id="{3D1B4582-4BCE-12DA-370B-FD0E6D6A2BF4}"/>
              </a:ext>
            </a:extLst>
          </p:cNvPr>
          <p:cNvCxnSpPr>
            <a:cxnSpLocks/>
          </p:cNvCxnSpPr>
          <p:nvPr/>
        </p:nvCxnSpPr>
        <p:spPr>
          <a:xfrm rot="10800000" flipV="1">
            <a:off x="6610649" y="1341246"/>
            <a:ext cx="263460" cy="277121"/>
          </a:xfrm>
          <a:prstGeom prst="curvedConnector2">
            <a:avLst/>
          </a:prstGeom>
          <a:ln w="28575">
            <a:solidFill>
              <a:srgbClr val="5825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F527151-0FA0-8EBB-500E-95B02BE29489}"/>
                  </a:ext>
                </a:extLst>
              </p:cNvPr>
              <p:cNvSpPr txBox="1"/>
              <p:nvPr/>
            </p:nvSpPr>
            <p:spPr>
              <a:xfrm>
                <a:off x="969936" y="2174037"/>
                <a:ext cx="11544886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under whish the scalar field transforms as  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→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′(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𝑎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)=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)+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  <m:t>𝑎</m:t>
                        </m:r>
                      </m:e>
                      <m:sup>
                        <m:r>
                          <a:rPr lang="en-US" sz="24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𝜕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𝜙</m:t>
                    </m:r>
                  </m:oMath>
                </a14:m>
                <a:endParaRPr lang="th-TH" sz="32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F527151-0FA0-8EBB-500E-95B02BE294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936" y="2174037"/>
                <a:ext cx="11544886" cy="584775"/>
              </a:xfrm>
              <a:prstGeom prst="rect">
                <a:avLst/>
              </a:prstGeom>
              <a:blipFill>
                <a:blip r:embed="rId4"/>
                <a:stretch>
                  <a:fillRect l="-1320" t="-13542" b="-3333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42E5F92C-4BB7-141D-998E-BF49FC6D4B12}"/>
              </a:ext>
            </a:extLst>
          </p:cNvPr>
          <p:cNvSpPr txBox="1"/>
          <p:nvPr/>
        </p:nvSpPr>
        <p:spPr>
          <a:xfrm>
            <a:off x="8737392" y="1942428"/>
            <a:ext cx="19118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B050"/>
                </a:solidFill>
                <a:latin typeface="CMR10"/>
              </a:rPr>
              <a:t>Taylor’s theorem</a:t>
            </a:r>
            <a:endParaRPr lang="th-TH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50842EA-2420-CFE2-4064-8A2D1E14EA55}"/>
                  </a:ext>
                </a:extLst>
              </p:cNvPr>
              <p:cNvSpPr txBox="1"/>
              <p:nvPr/>
            </p:nvSpPr>
            <p:spPr>
              <a:xfrm>
                <a:off x="385689" y="2775825"/>
                <a:ext cx="11544886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and also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𝜕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→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𝜕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′(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𝑎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)=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𝜕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)+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  <m:t>𝑎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𝜈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𝜕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𝜕</m:t>
                        </m:r>
                      </m:e>
                      <m:sub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𝜈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𝜙</m:t>
                    </m:r>
                  </m:oMath>
                </a14:m>
                <a:endParaRPr lang="th-TH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50842EA-2420-CFE2-4064-8A2D1E14EA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689" y="2775825"/>
                <a:ext cx="11544886" cy="584775"/>
              </a:xfrm>
              <a:prstGeom prst="rect">
                <a:avLst/>
              </a:prstGeom>
              <a:blipFill>
                <a:blip r:embed="rId5"/>
                <a:stretch>
                  <a:fillRect t="-13542" b="-3333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059AE75-DC84-BA5A-77DC-66C526F23A49}"/>
                  </a:ext>
                </a:extLst>
              </p:cNvPr>
              <p:cNvSpPr txBox="1"/>
              <p:nvPr/>
            </p:nvSpPr>
            <p:spPr>
              <a:xfrm>
                <a:off x="969936" y="3471499"/>
                <a:ext cx="11544886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200" b="1" dirty="0">
                    <a:solidFill>
                      <a:srgbClr val="002060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Thus, the Lagrangian density transforms as	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ℒ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→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ℒ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′=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ℒ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+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  <m:t>𝑎</m:t>
                        </m:r>
                      </m:e>
                      <m:sup>
                        <m:r>
                          <a:rPr lang="en-US" sz="2400" b="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𝜕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</m:t>
                        </m:r>
                      </m:sub>
                    </m:sSub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ℒ</m:t>
                    </m:r>
                  </m:oMath>
                </a14:m>
                <a:endParaRPr lang="th-TH" sz="32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059AE75-DC84-BA5A-77DC-66C526F23A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936" y="3471499"/>
                <a:ext cx="11544886" cy="584775"/>
              </a:xfrm>
              <a:prstGeom prst="rect">
                <a:avLst/>
              </a:prstGeom>
              <a:blipFill>
                <a:blip r:embed="rId6"/>
                <a:stretch>
                  <a:fillRect l="-1320" t="-13542" b="-3333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DF70BB9-84DB-2C7D-F636-EA798690640B}"/>
                  </a:ext>
                </a:extLst>
              </p:cNvPr>
              <p:cNvSpPr txBox="1"/>
              <p:nvPr/>
            </p:nvSpPr>
            <p:spPr>
              <a:xfrm>
                <a:off x="4015753" y="4051166"/>
                <a:ext cx="3305906" cy="51251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sz="2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p>
                      </m:sSup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Sup>
                        <m:sSubSupPr>
                          <m:ctrlP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</m:oMath>
                  </m:oMathPara>
                </a14:m>
                <a:endParaRPr lang="th-TH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DF70BB9-84DB-2C7D-F636-EA79869064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5753" y="4051166"/>
                <a:ext cx="3305906" cy="512513"/>
              </a:xfrm>
              <a:prstGeom prst="rect">
                <a:avLst/>
              </a:prstGeom>
              <a:blipFill>
                <a:blip r:embed="rId7"/>
                <a:stretch>
                  <a:fillRect b="-119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D4E8C1ED-7EB7-3036-D9B2-3E905E1F6ACC}"/>
              </a:ext>
            </a:extLst>
          </p:cNvPr>
          <p:cNvSpPr txBox="1"/>
          <p:nvPr/>
        </p:nvSpPr>
        <p:spPr>
          <a:xfrm>
            <a:off x="1822932" y="4015036"/>
            <a:ext cx="251811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comparing with</a:t>
            </a:r>
            <a:endParaRPr lang="th-TH" sz="3200" dirty="0">
              <a:solidFill>
                <a:srgbClr val="002060"/>
              </a:solidFill>
            </a:endParaRPr>
          </a:p>
        </p:txBody>
      </p:sp>
      <p:sp>
        <p:nvSpPr>
          <p:cNvPr id="16" name="Arrow: Notched Right 15">
            <a:extLst>
              <a:ext uri="{FF2B5EF4-FFF2-40B4-BE49-F238E27FC236}">
                <a16:creationId xmlns:a16="http://schemas.microsoft.com/office/drawing/2014/main" id="{CEE0FF17-4182-3F02-67DC-642938266524}"/>
              </a:ext>
            </a:extLst>
          </p:cNvPr>
          <p:cNvSpPr/>
          <p:nvPr/>
        </p:nvSpPr>
        <p:spPr>
          <a:xfrm>
            <a:off x="7367811" y="4136427"/>
            <a:ext cx="422318" cy="341990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7304553-BD95-DEC3-36B3-D05DDD711239}"/>
                  </a:ext>
                </a:extLst>
              </p:cNvPr>
              <p:cNvSpPr txBox="1"/>
              <p:nvPr/>
            </p:nvSpPr>
            <p:spPr>
              <a:xfrm>
                <a:off x="9949402" y="1304138"/>
                <a:ext cx="1717430" cy="3700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p>
                      </m:sSup>
                      <m:r>
                        <a:rPr lang="en-US" sz="1800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𝑎</m:t>
                          </m:r>
                        </m:e>
                        <m:sup>
                          <m:r>
                            <a:rPr lang="en-US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th-TH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7304553-BD95-DEC3-36B3-D05DDD7112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9402" y="1304138"/>
                <a:ext cx="1717430" cy="37003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93E8D36-7E9D-9793-B65E-C359E3331730}"/>
                  </a:ext>
                </a:extLst>
              </p:cNvPr>
              <p:cNvSpPr txBox="1"/>
              <p:nvPr/>
            </p:nvSpPr>
            <p:spPr>
              <a:xfrm>
                <a:off x="10128738" y="1644811"/>
                <a:ext cx="1473590" cy="3916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1800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𝜕</m:t>
                          </m:r>
                        </m:e>
                        <m:sub>
                          <m:r>
                            <a:rPr lang="en-US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𝜇</m:t>
                          </m:r>
                        </m:sub>
                      </m:sSub>
                      <m:r>
                        <a:rPr lang="en-US" i="1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𝜙</m:t>
                      </m:r>
                    </m:oMath>
                  </m:oMathPara>
                </a14:m>
                <a:endParaRPr lang="th-TH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93E8D36-7E9D-9793-B65E-C359E33317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8738" y="1644811"/>
                <a:ext cx="1473590" cy="391646"/>
              </a:xfrm>
              <a:prstGeom prst="rect">
                <a:avLst/>
              </a:prstGeom>
              <a:blipFill>
                <a:blip r:embed="rId9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95A3A3-DFA4-C9F6-BB9F-CECF8EBD2594}"/>
                  </a:ext>
                </a:extLst>
              </p:cNvPr>
              <p:cNvSpPr txBox="1"/>
              <p:nvPr/>
            </p:nvSpPr>
            <p:spPr>
              <a:xfrm>
                <a:off x="8031487" y="4056914"/>
                <a:ext cx="1514378" cy="51251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</m:oMath>
                  </m:oMathPara>
                </a14:m>
                <a:endParaRPr lang="th-TH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95A3A3-DFA4-C9F6-BB9F-CECF8EBD25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1487" y="4056914"/>
                <a:ext cx="1514378" cy="512513"/>
              </a:xfrm>
              <a:prstGeom prst="rect">
                <a:avLst/>
              </a:prstGeom>
              <a:blipFill>
                <a:blip r:embed="rId10"/>
                <a:stretch>
                  <a:fillRect l="-80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D96CFFF-E826-3AC6-790C-30CA884EA5E5}"/>
                  </a:ext>
                </a:extLst>
              </p:cNvPr>
              <p:cNvSpPr txBox="1"/>
              <p:nvPr/>
            </p:nvSpPr>
            <p:spPr>
              <a:xfrm>
                <a:off x="9843880" y="4158056"/>
                <a:ext cx="1911851" cy="3700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0" i="0" u="none" strike="noStrike" baseline="0" dirty="0">
                    <a:solidFill>
                      <a:srgbClr val="00B050"/>
                    </a:solidFill>
                    <a:latin typeface="CMR10"/>
                  </a:rPr>
                  <a:t>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p>
                    </m:sSup>
                    <m:r>
                      <a:rPr lang="en-US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  <m:t>𝑎</m:t>
                        </m:r>
                      </m:e>
                      <m:sup>
                        <m:r>
                          <a:rPr lang="en-US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𝜈</m:t>
                        </m:r>
                      </m:sup>
                    </m:sSup>
                  </m:oMath>
                </a14:m>
                <a:r>
                  <a:rPr lang="en-US" sz="1800" b="0" i="0" u="none" strike="noStrike" baseline="0" dirty="0">
                    <a:solidFill>
                      <a:srgbClr val="00B050"/>
                    </a:solidFill>
                    <a:latin typeface="CMR10"/>
                  </a:rPr>
                  <a:t> </a:t>
                </a:r>
                <a:endParaRPr lang="th-TH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D96CFFF-E826-3AC6-790C-30CA884EA5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3880" y="4158056"/>
                <a:ext cx="1911851" cy="370038"/>
              </a:xfrm>
              <a:prstGeom prst="rect">
                <a:avLst/>
              </a:prstGeom>
              <a:blipFill>
                <a:blip r:embed="rId11"/>
                <a:stretch>
                  <a:fillRect l="-2875" t="-13115" b="-19672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D4322C3-5C49-9F72-D222-A31924A1B68F}"/>
              </a:ext>
            </a:extLst>
          </p:cNvPr>
          <p:cNvSpPr/>
          <p:nvPr/>
        </p:nvSpPr>
        <p:spPr>
          <a:xfrm>
            <a:off x="1050144" y="4778104"/>
            <a:ext cx="10094985" cy="191817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D3FF21E-7BDA-3C04-AF03-58446F0D39B6}"/>
              </a:ext>
            </a:extLst>
          </p:cNvPr>
          <p:cNvSpPr txBox="1"/>
          <p:nvPr/>
        </p:nvSpPr>
        <p:spPr>
          <a:xfrm>
            <a:off x="1222761" y="4889734"/>
            <a:ext cx="59041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With all these, we find the </a:t>
            </a:r>
            <a:r>
              <a:rPr lang="en-US" sz="2400" dirty="0">
                <a:solidFill>
                  <a:srgbClr val="0070C0"/>
                </a:solidFill>
              </a:rPr>
              <a:t>Noether current</a:t>
            </a:r>
            <a:endParaRPr lang="th-TH" sz="24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BFEE433-8306-4223-659F-6290B6ECA531}"/>
                  </a:ext>
                </a:extLst>
              </p:cNvPr>
              <p:cNvSpPr txBox="1"/>
              <p:nvPr/>
            </p:nvSpPr>
            <p:spPr>
              <a:xfrm>
                <a:off x="4035755" y="5279415"/>
                <a:ext cx="4123762" cy="9278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  <m:sub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d>
                            <m:dPr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den>
                      </m:f>
                      <m:sSub>
                        <m:sSubPr>
                          <m:ctrlPr>
                            <a:rPr lang="el-GR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l-GR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l-GR" sz="2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r>
                        <a:rPr lang="en-US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BFEE433-8306-4223-659F-6290B6ECA5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5755" y="5279415"/>
                <a:ext cx="4123762" cy="927883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0A475634-5B88-8986-1CFF-943AACD24FB9}"/>
              </a:ext>
            </a:extLst>
          </p:cNvPr>
          <p:cNvSpPr txBox="1"/>
          <p:nvPr/>
        </p:nvSpPr>
        <p:spPr>
          <a:xfrm>
            <a:off x="1969188" y="6257328"/>
            <a:ext cx="79802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0" u="none" strike="noStrike" baseline="0" dirty="0">
                <a:solidFill>
                  <a:srgbClr val="C00000"/>
                </a:solidFill>
                <a:latin typeface="Times-Roman"/>
              </a:rPr>
              <a:t>which is called </a:t>
            </a:r>
            <a:r>
              <a:rPr lang="en-US" sz="2400" b="1" dirty="0">
                <a:solidFill>
                  <a:srgbClr val="C00000"/>
                </a:solidFill>
              </a:rPr>
              <a:t>energy-momentum (or stress-energy) tensor</a:t>
            </a:r>
            <a:endParaRPr lang="th-TH" sz="24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6F1E398-795F-8DAB-5BA0-40D56B9464F1}"/>
                  </a:ext>
                </a:extLst>
              </p:cNvPr>
              <p:cNvSpPr txBox="1"/>
              <p:nvPr/>
            </p:nvSpPr>
            <p:spPr>
              <a:xfrm>
                <a:off x="7367811" y="4746943"/>
                <a:ext cx="4123762" cy="7101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chemeClr val="accent2">
                        <a:lumMod val="75000"/>
                      </a:schemeClr>
                    </a:solidFill>
                  </a:rPr>
                  <a:t>Kronecker delta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  <m:r>
                      <a:rPr lang="en-US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1      </m:t>
                            </m:r>
                            <m:r>
                              <a:rPr lang="en-US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𝑓𝑜𝑟</m:t>
                            </m:r>
                            <m:r>
                              <a:rPr lang="en-US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  <m:r>
                              <a:rPr lang="en-US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e>
                            <m:r>
                              <a:rPr lang="en-US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0      </m:t>
                            </m:r>
                            <m:r>
                              <a:rPr lang="en-US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𝑓𝑜𝑟</m:t>
                            </m:r>
                            <m:r>
                              <a:rPr lang="en-US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  <m:r>
                              <a:rPr lang="en-US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≠</m:t>
                            </m:r>
                            <m:r>
                              <a:rPr lang="en-US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</m:eqArr>
                      </m:e>
                    </m:d>
                  </m:oMath>
                </a14:m>
                <a:endParaRPr lang="th-TH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6F1E398-795F-8DAB-5BA0-40D56B9464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7811" y="4746943"/>
                <a:ext cx="4123762" cy="710194"/>
              </a:xfrm>
              <a:prstGeom prst="rect">
                <a:avLst/>
              </a:prstGeom>
              <a:blipFill>
                <a:blip r:embed="rId13"/>
                <a:stretch>
                  <a:fillRect l="-133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B5D6336-7AA4-FE5C-7241-24F4823BF029}"/>
              </a:ext>
            </a:extLst>
          </p:cNvPr>
          <p:cNvCxnSpPr/>
          <p:nvPr/>
        </p:nvCxnSpPr>
        <p:spPr>
          <a:xfrm flipH="1" flipV="1">
            <a:off x="9003890" y="4445955"/>
            <a:ext cx="83575" cy="51315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0DE6E78-EECC-8BEB-E788-A6D7C25846C0}"/>
              </a:ext>
            </a:extLst>
          </p:cNvPr>
          <p:cNvCxnSpPr>
            <a:cxnSpLocks/>
          </p:cNvCxnSpPr>
          <p:nvPr/>
        </p:nvCxnSpPr>
        <p:spPr>
          <a:xfrm>
            <a:off x="7528951" y="5209241"/>
            <a:ext cx="0" cy="36327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39875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500"/>
                            </p:stCondLst>
                            <p:childTnLst>
                              <p:par>
                                <p:cTn id="9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"/>
                            </p:stCondLst>
                            <p:childTnLst>
                              <p:par>
                                <p:cTn id="1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1" grpId="0"/>
      <p:bldP spid="14" grpId="0"/>
      <p:bldP spid="3" grpId="0"/>
      <p:bldP spid="5" grpId="0"/>
      <p:bldP spid="6" grpId="0"/>
      <p:bldP spid="8" grpId="0" animBg="1"/>
      <p:bldP spid="15" grpId="0"/>
      <p:bldP spid="16" grpId="0" animBg="1"/>
      <p:bldP spid="18" grpId="0"/>
      <p:bldP spid="20" grpId="0"/>
      <p:bldP spid="23" grpId="0" animBg="1"/>
      <p:bldP spid="24" grpId="0"/>
      <p:bldP spid="25" grpId="0" animBg="1"/>
      <p:bldP spid="26" grpId="0"/>
      <p:bldP spid="27" grpId="0"/>
      <p:bldP spid="28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DC2C75-EA5D-AB46-2BE8-9BBB1B32F3AE}"/>
              </a:ext>
            </a:extLst>
          </p:cNvPr>
          <p:cNvSpPr txBox="1"/>
          <p:nvPr/>
        </p:nvSpPr>
        <p:spPr>
          <a:xfrm>
            <a:off x="911087" y="1680709"/>
            <a:ext cx="4131231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1. What is Field?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9932D4-B1D6-FD09-BB32-D227D6F0A7EB}"/>
              </a:ext>
            </a:extLst>
          </p:cNvPr>
          <p:cNvSpPr txBox="1"/>
          <p:nvPr/>
        </p:nvSpPr>
        <p:spPr>
          <a:xfrm>
            <a:off x="911086" y="2804340"/>
            <a:ext cx="6452464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2. What is </a:t>
            </a:r>
            <a:r>
              <a:rPr lang="en-US" sz="54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Field?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6432B1-B034-4096-3438-7BAE410C1D7E}"/>
              </a:ext>
            </a:extLst>
          </p:cNvPr>
          <p:cNvSpPr txBox="1"/>
          <p:nvPr/>
        </p:nvSpPr>
        <p:spPr>
          <a:xfrm>
            <a:off x="911086" y="5047899"/>
            <a:ext cx="11160164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4. What are </a:t>
            </a:r>
            <a:r>
              <a:rPr lang="en-US" sz="54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Fields </a:t>
            </a:r>
            <a:r>
              <a:rPr lang="en-US" sz="5400" b="1" dirty="0">
                <a:solidFill>
                  <a:srgbClr val="4F2A7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in</a:t>
            </a:r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5400" b="1" dirty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Curved</a:t>
            </a:r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5400" b="1" dirty="0">
                <a:solidFill>
                  <a:schemeClr val="accent1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Spacetime</a:t>
            </a:r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?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2575A663-BC1A-8ED1-F87B-CED98F3D7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9913" y="6331149"/>
            <a:ext cx="310662" cy="365125"/>
          </a:xfrm>
          <a:custGeom>
            <a:avLst/>
            <a:gdLst>
              <a:gd name="connsiteX0" fmla="*/ 0 w 310662"/>
              <a:gd name="connsiteY0" fmla="*/ 0 h 365125"/>
              <a:gd name="connsiteX1" fmla="*/ 310662 w 310662"/>
              <a:gd name="connsiteY1" fmla="*/ 0 h 365125"/>
              <a:gd name="connsiteX2" fmla="*/ 310662 w 310662"/>
              <a:gd name="connsiteY2" fmla="*/ 365125 h 365125"/>
              <a:gd name="connsiteX3" fmla="*/ 0 w 310662"/>
              <a:gd name="connsiteY3" fmla="*/ 365125 h 365125"/>
              <a:gd name="connsiteX4" fmla="*/ 0 w 31066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62" h="365125" fill="none" extrusionOk="0">
                <a:moveTo>
                  <a:pt x="0" y="0"/>
                </a:moveTo>
                <a:cubicBezTo>
                  <a:pt x="80803" y="-3269"/>
                  <a:pt x="201298" y="-13086"/>
                  <a:pt x="310662" y="0"/>
                </a:cubicBezTo>
                <a:cubicBezTo>
                  <a:pt x="280994" y="81840"/>
                  <a:pt x="313000" y="183209"/>
                  <a:pt x="310662" y="365125"/>
                </a:cubicBezTo>
                <a:cubicBezTo>
                  <a:pt x="168488" y="348572"/>
                  <a:pt x="151750" y="348486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310662" h="365125" stroke="0" extrusionOk="0">
                <a:moveTo>
                  <a:pt x="0" y="0"/>
                </a:moveTo>
                <a:cubicBezTo>
                  <a:pt x="63653" y="-7755"/>
                  <a:pt x="230815" y="-18930"/>
                  <a:pt x="310662" y="0"/>
                </a:cubicBezTo>
                <a:cubicBezTo>
                  <a:pt x="315030" y="38488"/>
                  <a:pt x="331602" y="321862"/>
                  <a:pt x="310662" y="365125"/>
                </a:cubicBezTo>
                <a:cubicBezTo>
                  <a:pt x="245627" y="359759"/>
                  <a:pt x="82415" y="381516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2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446462-8259-41D5-F92A-E398849F588E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Outline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2A25F3-E4A4-17A3-FACE-E05F4CE014E1}"/>
              </a:ext>
            </a:extLst>
          </p:cNvPr>
          <p:cNvSpPr txBox="1"/>
          <p:nvPr/>
        </p:nvSpPr>
        <p:spPr>
          <a:xfrm>
            <a:off x="911086" y="3924939"/>
            <a:ext cx="769286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Dynamics of </a:t>
            </a:r>
            <a:r>
              <a:rPr lang="en-US" sz="54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</a:t>
            </a:r>
            <a:endParaRPr lang="th-TH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2" name="Picture 6" descr="File:Relativistic Field Of A Wikimedia Commons, 59% OFF">
            <a:extLst>
              <a:ext uri="{FF2B5EF4-FFF2-40B4-BE49-F238E27FC236}">
                <a16:creationId xmlns:a16="http://schemas.microsoft.com/office/drawing/2014/main" id="{D9547158-0670-F67A-D343-322E025F28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326" y="1002382"/>
            <a:ext cx="4131232" cy="3131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7602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5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7A53910-769E-54E2-1F20-F95F58B5E4FD}"/>
              </a:ext>
            </a:extLst>
          </p:cNvPr>
          <p:cNvSpPr/>
          <p:nvPr/>
        </p:nvSpPr>
        <p:spPr>
          <a:xfrm>
            <a:off x="6956029" y="4904543"/>
            <a:ext cx="4428077" cy="1646239"/>
          </a:xfrm>
          <a:prstGeom prst="roundRect">
            <a:avLst/>
          </a:prstGeom>
          <a:noFill/>
          <a:ln w="57150">
            <a:solidFill>
              <a:srgbClr val="7030A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8995C40-42C0-E264-C275-B573F3571D3E}"/>
              </a:ext>
            </a:extLst>
          </p:cNvPr>
          <p:cNvSpPr/>
          <p:nvPr/>
        </p:nvSpPr>
        <p:spPr>
          <a:xfrm>
            <a:off x="402122" y="4951508"/>
            <a:ext cx="4428077" cy="1646239"/>
          </a:xfrm>
          <a:prstGeom prst="roundRect">
            <a:avLst/>
          </a:prstGeom>
          <a:noFill/>
          <a:ln w="57150">
            <a:solidFill>
              <a:srgbClr val="7030A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84BDDB-B158-FB4A-BCAE-7B2E6D4F0B6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Dynamics of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8B7A4F5A-8912-D7A3-AEE0-73D1C3333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20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D4322C3-5C49-9F72-D222-A31924A1B68F}"/>
              </a:ext>
            </a:extLst>
          </p:cNvPr>
          <p:cNvSpPr/>
          <p:nvPr/>
        </p:nvSpPr>
        <p:spPr>
          <a:xfrm>
            <a:off x="1050144" y="1289312"/>
            <a:ext cx="10094985" cy="177039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D3FF21E-7BDA-3C04-AF03-58446F0D39B6}"/>
              </a:ext>
            </a:extLst>
          </p:cNvPr>
          <p:cNvSpPr txBox="1"/>
          <p:nvPr/>
        </p:nvSpPr>
        <p:spPr>
          <a:xfrm>
            <a:off x="1222761" y="1400942"/>
            <a:ext cx="59041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With all these, we find the </a:t>
            </a:r>
            <a:r>
              <a:rPr lang="en-US" sz="2400" dirty="0">
                <a:solidFill>
                  <a:srgbClr val="0070C0"/>
                </a:solidFill>
              </a:rPr>
              <a:t>Noether current</a:t>
            </a:r>
            <a:endParaRPr lang="th-TH" sz="24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BFEE433-8306-4223-659F-6290B6ECA531}"/>
                  </a:ext>
                </a:extLst>
              </p:cNvPr>
              <p:cNvSpPr txBox="1"/>
              <p:nvPr/>
            </p:nvSpPr>
            <p:spPr>
              <a:xfrm>
                <a:off x="3909400" y="1790623"/>
                <a:ext cx="4376472" cy="9278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  <m:sub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400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d>
                            <m:dPr>
                              <m:ctrlP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sz="2400" i="1" dirty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lang="en-US" sz="2400" i="1" dirty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den>
                      </m:f>
                      <m:sSub>
                        <m:sSubPr>
                          <m:ctrlPr>
                            <a:rPr lang="el-GR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l-GR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l-GR" sz="2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r>
                        <a:rPr lang="en-US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BFEE433-8306-4223-659F-6290B6ECA5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9400" y="1790623"/>
                <a:ext cx="4376472" cy="9278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0A475634-5B88-8986-1CFF-943AACD24FB9}"/>
              </a:ext>
            </a:extLst>
          </p:cNvPr>
          <p:cNvSpPr txBox="1"/>
          <p:nvPr/>
        </p:nvSpPr>
        <p:spPr>
          <a:xfrm>
            <a:off x="1965646" y="2669752"/>
            <a:ext cx="79802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i="0" u="none" strike="noStrike" baseline="0" dirty="0">
                <a:latin typeface="Times-Roman"/>
              </a:rPr>
              <a:t>which is called </a:t>
            </a:r>
            <a:r>
              <a:rPr lang="en-US" sz="2400" dirty="0"/>
              <a:t>energy-momentum (or stress-energy) tensor</a:t>
            </a:r>
            <a:endParaRPr lang="th-TH" sz="2400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51FE6BF-40B8-F74E-FEAF-152E2C166713}"/>
              </a:ext>
            </a:extLst>
          </p:cNvPr>
          <p:cNvSpPr/>
          <p:nvPr/>
        </p:nvSpPr>
        <p:spPr>
          <a:xfrm>
            <a:off x="1907349" y="3744184"/>
            <a:ext cx="7757159" cy="830232"/>
          </a:xfrm>
          <a:prstGeom prst="roundRect">
            <a:avLst/>
          </a:prstGeom>
          <a:solidFill>
            <a:srgbClr val="FCEEE4"/>
          </a:solidFill>
          <a:ln w="57150"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D9237D6-0EC8-F72E-C57E-932531F85196}"/>
              </a:ext>
            </a:extLst>
          </p:cNvPr>
          <p:cNvSpPr txBox="1"/>
          <p:nvPr/>
        </p:nvSpPr>
        <p:spPr>
          <a:xfrm>
            <a:off x="1936648" y="3940601"/>
            <a:ext cx="47176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800" b="1" i="0" u="sng" strike="noStrike" baseline="0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Noether charge</a:t>
            </a:r>
            <a:r>
              <a:rPr lang="en-US" sz="2800" b="1" i="0" u="none" strike="noStrike" baseline="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= momentum 4-vector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B1C34E3-F2E7-A015-A0C0-8563881C6E68}"/>
                  </a:ext>
                </a:extLst>
              </p:cNvPr>
              <p:cNvSpPr txBox="1"/>
              <p:nvPr/>
            </p:nvSpPr>
            <p:spPr>
              <a:xfrm>
                <a:off x="6883219" y="3672596"/>
                <a:ext cx="2389232" cy="10610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2400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sz="24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n-US" sz="2400" i="1" dirty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 dirty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sz="2400" b="0" i="1" dirty="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p>
                              </m:sSup>
                              <m:r>
                                <a:rPr lang="en-US" sz="2400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  <m:sub>
                              <m:r>
                                <a:rPr lang="en-US" sz="240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B1C34E3-F2E7-A015-A0C0-8563881C6E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3219" y="3672596"/>
                <a:ext cx="2389232" cy="106106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Down 28">
            <a:extLst>
              <a:ext uri="{FF2B5EF4-FFF2-40B4-BE49-F238E27FC236}">
                <a16:creationId xmlns:a16="http://schemas.microsoft.com/office/drawing/2014/main" id="{5CBEC14C-5536-ED79-F801-085FA38197A2}"/>
              </a:ext>
            </a:extLst>
          </p:cNvPr>
          <p:cNvSpPr/>
          <p:nvPr/>
        </p:nvSpPr>
        <p:spPr>
          <a:xfrm>
            <a:off x="5279091" y="3101463"/>
            <a:ext cx="984741" cy="52992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D61FFFF9-B754-0A9A-214F-D3BCD88F48E5}"/>
              </a:ext>
            </a:extLst>
          </p:cNvPr>
          <p:cNvSpPr/>
          <p:nvPr/>
        </p:nvSpPr>
        <p:spPr>
          <a:xfrm rot="2504995">
            <a:off x="4337829" y="4812888"/>
            <a:ext cx="984741" cy="52992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79AFEBF-D945-4659-0E87-4814B1BF95DD}"/>
                  </a:ext>
                </a:extLst>
              </p:cNvPr>
              <p:cNvSpPr txBox="1"/>
              <p:nvPr/>
            </p:nvSpPr>
            <p:spPr>
              <a:xfrm>
                <a:off x="1161565" y="5170404"/>
                <a:ext cx="3011469" cy="10610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sz="2400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sz="24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40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n-US" sz="2400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sz="2400" b="0" i="1" dirty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p>
                              </m:sSup>
                              <m:r>
                                <a:rPr lang="en-US" sz="24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79AFEBF-D945-4659-0E87-4814B1BF95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1565" y="5170404"/>
                <a:ext cx="3011469" cy="106106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D9475C6-E57D-BBF1-EBC4-4A9B36235802}"/>
                  </a:ext>
                </a:extLst>
              </p:cNvPr>
              <p:cNvSpPr txBox="1"/>
              <p:nvPr/>
            </p:nvSpPr>
            <p:spPr>
              <a:xfrm>
                <a:off x="7746362" y="5160230"/>
                <a:ext cx="3011469" cy="10610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 dirty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  <m:r>
                        <a:rPr lang="en-US" sz="2400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4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dirty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sz="24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40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n-US" sz="2400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sz="2400" b="0" i="1" dirty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p>
                              </m:sSup>
                              <m:r>
                                <a:rPr lang="en-US" sz="24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  <m:sub>
                              <m:r>
                                <a:rPr lang="en-US" sz="2400" b="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D9475C6-E57D-BBF1-EBC4-4A9B362358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6362" y="5160230"/>
                <a:ext cx="3011469" cy="106106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Arrow: Down 32">
            <a:extLst>
              <a:ext uri="{FF2B5EF4-FFF2-40B4-BE49-F238E27FC236}">
                <a16:creationId xmlns:a16="http://schemas.microsoft.com/office/drawing/2014/main" id="{7DB7D67B-0A2E-4ED8-1119-86D604D2F365}"/>
              </a:ext>
            </a:extLst>
          </p:cNvPr>
          <p:cNvSpPr/>
          <p:nvPr/>
        </p:nvSpPr>
        <p:spPr>
          <a:xfrm rot="19095005" flipH="1">
            <a:off x="6318163" y="4784168"/>
            <a:ext cx="984741" cy="52992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EB2AC63-CE0C-5301-AB45-A5D1FC50D395}"/>
              </a:ext>
            </a:extLst>
          </p:cNvPr>
          <p:cNvSpPr txBox="1"/>
          <p:nvPr/>
        </p:nvSpPr>
        <p:spPr>
          <a:xfrm>
            <a:off x="7121330" y="4948688"/>
            <a:ext cx="47176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800" b="1" i="0" strike="noStrike" baseline="0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3D Momentum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4C08023-60D8-545F-CDB5-9122344038D3}"/>
              </a:ext>
            </a:extLst>
          </p:cNvPr>
          <p:cNvSpPr txBox="1"/>
          <p:nvPr/>
        </p:nvSpPr>
        <p:spPr>
          <a:xfrm>
            <a:off x="499689" y="4948688"/>
            <a:ext cx="10875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800" b="1" i="0" strike="noStrike" baseline="0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Energy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8D8256-9664-DF79-ED50-0ACDD46D25D0}"/>
              </a:ext>
            </a:extLst>
          </p:cNvPr>
          <p:cNvSpPr txBox="1"/>
          <p:nvPr/>
        </p:nvSpPr>
        <p:spPr>
          <a:xfrm>
            <a:off x="2698718" y="6100316"/>
            <a:ext cx="2150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1" i="0" strike="noStrike" baseline="0" dirty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Energy density (𝓾)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04B25D3-ABCD-FD3E-1CE1-4F167D10B514}"/>
                  </a:ext>
                </a:extLst>
              </p:cNvPr>
              <p:cNvSpPr txBox="1"/>
              <p:nvPr/>
            </p:nvSpPr>
            <p:spPr>
              <a:xfrm>
                <a:off x="8804094" y="6048718"/>
                <a:ext cx="2708393" cy="506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2400" b="1" i="0" strike="noStrike" baseline="0" dirty="0">
                    <a:solidFill>
                      <a:srgbClr val="00B050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Momentum density (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𝓟</m:t>
                        </m:r>
                      </m:e>
                    </m:acc>
                  </m:oMath>
                </a14:m>
                <a:r>
                  <a:rPr lang="en-US" sz="2400" b="1" i="0" strike="noStrike" baseline="0" dirty="0">
                    <a:solidFill>
                      <a:srgbClr val="00B050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)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04B25D3-ABCD-FD3E-1CE1-4F167D10B5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4094" y="6048718"/>
                <a:ext cx="2708393" cy="506870"/>
              </a:xfrm>
              <a:prstGeom prst="rect">
                <a:avLst/>
              </a:prstGeom>
              <a:blipFill>
                <a:blip r:embed="rId7"/>
                <a:stretch>
                  <a:fillRect l="-3371" b="-3012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ight Brace 39">
            <a:extLst>
              <a:ext uri="{FF2B5EF4-FFF2-40B4-BE49-F238E27FC236}">
                <a16:creationId xmlns:a16="http://schemas.microsoft.com/office/drawing/2014/main" id="{51AC02AE-C695-A2FF-D4F3-552C58938047}"/>
              </a:ext>
            </a:extLst>
          </p:cNvPr>
          <p:cNvSpPr/>
          <p:nvPr/>
        </p:nvSpPr>
        <p:spPr>
          <a:xfrm rot="5400000">
            <a:off x="3528251" y="5603830"/>
            <a:ext cx="422031" cy="624456"/>
          </a:xfrm>
          <a:prstGeom prst="rightBrac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>
              <a:solidFill>
                <a:srgbClr val="00B050"/>
              </a:solidFill>
            </a:endParaRPr>
          </a:p>
        </p:txBody>
      </p:sp>
      <p:sp>
        <p:nvSpPr>
          <p:cNvPr id="41" name="Right Brace 40">
            <a:extLst>
              <a:ext uri="{FF2B5EF4-FFF2-40B4-BE49-F238E27FC236}">
                <a16:creationId xmlns:a16="http://schemas.microsoft.com/office/drawing/2014/main" id="{A7A23D04-ED29-34FC-2724-767107275763}"/>
              </a:ext>
            </a:extLst>
          </p:cNvPr>
          <p:cNvSpPr/>
          <p:nvPr/>
        </p:nvSpPr>
        <p:spPr>
          <a:xfrm rot="5400000">
            <a:off x="10121643" y="5637710"/>
            <a:ext cx="422031" cy="624456"/>
          </a:xfrm>
          <a:prstGeom prst="rightBrac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>
              <a:solidFill>
                <a:srgbClr val="00B05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518B67-7241-6AD1-5B7A-5EF085CF56CA}"/>
              </a:ext>
            </a:extLst>
          </p:cNvPr>
          <p:cNvSpPr txBox="1"/>
          <p:nvPr/>
        </p:nvSpPr>
        <p:spPr>
          <a:xfrm>
            <a:off x="4516624" y="5890542"/>
            <a:ext cx="43695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indent="-2667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10498B"/>
                </a:solidFill>
              </a:rPr>
              <a:t>They have energy </a:t>
            </a:r>
            <a:br>
              <a:rPr lang="en-US" sz="2400" b="1" dirty="0">
                <a:solidFill>
                  <a:srgbClr val="10498B"/>
                </a:solidFill>
              </a:rPr>
            </a:br>
            <a:r>
              <a:rPr lang="en-US" sz="2400" b="1" dirty="0">
                <a:solidFill>
                  <a:srgbClr val="10498B"/>
                </a:solidFill>
              </a:rPr>
              <a:t>and momentum</a:t>
            </a:r>
            <a:endParaRPr lang="th-TH" sz="2400" b="1" dirty="0">
              <a:solidFill>
                <a:srgbClr val="1049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54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4" grpId="0" animBg="1"/>
      <p:bldP spid="17" grpId="0" animBg="1"/>
      <p:bldP spid="19" grpId="0"/>
      <p:bldP spid="22" grpId="0"/>
      <p:bldP spid="29" grpId="0" animBg="1"/>
      <p:bldP spid="30" grpId="0" animBg="1"/>
      <p:bldP spid="31" grpId="0"/>
      <p:bldP spid="32" grpId="0"/>
      <p:bldP spid="33" grpId="0" animBg="1"/>
      <p:bldP spid="36" grpId="0"/>
      <p:bldP spid="37" grpId="0"/>
      <p:bldP spid="38" grpId="0"/>
      <p:bldP spid="39" grpId="0"/>
      <p:bldP spid="40" grpId="0" animBg="1"/>
      <p:bldP spid="41" grpId="0" animBg="1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51B4038-4EFA-5BC4-566A-5D4BA47E2092}"/>
                  </a:ext>
                </a:extLst>
              </p:cNvPr>
              <p:cNvSpPr txBox="1"/>
              <p:nvPr/>
            </p:nvSpPr>
            <p:spPr>
              <a:xfrm>
                <a:off x="625129" y="1403887"/>
                <a:ext cx="11305446" cy="10772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1519238" indent="-1519238"/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Exercise I: Find energy and 3D momentum (</a:t>
                </a:r>
                <a:r>
                  <a:rPr lang="en-US" sz="3200" b="1" i="0" u="sng" strike="noStrike" baseline="0" dirty="0">
                    <a:solidFill>
                      <a:srgbClr val="7030A0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Noether charges</a:t>
                </a:r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) for a free real </a:t>
                </a:r>
                <a:b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</a:br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scalar field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endParaRPr lang="th-TH" sz="2000" b="1" dirty="0">
                  <a:solidFill>
                    <a:schemeClr val="tx1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51B4038-4EFA-5BC4-566A-5D4BA47E20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129" y="1403887"/>
                <a:ext cx="11305446" cy="1077218"/>
              </a:xfrm>
              <a:prstGeom prst="rect">
                <a:avLst/>
              </a:prstGeom>
              <a:blipFill>
                <a:blip r:embed="rId3"/>
                <a:stretch>
                  <a:fillRect l="-1402" t="-7345" b="-1751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33AC8B55-C883-B809-200E-155564C9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8898" y="6331149"/>
            <a:ext cx="521677" cy="365125"/>
          </a:xfrm>
          <a:custGeom>
            <a:avLst/>
            <a:gdLst>
              <a:gd name="connsiteX0" fmla="*/ 0 w 521677"/>
              <a:gd name="connsiteY0" fmla="*/ 0 h 365125"/>
              <a:gd name="connsiteX1" fmla="*/ 521677 w 521677"/>
              <a:gd name="connsiteY1" fmla="*/ 0 h 365125"/>
              <a:gd name="connsiteX2" fmla="*/ 521677 w 521677"/>
              <a:gd name="connsiteY2" fmla="*/ 365125 h 365125"/>
              <a:gd name="connsiteX3" fmla="*/ 0 w 521677"/>
              <a:gd name="connsiteY3" fmla="*/ 365125 h 365125"/>
              <a:gd name="connsiteX4" fmla="*/ 0 w 521677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677" h="365125" fill="none" extrusionOk="0">
                <a:moveTo>
                  <a:pt x="0" y="0"/>
                </a:moveTo>
                <a:cubicBezTo>
                  <a:pt x="166923" y="45579"/>
                  <a:pt x="261662" y="-39379"/>
                  <a:pt x="521677" y="0"/>
                </a:cubicBezTo>
                <a:cubicBezTo>
                  <a:pt x="492009" y="81840"/>
                  <a:pt x="524015" y="183209"/>
                  <a:pt x="521677" y="365125"/>
                </a:cubicBezTo>
                <a:cubicBezTo>
                  <a:pt x="352559" y="404526"/>
                  <a:pt x="224631" y="333714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21677" h="365125" stroke="0" extrusionOk="0">
                <a:moveTo>
                  <a:pt x="0" y="0"/>
                </a:moveTo>
                <a:cubicBezTo>
                  <a:pt x="256240" y="73"/>
                  <a:pt x="431606" y="36201"/>
                  <a:pt x="521677" y="0"/>
                </a:cubicBezTo>
                <a:cubicBezTo>
                  <a:pt x="526045" y="38488"/>
                  <a:pt x="542617" y="321862"/>
                  <a:pt x="521677" y="365125"/>
                </a:cubicBezTo>
                <a:cubicBezTo>
                  <a:pt x="457543" y="358949"/>
                  <a:pt x="237999" y="411319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21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115EF7-839D-B237-2A11-1D27C70199DB}"/>
              </a:ext>
            </a:extLst>
          </p:cNvPr>
          <p:cNvSpPr txBox="1"/>
          <p:nvPr/>
        </p:nvSpPr>
        <p:spPr>
          <a:xfrm>
            <a:off x="-734721" y="80448"/>
            <a:ext cx="989278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0" b="1" i="0" u="none" strike="noStrike" baseline="0" dirty="0">
                <a:solidFill>
                  <a:srgbClr val="FF0000"/>
                </a:solidFill>
                <a:latin typeface="CMR10"/>
              </a:rPr>
              <a:t>NOW YOUR TURN</a:t>
            </a:r>
            <a:endParaRPr lang="th-TH" sz="8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1B1E45C-DF5C-1D87-F14D-5CCD635FD76F}"/>
                  </a:ext>
                </a:extLst>
              </p:cNvPr>
              <p:cNvSpPr txBox="1"/>
              <p:nvPr/>
            </p:nvSpPr>
            <p:spPr>
              <a:xfrm>
                <a:off x="625129" y="2454828"/>
                <a:ext cx="11305446" cy="11063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1519238" indent="-1519238"/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Exercise II: Consider a </a:t>
                </a:r>
                <a:r>
                  <a:rPr lang="en-US" sz="3200" b="1" u="sng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complex</a:t>
                </a:r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 scalar field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𝜓</m:t>
                    </m:r>
                  </m:oMath>
                </a14:m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 with Lagrangian density </a:t>
                </a:r>
              </a:p>
              <a:p>
                <a:pPr marL="1519238" indent="-1519238" algn="ctr"/>
                <a:r>
                  <a:rPr lang="en-US" sz="3200" b="1" dirty="0">
                    <a:solidFill>
                      <a:schemeClr val="tx1"/>
                    </a:solidFill>
                    <a:latin typeface="TH SarabunPSK" panose="020B0500040200020003" pitchFamily="34" charset="-34"/>
                    <a:ea typeface="Cambria Math" panose="02040503050406030204" pitchFamily="18" charset="0"/>
                    <a:cs typeface="TH SarabunPSK" panose="020B0500040200020003" pitchFamily="34" charset="-34"/>
                  </a:rPr>
                  <a:t>	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d>
                      <m:dPr>
                        <m:ctrlP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𝜓</m:t>
                        </m:r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H SarabunPSK" panose="020B0500040200020003" pitchFamily="34" charset="-34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H SarabunPSK" panose="020B0500040200020003" pitchFamily="34" charset="-34"/>
                              </a:rPr>
                              <m:t>𝜓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H SarabunPSK" panose="020B0500040200020003" pitchFamily="34" charset="-34"/>
                              </a:rPr>
                              <m:t>∗</m:t>
                            </m:r>
                          </m:sup>
                        </m:sSup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𝜓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20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H SarabunPSK" panose="020B0500040200020003" pitchFamily="34" charset="-34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H SarabunPSK" panose="020B0500040200020003" pitchFamily="34" charset="-34"/>
                              </a:rPr>
                              <m:t>𝜓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H SarabunPSK" panose="020B0500040200020003" pitchFamily="34" charset="-34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p>
                    </m:sSup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𝜓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∗</m:t>
                        </m:r>
                      </m:sup>
                    </m:sSup>
                    <m:sSub>
                      <m:sSubPr>
                        <m:ctrlP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𝜓</m:t>
                    </m:r>
                    <m:r>
                      <a:rPr lang="en-US" sz="2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𝜓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∗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𝜓</m:t>
                    </m:r>
                  </m:oMath>
                </a14:m>
                <a:endParaRPr lang="th-TH" sz="2000" b="1" dirty="0">
                  <a:solidFill>
                    <a:schemeClr val="tx1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1B1E45C-DF5C-1D87-F14D-5CCD635FD7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129" y="2454828"/>
                <a:ext cx="11305446" cy="1106329"/>
              </a:xfrm>
              <a:prstGeom prst="rect">
                <a:avLst/>
              </a:prstGeom>
              <a:blipFill>
                <a:blip r:embed="rId4"/>
                <a:stretch>
                  <a:fillRect l="-1402" t="-71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DEC9BD0-C7CF-84EF-EC6C-47B93D63D1BE}"/>
                  </a:ext>
                </a:extLst>
              </p:cNvPr>
              <p:cNvSpPr txBox="1"/>
              <p:nvPr/>
            </p:nvSpPr>
            <p:spPr>
              <a:xfrm>
                <a:off x="2391508" y="3553179"/>
                <a:ext cx="9539067" cy="10772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365125" indent="-365125"/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a) Find the corresponding field equations by treating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𝜓</m:t>
                    </m:r>
                  </m:oMath>
                </a14:m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𝜓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as two linearly independent real scalar fields</a:t>
                </a:r>
                <a:endParaRPr lang="th-TH" sz="2000" b="1" dirty="0">
                  <a:solidFill>
                    <a:schemeClr val="tx1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DEC9BD0-C7CF-84EF-EC6C-47B93D63D1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1508" y="3553179"/>
                <a:ext cx="9539067" cy="1077218"/>
              </a:xfrm>
              <a:prstGeom prst="rect">
                <a:avLst/>
              </a:prstGeom>
              <a:blipFill>
                <a:blip r:embed="rId5"/>
                <a:stretch>
                  <a:fillRect l="-1597" t="-7345" b="-1751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E76C9610-FCFC-6122-0171-190F328D2773}"/>
              </a:ext>
            </a:extLst>
          </p:cNvPr>
          <p:cNvSpPr txBox="1"/>
          <p:nvPr/>
        </p:nvSpPr>
        <p:spPr>
          <a:xfrm>
            <a:off x="2391507" y="4525640"/>
            <a:ext cx="953906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65125" indent="-365125"/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b) Find the corresponding energy and 3D momentum</a:t>
            </a:r>
            <a:endParaRPr lang="th-TH" sz="2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56ABBFD-027C-8C96-8118-EDBAF3306F09}"/>
                  </a:ext>
                </a:extLst>
              </p:cNvPr>
              <p:cNvSpPr txBox="1"/>
              <p:nvPr/>
            </p:nvSpPr>
            <p:spPr>
              <a:xfrm>
                <a:off x="2391507" y="5104121"/>
                <a:ext cx="9539067" cy="15696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365125" indent="-365125"/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c) Show that the Lagrangian density is invariant under the U(1) trans. </a:t>
                </a:r>
                <a:b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</a:br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 			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𝜓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𝑖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𝛼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𝜓</m:t>
                    </m:r>
                  </m:oMath>
                </a14:m>
                <a:r>
                  <a:rPr lang="en-US" sz="2000" b="1" dirty="0">
                    <a:solidFill>
                      <a:schemeClr val="tx1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   	</a:t>
                </a:r>
                <a:r>
                  <a:rPr lang="en-US" sz="3200" b="1" dirty="0">
                    <a:solidFill>
                      <a:schemeClr val="tx1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and</a:t>
                </a:r>
                <a:r>
                  <a:rPr lang="en-US" sz="2000" b="1" dirty="0">
                    <a:solidFill>
                      <a:schemeClr val="tx1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 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𝜓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∗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𝑖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𝛼</m:t>
                        </m:r>
                      </m:sup>
                    </m:sSup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𝜓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b="1" dirty="0">
                    <a:solidFill>
                      <a:schemeClr val="tx1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 </a:t>
                </a:r>
                <a:br>
                  <a:rPr lang="en-US" sz="2000" b="1" dirty="0">
                    <a:solidFill>
                      <a:schemeClr val="tx1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</a:br>
                <a:r>
                  <a:rPr lang="en-US" sz="3200" b="1" dirty="0">
                    <a:solidFill>
                      <a:schemeClr val="tx1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then find the corresponding Noether current</a:t>
                </a:r>
                <a:endParaRPr lang="th-TH" sz="2000" b="1" dirty="0">
                  <a:solidFill>
                    <a:schemeClr val="tx1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56ABBFD-027C-8C96-8118-EDBAF3306F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1507" y="5104121"/>
                <a:ext cx="9539067" cy="1569660"/>
              </a:xfrm>
              <a:prstGeom prst="rect">
                <a:avLst/>
              </a:prstGeom>
              <a:blipFill>
                <a:blip r:embed="rId6"/>
                <a:stretch>
                  <a:fillRect l="-1597" t="-5039" b="-1162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C1019D9-4FD8-B282-D692-9CB9A8B58CA2}"/>
                  </a:ext>
                </a:extLst>
              </p:cNvPr>
              <p:cNvSpPr txBox="1"/>
              <p:nvPr/>
            </p:nvSpPr>
            <p:spPr>
              <a:xfrm rot="21336454">
                <a:off x="8434609" y="1854168"/>
                <a:ext cx="3665968" cy="553357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sz="16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sz="16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6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16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16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sz="1600" i="1" dirty="0" smtClean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6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16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p>
                          <m:r>
                            <a:rPr lang="en-US" sz="16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sz="16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6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16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16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sSub>
                        <m:sSubPr>
                          <m:ctrlPr>
                            <a:rPr lang="en-US" sz="16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16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16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16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6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16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6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6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16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th-TH" sz="1600" dirty="0">
                  <a:solidFill>
                    <a:srgbClr val="582592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C1019D9-4FD8-B282-D692-9CB9A8B58C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336454">
                <a:off x="8434609" y="1854168"/>
                <a:ext cx="3665968" cy="55335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80828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/>
      <p:bldP spid="9" grpId="0"/>
      <p:bldP spid="14" grpId="0"/>
      <p:bldP spid="15" grpId="0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E82EB8C-9271-352D-A8C4-FD737C6DAE58}"/>
              </a:ext>
            </a:extLst>
          </p:cNvPr>
          <p:cNvSpPr/>
          <p:nvPr/>
        </p:nvSpPr>
        <p:spPr>
          <a:xfrm>
            <a:off x="255800" y="2373900"/>
            <a:ext cx="6496692" cy="3267274"/>
          </a:xfrm>
          <a:custGeom>
            <a:avLst/>
            <a:gdLst>
              <a:gd name="connsiteX0" fmla="*/ 0 w 6496692"/>
              <a:gd name="connsiteY0" fmla="*/ 0 h 3267274"/>
              <a:gd name="connsiteX1" fmla="*/ 6496692 w 6496692"/>
              <a:gd name="connsiteY1" fmla="*/ 0 h 3267274"/>
              <a:gd name="connsiteX2" fmla="*/ 6496692 w 6496692"/>
              <a:gd name="connsiteY2" fmla="*/ 3267274 h 3267274"/>
              <a:gd name="connsiteX3" fmla="*/ 0 w 6496692"/>
              <a:gd name="connsiteY3" fmla="*/ 3267274 h 3267274"/>
              <a:gd name="connsiteX4" fmla="*/ 0 w 6496692"/>
              <a:gd name="connsiteY4" fmla="*/ 0 h 326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96692" h="3267274" fill="none" extrusionOk="0">
                <a:moveTo>
                  <a:pt x="0" y="0"/>
                </a:moveTo>
                <a:cubicBezTo>
                  <a:pt x="2765135" y="-29222"/>
                  <a:pt x="3820689" y="-105265"/>
                  <a:pt x="6496692" y="0"/>
                </a:cubicBezTo>
                <a:cubicBezTo>
                  <a:pt x="6525783" y="1612870"/>
                  <a:pt x="6631552" y="1870675"/>
                  <a:pt x="6496692" y="3267274"/>
                </a:cubicBezTo>
                <a:cubicBezTo>
                  <a:pt x="4681563" y="3156898"/>
                  <a:pt x="1058097" y="3189733"/>
                  <a:pt x="0" y="3267274"/>
                </a:cubicBezTo>
                <a:cubicBezTo>
                  <a:pt x="35724" y="2088108"/>
                  <a:pt x="10807" y="653952"/>
                  <a:pt x="0" y="0"/>
                </a:cubicBezTo>
                <a:close/>
              </a:path>
              <a:path w="6496692" h="3267274" stroke="0" extrusionOk="0">
                <a:moveTo>
                  <a:pt x="0" y="0"/>
                </a:moveTo>
                <a:cubicBezTo>
                  <a:pt x="1652670" y="-91758"/>
                  <a:pt x="5419234" y="31731"/>
                  <a:pt x="6496692" y="0"/>
                </a:cubicBezTo>
                <a:cubicBezTo>
                  <a:pt x="6402803" y="1157498"/>
                  <a:pt x="6347310" y="1915226"/>
                  <a:pt x="6496692" y="3267274"/>
                </a:cubicBezTo>
                <a:cubicBezTo>
                  <a:pt x="3465492" y="3106247"/>
                  <a:pt x="692368" y="3158794"/>
                  <a:pt x="0" y="3267274"/>
                </a:cubicBezTo>
                <a:cubicBezTo>
                  <a:pt x="-95387" y="2818164"/>
                  <a:pt x="72338" y="1510802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331252988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067524A-37FD-3EEC-EC24-ED8C02CD6E5F}"/>
                  </a:ext>
                </a:extLst>
              </p:cNvPr>
              <p:cNvSpPr txBox="1"/>
              <p:nvPr/>
            </p:nvSpPr>
            <p:spPr>
              <a:xfrm>
                <a:off x="1206509" y="3059813"/>
                <a:ext cx="3027867" cy="23357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𝛁</m:t>
                        </m:r>
                      </m:e>
                    </m:acc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e>
                    </m:acc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rgbClr val="10498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num>
                      <m:den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𝜺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3200" b="1" dirty="0">
                    <a:solidFill>
                      <a:schemeClr val="tx1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𝛁</m:t>
                        </m:r>
                      </m:e>
                    </m:acc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𝑩</m:t>
                        </m:r>
                      </m:e>
                    </m:acc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3200" b="1" dirty="0">
                    <a:solidFill>
                      <a:schemeClr val="tx1"/>
                    </a:solidFill>
                  </a:rPr>
                  <a:t> </a:t>
                </a:r>
                <a:endParaRPr lang="th-TH" sz="3200" b="1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𝛁</m:t>
                        </m:r>
                      </m:e>
                    </m:acc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e>
                    </m:acc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acc>
                          <m:accPr>
                            <m:chr m:val="⃗"/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𝑩</m:t>
                            </m:r>
                          </m:e>
                        </m:acc>
                      </m:num>
                      <m:den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𝛁</m:t>
                        </m:r>
                      </m:e>
                    </m:acc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𝑩</m:t>
                        </m:r>
                      </m:e>
                    </m:acc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</m:e>
                    </m:acc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𝒄</m:t>
                            </m:r>
                          </m:e>
                          <m:sup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acc>
                          <m:accPr>
                            <m:chr m:val="⃗"/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</m:e>
                        </m:acc>
                      </m:num>
                      <m:den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en-US" sz="2400" b="1" dirty="0"/>
                  <a:t> </a:t>
                </a:r>
                <a:endParaRPr lang="th-TH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067524A-37FD-3EEC-EC24-ED8C02CD6E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6509" y="3059813"/>
                <a:ext cx="3027867" cy="23357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D7CF08B0-F261-2D6E-4517-C9D877C3019E}"/>
              </a:ext>
            </a:extLst>
          </p:cNvPr>
          <p:cNvSpPr txBox="1"/>
          <p:nvPr/>
        </p:nvSpPr>
        <p:spPr>
          <a:xfrm>
            <a:off x="-10574" y="2525947"/>
            <a:ext cx="70147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en-US" sz="2400" b="1" dirty="0"/>
              <a:t>Their dynamics are described by Maxwell’s </a:t>
            </a:r>
            <a:r>
              <a:rPr lang="en-US" sz="2400" b="1" dirty="0" err="1"/>
              <a:t>Eqs</a:t>
            </a:r>
            <a:r>
              <a:rPr lang="en-US" sz="2400" b="1" dirty="0"/>
              <a:t>.</a:t>
            </a:r>
            <a:endParaRPr lang="th-TH" sz="32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05E8A25-A572-634B-2559-3856B43E89B0}"/>
              </a:ext>
            </a:extLst>
          </p:cNvPr>
          <p:cNvSpPr txBox="1"/>
          <p:nvPr/>
        </p:nvSpPr>
        <p:spPr>
          <a:xfrm>
            <a:off x="3189850" y="3359662"/>
            <a:ext cx="20890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Vacuum permittivity</a:t>
            </a:r>
            <a:endParaRPr lang="th-TH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8352001-1531-6ADF-D13B-01A93F780F1F}"/>
              </a:ext>
            </a:extLst>
          </p:cNvPr>
          <p:cNvSpPr txBox="1"/>
          <p:nvPr/>
        </p:nvSpPr>
        <p:spPr>
          <a:xfrm>
            <a:off x="2882119" y="3005700"/>
            <a:ext cx="20890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10498B"/>
                </a:solidFill>
              </a:rPr>
              <a:t>charge density</a:t>
            </a:r>
            <a:endParaRPr lang="th-TH" i="1" dirty="0">
              <a:solidFill>
                <a:srgbClr val="10498B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15D746F-67D0-6ACD-C358-EAEA7C0CF77D}"/>
              </a:ext>
            </a:extLst>
          </p:cNvPr>
          <p:cNvSpPr txBox="1"/>
          <p:nvPr/>
        </p:nvSpPr>
        <p:spPr>
          <a:xfrm>
            <a:off x="3779646" y="4348972"/>
            <a:ext cx="20890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B050"/>
                </a:solidFill>
              </a:rPr>
              <a:t>current density</a:t>
            </a:r>
            <a:endParaRPr lang="th-TH" i="1" dirty="0">
              <a:solidFill>
                <a:srgbClr val="00B05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00C08D1-C22C-D83E-9208-717441F0A70E}"/>
              </a:ext>
            </a:extLst>
          </p:cNvPr>
          <p:cNvSpPr txBox="1"/>
          <p:nvPr/>
        </p:nvSpPr>
        <p:spPr>
          <a:xfrm>
            <a:off x="4445718" y="4786964"/>
            <a:ext cx="20890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7030A0"/>
                </a:solidFill>
              </a:rPr>
              <a:t>speed of light</a:t>
            </a:r>
            <a:endParaRPr lang="th-TH" i="1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2FEA5B6-B83C-98E4-603C-47A7DCB89E50}"/>
                  </a:ext>
                </a:extLst>
              </p:cNvPr>
              <p:cNvSpPr txBox="1"/>
              <p:nvPr/>
            </p:nvSpPr>
            <p:spPr>
              <a:xfrm>
                <a:off x="4499871" y="5072768"/>
                <a:ext cx="1399489" cy="3157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14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1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−1/2</m:t>
                          </m:r>
                        </m:sup>
                      </m:sSup>
                    </m:oMath>
                  </m:oMathPara>
                </a14:m>
                <a:endParaRPr lang="th-TH" sz="1400" i="1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2FEA5B6-B83C-98E4-603C-47A7DCB89E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871" y="5072768"/>
                <a:ext cx="1399489" cy="31579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Connector: Curved 28">
            <a:extLst>
              <a:ext uri="{FF2B5EF4-FFF2-40B4-BE49-F238E27FC236}">
                <a16:creationId xmlns:a16="http://schemas.microsoft.com/office/drawing/2014/main" id="{74A78A91-5443-41A9-1318-C9EA5060649E}"/>
              </a:ext>
            </a:extLst>
          </p:cNvPr>
          <p:cNvCxnSpPr/>
          <p:nvPr/>
        </p:nvCxnSpPr>
        <p:spPr>
          <a:xfrm rot="10800000" flipV="1">
            <a:off x="2522863" y="3164359"/>
            <a:ext cx="359256" cy="88135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0" name="Connector: Curved 5119">
            <a:extLst>
              <a:ext uri="{FF2B5EF4-FFF2-40B4-BE49-F238E27FC236}">
                <a16:creationId xmlns:a16="http://schemas.microsoft.com/office/drawing/2014/main" id="{D29DC3F6-D8EB-61AC-1A89-2E18CE55E8D4}"/>
              </a:ext>
            </a:extLst>
          </p:cNvPr>
          <p:cNvCxnSpPr/>
          <p:nvPr/>
        </p:nvCxnSpPr>
        <p:spPr>
          <a:xfrm rot="10800000">
            <a:off x="2522862" y="3527917"/>
            <a:ext cx="666988" cy="12700"/>
          </a:xfrm>
          <a:prstGeom prst="curvedConnector3">
            <a:avLst/>
          </a:prstGeom>
          <a:ln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7" name="TextBox 5126">
            <a:extLst>
              <a:ext uri="{FF2B5EF4-FFF2-40B4-BE49-F238E27FC236}">
                <a16:creationId xmlns:a16="http://schemas.microsoft.com/office/drawing/2014/main" id="{528E2451-B19B-E0C6-0D42-F92130CE4AC9}"/>
              </a:ext>
            </a:extLst>
          </p:cNvPr>
          <p:cNvSpPr txBox="1"/>
          <p:nvPr/>
        </p:nvSpPr>
        <p:spPr>
          <a:xfrm>
            <a:off x="731154" y="5298650"/>
            <a:ext cx="2385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accent4">
                    <a:lumMod val="75000"/>
                  </a:schemeClr>
                </a:solidFill>
              </a:rPr>
              <a:t>Vacuum permeability</a:t>
            </a:r>
            <a:endParaRPr lang="th-TH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5129" name="Connector: Curved 5128">
            <a:extLst>
              <a:ext uri="{FF2B5EF4-FFF2-40B4-BE49-F238E27FC236}">
                <a16:creationId xmlns:a16="http://schemas.microsoft.com/office/drawing/2014/main" id="{43CCA260-BB3E-9DDE-2A34-E3144975E25D}"/>
              </a:ext>
            </a:extLst>
          </p:cNvPr>
          <p:cNvCxnSpPr>
            <a:cxnSpLocks/>
            <a:stCxn id="5127" idx="0"/>
          </p:cNvCxnSpPr>
          <p:nvPr/>
        </p:nvCxnSpPr>
        <p:spPr>
          <a:xfrm rot="5400000" flipH="1" flipV="1">
            <a:off x="2120473" y="4958311"/>
            <a:ext cx="143596" cy="537082"/>
          </a:xfrm>
          <a:prstGeom prst="curvedConnector2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5" name="Connector: Curved 5134">
            <a:extLst>
              <a:ext uri="{FF2B5EF4-FFF2-40B4-BE49-F238E27FC236}">
                <a16:creationId xmlns:a16="http://schemas.microsoft.com/office/drawing/2014/main" id="{CA57A0B0-F5A1-4B82-5E37-E2187BFC7407}"/>
              </a:ext>
            </a:extLst>
          </p:cNvPr>
          <p:cNvCxnSpPr>
            <a:stCxn id="25" idx="1"/>
          </p:cNvCxnSpPr>
          <p:nvPr/>
        </p:nvCxnSpPr>
        <p:spPr>
          <a:xfrm rot="10800000" flipV="1">
            <a:off x="2882120" y="4533638"/>
            <a:ext cx="897527" cy="539130"/>
          </a:xfrm>
          <a:prstGeom prst="curvedConnector3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7" name="Connector: Curved 5136">
            <a:extLst>
              <a:ext uri="{FF2B5EF4-FFF2-40B4-BE49-F238E27FC236}">
                <a16:creationId xmlns:a16="http://schemas.microsoft.com/office/drawing/2014/main" id="{D32D57C0-C181-5CE3-7AE8-30C1ED2F758C}"/>
              </a:ext>
            </a:extLst>
          </p:cNvPr>
          <p:cNvCxnSpPr>
            <a:stCxn id="26" idx="1"/>
          </p:cNvCxnSpPr>
          <p:nvPr/>
        </p:nvCxnSpPr>
        <p:spPr>
          <a:xfrm rot="10800000" flipV="1">
            <a:off x="3415554" y="4971630"/>
            <a:ext cx="1030165" cy="327020"/>
          </a:xfrm>
          <a:prstGeom prst="curvedConnector3">
            <a:avLst>
              <a:gd name="adj1" fmla="val 24546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9" name="TextBox 5138">
            <a:extLst>
              <a:ext uri="{FF2B5EF4-FFF2-40B4-BE49-F238E27FC236}">
                <a16:creationId xmlns:a16="http://schemas.microsoft.com/office/drawing/2014/main" id="{2212E6DD-0C26-C56A-C5A6-408D4E695E48}"/>
              </a:ext>
            </a:extLst>
          </p:cNvPr>
          <p:cNvSpPr txBox="1"/>
          <p:nvPr/>
        </p:nvSpPr>
        <p:spPr>
          <a:xfrm>
            <a:off x="6958361" y="2361677"/>
            <a:ext cx="52894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2800" b="1" dirty="0"/>
              <a:t>They have energy density</a:t>
            </a:r>
            <a:endParaRPr lang="th-TH" sz="2800" b="1" dirty="0"/>
          </a:p>
        </p:txBody>
      </p:sp>
      <p:sp>
        <p:nvSpPr>
          <p:cNvPr id="5140" name="TextBox 5139">
            <a:extLst>
              <a:ext uri="{FF2B5EF4-FFF2-40B4-BE49-F238E27FC236}">
                <a16:creationId xmlns:a16="http://schemas.microsoft.com/office/drawing/2014/main" id="{A4F9560E-DB92-2B1F-8CA5-62DEEE39477F}"/>
              </a:ext>
            </a:extLst>
          </p:cNvPr>
          <p:cNvSpPr txBox="1"/>
          <p:nvPr/>
        </p:nvSpPr>
        <p:spPr>
          <a:xfrm>
            <a:off x="6958362" y="3775103"/>
            <a:ext cx="52571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2800" b="1" dirty="0"/>
              <a:t>They have momentum density</a:t>
            </a:r>
            <a:endParaRPr lang="th-TH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41" name="TextBox 5140">
                <a:extLst>
                  <a:ext uri="{FF2B5EF4-FFF2-40B4-BE49-F238E27FC236}">
                    <a16:creationId xmlns:a16="http://schemas.microsoft.com/office/drawing/2014/main" id="{E3E5E61B-B653-9B38-3050-CEF1ED8D76D7}"/>
                  </a:ext>
                </a:extLst>
              </p:cNvPr>
              <p:cNvSpPr txBox="1"/>
              <p:nvPr/>
            </p:nvSpPr>
            <p:spPr>
              <a:xfrm>
                <a:off x="7159818" y="4413484"/>
                <a:ext cx="4184351" cy="5384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𝓟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d>
                        <m:d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𝑬</m:t>
                              </m:r>
                            </m:e>
                          </m:acc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th-TH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41" name="TextBox 5140">
                <a:extLst>
                  <a:ext uri="{FF2B5EF4-FFF2-40B4-BE49-F238E27FC236}">
                    <a16:creationId xmlns:a16="http://schemas.microsoft.com/office/drawing/2014/main" id="{E3E5E61B-B653-9B38-3050-CEF1ED8D7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9818" y="4413484"/>
                <a:ext cx="4184351" cy="53848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42" name="TextBox 5141">
                <a:extLst>
                  <a:ext uri="{FF2B5EF4-FFF2-40B4-BE49-F238E27FC236}">
                    <a16:creationId xmlns:a16="http://schemas.microsoft.com/office/drawing/2014/main" id="{AEC95EF7-A566-75A8-5B0E-5F9CE10B04E5}"/>
                  </a:ext>
                </a:extLst>
              </p:cNvPr>
              <p:cNvSpPr txBox="1"/>
              <p:nvPr/>
            </p:nvSpPr>
            <p:spPr>
              <a:xfrm>
                <a:off x="7576962" y="2846957"/>
                <a:ext cx="4184351" cy="8440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𝓾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sSubSup>
                        <m:sSubSup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sSubSup>
                        <m:sSubSup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th-TH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42" name="TextBox 5141">
                <a:extLst>
                  <a:ext uri="{FF2B5EF4-FFF2-40B4-BE49-F238E27FC236}">
                    <a16:creationId xmlns:a16="http://schemas.microsoft.com/office/drawing/2014/main" id="{AEC95EF7-A566-75A8-5B0E-5F9CE10B04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6962" y="2846957"/>
                <a:ext cx="4184351" cy="8440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13">
            <a:extLst>
              <a:ext uri="{FF2B5EF4-FFF2-40B4-BE49-F238E27FC236}">
                <a16:creationId xmlns:a16="http://schemas.microsoft.com/office/drawing/2014/main" id="{8246177C-C3D2-186C-E74A-C64C21183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22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ACD1C9-F4E9-BA29-7856-13E69DB0D3D2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Dynamics of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944BF1-A909-3861-1CD1-67DC26338BC0}"/>
              </a:ext>
            </a:extLst>
          </p:cNvPr>
          <p:cNvSpPr txBox="1"/>
          <p:nvPr/>
        </p:nvSpPr>
        <p:spPr>
          <a:xfrm>
            <a:off x="323557" y="1495376"/>
            <a:ext cx="115448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For vector fields, we consider electromagnetic fields as an example</a:t>
            </a:r>
            <a:endParaRPr lang="th-TH" sz="3200" dirty="0"/>
          </a:p>
        </p:txBody>
      </p:sp>
      <p:pic>
        <p:nvPicPr>
          <p:cNvPr id="5" name="Picture 4" descr="Electric Field: Definition, Properties, Examples &amp; Problems">
            <a:extLst>
              <a:ext uri="{FF2B5EF4-FFF2-40B4-BE49-F238E27FC236}">
                <a16:creationId xmlns:a16="http://schemas.microsoft.com/office/drawing/2014/main" id="{727394FD-B9BD-5A03-AD40-DE3F8AA75F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58" b="13022"/>
          <a:stretch/>
        </p:blipFill>
        <p:spPr bwMode="auto">
          <a:xfrm>
            <a:off x="323557" y="5784770"/>
            <a:ext cx="1956551" cy="92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Magnetic monopole - Wikipedia">
            <a:extLst>
              <a:ext uri="{FF2B5EF4-FFF2-40B4-BE49-F238E27FC236}">
                <a16:creationId xmlns:a16="http://schemas.microsoft.com/office/drawing/2014/main" id="{AFB4E94D-D2C7-CFB0-D622-D5512DC999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80" r="36158"/>
          <a:stretch/>
        </p:blipFill>
        <p:spPr bwMode="auto">
          <a:xfrm>
            <a:off x="3040515" y="5686582"/>
            <a:ext cx="2201573" cy="101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46684D-E5A7-0BC4-C90E-AB62527254B0}"/>
              </a:ext>
            </a:extLst>
          </p:cNvPr>
          <p:cNvSpPr txBox="1"/>
          <p:nvPr/>
        </p:nvSpPr>
        <p:spPr>
          <a:xfrm>
            <a:off x="2887116" y="6519182"/>
            <a:ext cx="26911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No magnetic monopole</a:t>
            </a:r>
            <a:endParaRPr lang="th-TH" b="1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9D7D5D-68EB-C0CB-14FB-65670EFC95F8}"/>
              </a:ext>
            </a:extLst>
          </p:cNvPr>
          <p:cNvCxnSpPr/>
          <p:nvPr/>
        </p:nvCxnSpPr>
        <p:spPr>
          <a:xfrm>
            <a:off x="3071912" y="5794350"/>
            <a:ext cx="2318193" cy="8067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B46B592-365A-D220-9D26-086672E63FA1}"/>
              </a:ext>
            </a:extLst>
          </p:cNvPr>
          <p:cNvCxnSpPr>
            <a:cxnSpLocks/>
          </p:cNvCxnSpPr>
          <p:nvPr/>
        </p:nvCxnSpPr>
        <p:spPr>
          <a:xfrm flipH="1">
            <a:off x="3075279" y="5817160"/>
            <a:ext cx="2318193" cy="8067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E726F141-E86D-25F2-D036-5B69456E4E6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630" t="25088" r="47120" b="49251"/>
          <a:stretch/>
        </p:blipFill>
        <p:spPr>
          <a:xfrm>
            <a:off x="5936091" y="5523726"/>
            <a:ext cx="2423313" cy="1331875"/>
          </a:xfrm>
          <a:prstGeom prst="rect">
            <a:avLst/>
          </a:prstGeom>
        </p:spPr>
      </p:pic>
      <p:pic>
        <p:nvPicPr>
          <p:cNvPr id="17" name="Picture 8" descr="Unit IV Electromagnetism">
            <a:extLst>
              <a:ext uri="{FF2B5EF4-FFF2-40B4-BE49-F238E27FC236}">
                <a16:creationId xmlns:a16="http://schemas.microsoft.com/office/drawing/2014/main" id="{31186FE3-BF76-19FD-37E7-62F2F45CF0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447"/>
          <a:stretch/>
        </p:blipFill>
        <p:spPr bwMode="auto">
          <a:xfrm>
            <a:off x="8667320" y="5000449"/>
            <a:ext cx="1772611" cy="2118555"/>
          </a:xfrm>
          <a:prstGeom prst="homePlate">
            <a:avLst>
              <a:gd name="adj" fmla="val 69518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2" descr="Magnetic monopole - Wikipedia">
            <a:extLst>
              <a:ext uri="{FF2B5EF4-FFF2-40B4-BE49-F238E27FC236}">
                <a16:creationId xmlns:a16="http://schemas.microsoft.com/office/drawing/2014/main" id="{6B588BF3-32D5-C9A2-F68C-DAF90AB8DA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4" b="48897"/>
          <a:stretch/>
        </p:blipFill>
        <p:spPr bwMode="auto">
          <a:xfrm>
            <a:off x="9979465" y="5082687"/>
            <a:ext cx="1392840" cy="1328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6569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2" grpId="0" uiExpand="1" build="p"/>
      <p:bldP spid="14" grpId="0"/>
      <p:bldP spid="22" grpId="0"/>
      <p:bldP spid="24" grpId="0"/>
      <p:bldP spid="25" grpId="0"/>
      <p:bldP spid="26" grpId="0"/>
      <p:bldP spid="27" grpId="0"/>
      <p:bldP spid="5127" grpId="0"/>
      <p:bldP spid="5139" grpId="0"/>
      <p:bldP spid="5140" grpId="0"/>
      <p:bldP spid="5141" grpId="0"/>
      <p:bldP spid="5142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F2B71AF5-31C6-5CCB-D932-CBA5372CAD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437" y="505684"/>
            <a:ext cx="2156887" cy="1795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2" name="Flowchart: Document 5131">
            <a:extLst>
              <a:ext uri="{FF2B5EF4-FFF2-40B4-BE49-F238E27FC236}">
                <a16:creationId xmlns:a16="http://schemas.microsoft.com/office/drawing/2014/main" id="{7FB6F506-211F-C520-CB9A-30B03BCECF5A}"/>
              </a:ext>
            </a:extLst>
          </p:cNvPr>
          <p:cNvSpPr/>
          <p:nvPr/>
        </p:nvSpPr>
        <p:spPr>
          <a:xfrm>
            <a:off x="4486057" y="2185758"/>
            <a:ext cx="7198462" cy="1864096"/>
          </a:xfrm>
          <a:prstGeom prst="flowChartDocumen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23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756E83-D620-2FB5-D78C-0A7D5D99F11A}"/>
              </a:ext>
            </a:extLst>
          </p:cNvPr>
          <p:cNvSpPr/>
          <p:nvPr/>
        </p:nvSpPr>
        <p:spPr>
          <a:xfrm>
            <a:off x="255800" y="1792904"/>
            <a:ext cx="3978576" cy="3267274"/>
          </a:xfrm>
          <a:custGeom>
            <a:avLst/>
            <a:gdLst>
              <a:gd name="connsiteX0" fmla="*/ 0 w 3978576"/>
              <a:gd name="connsiteY0" fmla="*/ 0 h 3267274"/>
              <a:gd name="connsiteX1" fmla="*/ 3978576 w 3978576"/>
              <a:gd name="connsiteY1" fmla="*/ 0 h 3267274"/>
              <a:gd name="connsiteX2" fmla="*/ 3978576 w 3978576"/>
              <a:gd name="connsiteY2" fmla="*/ 3267274 h 3267274"/>
              <a:gd name="connsiteX3" fmla="*/ 0 w 3978576"/>
              <a:gd name="connsiteY3" fmla="*/ 3267274 h 3267274"/>
              <a:gd name="connsiteX4" fmla="*/ 0 w 3978576"/>
              <a:gd name="connsiteY4" fmla="*/ 0 h 326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78576" h="3267274" fill="none" extrusionOk="0">
                <a:moveTo>
                  <a:pt x="0" y="0"/>
                </a:moveTo>
                <a:cubicBezTo>
                  <a:pt x="1239559" y="-29222"/>
                  <a:pt x="3455423" y="-105265"/>
                  <a:pt x="3978576" y="0"/>
                </a:cubicBezTo>
                <a:cubicBezTo>
                  <a:pt x="4007667" y="1612870"/>
                  <a:pt x="4113436" y="1870675"/>
                  <a:pt x="3978576" y="3267274"/>
                </a:cubicBezTo>
                <a:cubicBezTo>
                  <a:pt x="2220897" y="3156898"/>
                  <a:pt x="1692017" y="3189733"/>
                  <a:pt x="0" y="3267274"/>
                </a:cubicBezTo>
                <a:cubicBezTo>
                  <a:pt x="35724" y="2088108"/>
                  <a:pt x="10807" y="653952"/>
                  <a:pt x="0" y="0"/>
                </a:cubicBezTo>
                <a:close/>
              </a:path>
              <a:path w="3978576" h="3267274" stroke="0" extrusionOk="0">
                <a:moveTo>
                  <a:pt x="0" y="0"/>
                </a:moveTo>
                <a:cubicBezTo>
                  <a:pt x="1072241" y="-91758"/>
                  <a:pt x="2028647" y="31731"/>
                  <a:pt x="3978576" y="0"/>
                </a:cubicBezTo>
                <a:cubicBezTo>
                  <a:pt x="3884687" y="1157498"/>
                  <a:pt x="3829194" y="1915226"/>
                  <a:pt x="3978576" y="3267274"/>
                </a:cubicBezTo>
                <a:cubicBezTo>
                  <a:pt x="2044415" y="3106247"/>
                  <a:pt x="1264187" y="3158794"/>
                  <a:pt x="0" y="3267274"/>
                </a:cubicBezTo>
                <a:cubicBezTo>
                  <a:pt x="-95387" y="2818164"/>
                  <a:pt x="72338" y="1510802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331252988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124" name="TextBox 5123">
            <a:extLst>
              <a:ext uri="{FF2B5EF4-FFF2-40B4-BE49-F238E27FC236}">
                <a16:creationId xmlns:a16="http://schemas.microsoft.com/office/drawing/2014/main" id="{CF9A393B-DBB3-E65A-420A-1E2F0BA84988}"/>
              </a:ext>
            </a:extLst>
          </p:cNvPr>
          <p:cNvSpPr txBox="1"/>
          <p:nvPr/>
        </p:nvSpPr>
        <p:spPr>
          <a:xfrm>
            <a:off x="4486057" y="2185758"/>
            <a:ext cx="52247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bg1"/>
                </a:solidFill>
              </a:rPr>
              <a:t>Electromagnetic wave </a:t>
            </a:r>
            <a:r>
              <a:rPr lang="en-US" sz="2400" b="1" dirty="0" err="1">
                <a:solidFill>
                  <a:schemeClr val="bg1"/>
                </a:solidFill>
              </a:rPr>
              <a:t>eqs</a:t>
            </a:r>
            <a:endParaRPr lang="th-TH" sz="24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5" name="TextBox 5124">
                <a:extLst>
                  <a:ext uri="{FF2B5EF4-FFF2-40B4-BE49-F238E27FC236}">
                    <a16:creationId xmlns:a16="http://schemas.microsoft.com/office/drawing/2014/main" id="{EE785E36-3B95-4C63-1D4B-F9EAD8659745}"/>
                  </a:ext>
                </a:extLst>
              </p:cNvPr>
              <p:cNvSpPr txBox="1"/>
              <p:nvPr/>
            </p:nvSpPr>
            <p:spPr>
              <a:xfrm>
                <a:off x="4871367" y="2576476"/>
                <a:ext cx="2632520" cy="8769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𝛁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acc>
                        <m:accPr>
                          <m:chr m:val="⃗"/>
                          <m:ctrlP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f>
                        <m:fPr>
                          <m:ctrlP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𝝏</m:t>
                              </m:r>
                            </m:e>
                            <m:sup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𝑬</m:t>
                              </m:r>
                            </m:e>
                          </m:acc>
                        </m:num>
                        <m:den>
                          <m:r>
                            <a:rPr lang="en-US" sz="2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sSup>
                            <m:sSupPr>
                              <m:ctrlP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p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32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125" name="TextBox 5124">
                <a:extLst>
                  <a:ext uri="{FF2B5EF4-FFF2-40B4-BE49-F238E27FC236}">
                    <a16:creationId xmlns:a16="http://schemas.microsoft.com/office/drawing/2014/main" id="{EE785E36-3B95-4C63-1D4B-F9EAD86597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1367" y="2576476"/>
                <a:ext cx="2632520" cy="87690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26" name="TextBox 5125">
                <a:extLst>
                  <a:ext uri="{FF2B5EF4-FFF2-40B4-BE49-F238E27FC236}">
                    <a16:creationId xmlns:a16="http://schemas.microsoft.com/office/drawing/2014/main" id="{727D2F4F-1313-5467-A372-091478CFFE77}"/>
                  </a:ext>
                </a:extLst>
              </p:cNvPr>
              <p:cNvSpPr txBox="1"/>
              <p:nvPr/>
            </p:nvSpPr>
            <p:spPr>
              <a:xfrm>
                <a:off x="8761195" y="2609389"/>
                <a:ext cx="2632520" cy="8769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𝛁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acc>
                        <m:accPr>
                          <m:chr m:val="⃗"/>
                          <m:ctrlP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f>
                        <m:fPr>
                          <m:ctrlP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𝝏</m:t>
                              </m:r>
                            </m:e>
                            <m:sup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e>
                          </m:acc>
                        </m:num>
                        <m:den>
                          <m:r>
                            <a:rPr lang="en-US" sz="2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sSup>
                            <m:sSupPr>
                              <m:ctrlP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p>
                              <m: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32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126" name="TextBox 5125">
                <a:extLst>
                  <a:ext uri="{FF2B5EF4-FFF2-40B4-BE49-F238E27FC236}">
                    <a16:creationId xmlns:a16="http://schemas.microsoft.com/office/drawing/2014/main" id="{727D2F4F-1313-5467-A372-091478CFFE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1195" y="2609389"/>
                <a:ext cx="2632520" cy="87690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28" name="TextBox 5127">
            <a:extLst>
              <a:ext uri="{FF2B5EF4-FFF2-40B4-BE49-F238E27FC236}">
                <a16:creationId xmlns:a16="http://schemas.microsoft.com/office/drawing/2014/main" id="{70CC6FF3-69F4-DB88-17C9-26173F095CAA}"/>
              </a:ext>
            </a:extLst>
          </p:cNvPr>
          <p:cNvSpPr txBox="1"/>
          <p:nvPr/>
        </p:nvSpPr>
        <p:spPr>
          <a:xfrm>
            <a:off x="7780577" y="2955443"/>
            <a:ext cx="8203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and</a:t>
            </a:r>
            <a:endParaRPr lang="th-TH" sz="2400" b="1" dirty="0">
              <a:solidFill>
                <a:schemeClr val="bg1"/>
              </a:solidFill>
            </a:endParaRPr>
          </a:p>
        </p:txBody>
      </p:sp>
      <p:sp>
        <p:nvSpPr>
          <p:cNvPr id="5130" name="Arrow: Right 5129">
            <a:extLst>
              <a:ext uri="{FF2B5EF4-FFF2-40B4-BE49-F238E27FC236}">
                <a16:creationId xmlns:a16="http://schemas.microsoft.com/office/drawing/2014/main" id="{AF25761C-D8A3-B5E2-EDFC-F5E833128377}"/>
              </a:ext>
            </a:extLst>
          </p:cNvPr>
          <p:cNvSpPr/>
          <p:nvPr/>
        </p:nvSpPr>
        <p:spPr>
          <a:xfrm rot="454785">
            <a:off x="3510860" y="2815768"/>
            <a:ext cx="1361470" cy="838873"/>
          </a:xfrm>
          <a:prstGeom prst="rightArrow">
            <a:avLst>
              <a:gd name="adj1" fmla="val 71951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131" name="TextBox 5130">
            <a:extLst>
              <a:ext uri="{FF2B5EF4-FFF2-40B4-BE49-F238E27FC236}">
                <a16:creationId xmlns:a16="http://schemas.microsoft.com/office/drawing/2014/main" id="{7B9FC2C8-FC78-B4CD-B2A3-BB722E8F7219}"/>
              </a:ext>
            </a:extLst>
          </p:cNvPr>
          <p:cNvSpPr txBox="1"/>
          <p:nvPr/>
        </p:nvSpPr>
        <p:spPr>
          <a:xfrm rot="406661">
            <a:off x="3247512" y="2879344"/>
            <a:ext cx="170965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How??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Exercise III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33" name="TextBox 5132">
                <a:extLst>
                  <a:ext uri="{FF2B5EF4-FFF2-40B4-BE49-F238E27FC236}">
                    <a16:creationId xmlns:a16="http://schemas.microsoft.com/office/drawing/2014/main" id="{7FD152B2-D7B8-A7E7-2DD7-F1FCF70818EE}"/>
                  </a:ext>
                </a:extLst>
              </p:cNvPr>
              <p:cNvSpPr txBox="1"/>
              <p:nvPr/>
            </p:nvSpPr>
            <p:spPr>
              <a:xfrm>
                <a:off x="4487853" y="3519853"/>
                <a:ext cx="7295115" cy="3518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1" dirty="0">
                    <a:solidFill>
                      <a:schemeClr val="bg1"/>
                    </a:solidFill>
                  </a:rPr>
                  <a:t>Hint: For instance vector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e>
                    </m:acc>
                  </m:oMath>
                </a14:m>
                <a:r>
                  <a:rPr lang="en-US" sz="1400" b="1" dirty="0">
                    <a:solidFill>
                      <a:schemeClr val="bg1"/>
                    </a:solidFill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𝛁</m:t>
                        </m:r>
                      </m:e>
                    </m:acc>
                    <m:r>
                      <a:rPr lang="en-US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𝛁</m:t>
                            </m:r>
                          </m:e>
                        </m:acc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acc>
                          <m:accPr>
                            <m:chr m:val="⃗"/>
                            <m:ctrlP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𝑽</m:t>
                            </m:r>
                          </m:e>
                        </m:acc>
                      </m:e>
                    </m:d>
                    <m:r>
                      <a:rPr lang="en-US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𝛁</m:t>
                        </m:r>
                      </m:e>
                    </m:acc>
                    <m:d>
                      <m:dPr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𝛁</m:t>
                            </m:r>
                          </m:e>
                        </m:acc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acc>
                          <m:accPr>
                            <m:chr m:val="⃗"/>
                            <m:ctrlP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𝑽</m:t>
                            </m:r>
                          </m:e>
                        </m:acc>
                      </m:e>
                    </m:d>
                    <m:r>
                      <a:rPr lang="en-US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𝛁</m:t>
                        </m:r>
                      </m:e>
                      <m:sup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acc>
                      <m:accPr>
                        <m:chr m:val="⃗"/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e>
                    </m:acc>
                  </m:oMath>
                </a14:m>
                <a:endParaRPr lang="th-TH" sz="1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133" name="TextBox 5132">
                <a:extLst>
                  <a:ext uri="{FF2B5EF4-FFF2-40B4-BE49-F238E27FC236}">
                    <a16:creationId xmlns:a16="http://schemas.microsoft.com/office/drawing/2014/main" id="{7FD152B2-D7B8-A7E7-2DD7-F1FCF70818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7853" y="3519853"/>
                <a:ext cx="7295115" cy="351828"/>
              </a:xfrm>
              <a:prstGeom prst="rect">
                <a:avLst/>
              </a:prstGeom>
              <a:blipFill>
                <a:blip r:embed="rId7"/>
                <a:stretch>
                  <a:fillRect l="-251" b="-1206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36" name="TextBox 5135">
                <a:extLst>
                  <a:ext uri="{FF2B5EF4-FFF2-40B4-BE49-F238E27FC236}">
                    <a16:creationId xmlns:a16="http://schemas.microsoft.com/office/drawing/2014/main" id="{15AD923D-6BB6-8C3F-DB95-E0FC357BDF88}"/>
                  </a:ext>
                </a:extLst>
              </p:cNvPr>
              <p:cNvSpPr txBox="1"/>
              <p:nvPr/>
            </p:nvSpPr>
            <p:spPr>
              <a:xfrm>
                <a:off x="830576" y="5193026"/>
                <a:ext cx="4619645" cy="3511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1" dirty="0">
                    <a:solidFill>
                      <a:schemeClr val="tx1"/>
                    </a:solidFill>
                  </a:rPr>
                  <a:t>For instance vector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e>
                    </m:acc>
                  </m:oMath>
                </a14:m>
                <a:r>
                  <a:rPr lang="en-US" sz="1400" b="1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𝛁</m:t>
                        </m:r>
                      </m:e>
                    </m:acc>
                    <m:r>
                      <a:rPr lang="en-US" sz="1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1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𝛁</m:t>
                            </m:r>
                          </m:e>
                        </m:acc>
                        <m: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acc>
                          <m:accPr>
                            <m:chr m:val="⃗"/>
                            <m:ctrlPr>
                              <a:rPr lang="en-US" sz="1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𝑽</m:t>
                            </m:r>
                          </m:e>
                        </m:acc>
                      </m:e>
                    </m:d>
                    <m:r>
                      <a:rPr lang="en-US" sz="1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1400" b="1" dirty="0">
                    <a:solidFill>
                      <a:schemeClr val="tx1"/>
                    </a:solidFill>
                  </a:rPr>
                  <a:t>, we can write</a:t>
                </a:r>
                <a:endParaRPr lang="th-TH" sz="1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36" name="TextBox 5135">
                <a:extLst>
                  <a:ext uri="{FF2B5EF4-FFF2-40B4-BE49-F238E27FC236}">
                    <a16:creationId xmlns:a16="http://schemas.microsoft.com/office/drawing/2014/main" id="{15AD923D-6BB6-8C3F-DB95-E0FC357BDF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576" y="5193026"/>
                <a:ext cx="4619645" cy="351186"/>
              </a:xfrm>
              <a:prstGeom prst="rect">
                <a:avLst/>
              </a:prstGeom>
              <a:blipFill>
                <a:blip r:embed="rId8"/>
                <a:stretch>
                  <a:fillRect l="-396" b="-1228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47" name="TextBox 5146">
                <a:extLst>
                  <a:ext uri="{FF2B5EF4-FFF2-40B4-BE49-F238E27FC236}">
                    <a16:creationId xmlns:a16="http://schemas.microsoft.com/office/drawing/2014/main" id="{5CEAA6C5-8464-D39E-8B9E-A31316F27288}"/>
                  </a:ext>
                </a:extLst>
              </p:cNvPr>
              <p:cNvSpPr txBox="1"/>
              <p:nvPr/>
            </p:nvSpPr>
            <p:spPr>
              <a:xfrm>
                <a:off x="1068233" y="5839661"/>
                <a:ext cx="2012592" cy="5075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𝛁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</m:e>
                      </m:acc>
                    </m:oMath>
                  </m:oMathPara>
                </a14:m>
                <a:endParaRPr lang="en-US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47" name="TextBox 5146">
                <a:extLst>
                  <a:ext uri="{FF2B5EF4-FFF2-40B4-BE49-F238E27FC236}">
                    <a16:creationId xmlns:a16="http://schemas.microsoft.com/office/drawing/2014/main" id="{5CEAA6C5-8464-D39E-8B9E-A31316F272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8233" y="5839661"/>
                <a:ext cx="2012592" cy="50751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48" name="TextBox 5147">
            <a:extLst>
              <a:ext uri="{FF2B5EF4-FFF2-40B4-BE49-F238E27FC236}">
                <a16:creationId xmlns:a16="http://schemas.microsoft.com/office/drawing/2014/main" id="{42F1BF29-5B07-AC3C-5586-F2C8543AA4FE}"/>
              </a:ext>
            </a:extLst>
          </p:cNvPr>
          <p:cNvSpPr txBox="1"/>
          <p:nvPr/>
        </p:nvSpPr>
        <p:spPr>
          <a:xfrm>
            <a:off x="2902985" y="5961599"/>
            <a:ext cx="31661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</a:rPr>
              <a:t>as well as</a:t>
            </a:r>
            <a:endParaRPr lang="th-TH" sz="1400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49" name="TextBox 5148">
                <a:extLst>
                  <a:ext uri="{FF2B5EF4-FFF2-40B4-BE49-F238E27FC236}">
                    <a16:creationId xmlns:a16="http://schemas.microsoft.com/office/drawing/2014/main" id="{37C82DD0-39DF-25CB-6401-8852FFFF7F1D}"/>
                  </a:ext>
                </a:extLst>
              </p:cNvPr>
              <p:cNvSpPr txBox="1"/>
              <p:nvPr/>
            </p:nvSpPr>
            <p:spPr>
              <a:xfrm>
                <a:off x="3730332" y="5595799"/>
                <a:ext cx="2338795" cy="8803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acc>
                        <m:accPr>
                          <m:chr m:val="⃗"/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𝛁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𝝓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acc>
                            <m:accPr>
                              <m:chr m:val="⃗"/>
                              <m:ctrlP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𝑨</m:t>
                              </m:r>
                            </m:e>
                          </m:acc>
                        </m:num>
                        <m:den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den>
                      </m:f>
                    </m:oMath>
                  </m:oMathPara>
                </a14:m>
                <a:endParaRPr lang="en-US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49" name="TextBox 5148">
                <a:extLst>
                  <a:ext uri="{FF2B5EF4-FFF2-40B4-BE49-F238E27FC236}">
                    <a16:creationId xmlns:a16="http://schemas.microsoft.com/office/drawing/2014/main" id="{37C82DD0-39DF-25CB-6401-8852FFFF7F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0332" y="5595799"/>
                <a:ext cx="2338795" cy="88036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50" name="Arrow: Bent 5149">
            <a:extLst>
              <a:ext uri="{FF2B5EF4-FFF2-40B4-BE49-F238E27FC236}">
                <a16:creationId xmlns:a16="http://schemas.microsoft.com/office/drawing/2014/main" id="{21BFFA59-6364-D462-FD0D-9C42A15DE9A9}"/>
              </a:ext>
            </a:extLst>
          </p:cNvPr>
          <p:cNvSpPr/>
          <p:nvPr/>
        </p:nvSpPr>
        <p:spPr>
          <a:xfrm flipV="1">
            <a:off x="417329" y="5367575"/>
            <a:ext cx="790982" cy="1056415"/>
          </a:xfrm>
          <a:prstGeom prst="bentArrow">
            <a:avLst>
              <a:gd name="adj1" fmla="val 39228"/>
              <a:gd name="adj2" fmla="val 41896"/>
              <a:gd name="adj3" fmla="val 44564"/>
              <a:gd name="adj4" fmla="val 4375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5151" name="Arrow: Bent 5150">
            <a:extLst>
              <a:ext uri="{FF2B5EF4-FFF2-40B4-BE49-F238E27FC236}">
                <a16:creationId xmlns:a16="http://schemas.microsoft.com/office/drawing/2014/main" id="{42EDE61E-C88E-ABBD-5D08-49D9A124E1FA}"/>
              </a:ext>
            </a:extLst>
          </p:cNvPr>
          <p:cNvSpPr/>
          <p:nvPr/>
        </p:nvSpPr>
        <p:spPr>
          <a:xfrm>
            <a:off x="409032" y="3205189"/>
            <a:ext cx="790982" cy="2229492"/>
          </a:xfrm>
          <a:prstGeom prst="bentArrow">
            <a:avLst>
              <a:gd name="adj1" fmla="val 39228"/>
              <a:gd name="adj2" fmla="val 41896"/>
              <a:gd name="adj3" fmla="val 0"/>
              <a:gd name="adj4" fmla="val 4375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6144" name="Left Brace 6143">
            <a:extLst>
              <a:ext uri="{FF2B5EF4-FFF2-40B4-BE49-F238E27FC236}">
                <a16:creationId xmlns:a16="http://schemas.microsoft.com/office/drawing/2014/main" id="{6DF76105-0AA9-B7B1-DB89-9DB52F9444FA}"/>
              </a:ext>
            </a:extLst>
          </p:cNvPr>
          <p:cNvSpPr/>
          <p:nvPr/>
        </p:nvSpPr>
        <p:spPr>
          <a:xfrm>
            <a:off x="969757" y="3162985"/>
            <a:ext cx="285013" cy="785323"/>
          </a:xfrm>
          <a:prstGeom prst="leftBrac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45" name="Rectangle: Rounded Corners 6144">
            <a:extLst>
              <a:ext uri="{FF2B5EF4-FFF2-40B4-BE49-F238E27FC236}">
                <a16:creationId xmlns:a16="http://schemas.microsoft.com/office/drawing/2014/main" id="{C308EE29-151B-BAA6-11CF-B93707658CDF}"/>
              </a:ext>
            </a:extLst>
          </p:cNvPr>
          <p:cNvSpPr/>
          <p:nvPr/>
        </p:nvSpPr>
        <p:spPr>
          <a:xfrm>
            <a:off x="1254770" y="5606407"/>
            <a:ext cx="4814357" cy="963255"/>
          </a:xfrm>
          <a:prstGeom prst="roundRect">
            <a:avLst/>
          </a:prstGeom>
          <a:noFill/>
          <a:ln w="127000" cmpd="dbl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47" name="Arrow: Right 6146">
            <a:extLst>
              <a:ext uri="{FF2B5EF4-FFF2-40B4-BE49-F238E27FC236}">
                <a16:creationId xmlns:a16="http://schemas.microsoft.com/office/drawing/2014/main" id="{71E814DB-EDEF-EE2B-CC65-41E677246477}"/>
              </a:ext>
            </a:extLst>
          </p:cNvPr>
          <p:cNvSpPr/>
          <p:nvPr/>
        </p:nvSpPr>
        <p:spPr>
          <a:xfrm>
            <a:off x="4372091" y="4399040"/>
            <a:ext cx="2153895" cy="850125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48" name="Rectangle 6147">
            <a:extLst>
              <a:ext uri="{FF2B5EF4-FFF2-40B4-BE49-F238E27FC236}">
                <a16:creationId xmlns:a16="http://schemas.microsoft.com/office/drawing/2014/main" id="{C5929A2A-3E98-4E2D-ED9D-4673FBAF1F08}"/>
              </a:ext>
            </a:extLst>
          </p:cNvPr>
          <p:cNvSpPr/>
          <p:nvPr/>
        </p:nvSpPr>
        <p:spPr>
          <a:xfrm>
            <a:off x="6611653" y="4137322"/>
            <a:ext cx="3441094" cy="1864096"/>
          </a:xfrm>
          <a:custGeom>
            <a:avLst/>
            <a:gdLst>
              <a:gd name="connsiteX0" fmla="*/ 0 w 3441094"/>
              <a:gd name="connsiteY0" fmla="*/ 0 h 1864096"/>
              <a:gd name="connsiteX1" fmla="*/ 3441094 w 3441094"/>
              <a:gd name="connsiteY1" fmla="*/ 0 h 1864096"/>
              <a:gd name="connsiteX2" fmla="*/ 3441094 w 3441094"/>
              <a:gd name="connsiteY2" fmla="*/ 1864096 h 1864096"/>
              <a:gd name="connsiteX3" fmla="*/ 0 w 3441094"/>
              <a:gd name="connsiteY3" fmla="*/ 1864096 h 1864096"/>
              <a:gd name="connsiteX4" fmla="*/ 0 w 3441094"/>
              <a:gd name="connsiteY4" fmla="*/ 0 h 1864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1094" h="1864096" fill="none" extrusionOk="0">
                <a:moveTo>
                  <a:pt x="0" y="0"/>
                </a:moveTo>
                <a:cubicBezTo>
                  <a:pt x="887662" y="-29222"/>
                  <a:pt x="1772301" y="-105265"/>
                  <a:pt x="3441094" y="0"/>
                </a:cubicBezTo>
                <a:cubicBezTo>
                  <a:pt x="3344626" y="698695"/>
                  <a:pt x="3458710" y="1275727"/>
                  <a:pt x="3441094" y="1864096"/>
                </a:cubicBezTo>
                <a:cubicBezTo>
                  <a:pt x="2008655" y="1753720"/>
                  <a:pt x="1129072" y="1786555"/>
                  <a:pt x="0" y="1864096"/>
                </a:cubicBezTo>
                <a:cubicBezTo>
                  <a:pt x="22568" y="1261065"/>
                  <a:pt x="-112176" y="513889"/>
                  <a:pt x="0" y="0"/>
                </a:cubicBezTo>
                <a:close/>
              </a:path>
              <a:path w="3441094" h="1864096" stroke="0" extrusionOk="0">
                <a:moveTo>
                  <a:pt x="0" y="0"/>
                </a:moveTo>
                <a:cubicBezTo>
                  <a:pt x="1641731" y="-91758"/>
                  <a:pt x="3008665" y="31731"/>
                  <a:pt x="3441094" y="0"/>
                </a:cubicBezTo>
                <a:cubicBezTo>
                  <a:pt x="3336788" y="809297"/>
                  <a:pt x="3401363" y="1105977"/>
                  <a:pt x="3441094" y="1864096"/>
                </a:cubicBezTo>
                <a:cubicBezTo>
                  <a:pt x="2645338" y="1703069"/>
                  <a:pt x="1407637" y="1755616"/>
                  <a:pt x="0" y="1864096"/>
                </a:cubicBezTo>
                <a:cubicBezTo>
                  <a:pt x="-91988" y="1215294"/>
                  <a:pt x="151010" y="329387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331252988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49" name="TextBox 6148">
            <a:extLst>
              <a:ext uri="{FF2B5EF4-FFF2-40B4-BE49-F238E27FC236}">
                <a16:creationId xmlns:a16="http://schemas.microsoft.com/office/drawing/2014/main" id="{727AE9E1-4A67-D7F8-5A40-3530C6907C98}"/>
              </a:ext>
            </a:extLst>
          </p:cNvPr>
          <p:cNvSpPr txBox="1"/>
          <p:nvPr/>
        </p:nvSpPr>
        <p:spPr>
          <a:xfrm>
            <a:off x="6847836" y="4242875"/>
            <a:ext cx="27437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b="1" dirty="0"/>
              <a:t>Two field </a:t>
            </a:r>
            <a:r>
              <a:rPr lang="en-US" sz="2400" b="1" dirty="0" err="1"/>
              <a:t>Eqs</a:t>
            </a:r>
            <a:r>
              <a:rPr lang="en-US" sz="2400" b="1" dirty="0"/>
              <a:t>.</a:t>
            </a:r>
            <a:endParaRPr lang="th-TH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50" name="TextBox 6149">
                <a:extLst>
                  <a:ext uri="{FF2B5EF4-FFF2-40B4-BE49-F238E27FC236}">
                    <a16:creationId xmlns:a16="http://schemas.microsoft.com/office/drawing/2014/main" id="{52D56FB5-13B2-EE14-821F-052CDBB4F298}"/>
                  </a:ext>
                </a:extLst>
              </p:cNvPr>
              <p:cNvSpPr txBox="1"/>
              <p:nvPr/>
            </p:nvSpPr>
            <p:spPr>
              <a:xfrm>
                <a:off x="7230559" y="4704540"/>
                <a:ext cx="2211579" cy="11216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□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rgbClr val="10498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𝝓</m:t>
                        </m:r>
                      </m:num>
                      <m:den>
                        <m:r>
                          <a:rPr lang="en-US" sz="2400" b="1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</m:den>
                    </m:f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en-US" sz="3200" b="1" dirty="0">
                    <a:solidFill>
                      <a:schemeClr val="tx1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□</m:t>
                        </m:r>
                      </m:e>
                      <m:sup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acc>
                      <m:accPr>
                        <m:chr m:val="⃗"/>
                        <m:ctrlP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</m:e>
                    </m:acc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  <m:acc>
                      <m:accPr>
                        <m:chr m:val="⃗"/>
                        <m:ctrlP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</m:e>
                    </m:acc>
                  </m:oMath>
                </a14:m>
                <a:r>
                  <a:rPr lang="en-US" sz="3200" b="1" dirty="0"/>
                  <a:t> </a:t>
                </a:r>
              </a:p>
            </p:txBody>
          </p:sp>
        </mc:Choice>
        <mc:Fallback xmlns="">
          <p:sp>
            <p:nvSpPr>
              <p:cNvPr id="6150" name="TextBox 6149">
                <a:extLst>
                  <a:ext uri="{FF2B5EF4-FFF2-40B4-BE49-F238E27FC236}">
                    <a16:creationId xmlns:a16="http://schemas.microsoft.com/office/drawing/2014/main" id="{52D56FB5-13B2-EE14-821F-052CDBB4F2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0559" y="4704540"/>
                <a:ext cx="2211579" cy="11216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51" name="Rectangle 6150">
            <a:extLst>
              <a:ext uri="{FF2B5EF4-FFF2-40B4-BE49-F238E27FC236}">
                <a16:creationId xmlns:a16="http://schemas.microsoft.com/office/drawing/2014/main" id="{410E4C2B-784B-32D0-7042-96DD005E57BB}"/>
              </a:ext>
            </a:extLst>
          </p:cNvPr>
          <p:cNvSpPr/>
          <p:nvPr/>
        </p:nvSpPr>
        <p:spPr>
          <a:xfrm>
            <a:off x="5191931" y="4922284"/>
            <a:ext cx="388417" cy="6219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65ACFF-7D4A-CEC3-9E1C-BF2599CE05C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Dynamics of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5D6A88-4A96-7C5A-FBD8-11D82A6691C5}"/>
              </a:ext>
            </a:extLst>
          </p:cNvPr>
          <p:cNvSpPr txBox="1"/>
          <p:nvPr/>
        </p:nvSpPr>
        <p:spPr>
          <a:xfrm>
            <a:off x="438268" y="1224181"/>
            <a:ext cx="64095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Maxwell’s </a:t>
            </a:r>
            <a:r>
              <a:rPr lang="en-US" sz="32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eqs</a:t>
            </a:r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. unify electric &amp; magnetic field </a:t>
            </a:r>
            <a:endParaRPr lang="th-TH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60E5216-DE38-E019-1A96-A20A8467A7E5}"/>
                  </a:ext>
                </a:extLst>
              </p:cNvPr>
              <p:cNvSpPr txBox="1"/>
              <p:nvPr/>
            </p:nvSpPr>
            <p:spPr>
              <a:xfrm>
                <a:off x="10065014" y="5139655"/>
                <a:ext cx="2153895" cy="7203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□=</m:t>
                      </m:r>
                      <m:d>
                        <m:dPr>
                          <m:ctrlPr>
                            <a:rPr lang="en-US" sz="1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th-TH" sz="18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f>
                            <m:fPr>
                              <m:ctrlPr>
                                <a:rPr lang="en-US" sz="18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1800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sz="1800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th-TH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60E5216-DE38-E019-1A96-A20A8467A7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5014" y="5139655"/>
                <a:ext cx="2153895" cy="72032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DE043FE1-B783-E081-CDD0-ABD51DA2B497}"/>
              </a:ext>
            </a:extLst>
          </p:cNvPr>
          <p:cNvSpPr txBox="1"/>
          <p:nvPr/>
        </p:nvSpPr>
        <p:spPr>
          <a:xfrm>
            <a:off x="9993582" y="4769025"/>
            <a:ext cx="26665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7030A0"/>
                </a:solidFill>
              </a:rPr>
              <a:t>d’ Alembert op.</a:t>
            </a:r>
            <a:endParaRPr lang="th-TH" sz="2000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FA8F663-9449-A342-2391-F2B57D8EB00B}"/>
                  </a:ext>
                </a:extLst>
              </p:cNvPr>
              <p:cNvSpPr txBox="1"/>
              <p:nvPr/>
            </p:nvSpPr>
            <p:spPr>
              <a:xfrm>
                <a:off x="7359675" y="6206811"/>
                <a:ext cx="4118406" cy="6319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4-vector potential: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  <m:t>𝐴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={</m:t>
                    </m:r>
                    <m:f>
                      <m:f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𝜙</m:t>
                        </m:r>
                      </m:num>
                      <m:den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𝑐</m:t>
                        </m:r>
                      </m:den>
                    </m:f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,</m:t>
                    </m:r>
                    <m:acc>
                      <m:accPr>
                        <m:chr m:val="⃗"/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𝐴</m:t>
                        </m:r>
                      </m:e>
                    </m:acc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}</m:t>
                    </m:r>
                  </m:oMath>
                </a14:m>
                <a:endParaRPr lang="th-TH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FA8F663-9449-A342-2391-F2B57D8EB0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9675" y="6206811"/>
                <a:ext cx="4118406" cy="631968"/>
              </a:xfrm>
              <a:prstGeom prst="rect">
                <a:avLst/>
              </a:prstGeom>
              <a:blipFill>
                <a:blip r:embed="rId13"/>
                <a:stretch>
                  <a:fillRect l="-2959" b="-2500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B65AD617-7CF6-5211-F1FA-F368E1D8864B}"/>
              </a:ext>
            </a:extLst>
          </p:cNvPr>
          <p:cNvSpPr txBox="1"/>
          <p:nvPr/>
        </p:nvSpPr>
        <p:spPr>
          <a:xfrm rot="20949387">
            <a:off x="2803153" y="2215161"/>
            <a:ext cx="1666714" cy="523220"/>
          </a:xfrm>
          <a:prstGeom prst="rect">
            <a:avLst/>
          </a:prstGeom>
          <a:noFill/>
          <a:ln w="69850" cap="rnd" cmpd="dbl">
            <a:solidFill>
              <a:srgbClr val="00B050"/>
            </a:solidFill>
            <a:rou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  <a:sym typeface="Wingdings" panose="05000000000000000000" pitchFamily="2" charset="2"/>
              </a:rPr>
              <a:t></a:t>
            </a:r>
            <a:r>
              <a:rPr lang="en-US" sz="2800" b="1" dirty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relativistic</a:t>
            </a:r>
            <a:endParaRPr lang="th-TH" sz="28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098D0F1-157E-C13B-A964-E47788EE703C}"/>
                  </a:ext>
                </a:extLst>
              </p:cNvPr>
              <p:cNvSpPr txBox="1"/>
              <p:nvPr/>
            </p:nvSpPr>
            <p:spPr>
              <a:xfrm>
                <a:off x="1249313" y="2494237"/>
                <a:ext cx="3027867" cy="23357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𝛁</m:t>
                        </m:r>
                      </m:e>
                    </m:acc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e>
                    </m:acc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rgbClr val="10498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num>
                      <m:den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𝜺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3200" b="1" dirty="0">
                    <a:solidFill>
                      <a:schemeClr val="tx1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𝛁</m:t>
                        </m:r>
                      </m:e>
                    </m:acc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𝑩</m:t>
                        </m:r>
                      </m:e>
                    </m:acc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3200" b="1" dirty="0">
                    <a:solidFill>
                      <a:schemeClr val="tx1"/>
                    </a:solidFill>
                  </a:rPr>
                  <a:t> </a:t>
                </a:r>
                <a:endParaRPr lang="th-TH" sz="3200" b="1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𝛁</m:t>
                        </m:r>
                      </m:e>
                    </m:acc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e>
                    </m:acc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acc>
                          <m:accPr>
                            <m:chr m:val="⃗"/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𝑩</m:t>
                            </m:r>
                          </m:e>
                        </m:acc>
                      </m:num>
                      <m:den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𝛁</m:t>
                        </m:r>
                      </m:e>
                    </m:acc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𝑩</m:t>
                        </m:r>
                      </m:e>
                    </m:acc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</m:e>
                    </m:acc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𝒄</m:t>
                            </m:r>
                          </m:e>
                          <m:sup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acc>
                          <m:accPr>
                            <m:chr m:val="⃗"/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</m:e>
                        </m:acc>
                      </m:num>
                      <m:den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𝝏</m:t>
                        </m:r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en-US" sz="2400" b="1" dirty="0"/>
                  <a:t> </a:t>
                </a:r>
                <a:endParaRPr lang="th-TH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098D0F1-157E-C13B-A964-E47788EE70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9313" y="2494237"/>
                <a:ext cx="3027867" cy="233570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D605120F-C54F-6332-B00E-98C8D1BDC92F}"/>
              </a:ext>
            </a:extLst>
          </p:cNvPr>
          <p:cNvSpPr txBox="1"/>
          <p:nvPr/>
        </p:nvSpPr>
        <p:spPr>
          <a:xfrm>
            <a:off x="32231" y="1960371"/>
            <a:ext cx="3373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en-US" sz="2400" b="1" dirty="0"/>
              <a:t>Maxwell’s </a:t>
            </a:r>
            <a:r>
              <a:rPr lang="en-US" sz="2400" b="1" dirty="0" err="1"/>
              <a:t>Eqs</a:t>
            </a:r>
            <a:r>
              <a:rPr lang="en-US" sz="2400" b="1" dirty="0"/>
              <a:t>.</a:t>
            </a:r>
            <a:endParaRPr lang="th-TH" sz="32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288E16-256A-F6D3-C79B-E7D38393BF61}"/>
              </a:ext>
            </a:extLst>
          </p:cNvPr>
          <p:cNvSpPr txBox="1"/>
          <p:nvPr/>
        </p:nvSpPr>
        <p:spPr>
          <a:xfrm>
            <a:off x="6219936" y="6037000"/>
            <a:ext cx="520280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For simplicity, we will write these </a:t>
            </a:r>
            <a:r>
              <a:rPr lang="en-US" sz="20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eqs</a:t>
            </a:r>
            <a:r>
              <a:rPr lang="en-US" sz="2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in terms of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278555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000"/>
                            </p:stCondLst>
                            <p:childTnLst>
                              <p:par>
                                <p:cTn id="15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2" grpId="0" animBg="1"/>
      <p:bldP spid="5124" grpId="0"/>
      <p:bldP spid="5125" grpId="0"/>
      <p:bldP spid="5126" grpId="0"/>
      <p:bldP spid="5128" grpId="0"/>
      <p:bldP spid="5130" grpId="0" animBg="1"/>
      <p:bldP spid="5131" grpId="0"/>
      <p:bldP spid="5133" grpId="0"/>
      <p:bldP spid="5136" grpId="0"/>
      <p:bldP spid="5147" grpId="0"/>
      <p:bldP spid="5148" grpId="0"/>
      <p:bldP spid="5149" grpId="0"/>
      <p:bldP spid="5150" grpId="0" animBg="1"/>
      <p:bldP spid="5151" grpId="0" animBg="1"/>
      <p:bldP spid="6144" grpId="0" animBg="1"/>
      <p:bldP spid="6145" grpId="0" animBg="1"/>
      <p:bldP spid="6147" grpId="0" animBg="1"/>
      <p:bldP spid="6148" grpId="0" animBg="1"/>
      <p:bldP spid="6149" grpId="0"/>
      <p:bldP spid="6150" grpId="0"/>
      <p:bldP spid="6151" grpId="0" animBg="1"/>
      <p:bldP spid="6" grpId="0"/>
      <p:bldP spid="12" grpId="0"/>
      <p:bldP spid="13" grpId="0"/>
      <p:bldP spid="14" grpId="0"/>
      <p:bldP spid="2" grpId="0" animBg="1"/>
      <p:bldP spid="11" grpId="0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24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47" name="TextBox 5146">
                <a:extLst>
                  <a:ext uri="{FF2B5EF4-FFF2-40B4-BE49-F238E27FC236}">
                    <a16:creationId xmlns:a16="http://schemas.microsoft.com/office/drawing/2014/main" id="{5CEAA6C5-8464-D39E-8B9E-A31316F27288}"/>
                  </a:ext>
                </a:extLst>
              </p:cNvPr>
              <p:cNvSpPr txBox="1"/>
              <p:nvPr/>
            </p:nvSpPr>
            <p:spPr>
              <a:xfrm>
                <a:off x="438268" y="4718395"/>
                <a:ext cx="2012592" cy="5075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𝛁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</m:e>
                      </m:acc>
                    </m:oMath>
                  </m:oMathPara>
                </a14:m>
                <a:endParaRPr lang="en-US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47" name="TextBox 5146">
                <a:extLst>
                  <a:ext uri="{FF2B5EF4-FFF2-40B4-BE49-F238E27FC236}">
                    <a16:creationId xmlns:a16="http://schemas.microsoft.com/office/drawing/2014/main" id="{5CEAA6C5-8464-D39E-8B9E-A31316F272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268" y="4718395"/>
                <a:ext cx="2012592" cy="5075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48" name="TextBox 5147">
            <a:extLst>
              <a:ext uri="{FF2B5EF4-FFF2-40B4-BE49-F238E27FC236}">
                <a16:creationId xmlns:a16="http://schemas.microsoft.com/office/drawing/2014/main" id="{42F1BF29-5B07-AC3C-5586-F2C8543AA4FE}"/>
              </a:ext>
            </a:extLst>
          </p:cNvPr>
          <p:cNvSpPr txBox="1"/>
          <p:nvPr/>
        </p:nvSpPr>
        <p:spPr>
          <a:xfrm>
            <a:off x="2273020" y="4840333"/>
            <a:ext cx="31661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</a:rPr>
              <a:t>as well as</a:t>
            </a:r>
            <a:endParaRPr lang="th-TH" sz="1400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49" name="TextBox 5148">
                <a:extLst>
                  <a:ext uri="{FF2B5EF4-FFF2-40B4-BE49-F238E27FC236}">
                    <a16:creationId xmlns:a16="http://schemas.microsoft.com/office/drawing/2014/main" id="{37C82DD0-39DF-25CB-6401-8852FFFF7F1D}"/>
                  </a:ext>
                </a:extLst>
              </p:cNvPr>
              <p:cNvSpPr txBox="1"/>
              <p:nvPr/>
            </p:nvSpPr>
            <p:spPr>
              <a:xfrm>
                <a:off x="3100367" y="4474533"/>
                <a:ext cx="2338795" cy="8803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acc>
                        <m:accPr>
                          <m:chr m:val="⃗"/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𝛁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𝝓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acc>
                            <m:accPr>
                              <m:chr m:val="⃗"/>
                              <m:ctrlP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𝑨</m:t>
                              </m:r>
                            </m:e>
                          </m:acc>
                        </m:num>
                        <m:den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𝝏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den>
                      </m:f>
                    </m:oMath>
                  </m:oMathPara>
                </a14:m>
                <a:endParaRPr lang="en-US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49" name="TextBox 5148">
                <a:extLst>
                  <a:ext uri="{FF2B5EF4-FFF2-40B4-BE49-F238E27FC236}">
                    <a16:creationId xmlns:a16="http://schemas.microsoft.com/office/drawing/2014/main" id="{37C82DD0-39DF-25CB-6401-8852FFFF7F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0367" y="4474533"/>
                <a:ext cx="2338795" cy="88036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45" name="Rectangle: Rounded Corners 6144">
            <a:extLst>
              <a:ext uri="{FF2B5EF4-FFF2-40B4-BE49-F238E27FC236}">
                <a16:creationId xmlns:a16="http://schemas.microsoft.com/office/drawing/2014/main" id="{C308EE29-151B-BAA6-11CF-B93707658CDF}"/>
              </a:ext>
            </a:extLst>
          </p:cNvPr>
          <p:cNvSpPr/>
          <p:nvPr/>
        </p:nvSpPr>
        <p:spPr>
          <a:xfrm>
            <a:off x="624805" y="4485141"/>
            <a:ext cx="4814357" cy="963255"/>
          </a:xfrm>
          <a:prstGeom prst="roundRect">
            <a:avLst/>
          </a:prstGeom>
          <a:noFill/>
          <a:ln w="127000" cmpd="dbl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48" name="Rectangle 6147">
            <a:extLst>
              <a:ext uri="{FF2B5EF4-FFF2-40B4-BE49-F238E27FC236}">
                <a16:creationId xmlns:a16="http://schemas.microsoft.com/office/drawing/2014/main" id="{C5929A2A-3E98-4E2D-ED9D-4673FBAF1F08}"/>
              </a:ext>
            </a:extLst>
          </p:cNvPr>
          <p:cNvSpPr/>
          <p:nvPr/>
        </p:nvSpPr>
        <p:spPr>
          <a:xfrm>
            <a:off x="1381553" y="2185305"/>
            <a:ext cx="3441094" cy="1864096"/>
          </a:xfrm>
          <a:custGeom>
            <a:avLst/>
            <a:gdLst>
              <a:gd name="connsiteX0" fmla="*/ 0 w 3441094"/>
              <a:gd name="connsiteY0" fmla="*/ 0 h 1864096"/>
              <a:gd name="connsiteX1" fmla="*/ 3441094 w 3441094"/>
              <a:gd name="connsiteY1" fmla="*/ 0 h 1864096"/>
              <a:gd name="connsiteX2" fmla="*/ 3441094 w 3441094"/>
              <a:gd name="connsiteY2" fmla="*/ 1864096 h 1864096"/>
              <a:gd name="connsiteX3" fmla="*/ 0 w 3441094"/>
              <a:gd name="connsiteY3" fmla="*/ 1864096 h 1864096"/>
              <a:gd name="connsiteX4" fmla="*/ 0 w 3441094"/>
              <a:gd name="connsiteY4" fmla="*/ 0 h 1864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1094" h="1864096" fill="none" extrusionOk="0">
                <a:moveTo>
                  <a:pt x="0" y="0"/>
                </a:moveTo>
                <a:cubicBezTo>
                  <a:pt x="887662" y="-29222"/>
                  <a:pt x="1772301" y="-105265"/>
                  <a:pt x="3441094" y="0"/>
                </a:cubicBezTo>
                <a:cubicBezTo>
                  <a:pt x="3344626" y="698695"/>
                  <a:pt x="3458710" y="1275727"/>
                  <a:pt x="3441094" y="1864096"/>
                </a:cubicBezTo>
                <a:cubicBezTo>
                  <a:pt x="2008655" y="1753720"/>
                  <a:pt x="1129072" y="1786555"/>
                  <a:pt x="0" y="1864096"/>
                </a:cubicBezTo>
                <a:cubicBezTo>
                  <a:pt x="22568" y="1261065"/>
                  <a:pt x="-112176" y="513889"/>
                  <a:pt x="0" y="0"/>
                </a:cubicBezTo>
                <a:close/>
              </a:path>
              <a:path w="3441094" h="1864096" stroke="0" extrusionOk="0">
                <a:moveTo>
                  <a:pt x="0" y="0"/>
                </a:moveTo>
                <a:cubicBezTo>
                  <a:pt x="1641731" y="-91758"/>
                  <a:pt x="3008665" y="31731"/>
                  <a:pt x="3441094" y="0"/>
                </a:cubicBezTo>
                <a:cubicBezTo>
                  <a:pt x="3336788" y="809297"/>
                  <a:pt x="3401363" y="1105977"/>
                  <a:pt x="3441094" y="1864096"/>
                </a:cubicBezTo>
                <a:cubicBezTo>
                  <a:pt x="2645338" y="1703069"/>
                  <a:pt x="1407637" y="1755616"/>
                  <a:pt x="0" y="1864096"/>
                </a:cubicBezTo>
                <a:cubicBezTo>
                  <a:pt x="-91988" y="1215294"/>
                  <a:pt x="151010" y="329387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331252988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49" name="TextBox 6148">
            <a:extLst>
              <a:ext uri="{FF2B5EF4-FFF2-40B4-BE49-F238E27FC236}">
                <a16:creationId xmlns:a16="http://schemas.microsoft.com/office/drawing/2014/main" id="{727AE9E1-4A67-D7F8-5A40-3530C6907C98}"/>
              </a:ext>
            </a:extLst>
          </p:cNvPr>
          <p:cNvSpPr txBox="1"/>
          <p:nvPr/>
        </p:nvSpPr>
        <p:spPr>
          <a:xfrm>
            <a:off x="1617736" y="2290858"/>
            <a:ext cx="27437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b="1" dirty="0"/>
              <a:t>Two field </a:t>
            </a:r>
            <a:r>
              <a:rPr lang="en-US" sz="2400" b="1" dirty="0" err="1"/>
              <a:t>Eqs</a:t>
            </a:r>
            <a:r>
              <a:rPr lang="en-US" sz="2400" b="1" dirty="0"/>
              <a:t>.</a:t>
            </a:r>
            <a:endParaRPr lang="th-TH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50" name="TextBox 6149">
                <a:extLst>
                  <a:ext uri="{FF2B5EF4-FFF2-40B4-BE49-F238E27FC236}">
                    <a16:creationId xmlns:a16="http://schemas.microsoft.com/office/drawing/2014/main" id="{52D56FB5-13B2-EE14-821F-052CDBB4F298}"/>
                  </a:ext>
                </a:extLst>
              </p:cNvPr>
              <p:cNvSpPr txBox="1"/>
              <p:nvPr/>
            </p:nvSpPr>
            <p:spPr>
              <a:xfrm>
                <a:off x="2000459" y="2752523"/>
                <a:ext cx="2211579" cy="11216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□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f>
                      <m:fPr>
                        <m:ctrlP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rgbClr val="10498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𝝓</m:t>
                        </m:r>
                      </m:num>
                      <m:den>
                        <m:r>
                          <a:rPr lang="en-US" sz="2400" b="1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</m:den>
                    </m:f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en-US" sz="3200" b="1" dirty="0">
                    <a:solidFill>
                      <a:schemeClr val="tx1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□</m:t>
                        </m:r>
                      </m:e>
                      <m:sup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acc>
                      <m:accPr>
                        <m:chr m:val="⃗"/>
                        <m:ctrlP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</m:e>
                    </m:acc>
                    <m:r>
                      <a:rPr lang="en-US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  <m:acc>
                      <m:accPr>
                        <m:chr m:val="⃗"/>
                        <m:ctrlP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</m:e>
                    </m:acc>
                  </m:oMath>
                </a14:m>
                <a:r>
                  <a:rPr lang="en-US" sz="3200" b="1" dirty="0"/>
                  <a:t> </a:t>
                </a:r>
              </a:p>
            </p:txBody>
          </p:sp>
        </mc:Choice>
        <mc:Fallback xmlns="">
          <p:sp>
            <p:nvSpPr>
              <p:cNvPr id="6150" name="TextBox 6149">
                <a:extLst>
                  <a:ext uri="{FF2B5EF4-FFF2-40B4-BE49-F238E27FC236}">
                    <a16:creationId xmlns:a16="http://schemas.microsoft.com/office/drawing/2014/main" id="{52D56FB5-13B2-EE14-821F-052CDBB4F2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0459" y="2752523"/>
                <a:ext cx="2211579" cy="11216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3465ACFF-7D4A-CEC3-9E1C-BF2599CE05C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Dynamics of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5D6A88-4A96-7C5A-FBD8-11D82A6691C5}"/>
              </a:ext>
            </a:extLst>
          </p:cNvPr>
          <p:cNvSpPr txBox="1"/>
          <p:nvPr/>
        </p:nvSpPr>
        <p:spPr>
          <a:xfrm>
            <a:off x="438268" y="1266289"/>
            <a:ext cx="97792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We can unify electric &amp; magnetic field by introducing 4-vector potential</a:t>
            </a:r>
            <a:endParaRPr lang="th-TH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FA8F663-9449-A342-2391-F2B57D8EB00B}"/>
                  </a:ext>
                </a:extLst>
              </p:cNvPr>
              <p:cNvSpPr txBox="1"/>
              <p:nvPr/>
            </p:nvSpPr>
            <p:spPr>
              <a:xfrm>
                <a:off x="5160478" y="2225455"/>
                <a:ext cx="1943904" cy="7895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sSup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𝐴</m:t>
                          </m:r>
                        </m:e>
                        <m:sup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𝜇</m:t>
                          </m:r>
                        </m:sup>
                      </m:sSup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={</m:t>
                      </m:r>
                      <m:f>
                        <m:f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fPr>
                        <m:num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𝜙</m:t>
                          </m:r>
                        </m:num>
                        <m:den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𝑐</m:t>
                          </m:r>
                        </m:den>
                      </m:f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,</m:t>
                      </m:r>
                      <m:acc>
                        <m:accPr>
                          <m:chr m:val="⃗"/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acc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𝐴</m:t>
                          </m:r>
                        </m:e>
                      </m:acc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}</m:t>
                      </m:r>
                    </m:oMath>
                  </m:oMathPara>
                </a14:m>
                <a:endParaRPr lang="th-TH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FA8F663-9449-A342-2391-F2B57D8EB0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0478" y="2225455"/>
                <a:ext cx="1943904" cy="78951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A7EBCBB1-FB3A-5947-159D-4282CD005567}"/>
              </a:ext>
            </a:extLst>
          </p:cNvPr>
          <p:cNvSpPr/>
          <p:nvPr/>
        </p:nvSpPr>
        <p:spPr>
          <a:xfrm>
            <a:off x="7179621" y="2540951"/>
            <a:ext cx="3441094" cy="1243695"/>
          </a:xfrm>
          <a:custGeom>
            <a:avLst/>
            <a:gdLst>
              <a:gd name="connsiteX0" fmla="*/ 0 w 3441094"/>
              <a:gd name="connsiteY0" fmla="*/ 0 h 1243695"/>
              <a:gd name="connsiteX1" fmla="*/ 3441094 w 3441094"/>
              <a:gd name="connsiteY1" fmla="*/ 0 h 1243695"/>
              <a:gd name="connsiteX2" fmla="*/ 3441094 w 3441094"/>
              <a:gd name="connsiteY2" fmla="*/ 1243695 h 1243695"/>
              <a:gd name="connsiteX3" fmla="*/ 0 w 3441094"/>
              <a:gd name="connsiteY3" fmla="*/ 1243695 h 1243695"/>
              <a:gd name="connsiteX4" fmla="*/ 0 w 3441094"/>
              <a:gd name="connsiteY4" fmla="*/ 0 h 1243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1094" h="1243695" fill="none" extrusionOk="0">
                <a:moveTo>
                  <a:pt x="0" y="0"/>
                </a:moveTo>
                <a:cubicBezTo>
                  <a:pt x="887662" y="-29222"/>
                  <a:pt x="1772301" y="-105265"/>
                  <a:pt x="3441094" y="0"/>
                </a:cubicBezTo>
                <a:cubicBezTo>
                  <a:pt x="3461814" y="342778"/>
                  <a:pt x="3405350" y="644223"/>
                  <a:pt x="3441094" y="1243695"/>
                </a:cubicBezTo>
                <a:cubicBezTo>
                  <a:pt x="2008655" y="1133319"/>
                  <a:pt x="1129072" y="1166154"/>
                  <a:pt x="0" y="1243695"/>
                </a:cubicBezTo>
                <a:cubicBezTo>
                  <a:pt x="73548" y="910811"/>
                  <a:pt x="35927" y="602962"/>
                  <a:pt x="0" y="0"/>
                </a:cubicBezTo>
                <a:close/>
              </a:path>
              <a:path w="3441094" h="1243695" stroke="0" extrusionOk="0">
                <a:moveTo>
                  <a:pt x="0" y="0"/>
                </a:moveTo>
                <a:cubicBezTo>
                  <a:pt x="1641731" y="-91758"/>
                  <a:pt x="3008665" y="31731"/>
                  <a:pt x="3441094" y="0"/>
                </a:cubicBezTo>
                <a:cubicBezTo>
                  <a:pt x="3409011" y="294401"/>
                  <a:pt x="3384380" y="1010108"/>
                  <a:pt x="3441094" y="1243695"/>
                </a:cubicBezTo>
                <a:cubicBezTo>
                  <a:pt x="2645338" y="1082668"/>
                  <a:pt x="1407637" y="1135215"/>
                  <a:pt x="0" y="1243695"/>
                </a:cubicBezTo>
                <a:cubicBezTo>
                  <a:pt x="94076" y="1001402"/>
                  <a:pt x="-28613" y="398948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331252988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70E9D6-BC1E-D049-1F63-3B8A650CC59E}"/>
              </a:ext>
            </a:extLst>
          </p:cNvPr>
          <p:cNvSpPr txBox="1"/>
          <p:nvPr/>
        </p:nvSpPr>
        <p:spPr>
          <a:xfrm>
            <a:off x="7415804" y="2646504"/>
            <a:ext cx="27437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b="1" dirty="0"/>
              <a:t>One field Eq.</a:t>
            </a:r>
            <a:endParaRPr lang="th-TH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658EAEB-F5D1-6BCF-3969-8BC9ED2EA0C3}"/>
                  </a:ext>
                </a:extLst>
              </p:cNvPr>
              <p:cNvSpPr txBox="1"/>
              <p:nvPr/>
            </p:nvSpPr>
            <p:spPr>
              <a:xfrm>
                <a:off x="7415804" y="3108169"/>
                <a:ext cx="302363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658EAEB-F5D1-6BCF-3969-8BC9ED2EA0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5804" y="3108169"/>
                <a:ext cx="3023635" cy="461665"/>
              </a:xfrm>
              <a:prstGeom prst="rect">
                <a:avLst/>
              </a:prstGeom>
              <a:blipFill>
                <a:blip r:embed="rId7"/>
                <a:stretch>
                  <a:fillRect b="-11842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182E135-BBCB-FADA-231B-EE47912ED562}"/>
                  </a:ext>
                </a:extLst>
              </p:cNvPr>
              <p:cNvSpPr txBox="1"/>
              <p:nvPr/>
            </p:nvSpPr>
            <p:spPr>
              <a:xfrm>
                <a:off x="5198098" y="3525092"/>
                <a:ext cx="194390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𝐽</m:t>
                          </m:r>
                        </m:e>
                        <m:sup>
                          <m:r>
                            <a:rPr lang="en-US" sz="2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𝜇</m:t>
                          </m:r>
                        </m:sup>
                      </m:sSup>
                      <m:r>
                        <a:rPr lang="en-US" sz="2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={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𝑐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𝜌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,</m:t>
                      </m:r>
                      <m:acc>
                        <m:accPr>
                          <m:chr m:val="⃗"/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acc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𝑗</m:t>
                          </m:r>
                        </m:e>
                      </m:acc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}</m:t>
                      </m:r>
                    </m:oMath>
                  </m:oMathPara>
                </a14:m>
                <a:endParaRPr lang="th-TH" sz="2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182E135-BBCB-FADA-231B-EE47912ED5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8098" y="3525092"/>
                <a:ext cx="1943904" cy="461665"/>
              </a:xfrm>
              <a:prstGeom prst="rect">
                <a:avLst/>
              </a:prstGeom>
              <a:blipFill>
                <a:blip r:embed="rId8"/>
                <a:stretch>
                  <a:fillRect t="-26316" r="-7837" b="-10526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0BA35CD-6441-E6E8-FB5C-1D717BB16751}"/>
              </a:ext>
            </a:extLst>
          </p:cNvPr>
          <p:cNvSpPr/>
          <p:nvPr/>
        </p:nvSpPr>
        <p:spPr>
          <a:xfrm>
            <a:off x="7060025" y="4432848"/>
            <a:ext cx="4814357" cy="963255"/>
          </a:xfrm>
          <a:prstGeom prst="roundRect">
            <a:avLst/>
          </a:prstGeom>
          <a:noFill/>
          <a:ln w="127000" cmpd="dbl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A961A4-3AFC-2A79-108E-64B70357D9ED}"/>
              </a:ext>
            </a:extLst>
          </p:cNvPr>
          <p:cNvSpPr txBox="1"/>
          <p:nvPr/>
        </p:nvSpPr>
        <p:spPr>
          <a:xfrm>
            <a:off x="7230178" y="4532746"/>
            <a:ext cx="31661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</a:rPr>
              <a:t>Bianchi Identity</a:t>
            </a:r>
            <a:endParaRPr lang="th-TH" sz="1400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EB08B3F-870A-C338-AABC-7E46F7385BDF}"/>
                  </a:ext>
                </a:extLst>
              </p:cNvPr>
              <p:cNvSpPr txBox="1"/>
              <p:nvPr/>
            </p:nvSpPr>
            <p:spPr>
              <a:xfrm>
                <a:off x="7517152" y="4785109"/>
                <a:ext cx="3653744" cy="4945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𝜈𝜌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𝜌𝜇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EB08B3F-870A-C338-AABC-7E46F7385B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7152" y="4785109"/>
                <a:ext cx="3653744" cy="494559"/>
              </a:xfrm>
              <a:prstGeom prst="rect">
                <a:avLst/>
              </a:prstGeom>
              <a:blipFill>
                <a:blip r:embed="rId9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3C5E4E07-6CDA-C785-2397-B401FBC0559A}"/>
              </a:ext>
            </a:extLst>
          </p:cNvPr>
          <p:cNvSpPr/>
          <p:nvPr/>
        </p:nvSpPr>
        <p:spPr>
          <a:xfrm>
            <a:off x="2134749" y="5638237"/>
            <a:ext cx="7242692" cy="11138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80C4E20-2CE2-7745-E614-FFD1C2957242}"/>
              </a:ext>
            </a:extLst>
          </p:cNvPr>
          <p:cNvSpPr txBox="1"/>
          <p:nvPr/>
        </p:nvSpPr>
        <p:spPr>
          <a:xfrm>
            <a:off x="2307365" y="5749867"/>
            <a:ext cx="59041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With </a:t>
            </a:r>
            <a:r>
              <a:rPr lang="en-US" sz="2400" dirty="0">
                <a:solidFill>
                  <a:srgbClr val="0070C0"/>
                </a:solidFill>
              </a:rPr>
              <a:t>the field strength tensor</a:t>
            </a:r>
            <a:endParaRPr lang="th-TH" sz="24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71182B9-BC5D-DAC7-37D2-36134EC0E254}"/>
                  </a:ext>
                </a:extLst>
              </p:cNvPr>
              <p:cNvSpPr txBox="1"/>
              <p:nvPr/>
            </p:nvSpPr>
            <p:spPr>
              <a:xfrm>
                <a:off x="5966244" y="6114487"/>
                <a:ext cx="3023635" cy="4914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71182B9-BC5D-DAC7-37D2-36134EC0E2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6244" y="6114487"/>
                <a:ext cx="3023635" cy="491417"/>
              </a:xfrm>
              <a:prstGeom prst="rect">
                <a:avLst/>
              </a:prstGeom>
              <a:blipFill>
                <a:blip r:embed="rId10"/>
                <a:stretch>
                  <a:fillRect b="-617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Arrow: Bent 26">
            <a:extLst>
              <a:ext uri="{FF2B5EF4-FFF2-40B4-BE49-F238E27FC236}">
                <a16:creationId xmlns:a16="http://schemas.microsoft.com/office/drawing/2014/main" id="{B4F1E647-A402-E2E7-1EF7-37B0807CDEDE}"/>
              </a:ext>
            </a:extLst>
          </p:cNvPr>
          <p:cNvSpPr/>
          <p:nvPr/>
        </p:nvSpPr>
        <p:spPr>
          <a:xfrm rot="5400000" flipH="1">
            <a:off x="9723846" y="5220488"/>
            <a:ext cx="891671" cy="1404957"/>
          </a:xfrm>
          <a:prstGeom prst="ben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5E37669-346E-E647-CDFC-B39CACFF7B85}"/>
              </a:ext>
            </a:extLst>
          </p:cNvPr>
          <p:cNvSpPr txBox="1"/>
          <p:nvPr/>
        </p:nvSpPr>
        <p:spPr>
          <a:xfrm>
            <a:off x="9344024" y="5870755"/>
            <a:ext cx="1276691" cy="312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</a:rPr>
              <a:t>satisfy by def.</a:t>
            </a:r>
            <a:endParaRPr lang="th-TH" sz="1400" b="1" dirty="0">
              <a:solidFill>
                <a:schemeClr val="tx1"/>
              </a:solidFill>
            </a:endParaRPr>
          </a:p>
        </p:txBody>
      </p:sp>
      <p:sp>
        <p:nvSpPr>
          <p:cNvPr id="3" name="Arrow: Notched Right 2">
            <a:extLst>
              <a:ext uri="{FF2B5EF4-FFF2-40B4-BE49-F238E27FC236}">
                <a16:creationId xmlns:a16="http://schemas.microsoft.com/office/drawing/2014/main" id="{30EA37CE-30E2-01C1-9664-D143D4B0F90F}"/>
              </a:ext>
            </a:extLst>
          </p:cNvPr>
          <p:cNvSpPr/>
          <p:nvPr/>
        </p:nvSpPr>
        <p:spPr>
          <a:xfrm>
            <a:off x="5317588" y="2912012"/>
            <a:ext cx="1637024" cy="560578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Arrow: Notched Right 7">
            <a:extLst>
              <a:ext uri="{FF2B5EF4-FFF2-40B4-BE49-F238E27FC236}">
                <a16:creationId xmlns:a16="http://schemas.microsoft.com/office/drawing/2014/main" id="{77D1EFAB-1AC4-111A-DBA3-3FA69809BDB5}"/>
              </a:ext>
            </a:extLst>
          </p:cNvPr>
          <p:cNvSpPr/>
          <p:nvPr/>
        </p:nvSpPr>
        <p:spPr>
          <a:xfrm>
            <a:off x="5736641" y="4724754"/>
            <a:ext cx="1077025" cy="560578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460681D-4DE8-A589-D583-02BCAE2DABC3}"/>
                  </a:ext>
                </a:extLst>
              </p:cNvPr>
              <p:cNvSpPr txBox="1"/>
              <p:nvPr/>
            </p:nvSpPr>
            <p:spPr>
              <a:xfrm>
                <a:off x="5327907" y="4236026"/>
                <a:ext cx="1943904" cy="6151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sSup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𝐴</m:t>
                          </m:r>
                        </m:e>
                        <m:sup>
                          <m: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𝜇</m:t>
                          </m:r>
                        </m:sup>
                      </m:sSup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={</m:t>
                      </m:r>
                      <m:f>
                        <m:fPr>
                          <m:ctrlP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fPr>
                        <m:num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𝜙</m:t>
                          </m:r>
                        </m:num>
                        <m:den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𝑐</m:t>
                          </m:r>
                        </m:den>
                      </m:f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,</m:t>
                      </m:r>
                      <m:acc>
                        <m:accPr>
                          <m:chr m:val="⃗"/>
                          <m:ctrlP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acc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𝐴</m:t>
                          </m:r>
                        </m:e>
                      </m:acc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}</m:t>
                      </m:r>
                    </m:oMath>
                  </m:oMathPara>
                </a14:m>
                <a:endParaRPr lang="th-TH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460681D-4DE8-A589-D583-02BCAE2DAB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7907" y="4236026"/>
                <a:ext cx="1943904" cy="61510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69669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1" grpId="0" animBg="1"/>
      <p:bldP spid="16" grpId="0"/>
      <p:bldP spid="17" grpId="0"/>
      <p:bldP spid="18" grpId="0"/>
      <p:bldP spid="19" grpId="0" animBg="1"/>
      <p:bldP spid="20" grpId="0"/>
      <p:bldP spid="22" grpId="0"/>
      <p:bldP spid="24" grpId="0" animBg="1"/>
      <p:bldP spid="25" grpId="0"/>
      <p:bldP spid="26" grpId="0"/>
      <p:bldP spid="27" grpId="0" animBg="1"/>
      <p:bldP spid="28" grpId="0"/>
      <p:bldP spid="3" grpId="0" animBg="1"/>
      <p:bldP spid="8" grpId="0" animBg="1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25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65ACFF-7D4A-CEC3-9E1C-BF2599CE05C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Dynamics of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EBCBB1-FB3A-5947-159D-4282CD005567}"/>
              </a:ext>
            </a:extLst>
          </p:cNvPr>
          <p:cNvSpPr/>
          <p:nvPr/>
        </p:nvSpPr>
        <p:spPr>
          <a:xfrm>
            <a:off x="7747635" y="2217062"/>
            <a:ext cx="3441094" cy="1243695"/>
          </a:xfrm>
          <a:custGeom>
            <a:avLst/>
            <a:gdLst>
              <a:gd name="connsiteX0" fmla="*/ 0 w 3441094"/>
              <a:gd name="connsiteY0" fmla="*/ 0 h 1243695"/>
              <a:gd name="connsiteX1" fmla="*/ 3441094 w 3441094"/>
              <a:gd name="connsiteY1" fmla="*/ 0 h 1243695"/>
              <a:gd name="connsiteX2" fmla="*/ 3441094 w 3441094"/>
              <a:gd name="connsiteY2" fmla="*/ 1243695 h 1243695"/>
              <a:gd name="connsiteX3" fmla="*/ 0 w 3441094"/>
              <a:gd name="connsiteY3" fmla="*/ 1243695 h 1243695"/>
              <a:gd name="connsiteX4" fmla="*/ 0 w 3441094"/>
              <a:gd name="connsiteY4" fmla="*/ 0 h 1243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1094" h="1243695" fill="none" extrusionOk="0">
                <a:moveTo>
                  <a:pt x="0" y="0"/>
                </a:moveTo>
                <a:cubicBezTo>
                  <a:pt x="887662" y="-29222"/>
                  <a:pt x="1772301" y="-105265"/>
                  <a:pt x="3441094" y="0"/>
                </a:cubicBezTo>
                <a:cubicBezTo>
                  <a:pt x="3461814" y="342778"/>
                  <a:pt x="3405350" y="644223"/>
                  <a:pt x="3441094" y="1243695"/>
                </a:cubicBezTo>
                <a:cubicBezTo>
                  <a:pt x="2008655" y="1133319"/>
                  <a:pt x="1129072" y="1166154"/>
                  <a:pt x="0" y="1243695"/>
                </a:cubicBezTo>
                <a:cubicBezTo>
                  <a:pt x="73548" y="910811"/>
                  <a:pt x="35927" y="602962"/>
                  <a:pt x="0" y="0"/>
                </a:cubicBezTo>
                <a:close/>
              </a:path>
              <a:path w="3441094" h="1243695" stroke="0" extrusionOk="0">
                <a:moveTo>
                  <a:pt x="0" y="0"/>
                </a:moveTo>
                <a:cubicBezTo>
                  <a:pt x="1641731" y="-91758"/>
                  <a:pt x="3008665" y="31731"/>
                  <a:pt x="3441094" y="0"/>
                </a:cubicBezTo>
                <a:cubicBezTo>
                  <a:pt x="3409011" y="294401"/>
                  <a:pt x="3384380" y="1010108"/>
                  <a:pt x="3441094" y="1243695"/>
                </a:cubicBezTo>
                <a:cubicBezTo>
                  <a:pt x="2645338" y="1082668"/>
                  <a:pt x="1407637" y="1135215"/>
                  <a:pt x="0" y="1243695"/>
                </a:cubicBezTo>
                <a:cubicBezTo>
                  <a:pt x="94076" y="1001402"/>
                  <a:pt x="-28613" y="398948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331252988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70E9D6-BC1E-D049-1F63-3B8A650CC59E}"/>
              </a:ext>
            </a:extLst>
          </p:cNvPr>
          <p:cNvSpPr txBox="1"/>
          <p:nvPr/>
        </p:nvSpPr>
        <p:spPr>
          <a:xfrm>
            <a:off x="7983818" y="2322615"/>
            <a:ext cx="27437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b="1" dirty="0"/>
              <a:t>One field Eq.</a:t>
            </a:r>
            <a:endParaRPr lang="th-TH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658EAEB-F5D1-6BCF-3969-8BC9ED2EA0C3}"/>
                  </a:ext>
                </a:extLst>
              </p:cNvPr>
              <p:cNvSpPr txBox="1"/>
              <p:nvPr/>
            </p:nvSpPr>
            <p:spPr>
              <a:xfrm>
                <a:off x="7983818" y="2784280"/>
                <a:ext cx="302363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sz="24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658EAEB-F5D1-6BCF-3969-8BC9ED2EA0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3818" y="2784280"/>
                <a:ext cx="3023635" cy="461665"/>
              </a:xfrm>
              <a:prstGeom prst="rect">
                <a:avLst/>
              </a:prstGeom>
              <a:blipFill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B96C76-006E-9549-B766-411B8EFDA784}"/>
                  </a:ext>
                </a:extLst>
              </p:cNvPr>
              <p:cNvSpPr txBox="1"/>
              <p:nvPr/>
            </p:nvSpPr>
            <p:spPr>
              <a:xfrm>
                <a:off x="930333" y="2323639"/>
                <a:ext cx="4134038" cy="103053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pPr/>
                <a:r>
                  <a:rPr lang="en-US" sz="2000" dirty="0">
                    <a:solidFill>
                      <a:srgbClr val="582592"/>
                    </a:solidFill>
                  </a:rPr>
                  <a:t>Lagrangian density:</a:t>
                </a:r>
                <a:br>
                  <a:rPr lang="en-US" sz="2000" i="1" dirty="0">
                    <a:solidFill>
                      <a:srgbClr val="58259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e>
                      </m:d>
                      <m:r>
                        <a:rPr lang="en-US" sz="20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sz="20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p>
                          <m: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th-TH" sz="2000" dirty="0">
                  <a:solidFill>
                    <a:srgbClr val="582592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B96C76-006E-9549-B766-411B8EFDA7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333" y="2323639"/>
                <a:ext cx="4134038" cy="1030539"/>
              </a:xfrm>
              <a:prstGeom prst="rect">
                <a:avLst/>
              </a:prstGeom>
              <a:blipFill>
                <a:blip r:embed="rId4"/>
                <a:stretch>
                  <a:fillRect l="-1622" t="-295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927BA9D-9313-2737-3024-A1B24D6615A4}"/>
              </a:ext>
            </a:extLst>
          </p:cNvPr>
          <p:cNvSpPr txBox="1"/>
          <p:nvPr/>
        </p:nvSpPr>
        <p:spPr>
          <a:xfrm>
            <a:off x="438268" y="1266289"/>
            <a:ext cx="97792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b="1" dirty="0">
                <a:solidFill>
                  <a:srgbClr val="10498B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This field equation can be derived by Lagrangian formulation</a:t>
            </a:r>
            <a:endParaRPr lang="th-TH" sz="3200" b="1" dirty="0">
              <a:solidFill>
                <a:srgbClr val="10498B"/>
              </a:solidFill>
            </a:endParaRPr>
          </a:p>
        </p:txBody>
      </p:sp>
      <p:sp>
        <p:nvSpPr>
          <p:cNvPr id="9" name="Arrow: Notched Right 8">
            <a:extLst>
              <a:ext uri="{FF2B5EF4-FFF2-40B4-BE49-F238E27FC236}">
                <a16:creationId xmlns:a16="http://schemas.microsoft.com/office/drawing/2014/main" id="{23856703-CBC9-7F5E-A8CF-80A5A05C955D}"/>
              </a:ext>
            </a:extLst>
          </p:cNvPr>
          <p:cNvSpPr/>
          <p:nvPr/>
        </p:nvSpPr>
        <p:spPr>
          <a:xfrm>
            <a:off x="5263429" y="2608075"/>
            <a:ext cx="2302930" cy="461665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7DE6AD-FE54-2F51-0822-F1809D4735A5}"/>
              </a:ext>
            </a:extLst>
          </p:cNvPr>
          <p:cNvSpPr txBox="1"/>
          <p:nvPr/>
        </p:nvSpPr>
        <p:spPr>
          <a:xfrm>
            <a:off x="5135853" y="2066272"/>
            <a:ext cx="2418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 Euler-Lagrange field equation</a:t>
            </a:r>
            <a:endParaRPr lang="th-TH" u="sng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20F7095-79E5-3339-8241-FBB9E2110C64}"/>
                  </a:ext>
                </a:extLst>
              </p:cNvPr>
              <p:cNvSpPr txBox="1"/>
              <p:nvPr/>
            </p:nvSpPr>
            <p:spPr>
              <a:xfrm>
                <a:off x="4613861" y="3070716"/>
                <a:ext cx="3462652" cy="7424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0=</m:t>
                      </m:r>
                      <m:f>
                        <m:fPr>
                          <m:ctrlPr>
                            <a:rPr lang="en-US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  <m:r>
                        <a:rPr lang="en-US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US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ℒ</m:t>
                              </m:r>
                            </m:num>
                            <m:den>
                              <m:r>
                                <a:rPr lang="en-US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d>
                                <m:dPr>
                                  <m:ctrlPr>
                                    <a:rPr lang="en-US" b="0" i="1" dirty="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 dirty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 dirty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b>
                                      <m:r>
                                        <a:rPr lang="en-US" i="1" dirty="0" smtClean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𝜈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dirty="0" smtClean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 smtClean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b="0" i="1" dirty="0" smtClean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th-TH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20F7095-79E5-3339-8241-FBB9E2110C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3861" y="3070716"/>
                <a:ext cx="3462652" cy="74244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E84DA03C-5C9D-06BE-0998-C566CCFF094D}"/>
              </a:ext>
            </a:extLst>
          </p:cNvPr>
          <p:cNvSpPr txBox="1"/>
          <p:nvPr/>
        </p:nvSpPr>
        <p:spPr>
          <a:xfrm>
            <a:off x="5327907" y="2654241"/>
            <a:ext cx="20746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Exercise IV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B2FFE7E-709A-A95C-CA6D-A678186AB85D}"/>
              </a:ext>
            </a:extLst>
          </p:cNvPr>
          <p:cNvSpPr/>
          <p:nvPr/>
        </p:nvSpPr>
        <p:spPr>
          <a:xfrm>
            <a:off x="7747635" y="4675137"/>
            <a:ext cx="3441094" cy="1243695"/>
          </a:xfrm>
          <a:custGeom>
            <a:avLst/>
            <a:gdLst>
              <a:gd name="connsiteX0" fmla="*/ 0 w 3441094"/>
              <a:gd name="connsiteY0" fmla="*/ 0 h 1243695"/>
              <a:gd name="connsiteX1" fmla="*/ 3441094 w 3441094"/>
              <a:gd name="connsiteY1" fmla="*/ 0 h 1243695"/>
              <a:gd name="connsiteX2" fmla="*/ 3441094 w 3441094"/>
              <a:gd name="connsiteY2" fmla="*/ 1243695 h 1243695"/>
              <a:gd name="connsiteX3" fmla="*/ 0 w 3441094"/>
              <a:gd name="connsiteY3" fmla="*/ 1243695 h 1243695"/>
              <a:gd name="connsiteX4" fmla="*/ 0 w 3441094"/>
              <a:gd name="connsiteY4" fmla="*/ 0 h 1243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1094" h="1243695" fill="none" extrusionOk="0">
                <a:moveTo>
                  <a:pt x="0" y="0"/>
                </a:moveTo>
                <a:cubicBezTo>
                  <a:pt x="887662" y="-29222"/>
                  <a:pt x="1772301" y="-105265"/>
                  <a:pt x="3441094" y="0"/>
                </a:cubicBezTo>
                <a:cubicBezTo>
                  <a:pt x="3461814" y="342778"/>
                  <a:pt x="3405350" y="644223"/>
                  <a:pt x="3441094" y="1243695"/>
                </a:cubicBezTo>
                <a:cubicBezTo>
                  <a:pt x="2008655" y="1133319"/>
                  <a:pt x="1129072" y="1166154"/>
                  <a:pt x="0" y="1243695"/>
                </a:cubicBezTo>
                <a:cubicBezTo>
                  <a:pt x="73548" y="910811"/>
                  <a:pt x="35927" y="602962"/>
                  <a:pt x="0" y="0"/>
                </a:cubicBezTo>
                <a:close/>
              </a:path>
              <a:path w="3441094" h="1243695" stroke="0" extrusionOk="0">
                <a:moveTo>
                  <a:pt x="0" y="0"/>
                </a:moveTo>
                <a:cubicBezTo>
                  <a:pt x="1641731" y="-91758"/>
                  <a:pt x="3008665" y="31731"/>
                  <a:pt x="3441094" y="0"/>
                </a:cubicBezTo>
                <a:cubicBezTo>
                  <a:pt x="3409011" y="294401"/>
                  <a:pt x="3384380" y="1010108"/>
                  <a:pt x="3441094" y="1243695"/>
                </a:cubicBezTo>
                <a:cubicBezTo>
                  <a:pt x="2645338" y="1082668"/>
                  <a:pt x="1407637" y="1135215"/>
                  <a:pt x="0" y="1243695"/>
                </a:cubicBezTo>
                <a:cubicBezTo>
                  <a:pt x="94076" y="1001402"/>
                  <a:pt x="-28613" y="398948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331252988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62DABAC-49B3-E33C-3BC2-61C907E65986}"/>
              </a:ext>
            </a:extLst>
          </p:cNvPr>
          <p:cNvSpPr txBox="1"/>
          <p:nvPr/>
        </p:nvSpPr>
        <p:spPr>
          <a:xfrm>
            <a:off x="7983818" y="4780690"/>
            <a:ext cx="27437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b="1" dirty="0"/>
              <a:t>One field Eq.</a:t>
            </a:r>
            <a:endParaRPr lang="th-TH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4" name="TextBox 6143">
                <a:extLst>
                  <a:ext uri="{FF2B5EF4-FFF2-40B4-BE49-F238E27FC236}">
                    <a16:creationId xmlns:a16="http://schemas.microsoft.com/office/drawing/2014/main" id="{7C5FE23B-5B9F-1E2D-C5C8-348315CDCFAB}"/>
                  </a:ext>
                </a:extLst>
              </p:cNvPr>
              <p:cNvSpPr txBox="1"/>
              <p:nvPr/>
            </p:nvSpPr>
            <p:spPr>
              <a:xfrm>
                <a:off x="7983818" y="5242355"/>
                <a:ext cx="302363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144" name="TextBox 6143">
                <a:extLst>
                  <a:ext uri="{FF2B5EF4-FFF2-40B4-BE49-F238E27FC236}">
                    <a16:creationId xmlns:a16="http://schemas.microsoft.com/office/drawing/2014/main" id="{7C5FE23B-5B9F-1E2D-C5C8-348315CDCF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3818" y="5242355"/>
                <a:ext cx="3023635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46" name="TextBox 6145">
                <a:extLst>
                  <a:ext uri="{FF2B5EF4-FFF2-40B4-BE49-F238E27FC236}">
                    <a16:creationId xmlns:a16="http://schemas.microsoft.com/office/drawing/2014/main" id="{075A40E0-A292-4ECF-7043-BD4A8742EE44}"/>
                  </a:ext>
                </a:extLst>
              </p:cNvPr>
              <p:cNvSpPr txBox="1"/>
              <p:nvPr/>
            </p:nvSpPr>
            <p:spPr>
              <a:xfrm>
                <a:off x="930333" y="4781714"/>
                <a:ext cx="4134038" cy="103053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pPr/>
                <a:r>
                  <a:rPr lang="en-US" sz="2000" dirty="0">
                    <a:solidFill>
                      <a:srgbClr val="582592"/>
                    </a:solidFill>
                  </a:rPr>
                  <a:t>Lagrangian density:</a:t>
                </a:r>
                <a:br>
                  <a:rPr lang="en-US" sz="2000" i="1" dirty="0">
                    <a:solidFill>
                      <a:srgbClr val="58259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e>
                      </m:d>
                      <m:r>
                        <a:rPr lang="en-US" sz="20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</m:oMath>
                  </m:oMathPara>
                </a14:m>
                <a:endParaRPr lang="th-TH" sz="2000" dirty="0">
                  <a:solidFill>
                    <a:srgbClr val="582592"/>
                  </a:solidFill>
                </a:endParaRPr>
              </a:p>
            </p:txBody>
          </p:sp>
        </mc:Choice>
        <mc:Fallback xmlns="">
          <p:sp>
            <p:nvSpPr>
              <p:cNvPr id="6146" name="TextBox 6145">
                <a:extLst>
                  <a:ext uri="{FF2B5EF4-FFF2-40B4-BE49-F238E27FC236}">
                    <a16:creationId xmlns:a16="http://schemas.microsoft.com/office/drawing/2014/main" id="{075A40E0-A292-4ECF-7043-BD4A8742EE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333" y="4781714"/>
                <a:ext cx="4134038" cy="1030539"/>
              </a:xfrm>
              <a:prstGeom prst="rect">
                <a:avLst/>
              </a:prstGeom>
              <a:blipFill>
                <a:blip r:embed="rId7"/>
                <a:stretch>
                  <a:fillRect l="-1622" t="-295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47" name="Arrow: Notched Right 6146">
            <a:extLst>
              <a:ext uri="{FF2B5EF4-FFF2-40B4-BE49-F238E27FC236}">
                <a16:creationId xmlns:a16="http://schemas.microsoft.com/office/drawing/2014/main" id="{C6C34CC0-564D-B752-3082-8A96D2AF251D}"/>
              </a:ext>
            </a:extLst>
          </p:cNvPr>
          <p:cNvSpPr/>
          <p:nvPr/>
        </p:nvSpPr>
        <p:spPr>
          <a:xfrm>
            <a:off x="5263429" y="5066150"/>
            <a:ext cx="2302930" cy="461665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51" name="TextBox 6150">
            <a:extLst>
              <a:ext uri="{FF2B5EF4-FFF2-40B4-BE49-F238E27FC236}">
                <a16:creationId xmlns:a16="http://schemas.microsoft.com/office/drawing/2014/main" id="{F6F13A20-ABD3-33EA-4258-1206B7D2ED77}"/>
              </a:ext>
            </a:extLst>
          </p:cNvPr>
          <p:cNvSpPr txBox="1"/>
          <p:nvPr/>
        </p:nvSpPr>
        <p:spPr>
          <a:xfrm>
            <a:off x="5135853" y="4524347"/>
            <a:ext cx="2418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 Euler-Lagrange field equation</a:t>
            </a:r>
            <a:endParaRPr lang="th-TH" u="sng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52" name="TextBox 6151">
                <a:extLst>
                  <a:ext uri="{FF2B5EF4-FFF2-40B4-BE49-F238E27FC236}">
                    <a16:creationId xmlns:a16="http://schemas.microsoft.com/office/drawing/2014/main" id="{38884A0D-AA71-8EBD-D0F7-31DAED8C959A}"/>
                  </a:ext>
                </a:extLst>
              </p:cNvPr>
              <p:cNvSpPr txBox="1"/>
              <p:nvPr/>
            </p:nvSpPr>
            <p:spPr>
              <a:xfrm>
                <a:off x="4613861" y="5528791"/>
                <a:ext cx="3462652" cy="7424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0=</m:t>
                      </m:r>
                      <m:f>
                        <m:fPr>
                          <m:ctrlPr>
                            <a:rPr lang="en-US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  <m:r>
                        <a:rPr lang="en-US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US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ℒ</m:t>
                              </m:r>
                            </m:num>
                            <m:den>
                              <m:r>
                                <a:rPr lang="en-US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d>
                                <m:dPr>
                                  <m:ctrlPr>
                                    <a:rPr lang="en-US" b="0" i="1" dirty="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 dirty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 dirty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b>
                                      <m:r>
                                        <a:rPr lang="en-US" i="1" dirty="0" smtClean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𝜈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dirty="0" smtClean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 smtClean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b="0" i="1" dirty="0" smtClean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th-TH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6152" name="TextBox 6151">
                <a:extLst>
                  <a:ext uri="{FF2B5EF4-FFF2-40B4-BE49-F238E27FC236}">
                    <a16:creationId xmlns:a16="http://schemas.microsoft.com/office/drawing/2014/main" id="{38884A0D-AA71-8EBD-D0F7-31DAED8C95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3861" y="5528791"/>
                <a:ext cx="3462652" cy="74244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54" name="TextBox 6153">
            <a:extLst>
              <a:ext uri="{FF2B5EF4-FFF2-40B4-BE49-F238E27FC236}">
                <a16:creationId xmlns:a16="http://schemas.microsoft.com/office/drawing/2014/main" id="{59BD0E41-460B-6EF7-0996-2528F391DB47}"/>
              </a:ext>
            </a:extLst>
          </p:cNvPr>
          <p:cNvSpPr txBox="1"/>
          <p:nvPr/>
        </p:nvSpPr>
        <p:spPr>
          <a:xfrm>
            <a:off x="533429" y="3879044"/>
            <a:ext cx="97792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In vacuum (no source term)</a:t>
            </a:r>
            <a:endParaRPr lang="th-TH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B5102D0-E611-DE6B-0B9E-924E91CAF756}"/>
                  </a:ext>
                </a:extLst>
              </p:cNvPr>
              <p:cNvSpPr txBox="1"/>
              <p:nvPr/>
            </p:nvSpPr>
            <p:spPr>
              <a:xfrm>
                <a:off x="7656754" y="3452627"/>
                <a:ext cx="2655953" cy="551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n w="0"/>
                    <a:solidFill>
                      <a:srgbClr val="10498B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Hint: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0" i="1" smtClean="0">
                            <a:ln w="0"/>
                            <a:solidFill>
                              <a:srgbClr val="10498B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smtClean="0">
                            <a:ln w="0"/>
                            <a:solidFill>
                              <a:srgbClr val="10498B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d>
                          <m:dPr>
                            <m:ctrlPr>
                              <a:rPr lang="en-US" sz="1600" b="0" i="1" smtClean="0">
                                <a:ln w="0"/>
                                <a:solidFill>
                                  <a:srgbClr val="10498B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b="0" i="1" smtClean="0">
                                    <a:ln w="0"/>
                                    <a:solidFill>
                                      <a:srgbClr val="10498B"/>
                                    </a:solidFill>
                                    <a:effectLst>
                                      <a:outerShdw blurRad="38100" dist="25400" dir="5400000" algn="ctr" rotWithShape="0">
                                        <a:srgbClr val="6E747A">
                                          <a:alpha val="43000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 smtClean="0">
                                    <a:ln w="0"/>
                                    <a:solidFill>
                                      <a:srgbClr val="10498B"/>
                                    </a:solidFill>
                                    <a:effectLst>
                                      <a:outerShdw blurRad="38100" dist="25400" dir="5400000" algn="ctr" rotWithShape="0">
                                        <a:srgbClr val="6E747A">
                                          <a:alpha val="43000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n w="0"/>
                                    <a:solidFill>
                                      <a:srgbClr val="10498B"/>
                                    </a:solidFill>
                                    <a:effectLst>
                                      <a:outerShdw blurRad="38100" dist="25400" dir="5400000" algn="ctr" rotWithShape="0">
                                        <a:srgbClr val="6E747A">
                                          <a:alpha val="43000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b="0" i="1" smtClean="0">
                                    <a:ln w="0"/>
                                    <a:solidFill>
                                      <a:srgbClr val="10498B"/>
                                    </a:solidFill>
                                    <a:effectLst>
                                      <a:outerShdw blurRad="38100" dist="25400" dir="5400000" algn="ctr" rotWithShape="0">
                                        <a:srgbClr val="6E747A">
                                          <a:alpha val="43000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n w="0"/>
                                    <a:solidFill>
                                      <a:srgbClr val="10498B"/>
                                    </a:solidFill>
                                    <a:effectLst>
                                      <a:outerShdw blurRad="38100" dist="25400" dir="5400000" algn="ctr" rotWithShape="0">
                                        <a:srgbClr val="6E747A">
                                          <a:alpha val="43000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n w="0"/>
                                    <a:solidFill>
                                      <a:srgbClr val="10498B"/>
                                    </a:solidFill>
                                    <a:effectLst>
                                      <a:outerShdw blurRad="38100" dist="25400" dir="5400000" algn="ctr" rotWithShape="0">
                                        <a:srgbClr val="6E747A">
                                          <a:alpha val="43000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sz="1600" i="1">
                            <a:ln w="0"/>
                            <a:solidFill>
                              <a:srgbClr val="10498B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d>
                          <m:dPr>
                            <m:ctrlPr>
                              <a:rPr lang="en-US" sz="1600" i="1">
                                <a:ln w="0"/>
                                <a:solidFill>
                                  <a:srgbClr val="10498B"/>
                                </a:solidFill>
                                <a:effectLst>
                                  <a:outerShdw blurRad="38100" dist="25400" dir="5400000" algn="ctr" rotWithShape="0">
                                    <a:srgbClr val="6E747A">
                                      <a:alpha val="43000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ln w="0"/>
                                    <a:solidFill>
                                      <a:srgbClr val="10498B"/>
                                    </a:solidFill>
                                    <a:effectLst>
                                      <a:outerShdw blurRad="38100" dist="25400" dir="5400000" algn="ctr" rotWithShape="0">
                                        <a:srgbClr val="6E747A">
                                          <a:alpha val="43000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n w="0"/>
                                    <a:solidFill>
                                      <a:srgbClr val="10498B"/>
                                    </a:solidFill>
                                    <a:effectLst>
                                      <a:outerShdw blurRad="38100" dist="25400" dir="5400000" algn="ctr" rotWithShape="0">
                                        <a:srgbClr val="6E747A">
                                          <a:alpha val="43000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b>
                                <m:r>
                                  <a:rPr lang="en-US" sz="1600" i="1" smtClean="0">
                                    <a:ln w="0"/>
                                    <a:solidFill>
                                      <a:srgbClr val="10498B"/>
                                    </a:solidFill>
                                    <a:effectLst>
                                      <a:outerShdw blurRad="38100" dist="25400" dir="5400000" algn="ctr" rotWithShape="0">
                                        <a:srgbClr val="6E747A">
                                          <a:alpha val="43000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i="1">
                                    <a:ln w="0"/>
                                    <a:solidFill>
                                      <a:srgbClr val="10498B"/>
                                    </a:solidFill>
                                    <a:effectLst>
                                      <a:outerShdw blurRad="38100" dist="25400" dir="5400000" algn="ctr" rotWithShape="0">
                                        <a:srgbClr val="6E747A">
                                          <a:alpha val="43000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n w="0"/>
                                    <a:solidFill>
                                      <a:srgbClr val="10498B"/>
                                    </a:solidFill>
                                    <a:effectLst>
                                      <a:outerShdw blurRad="38100" dist="25400" dir="5400000" algn="ctr" rotWithShape="0">
                                        <a:srgbClr val="6E747A">
                                          <a:alpha val="43000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1600" i="1" smtClean="0">
                                    <a:ln w="0"/>
                                    <a:solidFill>
                                      <a:srgbClr val="10498B"/>
                                    </a:solidFill>
                                    <a:effectLst>
                                      <a:outerShdw blurRad="38100" dist="25400" dir="5400000" algn="ctr" rotWithShape="0">
                                        <a:srgbClr val="6E747A">
                                          <a:alpha val="43000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</m:e>
                        </m:d>
                      </m:den>
                    </m:f>
                    <m:r>
                      <a:rPr lang="en-US" sz="1600" b="0" i="1" smtClean="0">
                        <a:ln w="0"/>
                        <a:solidFill>
                          <a:srgbClr val="10498B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600" b="0" i="1" smtClean="0">
                            <a:ln w="0"/>
                            <a:solidFill>
                              <a:srgbClr val="10498B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n w="0"/>
                            <a:solidFill>
                              <a:srgbClr val="10498B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1600" b="0" i="1" smtClean="0">
                            <a:ln w="0"/>
                            <a:solidFill>
                              <a:srgbClr val="10498B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b>
                      <m:sup>
                        <m:r>
                          <a:rPr lang="en-US" sz="1600" b="0" i="1" smtClean="0">
                            <a:ln w="0"/>
                            <a:solidFill>
                              <a:srgbClr val="10498B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p>
                    </m:sSubSup>
                    <m:sSubSup>
                      <m:sSubSupPr>
                        <m:ctrlPr>
                          <a:rPr lang="en-US" sz="1600" i="1">
                            <a:ln w="0"/>
                            <a:solidFill>
                              <a:srgbClr val="10498B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n w="0"/>
                            <a:solidFill>
                              <a:srgbClr val="10498B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600" i="1" smtClean="0">
                            <a:ln w="0"/>
                            <a:solidFill>
                              <a:srgbClr val="10498B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Β</m:t>
                        </m:r>
                      </m:sub>
                      <m:sup>
                        <m:r>
                          <a:rPr lang="en-US" sz="1600" i="1" smtClean="0">
                            <a:ln w="0"/>
                            <a:solidFill>
                              <a:srgbClr val="10498B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</m:oMath>
                </a14:m>
                <a:endParaRPr lang="th-TH" sz="1600" u="sng" dirty="0">
                  <a:ln w="0"/>
                  <a:solidFill>
                    <a:srgbClr val="10498B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B5102D0-E611-DE6B-0B9E-924E91CAF7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6754" y="3452627"/>
                <a:ext cx="2655953" cy="551305"/>
              </a:xfrm>
              <a:prstGeom prst="rect">
                <a:avLst/>
              </a:prstGeom>
              <a:blipFill>
                <a:blip r:embed="rId9"/>
                <a:stretch>
                  <a:fillRect l="-2064" b="-5495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3383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 animBg="1"/>
      <p:bldP spid="12" grpId="0"/>
      <p:bldP spid="13" grpId="0"/>
      <p:bldP spid="30" grpId="0" animBg="1"/>
      <p:bldP spid="31" grpId="0"/>
      <p:bldP spid="6144" grpId="0"/>
      <p:bldP spid="6146" grpId="0" animBg="1"/>
      <p:bldP spid="6147" grpId="0" animBg="1"/>
      <p:bldP spid="6151" grpId="0"/>
      <p:bldP spid="6152" grpId="0"/>
      <p:bldP spid="6154" grpId="0"/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26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65ACFF-7D4A-CEC3-9E1C-BF2599CE05C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Dynamics of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B2FFE7E-709A-A95C-CA6D-A678186AB85D}"/>
              </a:ext>
            </a:extLst>
          </p:cNvPr>
          <p:cNvSpPr/>
          <p:nvPr/>
        </p:nvSpPr>
        <p:spPr>
          <a:xfrm>
            <a:off x="7747635" y="1903804"/>
            <a:ext cx="3441094" cy="1243695"/>
          </a:xfrm>
          <a:custGeom>
            <a:avLst/>
            <a:gdLst>
              <a:gd name="connsiteX0" fmla="*/ 0 w 3441094"/>
              <a:gd name="connsiteY0" fmla="*/ 0 h 1243695"/>
              <a:gd name="connsiteX1" fmla="*/ 3441094 w 3441094"/>
              <a:gd name="connsiteY1" fmla="*/ 0 h 1243695"/>
              <a:gd name="connsiteX2" fmla="*/ 3441094 w 3441094"/>
              <a:gd name="connsiteY2" fmla="*/ 1243695 h 1243695"/>
              <a:gd name="connsiteX3" fmla="*/ 0 w 3441094"/>
              <a:gd name="connsiteY3" fmla="*/ 1243695 h 1243695"/>
              <a:gd name="connsiteX4" fmla="*/ 0 w 3441094"/>
              <a:gd name="connsiteY4" fmla="*/ 0 h 1243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1094" h="1243695" fill="none" extrusionOk="0">
                <a:moveTo>
                  <a:pt x="0" y="0"/>
                </a:moveTo>
                <a:cubicBezTo>
                  <a:pt x="887662" y="-29222"/>
                  <a:pt x="1772301" y="-105265"/>
                  <a:pt x="3441094" y="0"/>
                </a:cubicBezTo>
                <a:cubicBezTo>
                  <a:pt x="3461814" y="342778"/>
                  <a:pt x="3405350" y="644223"/>
                  <a:pt x="3441094" y="1243695"/>
                </a:cubicBezTo>
                <a:cubicBezTo>
                  <a:pt x="2008655" y="1133319"/>
                  <a:pt x="1129072" y="1166154"/>
                  <a:pt x="0" y="1243695"/>
                </a:cubicBezTo>
                <a:cubicBezTo>
                  <a:pt x="73548" y="910811"/>
                  <a:pt x="35927" y="602962"/>
                  <a:pt x="0" y="0"/>
                </a:cubicBezTo>
                <a:close/>
              </a:path>
              <a:path w="3441094" h="1243695" stroke="0" extrusionOk="0">
                <a:moveTo>
                  <a:pt x="0" y="0"/>
                </a:moveTo>
                <a:cubicBezTo>
                  <a:pt x="1641731" y="-91758"/>
                  <a:pt x="3008665" y="31731"/>
                  <a:pt x="3441094" y="0"/>
                </a:cubicBezTo>
                <a:cubicBezTo>
                  <a:pt x="3409011" y="294401"/>
                  <a:pt x="3384380" y="1010108"/>
                  <a:pt x="3441094" y="1243695"/>
                </a:cubicBezTo>
                <a:cubicBezTo>
                  <a:pt x="2645338" y="1082668"/>
                  <a:pt x="1407637" y="1135215"/>
                  <a:pt x="0" y="1243695"/>
                </a:cubicBezTo>
                <a:cubicBezTo>
                  <a:pt x="94076" y="1001402"/>
                  <a:pt x="-28613" y="398948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331252988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62DABAC-49B3-E33C-3BC2-61C907E65986}"/>
              </a:ext>
            </a:extLst>
          </p:cNvPr>
          <p:cNvSpPr txBox="1"/>
          <p:nvPr/>
        </p:nvSpPr>
        <p:spPr>
          <a:xfrm>
            <a:off x="7983818" y="2009357"/>
            <a:ext cx="27437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b="1" dirty="0"/>
              <a:t>One field Eq.</a:t>
            </a:r>
            <a:endParaRPr lang="th-TH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4" name="TextBox 6143">
                <a:extLst>
                  <a:ext uri="{FF2B5EF4-FFF2-40B4-BE49-F238E27FC236}">
                    <a16:creationId xmlns:a16="http://schemas.microsoft.com/office/drawing/2014/main" id="{7C5FE23B-5B9F-1E2D-C5C8-348315CDCFAB}"/>
                  </a:ext>
                </a:extLst>
              </p:cNvPr>
              <p:cNvSpPr txBox="1"/>
              <p:nvPr/>
            </p:nvSpPr>
            <p:spPr>
              <a:xfrm>
                <a:off x="7983818" y="2471022"/>
                <a:ext cx="302363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144" name="TextBox 6143">
                <a:extLst>
                  <a:ext uri="{FF2B5EF4-FFF2-40B4-BE49-F238E27FC236}">
                    <a16:creationId xmlns:a16="http://schemas.microsoft.com/office/drawing/2014/main" id="{7C5FE23B-5B9F-1E2D-C5C8-348315CDCF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3818" y="2471022"/>
                <a:ext cx="3023635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46" name="TextBox 6145">
                <a:extLst>
                  <a:ext uri="{FF2B5EF4-FFF2-40B4-BE49-F238E27FC236}">
                    <a16:creationId xmlns:a16="http://schemas.microsoft.com/office/drawing/2014/main" id="{075A40E0-A292-4ECF-7043-BD4A8742EE44}"/>
                  </a:ext>
                </a:extLst>
              </p:cNvPr>
              <p:cNvSpPr txBox="1"/>
              <p:nvPr/>
            </p:nvSpPr>
            <p:spPr>
              <a:xfrm>
                <a:off x="930333" y="2010381"/>
                <a:ext cx="4134038" cy="103053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pPr/>
                <a:r>
                  <a:rPr lang="en-US" sz="2000" dirty="0">
                    <a:solidFill>
                      <a:srgbClr val="582592"/>
                    </a:solidFill>
                  </a:rPr>
                  <a:t>Lagrangian density:</a:t>
                </a:r>
                <a:br>
                  <a:rPr lang="en-US" sz="2000" i="1" dirty="0">
                    <a:solidFill>
                      <a:srgbClr val="58259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 dirty="0">
                                  <a:solidFill>
                                    <a:srgbClr val="58259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e>
                      </m:d>
                      <m:r>
                        <a:rPr lang="en-US" sz="2000" i="1" dirty="0">
                          <a:solidFill>
                            <a:srgbClr val="58259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dirty="0" smtClean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i="1" dirty="0">
                              <a:solidFill>
                                <a:srgbClr val="58259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</m:oMath>
                  </m:oMathPara>
                </a14:m>
                <a:endParaRPr lang="th-TH" sz="2000" dirty="0">
                  <a:solidFill>
                    <a:srgbClr val="582592"/>
                  </a:solidFill>
                </a:endParaRPr>
              </a:p>
            </p:txBody>
          </p:sp>
        </mc:Choice>
        <mc:Fallback xmlns="">
          <p:sp>
            <p:nvSpPr>
              <p:cNvPr id="6146" name="TextBox 6145">
                <a:extLst>
                  <a:ext uri="{FF2B5EF4-FFF2-40B4-BE49-F238E27FC236}">
                    <a16:creationId xmlns:a16="http://schemas.microsoft.com/office/drawing/2014/main" id="{075A40E0-A292-4ECF-7043-BD4A8742EE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333" y="2010381"/>
                <a:ext cx="4134038" cy="1030539"/>
              </a:xfrm>
              <a:prstGeom prst="rect">
                <a:avLst/>
              </a:prstGeom>
              <a:blipFill>
                <a:blip r:embed="rId4"/>
                <a:stretch>
                  <a:fillRect l="-1622" t="-355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47" name="Arrow: Notched Right 6146">
            <a:extLst>
              <a:ext uri="{FF2B5EF4-FFF2-40B4-BE49-F238E27FC236}">
                <a16:creationId xmlns:a16="http://schemas.microsoft.com/office/drawing/2014/main" id="{C6C34CC0-564D-B752-3082-8A96D2AF251D}"/>
              </a:ext>
            </a:extLst>
          </p:cNvPr>
          <p:cNvSpPr/>
          <p:nvPr/>
        </p:nvSpPr>
        <p:spPr>
          <a:xfrm>
            <a:off x="5263429" y="2294817"/>
            <a:ext cx="2302930" cy="461665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51" name="TextBox 6150">
            <a:extLst>
              <a:ext uri="{FF2B5EF4-FFF2-40B4-BE49-F238E27FC236}">
                <a16:creationId xmlns:a16="http://schemas.microsoft.com/office/drawing/2014/main" id="{F6F13A20-ABD3-33EA-4258-1206B7D2ED77}"/>
              </a:ext>
            </a:extLst>
          </p:cNvPr>
          <p:cNvSpPr txBox="1"/>
          <p:nvPr/>
        </p:nvSpPr>
        <p:spPr>
          <a:xfrm>
            <a:off x="5135853" y="1753014"/>
            <a:ext cx="2418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 Euler-Lagrange field equation</a:t>
            </a:r>
            <a:endParaRPr lang="th-TH" u="sng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52" name="TextBox 6151">
                <a:extLst>
                  <a:ext uri="{FF2B5EF4-FFF2-40B4-BE49-F238E27FC236}">
                    <a16:creationId xmlns:a16="http://schemas.microsoft.com/office/drawing/2014/main" id="{38884A0D-AA71-8EBD-D0F7-31DAED8C959A}"/>
                  </a:ext>
                </a:extLst>
              </p:cNvPr>
              <p:cNvSpPr txBox="1"/>
              <p:nvPr/>
            </p:nvSpPr>
            <p:spPr>
              <a:xfrm>
                <a:off x="4613861" y="2757458"/>
                <a:ext cx="3462652" cy="7424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0=</m:t>
                      </m:r>
                      <m:f>
                        <m:fPr>
                          <m:ctrlPr>
                            <a:rPr lang="en-US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num>
                        <m:den>
                          <m:r>
                            <a:rPr lang="en-US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  <m:r>
                        <a:rPr lang="en-US" i="1" dirty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US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ℒ</m:t>
                              </m:r>
                            </m:num>
                            <m:den>
                              <m:r>
                                <a:rPr lang="en-US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d>
                                <m:dPr>
                                  <m:ctrlPr>
                                    <a:rPr lang="en-US" b="0" i="1" dirty="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 dirty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 dirty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b>
                                      <m:r>
                                        <a:rPr lang="en-US" i="1" dirty="0" smtClean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𝜈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dirty="0" smtClean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 smtClean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b="0" i="1" dirty="0" smtClean="0">
                                          <a:solidFill>
                                            <a:srgbClr val="58259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th-TH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6152" name="TextBox 6151">
                <a:extLst>
                  <a:ext uri="{FF2B5EF4-FFF2-40B4-BE49-F238E27FC236}">
                    <a16:creationId xmlns:a16="http://schemas.microsoft.com/office/drawing/2014/main" id="{38884A0D-AA71-8EBD-D0F7-31DAED8C95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3861" y="2757458"/>
                <a:ext cx="3462652" cy="74244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54" name="TextBox 6153">
            <a:extLst>
              <a:ext uri="{FF2B5EF4-FFF2-40B4-BE49-F238E27FC236}">
                <a16:creationId xmlns:a16="http://schemas.microsoft.com/office/drawing/2014/main" id="{59BD0E41-460B-6EF7-0996-2528F391DB47}"/>
              </a:ext>
            </a:extLst>
          </p:cNvPr>
          <p:cNvSpPr txBox="1"/>
          <p:nvPr/>
        </p:nvSpPr>
        <p:spPr>
          <a:xfrm>
            <a:off x="580891" y="1291351"/>
            <a:ext cx="97792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In vacuum (no source term)</a:t>
            </a:r>
            <a:endParaRPr lang="th-TH" sz="3200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EF7E08E-9C99-0C26-4AC2-0BF47FDD64C2}"/>
              </a:ext>
            </a:extLst>
          </p:cNvPr>
          <p:cNvSpPr/>
          <p:nvPr/>
        </p:nvSpPr>
        <p:spPr>
          <a:xfrm>
            <a:off x="1056945" y="3552378"/>
            <a:ext cx="10094985" cy="171785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845433-8E38-8923-B96B-1800FF2ACC80}"/>
              </a:ext>
            </a:extLst>
          </p:cNvPr>
          <p:cNvSpPr txBox="1"/>
          <p:nvPr/>
        </p:nvSpPr>
        <p:spPr>
          <a:xfrm>
            <a:off x="1229562" y="3664007"/>
            <a:ext cx="77249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The </a:t>
            </a:r>
            <a:r>
              <a:rPr lang="en-US" sz="2400" dirty="0">
                <a:solidFill>
                  <a:srgbClr val="0070C0"/>
                </a:solidFill>
              </a:rPr>
              <a:t>energy-momentum (or stress-energy) tensor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7662522-94DA-7E11-E05C-F1EF0AB123A6}"/>
                  </a:ext>
                </a:extLst>
              </p:cNvPr>
              <p:cNvSpPr txBox="1"/>
              <p:nvPr/>
            </p:nvSpPr>
            <p:spPr>
              <a:xfrm>
                <a:off x="2043359" y="4184594"/>
                <a:ext cx="8465207" cy="9623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sz="2400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  <m:sub>
                          <m:r>
                            <a:rPr lang="en-US" sz="2400" b="0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num>
                        <m:den>
                          <m:r>
                            <a:rPr lang="en-US" sz="24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d>
                            <m:dPr>
                              <m:ctrlPr>
                                <a:rPr lang="en-US" sz="24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sz="2400" i="1" dirty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b="0" i="1" dirty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dirty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2400" b="0" i="1" dirty="0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sSub>
                        <m:sSubPr>
                          <m:ctrlPr>
                            <a:rPr lang="el-GR" sz="240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40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l-GR" sz="240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sSub>
                        <m:sSubPr>
                          <m:ctrlPr>
                            <a:rPr lang="en-US" sz="24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sub>
                      </m:sSub>
                      <m:r>
                        <a:rPr lang="en-US" sz="24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  <m:sup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r>
                        <a:rPr lang="en-US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sz="2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𝜇𝜎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𝜈𝜎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b>
                            <m:sup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𝜌𝜎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𝜌𝜎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th-TH" sz="2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7662522-94DA-7E11-E05C-F1EF0AB123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3359" y="4184594"/>
                <a:ext cx="8465207" cy="96237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Arrow: Notched Right 18">
            <a:extLst>
              <a:ext uri="{FF2B5EF4-FFF2-40B4-BE49-F238E27FC236}">
                <a16:creationId xmlns:a16="http://schemas.microsoft.com/office/drawing/2014/main" id="{481256C1-14D9-C52D-7DA7-D09FD6902437}"/>
              </a:ext>
            </a:extLst>
          </p:cNvPr>
          <p:cNvSpPr/>
          <p:nvPr/>
        </p:nvSpPr>
        <p:spPr>
          <a:xfrm rot="5400000">
            <a:off x="2657266" y="3039580"/>
            <a:ext cx="680171" cy="461665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83DB57-F568-5EB2-E50C-80852AFB3244}"/>
              </a:ext>
            </a:extLst>
          </p:cNvPr>
          <p:cNvSpPr txBox="1"/>
          <p:nvPr/>
        </p:nvSpPr>
        <p:spPr>
          <a:xfrm>
            <a:off x="1056945" y="3093393"/>
            <a:ext cx="2558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spacetime translation</a:t>
            </a:r>
            <a:endParaRPr lang="th-TH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A821AC9B-7646-02FE-8403-11E58A87BE2C}"/>
              </a:ext>
            </a:extLst>
          </p:cNvPr>
          <p:cNvSpPr/>
          <p:nvPr/>
        </p:nvSpPr>
        <p:spPr>
          <a:xfrm>
            <a:off x="6956029" y="5425053"/>
            <a:ext cx="4428077" cy="1271222"/>
          </a:xfrm>
          <a:prstGeom prst="roundRect">
            <a:avLst/>
          </a:prstGeom>
          <a:noFill/>
          <a:ln w="57150">
            <a:solidFill>
              <a:srgbClr val="7030A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4D9C8F0-CE21-F0CB-E53B-23CC6CC482A3}"/>
              </a:ext>
            </a:extLst>
          </p:cNvPr>
          <p:cNvSpPr/>
          <p:nvPr/>
        </p:nvSpPr>
        <p:spPr>
          <a:xfrm>
            <a:off x="402122" y="5472018"/>
            <a:ext cx="4428077" cy="1271222"/>
          </a:xfrm>
          <a:prstGeom prst="roundRect">
            <a:avLst/>
          </a:prstGeom>
          <a:noFill/>
          <a:ln w="57150">
            <a:solidFill>
              <a:srgbClr val="7030A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66C3330D-7B13-011B-3981-CDC84DEB7C81}"/>
              </a:ext>
            </a:extLst>
          </p:cNvPr>
          <p:cNvSpPr/>
          <p:nvPr/>
        </p:nvSpPr>
        <p:spPr>
          <a:xfrm rot="2504995">
            <a:off x="4337829" y="5333397"/>
            <a:ext cx="984741" cy="52992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8B515F4-262C-7C2F-B581-666269C30933}"/>
                  </a:ext>
                </a:extLst>
              </p:cNvPr>
              <p:cNvSpPr txBox="1"/>
              <p:nvPr/>
            </p:nvSpPr>
            <p:spPr>
              <a:xfrm>
                <a:off x="331130" y="5757093"/>
                <a:ext cx="4428077" cy="8483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2400" b="1" dirty="0">
                          <a:solidFill>
                            <a:srgbClr val="00B05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m:t>𝓾</m:t>
                      </m:r>
                      <m:r>
                        <a:rPr lang="en-US" sz="2400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24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sz="24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p>
                          </m:sSup>
                          <m:r>
                            <a:rPr lang="en-US" sz="24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  <m:sub>
                          <m:r>
                            <a:rPr lang="en-US" sz="24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sSubSup>
                        <m:sSubSupPr>
                          <m:ctrlP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sSub>
                            <m:sSub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sSubSup>
                        <m:sSubSupPr>
                          <m:ctrlP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8B515F4-262C-7C2F-B581-666269C309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130" y="5757093"/>
                <a:ext cx="4428077" cy="84837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D5F0BE9-BDFF-1B53-C452-E000879B37E7}"/>
                  </a:ext>
                </a:extLst>
              </p:cNvPr>
              <p:cNvSpPr txBox="1"/>
              <p:nvPr/>
            </p:nvSpPr>
            <p:spPr>
              <a:xfrm>
                <a:off x="7725131" y="5948460"/>
                <a:ext cx="3261091" cy="5863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𝓟</m:t>
                          </m:r>
                        </m:e>
                      </m:acc>
                      <m:r>
                        <a:rPr lang="en-US" sz="2400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24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sz="2400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p>
                          </m:sSup>
                          <m:r>
                            <a:rPr lang="en-US" sz="24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  <m:sub>
                          <m:r>
                            <a:rPr lang="en-US" sz="24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sz="24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</m:acc>
                              <m:r>
                                <a:rPr lang="en-US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acc>
                                <m:accPr>
                                  <m:chr m:val="⃗"/>
                                  <m:ctrlPr>
                                    <a:rPr lang="en-US" sz="24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𝑩</m:t>
                                  </m:r>
                                </m:e>
                              </m:acc>
                            </m:e>
                          </m:d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endParaRPr lang="th-TH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D5F0BE9-BDFF-1B53-C452-E000879B37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5131" y="5948460"/>
                <a:ext cx="3261091" cy="58631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Arrow: Down 26">
            <a:extLst>
              <a:ext uri="{FF2B5EF4-FFF2-40B4-BE49-F238E27FC236}">
                <a16:creationId xmlns:a16="http://schemas.microsoft.com/office/drawing/2014/main" id="{CE27D4B5-BB40-E6B3-928F-5814E68E25B6}"/>
              </a:ext>
            </a:extLst>
          </p:cNvPr>
          <p:cNvSpPr/>
          <p:nvPr/>
        </p:nvSpPr>
        <p:spPr>
          <a:xfrm rot="19095005" flipH="1">
            <a:off x="6318163" y="5304677"/>
            <a:ext cx="984741" cy="52992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48" name="TextBox 6147">
            <a:extLst>
              <a:ext uri="{FF2B5EF4-FFF2-40B4-BE49-F238E27FC236}">
                <a16:creationId xmlns:a16="http://schemas.microsoft.com/office/drawing/2014/main" id="{23E54040-C152-852C-50B5-258C5BD17D67}"/>
              </a:ext>
            </a:extLst>
          </p:cNvPr>
          <p:cNvSpPr txBox="1"/>
          <p:nvPr/>
        </p:nvSpPr>
        <p:spPr>
          <a:xfrm>
            <a:off x="402122" y="5515715"/>
            <a:ext cx="2150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1" i="0" strike="noStrike" baseline="0" dirty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Energy density</a:t>
            </a:r>
          </a:p>
        </p:txBody>
      </p:sp>
      <p:sp>
        <p:nvSpPr>
          <p:cNvPr id="6149" name="TextBox 6148">
            <a:extLst>
              <a:ext uri="{FF2B5EF4-FFF2-40B4-BE49-F238E27FC236}">
                <a16:creationId xmlns:a16="http://schemas.microsoft.com/office/drawing/2014/main" id="{87A2E92D-7610-6013-F78E-07ACF5377C80}"/>
              </a:ext>
            </a:extLst>
          </p:cNvPr>
          <p:cNvSpPr txBox="1"/>
          <p:nvPr/>
        </p:nvSpPr>
        <p:spPr>
          <a:xfrm>
            <a:off x="7107477" y="5465003"/>
            <a:ext cx="27083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1" i="0" strike="noStrike" baseline="0" dirty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Momentum density</a:t>
            </a:r>
          </a:p>
        </p:txBody>
      </p:sp>
      <p:sp>
        <p:nvSpPr>
          <p:cNvPr id="6155" name="TextBox 6154">
            <a:extLst>
              <a:ext uri="{FF2B5EF4-FFF2-40B4-BE49-F238E27FC236}">
                <a16:creationId xmlns:a16="http://schemas.microsoft.com/office/drawing/2014/main" id="{3FC13B67-B075-700D-AD31-461C254AC354}"/>
              </a:ext>
            </a:extLst>
          </p:cNvPr>
          <p:cNvSpPr txBox="1"/>
          <p:nvPr/>
        </p:nvSpPr>
        <p:spPr>
          <a:xfrm>
            <a:off x="5173875" y="5294566"/>
            <a:ext cx="13188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FF0000"/>
                </a:solidFill>
              </a:rPr>
              <a:t>How??</a:t>
            </a:r>
          </a:p>
          <a:p>
            <a:pPr algn="ctr"/>
            <a:r>
              <a:rPr lang="en-US" sz="1800" b="1" dirty="0">
                <a:solidFill>
                  <a:srgbClr val="FF0000"/>
                </a:solidFill>
              </a:rPr>
              <a:t>Exercise V</a:t>
            </a:r>
          </a:p>
        </p:txBody>
      </p:sp>
    </p:spTree>
    <p:extLst>
      <p:ext uri="{BB962C8B-B14F-4D97-AF65-F5344CB8AC3E}">
        <p14:creationId xmlns:p14="http://schemas.microsoft.com/office/powerpoint/2010/main" val="10443733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14" grpId="0"/>
      <p:bldP spid="19" grpId="0" animBg="1"/>
      <p:bldP spid="21" grpId="0"/>
      <p:bldP spid="22" grpId="0" animBg="1"/>
      <p:bldP spid="23" grpId="0" animBg="1"/>
      <p:bldP spid="24" grpId="0" animBg="1"/>
      <p:bldP spid="25" grpId="0"/>
      <p:bldP spid="26" grpId="0"/>
      <p:bldP spid="27" grpId="0" animBg="1"/>
      <p:bldP spid="6148" grpId="0"/>
      <p:bldP spid="6149" grpId="0"/>
      <p:bldP spid="615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" name="Rectangle: Rounded Corners 6143">
            <a:extLst>
              <a:ext uri="{FF2B5EF4-FFF2-40B4-BE49-F238E27FC236}">
                <a16:creationId xmlns:a16="http://schemas.microsoft.com/office/drawing/2014/main" id="{921E2645-2A72-5EAE-6788-6D253DE2D8D7}"/>
              </a:ext>
            </a:extLst>
          </p:cNvPr>
          <p:cNvSpPr/>
          <p:nvPr/>
        </p:nvSpPr>
        <p:spPr>
          <a:xfrm>
            <a:off x="1056945" y="1892390"/>
            <a:ext cx="10094985" cy="155260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A5EEAE4-7170-AC46-E23D-C34C0E8CA231}"/>
              </a:ext>
            </a:extLst>
          </p:cNvPr>
          <p:cNvSpPr/>
          <p:nvPr/>
        </p:nvSpPr>
        <p:spPr>
          <a:xfrm>
            <a:off x="7032822" y="3588001"/>
            <a:ext cx="3194390" cy="860748"/>
          </a:xfrm>
          <a:prstGeom prst="roundRect">
            <a:avLst/>
          </a:prstGeom>
          <a:solidFill>
            <a:srgbClr val="00B05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2E6DB06-9C76-47F2-4E08-DB08A47F2657}"/>
              </a:ext>
            </a:extLst>
          </p:cNvPr>
          <p:cNvSpPr/>
          <p:nvPr/>
        </p:nvSpPr>
        <p:spPr>
          <a:xfrm>
            <a:off x="2255434" y="3549041"/>
            <a:ext cx="2834201" cy="860748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27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65ACFF-7D4A-CEC3-9E1C-BF2599CE05C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4. What are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Fields </a:t>
            </a:r>
            <a:r>
              <a:rPr lang="en-US" sz="3600" b="1" dirty="0">
                <a:solidFill>
                  <a:srgbClr val="4F2A7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in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3600" b="1" dirty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Curved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Spacetime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?</a:t>
            </a:r>
            <a:endParaRPr lang="th-TH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756B1B-AE99-FF9F-6D06-71D6E340E4EA}"/>
              </a:ext>
            </a:extLst>
          </p:cNvPr>
          <p:cNvSpPr txBox="1"/>
          <p:nvPr/>
        </p:nvSpPr>
        <p:spPr>
          <a:xfrm>
            <a:off x="356295" y="1411121"/>
            <a:ext cx="114923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Everything we have considered so far is classical field in </a:t>
            </a:r>
            <a:r>
              <a:rPr lang="en-US" sz="3200" b="1" u="sng" dirty="0">
                <a:latin typeface="TH SarabunPSK" panose="020B0500040200020003" pitchFamily="34" charset="-34"/>
                <a:cs typeface="TH SarabunPSK" panose="020B0500040200020003" pitchFamily="34" charset="-34"/>
              </a:rPr>
              <a:t>flat spacetime</a:t>
            </a:r>
            <a:endParaRPr lang="th-TH" sz="3200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8A96B0-A427-5C1B-9189-5CFCBC17ADE5}"/>
              </a:ext>
            </a:extLst>
          </p:cNvPr>
          <p:cNvSpPr txBox="1"/>
          <p:nvPr/>
        </p:nvSpPr>
        <p:spPr>
          <a:xfrm>
            <a:off x="356295" y="1938401"/>
            <a:ext cx="1123548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Dynamics of classical fields in </a:t>
            </a:r>
            <a:r>
              <a:rPr lang="en-US" sz="3200" b="1" dirty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curved</a:t>
            </a:r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32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spacetime</a:t>
            </a:r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can be achieved through </a:t>
            </a:r>
            <a:b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en-US" sz="3200" b="1" i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the minimal coupling process. </a:t>
            </a:r>
            <a:br>
              <a:rPr lang="en-US" sz="3200" b="1" i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This can be done by changing the following components </a:t>
            </a:r>
            <a:r>
              <a:rPr lang="en-US" sz="3200" b="1" u="sng" dirty="0">
                <a:latin typeface="TH SarabunPSK" panose="020B0500040200020003" pitchFamily="34" charset="-34"/>
                <a:cs typeface="TH SarabunPSK" panose="020B0500040200020003" pitchFamily="34" charset="-34"/>
              </a:rPr>
              <a:t>in the action</a:t>
            </a:r>
            <a:endParaRPr lang="th-TH" sz="32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D112E67-B444-D227-804C-6375B1AAD0EC}"/>
                  </a:ext>
                </a:extLst>
              </p:cNvPr>
              <p:cNvSpPr txBox="1"/>
              <p:nvPr/>
            </p:nvSpPr>
            <p:spPr>
              <a:xfrm>
                <a:off x="2255434" y="3549041"/>
                <a:ext cx="2808936" cy="7941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dirty="0"/>
                  <a:t>flat spacetime metric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diag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(−,+,+,+)</m:t>
                    </m:r>
                  </m:oMath>
                </a14:m>
                <a:endParaRPr lang="th-TH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D112E67-B444-D227-804C-6375B1AAD0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5434" y="3549041"/>
                <a:ext cx="2808936" cy="794128"/>
              </a:xfrm>
              <a:prstGeom prst="rect">
                <a:avLst/>
              </a:prstGeom>
              <a:blipFill>
                <a:blip r:embed="rId3"/>
                <a:stretch>
                  <a:fillRect l="-3037" t="-6154" r="-5640" b="-307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5DCED4B-C498-1117-9099-20511C481860}"/>
                  </a:ext>
                </a:extLst>
              </p:cNvPr>
              <p:cNvSpPr txBox="1"/>
              <p:nvPr/>
            </p:nvSpPr>
            <p:spPr>
              <a:xfrm>
                <a:off x="6796541" y="3583748"/>
                <a:ext cx="3683890" cy="86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</a:rPr>
                  <a:t>curved spacetime metric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th-TH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5DCED4B-C498-1117-9099-20511C4818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6541" y="3583748"/>
                <a:ext cx="3683890" cy="860748"/>
              </a:xfrm>
              <a:prstGeom prst="rect">
                <a:avLst/>
              </a:prstGeom>
              <a:blipFill>
                <a:blip r:embed="rId4"/>
                <a:stretch>
                  <a:fillRect t="-5674" b="-70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Arrow: Notched Right 16">
            <a:extLst>
              <a:ext uri="{FF2B5EF4-FFF2-40B4-BE49-F238E27FC236}">
                <a16:creationId xmlns:a16="http://schemas.microsoft.com/office/drawing/2014/main" id="{CBCFBE1D-F947-7D55-48CB-24EFE0B3D8A6}"/>
              </a:ext>
            </a:extLst>
          </p:cNvPr>
          <p:cNvSpPr/>
          <p:nvPr/>
        </p:nvSpPr>
        <p:spPr>
          <a:xfrm>
            <a:off x="5807312" y="3783289"/>
            <a:ext cx="507832" cy="461665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43334-790C-5D37-E77F-CD3AC72F639D}"/>
              </a:ext>
            </a:extLst>
          </p:cNvPr>
          <p:cNvSpPr/>
          <p:nvPr/>
        </p:nvSpPr>
        <p:spPr>
          <a:xfrm>
            <a:off x="7032822" y="4707238"/>
            <a:ext cx="3194390" cy="860748"/>
          </a:xfrm>
          <a:prstGeom prst="roundRect">
            <a:avLst/>
          </a:prstGeom>
          <a:solidFill>
            <a:srgbClr val="00B05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305588F-26EF-C894-CA36-81CC00141839}"/>
              </a:ext>
            </a:extLst>
          </p:cNvPr>
          <p:cNvSpPr/>
          <p:nvPr/>
        </p:nvSpPr>
        <p:spPr>
          <a:xfrm>
            <a:off x="2255434" y="4668278"/>
            <a:ext cx="2834201" cy="860748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5CD6C9D-75BD-8515-52CB-1A4D2354F9FF}"/>
                  </a:ext>
                </a:extLst>
              </p:cNvPr>
              <p:cNvSpPr txBox="1"/>
              <p:nvPr/>
            </p:nvSpPr>
            <p:spPr>
              <a:xfrm>
                <a:off x="2255434" y="4668278"/>
                <a:ext cx="2808936" cy="9089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dirty="0"/>
                  <a:t>flat volume element</a:t>
                </a:r>
              </a:p>
              <a:p>
                <a:pPr algn="ctr"/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</m:d>
                      </m:e>
                    </m:rad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endParaRPr lang="th-TH" sz="24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5CD6C9D-75BD-8515-52CB-1A4D2354F9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5434" y="4668278"/>
                <a:ext cx="2808936" cy="908903"/>
              </a:xfrm>
              <a:prstGeom prst="rect">
                <a:avLst/>
              </a:prstGeom>
              <a:blipFill>
                <a:blip r:embed="rId5"/>
                <a:stretch>
                  <a:fillRect l="-868" t="-5369" r="-1085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22FB410-134B-9FA1-574F-8A52333095DB}"/>
                  </a:ext>
                </a:extLst>
              </p:cNvPr>
              <p:cNvSpPr txBox="1"/>
              <p:nvPr/>
            </p:nvSpPr>
            <p:spPr>
              <a:xfrm>
                <a:off x="6796541" y="4702985"/>
                <a:ext cx="3683890" cy="9089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</a:rPr>
                  <a:t>curved volume element</a:t>
                </a:r>
              </a:p>
              <a:p>
                <a:pPr algn="ctr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</m:d>
                      </m:e>
                    </m:rad>
                  </m:oMath>
                </a14:m>
                <a:r>
                  <a:rPr lang="en-US" sz="2400" dirty="0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endParaRPr lang="th-TH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22FB410-134B-9FA1-574F-8A52333095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6541" y="4702985"/>
                <a:ext cx="3683890" cy="908903"/>
              </a:xfrm>
              <a:prstGeom prst="rect">
                <a:avLst/>
              </a:prstGeom>
              <a:blipFill>
                <a:blip r:embed="rId6"/>
                <a:stretch>
                  <a:fillRect t="-533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45" name="Arrow: Notched Right 6144">
            <a:extLst>
              <a:ext uri="{FF2B5EF4-FFF2-40B4-BE49-F238E27FC236}">
                <a16:creationId xmlns:a16="http://schemas.microsoft.com/office/drawing/2014/main" id="{EDC5AB34-A708-8FE4-FF90-233A2B93D253}"/>
              </a:ext>
            </a:extLst>
          </p:cNvPr>
          <p:cNvSpPr/>
          <p:nvPr/>
        </p:nvSpPr>
        <p:spPr>
          <a:xfrm>
            <a:off x="5807312" y="4902526"/>
            <a:ext cx="507832" cy="461665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50" name="Rectangle: Rounded Corners 6149">
            <a:extLst>
              <a:ext uri="{FF2B5EF4-FFF2-40B4-BE49-F238E27FC236}">
                <a16:creationId xmlns:a16="http://schemas.microsoft.com/office/drawing/2014/main" id="{3CB0C8E4-4804-20B6-CD32-936216624DFA}"/>
              </a:ext>
            </a:extLst>
          </p:cNvPr>
          <p:cNvSpPr/>
          <p:nvPr/>
        </p:nvSpPr>
        <p:spPr>
          <a:xfrm>
            <a:off x="7032822" y="5851194"/>
            <a:ext cx="3194390" cy="860748"/>
          </a:xfrm>
          <a:prstGeom prst="roundRect">
            <a:avLst/>
          </a:prstGeom>
          <a:solidFill>
            <a:srgbClr val="00B05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153" name="Rectangle: Rounded Corners 6152">
            <a:extLst>
              <a:ext uri="{FF2B5EF4-FFF2-40B4-BE49-F238E27FC236}">
                <a16:creationId xmlns:a16="http://schemas.microsoft.com/office/drawing/2014/main" id="{DB728DF4-D721-21BC-E8D6-B2CC4A84F67D}"/>
              </a:ext>
            </a:extLst>
          </p:cNvPr>
          <p:cNvSpPr/>
          <p:nvPr/>
        </p:nvSpPr>
        <p:spPr>
          <a:xfrm>
            <a:off x="2255434" y="5812234"/>
            <a:ext cx="2834201" cy="860748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56" name="TextBox 6155">
                <a:extLst>
                  <a:ext uri="{FF2B5EF4-FFF2-40B4-BE49-F238E27FC236}">
                    <a16:creationId xmlns:a16="http://schemas.microsoft.com/office/drawing/2014/main" id="{B479A54E-E63C-DD62-A70A-FC5C7977873E}"/>
                  </a:ext>
                </a:extLst>
              </p:cNvPr>
              <p:cNvSpPr txBox="1"/>
              <p:nvPr/>
            </p:nvSpPr>
            <p:spPr>
              <a:xfrm>
                <a:off x="2255434" y="5812234"/>
                <a:ext cx="2808936" cy="86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dirty="0"/>
                  <a:t>spacetime derivative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lang="th-TH" sz="2400" dirty="0"/>
              </a:p>
            </p:txBody>
          </p:sp>
        </mc:Choice>
        <mc:Fallback xmlns="">
          <p:sp>
            <p:nvSpPr>
              <p:cNvPr id="6156" name="TextBox 6155">
                <a:extLst>
                  <a:ext uri="{FF2B5EF4-FFF2-40B4-BE49-F238E27FC236}">
                    <a16:creationId xmlns:a16="http://schemas.microsoft.com/office/drawing/2014/main" id="{B479A54E-E63C-DD62-A70A-FC5C797787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5434" y="5812234"/>
                <a:ext cx="2808936" cy="860748"/>
              </a:xfrm>
              <a:prstGeom prst="rect">
                <a:avLst/>
              </a:prstGeom>
              <a:blipFill>
                <a:blip r:embed="rId7"/>
                <a:stretch>
                  <a:fillRect l="-2169" t="-5634" r="-4772" b="-704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57" name="TextBox 6156">
                <a:extLst>
                  <a:ext uri="{FF2B5EF4-FFF2-40B4-BE49-F238E27FC236}">
                    <a16:creationId xmlns:a16="http://schemas.microsoft.com/office/drawing/2014/main" id="{527A2A5E-9BF2-358F-4315-5EBADD5AF2FE}"/>
                  </a:ext>
                </a:extLst>
              </p:cNvPr>
              <p:cNvSpPr txBox="1"/>
              <p:nvPr/>
            </p:nvSpPr>
            <p:spPr>
              <a:xfrm>
                <a:off x="6796541" y="5846941"/>
                <a:ext cx="3683890" cy="86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</a:rPr>
                  <a:t>covariant derivative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th-TH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157" name="TextBox 6156">
                <a:extLst>
                  <a:ext uri="{FF2B5EF4-FFF2-40B4-BE49-F238E27FC236}">
                    <a16:creationId xmlns:a16="http://schemas.microsoft.com/office/drawing/2014/main" id="{527A2A5E-9BF2-358F-4315-5EBADD5AF2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6541" y="5846941"/>
                <a:ext cx="3683890" cy="860748"/>
              </a:xfrm>
              <a:prstGeom prst="rect">
                <a:avLst/>
              </a:prstGeom>
              <a:blipFill>
                <a:blip r:embed="rId8"/>
                <a:stretch>
                  <a:fillRect t="-5674" b="-1418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58" name="Arrow: Notched Right 6157">
            <a:extLst>
              <a:ext uri="{FF2B5EF4-FFF2-40B4-BE49-F238E27FC236}">
                <a16:creationId xmlns:a16="http://schemas.microsoft.com/office/drawing/2014/main" id="{ABDEB4B9-1438-1436-8880-4A6C18CABB23}"/>
              </a:ext>
            </a:extLst>
          </p:cNvPr>
          <p:cNvSpPr/>
          <p:nvPr/>
        </p:nvSpPr>
        <p:spPr>
          <a:xfrm>
            <a:off x="5807312" y="6046482"/>
            <a:ext cx="507832" cy="461665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BB497C1-A55C-E815-D765-514A7A7413AF}"/>
                  </a:ext>
                </a:extLst>
              </p:cNvPr>
              <p:cNvSpPr txBox="1"/>
              <p:nvPr/>
            </p:nvSpPr>
            <p:spPr>
              <a:xfrm>
                <a:off x="10220381" y="5487663"/>
                <a:ext cx="1356936" cy="3916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sz="1800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8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det</m:t>
                          </m:r>
                        </m:fName>
                        <m:e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𝜇𝜈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th-TH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BB497C1-A55C-E815-D765-514A7A7413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0381" y="5487663"/>
                <a:ext cx="1356936" cy="391646"/>
              </a:xfrm>
              <a:prstGeom prst="rect">
                <a:avLst/>
              </a:prstGeom>
              <a:blipFill>
                <a:blip r:embed="rId9"/>
                <a:stretch>
                  <a:fillRect b="-156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F7F882E-9A07-520F-4041-71482A01CB66}"/>
              </a:ext>
            </a:extLst>
          </p:cNvPr>
          <p:cNvSpPr txBox="1"/>
          <p:nvPr/>
        </p:nvSpPr>
        <p:spPr>
          <a:xfrm>
            <a:off x="10193888" y="6005214"/>
            <a:ext cx="20187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C</a:t>
            </a:r>
            <a:r>
              <a:rPr lang="th-TH" dirty="0">
                <a:solidFill>
                  <a:srgbClr val="7030A0"/>
                </a:solidFill>
              </a:rPr>
              <a:t>hristoffel symbols</a:t>
            </a:r>
          </a:p>
        </p:txBody>
      </p: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id="{2715586D-D1C1-6D4B-B4CB-17EE8EECF9EA}"/>
              </a:ext>
            </a:extLst>
          </p:cNvPr>
          <p:cNvCxnSpPr>
            <a:cxnSpLocks/>
          </p:cNvCxnSpPr>
          <p:nvPr/>
        </p:nvCxnSpPr>
        <p:spPr>
          <a:xfrm rot="10800000" flipV="1">
            <a:off x="9499600" y="6184364"/>
            <a:ext cx="769816" cy="233633"/>
          </a:xfrm>
          <a:prstGeom prst="curvedConnector3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Curved 21">
            <a:extLst>
              <a:ext uri="{FF2B5EF4-FFF2-40B4-BE49-F238E27FC236}">
                <a16:creationId xmlns:a16="http://schemas.microsoft.com/office/drawing/2014/main" id="{498DA3CA-82A7-1D0E-435D-2A2594309C88}"/>
              </a:ext>
            </a:extLst>
          </p:cNvPr>
          <p:cNvCxnSpPr>
            <a:cxnSpLocks/>
          </p:cNvCxnSpPr>
          <p:nvPr/>
        </p:nvCxnSpPr>
        <p:spPr>
          <a:xfrm rot="10800000">
            <a:off x="8425848" y="5497419"/>
            <a:ext cx="1843569" cy="217342"/>
          </a:xfrm>
          <a:prstGeom prst="curvedConnector3">
            <a:avLst>
              <a:gd name="adj1" fmla="val 101083"/>
            </a:avLst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071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500"/>
                            </p:stCondLst>
                            <p:childTnLst>
                              <p:par>
                                <p:cTn id="1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" grpId="0" animBg="1"/>
      <p:bldP spid="16" grpId="0" animBg="1"/>
      <p:bldP spid="13" grpId="0" animBg="1"/>
      <p:bldP spid="3" grpId="0"/>
      <p:bldP spid="8" grpId="0"/>
      <p:bldP spid="11" grpId="0"/>
      <p:bldP spid="12" grpId="0"/>
      <p:bldP spid="17" grpId="0" animBg="1"/>
      <p:bldP spid="18" grpId="0" animBg="1"/>
      <p:bldP spid="20" grpId="0" animBg="1"/>
      <p:bldP spid="28" grpId="0"/>
      <p:bldP spid="29" grpId="0"/>
      <p:bldP spid="6145" grpId="0" animBg="1"/>
      <p:bldP spid="6150" grpId="0" animBg="1"/>
      <p:bldP spid="6153" grpId="0" animBg="1"/>
      <p:bldP spid="6156" grpId="0"/>
      <p:bldP spid="6157" grpId="0"/>
      <p:bldP spid="6158" grpId="0" animBg="1"/>
      <p:bldP spid="2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23E1DC8-1550-FB08-3428-4BF65BAA91AF}"/>
              </a:ext>
            </a:extLst>
          </p:cNvPr>
          <p:cNvSpPr/>
          <p:nvPr/>
        </p:nvSpPr>
        <p:spPr>
          <a:xfrm>
            <a:off x="6374708" y="1377432"/>
            <a:ext cx="5460997" cy="5085109"/>
          </a:xfrm>
          <a:prstGeom prst="roundRect">
            <a:avLst/>
          </a:prstGeom>
          <a:solidFill>
            <a:srgbClr val="00B05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28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65ACFF-7D4A-CEC3-9E1C-BF2599CE05C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4. What are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Fields </a:t>
            </a:r>
            <a:r>
              <a:rPr lang="en-US" sz="3600" b="1" dirty="0">
                <a:solidFill>
                  <a:srgbClr val="4F2A7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in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3600" b="1" dirty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Curved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Spacetime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?</a:t>
            </a:r>
            <a:endParaRPr lang="th-TH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756B1B-AE99-FF9F-6D06-71D6E340E4EA}"/>
              </a:ext>
            </a:extLst>
          </p:cNvPr>
          <p:cNvSpPr txBox="1"/>
          <p:nvPr/>
        </p:nvSpPr>
        <p:spPr>
          <a:xfrm>
            <a:off x="356295" y="1411121"/>
            <a:ext cx="114923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For example, a real scalar field theory</a:t>
            </a:r>
            <a:endParaRPr lang="th-TH" sz="3200" u="sng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A69BBA-69D6-0143-5895-28523E1B0D4F}"/>
              </a:ext>
            </a:extLst>
          </p:cNvPr>
          <p:cNvSpPr txBox="1"/>
          <p:nvPr/>
        </p:nvSpPr>
        <p:spPr>
          <a:xfrm>
            <a:off x="356295" y="2220981"/>
            <a:ext cx="54560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u="sng" dirty="0">
                <a:latin typeface="TH SarabunPSK" panose="020B0500040200020003" pitchFamily="34" charset="-34"/>
                <a:cs typeface="TH SarabunPSK" panose="020B0500040200020003" pitchFamily="34" charset="-34"/>
              </a:rPr>
              <a:t>flat spacetime</a:t>
            </a:r>
            <a:endParaRPr lang="th-TH" sz="3200" u="sng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6D0E5B-23B2-1EAB-C2D1-3F79F13B2615}"/>
              </a:ext>
            </a:extLst>
          </p:cNvPr>
          <p:cNvSpPr txBox="1"/>
          <p:nvPr/>
        </p:nvSpPr>
        <p:spPr>
          <a:xfrm>
            <a:off x="6379698" y="1602004"/>
            <a:ext cx="54560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u="sng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curved spacetime</a:t>
            </a:r>
            <a:endParaRPr lang="th-TH" sz="3200" u="sng" dirty="0">
              <a:solidFill>
                <a:schemeClr val="bg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A1191B9-EB34-FF45-A7CF-C3E259434C01}"/>
              </a:ext>
            </a:extLst>
          </p:cNvPr>
          <p:cNvSpPr/>
          <p:nvPr/>
        </p:nvSpPr>
        <p:spPr>
          <a:xfrm>
            <a:off x="356295" y="1995896"/>
            <a:ext cx="5451017" cy="4466646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2" name="Arrow: Notched Right 21">
            <a:extLst>
              <a:ext uri="{FF2B5EF4-FFF2-40B4-BE49-F238E27FC236}">
                <a16:creationId xmlns:a16="http://schemas.microsoft.com/office/drawing/2014/main" id="{84DA09AF-8831-6B93-7952-94E12AF27A1A}"/>
              </a:ext>
            </a:extLst>
          </p:cNvPr>
          <p:cNvSpPr/>
          <p:nvPr/>
        </p:nvSpPr>
        <p:spPr>
          <a:xfrm>
            <a:off x="5835448" y="3783289"/>
            <a:ext cx="507832" cy="461665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B153EC4-4456-B190-5F88-EACC5995F837}"/>
                  </a:ext>
                </a:extLst>
              </p:cNvPr>
              <p:cNvSpPr txBox="1"/>
              <p:nvPr/>
            </p:nvSpPr>
            <p:spPr>
              <a:xfrm>
                <a:off x="6089364" y="2477917"/>
                <a:ext cx="6175716" cy="8996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ad>
                            <m:radPr>
                              <m:degHide m:val="on"/>
                              <m:ctrlPr>
                                <a:rPr lang="en-US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</m:d>
                            </m:e>
                          </m:rad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nary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𝜇𝜈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∇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∇</m:t>
                              </m:r>
                            </m:e>
                            <m:sub>
                              <m:r>
                                <a:rPr lang="en-US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th-TH" sz="2000" i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B153EC4-4456-B190-5F88-EACC5995F8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9364" y="2477917"/>
                <a:ext cx="6175716" cy="89967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578DD14-3E0B-4FB8-D383-246E2C5A0A47}"/>
                  </a:ext>
                </a:extLst>
              </p:cNvPr>
              <p:cNvSpPr txBox="1"/>
              <p:nvPr/>
            </p:nvSpPr>
            <p:spPr>
              <a:xfrm>
                <a:off x="-6055" y="3096894"/>
                <a:ext cx="6175716" cy="8996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nary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𝜇𝜈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th-TH" sz="20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578DD14-3E0B-4FB8-D383-246E2C5A0A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055" y="3096894"/>
                <a:ext cx="6175716" cy="89967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E6D6D679-FDC8-E787-9587-2C56B34140A5}"/>
              </a:ext>
            </a:extLst>
          </p:cNvPr>
          <p:cNvSpPr txBox="1"/>
          <p:nvPr/>
        </p:nvSpPr>
        <p:spPr>
          <a:xfrm>
            <a:off x="494629" y="2699119"/>
            <a:ext cx="20234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action</a:t>
            </a:r>
            <a:endParaRPr lang="th-TH" sz="2400" u="sng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715E0F2-58DA-EBF9-CF61-6FF2D4A9E0DA}"/>
              </a:ext>
            </a:extLst>
          </p:cNvPr>
          <p:cNvSpPr txBox="1"/>
          <p:nvPr/>
        </p:nvSpPr>
        <p:spPr>
          <a:xfrm>
            <a:off x="6580466" y="2080141"/>
            <a:ext cx="20234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action</a:t>
            </a:r>
            <a:endParaRPr lang="th-TH" sz="2400" u="sng" dirty="0">
              <a:solidFill>
                <a:schemeClr val="bg1"/>
              </a:solidFill>
            </a:endParaRPr>
          </a:p>
        </p:txBody>
      </p:sp>
      <p:sp>
        <p:nvSpPr>
          <p:cNvPr id="6144" name="TextBox 6143">
            <a:extLst>
              <a:ext uri="{FF2B5EF4-FFF2-40B4-BE49-F238E27FC236}">
                <a16:creationId xmlns:a16="http://schemas.microsoft.com/office/drawing/2014/main" id="{0757BCCA-52CA-AF41-2AAC-E2CEC7ACA69E}"/>
              </a:ext>
            </a:extLst>
          </p:cNvPr>
          <p:cNvSpPr txBox="1"/>
          <p:nvPr/>
        </p:nvSpPr>
        <p:spPr>
          <a:xfrm>
            <a:off x="494629" y="3932107"/>
            <a:ext cx="20234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field equation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6" name="TextBox 6145">
                <a:extLst>
                  <a:ext uri="{FF2B5EF4-FFF2-40B4-BE49-F238E27FC236}">
                    <a16:creationId xmlns:a16="http://schemas.microsoft.com/office/drawing/2014/main" id="{397D1F2E-8F05-2404-7470-3DC759A186C7}"/>
                  </a:ext>
                </a:extLst>
              </p:cNvPr>
              <p:cNvSpPr txBox="1"/>
              <p:nvPr/>
            </p:nvSpPr>
            <p:spPr>
              <a:xfrm>
                <a:off x="6102448" y="3142445"/>
                <a:ext cx="6175716" cy="8996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ad>
                            <m:radPr>
                              <m:degHide m:val="on"/>
                              <m:ctrlPr>
                                <a:rPr lang="en-US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</m:d>
                            </m:e>
                          </m:rad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nary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𝜇𝜈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th-TH" sz="2000" i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146" name="TextBox 6145">
                <a:extLst>
                  <a:ext uri="{FF2B5EF4-FFF2-40B4-BE49-F238E27FC236}">
                    <a16:creationId xmlns:a16="http://schemas.microsoft.com/office/drawing/2014/main" id="{397D1F2E-8F05-2404-7470-3DC759A186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2448" y="3142445"/>
                <a:ext cx="6175716" cy="89967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47" name="TextBox 6146">
                <a:extLst>
                  <a:ext uri="{FF2B5EF4-FFF2-40B4-BE49-F238E27FC236}">
                    <a16:creationId xmlns:a16="http://schemas.microsoft.com/office/drawing/2014/main" id="{28F6B865-9FF4-03CB-77EF-F39CB856AACB}"/>
                  </a:ext>
                </a:extLst>
              </p:cNvPr>
              <p:cNvSpPr txBox="1"/>
              <p:nvPr/>
            </p:nvSpPr>
            <p:spPr>
              <a:xfrm>
                <a:off x="10202719" y="3862931"/>
                <a:ext cx="1664414" cy="3583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</a:rPr>
                  <a:t>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endParaRPr lang="th-TH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147" name="TextBox 6146">
                <a:extLst>
                  <a:ext uri="{FF2B5EF4-FFF2-40B4-BE49-F238E27FC236}">
                    <a16:creationId xmlns:a16="http://schemas.microsoft.com/office/drawing/2014/main" id="{28F6B865-9FF4-03CB-77EF-F39CB856AA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02719" y="3862931"/>
                <a:ext cx="1664414" cy="358368"/>
              </a:xfrm>
              <a:prstGeom prst="rect">
                <a:avLst/>
              </a:prstGeom>
              <a:blipFill>
                <a:blip r:embed="rId6"/>
                <a:stretch>
                  <a:fillRect l="-2198" t="-6897" b="-1551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48" name="TextBox 6147">
            <a:extLst>
              <a:ext uri="{FF2B5EF4-FFF2-40B4-BE49-F238E27FC236}">
                <a16:creationId xmlns:a16="http://schemas.microsoft.com/office/drawing/2014/main" id="{95D8A576-1EAB-12C4-129C-D02B95B636F3}"/>
              </a:ext>
            </a:extLst>
          </p:cNvPr>
          <p:cNvSpPr txBox="1"/>
          <p:nvPr/>
        </p:nvSpPr>
        <p:spPr>
          <a:xfrm>
            <a:off x="494628" y="5092790"/>
            <a:ext cx="32333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Energy-momentum tensor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9" name="TextBox 6148">
                <a:extLst>
                  <a:ext uri="{FF2B5EF4-FFF2-40B4-BE49-F238E27FC236}">
                    <a16:creationId xmlns:a16="http://schemas.microsoft.com/office/drawing/2014/main" id="{888E81B0-54D8-E3CE-12F1-ADB4F0D0B0DB}"/>
                  </a:ext>
                </a:extLst>
              </p:cNvPr>
              <p:cNvSpPr txBox="1"/>
              <p:nvPr/>
            </p:nvSpPr>
            <p:spPr>
              <a:xfrm>
                <a:off x="1354190" y="4233186"/>
                <a:ext cx="3499163" cy="7285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□</m:t>
                      </m:r>
                      <m:box>
                        <m:box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box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box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𝑑𝑉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den>
                      </m:f>
                    </m:oMath>
                  </m:oMathPara>
                </a14:m>
                <a:endParaRPr lang="th-TH" sz="20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149" name="TextBox 6148">
                <a:extLst>
                  <a:ext uri="{FF2B5EF4-FFF2-40B4-BE49-F238E27FC236}">
                    <a16:creationId xmlns:a16="http://schemas.microsoft.com/office/drawing/2014/main" id="{888E81B0-54D8-E3CE-12F1-ADB4F0D0B0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4190" y="4233186"/>
                <a:ext cx="3499163" cy="72853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51" name="TextBox 6150">
            <a:extLst>
              <a:ext uri="{FF2B5EF4-FFF2-40B4-BE49-F238E27FC236}">
                <a16:creationId xmlns:a16="http://schemas.microsoft.com/office/drawing/2014/main" id="{E5F719EA-4EFD-DC18-AB4E-9114FD3209E9}"/>
              </a:ext>
            </a:extLst>
          </p:cNvPr>
          <p:cNvSpPr txBox="1"/>
          <p:nvPr/>
        </p:nvSpPr>
        <p:spPr>
          <a:xfrm>
            <a:off x="6579481" y="3971666"/>
            <a:ext cx="20234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field equation</a:t>
            </a:r>
            <a:endParaRPr lang="th-TH" sz="2400" u="sng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52" name="TextBox 6151">
                <a:extLst>
                  <a:ext uri="{FF2B5EF4-FFF2-40B4-BE49-F238E27FC236}">
                    <a16:creationId xmlns:a16="http://schemas.microsoft.com/office/drawing/2014/main" id="{2195CFB6-EAC1-6E16-F3BA-92A4D1BE4FAA}"/>
                  </a:ext>
                </a:extLst>
              </p:cNvPr>
              <p:cNvSpPr txBox="1"/>
              <p:nvPr/>
            </p:nvSpPr>
            <p:spPr>
              <a:xfrm>
                <a:off x="7439042" y="4272745"/>
                <a:ext cx="3499163" cy="7285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□</m:t>
                      </m:r>
                      <m:box>
                        <m:box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boxPr>
                        <m:e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box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sSub>
                        <m:sSub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𝑑𝑉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den>
                      </m:f>
                    </m:oMath>
                  </m:oMathPara>
                </a14:m>
                <a:endParaRPr lang="th-TH" sz="2000" i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152" name="TextBox 6151">
                <a:extLst>
                  <a:ext uri="{FF2B5EF4-FFF2-40B4-BE49-F238E27FC236}">
                    <a16:creationId xmlns:a16="http://schemas.microsoft.com/office/drawing/2014/main" id="{2195CFB6-EAC1-6E16-F3BA-92A4D1BE4F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9042" y="4272745"/>
                <a:ext cx="3499163" cy="72853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54" name="TextBox 6153">
                <a:extLst>
                  <a:ext uri="{FF2B5EF4-FFF2-40B4-BE49-F238E27FC236}">
                    <a16:creationId xmlns:a16="http://schemas.microsoft.com/office/drawing/2014/main" id="{B611FDF9-53DC-E6CE-61A0-29B9AAC1ACDF}"/>
                  </a:ext>
                </a:extLst>
              </p:cNvPr>
              <p:cNvSpPr txBox="1"/>
              <p:nvPr/>
            </p:nvSpPr>
            <p:spPr>
              <a:xfrm>
                <a:off x="854621" y="5482544"/>
                <a:ext cx="5091024" cy="6685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l-GR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2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sSub>
                        <m:sSubPr>
                          <m:ctrlPr>
                            <a:rPr lang="el-GR" sz="2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l-GR" sz="2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l-GR" sz="20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l-GR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sup>
                          </m:sSup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</m:d>
                    </m:oMath>
                  </m:oMathPara>
                </a14:m>
                <a:endParaRPr lang="th-TH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154" name="TextBox 6153">
                <a:extLst>
                  <a:ext uri="{FF2B5EF4-FFF2-40B4-BE49-F238E27FC236}">
                    <a16:creationId xmlns:a16="http://schemas.microsoft.com/office/drawing/2014/main" id="{B611FDF9-53DC-E6CE-61A0-29B9AAC1AC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621" y="5482544"/>
                <a:ext cx="5091024" cy="66851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55" name="TextBox 6154">
            <a:extLst>
              <a:ext uri="{FF2B5EF4-FFF2-40B4-BE49-F238E27FC236}">
                <a16:creationId xmlns:a16="http://schemas.microsoft.com/office/drawing/2014/main" id="{83B390E8-10A0-4E06-1737-B4418AF28270}"/>
              </a:ext>
            </a:extLst>
          </p:cNvPr>
          <p:cNvSpPr txBox="1"/>
          <p:nvPr/>
        </p:nvSpPr>
        <p:spPr>
          <a:xfrm>
            <a:off x="6612797" y="5117902"/>
            <a:ext cx="32333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Energy-momentum tensor</a:t>
            </a:r>
            <a:endParaRPr lang="th-TH" sz="2400" u="sng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59" name="TextBox 6158">
                <a:extLst>
                  <a:ext uri="{FF2B5EF4-FFF2-40B4-BE49-F238E27FC236}">
                    <a16:creationId xmlns:a16="http://schemas.microsoft.com/office/drawing/2014/main" id="{8DBD03C6-AA4C-E455-A6CB-529F4BE0CAE3}"/>
                  </a:ext>
                </a:extLst>
              </p:cNvPr>
              <p:cNvSpPr txBox="1"/>
              <p:nvPr/>
            </p:nvSpPr>
            <p:spPr>
              <a:xfrm>
                <a:off x="6972790" y="5507656"/>
                <a:ext cx="5091024" cy="6685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000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l-GR" sz="2000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000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2000" i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sSub>
                        <m:sSubPr>
                          <m:ctrlPr>
                            <a:rPr lang="el-GR" sz="20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0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l-GR" sz="20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l-GR" sz="2000" i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0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l-GR" sz="2000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r>
                            <a:rPr lang="en-US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</m:d>
                    </m:oMath>
                  </m:oMathPara>
                </a14:m>
                <a:endParaRPr lang="th-TH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159" name="TextBox 6158">
                <a:extLst>
                  <a:ext uri="{FF2B5EF4-FFF2-40B4-BE49-F238E27FC236}">
                    <a16:creationId xmlns:a16="http://schemas.microsoft.com/office/drawing/2014/main" id="{8DBD03C6-AA4C-E455-A6CB-529F4BE0CA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2790" y="5507656"/>
                <a:ext cx="5091024" cy="66851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705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6" grpId="0"/>
      <p:bldP spid="22" grpId="0" animBg="1"/>
      <p:bldP spid="26" grpId="0"/>
      <p:bldP spid="31" grpId="0"/>
      <p:bldP spid="6146" grpId="0"/>
      <p:bldP spid="6147" grpId="0"/>
      <p:bldP spid="6151" grpId="0"/>
      <p:bldP spid="6152" grpId="0"/>
      <p:bldP spid="6155" grpId="0"/>
      <p:bldP spid="615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23E1DC8-1550-FB08-3428-4BF65BAA91AF}"/>
              </a:ext>
            </a:extLst>
          </p:cNvPr>
          <p:cNvSpPr/>
          <p:nvPr/>
        </p:nvSpPr>
        <p:spPr>
          <a:xfrm>
            <a:off x="6374708" y="1377432"/>
            <a:ext cx="5460997" cy="5085109"/>
          </a:xfrm>
          <a:prstGeom prst="roundRect">
            <a:avLst/>
          </a:prstGeom>
          <a:solidFill>
            <a:srgbClr val="00B05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29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65ACFF-7D4A-CEC3-9E1C-BF2599CE05C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4. What are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Fields </a:t>
            </a:r>
            <a:r>
              <a:rPr lang="en-US" sz="3600" b="1" dirty="0">
                <a:solidFill>
                  <a:srgbClr val="4F2A7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in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3600" b="1" dirty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Curved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Spacetime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?</a:t>
            </a:r>
            <a:endParaRPr lang="th-TH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756B1B-AE99-FF9F-6D06-71D6E340E4EA}"/>
              </a:ext>
            </a:extLst>
          </p:cNvPr>
          <p:cNvSpPr txBox="1"/>
          <p:nvPr/>
        </p:nvSpPr>
        <p:spPr>
          <a:xfrm>
            <a:off x="356295" y="1411121"/>
            <a:ext cx="114923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For example, a vector (EM) field theory</a:t>
            </a:r>
            <a:endParaRPr lang="th-TH" sz="3200" u="sng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A69BBA-69D6-0143-5895-28523E1B0D4F}"/>
              </a:ext>
            </a:extLst>
          </p:cNvPr>
          <p:cNvSpPr txBox="1"/>
          <p:nvPr/>
        </p:nvSpPr>
        <p:spPr>
          <a:xfrm>
            <a:off x="356295" y="2220981"/>
            <a:ext cx="54560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u="sng" dirty="0">
                <a:latin typeface="TH SarabunPSK" panose="020B0500040200020003" pitchFamily="34" charset="-34"/>
                <a:cs typeface="TH SarabunPSK" panose="020B0500040200020003" pitchFamily="34" charset="-34"/>
              </a:rPr>
              <a:t>flat spacetime</a:t>
            </a:r>
            <a:endParaRPr lang="th-TH" sz="3200" u="sng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6D0E5B-23B2-1EAB-C2D1-3F79F13B2615}"/>
              </a:ext>
            </a:extLst>
          </p:cNvPr>
          <p:cNvSpPr txBox="1"/>
          <p:nvPr/>
        </p:nvSpPr>
        <p:spPr>
          <a:xfrm>
            <a:off x="6379698" y="1602004"/>
            <a:ext cx="54560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u="sng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curved spacetime</a:t>
            </a:r>
            <a:endParaRPr lang="th-TH" sz="3200" u="sng" dirty="0">
              <a:solidFill>
                <a:schemeClr val="bg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A1191B9-EB34-FF45-A7CF-C3E259434C01}"/>
              </a:ext>
            </a:extLst>
          </p:cNvPr>
          <p:cNvSpPr/>
          <p:nvPr/>
        </p:nvSpPr>
        <p:spPr>
          <a:xfrm>
            <a:off x="356295" y="1995896"/>
            <a:ext cx="5451017" cy="4466646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2" name="Arrow: Notched Right 21">
            <a:extLst>
              <a:ext uri="{FF2B5EF4-FFF2-40B4-BE49-F238E27FC236}">
                <a16:creationId xmlns:a16="http://schemas.microsoft.com/office/drawing/2014/main" id="{84DA09AF-8831-6B93-7952-94E12AF27A1A}"/>
              </a:ext>
            </a:extLst>
          </p:cNvPr>
          <p:cNvSpPr/>
          <p:nvPr/>
        </p:nvSpPr>
        <p:spPr>
          <a:xfrm>
            <a:off x="5835448" y="3783289"/>
            <a:ext cx="507832" cy="461665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578DD14-3E0B-4FB8-D383-246E2C5A0A47}"/>
                  </a:ext>
                </a:extLst>
              </p:cNvPr>
              <p:cNvSpPr txBox="1"/>
              <p:nvPr/>
            </p:nvSpPr>
            <p:spPr>
              <a:xfrm>
                <a:off x="-6055" y="3096894"/>
                <a:ext cx="6175716" cy="8996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nary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20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𝜇𝜈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p>
                              <m:r>
                                <a:rPr lang="en-US" sz="20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𝜇𝜈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th-TH" sz="20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578DD14-3E0B-4FB8-D383-246E2C5A0A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055" y="3096894"/>
                <a:ext cx="6175716" cy="89967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E6D6D679-FDC8-E787-9587-2C56B34140A5}"/>
              </a:ext>
            </a:extLst>
          </p:cNvPr>
          <p:cNvSpPr txBox="1"/>
          <p:nvPr/>
        </p:nvSpPr>
        <p:spPr>
          <a:xfrm>
            <a:off x="494629" y="2699119"/>
            <a:ext cx="20234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action</a:t>
            </a:r>
            <a:endParaRPr lang="th-TH" sz="2400" u="sng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715E0F2-58DA-EBF9-CF61-6FF2D4A9E0DA}"/>
              </a:ext>
            </a:extLst>
          </p:cNvPr>
          <p:cNvSpPr txBox="1"/>
          <p:nvPr/>
        </p:nvSpPr>
        <p:spPr>
          <a:xfrm>
            <a:off x="6580466" y="2080141"/>
            <a:ext cx="20234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action</a:t>
            </a:r>
            <a:endParaRPr lang="th-TH" sz="2400" u="sng" dirty="0">
              <a:solidFill>
                <a:schemeClr val="bg1"/>
              </a:solidFill>
            </a:endParaRPr>
          </a:p>
        </p:txBody>
      </p:sp>
      <p:sp>
        <p:nvSpPr>
          <p:cNvPr id="6144" name="TextBox 6143">
            <a:extLst>
              <a:ext uri="{FF2B5EF4-FFF2-40B4-BE49-F238E27FC236}">
                <a16:creationId xmlns:a16="http://schemas.microsoft.com/office/drawing/2014/main" id="{0757BCCA-52CA-AF41-2AAC-E2CEC7ACA69E}"/>
              </a:ext>
            </a:extLst>
          </p:cNvPr>
          <p:cNvSpPr txBox="1"/>
          <p:nvPr/>
        </p:nvSpPr>
        <p:spPr>
          <a:xfrm>
            <a:off x="494629" y="3932107"/>
            <a:ext cx="20234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field equation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7" name="TextBox 6146">
                <a:extLst>
                  <a:ext uri="{FF2B5EF4-FFF2-40B4-BE49-F238E27FC236}">
                    <a16:creationId xmlns:a16="http://schemas.microsoft.com/office/drawing/2014/main" id="{28F6B865-9FF4-03CB-77EF-F39CB856AACB}"/>
                  </a:ext>
                </a:extLst>
              </p:cNvPr>
              <p:cNvSpPr txBox="1"/>
              <p:nvPr/>
            </p:nvSpPr>
            <p:spPr>
              <a:xfrm>
                <a:off x="7962376" y="3410291"/>
                <a:ext cx="3987384" cy="3583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  <m:sSub>
                      <m:sSub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  <m:sSub>
                      <m:sSub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lang="th-TH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147" name="TextBox 6146">
                <a:extLst>
                  <a:ext uri="{FF2B5EF4-FFF2-40B4-BE49-F238E27FC236}">
                    <a16:creationId xmlns:a16="http://schemas.microsoft.com/office/drawing/2014/main" id="{28F6B865-9FF4-03CB-77EF-F39CB856AA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2376" y="3410291"/>
                <a:ext cx="3987384" cy="358368"/>
              </a:xfrm>
              <a:prstGeom prst="rect">
                <a:avLst/>
              </a:prstGeom>
              <a:blipFill>
                <a:blip r:embed="rId4"/>
                <a:stretch>
                  <a:fillRect l="-765" t="-6780" b="-1355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48" name="TextBox 6147">
            <a:extLst>
              <a:ext uri="{FF2B5EF4-FFF2-40B4-BE49-F238E27FC236}">
                <a16:creationId xmlns:a16="http://schemas.microsoft.com/office/drawing/2014/main" id="{95D8A576-1EAB-12C4-129C-D02B95B636F3}"/>
              </a:ext>
            </a:extLst>
          </p:cNvPr>
          <p:cNvSpPr txBox="1"/>
          <p:nvPr/>
        </p:nvSpPr>
        <p:spPr>
          <a:xfrm>
            <a:off x="494628" y="4909910"/>
            <a:ext cx="32333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Energy-momentum tensor</a:t>
            </a:r>
            <a:endParaRPr lang="th-TH" sz="24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9" name="TextBox 6148">
                <a:extLst>
                  <a:ext uri="{FF2B5EF4-FFF2-40B4-BE49-F238E27FC236}">
                    <a16:creationId xmlns:a16="http://schemas.microsoft.com/office/drawing/2014/main" id="{888E81B0-54D8-E3CE-12F1-ADB4F0D0B0DB}"/>
                  </a:ext>
                </a:extLst>
              </p:cNvPr>
              <p:cNvSpPr txBox="1"/>
              <p:nvPr/>
            </p:nvSpPr>
            <p:spPr>
              <a:xfrm>
                <a:off x="2389635" y="4375494"/>
                <a:ext cx="1436778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149" name="TextBox 6148">
                <a:extLst>
                  <a:ext uri="{FF2B5EF4-FFF2-40B4-BE49-F238E27FC236}">
                    <a16:creationId xmlns:a16="http://schemas.microsoft.com/office/drawing/2014/main" id="{888E81B0-54D8-E3CE-12F1-ADB4F0D0B0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9635" y="4375494"/>
                <a:ext cx="1436778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51" name="TextBox 6150">
            <a:extLst>
              <a:ext uri="{FF2B5EF4-FFF2-40B4-BE49-F238E27FC236}">
                <a16:creationId xmlns:a16="http://schemas.microsoft.com/office/drawing/2014/main" id="{E5F719EA-4EFD-DC18-AB4E-9114FD3209E9}"/>
              </a:ext>
            </a:extLst>
          </p:cNvPr>
          <p:cNvSpPr txBox="1"/>
          <p:nvPr/>
        </p:nvSpPr>
        <p:spPr>
          <a:xfrm>
            <a:off x="6579481" y="3901326"/>
            <a:ext cx="20234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field equation</a:t>
            </a:r>
            <a:endParaRPr lang="th-TH" sz="2400" u="sng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52" name="TextBox 6151">
                <a:extLst>
                  <a:ext uri="{FF2B5EF4-FFF2-40B4-BE49-F238E27FC236}">
                    <a16:creationId xmlns:a16="http://schemas.microsoft.com/office/drawing/2014/main" id="{2195CFB6-EAC1-6E16-F3BA-92A4D1BE4FAA}"/>
                  </a:ext>
                </a:extLst>
              </p:cNvPr>
              <p:cNvSpPr txBox="1"/>
              <p:nvPr/>
            </p:nvSpPr>
            <p:spPr>
              <a:xfrm>
                <a:off x="7439042" y="4314948"/>
                <a:ext cx="3499163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th-TH" sz="2000" i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152" name="TextBox 6151">
                <a:extLst>
                  <a:ext uri="{FF2B5EF4-FFF2-40B4-BE49-F238E27FC236}">
                    <a16:creationId xmlns:a16="http://schemas.microsoft.com/office/drawing/2014/main" id="{2195CFB6-EAC1-6E16-F3BA-92A4D1BE4F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9042" y="4314948"/>
                <a:ext cx="3499163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54" name="TextBox 6153">
                <a:extLst>
                  <a:ext uri="{FF2B5EF4-FFF2-40B4-BE49-F238E27FC236}">
                    <a16:creationId xmlns:a16="http://schemas.microsoft.com/office/drawing/2014/main" id="{B611FDF9-53DC-E6CE-61A0-29B9AAC1ACDF}"/>
                  </a:ext>
                </a:extLst>
              </p:cNvPr>
              <p:cNvSpPr txBox="1"/>
              <p:nvPr/>
            </p:nvSpPr>
            <p:spPr>
              <a:xfrm>
                <a:off x="854621" y="5299664"/>
                <a:ext cx="5091024" cy="6685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l-GR" sz="20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p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𝜌𝜎</m:t>
                          </m:r>
                        </m:sup>
                      </m:sSup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𝜇𝜌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𝜈𝜎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𝜌𝜎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𝜌𝜎</m:t>
                          </m:r>
                        </m:sup>
                      </m:sSup>
                    </m:oMath>
                  </m:oMathPara>
                </a14:m>
                <a:endParaRPr lang="th-TH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154" name="TextBox 6153">
                <a:extLst>
                  <a:ext uri="{FF2B5EF4-FFF2-40B4-BE49-F238E27FC236}">
                    <a16:creationId xmlns:a16="http://schemas.microsoft.com/office/drawing/2014/main" id="{B611FDF9-53DC-E6CE-61A0-29B9AAC1AC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621" y="5299664"/>
                <a:ext cx="5091024" cy="66851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55" name="TextBox 6154">
            <a:extLst>
              <a:ext uri="{FF2B5EF4-FFF2-40B4-BE49-F238E27FC236}">
                <a16:creationId xmlns:a16="http://schemas.microsoft.com/office/drawing/2014/main" id="{83B390E8-10A0-4E06-1737-B4418AF28270}"/>
              </a:ext>
            </a:extLst>
          </p:cNvPr>
          <p:cNvSpPr txBox="1"/>
          <p:nvPr/>
        </p:nvSpPr>
        <p:spPr>
          <a:xfrm>
            <a:off x="6612797" y="4906885"/>
            <a:ext cx="32333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Energy-momentum tensor</a:t>
            </a:r>
            <a:endParaRPr lang="th-TH" sz="2400" u="sng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BD7D3C6-8AF9-C844-1EB6-86351FD1F186}"/>
                  </a:ext>
                </a:extLst>
              </p:cNvPr>
              <p:cNvSpPr txBox="1"/>
              <p:nvPr/>
            </p:nvSpPr>
            <p:spPr>
              <a:xfrm>
                <a:off x="7389565" y="2421515"/>
                <a:ext cx="3723912" cy="8996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ad>
                            <m:radPr>
                              <m:degHide m:val="on"/>
                              <m:ctrlPr>
                                <a:rPr lang="en-US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</m:d>
                            </m:e>
                          </m:rad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nary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2000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𝜇𝜈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p>
                              <m:r>
                                <a:rPr lang="en-US" sz="2000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𝜇𝜈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th-TH" sz="2000" i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BD7D3C6-8AF9-C844-1EB6-86351FD1F1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565" y="2421515"/>
                <a:ext cx="3723912" cy="89967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8B6B05F-E207-ABB5-47E5-1885B226C88E}"/>
                  </a:ext>
                </a:extLst>
              </p:cNvPr>
              <p:cNvSpPr txBox="1"/>
              <p:nvPr/>
            </p:nvSpPr>
            <p:spPr>
              <a:xfrm>
                <a:off x="6706009" y="5357130"/>
                <a:ext cx="5091024" cy="6685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000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l-GR" sz="2000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sz="20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𝜌𝜎</m:t>
                          </m:r>
                        </m:sup>
                      </m:sSup>
                      <m:sSub>
                        <m:sSub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𝜇𝜌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𝜈𝜎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𝜌𝜎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𝜌𝜎</m:t>
                          </m:r>
                        </m:sup>
                      </m:sSup>
                    </m:oMath>
                  </m:oMathPara>
                </a14:m>
                <a:endParaRPr lang="th-TH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8B6B05F-E207-ABB5-47E5-1885B226C8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6009" y="5357130"/>
                <a:ext cx="5091024" cy="66851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171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6" grpId="0"/>
      <p:bldP spid="22" grpId="0" animBg="1"/>
      <p:bldP spid="31" grpId="0"/>
      <p:bldP spid="6147" grpId="0"/>
      <p:bldP spid="6151" grpId="0"/>
      <p:bldP spid="6152" grpId="0"/>
      <p:bldP spid="6155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84BDDB-B158-FB4A-BCAE-7B2E6D4F0B6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1. What is Field?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9913" y="6331149"/>
            <a:ext cx="310662" cy="365125"/>
          </a:xfrm>
          <a:custGeom>
            <a:avLst/>
            <a:gdLst>
              <a:gd name="connsiteX0" fmla="*/ 0 w 310662"/>
              <a:gd name="connsiteY0" fmla="*/ 0 h 365125"/>
              <a:gd name="connsiteX1" fmla="*/ 310662 w 310662"/>
              <a:gd name="connsiteY1" fmla="*/ 0 h 365125"/>
              <a:gd name="connsiteX2" fmla="*/ 310662 w 310662"/>
              <a:gd name="connsiteY2" fmla="*/ 365125 h 365125"/>
              <a:gd name="connsiteX3" fmla="*/ 0 w 310662"/>
              <a:gd name="connsiteY3" fmla="*/ 365125 h 365125"/>
              <a:gd name="connsiteX4" fmla="*/ 0 w 31066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62" h="365125" fill="none" extrusionOk="0">
                <a:moveTo>
                  <a:pt x="0" y="0"/>
                </a:moveTo>
                <a:cubicBezTo>
                  <a:pt x="80803" y="-3269"/>
                  <a:pt x="201298" y="-13086"/>
                  <a:pt x="310662" y="0"/>
                </a:cubicBezTo>
                <a:cubicBezTo>
                  <a:pt x="280994" y="81840"/>
                  <a:pt x="313000" y="183209"/>
                  <a:pt x="310662" y="365125"/>
                </a:cubicBezTo>
                <a:cubicBezTo>
                  <a:pt x="168488" y="348572"/>
                  <a:pt x="151750" y="348486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310662" h="365125" stroke="0" extrusionOk="0">
                <a:moveTo>
                  <a:pt x="0" y="0"/>
                </a:moveTo>
                <a:cubicBezTo>
                  <a:pt x="63653" y="-7755"/>
                  <a:pt x="230815" y="-18930"/>
                  <a:pt x="310662" y="0"/>
                </a:cubicBezTo>
                <a:cubicBezTo>
                  <a:pt x="315030" y="38488"/>
                  <a:pt x="331602" y="321862"/>
                  <a:pt x="310662" y="365125"/>
                </a:cubicBezTo>
                <a:cubicBezTo>
                  <a:pt x="245627" y="359759"/>
                  <a:pt x="82415" y="381516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3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C43BEF5-B9A7-62A8-9E16-0CAEC348F8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879" b="10021"/>
          <a:stretch/>
        </p:blipFill>
        <p:spPr>
          <a:xfrm>
            <a:off x="936826" y="1406289"/>
            <a:ext cx="10148516" cy="42849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DE5D279-5F7D-A2DB-A5A7-5C75018B95A7}"/>
              </a:ext>
            </a:extLst>
          </p:cNvPr>
          <p:cNvSpPr txBox="1"/>
          <p:nvPr/>
        </p:nvSpPr>
        <p:spPr>
          <a:xfrm>
            <a:off x="3549745" y="5831106"/>
            <a:ext cx="7535597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meaning depends on contexts</a:t>
            </a:r>
            <a:endParaRPr lang="th-TH" sz="4800" b="1" dirty="0">
              <a:solidFill>
                <a:srgbClr val="FF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927392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7E24E5D-0B4F-B126-A9A7-41259FA255E4}"/>
              </a:ext>
            </a:extLst>
          </p:cNvPr>
          <p:cNvSpPr/>
          <p:nvPr/>
        </p:nvSpPr>
        <p:spPr>
          <a:xfrm>
            <a:off x="323162" y="1315107"/>
            <a:ext cx="11212346" cy="116294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1" name="Picture 4" descr="Space Time Curvature: Over 156 Royalty-Free Licensable Stock Vectors &amp;  Vector Art | Shutterstock">
            <a:extLst>
              <a:ext uri="{FF2B5EF4-FFF2-40B4-BE49-F238E27FC236}">
                <a16:creationId xmlns:a16="http://schemas.microsoft.com/office/drawing/2014/main" id="{9BB3975F-72F1-49F6-081E-9EDED7C102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23"/>
          <a:stretch/>
        </p:blipFill>
        <p:spPr bwMode="auto">
          <a:xfrm>
            <a:off x="7708799" y="4113015"/>
            <a:ext cx="4248150" cy="2442359"/>
          </a:xfrm>
          <a:prstGeom prst="trapezoid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30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65ACFF-7D4A-CEC3-9E1C-BF2599CE05C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4. What are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Fields </a:t>
            </a:r>
            <a:r>
              <a:rPr lang="en-US" sz="3600" b="1" dirty="0">
                <a:solidFill>
                  <a:srgbClr val="4F2A7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in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3600" b="1" dirty="0">
                <a:solidFill>
                  <a:srgbClr val="00B05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Curved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Spacetime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?</a:t>
            </a:r>
            <a:endParaRPr lang="th-TH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CA218A7-86B2-501F-C423-D1161894450D}"/>
              </a:ext>
            </a:extLst>
          </p:cNvPr>
          <p:cNvSpPr/>
          <p:nvPr/>
        </p:nvSpPr>
        <p:spPr>
          <a:xfrm>
            <a:off x="9247599" y="3410840"/>
            <a:ext cx="1170548" cy="465341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ysClr val="windowText" lastClr="000000"/>
                </a:solidFill>
              </a:rPr>
              <a:t>field 1</a:t>
            </a:r>
            <a:endParaRPr lang="th-TH" b="1" dirty="0">
              <a:solidFill>
                <a:sysClr val="windowText" lastClr="000000"/>
              </a:solidFill>
            </a:endParaRPr>
          </a:p>
        </p:txBody>
      </p:sp>
      <p:sp>
        <p:nvSpPr>
          <p:cNvPr id="13" name="Arrow: Left-Right 12">
            <a:extLst>
              <a:ext uri="{FF2B5EF4-FFF2-40B4-BE49-F238E27FC236}">
                <a16:creationId xmlns:a16="http://schemas.microsoft.com/office/drawing/2014/main" id="{2330FF61-D8D8-AEC0-1946-37747E27B4A3}"/>
              </a:ext>
            </a:extLst>
          </p:cNvPr>
          <p:cNvSpPr/>
          <p:nvPr/>
        </p:nvSpPr>
        <p:spPr>
          <a:xfrm rot="5400000">
            <a:off x="9123319" y="4345003"/>
            <a:ext cx="1419109" cy="528023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interaction</a:t>
            </a:r>
            <a:endParaRPr lang="th-TH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201B829-2F0B-4F87-6D78-4E213B688203}"/>
                  </a:ext>
                </a:extLst>
              </p:cNvPr>
              <p:cNvSpPr txBox="1"/>
              <p:nvPr/>
            </p:nvSpPr>
            <p:spPr>
              <a:xfrm>
                <a:off x="356295" y="1312481"/>
                <a:ext cx="11492307" cy="1106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The energy-momentum tensor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  <m:t>𝑇</m:t>
                        </m:r>
                      </m:e>
                      <m:sub>
                        <m:r>
                          <a:rPr lang="en-US" sz="2800" b="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𝜇𝜈</m:t>
                        </m:r>
                      </m:sub>
                    </m:sSub>
                  </m:oMath>
                </a14:m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 plays an important role being a source of the spacetime curvature in GR as shown in Einstein’s field eq.: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𝜇𝜈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−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𝑔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𝜇𝜈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𝑅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=8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𝜋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𝐺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𝜇𝜈</m:t>
                        </m:r>
                      </m:sub>
                    </m:sSub>
                  </m:oMath>
                </a14:m>
                <a:endParaRPr lang="th-TH" sz="3200" u="sng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201B829-2F0B-4F87-6D78-4E213B6882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295" y="1312481"/>
                <a:ext cx="11492307" cy="1106329"/>
              </a:xfrm>
              <a:prstGeom prst="rect">
                <a:avLst/>
              </a:prstGeom>
              <a:blipFill>
                <a:blip r:embed="rId4"/>
                <a:stretch>
                  <a:fillRect l="-1326" t="-7143" b="-17582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AB1935E-CE05-A11F-92E8-DEDA1E94329B}"/>
                  </a:ext>
                </a:extLst>
              </p:cNvPr>
              <p:cNvSpPr txBox="1"/>
              <p:nvPr/>
            </p:nvSpPr>
            <p:spPr>
              <a:xfrm>
                <a:off x="356295" y="2578051"/>
                <a:ext cx="11492307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Apart from the spacetime translation, the energy-momentum tensor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  <m:t>𝑇</m:t>
                        </m:r>
                      </m:e>
                      <m:sub>
                        <m:r>
                          <a:rPr lang="en-US" sz="32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𝜇𝜈</m:t>
                        </m:r>
                      </m:sub>
                    </m:sSub>
                  </m:oMath>
                </a14:m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 can also be obtained by vary the action </a:t>
                </a:r>
                <a:r>
                  <a:rPr lang="en-US" sz="3200" b="1" dirty="0" err="1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w.r.t.</a:t>
                </a:r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 the metric tensor</a:t>
                </a:r>
                <a:endParaRPr lang="th-TH" sz="3200" u="sng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AB1935E-CE05-A11F-92E8-DEDA1E9432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295" y="2578051"/>
                <a:ext cx="11492307" cy="1077218"/>
              </a:xfrm>
              <a:prstGeom prst="rect">
                <a:avLst/>
              </a:prstGeom>
              <a:blipFill>
                <a:blip r:embed="rId5"/>
                <a:stretch>
                  <a:fillRect l="-1326" t="-7345" r="-1113" b="-17514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6D2EE33-13E0-4F21-5DEC-56BAAD5642B5}"/>
              </a:ext>
            </a:extLst>
          </p:cNvPr>
          <p:cNvSpPr/>
          <p:nvPr/>
        </p:nvSpPr>
        <p:spPr>
          <a:xfrm>
            <a:off x="4357073" y="4360901"/>
            <a:ext cx="3194390" cy="860748"/>
          </a:xfrm>
          <a:prstGeom prst="roundRect">
            <a:avLst/>
          </a:prstGeom>
          <a:solidFill>
            <a:srgbClr val="00B05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CCB81DA-BC7F-7264-FF38-1F38FFAE1FBA}"/>
              </a:ext>
            </a:extLst>
          </p:cNvPr>
          <p:cNvSpPr/>
          <p:nvPr/>
        </p:nvSpPr>
        <p:spPr>
          <a:xfrm>
            <a:off x="378959" y="4346835"/>
            <a:ext cx="2834201" cy="860748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BCBA619-A4DE-A56C-FFE2-BF53F4C86211}"/>
                  </a:ext>
                </a:extLst>
              </p:cNvPr>
              <p:cNvSpPr txBox="1"/>
              <p:nvPr/>
            </p:nvSpPr>
            <p:spPr>
              <a:xfrm>
                <a:off x="378959" y="4346835"/>
                <a:ext cx="2808936" cy="7997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</m:d>
                            </m:e>
                          </m:rad>
                        </m:den>
                      </m:f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𝜇𝜈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th-TH" sz="2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BCBA619-A4DE-A56C-FFE2-BF53F4C862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959" y="4346835"/>
                <a:ext cx="2808936" cy="79970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Arrow: Notched Right 22">
            <a:extLst>
              <a:ext uri="{FF2B5EF4-FFF2-40B4-BE49-F238E27FC236}">
                <a16:creationId xmlns:a16="http://schemas.microsoft.com/office/drawing/2014/main" id="{F7F0F831-1568-540A-5EC8-108F47099422}"/>
              </a:ext>
            </a:extLst>
          </p:cNvPr>
          <p:cNvSpPr/>
          <p:nvPr/>
        </p:nvSpPr>
        <p:spPr>
          <a:xfrm>
            <a:off x="3532473" y="4595149"/>
            <a:ext cx="507832" cy="461665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EE45AB9-73D7-EF4F-C4CC-378426D49289}"/>
              </a:ext>
            </a:extLst>
          </p:cNvPr>
          <p:cNvSpPr txBox="1"/>
          <p:nvPr/>
        </p:nvSpPr>
        <p:spPr>
          <a:xfrm>
            <a:off x="504132" y="3754206"/>
            <a:ext cx="25838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u="sng" dirty="0">
                <a:latin typeface="TH SarabunPSK" panose="020B0500040200020003" pitchFamily="34" charset="-34"/>
                <a:cs typeface="TH SarabunPSK" panose="020B0500040200020003" pitchFamily="34" charset="-34"/>
              </a:rPr>
              <a:t>flat spacetime</a:t>
            </a:r>
            <a:endParaRPr lang="th-TH" sz="3200" u="sng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E28A80-5110-BFBE-C8AF-3E4E99F73AF5}"/>
              </a:ext>
            </a:extLst>
          </p:cNvPr>
          <p:cNvSpPr txBox="1"/>
          <p:nvPr/>
        </p:nvSpPr>
        <p:spPr>
          <a:xfrm>
            <a:off x="4538466" y="3913762"/>
            <a:ext cx="282057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u="sng" dirty="0">
                <a:latin typeface="TH SarabunPSK" panose="020B0500040200020003" pitchFamily="34" charset="-34"/>
                <a:cs typeface="TH SarabunPSK" panose="020B0500040200020003" pitchFamily="34" charset="-34"/>
              </a:rPr>
              <a:t>curved spacetime</a:t>
            </a:r>
            <a:endParaRPr lang="th-TH" sz="32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5CD152C-1C5F-3CCC-58AF-1FE383F961DD}"/>
                  </a:ext>
                </a:extLst>
              </p:cNvPr>
              <p:cNvSpPr txBox="1"/>
              <p:nvPr/>
            </p:nvSpPr>
            <p:spPr>
              <a:xfrm>
                <a:off x="4444267" y="4391422"/>
                <a:ext cx="2808936" cy="7997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</m:d>
                            </m:e>
                          </m:rad>
                        </m:den>
                      </m:f>
                      <m:f>
                        <m:fPr>
                          <m:ctrlP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𝜇𝜈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th-TH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5CD152C-1C5F-3CCC-58AF-1FE383F961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267" y="4391422"/>
                <a:ext cx="2808936" cy="79970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8F188959-8E9C-08E0-F0F0-61677E071261}"/>
              </a:ext>
            </a:extLst>
          </p:cNvPr>
          <p:cNvSpPr txBox="1"/>
          <p:nvPr/>
        </p:nvSpPr>
        <p:spPr>
          <a:xfrm>
            <a:off x="356295" y="5261018"/>
            <a:ext cx="538332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The action of Einstein’s field equation</a:t>
            </a:r>
            <a:endParaRPr lang="th-TH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5" name="TextBox 6144">
                <a:extLst>
                  <a:ext uri="{FF2B5EF4-FFF2-40B4-BE49-F238E27FC236}">
                    <a16:creationId xmlns:a16="http://schemas.microsoft.com/office/drawing/2014/main" id="{0C12F0CE-6B2E-AEF0-205A-1439BCEA6AA4}"/>
                  </a:ext>
                </a:extLst>
              </p:cNvPr>
              <p:cNvSpPr txBox="1"/>
              <p:nvPr/>
            </p:nvSpPr>
            <p:spPr>
              <a:xfrm>
                <a:off x="2381921" y="5737924"/>
                <a:ext cx="2808936" cy="4250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𝑔𝑟𝑎𝑣𝑖𝑡𝑦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𝑀𝑎𝑡𝑡𝑒𝑟</m:t>
                          </m:r>
                        </m:sub>
                      </m:sSub>
                    </m:oMath>
                  </m:oMathPara>
                </a14:m>
                <a:endParaRPr lang="th-TH" sz="2400" dirty="0"/>
              </a:p>
            </p:txBody>
          </p:sp>
        </mc:Choice>
        <mc:Fallback xmlns="">
          <p:sp>
            <p:nvSpPr>
              <p:cNvPr id="6145" name="TextBox 6144">
                <a:extLst>
                  <a:ext uri="{FF2B5EF4-FFF2-40B4-BE49-F238E27FC236}">
                    <a16:creationId xmlns:a16="http://schemas.microsoft.com/office/drawing/2014/main" id="{0C12F0CE-6B2E-AEF0-205A-1439BCEA6A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1921" y="5737924"/>
                <a:ext cx="2808936" cy="425053"/>
              </a:xfrm>
              <a:prstGeom prst="rect">
                <a:avLst/>
              </a:prstGeom>
              <a:blipFill>
                <a:blip r:embed="rId8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46" name="Arrow: Down 6145">
            <a:extLst>
              <a:ext uri="{FF2B5EF4-FFF2-40B4-BE49-F238E27FC236}">
                <a16:creationId xmlns:a16="http://schemas.microsoft.com/office/drawing/2014/main" id="{D1605D7C-4298-21DF-0AE1-5432EE926DAA}"/>
              </a:ext>
            </a:extLst>
          </p:cNvPr>
          <p:cNvSpPr/>
          <p:nvPr/>
        </p:nvSpPr>
        <p:spPr>
          <a:xfrm rot="1607140">
            <a:off x="2717991" y="6121014"/>
            <a:ext cx="659928" cy="318457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53" name="TextBox 6152">
                <a:extLst>
                  <a:ext uri="{FF2B5EF4-FFF2-40B4-BE49-F238E27FC236}">
                    <a16:creationId xmlns:a16="http://schemas.microsoft.com/office/drawing/2014/main" id="{6693E6FA-D317-D8F8-87E7-1CA7F9F7727A}"/>
                  </a:ext>
                </a:extLst>
              </p:cNvPr>
              <p:cNvSpPr txBox="1"/>
              <p:nvPr/>
            </p:nvSpPr>
            <p:spPr>
              <a:xfrm rot="481583">
                <a:off x="1938197" y="6124026"/>
                <a:ext cx="2299575" cy="3250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</m:oMath>
                  </m:oMathPara>
                </a14:m>
                <a:endParaRPr lang="th-TH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153" name="TextBox 6152">
                <a:extLst>
                  <a:ext uri="{FF2B5EF4-FFF2-40B4-BE49-F238E27FC236}">
                    <a16:creationId xmlns:a16="http://schemas.microsoft.com/office/drawing/2014/main" id="{6693E6FA-D317-D8F8-87E7-1CA7F9F772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481583">
                <a:off x="1938197" y="6124026"/>
                <a:ext cx="2299575" cy="32508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57" name="TextBox 6156">
                <a:extLst>
                  <a:ext uri="{FF2B5EF4-FFF2-40B4-BE49-F238E27FC236}">
                    <a16:creationId xmlns:a16="http://schemas.microsoft.com/office/drawing/2014/main" id="{708C3D20-F6FE-CFFF-9647-8723C99F3DF3}"/>
                  </a:ext>
                </a:extLst>
              </p:cNvPr>
              <p:cNvSpPr txBox="1"/>
              <p:nvPr/>
            </p:nvSpPr>
            <p:spPr>
              <a:xfrm>
                <a:off x="1846705" y="6222217"/>
                <a:ext cx="1492810" cy="6109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𝑅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𝜇𝜈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−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1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𝑔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𝜇𝜈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𝑅</m:t>
                      </m:r>
                    </m:oMath>
                  </m:oMathPara>
                </a14:m>
                <a:endParaRPr lang="th-TH" dirty="0"/>
              </a:p>
            </p:txBody>
          </p:sp>
        </mc:Choice>
        <mc:Fallback xmlns="">
          <p:sp>
            <p:nvSpPr>
              <p:cNvPr id="6157" name="TextBox 6156">
                <a:extLst>
                  <a:ext uri="{FF2B5EF4-FFF2-40B4-BE49-F238E27FC236}">
                    <a16:creationId xmlns:a16="http://schemas.microsoft.com/office/drawing/2014/main" id="{708C3D20-F6FE-CFFF-9647-8723C99F3D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6705" y="6222217"/>
                <a:ext cx="1492810" cy="61093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59" name="Arrow: Down 6158">
            <a:extLst>
              <a:ext uri="{FF2B5EF4-FFF2-40B4-BE49-F238E27FC236}">
                <a16:creationId xmlns:a16="http://schemas.microsoft.com/office/drawing/2014/main" id="{F0E717B1-74A1-1280-7125-C55F88EFDBD5}"/>
              </a:ext>
            </a:extLst>
          </p:cNvPr>
          <p:cNvSpPr/>
          <p:nvPr/>
        </p:nvSpPr>
        <p:spPr>
          <a:xfrm rot="19992860" flipH="1">
            <a:off x="4545728" y="6135473"/>
            <a:ext cx="659928" cy="318457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58" name="TextBox 6157">
                <a:extLst>
                  <a:ext uri="{FF2B5EF4-FFF2-40B4-BE49-F238E27FC236}">
                    <a16:creationId xmlns:a16="http://schemas.microsoft.com/office/drawing/2014/main" id="{601657DF-1A9D-4228-C2C5-B31450306896}"/>
                  </a:ext>
                </a:extLst>
              </p:cNvPr>
              <p:cNvSpPr txBox="1"/>
              <p:nvPr/>
            </p:nvSpPr>
            <p:spPr>
              <a:xfrm rot="20964693">
                <a:off x="3723079" y="6109059"/>
                <a:ext cx="2299575" cy="3250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</m:oMath>
                  </m:oMathPara>
                </a14:m>
                <a:endParaRPr lang="th-TH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158" name="TextBox 6157">
                <a:extLst>
                  <a:ext uri="{FF2B5EF4-FFF2-40B4-BE49-F238E27FC236}">
                    <a16:creationId xmlns:a16="http://schemas.microsoft.com/office/drawing/2014/main" id="{601657DF-1A9D-4228-C2C5-B314503068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64693">
                <a:off x="3723079" y="6109059"/>
                <a:ext cx="2299575" cy="32508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60" name="TextBox 6159">
                <a:extLst>
                  <a:ext uri="{FF2B5EF4-FFF2-40B4-BE49-F238E27FC236}">
                    <a16:creationId xmlns:a16="http://schemas.microsoft.com/office/drawing/2014/main" id="{A9D1663B-6F6F-0ABA-D183-75747EC6886F}"/>
                  </a:ext>
                </a:extLst>
              </p:cNvPr>
              <p:cNvSpPr txBox="1"/>
              <p:nvPr/>
            </p:nvSpPr>
            <p:spPr>
              <a:xfrm>
                <a:off x="4422253" y="6378202"/>
                <a:ext cx="1492810" cy="3916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~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𝑇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𝜇𝜈</m:t>
                          </m:r>
                        </m:sub>
                      </m:sSub>
                    </m:oMath>
                  </m:oMathPara>
                </a14:m>
                <a:endParaRPr lang="th-TH" dirty="0"/>
              </a:p>
            </p:txBody>
          </p:sp>
        </mc:Choice>
        <mc:Fallback xmlns="">
          <p:sp>
            <p:nvSpPr>
              <p:cNvPr id="6160" name="TextBox 6159">
                <a:extLst>
                  <a:ext uri="{FF2B5EF4-FFF2-40B4-BE49-F238E27FC236}">
                    <a16:creationId xmlns:a16="http://schemas.microsoft.com/office/drawing/2014/main" id="{A9D1663B-6F6F-0ABA-D183-75747EC688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2253" y="6378202"/>
                <a:ext cx="1492810" cy="39164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975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 animBg="1"/>
      <p:bldP spid="20" grpId="0"/>
      <p:bldP spid="23" grpId="0" animBg="1"/>
      <p:bldP spid="25" grpId="0"/>
      <p:bldP spid="26" grpId="0"/>
      <p:bldP spid="28" grpId="0"/>
      <p:bldP spid="29" grpId="0"/>
      <p:bldP spid="6145" grpId="0"/>
      <p:bldP spid="6146" grpId="0" animBg="1"/>
      <p:bldP spid="6153" grpId="0"/>
      <p:bldP spid="6157" grpId="0"/>
      <p:bldP spid="6159" grpId="0" animBg="1"/>
      <p:bldP spid="6158" grpId="0"/>
      <p:bldP spid="616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31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65ACFF-7D4A-CEC3-9E1C-BF2599CE05C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Further topics </a:t>
            </a:r>
            <a:r>
              <a:rPr lang="en-US" sz="6000" b="1" dirty="0">
                <a:solidFill>
                  <a:schemeClr val="bg1">
                    <a:lumMod val="6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(Spinor field)</a:t>
            </a:r>
            <a:endParaRPr lang="th-TH" sz="3600" b="1" dirty="0">
              <a:solidFill>
                <a:schemeClr val="bg1">
                  <a:lumMod val="6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517193F-8A53-53C5-8CF4-FC769BFC9846}"/>
                  </a:ext>
                </a:extLst>
              </p:cNvPr>
              <p:cNvSpPr txBox="1"/>
              <p:nvPr/>
            </p:nvSpPr>
            <p:spPr>
              <a:xfrm>
                <a:off x="1420501" y="1982988"/>
                <a:ext cx="463220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b="1" dirty="0">
                    <a:solidFill>
                      <a:srgbClr val="FF0000"/>
                    </a:solidFill>
                  </a:rPr>
                  <a:t>vector field </a:t>
                </a:r>
                <a:r>
                  <a:rPr lang="en-US" sz="2000" dirty="0">
                    <a:solidFill>
                      <a:srgbClr val="FF0000"/>
                    </a:solidFill>
                  </a:rPr>
                  <a:t>ex. EM field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d>
                      <m:d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th-TH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517193F-8A53-53C5-8CF4-FC769BFC98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0501" y="1982988"/>
                <a:ext cx="4632200" cy="523220"/>
              </a:xfrm>
              <a:prstGeom prst="rect">
                <a:avLst/>
              </a:prstGeom>
              <a:blipFill>
                <a:blip r:embed="rId3"/>
                <a:stretch>
                  <a:fillRect l="-2632" t="-12791" b="-3023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B50A778-8B7F-8EE7-6F6E-3B30CA6153AC}"/>
                  </a:ext>
                </a:extLst>
              </p:cNvPr>
              <p:cNvSpPr txBox="1"/>
              <p:nvPr/>
            </p:nvSpPr>
            <p:spPr>
              <a:xfrm>
                <a:off x="1420501" y="2616874"/>
                <a:ext cx="5922311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b="1" dirty="0">
                    <a:solidFill>
                      <a:srgbClr val="00B050"/>
                    </a:solidFill>
                  </a:rPr>
                  <a:t>scalar field </a:t>
                </a:r>
                <a:r>
                  <a:rPr lang="en-US" sz="2000" dirty="0">
                    <a:solidFill>
                      <a:srgbClr val="00B050"/>
                    </a:solidFill>
                  </a:rPr>
                  <a:t>ex. real scalar field</a:t>
                </a:r>
                <a:r>
                  <a:rPr lang="en-US" sz="2000" b="1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en-US" sz="20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th-TH" sz="28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B50A778-8B7F-8EE7-6F6E-3B30CA6153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0501" y="2616874"/>
                <a:ext cx="5922311" cy="523220"/>
              </a:xfrm>
              <a:prstGeom prst="rect">
                <a:avLst/>
              </a:prstGeom>
              <a:blipFill>
                <a:blip r:embed="rId4"/>
                <a:stretch>
                  <a:fillRect l="-2058" t="-12791" b="-3023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C6A7FE6-EA4B-75E6-7D5E-DB0C3A24667D}"/>
                  </a:ext>
                </a:extLst>
              </p:cNvPr>
              <p:cNvSpPr txBox="1"/>
              <p:nvPr/>
            </p:nvSpPr>
            <p:spPr>
              <a:xfrm>
                <a:off x="1449160" y="3229939"/>
                <a:ext cx="4907241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b="1" dirty="0">
                    <a:solidFill>
                      <a:srgbClr val="4F2A74"/>
                    </a:solidFill>
                  </a:rPr>
                  <a:t>tensor field </a:t>
                </a:r>
                <a:r>
                  <a:rPr lang="en-US" sz="2000" b="1" dirty="0">
                    <a:solidFill>
                      <a:srgbClr val="4F2A74"/>
                    </a:solidFill>
                  </a:rPr>
                  <a:t>ex. metric tensor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4F2A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4F2A74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4F2A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d>
                      <m:dPr>
                        <m:ctrlPr>
                          <a:rPr lang="en-US" sz="2000" i="1" smtClean="0">
                            <a:solidFill>
                              <a:srgbClr val="4F2A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4F2A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th-TH" sz="2800" dirty="0">
                  <a:solidFill>
                    <a:srgbClr val="4F2A74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C6A7FE6-EA4B-75E6-7D5E-DB0C3A2466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9160" y="3229939"/>
                <a:ext cx="4907241" cy="523220"/>
              </a:xfrm>
              <a:prstGeom prst="rect">
                <a:avLst/>
              </a:prstGeom>
              <a:blipFill>
                <a:blip r:embed="rId5"/>
                <a:stretch>
                  <a:fillRect l="-2609" t="-13953" b="-3023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99B72EE7-AA85-D480-973F-A0DB06D32EF6}"/>
              </a:ext>
            </a:extLst>
          </p:cNvPr>
          <p:cNvSpPr txBox="1"/>
          <p:nvPr/>
        </p:nvSpPr>
        <p:spPr>
          <a:xfrm>
            <a:off x="2009205" y="2374735"/>
            <a:ext cx="16071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FF0000"/>
                </a:solidFill>
                <a:effectLst/>
                <a:latin typeface="proxima nova"/>
                <a:cs typeface="+mj-cs"/>
              </a:rPr>
              <a:t>(spin 1</a:t>
            </a:r>
            <a:r>
              <a:rPr lang="en-US" sz="1400" dirty="0">
                <a:solidFill>
                  <a:srgbClr val="FF0000"/>
                </a:solidFill>
                <a:latin typeface="proxima nova"/>
                <a:cs typeface="+mj-cs"/>
              </a:rPr>
              <a:t>)</a:t>
            </a:r>
            <a:endParaRPr lang="th-TH" sz="1400" dirty="0">
              <a:solidFill>
                <a:srgbClr val="FF0000"/>
              </a:solidFill>
              <a:cs typeface="+mj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F09D30-75AA-7E1A-F0BE-9524ADE2E100}"/>
              </a:ext>
            </a:extLst>
          </p:cNvPr>
          <p:cNvSpPr txBox="1"/>
          <p:nvPr/>
        </p:nvSpPr>
        <p:spPr>
          <a:xfrm>
            <a:off x="2026979" y="2965859"/>
            <a:ext cx="16071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00B050"/>
                </a:solidFill>
                <a:effectLst/>
                <a:latin typeface="proxima nova"/>
                <a:cs typeface="+mj-cs"/>
              </a:rPr>
              <a:t>(spin 0</a:t>
            </a:r>
            <a:r>
              <a:rPr lang="en-US" sz="1400" dirty="0">
                <a:solidFill>
                  <a:srgbClr val="00B050"/>
                </a:solidFill>
                <a:latin typeface="proxima nova"/>
                <a:cs typeface="+mj-cs"/>
              </a:rPr>
              <a:t>)</a:t>
            </a:r>
            <a:endParaRPr lang="th-TH" sz="1400" dirty="0">
              <a:solidFill>
                <a:srgbClr val="00B050"/>
              </a:solidFill>
              <a:cs typeface="+mj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2056BA-47FE-BE4A-9938-4AF65AD545B6}"/>
              </a:ext>
            </a:extLst>
          </p:cNvPr>
          <p:cNvSpPr txBox="1"/>
          <p:nvPr/>
        </p:nvSpPr>
        <p:spPr>
          <a:xfrm>
            <a:off x="2055115" y="3623852"/>
            <a:ext cx="16071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7030A0"/>
                </a:solidFill>
                <a:effectLst/>
                <a:latin typeface="proxima nova"/>
                <a:cs typeface="+mj-cs"/>
              </a:rPr>
              <a:t>(spin 2</a:t>
            </a:r>
            <a:r>
              <a:rPr lang="en-US" sz="1400" dirty="0">
                <a:solidFill>
                  <a:srgbClr val="7030A0"/>
                </a:solidFill>
                <a:latin typeface="proxima nova"/>
                <a:cs typeface="+mj-cs"/>
              </a:rPr>
              <a:t>)</a:t>
            </a:r>
            <a:endParaRPr lang="th-TH" sz="1400" dirty="0">
              <a:solidFill>
                <a:srgbClr val="7030A0"/>
              </a:solidFill>
              <a:cs typeface="+mj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E347B2-A7CB-2ECD-9105-E589D2A22CA6}"/>
              </a:ext>
            </a:extLst>
          </p:cNvPr>
          <p:cNvSpPr txBox="1"/>
          <p:nvPr/>
        </p:nvSpPr>
        <p:spPr>
          <a:xfrm rot="16200000">
            <a:off x="-89478" y="2386784"/>
            <a:ext cx="198713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Bosonic field</a:t>
            </a:r>
          </a:p>
          <a:p>
            <a:r>
              <a:rPr lang="en-US" b="1" dirty="0">
                <a:solidFill>
                  <a:srgbClr val="0070C0"/>
                </a:solidFill>
              </a:rPr>
              <a:t>(integer spin)</a:t>
            </a:r>
            <a:endParaRPr lang="th-TH" sz="2400" b="1" dirty="0">
              <a:solidFill>
                <a:srgbClr val="0070C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5F4C251-59A1-F141-6890-2B5FFD19D22F}"/>
              </a:ext>
            </a:extLst>
          </p:cNvPr>
          <p:cNvSpPr txBox="1"/>
          <p:nvPr/>
        </p:nvSpPr>
        <p:spPr>
          <a:xfrm rot="16200000">
            <a:off x="-377944" y="4585273"/>
            <a:ext cx="256407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>
                    <a:lumMod val="50000"/>
                  </a:schemeClr>
                </a:solidFill>
              </a:rPr>
              <a:t>Fermionic field</a:t>
            </a:r>
          </a:p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(half-integer spin)</a:t>
            </a:r>
            <a:endParaRPr lang="th-TH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E876135-7B4B-384D-310C-00477B52D97C}"/>
                  </a:ext>
                </a:extLst>
              </p:cNvPr>
              <p:cNvSpPr txBox="1"/>
              <p:nvPr/>
            </p:nvSpPr>
            <p:spPr>
              <a:xfrm>
                <a:off x="1459038" y="4339525"/>
                <a:ext cx="5293453" cy="17867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b="1" dirty="0">
                    <a:solidFill>
                      <a:schemeClr val="accent2">
                        <a:lumMod val="75000"/>
                      </a:schemeClr>
                    </a:solidFill>
                  </a:rPr>
                  <a:t>spinor field </a:t>
                </a:r>
                <a:r>
                  <a:rPr lang="en-US" sz="2000" b="1" dirty="0">
                    <a:solidFill>
                      <a:schemeClr val="accent2">
                        <a:lumMod val="75000"/>
                      </a:schemeClr>
                    </a:solidFill>
                  </a:rPr>
                  <a:t>ex. Dirac spinor</a:t>
                </a:r>
                <a:r>
                  <a:rPr lang="en-US" sz="2800" b="1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d>
                        <m:dPr>
                          <m:ctrlPr>
                            <a:rPr lang="en-US" sz="200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2000" b="0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𝜒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sz="20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d>
                                    </m:e>
                                  </m:m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𝜒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sz="20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d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2000" b="0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𝜒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sz="20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d>
                                    </m:e>
                                  </m:m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𝜒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4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sz="20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d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th-TH" sz="36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E876135-7B4B-384D-310C-00477B52D9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9038" y="4339525"/>
                <a:ext cx="5293453" cy="1786708"/>
              </a:xfrm>
              <a:prstGeom prst="rect">
                <a:avLst/>
              </a:prstGeom>
              <a:blipFill>
                <a:blip r:embed="rId6"/>
                <a:stretch>
                  <a:fillRect l="-2301" t="-341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D99C9F4-4875-2F90-7BA2-9DE2ED7DAA81}"/>
                  </a:ext>
                </a:extLst>
              </p:cNvPr>
              <p:cNvSpPr txBox="1"/>
              <p:nvPr/>
            </p:nvSpPr>
            <p:spPr>
              <a:xfrm>
                <a:off x="1410644" y="6146378"/>
                <a:ext cx="9755337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b="1" dirty="0">
                    <a:solidFill>
                      <a:schemeClr val="accent4">
                        <a:lumMod val="75000"/>
                      </a:schemeClr>
                    </a:solidFill>
                  </a:rPr>
                  <a:t>vector-spinor field </a:t>
                </a:r>
                <a:r>
                  <a:rPr lang="en-US" sz="2000" b="1" dirty="0">
                    <a:solidFill>
                      <a:schemeClr val="accent4">
                        <a:lumMod val="75000"/>
                      </a:schemeClr>
                    </a:solidFill>
                  </a:rPr>
                  <a:t>ex. gravitino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𝛹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p>
                    </m:sSubSup>
                    <m:d>
                      <m:dPr>
                        <m:ctrlPr>
                          <a:rPr lang="en-US" sz="20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800" dirty="0"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:r>
                  <a:rPr lang="en-US" sz="2000" dirty="0">
                    <a:solidFill>
                      <a:schemeClr val="accent4">
                        <a:lumMod val="75000"/>
                      </a:schemeClr>
                    </a:solidFill>
                  </a:rPr>
                  <a:t>in supergravity see [3]</a:t>
                </a:r>
                <a:endParaRPr lang="th-TH" sz="2000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D99C9F4-4875-2F90-7BA2-9DE2ED7DAA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644" y="6146378"/>
                <a:ext cx="9755337" cy="523220"/>
              </a:xfrm>
              <a:prstGeom prst="rect">
                <a:avLst/>
              </a:prstGeom>
              <a:blipFill>
                <a:blip r:embed="rId7"/>
                <a:stretch>
                  <a:fillRect l="-1249" t="-12791" b="-3023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4" name="TextBox 1023">
            <a:extLst>
              <a:ext uri="{FF2B5EF4-FFF2-40B4-BE49-F238E27FC236}">
                <a16:creationId xmlns:a16="http://schemas.microsoft.com/office/drawing/2014/main" id="{05FC0B1B-755E-B38D-28D1-50013DE16673}"/>
              </a:ext>
            </a:extLst>
          </p:cNvPr>
          <p:cNvSpPr txBox="1"/>
          <p:nvPr/>
        </p:nvSpPr>
        <p:spPr>
          <a:xfrm>
            <a:off x="2035919" y="4703316"/>
            <a:ext cx="16071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(spin 1/2</a:t>
            </a:r>
            <a:r>
              <a:rPr lang="en-US" sz="1400" dirty="0">
                <a:solidFill>
                  <a:srgbClr val="3C4145"/>
                </a:solidFill>
                <a:latin typeface="proxima nova"/>
                <a:cs typeface="+mj-cs"/>
              </a:rPr>
              <a:t>)</a:t>
            </a:r>
            <a:endParaRPr lang="th-TH" sz="1400" dirty="0">
              <a:cs typeface="+mj-cs"/>
            </a:endParaRPr>
          </a:p>
        </p:txBody>
      </p:sp>
      <p:sp>
        <p:nvSpPr>
          <p:cNvPr id="1025" name="TextBox 1024">
            <a:extLst>
              <a:ext uri="{FF2B5EF4-FFF2-40B4-BE49-F238E27FC236}">
                <a16:creationId xmlns:a16="http://schemas.microsoft.com/office/drawing/2014/main" id="{BA2D9256-AE2C-7DC3-D1F4-90829849166F}"/>
              </a:ext>
            </a:extLst>
          </p:cNvPr>
          <p:cNvSpPr txBox="1"/>
          <p:nvPr/>
        </p:nvSpPr>
        <p:spPr>
          <a:xfrm>
            <a:off x="2098361" y="6550655"/>
            <a:ext cx="16071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(spin 3/2</a:t>
            </a:r>
            <a:r>
              <a:rPr lang="en-US" sz="1400" dirty="0">
                <a:solidFill>
                  <a:srgbClr val="3C4145"/>
                </a:solidFill>
                <a:latin typeface="proxima nova"/>
                <a:cs typeface="+mj-cs"/>
              </a:rPr>
              <a:t>)</a:t>
            </a:r>
            <a:endParaRPr lang="th-TH" sz="1400" dirty="0"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9" name="TextBox 1028">
                <a:extLst>
                  <a:ext uri="{FF2B5EF4-FFF2-40B4-BE49-F238E27FC236}">
                    <a16:creationId xmlns:a16="http://schemas.microsoft.com/office/drawing/2014/main" id="{23E0B9F6-AA2D-BDDC-2DE0-56F3395734E8}"/>
                  </a:ext>
                </a:extLst>
              </p:cNvPr>
              <p:cNvSpPr txBox="1"/>
              <p:nvPr/>
            </p:nvSpPr>
            <p:spPr>
              <a:xfrm>
                <a:off x="5830223" y="1887904"/>
                <a:ext cx="2243797" cy="6685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sz="20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b>
                        <m:sSubPr>
                          <m:ctrlPr>
                            <a:rPr lang="en-US" sz="20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0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sz="20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</m:oMath>
                  </m:oMathPara>
                </a14:m>
                <a:endParaRPr lang="th-TH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29" name="TextBox 1028">
                <a:extLst>
                  <a:ext uri="{FF2B5EF4-FFF2-40B4-BE49-F238E27FC236}">
                    <a16:creationId xmlns:a16="http://schemas.microsoft.com/office/drawing/2014/main" id="{23E0B9F6-AA2D-BDDC-2DE0-56F3395734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0223" y="1887904"/>
                <a:ext cx="2243797" cy="66851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0" name="TextBox 1029">
                <a:extLst>
                  <a:ext uri="{FF2B5EF4-FFF2-40B4-BE49-F238E27FC236}">
                    <a16:creationId xmlns:a16="http://schemas.microsoft.com/office/drawing/2014/main" id="{AD829C3A-D0C1-6343-8FAC-CBC2897AAEB2}"/>
                  </a:ext>
                </a:extLst>
              </p:cNvPr>
              <p:cNvSpPr txBox="1"/>
              <p:nvPr/>
            </p:nvSpPr>
            <p:spPr>
              <a:xfrm>
                <a:off x="9618098" y="2137582"/>
                <a:ext cx="2243797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sSup>
                        <m:sSupPr>
                          <m:ctrlPr>
                            <a:rPr lang="en-US" sz="20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20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sz="20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th-TH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30" name="TextBox 1029">
                <a:extLst>
                  <a:ext uri="{FF2B5EF4-FFF2-40B4-BE49-F238E27FC236}">
                    <a16:creationId xmlns:a16="http://schemas.microsoft.com/office/drawing/2014/main" id="{AD829C3A-D0C1-6343-8FAC-CBC2897AAE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8098" y="2137582"/>
                <a:ext cx="2243797" cy="40011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1" name="TextBox 1030">
            <a:extLst>
              <a:ext uri="{FF2B5EF4-FFF2-40B4-BE49-F238E27FC236}">
                <a16:creationId xmlns:a16="http://schemas.microsoft.com/office/drawing/2014/main" id="{2F7A1389-D729-A7A1-00BF-8A665FE8ED21}"/>
              </a:ext>
            </a:extLst>
          </p:cNvPr>
          <p:cNvSpPr txBox="1"/>
          <p:nvPr/>
        </p:nvSpPr>
        <p:spPr>
          <a:xfrm>
            <a:off x="6107786" y="1349499"/>
            <a:ext cx="24700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Lagrangian density</a:t>
            </a:r>
            <a:endParaRPr lang="th-TH" sz="2800" u="sng" dirty="0"/>
          </a:p>
        </p:txBody>
      </p:sp>
      <p:sp>
        <p:nvSpPr>
          <p:cNvPr id="1032" name="TextBox 1031">
            <a:extLst>
              <a:ext uri="{FF2B5EF4-FFF2-40B4-BE49-F238E27FC236}">
                <a16:creationId xmlns:a16="http://schemas.microsoft.com/office/drawing/2014/main" id="{FE867DB8-3EDC-1327-4F2A-3AAD188C21DD}"/>
              </a:ext>
            </a:extLst>
          </p:cNvPr>
          <p:cNvSpPr txBox="1"/>
          <p:nvPr/>
        </p:nvSpPr>
        <p:spPr>
          <a:xfrm>
            <a:off x="9125143" y="1338266"/>
            <a:ext cx="24700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Field equation</a:t>
            </a:r>
            <a:endParaRPr lang="th-TH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33" name="TextBox 1032">
                <a:extLst>
                  <a:ext uri="{FF2B5EF4-FFF2-40B4-BE49-F238E27FC236}">
                    <a16:creationId xmlns:a16="http://schemas.microsoft.com/office/drawing/2014/main" id="{C24C76EF-C99E-F557-86CC-AD2B6D73EFDB}"/>
                  </a:ext>
                </a:extLst>
              </p:cNvPr>
              <p:cNvSpPr txBox="1"/>
              <p:nvPr/>
            </p:nvSpPr>
            <p:spPr>
              <a:xfrm>
                <a:off x="5903306" y="2572838"/>
                <a:ext cx="3795284" cy="6685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sz="20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i="1" dirty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000" i="1" dirty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0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p>
                          <m:r>
                            <a:rPr lang="en-US" sz="20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sSub>
                        <m:sSubPr>
                          <m:ctrlPr>
                            <a:rPr lang="en-US" sz="20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0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2000" i="1" dirty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sSub>
                        <m:sSubPr>
                          <m:ctrlPr>
                            <a:rPr lang="en-US" sz="20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0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sz="2000" i="1" dirty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000" i="1" dirty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th-TH" sz="20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033" name="TextBox 1032">
                <a:extLst>
                  <a:ext uri="{FF2B5EF4-FFF2-40B4-BE49-F238E27FC236}">
                    <a16:creationId xmlns:a16="http://schemas.microsoft.com/office/drawing/2014/main" id="{C24C76EF-C99E-F557-86CC-AD2B6D73EF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3306" y="2572838"/>
                <a:ext cx="3795284" cy="66851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4" name="TextBox 1033">
                <a:extLst>
                  <a:ext uri="{FF2B5EF4-FFF2-40B4-BE49-F238E27FC236}">
                    <a16:creationId xmlns:a16="http://schemas.microsoft.com/office/drawing/2014/main" id="{74D880D4-DDAF-BB04-36AA-94E45FD4241A}"/>
                  </a:ext>
                </a:extLst>
              </p:cNvPr>
              <p:cNvSpPr txBox="1"/>
              <p:nvPr/>
            </p:nvSpPr>
            <p:spPr>
              <a:xfrm>
                <a:off x="9406293" y="2740427"/>
                <a:ext cx="2243797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□</m:t>
                      </m:r>
                      <m:box>
                        <m:boxPr>
                          <m:ctrlPr>
                            <a:rPr lang="en-US" sz="200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boxPr>
                        <m:e>
                          <m:box>
                            <m:boxPr>
                              <m:ctrlPr>
                                <a:rPr lang="en-US" sz="200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boxPr>
                            <m:e>
                              <m:r>
                                <a:rPr lang="en-US" sz="2000" i="1" dirty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box>
                        </m:e>
                      </m:box>
                      <m:r>
                        <a:rPr lang="en-US" sz="20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 dirty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000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034" name="TextBox 1033">
                <a:extLst>
                  <a:ext uri="{FF2B5EF4-FFF2-40B4-BE49-F238E27FC236}">
                    <a16:creationId xmlns:a16="http://schemas.microsoft.com/office/drawing/2014/main" id="{74D880D4-DDAF-BB04-36AA-94E45FD424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6293" y="2740427"/>
                <a:ext cx="2243797" cy="400110"/>
              </a:xfrm>
              <a:prstGeom prst="rect">
                <a:avLst/>
              </a:prstGeom>
              <a:blipFill>
                <a:blip r:embed="rId11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5" name="TextBox 1034">
                <a:extLst>
                  <a:ext uri="{FF2B5EF4-FFF2-40B4-BE49-F238E27FC236}">
                    <a16:creationId xmlns:a16="http://schemas.microsoft.com/office/drawing/2014/main" id="{95051078-C4B1-D078-EF0E-874F6048A311}"/>
                  </a:ext>
                </a:extLst>
              </p:cNvPr>
              <p:cNvSpPr txBox="1"/>
              <p:nvPr/>
            </p:nvSpPr>
            <p:spPr>
              <a:xfrm>
                <a:off x="5785415" y="3373560"/>
                <a:ext cx="1431311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sz="2000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th-TH" sz="20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035" name="TextBox 1034">
                <a:extLst>
                  <a:ext uri="{FF2B5EF4-FFF2-40B4-BE49-F238E27FC236}">
                    <a16:creationId xmlns:a16="http://schemas.microsoft.com/office/drawing/2014/main" id="{95051078-C4B1-D078-EF0E-874F6048A3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5415" y="3373560"/>
                <a:ext cx="1431311" cy="4001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6" name="TextBox 1035">
                <a:extLst>
                  <a:ext uri="{FF2B5EF4-FFF2-40B4-BE49-F238E27FC236}">
                    <a16:creationId xmlns:a16="http://schemas.microsoft.com/office/drawing/2014/main" id="{1BA80141-1FD3-E31E-1952-7B27F7CD65B1}"/>
                  </a:ext>
                </a:extLst>
              </p:cNvPr>
              <p:cNvSpPr txBox="1"/>
              <p:nvPr/>
            </p:nvSpPr>
            <p:spPr>
              <a:xfrm>
                <a:off x="8875640" y="3162999"/>
                <a:ext cx="3012731" cy="6685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i="1" dirty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en-US" sz="2000" i="1" dirty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 dirty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dirty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i="1" dirty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2000" i="1" dirty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i="1" dirty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en-US" sz="2000" i="1" dirty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sz="2000" b="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1036" name="TextBox 1035">
                <a:extLst>
                  <a:ext uri="{FF2B5EF4-FFF2-40B4-BE49-F238E27FC236}">
                    <a16:creationId xmlns:a16="http://schemas.microsoft.com/office/drawing/2014/main" id="{1BA80141-1FD3-E31E-1952-7B27F7CD65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5640" y="3162999"/>
                <a:ext cx="3012731" cy="66851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7" name="TextBox 1036">
                <a:extLst>
                  <a:ext uri="{FF2B5EF4-FFF2-40B4-BE49-F238E27FC236}">
                    <a16:creationId xmlns:a16="http://schemas.microsoft.com/office/drawing/2014/main" id="{7CF759F6-C16B-D506-3823-5DCB54AE1EB7}"/>
                  </a:ext>
                </a:extLst>
              </p:cNvPr>
              <p:cNvSpPr txBox="1"/>
              <p:nvPr/>
            </p:nvSpPr>
            <p:spPr>
              <a:xfrm>
                <a:off x="5530246" y="4731957"/>
                <a:ext cx="3605633" cy="4491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sz="20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 dirty="0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</m:acc>
                        </m:e>
                        <m:sup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p>
                      </m:sSup>
                      <m:sSup>
                        <m:sSupPr>
                          <m:ctrlP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2000" i="1" dirty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 dirty="0">
                                          <a:solidFill>
                                            <a:schemeClr val="accent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 dirty="0">
                                          <a:solidFill>
                                            <a:schemeClr val="accent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en-US" sz="2000" i="1" dirty="0">
                                          <a:solidFill>
                                            <a:schemeClr val="accent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b>
                              <m: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</m:e>
                        <m:sup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sSub>
                        <m:sSubPr>
                          <m:ctrlP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0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</m:acc>
                        </m:e>
                        <m:sup>
                          <m:r>
                            <a:rPr lang="en-US" sz="200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sSub>
                        <m:sSubPr>
                          <m:ctrlPr>
                            <a:rPr lang="en-US" sz="20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</m:oMath>
                  </m:oMathPara>
                </a14:m>
                <a:endParaRPr lang="th-TH" sz="20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37" name="TextBox 1036">
                <a:extLst>
                  <a:ext uri="{FF2B5EF4-FFF2-40B4-BE49-F238E27FC236}">
                    <a16:creationId xmlns:a16="http://schemas.microsoft.com/office/drawing/2014/main" id="{7CF759F6-C16B-D506-3823-5DCB54AE1E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0246" y="4731957"/>
                <a:ext cx="3605633" cy="449162"/>
              </a:xfrm>
              <a:prstGeom prst="rect">
                <a:avLst/>
              </a:prstGeom>
              <a:blipFill>
                <a:blip r:embed="rId14"/>
                <a:stretch>
                  <a:fillRect b="-5405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8" name="TextBox 1037">
                <a:extLst>
                  <a:ext uri="{FF2B5EF4-FFF2-40B4-BE49-F238E27FC236}">
                    <a16:creationId xmlns:a16="http://schemas.microsoft.com/office/drawing/2014/main" id="{54271814-90F3-0634-E025-F4A05E7AD480}"/>
                  </a:ext>
                </a:extLst>
              </p:cNvPr>
              <p:cNvSpPr txBox="1"/>
              <p:nvPr/>
            </p:nvSpPr>
            <p:spPr>
              <a:xfrm>
                <a:off x="5238194" y="5276205"/>
                <a:ext cx="4189736" cy="9541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 u="sng" dirty="0">
                    <a:solidFill>
                      <a:srgbClr val="0070C0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gamma matrix</a:t>
                </a:r>
                <a:r>
                  <a:rPr lang="en-US" sz="2000" b="1" dirty="0">
                    <a:solidFill>
                      <a:srgbClr val="0070C0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, i.e., 4x4 complex matrix</a:t>
                </a:r>
                <a:r>
                  <a:rPr lang="en-US" sz="2000" b="1" u="sng" dirty="0">
                    <a:solidFill>
                      <a:srgbClr val="0070C0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 </a:t>
                </a:r>
                <a:r>
                  <a:rPr lang="en-US" sz="2000" b="1" dirty="0">
                    <a:solidFill>
                      <a:srgbClr val="0070C0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satisfying Clifford algebra</a:t>
                </a:r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16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H SarabunPSK" panose="020B0500040200020003" pitchFamily="34" charset="-34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H SarabunPSK" panose="020B0500040200020003" pitchFamily="34" charset="-34"/>
                              </a:rPr>
                              <m:t>𝛾</m:t>
                            </m:r>
                          </m:e>
                          <m:sup>
                            <m:r>
                              <a:rPr lang="en-US" sz="1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H SarabunPSK" panose="020B0500040200020003" pitchFamily="34" charset="-34"/>
                              </a:rPr>
                              <m:t>𝜇</m:t>
                            </m:r>
                          </m:sup>
                        </m:sSup>
                        <m:r>
                          <a:rPr lang="en-US" sz="1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,</m:t>
                        </m:r>
                        <m:sSup>
                          <m:sSupPr>
                            <m:ctrlPr>
                              <a:rPr lang="en-US" sz="16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H SarabunPSK" panose="020B0500040200020003" pitchFamily="34" charset="-34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H SarabunPSK" panose="020B0500040200020003" pitchFamily="34" charset="-34"/>
                              </a:rPr>
                              <m:t>𝛾</m:t>
                            </m:r>
                          </m:e>
                          <m:sup>
                            <m:r>
                              <a:rPr lang="en-US" sz="1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H SarabunPSK" panose="020B0500040200020003" pitchFamily="34" charset="-34"/>
                              </a:rPr>
                              <m:t>𝜈</m:t>
                            </m:r>
                          </m:sup>
                        </m:sSup>
                      </m:e>
                    </m:d>
                    <m:r>
                      <a:rPr lang="en-US" sz="16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cs typeface="TH SarabunPSK" panose="020B0500040200020003" pitchFamily="34" charset="-34"/>
                      </a:rPr>
                      <m:t>=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1600" b="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𝛾</m:t>
                        </m:r>
                      </m:e>
                      <m:sup>
                        <m:r>
                          <a:rPr lang="en-US" sz="1600" b="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</m:t>
                        </m:r>
                      </m:sup>
                    </m:sSup>
                    <m:sSup>
                      <m:sSupPr>
                        <m:ctrlPr>
                          <a:rPr lang="en-US" sz="1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1600" b="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𝛾</m:t>
                        </m:r>
                      </m:e>
                      <m:sup>
                        <m:r>
                          <a:rPr lang="en-US" sz="1600" b="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𝜈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rgbClr val="0070C0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+</a:t>
                </a:r>
                <a:r>
                  <a:rPr lang="en-US" sz="1600" dirty="0">
                    <a:solidFill>
                      <a:srgbClr val="0070C0"/>
                    </a:solidFill>
                    <a:ea typeface="Cambria Math" panose="02040503050406030204" pitchFamily="18" charset="0"/>
                    <a:cs typeface="TH SarabunPSK" panose="020B0500040200020003" pitchFamily="34" charset="-34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1600" b="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𝛾</m:t>
                        </m:r>
                      </m:e>
                      <m:sup>
                        <m:r>
                          <a:rPr lang="en-US" sz="1600" b="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𝜈</m:t>
                        </m:r>
                      </m:sup>
                    </m:sSup>
                    <m:sSup>
                      <m:sSupPr>
                        <m:ctrlPr>
                          <a:rPr lang="en-US" sz="1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1600" b="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𝛾</m:t>
                        </m:r>
                      </m:e>
                      <m:sup>
                        <m:r>
                          <a:rPr lang="en-US" sz="1600" b="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</m:t>
                        </m:r>
                      </m:sup>
                    </m:sSup>
                    <m:r>
                      <a:rPr lang="en-US" sz="16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=2</m:t>
                    </m:r>
                    <m:sSup>
                      <m:sSupPr>
                        <m:ctrlPr>
                          <a:rPr lang="en-US" sz="16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𝜂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𝜇𝜈</m:t>
                        </m:r>
                      </m:sup>
                    </m:sSup>
                  </m:oMath>
                </a14:m>
                <a:endParaRPr lang="en-US" sz="1600" dirty="0">
                  <a:solidFill>
                    <a:srgbClr val="0070C0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</mc:Choice>
        <mc:Fallback xmlns="">
          <p:sp>
            <p:nvSpPr>
              <p:cNvPr id="1038" name="TextBox 1037">
                <a:extLst>
                  <a:ext uri="{FF2B5EF4-FFF2-40B4-BE49-F238E27FC236}">
                    <a16:creationId xmlns:a16="http://schemas.microsoft.com/office/drawing/2014/main" id="{54271814-90F3-0634-E025-F4A05E7AD4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8194" y="5276205"/>
                <a:ext cx="4189736" cy="954107"/>
              </a:xfrm>
              <a:prstGeom prst="rect">
                <a:avLst/>
              </a:prstGeom>
              <a:blipFill>
                <a:blip r:embed="rId15"/>
                <a:stretch>
                  <a:fillRect t="-4487" b="-8974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9" name="TextBox 1038">
            <a:extLst>
              <a:ext uri="{FF2B5EF4-FFF2-40B4-BE49-F238E27FC236}">
                <a16:creationId xmlns:a16="http://schemas.microsoft.com/office/drawing/2014/main" id="{9584D9B4-5D6E-C7D9-1C6C-0EB2A1817677}"/>
              </a:ext>
            </a:extLst>
          </p:cNvPr>
          <p:cNvSpPr txBox="1"/>
          <p:nvPr/>
        </p:nvSpPr>
        <p:spPr>
          <a:xfrm rot="21232192">
            <a:off x="717925" y="5067775"/>
            <a:ext cx="41897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4x1 complex matrix</a:t>
            </a:r>
            <a:endParaRPr lang="en-US" sz="1600" dirty="0">
              <a:solidFill>
                <a:srgbClr val="0070C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040" name="TextBox 1039">
            <a:extLst>
              <a:ext uri="{FF2B5EF4-FFF2-40B4-BE49-F238E27FC236}">
                <a16:creationId xmlns:a16="http://schemas.microsoft.com/office/drawing/2014/main" id="{E9622590-8535-8E82-FCCC-791E83E4CA2C}"/>
              </a:ext>
            </a:extLst>
          </p:cNvPr>
          <p:cNvSpPr txBox="1"/>
          <p:nvPr/>
        </p:nvSpPr>
        <p:spPr>
          <a:xfrm>
            <a:off x="5143369" y="4236499"/>
            <a:ext cx="41897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rgbClr val="0070C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Dirac conjugate</a:t>
            </a:r>
            <a:r>
              <a:rPr lang="en-US" sz="2000" b="1" dirty="0">
                <a:solidFill>
                  <a:srgbClr val="0070C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, i.e., 4x1 complex matrix</a:t>
            </a:r>
            <a:endParaRPr lang="en-US" sz="1600" dirty="0">
              <a:solidFill>
                <a:srgbClr val="0070C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cxnSp>
        <p:nvCxnSpPr>
          <p:cNvPr id="1042" name="Connector: Curved 1041">
            <a:extLst>
              <a:ext uri="{FF2B5EF4-FFF2-40B4-BE49-F238E27FC236}">
                <a16:creationId xmlns:a16="http://schemas.microsoft.com/office/drawing/2014/main" id="{1EED59B5-E2AC-3687-7565-AFC713DF4A8B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422992" y="5071393"/>
            <a:ext cx="347408" cy="295002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4" name="Connector: Curved 1043">
            <a:extLst>
              <a:ext uri="{FF2B5EF4-FFF2-40B4-BE49-F238E27FC236}">
                <a16:creationId xmlns:a16="http://schemas.microsoft.com/office/drawing/2014/main" id="{5686B110-EDC7-B71D-2F62-92F09B8744B6}"/>
              </a:ext>
            </a:extLst>
          </p:cNvPr>
          <p:cNvCxnSpPr>
            <a:cxnSpLocks/>
          </p:cNvCxnSpPr>
          <p:nvPr/>
        </p:nvCxnSpPr>
        <p:spPr>
          <a:xfrm rot="16200000" flipH="1">
            <a:off x="5997877" y="4520620"/>
            <a:ext cx="347408" cy="295002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45" name="TextBox 1044">
                <a:extLst>
                  <a:ext uri="{FF2B5EF4-FFF2-40B4-BE49-F238E27FC236}">
                    <a16:creationId xmlns:a16="http://schemas.microsoft.com/office/drawing/2014/main" id="{8546D4C4-BD8B-B962-D1F9-55ED38F88828}"/>
                  </a:ext>
                </a:extLst>
              </p:cNvPr>
              <p:cNvSpPr txBox="1"/>
              <p:nvPr/>
            </p:nvSpPr>
            <p:spPr>
              <a:xfrm>
                <a:off x="9188234" y="4437516"/>
                <a:ext cx="2946749" cy="4895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2000" i="1" dirty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 dirty="0">
                                          <a:solidFill>
                                            <a:schemeClr val="accent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 dirty="0">
                                          <a:solidFill>
                                            <a:schemeClr val="accent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en-US" sz="2000" i="1" dirty="0">
                                          <a:solidFill>
                                            <a:schemeClr val="accent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b>
                              <m: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e>
                        <m:sup>
                          <m:r>
                            <a:rPr lang="en-US" sz="20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p>
                      </m:sSup>
                      <m:sSub>
                        <m:sSubPr>
                          <m:ctrlP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20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th-TH" sz="20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45" name="TextBox 1044">
                <a:extLst>
                  <a:ext uri="{FF2B5EF4-FFF2-40B4-BE49-F238E27FC236}">
                    <a16:creationId xmlns:a16="http://schemas.microsoft.com/office/drawing/2014/main" id="{8546D4C4-BD8B-B962-D1F9-55ED38F888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8234" y="4437516"/>
                <a:ext cx="2946749" cy="489558"/>
              </a:xfrm>
              <a:prstGeom prst="rect">
                <a:avLst/>
              </a:prstGeom>
              <a:blipFill>
                <a:blip r:embed="rId16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6" name="TextBox 1045">
                <a:extLst>
                  <a:ext uri="{FF2B5EF4-FFF2-40B4-BE49-F238E27FC236}">
                    <a16:creationId xmlns:a16="http://schemas.microsoft.com/office/drawing/2014/main" id="{0927A6B5-499B-2C26-9312-F6817CF65028}"/>
                  </a:ext>
                </a:extLst>
              </p:cNvPr>
              <p:cNvSpPr txBox="1"/>
              <p:nvPr/>
            </p:nvSpPr>
            <p:spPr>
              <a:xfrm>
                <a:off x="9188233" y="5181119"/>
                <a:ext cx="2946749" cy="4491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2000" i="1" dirty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000" i="1" dirty="0">
                                          <a:solidFill>
                                            <a:schemeClr val="accent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 dirty="0">
                                          <a:solidFill>
                                            <a:schemeClr val="accent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  <m:sup>
                                      <m:r>
                                        <a:rPr lang="en-US" sz="2000" i="1" dirty="0">
                                          <a:solidFill>
                                            <a:schemeClr val="accent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b>
                              <m: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</m:e>
                        <m:sup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sSub>
                        <m:sSubPr>
                          <m:ctrlP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sz="20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</m:acc>
                        </m:e>
                        <m:sup>
                          <m:r>
                            <a:rPr lang="en-US" sz="20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0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 dirty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</m:acc>
                        </m:e>
                        <m:sup>
                          <m:r>
                            <a:rPr lang="en-US" sz="2000" i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th-TH" sz="20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46" name="TextBox 1045">
                <a:extLst>
                  <a:ext uri="{FF2B5EF4-FFF2-40B4-BE49-F238E27FC236}">
                    <a16:creationId xmlns:a16="http://schemas.microsoft.com/office/drawing/2014/main" id="{0927A6B5-499B-2C26-9312-F6817CF650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8233" y="5181119"/>
                <a:ext cx="2946749" cy="449162"/>
              </a:xfrm>
              <a:prstGeom prst="rect">
                <a:avLst/>
              </a:prstGeom>
              <a:blipFill>
                <a:blip r:embed="rId17"/>
                <a:stretch>
                  <a:fillRect b="-5405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7" name="TextBox 1046">
            <a:extLst>
              <a:ext uri="{FF2B5EF4-FFF2-40B4-BE49-F238E27FC236}">
                <a16:creationId xmlns:a16="http://schemas.microsoft.com/office/drawing/2014/main" id="{7530C526-BC6D-E339-011D-2615D8790773}"/>
              </a:ext>
            </a:extLst>
          </p:cNvPr>
          <p:cNvSpPr txBox="1"/>
          <p:nvPr/>
        </p:nvSpPr>
        <p:spPr>
          <a:xfrm>
            <a:off x="10567969" y="4823483"/>
            <a:ext cx="146194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ex. electron</a:t>
            </a:r>
            <a:endParaRPr lang="en-US" sz="1600" dirty="0">
              <a:solidFill>
                <a:srgbClr val="0070C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048" name="TextBox 1047">
            <a:extLst>
              <a:ext uri="{FF2B5EF4-FFF2-40B4-BE49-F238E27FC236}">
                <a16:creationId xmlns:a16="http://schemas.microsoft.com/office/drawing/2014/main" id="{451F0A15-2524-DC81-F34D-C752B21A0BA5}"/>
              </a:ext>
            </a:extLst>
          </p:cNvPr>
          <p:cNvSpPr txBox="1"/>
          <p:nvPr/>
        </p:nvSpPr>
        <p:spPr>
          <a:xfrm>
            <a:off x="10564077" y="5491355"/>
            <a:ext cx="146194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ex. positron</a:t>
            </a:r>
            <a:endParaRPr lang="en-US" sz="1600" dirty="0">
              <a:solidFill>
                <a:srgbClr val="0070C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049" name="Arrow: Notched Right 1048">
            <a:extLst>
              <a:ext uri="{FF2B5EF4-FFF2-40B4-BE49-F238E27FC236}">
                <a16:creationId xmlns:a16="http://schemas.microsoft.com/office/drawing/2014/main" id="{CC165E18-C1E6-FA36-C6BC-827BA9CEBEB3}"/>
              </a:ext>
            </a:extLst>
          </p:cNvPr>
          <p:cNvSpPr/>
          <p:nvPr/>
        </p:nvSpPr>
        <p:spPr>
          <a:xfrm rot="19513440">
            <a:off x="9044891" y="4689069"/>
            <a:ext cx="239697" cy="245189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50" name="Arrow: Notched Right 1049">
            <a:extLst>
              <a:ext uri="{FF2B5EF4-FFF2-40B4-BE49-F238E27FC236}">
                <a16:creationId xmlns:a16="http://schemas.microsoft.com/office/drawing/2014/main" id="{8272EB4F-FF40-7546-C5FF-9469ACB01C6E}"/>
              </a:ext>
            </a:extLst>
          </p:cNvPr>
          <p:cNvSpPr/>
          <p:nvPr/>
        </p:nvSpPr>
        <p:spPr>
          <a:xfrm rot="2086560" flipV="1">
            <a:off x="9049055" y="5068622"/>
            <a:ext cx="239697" cy="245189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1" name="TextBox 1050">
                <a:extLst>
                  <a:ext uri="{FF2B5EF4-FFF2-40B4-BE49-F238E27FC236}">
                    <a16:creationId xmlns:a16="http://schemas.microsoft.com/office/drawing/2014/main" id="{0C3D28B4-4DB2-ED0F-7FCB-878E6088A7F9}"/>
                  </a:ext>
                </a:extLst>
              </p:cNvPr>
              <p:cNvSpPr txBox="1"/>
              <p:nvPr/>
            </p:nvSpPr>
            <p:spPr>
              <a:xfrm>
                <a:off x="8431086" y="4477117"/>
                <a:ext cx="1461941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𝛿</m:t>
                      </m:r>
                      <m:r>
                        <a:rPr lang="en-US" sz="12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H SarabunPSK" panose="020B0500040200020003" pitchFamily="34" charset="-34"/>
                        </a:rPr>
                        <m:t>𝑆</m:t>
                      </m:r>
                      <m:r>
                        <a:rPr lang="en-US" sz="12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H SarabunPSK" panose="020B0500040200020003" pitchFamily="34" charset="-34"/>
                        </a:rPr>
                        <m:t>/</m:t>
                      </m:r>
                      <m:r>
                        <a:rPr lang="en-US" sz="12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𝛿</m:t>
                      </m:r>
                      <m:acc>
                        <m:accPr>
                          <m:chr m:val="̅"/>
                          <m:ctrlPr>
                            <a:rPr lang="en-US" sz="12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accPr>
                        <m:e>
                          <m:r>
                            <a:rPr lang="en-US" sz="1200" b="0" i="1" dirty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𝜒</m:t>
                          </m:r>
                        </m:e>
                      </m:acc>
                    </m:oMath>
                  </m:oMathPara>
                </a14:m>
                <a:endParaRPr lang="en-US" sz="1200" dirty="0">
                  <a:solidFill>
                    <a:srgbClr val="C00000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</mc:Choice>
        <mc:Fallback xmlns="">
          <p:sp>
            <p:nvSpPr>
              <p:cNvPr id="1051" name="TextBox 1050">
                <a:extLst>
                  <a:ext uri="{FF2B5EF4-FFF2-40B4-BE49-F238E27FC236}">
                    <a16:creationId xmlns:a16="http://schemas.microsoft.com/office/drawing/2014/main" id="{0C3D28B4-4DB2-ED0F-7FCB-878E6088A7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1086" y="4477117"/>
                <a:ext cx="1461941" cy="276999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52" name="TextBox 1051">
                <a:extLst>
                  <a:ext uri="{FF2B5EF4-FFF2-40B4-BE49-F238E27FC236}">
                    <a16:creationId xmlns:a16="http://schemas.microsoft.com/office/drawing/2014/main" id="{51CBBC29-F14A-751C-2088-F48A7BE97F71}"/>
                  </a:ext>
                </a:extLst>
              </p:cNvPr>
              <p:cNvSpPr txBox="1"/>
              <p:nvPr/>
            </p:nvSpPr>
            <p:spPr>
              <a:xfrm>
                <a:off x="8449990" y="5242461"/>
                <a:ext cx="1461941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𝛿</m:t>
                      </m:r>
                      <m:r>
                        <a:rPr lang="en-US" sz="12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H SarabunPSK" panose="020B0500040200020003" pitchFamily="34" charset="-34"/>
                        </a:rPr>
                        <m:t>𝑆</m:t>
                      </m:r>
                      <m:r>
                        <a:rPr lang="en-US" sz="12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H SarabunPSK" panose="020B0500040200020003" pitchFamily="34" charset="-34"/>
                        </a:rPr>
                        <m:t>/</m:t>
                      </m:r>
                      <m:r>
                        <a:rPr lang="en-US" sz="1200" b="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𝛿𝜒</m:t>
                      </m:r>
                    </m:oMath>
                  </m:oMathPara>
                </a14:m>
                <a:endParaRPr lang="en-US" sz="1200" dirty="0">
                  <a:solidFill>
                    <a:srgbClr val="C00000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</mc:Choice>
        <mc:Fallback xmlns="">
          <p:sp>
            <p:nvSpPr>
              <p:cNvPr id="1052" name="TextBox 1051">
                <a:extLst>
                  <a:ext uri="{FF2B5EF4-FFF2-40B4-BE49-F238E27FC236}">
                    <a16:creationId xmlns:a16="http://schemas.microsoft.com/office/drawing/2014/main" id="{51CBBC29-F14A-751C-2088-F48A7BE97F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9990" y="5242461"/>
                <a:ext cx="1461941" cy="276999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4" name="Arrow: Bent 1053">
            <a:extLst>
              <a:ext uri="{FF2B5EF4-FFF2-40B4-BE49-F238E27FC236}">
                <a16:creationId xmlns:a16="http://schemas.microsoft.com/office/drawing/2014/main" id="{978AE898-F163-74A8-2D6B-2BE34186930A}"/>
              </a:ext>
            </a:extLst>
          </p:cNvPr>
          <p:cNvSpPr/>
          <p:nvPr/>
        </p:nvSpPr>
        <p:spPr>
          <a:xfrm flipH="1">
            <a:off x="11411669" y="2856629"/>
            <a:ext cx="463681" cy="1668191"/>
          </a:xfrm>
          <a:prstGeom prst="bent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1055" name="TextBox 1054">
            <a:extLst>
              <a:ext uri="{FF2B5EF4-FFF2-40B4-BE49-F238E27FC236}">
                <a16:creationId xmlns:a16="http://schemas.microsoft.com/office/drawing/2014/main" id="{D37A90CC-1F16-CAB5-590E-A86D3453E1EB}"/>
              </a:ext>
            </a:extLst>
          </p:cNvPr>
          <p:cNvSpPr txBox="1"/>
          <p:nvPr/>
        </p:nvSpPr>
        <p:spPr>
          <a:xfrm>
            <a:off x="11370851" y="4193541"/>
            <a:ext cx="6551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^2</a:t>
            </a:r>
            <a:endParaRPr lang="th-TH" sz="1400" dirty="0">
              <a:cs typeface="+mj-cs"/>
            </a:endParaRPr>
          </a:p>
        </p:txBody>
      </p:sp>
      <p:sp>
        <p:nvSpPr>
          <p:cNvPr id="1057" name="TextBox 1056">
            <a:extLst>
              <a:ext uri="{FF2B5EF4-FFF2-40B4-BE49-F238E27FC236}">
                <a16:creationId xmlns:a16="http://schemas.microsoft.com/office/drawing/2014/main" id="{669DE383-BFFF-854F-1643-2BAFD57B18A5}"/>
              </a:ext>
            </a:extLst>
          </p:cNvPr>
          <p:cNvSpPr txBox="1"/>
          <p:nvPr/>
        </p:nvSpPr>
        <p:spPr>
          <a:xfrm>
            <a:off x="9648065" y="2576798"/>
            <a:ext cx="17514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Klein-Gordon eq.</a:t>
            </a:r>
            <a:endParaRPr lang="th-TH" sz="1200" dirty="0"/>
          </a:p>
        </p:txBody>
      </p:sp>
      <p:sp>
        <p:nvSpPr>
          <p:cNvPr id="1058" name="TextBox 1057">
            <a:extLst>
              <a:ext uri="{FF2B5EF4-FFF2-40B4-BE49-F238E27FC236}">
                <a16:creationId xmlns:a16="http://schemas.microsoft.com/office/drawing/2014/main" id="{00141CF2-0564-7975-E989-17075E59EEC8}"/>
              </a:ext>
            </a:extLst>
          </p:cNvPr>
          <p:cNvSpPr txBox="1"/>
          <p:nvPr/>
        </p:nvSpPr>
        <p:spPr>
          <a:xfrm>
            <a:off x="9321755" y="4291847"/>
            <a:ext cx="17514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Dirac eq.</a:t>
            </a:r>
            <a:endParaRPr lang="th-TH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3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1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"/>
                            </p:stCondLst>
                            <p:childTnLst>
                              <p:par>
                                <p:cTn id="11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000"/>
                            </p:stCondLst>
                            <p:childTnLst>
                              <p:par>
                                <p:cTn id="1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3500"/>
                            </p:stCondLst>
                            <p:childTnLst>
                              <p:par>
                                <p:cTn id="1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1024" grpId="0"/>
      <p:bldP spid="1025" grpId="0"/>
      <p:bldP spid="1029" grpId="0"/>
      <p:bldP spid="1030" grpId="0"/>
      <p:bldP spid="1031" grpId="0"/>
      <p:bldP spid="1032" grpId="0"/>
      <p:bldP spid="1033" grpId="0"/>
      <p:bldP spid="1034" grpId="0"/>
      <p:bldP spid="1035" grpId="0"/>
      <p:bldP spid="1036" grpId="0"/>
      <p:bldP spid="1037" grpId="0"/>
      <p:bldP spid="1038" grpId="0"/>
      <p:bldP spid="1039" grpId="0"/>
      <p:bldP spid="1040" grpId="0"/>
      <p:bldP spid="1045" grpId="0"/>
      <p:bldP spid="1046" grpId="0"/>
      <p:bldP spid="1047" grpId="0"/>
      <p:bldP spid="1048" grpId="0"/>
      <p:bldP spid="1049" grpId="0" animBg="1"/>
      <p:bldP spid="1050" grpId="0" animBg="1"/>
      <p:bldP spid="1051" grpId="0"/>
      <p:bldP spid="1052" grpId="0"/>
      <p:bldP spid="1054" grpId="0" animBg="1"/>
      <p:bldP spid="1055" grpId="0"/>
      <p:bldP spid="1057" grpId="0"/>
      <p:bldP spid="105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32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65ACFF-7D4A-CEC3-9E1C-BF2599CE05C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Further topics </a:t>
            </a:r>
            <a:r>
              <a:rPr lang="en-US" sz="6000" b="1" dirty="0">
                <a:solidFill>
                  <a:schemeClr val="bg1">
                    <a:lumMod val="6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(Gauge theory)</a:t>
            </a:r>
            <a:endParaRPr lang="th-TH" sz="3600" b="1" dirty="0">
              <a:solidFill>
                <a:schemeClr val="bg1">
                  <a:lumMod val="6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: Rounded Corners 1">
                <a:extLst>
                  <a:ext uri="{FF2B5EF4-FFF2-40B4-BE49-F238E27FC236}">
                    <a16:creationId xmlns:a16="http://schemas.microsoft.com/office/drawing/2014/main" id="{81AAE9CA-6E2F-C01A-7A28-668F6408C0F6}"/>
                  </a:ext>
                </a:extLst>
              </p:cNvPr>
              <p:cNvSpPr/>
              <p:nvPr/>
            </p:nvSpPr>
            <p:spPr>
              <a:xfrm>
                <a:off x="6751962" y="3778856"/>
                <a:ext cx="1829982" cy="1060430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0" scaled="1"/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tx1"/>
                    </a:solidFill>
                  </a:rPr>
                  <a:t>field 1</a:t>
                </a:r>
              </a:p>
              <a:p>
                <a:pPr algn="ctr"/>
                <a:r>
                  <a:rPr lang="en-US" sz="1800" dirty="0">
                    <a:solidFill>
                      <a:schemeClr val="tx1"/>
                    </a:solidFill>
                  </a:rPr>
                  <a:t>ex. complex scalar field</a:t>
                </a:r>
                <a:r>
                  <a:rPr lang="en-US" sz="18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th-TH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Rectangle: Rounded Corners 1">
                <a:extLst>
                  <a:ext uri="{FF2B5EF4-FFF2-40B4-BE49-F238E27FC236}">
                    <a16:creationId xmlns:a16="http://schemas.microsoft.com/office/drawing/2014/main" id="{81AAE9CA-6E2F-C01A-7A28-668F6408C0F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1962" y="3778856"/>
                <a:ext cx="1829982" cy="106043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EB328C3C-AFA3-00DD-2EB2-78FF4DA00907}"/>
                  </a:ext>
                </a:extLst>
              </p:cNvPr>
              <p:cNvSpPr/>
              <p:nvPr/>
            </p:nvSpPr>
            <p:spPr>
              <a:xfrm>
                <a:off x="9819417" y="3794980"/>
                <a:ext cx="1730158" cy="104430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8100000" scaled="1"/>
                <a:tileRect/>
              </a:gra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tx1"/>
                    </a:solidFill>
                  </a:rPr>
                  <a:t>field 2</a:t>
                </a:r>
              </a:p>
              <a:p>
                <a:pPr algn="ctr"/>
                <a:r>
                  <a:rPr lang="en-US" sz="1800" dirty="0">
                    <a:solidFill>
                      <a:schemeClr val="tx1"/>
                    </a:solidFill>
                  </a:rPr>
                  <a:t>ex. EM field</a:t>
                </a:r>
                <a:r>
                  <a:rPr lang="en-US" sz="18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d>
                      <m:d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th-TH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EB328C3C-AFA3-00DD-2EB2-78FF4DA009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9417" y="3794980"/>
                <a:ext cx="1730158" cy="1044306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rrow: Left-Right 5">
            <a:extLst>
              <a:ext uri="{FF2B5EF4-FFF2-40B4-BE49-F238E27FC236}">
                <a16:creationId xmlns:a16="http://schemas.microsoft.com/office/drawing/2014/main" id="{7238F41C-4AF3-4EF3-DB3C-6780CA3311DC}"/>
              </a:ext>
            </a:extLst>
          </p:cNvPr>
          <p:cNvSpPr/>
          <p:nvPr/>
        </p:nvSpPr>
        <p:spPr>
          <a:xfrm>
            <a:off x="8603956" y="4092329"/>
            <a:ext cx="1193448" cy="429349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interaction</a:t>
            </a:r>
            <a:endParaRPr lang="th-TH" sz="1200" dirty="0"/>
          </a:p>
        </p:txBody>
      </p:sp>
      <p:pic>
        <p:nvPicPr>
          <p:cNvPr id="9" name="Picture 4" descr="Space Time Curvature: Over 156 Royalty-Free Licensable Stock Vectors &amp;  Vector Art | Shutterstock">
            <a:extLst>
              <a:ext uri="{FF2B5EF4-FFF2-40B4-BE49-F238E27FC236}">
                <a16:creationId xmlns:a16="http://schemas.microsoft.com/office/drawing/2014/main" id="{0A074F7C-EB1C-2AD0-644D-D792FBE072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23"/>
          <a:stretch/>
        </p:blipFill>
        <p:spPr bwMode="auto">
          <a:xfrm>
            <a:off x="295658" y="3886587"/>
            <a:ext cx="4248150" cy="2442359"/>
          </a:xfrm>
          <a:prstGeom prst="trapezoid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A46DBC7-7D0B-FBCD-97DD-3D2775579F06}"/>
              </a:ext>
            </a:extLst>
          </p:cNvPr>
          <p:cNvSpPr/>
          <p:nvPr/>
        </p:nvSpPr>
        <p:spPr>
          <a:xfrm>
            <a:off x="1834458" y="3184412"/>
            <a:ext cx="1170548" cy="465341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ysClr val="windowText" lastClr="000000"/>
                </a:solidFill>
              </a:rPr>
              <a:t>field 1</a:t>
            </a:r>
            <a:endParaRPr lang="th-TH" b="1" dirty="0">
              <a:solidFill>
                <a:sysClr val="windowText" lastClr="000000"/>
              </a:solidFill>
            </a:endParaRPr>
          </a:p>
        </p:txBody>
      </p:sp>
      <p:sp>
        <p:nvSpPr>
          <p:cNvPr id="18" name="Arrow: Left-Right 17">
            <a:extLst>
              <a:ext uri="{FF2B5EF4-FFF2-40B4-BE49-F238E27FC236}">
                <a16:creationId xmlns:a16="http://schemas.microsoft.com/office/drawing/2014/main" id="{84547F52-24EC-D602-0A61-1987A23F7178}"/>
              </a:ext>
            </a:extLst>
          </p:cNvPr>
          <p:cNvSpPr/>
          <p:nvPr/>
        </p:nvSpPr>
        <p:spPr>
          <a:xfrm rot="5400000">
            <a:off x="1710178" y="4118575"/>
            <a:ext cx="1419109" cy="528023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interaction</a:t>
            </a:r>
            <a:endParaRPr lang="th-TH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C1AAA4-FD97-A7AE-D054-CD01DB9C6D1F}"/>
              </a:ext>
            </a:extLst>
          </p:cNvPr>
          <p:cNvSpPr txBox="1"/>
          <p:nvPr/>
        </p:nvSpPr>
        <p:spPr>
          <a:xfrm>
            <a:off x="188655" y="1411121"/>
            <a:ext cx="538332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The action of Einstein’s field equation</a:t>
            </a:r>
            <a:endParaRPr lang="th-TH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600135C-D24E-1E89-F419-C016CA40CEE9}"/>
                  </a:ext>
                </a:extLst>
              </p:cNvPr>
              <p:cNvSpPr txBox="1"/>
              <p:nvPr/>
            </p:nvSpPr>
            <p:spPr>
              <a:xfrm>
                <a:off x="1088865" y="2099044"/>
                <a:ext cx="2808936" cy="4250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𝑔𝑟𝑎𝑣𝑖𝑡𝑦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𝑀𝑎𝑡𝑡𝑒𝑟</m:t>
                          </m:r>
                        </m:sub>
                      </m:sSub>
                    </m:oMath>
                  </m:oMathPara>
                </a14:m>
                <a:endParaRPr lang="th-TH" sz="2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600135C-D24E-1E89-F419-C016CA40CE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865" y="2099044"/>
                <a:ext cx="2808936" cy="425053"/>
              </a:xfrm>
              <a:prstGeom prst="rect">
                <a:avLst/>
              </a:prstGeom>
              <a:blipFill>
                <a:blip r:embed="rId6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Arrow: Down 20">
            <a:extLst>
              <a:ext uri="{FF2B5EF4-FFF2-40B4-BE49-F238E27FC236}">
                <a16:creationId xmlns:a16="http://schemas.microsoft.com/office/drawing/2014/main" id="{A21F3ABF-E40F-7F30-7A9C-9FC0ED39F997}"/>
              </a:ext>
            </a:extLst>
          </p:cNvPr>
          <p:cNvSpPr/>
          <p:nvPr/>
        </p:nvSpPr>
        <p:spPr>
          <a:xfrm rot="1607140">
            <a:off x="1424935" y="2482134"/>
            <a:ext cx="659928" cy="318457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91EA3C5-9FA5-2E9E-099D-E8D68C1DCC84}"/>
                  </a:ext>
                </a:extLst>
              </p:cNvPr>
              <p:cNvSpPr txBox="1"/>
              <p:nvPr/>
            </p:nvSpPr>
            <p:spPr>
              <a:xfrm rot="481583">
                <a:off x="645141" y="2485146"/>
                <a:ext cx="2299575" cy="3250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</m:oMath>
                  </m:oMathPara>
                </a14:m>
                <a:endParaRPr lang="th-TH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91EA3C5-9FA5-2E9E-099D-E8D68C1DCC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481583">
                <a:off x="645141" y="2485146"/>
                <a:ext cx="2299575" cy="32508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844B233-2AF0-6670-4426-33455AB9D410}"/>
                  </a:ext>
                </a:extLst>
              </p:cNvPr>
              <p:cNvSpPr txBox="1"/>
              <p:nvPr/>
            </p:nvSpPr>
            <p:spPr>
              <a:xfrm>
                <a:off x="553649" y="2583337"/>
                <a:ext cx="1492810" cy="6109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𝑅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𝜇𝜈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−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1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𝑔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𝜇𝜈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𝑅</m:t>
                      </m:r>
                    </m:oMath>
                  </m:oMathPara>
                </a14:m>
                <a:endParaRPr lang="th-TH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844B233-2AF0-6670-4426-33455AB9D4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649" y="2583337"/>
                <a:ext cx="1492810" cy="61093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Arrow: Down 23">
            <a:extLst>
              <a:ext uri="{FF2B5EF4-FFF2-40B4-BE49-F238E27FC236}">
                <a16:creationId xmlns:a16="http://schemas.microsoft.com/office/drawing/2014/main" id="{85039443-44E6-F5CA-CA67-8FD23DF221F5}"/>
              </a:ext>
            </a:extLst>
          </p:cNvPr>
          <p:cNvSpPr/>
          <p:nvPr/>
        </p:nvSpPr>
        <p:spPr>
          <a:xfrm rot="19992860" flipH="1">
            <a:off x="3252672" y="2496593"/>
            <a:ext cx="659928" cy="318457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4D87528-DFE4-7F89-52AF-6305EAB1942F}"/>
                  </a:ext>
                </a:extLst>
              </p:cNvPr>
              <p:cNvSpPr txBox="1"/>
              <p:nvPr/>
            </p:nvSpPr>
            <p:spPr>
              <a:xfrm rot="20964693">
                <a:off x="2430023" y="2470179"/>
                <a:ext cx="2299575" cy="3250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</m:oMath>
                  </m:oMathPara>
                </a14:m>
                <a:endParaRPr lang="th-TH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4D87528-DFE4-7F89-52AF-6305EAB194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64693">
                <a:off x="2430023" y="2470179"/>
                <a:ext cx="2299575" cy="32508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F9FB078-F031-B647-9D4D-031827BBBE32}"/>
                  </a:ext>
                </a:extLst>
              </p:cNvPr>
              <p:cNvSpPr txBox="1"/>
              <p:nvPr/>
            </p:nvSpPr>
            <p:spPr>
              <a:xfrm>
                <a:off x="3129197" y="2739322"/>
                <a:ext cx="1492810" cy="3916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~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𝑇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𝜇𝜈</m:t>
                          </m:r>
                        </m:sub>
                      </m:sSub>
                    </m:oMath>
                  </m:oMathPara>
                </a14:m>
                <a:endParaRPr lang="th-TH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F9FB078-F031-B647-9D4D-031827BBBE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9197" y="2739322"/>
                <a:ext cx="1492810" cy="39164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CBB72973-1FC5-EB18-F5DF-38037A02D467}"/>
              </a:ext>
            </a:extLst>
          </p:cNvPr>
          <p:cNvSpPr txBox="1"/>
          <p:nvPr/>
        </p:nvSpPr>
        <p:spPr>
          <a:xfrm>
            <a:off x="6188918" y="1267769"/>
            <a:ext cx="612444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i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What about interactions between classical fields?</a:t>
            </a:r>
            <a:endParaRPr lang="th-TH" sz="40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FA73DE5-DBCB-270B-B6D5-836F76832B36}"/>
                  </a:ext>
                </a:extLst>
              </p:cNvPr>
              <p:cNvSpPr txBox="1"/>
              <p:nvPr/>
            </p:nvSpPr>
            <p:spPr>
              <a:xfrm>
                <a:off x="7107113" y="3093731"/>
                <a:ext cx="2808936" cy="4535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th-TH" sz="24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FA73DE5-DBCB-270B-B6D5-836F76832B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7113" y="3093731"/>
                <a:ext cx="2808936" cy="453586"/>
              </a:xfrm>
              <a:prstGeom prst="rect">
                <a:avLst/>
              </a:prstGeom>
              <a:blipFill>
                <a:blip r:embed="rId11"/>
                <a:stretch>
                  <a:fillRect b="-4054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1E96F295-1478-AD86-2A43-934589E4C5C0}"/>
              </a:ext>
            </a:extLst>
          </p:cNvPr>
          <p:cNvSpPr txBox="1"/>
          <p:nvPr/>
        </p:nvSpPr>
        <p:spPr>
          <a:xfrm>
            <a:off x="6238578" y="2392232"/>
            <a:ext cx="538332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Adding the actions of free different fields cannot describe their interaction!!</a:t>
            </a:r>
            <a:endParaRPr lang="th-TH" sz="2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C901337-A258-5EF2-F178-19B3EFB6794F}"/>
                  </a:ext>
                </a:extLst>
              </p:cNvPr>
              <p:cNvSpPr txBox="1"/>
              <p:nvPr/>
            </p:nvSpPr>
            <p:spPr>
              <a:xfrm>
                <a:off x="9013168" y="3120469"/>
                <a:ext cx="119997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𝑖𝑛𝑡</m:t>
                          </m:r>
                          <m:r>
                            <a:rPr 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</m:oMath>
                  </m:oMathPara>
                </a14:m>
                <a:endParaRPr lang="th-TH" sz="2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C901337-A258-5EF2-F178-19B3EFB679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3168" y="3120469"/>
                <a:ext cx="1199975" cy="4001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A2A4E6FF-78C1-4F1A-AF42-813048ED992B}"/>
              </a:ext>
            </a:extLst>
          </p:cNvPr>
          <p:cNvSpPr txBox="1"/>
          <p:nvPr/>
        </p:nvSpPr>
        <p:spPr>
          <a:xfrm>
            <a:off x="8728156" y="3446859"/>
            <a:ext cx="32024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We need interaction terms</a:t>
            </a:r>
            <a:endParaRPr lang="th-TH" sz="20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16" name="TextBox 9215">
                <a:extLst>
                  <a:ext uri="{FF2B5EF4-FFF2-40B4-BE49-F238E27FC236}">
                    <a16:creationId xmlns:a16="http://schemas.microsoft.com/office/drawing/2014/main" id="{FDE2C00B-0A1D-80F9-DB05-2A044F330679}"/>
                  </a:ext>
                </a:extLst>
              </p:cNvPr>
              <p:cNvSpPr txBox="1"/>
              <p:nvPr/>
            </p:nvSpPr>
            <p:spPr>
              <a:xfrm>
                <a:off x="3158238" y="3148398"/>
                <a:ext cx="3202420" cy="12816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tx1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In this case, interaction terms is hidden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𝑀𝑎𝑡𝑡𝑒𝑟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chemeClr val="tx1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 terms via the minimal coupling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th-TH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th-TH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216" name="TextBox 9215">
                <a:extLst>
                  <a:ext uri="{FF2B5EF4-FFF2-40B4-BE49-F238E27FC236}">
                    <a16:creationId xmlns:a16="http://schemas.microsoft.com/office/drawing/2014/main" id="{FDE2C00B-0A1D-80F9-DB05-2A044F3306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8238" y="3148398"/>
                <a:ext cx="3202420" cy="1281698"/>
              </a:xfrm>
              <a:prstGeom prst="rect">
                <a:avLst/>
              </a:prstGeom>
              <a:blipFill>
                <a:blip r:embed="rId13"/>
                <a:stretch>
                  <a:fillRect t="-2844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17" name="TextBox 9216">
            <a:extLst>
              <a:ext uri="{FF2B5EF4-FFF2-40B4-BE49-F238E27FC236}">
                <a16:creationId xmlns:a16="http://schemas.microsoft.com/office/drawing/2014/main" id="{CB774A97-608E-360D-C1C4-06BB8D45D4E9}"/>
              </a:ext>
            </a:extLst>
          </p:cNvPr>
          <p:cNvSpPr txBox="1"/>
          <p:nvPr/>
        </p:nvSpPr>
        <p:spPr>
          <a:xfrm>
            <a:off x="6321506" y="5150454"/>
            <a:ext cx="557483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u="sng" dirty="0">
                <a:solidFill>
                  <a:srgbClr val="0070C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Gauge symmetry</a:t>
            </a:r>
            <a:r>
              <a:rPr lang="en-US" sz="2400" b="1" dirty="0">
                <a:solidFill>
                  <a:srgbClr val="0070C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is the key to interactions between classical fields</a:t>
            </a:r>
            <a:endParaRPr lang="th-TH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355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6" grpId="1" animBg="1"/>
      <p:bldP spid="6" grpId="2" animBg="1"/>
      <p:bldP spid="27" grpId="0"/>
      <p:bldP spid="28" grpId="0"/>
      <p:bldP spid="29" grpId="0"/>
      <p:bldP spid="30" grpId="0"/>
      <p:bldP spid="31" grpId="0"/>
      <p:bldP spid="9216" grpId="0"/>
      <p:bldP spid="921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33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65ACFF-7D4A-CEC3-9E1C-BF2599CE05C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Further topics </a:t>
            </a:r>
            <a:r>
              <a:rPr lang="en-US" sz="6000" b="1" dirty="0">
                <a:solidFill>
                  <a:schemeClr val="bg1">
                    <a:lumMod val="6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(Gauge theory)</a:t>
            </a:r>
            <a:endParaRPr lang="th-TH" sz="3600" b="1" dirty="0">
              <a:solidFill>
                <a:schemeClr val="bg1">
                  <a:lumMod val="6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6798EC-5BF0-CEED-E4FF-C7B2FFDE5166}"/>
              </a:ext>
            </a:extLst>
          </p:cNvPr>
          <p:cNvSpPr txBox="1"/>
          <p:nvPr/>
        </p:nvSpPr>
        <p:spPr>
          <a:xfrm>
            <a:off x="356295" y="1411121"/>
            <a:ext cx="114923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For example, the U(1) trans. in Exercise II</a:t>
            </a:r>
            <a:endParaRPr lang="th-TH" sz="32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FFFA216-0506-4BC2-3A8C-8607710697F2}"/>
                  </a:ext>
                </a:extLst>
              </p:cNvPr>
              <p:cNvSpPr txBox="1"/>
              <p:nvPr/>
            </p:nvSpPr>
            <p:spPr>
              <a:xfrm>
                <a:off x="3624680" y="1402612"/>
                <a:ext cx="9070726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200" b="1" dirty="0"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 			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𝜓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𝑖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𝛼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𝜓</m:t>
                    </m:r>
                  </m:oMath>
                </a14:m>
                <a:r>
                  <a:rPr lang="en-US" sz="2000" b="1" dirty="0">
                    <a:solidFill>
                      <a:schemeClr val="tx1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   	</a:t>
                </a:r>
                <a:r>
                  <a:rPr lang="en-US" sz="3200" b="1" dirty="0">
                    <a:solidFill>
                      <a:schemeClr val="tx1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and</a:t>
                </a:r>
                <a:r>
                  <a:rPr lang="en-US" sz="2000" b="1" dirty="0">
                    <a:solidFill>
                      <a:schemeClr val="tx1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 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𝜓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∗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𝑖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𝛼</m:t>
                        </m:r>
                      </m:sup>
                    </m:sSup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𝜓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b="1" dirty="0">
                    <a:solidFill>
                      <a:schemeClr val="tx1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 </a:t>
                </a:r>
                <a:endParaRPr lang="th-TH" sz="2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FFFA216-0506-4BC2-3A8C-8607710697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4680" y="1402612"/>
                <a:ext cx="9070726" cy="584775"/>
              </a:xfrm>
              <a:prstGeom prst="rect">
                <a:avLst/>
              </a:prstGeom>
              <a:blipFill>
                <a:blip r:embed="rId3"/>
                <a:stretch>
                  <a:fillRect t="-13542" b="-33333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B63D2B0A-D469-9021-53EC-D3E938A18A70}"/>
              </a:ext>
            </a:extLst>
          </p:cNvPr>
          <p:cNvSpPr txBox="1"/>
          <p:nvPr/>
        </p:nvSpPr>
        <p:spPr>
          <a:xfrm>
            <a:off x="349846" y="2047848"/>
            <a:ext cx="114923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This corresponds to shifting the phase of the field around an imaginary circles.</a:t>
            </a:r>
            <a:endParaRPr lang="th-TH" sz="3200" u="sng" dirty="0"/>
          </a:p>
        </p:txBody>
      </p:sp>
      <p:pic>
        <p:nvPicPr>
          <p:cNvPr id="9218" name="Picture 2" descr="More Dimensions Than Meet the Eye - The Cosmic Symphony - The Elegant  Universe: Superstrings, Hidden Dimensions, and the Quest for the Ultimate  Theory - Brian Greene">
            <a:extLst>
              <a:ext uri="{FF2B5EF4-FFF2-40B4-BE49-F238E27FC236}">
                <a16:creationId xmlns:a16="http://schemas.microsoft.com/office/drawing/2014/main" id="{10623522-2186-8BDB-9F76-DA266FC90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05" y="2813733"/>
            <a:ext cx="3825312" cy="2320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D46F8AE-09DC-154F-E477-348C170A554F}"/>
                  </a:ext>
                </a:extLst>
              </p:cNvPr>
              <p:cNvSpPr txBox="1"/>
              <p:nvPr/>
            </p:nvSpPr>
            <p:spPr>
              <a:xfrm>
                <a:off x="4775308" y="2712628"/>
                <a:ext cx="5226821" cy="9541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3200" b="1" dirty="0">
                    <a:solidFill>
                      <a:srgbClr val="FF0000"/>
                    </a:solidFill>
                    <a:latin typeface="TH SarabunPSK" panose="020B0500040200020003" pitchFamily="34" charset="-34"/>
                    <a:cs typeface="TH SarabunPSK" panose="020B0500040200020003" pitchFamily="34" charset="-34"/>
                  </a:rPr>
                  <a:t>If the U(1) trans. is local, i.e.,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𝛼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H SarabunPSK" panose="020B0500040200020003" pitchFamily="34" charset="-34"/>
                      </a:rPr>
                      <m:t>𝛼</m:t>
                    </m:r>
                    <m:d>
                      <m:d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H SarabunPSK" panose="020B0500040200020003" pitchFamily="34" charset="-34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</a:t>
                </a:r>
                <a:br>
                  <a:rPr lang="en-US" sz="2400" dirty="0">
                    <a:solidFill>
                      <a:srgbClr val="FF0000"/>
                    </a:solidFill>
                  </a:rPr>
                </a:br>
                <a:r>
                  <a:rPr lang="en-US" sz="2400" dirty="0">
                    <a:solidFill>
                      <a:srgbClr val="FF0000"/>
                    </a:solidFill>
                  </a:rPr>
                  <a:t>the action isn’t invariant.</a:t>
                </a:r>
                <a:endParaRPr lang="th-TH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D46F8AE-09DC-154F-E477-348C170A55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5308" y="2712628"/>
                <a:ext cx="5226821" cy="954107"/>
              </a:xfrm>
              <a:prstGeom prst="rect">
                <a:avLst/>
              </a:prstGeom>
              <a:blipFill>
                <a:blip r:embed="rId5"/>
                <a:stretch>
                  <a:fillRect l="-2914" t="-8333" b="-10256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99474CC7-31B1-DE0B-5776-2E3D8374E735}"/>
              </a:ext>
            </a:extLst>
          </p:cNvPr>
          <p:cNvSpPr txBox="1"/>
          <p:nvPr/>
        </p:nvSpPr>
        <p:spPr>
          <a:xfrm>
            <a:off x="4819560" y="3662664"/>
            <a:ext cx="7155267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We have to do minimal coupling the theory with EM field (U(1) gauge field)</a:t>
            </a:r>
          </a:p>
          <a:p>
            <a:endParaRPr lang="en-US" sz="3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en-US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in order to make the action invariant under the local U(1) transformation.</a:t>
            </a:r>
            <a:endParaRPr lang="th-TH" sz="32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9C2FCAF-C485-6CD9-CE15-F94544F00E09}"/>
                  </a:ext>
                </a:extLst>
              </p:cNvPr>
              <p:cNvSpPr txBox="1"/>
              <p:nvPr/>
            </p:nvSpPr>
            <p:spPr>
              <a:xfrm>
                <a:off x="5476097" y="4680471"/>
                <a:ext cx="5842191" cy="4914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𝜕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𝜇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𝐷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𝜇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𝜕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𝜇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𝑖𝑞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th-TH" sz="24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9C2FCAF-C485-6CD9-CE15-F94544F00E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6097" y="4680471"/>
                <a:ext cx="5842191" cy="491417"/>
              </a:xfrm>
              <a:prstGeom prst="rect">
                <a:avLst/>
              </a:prstGeom>
              <a:blipFill>
                <a:blip r:embed="rId6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720DA276-CE79-6412-8991-1FA31113EF51}"/>
              </a:ext>
            </a:extLst>
          </p:cNvPr>
          <p:cNvSpPr txBox="1"/>
          <p:nvPr/>
        </p:nvSpPr>
        <p:spPr>
          <a:xfrm>
            <a:off x="9465649" y="4250645"/>
            <a:ext cx="22065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electric charge</a:t>
            </a:r>
            <a:endParaRPr lang="th-TH" sz="2000" dirty="0">
              <a:solidFill>
                <a:srgbClr val="7030A0"/>
              </a:solidFill>
            </a:endParaRPr>
          </a:p>
        </p:txBody>
      </p:sp>
      <p:cxnSp>
        <p:nvCxnSpPr>
          <p:cNvPr id="8" name="Connector: Curved 7">
            <a:extLst>
              <a:ext uri="{FF2B5EF4-FFF2-40B4-BE49-F238E27FC236}">
                <a16:creationId xmlns:a16="http://schemas.microsoft.com/office/drawing/2014/main" id="{9F1E49AF-1460-C0F7-6771-D3937BA72429}"/>
              </a:ext>
            </a:extLst>
          </p:cNvPr>
          <p:cNvCxnSpPr/>
          <p:nvPr/>
        </p:nvCxnSpPr>
        <p:spPr>
          <a:xfrm rot="5400000">
            <a:off x="9304825" y="4544430"/>
            <a:ext cx="321649" cy="248129"/>
          </a:xfrm>
          <a:prstGeom prst="curvedConnector3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280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2" grpId="0"/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34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65ACFF-7D4A-CEC3-9E1C-BF2599CE05C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Further topics </a:t>
            </a:r>
            <a:r>
              <a:rPr lang="en-US" sz="6000" b="1" dirty="0">
                <a:solidFill>
                  <a:schemeClr val="bg1">
                    <a:lumMod val="6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(Gauge theory)</a:t>
            </a:r>
            <a:endParaRPr lang="th-TH" sz="3600" b="1" dirty="0">
              <a:solidFill>
                <a:schemeClr val="bg1">
                  <a:lumMod val="6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2" name="Picture 2" descr="More Dimensions Than Meet the Eye - The Cosmic Symphony - The Elegant  Universe: Superstrings, Hidden Dimensions, and the Quest for the Ultimate  Theory - Brian Greene">
            <a:extLst>
              <a:ext uri="{FF2B5EF4-FFF2-40B4-BE49-F238E27FC236}">
                <a16:creationId xmlns:a16="http://schemas.microsoft.com/office/drawing/2014/main" id="{8E4216CF-B8E0-572F-EEC2-BCBCDAAA57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39" y="1666305"/>
            <a:ext cx="3238882" cy="196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44D2DDB-86E1-27A6-70D0-C48E778B1190}"/>
              </a:ext>
            </a:extLst>
          </p:cNvPr>
          <p:cNvSpPr/>
          <p:nvPr/>
        </p:nvSpPr>
        <p:spPr>
          <a:xfrm>
            <a:off x="1337428" y="3429000"/>
            <a:ext cx="1992303" cy="589423"/>
          </a:xfrm>
          <a:custGeom>
            <a:avLst/>
            <a:gdLst>
              <a:gd name="connsiteX0" fmla="*/ 0 w 1992303"/>
              <a:gd name="connsiteY0" fmla="*/ 0 h 589423"/>
              <a:gd name="connsiteX1" fmla="*/ 1992303 w 1992303"/>
              <a:gd name="connsiteY1" fmla="*/ 0 h 589423"/>
              <a:gd name="connsiteX2" fmla="*/ 1992303 w 1992303"/>
              <a:gd name="connsiteY2" fmla="*/ 589423 h 589423"/>
              <a:gd name="connsiteX3" fmla="*/ 0 w 1992303"/>
              <a:gd name="connsiteY3" fmla="*/ 589423 h 589423"/>
              <a:gd name="connsiteX4" fmla="*/ 0 w 1992303"/>
              <a:gd name="connsiteY4" fmla="*/ 0 h 589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2303" h="589423" fill="none" extrusionOk="0">
                <a:moveTo>
                  <a:pt x="0" y="0"/>
                </a:moveTo>
                <a:cubicBezTo>
                  <a:pt x="434236" y="-29222"/>
                  <a:pt x="1476634" y="-105265"/>
                  <a:pt x="1992303" y="0"/>
                </a:cubicBezTo>
                <a:cubicBezTo>
                  <a:pt x="1949304" y="176702"/>
                  <a:pt x="2000751" y="441390"/>
                  <a:pt x="1992303" y="589423"/>
                </a:cubicBezTo>
                <a:cubicBezTo>
                  <a:pt x="1784415" y="479047"/>
                  <a:pt x="918464" y="511882"/>
                  <a:pt x="0" y="589423"/>
                </a:cubicBezTo>
                <a:cubicBezTo>
                  <a:pt x="-51641" y="453570"/>
                  <a:pt x="-33898" y="132572"/>
                  <a:pt x="0" y="0"/>
                </a:cubicBezTo>
                <a:close/>
              </a:path>
              <a:path w="1992303" h="589423" stroke="0" extrusionOk="0">
                <a:moveTo>
                  <a:pt x="0" y="0"/>
                </a:moveTo>
                <a:cubicBezTo>
                  <a:pt x="843625" y="-91758"/>
                  <a:pt x="1302205" y="31731"/>
                  <a:pt x="1992303" y="0"/>
                </a:cubicBezTo>
                <a:cubicBezTo>
                  <a:pt x="1983986" y="240595"/>
                  <a:pt x="1947967" y="502189"/>
                  <a:pt x="1992303" y="589423"/>
                </a:cubicBezTo>
                <a:cubicBezTo>
                  <a:pt x="1350490" y="428396"/>
                  <a:pt x="272832" y="480943"/>
                  <a:pt x="0" y="589423"/>
                </a:cubicBezTo>
                <a:cubicBezTo>
                  <a:pt x="-5176" y="382328"/>
                  <a:pt x="12863" y="109324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331252988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U(1) gauge theory</a:t>
            </a:r>
            <a:endParaRPr lang="th-TH" dirty="0">
              <a:solidFill>
                <a:schemeClr val="tx1"/>
              </a:solidFill>
            </a:endParaRPr>
          </a:p>
        </p:txBody>
      </p:sp>
      <p:sp>
        <p:nvSpPr>
          <p:cNvPr id="8" name="Equals 7">
            <a:extLst>
              <a:ext uri="{FF2B5EF4-FFF2-40B4-BE49-F238E27FC236}">
                <a16:creationId xmlns:a16="http://schemas.microsoft.com/office/drawing/2014/main" id="{EE5ED3EC-3718-22C6-B23B-EF8A2711FEAC}"/>
              </a:ext>
            </a:extLst>
          </p:cNvPr>
          <p:cNvSpPr/>
          <p:nvPr/>
        </p:nvSpPr>
        <p:spPr>
          <a:xfrm>
            <a:off x="1983544" y="4052916"/>
            <a:ext cx="661182" cy="365760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pic>
        <p:nvPicPr>
          <p:cNvPr id="9" name="Picture 8" descr="Three Laws">
            <a:extLst>
              <a:ext uri="{FF2B5EF4-FFF2-40B4-BE49-F238E27FC236}">
                <a16:creationId xmlns:a16="http://schemas.microsoft.com/office/drawing/2014/main" id="{A8BA3B87-7513-DCED-CEFE-DBC118C2CF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2" t="39512" r="54549" b="42158"/>
          <a:stretch/>
        </p:blipFill>
        <p:spPr bwMode="auto">
          <a:xfrm>
            <a:off x="1240622" y="4661217"/>
            <a:ext cx="2185914" cy="732351"/>
          </a:xfrm>
          <a:prstGeom prst="snip2DiagRect">
            <a:avLst>
              <a:gd name="adj1" fmla="val 0"/>
              <a:gd name="adj2" fmla="val 12069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4" name="Picture 8" descr="Two normal dimensions with 2 extra curled-up dimensions represented by... |  Download Scientific Diagram">
            <a:extLst>
              <a:ext uri="{FF2B5EF4-FFF2-40B4-BE49-F238E27FC236}">
                <a16:creationId xmlns:a16="http://schemas.microsoft.com/office/drawing/2014/main" id="{C76B2FBF-1F1F-F689-DF5D-3C968FA0BC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843" y="1628775"/>
            <a:ext cx="3019037" cy="2002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81FEE7E-0B17-5132-25E2-F3478B8277A9}"/>
              </a:ext>
            </a:extLst>
          </p:cNvPr>
          <p:cNvSpPr/>
          <p:nvPr/>
        </p:nvSpPr>
        <p:spPr>
          <a:xfrm>
            <a:off x="4798214" y="3429000"/>
            <a:ext cx="1992303" cy="589423"/>
          </a:xfrm>
          <a:custGeom>
            <a:avLst/>
            <a:gdLst>
              <a:gd name="connsiteX0" fmla="*/ 0 w 1992303"/>
              <a:gd name="connsiteY0" fmla="*/ 0 h 589423"/>
              <a:gd name="connsiteX1" fmla="*/ 1992303 w 1992303"/>
              <a:gd name="connsiteY1" fmla="*/ 0 h 589423"/>
              <a:gd name="connsiteX2" fmla="*/ 1992303 w 1992303"/>
              <a:gd name="connsiteY2" fmla="*/ 589423 h 589423"/>
              <a:gd name="connsiteX3" fmla="*/ 0 w 1992303"/>
              <a:gd name="connsiteY3" fmla="*/ 589423 h 589423"/>
              <a:gd name="connsiteX4" fmla="*/ 0 w 1992303"/>
              <a:gd name="connsiteY4" fmla="*/ 0 h 589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2303" h="589423" fill="none" extrusionOk="0">
                <a:moveTo>
                  <a:pt x="0" y="0"/>
                </a:moveTo>
                <a:cubicBezTo>
                  <a:pt x="434236" y="-29222"/>
                  <a:pt x="1476634" y="-105265"/>
                  <a:pt x="1992303" y="0"/>
                </a:cubicBezTo>
                <a:cubicBezTo>
                  <a:pt x="1949304" y="176702"/>
                  <a:pt x="2000751" y="441390"/>
                  <a:pt x="1992303" y="589423"/>
                </a:cubicBezTo>
                <a:cubicBezTo>
                  <a:pt x="1784415" y="479047"/>
                  <a:pt x="918464" y="511882"/>
                  <a:pt x="0" y="589423"/>
                </a:cubicBezTo>
                <a:cubicBezTo>
                  <a:pt x="-51641" y="453570"/>
                  <a:pt x="-33898" y="132572"/>
                  <a:pt x="0" y="0"/>
                </a:cubicBezTo>
                <a:close/>
              </a:path>
              <a:path w="1992303" h="589423" stroke="0" extrusionOk="0">
                <a:moveTo>
                  <a:pt x="0" y="0"/>
                </a:moveTo>
                <a:cubicBezTo>
                  <a:pt x="843625" y="-91758"/>
                  <a:pt x="1302205" y="31731"/>
                  <a:pt x="1992303" y="0"/>
                </a:cubicBezTo>
                <a:cubicBezTo>
                  <a:pt x="1983986" y="240595"/>
                  <a:pt x="1947967" y="502189"/>
                  <a:pt x="1992303" y="589423"/>
                </a:cubicBezTo>
                <a:cubicBezTo>
                  <a:pt x="1350490" y="428396"/>
                  <a:pt x="272832" y="480943"/>
                  <a:pt x="0" y="589423"/>
                </a:cubicBezTo>
                <a:cubicBezTo>
                  <a:pt x="-5176" y="382328"/>
                  <a:pt x="12863" y="109324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331252988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SU(2) gauge theory</a:t>
            </a:r>
            <a:endParaRPr lang="th-TH" dirty="0">
              <a:solidFill>
                <a:schemeClr val="tx1"/>
              </a:solidFill>
            </a:endParaRPr>
          </a:p>
        </p:txBody>
      </p:sp>
      <p:sp>
        <p:nvSpPr>
          <p:cNvPr id="17" name="Equals 16">
            <a:extLst>
              <a:ext uri="{FF2B5EF4-FFF2-40B4-BE49-F238E27FC236}">
                <a16:creationId xmlns:a16="http://schemas.microsoft.com/office/drawing/2014/main" id="{C6F6CF34-9296-849B-8E60-9A2BB169EB57}"/>
              </a:ext>
            </a:extLst>
          </p:cNvPr>
          <p:cNvSpPr/>
          <p:nvPr/>
        </p:nvSpPr>
        <p:spPr>
          <a:xfrm>
            <a:off x="5444330" y="4052916"/>
            <a:ext cx="661182" cy="365760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pic>
        <p:nvPicPr>
          <p:cNvPr id="18" name="Picture 17" descr="Three Laws">
            <a:extLst>
              <a:ext uri="{FF2B5EF4-FFF2-40B4-BE49-F238E27FC236}">
                <a16:creationId xmlns:a16="http://schemas.microsoft.com/office/drawing/2014/main" id="{43121399-9BE8-79E7-E2E8-3D1E758E8B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2" t="39512" r="54549" b="42158"/>
          <a:stretch/>
        </p:blipFill>
        <p:spPr bwMode="auto">
          <a:xfrm>
            <a:off x="4309843" y="4661216"/>
            <a:ext cx="2185914" cy="732351"/>
          </a:xfrm>
          <a:prstGeom prst="snip2DiagRect">
            <a:avLst>
              <a:gd name="adj1" fmla="val 0"/>
              <a:gd name="adj2" fmla="val 12069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6" descr="Three Laws">
            <a:extLst>
              <a:ext uri="{FF2B5EF4-FFF2-40B4-BE49-F238E27FC236}">
                <a16:creationId xmlns:a16="http://schemas.microsoft.com/office/drawing/2014/main" id="{F4687713-4A16-DA92-12A3-DA4ED9525A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2" t="59859" r="54549" b="17969"/>
          <a:stretch/>
        </p:blipFill>
        <p:spPr bwMode="auto">
          <a:xfrm>
            <a:off x="5402800" y="5074653"/>
            <a:ext cx="2185914" cy="885858"/>
          </a:xfrm>
          <a:prstGeom prst="snip2DiagRect">
            <a:avLst>
              <a:gd name="adj1" fmla="val 0"/>
              <a:gd name="adj2" fmla="val 12069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6766FD-BE68-46C9-2D63-3E8E76F74636}"/>
              </a:ext>
            </a:extLst>
          </p:cNvPr>
          <p:cNvSpPr txBox="1"/>
          <p:nvPr/>
        </p:nvSpPr>
        <p:spPr>
          <a:xfrm>
            <a:off x="4943647" y="6173893"/>
            <a:ext cx="17514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“Electroweak”</a:t>
            </a:r>
            <a:endParaRPr lang="th-TH" sz="2000" b="1" dirty="0"/>
          </a:p>
        </p:txBody>
      </p:sp>
      <p:pic>
        <p:nvPicPr>
          <p:cNvPr id="4106" name="Picture 10" descr="The history of QCD – CERN Courier">
            <a:extLst>
              <a:ext uri="{FF2B5EF4-FFF2-40B4-BE49-F238E27FC236}">
                <a16:creationId xmlns:a16="http://schemas.microsoft.com/office/drawing/2014/main" id="{18CD2C49-41FD-5A64-A8FB-50551AF22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404" y="1592947"/>
            <a:ext cx="2639233" cy="230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109CA94-A4A9-D388-6A68-C30C12883962}"/>
              </a:ext>
            </a:extLst>
          </p:cNvPr>
          <p:cNvSpPr/>
          <p:nvPr/>
        </p:nvSpPr>
        <p:spPr>
          <a:xfrm>
            <a:off x="8516003" y="3547901"/>
            <a:ext cx="1992303" cy="589423"/>
          </a:xfrm>
          <a:custGeom>
            <a:avLst/>
            <a:gdLst>
              <a:gd name="connsiteX0" fmla="*/ 0 w 1992303"/>
              <a:gd name="connsiteY0" fmla="*/ 0 h 589423"/>
              <a:gd name="connsiteX1" fmla="*/ 1992303 w 1992303"/>
              <a:gd name="connsiteY1" fmla="*/ 0 h 589423"/>
              <a:gd name="connsiteX2" fmla="*/ 1992303 w 1992303"/>
              <a:gd name="connsiteY2" fmla="*/ 589423 h 589423"/>
              <a:gd name="connsiteX3" fmla="*/ 0 w 1992303"/>
              <a:gd name="connsiteY3" fmla="*/ 589423 h 589423"/>
              <a:gd name="connsiteX4" fmla="*/ 0 w 1992303"/>
              <a:gd name="connsiteY4" fmla="*/ 0 h 589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2303" h="589423" fill="none" extrusionOk="0">
                <a:moveTo>
                  <a:pt x="0" y="0"/>
                </a:moveTo>
                <a:cubicBezTo>
                  <a:pt x="434236" y="-29222"/>
                  <a:pt x="1476634" y="-105265"/>
                  <a:pt x="1992303" y="0"/>
                </a:cubicBezTo>
                <a:cubicBezTo>
                  <a:pt x="1949304" y="176702"/>
                  <a:pt x="2000751" y="441390"/>
                  <a:pt x="1992303" y="589423"/>
                </a:cubicBezTo>
                <a:cubicBezTo>
                  <a:pt x="1784415" y="479047"/>
                  <a:pt x="918464" y="511882"/>
                  <a:pt x="0" y="589423"/>
                </a:cubicBezTo>
                <a:cubicBezTo>
                  <a:pt x="-51641" y="453570"/>
                  <a:pt x="-33898" y="132572"/>
                  <a:pt x="0" y="0"/>
                </a:cubicBezTo>
                <a:close/>
              </a:path>
              <a:path w="1992303" h="589423" stroke="0" extrusionOk="0">
                <a:moveTo>
                  <a:pt x="0" y="0"/>
                </a:moveTo>
                <a:cubicBezTo>
                  <a:pt x="843625" y="-91758"/>
                  <a:pt x="1302205" y="31731"/>
                  <a:pt x="1992303" y="0"/>
                </a:cubicBezTo>
                <a:cubicBezTo>
                  <a:pt x="1983986" y="240595"/>
                  <a:pt x="1947967" y="502189"/>
                  <a:pt x="1992303" y="589423"/>
                </a:cubicBezTo>
                <a:cubicBezTo>
                  <a:pt x="1350490" y="428396"/>
                  <a:pt x="272832" y="480943"/>
                  <a:pt x="0" y="589423"/>
                </a:cubicBezTo>
                <a:cubicBezTo>
                  <a:pt x="-5176" y="382328"/>
                  <a:pt x="12863" y="109324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331252988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SU(3) gauge theory</a:t>
            </a:r>
            <a:endParaRPr lang="th-TH" dirty="0">
              <a:solidFill>
                <a:schemeClr val="tx1"/>
              </a:solidFill>
            </a:endParaRPr>
          </a:p>
        </p:txBody>
      </p:sp>
      <p:sp>
        <p:nvSpPr>
          <p:cNvPr id="22" name="Equals 21">
            <a:extLst>
              <a:ext uri="{FF2B5EF4-FFF2-40B4-BE49-F238E27FC236}">
                <a16:creationId xmlns:a16="http://schemas.microsoft.com/office/drawing/2014/main" id="{0B2DCD4C-BD7E-33EE-5356-DCFCD6815BD3}"/>
              </a:ext>
            </a:extLst>
          </p:cNvPr>
          <p:cNvSpPr/>
          <p:nvPr/>
        </p:nvSpPr>
        <p:spPr>
          <a:xfrm>
            <a:off x="9162119" y="4171817"/>
            <a:ext cx="661182" cy="365760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pic>
        <p:nvPicPr>
          <p:cNvPr id="23" name="Picture 6" descr="Three Laws">
            <a:extLst>
              <a:ext uri="{FF2B5EF4-FFF2-40B4-BE49-F238E27FC236}">
                <a16:creationId xmlns:a16="http://schemas.microsoft.com/office/drawing/2014/main" id="{3C94F646-7A9E-EF69-0EB4-16132E64EF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2" t="17660" r="54549" b="62253"/>
          <a:stretch/>
        </p:blipFill>
        <p:spPr bwMode="auto">
          <a:xfrm>
            <a:off x="8399753" y="4737318"/>
            <a:ext cx="2185914" cy="802547"/>
          </a:xfrm>
          <a:prstGeom prst="snip2DiagRect">
            <a:avLst>
              <a:gd name="adj1" fmla="val 0"/>
              <a:gd name="adj2" fmla="val 12069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00B4B89-E27D-B990-2FAE-8988E36F173D}"/>
              </a:ext>
            </a:extLst>
          </p:cNvPr>
          <p:cNvSpPr txBox="1"/>
          <p:nvPr/>
        </p:nvSpPr>
        <p:spPr>
          <a:xfrm>
            <a:off x="11316287" y="2629824"/>
            <a:ext cx="8581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Etc.</a:t>
            </a:r>
            <a:endParaRPr lang="th-TH" sz="2000" b="1" dirty="0"/>
          </a:p>
        </p:txBody>
      </p:sp>
    </p:spTree>
    <p:extLst>
      <p:ext uri="{BB962C8B-B14F-4D97-AF65-F5344CB8AC3E}">
        <p14:creationId xmlns:p14="http://schemas.microsoft.com/office/powerpoint/2010/main" val="28921934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7" grpId="0" animBg="1"/>
      <p:bldP spid="20" grpId="0"/>
      <p:bldP spid="21" grpId="0" animBg="1"/>
      <p:bldP spid="22" grpId="0" animBg="1"/>
      <p:bldP spid="2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2" descr="Martin Bauer on X: &quot;Two threads on calcalus in non-integer dimensions and  how it is used in Quantum Field Theory Part II : Fractional dimensions in  QFT A particle in QFT is">
            <a:extLst>
              <a:ext uri="{FF2B5EF4-FFF2-40B4-BE49-F238E27FC236}">
                <a16:creationId xmlns:a16="http://schemas.microsoft.com/office/drawing/2014/main" id="{BBCCED5A-A93F-AFD0-6E0B-44402EBA30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" t="1" r="47500" b="38438"/>
          <a:stretch/>
        </p:blipFill>
        <p:spPr bwMode="auto">
          <a:xfrm>
            <a:off x="8966686" y="3252699"/>
            <a:ext cx="3063585" cy="1857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Martin Bauer on X: &quot;Two threads on calcalus in non-integer dimensions and  how it is used in Quantum Field Theory Part II : Fractional dimensions in  QFT A particle in QFT is">
            <a:extLst>
              <a:ext uri="{FF2B5EF4-FFF2-40B4-BE49-F238E27FC236}">
                <a16:creationId xmlns:a16="http://schemas.microsoft.com/office/drawing/2014/main" id="{FC4E2068-2EB9-4B2C-BB57-B4A1AD1761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44" b="38344"/>
          <a:stretch/>
        </p:blipFill>
        <p:spPr bwMode="auto">
          <a:xfrm>
            <a:off x="6119073" y="3209047"/>
            <a:ext cx="3063585" cy="186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2743" y="6331149"/>
            <a:ext cx="507832" cy="365125"/>
          </a:xfrm>
          <a:custGeom>
            <a:avLst/>
            <a:gdLst>
              <a:gd name="connsiteX0" fmla="*/ 0 w 507832"/>
              <a:gd name="connsiteY0" fmla="*/ 0 h 365125"/>
              <a:gd name="connsiteX1" fmla="*/ 507832 w 507832"/>
              <a:gd name="connsiteY1" fmla="*/ 0 h 365125"/>
              <a:gd name="connsiteX2" fmla="*/ 507832 w 507832"/>
              <a:gd name="connsiteY2" fmla="*/ 365125 h 365125"/>
              <a:gd name="connsiteX3" fmla="*/ 0 w 507832"/>
              <a:gd name="connsiteY3" fmla="*/ 365125 h 365125"/>
              <a:gd name="connsiteX4" fmla="*/ 0 w 50783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832" h="365125" fill="none" extrusionOk="0">
                <a:moveTo>
                  <a:pt x="0" y="0"/>
                </a:moveTo>
                <a:cubicBezTo>
                  <a:pt x="113927" y="-27706"/>
                  <a:pt x="296622" y="-6325"/>
                  <a:pt x="507832" y="0"/>
                </a:cubicBezTo>
                <a:cubicBezTo>
                  <a:pt x="478164" y="81840"/>
                  <a:pt x="510170" y="183209"/>
                  <a:pt x="507832" y="365125"/>
                </a:cubicBezTo>
                <a:cubicBezTo>
                  <a:pt x="306200" y="382328"/>
                  <a:pt x="192666" y="405628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07832" h="365125" stroke="0" extrusionOk="0">
                <a:moveTo>
                  <a:pt x="0" y="0"/>
                </a:moveTo>
                <a:cubicBezTo>
                  <a:pt x="111975" y="36290"/>
                  <a:pt x="309513" y="21425"/>
                  <a:pt x="507832" y="0"/>
                </a:cubicBezTo>
                <a:cubicBezTo>
                  <a:pt x="512200" y="38488"/>
                  <a:pt x="528772" y="321862"/>
                  <a:pt x="507832" y="365125"/>
                </a:cubicBezTo>
                <a:cubicBezTo>
                  <a:pt x="422257" y="399189"/>
                  <a:pt x="68037" y="325232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35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65ACFF-7D4A-CEC3-9E1C-BF2599CE05C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Further topics </a:t>
            </a:r>
            <a:r>
              <a:rPr lang="en-US" sz="6000" b="1" dirty="0">
                <a:solidFill>
                  <a:schemeClr val="bg1">
                    <a:lumMod val="6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(QFT)</a:t>
            </a:r>
            <a:endParaRPr lang="th-TH" sz="3600" b="1" dirty="0">
              <a:solidFill>
                <a:schemeClr val="bg1">
                  <a:lumMod val="6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D8A6570-1A4B-0C38-533C-1B2F3662E838}"/>
                  </a:ext>
                </a:extLst>
              </p:cNvPr>
              <p:cNvSpPr txBox="1"/>
              <p:nvPr/>
            </p:nvSpPr>
            <p:spPr>
              <a:xfrm>
                <a:off x="415305" y="1433762"/>
                <a:ext cx="4572000" cy="1425775"/>
              </a:xfrm>
              <a:prstGeom prst="rect">
                <a:avLst/>
              </a:prstGeom>
              <a:solidFill>
                <a:srgbClr val="FFE699"/>
              </a:solidFill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Lagrangian density in terms of classical fields</a:t>
                </a:r>
              </a:p>
              <a:p>
                <a:endParaRPr lang="en-US" sz="11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D8A6570-1A4B-0C38-533C-1B2F3662E8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305" y="1433762"/>
                <a:ext cx="4572000" cy="1425775"/>
              </a:xfrm>
              <a:prstGeom prst="rect">
                <a:avLst/>
              </a:prstGeom>
              <a:blipFill>
                <a:blip r:embed="rId4"/>
                <a:stretch>
                  <a:fillRect l="-1587" t="-2083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rrow: Striped Right 2">
            <a:extLst>
              <a:ext uri="{FF2B5EF4-FFF2-40B4-BE49-F238E27FC236}">
                <a16:creationId xmlns:a16="http://schemas.microsoft.com/office/drawing/2014/main" id="{A3C168A0-AC2A-1885-90B2-5A868BBFACC6}"/>
              </a:ext>
            </a:extLst>
          </p:cNvPr>
          <p:cNvSpPr/>
          <p:nvPr/>
        </p:nvSpPr>
        <p:spPr>
          <a:xfrm>
            <a:off x="5099847" y="2005738"/>
            <a:ext cx="1680781" cy="492370"/>
          </a:xfrm>
          <a:prstGeom prst="striped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A4B872-D94F-93A3-1B35-43D89EE6F7F0}"/>
              </a:ext>
            </a:extLst>
          </p:cNvPr>
          <p:cNvSpPr txBox="1"/>
          <p:nvPr/>
        </p:nvSpPr>
        <p:spPr>
          <a:xfrm>
            <a:off x="4845301" y="1658312"/>
            <a:ext cx="218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Legendre trans.</a:t>
            </a:r>
            <a:endParaRPr lang="th-TH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69E4BF2-8289-9155-EC6E-63845CC452C1}"/>
                  </a:ext>
                </a:extLst>
              </p:cNvPr>
              <p:cNvSpPr txBox="1"/>
              <p:nvPr/>
            </p:nvSpPr>
            <p:spPr>
              <a:xfrm>
                <a:off x="6891063" y="1632038"/>
                <a:ext cx="4883525" cy="1398140"/>
              </a:xfrm>
              <a:prstGeom prst="rect">
                <a:avLst/>
              </a:prstGeom>
              <a:solidFill>
                <a:srgbClr val="B482DA"/>
              </a:solidFill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Hamiltonian density written in terms of classical fields </a:t>
                </a:r>
                <a:r>
                  <a:rPr lang="en-US" sz="2000" dirty="0"/>
                  <a:t>and momentum density</a:t>
                </a:r>
                <a:endParaRPr lang="en-US" sz="2400" dirty="0"/>
              </a:p>
              <a:p>
                <a:endParaRPr lang="en-US" sz="11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ℋ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ℋ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69E4BF2-8289-9155-EC6E-63845CC452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1063" y="1632038"/>
                <a:ext cx="4883525" cy="1398140"/>
              </a:xfrm>
              <a:prstGeom prst="rect">
                <a:avLst/>
              </a:prstGeom>
              <a:blipFill>
                <a:blip r:embed="rId5"/>
                <a:stretch>
                  <a:fillRect l="-1485" t="-2128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Arrow: Bent 8">
            <a:extLst>
              <a:ext uri="{FF2B5EF4-FFF2-40B4-BE49-F238E27FC236}">
                <a16:creationId xmlns:a16="http://schemas.microsoft.com/office/drawing/2014/main" id="{89521D37-E94D-C5B9-0E56-48283205BE17}"/>
              </a:ext>
            </a:extLst>
          </p:cNvPr>
          <p:cNvSpPr/>
          <p:nvPr/>
        </p:nvSpPr>
        <p:spPr>
          <a:xfrm flipV="1">
            <a:off x="7777989" y="3119994"/>
            <a:ext cx="962075" cy="791308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0BE76E-BDD0-E31C-1E5B-0E7C7FE76AD8}"/>
              </a:ext>
            </a:extLst>
          </p:cNvPr>
          <p:cNvSpPr txBox="1"/>
          <p:nvPr/>
        </p:nvSpPr>
        <p:spPr>
          <a:xfrm rot="21380948">
            <a:off x="8283141" y="3100149"/>
            <a:ext cx="23083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</a:rPr>
              <a:t>Quantum Field Theory</a:t>
            </a:r>
            <a:endParaRPr lang="th-TH" sz="2400" b="1" dirty="0">
              <a:ln>
                <a:solidFill>
                  <a:srgbClr val="FF000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B0DD55-A571-A1FB-59C9-FCF657DE9740}"/>
              </a:ext>
            </a:extLst>
          </p:cNvPr>
          <p:cNvSpPr txBox="1"/>
          <p:nvPr/>
        </p:nvSpPr>
        <p:spPr>
          <a:xfrm rot="1648363">
            <a:off x="6001427" y="3186619"/>
            <a:ext cx="218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  <a:r>
              <a:rPr lang="en-US" baseline="30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nd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Quantization</a:t>
            </a:r>
            <a:endParaRPr lang="th-TH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2" name="Picture 2" descr="Subatomic particle - Current research in particle physics | Britannica">
            <a:extLst>
              <a:ext uri="{FF2B5EF4-FFF2-40B4-BE49-F238E27FC236}">
                <a16:creationId xmlns:a16="http://schemas.microsoft.com/office/drawing/2014/main" id="{0F79A8C3-AA9F-1E3B-E409-9F4EC8A09D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262" y="5110533"/>
            <a:ext cx="2203629" cy="1410322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DE02EF4-F7F3-58C4-3DD4-0D6644D9A0DA}"/>
              </a:ext>
            </a:extLst>
          </p:cNvPr>
          <p:cNvSpPr/>
          <p:nvPr/>
        </p:nvSpPr>
        <p:spPr>
          <a:xfrm>
            <a:off x="3650533" y="2995554"/>
            <a:ext cx="2667637" cy="964367"/>
          </a:xfrm>
          <a:prstGeom prst="roundRect">
            <a:avLst/>
          </a:prstGeom>
          <a:solidFill>
            <a:srgbClr val="E2CFF1"/>
          </a:solidFill>
          <a:ln w="57150">
            <a:solidFill>
              <a:srgbClr val="7030A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5DFBB8D-98F2-D341-98B6-0404CBE3DC45}"/>
                  </a:ext>
                </a:extLst>
              </p:cNvPr>
              <p:cNvSpPr txBox="1"/>
              <p:nvPr/>
            </p:nvSpPr>
            <p:spPr>
              <a:xfrm>
                <a:off x="4781884" y="3189550"/>
                <a:ext cx="1565184" cy="7295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num>
                        <m:den>
                          <m:r>
                            <a:rPr lang="en-US" sz="20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0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th-TH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5DFBB8D-98F2-D341-98B6-0404CBE3DC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1884" y="3189550"/>
                <a:ext cx="1565184" cy="72955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391818C3-B96E-54AB-A39F-936ED8E00828}"/>
              </a:ext>
            </a:extLst>
          </p:cNvPr>
          <p:cNvSpPr txBox="1"/>
          <p:nvPr/>
        </p:nvSpPr>
        <p:spPr>
          <a:xfrm>
            <a:off x="3704358" y="2991861"/>
            <a:ext cx="2097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momentum density</a:t>
            </a:r>
            <a:endParaRPr lang="th-T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4" name="TextBox 6143">
                <a:extLst>
                  <a:ext uri="{FF2B5EF4-FFF2-40B4-BE49-F238E27FC236}">
                    <a16:creationId xmlns:a16="http://schemas.microsoft.com/office/drawing/2014/main" id="{E1F8F511-41CD-9E4E-6D0C-3157FFB4847F}"/>
                  </a:ext>
                </a:extLst>
              </p:cNvPr>
              <p:cNvSpPr txBox="1"/>
              <p:nvPr/>
            </p:nvSpPr>
            <p:spPr>
              <a:xfrm>
                <a:off x="7669339" y="3933768"/>
                <a:ext cx="216711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0" dirty="0">
                    <a:ea typeface="Cambria Math" panose="02040503050406030204" pitchFamily="18" charset="0"/>
                  </a:rPr>
                  <a:t>operate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th-TH" sz="2000" dirty="0"/>
              </a:p>
            </p:txBody>
          </p:sp>
        </mc:Choice>
        <mc:Fallback xmlns="">
          <p:sp>
            <p:nvSpPr>
              <p:cNvPr id="6144" name="TextBox 6143">
                <a:extLst>
                  <a:ext uri="{FF2B5EF4-FFF2-40B4-BE49-F238E27FC236}">
                    <a16:creationId xmlns:a16="http://schemas.microsoft.com/office/drawing/2014/main" id="{E1F8F511-41CD-9E4E-6D0C-3157FFB484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9339" y="3933768"/>
                <a:ext cx="2167116" cy="400110"/>
              </a:xfrm>
              <a:prstGeom prst="rect">
                <a:avLst/>
              </a:prstGeom>
              <a:blipFill>
                <a:blip r:embed="rId8"/>
                <a:stretch>
                  <a:fillRect l="-2809" t="-24242" r="-562" b="-19697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47" name="Arrow: Notched Right 6146">
            <a:extLst>
              <a:ext uri="{FF2B5EF4-FFF2-40B4-BE49-F238E27FC236}">
                <a16:creationId xmlns:a16="http://schemas.microsoft.com/office/drawing/2014/main" id="{AC36273A-1EA2-744A-EA83-8300B9C7B800}"/>
              </a:ext>
            </a:extLst>
          </p:cNvPr>
          <p:cNvSpPr/>
          <p:nvPr/>
        </p:nvSpPr>
        <p:spPr>
          <a:xfrm>
            <a:off x="8752897" y="4315006"/>
            <a:ext cx="507832" cy="461665"/>
          </a:xfrm>
          <a:prstGeom prst="notch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1" name="Picture 2" descr="The Standard Model of particle physics is brilliant and completely flawed -  ABC News">
            <a:extLst>
              <a:ext uri="{FF2B5EF4-FFF2-40B4-BE49-F238E27FC236}">
                <a16:creationId xmlns:a16="http://schemas.microsoft.com/office/drawing/2014/main" id="{04283ABE-E4F6-597B-0929-F1DEFE9EF7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10" y="3493517"/>
            <a:ext cx="4279508" cy="321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0818345-EDA3-2457-1A42-AC762F026D58}"/>
              </a:ext>
            </a:extLst>
          </p:cNvPr>
          <p:cNvSpPr txBox="1"/>
          <p:nvPr/>
        </p:nvSpPr>
        <p:spPr>
          <a:xfrm rot="21357182">
            <a:off x="191834" y="3137288"/>
            <a:ext cx="31244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b="1" dirty="0">
                <a:solidFill>
                  <a:srgbClr val="FF0000"/>
                </a:solidFill>
              </a:rPr>
              <a:t>Nowadays particle physics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43D6049-E014-3FC9-455D-5F2B0352F890}"/>
              </a:ext>
            </a:extLst>
          </p:cNvPr>
          <p:cNvSpPr/>
          <p:nvPr/>
        </p:nvSpPr>
        <p:spPr>
          <a:xfrm rot="21078949">
            <a:off x="3776147" y="4478106"/>
            <a:ext cx="2167125" cy="589423"/>
          </a:xfrm>
          <a:custGeom>
            <a:avLst/>
            <a:gdLst>
              <a:gd name="connsiteX0" fmla="*/ 0 w 2167125"/>
              <a:gd name="connsiteY0" fmla="*/ 0 h 589423"/>
              <a:gd name="connsiteX1" fmla="*/ 2167125 w 2167125"/>
              <a:gd name="connsiteY1" fmla="*/ 0 h 589423"/>
              <a:gd name="connsiteX2" fmla="*/ 2167125 w 2167125"/>
              <a:gd name="connsiteY2" fmla="*/ 589423 h 589423"/>
              <a:gd name="connsiteX3" fmla="*/ 0 w 2167125"/>
              <a:gd name="connsiteY3" fmla="*/ 589423 h 589423"/>
              <a:gd name="connsiteX4" fmla="*/ 0 w 2167125"/>
              <a:gd name="connsiteY4" fmla="*/ 0 h 589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7125" h="589423" fill="none" extrusionOk="0">
                <a:moveTo>
                  <a:pt x="0" y="0"/>
                </a:moveTo>
                <a:cubicBezTo>
                  <a:pt x="635631" y="-29222"/>
                  <a:pt x="1294501" y="-105265"/>
                  <a:pt x="2167125" y="0"/>
                </a:cubicBezTo>
                <a:cubicBezTo>
                  <a:pt x="2124126" y="176702"/>
                  <a:pt x="2175573" y="441390"/>
                  <a:pt x="2167125" y="589423"/>
                </a:cubicBezTo>
                <a:cubicBezTo>
                  <a:pt x="1211482" y="479047"/>
                  <a:pt x="730152" y="511882"/>
                  <a:pt x="0" y="589423"/>
                </a:cubicBezTo>
                <a:cubicBezTo>
                  <a:pt x="-51641" y="453570"/>
                  <a:pt x="-33898" y="132572"/>
                  <a:pt x="0" y="0"/>
                </a:cubicBezTo>
                <a:close/>
              </a:path>
              <a:path w="2167125" h="589423" stroke="0" extrusionOk="0">
                <a:moveTo>
                  <a:pt x="0" y="0"/>
                </a:moveTo>
                <a:cubicBezTo>
                  <a:pt x="663797" y="-91758"/>
                  <a:pt x="1757533" y="31731"/>
                  <a:pt x="2167125" y="0"/>
                </a:cubicBezTo>
                <a:cubicBezTo>
                  <a:pt x="2158808" y="240595"/>
                  <a:pt x="2122789" y="502189"/>
                  <a:pt x="2167125" y="589423"/>
                </a:cubicBezTo>
                <a:cubicBezTo>
                  <a:pt x="1443224" y="428396"/>
                  <a:pt x="640077" y="480943"/>
                  <a:pt x="0" y="589423"/>
                </a:cubicBezTo>
                <a:cubicBezTo>
                  <a:pt x="-5176" y="382328"/>
                  <a:pt x="12863" y="109324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331252988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U(1) x SU(2) x SU(3)</a:t>
            </a:r>
            <a:endParaRPr lang="th-TH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3B9D6F-CE3E-EACB-FD6F-3B12B510839C}"/>
              </a:ext>
            </a:extLst>
          </p:cNvPr>
          <p:cNvSpPr txBox="1"/>
          <p:nvPr/>
        </p:nvSpPr>
        <p:spPr>
          <a:xfrm>
            <a:off x="10220026" y="3539453"/>
            <a:ext cx="17712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ea typeface="Cambria Math" panose="02040503050406030204" pitchFamily="18" charset="0"/>
              </a:rPr>
              <a:t>seen as a particle</a:t>
            </a:r>
            <a:endParaRPr lang="th-TH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01621E01-8435-D869-B01E-5DC6ACC0162B}"/>
              </a:ext>
            </a:extLst>
          </p:cNvPr>
          <p:cNvCxnSpPr>
            <a:cxnSpLocks/>
          </p:cNvCxnSpPr>
          <p:nvPr/>
        </p:nvCxnSpPr>
        <p:spPr>
          <a:xfrm rot="10800000" flipV="1">
            <a:off x="9928392" y="3708730"/>
            <a:ext cx="351025" cy="208912"/>
          </a:xfrm>
          <a:prstGeom prst="curvedConnector3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5122" name="Picture 2">
            <a:extLst>
              <a:ext uri="{FF2B5EF4-FFF2-40B4-BE49-F238E27FC236}">
                <a16:creationId xmlns:a16="http://schemas.microsoft.com/office/drawing/2014/main" id="{88E1E6F9-9758-14DB-1BFC-2EAD223999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082" y="5199688"/>
            <a:ext cx="1962243" cy="147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3659006-57CF-BA58-149B-9D32DA445CC1}"/>
              </a:ext>
            </a:extLst>
          </p:cNvPr>
          <p:cNvSpPr txBox="1"/>
          <p:nvPr/>
        </p:nvSpPr>
        <p:spPr>
          <a:xfrm>
            <a:off x="8603956" y="5204032"/>
            <a:ext cx="304325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ea typeface="Cambria Math" panose="02040503050406030204" pitchFamily="18" charset="0"/>
              </a:rPr>
              <a:t>Empty space is full of particle/antiparticle creation &amp; </a:t>
            </a:r>
            <a:r>
              <a:rPr lang="en-US" sz="2400" b="1" dirty="0" err="1">
                <a:ea typeface="Cambria Math" panose="02040503050406030204" pitchFamily="18" charset="0"/>
              </a:rPr>
              <a:t>anihilation</a:t>
            </a:r>
            <a:endParaRPr lang="th-TH" sz="2400" b="1" dirty="0"/>
          </a:p>
        </p:txBody>
      </p:sp>
    </p:spTree>
    <p:extLst>
      <p:ext uri="{BB962C8B-B14F-4D97-AF65-F5344CB8AC3E}">
        <p14:creationId xmlns:p14="http://schemas.microsoft.com/office/powerpoint/2010/main" val="1427531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" grpId="0"/>
      <p:bldP spid="6147" grpId="0" animBg="1"/>
      <p:bldP spid="12" grpId="0"/>
      <p:bldP spid="13" grpId="0" animBg="1"/>
      <p:bldP spid="14" grpId="0"/>
      <p:bldP spid="2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51B4038-4EFA-5BC4-566A-5D4BA47E2092}"/>
              </a:ext>
            </a:extLst>
          </p:cNvPr>
          <p:cNvSpPr txBox="1"/>
          <p:nvPr/>
        </p:nvSpPr>
        <p:spPr>
          <a:xfrm>
            <a:off x="827349" y="453349"/>
            <a:ext cx="1058154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References</a:t>
            </a: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33AC8B55-C883-B809-200E-155564C9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8898" y="6331149"/>
            <a:ext cx="521677" cy="365125"/>
          </a:xfrm>
          <a:custGeom>
            <a:avLst/>
            <a:gdLst>
              <a:gd name="connsiteX0" fmla="*/ 0 w 521677"/>
              <a:gd name="connsiteY0" fmla="*/ 0 h 365125"/>
              <a:gd name="connsiteX1" fmla="*/ 521677 w 521677"/>
              <a:gd name="connsiteY1" fmla="*/ 0 h 365125"/>
              <a:gd name="connsiteX2" fmla="*/ 521677 w 521677"/>
              <a:gd name="connsiteY2" fmla="*/ 365125 h 365125"/>
              <a:gd name="connsiteX3" fmla="*/ 0 w 521677"/>
              <a:gd name="connsiteY3" fmla="*/ 365125 h 365125"/>
              <a:gd name="connsiteX4" fmla="*/ 0 w 521677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1677" h="365125" fill="none" extrusionOk="0">
                <a:moveTo>
                  <a:pt x="0" y="0"/>
                </a:moveTo>
                <a:cubicBezTo>
                  <a:pt x="166923" y="45579"/>
                  <a:pt x="261662" y="-39379"/>
                  <a:pt x="521677" y="0"/>
                </a:cubicBezTo>
                <a:cubicBezTo>
                  <a:pt x="492009" y="81840"/>
                  <a:pt x="524015" y="183209"/>
                  <a:pt x="521677" y="365125"/>
                </a:cubicBezTo>
                <a:cubicBezTo>
                  <a:pt x="352559" y="404526"/>
                  <a:pt x="224631" y="333714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521677" h="365125" stroke="0" extrusionOk="0">
                <a:moveTo>
                  <a:pt x="0" y="0"/>
                </a:moveTo>
                <a:cubicBezTo>
                  <a:pt x="256240" y="73"/>
                  <a:pt x="431606" y="36201"/>
                  <a:pt x="521677" y="0"/>
                </a:cubicBezTo>
                <a:cubicBezTo>
                  <a:pt x="526045" y="38488"/>
                  <a:pt x="542617" y="321862"/>
                  <a:pt x="521677" y="365125"/>
                </a:cubicBezTo>
                <a:cubicBezTo>
                  <a:pt x="457543" y="358949"/>
                  <a:pt x="237999" y="411319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36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32A022-45B4-8DA0-C8E6-E5D3EBF24474}"/>
              </a:ext>
            </a:extLst>
          </p:cNvPr>
          <p:cNvSpPr txBox="1"/>
          <p:nvPr/>
        </p:nvSpPr>
        <p:spPr>
          <a:xfrm>
            <a:off x="827349" y="2106554"/>
            <a:ext cx="11317169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125" indent="-365125"/>
            <a:r>
              <a:rPr lang="en-US" sz="2400" dirty="0"/>
              <a:t>[1] J. FRANKLIN, “Classical Field Theory,” Cambridge Univ. Press, United Kingdom (2017), ISBN 9781316995419. </a:t>
            </a:r>
            <a:r>
              <a:rPr lang="en-US" sz="1600" dirty="0"/>
              <a:t>(</a:t>
            </a:r>
            <a:r>
              <a:rPr lang="en-US" sz="1600" i="1" dirty="0"/>
              <a:t>English textbook</a:t>
            </a:r>
            <a:r>
              <a:rPr lang="en-US" sz="1600" dirty="0"/>
              <a:t>)</a:t>
            </a:r>
          </a:p>
          <a:p>
            <a:pPr marL="365125" indent="-365125"/>
            <a:r>
              <a:rPr lang="en-US" sz="2400" dirty="0"/>
              <a:t> </a:t>
            </a:r>
          </a:p>
          <a:p>
            <a:pPr marL="365125" indent="-365125"/>
            <a:r>
              <a:rPr lang="en-US" sz="2400" dirty="0"/>
              <a:t>[2] J. </a:t>
            </a:r>
            <a:r>
              <a:rPr lang="en-US" sz="2400" dirty="0" err="1"/>
              <a:t>Polonyi</a:t>
            </a:r>
            <a:r>
              <a:rPr lang="en-US" sz="2400" dirty="0"/>
              <a:t>, “Lecture Notes on Classical Field Theory,” available [online] at </a:t>
            </a:r>
            <a:r>
              <a:rPr lang="en-US" sz="2400" dirty="0">
                <a:hlinkClick r:id="rId3"/>
              </a:rPr>
              <a:t>https://wigner.hu/~polonyi.janos/cft.pdf</a:t>
            </a:r>
            <a:r>
              <a:rPr lang="en-US" sz="2400" dirty="0"/>
              <a:t> </a:t>
            </a:r>
            <a:r>
              <a:rPr lang="en-US" sz="1600" dirty="0">
                <a:solidFill>
                  <a:prstClr val="black"/>
                </a:solidFill>
              </a:rPr>
              <a:t>(</a:t>
            </a:r>
            <a:r>
              <a:rPr lang="en-US" sz="1600" i="1" dirty="0">
                <a:solidFill>
                  <a:prstClr val="black"/>
                </a:solidFill>
              </a:rPr>
              <a:t>English lecture note</a:t>
            </a:r>
            <a:r>
              <a:rPr lang="en-US" sz="1600" dirty="0">
                <a:solidFill>
                  <a:prstClr val="black"/>
                </a:solidFill>
              </a:rPr>
              <a:t>)</a:t>
            </a:r>
            <a:endParaRPr lang="en-US" sz="2400" dirty="0"/>
          </a:p>
          <a:p>
            <a:pPr marL="365125" indent="-365125"/>
            <a:endParaRPr lang="en-US" sz="2400" dirty="0"/>
          </a:p>
          <a:p>
            <a:pPr marL="365125" indent="-365125"/>
            <a:r>
              <a:rPr lang="en-US" sz="2400" dirty="0"/>
              <a:t>[3] D. Z. Freedman and A. Van </a:t>
            </a:r>
            <a:r>
              <a:rPr lang="en-US" sz="2400" dirty="0" err="1"/>
              <a:t>Proeyen</a:t>
            </a:r>
            <a:r>
              <a:rPr lang="en-US" sz="2400" dirty="0"/>
              <a:t>, `“ </a:t>
            </a:r>
            <a:r>
              <a:rPr lang="en-US" sz="2400"/>
              <a:t>Supergravity,” </a:t>
            </a:r>
            <a:r>
              <a:rPr lang="en-US" sz="2400" dirty="0"/>
              <a:t>Cambridge Univ. Press, 2012, </a:t>
            </a:r>
            <a:br>
              <a:rPr lang="en-US" sz="2400" dirty="0"/>
            </a:br>
            <a:r>
              <a:rPr lang="en-US" sz="2400" dirty="0"/>
              <a:t>ISBN 978-1-139-36806-3, 978-0-521-19401-3 doi:10.1017/CBO9781139026833. </a:t>
            </a:r>
            <a:br>
              <a:rPr lang="en-US" sz="2400" dirty="0"/>
            </a:br>
            <a:r>
              <a:rPr lang="en-US" sz="1600" dirty="0"/>
              <a:t>(</a:t>
            </a:r>
            <a:r>
              <a:rPr lang="en-US" sz="1600" i="1" dirty="0"/>
              <a:t>English textbook</a:t>
            </a:r>
            <a:r>
              <a:rPr lang="en-US" sz="1600" dirty="0"/>
              <a:t>) </a:t>
            </a:r>
            <a:endParaRPr lang="en-US" sz="2400" dirty="0"/>
          </a:p>
          <a:p>
            <a:pPr marL="365125" indent="-365125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152168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DD539D4-1C57-D238-F5F2-DAE186DAD6C5}"/>
              </a:ext>
            </a:extLst>
          </p:cNvPr>
          <p:cNvSpPr/>
          <p:nvPr/>
        </p:nvSpPr>
        <p:spPr>
          <a:xfrm>
            <a:off x="119322" y="1453499"/>
            <a:ext cx="11997060" cy="103517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26" name="Picture 2" descr="5.6 Electric Field Lines – University Physics Volume 2">
            <a:extLst>
              <a:ext uri="{FF2B5EF4-FFF2-40B4-BE49-F238E27FC236}">
                <a16:creationId xmlns:a16="http://schemas.microsoft.com/office/drawing/2014/main" id="{8487A704-0842-33F2-478C-3065E95F32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358" y="2720247"/>
            <a:ext cx="6332941" cy="3804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84BDDB-B158-FB4A-BCAE-7B2E6D4F0B6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1. What is Field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(in Physics)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?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9913" y="6331149"/>
            <a:ext cx="310662" cy="365125"/>
          </a:xfrm>
          <a:custGeom>
            <a:avLst/>
            <a:gdLst>
              <a:gd name="connsiteX0" fmla="*/ 0 w 310662"/>
              <a:gd name="connsiteY0" fmla="*/ 0 h 365125"/>
              <a:gd name="connsiteX1" fmla="*/ 310662 w 310662"/>
              <a:gd name="connsiteY1" fmla="*/ 0 h 365125"/>
              <a:gd name="connsiteX2" fmla="*/ 310662 w 310662"/>
              <a:gd name="connsiteY2" fmla="*/ 365125 h 365125"/>
              <a:gd name="connsiteX3" fmla="*/ 0 w 310662"/>
              <a:gd name="connsiteY3" fmla="*/ 365125 h 365125"/>
              <a:gd name="connsiteX4" fmla="*/ 0 w 31066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62" h="365125" fill="none" extrusionOk="0">
                <a:moveTo>
                  <a:pt x="0" y="0"/>
                </a:moveTo>
                <a:cubicBezTo>
                  <a:pt x="80803" y="-3269"/>
                  <a:pt x="201298" y="-13086"/>
                  <a:pt x="310662" y="0"/>
                </a:cubicBezTo>
                <a:cubicBezTo>
                  <a:pt x="280994" y="81840"/>
                  <a:pt x="313000" y="183209"/>
                  <a:pt x="310662" y="365125"/>
                </a:cubicBezTo>
                <a:cubicBezTo>
                  <a:pt x="168488" y="348572"/>
                  <a:pt x="151750" y="348486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310662" h="365125" stroke="0" extrusionOk="0">
                <a:moveTo>
                  <a:pt x="0" y="0"/>
                </a:moveTo>
                <a:cubicBezTo>
                  <a:pt x="63653" y="-7755"/>
                  <a:pt x="230815" y="-18930"/>
                  <a:pt x="310662" y="0"/>
                </a:cubicBezTo>
                <a:cubicBezTo>
                  <a:pt x="315030" y="38488"/>
                  <a:pt x="331602" y="321862"/>
                  <a:pt x="310662" y="365125"/>
                </a:cubicBezTo>
                <a:cubicBezTo>
                  <a:pt x="245627" y="359759"/>
                  <a:pt x="82415" y="381516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4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8593A8-59AE-99D7-34CF-A98FE6F9888A}"/>
              </a:ext>
            </a:extLst>
          </p:cNvPr>
          <p:cNvSpPr txBox="1"/>
          <p:nvPr/>
        </p:nvSpPr>
        <p:spPr>
          <a:xfrm>
            <a:off x="203310" y="1537752"/>
            <a:ext cx="119130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In physics, a field is a region of space which has a value for some </a:t>
            </a:r>
            <a:r>
              <a:rPr lang="en-US" sz="2400" b="1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physical quantity</a:t>
            </a:r>
            <a:r>
              <a:rPr lang="en-US" sz="24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 assigned to </a:t>
            </a:r>
            <a:r>
              <a:rPr lang="en-US" sz="2400" b="0" i="0" u="sng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each point of the region</a:t>
            </a:r>
            <a:r>
              <a:rPr lang="en-US" sz="24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. </a:t>
            </a:r>
            <a:endParaRPr lang="th-TH" sz="2400" dirty="0"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EB8DB8-66D0-E19E-AE39-1B078BD9BF7A}"/>
              </a:ext>
            </a:extLst>
          </p:cNvPr>
          <p:cNvSpPr txBox="1"/>
          <p:nvPr/>
        </p:nvSpPr>
        <p:spPr>
          <a:xfrm>
            <a:off x="345782" y="2620065"/>
            <a:ext cx="103698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3C4145"/>
                </a:solidFill>
                <a:effectLst/>
                <a:highlight>
                  <a:srgbClr val="FFFFFF"/>
                </a:highlight>
                <a:latin typeface="proxima nova"/>
                <a:cs typeface="+mj-cs"/>
              </a:rPr>
              <a:t>ex. </a:t>
            </a:r>
            <a:endParaRPr lang="th-TH" sz="2000" dirty="0">
              <a:cs typeface="+mj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5E5CEC-66FA-0C91-EFA7-0DD0D4896AD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952" t="24888" r="29662" b="18806"/>
          <a:stretch/>
        </p:blipFill>
        <p:spPr>
          <a:xfrm>
            <a:off x="1200241" y="2666615"/>
            <a:ext cx="4122432" cy="40296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B84FEB0-BBD0-9BB6-4E84-7AFF7D84A741}"/>
                  </a:ext>
                </a:extLst>
              </p:cNvPr>
              <p:cNvSpPr txBox="1"/>
              <p:nvPr/>
            </p:nvSpPr>
            <p:spPr>
              <a:xfrm>
                <a:off x="261425" y="5617862"/>
                <a:ext cx="1727490" cy="907941"/>
              </a:xfrm>
              <a:prstGeom prst="rect">
                <a:avLst/>
              </a:prstGeom>
              <a:noFill/>
              <a:ln w="28575">
                <a:solidFill>
                  <a:srgbClr val="DE504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800" b="1" i="1" u="none" strike="noStrike" baseline="0" dirty="0" smtClean="0">
                              <a:solidFill>
                                <a:srgbClr val="DE504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1" i="1" u="none" strike="noStrike" baseline="0" dirty="0" smtClean="0">
                              <a:solidFill>
                                <a:srgbClr val="DE5041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acc>
                      <m:r>
                        <a:rPr lang="en-US" sz="2800" b="1" i="1" u="none" strike="noStrike" baseline="0" dirty="0" smtClean="0">
                          <a:solidFill>
                            <a:srgbClr val="DE504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1" i="1" u="none" strike="noStrike" baseline="0" dirty="0" smtClean="0">
                              <a:solidFill>
                                <a:srgbClr val="DE504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u="none" strike="noStrike" baseline="0" dirty="0" smtClean="0">
                              <a:solidFill>
                                <a:srgbClr val="DE5041"/>
                              </a:solidFill>
                              <a:latin typeface="Cambria Math" panose="02040503050406030204" pitchFamily="18" charset="0"/>
                            </a:rPr>
                            <m:t>𝒌𝒒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1" i="1" u="none" strike="noStrike" baseline="0" dirty="0" smtClean="0">
                                  <a:solidFill>
                                    <a:srgbClr val="DE504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 u="none" strike="noStrike" baseline="0" dirty="0" smtClean="0">
                                  <a:solidFill>
                                    <a:srgbClr val="DE5041"/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en-US" sz="2800" b="1" i="1" u="none" strike="noStrike" baseline="0" dirty="0" smtClean="0">
                                  <a:solidFill>
                                    <a:srgbClr val="DE504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acc>
                        <m:accPr>
                          <m:chr m:val="̂"/>
                          <m:ctrlPr>
                            <a:rPr lang="en-US" sz="2800" b="1" i="1" u="none" strike="noStrike" baseline="0" dirty="0" smtClean="0">
                              <a:solidFill>
                                <a:srgbClr val="DE504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1" i="1" u="none" strike="noStrike" baseline="0" dirty="0" smtClean="0">
                              <a:solidFill>
                                <a:srgbClr val="DE504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acc>
                    </m:oMath>
                  </m:oMathPara>
                </a14:m>
                <a:endParaRPr lang="th-TH" sz="3200" b="1" dirty="0">
                  <a:solidFill>
                    <a:srgbClr val="DE504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B84FEB0-BBD0-9BB6-4E84-7AFF7D84A7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425" y="5617862"/>
                <a:ext cx="1727490" cy="90794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solidFill>
                  <a:srgbClr val="DE5041"/>
                </a:solidFill>
              </a:ln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B4C1A037-9177-EC74-B51A-A0CEC02FADF8}"/>
              </a:ext>
            </a:extLst>
          </p:cNvPr>
          <p:cNvSpPr txBox="1"/>
          <p:nvPr/>
        </p:nvSpPr>
        <p:spPr>
          <a:xfrm>
            <a:off x="947325" y="2592358"/>
            <a:ext cx="43753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Electric field</a:t>
            </a:r>
            <a:endParaRPr lang="th-TH" sz="32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7849A9D-6753-9679-75E9-A27AE9C048FA}"/>
                  </a:ext>
                </a:extLst>
              </p:cNvPr>
              <p:cNvSpPr txBox="1"/>
              <p:nvPr/>
            </p:nvSpPr>
            <p:spPr>
              <a:xfrm>
                <a:off x="1711847" y="4577011"/>
                <a:ext cx="357478" cy="3755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lang="th-TH" b="1" i="0" strike="noStrike" baseline="0" dirty="0">
                  <a:solidFill>
                    <a:schemeClr val="tx1"/>
                  </a:solidFill>
                  <a:latin typeface="DSNKaMon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7849A9D-6753-9679-75E9-A27AE9C048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1847" y="4577011"/>
                <a:ext cx="357478" cy="37555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729C5C9-56AB-A84C-4968-2BAFF8BA6766}"/>
              </a:ext>
            </a:extLst>
          </p:cNvPr>
          <p:cNvCxnSpPr>
            <a:cxnSpLocks/>
          </p:cNvCxnSpPr>
          <p:nvPr/>
        </p:nvCxnSpPr>
        <p:spPr>
          <a:xfrm flipH="1">
            <a:off x="1376295" y="4751136"/>
            <a:ext cx="51902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24471D5-F736-A34E-429E-AE08846E6154}"/>
              </a:ext>
            </a:extLst>
          </p:cNvPr>
          <p:cNvCxnSpPr>
            <a:cxnSpLocks/>
          </p:cNvCxnSpPr>
          <p:nvPr/>
        </p:nvCxnSpPr>
        <p:spPr>
          <a:xfrm flipH="1">
            <a:off x="1890586" y="4751136"/>
            <a:ext cx="1370871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26E03A7-1D15-4994-CB75-AA227D09558D}"/>
                  </a:ext>
                </a:extLst>
              </p:cNvPr>
              <p:cNvSpPr txBox="1"/>
              <p:nvPr/>
            </p:nvSpPr>
            <p:spPr>
              <a:xfrm>
                <a:off x="886830" y="4779244"/>
                <a:ext cx="626012" cy="5064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acc>
                      <m:r>
                        <a:rPr lang="en-US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US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1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acc>
                      <m:r>
                        <a:rPr lang="en-US" sz="2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th-TH" sz="2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26E03A7-1D15-4994-CB75-AA227D0955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830" y="4779244"/>
                <a:ext cx="626012" cy="506421"/>
              </a:xfrm>
              <a:prstGeom prst="rect">
                <a:avLst/>
              </a:prstGeom>
              <a:blipFill>
                <a:blip r:embed="rId8"/>
                <a:stretch>
                  <a:fillRect l="-1942" r="-36893" b="-9639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1918271-4284-89FF-5A90-072A3024C3F7}"/>
                  </a:ext>
                </a:extLst>
              </p:cNvPr>
              <p:cNvSpPr txBox="1"/>
              <p:nvPr/>
            </p:nvSpPr>
            <p:spPr>
              <a:xfrm>
                <a:off x="1895324" y="4463992"/>
                <a:ext cx="62601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acc>
                    </m:oMath>
                  </m:oMathPara>
                </a14:m>
                <a:endParaRPr lang="th-TH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1918271-4284-89FF-5A90-072A3024C3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5324" y="4463992"/>
                <a:ext cx="626012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D7D6C269-CF9C-E4BF-268A-E91FA5D08138}"/>
              </a:ext>
            </a:extLst>
          </p:cNvPr>
          <p:cNvSpPr txBox="1"/>
          <p:nvPr/>
        </p:nvSpPr>
        <p:spPr>
          <a:xfrm rot="20902401">
            <a:off x="10053110" y="5584959"/>
            <a:ext cx="16584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vector field</a:t>
            </a:r>
            <a:endParaRPr lang="th-TH" sz="32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40E2B92-4811-66BA-8EA9-62BDC8BA05F4}"/>
                  </a:ext>
                </a:extLst>
              </p:cNvPr>
              <p:cNvSpPr txBox="1"/>
              <p:nvPr/>
            </p:nvSpPr>
            <p:spPr>
              <a:xfrm>
                <a:off x="326138" y="6534824"/>
                <a:ext cx="1882490" cy="2928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𝟗</m:t>
                          </m:r>
                        </m:sup>
                      </m:sSup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𝑵</m:t>
                      </m:r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𝒎</m:t>
                          </m:r>
                        </m:e>
                        <m:sup/>
                      </m:sSup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𝑪</m:t>
                          </m:r>
                        </m:e>
                        <m:sup>
                          <m: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th-TH" sz="1600" b="1" i="0" strike="noStrike" baseline="0" dirty="0">
                  <a:solidFill>
                    <a:schemeClr val="tx1"/>
                  </a:solidFill>
                  <a:latin typeface="DSNKaMon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40E2B92-4811-66BA-8EA9-62BDC8BA05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138" y="6534824"/>
                <a:ext cx="1882490" cy="29283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682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750"/>
                            </p:stCondLst>
                            <p:childTnLst>
                              <p:par>
                                <p:cTn id="7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5" grpId="0"/>
      <p:bldP spid="3" grpId="0"/>
      <p:bldP spid="9" grpId="0" animBg="1"/>
      <p:bldP spid="11" grpId="0"/>
      <p:bldP spid="12" grpId="0"/>
      <p:bldP spid="21" grpId="0"/>
      <p:bldP spid="22" grpId="0"/>
      <p:bldP spid="16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84BDDB-B158-FB4A-BCAE-7B2E6D4F0B6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1. What is Field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(in Physics)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?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9913" y="6331149"/>
            <a:ext cx="310662" cy="365125"/>
          </a:xfrm>
          <a:custGeom>
            <a:avLst/>
            <a:gdLst>
              <a:gd name="connsiteX0" fmla="*/ 0 w 310662"/>
              <a:gd name="connsiteY0" fmla="*/ 0 h 365125"/>
              <a:gd name="connsiteX1" fmla="*/ 310662 w 310662"/>
              <a:gd name="connsiteY1" fmla="*/ 0 h 365125"/>
              <a:gd name="connsiteX2" fmla="*/ 310662 w 310662"/>
              <a:gd name="connsiteY2" fmla="*/ 365125 h 365125"/>
              <a:gd name="connsiteX3" fmla="*/ 0 w 310662"/>
              <a:gd name="connsiteY3" fmla="*/ 365125 h 365125"/>
              <a:gd name="connsiteX4" fmla="*/ 0 w 31066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62" h="365125" fill="none" extrusionOk="0">
                <a:moveTo>
                  <a:pt x="0" y="0"/>
                </a:moveTo>
                <a:cubicBezTo>
                  <a:pt x="80803" y="-3269"/>
                  <a:pt x="201298" y="-13086"/>
                  <a:pt x="310662" y="0"/>
                </a:cubicBezTo>
                <a:cubicBezTo>
                  <a:pt x="280994" y="81840"/>
                  <a:pt x="313000" y="183209"/>
                  <a:pt x="310662" y="365125"/>
                </a:cubicBezTo>
                <a:cubicBezTo>
                  <a:pt x="168488" y="348572"/>
                  <a:pt x="151750" y="348486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310662" h="365125" stroke="0" extrusionOk="0">
                <a:moveTo>
                  <a:pt x="0" y="0"/>
                </a:moveTo>
                <a:cubicBezTo>
                  <a:pt x="63653" y="-7755"/>
                  <a:pt x="230815" y="-18930"/>
                  <a:pt x="310662" y="0"/>
                </a:cubicBezTo>
                <a:cubicBezTo>
                  <a:pt x="315030" y="38488"/>
                  <a:pt x="331602" y="321862"/>
                  <a:pt x="310662" y="365125"/>
                </a:cubicBezTo>
                <a:cubicBezTo>
                  <a:pt x="245627" y="359759"/>
                  <a:pt x="82415" y="381516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5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pic>
        <p:nvPicPr>
          <p:cNvPr id="2050" name="Picture 2" descr="electromagnetism - What would be the shape of the magnetic field around a  current carrying wire made up from iron? - Physics Stack Exchange">
            <a:extLst>
              <a:ext uri="{FF2B5EF4-FFF2-40B4-BE49-F238E27FC236}">
                <a16:creationId xmlns:a16="http://schemas.microsoft.com/office/drawing/2014/main" id="{A32B35FD-54D4-C844-E39B-1932D92A63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2"/>
          <a:stretch/>
        </p:blipFill>
        <p:spPr bwMode="auto">
          <a:xfrm>
            <a:off x="2171114" y="3386415"/>
            <a:ext cx="3048000" cy="269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The Beginner Programmer: Biot-Savart law: magnetic field of a straight wire">
            <a:extLst>
              <a:ext uri="{FF2B5EF4-FFF2-40B4-BE49-F238E27FC236}">
                <a16:creationId xmlns:a16="http://schemas.microsoft.com/office/drawing/2014/main" id="{99C5829A-EE60-3B15-2FDB-F1DED9EF1C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8" t="7302" r="10547" b="6942"/>
          <a:stretch/>
        </p:blipFill>
        <p:spPr bwMode="auto">
          <a:xfrm>
            <a:off x="5633215" y="2661233"/>
            <a:ext cx="4962926" cy="411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790B501-4598-36DB-80B1-C16CEB13C042}"/>
                  </a:ext>
                </a:extLst>
              </p:cNvPr>
              <p:cNvSpPr txBox="1"/>
              <p:nvPr/>
            </p:nvSpPr>
            <p:spPr>
              <a:xfrm>
                <a:off x="450937" y="5422579"/>
                <a:ext cx="1631442" cy="78380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𝑩</m:t>
                      </m:r>
                      <m:r>
                        <a:rPr lang="en-US" sz="2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H SarabunPSK" panose="020B0500040200020003" pitchFamily="34" charset="-34"/>
                        </a:rPr>
                        <m:t>=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𝒌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𝒎</m:t>
                          </m:r>
                        </m:sub>
                      </m:sSub>
                      <m:f>
                        <m:fPr>
                          <m:ctrlP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𝑰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H SarabunPSK" panose="020B0500040200020003" pitchFamily="34" charset="-34"/>
                            </a:rPr>
                            <m:t>𝒅</m:t>
                          </m:r>
                        </m:den>
                      </m:f>
                    </m:oMath>
                  </m:oMathPara>
                </a14:m>
                <a:endParaRPr lang="th-TH" sz="2400" b="1" dirty="0">
                  <a:solidFill>
                    <a:schemeClr val="bg1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790B501-4598-36DB-80B1-C16CEB13C0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937" y="5422579"/>
                <a:ext cx="1631442" cy="78380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2A85098-621B-C041-1C34-29B31CE742BF}"/>
                  </a:ext>
                </a:extLst>
              </p:cNvPr>
              <p:cNvSpPr txBox="1"/>
              <p:nvPr/>
            </p:nvSpPr>
            <p:spPr>
              <a:xfrm>
                <a:off x="382410" y="6267537"/>
                <a:ext cx="1699970" cy="2811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𝒌</m:t>
                          </m:r>
                        </m:e>
                        <m:sub>
                          <m: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𝑵</m:t>
                      </m:r>
                      <m:r>
                        <a:rPr lang="en-US" sz="1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</m:e>
                        <m:sup>
                          <m: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th-TH" sz="1600" b="1" i="0" strike="noStrike" baseline="0" dirty="0">
                  <a:solidFill>
                    <a:schemeClr val="tx1"/>
                  </a:solidFill>
                  <a:latin typeface="DSNKaMon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2A85098-621B-C041-1C34-29B31CE742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410" y="6267537"/>
                <a:ext cx="1699970" cy="281167"/>
              </a:xfrm>
              <a:prstGeom prst="rect">
                <a:avLst/>
              </a:prstGeom>
              <a:blipFill>
                <a:blip r:embed="rId6"/>
                <a:stretch>
                  <a:fillRect b="-2174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6BCAC9D-5EFA-8551-CFDC-9955C22666BB}"/>
              </a:ext>
            </a:extLst>
          </p:cNvPr>
          <p:cNvCxnSpPr>
            <a:cxnSpLocks/>
          </p:cNvCxnSpPr>
          <p:nvPr/>
        </p:nvCxnSpPr>
        <p:spPr>
          <a:xfrm flipH="1">
            <a:off x="2529191" y="4843587"/>
            <a:ext cx="101560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A54E33E-485B-0E04-65C0-8ED203896ACF}"/>
                  </a:ext>
                </a:extLst>
              </p:cNvPr>
              <p:cNvSpPr txBox="1"/>
              <p:nvPr/>
            </p:nvSpPr>
            <p:spPr>
              <a:xfrm>
                <a:off x="2683820" y="4557321"/>
                <a:ext cx="626012" cy="4104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e>
                      </m:acc>
                    </m:oMath>
                  </m:oMathPara>
                </a14:m>
                <a:endParaRPr lang="th-TH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A54E33E-485B-0E04-65C0-8ED203896A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3820" y="4557321"/>
                <a:ext cx="626012" cy="41049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C4C45C1-AF37-B3FE-5D7F-BFA104ABAF30}"/>
              </a:ext>
            </a:extLst>
          </p:cNvPr>
          <p:cNvSpPr/>
          <p:nvPr/>
        </p:nvSpPr>
        <p:spPr>
          <a:xfrm>
            <a:off x="119322" y="1453499"/>
            <a:ext cx="11997060" cy="103517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2095D-37A0-8510-13B2-422867B53D5F}"/>
              </a:ext>
            </a:extLst>
          </p:cNvPr>
          <p:cNvSpPr txBox="1"/>
          <p:nvPr/>
        </p:nvSpPr>
        <p:spPr>
          <a:xfrm>
            <a:off x="203310" y="1537752"/>
            <a:ext cx="119130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In physics, a field is a region of space which has a value for some </a:t>
            </a:r>
            <a:r>
              <a:rPr lang="en-US" sz="2400" b="1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physical quantity</a:t>
            </a:r>
            <a:r>
              <a:rPr lang="en-US" sz="24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 assigned to </a:t>
            </a:r>
            <a:r>
              <a:rPr lang="en-US" sz="2400" b="0" i="0" u="sng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each point of the region</a:t>
            </a:r>
            <a:r>
              <a:rPr lang="en-US" sz="24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. </a:t>
            </a:r>
            <a:endParaRPr lang="th-TH" sz="2400" dirty="0">
              <a:cs typeface="+mj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78AE4F-D27A-5068-EC68-CFF854E3D258}"/>
              </a:ext>
            </a:extLst>
          </p:cNvPr>
          <p:cNvSpPr txBox="1"/>
          <p:nvPr/>
        </p:nvSpPr>
        <p:spPr>
          <a:xfrm>
            <a:off x="345782" y="2620065"/>
            <a:ext cx="103698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3C4145"/>
                </a:solidFill>
                <a:effectLst/>
                <a:highlight>
                  <a:srgbClr val="FFFFFF"/>
                </a:highlight>
                <a:latin typeface="proxima nova"/>
                <a:cs typeface="+mj-cs"/>
              </a:rPr>
              <a:t>ex. </a:t>
            </a:r>
            <a:endParaRPr lang="th-TH" sz="2000" dirty="0">
              <a:cs typeface="+mj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662176-F26D-2952-4B97-EC976FCDF4FB}"/>
              </a:ext>
            </a:extLst>
          </p:cNvPr>
          <p:cNvSpPr txBox="1"/>
          <p:nvPr/>
        </p:nvSpPr>
        <p:spPr>
          <a:xfrm>
            <a:off x="947325" y="2592358"/>
            <a:ext cx="43753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Magnetic field</a:t>
            </a:r>
            <a:endParaRPr lang="th-TH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593815-722B-4155-EAD3-4E8297BABE51}"/>
              </a:ext>
            </a:extLst>
          </p:cNvPr>
          <p:cNvSpPr txBox="1"/>
          <p:nvPr/>
        </p:nvSpPr>
        <p:spPr>
          <a:xfrm rot="20902401">
            <a:off x="10053110" y="5584959"/>
            <a:ext cx="16584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vector field</a:t>
            </a:r>
            <a:endParaRPr lang="th-TH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862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18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84BDDB-B158-FB4A-BCAE-7B2E6D4F0B6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1. What is Field </a:t>
            </a: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(in Physics)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?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9913" y="6331149"/>
            <a:ext cx="310662" cy="365125"/>
          </a:xfrm>
          <a:custGeom>
            <a:avLst/>
            <a:gdLst>
              <a:gd name="connsiteX0" fmla="*/ 0 w 310662"/>
              <a:gd name="connsiteY0" fmla="*/ 0 h 365125"/>
              <a:gd name="connsiteX1" fmla="*/ 310662 w 310662"/>
              <a:gd name="connsiteY1" fmla="*/ 0 h 365125"/>
              <a:gd name="connsiteX2" fmla="*/ 310662 w 310662"/>
              <a:gd name="connsiteY2" fmla="*/ 365125 h 365125"/>
              <a:gd name="connsiteX3" fmla="*/ 0 w 310662"/>
              <a:gd name="connsiteY3" fmla="*/ 365125 h 365125"/>
              <a:gd name="connsiteX4" fmla="*/ 0 w 31066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62" h="365125" fill="none" extrusionOk="0">
                <a:moveTo>
                  <a:pt x="0" y="0"/>
                </a:moveTo>
                <a:cubicBezTo>
                  <a:pt x="80803" y="-3269"/>
                  <a:pt x="201298" y="-13086"/>
                  <a:pt x="310662" y="0"/>
                </a:cubicBezTo>
                <a:cubicBezTo>
                  <a:pt x="280994" y="81840"/>
                  <a:pt x="313000" y="183209"/>
                  <a:pt x="310662" y="365125"/>
                </a:cubicBezTo>
                <a:cubicBezTo>
                  <a:pt x="168488" y="348572"/>
                  <a:pt x="151750" y="348486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310662" h="365125" stroke="0" extrusionOk="0">
                <a:moveTo>
                  <a:pt x="0" y="0"/>
                </a:moveTo>
                <a:cubicBezTo>
                  <a:pt x="63653" y="-7755"/>
                  <a:pt x="230815" y="-18930"/>
                  <a:pt x="310662" y="0"/>
                </a:cubicBezTo>
                <a:cubicBezTo>
                  <a:pt x="315030" y="38488"/>
                  <a:pt x="331602" y="321862"/>
                  <a:pt x="310662" y="365125"/>
                </a:cubicBezTo>
                <a:cubicBezTo>
                  <a:pt x="245627" y="359759"/>
                  <a:pt x="82415" y="381516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6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EB8DB8-66D0-E19E-AE39-1B078BD9BF7A}"/>
              </a:ext>
            </a:extLst>
          </p:cNvPr>
          <p:cNvSpPr txBox="1"/>
          <p:nvPr/>
        </p:nvSpPr>
        <p:spPr>
          <a:xfrm>
            <a:off x="382409" y="2677527"/>
            <a:ext cx="103698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3C4145"/>
                </a:solidFill>
                <a:effectLst/>
                <a:highlight>
                  <a:srgbClr val="FFFFFF"/>
                </a:highlight>
                <a:latin typeface="proxima nova"/>
                <a:cs typeface="+mj-cs"/>
              </a:rPr>
              <a:t>ex. </a:t>
            </a:r>
            <a:endParaRPr lang="th-TH" sz="2000" dirty="0">
              <a:cs typeface="+mj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C1A037-9177-EC74-B51A-A0CEC02FADF8}"/>
              </a:ext>
            </a:extLst>
          </p:cNvPr>
          <p:cNvSpPr txBox="1"/>
          <p:nvPr/>
        </p:nvSpPr>
        <p:spPr>
          <a:xfrm>
            <a:off x="888711" y="2629393"/>
            <a:ext cx="29353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</a:rPr>
              <a:t>mountain height</a:t>
            </a:r>
            <a:endParaRPr lang="th-TH" sz="3200" b="1" dirty="0">
              <a:solidFill>
                <a:srgbClr val="00B05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D77A13-5251-ECC0-5B20-E4035F938C72}"/>
              </a:ext>
            </a:extLst>
          </p:cNvPr>
          <p:cNvSpPr txBox="1"/>
          <p:nvPr/>
        </p:nvSpPr>
        <p:spPr>
          <a:xfrm rot="20902401">
            <a:off x="10053110" y="5584959"/>
            <a:ext cx="16584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scalar field</a:t>
            </a:r>
            <a:endParaRPr lang="th-TH" sz="3200" b="1" dirty="0">
              <a:solidFill>
                <a:srgbClr val="00B050"/>
              </a:solidFill>
            </a:endParaRPr>
          </a:p>
        </p:txBody>
      </p:sp>
      <p:pic>
        <p:nvPicPr>
          <p:cNvPr id="3074" name="Picture 2" descr="Do contour lines meet? - Quora">
            <a:extLst>
              <a:ext uri="{FF2B5EF4-FFF2-40B4-BE49-F238E27FC236}">
                <a16:creationId xmlns:a16="http://schemas.microsoft.com/office/drawing/2014/main" id="{E88E57E1-3240-37FB-0256-910519278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607" y="3386415"/>
            <a:ext cx="399097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1060C7B-4E34-394B-FE55-6DFEDA099D8F}"/>
                  </a:ext>
                </a:extLst>
              </p:cNvPr>
              <p:cNvSpPr txBox="1"/>
              <p:nvPr/>
            </p:nvSpPr>
            <p:spPr>
              <a:xfrm>
                <a:off x="382409" y="5739477"/>
                <a:ext cx="2501469" cy="523220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u="none" strike="noStrike" baseline="0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en-US" sz="2800" b="1" i="1" u="none" strike="noStrike" baseline="0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1" u="none" strike="noStrike" baseline="0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𝒉</m:t>
                      </m:r>
                      <m:d>
                        <m:dPr>
                          <m:ctrlPr>
                            <a:rPr lang="en-US" sz="2800" b="1" i="1" u="none" strike="noStrike" baseline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u="none" strike="noStrike" baseline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sz="2800" b="1" i="1" u="none" strike="noStrike" baseline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1" i="1" u="none" strike="noStrike" baseline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n-US" sz="2800" b="1" i="1" u="none" strike="noStrike" baseline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1" i="1" u="none" strike="noStrike" baseline="0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e>
                      </m:d>
                    </m:oMath>
                  </m:oMathPara>
                </a14:m>
                <a:endParaRPr lang="th-TH" sz="32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1060C7B-4E34-394B-FE55-6DFEDA099D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409" y="5739477"/>
                <a:ext cx="2501469" cy="523220"/>
              </a:xfrm>
              <a:prstGeom prst="rect">
                <a:avLst/>
              </a:prstGeom>
              <a:blipFill>
                <a:blip r:embed="rId5"/>
                <a:stretch>
                  <a:fillRect b="-1111"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457065D0-D852-F27C-3BD1-E5E272FDEF12}"/>
              </a:ext>
            </a:extLst>
          </p:cNvPr>
          <p:cNvSpPr txBox="1"/>
          <p:nvPr/>
        </p:nvSpPr>
        <p:spPr>
          <a:xfrm rot="20902401">
            <a:off x="4343297" y="5584958"/>
            <a:ext cx="16584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scalar field</a:t>
            </a:r>
            <a:endParaRPr lang="th-TH" sz="3200" b="1" dirty="0">
              <a:solidFill>
                <a:srgbClr val="00B050"/>
              </a:solidFill>
            </a:endParaRPr>
          </a:p>
        </p:txBody>
      </p:sp>
      <p:pic>
        <p:nvPicPr>
          <p:cNvPr id="3076" name="Picture 4" descr="Climatological Center">
            <a:extLst>
              <a:ext uri="{FF2B5EF4-FFF2-40B4-BE49-F238E27FC236}">
                <a16:creationId xmlns:a16="http://schemas.microsoft.com/office/drawing/2014/main" id="{4AEA8CB2-1176-4BF1-EEBE-28E4D9500F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488" y="2935809"/>
            <a:ext cx="2213452" cy="3841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35D0A59-4DDC-852E-FC1D-28AF3EF94EAC}"/>
              </a:ext>
            </a:extLst>
          </p:cNvPr>
          <p:cNvSpPr txBox="1"/>
          <p:nvPr/>
        </p:nvSpPr>
        <p:spPr>
          <a:xfrm>
            <a:off x="6284874" y="2490893"/>
            <a:ext cx="25396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3C4145"/>
                </a:solidFill>
                <a:effectLst/>
                <a:highlight>
                  <a:srgbClr val="FFFFFF"/>
                </a:highlight>
                <a:latin typeface="proxima nova"/>
                <a:cs typeface="+mj-cs"/>
              </a:rPr>
              <a:t>ex. </a:t>
            </a:r>
            <a:endParaRPr lang="th-TH" sz="2000" dirty="0">
              <a:cs typeface="+mj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1025DA-E9B3-F9F2-4093-C679B7C1A9C2}"/>
              </a:ext>
            </a:extLst>
          </p:cNvPr>
          <p:cNvSpPr txBox="1"/>
          <p:nvPr/>
        </p:nvSpPr>
        <p:spPr>
          <a:xfrm>
            <a:off x="6794499" y="2433783"/>
            <a:ext cx="31691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</a:rPr>
              <a:t>temperature map</a:t>
            </a:r>
            <a:endParaRPr lang="th-TH" sz="2800" b="1" dirty="0">
              <a:solidFill>
                <a:srgbClr val="00B05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79379F2-B10F-63C0-C8C2-024B12468E67}"/>
              </a:ext>
            </a:extLst>
          </p:cNvPr>
          <p:cNvSpPr/>
          <p:nvPr/>
        </p:nvSpPr>
        <p:spPr>
          <a:xfrm>
            <a:off x="119322" y="1453499"/>
            <a:ext cx="11997060" cy="103517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A498FE-0A1E-0D30-3E71-0CC09A1BF5BF}"/>
              </a:ext>
            </a:extLst>
          </p:cNvPr>
          <p:cNvSpPr txBox="1"/>
          <p:nvPr/>
        </p:nvSpPr>
        <p:spPr>
          <a:xfrm>
            <a:off x="203310" y="1537752"/>
            <a:ext cx="119130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In physics, a field is a region of space which has a value for some </a:t>
            </a:r>
            <a:r>
              <a:rPr lang="en-US" sz="2400" b="1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physical quantity</a:t>
            </a:r>
            <a:r>
              <a:rPr lang="en-US" sz="24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 assigned to </a:t>
            </a:r>
            <a:r>
              <a:rPr lang="en-US" sz="2400" b="0" i="0" u="sng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each point of the region</a:t>
            </a:r>
            <a:r>
              <a:rPr lang="en-US" sz="24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. </a:t>
            </a:r>
            <a:endParaRPr lang="th-TH" sz="24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2704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3" grpId="0"/>
      <p:bldP spid="8" grpId="0" animBg="1"/>
      <p:bldP spid="9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9913" y="6331149"/>
            <a:ext cx="310662" cy="365125"/>
          </a:xfrm>
          <a:custGeom>
            <a:avLst/>
            <a:gdLst>
              <a:gd name="connsiteX0" fmla="*/ 0 w 310662"/>
              <a:gd name="connsiteY0" fmla="*/ 0 h 365125"/>
              <a:gd name="connsiteX1" fmla="*/ 310662 w 310662"/>
              <a:gd name="connsiteY1" fmla="*/ 0 h 365125"/>
              <a:gd name="connsiteX2" fmla="*/ 310662 w 310662"/>
              <a:gd name="connsiteY2" fmla="*/ 365125 h 365125"/>
              <a:gd name="connsiteX3" fmla="*/ 0 w 310662"/>
              <a:gd name="connsiteY3" fmla="*/ 365125 h 365125"/>
              <a:gd name="connsiteX4" fmla="*/ 0 w 31066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62" h="365125" fill="none" extrusionOk="0">
                <a:moveTo>
                  <a:pt x="0" y="0"/>
                </a:moveTo>
                <a:cubicBezTo>
                  <a:pt x="80803" y="-3269"/>
                  <a:pt x="201298" y="-13086"/>
                  <a:pt x="310662" y="0"/>
                </a:cubicBezTo>
                <a:cubicBezTo>
                  <a:pt x="280994" y="81840"/>
                  <a:pt x="313000" y="183209"/>
                  <a:pt x="310662" y="365125"/>
                </a:cubicBezTo>
                <a:cubicBezTo>
                  <a:pt x="168488" y="348572"/>
                  <a:pt x="151750" y="348486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310662" h="365125" stroke="0" extrusionOk="0">
                <a:moveTo>
                  <a:pt x="0" y="0"/>
                </a:moveTo>
                <a:cubicBezTo>
                  <a:pt x="63653" y="-7755"/>
                  <a:pt x="230815" y="-18930"/>
                  <a:pt x="310662" y="0"/>
                </a:cubicBezTo>
                <a:cubicBezTo>
                  <a:pt x="315030" y="38488"/>
                  <a:pt x="331602" y="321862"/>
                  <a:pt x="310662" y="365125"/>
                </a:cubicBezTo>
                <a:cubicBezTo>
                  <a:pt x="245627" y="359759"/>
                  <a:pt x="82415" y="381516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7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BE5B509-4E4D-C9FC-F1B3-4E957B67E9E9}"/>
                  </a:ext>
                </a:extLst>
              </p:cNvPr>
              <p:cNvSpPr txBox="1"/>
              <p:nvPr/>
            </p:nvSpPr>
            <p:spPr>
              <a:xfrm>
                <a:off x="911087" y="2625707"/>
                <a:ext cx="997730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FF0000"/>
                    </a:solidFill>
                  </a:rPr>
                  <a:t>vector field:	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</m:d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36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2800" b="1" u="sng" dirty="0">
                    <a:solidFill>
                      <a:srgbClr val="FF0000"/>
                    </a:solidFill>
                  </a:rPr>
                  <a:t>vector</a:t>
                </a:r>
                <a:r>
                  <a:rPr lang="en-US" sz="2800" b="1" dirty="0">
                    <a:solidFill>
                      <a:srgbClr val="FF0000"/>
                    </a:solidFill>
                  </a:rPr>
                  <a:t> quantity at each point</a:t>
                </a:r>
                <a:endParaRPr lang="th-TH" sz="3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BE5B509-4E4D-C9FC-F1B3-4E957B67E9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087" y="2625707"/>
                <a:ext cx="9977307" cy="646331"/>
              </a:xfrm>
              <a:prstGeom prst="rect">
                <a:avLst/>
              </a:prstGeom>
              <a:blipFill>
                <a:blip r:embed="rId3"/>
                <a:stretch>
                  <a:fillRect b="-1981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8F854F8-5417-7D2C-156D-72DE07FEB134}"/>
                  </a:ext>
                </a:extLst>
              </p:cNvPr>
              <p:cNvSpPr txBox="1"/>
              <p:nvPr/>
            </p:nvSpPr>
            <p:spPr>
              <a:xfrm>
                <a:off x="906424" y="3147626"/>
                <a:ext cx="997730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00B050"/>
                    </a:solidFill>
                  </a:rPr>
                  <a:t>scalar field:	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</m:d>
                    <m:r>
                      <a:rPr lang="en-US" sz="28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3600" b="1" dirty="0">
                    <a:solidFill>
                      <a:srgbClr val="00B050"/>
                    </a:solidFill>
                  </a:rPr>
                  <a:t> </a:t>
                </a:r>
                <a:r>
                  <a:rPr lang="en-US" sz="2800" b="1" u="sng" dirty="0">
                    <a:solidFill>
                      <a:srgbClr val="00B050"/>
                    </a:solidFill>
                  </a:rPr>
                  <a:t>scalar</a:t>
                </a:r>
                <a:r>
                  <a:rPr lang="en-US" sz="2800" b="1" dirty="0">
                    <a:solidFill>
                      <a:srgbClr val="00B050"/>
                    </a:solidFill>
                  </a:rPr>
                  <a:t> quantity at each point</a:t>
                </a:r>
                <a:endParaRPr lang="th-TH" sz="36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8F854F8-5417-7D2C-156D-72DE07FEB1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424" y="3147626"/>
                <a:ext cx="9977307" cy="646331"/>
              </a:xfrm>
              <a:prstGeom prst="rect">
                <a:avLst/>
              </a:prstGeom>
              <a:blipFill>
                <a:blip r:embed="rId4"/>
                <a:stretch>
                  <a:fillRect b="-1981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3FF1714-9359-FA58-4892-C80FA9C9E3A2}"/>
                  </a:ext>
                </a:extLst>
              </p:cNvPr>
              <p:cNvSpPr txBox="1"/>
              <p:nvPr/>
            </p:nvSpPr>
            <p:spPr>
              <a:xfrm>
                <a:off x="906423" y="3647598"/>
                <a:ext cx="997730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4F2A74"/>
                    </a:solidFill>
                  </a:rPr>
                  <a:t>tensor field:	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800" b="1" i="1" smtClean="0">
                            <a:solidFill>
                              <a:srgbClr val="4F2A74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rgbClr val="4F2A74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800" b="1" i="1" smtClean="0">
                            <a:solidFill>
                              <a:srgbClr val="4F2A74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 smtClean="0">
                            <a:solidFill>
                              <a:srgbClr val="4F2A74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2800" b="1" i="1" smtClean="0">
                            <a:solidFill>
                              <a:srgbClr val="4F2A74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 smtClean="0">
                            <a:solidFill>
                              <a:srgbClr val="4F2A74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sz="2800" b="1" i="1" smtClean="0">
                            <a:solidFill>
                              <a:srgbClr val="4F2A74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 smtClean="0">
                            <a:solidFill>
                              <a:srgbClr val="4F2A74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</m:d>
                    <m:r>
                      <a:rPr lang="en-US" sz="2800" b="1" i="1" smtClean="0">
                        <a:solidFill>
                          <a:srgbClr val="4F2A74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3600" b="1" dirty="0">
                    <a:solidFill>
                      <a:srgbClr val="4F2A74"/>
                    </a:solidFill>
                  </a:rPr>
                  <a:t> </a:t>
                </a:r>
                <a:r>
                  <a:rPr lang="en-US" sz="2800" b="1" u="sng" dirty="0">
                    <a:solidFill>
                      <a:srgbClr val="4F2A74"/>
                    </a:solidFill>
                  </a:rPr>
                  <a:t>tensor</a:t>
                </a:r>
                <a:r>
                  <a:rPr lang="en-US" sz="2800" b="1" dirty="0">
                    <a:solidFill>
                      <a:srgbClr val="4F2A74"/>
                    </a:solidFill>
                  </a:rPr>
                  <a:t> quantity at each point</a:t>
                </a:r>
                <a:endParaRPr lang="th-TH" sz="3600" b="1" dirty="0">
                  <a:solidFill>
                    <a:srgbClr val="4F2A74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3FF1714-9359-FA58-4892-C80FA9C9E3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423" y="3647598"/>
                <a:ext cx="9977307" cy="646331"/>
              </a:xfrm>
              <a:prstGeom prst="rect">
                <a:avLst/>
              </a:prstGeom>
              <a:blipFill>
                <a:blip r:embed="rId5"/>
                <a:stretch>
                  <a:fillRect b="-1981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4B136390-B0CD-36A7-89D2-CC2E9284F1ED}"/>
              </a:ext>
            </a:extLst>
          </p:cNvPr>
          <p:cNvSpPr txBox="1"/>
          <p:nvPr/>
        </p:nvSpPr>
        <p:spPr>
          <a:xfrm>
            <a:off x="2064493" y="4301464"/>
            <a:ext cx="16071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3C4145"/>
                </a:solidFill>
                <a:effectLst/>
                <a:highlight>
                  <a:srgbClr val="FFFFFF"/>
                </a:highlight>
                <a:latin typeface="proxima nova"/>
                <a:cs typeface="+mj-cs"/>
              </a:rPr>
              <a:t>ex. </a:t>
            </a:r>
            <a:endParaRPr lang="th-TH" sz="2000" dirty="0"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BD2BD8D-3DE5-D282-E998-DDC663C3DDD1}"/>
                  </a:ext>
                </a:extLst>
              </p:cNvPr>
              <p:cNvSpPr txBox="1"/>
              <p:nvPr/>
            </p:nvSpPr>
            <p:spPr>
              <a:xfrm>
                <a:off x="2629409" y="4216295"/>
                <a:ext cx="5164093" cy="4916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b="1" dirty="0">
                    <a:solidFill>
                      <a:srgbClr val="4F2A74"/>
                    </a:solidFill>
                  </a:rPr>
                  <a:t>spacetime metric tensor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4F2A7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4F2A74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4F2A7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𝝁𝝂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4F2A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400" b="1" i="1" smtClean="0">
                        <a:solidFill>
                          <a:srgbClr val="4F2A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sz="2400" b="1" i="1" smtClean="0">
                        <a:solidFill>
                          <a:srgbClr val="4F2A7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th-TH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BD2BD8D-3DE5-D282-E998-DDC663C3DD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409" y="4216295"/>
                <a:ext cx="5164093" cy="491609"/>
              </a:xfrm>
              <a:prstGeom prst="rect">
                <a:avLst/>
              </a:prstGeom>
              <a:blipFill>
                <a:blip r:embed="rId6"/>
                <a:stretch>
                  <a:fillRect l="-1771" t="-11250" b="-21250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299A389F-C766-4284-1C5B-C97E00539612}"/>
              </a:ext>
            </a:extLst>
          </p:cNvPr>
          <p:cNvSpPr txBox="1"/>
          <p:nvPr/>
        </p:nvSpPr>
        <p:spPr>
          <a:xfrm>
            <a:off x="10426046" y="2792044"/>
            <a:ext cx="16071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(spin 1</a:t>
            </a:r>
            <a:r>
              <a:rPr lang="en-US" sz="2000" dirty="0">
                <a:solidFill>
                  <a:srgbClr val="3C4145"/>
                </a:solidFill>
                <a:latin typeface="proxima nova"/>
                <a:cs typeface="+mj-cs"/>
              </a:rPr>
              <a:t>)</a:t>
            </a:r>
            <a:endParaRPr lang="th-TH" sz="2000" dirty="0">
              <a:cs typeface="+mj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3222DC-95D0-198C-33F9-339611F50490}"/>
              </a:ext>
            </a:extLst>
          </p:cNvPr>
          <p:cNvSpPr txBox="1"/>
          <p:nvPr/>
        </p:nvSpPr>
        <p:spPr>
          <a:xfrm>
            <a:off x="10428377" y="3270736"/>
            <a:ext cx="16071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(spin 0</a:t>
            </a:r>
            <a:r>
              <a:rPr lang="en-US" sz="2000" dirty="0">
                <a:solidFill>
                  <a:srgbClr val="3C4145"/>
                </a:solidFill>
                <a:latin typeface="proxima nova"/>
                <a:cs typeface="+mj-cs"/>
              </a:rPr>
              <a:t>)</a:t>
            </a:r>
            <a:endParaRPr lang="th-TH" sz="2000" dirty="0">
              <a:cs typeface="+mj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E82907-2FF4-658E-329E-F34C62EDB2DE}"/>
              </a:ext>
            </a:extLst>
          </p:cNvPr>
          <p:cNvSpPr txBox="1"/>
          <p:nvPr/>
        </p:nvSpPr>
        <p:spPr>
          <a:xfrm>
            <a:off x="10439963" y="3830667"/>
            <a:ext cx="16071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(spin 2</a:t>
            </a:r>
            <a:r>
              <a:rPr lang="en-US" sz="2000" dirty="0">
                <a:solidFill>
                  <a:srgbClr val="3C4145"/>
                </a:solidFill>
                <a:latin typeface="proxima nova"/>
                <a:cs typeface="+mj-cs"/>
              </a:rPr>
              <a:t>)</a:t>
            </a:r>
            <a:endParaRPr lang="th-TH" sz="2000" dirty="0">
              <a:cs typeface="+mj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B84DA5-C49B-B53A-973E-2107D8204466}"/>
              </a:ext>
            </a:extLst>
          </p:cNvPr>
          <p:cNvSpPr txBox="1"/>
          <p:nvPr/>
        </p:nvSpPr>
        <p:spPr>
          <a:xfrm rot="16200000">
            <a:off x="-89478" y="3036573"/>
            <a:ext cx="198713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Bosonic field</a:t>
            </a:r>
          </a:p>
          <a:p>
            <a:r>
              <a:rPr lang="en-US" b="1" dirty="0">
                <a:solidFill>
                  <a:srgbClr val="0070C0"/>
                </a:solidFill>
              </a:rPr>
              <a:t>(integer spin)</a:t>
            </a:r>
            <a:endParaRPr lang="th-TH" sz="2400" b="1" dirty="0">
              <a:solidFill>
                <a:srgbClr val="0070C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CFB1D7-1134-E2E4-CD28-B8D44ACDA846}"/>
              </a:ext>
            </a:extLst>
          </p:cNvPr>
          <p:cNvSpPr txBox="1"/>
          <p:nvPr/>
        </p:nvSpPr>
        <p:spPr>
          <a:xfrm rot="16200000">
            <a:off x="-399084" y="4770534"/>
            <a:ext cx="256407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>
                    <a:lumMod val="50000"/>
                  </a:schemeClr>
                </a:solidFill>
              </a:rPr>
              <a:t>Fermionic field</a:t>
            </a:r>
          </a:p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(half-integer spin)</a:t>
            </a:r>
            <a:endParaRPr lang="th-TH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1915717-2FE1-034A-4683-4F5002530ED0}"/>
                  </a:ext>
                </a:extLst>
              </p:cNvPr>
              <p:cNvSpPr txBox="1"/>
              <p:nvPr/>
            </p:nvSpPr>
            <p:spPr>
              <a:xfrm>
                <a:off x="897019" y="4730749"/>
                <a:ext cx="997730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bg1">
                        <a:lumMod val="50000"/>
                      </a:schemeClr>
                    </a:solidFill>
                  </a:rPr>
                  <a:t>spinor field:	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8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8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28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sz="28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</m:d>
                    <m:r>
                      <a:rPr lang="en-US" sz="2800" b="1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3600" b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2800" b="1" u="sng" dirty="0">
                    <a:solidFill>
                      <a:schemeClr val="bg1">
                        <a:lumMod val="50000"/>
                      </a:schemeClr>
                    </a:solidFill>
                  </a:rPr>
                  <a:t>spinor</a:t>
                </a:r>
                <a:r>
                  <a:rPr lang="en-US" sz="2800" b="1" dirty="0">
                    <a:solidFill>
                      <a:schemeClr val="bg1">
                        <a:lumMod val="50000"/>
                      </a:schemeClr>
                    </a:solidFill>
                  </a:rPr>
                  <a:t> quantity at each point</a:t>
                </a:r>
                <a:endParaRPr lang="th-TH" sz="36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1915717-2FE1-034A-4683-4F5002530E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019" y="4730749"/>
                <a:ext cx="9977307" cy="646331"/>
              </a:xfrm>
              <a:prstGeom prst="rect">
                <a:avLst/>
              </a:prstGeom>
              <a:blipFill>
                <a:blip r:embed="rId7"/>
                <a:stretch>
                  <a:fillRect b="-1981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4CD5AD6-971A-AD0B-41CA-FDFCFB7CC388}"/>
                  </a:ext>
                </a:extLst>
              </p:cNvPr>
              <p:cNvSpPr txBox="1"/>
              <p:nvPr/>
            </p:nvSpPr>
            <p:spPr>
              <a:xfrm>
                <a:off x="1452732" y="5324844"/>
                <a:ext cx="1089637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vector-spinor field: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2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2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sz="2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</m:d>
                    <m:r>
                      <a:rPr lang="en-US" sz="2800" b="1" i="1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36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n-US" sz="2800" b="1" u="sng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vector-spinor</a:t>
                </a:r>
                <a:r>
                  <a:rPr lang="en-US" sz="28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 quantity at each point</a:t>
                </a:r>
                <a:endParaRPr lang="th-TH" sz="3600" b="1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4CD5AD6-971A-AD0B-41CA-FDFCFB7CC3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2732" y="5324844"/>
                <a:ext cx="10896371" cy="646331"/>
              </a:xfrm>
              <a:prstGeom prst="rect">
                <a:avLst/>
              </a:prstGeom>
              <a:blipFill>
                <a:blip r:embed="rId8"/>
                <a:stretch>
                  <a:fillRect b="-18692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1597D60F-C501-BC23-AE84-376B1BC518BD}"/>
              </a:ext>
            </a:extLst>
          </p:cNvPr>
          <p:cNvSpPr txBox="1"/>
          <p:nvPr/>
        </p:nvSpPr>
        <p:spPr>
          <a:xfrm>
            <a:off x="10393832" y="4952877"/>
            <a:ext cx="16071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(spin 1/2</a:t>
            </a:r>
            <a:r>
              <a:rPr lang="en-US" sz="2000" dirty="0">
                <a:solidFill>
                  <a:srgbClr val="3C4145"/>
                </a:solidFill>
                <a:latin typeface="proxima nova"/>
                <a:cs typeface="+mj-cs"/>
              </a:rPr>
              <a:t>)</a:t>
            </a:r>
            <a:endParaRPr lang="th-TH" sz="2000" dirty="0">
              <a:cs typeface="+mj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8BB1095-19C9-6276-93CD-51EA5015DCC4}"/>
              </a:ext>
            </a:extLst>
          </p:cNvPr>
          <p:cNvSpPr txBox="1"/>
          <p:nvPr/>
        </p:nvSpPr>
        <p:spPr>
          <a:xfrm>
            <a:off x="10397353" y="5906274"/>
            <a:ext cx="16071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(spin 3/2</a:t>
            </a:r>
            <a:r>
              <a:rPr lang="en-US" sz="2000" dirty="0">
                <a:solidFill>
                  <a:srgbClr val="3C4145"/>
                </a:solidFill>
                <a:latin typeface="proxima nova"/>
                <a:cs typeface="+mj-cs"/>
              </a:rPr>
              <a:t>)</a:t>
            </a:r>
            <a:endParaRPr lang="th-TH" sz="2000" dirty="0">
              <a:cs typeface="+mj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8D10955-0E08-3025-1F26-A25011B812F9}"/>
              </a:ext>
            </a:extLst>
          </p:cNvPr>
          <p:cNvSpPr txBox="1"/>
          <p:nvPr/>
        </p:nvSpPr>
        <p:spPr>
          <a:xfrm rot="21393697">
            <a:off x="5507630" y="2493007"/>
            <a:ext cx="24812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rep. of spacetime</a:t>
            </a:r>
            <a:endParaRPr lang="th-TH" sz="24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E1ABFF3-6318-D349-E240-84B2FFBB6E49}"/>
              </a:ext>
            </a:extLst>
          </p:cNvPr>
          <p:cNvSpPr txBox="1"/>
          <p:nvPr/>
        </p:nvSpPr>
        <p:spPr>
          <a:xfrm>
            <a:off x="3716356" y="2430054"/>
            <a:ext cx="24812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spacetime pos.</a:t>
            </a:r>
            <a:endParaRPr lang="th-TH" sz="2400" b="1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C11D9F3-54BE-F204-E834-D2ADC81B8E7D}"/>
              </a:ext>
            </a:extLst>
          </p:cNvPr>
          <p:cNvSpPr/>
          <p:nvPr/>
        </p:nvSpPr>
        <p:spPr>
          <a:xfrm>
            <a:off x="119322" y="1453499"/>
            <a:ext cx="11997060" cy="103517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ED78DE-9BCA-BB4E-A8E8-0099F52F3D6A}"/>
              </a:ext>
            </a:extLst>
          </p:cNvPr>
          <p:cNvSpPr txBox="1"/>
          <p:nvPr/>
        </p:nvSpPr>
        <p:spPr>
          <a:xfrm>
            <a:off x="203310" y="1537752"/>
            <a:ext cx="119130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In physics, a field is a region of space which has a value for some </a:t>
            </a:r>
            <a:r>
              <a:rPr lang="en-US" sz="2400" b="1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physical quantity</a:t>
            </a:r>
            <a:r>
              <a:rPr lang="en-US" sz="24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 assigned to </a:t>
            </a:r>
            <a:r>
              <a:rPr lang="en-US" sz="2400" b="0" i="0" u="sng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each point of the region</a:t>
            </a:r>
            <a:r>
              <a:rPr lang="en-US" sz="2400" b="0" i="0" dirty="0">
                <a:solidFill>
                  <a:srgbClr val="3C4145"/>
                </a:solidFill>
                <a:effectLst/>
                <a:latin typeface="proxima nova"/>
                <a:cs typeface="+mj-cs"/>
              </a:rPr>
              <a:t>. </a:t>
            </a:r>
            <a:endParaRPr lang="th-TH" sz="2400" dirty="0">
              <a:cs typeface="+mj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AFD49E-91AA-97D8-F5EF-09B7E7059355}"/>
              </a:ext>
            </a:extLst>
          </p:cNvPr>
          <p:cNvSpPr txBox="1"/>
          <p:nvPr/>
        </p:nvSpPr>
        <p:spPr>
          <a:xfrm>
            <a:off x="828281" y="6281618"/>
            <a:ext cx="1099721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We call these fields that are </a:t>
            </a:r>
            <a:r>
              <a:rPr lang="en-US" sz="3200" b="1" u="sng" dirty="0">
                <a:solidFill>
                  <a:srgbClr val="FF0000"/>
                </a:solidFill>
              </a:rPr>
              <a:t>not quantized</a:t>
            </a:r>
            <a:r>
              <a:rPr lang="en-US" sz="3200" b="1" dirty="0">
                <a:solidFill>
                  <a:srgbClr val="FF0000"/>
                </a:solidFill>
              </a:rPr>
              <a:t> as “Classical fields”</a:t>
            </a:r>
            <a:endParaRPr lang="th-TH" sz="4000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EAECBB-473C-EA72-C829-12286F003877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2. What is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 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Field?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40321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0"/>
                            </p:stCondLst>
                            <p:childTnLst>
                              <p:par>
                                <p:cTn id="1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500"/>
                            </p:stCondLst>
                            <p:childTnLst>
                              <p:par>
                                <p:cTn id="1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4500"/>
                            </p:stCondLst>
                            <p:childTnLst>
                              <p:par>
                                <p:cTn id="13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84BDDB-B158-FB4A-BCAE-7B2E6D4F0B6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2. What is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 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Field?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9913" y="6331149"/>
            <a:ext cx="310662" cy="365125"/>
          </a:xfrm>
          <a:custGeom>
            <a:avLst/>
            <a:gdLst>
              <a:gd name="connsiteX0" fmla="*/ 0 w 310662"/>
              <a:gd name="connsiteY0" fmla="*/ 0 h 365125"/>
              <a:gd name="connsiteX1" fmla="*/ 310662 w 310662"/>
              <a:gd name="connsiteY1" fmla="*/ 0 h 365125"/>
              <a:gd name="connsiteX2" fmla="*/ 310662 w 310662"/>
              <a:gd name="connsiteY2" fmla="*/ 365125 h 365125"/>
              <a:gd name="connsiteX3" fmla="*/ 0 w 310662"/>
              <a:gd name="connsiteY3" fmla="*/ 365125 h 365125"/>
              <a:gd name="connsiteX4" fmla="*/ 0 w 31066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62" h="365125" fill="none" extrusionOk="0">
                <a:moveTo>
                  <a:pt x="0" y="0"/>
                </a:moveTo>
                <a:cubicBezTo>
                  <a:pt x="80803" y="-3269"/>
                  <a:pt x="201298" y="-13086"/>
                  <a:pt x="310662" y="0"/>
                </a:cubicBezTo>
                <a:cubicBezTo>
                  <a:pt x="280994" y="81840"/>
                  <a:pt x="313000" y="183209"/>
                  <a:pt x="310662" y="365125"/>
                </a:cubicBezTo>
                <a:cubicBezTo>
                  <a:pt x="168488" y="348572"/>
                  <a:pt x="151750" y="348486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310662" h="365125" stroke="0" extrusionOk="0">
                <a:moveTo>
                  <a:pt x="0" y="0"/>
                </a:moveTo>
                <a:cubicBezTo>
                  <a:pt x="63653" y="-7755"/>
                  <a:pt x="230815" y="-18930"/>
                  <a:pt x="310662" y="0"/>
                </a:cubicBezTo>
                <a:cubicBezTo>
                  <a:pt x="315030" y="38488"/>
                  <a:pt x="331602" y="321862"/>
                  <a:pt x="310662" y="365125"/>
                </a:cubicBezTo>
                <a:cubicBezTo>
                  <a:pt x="245627" y="359759"/>
                  <a:pt x="82415" y="381516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8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4B58FD-AC2B-FA72-D8C8-2BA3FAF11C3D}"/>
              </a:ext>
            </a:extLst>
          </p:cNvPr>
          <p:cNvSpPr txBox="1"/>
          <p:nvPr/>
        </p:nvSpPr>
        <p:spPr>
          <a:xfrm>
            <a:off x="376514" y="1548467"/>
            <a:ext cx="859867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Why should we care Classical Field?</a:t>
            </a:r>
            <a:endParaRPr lang="th-TH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5B7D62-59FC-00A6-40D1-F8944C2B3AA7}"/>
              </a:ext>
            </a:extLst>
          </p:cNvPr>
          <p:cNvSpPr txBox="1"/>
          <p:nvPr/>
        </p:nvSpPr>
        <p:spPr>
          <a:xfrm>
            <a:off x="557635" y="2436306"/>
            <a:ext cx="1121760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1. It can be used to describe wave-like physical phenomena such as sound and light, or other continuous phenomena such as fluid flow. </a:t>
            </a:r>
            <a:endParaRPr lang="th-TH" sz="11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EEAF5413-0178-2A54-7A8D-16F19A6B2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187" y="3620757"/>
            <a:ext cx="2180493" cy="3075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File:Relativistic Field Of A Wikimedia Commons, 59% OFF">
            <a:extLst>
              <a:ext uri="{FF2B5EF4-FFF2-40B4-BE49-F238E27FC236}">
                <a16:creationId xmlns:a16="http://schemas.microsoft.com/office/drawing/2014/main" id="{F1015FE5-A1CE-50AA-2999-E89F6072A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945" y="3987789"/>
            <a:ext cx="3530011" cy="2675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49D6F4A-09AE-054B-E54F-2C47CE68747E}"/>
              </a:ext>
            </a:extLst>
          </p:cNvPr>
          <p:cNvSpPr txBox="1"/>
          <p:nvPr/>
        </p:nvSpPr>
        <p:spPr>
          <a:xfrm>
            <a:off x="325104" y="3884648"/>
            <a:ext cx="39058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10498B"/>
                </a:solidFill>
              </a:rPr>
              <a:t>Fields can have dynamics</a:t>
            </a:r>
            <a:endParaRPr lang="th-TH" sz="3600" b="1" dirty="0">
              <a:solidFill>
                <a:srgbClr val="10498B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192C135-BD13-E32E-02F5-DE0C55A9EAFB}"/>
              </a:ext>
            </a:extLst>
          </p:cNvPr>
          <p:cNvSpPr txBox="1"/>
          <p:nvPr/>
        </p:nvSpPr>
        <p:spPr>
          <a:xfrm>
            <a:off x="441588" y="4540093"/>
            <a:ext cx="43695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indent="-2667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10498B"/>
                </a:solidFill>
              </a:rPr>
              <a:t>They have energy </a:t>
            </a:r>
            <a:br>
              <a:rPr lang="en-US" sz="2400" b="1" dirty="0">
                <a:solidFill>
                  <a:srgbClr val="10498B"/>
                </a:solidFill>
              </a:rPr>
            </a:br>
            <a:r>
              <a:rPr lang="en-US" sz="2400" b="1" dirty="0">
                <a:solidFill>
                  <a:srgbClr val="10498B"/>
                </a:solidFill>
              </a:rPr>
              <a:t>and momentum</a:t>
            </a:r>
            <a:endParaRPr lang="th-TH" sz="2400" b="1" dirty="0">
              <a:solidFill>
                <a:srgbClr val="10498B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55122BC-B19C-4D58-ACD3-B3DC50376DFF}"/>
              </a:ext>
            </a:extLst>
          </p:cNvPr>
          <p:cNvSpPr txBox="1"/>
          <p:nvPr/>
        </p:nvSpPr>
        <p:spPr>
          <a:xfrm>
            <a:off x="441588" y="5529858"/>
            <a:ext cx="463235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indent="-2667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10498B"/>
                </a:solidFill>
              </a:rPr>
              <a:t>Their dynamics can be described by Lagrangian formulation</a:t>
            </a:r>
            <a:endParaRPr lang="th-TH" sz="3200" b="1" dirty="0">
              <a:solidFill>
                <a:srgbClr val="1049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5622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7D3CF6-3E51-4990-B3A0-A9E8714924CD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5615B-C69F-4A7C-8084-F38AD8CB3413}"/>
              </a:ext>
            </a:extLst>
          </p:cNvPr>
          <p:cNvSpPr/>
          <p:nvPr/>
        </p:nvSpPr>
        <p:spPr>
          <a:xfrm>
            <a:off x="17562" y="0"/>
            <a:ext cx="12169775" cy="6858000"/>
          </a:xfrm>
          <a:prstGeom prst="rect">
            <a:avLst/>
          </a:prstGeom>
          <a:noFill/>
          <a:ln w="76200">
            <a:solidFill>
              <a:srgbClr val="4F2A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B7CC13-2964-F040-3C3C-7E57A666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07" t="32171" r="22461" b="53012"/>
          <a:stretch/>
        </p:blipFill>
        <p:spPr>
          <a:xfrm>
            <a:off x="8603956" y="140274"/>
            <a:ext cx="3512426" cy="6261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84BDDB-B158-FB4A-BCAE-7B2E6D4F0B6B}"/>
              </a:ext>
            </a:extLst>
          </p:cNvPr>
          <p:cNvSpPr txBox="1"/>
          <p:nvPr/>
        </p:nvSpPr>
        <p:spPr>
          <a:xfrm>
            <a:off x="911087" y="395458"/>
            <a:ext cx="1036982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2. What is </a:t>
            </a:r>
            <a:r>
              <a:rPr lang="en-US" sz="60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Classical 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Field?</a:t>
            </a:r>
            <a:endParaRPr lang="th-TH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B10F7C11-AD1B-2C4B-2D6C-E520F1DCA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9913" y="6331149"/>
            <a:ext cx="310662" cy="365125"/>
          </a:xfrm>
          <a:custGeom>
            <a:avLst/>
            <a:gdLst>
              <a:gd name="connsiteX0" fmla="*/ 0 w 310662"/>
              <a:gd name="connsiteY0" fmla="*/ 0 h 365125"/>
              <a:gd name="connsiteX1" fmla="*/ 310662 w 310662"/>
              <a:gd name="connsiteY1" fmla="*/ 0 h 365125"/>
              <a:gd name="connsiteX2" fmla="*/ 310662 w 310662"/>
              <a:gd name="connsiteY2" fmla="*/ 365125 h 365125"/>
              <a:gd name="connsiteX3" fmla="*/ 0 w 310662"/>
              <a:gd name="connsiteY3" fmla="*/ 365125 h 365125"/>
              <a:gd name="connsiteX4" fmla="*/ 0 w 310662"/>
              <a:gd name="connsiteY4" fmla="*/ 0 h 36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0662" h="365125" fill="none" extrusionOk="0">
                <a:moveTo>
                  <a:pt x="0" y="0"/>
                </a:moveTo>
                <a:cubicBezTo>
                  <a:pt x="80803" y="-3269"/>
                  <a:pt x="201298" y="-13086"/>
                  <a:pt x="310662" y="0"/>
                </a:cubicBezTo>
                <a:cubicBezTo>
                  <a:pt x="280994" y="81840"/>
                  <a:pt x="313000" y="183209"/>
                  <a:pt x="310662" y="365125"/>
                </a:cubicBezTo>
                <a:cubicBezTo>
                  <a:pt x="168488" y="348572"/>
                  <a:pt x="151750" y="348486"/>
                  <a:pt x="0" y="365125"/>
                </a:cubicBezTo>
                <a:cubicBezTo>
                  <a:pt x="28081" y="204530"/>
                  <a:pt x="-19792" y="134061"/>
                  <a:pt x="0" y="0"/>
                </a:cubicBezTo>
                <a:close/>
              </a:path>
              <a:path w="310662" h="365125" stroke="0" extrusionOk="0">
                <a:moveTo>
                  <a:pt x="0" y="0"/>
                </a:moveTo>
                <a:cubicBezTo>
                  <a:pt x="63653" y="-7755"/>
                  <a:pt x="230815" y="-18930"/>
                  <a:pt x="310662" y="0"/>
                </a:cubicBezTo>
                <a:cubicBezTo>
                  <a:pt x="315030" y="38488"/>
                  <a:pt x="331602" y="321862"/>
                  <a:pt x="310662" y="365125"/>
                </a:cubicBezTo>
                <a:cubicBezTo>
                  <a:pt x="245627" y="359759"/>
                  <a:pt x="82415" y="381516"/>
                  <a:pt x="0" y="365125"/>
                </a:cubicBezTo>
                <a:cubicBezTo>
                  <a:pt x="-25187" y="297444"/>
                  <a:pt x="-12325" y="55461"/>
                  <a:pt x="0" y="0"/>
                </a:cubicBezTo>
                <a:close/>
              </a:path>
            </a:pathLst>
          </a:custGeom>
          <a:ln>
            <a:solidFill>
              <a:srgbClr val="582592"/>
            </a:solidFill>
            <a:extLst>
              <a:ext uri="{C807C97D-BFC1-408E-A445-0C87EB9F89A2}">
                <ask:lineSketchStyleProps xmlns:ask="http://schemas.microsoft.com/office/drawing/2018/sketchyshapes" sd="2027925264">
                  <ask:type>
                    <ask:lineSketchCurved/>
                  </ask:type>
                </ask:lineSketchStyleProps>
              </a:ext>
            </a:extLst>
          </a:ln>
          <a:effectLst>
            <a:glow rad="228600">
              <a:srgbClr val="4F2A74">
                <a:alpha val="40000"/>
              </a:srgbClr>
            </a:glow>
          </a:effectLst>
        </p:spPr>
        <p:txBody>
          <a:bodyPr/>
          <a:lstStyle/>
          <a:p>
            <a:pPr algn="ctr"/>
            <a:fld id="{970B4715-441C-46C2-B49F-A99A6E2332FE}" type="slidenum">
              <a:rPr lang="en-US" sz="2000" smtClean="0">
                <a:latin typeface="Cooper Black" panose="0208090404030B020404" pitchFamily="18" charset="0"/>
              </a:rPr>
              <a:pPr algn="ctr"/>
              <a:t>9</a:t>
            </a:fld>
            <a:endParaRPr lang="en-US" sz="2000" dirty="0">
              <a:latin typeface="Cooper Black" panose="0208090404030B0204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4B58FD-AC2B-FA72-D8C8-2BA3FAF11C3D}"/>
              </a:ext>
            </a:extLst>
          </p:cNvPr>
          <p:cNvSpPr txBox="1"/>
          <p:nvPr/>
        </p:nvSpPr>
        <p:spPr>
          <a:xfrm>
            <a:off x="376514" y="1548467"/>
            <a:ext cx="859867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Why should we care Classical Field?</a:t>
            </a:r>
            <a:endParaRPr lang="th-TH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5B7D62-59FC-00A6-40D1-F8944C2B3AA7}"/>
              </a:ext>
            </a:extLst>
          </p:cNvPr>
          <p:cNvSpPr txBox="1"/>
          <p:nvPr/>
        </p:nvSpPr>
        <p:spPr>
          <a:xfrm>
            <a:off x="557635" y="2436306"/>
            <a:ext cx="1121760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2. It is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impossible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to construct relativistic interactions in a many-body system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(due to no-go theorem [2])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. </a:t>
            </a:r>
          </a:p>
        </p:txBody>
      </p:sp>
      <p:pic>
        <p:nvPicPr>
          <p:cNvPr id="1026" name="Picture 2" descr="Concept of Reduced mass of two body system - YouTube">
            <a:extLst>
              <a:ext uri="{FF2B5EF4-FFF2-40B4-BE49-F238E27FC236}">
                <a16:creationId xmlns:a16="http://schemas.microsoft.com/office/drawing/2014/main" id="{61FDD70F-929C-C2CF-6570-8946361C58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3" t="38974" r="51770" b="20122"/>
          <a:stretch/>
        </p:blipFill>
        <p:spPr bwMode="auto">
          <a:xfrm>
            <a:off x="1336430" y="3611882"/>
            <a:ext cx="3094893" cy="203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1E35CC1-3B07-7949-FDC4-A5D7025FA6E9}"/>
              </a:ext>
            </a:extLst>
          </p:cNvPr>
          <p:cNvCxnSpPr/>
          <p:nvPr/>
        </p:nvCxnSpPr>
        <p:spPr>
          <a:xfrm flipH="1">
            <a:off x="1280158" y="4459460"/>
            <a:ext cx="787792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3ED75A7-3A54-BEEB-F92B-E4191AA907E9}"/>
              </a:ext>
            </a:extLst>
          </p:cNvPr>
          <p:cNvCxnSpPr>
            <a:cxnSpLocks/>
          </p:cNvCxnSpPr>
          <p:nvPr/>
        </p:nvCxnSpPr>
        <p:spPr>
          <a:xfrm>
            <a:off x="3972466" y="4459460"/>
            <a:ext cx="787792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286994A-8ABE-57C2-1896-C67F3756580E}"/>
              </a:ext>
            </a:extLst>
          </p:cNvPr>
          <p:cNvSpPr txBox="1"/>
          <p:nvPr/>
        </p:nvSpPr>
        <p:spPr>
          <a:xfrm>
            <a:off x="653320" y="5574595"/>
            <a:ext cx="1121760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I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582592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f special relativity is imposed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, we need an extension of the many-particle systems, such classical fields, to incorporate interactions.</a:t>
            </a:r>
            <a:endParaRPr lang="th-TH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50B88B-55FC-8956-4661-BD30905E0F53}"/>
                  </a:ext>
                </a:extLst>
              </p:cNvPr>
              <p:cNvSpPr txBox="1"/>
              <p:nvPr/>
            </p:nvSpPr>
            <p:spPr>
              <a:xfrm>
                <a:off x="3646259" y="4759060"/>
                <a:ext cx="294014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𝒍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th-TH" sz="28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50B88B-55FC-8956-4661-BD30905E0F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6259" y="4759060"/>
                <a:ext cx="2940149" cy="400110"/>
              </a:xfrm>
              <a:prstGeom prst="rect">
                <a:avLst/>
              </a:prstGeom>
              <a:blipFill>
                <a:blip r:embed="rId4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FABFE72-C960-1065-C41E-5385A3E4DFFC}"/>
                  </a:ext>
                </a:extLst>
              </p:cNvPr>
              <p:cNvSpPr txBox="1"/>
              <p:nvPr/>
            </p:nvSpPr>
            <p:spPr>
              <a:xfrm>
                <a:off x="-72685" y="4759060"/>
                <a:ext cx="294014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𝒍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th-TH" sz="28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FABFE72-C960-1065-C41E-5385A3E4DF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2685" y="4759060"/>
                <a:ext cx="2940149" cy="400110"/>
              </a:xfrm>
              <a:prstGeom prst="rect">
                <a:avLst/>
              </a:prstGeom>
              <a:blipFill>
                <a:blip r:embed="rId5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Arrow: Notched Right 19">
            <a:extLst>
              <a:ext uri="{FF2B5EF4-FFF2-40B4-BE49-F238E27FC236}">
                <a16:creationId xmlns:a16="http://schemas.microsoft.com/office/drawing/2014/main" id="{69D8391E-1A28-CA46-55B4-89310C5064FD}"/>
              </a:ext>
            </a:extLst>
          </p:cNvPr>
          <p:cNvSpPr/>
          <p:nvPr/>
        </p:nvSpPr>
        <p:spPr>
          <a:xfrm>
            <a:off x="5242945" y="4149971"/>
            <a:ext cx="1917513" cy="609088"/>
          </a:xfrm>
          <a:prstGeom prst="notchedRightArrow">
            <a:avLst/>
          </a:prstGeom>
          <a:solidFill>
            <a:srgbClr val="58259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6B05875-55CD-06D6-BC90-EBCF5480D2DB}"/>
              </a:ext>
            </a:extLst>
          </p:cNvPr>
          <p:cNvSpPr txBox="1"/>
          <p:nvPr/>
        </p:nvSpPr>
        <p:spPr>
          <a:xfrm>
            <a:off x="4802462" y="3828641"/>
            <a:ext cx="27182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Boost in x-direction</a:t>
            </a:r>
            <a:endParaRPr lang="th-TH" sz="1000" dirty="0"/>
          </a:p>
        </p:txBody>
      </p:sp>
      <p:pic>
        <p:nvPicPr>
          <p:cNvPr id="22" name="Picture 2" descr="Concept of Reduced mass of two body system - YouTube">
            <a:extLst>
              <a:ext uri="{FF2B5EF4-FFF2-40B4-BE49-F238E27FC236}">
                <a16:creationId xmlns:a16="http://schemas.microsoft.com/office/drawing/2014/main" id="{6471B648-FD1C-4B9F-928D-E0E0B16AD9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3" t="38974" r="51770" b="20122"/>
          <a:stretch/>
        </p:blipFill>
        <p:spPr bwMode="auto">
          <a:xfrm>
            <a:off x="8567342" y="3545865"/>
            <a:ext cx="1792827" cy="203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9612D0C-58B8-F0A2-407F-201DB08E3FD1}"/>
              </a:ext>
            </a:extLst>
          </p:cNvPr>
          <p:cNvCxnSpPr>
            <a:cxnSpLocks/>
          </p:cNvCxnSpPr>
          <p:nvPr/>
        </p:nvCxnSpPr>
        <p:spPr>
          <a:xfrm flipH="1">
            <a:off x="8567342" y="4391720"/>
            <a:ext cx="38217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0C9D6C4-CD86-FD95-F00E-70D88CC16719}"/>
                  </a:ext>
                </a:extLst>
              </p:cNvPr>
              <p:cNvSpPr txBox="1"/>
              <p:nvPr/>
            </p:nvSpPr>
            <p:spPr>
              <a:xfrm>
                <a:off x="7389921" y="4193344"/>
                <a:ext cx="135453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th-TH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0C9D6C4-CD86-FD95-F00E-70D88CC167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9921" y="4193344"/>
                <a:ext cx="1354539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1DD582D-443E-391B-E981-B6CE847AB529}"/>
                  </a:ext>
                </a:extLst>
              </p:cNvPr>
              <p:cNvSpPr txBox="1"/>
              <p:nvPr/>
            </p:nvSpPr>
            <p:spPr>
              <a:xfrm>
                <a:off x="10360169" y="4198724"/>
                <a:ext cx="135453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th-TH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1DD582D-443E-391B-E981-B6CE847AB5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0169" y="4198724"/>
                <a:ext cx="1354539" cy="4001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h-T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F06E04A-677D-7141-A159-0D35E6BE7EAF}"/>
              </a:ext>
            </a:extLst>
          </p:cNvPr>
          <p:cNvCxnSpPr>
            <a:cxnSpLocks/>
          </p:cNvCxnSpPr>
          <p:nvPr/>
        </p:nvCxnSpPr>
        <p:spPr>
          <a:xfrm>
            <a:off x="10118791" y="4391720"/>
            <a:ext cx="38217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249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9" grpId="0"/>
      <p:bldP spid="20" grpId="0" animBg="1"/>
      <p:bldP spid="21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3010</TotalTime>
  <Words>3500</Words>
  <Application>Microsoft Office PowerPoint</Application>
  <PresentationFormat>Widescreen</PresentationFormat>
  <Paragraphs>523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9" baseType="lpstr">
      <vt:lpstr>Calibri</vt:lpstr>
      <vt:lpstr>Times-Roman</vt:lpstr>
      <vt:lpstr>Arial</vt:lpstr>
      <vt:lpstr>Seaford Display</vt:lpstr>
      <vt:lpstr>Cambria Math</vt:lpstr>
      <vt:lpstr>TH SarabunPSK</vt:lpstr>
      <vt:lpstr>CMR10</vt:lpstr>
      <vt:lpstr>Cooper Black</vt:lpstr>
      <vt:lpstr>proxima nova</vt:lpstr>
      <vt:lpstr>DSNKaMon</vt:lpstr>
      <vt:lpstr>Wingdings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NRCT</dc:creator>
  <cp:lastModifiedBy>Patharadanai Nuchino</cp:lastModifiedBy>
  <cp:revision>125</cp:revision>
  <cp:lastPrinted>2024-04-24T08:34:48Z</cp:lastPrinted>
  <dcterms:created xsi:type="dcterms:W3CDTF">2020-11-03T04:03:41Z</dcterms:created>
  <dcterms:modified xsi:type="dcterms:W3CDTF">2024-05-29T09:26:03Z</dcterms:modified>
</cp:coreProperties>
</file>