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7"/>
  </p:notes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9" r:id="rId15"/>
    <p:sldId id="286" r:id="rId16"/>
    <p:sldId id="287" r:id="rId17"/>
    <p:sldId id="278" r:id="rId18"/>
    <p:sldId id="280" r:id="rId19"/>
    <p:sldId id="282" r:id="rId20"/>
    <p:sldId id="281" r:id="rId21"/>
    <p:sldId id="288" r:id="rId22"/>
    <p:sldId id="283" r:id="rId23"/>
    <p:sldId id="284" r:id="rId24"/>
    <p:sldId id="289" r:id="rId25"/>
    <p:sldId id="285" r:id="rId26"/>
  </p:sldIdLst>
  <p:sldSz cx="12192000" cy="6858000"/>
  <p:notesSz cx="6807200" cy="9939338"/>
  <p:embeddedFontLst>
    <p:embeddedFont>
      <p:font typeface="Cambria Math" panose="02040503050406030204" pitchFamily="18" charset="0"/>
      <p:regular r:id="rId28"/>
    </p:embeddedFont>
    <p:embeddedFont>
      <p:font typeface="Cooper Black" panose="0208090404030B020404" pitchFamily="18" charset="0"/>
      <p:regular r:id="rId29"/>
    </p:embeddedFont>
    <p:embeddedFont>
      <p:font typeface="Tempus Sans ITC" panose="04020404030D07020202" pitchFamily="82" charset="0"/>
      <p:regular r:id="rId30"/>
    </p:embeddedFont>
    <p:embeddedFont>
      <p:font typeface="TH SarabunPSK" panose="020B0500040200020003" pitchFamily="34" charset="-34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CFF1"/>
    <a:srgbClr val="B482DA"/>
    <a:srgbClr val="FF0000"/>
    <a:srgbClr val="FFE699"/>
    <a:srgbClr val="582592"/>
    <a:srgbClr val="FFFFFF"/>
    <a:srgbClr val="4F2A74"/>
    <a:srgbClr val="10498B"/>
    <a:srgbClr val="66FFC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9085" cy="498645"/>
          </a:xfrm>
          <a:prstGeom prst="rect">
            <a:avLst/>
          </a:prstGeom>
        </p:spPr>
        <p:txBody>
          <a:bodyPr vert="horz" lIns="92554" tIns="46277" rIns="92554" bIns="4627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497" y="0"/>
            <a:ext cx="2949085" cy="498645"/>
          </a:xfrm>
          <a:prstGeom prst="rect">
            <a:avLst/>
          </a:prstGeom>
        </p:spPr>
        <p:txBody>
          <a:bodyPr vert="horz" lIns="92554" tIns="46277" rIns="92554" bIns="46277" rtlCol="0"/>
          <a:lstStyle>
            <a:lvl1pPr algn="r">
              <a:defRPr sz="1200"/>
            </a:lvl1pPr>
          </a:lstStyle>
          <a:p>
            <a:fld id="{A1839C5B-B396-4CF0-BDC7-908244F860F3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54" tIns="46277" rIns="92554" bIns="4627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0" y="4783477"/>
            <a:ext cx="5446084" cy="3914043"/>
          </a:xfrm>
          <a:prstGeom prst="rect">
            <a:avLst/>
          </a:prstGeom>
        </p:spPr>
        <p:txBody>
          <a:bodyPr vert="horz" lIns="92554" tIns="46277" rIns="92554" bIns="462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40694"/>
            <a:ext cx="2949085" cy="498645"/>
          </a:xfrm>
          <a:prstGeom prst="rect">
            <a:avLst/>
          </a:prstGeom>
        </p:spPr>
        <p:txBody>
          <a:bodyPr vert="horz" lIns="92554" tIns="46277" rIns="92554" bIns="4627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497" y="9440694"/>
            <a:ext cx="2949085" cy="498645"/>
          </a:xfrm>
          <a:prstGeom prst="rect">
            <a:avLst/>
          </a:prstGeom>
        </p:spPr>
        <p:txBody>
          <a:bodyPr vert="horz" lIns="92554" tIns="46277" rIns="92554" bIns="46277" rtlCol="0" anchor="b"/>
          <a:lstStyle>
            <a:lvl1pPr algn="r">
              <a:defRPr sz="1200"/>
            </a:lvl1pPr>
          </a:lstStyle>
          <a:p>
            <a:fld id="{4F8F5D1D-5187-48C6-95E8-911E8A259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916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88F20-1844-4E61-A47F-CAF5DFEF17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497D28-080E-422E-A5D7-B193B173F5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65156-C7C8-4FC3-AD28-40E8827C1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CA688-3AE6-4785-81BE-E56FB94E8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A4931B-AF8A-40EF-BD5D-E0A160643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70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8AB03-7A22-4FE3-A795-BF66C8282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9123F8-2E5B-4A07-B66A-32A7812261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67F871-593E-47EA-B87C-CD28FDCBD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01A920-50E5-42E4-B926-BC7A346D4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84F6D-A61C-48CC-873E-229832230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962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2D846D-FDE1-44C0-8258-BA95459AA4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553133-342F-46C4-983D-877D4F0F23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5BEA76-4C0B-40C2-AF1D-7F759BF43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A3FA21-A783-4076-A945-14DD3D4F1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DFDAF-7F28-4049-A967-ED6388EC1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3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39E77-BDD6-4BB7-B865-C43CB0260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8346F-22F6-4C97-BBA8-283D1FBD1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70E07-A925-45CE-93DB-8B0914FAA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59F5B-1E90-4838-BA0B-EB6F1C2FA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2660F-EC03-45DB-9373-72F9175BF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53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9664A-A11E-48F9-9972-A885961C5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017490-2C24-4B43-977D-58721C2BF0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A35D32-D0AD-4AAA-88E7-9852ED678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1E707-9235-47DD-827D-C18DFC0BA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8ED97-8D0E-4A58-8A33-88C61B03F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0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E3CD2-9ECC-4DD6-B087-1B89259C2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61669-05A9-416B-8290-8A96C8CA6B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B1818C-F079-4856-9B1E-EA442A788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C1008A-6BE9-499D-A07C-48C9C9F33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20AD77-2058-4B8A-A008-2580145EB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9459C9-8197-4E9E-8AE4-E9F739C34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84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BE00-F6AE-4B35-97DA-71E36CEDB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9F5344-DC4D-4D16-AC6D-D16EF0AEF9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2C7479-334F-4E8E-9C98-DBEB79E081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D2B5A5-888E-40C0-97BC-7B6C9F1E0F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DEF108-02F8-48C0-91E0-12FFD15000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7DEB2A-F7C6-46E0-A1CD-DCB790387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87F083-63D2-432A-8E35-8B202178C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2A91B2-13B2-4583-A0E6-E4509AF2A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716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35C2A-6ADD-49DA-87CF-A962CAEDC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398484-5A9A-45F5-A384-EB4A95784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D0AB97-00CE-45E4-8BC9-2FC479A7D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2D8D1-E4EE-423F-8155-CCD165E69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154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2E1C87-6C6B-4277-BA99-83354E60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69C519-A2ED-47F2-A5E0-F9DEA242A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1A3221-A4FB-4E1B-A294-0235FD460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384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63C52-A748-474B-B4AE-0CB177EBB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74D19-BBC3-4844-9056-8D58C5950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6FA9E3-470E-44DF-948B-718501E7D0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0D1FE3-06C7-47E8-BF6A-EB30DC61A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634923-FEF0-43F1-B9F0-060F3C71C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2EF63-540F-4B81-8C9F-BBC1158E3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163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C1A05-AEC7-4863-8C0E-5ED2D8871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A96226-E2A3-4841-A0C9-F7C3BD5677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68A7DC-D569-4926-A44A-85F874ED0E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755E90-FEDA-418D-97AC-113E97D9E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6CAB31-2BDA-421B-99AA-C9624073F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5BBC0B-ECC0-4608-9BE5-2D1A7EB4C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40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614ACB-7877-42A1-8743-6CDC6B377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F514EB-83E8-451A-992E-FB38DDB02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461F1-2F00-41E1-8E07-03E39BE2EC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h-TH"/>
              <a:t>11 June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6EABED-E641-4E93-9B0F-972A639B4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161A8-AA91-4B82-A6F0-CCB9C7517D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236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image" Target="../media/image33.png"/><Relationship Id="rId7" Type="http://schemas.openxmlformats.org/officeDocument/2006/relationships/image" Target="../media/image230.png"/><Relationship Id="rId12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40.png"/><Relationship Id="rId5" Type="http://schemas.openxmlformats.org/officeDocument/2006/relationships/image" Target="../media/image35.png"/><Relationship Id="rId10" Type="http://schemas.openxmlformats.org/officeDocument/2006/relationships/image" Target="../media/image39.png"/><Relationship Id="rId4" Type="http://schemas.openxmlformats.org/officeDocument/2006/relationships/image" Target="../media/image34.png"/><Relationship Id="rId9" Type="http://schemas.openxmlformats.org/officeDocument/2006/relationships/image" Target="../media/image38.png"/><Relationship Id="rId1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2.png"/><Relationship Id="rId7" Type="http://schemas.openxmlformats.org/officeDocument/2006/relationships/image" Target="../media/image4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4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4.png"/><Relationship Id="rId18" Type="http://schemas.openxmlformats.org/officeDocument/2006/relationships/image" Target="../media/image59.png"/><Relationship Id="rId3" Type="http://schemas.openxmlformats.org/officeDocument/2006/relationships/image" Target="../media/image16.png"/><Relationship Id="rId7" Type="http://schemas.openxmlformats.org/officeDocument/2006/relationships/image" Target="../media/image49.png"/><Relationship Id="rId12" Type="http://schemas.openxmlformats.org/officeDocument/2006/relationships/image" Target="../media/image5.gif"/><Relationship Id="rId17" Type="http://schemas.openxmlformats.org/officeDocument/2006/relationships/image" Target="../media/image58.png"/><Relationship Id="rId2" Type="http://schemas.openxmlformats.org/officeDocument/2006/relationships/image" Target="../media/image1.png"/><Relationship Id="rId16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0.png"/><Relationship Id="rId15" Type="http://schemas.openxmlformats.org/officeDocument/2006/relationships/image" Target="../media/image56.png"/><Relationship Id="rId10" Type="http://schemas.openxmlformats.org/officeDocument/2006/relationships/image" Target="../media/image52.png"/><Relationship Id="rId4" Type="http://schemas.openxmlformats.org/officeDocument/2006/relationships/image" Target="../media/image47.png"/><Relationship Id="rId9" Type="http://schemas.openxmlformats.org/officeDocument/2006/relationships/image" Target="../media/image51.png"/><Relationship Id="rId14" Type="http://schemas.openxmlformats.org/officeDocument/2006/relationships/image" Target="../media/image5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1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image" Target="../media/image18.gif"/><Relationship Id="rId16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11" Type="http://schemas.openxmlformats.org/officeDocument/2006/relationships/image" Target="../media/image19.gif"/><Relationship Id="rId5" Type="http://schemas.openxmlformats.org/officeDocument/2006/relationships/image" Target="../media/image590.png"/><Relationship Id="rId15" Type="http://schemas.openxmlformats.org/officeDocument/2006/relationships/image" Target="../media/image69.png"/><Relationship Id="rId10" Type="http://schemas.openxmlformats.org/officeDocument/2006/relationships/image" Target="../media/image64.png"/><Relationship Id="rId4" Type="http://schemas.openxmlformats.org/officeDocument/2006/relationships/image" Target="../media/image570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3" Type="http://schemas.openxmlformats.org/officeDocument/2006/relationships/image" Target="../media/image65.png"/><Relationship Id="rId7" Type="http://schemas.openxmlformats.org/officeDocument/2006/relationships/image" Target="../media/image74.png"/><Relationship Id="rId12" Type="http://schemas.openxmlformats.org/officeDocument/2006/relationships/image" Target="../media/image7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5" Type="http://schemas.openxmlformats.org/officeDocument/2006/relationships/image" Target="../media/image72.png"/><Relationship Id="rId10" Type="http://schemas.openxmlformats.org/officeDocument/2006/relationships/image" Target="../media/image77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Relationship Id="rId14" Type="http://schemas.openxmlformats.org/officeDocument/2006/relationships/image" Target="../media/image8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image" Target="../media/image91.png"/><Relationship Id="rId18" Type="http://schemas.openxmlformats.org/officeDocument/2006/relationships/image" Target="../media/image96.png"/><Relationship Id="rId3" Type="http://schemas.openxmlformats.org/officeDocument/2006/relationships/image" Target="../media/image71.png"/><Relationship Id="rId21" Type="http://schemas.openxmlformats.org/officeDocument/2006/relationships/image" Target="../media/image99.png"/><Relationship Id="rId7" Type="http://schemas.openxmlformats.org/officeDocument/2006/relationships/image" Target="../media/image85.png"/><Relationship Id="rId12" Type="http://schemas.openxmlformats.org/officeDocument/2006/relationships/image" Target="../media/image90.png"/><Relationship Id="rId17" Type="http://schemas.openxmlformats.org/officeDocument/2006/relationships/image" Target="../media/image95.png"/><Relationship Id="rId2" Type="http://schemas.openxmlformats.org/officeDocument/2006/relationships/image" Target="../media/image1.png"/><Relationship Id="rId16" Type="http://schemas.openxmlformats.org/officeDocument/2006/relationships/image" Target="../media/image94.png"/><Relationship Id="rId20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83.png"/><Relationship Id="rId15" Type="http://schemas.openxmlformats.org/officeDocument/2006/relationships/image" Target="../media/image93.png"/><Relationship Id="rId10" Type="http://schemas.openxmlformats.org/officeDocument/2006/relationships/image" Target="../media/image88.png"/><Relationship Id="rId19" Type="http://schemas.openxmlformats.org/officeDocument/2006/relationships/image" Target="../media/image97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Relationship Id="rId14" Type="http://schemas.openxmlformats.org/officeDocument/2006/relationships/image" Target="../media/image9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13" Type="http://schemas.openxmlformats.org/officeDocument/2006/relationships/image" Target="../media/image107.png"/><Relationship Id="rId18" Type="http://schemas.openxmlformats.org/officeDocument/2006/relationships/image" Target="../media/image112.png"/><Relationship Id="rId3" Type="http://schemas.openxmlformats.org/officeDocument/2006/relationships/image" Target="../media/image71.png"/><Relationship Id="rId7" Type="http://schemas.openxmlformats.org/officeDocument/2006/relationships/image" Target="../media/image101.png"/><Relationship Id="rId12" Type="http://schemas.openxmlformats.org/officeDocument/2006/relationships/image" Target="../media/image106.png"/><Relationship Id="rId17" Type="http://schemas.openxmlformats.org/officeDocument/2006/relationships/image" Target="../media/image100.png"/><Relationship Id="rId2" Type="http://schemas.openxmlformats.org/officeDocument/2006/relationships/image" Target="../media/image1.png"/><Relationship Id="rId16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05.png"/><Relationship Id="rId5" Type="http://schemas.openxmlformats.org/officeDocument/2006/relationships/image" Target="../media/image83.png"/><Relationship Id="rId15" Type="http://schemas.openxmlformats.org/officeDocument/2006/relationships/image" Target="../media/image109.png"/><Relationship Id="rId10" Type="http://schemas.openxmlformats.org/officeDocument/2006/relationships/image" Target="../media/image104.png"/><Relationship Id="rId19" Type="http://schemas.openxmlformats.org/officeDocument/2006/relationships/image" Target="../media/image111.png"/><Relationship Id="rId4" Type="http://schemas.openxmlformats.org/officeDocument/2006/relationships/image" Target="../media/image82.png"/><Relationship Id="rId9" Type="http://schemas.openxmlformats.org/officeDocument/2006/relationships/image" Target="../media/image103.png"/><Relationship Id="rId14" Type="http://schemas.openxmlformats.org/officeDocument/2006/relationships/image" Target="../media/image10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image" Target="../media/image116.png"/><Relationship Id="rId7" Type="http://schemas.openxmlformats.org/officeDocument/2006/relationships/image" Target="../media/image118.png"/><Relationship Id="rId12" Type="http://schemas.openxmlformats.org/officeDocument/2006/relationships/image" Target="../media/image1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7.png"/><Relationship Id="rId11" Type="http://schemas.openxmlformats.org/officeDocument/2006/relationships/image" Target="../media/image122.png"/><Relationship Id="rId5" Type="http://schemas.openxmlformats.org/officeDocument/2006/relationships/image" Target="../media/image1160.png"/><Relationship Id="rId10" Type="http://schemas.openxmlformats.org/officeDocument/2006/relationships/image" Target="../media/image121.png"/><Relationship Id="rId4" Type="http://schemas.openxmlformats.org/officeDocument/2006/relationships/image" Target="../media/image1150.png"/><Relationship Id="rId9" Type="http://schemas.openxmlformats.org/officeDocument/2006/relationships/image" Target="../media/image1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9.png"/><Relationship Id="rId2" Type="http://schemas.openxmlformats.org/officeDocument/2006/relationships/image" Target="../media/image12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5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png"/><Relationship Id="rId13" Type="http://schemas.openxmlformats.org/officeDocument/2006/relationships/image" Target="../media/image140.png"/><Relationship Id="rId3" Type="http://schemas.openxmlformats.org/officeDocument/2006/relationships/image" Target="../media/image130.png"/><Relationship Id="rId7" Type="http://schemas.openxmlformats.org/officeDocument/2006/relationships/image" Target="../media/image134.png"/><Relationship Id="rId12" Type="http://schemas.openxmlformats.org/officeDocument/2006/relationships/image" Target="../media/image139.png"/><Relationship Id="rId2" Type="http://schemas.openxmlformats.org/officeDocument/2006/relationships/image" Target="../media/image1.png"/><Relationship Id="rId16" Type="http://schemas.openxmlformats.org/officeDocument/2006/relationships/image" Target="../media/image1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3.png"/><Relationship Id="rId11" Type="http://schemas.openxmlformats.org/officeDocument/2006/relationships/image" Target="../media/image138.png"/><Relationship Id="rId5" Type="http://schemas.openxmlformats.org/officeDocument/2006/relationships/image" Target="../media/image132.png"/><Relationship Id="rId15" Type="http://schemas.openxmlformats.org/officeDocument/2006/relationships/image" Target="../media/image142.png"/><Relationship Id="rId10" Type="http://schemas.openxmlformats.org/officeDocument/2006/relationships/image" Target="../media/image137.png"/><Relationship Id="rId4" Type="http://schemas.openxmlformats.org/officeDocument/2006/relationships/image" Target="../media/image131.png"/><Relationship Id="rId9" Type="http://schemas.openxmlformats.org/officeDocument/2006/relationships/image" Target="../media/image136.png"/><Relationship Id="rId14" Type="http://schemas.openxmlformats.org/officeDocument/2006/relationships/image" Target="../media/image1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7.png"/><Relationship Id="rId5" Type="http://schemas.openxmlformats.org/officeDocument/2006/relationships/image" Target="../media/image146.png"/><Relationship Id="rId4" Type="http://schemas.openxmlformats.org/officeDocument/2006/relationships/image" Target="../media/image1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7" Type="http://schemas.openxmlformats.org/officeDocument/2006/relationships/image" Target="../media/image15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1.png"/><Relationship Id="rId5" Type="http://schemas.openxmlformats.org/officeDocument/2006/relationships/image" Target="../media/image150.png"/><Relationship Id="rId4" Type="http://schemas.openxmlformats.org/officeDocument/2006/relationships/image" Target="../media/image14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png"/><Relationship Id="rId3" Type="http://schemas.openxmlformats.org/officeDocument/2006/relationships/image" Target="../media/image153.png"/><Relationship Id="rId7" Type="http://schemas.openxmlformats.org/officeDocument/2006/relationships/image" Target="../media/image14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6.png"/><Relationship Id="rId5" Type="http://schemas.openxmlformats.org/officeDocument/2006/relationships/image" Target="../media/image155.png"/><Relationship Id="rId10" Type="http://schemas.openxmlformats.org/officeDocument/2006/relationships/image" Target="../media/image157.png"/><Relationship Id="rId4" Type="http://schemas.openxmlformats.org/officeDocument/2006/relationships/image" Target="../media/image154.png"/><Relationship Id="rId9" Type="http://schemas.openxmlformats.org/officeDocument/2006/relationships/image" Target="../media/image15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88750/contributions/4438214/attachments/2275745/3870490/Classical-Mech1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scholar.harvard.edu/files/david-morin/files/cmchap6.pdf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gif"/><Relationship Id="rId7" Type="http://schemas.openxmlformats.org/officeDocument/2006/relationships/image" Target="../media/image8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7.gif"/><Relationship Id="rId4" Type="http://schemas.openxmlformats.org/officeDocument/2006/relationships/image" Target="../media/image6.gif"/><Relationship Id="rId9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17.jpeg"/><Relationship Id="rId4" Type="http://schemas.openxmlformats.org/officeDocument/2006/relationships/image" Target="../media/image22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57C07B2-514A-4F07-9ED5-88F42D32A6E4}"/>
              </a:ext>
            </a:extLst>
          </p:cNvPr>
          <p:cNvSpPr txBox="1"/>
          <p:nvPr/>
        </p:nvSpPr>
        <p:spPr>
          <a:xfrm>
            <a:off x="944216" y="2670817"/>
            <a:ext cx="10369826" cy="215443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rgbClr val="4F2A74"/>
                </a:solidFill>
                <a:effectLst>
                  <a:glow rad="101600">
                    <a:srgbClr val="B482DA">
                      <a:alpha val="60000"/>
                    </a:srgbClr>
                  </a:glow>
                </a:effectLst>
                <a:latin typeface="Tempus Sans ITC" panose="04020404030D07020202" pitchFamily="82" charset="0"/>
                <a:cs typeface="TH SarabunPSK" panose="020B0500040200020003" pitchFamily="34" charset="-34"/>
              </a:rPr>
              <a:t>Least Action Principle</a:t>
            </a:r>
          </a:p>
          <a:p>
            <a:pPr algn="ctr"/>
            <a:r>
              <a:rPr lang="th-TH" sz="5400" b="1" dirty="0">
                <a:solidFill>
                  <a:srgbClr val="4F2A74"/>
                </a:solidFill>
                <a:effectLst>
                  <a:glow rad="101600">
                    <a:srgbClr val="B482DA">
                      <a:alpha val="60000"/>
                    </a:srgbClr>
                  </a:glo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(หลักการแอคชันน้อยสุด)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7A8B02-AAA3-494F-8B08-F25C0798C74A}"/>
              </a:ext>
            </a:extLst>
          </p:cNvPr>
          <p:cNvSpPr txBox="1"/>
          <p:nvPr/>
        </p:nvSpPr>
        <p:spPr>
          <a:xfrm>
            <a:off x="530087" y="5582277"/>
            <a:ext cx="11198087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Dr. Patharadanai Nuchino (Day)</a:t>
            </a:r>
          </a:p>
          <a:p>
            <a:pPr algn="ctr"/>
            <a:r>
              <a:rPr lang="en-US" sz="3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Department of Physics, Faculty of Science, Ramkhamhaeng University</a:t>
            </a:r>
            <a:endParaRPr lang="th-TH" sz="3400" b="1" dirty="0">
              <a:solidFill>
                <a:schemeClr val="tx1">
                  <a:lumMod val="75000"/>
                  <a:lumOff val="2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F1691A-F0AA-4D55-E9AA-5FEB5B45CD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29734" r="22461" b="34557"/>
          <a:stretch/>
        </p:blipFill>
        <p:spPr>
          <a:xfrm>
            <a:off x="3280422" y="111519"/>
            <a:ext cx="5697415" cy="24477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F63C273-AD6B-BF20-397E-2502F49947C3}"/>
              </a:ext>
            </a:extLst>
          </p:cNvPr>
          <p:cNvSpPr txBox="1"/>
          <p:nvPr/>
        </p:nvSpPr>
        <p:spPr>
          <a:xfrm>
            <a:off x="496956" y="4847142"/>
            <a:ext cx="11198087" cy="6155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10 June 2024</a:t>
            </a:r>
            <a:endParaRPr lang="th-TH" sz="3400" b="1" dirty="0">
              <a:solidFill>
                <a:schemeClr val="tx1">
                  <a:lumMod val="75000"/>
                  <a:lumOff val="2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6343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vortex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DC2C75-EA5D-AB46-2BE8-9BBB1B32F3AE}"/>
              </a:ext>
            </a:extLst>
          </p:cNvPr>
          <p:cNvSpPr txBox="1"/>
          <p:nvPr/>
        </p:nvSpPr>
        <p:spPr>
          <a:xfrm>
            <a:off x="827349" y="453349"/>
            <a:ext cx="7776607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Euler-Lagrange equation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050" name="Slide Number Placeholder 13">
            <a:extLst>
              <a:ext uri="{FF2B5EF4-FFF2-40B4-BE49-F238E27FC236}">
                <a16:creationId xmlns:a16="http://schemas.microsoft.com/office/drawing/2014/main" id="{710DF2B8-416B-A8F7-1835-64A5B8611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8898" y="6331149"/>
            <a:ext cx="521677" cy="365125"/>
          </a:xfrm>
          <a:custGeom>
            <a:avLst/>
            <a:gdLst>
              <a:gd name="connsiteX0" fmla="*/ 0 w 521677"/>
              <a:gd name="connsiteY0" fmla="*/ 0 h 365125"/>
              <a:gd name="connsiteX1" fmla="*/ 521677 w 521677"/>
              <a:gd name="connsiteY1" fmla="*/ 0 h 365125"/>
              <a:gd name="connsiteX2" fmla="*/ 521677 w 521677"/>
              <a:gd name="connsiteY2" fmla="*/ 365125 h 365125"/>
              <a:gd name="connsiteX3" fmla="*/ 0 w 521677"/>
              <a:gd name="connsiteY3" fmla="*/ 365125 h 365125"/>
              <a:gd name="connsiteX4" fmla="*/ 0 w 521677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677" h="365125" fill="none" extrusionOk="0">
                <a:moveTo>
                  <a:pt x="0" y="0"/>
                </a:moveTo>
                <a:cubicBezTo>
                  <a:pt x="166923" y="45579"/>
                  <a:pt x="261662" y="-39379"/>
                  <a:pt x="521677" y="0"/>
                </a:cubicBezTo>
                <a:cubicBezTo>
                  <a:pt x="492009" y="81840"/>
                  <a:pt x="524015" y="183209"/>
                  <a:pt x="521677" y="365125"/>
                </a:cubicBezTo>
                <a:cubicBezTo>
                  <a:pt x="352559" y="404526"/>
                  <a:pt x="224631" y="333714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21677" h="365125" stroke="0" extrusionOk="0">
                <a:moveTo>
                  <a:pt x="0" y="0"/>
                </a:moveTo>
                <a:cubicBezTo>
                  <a:pt x="256240" y="73"/>
                  <a:pt x="431606" y="36201"/>
                  <a:pt x="521677" y="0"/>
                </a:cubicBezTo>
                <a:cubicBezTo>
                  <a:pt x="526045" y="38488"/>
                  <a:pt x="542617" y="321862"/>
                  <a:pt x="521677" y="365125"/>
                </a:cubicBezTo>
                <a:cubicBezTo>
                  <a:pt x="457543" y="358949"/>
                  <a:pt x="237999" y="411319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10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AAA90AB-CE5D-09DD-0D36-88A2666FFC7D}"/>
                  </a:ext>
                </a:extLst>
              </p:cNvPr>
              <p:cNvSpPr txBox="1"/>
              <p:nvPr/>
            </p:nvSpPr>
            <p:spPr>
              <a:xfrm>
                <a:off x="827349" y="1318249"/>
                <a:ext cx="10356466" cy="6759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Since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sz="24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d>
                      <m:dPr>
                        <m:ctrlPr>
                          <a:rPr lang="en-US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4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en-US" sz="24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acc>
                              <m:accPr>
                                <m:chr m:val="̇"/>
                                <m:ctrlPr>
                                  <a:rPr lang="en-US" sz="2400" i="1" dirty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 dirty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acc>
                          </m:den>
                        </m:f>
                        <m:r>
                          <a:rPr lang="en-US" sz="24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24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US" sz="24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num>
                          <m:den>
                            <m:r>
                              <a:rPr lang="en-US" sz="24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  <m:f>
                          <m:fPr>
                            <m:ctrlPr>
                              <a:rPr lang="en-US" sz="24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4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en-US" sz="24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acc>
                              <m:accPr>
                                <m:chr m:val="̇"/>
                                <m:ctrlPr>
                                  <a:rPr lang="en-US" sz="2400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acc>
                          </m:den>
                        </m:f>
                      </m:e>
                    </m:d>
                    <m:r>
                      <a:rPr lang="en-US" sz="2400" i="1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sz="2400" i="1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r>
                      <a:rPr lang="en-US" sz="2400" b="0" i="1" dirty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400" i="1" dirty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400" i="1" dirty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acc>
                          <m:accPr>
                            <m:chr m:val="̇"/>
                            <m:ctrlPr>
                              <a:rPr lang="en-US" sz="2400" i="1" dirty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 dirty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den>
                    </m:f>
                    <m:f>
                      <m:fPr>
                        <m:ctrlPr>
                          <a:rPr lang="en-US" sz="2400" i="1" dirty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sz="2400" i="1" dirty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400" i="1" dirty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sz="2400" i="1" dirty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, substituting in the variation</a:t>
                </a:r>
                <a:endParaRPr lang="th-TH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AAA90AB-CE5D-09DD-0D36-88A2666FF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349" y="1318249"/>
                <a:ext cx="10356466" cy="675954"/>
              </a:xfrm>
              <a:prstGeom prst="rect">
                <a:avLst/>
              </a:prstGeom>
              <a:blipFill>
                <a:blip r:embed="rId3"/>
                <a:stretch>
                  <a:fillRect l="-942" b="-270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121EE44-8417-C541-8DEC-A49AB2036824}"/>
                  </a:ext>
                </a:extLst>
              </p:cNvPr>
              <p:cNvSpPr txBox="1"/>
              <p:nvPr/>
            </p:nvSpPr>
            <p:spPr>
              <a:xfrm>
                <a:off x="2240466" y="2251673"/>
                <a:ext cx="7723966" cy="9617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2400" b="0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4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4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4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</m:num>
                                <m:den>
                                  <m:r>
                                    <a:rPr lang="en-US" sz="24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US" sz="24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 dirty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 dirty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n-US" sz="2400" i="1" dirty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num>
                                    <m:den>
                                      <m:r>
                                        <a:rPr lang="en-US" sz="2400" i="1" dirty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  <m:acc>
                                        <m:accPr>
                                          <m:chr m:val="̇"/>
                                          <m:ctrlPr>
                                            <a:rPr lang="en-US" sz="2400" i="1" dirty="0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400" i="1" dirty="0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𝑞</m:t>
                                          </m:r>
                                        </m:e>
                                      </m:acc>
                                    </m:den>
                                  </m:f>
                                  <m:r>
                                    <a:rPr lang="en-US" sz="24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</m:t>
                                  </m:r>
                                  <m:r>
                                    <a:rPr lang="en-US" sz="24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</m:d>
                              <m:r>
                                <a:rPr lang="en-US" sz="24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2400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</m:t>
                                      </m:r>
                                    </m:num>
                                    <m:den>
                                      <m:r>
                                        <a:rPr lang="en-US" sz="2400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𝑑𝑡</m:t>
                                      </m:r>
                                    </m:den>
                                  </m:f>
                                  <m:f>
                                    <m:fPr>
                                      <m:ctrlPr>
                                        <a:rPr lang="en-US" sz="2400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n-US" sz="2400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num>
                                    <m:den>
                                      <m:r>
                                        <a:rPr lang="en-US" sz="2400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  <m:acc>
                                        <m:accPr>
                                          <m:chr m:val="̇"/>
                                          <m:ctrlPr>
                                            <a:rPr lang="en-US" sz="2400" i="1" dirty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400" i="1" dirty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𝑞</m:t>
                                          </m:r>
                                        </m:e>
                                      </m:acc>
                                    </m:den>
                                  </m:f>
                                </m:e>
                              </m:d>
                              <m:r>
                                <a:rPr lang="en-US" sz="24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US" sz="24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</m:d>
                          <m:r>
                            <a:rPr lang="en-US" sz="24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th-TH" sz="2400" dirty="0">
                  <a:solidFill>
                    <a:srgbClr val="582592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121EE44-8417-C541-8DEC-A49AB20368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0466" y="2251673"/>
                <a:ext cx="7723966" cy="96173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2247F629-5EAF-5CCF-9C76-8C1110D4D2B2}"/>
              </a:ext>
            </a:extLst>
          </p:cNvPr>
          <p:cNvSpPr txBox="1"/>
          <p:nvPr/>
        </p:nvSpPr>
        <p:spPr>
          <a:xfrm>
            <a:off x="751539" y="3429000"/>
            <a:ext cx="103564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The second (red) term is the total derivation becoming the boundary terms</a:t>
            </a:r>
            <a:endParaRPr lang="th-TH" sz="24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6C0D4F3-408B-E1E5-D7BE-B3812A04B964}"/>
                  </a:ext>
                </a:extLst>
              </p:cNvPr>
              <p:cNvSpPr txBox="1"/>
              <p:nvPr/>
            </p:nvSpPr>
            <p:spPr>
              <a:xfrm>
                <a:off x="1862241" y="3907011"/>
                <a:ext cx="7723966" cy="10765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2400" b="0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4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4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r>
                                <a:rPr lang="en-US" sz="24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400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</m:num>
                                <m:den>
                                  <m:r>
                                    <a:rPr lang="en-US" sz="2400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  <m:f>
                                <m:fPr>
                                  <m:ctrlPr>
                                    <a:rPr lang="en-US" sz="2400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400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sz="2400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acc>
                                    <m:accPr>
                                      <m:chr m:val="̇"/>
                                      <m:ctrlPr>
                                        <a:rPr lang="en-US" sz="2400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acc>
                                </m:den>
                              </m:f>
                            </m:e>
                          </m:d>
                          <m:r>
                            <a:rPr lang="en-US" sz="24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24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24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  <m:r>
                            <a:rPr lang="en-US" sz="24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 dirty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 dirty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n-US" sz="2400" i="1" dirty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num>
                                    <m:den>
                                      <m:r>
                                        <a:rPr lang="en-US" sz="2400" i="1" dirty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  <m:acc>
                                        <m:accPr>
                                          <m:chr m:val="̇"/>
                                          <m:ctrlPr>
                                            <a:rPr lang="en-US" sz="2400" i="1" dirty="0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400" i="1" dirty="0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𝑞</m:t>
                                          </m:r>
                                        </m:e>
                                      </m:acc>
                                    </m:den>
                                  </m:f>
                                  <m:r>
                                    <a:rPr lang="en-US" sz="24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</m:t>
                                  </m:r>
                                  <m:r>
                                    <a:rPr lang="en-US" sz="24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</m:d>
                            </m:e>
                            <m:sub>
                              <m:sSub>
                                <m:sSubPr>
                                  <m:ctrlP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  <m:sup>
                              <m:sSub>
                                <m:sSubPr>
                                  <m:ctrlP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p>
                          </m:sSubSup>
                        </m:e>
                      </m:nary>
                    </m:oMath>
                  </m:oMathPara>
                </a14:m>
                <a:endParaRPr lang="th-TH" sz="2400" dirty="0">
                  <a:solidFill>
                    <a:srgbClr val="582592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6C0D4F3-408B-E1E5-D7BE-B3812A04B9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2241" y="3907011"/>
                <a:ext cx="7723966" cy="10765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4" descr="Q: What is the most complicated equation? | Ask a Mathematician / Ask a Physicist">
            <a:extLst>
              <a:ext uri="{FF2B5EF4-FFF2-40B4-BE49-F238E27FC236}">
                <a16:creationId xmlns:a16="http://schemas.microsoft.com/office/drawing/2014/main" id="{CF0412B0-9CB4-3246-2AC8-201B40174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52856">
            <a:off x="8031098" y="4900437"/>
            <a:ext cx="2874418" cy="156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652DB1F-D2A6-EE09-249C-163B3AFDC72E}"/>
                  </a:ext>
                </a:extLst>
              </p:cNvPr>
              <p:cNvSpPr txBox="1"/>
              <p:nvPr/>
            </p:nvSpPr>
            <p:spPr>
              <a:xfrm>
                <a:off x="7896292" y="5967983"/>
                <a:ext cx="78630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b>
                              <m: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th-TH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652DB1F-D2A6-EE09-249C-163B3AFDC7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292" y="5967983"/>
                <a:ext cx="786308" cy="369332"/>
              </a:xfrm>
              <a:prstGeom prst="rect">
                <a:avLst/>
              </a:prstGeom>
              <a:blipFill>
                <a:blip r:embed="rId7"/>
                <a:stretch>
                  <a:fillRect r="-310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89E2DDE-2141-5EBB-7BDC-14AA81D087E4}"/>
                  </a:ext>
                </a:extLst>
              </p:cNvPr>
              <p:cNvSpPr txBox="1"/>
              <p:nvPr/>
            </p:nvSpPr>
            <p:spPr>
              <a:xfrm>
                <a:off x="10773204" y="5391852"/>
                <a:ext cx="78630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b>
                              <m: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th-TH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89E2DDE-2141-5EBB-7BDC-14AA81D087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73204" y="5391852"/>
                <a:ext cx="786308" cy="369332"/>
              </a:xfrm>
              <a:prstGeom prst="rect">
                <a:avLst/>
              </a:prstGeom>
              <a:blipFill>
                <a:blip r:embed="rId8"/>
                <a:stretch>
                  <a:fillRect r="-3101" b="-1639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4CFF1200-80B4-7478-75A5-5E555470AB41}"/>
              </a:ext>
            </a:extLst>
          </p:cNvPr>
          <p:cNvSpPr txBox="1"/>
          <p:nvPr/>
        </p:nvSpPr>
        <p:spPr>
          <a:xfrm>
            <a:off x="10768885" y="5629706"/>
            <a:ext cx="8755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final</a:t>
            </a:r>
            <a:endParaRPr lang="th-TH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342C25-0FF3-B433-E77F-1057F8727DA1}"/>
              </a:ext>
            </a:extLst>
          </p:cNvPr>
          <p:cNvSpPr txBox="1"/>
          <p:nvPr/>
        </p:nvSpPr>
        <p:spPr>
          <a:xfrm>
            <a:off x="7807016" y="5643471"/>
            <a:ext cx="8755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initial</a:t>
            </a:r>
            <a:endParaRPr lang="th-TH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D686C99-1873-2C6B-2981-619CAF23D153}"/>
              </a:ext>
            </a:extLst>
          </p:cNvPr>
          <p:cNvCxnSpPr>
            <a:cxnSpLocks/>
          </p:cNvCxnSpPr>
          <p:nvPr/>
        </p:nvCxnSpPr>
        <p:spPr>
          <a:xfrm flipV="1">
            <a:off x="6916787" y="4012136"/>
            <a:ext cx="1522056" cy="793543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48CD754-0667-A806-92DB-C5F03DEA9DE3}"/>
                  </a:ext>
                </a:extLst>
              </p:cNvPr>
              <p:cNvSpPr txBox="1"/>
              <p:nvPr/>
            </p:nvSpPr>
            <p:spPr>
              <a:xfrm>
                <a:off x="8386914" y="3764957"/>
                <a:ext cx="33437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48CD754-0667-A806-92DB-C5F03DEA9D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6914" y="3764957"/>
                <a:ext cx="334370" cy="461665"/>
              </a:xfrm>
              <a:prstGeom prst="rect">
                <a:avLst/>
              </a:prstGeom>
              <a:blipFill>
                <a:blip r:embed="rId9"/>
                <a:stretch>
                  <a:fillRect l="-5455" r="-909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23C3335-B2CB-304A-55F9-C3AD9D6850FA}"/>
                  </a:ext>
                </a:extLst>
              </p:cNvPr>
              <p:cNvSpPr txBox="1"/>
              <p:nvPr/>
            </p:nvSpPr>
            <p:spPr>
              <a:xfrm>
                <a:off x="8669355" y="3821869"/>
                <a:ext cx="2047836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No </a:t>
                </a:r>
                <a:r>
                  <a:rPr lang="en-US" dirty="0"/>
                  <a:t>variations 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r>
                      <a:rPr lang="en-US" sz="1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dirty="0"/>
                  <a:t>at the boundary</a:t>
                </a:r>
                <a:endParaRPr lang="th-TH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23C3335-B2CB-304A-55F9-C3AD9D6850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9355" y="3821869"/>
                <a:ext cx="2047836" cy="923330"/>
              </a:xfrm>
              <a:prstGeom prst="rect">
                <a:avLst/>
              </a:prstGeom>
              <a:blipFill>
                <a:blip r:embed="rId10"/>
                <a:stretch>
                  <a:fillRect l="-2381" t="-3974" b="-7285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48" name="Straight Arrow Connector 2047">
            <a:extLst>
              <a:ext uri="{FF2B5EF4-FFF2-40B4-BE49-F238E27FC236}">
                <a16:creationId xmlns:a16="http://schemas.microsoft.com/office/drawing/2014/main" id="{78A623E4-6A22-F589-E5D7-A9FC273CEA1D}"/>
              </a:ext>
            </a:extLst>
          </p:cNvPr>
          <p:cNvCxnSpPr>
            <a:cxnSpLocks/>
          </p:cNvCxnSpPr>
          <p:nvPr/>
        </p:nvCxnSpPr>
        <p:spPr>
          <a:xfrm flipH="1">
            <a:off x="3020548" y="4281280"/>
            <a:ext cx="483254" cy="366928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51" name="TextBox 2050">
                <a:extLst>
                  <a:ext uri="{FF2B5EF4-FFF2-40B4-BE49-F238E27FC236}">
                    <a16:creationId xmlns:a16="http://schemas.microsoft.com/office/drawing/2014/main" id="{92EEEE2F-98E2-EE4B-16AA-6E7E249CD345}"/>
                  </a:ext>
                </a:extLst>
              </p:cNvPr>
              <p:cNvSpPr txBox="1"/>
              <p:nvPr/>
            </p:nvSpPr>
            <p:spPr>
              <a:xfrm>
                <a:off x="2660264" y="4538269"/>
                <a:ext cx="33437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51" name="TextBox 2050">
                <a:extLst>
                  <a:ext uri="{FF2B5EF4-FFF2-40B4-BE49-F238E27FC236}">
                    <a16:creationId xmlns:a16="http://schemas.microsoft.com/office/drawing/2014/main" id="{92EEEE2F-98E2-EE4B-16AA-6E7E249CD3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0264" y="4538269"/>
                <a:ext cx="334370" cy="461665"/>
              </a:xfrm>
              <a:prstGeom prst="rect">
                <a:avLst/>
              </a:prstGeom>
              <a:blipFill>
                <a:blip r:embed="rId11"/>
                <a:stretch>
                  <a:fillRect l="-3636" r="-10909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52" name="TextBox 2051">
            <a:extLst>
              <a:ext uri="{FF2B5EF4-FFF2-40B4-BE49-F238E27FC236}">
                <a16:creationId xmlns:a16="http://schemas.microsoft.com/office/drawing/2014/main" id="{43ED9725-2233-504E-9673-9A9C977C8389}"/>
              </a:ext>
            </a:extLst>
          </p:cNvPr>
          <p:cNvSpPr txBox="1"/>
          <p:nvPr/>
        </p:nvSpPr>
        <p:spPr>
          <a:xfrm rot="20979005">
            <a:off x="539282" y="4209236"/>
            <a:ext cx="28750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 least action principle</a:t>
            </a:r>
            <a:endParaRPr lang="th-TH" sz="2000" u="sng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053" name="Rectangle: Rounded Corners 2052">
            <a:extLst>
              <a:ext uri="{FF2B5EF4-FFF2-40B4-BE49-F238E27FC236}">
                <a16:creationId xmlns:a16="http://schemas.microsoft.com/office/drawing/2014/main" id="{195CE8E1-CD5B-9F9C-0420-4A5B8260769B}"/>
              </a:ext>
            </a:extLst>
          </p:cNvPr>
          <p:cNvSpPr/>
          <p:nvPr/>
        </p:nvSpPr>
        <p:spPr>
          <a:xfrm>
            <a:off x="361070" y="5170166"/>
            <a:ext cx="6555717" cy="158571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54" name="TextBox 2053">
            <a:extLst>
              <a:ext uri="{FF2B5EF4-FFF2-40B4-BE49-F238E27FC236}">
                <a16:creationId xmlns:a16="http://schemas.microsoft.com/office/drawing/2014/main" id="{387D8EF4-6623-15A8-141C-1DA6E850A1B9}"/>
              </a:ext>
            </a:extLst>
          </p:cNvPr>
          <p:cNvSpPr txBox="1"/>
          <p:nvPr/>
        </p:nvSpPr>
        <p:spPr>
          <a:xfrm>
            <a:off x="451121" y="5289401"/>
            <a:ext cx="4752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 Euler-Lagrange equation</a:t>
            </a:r>
            <a:endParaRPr lang="th-TH" sz="2400" u="sng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56" name="TextBox 2055">
                <a:extLst>
                  <a:ext uri="{FF2B5EF4-FFF2-40B4-BE49-F238E27FC236}">
                    <a16:creationId xmlns:a16="http://schemas.microsoft.com/office/drawing/2014/main" id="{829E362C-098F-8650-D6A7-1EDDE91CD428}"/>
                  </a:ext>
                </a:extLst>
              </p:cNvPr>
              <p:cNvSpPr txBox="1"/>
              <p:nvPr/>
            </p:nvSpPr>
            <p:spPr>
              <a:xfrm>
                <a:off x="2884536" y="5591535"/>
                <a:ext cx="4216539" cy="8568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  <m:r>
                        <a:rPr lang="en-US" sz="24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f>
                        <m:fPr>
                          <m:ctrlP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̇"/>
                              <m:ctrlP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den>
                      </m:f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056" name="TextBox 2055">
                <a:extLst>
                  <a:ext uri="{FF2B5EF4-FFF2-40B4-BE49-F238E27FC236}">
                    <a16:creationId xmlns:a16="http://schemas.microsoft.com/office/drawing/2014/main" id="{829E362C-098F-8650-D6A7-1EDDE91CD4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4536" y="5591535"/>
                <a:ext cx="4216539" cy="85683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57" name="Arrow: Notched Right 2056">
            <a:extLst>
              <a:ext uri="{FF2B5EF4-FFF2-40B4-BE49-F238E27FC236}">
                <a16:creationId xmlns:a16="http://schemas.microsoft.com/office/drawing/2014/main" id="{AAF8AD07-492E-A4D4-55BF-1E10EFA46144}"/>
              </a:ext>
            </a:extLst>
          </p:cNvPr>
          <p:cNvSpPr/>
          <p:nvPr/>
        </p:nvSpPr>
        <p:spPr>
          <a:xfrm rot="5646414">
            <a:off x="4670224" y="5080973"/>
            <a:ext cx="404520" cy="285426"/>
          </a:xfrm>
          <a:prstGeom prst="notched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ECD33B-8B45-442A-84CF-FEF4A2A194B3}"/>
              </a:ext>
            </a:extLst>
          </p:cNvPr>
          <p:cNvSpPr txBox="1"/>
          <p:nvPr/>
        </p:nvSpPr>
        <p:spPr>
          <a:xfrm>
            <a:off x="376608" y="5701081"/>
            <a:ext cx="25429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/>
              <a:t>(Equation of motions)</a:t>
            </a:r>
            <a:endParaRPr lang="th-TH" sz="20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1D5CE1-46B9-70C0-BC2B-6F16E6331FB5}"/>
              </a:ext>
            </a:extLst>
          </p:cNvPr>
          <p:cNvSpPr txBox="1"/>
          <p:nvPr/>
        </p:nvSpPr>
        <p:spPr>
          <a:xfrm>
            <a:off x="4439958" y="6471586"/>
            <a:ext cx="25429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differential equations</a:t>
            </a:r>
            <a:endParaRPr lang="th-TH" b="1" dirty="0"/>
          </a:p>
        </p:txBody>
      </p:sp>
      <p:sp>
        <p:nvSpPr>
          <p:cNvPr id="12" name="Arrow: Striped Right 11">
            <a:extLst>
              <a:ext uri="{FF2B5EF4-FFF2-40B4-BE49-F238E27FC236}">
                <a16:creationId xmlns:a16="http://schemas.microsoft.com/office/drawing/2014/main" id="{C60B79F9-1B50-A8AA-2A03-CA890F9F9A34}"/>
              </a:ext>
            </a:extLst>
          </p:cNvPr>
          <p:cNvSpPr/>
          <p:nvPr/>
        </p:nvSpPr>
        <p:spPr>
          <a:xfrm>
            <a:off x="6663777" y="5732498"/>
            <a:ext cx="1127075" cy="461665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14D8AF-2743-953E-1427-46861BC9A79F}"/>
              </a:ext>
            </a:extLst>
          </p:cNvPr>
          <p:cNvSpPr txBox="1"/>
          <p:nvPr/>
        </p:nvSpPr>
        <p:spPr>
          <a:xfrm>
            <a:off x="5965757" y="5797764"/>
            <a:ext cx="25429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solve</a:t>
            </a:r>
            <a:endParaRPr lang="th-TH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8C994E3-1C28-2B24-80E2-E86168392D47}"/>
                  </a:ext>
                </a:extLst>
              </p:cNvPr>
              <p:cNvSpPr txBox="1"/>
              <p:nvPr/>
            </p:nvSpPr>
            <p:spPr>
              <a:xfrm>
                <a:off x="9223471" y="5783818"/>
                <a:ext cx="2883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𝒒</m:t>
                      </m:r>
                      <m:d>
                        <m:dPr>
                          <m:ctrlPr>
                            <a:rPr lang="en-US" sz="1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</m:oMath>
                  </m:oMathPara>
                </a14:m>
                <a:endParaRPr lang="th-TH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8C994E3-1C28-2B24-80E2-E86168392D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3471" y="5783818"/>
                <a:ext cx="288387" cy="369332"/>
              </a:xfrm>
              <a:prstGeom prst="rect">
                <a:avLst/>
              </a:prstGeom>
              <a:blipFill>
                <a:blip r:embed="rId13"/>
                <a:stretch>
                  <a:fillRect r="-76596" b="-166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3A3112CB-3563-FEB5-78A9-E8A3809279F1}"/>
              </a:ext>
            </a:extLst>
          </p:cNvPr>
          <p:cNvSpPr txBox="1"/>
          <p:nvPr/>
        </p:nvSpPr>
        <p:spPr>
          <a:xfrm>
            <a:off x="261890" y="6432737"/>
            <a:ext cx="29163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(like F=ma in scalar form)</a:t>
            </a:r>
            <a:endParaRPr lang="th-T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A5C8F5D-D1A6-013A-008B-54C27F1D4532}"/>
                  </a:ext>
                </a:extLst>
              </p:cNvPr>
              <p:cNvSpPr txBox="1"/>
              <p:nvPr/>
            </p:nvSpPr>
            <p:spPr>
              <a:xfrm>
                <a:off x="4068930" y="5751464"/>
                <a:ext cx="4858512" cy="9617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2400" b="0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4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4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d>
                            <m:dPr>
                              <m:ctrlP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acc>
                                    <m:accPr>
                                      <m:chr m:val="̇"/>
                                      <m:ctrlPr>
                                        <a:rPr lang="en-US" sz="2400" b="0" i="1" dirty="0" smtClean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b="0" i="1" dirty="0" smtClean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acc>
                                </m:den>
                              </m:f>
                              <m: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</m:num>
                                <m:den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</m:d>
                          <m:r>
                            <a:rPr lang="en-US" sz="24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th-TH" sz="2400" dirty="0">
                  <a:solidFill>
                    <a:srgbClr val="582592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A5C8F5D-D1A6-013A-008B-54C27F1D45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8930" y="5751464"/>
                <a:ext cx="4858512" cy="961738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743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" grpId="0"/>
      <p:bldP spid="6" grpId="0"/>
      <p:bldP spid="13" grpId="0"/>
      <p:bldP spid="14" grpId="0"/>
      <p:bldP spid="15" grpId="0"/>
      <p:bldP spid="17" grpId="0"/>
      <p:bldP spid="28" grpId="0"/>
      <p:bldP spid="31" grpId="0"/>
      <p:bldP spid="2051" grpId="0"/>
      <p:bldP spid="2052" grpId="0"/>
      <p:bldP spid="2053" grpId="0" animBg="1"/>
      <p:bldP spid="2054" grpId="0"/>
      <p:bldP spid="2056" grpId="0"/>
      <p:bldP spid="2057" grpId="0" animBg="1"/>
      <p:bldP spid="8" grpId="0"/>
      <p:bldP spid="11" grpId="0"/>
      <p:bldP spid="12" grpId="0" animBg="1"/>
      <p:bldP spid="16" grpId="0"/>
      <p:bldP spid="20" grpId="0"/>
      <p:bldP spid="22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DC2C75-EA5D-AB46-2BE8-9BBB1B32F3AE}"/>
              </a:ext>
            </a:extLst>
          </p:cNvPr>
          <p:cNvSpPr txBox="1"/>
          <p:nvPr/>
        </p:nvSpPr>
        <p:spPr>
          <a:xfrm>
            <a:off x="827349" y="453349"/>
            <a:ext cx="7776607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Euler-Lagrange equation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050" name="Slide Number Placeholder 13">
            <a:extLst>
              <a:ext uri="{FF2B5EF4-FFF2-40B4-BE49-F238E27FC236}">
                <a16:creationId xmlns:a16="http://schemas.microsoft.com/office/drawing/2014/main" id="{710DF2B8-416B-A8F7-1835-64A5B8611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8898" y="6331149"/>
            <a:ext cx="521677" cy="365125"/>
          </a:xfrm>
          <a:custGeom>
            <a:avLst/>
            <a:gdLst>
              <a:gd name="connsiteX0" fmla="*/ 0 w 521677"/>
              <a:gd name="connsiteY0" fmla="*/ 0 h 365125"/>
              <a:gd name="connsiteX1" fmla="*/ 521677 w 521677"/>
              <a:gd name="connsiteY1" fmla="*/ 0 h 365125"/>
              <a:gd name="connsiteX2" fmla="*/ 521677 w 521677"/>
              <a:gd name="connsiteY2" fmla="*/ 365125 h 365125"/>
              <a:gd name="connsiteX3" fmla="*/ 0 w 521677"/>
              <a:gd name="connsiteY3" fmla="*/ 365125 h 365125"/>
              <a:gd name="connsiteX4" fmla="*/ 0 w 521677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677" h="365125" fill="none" extrusionOk="0">
                <a:moveTo>
                  <a:pt x="0" y="0"/>
                </a:moveTo>
                <a:cubicBezTo>
                  <a:pt x="166923" y="45579"/>
                  <a:pt x="261662" y="-39379"/>
                  <a:pt x="521677" y="0"/>
                </a:cubicBezTo>
                <a:cubicBezTo>
                  <a:pt x="492009" y="81840"/>
                  <a:pt x="524015" y="183209"/>
                  <a:pt x="521677" y="365125"/>
                </a:cubicBezTo>
                <a:cubicBezTo>
                  <a:pt x="352559" y="404526"/>
                  <a:pt x="224631" y="333714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21677" h="365125" stroke="0" extrusionOk="0">
                <a:moveTo>
                  <a:pt x="0" y="0"/>
                </a:moveTo>
                <a:cubicBezTo>
                  <a:pt x="256240" y="73"/>
                  <a:pt x="431606" y="36201"/>
                  <a:pt x="521677" y="0"/>
                </a:cubicBezTo>
                <a:cubicBezTo>
                  <a:pt x="526045" y="38488"/>
                  <a:pt x="542617" y="321862"/>
                  <a:pt x="521677" y="365125"/>
                </a:cubicBezTo>
                <a:cubicBezTo>
                  <a:pt x="457543" y="358949"/>
                  <a:pt x="237999" y="411319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11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AA90AB-CE5D-09DD-0D36-88A2666FFC7D}"/>
              </a:ext>
            </a:extLst>
          </p:cNvPr>
          <p:cNvSpPr txBox="1"/>
          <p:nvPr/>
        </p:nvSpPr>
        <p:spPr>
          <a:xfrm>
            <a:off x="827349" y="1318249"/>
            <a:ext cx="1073629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In conclusion, Lagrangian formulation gives rise to the path an object actually takes in the following steps</a:t>
            </a:r>
            <a:endParaRPr lang="th-TH" sz="2400" dirty="0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D98918-26AF-542C-2108-D5579A93311B}"/>
              </a:ext>
            </a:extLst>
          </p:cNvPr>
          <p:cNvSpPr txBox="1"/>
          <p:nvPr/>
        </p:nvSpPr>
        <p:spPr>
          <a:xfrm>
            <a:off x="1313269" y="2283783"/>
            <a:ext cx="98705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1. Determine general coordinates</a:t>
            </a:r>
            <a:endParaRPr lang="th-TH" sz="2400" dirty="0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943AAF5-A9D7-7541-91C0-F2D7C30604B6}"/>
              </a:ext>
            </a:extLst>
          </p:cNvPr>
          <p:cNvSpPr txBox="1"/>
          <p:nvPr/>
        </p:nvSpPr>
        <p:spPr>
          <a:xfrm>
            <a:off x="1319718" y="3034728"/>
            <a:ext cx="986409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indent="-266700"/>
            <a:r>
              <a:rPr lang="en-US" sz="2400" dirty="0"/>
              <a:t>2. Write out the Lagrangian in terms of the generalized coordinates and generalized velocities</a:t>
            </a:r>
            <a:endParaRPr lang="th-TH" sz="24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04C6DE8-B435-105C-A16E-7FEDEAFE2F0C}"/>
                  </a:ext>
                </a:extLst>
              </p:cNvPr>
              <p:cNvSpPr txBox="1"/>
              <p:nvPr/>
            </p:nvSpPr>
            <p:spPr>
              <a:xfrm>
                <a:off x="5725551" y="2281609"/>
                <a:ext cx="185693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, …, </m:t>
                          </m:r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th-TH" sz="2800" i="1" u="sng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04C6DE8-B435-105C-A16E-7FEDEAFE2F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5551" y="2281609"/>
                <a:ext cx="1856934" cy="461665"/>
              </a:xfrm>
              <a:prstGeom prst="rect">
                <a:avLst/>
              </a:prstGeom>
              <a:blipFill>
                <a:blip r:embed="rId3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C351819-A878-511E-09E3-726198BCC94E}"/>
                  </a:ext>
                </a:extLst>
              </p:cNvPr>
              <p:cNvSpPr txBox="1"/>
              <p:nvPr/>
            </p:nvSpPr>
            <p:spPr>
              <a:xfrm>
                <a:off x="4737882" y="3417023"/>
                <a:ext cx="185693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sz="2400" b="0" i="1" dirty="0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th-TH" sz="2800" i="1" u="sng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C351819-A878-511E-09E3-726198BCC9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7882" y="3417023"/>
                <a:ext cx="1856934" cy="461665"/>
              </a:xfrm>
              <a:prstGeom prst="rect">
                <a:avLst/>
              </a:prstGeom>
              <a:blipFill>
                <a:blip r:embed="rId4"/>
                <a:stretch>
                  <a:fillRect l="-984" b="-400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9374A4D6-634C-D76A-3C66-E7F68F45D4BC}"/>
              </a:ext>
            </a:extLst>
          </p:cNvPr>
          <p:cNvSpPr txBox="1"/>
          <p:nvPr/>
        </p:nvSpPr>
        <p:spPr>
          <a:xfrm>
            <a:off x="1316493" y="4084669"/>
            <a:ext cx="98640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indent="-266700"/>
            <a:r>
              <a:rPr lang="en-US" sz="2400" dirty="0"/>
              <a:t>3. Write out the Euler-Lagrange equations for each gen. coor.</a:t>
            </a:r>
            <a:endParaRPr lang="th-TH" sz="24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705A0C0-02E1-F9DD-BD1D-CF1E45D9D003}"/>
                  </a:ext>
                </a:extLst>
              </p:cNvPr>
              <p:cNvSpPr txBox="1"/>
              <p:nvPr/>
            </p:nvSpPr>
            <p:spPr>
              <a:xfrm>
                <a:off x="8128753" y="3886986"/>
                <a:ext cx="4216539" cy="8570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sz="24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f>
                        <m:fPr>
                          <m:ctrlP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sz="2400" i="1" dirty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 dirty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705A0C0-02E1-F9DD-BD1D-CF1E45D9D0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8753" y="3886986"/>
                <a:ext cx="4216539" cy="85702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C79D47F1-8A37-FE27-A7E2-799A320BDFD6}"/>
              </a:ext>
            </a:extLst>
          </p:cNvPr>
          <p:cNvSpPr txBox="1"/>
          <p:nvPr/>
        </p:nvSpPr>
        <p:spPr>
          <a:xfrm>
            <a:off x="1313269" y="5385997"/>
            <a:ext cx="986409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indent="-266700"/>
            <a:r>
              <a:rPr lang="en-US" sz="2400" dirty="0"/>
              <a:t>4. Solve the equations of motion giving rise to the solution of gen. coor. as functions of time showing the actual path.</a:t>
            </a:r>
            <a:endParaRPr lang="th-TH" sz="24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9" name="TextBox 2048">
                <a:extLst>
                  <a:ext uri="{FF2B5EF4-FFF2-40B4-BE49-F238E27FC236}">
                    <a16:creationId xmlns:a16="http://schemas.microsoft.com/office/drawing/2014/main" id="{589ED62E-DCEA-1610-C470-9FB0D1DF4687}"/>
                  </a:ext>
                </a:extLst>
              </p:cNvPr>
              <p:cNvSpPr txBox="1"/>
              <p:nvPr/>
            </p:nvSpPr>
            <p:spPr>
              <a:xfrm>
                <a:off x="3994179" y="6294154"/>
                <a:ext cx="4216539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049" name="TextBox 2048">
                <a:extLst>
                  <a:ext uri="{FF2B5EF4-FFF2-40B4-BE49-F238E27FC236}">
                    <a16:creationId xmlns:a16="http://schemas.microsoft.com/office/drawing/2014/main" id="{589ED62E-DCEA-1610-C470-9FB0D1DF46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4179" y="6294154"/>
                <a:ext cx="4216539" cy="461665"/>
              </a:xfrm>
              <a:prstGeom prst="rect">
                <a:avLst/>
              </a:prstGeom>
              <a:blipFill>
                <a:blip r:embed="rId6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F553A4F-7336-0EC8-3D1E-2BD78BDD6596}"/>
                  </a:ext>
                </a:extLst>
              </p:cNvPr>
              <p:cNvSpPr txBox="1"/>
              <p:nvPr/>
            </p:nvSpPr>
            <p:spPr>
              <a:xfrm rot="21104163">
                <a:off x="352037" y="5244175"/>
                <a:ext cx="193536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optional</m:t>
                      </m:r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th-TH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F553A4F-7336-0EC8-3D1E-2BD78BDD65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104163">
                <a:off x="352037" y="5244175"/>
                <a:ext cx="1935361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rrow: Notched Right 5">
            <a:extLst>
              <a:ext uri="{FF2B5EF4-FFF2-40B4-BE49-F238E27FC236}">
                <a16:creationId xmlns:a16="http://schemas.microsoft.com/office/drawing/2014/main" id="{65CE1760-E2A5-1A21-BB6D-C9CD6C47F9C0}"/>
              </a:ext>
            </a:extLst>
          </p:cNvPr>
          <p:cNvSpPr/>
          <p:nvPr/>
        </p:nvSpPr>
        <p:spPr>
          <a:xfrm>
            <a:off x="2217353" y="4818362"/>
            <a:ext cx="404520" cy="285426"/>
          </a:xfrm>
          <a:prstGeom prst="notched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58E9FF9-5258-E0A4-EB6D-DF2AD3F605EF}"/>
                  </a:ext>
                </a:extLst>
              </p:cNvPr>
              <p:cNvSpPr txBox="1"/>
              <p:nvPr/>
            </p:nvSpPr>
            <p:spPr>
              <a:xfrm rot="21104163">
                <a:off x="1137127" y="4454571"/>
                <a:ext cx="193536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𝑔𝑒𝑡</m:t>
                      </m:r>
                    </m:oMath>
                  </m:oMathPara>
                </a14:m>
                <a:endParaRPr lang="th-TH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58E9FF9-5258-E0A4-EB6D-DF2AD3F605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104163">
                <a:off x="1137127" y="4454571"/>
                <a:ext cx="1935361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09CC4C32-0D59-9316-BFDF-AB5F9106D687}"/>
              </a:ext>
            </a:extLst>
          </p:cNvPr>
          <p:cNvSpPr txBox="1"/>
          <p:nvPr/>
        </p:nvSpPr>
        <p:spPr>
          <a:xfrm>
            <a:off x="2771097" y="4755232"/>
            <a:ext cx="28419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Equations of motion</a:t>
            </a:r>
            <a:endParaRPr lang="th-TH" sz="2400" b="1" dirty="0"/>
          </a:p>
        </p:txBody>
      </p:sp>
    </p:spTree>
    <p:extLst>
      <p:ext uri="{BB962C8B-B14F-4D97-AF65-F5344CB8AC3E}">
        <p14:creationId xmlns:p14="http://schemas.microsoft.com/office/powerpoint/2010/main" val="321850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  <p:bldP spid="24" grpId="0"/>
      <p:bldP spid="26" grpId="0"/>
      <p:bldP spid="27" grpId="0"/>
      <p:bldP spid="29" grpId="0"/>
      <p:bldP spid="30" grpId="0"/>
      <p:bldP spid="2049" grpId="0"/>
      <p:bldP spid="2" grpId="0"/>
      <p:bldP spid="6" grpId="0" animBg="1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805D115-27C2-DD7C-C440-8CF5B79A3F6A}"/>
              </a:ext>
            </a:extLst>
          </p:cNvPr>
          <p:cNvCxnSpPr/>
          <p:nvPr/>
        </p:nvCxnSpPr>
        <p:spPr>
          <a:xfrm>
            <a:off x="126609" y="2759031"/>
            <a:ext cx="2855741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395B88F-745B-AED4-6A72-CFCA5A7846E7}"/>
              </a:ext>
            </a:extLst>
          </p:cNvPr>
          <p:cNvCxnSpPr>
            <a:cxnSpLocks/>
          </p:cNvCxnSpPr>
          <p:nvPr/>
        </p:nvCxnSpPr>
        <p:spPr>
          <a:xfrm rot="16200000">
            <a:off x="126610" y="2759031"/>
            <a:ext cx="2855741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pic>
        <p:nvPicPr>
          <p:cNvPr id="1026" name="Picture 2" descr="Uniform circular motion – TikZ.net">
            <a:extLst>
              <a:ext uri="{FF2B5EF4-FFF2-40B4-BE49-F238E27FC236}">
                <a16:creationId xmlns:a16="http://schemas.microsoft.com/office/drawing/2014/main" id="{59133048-42A8-CDC6-2130-F2D4D436A2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53" y="1469344"/>
            <a:ext cx="2297293" cy="238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1DE885-6D90-F96E-E7B0-72A9A80F73AC}"/>
              </a:ext>
            </a:extLst>
          </p:cNvPr>
          <p:cNvSpPr txBox="1"/>
          <p:nvPr/>
        </p:nvSpPr>
        <p:spPr>
          <a:xfrm>
            <a:off x="3146637" y="1282775"/>
            <a:ext cx="8473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Ex1. circular motion of one particle on XY plane</a:t>
            </a:r>
            <a:endParaRPr lang="th-TH" sz="2800" u="sng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91BC7E-2C1D-DAF0-5DCE-F96EBD2AAAEF}"/>
              </a:ext>
            </a:extLst>
          </p:cNvPr>
          <p:cNvSpPr txBox="1"/>
          <p:nvPr/>
        </p:nvSpPr>
        <p:spPr>
          <a:xfrm>
            <a:off x="2715837" y="2415142"/>
            <a:ext cx="39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x</a:t>
            </a:r>
            <a:endParaRPr lang="th-TH" sz="2000" u="sng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E8471F0-2BD6-FEDE-4E9C-64DB09400BDD}"/>
              </a:ext>
            </a:extLst>
          </p:cNvPr>
          <p:cNvSpPr txBox="1"/>
          <p:nvPr/>
        </p:nvSpPr>
        <p:spPr>
          <a:xfrm>
            <a:off x="1273415" y="1182619"/>
            <a:ext cx="39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y</a:t>
            </a:r>
            <a:endParaRPr lang="th-TH" sz="20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54" name="TextBox 2053">
                <a:extLst>
                  <a:ext uri="{FF2B5EF4-FFF2-40B4-BE49-F238E27FC236}">
                    <a16:creationId xmlns:a16="http://schemas.microsoft.com/office/drawing/2014/main" id="{65B0131D-E907-3D59-183D-A7E79E7D6512}"/>
                  </a:ext>
                </a:extLst>
              </p:cNvPr>
              <p:cNvSpPr txBox="1"/>
              <p:nvPr/>
            </p:nvSpPr>
            <p:spPr>
              <a:xfrm>
                <a:off x="3607836" y="1782506"/>
                <a:ext cx="732500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tx1"/>
                    </a:solidFill>
                  </a:rPr>
                  <a:t>1. There is one gen. coor., i.e.,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  <a:endParaRPr lang="th-TH" sz="2400" u="sng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54" name="TextBox 2053">
                <a:extLst>
                  <a:ext uri="{FF2B5EF4-FFF2-40B4-BE49-F238E27FC236}">
                    <a16:creationId xmlns:a16="http://schemas.microsoft.com/office/drawing/2014/main" id="{65B0131D-E907-3D59-183D-A7E79E7D65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7836" y="1782506"/>
                <a:ext cx="7325005" cy="461665"/>
              </a:xfrm>
              <a:prstGeom prst="rect">
                <a:avLst/>
              </a:prstGeom>
              <a:blipFill>
                <a:blip r:embed="rId4"/>
                <a:stretch>
                  <a:fillRect l="-1332" t="-17105" b="-22368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051B4038-4EFA-5BC4-566A-5D4BA47E2092}"/>
              </a:ext>
            </a:extLst>
          </p:cNvPr>
          <p:cNvSpPr txBox="1"/>
          <p:nvPr/>
        </p:nvSpPr>
        <p:spPr>
          <a:xfrm>
            <a:off x="827349" y="453349"/>
            <a:ext cx="7776607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Euler-Lagrange equation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33AC8B55-C883-B809-200E-155564C9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8898" y="6331149"/>
            <a:ext cx="521677" cy="365125"/>
          </a:xfrm>
          <a:custGeom>
            <a:avLst/>
            <a:gdLst>
              <a:gd name="connsiteX0" fmla="*/ 0 w 521677"/>
              <a:gd name="connsiteY0" fmla="*/ 0 h 365125"/>
              <a:gd name="connsiteX1" fmla="*/ 521677 w 521677"/>
              <a:gd name="connsiteY1" fmla="*/ 0 h 365125"/>
              <a:gd name="connsiteX2" fmla="*/ 521677 w 521677"/>
              <a:gd name="connsiteY2" fmla="*/ 365125 h 365125"/>
              <a:gd name="connsiteX3" fmla="*/ 0 w 521677"/>
              <a:gd name="connsiteY3" fmla="*/ 365125 h 365125"/>
              <a:gd name="connsiteX4" fmla="*/ 0 w 521677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677" h="365125" fill="none" extrusionOk="0">
                <a:moveTo>
                  <a:pt x="0" y="0"/>
                </a:moveTo>
                <a:cubicBezTo>
                  <a:pt x="166923" y="45579"/>
                  <a:pt x="261662" y="-39379"/>
                  <a:pt x="521677" y="0"/>
                </a:cubicBezTo>
                <a:cubicBezTo>
                  <a:pt x="492009" y="81840"/>
                  <a:pt x="524015" y="183209"/>
                  <a:pt x="521677" y="365125"/>
                </a:cubicBezTo>
                <a:cubicBezTo>
                  <a:pt x="352559" y="404526"/>
                  <a:pt x="224631" y="333714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21677" h="365125" stroke="0" extrusionOk="0">
                <a:moveTo>
                  <a:pt x="0" y="0"/>
                </a:moveTo>
                <a:cubicBezTo>
                  <a:pt x="256240" y="73"/>
                  <a:pt x="431606" y="36201"/>
                  <a:pt x="521677" y="0"/>
                </a:cubicBezTo>
                <a:cubicBezTo>
                  <a:pt x="526045" y="38488"/>
                  <a:pt x="542617" y="321862"/>
                  <a:pt x="521677" y="365125"/>
                </a:cubicBezTo>
                <a:cubicBezTo>
                  <a:pt x="457543" y="358949"/>
                  <a:pt x="237999" y="411319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12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950AF5-E7D0-121F-0A6F-954FFF803B22}"/>
              </a:ext>
            </a:extLst>
          </p:cNvPr>
          <p:cNvSpPr txBox="1"/>
          <p:nvPr/>
        </p:nvSpPr>
        <p:spPr>
          <a:xfrm>
            <a:off x="3607836" y="2225526"/>
            <a:ext cx="8150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2. The Lagrangian in terms of the gen. coor. and gen. velo. is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0A11185-144B-8AA0-1A84-91420423FCBD}"/>
                  </a:ext>
                </a:extLst>
              </p:cNvPr>
              <p:cNvSpPr txBox="1"/>
              <p:nvPr/>
            </p:nvSpPr>
            <p:spPr>
              <a:xfrm>
                <a:off x="6066482" y="2635421"/>
                <a:ext cx="2633585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e>
                        <m:sup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2800" i="1" u="sng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0A11185-144B-8AA0-1A84-91420423FC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6482" y="2635421"/>
                <a:ext cx="2633585" cy="78380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A2B4327B-F775-BDFB-8E04-66DBDBCEFD67}"/>
              </a:ext>
            </a:extLst>
          </p:cNvPr>
          <p:cNvSpPr txBox="1"/>
          <p:nvPr/>
        </p:nvSpPr>
        <p:spPr>
          <a:xfrm>
            <a:off x="3971819" y="3429734"/>
            <a:ext cx="4933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Since the kinetic energy is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63D717A-B05D-A09D-00A6-A58C5D5141A5}"/>
                  </a:ext>
                </a:extLst>
              </p:cNvPr>
              <p:cNvSpPr txBox="1"/>
              <p:nvPr/>
            </p:nvSpPr>
            <p:spPr>
              <a:xfrm>
                <a:off x="6940751" y="3221612"/>
                <a:ext cx="2514076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24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th-TH" sz="2800" i="1" u="sng" dirty="0">
                  <a:ln w="0"/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63D717A-B05D-A09D-00A6-A58C5D5141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0751" y="3221612"/>
                <a:ext cx="2514076" cy="78380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7611BD84-A6B8-DBC7-AB61-0F61E7A900EA}"/>
              </a:ext>
            </a:extLst>
          </p:cNvPr>
          <p:cNvSpPr txBox="1"/>
          <p:nvPr/>
        </p:nvSpPr>
        <p:spPr>
          <a:xfrm>
            <a:off x="3999955" y="4008616"/>
            <a:ext cx="4933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while the potential energy is zero.</a:t>
            </a:r>
            <a:endParaRPr lang="th-TH" sz="2400" u="sng" dirty="0"/>
          </a:p>
        </p:txBody>
      </p:sp>
      <p:sp>
        <p:nvSpPr>
          <p:cNvPr id="17" name="Arrow: Curved Up 16">
            <a:extLst>
              <a:ext uri="{FF2B5EF4-FFF2-40B4-BE49-F238E27FC236}">
                <a16:creationId xmlns:a16="http://schemas.microsoft.com/office/drawing/2014/main" id="{C5C3C23D-7926-05CB-7DD0-9E0E5AB16A2C}"/>
              </a:ext>
            </a:extLst>
          </p:cNvPr>
          <p:cNvSpPr/>
          <p:nvPr/>
        </p:nvSpPr>
        <p:spPr>
          <a:xfrm>
            <a:off x="8700067" y="3891399"/>
            <a:ext cx="1287995" cy="322139"/>
          </a:xfrm>
          <a:prstGeom prst="curvedUp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18" name="Arrow: Curved Up 17">
            <a:extLst>
              <a:ext uri="{FF2B5EF4-FFF2-40B4-BE49-F238E27FC236}">
                <a16:creationId xmlns:a16="http://schemas.microsoft.com/office/drawing/2014/main" id="{B162922F-4BA7-F187-0CAA-1A4D7F956ED3}"/>
              </a:ext>
            </a:extLst>
          </p:cNvPr>
          <p:cNvSpPr/>
          <p:nvPr/>
        </p:nvSpPr>
        <p:spPr>
          <a:xfrm flipV="1">
            <a:off x="9870718" y="3042136"/>
            <a:ext cx="1887829" cy="314841"/>
          </a:xfrm>
          <a:prstGeom prst="curvedUp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433A976-51C9-A544-1536-E84D97C775F3}"/>
                  </a:ext>
                </a:extLst>
              </p:cNvPr>
              <p:cNvSpPr txBox="1"/>
              <p:nvPr/>
            </p:nvSpPr>
            <p:spPr>
              <a:xfrm>
                <a:off x="8062282" y="4155487"/>
                <a:ext cx="26335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th-TH" sz="2000" i="1" u="sng" dirty="0">
                  <a:ln w="0"/>
                  <a:solidFill>
                    <a:schemeClr val="tx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433A976-51C9-A544-1536-E84D97C775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2282" y="4155487"/>
                <a:ext cx="2633585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CE9E9CB-D3FB-4858-5761-E05D94EB0C38}"/>
                  </a:ext>
                </a:extLst>
              </p:cNvPr>
              <p:cNvSpPr txBox="1"/>
              <p:nvPr/>
            </p:nvSpPr>
            <p:spPr>
              <a:xfrm>
                <a:off x="9540853" y="2769735"/>
                <a:ext cx="2633585" cy="382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̇"/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acc>
                    </m:oMath>
                  </m:oMathPara>
                </a14:m>
                <a:endParaRPr lang="th-TH" sz="2000" i="1" u="sng" dirty="0">
                  <a:ln w="0"/>
                  <a:solidFill>
                    <a:schemeClr val="tx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CE9E9CB-D3FB-4858-5761-E05D94EB0C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0853" y="2769735"/>
                <a:ext cx="2633585" cy="382156"/>
              </a:xfrm>
              <a:prstGeom prst="rect">
                <a:avLst/>
              </a:prstGeom>
              <a:blipFill>
                <a:blip r:embed="rId8"/>
                <a:stretch>
                  <a:fillRect t="-3175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EDACEC63-F560-D806-3D79-A4FC6AC37804}"/>
              </a:ext>
            </a:extLst>
          </p:cNvPr>
          <p:cNvSpPr txBox="1"/>
          <p:nvPr/>
        </p:nvSpPr>
        <p:spPr>
          <a:xfrm>
            <a:off x="3607835" y="4490679"/>
            <a:ext cx="8150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3. The Euler-Lagrange equation is given by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E7B60BD-96B6-8BBB-14F0-FC8588E413DF}"/>
                  </a:ext>
                </a:extLst>
              </p:cNvPr>
              <p:cNvSpPr txBox="1"/>
              <p:nvPr/>
            </p:nvSpPr>
            <p:spPr>
              <a:xfrm>
                <a:off x="8656350" y="4270129"/>
                <a:ext cx="3274226" cy="7935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24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acc>
                            <m:accPr>
                              <m:chr m:val="̇"/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E7B60BD-96B6-8BBB-14F0-FC8588E413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6350" y="4270129"/>
                <a:ext cx="3274226" cy="79355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89C825AD-0C3D-C6A6-8060-B02108EE85C9}"/>
              </a:ext>
            </a:extLst>
          </p:cNvPr>
          <p:cNvSpPr txBox="1"/>
          <p:nvPr/>
        </p:nvSpPr>
        <p:spPr>
          <a:xfrm>
            <a:off x="3986926" y="5037998"/>
            <a:ext cx="2653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or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FC91374-11A1-B076-105C-66566004B217}"/>
                  </a:ext>
                </a:extLst>
              </p:cNvPr>
              <p:cNvSpPr txBox="1"/>
              <p:nvPr/>
            </p:nvSpPr>
            <p:spPr>
              <a:xfrm>
                <a:off x="4340827" y="4830655"/>
                <a:ext cx="2467024" cy="7935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acc>
                            <m:accPr>
                              <m:chr m:val="̇"/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e>
                      </m:d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FC91374-11A1-B076-105C-66566004B2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0827" y="4830655"/>
                <a:ext cx="2467024" cy="79355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EB977F54-B782-7D88-2A6D-2BFFCB7E1827}"/>
              </a:ext>
            </a:extLst>
          </p:cNvPr>
          <p:cNvSpPr txBox="1"/>
          <p:nvPr/>
        </p:nvSpPr>
        <p:spPr>
          <a:xfrm>
            <a:off x="6639951" y="5037997"/>
            <a:ext cx="5290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is nothing but the conservation of angular momentum</a:t>
            </a:r>
            <a:endParaRPr lang="th-TH" sz="2400" u="sng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9589D55-0874-3A05-1A96-86165B88BB65}"/>
              </a:ext>
            </a:extLst>
          </p:cNvPr>
          <p:cNvSpPr txBox="1"/>
          <p:nvPr/>
        </p:nvSpPr>
        <p:spPr>
          <a:xfrm>
            <a:off x="4938419" y="5624206"/>
            <a:ext cx="20163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</a:rPr>
              <a:t>(angular momentum)</a:t>
            </a:r>
            <a:endParaRPr lang="th-TH" sz="1400" dirty="0">
              <a:solidFill>
                <a:schemeClr val="accent1"/>
              </a:solidFill>
            </a:endParaRPr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8491CFF0-2D42-0355-197F-8060159E0898}"/>
              </a:ext>
            </a:extLst>
          </p:cNvPr>
          <p:cNvSpPr/>
          <p:nvPr/>
        </p:nvSpPr>
        <p:spPr>
          <a:xfrm rot="5400000">
            <a:off x="5286933" y="5218078"/>
            <a:ext cx="307778" cy="653694"/>
          </a:xfrm>
          <a:prstGeom prst="rightBrace">
            <a:avLst>
              <a:gd name="adj1" fmla="val 8333"/>
              <a:gd name="adj2" fmla="val 40949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26FB9C4-425E-1DDC-DB84-556D0C336DB8}"/>
              </a:ext>
            </a:extLst>
          </p:cNvPr>
          <p:cNvSpPr txBox="1"/>
          <p:nvPr/>
        </p:nvSpPr>
        <p:spPr>
          <a:xfrm>
            <a:off x="3607834" y="5910969"/>
            <a:ext cx="8150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4. Solve the Euler-Lagrange equation giving rise to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8527BDC-6BC2-956A-A635-215C65463FCE}"/>
                  </a:ext>
                </a:extLst>
              </p:cNvPr>
              <p:cNvSpPr txBox="1"/>
              <p:nvPr/>
            </p:nvSpPr>
            <p:spPr>
              <a:xfrm>
                <a:off x="7683189" y="6363491"/>
                <a:ext cx="3224301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d>
                        <m:dPr>
                          <m:ctrlP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n-US" sz="24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24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8527BDC-6BC2-956A-A635-215C65463F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3189" y="6363491"/>
                <a:ext cx="3224301" cy="461665"/>
              </a:xfrm>
              <a:prstGeom prst="rect">
                <a:avLst/>
              </a:prstGeom>
              <a:blipFill>
                <a:blip r:embed="rId11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10">
            <a:extLst>
              <a:ext uri="{FF2B5EF4-FFF2-40B4-BE49-F238E27FC236}">
                <a16:creationId xmlns:a16="http://schemas.microsoft.com/office/drawing/2014/main" id="{9AD832C6-C540-16F3-5A18-9829C186C6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65" r="31552"/>
          <a:stretch/>
        </p:blipFill>
        <p:spPr bwMode="auto">
          <a:xfrm>
            <a:off x="1060113" y="3828909"/>
            <a:ext cx="2279521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7223F3A-D84C-68D9-73DA-943E93563772}"/>
                  </a:ext>
                </a:extLst>
              </p:cNvPr>
              <p:cNvSpPr txBox="1"/>
              <p:nvPr/>
            </p:nvSpPr>
            <p:spPr>
              <a:xfrm>
                <a:off x="4434578" y="6389724"/>
                <a:ext cx="2279522" cy="4787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240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acc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7223F3A-D84C-68D9-73DA-943E93563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4578" y="6389724"/>
                <a:ext cx="2279522" cy="478785"/>
              </a:xfrm>
              <a:prstGeom prst="rect">
                <a:avLst/>
              </a:prstGeom>
              <a:blipFill>
                <a:blip r:embed="rId13"/>
                <a:stretch>
                  <a:fillRect t="-8861" b="-1012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48" name="TextBox 2047">
            <a:extLst>
              <a:ext uri="{FF2B5EF4-FFF2-40B4-BE49-F238E27FC236}">
                <a16:creationId xmlns:a16="http://schemas.microsoft.com/office/drawing/2014/main" id="{1C7F29DD-8B1E-5036-2CCD-A2AE7AE9AB11}"/>
              </a:ext>
            </a:extLst>
          </p:cNvPr>
          <p:cNvSpPr txBox="1"/>
          <p:nvPr/>
        </p:nvSpPr>
        <p:spPr>
          <a:xfrm>
            <a:off x="6954818" y="6362195"/>
            <a:ext cx="674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and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9" name="TextBox 2048">
                <a:extLst>
                  <a:ext uri="{FF2B5EF4-FFF2-40B4-BE49-F238E27FC236}">
                    <a16:creationId xmlns:a16="http://schemas.microsoft.com/office/drawing/2014/main" id="{59DE02C2-56F1-396D-E3F8-47475F94BB48}"/>
                  </a:ext>
                </a:extLst>
              </p:cNvPr>
              <p:cNvSpPr txBox="1"/>
              <p:nvPr/>
            </p:nvSpPr>
            <p:spPr>
              <a:xfrm>
                <a:off x="10002623" y="5987912"/>
                <a:ext cx="2428575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solidFill>
                      <a:schemeClr val="accent1"/>
                    </a:solidFill>
                  </a:rPr>
                  <a:t>for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1400" dirty="0">
                    <a:solidFill>
                      <a:schemeClr val="accent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1400" dirty="0">
                    <a:solidFill>
                      <a:schemeClr val="accent1"/>
                    </a:solidFill>
                  </a:rPr>
                  <a:t> being constants</a:t>
                </a:r>
                <a:endParaRPr lang="th-TH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049" name="TextBox 2048">
                <a:extLst>
                  <a:ext uri="{FF2B5EF4-FFF2-40B4-BE49-F238E27FC236}">
                    <a16:creationId xmlns:a16="http://schemas.microsoft.com/office/drawing/2014/main" id="{59DE02C2-56F1-396D-E3F8-47475F94BB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2623" y="5987912"/>
                <a:ext cx="2428575" cy="307777"/>
              </a:xfrm>
              <a:prstGeom prst="rect">
                <a:avLst/>
              </a:prstGeom>
              <a:blipFill>
                <a:blip r:embed="rId14"/>
                <a:stretch>
                  <a:fillRect l="-754" t="-7843" b="-13725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50" name="TextBox 2049">
                <a:extLst>
                  <a:ext uri="{FF2B5EF4-FFF2-40B4-BE49-F238E27FC236}">
                    <a16:creationId xmlns:a16="http://schemas.microsoft.com/office/drawing/2014/main" id="{6CA765F1-C9DF-0529-FFB2-7B19E740FB2B}"/>
                  </a:ext>
                </a:extLst>
              </p:cNvPr>
              <p:cNvSpPr txBox="1"/>
              <p:nvPr/>
            </p:nvSpPr>
            <p:spPr>
              <a:xfrm rot="446675">
                <a:off x="7845" y="5910990"/>
                <a:ext cx="2560031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rgbClr val="FF0000"/>
                    </a:solidFill>
                  </a:rPr>
                  <a:t>same as s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olving</m:t>
                    </m:r>
                  </m:oMath>
                </a14:m>
                <a:br>
                  <a:rPr lang="en-US" sz="2400" b="0" i="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th-TH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50" name="TextBox 2049">
                <a:extLst>
                  <a:ext uri="{FF2B5EF4-FFF2-40B4-BE49-F238E27FC236}">
                    <a16:creationId xmlns:a16="http://schemas.microsoft.com/office/drawing/2014/main" id="{6CA765F1-C9DF-0529-FFB2-7B19E740F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446675">
                <a:off x="7845" y="5910990"/>
                <a:ext cx="2560031" cy="830997"/>
              </a:xfrm>
              <a:prstGeom prst="rect">
                <a:avLst/>
              </a:prstGeom>
              <a:blipFill>
                <a:blip r:embed="rId15"/>
                <a:stretch>
                  <a:fillRect t="-3158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51" name="TextBox 2050">
            <a:extLst>
              <a:ext uri="{FF2B5EF4-FFF2-40B4-BE49-F238E27FC236}">
                <a16:creationId xmlns:a16="http://schemas.microsoft.com/office/drawing/2014/main" id="{FF044494-5941-A5B3-1E33-4A66E1011C35}"/>
              </a:ext>
            </a:extLst>
          </p:cNvPr>
          <p:cNvSpPr txBox="1"/>
          <p:nvPr/>
        </p:nvSpPr>
        <p:spPr>
          <a:xfrm>
            <a:off x="1581611" y="6471663"/>
            <a:ext cx="25600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(angular newton’s law)</a:t>
            </a:r>
            <a:endParaRPr lang="th-TH" sz="1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52" name="TextBox 2051">
                <a:extLst>
                  <a:ext uri="{FF2B5EF4-FFF2-40B4-BE49-F238E27FC236}">
                    <a16:creationId xmlns:a16="http://schemas.microsoft.com/office/drawing/2014/main" id="{9D9B7757-B1EF-CCC4-1B35-4FE3464F194C}"/>
                  </a:ext>
                </a:extLst>
              </p:cNvPr>
              <p:cNvSpPr txBox="1"/>
              <p:nvPr/>
            </p:nvSpPr>
            <p:spPr>
              <a:xfrm>
                <a:off x="10190155" y="3220352"/>
                <a:ext cx="2064546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sz="2400" b="0" i="1" dirty="0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dirty="0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e>
                        <m:sup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th-TH" sz="2800" i="1" u="sng" dirty="0">
                  <a:ln w="0"/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052" name="TextBox 2051">
                <a:extLst>
                  <a:ext uri="{FF2B5EF4-FFF2-40B4-BE49-F238E27FC236}">
                    <a16:creationId xmlns:a16="http://schemas.microsoft.com/office/drawing/2014/main" id="{9D9B7757-B1EF-CCC4-1B35-4FE3464F19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0155" y="3220352"/>
                <a:ext cx="2064546" cy="78380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53" name="TextBox 2052">
                <a:extLst>
                  <a:ext uri="{FF2B5EF4-FFF2-40B4-BE49-F238E27FC236}">
                    <a16:creationId xmlns:a16="http://schemas.microsoft.com/office/drawing/2014/main" id="{701A3735-C12F-11A9-1E82-9F5126F2C6E1}"/>
                  </a:ext>
                </a:extLst>
              </p:cNvPr>
              <p:cNvSpPr txBox="1"/>
              <p:nvPr/>
            </p:nvSpPr>
            <p:spPr>
              <a:xfrm>
                <a:off x="8928290" y="3217581"/>
                <a:ext cx="1515412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th-TH" sz="2800" i="1" u="sng" dirty="0">
                  <a:ln w="0"/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053" name="TextBox 2052">
                <a:extLst>
                  <a:ext uri="{FF2B5EF4-FFF2-40B4-BE49-F238E27FC236}">
                    <a16:creationId xmlns:a16="http://schemas.microsoft.com/office/drawing/2014/main" id="{701A3735-C12F-11A9-1E82-9F5126F2C6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8290" y="3217581"/>
                <a:ext cx="1515412" cy="783804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55" name="TextBox 2054">
                <a:extLst>
                  <a:ext uri="{FF2B5EF4-FFF2-40B4-BE49-F238E27FC236}">
                    <a16:creationId xmlns:a16="http://schemas.microsoft.com/office/drawing/2014/main" id="{304F06B8-7529-CFD7-ECD3-8BBF1DA799F1}"/>
                  </a:ext>
                </a:extLst>
              </p:cNvPr>
              <p:cNvSpPr txBox="1"/>
              <p:nvPr/>
            </p:nvSpPr>
            <p:spPr>
              <a:xfrm>
                <a:off x="8806376" y="4267011"/>
                <a:ext cx="2650910" cy="8515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den>
                      </m:f>
                      <m:r>
                        <a:rPr lang="en-US" sz="24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f>
                        <m:fPr>
                          <m:ctrlP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̇"/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den>
                      </m:f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055" name="TextBox 2054">
                <a:extLst>
                  <a:ext uri="{FF2B5EF4-FFF2-40B4-BE49-F238E27FC236}">
                    <a16:creationId xmlns:a16="http://schemas.microsoft.com/office/drawing/2014/main" id="{304F06B8-7529-CFD7-ECD3-8BBF1DA799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6376" y="4267011"/>
                <a:ext cx="2650910" cy="85158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95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5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000"/>
                            </p:stCondLst>
                            <p:childTnLst>
                              <p:par>
                                <p:cTn id="1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5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000"/>
                            </p:stCondLst>
                            <p:childTnLst>
                              <p:par>
                                <p:cTn id="14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3" grpId="0"/>
      <p:bldP spid="5" grpId="0"/>
      <p:bldP spid="9" grpId="0"/>
      <p:bldP spid="13" grpId="0"/>
      <p:bldP spid="15" grpId="0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 animBg="1"/>
      <p:bldP spid="28" grpId="0"/>
      <p:bldP spid="29" grpId="0"/>
      <p:bldP spid="31" grpId="0"/>
      <p:bldP spid="2048" grpId="0"/>
      <p:bldP spid="2049" grpId="0"/>
      <p:bldP spid="2050" grpId="0"/>
      <p:bldP spid="2051" grpId="0"/>
      <p:bldP spid="2052" grpId="0"/>
      <p:bldP spid="2053" grpId="0"/>
      <p:bldP spid="2055" grpId="0"/>
      <p:bldP spid="205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Graphical Representation of S.H.M - Study Material for IIT JEE (Main and  Advanced), NEET (AIPMT) | askIITians">
            <a:extLst>
              <a:ext uri="{FF2B5EF4-FFF2-40B4-BE49-F238E27FC236}">
                <a16:creationId xmlns:a16="http://schemas.microsoft.com/office/drawing/2014/main" id="{5A1A23AC-C61D-07F8-D78A-D6F39D4A37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00" y="4487822"/>
            <a:ext cx="3810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1DE885-6D90-F96E-E7B0-72A9A80F73AC}"/>
              </a:ext>
            </a:extLst>
          </p:cNvPr>
          <p:cNvSpPr txBox="1"/>
          <p:nvPr/>
        </p:nvSpPr>
        <p:spPr>
          <a:xfrm>
            <a:off x="3146637" y="1282775"/>
            <a:ext cx="8473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Ex2. Simple harmonic motion</a:t>
            </a:r>
            <a:endParaRPr lang="th-TH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54" name="TextBox 2053">
                <a:extLst>
                  <a:ext uri="{FF2B5EF4-FFF2-40B4-BE49-F238E27FC236}">
                    <a16:creationId xmlns:a16="http://schemas.microsoft.com/office/drawing/2014/main" id="{65B0131D-E907-3D59-183D-A7E79E7D6512}"/>
                  </a:ext>
                </a:extLst>
              </p:cNvPr>
              <p:cNvSpPr txBox="1"/>
              <p:nvPr/>
            </p:nvSpPr>
            <p:spPr>
              <a:xfrm>
                <a:off x="3607836" y="1782506"/>
                <a:ext cx="732500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tx1"/>
                    </a:solidFill>
                  </a:rPr>
                  <a:t>1. There is one gen. coor., i.e.,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  <a:endParaRPr lang="th-TH" sz="2400" u="sng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54" name="TextBox 2053">
                <a:extLst>
                  <a:ext uri="{FF2B5EF4-FFF2-40B4-BE49-F238E27FC236}">
                    <a16:creationId xmlns:a16="http://schemas.microsoft.com/office/drawing/2014/main" id="{65B0131D-E907-3D59-183D-A7E79E7D65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7836" y="1782506"/>
                <a:ext cx="7325005" cy="461665"/>
              </a:xfrm>
              <a:prstGeom prst="rect">
                <a:avLst/>
              </a:prstGeom>
              <a:blipFill>
                <a:blip r:embed="rId4"/>
                <a:stretch>
                  <a:fillRect l="-1332" t="-17105" b="-22368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051B4038-4EFA-5BC4-566A-5D4BA47E2092}"/>
              </a:ext>
            </a:extLst>
          </p:cNvPr>
          <p:cNvSpPr txBox="1"/>
          <p:nvPr/>
        </p:nvSpPr>
        <p:spPr>
          <a:xfrm>
            <a:off x="827349" y="453349"/>
            <a:ext cx="7776607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Euler-Lagrange equation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33AC8B55-C883-B809-200E-155564C9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8898" y="6331149"/>
            <a:ext cx="521677" cy="365125"/>
          </a:xfrm>
          <a:custGeom>
            <a:avLst/>
            <a:gdLst>
              <a:gd name="connsiteX0" fmla="*/ 0 w 521677"/>
              <a:gd name="connsiteY0" fmla="*/ 0 h 365125"/>
              <a:gd name="connsiteX1" fmla="*/ 521677 w 521677"/>
              <a:gd name="connsiteY1" fmla="*/ 0 h 365125"/>
              <a:gd name="connsiteX2" fmla="*/ 521677 w 521677"/>
              <a:gd name="connsiteY2" fmla="*/ 365125 h 365125"/>
              <a:gd name="connsiteX3" fmla="*/ 0 w 521677"/>
              <a:gd name="connsiteY3" fmla="*/ 365125 h 365125"/>
              <a:gd name="connsiteX4" fmla="*/ 0 w 521677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677" h="365125" fill="none" extrusionOk="0">
                <a:moveTo>
                  <a:pt x="0" y="0"/>
                </a:moveTo>
                <a:cubicBezTo>
                  <a:pt x="166923" y="45579"/>
                  <a:pt x="261662" y="-39379"/>
                  <a:pt x="521677" y="0"/>
                </a:cubicBezTo>
                <a:cubicBezTo>
                  <a:pt x="492009" y="81840"/>
                  <a:pt x="524015" y="183209"/>
                  <a:pt x="521677" y="365125"/>
                </a:cubicBezTo>
                <a:cubicBezTo>
                  <a:pt x="352559" y="404526"/>
                  <a:pt x="224631" y="333714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21677" h="365125" stroke="0" extrusionOk="0">
                <a:moveTo>
                  <a:pt x="0" y="0"/>
                </a:moveTo>
                <a:cubicBezTo>
                  <a:pt x="256240" y="73"/>
                  <a:pt x="431606" y="36201"/>
                  <a:pt x="521677" y="0"/>
                </a:cubicBezTo>
                <a:cubicBezTo>
                  <a:pt x="526045" y="38488"/>
                  <a:pt x="542617" y="321862"/>
                  <a:pt x="521677" y="365125"/>
                </a:cubicBezTo>
                <a:cubicBezTo>
                  <a:pt x="457543" y="358949"/>
                  <a:pt x="237999" y="411319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13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950AF5-E7D0-121F-0A6F-954FFF803B22}"/>
              </a:ext>
            </a:extLst>
          </p:cNvPr>
          <p:cNvSpPr txBox="1"/>
          <p:nvPr/>
        </p:nvSpPr>
        <p:spPr>
          <a:xfrm>
            <a:off x="3607836" y="2225526"/>
            <a:ext cx="8150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2. The Lagrangian in terms of the gen. coor. and gen. velo. is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0A11185-144B-8AA0-1A84-91420423FCBD}"/>
                  </a:ext>
                </a:extLst>
              </p:cNvPr>
              <p:cNvSpPr txBox="1"/>
              <p:nvPr/>
            </p:nvSpPr>
            <p:spPr>
              <a:xfrm>
                <a:off x="6066482" y="2635421"/>
                <a:ext cx="2633585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p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sSup>
                        <m:sSupPr>
                          <m:ctrlP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th-TH" sz="2800" i="1" u="sng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0A11185-144B-8AA0-1A84-91420423FC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6482" y="2635421"/>
                <a:ext cx="2633585" cy="78380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A2B4327B-F775-BDFB-8E04-66DBDBCEFD67}"/>
              </a:ext>
            </a:extLst>
          </p:cNvPr>
          <p:cNvSpPr txBox="1"/>
          <p:nvPr/>
        </p:nvSpPr>
        <p:spPr>
          <a:xfrm>
            <a:off x="3971819" y="3429734"/>
            <a:ext cx="4933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Since the kinetic energy is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63D717A-B05D-A09D-00A6-A58C5D5141A5}"/>
                  </a:ext>
                </a:extLst>
              </p:cNvPr>
              <p:cNvSpPr txBox="1"/>
              <p:nvPr/>
            </p:nvSpPr>
            <p:spPr>
              <a:xfrm>
                <a:off x="5996637" y="3221509"/>
                <a:ext cx="5553430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24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sz="2400" b="0" i="1" dirty="0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dirty="0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p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th-TH" sz="2800" i="1" u="sng" dirty="0">
                  <a:ln w="0"/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63D717A-B05D-A09D-00A6-A58C5D5141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6637" y="3221509"/>
                <a:ext cx="5553430" cy="78380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7611BD84-A6B8-DBC7-AB61-0F61E7A900EA}"/>
              </a:ext>
            </a:extLst>
          </p:cNvPr>
          <p:cNvSpPr txBox="1"/>
          <p:nvPr/>
        </p:nvSpPr>
        <p:spPr>
          <a:xfrm>
            <a:off x="3999955" y="4008616"/>
            <a:ext cx="4933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while the potential energy is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433A976-51C9-A544-1536-E84D97C775F3}"/>
                  </a:ext>
                </a:extLst>
              </p:cNvPr>
              <p:cNvSpPr txBox="1"/>
              <p:nvPr/>
            </p:nvSpPr>
            <p:spPr>
              <a:xfrm rot="21131510">
                <a:off x="10805040" y="3494142"/>
                <a:ext cx="13971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𝑑𝑥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𝑑𝑡</m:t>
                      </m:r>
                    </m:oMath>
                  </m:oMathPara>
                </a14:m>
                <a:endParaRPr lang="th-TH" sz="2000" i="1" u="sng" dirty="0">
                  <a:ln w="0"/>
                  <a:solidFill>
                    <a:schemeClr val="tx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433A976-51C9-A544-1536-E84D97C775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131510">
                <a:off x="10805040" y="3494142"/>
                <a:ext cx="139712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EDACEC63-F560-D806-3D79-A4FC6AC37804}"/>
              </a:ext>
            </a:extLst>
          </p:cNvPr>
          <p:cNvSpPr txBox="1"/>
          <p:nvPr/>
        </p:nvSpPr>
        <p:spPr>
          <a:xfrm>
            <a:off x="3607835" y="4561019"/>
            <a:ext cx="8150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3. The Euler-Lagrange equation is given by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E7B60BD-96B6-8BBB-14F0-FC8588E413DF}"/>
                  </a:ext>
                </a:extLst>
              </p:cNvPr>
              <p:cNvSpPr txBox="1"/>
              <p:nvPr/>
            </p:nvSpPr>
            <p:spPr>
              <a:xfrm>
                <a:off x="8635558" y="4341999"/>
                <a:ext cx="3274226" cy="7935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𝑘𝑥</m:t>
                      </m:r>
                      <m:r>
                        <a:rPr lang="en-US" sz="24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acc>
                            <m:accPr>
                              <m:chr m:val="̇"/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E7B60BD-96B6-8BBB-14F0-FC8588E413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5558" y="4341999"/>
                <a:ext cx="3274226" cy="79355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026FB9C4-425E-1DDC-DB84-556D0C336DB8}"/>
              </a:ext>
            </a:extLst>
          </p:cNvPr>
          <p:cNvSpPr txBox="1"/>
          <p:nvPr/>
        </p:nvSpPr>
        <p:spPr>
          <a:xfrm>
            <a:off x="3608329" y="5617589"/>
            <a:ext cx="8150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4. Solve the Euler-Lagrange equation giving rise to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8527BDC-6BC2-956A-A635-215C65463FCE}"/>
                  </a:ext>
                </a:extLst>
              </p:cNvPr>
              <p:cNvSpPr txBox="1"/>
              <p:nvPr/>
            </p:nvSpPr>
            <p:spPr>
              <a:xfrm>
                <a:off x="4544375" y="6111916"/>
                <a:ext cx="382590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func>
                        <m:funcPr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func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func>
                        <m:funcPr>
                          <m:ctrlP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8527BDC-6BC2-956A-A635-215C65463F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4375" y="6111916"/>
                <a:ext cx="3825902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49" name="TextBox 2048">
                <a:extLst>
                  <a:ext uri="{FF2B5EF4-FFF2-40B4-BE49-F238E27FC236}">
                    <a16:creationId xmlns:a16="http://schemas.microsoft.com/office/drawing/2014/main" id="{59DE02C2-56F1-396D-E3F8-47475F94BB48}"/>
                  </a:ext>
                </a:extLst>
              </p:cNvPr>
              <p:cNvSpPr txBox="1"/>
              <p:nvPr/>
            </p:nvSpPr>
            <p:spPr>
              <a:xfrm>
                <a:off x="8932985" y="6550223"/>
                <a:ext cx="2428575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1400" dirty="0">
                    <a:solidFill>
                      <a:schemeClr val="accent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400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1400" dirty="0">
                    <a:solidFill>
                      <a:schemeClr val="accent1"/>
                    </a:solidFill>
                  </a:rPr>
                  <a:t> being constants</a:t>
                </a:r>
                <a:endParaRPr lang="th-TH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049" name="TextBox 2048">
                <a:extLst>
                  <a:ext uri="{FF2B5EF4-FFF2-40B4-BE49-F238E27FC236}">
                    <a16:creationId xmlns:a16="http://schemas.microsoft.com/office/drawing/2014/main" id="{59DE02C2-56F1-396D-E3F8-47475F94BB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2985" y="6550223"/>
                <a:ext cx="2428575" cy="307777"/>
              </a:xfrm>
              <a:prstGeom prst="rect">
                <a:avLst/>
              </a:prstGeom>
              <a:blipFill>
                <a:blip r:embed="rId10"/>
                <a:stretch>
                  <a:fillRect t="-10000" b="-1400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2" name="Picture 2" descr="Force Law For Simple Harmonic Motion GeeksforGeeks, 41% OFF">
            <a:extLst>
              <a:ext uri="{FF2B5EF4-FFF2-40B4-BE49-F238E27FC236}">
                <a16:creationId xmlns:a16="http://schemas.microsoft.com/office/drawing/2014/main" id="{A17D4FBC-9F2C-CB68-5FE3-5977AF54F8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92"/>
          <a:stretch/>
        </p:blipFill>
        <p:spPr bwMode="auto">
          <a:xfrm>
            <a:off x="70901" y="1376679"/>
            <a:ext cx="3060132" cy="2894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53" name="TextBox 2052">
                <a:extLst>
                  <a:ext uri="{FF2B5EF4-FFF2-40B4-BE49-F238E27FC236}">
                    <a16:creationId xmlns:a16="http://schemas.microsoft.com/office/drawing/2014/main" id="{ACF38C63-6C19-E5EF-46D5-80F1D08C1A85}"/>
                  </a:ext>
                </a:extLst>
              </p:cNvPr>
              <p:cNvSpPr txBox="1"/>
              <p:nvPr/>
            </p:nvSpPr>
            <p:spPr>
              <a:xfrm rot="21312334">
                <a:off x="8170614" y="1014973"/>
                <a:ext cx="4003824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rgbClr val="FF0000"/>
                    </a:solidFill>
                  </a:rPr>
                  <a:t>There are 2 constraints, i.e., 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th-TH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53" name="TextBox 2052">
                <a:extLst>
                  <a:ext uri="{FF2B5EF4-FFF2-40B4-BE49-F238E27FC236}">
                    <a16:creationId xmlns:a16="http://schemas.microsoft.com/office/drawing/2014/main" id="{ACF38C63-6C19-E5EF-46D5-80F1D08C1A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312334">
                <a:off x="8170614" y="1014973"/>
                <a:ext cx="4003824" cy="830997"/>
              </a:xfrm>
              <a:prstGeom prst="rect">
                <a:avLst/>
              </a:prstGeom>
              <a:blipFill>
                <a:blip r:embed="rId12"/>
                <a:stretch>
                  <a:fillRect t="-3646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55" name="TextBox 2054">
                <a:extLst>
                  <a:ext uri="{FF2B5EF4-FFF2-40B4-BE49-F238E27FC236}">
                    <a16:creationId xmlns:a16="http://schemas.microsoft.com/office/drawing/2014/main" id="{55FFE211-5F7C-5E13-CF9E-2D979C5511F5}"/>
                  </a:ext>
                </a:extLst>
              </p:cNvPr>
              <p:cNvSpPr txBox="1"/>
              <p:nvPr/>
            </p:nvSpPr>
            <p:spPr>
              <a:xfrm>
                <a:off x="7629162" y="3810475"/>
                <a:ext cx="1765745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24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sSup>
                        <m:sSupPr>
                          <m:ctrlP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th-TH" sz="2800" i="1" u="sng" dirty="0">
                  <a:ln w="0"/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055" name="TextBox 2054">
                <a:extLst>
                  <a:ext uri="{FF2B5EF4-FFF2-40B4-BE49-F238E27FC236}">
                    <a16:creationId xmlns:a16="http://schemas.microsoft.com/office/drawing/2014/main" id="{55FFE211-5F7C-5E13-CF9E-2D979C5511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9162" y="3810475"/>
                <a:ext cx="1765745" cy="78380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56" name="TextBox 2055">
            <a:extLst>
              <a:ext uri="{FF2B5EF4-FFF2-40B4-BE49-F238E27FC236}">
                <a16:creationId xmlns:a16="http://schemas.microsoft.com/office/drawing/2014/main" id="{D935830D-6CCC-A759-15A8-03DA44563B9D}"/>
              </a:ext>
            </a:extLst>
          </p:cNvPr>
          <p:cNvSpPr txBox="1"/>
          <p:nvPr/>
        </p:nvSpPr>
        <p:spPr>
          <a:xfrm>
            <a:off x="3932872" y="5046801"/>
            <a:ext cx="1047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or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57" name="TextBox 2056">
                <a:extLst>
                  <a:ext uri="{FF2B5EF4-FFF2-40B4-BE49-F238E27FC236}">
                    <a16:creationId xmlns:a16="http://schemas.microsoft.com/office/drawing/2014/main" id="{BC1469A2-CC6B-C9A8-968F-D45574FDB2A7}"/>
                  </a:ext>
                </a:extLst>
              </p:cNvPr>
              <p:cNvSpPr txBox="1"/>
              <p:nvPr/>
            </p:nvSpPr>
            <p:spPr>
              <a:xfrm>
                <a:off x="4357536" y="5055346"/>
                <a:ext cx="143362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𝑘𝑥</m:t>
                      </m:r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i="1" dirty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̈"/>
                          <m:ctrlP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057" name="TextBox 2056">
                <a:extLst>
                  <a:ext uri="{FF2B5EF4-FFF2-40B4-BE49-F238E27FC236}">
                    <a16:creationId xmlns:a16="http://schemas.microsoft.com/office/drawing/2014/main" id="{BC1469A2-CC6B-C9A8-968F-D45574FDB2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7536" y="5055346"/>
                <a:ext cx="1433623" cy="461665"/>
              </a:xfrm>
              <a:prstGeom prst="rect">
                <a:avLst/>
              </a:prstGeom>
              <a:blipFill>
                <a:blip r:embed="rId14"/>
                <a:stretch>
                  <a:fillRect r="-19149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58" name="TextBox 2057">
                <a:extLst>
                  <a:ext uri="{FF2B5EF4-FFF2-40B4-BE49-F238E27FC236}">
                    <a16:creationId xmlns:a16="http://schemas.microsoft.com/office/drawing/2014/main" id="{61ECD6A7-214B-5AE0-F53D-F25D0AB5CC34}"/>
                  </a:ext>
                </a:extLst>
              </p:cNvPr>
              <p:cNvSpPr txBox="1"/>
              <p:nvPr/>
            </p:nvSpPr>
            <p:spPr>
              <a:xfrm rot="21384730">
                <a:off x="5458521" y="5089304"/>
                <a:ext cx="3666937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rgbClr val="FF0000"/>
                    </a:solidFill>
                  </a:rPr>
                  <a:t>same as s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olving</m:t>
                    </m:r>
                    <m:r>
                      <a:rPr lang="en-US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𝑚𝑎</m:t>
                    </m:r>
                  </m:oMath>
                </a14:m>
                <a:endParaRPr lang="th-TH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58" name="TextBox 2057">
                <a:extLst>
                  <a:ext uri="{FF2B5EF4-FFF2-40B4-BE49-F238E27FC236}">
                    <a16:creationId xmlns:a16="http://schemas.microsoft.com/office/drawing/2014/main" id="{61ECD6A7-214B-5AE0-F53D-F25D0AB5CC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384730">
                <a:off x="5458521" y="5089304"/>
                <a:ext cx="3666937" cy="461665"/>
              </a:xfrm>
              <a:prstGeom prst="rect">
                <a:avLst/>
              </a:prstGeom>
              <a:blipFill>
                <a:blip r:embed="rId15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59" name="TextBox 2058">
                <a:extLst>
                  <a:ext uri="{FF2B5EF4-FFF2-40B4-BE49-F238E27FC236}">
                    <a16:creationId xmlns:a16="http://schemas.microsoft.com/office/drawing/2014/main" id="{25282675-A64C-5571-104A-CB49EE175E87}"/>
                  </a:ext>
                </a:extLst>
              </p:cNvPr>
              <p:cNvSpPr txBox="1"/>
              <p:nvPr/>
            </p:nvSpPr>
            <p:spPr>
              <a:xfrm>
                <a:off x="8565659" y="6186969"/>
                <a:ext cx="2428575" cy="3532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solidFill>
                      <a:schemeClr val="accent1"/>
                    </a:solidFill>
                  </a:rPr>
                  <a:t>with </a:t>
                </a:r>
                <a14:m>
                  <m:oMath xmlns:m="http://schemas.openxmlformats.org/officeDocument/2006/math">
                    <m:r>
                      <a:rPr lang="en-US" sz="1400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sz="1400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4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4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r>
                          <a:rPr lang="en-US" sz="14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14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</m:rad>
                  </m:oMath>
                </a14:m>
                <a:endParaRPr lang="th-TH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059" name="TextBox 2058">
                <a:extLst>
                  <a:ext uri="{FF2B5EF4-FFF2-40B4-BE49-F238E27FC236}">
                    <a16:creationId xmlns:a16="http://schemas.microsoft.com/office/drawing/2014/main" id="{25282675-A64C-5571-104A-CB49EE175E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5659" y="6186969"/>
                <a:ext cx="2428575" cy="353238"/>
              </a:xfrm>
              <a:prstGeom prst="rect">
                <a:avLst/>
              </a:prstGeom>
              <a:blipFill>
                <a:blip r:embed="rId16"/>
                <a:stretch>
                  <a:fillRect l="-752" b="-10345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81578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3" grpId="0"/>
      <p:bldP spid="5" grpId="0"/>
      <p:bldP spid="9" grpId="0"/>
      <p:bldP spid="13" grpId="0"/>
      <p:bldP spid="15" grpId="0"/>
      <p:bldP spid="19" grpId="0"/>
      <p:bldP spid="21" grpId="0"/>
      <p:bldP spid="22" grpId="0"/>
      <p:bldP spid="28" grpId="0"/>
      <p:bldP spid="29" grpId="0"/>
      <p:bldP spid="2049" grpId="0"/>
      <p:bldP spid="2053" grpId="0"/>
      <p:bldP spid="2055" grpId="0"/>
      <p:bldP spid="2056" grpId="0"/>
      <p:bldP spid="2057" grpId="0"/>
      <p:bldP spid="2058" grpId="0"/>
      <p:bldP spid="205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1DE885-6D90-F96E-E7B0-72A9A80F73AC}"/>
              </a:ext>
            </a:extLst>
          </p:cNvPr>
          <p:cNvSpPr txBox="1"/>
          <p:nvPr/>
        </p:nvSpPr>
        <p:spPr>
          <a:xfrm>
            <a:off x="307737" y="1310694"/>
            <a:ext cx="8473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Ex3. Spinning on the table</a:t>
            </a:r>
            <a:endParaRPr lang="th-TH" sz="2800" u="sng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1B4038-4EFA-5BC4-566A-5D4BA47E2092}"/>
              </a:ext>
            </a:extLst>
          </p:cNvPr>
          <p:cNvSpPr txBox="1"/>
          <p:nvPr/>
        </p:nvSpPr>
        <p:spPr>
          <a:xfrm>
            <a:off x="827349" y="453349"/>
            <a:ext cx="7776607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Euler-Lagrange equation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33AC8B55-C883-B809-200E-155564C9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8898" y="6331149"/>
            <a:ext cx="521677" cy="365125"/>
          </a:xfrm>
          <a:custGeom>
            <a:avLst/>
            <a:gdLst>
              <a:gd name="connsiteX0" fmla="*/ 0 w 521677"/>
              <a:gd name="connsiteY0" fmla="*/ 0 h 365125"/>
              <a:gd name="connsiteX1" fmla="*/ 521677 w 521677"/>
              <a:gd name="connsiteY1" fmla="*/ 0 h 365125"/>
              <a:gd name="connsiteX2" fmla="*/ 521677 w 521677"/>
              <a:gd name="connsiteY2" fmla="*/ 365125 h 365125"/>
              <a:gd name="connsiteX3" fmla="*/ 0 w 521677"/>
              <a:gd name="connsiteY3" fmla="*/ 365125 h 365125"/>
              <a:gd name="connsiteX4" fmla="*/ 0 w 521677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677" h="365125" fill="none" extrusionOk="0">
                <a:moveTo>
                  <a:pt x="0" y="0"/>
                </a:moveTo>
                <a:cubicBezTo>
                  <a:pt x="166923" y="45579"/>
                  <a:pt x="261662" y="-39379"/>
                  <a:pt x="521677" y="0"/>
                </a:cubicBezTo>
                <a:cubicBezTo>
                  <a:pt x="492009" y="81840"/>
                  <a:pt x="524015" y="183209"/>
                  <a:pt x="521677" y="365125"/>
                </a:cubicBezTo>
                <a:cubicBezTo>
                  <a:pt x="352559" y="404526"/>
                  <a:pt x="224631" y="333714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21677" h="365125" stroke="0" extrusionOk="0">
                <a:moveTo>
                  <a:pt x="0" y="0"/>
                </a:moveTo>
                <a:cubicBezTo>
                  <a:pt x="256240" y="73"/>
                  <a:pt x="431606" y="36201"/>
                  <a:pt x="521677" y="0"/>
                </a:cubicBezTo>
                <a:cubicBezTo>
                  <a:pt x="526045" y="38488"/>
                  <a:pt x="542617" y="321862"/>
                  <a:pt x="521677" y="365125"/>
                </a:cubicBezTo>
                <a:cubicBezTo>
                  <a:pt x="457543" y="358949"/>
                  <a:pt x="237999" y="411319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14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03E08FB-4F90-78CF-5A06-112ACED36D72}"/>
                  </a:ext>
                </a:extLst>
              </p:cNvPr>
              <p:cNvSpPr txBox="1"/>
              <p:nvPr/>
            </p:nvSpPr>
            <p:spPr>
              <a:xfrm>
                <a:off x="827349" y="1708808"/>
                <a:ext cx="11317169" cy="15696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A mass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400" dirty="0"/>
                  <a:t> is free to slide on a frictionless table and is connected by a string of length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sz="2400" dirty="0"/>
                  <a:t>,</a:t>
                </a:r>
              </a:p>
              <a:p>
                <a:r>
                  <a:rPr lang="en-US" sz="2400" dirty="0"/>
                  <a:t>which passes through a hole in the table, to a mass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which hangs below (see the Figure).</a:t>
                </a:r>
              </a:p>
              <a:p>
                <a:r>
                  <a:rPr lang="en-US" sz="2400" dirty="0"/>
                  <a:t>Assume that </a:t>
                </a:r>
                <a14:m>
                  <m:oMath xmlns:m="http://schemas.openxmlformats.org/officeDocument/2006/math">
                    <m:r>
                      <a:rPr lang="en-US" sz="2400" i="1" u="sng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u="sng" dirty="0"/>
                  <a:t> moves in a vertical line only</a:t>
                </a:r>
                <a:r>
                  <a:rPr lang="en-US" sz="2400" dirty="0"/>
                  <a:t>, and the string always remains taut.</a:t>
                </a:r>
              </a:p>
              <a:p>
                <a:r>
                  <a:rPr lang="en-US" sz="2400" dirty="0"/>
                  <a:t>Under what condition does m undergo circular motion?</a:t>
                </a:r>
                <a:endParaRPr lang="th-TH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03E08FB-4F90-78CF-5A06-112ACED36D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349" y="1708808"/>
                <a:ext cx="11317169" cy="1569660"/>
              </a:xfrm>
              <a:prstGeom prst="rect">
                <a:avLst/>
              </a:prstGeom>
              <a:blipFill>
                <a:blip r:embed="rId3"/>
                <a:stretch>
                  <a:fillRect l="-862" t="-3101" r="-754" b="-5426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952FAF5B-049A-5671-DAAB-205EBD7F60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308" t="26673" r="5269" b="35377"/>
          <a:stretch/>
        </p:blipFill>
        <p:spPr>
          <a:xfrm>
            <a:off x="376543" y="3505481"/>
            <a:ext cx="4167832" cy="25103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1157E0F-57D6-A144-A34C-ABF09F275E61}"/>
              </a:ext>
            </a:extLst>
          </p:cNvPr>
          <p:cNvSpPr txBox="1"/>
          <p:nvPr/>
        </p:nvSpPr>
        <p:spPr>
          <a:xfrm>
            <a:off x="4777273" y="3589796"/>
            <a:ext cx="66316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How many constraints we have from this setting?</a:t>
            </a:r>
            <a:endParaRPr lang="th-TH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AD0CB10-D2B6-2E6A-3534-E3FB83AA9D57}"/>
                  </a:ext>
                </a:extLst>
              </p:cNvPr>
              <p:cNvSpPr txBox="1"/>
              <p:nvPr/>
            </p:nvSpPr>
            <p:spPr>
              <a:xfrm>
                <a:off x="4857454" y="4123636"/>
                <a:ext cx="14336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th-TH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AD0CB10-D2B6-2E6A-3534-E3FB83AA9D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7454" y="4123636"/>
                <a:ext cx="1433624" cy="461665"/>
              </a:xfrm>
              <a:prstGeom prst="rect">
                <a:avLst/>
              </a:prstGeom>
              <a:blipFill>
                <a:blip r:embed="rId5"/>
                <a:stretch>
                  <a:fillRect l="-5957" t="-13158" b="-17105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AB1A8CA-2172-00EA-1E95-8BDD063EACEA}"/>
                  </a:ext>
                </a:extLst>
              </p:cNvPr>
              <p:cNvSpPr txBox="1"/>
              <p:nvPr/>
            </p:nvSpPr>
            <p:spPr>
              <a:xfrm>
                <a:off x="1049332" y="5309396"/>
                <a:ext cx="1433623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th-TH" sz="2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AB1A8CA-2172-00EA-1E95-8BDD063EAC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9332" y="5309396"/>
                <a:ext cx="1433623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5A47DEB-3CD7-5DF2-16AE-871DFE3D9C8C}"/>
                  </a:ext>
                </a:extLst>
              </p:cNvPr>
              <p:cNvSpPr txBox="1"/>
              <p:nvPr/>
            </p:nvSpPr>
            <p:spPr>
              <a:xfrm>
                <a:off x="3038512" y="3700545"/>
                <a:ext cx="1433623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th-TH" sz="2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5A47DEB-3CD7-5DF2-16AE-871DFE3D9C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8512" y="3700545"/>
                <a:ext cx="1433623" cy="400110"/>
              </a:xfrm>
              <a:prstGeom prst="rect">
                <a:avLst/>
              </a:prstGeom>
              <a:blipFill>
                <a:blip r:embed="rId7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73DA649-C7CF-A0D2-7E93-143D23BE0F97}"/>
              </a:ext>
            </a:extLst>
          </p:cNvPr>
          <p:cNvCxnSpPr>
            <a:cxnSpLocks/>
          </p:cNvCxnSpPr>
          <p:nvPr/>
        </p:nvCxnSpPr>
        <p:spPr>
          <a:xfrm>
            <a:off x="1727200" y="4295719"/>
            <a:ext cx="1669143" cy="0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6DABB97-15D4-6E06-72F5-57FC051A7E8D}"/>
              </a:ext>
            </a:extLst>
          </p:cNvPr>
          <p:cNvCxnSpPr>
            <a:cxnSpLocks/>
          </p:cNvCxnSpPr>
          <p:nvPr/>
        </p:nvCxnSpPr>
        <p:spPr>
          <a:xfrm flipV="1">
            <a:off x="2482955" y="3392847"/>
            <a:ext cx="0" cy="1756345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A9CED1E-6284-951E-E9D2-A63E8E429BE4}"/>
              </a:ext>
            </a:extLst>
          </p:cNvPr>
          <p:cNvSpPr txBox="1"/>
          <p:nvPr/>
        </p:nvSpPr>
        <p:spPr>
          <a:xfrm>
            <a:off x="3363009" y="4050210"/>
            <a:ext cx="39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endParaRPr lang="th-TH" sz="2000" u="sng" dirty="0">
              <a:solidFill>
                <a:srgbClr val="00B050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506CE0E-3DFE-69DA-6A12-6A119A7B0BC4}"/>
              </a:ext>
            </a:extLst>
          </p:cNvPr>
          <p:cNvCxnSpPr>
            <a:cxnSpLocks/>
          </p:cNvCxnSpPr>
          <p:nvPr/>
        </p:nvCxnSpPr>
        <p:spPr>
          <a:xfrm flipV="1">
            <a:off x="2040279" y="4013890"/>
            <a:ext cx="763010" cy="707806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E890ED9-18BE-A090-4D49-B9A767FC4247}"/>
              </a:ext>
            </a:extLst>
          </p:cNvPr>
          <p:cNvSpPr txBox="1"/>
          <p:nvPr/>
        </p:nvSpPr>
        <p:spPr>
          <a:xfrm>
            <a:off x="2611713" y="3715480"/>
            <a:ext cx="39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y</a:t>
            </a:r>
            <a:endParaRPr lang="th-TH" sz="2000" u="sng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8BF0813-DD1F-FE3B-C4A3-A82C37F5C72A}"/>
                  </a:ext>
                </a:extLst>
              </p:cNvPr>
              <p:cNvSpPr txBox="1"/>
              <p:nvPr/>
            </p:nvSpPr>
            <p:spPr>
              <a:xfrm>
                <a:off x="6604157" y="4131308"/>
                <a:ext cx="14336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th-TH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8BF0813-DD1F-FE3B-C4A3-A82C37F5C7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157" y="4131308"/>
                <a:ext cx="1433624" cy="461665"/>
              </a:xfrm>
              <a:prstGeom prst="rect">
                <a:avLst/>
              </a:prstGeom>
              <a:blipFill>
                <a:blip r:embed="rId8"/>
                <a:stretch>
                  <a:fillRect l="-5508" t="-13333" b="-1866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2F3EC43-9523-C134-B9A9-AE2D1B7730ED}"/>
                  </a:ext>
                </a:extLst>
              </p:cNvPr>
              <p:cNvSpPr txBox="1"/>
              <p:nvPr/>
            </p:nvSpPr>
            <p:spPr>
              <a:xfrm>
                <a:off x="8408380" y="4131307"/>
                <a:ext cx="14336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th-TH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2F3EC43-9523-C134-B9A9-AE2D1B7730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8380" y="4131307"/>
                <a:ext cx="1433624" cy="461665"/>
              </a:xfrm>
              <a:prstGeom prst="rect">
                <a:avLst/>
              </a:prstGeom>
              <a:blipFill>
                <a:blip r:embed="rId9"/>
                <a:stretch>
                  <a:fillRect l="-5508" t="-13333" b="-1866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3F2606E-E781-62AE-2D29-21619882F611}"/>
                  </a:ext>
                </a:extLst>
              </p:cNvPr>
              <p:cNvSpPr txBox="1"/>
              <p:nvPr/>
            </p:nvSpPr>
            <p:spPr>
              <a:xfrm>
                <a:off x="4857454" y="4657314"/>
                <a:ext cx="2790173" cy="4659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th-TH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3F2606E-E781-62AE-2D29-21619882F6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7454" y="4657314"/>
                <a:ext cx="2790173" cy="465961"/>
              </a:xfrm>
              <a:prstGeom prst="rect">
                <a:avLst/>
              </a:prstGeom>
              <a:blipFill>
                <a:blip r:embed="rId10"/>
                <a:stretch>
                  <a:fillRect l="-3057" t="-11842" b="-1842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A4E01C1-E2EE-B362-607C-AA905CADA38D}"/>
                  </a:ext>
                </a:extLst>
              </p:cNvPr>
              <p:cNvSpPr txBox="1"/>
              <p:nvPr/>
            </p:nvSpPr>
            <p:spPr>
              <a:xfrm>
                <a:off x="4857453" y="5223421"/>
                <a:ext cx="2790173" cy="4659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d>
                      <m:dPr>
                        <m:ctrlP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endParaRPr lang="th-TH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A4E01C1-E2EE-B362-607C-AA905CADA3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7453" y="5223421"/>
                <a:ext cx="2790173" cy="465961"/>
              </a:xfrm>
              <a:prstGeom prst="rect">
                <a:avLst/>
              </a:prstGeom>
              <a:blipFill>
                <a:blip r:embed="rId11"/>
                <a:stretch>
                  <a:fillRect l="-3057" t="-13158" b="-17105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DF163848-4B86-6B83-7558-CB3A79B36757}"/>
              </a:ext>
            </a:extLst>
          </p:cNvPr>
          <p:cNvSpPr txBox="1"/>
          <p:nvPr/>
        </p:nvSpPr>
        <p:spPr>
          <a:xfrm>
            <a:off x="2208382" y="3253521"/>
            <a:ext cx="39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z</a:t>
            </a:r>
            <a:endParaRPr lang="th-TH" sz="2000" u="sng" dirty="0">
              <a:solidFill>
                <a:srgbClr val="00B050"/>
              </a:solidFill>
            </a:endParaRPr>
          </a:p>
        </p:txBody>
      </p:sp>
      <p:sp>
        <p:nvSpPr>
          <p:cNvPr id="36" name="Right Brace 35">
            <a:extLst>
              <a:ext uri="{FF2B5EF4-FFF2-40B4-BE49-F238E27FC236}">
                <a16:creationId xmlns:a16="http://schemas.microsoft.com/office/drawing/2014/main" id="{3C1014BF-AF3D-2C1E-4A20-DD11F6FB58AC}"/>
              </a:ext>
            </a:extLst>
          </p:cNvPr>
          <p:cNvSpPr/>
          <p:nvPr/>
        </p:nvSpPr>
        <p:spPr>
          <a:xfrm>
            <a:off x="7188591" y="4760669"/>
            <a:ext cx="295421" cy="786637"/>
          </a:xfrm>
          <a:prstGeom prst="rightBrac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0D27F2D-3508-0F2A-072A-7E540BC3B9EF}"/>
                  </a:ext>
                </a:extLst>
              </p:cNvPr>
              <p:cNvSpPr txBox="1"/>
              <p:nvPr/>
            </p:nvSpPr>
            <p:spPr>
              <a:xfrm>
                <a:off x="7468195" y="4826668"/>
                <a:ext cx="3907229" cy="6450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sz="24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US" sz="2400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400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2400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24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sz="2400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400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2400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</m:e>
                    </m:d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th-TH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0D27F2D-3508-0F2A-072A-7E540BC3B9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8195" y="4826668"/>
                <a:ext cx="3907229" cy="64504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37B1CCD6-D7F3-B7FB-48C6-E311E67AFFC2}"/>
              </a:ext>
            </a:extLst>
          </p:cNvPr>
          <p:cNvSpPr txBox="1"/>
          <p:nvPr/>
        </p:nvSpPr>
        <p:spPr>
          <a:xfrm>
            <a:off x="4857454" y="5802916"/>
            <a:ext cx="31803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</a:rPr>
              <a:t>There are 4 constraint</a:t>
            </a:r>
            <a:endParaRPr lang="th-TH" sz="2400" b="1" u="sng" dirty="0">
              <a:solidFill>
                <a:srgbClr val="00B05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CB8AF81-4D68-3E16-17EF-FE8188FA8B61}"/>
              </a:ext>
            </a:extLst>
          </p:cNvPr>
          <p:cNvSpPr txBox="1"/>
          <p:nvPr/>
        </p:nvSpPr>
        <p:spPr>
          <a:xfrm>
            <a:off x="307737" y="6234943"/>
            <a:ext cx="4292955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# of gen. coor. = 3(2) – 4 = 2</a:t>
            </a:r>
            <a:endParaRPr lang="th-TH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37210A4-22F7-8F06-5F45-955E403874C5}"/>
                  </a:ext>
                </a:extLst>
              </p:cNvPr>
              <p:cNvSpPr txBox="1"/>
              <p:nvPr/>
            </p:nvSpPr>
            <p:spPr>
              <a:xfrm>
                <a:off x="5041300" y="6274336"/>
                <a:ext cx="55235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0070C0"/>
                    </a:solidFill>
                  </a:rPr>
                  <a:t>We choose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to be generalized coor.</a:t>
                </a:r>
                <a:endParaRPr lang="th-TH" sz="2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37210A4-22F7-8F06-5F45-955E403874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1300" y="6274336"/>
                <a:ext cx="5523537" cy="461665"/>
              </a:xfrm>
              <a:prstGeom prst="rect">
                <a:avLst/>
              </a:prstGeom>
              <a:blipFill>
                <a:blip r:embed="rId13"/>
                <a:stretch>
                  <a:fillRect l="-1766" t="-17105" b="-22368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Arrow: Notched Right 40">
            <a:extLst>
              <a:ext uri="{FF2B5EF4-FFF2-40B4-BE49-F238E27FC236}">
                <a16:creationId xmlns:a16="http://schemas.microsoft.com/office/drawing/2014/main" id="{FBB0009F-9BFD-85C9-978D-583CEC1F1009}"/>
              </a:ext>
            </a:extLst>
          </p:cNvPr>
          <p:cNvSpPr/>
          <p:nvPr/>
        </p:nvSpPr>
        <p:spPr>
          <a:xfrm>
            <a:off x="4618736" y="6311812"/>
            <a:ext cx="404520" cy="285426"/>
          </a:xfrm>
          <a:prstGeom prst="notched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D0FCF65-C49A-6084-FCD5-B8B311A0A4FF}"/>
                  </a:ext>
                </a:extLst>
              </p:cNvPr>
              <p:cNvSpPr txBox="1"/>
              <p:nvPr/>
            </p:nvSpPr>
            <p:spPr>
              <a:xfrm rot="21104163">
                <a:off x="9696537" y="5589203"/>
                <a:ext cx="1935361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is a constant</a:t>
                </a:r>
                <a:endParaRPr lang="th-TH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D0FCF65-C49A-6084-FCD5-B8B311A0A4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104163">
                <a:off x="9696537" y="5589203"/>
                <a:ext cx="1935361" cy="461665"/>
              </a:xfrm>
              <a:prstGeom prst="rect">
                <a:avLst/>
              </a:prstGeom>
              <a:blipFill>
                <a:blip r:embed="rId14"/>
                <a:stretch>
                  <a:fillRect l="-307" t="-11475" r="-3374" b="-11475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>
            <a:extLst>
              <a:ext uri="{FF2B5EF4-FFF2-40B4-BE49-F238E27FC236}">
                <a16:creationId xmlns:a16="http://schemas.microsoft.com/office/drawing/2014/main" id="{6A88AC81-F11F-2E74-A447-DFE2E8EA5B13}"/>
              </a:ext>
            </a:extLst>
          </p:cNvPr>
          <p:cNvSpPr txBox="1"/>
          <p:nvPr/>
        </p:nvSpPr>
        <p:spPr>
          <a:xfrm>
            <a:off x="8018004" y="3022546"/>
            <a:ext cx="3788679" cy="461665"/>
          </a:xfrm>
          <a:prstGeom prst="rect">
            <a:avLst/>
          </a:prstGeom>
          <a:solidFill>
            <a:srgbClr val="FFE699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STEP 1: Determine gen. coor.</a:t>
            </a:r>
            <a:endParaRPr lang="th-TH" sz="2400" u="sng" dirty="0"/>
          </a:p>
        </p:txBody>
      </p:sp>
    </p:spTree>
    <p:extLst>
      <p:ext uri="{BB962C8B-B14F-4D97-AF65-F5344CB8AC3E}">
        <p14:creationId xmlns:p14="http://schemas.microsoft.com/office/powerpoint/2010/main" val="852136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1" grpId="0"/>
      <p:bldP spid="12" grpId="0"/>
      <p:bldP spid="16" grpId="0"/>
      <p:bldP spid="30" grpId="0"/>
      <p:bldP spid="31" grpId="0"/>
      <p:bldP spid="32" grpId="0"/>
      <p:bldP spid="33" grpId="0"/>
      <p:bldP spid="34" grpId="0"/>
      <p:bldP spid="35" grpId="0"/>
      <p:bldP spid="36" grpId="0" animBg="1"/>
      <p:bldP spid="37" grpId="0"/>
      <p:bldP spid="38" grpId="0"/>
      <p:bldP spid="39" grpId="0" animBg="1"/>
      <p:bldP spid="40" grpId="0"/>
      <p:bldP spid="41" grpId="0" animBg="1"/>
      <p:bldP spid="42" grpId="0"/>
      <p:bldP spid="4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1DE885-6D90-F96E-E7B0-72A9A80F73AC}"/>
              </a:ext>
            </a:extLst>
          </p:cNvPr>
          <p:cNvSpPr txBox="1"/>
          <p:nvPr/>
        </p:nvSpPr>
        <p:spPr>
          <a:xfrm>
            <a:off x="307737" y="1310694"/>
            <a:ext cx="8473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Ex3. Spinning on the table</a:t>
            </a:r>
            <a:endParaRPr lang="th-TH" sz="2800" u="sng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1B4038-4EFA-5BC4-566A-5D4BA47E2092}"/>
              </a:ext>
            </a:extLst>
          </p:cNvPr>
          <p:cNvSpPr txBox="1"/>
          <p:nvPr/>
        </p:nvSpPr>
        <p:spPr>
          <a:xfrm>
            <a:off x="827349" y="453349"/>
            <a:ext cx="7776607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Euler-Lagrange equation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33AC8B55-C883-B809-200E-155564C9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8898" y="6331149"/>
            <a:ext cx="521677" cy="365125"/>
          </a:xfrm>
          <a:custGeom>
            <a:avLst/>
            <a:gdLst>
              <a:gd name="connsiteX0" fmla="*/ 0 w 521677"/>
              <a:gd name="connsiteY0" fmla="*/ 0 h 365125"/>
              <a:gd name="connsiteX1" fmla="*/ 521677 w 521677"/>
              <a:gd name="connsiteY1" fmla="*/ 0 h 365125"/>
              <a:gd name="connsiteX2" fmla="*/ 521677 w 521677"/>
              <a:gd name="connsiteY2" fmla="*/ 365125 h 365125"/>
              <a:gd name="connsiteX3" fmla="*/ 0 w 521677"/>
              <a:gd name="connsiteY3" fmla="*/ 365125 h 365125"/>
              <a:gd name="connsiteX4" fmla="*/ 0 w 521677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677" h="365125" fill="none" extrusionOk="0">
                <a:moveTo>
                  <a:pt x="0" y="0"/>
                </a:moveTo>
                <a:cubicBezTo>
                  <a:pt x="166923" y="45579"/>
                  <a:pt x="261662" y="-39379"/>
                  <a:pt x="521677" y="0"/>
                </a:cubicBezTo>
                <a:cubicBezTo>
                  <a:pt x="492009" y="81840"/>
                  <a:pt x="524015" y="183209"/>
                  <a:pt x="521677" y="365125"/>
                </a:cubicBezTo>
                <a:cubicBezTo>
                  <a:pt x="352559" y="404526"/>
                  <a:pt x="224631" y="333714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21677" h="365125" stroke="0" extrusionOk="0">
                <a:moveTo>
                  <a:pt x="0" y="0"/>
                </a:moveTo>
                <a:cubicBezTo>
                  <a:pt x="256240" y="73"/>
                  <a:pt x="431606" y="36201"/>
                  <a:pt x="521677" y="0"/>
                </a:cubicBezTo>
                <a:cubicBezTo>
                  <a:pt x="526045" y="38488"/>
                  <a:pt x="542617" y="321862"/>
                  <a:pt x="521677" y="365125"/>
                </a:cubicBezTo>
                <a:cubicBezTo>
                  <a:pt x="457543" y="358949"/>
                  <a:pt x="237999" y="411319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15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52FAF5B-049A-5671-DAAB-205EBD7F60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308" t="26673" r="5269" b="35377"/>
          <a:stretch/>
        </p:blipFill>
        <p:spPr>
          <a:xfrm>
            <a:off x="264001" y="2562943"/>
            <a:ext cx="4167832" cy="25103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AB1A8CA-2172-00EA-1E95-8BDD063EACEA}"/>
                  </a:ext>
                </a:extLst>
              </p:cNvPr>
              <p:cNvSpPr txBox="1"/>
              <p:nvPr/>
            </p:nvSpPr>
            <p:spPr>
              <a:xfrm>
                <a:off x="714807" y="4373935"/>
                <a:ext cx="143362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AB1A8CA-2172-00EA-1E95-8BDD063EAC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807" y="4373935"/>
                <a:ext cx="1433623" cy="461665"/>
              </a:xfrm>
              <a:prstGeom prst="rect">
                <a:avLst/>
              </a:prstGeom>
              <a:blipFill>
                <a:blip r:embed="rId4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5A47DEB-3CD7-5DF2-16AE-871DFE3D9C8C}"/>
                  </a:ext>
                </a:extLst>
              </p:cNvPr>
              <p:cNvSpPr txBox="1"/>
              <p:nvPr/>
            </p:nvSpPr>
            <p:spPr>
              <a:xfrm>
                <a:off x="2998210" y="2668059"/>
                <a:ext cx="143362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5A47DEB-3CD7-5DF2-16AE-871DFE3D9C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8210" y="2668059"/>
                <a:ext cx="1433623" cy="461665"/>
              </a:xfrm>
              <a:prstGeom prst="rect">
                <a:avLst/>
              </a:prstGeom>
              <a:blipFill>
                <a:blip r:embed="rId5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73DA649-C7CF-A0D2-7E93-143D23BE0F97}"/>
              </a:ext>
            </a:extLst>
          </p:cNvPr>
          <p:cNvCxnSpPr>
            <a:cxnSpLocks/>
          </p:cNvCxnSpPr>
          <p:nvPr/>
        </p:nvCxnSpPr>
        <p:spPr>
          <a:xfrm>
            <a:off x="1614658" y="3353181"/>
            <a:ext cx="1669143" cy="0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6DABB97-15D4-6E06-72F5-57FC051A7E8D}"/>
              </a:ext>
            </a:extLst>
          </p:cNvPr>
          <p:cNvCxnSpPr>
            <a:cxnSpLocks/>
          </p:cNvCxnSpPr>
          <p:nvPr/>
        </p:nvCxnSpPr>
        <p:spPr>
          <a:xfrm flipV="1">
            <a:off x="2370413" y="2450309"/>
            <a:ext cx="0" cy="1756345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A9CED1E-6284-951E-E9D2-A63E8E429BE4}"/>
              </a:ext>
            </a:extLst>
          </p:cNvPr>
          <p:cNvSpPr txBox="1"/>
          <p:nvPr/>
        </p:nvSpPr>
        <p:spPr>
          <a:xfrm>
            <a:off x="3250467" y="3107672"/>
            <a:ext cx="39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endParaRPr lang="th-TH" sz="2000" u="sng" dirty="0">
              <a:solidFill>
                <a:srgbClr val="00B050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506CE0E-3DFE-69DA-6A12-6A119A7B0BC4}"/>
              </a:ext>
            </a:extLst>
          </p:cNvPr>
          <p:cNvCxnSpPr>
            <a:cxnSpLocks/>
          </p:cNvCxnSpPr>
          <p:nvPr/>
        </p:nvCxnSpPr>
        <p:spPr>
          <a:xfrm flipV="1">
            <a:off x="1927737" y="3071352"/>
            <a:ext cx="763010" cy="707806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E890ED9-18BE-A090-4D49-B9A767FC4247}"/>
              </a:ext>
            </a:extLst>
          </p:cNvPr>
          <p:cNvSpPr txBox="1"/>
          <p:nvPr/>
        </p:nvSpPr>
        <p:spPr>
          <a:xfrm>
            <a:off x="2499171" y="2772942"/>
            <a:ext cx="39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y</a:t>
            </a:r>
            <a:endParaRPr lang="th-TH" sz="2000" u="sng" dirty="0">
              <a:solidFill>
                <a:srgbClr val="00B05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F163848-4B86-6B83-7558-CB3A79B36757}"/>
              </a:ext>
            </a:extLst>
          </p:cNvPr>
          <p:cNvSpPr txBox="1"/>
          <p:nvPr/>
        </p:nvSpPr>
        <p:spPr>
          <a:xfrm>
            <a:off x="2095840" y="2310983"/>
            <a:ext cx="39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z</a:t>
            </a:r>
            <a:endParaRPr lang="th-TH" sz="2000" u="sng" dirty="0">
              <a:solidFill>
                <a:srgbClr val="00B05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8320DC-A5F3-7DAF-42F9-795E0D536449}"/>
              </a:ext>
            </a:extLst>
          </p:cNvPr>
          <p:cNvSpPr txBox="1"/>
          <p:nvPr/>
        </p:nvSpPr>
        <p:spPr>
          <a:xfrm>
            <a:off x="4690041" y="1304940"/>
            <a:ext cx="7196883" cy="830997"/>
          </a:xfrm>
          <a:prstGeom prst="rect">
            <a:avLst/>
          </a:prstGeom>
          <a:solidFill>
            <a:srgbClr val="FFE699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STEP 2: Write the Lagrangian in terms of the gen. coor. and gen. velo. is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65BE3FF-0361-4538-1B1F-B048C4EB5F08}"/>
                  </a:ext>
                </a:extLst>
              </p:cNvPr>
              <p:cNvSpPr txBox="1"/>
              <p:nvPr/>
            </p:nvSpPr>
            <p:spPr>
              <a:xfrm>
                <a:off x="5549554" y="2899540"/>
                <a:ext cx="6912356" cy="668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sz="20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̇"/>
                                  <m:ctrlPr>
                                    <a:rPr lang="en-US" sz="2000" i="1" dirty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 dirty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0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̇"/>
                                  <m:ctrlPr>
                                    <a:rPr lang="en-US" sz="2000" i="1" dirty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 dirty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0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̇"/>
                                  <m:ctrlPr>
                                    <a:rPr lang="en-US" sz="2000" i="1" dirty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 dirty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US" sz="20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d>
                        <m:dPr>
                          <m:ctrlP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000" b="0" i="1" dirty="0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̇"/>
                                  <m:ctrlPr>
                                    <a:rPr lang="en-US" sz="2000" b="0" i="1" dirty="0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b="0" i="1" dirty="0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2000" b="0" i="1" dirty="0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b="0" i="1" dirty="0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̇"/>
                                  <m:ctrlPr>
                                    <a:rPr lang="en-US" sz="2000" i="1" dirty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b="0" i="1" dirty="0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b="0" i="1" dirty="0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̇"/>
                                  <m:ctrlPr>
                                    <a:rPr lang="en-US" sz="2000" i="1" dirty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b="0" i="1" dirty="0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th-TH" sz="2400" i="1" u="sng" dirty="0">
                  <a:ln w="0"/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65BE3FF-0361-4538-1B1F-B048C4EB5F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9554" y="2899540"/>
                <a:ext cx="6912356" cy="66851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E0F1FB38-0494-2656-744C-CC1EBE20B368}"/>
              </a:ext>
            </a:extLst>
          </p:cNvPr>
          <p:cNvSpPr txBox="1"/>
          <p:nvPr/>
        </p:nvSpPr>
        <p:spPr>
          <a:xfrm>
            <a:off x="4690041" y="2488951"/>
            <a:ext cx="4933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total kinetic energy is</a:t>
            </a:r>
            <a:endParaRPr lang="th-TH" sz="2400" u="sng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8128E3C-82BB-EB29-2ACC-20C15BA49129}"/>
              </a:ext>
            </a:extLst>
          </p:cNvPr>
          <p:cNvCxnSpPr/>
          <p:nvPr/>
        </p:nvCxnSpPr>
        <p:spPr>
          <a:xfrm flipV="1">
            <a:off x="8733865" y="3048970"/>
            <a:ext cx="289111" cy="376518"/>
          </a:xfrm>
          <a:prstGeom prst="straightConnector1">
            <a:avLst/>
          </a:prstGeom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7F4A3D4-DA02-D1D4-D6C3-DAE302D8BAB9}"/>
              </a:ext>
            </a:extLst>
          </p:cNvPr>
          <p:cNvCxnSpPr/>
          <p:nvPr/>
        </p:nvCxnSpPr>
        <p:spPr>
          <a:xfrm flipV="1">
            <a:off x="9893790" y="3048970"/>
            <a:ext cx="289111" cy="376518"/>
          </a:xfrm>
          <a:prstGeom prst="straightConnector1">
            <a:avLst/>
          </a:prstGeom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0EE965C-ECC8-CE60-DE1B-1DD110067208}"/>
              </a:ext>
            </a:extLst>
          </p:cNvPr>
          <p:cNvCxnSpPr/>
          <p:nvPr/>
        </p:nvCxnSpPr>
        <p:spPr>
          <a:xfrm flipV="1">
            <a:off x="10474990" y="3045539"/>
            <a:ext cx="289111" cy="376518"/>
          </a:xfrm>
          <a:prstGeom prst="straightConnector1">
            <a:avLst/>
          </a:prstGeom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D818133-1CD5-AE04-A841-F855A8224310}"/>
                  </a:ext>
                </a:extLst>
              </p:cNvPr>
              <p:cNvSpPr txBox="1"/>
              <p:nvPr/>
            </p:nvSpPr>
            <p:spPr>
              <a:xfrm>
                <a:off x="8573810" y="3380252"/>
                <a:ext cx="6092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sz="12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2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D818133-1CD5-AE04-A841-F855A82243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3810" y="3380252"/>
                <a:ext cx="609220" cy="2769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9760A22-2C36-AF9D-1597-8C5BEF6247FD}"/>
                  </a:ext>
                </a:extLst>
              </p:cNvPr>
              <p:cNvSpPr txBox="1"/>
              <p:nvPr/>
            </p:nvSpPr>
            <p:spPr>
              <a:xfrm>
                <a:off x="8925484" y="2833488"/>
                <a:ext cx="3128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9760A22-2C36-AF9D-1597-8C5BEF6247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5484" y="2833488"/>
                <a:ext cx="312864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7546CEA-FDBD-884C-8ABB-AFC9FF2D7E62}"/>
                  </a:ext>
                </a:extLst>
              </p:cNvPr>
              <p:cNvSpPr txBox="1"/>
              <p:nvPr/>
            </p:nvSpPr>
            <p:spPr>
              <a:xfrm>
                <a:off x="10086944" y="2833488"/>
                <a:ext cx="3128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7546CEA-FDBD-884C-8ABB-AFC9FF2D7E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6944" y="2833488"/>
                <a:ext cx="312864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218C0B6-3B7F-F699-A8CD-A062C87832FC}"/>
                  </a:ext>
                </a:extLst>
              </p:cNvPr>
              <p:cNvSpPr txBox="1"/>
              <p:nvPr/>
            </p:nvSpPr>
            <p:spPr>
              <a:xfrm>
                <a:off x="10681911" y="2830063"/>
                <a:ext cx="3128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218C0B6-3B7F-F699-A8CD-A062C87832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81911" y="2830063"/>
                <a:ext cx="312864" cy="3385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146EEB9-D02D-1C2C-F0DC-47544746FFA2}"/>
                  </a:ext>
                </a:extLst>
              </p:cNvPr>
              <p:cNvSpPr txBox="1"/>
              <p:nvPr/>
            </p:nvSpPr>
            <p:spPr>
              <a:xfrm>
                <a:off x="9682939" y="3393730"/>
                <a:ext cx="6554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2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2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146EEB9-D02D-1C2C-F0DC-47544746FF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2939" y="3393730"/>
                <a:ext cx="655496" cy="2769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AF96EA1-6D8D-A1E9-0CF1-E268B9969A0C}"/>
                  </a:ext>
                </a:extLst>
              </p:cNvPr>
              <p:cNvSpPr txBox="1"/>
              <p:nvPr/>
            </p:nvSpPr>
            <p:spPr>
              <a:xfrm>
                <a:off x="10268839" y="3376753"/>
                <a:ext cx="62352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2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AF96EA1-6D8D-A1E9-0CF1-E268B9969A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8839" y="3376753"/>
                <a:ext cx="623528" cy="276999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BB0341B-7A97-8896-A33E-D70D3B311E04}"/>
                  </a:ext>
                </a:extLst>
              </p:cNvPr>
              <p:cNvSpPr txBox="1"/>
              <p:nvPr/>
            </p:nvSpPr>
            <p:spPr>
              <a:xfrm>
                <a:off x="7523848" y="2855220"/>
                <a:ext cx="1238546" cy="3102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th-TH" sz="1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BB0341B-7A97-8896-A33E-D70D3B311E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3848" y="2855220"/>
                <a:ext cx="1238546" cy="310213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Right Brace 43">
            <a:extLst>
              <a:ext uri="{FF2B5EF4-FFF2-40B4-BE49-F238E27FC236}">
                <a16:creationId xmlns:a16="http://schemas.microsoft.com/office/drawing/2014/main" id="{540FA739-2333-CFD2-2FEF-0AA8A52C5F4A}"/>
              </a:ext>
            </a:extLst>
          </p:cNvPr>
          <p:cNvSpPr/>
          <p:nvPr/>
        </p:nvSpPr>
        <p:spPr>
          <a:xfrm rot="5400000">
            <a:off x="7955833" y="3052782"/>
            <a:ext cx="131559" cy="786637"/>
          </a:xfrm>
          <a:prstGeom prst="rightBrac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5A27309F-160D-2E78-E772-F515941F433A}"/>
                  </a:ext>
                </a:extLst>
              </p:cNvPr>
              <p:cNvSpPr txBox="1"/>
              <p:nvPr/>
            </p:nvSpPr>
            <p:spPr>
              <a:xfrm>
                <a:off x="7320791" y="3448189"/>
                <a:ext cx="1413074" cy="4144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sz="2000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p>
                          <m:r>
                            <a:rPr lang="en-US" sz="2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sz="2000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e>
                        <m:sup>
                          <m:r>
                            <a:rPr lang="en-US" sz="2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th-TH" sz="20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5A27309F-160D-2E78-E772-F515941F43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0791" y="3448189"/>
                <a:ext cx="1413074" cy="414472"/>
              </a:xfrm>
              <a:prstGeom prst="rect">
                <a:avLst/>
              </a:prstGeom>
              <a:blipFill>
                <a:blip r:embed="rId14"/>
                <a:stretch>
                  <a:fillRect t="-735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0004770D-08E0-B09F-D70F-983000B59C35}"/>
                  </a:ext>
                </a:extLst>
              </p:cNvPr>
              <p:cNvSpPr txBox="1"/>
              <p:nvPr/>
            </p:nvSpPr>
            <p:spPr>
              <a:xfrm>
                <a:off x="10838344" y="3364862"/>
                <a:ext cx="12839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ctrlP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</m:oMath>
                  </m:oMathPara>
                </a14:m>
                <a:endParaRPr lang="th-TH" sz="1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0004770D-08E0-B09F-D70F-983000B59C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38344" y="3364862"/>
                <a:ext cx="1283930" cy="30777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7FA8F39-3582-8366-920E-E9F570FF0767}"/>
              </a:ext>
            </a:extLst>
          </p:cNvPr>
          <p:cNvCxnSpPr/>
          <p:nvPr/>
        </p:nvCxnSpPr>
        <p:spPr>
          <a:xfrm flipV="1">
            <a:off x="11056190" y="3054514"/>
            <a:ext cx="289111" cy="376518"/>
          </a:xfrm>
          <a:prstGeom prst="straightConnector1">
            <a:avLst/>
          </a:prstGeom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C3FD8D52-7327-CF26-DD49-DA83429AA039}"/>
                  </a:ext>
                </a:extLst>
              </p:cNvPr>
              <p:cNvSpPr txBox="1"/>
              <p:nvPr/>
            </p:nvSpPr>
            <p:spPr>
              <a:xfrm>
                <a:off x="11265540" y="2778531"/>
                <a:ext cx="40804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sz="2000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p>
                          <m:r>
                            <a:rPr lang="en-US" sz="2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th-TH" sz="20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C3FD8D52-7327-CF26-DD49-DA83429AA0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65540" y="2778531"/>
                <a:ext cx="408045" cy="40011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11F0678-EF54-2621-01AD-FAEFB88118CC}"/>
                  </a:ext>
                </a:extLst>
              </p:cNvPr>
              <p:cNvSpPr txBox="1"/>
              <p:nvPr/>
            </p:nvSpPr>
            <p:spPr>
              <a:xfrm>
                <a:off x="6042052" y="3654021"/>
                <a:ext cx="4633347" cy="668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̇"/>
                                  <m:ctrlPr>
                                    <a:rPr lang="en-US" sz="2000" i="1" dirty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 dirty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dirty="0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dirty="0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000" b="0" i="1" dirty="0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̇"/>
                                  <m:ctrlPr>
                                    <a:rPr lang="en-US" sz="2000" i="1" dirty="0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 dirty="0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0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sSup>
                        <m:sSupPr>
                          <m:ctrlPr>
                            <a:rPr lang="en-US" sz="20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p>
                          <m:r>
                            <a:rPr lang="en-US" sz="20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th-TH" sz="2400" i="1" u="sng" dirty="0">
                  <a:ln w="0"/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11F0678-EF54-2621-01AD-FAEFB88118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2052" y="3654021"/>
                <a:ext cx="4633347" cy="668516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92C4246-3744-D3E4-CCD2-7AE5BADBEA51}"/>
                  </a:ext>
                </a:extLst>
              </p:cNvPr>
              <p:cNvSpPr txBox="1"/>
              <p:nvPr/>
            </p:nvSpPr>
            <p:spPr>
              <a:xfrm>
                <a:off x="7907450" y="2374510"/>
                <a:ext cx="1238546" cy="3102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func>
                        <m:funcPr>
                          <m:ctrlP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sz="1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th-TH" sz="1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92C4246-3744-D3E4-CCD2-7AE5BADBEA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7450" y="2374510"/>
                <a:ext cx="1238546" cy="310213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07E94ADF-F90D-8F68-F178-257E643E88A8}"/>
                  </a:ext>
                </a:extLst>
              </p:cNvPr>
              <p:cNvSpPr txBox="1"/>
              <p:nvPr/>
            </p:nvSpPr>
            <p:spPr>
              <a:xfrm>
                <a:off x="7894909" y="2610918"/>
                <a:ext cx="1238546" cy="3102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func>
                        <m:funcPr>
                          <m:ctrlP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1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sz="1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th-TH" sz="1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07E94ADF-F90D-8F68-F178-257E643E88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4909" y="2610918"/>
                <a:ext cx="1238546" cy="310213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Box 51">
            <a:extLst>
              <a:ext uri="{FF2B5EF4-FFF2-40B4-BE49-F238E27FC236}">
                <a16:creationId xmlns:a16="http://schemas.microsoft.com/office/drawing/2014/main" id="{25D356CB-547A-7E42-BFD5-83B9EBD134CC}"/>
              </a:ext>
            </a:extLst>
          </p:cNvPr>
          <p:cNvSpPr txBox="1"/>
          <p:nvPr/>
        </p:nvSpPr>
        <p:spPr>
          <a:xfrm>
            <a:off x="4715652" y="4411398"/>
            <a:ext cx="4933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total potential energy is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EE31E1FC-96D2-5CE7-222B-96E4DA486032}"/>
                  </a:ext>
                </a:extLst>
              </p:cNvPr>
              <p:cNvSpPr txBox="1"/>
              <p:nvPr/>
            </p:nvSpPr>
            <p:spPr>
              <a:xfrm>
                <a:off x="5536711" y="4886270"/>
                <a:ext cx="3974274" cy="423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𝑀𝑔</m:t>
                      </m:r>
                      <m:d>
                        <m:dPr>
                          <m:ctrlP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</m:oMath>
                  </m:oMathPara>
                </a14:m>
                <a:endParaRPr lang="th-TH" sz="2400" i="1" u="sng" dirty="0">
                  <a:ln w="0"/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EE31E1FC-96D2-5CE7-222B-96E4DA4860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6711" y="4886270"/>
                <a:ext cx="3974274" cy="423770"/>
              </a:xfrm>
              <a:prstGeom prst="rect">
                <a:avLst/>
              </a:prstGeom>
              <a:blipFill>
                <a:blip r:embed="rId20"/>
                <a:stretch>
                  <a:fillRect b="-579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E76BB0DE-8829-6F02-D13B-AC28D5C53E5C}"/>
              </a:ext>
            </a:extLst>
          </p:cNvPr>
          <p:cNvSpPr txBox="1"/>
          <p:nvPr/>
        </p:nvSpPr>
        <p:spPr>
          <a:xfrm>
            <a:off x="2600415" y="5790320"/>
            <a:ext cx="4933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The Lagrangian is</a:t>
            </a:r>
            <a:endParaRPr lang="th-TH" sz="2400" u="sng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91AB8657-7092-A858-D1E7-574B57A60E8A}"/>
                  </a:ext>
                </a:extLst>
              </p:cNvPr>
              <p:cNvSpPr txBox="1"/>
              <p:nvPr/>
            </p:nvSpPr>
            <p:spPr>
              <a:xfrm>
                <a:off x="4719110" y="5583407"/>
                <a:ext cx="6317117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i="1" dirty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̇"/>
                                  <m:ctrlP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̇"/>
                                  <m:ctrlP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400" i="1" dirty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i="1" dirty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sSup>
                        <m:sSupPr>
                          <m:ctrlP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p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 dirty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 dirty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𝑚𝑔</m:t>
                      </m:r>
                      <m:d>
                        <m:dPr>
                          <m:ctrlP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</m:oMath>
                  </m:oMathPara>
                </a14:m>
                <a:endParaRPr lang="th-TH" sz="2800" i="1" u="sng" dirty="0">
                  <a:ln w="0"/>
                  <a:solidFill>
                    <a:srgbClr val="0070C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91AB8657-7092-A858-D1E7-574B57A60E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9110" y="5583407"/>
                <a:ext cx="6317117" cy="783804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97425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/>
      <p:bldP spid="19" grpId="0"/>
      <p:bldP spid="25" grpId="0"/>
      <p:bldP spid="26" grpId="0"/>
      <p:bldP spid="27" grpId="0"/>
      <p:bldP spid="28" grpId="0"/>
      <p:bldP spid="29" grpId="0"/>
      <p:bldP spid="42" grpId="0"/>
      <p:bldP spid="43" grpId="0"/>
      <p:bldP spid="44" grpId="0" animBg="1"/>
      <p:bldP spid="45" grpId="0"/>
      <p:bldP spid="46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Arrow: Curved Right 56">
            <a:extLst>
              <a:ext uri="{FF2B5EF4-FFF2-40B4-BE49-F238E27FC236}">
                <a16:creationId xmlns:a16="http://schemas.microsoft.com/office/drawing/2014/main" id="{31A67B36-AED8-87AD-AD8E-19ABCDFFE54F}"/>
              </a:ext>
            </a:extLst>
          </p:cNvPr>
          <p:cNvSpPr/>
          <p:nvPr/>
        </p:nvSpPr>
        <p:spPr>
          <a:xfrm>
            <a:off x="6386072" y="4826674"/>
            <a:ext cx="1071885" cy="1305836"/>
          </a:xfrm>
          <a:prstGeom prst="curv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1DE885-6D90-F96E-E7B0-72A9A80F73AC}"/>
              </a:ext>
            </a:extLst>
          </p:cNvPr>
          <p:cNvSpPr txBox="1"/>
          <p:nvPr/>
        </p:nvSpPr>
        <p:spPr>
          <a:xfrm>
            <a:off x="307737" y="1310694"/>
            <a:ext cx="8473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Ex3. Spinning on the table</a:t>
            </a:r>
            <a:endParaRPr lang="th-TH" sz="2800" u="sng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1B4038-4EFA-5BC4-566A-5D4BA47E2092}"/>
              </a:ext>
            </a:extLst>
          </p:cNvPr>
          <p:cNvSpPr txBox="1"/>
          <p:nvPr/>
        </p:nvSpPr>
        <p:spPr>
          <a:xfrm>
            <a:off x="827349" y="453349"/>
            <a:ext cx="7776607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Euler-Lagrange equation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33AC8B55-C883-B809-200E-155564C9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8898" y="6331149"/>
            <a:ext cx="521677" cy="365125"/>
          </a:xfrm>
          <a:custGeom>
            <a:avLst/>
            <a:gdLst>
              <a:gd name="connsiteX0" fmla="*/ 0 w 521677"/>
              <a:gd name="connsiteY0" fmla="*/ 0 h 365125"/>
              <a:gd name="connsiteX1" fmla="*/ 521677 w 521677"/>
              <a:gd name="connsiteY1" fmla="*/ 0 h 365125"/>
              <a:gd name="connsiteX2" fmla="*/ 521677 w 521677"/>
              <a:gd name="connsiteY2" fmla="*/ 365125 h 365125"/>
              <a:gd name="connsiteX3" fmla="*/ 0 w 521677"/>
              <a:gd name="connsiteY3" fmla="*/ 365125 h 365125"/>
              <a:gd name="connsiteX4" fmla="*/ 0 w 521677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677" h="365125" fill="none" extrusionOk="0">
                <a:moveTo>
                  <a:pt x="0" y="0"/>
                </a:moveTo>
                <a:cubicBezTo>
                  <a:pt x="166923" y="45579"/>
                  <a:pt x="261662" y="-39379"/>
                  <a:pt x="521677" y="0"/>
                </a:cubicBezTo>
                <a:cubicBezTo>
                  <a:pt x="492009" y="81840"/>
                  <a:pt x="524015" y="183209"/>
                  <a:pt x="521677" y="365125"/>
                </a:cubicBezTo>
                <a:cubicBezTo>
                  <a:pt x="352559" y="404526"/>
                  <a:pt x="224631" y="333714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21677" h="365125" stroke="0" extrusionOk="0">
                <a:moveTo>
                  <a:pt x="0" y="0"/>
                </a:moveTo>
                <a:cubicBezTo>
                  <a:pt x="256240" y="73"/>
                  <a:pt x="431606" y="36201"/>
                  <a:pt x="521677" y="0"/>
                </a:cubicBezTo>
                <a:cubicBezTo>
                  <a:pt x="526045" y="38488"/>
                  <a:pt x="542617" y="321862"/>
                  <a:pt x="521677" y="365125"/>
                </a:cubicBezTo>
                <a:cubicBezTo>
                  <a:pt x="457543" y="358949"/>
                  <a:pt x="237999" y="411319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16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52FAF5B-049A-5671-DAAB-205EBD7F60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308" t="26673" r="5269" b="35377"/>
          <a:stretch/>
        </p:blipFill>
        <p:spPr>
          <a:xfrm>
            <a:off x="264001" y="2562943"/>
            <a:ext cx="4167832" cy="25103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AB1A8CA-2172-00EA-1E95-8BDD063EACEA}"/>
                  </a:ext>
                </a:extLst>
              </p:cNvPr>
              <p:cNvSpPr txBox="1"/>
              <p:nvPr/>
            </p:nvSpPr>
            <p:spPr>
              <a:xfrm>
                <a:off x="714807" y="4373935"/>
                <a:ext cx="143362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AB1A8CA-2172-00EA-1E95-8BDD063EAC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807" y="4373935"/>
                <a:ext cx="1433623" cy="461665"/>
              </a:xfrm>
              <a:prstGeom prst="rect">
                <a:avLst/>
              </a:prstGeom>
              <a:blipFill>
                <a:blip r:embed="rId4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5A47DEB-3CD7-5DF2-16AE-871DFE3D9C8C}"/>
                  </a:ext>
                </a:extLst>
              </p:cNvPr>
              <p:cNvSpPr txBox="1"/>
              <p:nvPr/>
            </p:nvSpPr>
            <p:spPr>
              <a:xfrm>
                <a:off x="2998210" y="2668059"/>
                <a:ext cx="143362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5A47DEB-3CD7-5DF2-16AE-871DFE3D9C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8210" y="2668059"/>
                <a:ext cx="1433623" cy="461665"/>
              </a:xfrm>
              <a:prstGeom prst="rect">
                <a:avLst/>
              </a:prstGeom>
              <a:blipFill>
                <a:blip r:embed="rId5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73DA649-C7CF-A0D2-7E93-143D23BE0F97}"/>
              </a:ext>
            </a:extLst>
          </p:cNvPr>
          <p:cNvCxnSpPr>
            <a:cxnSpLocks/>
          </p:cNvCxnSpPr>
          <p:nvPr/>
        </p:nvCxnSpPr>
        <p:spPr>
          <a:xfrm>
            <a:off x="1614658" y="3353181"/>
            <a:ext cx="1669143" cy="0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6DABB97-15D4-6E06-72F5-57FC051A7E8D}"/>
              </a:ext>
            </a:extLst>
          </p:cNvPr>
          <p:cNvCxnSpPr>
            <a:cxnSpLocks/>
          </p:cNvCxnSpPr>
          <p:nvPr/>
        </p:nvCxnSpPr>
        <p:spPr>
          <a:xfrm flipV="1">
            <a:off x="2370413" y="2450309"/>
            <a:ext cx="0" cy="1756345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A9CED1E-6284-951E-E9D2-A63E8E429BE4}"/>
              </a:ext>
            </a:extLst>
          </p:cNvPr>
          <p:cNvSpPr txBox="1"/>
          <p:nvPr/>
        </p:nvSpPr>
        <p:spPr>
          <a:xfrm>
            <a:off x="3250467" y="3107672"/>
            <a:ext cx="39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endParaRPr lang="th-TH" sz="2000" u="sng" dirty="0">
              <a:solidFill>
                <a:srgbClr val="00B050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506CE0E-3DFE-69DA-6A12-6A119A7B0BC4}"/>
              </a:ext>
            </a:extLst>
          </p:cNvPr>
          <p:cNvCxnSpPr>
            <a:cxnSpLocks/>
          </p:cNvCxnSpPr>
          <p:nvPr/>
        </p:nvCxnSpPr>
        <p:spPr>
          <a:xfrm flipV="1">
            <a:off x="1927737" y="3071352"/>
            <a:ext cx="763010" cy="707806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E890ED9-18BE-A090-4D49-B9A767FC4247}"/>
              </a:ext>
            </a:extLst>
          </p:cNvPr>
          <p:cNvSpPr txBox="1"/>
          <p:nvPr/>
        </p:nvSpPr>
        <p:spPr>
          <a:xfrm>
            <a:off x="2499171" y="2772942"/>
            <a:ext cx="39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y</a:t>
            </a:r>
            <a:endParaRPr lang="th-TH" sz="2000" u="sng" dirty="0">
              <a:solidFill>
                <a:srgbClr val="00B05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F163848-4B86-6B83-7558-CB3A79B36757}"/>
              </a:ext>
            </a:extLst>
          </p:cNvPr>
          <p:cNvSpPr txBox="1"/>
          <p:nvPr/>
        </p:nvSpPr>
        <p:spPr>
          <a:xfrm>
            <a:off x="2095840" y="2310983"/>
            <a:ext cx="39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z</a:t>
            </a:r>
            <a:endParaRPr lang="th-TH" sz="2000" u="sng" dirty="0">
              <a:solidFill>
                <a:srgbClr val="00B05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8320DC-A5F3-7DAF-42F9-795E0D536449}"/>
              </a:ext>
            </a:extLst>
          </p:cNvPr>
          <p:cNvSpPr txBox="1"/>
          <p:nvPr/>
        </p:nvSpPr>
        <p:spPr>
          <a:xfrm>
            <a:off x="4690042" y="1304940"/>
            <a:ext cx="5648394" cy="830997"/>
          </a:xfrm>
          <a:prstGeom prst="rect">
            <a:avLst/>
          </a:prstGeom>
          <a:solidFill>
            <a:srgbClr val="FFE699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STEP 3: Write the Euler-Lagrange equations for each gen. coor.</a:t>
            </a:r>
            <a:endParaRPr lang="th-TH" sz="2400" u="sng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76BB0DE-8829-6F02-D13B-AC28D5C53E5C}"/>
              </a:ext>
            </a:extLst>
          </p:cNvPr>
          <p:cNvSpPr txBox="1"/>
          <p:nvPr/>
        </p:nvSpPr>
        <p:spPr>
          <a:xfrm>
            <a:off x="4594567" y="2286356"/>
            <a:ext cx="4933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Lagrangian is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68BAD8C-1545-0217-BF72-B34CDE701D22}"/>
                  </a:ext>
                </a:extLst>
              </p:cNvPr>
              <p:cNvSpPr txBox="1"/>
              <p:nvPr/>
            </p:nvSpPr>
            <p:spPr>
              <a:xfrm>
                <a:off x="4476826" y="3704304"/>
                <a:ext cx="2596984" cy="1004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00B050"/>
                    </a:solidFill>
                  </a:rPr>
                  <a:t>1)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den>
                    </m:f>
                    <m:r>
                      <a:rPr lang="en-US" sz="2400" i="1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f>
                      <m:fPr>
                        <m:ctrlP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acc>
                          <m:accPr>
                            <m:chr m:val="̇"/>
                            <m:ctrlPr>
                              <a:rPr lang="en-US" sz="24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den>
                    </m:f>
                  </m:oMath>
                </a14:m>
                <a:endParaRPr lang="th-TH" sz="2400" dirty="0">
                  <a:solidFill>
                    <a:srgbClr val="00B050"/>
                  </a:solidFill>
                </a:endParaRPr>
              </a:p>
              <a:p>
                <a:endParaRPr lang="th-TH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68BAD8C-1545-0217-BF72-B34CDE701D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6826" y="3704304"/>
                <a:ext cx="2596984" cy="1004699"/>
              </a:xfrm>
              <a:prstGeom prst="rect">
                <a:avLst/>
              </a:prstGeom>
              <a:blipFill>
                <a:blip r:embed="rId7"/>
                <a:stretch>
                  <a:fillRect l="-352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rrow: Notched Right 13">
            <a:extLst>
              <a:ext uri="{FF2B5EF4-FFF2-40B4-BE49-F238E27FC236}">
                <a16:creationId xmlns:a16="http://schemas.microsoft.com/office/drawing/2014/main" id="{6981E0E1-7AD6-DFC6-9E53-0ECBEE6F2BDD}"/>
              </a:ext>
            </a:extLst>
          </p:cNvPr>
          <p:cNvSpPr/>
          <p:nvPr/>
        </p:nvSpPr>
        <p:spPr>
          <a:xfrm>
            <a:off x="6961295" y="3863617"/>
            <a:ext cx="404520" cy="285426"/>
          </a:xfrm>
          <a:prstGeom prst="notched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3626ABA-41B6-26BE-13A6-6B8DD6EF2703}"/>
                  </a:ext>
                </a:extLst>
              </p:cNvPr>
              <p:cNvSpPr txBox="1"/>
              <p:nvPr/>
            </p:nvSpPr>
            <p:spPr>
              <a:xfrm>
                <a:off x="7295503" y="3580384"/>
                <a:ext cx="2596984" cy="793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ctrlP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acc>
                            <m:accPr>
                              <m:chr m:val="̇"/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th-TH" sz="2800" i="1" u="sng" dirty="0">
                  <a:ln w="0"/>
                  <a:solidFill>
                    <a:srgbClr val="0070C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3626ABA-41B6-26BE-13A6-6B8DD6EF27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5503" y="3580384"/>
                <a:ext cx="2596984" cy="79355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1A2B6648-5DCE-7831-A38C-126B17EFF484}"/>
              </a:ext>
            </a:extLst>
          </p:cNvPr>
          <p:cNvSpPr txBox="1"/>
          <p:nvPr/>
        </p:nvSpPr>
        <p:spPr>
          <a:xfrm rot="21280554">
            <a:off x="9697004" y="3581834"/>
            <a:ext cx="218976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</a:rPr>
              <a:t>the conservation of angular momentum (as in Ex1)</a:t>
            </a:r>
            <a:endParaRPr lang="th-TH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FFDCDFE-A9D1-1D89-F807-F6DC8A34D4A9}"/>
                  </a:ext>
                </a:extLst>
              </p:cNvPr>
              <p:cNvSpPr txBox="1"/>
              <p:nvPr/>
            </p:nvSpPr>
            <p:spPr>
              <a:xfrm>
                <a:off x="4479590" y="4531741"/>
                <a:ext cx="2596984" cy="6353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00B050"/>
                    </a:solidFill>
                  </a:rPr>
                  <a:t>2)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n-US" sz="2400" i="1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f>
                      <m:fPr>
                        <m:ctrlP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acc>
                          <m:accPr>
                            <m:chr m:val="̇"/>
                            <m:ctrlPr>
                              <a:rPr lang="en-US" sz="24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den>
                    </m:f>
                  </m:oMath>
                </a14:m>
                <a:endParaRPr lang="th-TH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FFDCDFE-A9D1-1D89-F807-F6DC8A34D4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9590" y="4531741"/>
                <a:ext cx="2596984" cy="635367"/>
              </a:xfrm>
              <a:prstGeom prst="rect">
                <a:avLst/>
              </a:prstGeom>
              <a:blipFill>
                <a:blip r:embed="rId9"/>
                <a:stretch>
                  <a:fillRect l="-3756" b="-857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Arrow: Notched Right 33">
            <a:extLst>
              <a:ext uri="{FF2B5EF4-FFF2-40B4-BE49-F238E27FC236}">
                <a16:creationId xmlns:a16="http://schemas.microsoft.com/office/drawing/2014/main" id="{DA5CA297-2DD7-9F4B-570F-82275F1935B9}"/>
              </a:ext>
            </a:extLst>
          </p:cNvPr>
          <p:cNvSpPr/>
          <p:nvPr/>
        </p:nvSpPr>
        <p:spPr>
          <a:xfrm>
            <a:off x="6964059" y="4691054"/>
            <a:ext cx="404520" cy="285426"/>
          </a:xfrm>
          <a:prstGeom prst="notched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9F91F8B-F768-00B0-4661-4533F93C13D8}"/>
                  </a:ext>
                </a:extLst>
              </p:cNvPr>
              <p:cNvSpPr txBox="1"/>
              <p:nvPr/>
            </p:nvSpPr>
            <p:spPr>
              <a:xfrm>
                <a:off x="7365815" y="4625188"/>
                <a:ext cx="3699230" cy="478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acc>
                        <m:accPr>
                          <m:chr m:val="̈"/>
                          <m:ctrlP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𝑚𝑟</m:t>
                      </m:r>
                      <m:sSup>
                        <m:sSupPr>
                          <m:ctrlP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e>
                        <m:sup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𝑀𝑔</m:t>
                      </m:r>
                    </m:oMath>
                  </m:oMathPara>
                </a14:m>
                <a:endParaRPr lang="th-TH" sz="2800" i="1" u="sng" dirty="0">
                  <a:ln w="0"/>
                  <a:solidFill>
                    <a:srgbClr val="0070C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9F91F8B-F768-00B0-4661-4533F93C13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815" y="4625188"/>
                <a:ext cx="3699230" cy="478785"/>
              </a:xfrm>
              <a:prstGeom prst="rect">
                <a:avLst/>
              </a:prstGeom>
              <a:blipFill>
                <a:blip r:embed="rId10"/>
                <a:stretch>
                  <a:fillRect t="-8974" b="-10256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5F5335A-CF8E-E824-11A3-A624E7CAF3CB}"/>
                  </a:ext>
                </a:extLst>
              </p:cNvPr>
              <p:cNvSpPr txBox="1"/>
              <p:nvPr/>
            </p:nvSpPr>
            <p:spPr>
              <a:xfrm>
                <a:off x="7461797" y="4920461"/>
                <a:ext cx="1432064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0" i="0" u="none" strike="noStrike" baseline="0" dirty="0">
                    <a:latin typeface="CMR9"/>
                  </a:rPr>
                  <a:t>acceleration in </a:t>
                </a:r>
                <a14:m>
                  <m:oMath xmlns:m="http://schemas.openxmlformats.org/officeDocument/2006/math">
                    <m:r>
                      <a:rPr lang="en-US" sz="1800" b="0" i="1" u="none" strike="noStrike" baseline="0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1800" b="0" i="0" u="none" strike="noStrike" baseline="0" dirty="0">
                    <a:latin typeface="CMR9"/>
                  </a:rPr>
                  <a:t> direction</a:t>
                </a:r>
                <a:endParaRPr lang="th-TH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5F5335A-CF8E-E824-11A3-A624E7CAF3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1797" y="4920461"/>
                <a:ext cx="1432064" cy="646331"/>
              </a:xfrm>
              <a:prstGeom prst="rect">
                <a:avLst/>
              </a:prstGeom>
              <a:blipFill>
                <a:blip r:embed="rId11"/>
                <a:stretch>
                  <a:fillRect l="-3404" t="-4717" r="-3404" b="-1037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4EDBFB4-AC45-1A12-4582-3FAD7411E4EF}"/>
                  </a:ext>
                </a:extLst>
              </p:cNvPr>
              <p:cNvSpPr txBox="1"/>
              <p:nvPr/>
            </p:nvSpPr>
            <p:spPr>
              <a:xfrm rot="21216167">
                <a:off x="10409597" y="4896378"/>
                <a:ext cx="1702638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0" i="0" u="none" strike="noStrike" baseline="0" dirty="0">
                    <a:latin typeface="CMR9"/>
                  </a:rPr>
                  <a:t>gravitational force on </a:t>
                </a:r>
                <a14:m>
                  <m:oMath xmlns:m="http://schemas.openxmlformats.org/officeDocument/2006/math">
                    <m:r>
                      <a:rPr lang="en-US" sz="1800" b="0" i="1" u="none" strike="noStrike" baseline="0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endParaRPr lang="th-TH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4EDBFB4-AC45-1A12-4582-3FAD7411E4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216167">
                <a:off x="10409597" y="4896378"/>
                <a:ext cx="1702638" cy="646331"/>
              </a:xfrm>
              <a:prstGeom prst="rect">
                <a:avLst/>
              </a:prstGeom>
              <a:blipFill>
                <a:blip r:embed="rId12"/>
                <a:stretch>
                  <a:fillRect l="-2759" b="-797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72A4F54-7244-2ABD-CB7D-1E0A166147AB}"/>
                  </a:ext>
                </a:extLst>
              </p:cNvPr>
              <p:cNvSpPr txBox="1"/>
              <p:nvPr/>
            </p:nvSpPr>
            <p:spPr>
              <a:xfrm>
                <a:off x="8939147" y="4916007"/>
                <a:ext cx="1432064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centripetal force </a:t>
                </a:r>
                <a:r>
                  <a:rPr lang="en-US" sz="1800" b="0" i="0" u="none" strike="noStrike" baseline="0" dirty="0">
                    <a:latin typeface="CMR9"/>
                  </a:rPr>
                  <a:t>on </a:t>
                </a:r>
                <a14:m>
                  <m:oMath xmlns:m="http://schemas.openxmlformats.org/officeDocument/2006/math">
                    <m:r>
                      <a:rPr lang="en-US" sz="1800" b="0" i="1" u="none" strike="noStrike" baseline="0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th-TH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72A4F54-7244-2ABD-CB7D-1E0A166147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9147" y="4916007"/>
                <a:ext cx="1432064" cy="646331"/>
              </a:xfrm>
              <a:prstGeom prst="rect">
                <a:avLst/>
              </a:prstGeom>
              <a:blipFill>
                <a:blip r:embed="rId13"/>
                <a:stretch>
                  <a:fillRect l="-3404" t="-4717" b="-1037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7F173E60-5D54-1B0E-7279-58C2D30C3B1B}"/>
              </a:ext>
            </a:extLst>
          </p:cNvPr>
          <p:cNvSpPr txBox="1"/>
          <p:nvPr/>
        </p:nvSpPr>
        <p:spPr>
          <a:xfrm>
            <a:off x="190072" y="5390438"/>
            <a:ext cx="72490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Under what condition does m undergo circular motion?</a:t>
            </a:r>
            <a:endParaRPr lang="th-TH" sz="2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F41A7F8-7F61-6D12-2622-8892B7D4E9F7}"/>
                  </a:ext>
                </a:extLst>
              </p:cNvPr>
              <p:cNvSpPr txBox="1"/>
              <p:nvPr/>
            </p:nvSpPr>
            <p:spPr>
              <a:xfrm>
                <a:off x="1588812" y="5835365"/>
                <a:ext cx="371562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000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18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𝑐𝑜𝑛𝑠𝑡</m:t>
                    </m:r>
                    <m:r>
                      <a:rPr lang="en-US" sz="18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.=</m:t>
                    </m:r>
                    <m:sSub>
                      <m:sSubPr>
                        <m:ctrlPr>
                          <a:rPr lang="en-US" sz="1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8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̇"/>
                        <m:ctrlPr>
                          <a:rPr lang="en-US" sz="1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acc>
                    <m:r>
                      <a:rPr lang="en-US" sz="18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̈"/>
                        <m:ctrlPr>
                          <a:rPr lang="en-US" sz="1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acc>
                    <m:r>
                      <a:rPr lang="en-US" sz="18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1800" dirty="0">
                    <a:solidFill>
                      <a:srgbClr val="FF0000"/>
                    </a:solidFill>
                  </a:rPr>
                  <a:t>)</a:t>
                </a:r>
                <a:endParaRPr lang="th-TH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F41A7F8-7F61-6D12-2622-8892B7D4E9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8812" y="5835365"/>
                <a:ext cx="3715623" cy="369332"/>
              </a:xfrm>
              <a:prstGeom prst="rect">
                <a:avLst/>
              </a:prstGeom>
              <a:blipFill>
                <a:blip r:embed="rId14"/>
                <a:stretch>
                  <a:fillRect t="-14754" b="-1803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BBEDF22-9F02-DE83-410B-77F5BA06BAEF}"/>
                  </a:ext>
                </a:extLst>
              </p:cNvPr>
              <p:cNvSpPr txBox="1"/>
              <p:nvPr/>
            </p:nvSpPr>
            <p:spPr>
              <a:xfrm>
                <a:off x="7206208" y="5744105"/>
                <a:ext cx="2597636" cy="478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𝑀𝑔</m:t>
                      </m:r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e>
                        <m:sup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th-TH" sz="2800" i="1" u="sng" dirty="0">
                  <a:ln w="0"/>
                  <a:solidFill>
                    <a:srgbClr val="0070C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BBEDF22-9F02-DE83-410B-77F5BA06BA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6208" y="5744105"/>
                <a:ext cx="2597636" cy="478785"/>
              </a:xfrm>
              <a:prstGeom prst="rect">
                <a:avLst/>
              </a:prstGeom>
              <a:blipFill>
                <a:blip r:embed="rId15"/>
                <a:stretch>
                  <a:fillRect t="-8861" b="-1012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5A6EB982-FEE8-38E7-D029-8A1468E7494A}"/>
                  </a:ext>
                </a:extLst>
              </p:cNvPr>
              <p:cNvSpPr txBox="1"/>
              <p:nvPr/>
            </p:nvSpPr>
            <p:spPr>
              <a:xfrm>
                <a:off x="8554500" y="5514739"/>
                <a:ext cx="2597636" cy="927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bSup>
                            <m:sSubSupPr>
                              <m:ctrlP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4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th-TH" sz="2800" i="1" u="sng" dirty="0">
                  <a:ln w="0"/>
                  <a:solidFill>
                    <a:srgbClr val="0070C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5A6EB982-FEE8-38E7-D029-8A1468E749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4500" y="5514739"/>
                <a:ext cx="2597636" cy="9273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D8D5489-B004-8361-4DF0-3526CD850FC0}"/>
                  </a:ext>
                </a:extLst>
              </p:cNvPr>
              <p:cNvSpPr txBox="1"/>
              <p:nvPr/>
            </p:nvSpPr>
            <p:spPr>
              <a:xfrm>
                <a:off x="4862905" y="6488951"/>
                <a:ext cx="4686606" cy="3821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Since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  <m:r>
                      <a:rPr lang="en-US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from the first eq. of motion</a:t>
                </a:r>
                <a:endParaRPr lang="th-TH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D8D5489-B004-8361-4DF0-3526CD850F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2905" y="6488951"/>
                <a:ext cx="4686606" cy="382156"/>
              </a:xfrm>
              <a:prstGeom prst="rect">
                <a:avLst/>
              </a:prstGeom>
              <a:blipFill>
                <a:blip r:embed="rId17"/>
                <a:stretch>
                  <a:fillRect l="-1170" t="-11111" b="-1746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3C6EFCBA-6A47-E216-98C6-38447891DA5E}"/>
                  </a:ext>
                </a:extLst>
              </p:cNvPr>
              <p:cNvSpPr txBox="1"/>
              <p:nvPr/>
            </p:nvSpPr>
            <p:spPr>
              <a:xfrm>
                <a:off x="10447767" y="5735813"/>
                <a:ext cx="1922261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solidFill>
                      <a:schemeClr val="accent1"/>
                    </a:solidFill>
                  </a:rPr>
                  <a:t>for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1400" dirty="0">
                    <a:solidFill>
                      <a:schemeClr val="accent1"/>
                    </a:solidFill>
                  </a:rPr>
                  <a:t> being a constant (angular momentum)</a:t>
                </a:r>
                <a:endParaRPr lang="th-TH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3C6EFCBA-6A47-E216-98C6-38447891DA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7767" y="5735813"/>
                <a:ext cx="1922261" cy="523220"/>
              </a:xfrm>
              <a:prstGeom prst="rect">
                <a:avLst/>
              </a:prstGeom>
              <a:blipFill>
                <a:blip r:embed="rId18"/>
                <a:stretch>
                  <a:fillRect l="-952" t="-2326" b="-697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07A432A-4799-870F-AC20-0B0CFCF3466D}"/>
              </a:ext>
            </a:extLst>
          </p:cNvPr>
          <p:cNvSpPr/>
          <p:nvPr/>
        </p:nvSpPr>
        <p:spPr>
          <a:xfrm>
            <a:off x="7439154" y="5547307"/>
            <a:ext cx="3008613" cy="902322"/>
          </a:xfrm>
          <a:prstGeom prst="roundRect">
            <a:avLst/>
          </a:prstGeom>
          <a:noFill/>
          <a:ln w="101600" cmpd="dbl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92D41CD-5472-49E4-1E03-FB7D52E68618}"/>
              </a:ext>
            </a:extLst>
          </p:cNvPr>
          <p:cNvSpPr txBox="1"/>
          <p:nvPr/>
        </p:nvSpPr>
        <p:spPr>
          <a:xfrm rot="21216167">
            <a:off x="7441729" y="5458898"/>
            <a:ext cx="17026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B050"/>
                </a:solidFill>
                <a:latin typeface="CMR9"/>
              </a:rPr>
              <a:t>ans.</a:t>
            </a:r>
            <a:endParaRPr lang="th-TH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2F74787-3450-062D-D289-6B9B19F9E283}"/>
                  </a:ext>
                </a:extLst>
              </p:cNvPr>
              <p:cNvSpPr txBox="1"/>
              <p:nvPr/>
            </p:nvSpPr>
            <p:spPr>
              <a:xfrm>
                <a:off x="6027613" y="2614279"/>
                <a:ext cx="6317117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4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i="1" dirty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̇"/>
                                  <m:ctrlP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̇"/>
                                  <m:ctrlP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400" i="1" dirty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i="1" dirty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sSup>
                        <m:sSupPr>
                          <m:ctrlP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p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 dirty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 dirty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𝑚𝑔</m:t>
                      </m:r>
                      <m:d>
                        <m:dPr>
                          <m:ctrlP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</m:oMath>
                  </m:oMathPara>
                </a14:m>
                <a:endParaRPr lang="th-TH" sz="2800" i="1" u="sng" dirty="0">
                  <a:ln w="0"/>
                  <a:solidFill>
                    <a:srgbClr val="0070C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2F74787-3450-062D-D289-6B9B19F9E2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7613" y="2614279"/>
                <a:ext cx="6317117" cy="783804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8667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9" grpId="0"/>
      <p:bldP spid="14" grpId="0" animBg="1"/>
      <p:bldP spid="20" grpId="0"/>
      <p:bldP spid="32" grpId="0"/>
      <p:bldP spid="33" grpId="0"/>
      <p:bldP spid="34" grpId="0" animBg="1"/>
      <p:bldP spid="36" grpId="0"/>
      <p:bldP spid="38" grpId="0"/>
      <p:bldP spid="39" grpId="0"/>
      <p:bldP spid="40" grpId="0"/>
      <p:bldP spid="41" grpId="0"/>
      <p:bldP spid="56" grpId="0"/>
      <p:bldP spid="58" grpId="0"/>
      <p:bldP spid="59" grpId="0"/>
      <p:bldP spid="60" grpId="0"/>
      <p:bldP spid="61" grpId="0"/>
      <p:bldP spid="62" grpId="0" animBg="1"/>
      <p:bldP spid="6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51B4038-4EFA-5BC4-566A-5D4BA47E2092}"/>
              </a:ext>
            </a:extLst>
          </p:cNvPr>
          <p:cNvSpPr txBox="1"/>
          <p:nvPr/>
        </p:nvSpPr>
        <p:spPr>
          <a:xfrm>
            <a:off x="827349" y="453349"/>
            <a:ext cx="8949697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Exercise I: Moving frictionless plane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33AC8B55-C883-B809-200E-155564C9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8898" y="6331149"/>
            <a:ext cx="521677" cy="365125"/>
          </a:xfrm>
          <a:custGeom>
            <a:avLst/>
            <a:gdLst>
              <a:gd name="connsiteX0" fmla="*/ 0 w 521677"/>
              <a:gd name="connsiteY0" fmla="*/ 0 h 365125"/>
              <a:gd name="connsiteX1" fmla="*/ 521677 w 521677"/>
              <a:gd name="connsiteY1" fmla="*/ 0 h 365125"/>
              <a:gd name="connsiteX2" fmla="*/ 521677 w 521677"/>
              <a:gd name="connsiteY2" fmla="*/ 365125 h 365125"/>
              <a:gd name="connsiteX3" fmla="*/ 0 w 521677"/>
              <a:gd name="connsiteY3" fmla="*/ 365125 h 365125"/>
              <a:gd name="connsiteX4" fmla="*/ 0 w 521677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677" h="365125" fill="none" extrusionOk="0">
                <a:moveTo>
                  <a:pt x="0" y="0"/>
                </a:moveTo>
                <a:cubicBezTo>
                  <a:pt x="166923" y="45579"/>
                  <a:pt x="261662" y="-39379"/>
                  <a:pt x="521677" y="0"/>
                </a:cubicBezTo>
                <a:cubicBezTo>
                  <a:pt x="492009" y="81840"/>
                  <a:pt x="524015" y="183209"/>
                  <a:pt x="521677" y="365125"/>
                </a:cubicBezTo>
                <a:cubicBezTo>
                  <a:pt x="352559" y="404526"/>
                  <a:pt x="224631" y="333714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21677" h="365125" stroke="0" extrusionOk="0">
                <a:moveTo>
                  <a:pt x="0" y="0"/>
                </a:moveTo>
                <a:cubicBezTo>
                  <a:pt x="256240" y="73"/>
                  <a:pt x="431606" y="36201"/>
                  <a:pt x="521677" y="0"/>
                </a:cubicBezTo>
                <a:cubicBezTo>
                  <a:pt x="526045" y="38488"/>
                  <a:pt x="542617" y="321862"/>
                  <a:pt x="521677" y="365125"/>
                </a:cubicBezTo>
                <a:cubicBezTo>
                  <a:pt x="457543" y="358949"/>
                  <a:pt x="237999" y="411319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17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C324502-53A3-54ED-3DD3-4815F2F12CE7}"/>
                  </a:ext>
                </a:extLst>
              </p:cNvPr>
              <p:cNvSpPr txBox="1"/>
              <p:nvPr/>
            </p:nvSpPr>
            <p:spPr>
              <a:xfrm>
                <a:off x="827348" y="1599663"/>
                <a:ext cx="11317169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A block of mass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400" dirty="0"/>
                  <a:t> is held motionless on a frictionless plane of mass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and angle of inclination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400" dirty="0"/>
                  <a:t> (see the Figure). The plane rests on a frictionless horizontal surface. The block is released. What is the horizontal acceleration of the plane?</a:t>
                </a:r>
                <a:endParaRPr lang="th-TH" sz="2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C324502-53A3-54ED-3DD3-4815F2F12C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348" y="1599663"/>
                <a:ext cx="11317169" cy="1200329"/>
              </a:xfrm>
              <a:prstGeom prst="rect">
                <a:avLst/>
              </a:prstGeom>
              <a:blipFill>
                <a:blip r:embed="rId3"/>
                <a:stretch>
                  <a:fillRect l="-862" t="-4061" b="-7614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 descr="A screenshot of a computer&#10;&#10;Description automatically generated">
            <a:extLst>
              <a:ext uri="{FF2B5EF4-FFF2-40B4-BE49-F238E27FC236}">
                <a16:creationId xmlns:a16="http://schemas.microsoft.com/office/drawing/2014/main" id="{ACBAF94C-9F51-DD25-13CE-87A0E6DF28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31" t="43081" r="5500" b="28605"/>
          <a:stretch/>
        </p:blipFill>
        <p:spPr>
          <a:xfrm>
            <a:off x="3670344" y="4058256"/>
            <a:ext cx="3263706" cy="19408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457E9A5-39B2-D9A5-F299-E2D15A65BBCA}"/>
              </a:ext>
            </a:extLst>
          </p:cNvPr>
          <p:cNvSpPr txBox="1"/>
          <p:nvPr/>
        </p:nvSpPr>
        <p:spPr>
          <a:xfrm>
            <a:off x="6485933" y="2953626"/>
            <a:ext cx="41720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a) Use the Lagrangian method</a:t>
            </a:r>
            <a:endParaRPr lang="th-TH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8A3E636-85C0-3462-BEA1-9303468E10CC}"/>
                  </a:ext>
                </a:extLst>
              </p:cNvPr>
              <p:cNvSpPr txBox="1"/>
              <p:nvPr/>
            </p:nvSpPr>
            <p:spPr>
              <a:xfrm>
                <a:off x="6485932" y="3568925"/>
                <a:ext cx="464405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b) Use the Newton’s law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𝑚𝑎</m:t>
                    </m:r>
                  </m:oMath>
                </a14:m>
                <a:endParaRPr lang="th-TH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8A3E636-85C0-3462-BEA1-9303468E10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5932" y="3568925"/>
                <a:ext cx="4644054" cy="461665"/>
              </a:xfrm>
              <a:prstGeom prst="rect">
                <a:avLst/>
              </a:prstGeom>
              <a:blipFill>
                <a:blip r:embed="rId5"/>
                <a:stretch>
                  <a:fillRect l="-2100" t="-17105" b="-22368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3C123BFC-8E98-EC8F-E9C6-1A4077924399}"/>
              </a:ext>
            </a:extLst>
          </p:cNvPr>
          <p:cNvSpPr txBox="1"/>
          <p:nvPr/>
        </p:nvSpPr>
        <p:spPr>
          <a:xfrm rot="21144591">
            <a:off x="8018154" y="4561405"/>
            <a:ext cx="36247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0" i="0" u="none" strike="noStrike" baseline="0" dirty="0">
                <a:solidFill>
                  <a:srgbClr val="FF0000"/>
                </a:solidFill>
                <a:latin typeface="CMR10"/>
              </a:rPr>
              <a:t>(You will have a greater appreciation for the Lagrangian method.)</a:t>
            </a:r>
            <a:endParaRPr lang="th-TH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115EF7-839D-B237-2A11-1D27C70199DB}"/>
              </a:ext>
            </a:extLst>
          </p:cNvPr>
          <p:cNvSpPr txBox="1"/>
          <p:nvPr/>
        </p:nvSpPr>
        <p:spPr>
          <a:xfrm>
            <a:off x="-31337" y="2556669"/>
            <a:ext cx="3624775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600" b="1" i="0" u="none" strike="noStrike" baseline="0" dirty="0">
                <a:solidFill>
                  <a:srgbClr val="FF0000"/>
                </a:solidFill>
                <a:latin typeface="CMR10"/>
              </a:rPr>
              <a:t>NOW YOUR TURN</a:t>
            </a:r>
            <a:endParaRPr lang="th-TH" sz="9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0828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8B535143-D793-2A1B-C84B-8FDCA5B523AB}"/>
              </a:ext>
            </a:extLst>
          </p:cNvPr>
          <p:cNvSpPr/>
          <p:nvPr/>
        </p:nvSpPr>
        <p:spPr>
          <a:xfrm>
            <a:off x="739676" y="1209059"/>
            <a:ext cx="10988982" cy="107361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1DE885-6D90-F96E-E7B0-72A9A80F73AC}"/>
              </a:ext>
            </a:extLst>
          </p:cNvPr>
          <p:cNvSpPr txBox="1"/>
          <p:nvPr/>
        </p:nvSpPr>
        <p:spPr>
          <a:xfrm>
            <a:off x="307737" y="2351705"/>
            <a:ext cx="8473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Ex4. Shortest distance in a plane </a:t>
            </a:r>
            <a:endParaRPr lang="th-TH" sz="2800" u="sng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1B4038-4EFA-5BC4-566A-5D4BA47E2092}"/>
              </a:ext>
            </a:extLst>
          </p:cNvPr>
          <p:cNvSpPr txBox="1"/>
          <p:nvPr/>
        </p:nvSpPr>
        <p:spPr>
          <a:xfrm>
            <a:off x="827349" y="453349"/>
            <a:ext cx="7776607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Euler-Lagrange equation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33AC8B55-C883-B809-200E-155564C9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8898" y="6331149"/>
            <a:ext cx="521677" cy="365125"/>
          </a:xfrm>
          <a:custGeom>
            <a:avLst/>
            <a:gdLst>
              <a:gd name="connsiteX0" fmla="*/ 0 w 521677"/>
              <a:gd name="connsiteY0" fmla="*/ 0 h 365125"/>
              <a:gd name="connsiteX1" fmla="*/ 521677 w 521677"/>
              <a:gd name="connsiteY1" fmla="*/ 0 h 365125"/>
              <a:gd name="connsiteX2" fmla="*/ 521677 w 521677"/>
              <a:gd name="connsiteY2" fmla="*/ 365125 h 365125"/>
              <a:gd name="connsiteX3" fmla="*/ 0 w 521677"/>
              <a:gd name="connsiteY3" fmla="*/ 365125 h 365125"/>
              <a:gd name="connsiteX4" fmla="*/ 0 w 521677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677" h="365125" fill="none" extrusionOk="0">
                <a:moveTo>
                  <a:pt x="0" y="0"/>
                </a:moveTo>
                <a:cubicBezTo>
                  <a:pt x="166923" y="45579"/>
                  <a:pt x="261662" y="-39379"/>
                  <a:pt x="521677" y="0"/>
                </a:cubicBezTo>
                <a:cubicBezTo>
                  <a:pt x="492009" y="81840"/>
                  <a:pt x="524015" y="183209"/>
                  <a:pt x="521677" y="365125"/>
                </a:cubicBezTo>
                <a:cubicBezTo>
                  <a:pt x="352559" y="404526"/>
                  <a:pt x="224631" y="333714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21677" h="365125" stroke="0" extrusionOk="0">
                <a:moveTo>
                  <a:pt x="0" y="0"/>
                </a:moveTo>
                <a:cubicBezTo>
                  <a:pt x="256240" y="73"/>
                  <a:pt x="431606" y="36201"/>
                  <a:pt x="521677" y="0"/>
                </a:cubicBezTo>
                <a:cubicBezTo>
                  <a:pt x="526045" y="38488"/>
                  <a:pt x="542617" y="321862"/>
                  <a:pt x="521677" y="365125"/>
                </a:cubicBezTo>
                <a:cubicBezTo>
                  <a:pt x="457543" y="358949"/>
                  <a:pt x="237999" y="411319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18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1B0E66-EA7C-5D7B-3914-1FF1CDEE0EB0}"/>
              </a:ext>
            </a:extLst>
          </p:cNvPr>
          <p:cNvSpPr txBox="1"/>
          <p:nvPr/>
        </p:nvSpPr>
        <p:spPr>
          <a:xfrm>
            <a:off x="827349" y="2871039"/>
            <a:ext cx="103990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Show that the shortest path between two points in a plane is a straight line.</a:t>
            </a:r>
            <a:endParaRPr lang="th-TH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23FEB3-9FCB-698F-7826-8149052E357F}"/>
              </a:ext>
            </a:extLst>
          </p:cNvPr>
          <p:cNvSpPr txBox="1"/>
          <p:nvPr/>
        </p:nvSpPr>
        <p:spPr>
          <a:xfrm>
            <a:off x="827349" y="1286926"/>
            <a:ext cx="109889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Apart from finding equation of motion, we can use the Euler-Lagrange eq. in order to find </a:t>
            </a:r>
            <a:r>
              <a:rPr lang="en-US" sz="2800" u="sng" dirty="0"/>
              <a:t>any minimal quantities</a:t>
            </a:r>
            <a:r>
              <a:rPr lang="en-US" sz="2800" dirty="0"/>
              <a:t>.</a:t>
            </a:r>
            <a:endParaRPr lang="th-TH" sz="2800" dirty="0"/>
          </a:p>
        </p:txBody>
      </p:sp>
      <p:pic>
        <p:nvPicPr>
          <p:cNvPr id="1026" name="Picture 2" descr="Geometry of the plane curve. | Download Scientific Diagram">
            <a:extLst>
              <a:ext uri="{FF2B5EF4-FFF2-40B4-BE49-F238E27FC236}">
                <a16:creationId xmlns:a16="http://schemas.microsoft.com/office/drawing/2014/main" id="{0ED0BECC-4025-CE2F-4E9F-2EE36F0F43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" y="3728384"/>
            <a:ext cx="4855427" cy="2874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2CD8293-C8AA-B8BB-820E-1637A26F2BA2}"/>
                  </a:ext>
                </a:extLst>
              </p:cNvPr>
              <p:cNvSpPr txBox="1"/>
              <p:nvPr/>
            </p:nvSpPr>
            <p:spPr>
              <a:xfrm>
                <a:off x="509392" y="5737598"/>
                <a:ext cx="78630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1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e>
                            <m:sub>
                              <m:r>
                                <a:rPr lang="en-US" sz="1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th-TH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2CD8293-C8AA-B8BB-820E-1637A26F2B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92" y="5737598"/>
                <a:ext cx="786308" cy="369332"/>
              </a:xfrm>
              <a:prstGeom prst="rect">
                <a:avLst/>
              </a:prstGeom>
              <a:blipFill>
                <a:blip r:embed="rId4"/>
                <a:stretch>
                  <a:fillRect r="-3876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>
            <a:extLst>
              <a:ext uri="{FF2B5EF4-FFF2-40B4-BE49-F238E27FC236}">
                <a16:creationId xmlns:a16="http://schemas.microsoft.com/office/drawing/2014/main" id="{4BB47861-80C6-2A56-3255-26886999C377}"/>
              </a:ext>
            </a:extLst>
          </p:cNvPr>
          <p:cNvSpPr/>
          <p:nvPr/>
        </p:nvSpPr>
        <p:spPr>
          <a:xfrm>
            <a:off x="463673" y="5922264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B069A4C-7240-B5A6-F140-3FEDCE0C6994}"/>
                  </a:ext>
                </a:extLst>
              </p:cNvPr>
              <p:cNvSpPr txBox="1"/>
              <p:nvPr/>
            </p:nvSpPr>
            <p:spPr>
              <a:xfrm>
                <a:off x="2003472" y="3791276"/>
                <a:ext cx="78630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1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e>
                            <m:sub>
                              <m:r>
                                <a:rPr lang="en-US" sz="1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th-TH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B069A4C-7240-B5A6-F140-3FEDCE0C69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3472" y="3791276"/>
                <a:ext cx="786308" cy="369332"/>
              </a:xfrm>
              <a:prstGeom prst="rect">
                <a:avLst/>
              </a:prstGeom>
              <a:blipFill>
                <a:blip r:embed="rId5"/>
                <a:stretch>
                  <a:fillRect r="-465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al 12">
            <a:extLst>
              <a:ext uri="{FF2B5EF4-FFF2-40B4-BE49-F238E27FC236}">
                <a16:creationId xmlns:a16="http://schemas.microsoft.com/office/drawing/2014/main" id="{7F29AFA9-40EB-4F61-91BC-3A850128BE9C}"/>
              </a:ext>
            </a:extLst>
          </p:cNvPr>
          <p:cNvSpPr/>
          <p:nvPr/>
        </p:nvSpPr>
        <p:spPr>
          <a:xfrm>
            <a:off x="2585550" y="4186163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5E011C0-55BC-21CD-BE62-165B495FE418}"/>
                  </a:ext>
                </a:extLst>
              </p:cNvPr>
              <p:cNvSpPr txBox="1"/>
              <p:nvPr/>
            </p:nvSpPr>
            <p:spPr>
              <a:xfrm>
                <a:off x="5230254" y="3414493"/>
                <a:ext cx="3629464" cy="6739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Distance: </a:t>
                </a:r>
                <a:r>
                  <a:rPr lang="en-US" sz="24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4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3"/>
                              </m:rP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m:rPr>
                                <m:brk m:alnAt="23"/>
                              </m:rP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brk m:alnAt="23"/>
                          </m:rPr>
                          <a:rPr lang="en-US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m:rPr>
                                <m:brk m:alnAt="23"/>
                              </m:rP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brk m:alnAt="23"/>
                          </m:rPr>
                          <a:rPr lang="en-US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en-US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  <m:e>
                        <m:r>
                          <a:rPr lang="en-US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𝑑𝑠</m:t>
                        </m:r>
                      </m:e>
                    </m:nary>
                  </m:oMath>
                </a14:m>
                <a:endParaRPr lang="th-TH" sz="2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5E011C0-55BC-21CD-BE62-165B495FE4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0254" y="3414493"/>
                <a:ext cx="3629464" cy="673967"/>
              </a:xfrm>
              <a:prstGeom prst="rect">
                <a:avLst/>
              </a:prstGeom>
              <a:blipFill>
                <a:blip r:embed="rId6"/>
                <a:stretch>
                  <a:fillRect l="-2689" b="-270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9736F70-F7F4-1B06-950A-D1EEEF2E17D1}"/>
                  </a:ext>
                </a:extLst>
              </p:cNvPr>
              <p:cNvSpPr txBox="1"/>
              <p:nvPr/>
            </p:nvSpPr>
            <p:spPr>
              <a:xfrm rot="20066990">
                <a:off x="917858" y="5157253"/>
                <a:ext cx="131576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𝒛</m:t>
                      </m:r>
                      <m:r>
                        <a:rPr lang="en-US" b="1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𝒛</m:t>
                      </m:r>
                      <m:d>
                        <m:dPr>
                          <m:ctrlPr>
                            <a:rPr lang="en-US" b="1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</m:oMath>
                  </m:oMathPara>
                </a14:m>
                <a:endParaRPr lang="th-TH" b="1" dirty="0">
                  <a:solidFill>
                    <a:srgbClr val="582592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9736F70-F7F4-1B06-950A-D1EEEF2E17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066990">
                <a:off x="917858" y="5157253"/>
                <a:ext cx="1315763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951945-3614-2AA8-557F-5DC3FD969EE9}"/>
                  </a:ext>
                </a:extLst>
              </p:cNvPr>
              <p:cNvSpPr txBox="1"/>
              <p:nvPr/>
            </p:nvSpPr>
            <p:spPr>
              <a:xfrm>
                <a:off x="1717767" y="5323790"/>
                <a:ext cx="2305440" cy="618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𝒅𝒛</m:t>
                      </m:r>
                      <m:r>
                        <a:rPr lang="en-US" b="1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  <m:t>𝒅𝒛</m:t>
                          </m:r>
                        </m:num>
                        <m:den>
                          <m:r>
                            <a:rPr lang="en-US" b="1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n-US" b="1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𝒅𝒙</m:t>
                      </m:r>
                      <m:r>
                        <a:rPr lang="en-US" b="1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1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e>
                        <m:sup>
                          <m:r>
                            <a:rPr lang="en-US" b="1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1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𝒅𝒙</m:t>
                      </m:r>
                    </m:oMath>
                  </m:oMathPara>
                </a14:m>
                <a:endParaRPr lang="th-TH" b="1" dirty="0">
                  <a:solidFill>
                    <a:srgbClr val="582592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951945-3614-2AA8-557F-5DC3FD969E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7767" y="5323790"/>
                <a:ext cx="2305440" cy="61843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Arrow: Notched Right 16">
            <a:extLst>
              <a:ext uri="{FF2B5EF4-FFF2-40B4-BE49-F238E27FC236}">
                <a16:creationId xmlns:a16="http://schemas.microsoft.com/office/drawing/2014/main" id="{46A47024-F432-5802-37D6-D6C88F74A217}"/>
              </a:ext>
            </a:extLst>
          </p:cNvPr>
          <p:cNvSpPr/>
          <p:nvPr/>
        </p:nvSpPr>
        <p:spPr>
          <a:xfrm rot="1763574">
            <a:off x="1597296" y="5504835"/>
            <a:ext cx="227296" cy="173811"/>
          </a:xfrm>
          <a:prstGeom prst="notched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895BE6B-EF03-CCF8-25C0-CFC750BFFD33}"/>
                  </a:ext>
                </a:extLst>
              </p:cNvPr>
              <p:cNvSpPr txBox="1"/>
              <p:nvPr/>
            </p:nvSpPr>
            <p:spPr>
              <a:xfrm>
                <a:off x="2880168" y="3606367"/>
                <a:ext cx="2305440" cy="4412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𝒅𝒔</m:t>
                      </m:r>
                      <m:r>
                        <a:rPr lang="en-US" b="1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p>
                            <m:sSupPr>
                              <m:ctrlPr>
                                <a:rPr lang="en-US" b="1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b="1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p>
                            <m:sSupPr>
                              <m:ctrlPr>
                                <a:rPr lang="en-US" b="1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en-US" b="1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th-TH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895BE6B-EF03-CCF8-25C0-CFC750BFFD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168" y="3606367"/>
                <a:ext cx="2305440" cy="44127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C32B8BE9-E893-52EA-5B19-A58CE6392772}"/>
              </a:ext>
            </a:extLst>
          </p:cNvPr>
          <p:cNvSpPr txBox="1"/>
          <p:nvPr/>
        </p:nvSpPr>
        <p:spPr>
          <a:xfrm rot="21254807">
            <a:off x="3273946" y="3407042"/>
            <a:ext cx="1121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Pythagoras</a:t>
            </a:r>
            <a:endParaRPr lang="th-TH" sz="16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FAF0A33-44FA-1EC2-47A7-675457DA325C}"/>
                  </a:ext>
                </a:extLst>
              </p:cNvPr>
              <p:cNvSpPr txBox="1"/>
              <p:nvPr/>
            </p:nvSpPr>
            <p:spPr>
              <a:xfrm>
                <a:off x="6230963" y="4046975"/>
                <a:ext cx="3629464" cy="9361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4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400" i="1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sz="2400" i="1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sz="2400" i="1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2400" i="1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400" i="1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rad>
                            <m:radPr>
                              <m:degHide m:val="on"/>
                              <m:ctrlPr>
                                <a:rPr lang="en-US" sz="24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US" sz="2400" b="0" i="1" dirty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dirty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2400" b="0" i="1" dirty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′2</m:t>
                                  </m:r>
                                </m:sup>
                              </m:sSup>
                            </m:e>
                          </m:rad>
                          <m:r>
                            <a:rPr lang="en-US" sz="24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th-TH" sz="2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FAF0A33-44FA-1EC2-47A7-675457DA32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963" y="4046975"/>
                <a:ext cx="3629464" cy="9361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CBD3D55-3B2D-10D9-0576-4E4D8CB6EA65}"/>
                  </a:ext>
                </a:extLst>
              </p:cNvPr>
              <p:cNvSpPr txBox="1"/>
              <p:nvPr/>
            </p:nvSpPr>
            <p:spPr>
              <a:xfrm>
                <a:off x="4905060" y="5067537"/>
                <a:ext cx="7084391" cy="1004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00B050"/>
                    </a:solidFill>
                  </a:rPr>
                  <a:t>Now we treat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US" sz="20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sz="20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′2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sz="2400" dirty="0">
                    <a:solidFill>
                      <a:srgbClr val="00B050"/>
                    </a:solidFill>
                  </a:rPr>
                  <a:t>, then the Euler-Lagrange eq.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0=</m:t>
                    </m:r>
                    <m:f>
                      <m:fPr>
                        <m:ctrlP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den>
                    </m:f>
                    <m:r>
                      <a:rPr lang="en-US" sz="2400" i="1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den>
                    </m:f>
                    <m:f>
                      <m:fPr>
                        <m:ctrlP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24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sz="24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>
                    <a:solidFill>
                      <a:srgbClr val="00B050"/>
                    </a:solidFill>
                  </a:rPr>
                  <a:t> will be the condition making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400" dirty="0">
                    <a:solidFill>
                      <a:srgbClr val="00B050"/>
                    </a:solidFill>
                  </a:rPr>
                  <a:t> shortest!  </a:t>
                </a:r>
                <a:endParaRPr lang="th-TH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CBD3D55-3B2D-10D9-0576-4E4D8CB6EA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5060" y="5067537"/>
                <a:ext cx="7084391" cy="1004699"/>
              </a:xfrm>
              <a:prstGeom prst="rect">
                <a:avLst/>
              </a:prstGeom>
              <a:blipFill>
                <a:blip r:embed="rId11"/>
                <a:stretch>
                  <a:fillRect l="-1377" t="-4848" r="-2410" b="-5455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171A8A3-A40B-0EB1-AC89-391461C910F0}"/>
              </a:ext>
            </a:extLst>
          </p:cNvPr>
          <p:cNvSpPr/>
          <p:nvPr/>
        </p:nvSpPr>
        <p:spPr>
          <a:xfrm>
            <a:off x="6636163" y="6106930"/>
            <a:ext cx="3008613" cy="556742"/>
          </a:xfrm>
          <a:prstGeom prst="roundRect">
            <a:avLst/>
          </a:prstGeom>
          <a:noFill/>
          <a:ln w="101600" cmpd="dbl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CBC4664-D222-2C3E-FFE0-5C98CD8F784E}"/>
              </a:ext>
            </a:extLst>
          </p:cNvPr>
          <p:cNvSpPr txBox="1"/>
          <p:nvPr/>
        </p:nvSpPr>
        <p:spPr>
          <a:xfrm rot="21216167">
            <a:off x="6638738" y="6018521"/>
            <a:ext cx="17026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B050"/>
                </a:solidFill>
                <a:latin typeface="CMR9"/>
              </a:rPr>
              <a:t>ans.</a:t>
            </a:r>
            <a:endParaRPr lang="th-TH" dirty="0">
              <a:solidFill>
                <a:srgbClr val="00B050"/>
              </a:solidFill>
            </a:endParaRPr>
          </a:p>
        </p:txBody>
      </p:sp>
      <p:sp>
        <p:nvSpPr>
          <p:cNvPr id="25" name="Arrow: Bent 24">
            <a:extLst>
              <a:ext uri="{FF2B5EF4-FFF2-40B4-BE49-F238E27FC236}">
                <a16:creationId xmlns:a16="http://schemas.microsoft.com/office/drawing/2014/main" id="{88BB1296-C86B-6436-104B-A180BF83F933}"/>
              </a:ext>
            </a:extLst>
          </p:cNvPr>
          <p:cNvSpPr/>
          <p:nvPr/>
        </p:nvSpPr>
        <p:spPr>
          <a:xfrm flipV="1">
            <a:off x="5305452" y="5951755"/>
            <a:ext cx="1160733" cy="632594"/>
          </a:xfrm>
          <a:prstGeom prst="ben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4E253E2-761A-F9E5-A857-FC88A55F0F89}"/>
                  </a:ext>
                </a:extLst>
              </p:cNvPr>
              <p:cNvSpPr txBox="1"/>
              <p:nvPr/>
            </p:nvSpPr>
            <p:spPr>
              <a:xfrm>
                <a:off x="6904460" y="6197679"/>
                <a:ext cx="241491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d>
                        <m:dPr>
                          <m:ctrlPr>
                            <a:rPr lang="en-US" sz="24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4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𝐴𝑥</m:t>
                      </m:r>
                      <m:r>
                        <a:rPr lang="en-US" sz="24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th-TH" sz="2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4E253E2-761A-F9E5-A857-FC88A55F0F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4460" y="6197679"/>
                <a:ext cx="2414918" cy="46166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>
            <a:extLst>
              <a:ext uri="{FF2B5EF4-FFF2-40B4-BE49-F238E27FC236}">
                <a16:creationId xmlns:a16="http://schemas.microsoft.com/office/drawing/2014/main" id="{BE598259-77D4-86CD-4213-0B1156D1695D}"/>
              </a:ext>
            </a:extLst>
          </p:cNvPr>
          <p:cNvSpPr/>
          <p:nvPr/>
        </p:nvSpPr>
        <p:spPr>
          <a:xfrm>
            <a:off x="3572362" y="3976122"/>
            <a:ext cx="1552230" cy="10395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8868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9" grpId="0"/>
      <p:bldP spid="11" grpId="0" animBg="1"/>
      <p:bldP spid="12" grpId="0"/>
      <p:bldP spid="13" grpId="0" animBg="1"/>
      <p:bldP spid="14" grpId="0"/>
      <p:bldP spid="15" grpId="0"/>
      <p:bldP spid="16" grpId="0"/>
      <p:bldP spid="17" grpId="0" animBg="1"/>
      <p:bldP spid="18" grpId="0"/>
      <p:bldP spid="19" grpId="0"/>
      <p:bldP spid="20" grpId="0"/>
      <p:bldP spid="21" grpId="0"/>
      <p:bldP spid="22" grpId="0" animBg="1"/>
      <p:bldP spid="23" grpId="0"/>
      <p:bldP spid="25" grpId="0" animBg="1"/>
      <p:bldP spid="26" grpId="0"/>
      <p:bldP spid="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51B4038-4EFA-5BC4-566A-5D4BA47E2092}"/>
              </a:ext>
            </a:extLst>
          </p:cNvPr>
          <p:cNvSpPr txBox="1"/>
          <p:nvPr/>
        </p:nvSpPr>
        <p:spPr>
          <a:xfrm>
            <a:off x="827349" y="453349"/>
            <a:ext cx="7776607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Exercise II: The Brachistochrone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33AC8B55-C883-B809-200E-155564C9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8898" y="6331149"/>
            <a:ext cx="521677" cy="365125"/>
          </a:xfrm>
          <a:custGeom>
            <a:avLst/>
            <a:gdLst>
              <a:gd name="connsiteX0" fmla="*/ 0 w 521677"/>
              <a:gd name="connsiteY0" fmla="*/ 0 h 365125"/>
              <a:gd name="connsiteX1" fmla="*/ 521677 w 521677"/>
              <a:gd name="connsiteY1" fmla="*/ 0 h 365125"/>
              <a:gd name="connsiteX2" fmla="*/ 521677 w 521677"/>
              <a:gd name="connsiteY2" fmla="*/ 365125 h 365125"/>
              <a:gd name="connsiteX3" fmla="*/ 0 w 521677"/>
              <a:gd name="connsiteY3" fmla="*/ 365125 h 365125"/>
              <a:gd name="connsiteX4" fmla="*/ 0 w 521677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677" h="365125" fill="none" extrusionOk="0">
                <a:moveTo>
                  <a:pt x="0" y="0"/>
                </a:moveTo>
                <a:cubicBezTo>
                  <a:pt x="166923" y="45579"/>
                  <a:pt x="261662" y="-39379"/>
                  <a:pt x="521677" y="0"/>
                </a:cubicBezTo>
                <a:cubicBezTo>
                  <a:pt x="492009" y="81840"/>
                  <a:pt x="524015" y="183209"/>
                  <a:pt x="521677" y="365125"/>
                </a:cubicBezTo>
                <a:cubicBezTo>
                  <a:pt x="352559" y="404526"/>
                  <a:pt x="224631" y="333714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21677" h="365125" stroke="0" extrusionOk="0">
                <a:moveTo>
                  <a:pt x="0" y="0"/>
                </a:moveTo>
                <a:cubicBezTo>
                  <a:pt x="256240" y="73"/>
                  <a:pt x="431606" y="36201"/>
                  <a:pt x="521677" y="0"/>
                </a:cubicBezTo>
                <a:cubicBezTo>
                  <a:pt x="526045" y="38488"/>
                  <a:pt x="542617" y="321862"/>
                  <a:pt x="521677" y="365125"/>
                </a:cubicBezTo>
                <a:cubicBezTo>
                  <a:pt x="457543" y="358949"/>
                  <a:pt x="237999" y="411319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19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324502-53A3-54ED-3DD3-4815F2F12CE7}"/>
              </a:ext>
            </a:extLst>
          </p:cNvPr>
          <p:cNvSpPr txBox="1"/>
          <p:nvPr/>
        </p:nvSpPr>
        <p:spPr>
          <a:xfrm>
            <a:off x="827348" y="1487121"/>
            <a:ext cx="1131716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A bead is released from rest at the origin and slides down a frictionless wire that</a:t>
            </a:r>
          </a:p>
          <a:p>
            <a:r>
              <a:rPr lang="en-US" sz="2400" dirty="0"/>
              <a:t>connects the origin to a given point, as shown in Figure. You wish to shape the wire</a:t>
            </a:r>
          </a:p>
          <a:p>
            <a:r>
              <a:rPr lang="en-US" sz="2400" dirty="0"/>
              <a:t>so that the bead reaches the endpoint in the shortest possible time. Let the desired</a:t>
            </a:r>
          </a:p>
          <a:p>
            <a:r>
              <a:rPr lang="en-US" sz="2400" dirty="0"/>
              <a:t>curve be described by the function y(x), with downward taken to be positive.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E4ECB5-D506-950D-3E1B-12AADFE62A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077" t="29529" r="65962" b="30657"/>
          <a:stretch/>
        </p:blipFill>
        <p:spPr>
          <a:xfrm>
            <a:off x="530049" y="3188717"/>
            <a:ext cx="3165231" cy="272913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123F2A5-6094-F61A-B5F8-D2293CC76C87}"/>
              </a:ext>
            </a:extLst>
          </p:cNvPr>
          <p:cNvSpPr txBox="1"/>
          <p:nvPr/>
        </p:nvSpPr>
        <p:spPr>
          <a:xfrm>
            <a:off x="3582279" y="3350730"/>
            <a:ext cx="823458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Show that y(x) satisfies</a:t>
            </a:r>
          </a:p>
          <a:p>
            <a:pPr algn="ctr"/>
            <a:r>
              <a:rPr lang="en-US" sz="2400" dirty="0"/>
              <a:t>1+y’</a:t>
            </a:r>
            <a:r>
              <a:rPr lang="en-US" sz="2400" baseline="30000" dirty="0"/>
              <a:t>2 </a:t>
            </a:r>
            <a:r>
              <a:rPr lang="en-US" sz="2400" dirty="0"/>
              <a:t>= B/y</a:t>
            </a:r>
            <a:endParaRPr lang="en-US" sz="2400" baseline="30000" dirty="0"/>
          </a:p>
          <a:p>
            <a:r>
              <a:rPr lang="en-US" sz="2400" dirty="0"/>
              <a:t>where B is a constant. Then show that x and y may be written as</a:t>
            </a:r>
          </a:p>
          <a:p>
            <a:pPr algn="ctr"/>
            <a:r>
              <a:rPr lang="en-US" sz="2400" dirty="0"/>
              <a:t>x = a(θ − sin θ), 	y = a(1 − cos θ). </a:t>
            </a:r>
          </a:p>
          <a:p>
            <a:r>
              <a:rPr lang="en-US" sz="2400" dirty="0"/>
              <a:t>This is the parametrization of a cycloid, which is the path taken by a point on the rim of a rolling wheel.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B5BBF80-C4BD-6004-A059-4B485D0C8891}"/>
                  </a:ext>
                </a:extLst>
              </p:cNvPr>
              <p:cNvSpPr txBox="1"/>
              <p:nvPr/>
            </p:nvSpPr>
            <p:spPr>
              <a:xfrm>
                <a:off x="276828" y="6254855"/>
                <a:ext cx="10890711" cy="4912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800" b="0" i="0" u="none" strike="noStrike" baseline="0" dirty="0">
                    <a:solidFill>
                      <a:srgbClr val="FF0000"/>
                    </a:solidFill>
                    <a:latin typeface="CMR10"/>
                  </a:rPr>
                  <a:t>Hint: </a:t>
                </a:r>
                <a:r>
                  <a:rPr lang="en-US" sz="1800" b="0" i="0" u="none" strike="noStrike" baseline="0" dirty="0">
                    <a:latin typeface="CMR9"/>
                  </a:rPr>
                  <a:t>The total time is </a:t>
                </a:r>
                <a14:m>
                  <m:oMath xmlns:m="http://schemas.openxmlformats.org/officeDocument/2006/math">
                    <m:r>
                      <a:rPr lang="en-US" sz="1800" b="0" i="1" u="none" strike="noStrike" baseline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800" b="0" i="1" u="none" strike="noStrike" baseline="0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ctrlP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sSub>
                          <m:sSubPr>
                            <m:ctrlPr>
                              <a:rPr lang="en-US" sz="1800" b="0" i="1" u="none" strike="noStrike" baseline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u="none" strike="noStrike" baseline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800" b="0" i="1" u="none" strike="noStrike" baseline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sup>
                      <m:e>
                        <m:f>
                          <m:fPr>
                            <m:ctrlPr>
                              <a:rPr lang="en-US" sz="1800" b="0" i="1" u="none" strike="noStrike" baseline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0" i="1" u="none" strike="noStrike" baseline="0" smtClean="0">
                                <a:latin typeface="Cambria Math" panose="02040503050406030204" pitchFamily="18" charset="0"/>
                              </a:rPr>
                              <m:t>𝑑𝑠</m:t>
                            </m:r>
                          </m:num>
                          <m:den>
                            <m:r>
                              <a:rPr lang="en-US" sz="1800" b="0" i="1" u="none" strike="noStrike" baseline="0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den>
                        </m:f>
                      </m:e>
                    </m:nary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/>
                  <a:t>where the speed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can be found as a function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 via the conservation of energy</a:t>
                </a:r>
                <a:endParaRPr lang="th-TH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B5BBF80-C4BD-6004-A059-4B485D0C88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828" y="6254855"/>
                <a:ext cx="10890711" cy="491225"/>
              </a:xfrm>
              <a:prstGeom prst="rect">
                <a:avLst/>
              </a:prstGeom>
              <a:blipFill>
                <a:blip r:embed="rId4"/>
                <a:stretch>
                  <a:fillRect l="-168" t="-98765" r="-168" b="-15679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2A69CF8-85B8-A84B-7C20-2ADDAB7322D2}"/>
                  </a:ext>
                </a:extLst>
              </p:cNvPr>
              <p:cNvSpPr txBox="1"/>
              <p:nvPr/>
            </p:nvSpPr>
            <p:spPr>
              <a:xfrm>
                <a:off x="2666338" y="4809366"/>
                <a:ext cx="78630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1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sz="1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1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th-TH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2A69CF8-85B8-A84B-7C20-2ADDAB7322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6338" y="4809366"/>
                <a:ext cx="786308" cy="369332"/>
              </a:xfrm>
              <a:prstGeom prst="rect">
                <a:avLst/>
              </a:prstGeom>
              <a:blipFill>
                <a:blip r:embed="rId5"/>
                <a:stretch>
                  <a:fillRect r="-7752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38050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DC2C75-EA5D-AB46-2BE8-9BBB1B32F3AE}"/>
              </a:ext>
            </a:extLst>
          </p:cNvPr>
          <p:cNvSpPr txBox="1"/>
          <p:nvPr/>
        </p:nvSpPr>
        <p:spPr>
          <a:xfrm>
            <a:off x="911087" y="1680709"/>
            <a:ext cx="844392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1. Review of Newtonian Mechanics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9932D4-B1D6-FD09-BB32-D227D6F0A7EB}"/>
              </a:ext>
            </a:extLst>
          </p:cNvPr>
          <p:cNvSpPr txBox="1"/>
          <p:nvPr/>
        </p:nvSpPr>
        <p:spPr>
          <a:xfrm>
            <a:off x="911087" y="2902311"/>
            <a:ext cx="6452464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2. Lagrangian formulation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6432B1-B034-4096-3438-7BAE410C1D7E}"/>
              </a:ext>
            </a:extLst>
          </p:cNvPr>
          <p:cNvSpPr txBox="1"/>
          <p:nvPr/>
        </p:nvSpPr>
        <p:spPr>
          <a:xfrm>
            <a:off x="911087" y="5345517"/>
            <a:ext cx="11160164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4. Conserved quantities and </a:t>
            </a:r>
            <a:r>
              <a:rPr lang="en-US" sz="54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Noether</a:t>
            </a:r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theorem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2575A663-BC1A-8ED1-F87B-CED98F3D7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9913" y="6331149"/>
            <a:ext cx="310662" cy="365125"/>
          </a:xfrm>
          <a:custGeom>
            <a:avLst/>
            <a:gdLst>
              <a:gd name="connsiteX0" fmla="*/ 0 w 310662"/>
              <a:gd name="connsiteY0" fmla="*/ 0 h 365125"/>
              <a:gd name="connsiteX1" fmla="*/ 310662 w 310662"/>
              <a:gd name="connsiteY1" fmla="*/ 0 h 365125"/>
              <a:gd name="connsiteX2" fmla="*/ 310662 w 310662"/>
              <a:gd name="connsiteY2" fmla="*/ 365125 h 365125"/>
              <a:gd name="connsiteX3" fmla="*/ 0 w 310662"/>
              <a:gd name="connsiteY3" fmla="*/ 365125 h 365125"/>
              <a:gd name="connsiteX4" fmla="*/ 0 w 31066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62" h="365125" fill="none" extrusionOk="0">
                <a:moveTo>
                  <a:pt x="0" y="0"/>
                </a:moveTo>
                <a:cubicBezTo>
                  <a:pt x="80803" y="-3269"/>
                  <a:pt x="201298" y="-13086"/>
                  <a:pt x="310662" y="0"/>
                </a:cubicBezTo>
                <a:cubicBezTo>
                  <a:pt x="280994" y="81840"/>
                  <a:pt x="313000" y="183209"/>
                  <a:pt x="310662" y="365125"/>
                </a:cubicBezTo>
                <a:cubicBezTo>
                  <a:pt x="168488" y="348572"/>
                  <a:pt x="151750" y="348486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310662" h="365125" stroke="0" extrusionOk="0">
                <a:moveTo>
                  <a:pt x="0" y="0"/>
                </a:moveTo>
                <a:cubicBezTo>
                  <a:pt x="63653" y="-7755"/>
                  <a:pt x="230815" y="-18930"/>
                  <a:pt x="310662" y="0"/>
                </a:cubicBezTo>
                <a:cubicBezTo>
                  <a:pt x="315030" y="38488"/>
                  <a:pt x="331602" y="321862"/>
                  <a:pt x="310662" y="365125"/>
                </a:cubicBezTo>
                <a:cubicBezTo>
                  <a:pt x="245627" y="359759"/>
                  <a:pt x="82415" y="381516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2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446462-8259-41D5-F92A-E398849F588E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Outline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2DBD69-A465-5A00-25FC-F07385878F6A}"/>
              </a:ext>
            </a:extLst>
          </p:cNvPr>
          <p:cNvSpPr txBox="1"/>
          <p:nvPr/>
        </p:nvSpPr>
        <p:spPr>
          <a:xfrm>
            <a:off x="911087" y="4123914"/>
            <a:ext cx="6452464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Euler-Lagrange equation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F7F294-9D5C-44A8-47C0-8C1247A5526B}"/>
              </a:ext>
            </a:extLst>
          </p:cNvPr>
          <p:cNvSpPr txBox="1"/>
          <p:nvPr/>
        </p:nvSpPr>
        <p:spPr>
          <a:xfrm rot="21081151">
            <a:off x="8002672" y="3838463"/>
            <a:ext cx="3545542" cy="830997"/>
          </a:xfrm>
          <a:custGeom>
            <a:avLst/>
            <a:gdLst>
              <a:gd name="connsiteX0" fmla="*/ 0 w 3545542"/>
              <a:gd name="connsiteY0" fmla="*/ 0 h 830997"/>
              <a:gd name="connsiteX1" fmla="*/ 555468 w 3545542"/>
              <a:gd name="connsiteY1" fmla="*/ 0 h 830997"/>
              <a:gd name="connsiteX2" fmla="*/ 1075481 w 3545542"/>
              <a:gd name="connsiteY2" fmla="*/ 0 h 830997"/>
              <a:gd name="connsiteX3" fmla="*/ 1666405 w 3545542"/>
              <a:gd name="connsiteY3" fmla="*/ 0 h 830997"/>
              <a:gd name="connsiteX4" fmla="*/ 2150962 w 3545542"/>
              <a:gd name="connsiteY4" fmla="*/ 0 h 830997"/>
              <a:gd name="connsiteX5" fmla="*/ 2741886 w 3545542"/>
              <a:gd name="connsiteY5" fmla="*/ 0 h 830997"/>
              <a:gd name="connsiteX6" fmla="*/ 3545542 w 3545542"/>
              <a:gd name="connsiteY6" fmla="*/ 0 h 830997"/>
              <a:gd name="connsiteX7" fmla="*/ 3545542 w 3545542"/>
              <a:gd name="connsiteY7" fmla="*/ 390569 h 830997"/>
              <a:gd name="connsiteX8" fmla="*/ 3545542 w 3545542"/>
              <a:gd name="connsiteY8" fmla="*/ 830997 h 830997"/>
              <a:gd name="connsiteX9" fmla="*/ 3025529 w 3545542"/>
              <a:gd name="connsiteY9" fmla="*/ 830997 h 830997"/>
              <a:gd name="connsiteX10" fmla="*/ 2363695 w 3545542"/>
              <a:gd name="connsiteY10" fmla="*/ 830997 h 830997"/>
              <a:gd name="connsiteX11" fmla="*/ 1772771 w 3545542"/>
              <a:gd name="connsiteY11" fmla="*/ 830997 h 830997"/>
              <a:gd name="connsiteX12" fmla="*/ 1181847 w 3545542"/>
              <a:gd name="connsiteY12" fmla="*/ 830997 h 830997"/>
              <a:gd name="connsiteX13" fmla="*/ 626379 w 3545542"/>
              <a:gd name="connsiteY13" fmla="*/ 830997 h 830997"/>
              <a:gd name="connsiteX14" fmla="*/ 0 w 3545542"/>
              <a:gd name="connsiteY14" fmla="*/ 830997 h 830997"/>
              <a:gd name="connsiteX15" fmla="*/ 0 w 3545542"/>
              <a:gd name="connsiteY15" fmla="*/ 415499 h 830997"/>
              <a:gd name="connsiteX16" fmla="*/ 0 w 3545542"/>
              <a:gd name="connsiteY16" fmla="*/ 0 h 830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545542" h="830997" extrusionOk="0">
                <a:moveTo>
                  <a:pt x="0" y="0"/>
                </a:moveTo>
                <a:cubicBezTo>
                  <a:pt x="168668" y="12300"/>
                  <a:pt x="365911" y="-7808"/>
                  <a:pt x="555468" y="0"/>
                </a:cubicBezTo>
                <a:cubicBezTo>
                  <a:pt x="745025" y="7808"/>
                  <a:pt x="954248" y="16247"/>
                  <a:pt x="1075481" y="0"/>
                </a:cubicBezTo>
                <a:cubicBezTo>
                  <a:pt x="1196714" y="-16247"/>
                  <a:pt x="1476457" y="-13684"/>
                  <a:pt x="1666405" y="0"/>
                </a:cubicBezTo>
                <a:cubicBezTo>
                  <a:pt x="1856353" y="13684"/>
                  <a:pt x="1961918" y="-12384"/>
                  <a:pt x="2150962" y="0"/>
                </a:cubicBezTo>
                <a:cubicBezTo>
                  <a:pt x="2340006" y="12384"/>
                  <a:pt x="2532891" y="3333"/>
                  <a:pt x="2741886" y="0"/>
                </a:cubicBezTo>
                <a:cubicBezTo>
                  <a:pt x="2950881" y="-3333"/>
                  <a:pt x="3184699" y="34997"/>
                  <a:pt x="3545542" y="0"/>
                </a:cubicBezTo>
                <a:cubicBezTo>
                  <a:pt x="3552354" y="121510"/>
                  <a:pt x="3538354" y="269325"/>
                  <a:pt x="3545542" y="390569"/>
                </a:cubicBezTo>
                <a:cubicBezTo>
                  <a:pt x="3552730" y="511813"/>
                  <a:pt x="3527428" y="742711"/>
                  <a:pt x="3545542" y="830997"/>
                </a:cubicBezTo>
                <a:cubicBezTo>
                  <a:pt x="3288976" y="849741"/>
                  <a:pt x="3246565" y="853402"/>
                  <a:pt x="3025529" y="830997"/>
                </a:cubicBezTo>
                <a:cubicBezTo>
                  <a:pt x="2804493" y="808592"/>
                  <a:pt x="2652763" y="804341"/>
                  <a:pt x="2363695" y="830997"/>
                </a:cubicBezTo>
                <a:cubicBezTo>
                  <a:pt x="2074627" y="857653"/>
                  <a:pt x="1953697" y="855112"/>
                  <a:pt x="1772771" y="830997"/>
                </a:cubicBezTo>
                <a:cubicBezTo>
                  <a:pt x="1591845" y="806882"/>
                  <a:pt x="1319357" y="802600"/>
                  <a:pt x="1181847" y="830997"/>
                </a:cubicBezTo>
                <a:cubicBezTo>
                  <a:pt x="1044337" y="859394"/>
                  <a:pt x="802702" y="816871"/>
                  <a:pt x="626379" y="830997"/>
                </a:cubicBezTo>
                <a:cubicBezTo>
                  <a:pt x="450056" y="845123"/>
                  <a:pt x="310538" y="849780"/>
                  <a:pt x="0" y="830997"/>
                </a:cubicBezTo>
                <a:cubicBezTo>
                  <a:pt x="-4295" y="685285"/>
                  <a:pt x="4196" y="585946"/>
                  <a:pt x="0" y="415499"/>
                </a:cubicBezTo>
                <a:cubicBezTo>
                  <a:pt x="-4196" y="245052"/>
                  <a:pt x="-11845" y="198457"/>
                  <a:pt x="0" y="0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55966861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solidFill>
                  <a:srgbClr val="FF0000"/>
                </a:solidFill>
                <a:latin typeface="Aptos" panose="020B0004020202020204" pitchFamily="34" charset="0"/>
                <a:ea typeface="STHupo" panose="020B0503020204020204" pitchFamily="2" charset="-122"/>
              </a:rPr>
              <a:t>Advanced Mechanics </a:t>
            </a:r>
            <a:br>
              <a:rPr lang="en-US" sz="2400" b="1" dirty="0">
                <a:solidFill>
                  <a:srgbClr val="FF0000"/>
                </a:solidFill>
                <a:latin typeface="Aptos" panose="020B0004020202020204" pitchFamily="34" charset="0"/>
                <a:ea typeface="STHupo" panose="020B0503020204020204" pitchFamily="2" charset="-122"/>
              </a:rPr>
            </a:br>
            <a:r>
              <a:rPr lang="en-US" sz="2400" b="1" dirty="0">
                <a:solidFill>
                  <a:srgbClr val="FF0000"/>
                </a:solidFill>
                <a:latin typeface="Aptos" panose="020B0004020202020204" pitchFamily="34" charset="0"/>
                <a:ea typeface="STHupo" panose="020B0503020204020204" pitchFamily="2" charset="-122"/>
              </a:rPr>
              <a:t>(Classical Mechanics)</a:t>
            </a:r>
            <a:endParaRPr lang="th-TH" sz="2400" b="1" dirty="0">
              <a:solidFill>
                <a:srgbClr val="FF0000"/>
              </a:solidFill>
              <a:latin typeface="Aptos" panose="020B0004020202020204" pitchFamily="34" charset="0"/>
              <a:ea typeface="STHupo" panose="020B0503020204020204" pitchFamily="2" charset="-122"/>
            </a:endParaRPr>
          </a:p>
        </p:txBody>
      </p:sp>
      <p:pic>
        <p:nvPicPr>
          <p:cNvPr id="8" name="Picture 4" descr="Isaac Newton Sitting Under A Tree And Was Hit By An Apple. Gravity Theory  Discoverer Cartoon illustration Vector 24742759 Vector Art at Vecteezy">
            <a:extLst>
              <a:ext uri="{FF2B5EF4-FFF2-40B4-BE49-F238E27FC236}">
                <a16:creationId xmlns:a16="http://schemas.microsoft.com/office/drawing/2014/main" id="{641DE6BC-74FD-7917-848E-179776F76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2738" y="758188"/>
            <a:ext cx="2217431" cy="2217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7602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3" grpId="0"/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9AA3F1E-74F8-4044-824B-146DB081E6AD}"/>
                  </a:ext>
                </a:extLst>
              </p:cNvPr>
              <p:cNvSpPr txBox="1"/>
              <p:nvPr/>
            </p:nvSpPr>
            <p:spPr>
              <a:xfrm>
                <a:off x="10907489" y="3627563"/>
                <a:ext cx="1179636" cy="79361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𝑑𝐿</m:t>
                          </m:r>
                        </m:num>
                        <m:den>
                          <m:r>
                            <a:rPr lang="en-US" sz="24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den>
                      </m:f>
                      <m:r>
                        <a:rPr lang="en-US" sz="24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2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9AA3F1E-74F8-4044-824B-146DB081E6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07489" y="3627563"/>
                <a:ext cx="1179636" cy="79361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51B4038-4EFA-5BC4-566A-5D4BA47E2092}"/>
              </a:ext>
            </a:extLst>
          </p:cNvPr>
          <p:cNvSpPr txBox="1"/>
          <p:nvPr/>
        </p:nvSpPr>
        <p:spPr>
          <a:xfrm>
            <a:off x="827349" y="551824"/>
            <a:ext cx="1058154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4. Conserved quantities </a:t>
            </a:r>
            <a:r>
              <a:rPr lang="en-US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and </a:t>
            </a:r>
            <a:r>
              <a:rPr lang="en-US" sz="48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Noether’s</a:t>
            </a:r>
            <a:r>
              <a:rPr lang="en-US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theorem</a:t>
            </a:r>
            <a:endParaRPr lang="en-US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33AC8B55-C883-B809-200E-155564C9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8898" y="6331149"/>
            <a:ext cx="521677" cy="365125"/>
          </a:xfrm>
          <a:custGeom>
            <a:avLst/>
            <a:gdLst>
              <a:gd name="connsiteX0" fmla="*/ 0 w 521677"/>
              <a:gd name="connsiteY0" fmla="*/ 0 h 365125"/>
              <a:gd name="connsiteX1" fmla="*/ 521677 w 521677"/>
              <a:gd name="connsiteY1" fmla="*/ 0 h 365125"/>
              <a:gd name="connsiteX2" fmla="*/ 521677 w 521677"/>
              <a:gd name="connsiteY2" fmla="*/ 365125 h 365125"/>
              <a:gd name="connsiteX3" fmla="*/ 0 w 521677"/>
              <a:gd name="connsiteY3" fmla="*/ 365125 h 365125"/>
              <a:gd name="connsiteX4" fmla="*/ 0 w 521677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677" h="365125" fill="none" extrusionOk="0">
                <a:moveTo>
                  <a:pt x="0" y="0"/>
                </a:moveTo>
                <a:cubicBezTo>
                  <a:pt x="166923" y="45579"/>
                  <a:pt x="261662" y="-39379"/>
                  <a:pt x="521677" y="0"/>
                </a:cubicBezTo>
                <a:cubicBezTo>
                  <a:pt x="492009" y="81840"/>
                  <a:pt x="524015" y="183209"/>
                  <a:pt x="521677" y="365125"/>
                </a:cubicBezTo>
                <a:cubicBezTo>
                  <a:pt x="352559" y="404526"/>
                  <a:pt x="224631" y="333714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21677" h="365125" stroke="0" extrusionOk="0">
                <a:moveTo>
                  <a:pt x="0" y="0"/>
                </a:moveTo>
                <a:cubicBezTo>
                  <a:pt x="256240" y="73"/>
                  <a:pt x="431606" y="36201"/>
                  <a:pt x="521677" y="0"/>
                </a:cubicBezTo>
                <a:cubicBezTo>
                  <a:pt x="526045" y="38488"/>
                  <a:pt x="542617" y="321862"/>
                  <a:pt x="521677" y="365125"/>
                </a:cubicBezTo>
                <a:cubicBezTo>
                  <a:pt x="457543" y="358949"/>
                  <a:pt x="237999" y="411319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20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pic>
        <p:nvPicPr>
          <p:cNvPr id="1026" name="Picture 2" descr="Emmy Noether by fanny000 on DeviantArt">
            <a:extLst>
              <a:ext uri="{FF2B5EF4-FFF2-40B4-BE49-F238E27FC236}">
                <a16:creationId xmlns:a16="http://schemas.microsoft.com/office/drawing/2014/main" id="{F85FE3AF-4B53-11CD-94D9-9098C7249F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05" y="2103540"/>
            <a:ext cx="3128039" cy="3734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peech Bubble: Rectangle with Corners Rounded 2">
            <a:extLst>
              <a:ext uri="{FF2B5EF4-FFF2-40B4-BE49-F238E27FC236}">
                <a16:creationId xmlns:a16="http://schemas.microsoft.com/office/drawing/2014/main" id="{9E22A906-D8BD-9FA4-3E16-6BC7F268A117}"/>
              </a:ext>
            </a:extLst>
          </p:cNvPr>
          <p:cNvSpPr/>
          <p:nvPr/>
        </p:nvSpPr>
        <p:spPr>
          <a:xfrm>
            <a:off x="2822134" y="1705740"/>
            <a:ext cx="8868118" cy="710277"/>
          </a:xfrm>
          <a:prstGeom prst="wedgeRoundRectCallout">
            <a:avLst>
              <a:gd name="adj1" fmla="val -57326"/>
              <a:gd name="adj2" fmla="val 53672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B6C3D6-367D-A527-0F0D-0044BC500584}"/>
              </a:ext>
            </a:extLst>
          </p:cNvPr>
          <p:cNvSpPr txBox="1"/>
          <p:nvPr/>
        </p:nvSpPr>
        <p:spPr>
          <a:xfrm rot="20972250">
            <a:off x="225754" y="1542603"/>
            <a:ext cx="2990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Noether's</a:t>
            </a:r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Theorem</a:t>
            </a:r>
            <a:endParaRPr lang="th-TH" sz="2800" u="sng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4B02B3-5F02-7583-2B4A-792575AD506D}"/>
              </a:ext>
            </a:extLst>
          </p:cNvPr>
          <p:cNvSpPr txBox="1"/>
          <p:nvPr/>
        </p:nvSpPr>
        <p:spPr>
          <a:xfrm>
            <a:off x="3008142" y="1872708"/>
            <a:ext cx="86821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For each symmetry of the Lagrangian, there is a conserved quantity.</a:t>
            </a:r>
            <a:endParaRPr lang="th-TH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776EF2-C7C8-A0E8-37CA-5982D753238D}"/>
              </a:ext>
            </a:extLst>
          </p:cNvPr>
          <p:cNvSpPr txBox="1"/>
          <p:nvPr/>
        </p:nvSpPr>
        <p:spPr>
          <a:xfrm>
            <a:off x="6150864" y="2501341"/>
            <a:ext cx="6175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latin typeface="CMR10"/>
              </a:rPr>
              <a:t>(one of the most beautiful and useful theorems in physics)</a:t>
            </a:r>
            <a:endParaRPr lang="th-T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19E1A8C-CC02-2249-EDFE-BA51742E12EC}"/>
                  </a:ext>
                </a:extLst>
              </p:cNvPr>
              <p:cNvSpPr txBox="1"/>
              <p:nvPr/>
            </p:nvSpPr>
            <p:spPr>
              <a:xfrm>
                <a:off x="3205618" y="3036933"/>
                <a:ext cx="702329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b="0" i="0" u="none" strike="noStrike" baseline="0" dirty="0">
                    <a:latin typeface="CMR10"/>
                  </a:rPr>
                  <a:t>Under the change of coordinates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u="none" strike="noStrike" baseline="0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u="none" strike="noStrike" baseline="0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400" b="0" i="1" u="none" strike="noStrike" baseline="0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400" b="0" i="1" u="none" strike="noStrike" baseline="0" dirty="0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dirty="0" smtClean="0">
                        <a:solidFill>
                          <a:srgbClr val="5825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sSub>
                      <m:sSubPr>
                        <m:ctrlP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th-TH" sz="2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19E1A8C-CC02-2249-EDFE-BA51742E12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5618" y="3036933"/>
                <a:ext cx="7023296" cy="461665"/>
              </a:xfrm>
              <a:prstGeom prst="rect">
                <a:avLst/>
              </a:prstGeom>
              <a:blipFill>
                <a:blip r:embed="rId5"/>
                <a:stretch>
                  <a:fillRect l="-1389" t="-17105" b="-22368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625C460-72B3-8B77-C69F-648E42D159BC}"/>
                  </a:ext>
                </a:extLst>
              </p:cNvPr>
              <p:cNvSpPr txBox="1"/>
              <p:nvPr/>
            </p:nvSpPr>
            <p:spPr>
              <a:xfrm>
                <a:off x="9698043" y="2837124"/>
                <a:ext cx="170594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b="0" i="0" u="none" strike="noStrike" baseline="0" dirty="0">
                    <a:solidFill>
                      <a:srgbClr val="00B050"/>
                    </a:solidFill>
                    <a:latin typeface="CMR10"/>
                  </a:rPr>
                  <a:t>a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 strike="noStrike" baseline="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baseline="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u="none" strike="noStrike" baseline="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th-TH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625C460-72B3-8B77-C69F-648E42D159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8043" y="2837124"/>
                <a:ext cx="1705944" cy="369332"/>
              </a:xfrm>
              <a:prstGeom prst="rect">
                <a:avLst/>
              </a:prstGeom>
              <a:blipFill>
                <a:blip r:embed="rId6"/>
                <a:stretch>
                  <a:fillRect l="-3214" t="-14754" b="-1803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3D1E2621-B1F0-B2EA-1387-8E2FF88FC949}"/>
              </a:ext>
            </a:extLst>
          </p:cNvPr>
          <p:cNvSpPr txBox="1"/>
          <p:nvPr/>
        </p:nvSpPr>
        <p:spPr>
          <a:xfrm>
            <a:off x="9502182" y="3458040"/>
            <a:ext cx="17059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582592"/>
                </a:solidFill>
                <a:latin typeface="CMR10"/>
              </a:rPr>
              <a:t>a small number</a:t>
            </a:r>
            <a:endParaRPr lang="th-TH" dirty="0">
              <a:solidFill>
                <a:srgbClr val="582592"/>
              </a:solidFill>
            </a:endParaRPr>
          </a:p>
        </p:txBody>
      </p:sp>
      <p:cxnSp>
        <p:nvCxnSpPr>
          <p:cNvPr id="22" name="Connector: Curved 21">
            <a:extLst>
              <a:ext uri="{FF2B5EF4-FFF2-40B4-BE49-F238E27FC236}">
                <a16:creationId xmlns:a16="http://schemas.microsoft.com/office/drawing/2014/main" id="{098B569F-F692-AA39-DB83-40E08BC15D27}"/>
              </a:ext>
            </a:extLst>
          </p:cNvPr>
          <p:cNvCxnSpPr>
            <a:cxnSpLocks/>
          </p:cNvCxnSpPr>
          <p:nvPr/>
        </p:nvCxnSpPr>
        <p:spPr>
          <a:xfrm rot="10800000">
            <a:off x="9214818" y="3365586"/>
            <a:ext cx="263460" cy="277121"/>
          </a:xfrm>
          <a:prstGeom prst="curvedConnector2">
            <a:avLst/>
          </a:prstGeom>
          <a:ln w="28575">
            <a:solidFill>
              <a:srgbClr val="5825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44651DCA-87A8-D7A0-1F40-D1DD31BF3C9E}"/>
              </a:ext>
            </a:extLst>
          </p:cNvPr>
          <p:cNvCxnSpPr>
            <a:cxnSpLocks/>
          </p:cNvCxnSpPr>
          <p:nvPr/>
        </p:nvCxnSpPr>
        <p:spPr>
          <a:xfrm rot="6300000">
            <a:off x="9595003" y="3046333"/>
            <a:ext cx="263460" cy="277121"/>
          </a:xfrm>
          <a:prstGeom prst="curvedConnector2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63F5D8F-B5FA-C72A-37C0-845827D0BEDE}"/>
              </a:ext>
            </a:extLst>
          </p:cNvPr>
          <p:cNvSpPr txBox="1"/>
          <p:nvPr/>
        </p:nvSpPr>
        <p:spPr>
          <a:xfrm>
            <a:off x="3269405" y="3856700"/>
            <a:ext cx="86611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The Lagrangian has a symmetry under this transformation </a:t>
            </a:r>
            <a:r>
              <a:rPr lang="en-US" sz="2400" dirty="0" err="1">
                <a:solidFill>
                  <a:srgbClr val="C00000"/>
                </a:solidFill>
              </a:rPr>
              <a:t>iff</a:t>
            </a:r>
            <a:endParaRPr lang="th-TH" sz="2400" dirty="0">
              <a:solidFill>
                <a:srgbClr val="C00000"/>
              </a:solidFill>
            </a:endParaRPr>
          </a:p>
        </p:txBody>
      </p:sp>
      <p:sp>
        <p:nvSpPr>
          <p:cNvPr id="29" name="Arrow: Bent 28">
            <a:extLst>
              <a:ext uri="{FF2B5EF4-FFF2-40B4-BE49-F238E27FC236}">
                <a16:creationId xmlns:a16="http://schemas.microsoft.com/office/drawing/2014/main" id="{0C7EE629-E2FA-7AAB-0084-BDE0E002E272}"/>
              </a:ext>
            </a:extLst>
          </p:cNvPr>
          <p:cNvSpPr/>
          <p:nvPr/>
        </p:nvSpPr>
        <p:spPr>
          <a:xfrm flipH="1" flipV="1">
            <a:off x="10228913" y="4441710"/>
            <a:ext cx="1364405" cy="998277"/>
          </a:xfrm>
          <a:prstGeom prst="ben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028A02DE-7F31-FBDD-DCFF-5F2DDA93F33B}"/>
              </a:ext>
            </a:extLst>
          </p:cNvPr>
          <p:cNvSpPr/>
          <p:nvPr/>
        </p:nvSpPr>
        <p:spPr>
          <a:xfrm>
            <a:off x="3924887" y="4441710"/>
            <a:ext cx="6164784" cy="227601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9749F40-BBC4-5BE0-AF10-A3E5FCF07E6E}"/>
                  </a:ext>
                </a:extLst>
              </p:cNvPr>
              <p:cNvSpPr txBox="1"/>
              <p:nvPr/>
            </p:nvSpPr>
            <p:spPr>
              <a:xfrm>
                <a:off x="5858012" y="4795049"/>
                <a:ext cx="2796361" cy="9950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̇"/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2400" b="0" i="1" dirty="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en-US" sz="240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400" b="0" i="1" dirty="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9749F40-BBC4-5BE0-AF10-A3E5FCF07E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8012" y="4795049"/>
                <a:ext cx="2796361" cy="99501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4" name="TextBox 1023">
            <a:extLst>
              <a:ext uri="{FF2B5EF4-FFF2-40B4-BE49-F238E27FC236}">
                <a16:creationId xmlns:a16="http://schemas.microsoft.com/office/drawing/2014/main" id="{8FE8C913-7B2C-2DD7-C12A-D9B7D75DAE8E}"/>
              </a:ext>
            </a:extLst>
          </p:cNvPr>
          <p:cNvSpPr txBox="1"/>
          <p:nvPr/>
        </p:nvSpPr>
        <p:spPr>
          <a:xfrm>
            <a:off x="4044855" y="4613715"/>
            <a:ext cx="21060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The quantity</a:t>
            </a:r>
            <a:endParaRPr lang="th-TH" sz="2400" dirty="0"/>
          </a:p>
        </p:txBody>
      </p:sp>
      <p:sp>
        <p:nvSpPr>
          <p:cNvPr id="1029" name="TextBox 1028">
            <a:extLst>
              <a:ext uri="{FF2B5EF4-FFF2-40B4-BE49-F238E27FC236}">
                <a16:creationId xmlns:a16="http://schemas.microsoft.com/office/drawing/2014/main" id="{1499DA23-386F-219F-5A49-A69D210CE71B}"/>
              </a:ext>
            </a:extLst>
          </p:cNvPr>
          <p:cNvSpPr txBox="1"/>
          <p:nvPr/>
        </p:nvSpPr>
        <p:spPr>
          <a:xfrm>
            <a:off x="4004791" y="5661340"/>
            <a:ext cx="33104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does not change with time.</a:t>
            </a:r>
            <a:endParaRPr lang="th-TH" dirty="0"/>
          </a:p>
        </p:txBody>
      </p:sp>
      <p:sp>
        <p:nvSpPr>
          <p:cNvPr id="1031" name="TextBox 1030">
            <a:extLst>
              <a:ext uri="{FF2B5EF4-FFF2-40B4-BE49-F238E27FC236}">
                <a16:creationId xmlns:a16="http://schemas.microsoft.com/office/drawing/2014/main" id="{DBD3A628-3824-ED08-4EEF-B5C93F4F8D17}"/>
              </a:ext>
            </a:extLst>
          </p:cNvPr>
          <p:cNvSpPr txBox="1"/>
          <p:nvPr/>
        </p:nvSpPr>
        <p:spPr>
          <a:xfrm>
            <a:off x="4004791" y="6030672"/>
            <a:ext cx="61827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latin typeface="CMR10"/>
              </a:rPr>
              <a:t>It is given the generic name of </a:t>
            </a:r>
            <a:r>
              <a:rPr lang="en-US" sz="1800" b="0" i="1" u="none" strike="noStrike" baseline="0" dirty="0">
                <a:latin typeface="CMTI10"/>
              </a:rPr>
              <a:t>conserved momentum</a:t>
            </a:r>
            <a:r>
              <a:rPr lang="en-US" sz="1800" b="0" i="0" u="none" strike="noStrike" baseline="0" dirty="0">
                <a:latin typeface="CMR10"/>
              </a:rPr>
              <a:t>. </a:t>
            </a:r>
            <a:br>
              <a:rPr lang="en-US" sz="1800" b="0" i="0" u="none" strike="noStrike" baseline="0" dirty="0">
                <a:latin typeface="CMR10"/>
              </a:rPr>
            </a:br>
            <a:r>
              <a:rPr lang="en-US" sz="1800" b="0" i="0" u="none" strike="noStrike" baseline="0" dirty="0">
                <a:latin typeface="CMR10"/>
              </a:rPr>
              <a:t>But it need not have the units of linear momentum.</a:t>
            </a:r>
            <a:endParaRPr lang="th-TH" dirty="0"/>
          </a:p>
        </p:txBody>
      </p:sp>
      <p:sp>
        <p:nvSpPr>
          <p:cNvPr id="1032" name="TextBox 1031">
            <a:extLst>
              <a:ext uri="{FF2B5EF4-FFF2-40B4-BE49-F238E27FC236}">
                <a16:creationId xmlns:a16="http://schemas.microsoft.com/office/drawing/2014/main" id="{133859FA-8CB9-326E-810C-60BCE6399D15}"/>
              </a:ext>
            </a:extLst>
          </p:cNvPr>
          <p:cNvSpPr txBox="1"/>
          <p:nvPr/>
        </p:nvSpPr>
        <p:spPr>
          <a:xfrm rot="21280554">
            <a:off x="10082812" y="5278267"/>
            <a:ext cx="21897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</a:rPr>
              <a:t>the proof can be seen in any ref.</a:t>
            </a:r>
            <a:endParaRPr lang="th-T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753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6" grpId="0"/>
      <p:bldP spid="18" grpId="0"/>
      <p:bldP spid="20" grpId="0"/>
      <p:bldP spid="27" grpId="0"/>
      <p:bldP spid="29" grpId="0" animBg="1"/>
      <p:bldP spid="30" grpId="0" animBg="1"/>
      <p:bldP spid="31" grpId="0"/>
      <p:bldP spid="1024" grpId="0"/>
      <p:bldP spid="1029" grpId="0"/>
      <p:bldP spid="1031" grpId="0"/>
      <p:bldP spid="10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51B4038-4EFA-5BC4-566A-5D4BA47E2092}"/>
              </a:ext>
            </a:extLst>
          </p:cNvPr>
          <p:cNvSpPr txBox="1"/>
          <p:nvPr/>
        </p:nvSpPr>
        <p:spPr>
          <a:xfrm>
            <a:off x="827349" y="551824"/>
            <a:ext cx="1058154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4. Conserved quantities </a:t>
            </a:r>
            <a:r>
              <a:rPr lang="en-US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and </a:t>
            </a:r>
            <a:r>
              <a:rPr lang="en-US" sz="48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Noether’s</a:t>
            </a:r>
            <a:r>
              <a:rPr lang="en-US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theorem</a:t>
            </a:r>
            <a:endParaRPr lang="en-US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33AC8B55-C883-B809-200E-155564C9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8898" y="6331149"/>
            <a:ext cx="521677" cy="365125"/>
          </a:xfrm>
          <a:custGeom>
            <a:avLst/>
            <a:gdLst>
              <a:gd name="connsiteX0" fmla="*/ 0 w 521677"/>
              <a:gd name="connsiteY0" fmla="*/ 0 h 365125"/>
              <a:gd name="connsiteX1" fmla="*/ 521677 w 521677"/>
              <a:gd name="connsiteY1" fmla="*/ 0 h 365125"/>
              <a:gd name="connsiteX2" fmla="*/ 521677 w 521677"/>
              <a:gd name="connsiteY2" fmla="*/ 365125 h 365125"/>
              <a:gd name="connsiteX3" fmla="*/ 0 w 521677"/>
              <a:gd name="connsiteY3" fmla="*/ 365125 h 365125"/>
              <a:gd name="connsiteX4" fmla="*/ 0 w 521677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677" h="365125" fill="none" extrusionOk="0">
                <a:moveTo>
                  <a:pt x="0" y="0"/>
                </a:moveTo>
                <a:cubicBezTo>
                  <a:pt x="166923" y="45579"/>
                  <a:pt x="261662" y="-39379"/>
                  <a:pt x="521677" y="0"/>
                </a:cubicBezTo>
                <a:cubicBezTo>
                  <a:pt x="492009" y="81840"/>
                  <a:pt x="524015" y="183209"/>
                  <a:pt x="521677" y="365125"/>
                </a:cubicBezTo>
                <a:cubicBezTo>
                  <a:pt x="352559" y="404526"/>
                  <a:pt x="224631" y="333714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21677" h="365125" stroke="0" extrusionOk="0">
                <a:moveTo>
                  <a:pt x="0" y="0"/>
                </a:moveTo>
                <a:cubicBezTo>
                  <a:pt x="256240" y="73"/>
                  <a:pt x="431606" y="36201"/>
                  <a:pt x="521677" y="0"/>
                </a:cubicBezTo>
                <a:cubicBezTo>
                  <a:pt x="526045" y="38488"/>
                  <a:pt x="542617" y="321862"/>
                  <a:pt x="521677" y="365125"/>
                </a:cubicBezTo>
                <a:cubicBezTo>
                  <a:pt x="457543" y="358949"/>
                  <a:pt x="237999" y="411319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21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AB79A1-DDD7-E410-13CD-51E45E9DB2EF}"/>
              </a:ext>
            </a:extLst>
          </p:cNvPr>
          <p:cNvSpPr txBox="1"/>
          <p:nvPr/>
        </p:nvSpPr>
        <p:spPr>
          <a:xfrm>
            <a:off x="501910" y="1475154"/>
            <a:ext cx="8473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Ex4. space translations</a:t>
            </a:r>
            <a:endParaRPr lang="th-TH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668B2F6-B053-5529-0227-C9E30D4C5794}"/>
                  </a:ext>
                </a:extLst>
              </p:cNvPr>
              <p:cNvSpPr txBox="1"/>
              <p:nvPr/>
            </p:nvSpPr>
            <p:spPr>
              <a:xfrm>
                <a:off x="827348" y="1881017"/>
                <a:ext cx="11103227" cy="1412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Consider a thrown ball. We have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=</m:t>
                    </m:r>
                    <m:d>
                      <m:dPr>
                        <m:ctrlPr>
                          <a:rPr lang="en-US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num>
                          <m:den>
                            <m: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̇"/>
                                <m:ctrlPr>
                                  <a:rPr lang="en-US" sz="240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 dirty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p>
                            <m: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4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̇"/>
                                <m:ctrlPr>
                                  <a:rPr lang="en-US" sz="2400" i="1" dirty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sup>
                            <m:r>
                              <a:rPr lang="en-US" sz="24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4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̇"/>
                                <m:ctrlPr>
                                  <a:rPr lang="en-US" sz="2400" i="1" dirty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</m:acc>
                          </m:e>
                          <m:sup>
                            <m:r>
                              <a:rPr lang="en-US" sz="24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24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i="1" dirty="0" err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𝑚𝑔𝑧</m:t>
                    </m:r>
                  </m:oMath>
                </a14:m>
                <a:r>
                  <a:rPr lang="en-US" sz="2400" dirty="0"/>
                  <a:t> that is invariant under translations in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/>
                  <a:t>, that is,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400" dirty="0"/>
                  <a:t>; and also under translations in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dirty="0"/>
                  <a:t>, that</a:t>
                </a:r>
              </a:p>
              <a:p>
                <a:r>
                  <a:rPr lang="en-US" sz="2400" dirty="0"/>
                  <a:t>is,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400" dirty="0"/>
                  <a:t>. Find conserved quantity for each translation.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668B2F6-B053-5529-0227-C9E30D4C57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348" y="1881017"/>
                <a:ext cx="11103227" cy="1412887"/>
              </a:xfrm>
              <a:prstGeom prst="rect">
                <a:avLst/>
              </a:prstGeom>
              <a:blipFill>
                <a:blip r:embed="rId3"/>
                <a:stretch>
                  <a:fillRect l="-879" b="-7359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383E209-0F29-D344-DD01-28A9D0C9016D}"/>
                  </a:ext>
                </a:extLst>
              </p:cNvPr>
              <p:cNvSpPr txBox="1"/>
              <p:nvPr/>
            </p:nvSpPr>
            <p:spPr>
              <a:xfrm>
                <a:off x="501909" y="3690269"/>
                <a:ext cx="640532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>
                    <a:solidFill>
                      <a:srgbClr val="00B050"/>
                    </a:solidFill>
                  </a:rPr>
                  <a:t>-translation: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0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400" dirty="0">
                    <a:solidFill>
                      <a:srgbClr val="00B050"/>
                    </a:solidFill>
                  </a:rPr>
                  <a:t>, while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2000" i="1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400" dirty="0">
                    <a:solidFill>
                      <a:srgbClr val="00B05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2000" i="1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i="1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383E209-0F29-D344-DD01-28A9D0C901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909" y="3690269"/>
                <a:ext cx="6405328" cy="461665"/>
              </a:xfrm>
              <a:prstGeom prst="rect">
                <a:avLst/>
              </a:prstGeom>
              <a:blipFill>
                <a:blip r:embed="rId4"/>
                <a:stretch>
                  <a:fillRect l="-1237" t="-11842" b="-27632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rrow: Notched Right 12">
            <a:extLst>
              <a:ext uri="{FF2B5EF4-FFF2-40B4-BE49-F238E27FC236}">
                <a16:creationId xmlns:a16="http://schemas.microsoft.com/office/drawing/2014/main" id="{F78F3342-A51D-A323-E510-D16B075CEBAB}"/>
              </a:ext>
            </a:extLst>
          </p:cNvPr>
          <p:cNvSpPr/>
          <p:nvPr/>
        </p:nvSpPr>
        <p:spPr>
          <a:xfrm>
            <a:off x="6648706" y="3840447"/>
            <a:ext cx="202260" cy="216840"/>
          </a:xfrm>
          <a:prstGeom prst="notched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1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DCECC96-42E5-15BF-7ECB-28232B490E7B}"/>
                  </a:ext>
                </a:extLst>
              </p:cNvPr>
              <p:cNvSpPr txBox="1"/>
              <p:nvPr/>
            </p:nvSpPr>
            <p:spPr>
              <a:xfrm>
                <a:off x="7028533" y="3668362"/>
                <a:ext cx="3647194" cy="5791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̇"/>
                            <m:ctrlPr>
                              <a:rPr lang="en-US" sz="20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</m:d>
                    <m:r>
                      <a:rPr lang="en-US" sz="2000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acc>
                          <m:accPr>
                            <m:chr m:val="̇"/>
                            <m:ctrlPr>
                              <a:rPr lang="en-US" sz="20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den>
                    </m:f>
                    <m:sSub>
                      <m:sSubPr>
                        <m:ctrlP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000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acc>
                          <m:accPr>
                            <m:chr m:val="̇"/>
                            <m:ctrlPr>
                              <a:rPr lang="en-US" sz="2000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den>
                    </m:f>
                    <m:sSub>
                      <m:sSubPr>
                        <m:ctrlP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1"/>
                    </a:solidFill>
                  </a:rPr>
                  <a:t>+</a:t>
                </a:r>
                <a:r>
                  <a:rPr lang="en-US" sz="2000" dirty="0">
                    <a:solidFill>
                      <a:schemeClr val="accent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acc>
                          <m:accPr>
                            <m:chr m:val="̇"/>
                            <m:ctrlPr>
                              <a:rPr lang="en-US" sz="2000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</m:acc>
                      </m:den>
                    </m:f>
                    <m:sSub>
                      <m:sSubPr>
                        <m:ctrlP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th-TH" sz="2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DCECC96-42E5-15BF-7ECB-28232B490E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8533" y="3668362"/>
                <a:ext cx="3647194" cy="579198"/>
              </a:xfrm>
              <a:prstGeom prst="rect">
                <a:avLst/>
              </a:prstGeom>
              <a:blipFill>
                <a:blip r:embed="rId5"/>
                <a:stretch>
                  <a:fillRect b="-105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52749D3-146C-093A-909A-210F369AEE72}"/>
              </a:ext>
            </a:extLst>
          </p:cNvPr>
          <p:cNvCxnSpPr/>
          <p:nvPr/>
        </p:nvCxnSpPr>
        <p:spPr>
          <a:xfrm flipV="1">
            <a:off x="9401421" y="3736474"/>
            <a:ext cx="289111" cy="376518"/>
          </a:xfrm>
          <a:prstGeom prst="straightConnector1">
            <a:avLst/>
          </a:prstGeom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1F3F9D7-F5CF-D866-9439-7CF5B68942A1}"/>
                  </a:ext>
                </a:extLst>
              </p:cNvPr>
              <p:cNvSpPr txBox="1"/>
              <p:nvPr/>
            </p:nvSpPr>
            <p:spPr>
              <a:xfrm>
                <a:off x="9594575" y="3520992"/>
                <a:ext cx="3128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1F3F9D7-F5CF-D866-9439-7CF5B68942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4575" y="3520992"/>
                <a:ext cx="312864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3F1CD15-7B1F-DF33-0EE8-2CA3C42DDD39}"/>
              </a:ext>
            </a:extLst>
          </p:cNvPr>
          <p:cNvCxnSpPr/>
          <p:nvPr/>
        </p:nvCxnSpPr>
        <p:spPr>
          <a:xfrm flipV="1">
            <a:off x="10169709" y="3748267"/>
            <a:ext cx="289111" cy="376518"/>
          </a:xfrm>
          <a:prstGeom prst="straightConnector1">
            <a:avLst/>
          </a:prstGeom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38ADCD9-066D-25BA-0F95-21925B4B1A06}"/>
                  </a:ext>
                </a:extLst>
              </p:cNvPr>
              <p:cNvSpPr txBox="1"/>
              <p:nvPr/>
            </p:nvSpPr>
            <p:spPr>
              <a:xfrm>
                <a:off x="10362863" y="3532785"/>
                <a:ext cx="3128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38ADCD9-066D-25BA-0F95-21925B4B1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2863" y="3532785"/>
                <a:ext cx="312864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AC4FFF4-B788-D39D-3B45-B5E282E4E956}"/>
              </a:ext>
            </a:extLst>
          </p:cNvPr>
          <p:cNvCxnSpPr/>
          <p:nvPr/>
        </p:nvCxnSpPr>
        <p:spPr>
          <a:xfrm flipV="1">
            <a:off x="8545817" y="3736474"/>
            <a:ext cx="289111" cy="376518"/>
          </a:xfrm>
          <a:prstGeom prst="straightConnector1">
            <a:avLst/>
          </a:prstGeom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574D011-AFF5-6CF1-7F14-863D34ECB910}"/>
                  </a:ext>
                </a:extLst>
              </p:cNvPr>
              <p:cNvSpPr txBox="1"/>
              <p:nvPr/>
            </p:nvSpPr>
            <p:spPr>
              <a:xfrm>
                <a:off x="8738971" y="3520992"/>
                <a:ext cx="3128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th-TH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574D011-AFF5-6CF1-7F14-863D34ECB9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8971" y="3520992"/>
                <a:ext cx="312864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5" name="TextBox 1024">
                <a:extLst>
                  <a:ext uri="{FF2B5EF4-FFF2-40B4-BE49-F238E27FC236}">
                    <a16:creationId xmlns:a16="http://schemas.microsoft.com/office/drawing/2014/main" id="{59C42E28-087A-3A82-DAFB-2D17F40C53F6}"/>
                  </a:ext>
                </a:extLst>
              </p:cNvPr>
              <p:cNvSpPr txBox="1"/>
              <p:nvPr/>
            </p:nvSpPr>
            <p:spPr>
              <a:xfrm>
                <a:off x="10450179" y="3786063"/>
                <a:ext cx="83502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̇"/>
                          <m:ctrlPr>
                            <a:rPr lang="en-US" sz="20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th-TH" sz="2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025" name="TextBox 1024">
                <a:extLst>
                  <a:ext uri="{FF2B5EF4-FFF2-40B4-BE49-F238E27FC236}">
                    <a16:creationId xmlns:a16="http://schemas.microsoft.com/office/drawing/2014/main" id="{59C42E28-087A-3A82-DAFB-2D17F40C53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0179" y="3786063"/>
                <a:ext cx="835020" cy="400110"/>
              </a:xfrm>
              <a:prstGeom prst="rect">
                <a:avLst/>
              </a:prstGeom>
              <a:blipFill>
                <a:blip r:embed="rId9"/>
                <a:stretch>
                  <a:fillRect r="-7299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8" name="TextBox 1027">
            <a:extLst>
              <a:ext uri="{FF2B5EF4-FFF2-40B4-BE49-F238E27FC236}">
                <a16:creationId xmlns:a16="http://schemas.microsoft.com/office/drawing/2014/main" id="{D4A01690-959E-FD76-B97E-CD14B640E84A}"/>
              </a:ext>
            </a:extLst>
          </p:cNvPr>
          <p:cNvSpPr txBox="1"/>
          <p:nvPr/>
        </p:nvSpPr>
        <p:spPr>
          <a:xfrm rot="21220528">
            <a:off x="10286825" y="3990193"/>
            <a:ext cx="19061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0" i="0" u="none" strike="noStrike" baseline="0" dirty="0">
                <a:latin typeface="CMR9"/>
              </a:rPr>
              <a:t>linear momentum in x-direction</a:t>
            </a:r>
            <a:endParaRPr lang="th-T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30" name="TextBox 1029">
                <a:extLst>
                  <a:ext uri="{FF2B5EF4-FFF2-40B4-BE49-F238E27FC236}">
                    <a16:creationId xmlns:a16="http://schemas.microsoft.com/office/drawing/2014/main" id="{EBCCF997-D46D-2DE5-EEC4-C91D0828D5DB}"/>
                  </a:ext>
                </a:extLst>
              </p:cNvPr>
              <p:cNvSpPr txBox="1"/>
              <p:nvPr/>
            </p:nvSpPr>
            <p:spPr>
              <a:xfrm>
                <a:off x="501909" y="4675499"/>
                <a:ext cx="640532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dirty="0">
                    <a:solidFill>
                      <a:srgbClr val="00B050"/>
                    </a:solidFill>
                  </a:rPr>
                  <a:t>-translation: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0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400" dirty="0">
                    <a:solidFill>
                      <a:srgbClr val="00B050"/>
                    </a:solidFill>
                  </a:rPr>
                  <a:t>, while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2000" i="1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400" dirty="0">
                    <a:solidFill>
                      <a:srgbClr val="00B05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2000" i="1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i="1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30" name="TextBox 1029">
                <a:extLst>
                  <a:ext uri="{FF2B5EF4-FFF2-40B4-BE49-F238E27FC236}">
                    <a16:creationId xmlns:a16="http://schemas.microsoft.com/office/drawing/2014/main" id="{EBCCF997-D46D-2DE5-EEC4-C91D0828D5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909" y="4675499"/>
                <a:ext cx="6405328" cy="461665"/>
              </a:xfrm>
              <a:prstGeom prst="rect">
                <a:avLst/>
              </a:prstGeom>
              <a:blipFill>
                <a:blip r:embed="rId10"/>
                <a:stretch>
                  <a:fillRect l="-1237" t="-11842" b="-27632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3" name="Arrow: Notched Right 1032">
            <a:extLst>
              <a:ext uri="{FF2B5EF4-FFF2-40B4-BE49-F238E27FC236}">
                <a16:creationId xmlns:a16="http://schemas.microsoft.com/office/drawing/2014/main" id="{F923432A-98C9-F3C8-760A-CB5D772F5BA9}"/>
              </a:ext>
            </a:extLst>
          </p:cNvPr>
          <p:cNvSpPr/>
          <p:nvPr/>
        </p:nvSpPr>
        <p:spPr>
          <a:xfrm>
            <a:off x="6648706" y="4825677"/>
            <a:ext cx="202260" cy="216840"/>
          </a:xfrm>
          <a:prstGeom prst="notched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1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34" name="TextBox 1033">
                <a:extLst>
                  <a:ext uri="{FF2B5EF4-FFF2-40B4-BE49-F238E27FC236}">
                    <a16:creationId xmlns:a16="http://schemas.microsoft.com/office/drawing/2014/main" id="{E0A5DA36-80D3-0F5E-68B4-4F908552A2E4}"/>
                  </a:ext>
                </a:extLst>
              </p:cNvPr>
              <p:cNvSpPr txBox="1"/>
              <p:nvPr/>
            </p:nvSpPr>
            <p:spPr>
              <a:xfrm>
                <a:off x="7028533" y="4653592"/>
                <a:ext cx="4169350" cy="5791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̇"/>
                            <m:ctrlPr>
                              <a:rPr lang="en-US" sz="20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</m:d>
                    <m:r>
                      <a:rPr lang="en-US" sz="2000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acc>
                          <m:accPr>
                            <m:chr m:val="̇"/>
                            <m:ctrlPr>
                              <a:rPr lang="en-US" sz="20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den>
                    </m:f>
                    <m:sSub>
                      <m:sSubPr>
                        <m:ctrlP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000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acc>
                          <m:accPr>
                            <m:chr m:val="̇"/>
                            <m:ctrlPr>
                              <a:rPr lang="en-US" sz="2000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den>
                    </m:f>
                    <m:sSub>
                      <m:sSubPr>
                        <m:ctrlP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1"/>
                    </a:solidFill>
                  </a:rPr>
                  <a:t>+</a:t>
                </a:r>
                <a:r>
                  <a:rPr lang="en-US" sz="2000" dirty="0">
                    <a:solidFill>
                      <a:schemeClr val="accent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acc>
                          <m:accPr>
                            <m:chr m:val="̇"/>
                            <m:ctrlPr>
                              <a:rPr lang="en-US" sz="2000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</m:acc>
                      </m:den>
                    </m:f>
                    <m:sSub>
                      <m:sSubPr>
                        <m:ctrlP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th-TH" sz="2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034" name="TextBox 1033">
                <a:extLst>
                  <a:ext uri="{FF2B5EF4-FFF2-40B4-BE49-F238E27FC236}">
                    <a16:creationId xmlns:a16="http://schemas.microsoft.com/office/drawing/2014/main" id="{E0A5DA36-80D3-0F5E-68B4-4F908552A2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8533" y="4653592"/>
                <a:ext cx="4169350" cy="579198"/>
              </a:xfrm>
              <a:prstGeom prst="rect">
                <a:avLst/>
              </a:prstGeom>
              <a:blipFill>
                <a:blip r:embed="rId11"/>
                <a:stretch>
                  <a:fillRect b="-105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35" name="Straight Arrow Connector 1034">
            <a:extLst>
              <a:ext uri="{FF2B5EF4-FFF2-40B4-BE49-F238E27FC236}">
                <a16:creationId xmlns:a16="http://schemas.microsoft.com/office/drawing/2014/main" id="{66D8084B-F8BF-56FF-159C-92D5AB62FE67}"/>
              </a:ext>
            </a:extLst>
          </p:cNvPr>
          <p:cNvCxnSpPr/>
          <p:nvPr/>
        </p:nvCxnSpPr>
        <p:spPr>
          <a:xfrm flipV="1">
            <a:off x="9401421" y="4721704"/>
            <a:ext cx="289111" cy="376518"/>
          </a:xfrm>
          <a:prstGeom prst="straightConnector1">
            <a:avLst/>
          </a:prstGeom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36" name="TextBox 1035">
                <a:extLst>
                  <a:ext uri="{FF2B5EF4-FFF2-40B4-BE49-F238E27FC236}">
                    <a16:creationId xmlns:a16="http://schemas.microsoft.com/office/drawing/2014/main" id="{F2A5A9FE-141F-A9BA-4493-E1B268D6FB8C}"/>
                  </a:ext>
                </a:extLst>
              </p:cNvPr>
              <p:cNvSpPr txBox="1"/>
              <p:nvPr/>
            </p:nvSpPr>
            <p:spPr>
              <a:xfrm>
                <a:off x="9594575" y="4506222"/>
                <a:ext cx="3128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th-TH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36" name="TextBox 1035">
                <a:extLst>
                  <a:ext uri="{FF2B5EF4-FFF2-40B4-BE49-F238E27FC236}">
                    <a16:creationId xmlns:a16="http://schemas.microsoft.com/office/drawing/2014/main" id="{F2A5A9FE-141F-A9BA-4493-E1B268D6FB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4575" y="4506222"/>
                <a:ext cx="312864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37" name="Straight Arrow Connector 1036">
            <a:extLst>
              <a:ext uri="{FF2B5EF4-FFF2-40B4-BE49-F238E27FC236}">
                <a16:creationId xmlns:a16="http://schemas.microsoft.com/office/drawing/2014/main" id="{4E26B687-6695-C6D4-20C8-F165456BBE3A}"/>
              </a:ext>
            </a:extLst>
          </p:cNvPr>
          <p:cNvCxnSpPr/>
          <p:nvPr/>
        </p:nvCxnSpPr>
        <p:spPr>
          <a:xfrm flipV="1">
            <a:off x="10169709" y="4733497"/>
            <a:ext cx="289111" cy="376518"/>
          </a:xfrm>
          <a:prstGeom prst="straightConnector1">
            <a:avLst/>
          </a:prstGeom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38" name="TextBox 1037">
                <a:extLst>
                  <a:ext uri="{FF2B5EF4-FFF2-40B4-BE49-F238E27FC236}">
                    <a16:creationId xmlns:a16="http://schemas.microsoft.com/office/drawing/2014/main" id="{B238F082-9A24-775F-F245-214563A66AE9}"/>
                  </a:ext>
                </a:extLst>
              </p:cNvPr>
              <p:cNvSpPr txBox="1"/>
              <p:nvPr/>
            </p:nvSpPr>
            <p:spPr>
              <a:xfrm>
                <a:off x="10362863" y="4518015"/>
                <a:ext cx="3128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38" name="TextBox 1037">
                <a:extLst>
                  <a:ext uri="{FF2B5EF4-FFF2-40B4-BE49-F238E27FC236}">
                    <a16:creationId xmlns:a16="http://schemas.microsoft.com/office/drawing/2014/main" id="{B238F082-9A24-775F-F245-214563A66A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2863" y="4518015"/>
                <a:ext cx="312864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39" name="Straight Arrow Connector 1038">
            <a:extLst>
              <a:ext uri="{FF2B5EF4-FFF2-40B4-BE49-F238E27FC236}">
                <a16:creationId xmlns:a16="http://schemas.microsoft.com/office/drawing/2014/main" id="{C85806B3-9427-F08B-1EEF-0DCF36809AF6}"/>
              </a:ext>
            </a:extLst>
          </p:cNvPr>
          <p:cNvCxnSpPr/>
          <p:nvPr/>
        </p:nvCxnSpPr>
        <p:spPr>
          <a:xfrm flipV="1">
            <a:off x="8545817" y="4721704"/>
            <a:ext cx="289111" cy="376518"/>
          </a:xfrm>
          <a:prstGeom prst="straightConnector1">
            <a:avLst/>
          </a:prstGeom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40" name="TextBox 1039">
                <a:extLst>
                  <a:ext uri="{FF2B5EF4-FFF2-40B4-BE49-F238E27FC236}">
                    <a16:creationId xmlns:a16="http://schemas.microsoft.com/office/drawing/2014/main" id="{4F6EEBA3-D76E-F870-521E-040FE4D1D403}"/>
                  </a:ext>
                </a:extLst>
              </p:cNvPr>
              <p:cNvSpPr txBox="1"/>
              <p:nvPr/>
            </p:nvSpPr>
            <p:spPr>
              <a:xfrm>
                <a:off x="8738971" y="4506222"/>
                <a:ext cx="3128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40" name="TextBox 1039">
                <a:extLst>
                  <a:ext uri="{FF2B5EF4-FFF2-40B4-BE49-F238E27FC236}">
                    <a16:creationId xmlns:a16="http://schemas.microsoft.com/office/drawing/2014/main" id="{4F6EEBA3-D76E-F870-521E-040FE4D1D4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8971" y="4506222"/>
                <a:ext cx="312864" cy="33855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1" name="TextBox 1040">
                <a:extLst>
                  <a:ext uri="{FF2B5EF4-FFF2-40B4-BE49-F238E27FC236}">
                    <a16:creationId xmlns:a16="http://schemas.microsoft.com/office/drawing/2014/main" id="{4F09C7DD-BA29-3F08-E234-32D0DD620404}"/>
                  </a:ext>
                </a:extLst>
              </p:cNvPr>
              <p:cNvSpPr txBox="1"/>
              <p:nvPr/>
            </p:nvSpPr>
            <p:spPr>
              <a:xfrm>
                <a:off x="10450179" y="4771293"/>
                <a:ext cx="83502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̇"/>
                          <m:ctrlPr>
                            <a:rPr lang="en-US" sz="20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th-TH" sz="2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041" name="TextBox 1040">
                <a:extLst>
                  <a:ext uri="{FF2B5EF4-FFF2-40B4-BE49-F238E27FC236}">
                    <a16:creationId xmlns:a16="http://schemas.microsoft.com/office/drawing/2014/main" id="{4F09C7DD-BA29-3F08-E234-32D0DD6204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0179" y="4771293"/>
                <a:ext cx="835020" cy="400110"/>
              </a:xfrm>
              <a:prstGeom prst="rect">
                <a:avLst/>
              </a:prstGeom>
              <a:blipFill>
                <a:blip r:embed="rId15"/>
                <a:stretch>
                  <a:fillRect r="-7299" b="-1538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2" name="TextBox 1041">
            <a:extLst>
              <a:ext uri="{FF2B5EF4-FFF2-40B4-BE49-F238E27FC236}">
                <a16:creationId xmlns:a16="http://schemas.microsoft.com/office/drawing/2014/main" id="{8B6DCA22-B779-C516-6CA0-01694686965C}"/>
              </a:ext>
            </a:extLst>
          </p:cNvPr>
          <p:cNvSpPr txBox="1"/>
          <p:nvPr/>
        </p:nvSpPr>
        <p:spPr>
          <a:xfrm rot="21220528">
            <a:off x="10286825" y="4975423"/>
            <a:ext cx="19061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0" i="0" u="none" strike="noStrike" baseline="0" dirty="0">
                <a:latin typeface="CMR9"/>
              </a:rPr>
              <a:t>linear momentum in y-direction</a:t>
            </a:r>
            <a:endParaRPr lang="th-T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3" name="TextBox 1042">
                <a:extLst>
                  <a:ext uri="{FF2B5EF4-FFF2-40B4-BE49-F238E27FC236}">
                    <a16:creationId xmlns:a16="http://schemas.microsoft.com/office/drawing/2014/main" id="{E7CCB724-C99C-791A-9A68-E716710D8953}"/>
                  </a:ext>
                </a:extLst>
              </p:cNvPr>
              <p:cNvSpPr txBox="1"/>
              <p:nvPr/>
            </p:nvSpPr>
            <p:spPr>
              <a:xfrm>
                <a:off x="501909" y="5612996"/>
                <a:ext cx="752070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u="sng" dirty="0">
                    <a:solidFill>
                      <a:srgbClr val="FF0000"/>
                    </a:solidFill>
                  </a:rPr>
                  <a:t>Note</a:t>
                </a:r>
                <a:r>
                  <a:rPr lang="en-US" sz="2400" dirty="0">
                    <a:solidFill>
                      <a:srgbClr val="FF0000"/>
                    </a:solidFill>
                  </a:rPr>
                  <a:t>: This Lagrangian is not invariant under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-translation </a:t>
                </a:r>
              </a:p>
            </p:txBody>
          </p:sp>
        </mc:Choice>
        <mc:Fallback xmlns="">
          <p:sp>
            <p:nvSpPr>
              <p:cNvPr id="1043" name="TextBox 1042">
                <a:extLst>
                  <a:ext uri="{FF2B5EF4-FFF2-40B4-BE49-F238E27FC236}">
                    <a16:creationId xmlns:a16="http://schemas.microsoft.com/office/drawing/2014/main" id="{E7CCB724-C99C-791A-9A68-E716710D89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909" y="5612996"/>
                <a:ext cx="7520700" cy="461665"/>
              </a:xfrm>
              <a:prstGeom prst="rect">
                <a:avLst/>
              </a:prstGeom>
              <a:blipFill>
                <a:blip r:embed="rId16"/>
                <a:stretch>
                  <a:fillRect l="-1216" t="-10667" b="-3066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4" name="TextBox 1043">
            <a:extLst>
              <a:ext uri="{FF2B5EF4-FFF2-40B4-BE49-F238E27FC236}">
                <a16:creationId xmlns:a16="http://schemas.microsoft.com/office/drawing/2014/main" id="{ABC56A5D-2574-166D-18CB-939C7CD566C7}"/>
              </a:ext>
            </a:extLst>
          </p:cNvPr>
          <p:cNvSpPr txBox="1"/>
          <p:nvPr/>
        </p:nvSpPr>
        <p:spPr>
          <a:xfrm>
            <a:off x="8022608" y="5659507"/>
            <a:ext cx="34567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0" i="0" u="none" strike="noStrike" baseline="0" dirty="0">
                <a:solidFill>
                  <a:srgbClr val="FF0000"/>
                </a:solidFill>
                <a:latin typeface="CMR9"/>
              </a:rPr>
              <a:t>linear momentum in z-direction is not conserved!!</a:t>
            </a:r>
            <a:endParaRPr lang="th-TH" dirty="0">
              <a:solidFill>
                <a:srgbClr val="FF0000"/>
              </a:solidFill>
            </a:endParaRPr>
          </a:p>
        </p:txBody>
      </p:sp>
      <p:sp>
        <p:nvSpPr>
          <p:cNvPr id="1045" name="Arrow: Notched Right 1044">
            <a:extLst>
              <a:ext uri="{FF2B5EF4-FFF2-40B4-BE49-F238E27FC236}">
                <a16:creationId xmlns:a16="http://schemas.microsoft.com/office/drawing/2014/main" id="{7169F588-A60B-2E1E-16CF-6E3628724E22}"/>
              </a:ext>
            </a:extLst>
          </p:cNvPr>
          <p:cNvSpPr/>
          <p:nvPr/>
        </p:nvSpPr>
        <p:spPr>
          <a:xfrm>
            <a:off x="7786609" y="5756549"/>
            <a:ext cx="202260" cy="216840"/>
          </a:xfrm>
          <a:prstGeom prst="notched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1600"/>
          </a:p>
        </p:txBody>
      </p:sp>
    </p:spTree>
    <p:extLst>
      <p:ext uri="{BB962C8B-B14F-4D97-AF65-F5344CB8AC3E}">
        <p14:creationId xmlns:p14="http://schemas.microsoft.com/office/powerpoint/2010/main" val="3694184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4000"/>
                            </p:stCondLst>
                            <p:childTnLst>
                              <p:par>
                                <p:cTn id="1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P spid="15" grpId="0"/>
      <p:bldP spid="19" grpId="0"/>
      <p:bldP spid="24" grpId="0"/>
      <p:bldP spid="26" grpId="0"/>
      <p:bldP spid="1025" grpId="0"/>
      <p:bldP spid="1028" grpId="0"/>
      <p:bldP spid="1030" grpId="0"/>
      <p:bldP spid="1033" grpId="0" animBg="1"/>
      <p:bldP spid="1034" grpId="0"/>
      <p:bldP spid="1036" grpId="0"/>
      <p:bldP spid="1038" grpId="0"/>
      <p:bldP spid="1040" grpId="0"/>
      <p:bldP spid="1041" grpId="0"/>
      <p:bldP spid="1042" grpId="0"/>
      <p:bldP spid="1043" grpId="0"/>
      <p:bldP spid="1044" grpId="0"/>
      <p:bldP spid="104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51B4038-4EFA-5BC4-566A-5D4BA47E2092}"/>
              </a:ext>
            </a:extLst>
          </p:cNvPr>
          <p:cNvSpPr txBox="1"/>
          <p:nvPr/>
        </p:nvSpPr>
        <p:spPr>
          <a:xfrm>
            <a:off x="827349" y="453349"/>
            <a:ext cx="7776607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Exercise III: Space rotation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33AC8B55-C883-B809-200E-155564C9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8898" y="6331149"/>
            <a:ext cx="521677" cy="365125"/>
          </a:xfrm>
          <a:custGeom>
            <a:avLst/>
            <a:gdLst>
              <a:gd name="connsiteX0" fmla="*/ 0 w 521677"/>
              <a:gd name="connsiteY0" fmla="*/ 0 h 365125"/>
              <a:gd name="connsiteX1" fmla="*/ 521677 w 521677"/>
              <a:gd name="connsiteY1" fmla="*/ 0 h 365125"/>
              <a:gd name="connsiteX2" fmla="*/ 521677 w 521677"/>
              <a:gd name="connsiteY2" fmla="*/ 365125 h 365125"/>
              <a:gd name="connsiteX3" fmla="*/ 0 w 521677"/>
              <a:gd name="connsiteY3" fmla="*/ 365125 h 365125"/>
              <a:gd name="connsiteX4" fmla="*/ 0 w 521677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677" h="365125" fill="none" extrusionOk="0">
                <a:moveTo>
                  <a:pt x="0" y="0"/>
                </a:moveTo>
                <a:cubicBezTo>
                  <a:pt x="166923" y="45579"/>
                  <a:pt x="261662" y="-39379"/>
                  <a:pt x="521677" y="0"/>
                </a:cubicBezTo>
                <a:cubicBezTo>
                  <a:pt x="492009" y="81840"/>
                  <a:pt x="524015" y="183209"/>
                  <a:pt x="521677" y="365125"/>
                </a:cubicBezTo>
                <a:cubicBezTo>
                  <a:pt x="352559" y="404526"/>
                  <a:pt x="224631" y="333714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21677" h="365125" stroke="0" extrusionOk="0">
                <a:moveTo>
                  <a:pt x="0" y="0"/>
                </a:moveTo>
                <a:cubicBezTo>
                  <a:pt x="256240" y="73"/>
                  <a:pt x="431606" y="36201"/>
                  <a:pt x="521677" y="0"/>
                </a:cubicBezTo>
                <a:cubicBezTo>
                  <a:pt x="526045" y="38488"/>
                  <a:pt x="542617" y="321862"/>
                  <a:pt x="521677" y="365125"/>
                </a:cubicBezTo>
                <a:cubicBezTo>
                  <a:pt x="457543" y="358949"/>
                  <a:pt x="237999" y="411319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22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C324502-53A3-54ED-3DD3-4815F2F12CE7}"/>
                  </a:ext>
                </a:extLst>
              </p:cNvPr>
              <p:cNvSpPr txBox="1"/>
              <p:nvPr/>
            </p:nvSpPr>
            <p:spPr>
              <a:xfrm>
                <a:off x="827349" y="1669688"/>
                <a:ext cx="11317169" cy="6450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Consider a thrown ball. We have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=</m:t>
                    </m:r>
                    <m:d>
                      <m:dPr>
                        <m:ctrlPr>
                          <a:rPr lang="en-US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num>
                          <m:den>
                            <m: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̇"/>
                                <m:ctrlPr>
                                  <a:rPr lang="en-US" sz="240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 dirty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p>
                            <m:r>
                              <a:rPr lang="en-US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4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̇"/>
                                <m:ctrlPr>
                                  <a:rPr lang="en-US" sz="2400" i="1" dirty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sup>
                            <m:r>
                              <a:rPr lang="en-US" sz="24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4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̇"/>
                                <m:ctrlPr>
                                  <a:rPr lang="en-US" sz="2400" i="1" dirty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</m:acc>
                          </m:e>
                          <m:sup>
                            <m:r>
                              <a:rPr lang="en-US" sz="24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24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i="1" dirty="0" err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𝑚𝑔𝑧</m:t>
                    </m:r>
                  </m:oMath>
                </a14:m>
                <a:r>
                  <a:rPr lang="en-US" sz="2400" dirty="0"/>
                  <a:t> (as in Ex4).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C324502-53A3-54ED-3DD3-4815F2F12C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349" y="1669688"/>
                <a:ext cx="11317169" cy="645048"/>
              </a:xfrm>
              <a:prstGeom prst="rect">
                <a:avLst/>
              </a:prstGeom>
              <a:blipFill>
                <a:blip r:embed="rId3"/>
                <a:stretch>
                  <a:fillRect l="-862" b="-754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Rotation of axes in two dimensions - Wikipedia">
            <a:extLst>
              <a:ext uri="{FF2B5EF4-FFF2-40B4-BE49-F238E27FC236}">
                <a16:creationId xmlns:a16="http://schemas.microsoft.com/office/drawing/2014/main" id="{76B09FD4-6954-BFC6-D58F-8C1EA4074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28" y="2475109"/>
            <a:ext cx="3685454" cy="2450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1AD9A4E-E11D-9330-E8EE-783E69FF4A4E}"/>
              </a:ext>
            </a:extLst>
          </p:cNvPr>
          <p:cNvSpPr txBox="1"/>
          <p:nvPr/>
        </p:nvSpPr>
        <p:spPr>
          <a:xfrm>
            <a:off x="4221548" y="2560122"/>
            <a:ext cx="770902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1938" indent="-261938"/>
            <a:r>
              <a:rPr lang="en-US" sz="2400" dirty="0"/>
              <a:t>a) Show that the Lagrangian is invariant under space rotation around z axis. Relations between x and y coordinates before and after the rotation is given by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061FDF-6591-340B-F667-5C0D06B01216}"/>
              </a:ext>
            </a:extLst>
          </p:cNvPr>
          <p:cNvSpPr txBox="1"/>
          <p:nvPr/>
        </p:nvSpPr>
        <p:spPr>
          <a:xfrm>
            <a:off x="4221547" y="4959339"/>
            <a:ext cx="77090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1938" indent="-261938"/>
            <a:r>
              <a:rPr lang="en-US" sz="2400" dirty="0"/>
              <a:t>b) Find the conserved quantity for this transformation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F29039D-2168-E6B4-8A9E-08BF77504BD0}"/>
                  </a:ext>
                </a:extLst>
              </p:cNvPr>
              <p:cNvSpPr txBox="1"/>
              <p:nvPr/>
            </p:nvSpPr>
            <p:spPr>
              <a:xfrm>
                <a:off x="4465411" y="3864352"/>
                <a:ext cx="7709027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61938" indent="-261938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func>
                        <m:func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𝑦</m:t>
                      </m:r>
                      <m:func>
                        <m:func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𝑦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F29039D-2168-E6B4-8A9E-08BF77504B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5411" y="3864352"/>
                <a:ext cx="7709027" cy="830997"/>
              </a:xfrm>
              <a:prstGeom prst="rect">
                <a:avLst/>
              </a:prstGeom>
              <a:blipFill>
                <a:blip r:embed="rId5"/>
                <a:stretch>
                  <a:fillRect b="-514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D83F497-DE7C-0DA1-DFD6-EFE1CAA823FA}"/>
                  </a:ext>
                </a:extLst>
              </p:cNvPr>
              <p:cNvSpPr txBox="1"/>
              <p:nvPr/>
            </p:nvSpPr>
            <p:spPr>
              <a:xfrm>
                <a:off x="4475734" y="5537912"/>
                <a:ext cx="427437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800" b="0" i="0" u="none" strike="noStrike" baseline="0" dirty="0">
                    <a:solidFill>
                      <a:srgbClr val="FF0000"/>
                    </a:solidFill>
                    <a:latin typeface="CMR10"/>
                  </a:rPr>
                  <a:t>Hint: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 b="0" i="0" u="none" strike="noStrike" baseline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1800" b="0" i="1" u="none" strike="noStrike" baseline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  <m:r>
                      <a:rPr lang="en-US" sz="1800" b="0" i="1" u="none" strike="noStrike" baseline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800" b="0" i="1" u="none" strike="noStrike" baseline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/>
                  <a:t>and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dirty="0"/>
                  <a:t> for small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dirty="0"/>
                  <a:t>.</a:t>
                </a:r>
                <a:endParaRPr lang="th-TH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D83F497-DE7C-0DA1-DFD6-EFE1CAA823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5734" y="5537912"/>
                <a:ext cx="4274370" cy="369332"/>
              </a:xfrm>
              <a:prstGeom prst="rect">
                <a:avLst/>
              </a:prstGeom>
              <a:blipFill>
                <a:blip r:embed="rId6"/>
                <a:stretch>
                  <a:fillRect t="-14754" b="-1803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937E80BB-FE6D-71A6-BA06-7561E927BCAA}"/>
              </a:ext>
            </a:extLst>
          </p:cNvPr>
          <p:cNvSpPr txBox="1"/>
          <p:nvPr/>
        </p:nvSpPr>
        <p:spPr>
          <a:xfrm>
            <a:off x="1388419" y="4901734"/>
            <a:ext cx="11437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0" i="0" u="none" strike="noStrike" baseline="0" dirty="0">
                <a:latin typeface="CMR10"/>
              </a:rPr>
              <a:t>top view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0796198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C9E1A69-2F80-21E8-5643-19B75B2117E6}"/>
              </a:ext>
            </a:extLst>
          </p:cNvPr>
          <p:cNvSpPr/>
          <p:nvPr/>
        </p:nvSpPr>
        <p:spPr>
          <a:xfrm>
            <a:off x="5703659" y="4539712"/>
            <a:ext cx="6027325" cy="158571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51B4038-4EFA-5BC4-566A-5D4BA47E2092}"/>
              </a:ext>
            </a:extLst>
          </p:cNvPr>
          <p:cNvSpPr txBox="1"/>
          <p:nvPr/>
        </p:nvSpPr>
        <p:spPr>
          <a:xfrm>
            <a:off x="827349" y="453349"/>
            <a:ext cx="1058154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Conclusion</a:t>
            </a:r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33AC8B55-C883-B809-200E-155564C9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8898" y="6331149"/>
            <a:ext cx="521677" cy="365125"/>
          </a:xfrm>
          <a:custGeom>
            <a:avLst/>
            <a:gdLst>
              <a:gd name="connsiteX0" fmla="*/ 0 w 521677"/>
              <a:gd name="connsiteY0" fmla="*/ 0 h 365125"/>
              <a:gd name="connsiteX1" fmla="*/ 521677 w 521677"/>
              <a:gd name="connsiteY1" fmla="*/ 0 h 365125"/>
              <a:gd name="connsiteX2" fmla="*/ 521677 w 521677"/>
              <a:gd name="connsiteY2" fmla="*/ 365125 h 365125"/>
              <a:gd name="connsiteX3" fmla="*/ 0 w 521677"/>
              <a:gd name="connsiteY3" fmla="*/ 365125 h 365125"/>
              <a:gd name="connsiteX4" fmla="*/ 0 w 521677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677" h="365125" fill="none" extrusionOk="0">
                <a:moveTo>
                  <a:pt x="0" y="0"/>
                </a:moveTo>
                <a:cubicBezTo>
                  <a:pt x="166923" y="45579"/>
                  <a:pt x="261662" y="-39379"/>
                  <a:pt x="521677" y="0"/>
                </a:cubicBezTo>
                <a:cubicBezTo>
                  <a:pt x="492009" y="81840"/>
                  <a:pt x="524015" y="183209"/>
                  <a:pt x="521677" y="365125"/>
                </a:cubicBezTo>
                <a:cubicBezTo>
                  <a:pt x="352559" y="404526"/>
                  <a:pt x="224631" y="333714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21677" h="365125" stroke="0" extrusionOk="0">
                <a:moveTo>
                  <a:pt x="0" y="0"/>
                </a:moveTo>
                <a:cubicBezTo>
                  <a:pt x="256240" y="73"/>
                  <a:pt x="431606" y="36201"/>
                  <a:pt x="521677" y="0"/>
                </a:cubicBezTo>
                <a:cubicBezTo>
                  <a:pt x="526045" y="38488"/>
                  <a:pt x="542617" y="321862"/>
                  <a:pt x="521677" y="365125"/>
                </a:cubicBezTo>
                <a:cubicBezTo>
                  <a:pt x="457543" y="358949"/>
                  <a:pt x="237999" y="411319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23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5F56EE-DFB1-07C9-4EA6-0DE50CE7694B}"/>
              </a:ext>
            </a:extLst>
          </p:cNvPr>
          <p:cNvSpPr txBox="1"/>
          <p:nvPr/>
        </p:nvSpPr>
        <p:spPr>
          <a:xfrm>
            <a:off x="323557" y="1678813"/>
            <a:ext cx="115448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Lagrangian formulation gives us an analytic way to describe actual paths of motion</a:t>
            </a:r>
            <a:endParaRPr lang="th-TH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3F6FDD-63D8-0FDC-5BB5-F5494AA980F6}"/>
                  </a:ext>
                </a:extLst>
              </p:cNvPr>
              <p:cNvSpPr txBox="1"/>
              <p:nvPr/>
            </p:nvSpPr>
            <p:spPr>
              <a:xfrm>
                <a:off x="288696" y="3609527"/>
                <a:ext cx="4572000" cy="1384995"/>
              </a:xfrm>
              <a:prstGeom prst="rect">
                <a:avLst/>
              </a:prstGeom>
              <a:solidFill>
                <a:srgbClr val="FFE699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Lagrangian in terms of gen. coor. and gen. velo.</a:t>
                </a:r>
              </a:p>
              <a:p>
                <a:endParaRPr lang="en-US" sz="11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3F6FDD-63D8-0FDC-5BB5-F5494AA980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696" y="3609527"/>
                <a:ext cx="4572000" cy="1384995"/>
              </a:xfrm>
              <a:prstGeom prst="rect">
                <a:avLst/>
              </a:prstGeom>
              <a:blipFill>
                <a:blip r:embed="rId3"/>
                <a:stretch>
                  <a:fillRect l="-2000" t="-3524" b="-264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Notched Right 11">
            <a:extLst>
              <a:ext uri="{FF2B5EF4-FFF2-40B4-BE49-F238E27FC236}">
                <a16:creationId xmlns:a16="http://schemas.microsoft.com/office/drawing/2014/main" id="{FC8E851E-730A-2602-7BD3-EA950DAFF16A}"/>
              </a:ext>
            </a:extLst>
          </p:cNvPr>
          <p:cNvSpPr/>
          <p:nvPr/>
        </p:nvSpPr>
        <p:spPr>
          <a:xfrm rot="20584225">
            <a:off x="4952802" y="3419260"/>
            <a:ext cx="710800" cy="498949"/>
          </a:xfrm>
          <a:prstGeom prst="notched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1ECD261-F34E-7E43-14B0-8320C142B6B6}"/>
              </a:ext>
            </a:extLst>
          </p:cNvPr>
          <p:cNvSpPr/>
          <p:nvPr/>
        </p:nvSpPr>
        <p:spPr>
          <a:xfrm>
            <a:off x="5732270" y="2804688"/>
            <a:ext cx="5986119" cy="158571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52FD64-3520-9D76-721D-94C99155A8C0}"/>
              </a:ext>
            </a:extLst>
          </p:cNvPr>
          <p:cNvSpPr txBox="1"/>
          <p:nvPr/>
        </p:nvSpPr>
        <p:spPr>
          <a:xfrm>
            <a:off x="5822321" y="2923923"/>
            <a:ext cx="4752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 Euler-Lagrange equation</a:t>
            </a:r>
            <a:endParaRPr lang="th-TH" sz="2400" u="sng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CC52455-51FA-6306-3706-DECBD18EC792}"/>
                  </a:ext>
                </a:extLst>
              </p:cNvPr>
              <p:cNvSpPr txBox="1"/>
              <p:nvPr/>
            </p:nvSpPr>
            <p:spPr>
              <a:xfrm>
                <a:off x="8255737" y="3226057"/>
                <a:ext cx="3462652" cy="8568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  <m:r>
                        <a:rPr lang="en-US" sz="24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f>
                        <m:fPr>
                          <m:ctrlP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̇"/>
                              <m:ctrlP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den>
                      </m:f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CC52455-51FA-6306-3706-DECBD18EC7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5737" y="3226057"/>
                <a:ext cx="3462652" cy="85683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A3A2F663-55BB-26FC-FA02-4FBB37445AFA}"/>
              </a:ext>
            </a:extLst>
          </p:cNvPr>
          <p:cNvSpPr txBox="1"/>
          <p:nvPr/>
        </p:nvSpPr>
        <p:spPr>
          <a:xfrm>
            <a:off x="5747808" y="3335603"/>
            <a:ext cx="25429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/>
              <a:t>(Equation of motions)</a:t>
            </a:r>
            <a:endParaRPr lang="th-TH" sz="20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D9A07B-6239-7958-E36A-78254B8B2549}"/>
              </a:ext>
            </a:extLst>
          </p:cNvPr>
          <p:cNvSpPr txBox="1"/>
          <p:nvPr/>
        </p:nvSpPr>
        <p:spPr>
          <a:xfrm>
            <a:off x="9188008" y="4104133"/>
            <a:ext cx="25429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differential equations</a:t>
            </a:r>
            <a:endParaRPr lang="th-TH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5964AB-7261-19A8-8DC5-9E80835220A7}"/>
              </a:ext>
            </a:extLst>
          </p:cNvPr>
          <p:cNvSpPr txBox="1"/>
          <p:nvPr/>
        </p:nvSpPr>
        <p:spPr>
          <a:xfrm>
            <a:off x="5633090" y="4067259"/>
            <a:ext cx="29163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(like F=ma in scalar form)</a:t>
            </a:r>
            <a:endParaRPr lang="th-T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DA1554A-8908-24E8-DEF6-1FC4085CED8A}"/>
                  </a:ext>
                </a:extLst>
              </p:cNvPr>
              <p:cNvSpPr txBox="1"/>
              <p:nvPr/>
            </p:nvSpPr>
            <p:spPr>
              <a:xfrm>
                <a:off x="3847782" y="2766557"/>
                <a:ext cx="218987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The least action principle (</a:t>
                </a:r>
                <a14:m>
                  <m:oMath xmlns:m="http://schemas.openxmlformats.org/officeDocument/2006/math">
                    <m:r>
                      <a:rPr lang="en-US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)</a:t>
                </a:r>
                <a:endParaRPr lang="th-TH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DA1554A-8908-24E8-DEF6-1FC4085CED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7782" y="2766557"/>
                <a:ext cx="2189872" cy="646331"/>
              </a:xfrm>
              <a:prstGeom prst="rect">
                <a:avLst/>
              </a:prstGeom>
              <a:blipFill>
                <a:blip r:embed="rId5"/>
                <a:stretch>
                  <a:fillRect l="-3064" t="-5660" b="-1415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Arrow: Notched Right 19">
            <a:extLst>
              <a:ext uri="{FF2B5EF4-FFF2-40B4-BE49-F238E27FC236}">
                <a16:creationId xmlns:a16="http://schemas.microsoft.com/office/drawing/2014/main" id="{FB97EBB2-AD9A-798B-3276-524337AE18D1}"/>
              </a:ext>
            </a:extLst>
          </p:cNvPr>
          <p:cNvSpPr/>
          <p:nvPr/>
        </p:nvSpPr>
        <p:spPr>
          <a:xfrm rot="1015775" flipV="1">
            <a:off x="4941082" y="4644749"/>
            <a:ext cx="710800" cy="498949"/>
          </a:xfrm>
          <a:prstGeom prst="notched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F5B2050-4BC6-4065-24E0-53106197BF50}"/>
                  </a:ext>
                </a:extLst>
              </p:cNvPr>
              <p:cNvSpPr txBox="1"/>
              <p:nvPr/>
            </p:nvSpPr>
            <p:spPr>
              <a:xfrm rot="556075">
                <a:off x="3928251" y="5055635"/>
                <a:ext cx="218987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Noether's Theorem</a:t>
                </a:r>
                <a:endParaRPr lang="th-TH" u="sng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  <a:p>
                <a:r>
                  <a:rPr lang="en-US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(</a:t>
                </a:r>
                <a14:m>
                  <m:oMath xmlns:m="http://schemas.openxmlformats.org/officeDocument/2006/math">
                    <m:r>
                      <a:rPr lang="en-US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)</a:t>
                </a:r>
                <a:endParaRPr lang="th-TH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F5B2050-4BC6-4065-24E0-53106197BF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56075">
                <a:off x="3928251" y="5055635"/>
                <a:ext cx="2189872" cy="646331"/>
              </a:xfrm>
              <a:prstGeom prst="rect">
                <a:avLst/>
              </a:prstGeom>
              <a:blipFill>
                <a:blip r:embed="rId6"/>
                <a:stretch>
                  <a:fillRect l="-1344" t="-6748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B2B0BC9-CC93-4717-44CC-214C06FD3482}"/>
                  </a:ext>
                </a:extLst>
              </p:cNvPr>
              <p:cNvSpPr txBox="1"/>
              <p:nvPr/>
            </p:nvSpPr>
            <p:spPr>
              <a:xfrm>
                <a:off x="7636784" y="4893051"/>
                <a:ext cx="2796361" cy="9885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̇"/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2400" b="0" i="1" dirty="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en-US" sz="240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400" b="0" i="1" dirty="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B2B0BC9-CC93-4717-44CC-214C06FD34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6784" y="4893051"/>
                <a:ext cx="2796361" cy="98854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BCF759C6-8D91-34F9-C65E-623AB537A962}"/>
              </a:ext>
            </a:extLst>
          </p:cNvPr>
          <p:cNvSpPr txBox="1"/>
          <p:nvPr/>
        </p:nvSpPr>
        <p:spPr>
          <a:xfrm>
            <a:off x="5823627" y="4711717"/>
            <a:ext cx="21060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The quantity</a:t>
            </a:r>
            <a:endParaRPr lang="th-TH" sz="2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A5208F9-99B8-9970-28A1-F5F3F84F6571}"/>
              </a:ext>
            </a:extLst>
          </p:cNvPr>
          <p:cNvSpPr txBox="1"/>
          <p:nvPr/>
        </p:nvSpPr>
        <p:spPr>
          <a:xfrm>
            <a:off x="5783563" y="5759342"/>
            <a:ext cx="33104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does not change with time.</a:t>
            </a:r>
            <a:endParaRPr lang="th-TH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1799011-E9DE-7AA1-9293-5AF240BF9417}"/>
              </a:ext>
            </a:extLst>
          </p:cNvPr>
          <p:cNvSpPr txBox="1"/>
          <p:nvPr/>
        </p:nvSpPr>
        <p:spPr>
          <a:xfrm>
            <a:off x="9280674" y="5778581"/>
            <a:ext cx="24503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i="1" u="none" strike="noStrike" baseline="0" dirty="0">
                <a:latin typeface="CMTI10"/>
              </a:rPr>
              <a:t>conserved momentum</a:t>
            </a:r>
            <a:r>
              <a:rPr lang="en-US" b="1" dirty="0">
                <a:latin typeface="CMR10"/>
              </a:rPr>
              <a:t> (</a:t>
            </a:r>
            <a:r>
              <a:rPr lang="en-US" b="1" i="1" dirty="0" err="1">
                <a:latin typeface="CMR10"/>
              </a:rPr>
              <a:t>Noether</a:t>
            </a:r>
            <a:r>
              <a:rPr lang="en-US" b="1" i="1" dirty="0">
                <a:latin typeface="CMR10"/>
              </a:rPr>
              <a:t> charge)</a:t>
            </a:r>
            <a:endParaRPr lang="th-TH" b="1" i="1" dirty="0"/>
          </a:p>
        </p:txBody>
      </p:sp>
    </p:spTree>
    <p:extLst>
      <p:ext uri="{BB962C8B-B14F-4D97-AF65-F5344CB8AC3E}">
        <p14:creationId xmlns:p14="http://schemas.microsoft.com/office/powerpoint/2010/main" val="366530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51B4038-4EFA-5BC4-566A-5D4BA47E2092}"/>
              </a:ext>
            </a:extLst>
          </p:cNvPr>
          <p:cNvSpPr txBox="1"/>
          <p:nvPr/>
        </p:nvSpPr>
        <p:spPr>
          <a:xfrm>
            <a:off x="827349" y="453349"/>
            <a:ext cx="1058154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Further topics</a:t>
            </a:r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33AC8B55-C883-B809-200E-155564C9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8898" y="6331149"/>
            <a:ext cx="521677" cy="365125"/>
          </a:xfrm>
          <a:custGeom>
            <a:avLst/>
            <a:gdLst>
              <a:gd name="connsiteX0" fmla="*/ 0 w 521677"/>
              <a:gd name="connsiteY0" fmla="*/ 0 h 365125"/>
              <a:gd name="connsiteX1" fmla="*/ 521677 w 521677"/>
              <a:gd name="connsiteY1" fmla="*/ 0 h 365125"/>
              <a:gd name="connsiteX2" fmla="*/ 521677 w 521677"/>
              <a:gd name="connsiteY2" fmla="*/ 365125 h 365125"/>
              <a:gd name="connsiteX3" fmla="*/ 0 w 521677"/>
              <a:gd name="connsiteY3" fmla="*/ 365125 h 365125"/>
              <a:gd name="connsiteX4" fmla="*/ 0 w 521677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677" h="365125" fill="none" extrusionOk="0">
                <a:moveTo>
                  <a:pt x="0" y="0"/>
                </a:moveTo>
                <a:cubicBezTo>
                  <a:pt x="166923" y="45579"/>
                  <a:pt x="261662" y="-39379"/>
                  <a:pt x="521677" y="0"/>
                </a:cubicBezTo>
                <a:cubicBezTo>
                  <a:pt x="492009" y="81840"/>
                  <a:pt x="524015" y="183209"/>
                  <a:pt x="521677" y="365125"/>
                </a:cubicBezTo>
                <a:cubicBezTo>
                  <a:pt x="352559" y="404526"/>
                  <a:pt x="224631" y="333714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21677" h="365125" stroke="0" extrusionOk="0">
                <a:moveTo>
                  <a:pt x="0" y="0"/>
                </a:moveTo>
                <a:cubicBezTo>
                  <a:pt x="256240" y="73"/>
                  <a:pt x="431606" y="36201"/>
                  <a:pt x="521677" y="0"/>
                </a:cubicBezTo>
                <a:cubicBezTo>
                  <a:pt x="526045" y="38488"/>
                  <a:pt x="542617" y="321862"/>
                  <a:pt x="521677" y="365125"/>
                </a:cubicBezTo>
                <a:cubicBezTo>
                  <a:pt x="457543" y="358949"/>
                  <a:pt x="237999" y="411319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24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3F6FDD-63D8-0FDC-5BB5-F5494AA980F6}"/>
                  </a:ext>
                </a:extLst>
              </p:cNvPr>
              <p:cNvSpPr txBox="1"/>
              <p:nvPr/>
            </p:nvSpPr>
            <p:spPr>
              <a:xfrm>
                <a:off x="415305" y="1689754"/>
                <a:ext cx="4572000" cy="1384995"/>
              </a:xfrm>
              <a:prstGeom prst="rect">
                <a:avLst/>
              </a:prstGeom>
              <a:solidFill>
                <a:srgbClr val="FFE699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Lagrangian in terms of gen. coor. and gen. velo.</a:t>
                </a:r>
              </a:p>
              <a:p>
                <a:endParaRPr lang="en-US" sz="11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3F6FDD-63D8-0FDC-5BB5-F5494AA980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305" y="1689754"/>
                <a:ext cx="4572000" cy="1384995"/>
              </a:xfrm>
              <a:prstGeom prst="rect">
                <a:avLst/>
              </a:prstGeom>
              <a:blipFill>
                <a:blip r:embed="rId3"/>
                <a:stretch>
                  <a:fillRect l="-2000" t="-3524" b="-264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rrow: Striped Right 2">
            <a:extLst>
              <a:ext uri="{FF2B5EF4-FFF2-40B4-BE49-F238E27FC236}">
                <a16:creationId xmlns:a16="http://schemas.microsoft.com/office/drawing/2014/main" id="{89A65789-3811-E330-02FF-8CE9AA9A89A5}"/>
              </a:ext>
            </a:extLst>
          </p:cNvPr>
          <p:cNvSpPr/>
          <p:nvPr/>
        </p:nvSpPr>
        <p:spPr>
          <a:xfrm>
            <a:off x="5099847" y="2177454"/>
            <a:ext cx="1680781" cy="492370"/>
          </a:xfrm>
          <a:prstGeom prst="striped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47CDC1-0D87-7E35-01BD-4227AF5B8914}"/>
              </a:ext>
            </a:extLst>
          </p:cNvPr>
          <p:cNvSpPr txBox="1"/>
          <p:nvPr/>
        </p:nvSpPr>
        <p:spPr>
          <a:xfrm>
            <a:off x="4845301" y="1830028"/>
            <a:ext cx="218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Legendre trans.</a:t>
            </a:r>
            <a:endParaRPr lang="th-TH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949E10F-CD9F-8BCB-18E7-EF7C610F45B7}"/>
                  </a:ext>
                </a:extLst>
              </p:cNvPr>
              <p:cNvSpPr txBox="1"/>
              <p:nvPr/>
            </p:nvSpPr>
            <p:spPr>
              <a:xfrm>
                <a:off x="6893169" y="1689753"/>
                <a:ext cx="4883525" cy="1398140"/>
              </a:xfrm>
              <a:prstGeom prst="rect">
                <a:avLst/>
              </a:prstGeom>
              <a:solidFill>
                <a:srgbClr val="B482DA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Hamiltonian quantity written in terms of gen. coor. and gen. momentum</a:t>
                </a:r>
              </a:p>
              <a:p>
                <a:endParaRPr lang="en-US" sz="11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949E10F-CD9F-8BCB-18E7-EF7C610F45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3169" y="1689753"/>
                <a:ext cx="4883525" cy="1398140"/>
              </a:xfrm>
              <a:prstGeom prst="rect">
                <a:avLst/>
              </a:prstGeom>
              <a:blipFill>
                <a:blip r:embed="rId4"/>
                <a:stretch>
                  <a:fillRect l="-1998" t="-3478" r="-2747" b="-1304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Arrow: Bent 26">
            <a:extLst>
              <a:ext uri="{FF2B5EF4-FFF2-40B4-BE49-F238E27FC236}">
                <a16:creationId xmlns:a16="http://schemas.microsoft.com/office/drawing/2014/main" id="{E2E7CAA9-B44A-8AA5-57CD-4BDE566E43F1}"/>
              </a:ext>
            </a:extLst>
          </p:cNvPr>
          <p:cNvSpPr/>
          <p:nvPr/>
        </p:nvSpPr>
        <p:spPr>
          <a:xfrm flipV="1">
            <a:off x="9749571" y="3177709"/>
            <a:ext cx="962075" cy="791308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26112D-C979-171B-AEE6-822AAD2F31E8}"/>
              </a:ext>
            </a:extLst>
          </p:cNvPr>
          <p:cNvSpPr txBox="1"/>
          <p:nvPr/>
        </p:nvSpPr>
        <p:spPr>
          <a:xfrm rot="21380948">
            <a:off x="10254725" y="3354510"/>
            <a:ext cx="23083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7030A0"/>
                </a:solidFill>
              </a:rPr>
              <a:t>Quantum mechanics</a:t>
            </a:r>
            <a:endParaRPr lang="th-TH" sz="2400" b="1" dirty="0">
              <a:solidFill>
                <a:srgbClr val="7030A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AA1B4AA-3672-B503-69F5-C84EF00BAAE2}"/>
              </a:ext>
            </a:extLst>
          </p:cNvPr>
          <p:cNvSpPr txBox="1"/>
          <p:nvPr/>
        </p:nvSpPr>
        <p:spPr>
          <a:xfrm rot="866495">
            <a:off x="7973009" y="3244334"/>
            <a:ext cx="218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Quantization</a:t>
            </a:r>
            <a:endParaRPr lang="th-TH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0" name="Arrow: Striped Right 29">
            <a:extLst>
              <a:ext uri="{FF2B5EF4-FFF2-40B4-BE49-F238E27FC236}">
                <a16:creationId xmlns:a16="http://schemas.microsoft.com/office/drawing/2014/main" id="{4D31866D-AEF9-D727-15A6-37BBBC60768C}"/>
              </a:ext>
            </a:extLst>
          </p:cNvPr>
          <p:cNvSpPr/>
          <p:nvPr/>
        </p:nvSpPr>
        <p:spPr>
          <a:xfrm rot="5400000">
            <a:off x="1565761" y="3383424"/>
            <a:ext cx="903800" cy="492370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8A6DB6D-5EA5-EA0E-FC4B-64555D72B4EE}"/>
              </a:ext>
            </a:extLst>
          </p:cNvPr>
          <p:cNvSpPr txBox="1"/>
          <p:nvPr/>
        </p:nvSpPr>
        <p:spPr>
          <a:xfrm>
            <a:off x="2069951" y="3371053"/>
            <a:ext cx="2917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+ Lorentz symmetry</a:t>
            </a:r>
            <a:endParaRPr lang="th-TH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1EA1D34-0C3A-24CB-8C4D-5F55763E5CFD}"/>
                  </a:ext>
                </a:extLst>
              </p:cNvPr>
              <p:cNvSpPr txBox="1"/>
              <p:nvPr/>
            </p:nvSpPr>
            <p:spPr>
              <a:xfrm>
                <a:off x="415305" y="4176963"/>
                <a:ext cx="4572000" cy="1425775"/>
              </a:xfrm>
              <a:prstGeom prst="rect">
                <a:avLst/>
              </a:prstGeom>
              <a:solidFill>
                <a:srgbClr val="FFE699"/>
              </a:solidFill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Lagrangian density in terms of classical fields</a:t>
                </a:r>
              </a:p>
              <a:p>
                <a:endParaRPr lang="en-US" sz="11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1EA1D34-0C3A-24CB-8C4D-5F55763E5C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305" y="4176963"/>
                <a:ext cx="4572000" cy="1425775"/>
              </a:xfrm>
              <a:prstGeom prst="rect">
                <a:avLst/>
              </a:prstGeom>
              <a:blipFill>
                <a:blip r:embed="rId5"/>
                <a:stretch>
                  <a:fillRect l="-1587" t="-2083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AA09C45F-EEC4-1F7E-209E-6C60AC75F12E}"/>
              </a:ext>
            </a:extLst>
          </p:cNvPr>
          <p:cNvSpPr txBox="1"/>
          <p:nvPr/>
        </p:nvSpPr>
        <p:spPr>
          <a:xfrm rot="449687">
            <a:off x="-84858" y="5492371"/>
            <a:ext cx="29173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see you tomorrow</a:t>
            </a:r>
            <a:endParaRPr lang="th-TH" sz="400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4" name="Arrow: Striped Right 33">
            <a:extLst>
              <a:ext uri="{FF2B5EF4-FFF2-40B4-BE49-F238E27FC236}">
                <a16:creationId xmlns:a16="http://schemas.microsoft.com/office/drawing/2014/main" id="{4A4CE334-23B9-2ADE-4BDC-7A270D2EF8CB}"/>
              </a:ext>
            </a:extLst>
          </p:cNvPr>
          <p:cNvSpPr/>
          <p:nvPr/>
        </p:nvSpPr>
        <p:spPr>
          <a:xfrm>
            <a:off x="5099847" y="4748939"/>
            <a:ext cx="1680781" cy="492370"/>
          </a:xfrm>
          <a:prstGeom prst="striped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D2303BA-2972-66CC-42BD-059B44B2D5D5}"/>
              </a:ext>
            </a:extLst>
          </p:cNvPr>
          <p:cNvSpPr txBox="1"/>
          <p:nvPr/>
        </p:nvSpPr>
        <p:spPr>
          <a:xfrm>
            <a:off x="4845301" y="4401513"/>
            <a:ext cx="218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Legendre trans.</a:t>
            </a:r>
            <a:endParaRPr lang="th-TH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A971E35-F1CA-C1C4-67F1-E38EDB3597DF}"/>
                  </a:ext>
                </a:extLst>
              </p:cNvPr>
              <p:cNvSpPr txBox="1"/>
              <p:nvPr/>
            </p:nvSpPr>
            <p:spPr>
              <a:xfrm>
                <a:off x="6891063" y="4375239"/>
                <a:ext cx="4883525" cy="1398140"/>
              </a:xfrm>
              <a:prstGeom prst="rect">
                <a:avLst/>
              </a:prstGeom>
              <a:solidFill>
                <a:srgbClr val="B482DA"/>
              </a:solidFill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Hamiltonian density written in terms of classical fields </a:t>
                </a:r>
                <a:r>
                  <a:rPr lang="en-US" sz="2000" dirty="0"/>
                  <a:t>and momentum density</a:t>
                </a:r>
                <a:endParaRPr lang="en-US" sz="2400" dirty="0"/>
              </a:p>
              <a:p>
                <a:endParaRPr lang="en-US" sz="11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ℋ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ℋ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A971E35-F1CA-C1C4-67F1-E38EDB3597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1063" y="4375239"/>
                <a:ext cx="4883525" cy="1398140"/>
              </a:xfrm>
              <a:prstGeom prst="rect">
                <a:avLst/>
              </a:prstGeom>
              <a:blipFill>
                <a:blip r:embed="rId6"/>
                <a:stretch>
                  <a:fillRect l="-1485" t="-2128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Arrow: Bent 36">
            <a:extLst>
              <a:ext uri="{FF2B5EF4-FFF2-40B4-BE49-F238E27FC236}">
                <a16:creationId xmlns:a16="http://schemas.microsoft.com/office/drawing/2014/main" id="{C6476828-9176-80D1-A766-1706EB07B341}"/>
              </a:ext>
            </a:extLst>
          </p:cNvPr>
          <p:cNvSpPr/>
          <p:nvPr/>
        </p:nvSpPr>
        <p:spPr>
          <a:xfrm flipV="1">
            <a:off x="7777989" y="5863195"/>
            <a:ext cx="962075" cy="791308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C3D51FD-A557-D968-1D0A-6809903338FD}"/>
              </a:ext>
            </a:extLst>
          </p:cNvPr>
          <p:cNvSpPr txBox="1"/>
          <p:nvPr/>
        </p:nvSpPr>
        <p:spPr>
          <a:xfrm rot="21380948">
            <a:off x="8283141" y="5843350"/>
            <a:ext cx="23083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</a:rPr>
              <a:t>Quantum Field Theory</a:t>
            </a:r>
            <a:endParaRPr lang="th-TH" sz="2400" b="1" dirty="0">
              <a:ln>
                <a:solidFill>
                  <a:srgbClr val="FF000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D8B714F-AC10-2550-C12E-5BC0208C7C9F}"/>
              </a:ext>
            </a:extLst>
          </p:cNvPr>
          <p:cNvSpPr txBox="1"/>
          <p:nvPr/>
        </p:nvSpPr>
        <p:spPr>
          <a:xfrm rot="866495">
            <a:off x="6001427" y="5929820"/>
            <a:ext cx="218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  <a:r>
              <a:rPr lang="en-US" baseline="30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nd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Quantization</a:t>
            </a:r>
            <a:endParaRPr lang="th-TH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Picture 2" descr="Subatomic particle - Current research in particle physics | Britannica">
            <a:extLst>
              <a:ext uri="{FF2B5EF4-FFF2-40B4-BE49-F238E27FC236}">
                <a16:creationId xmlns:a16="http://schemas.microsoft.com/office/drawing/2014/main" id="{1376931D-C006-EBF3-4038-4F54D2FC7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3631" y="5210675"/>
            <a:ext cx="1612893" cy="1032251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B28F42F-A2EC-36A3-B839-898D6541BCF9}"/>
              </a:ext>
            </a:extLst>
          </p:cNvPr>
          <p:cNvSpPr/>
          <p:nvPr/>
        </p:nvSpPr>
        <p:spPr>
          <a:xfrm>
            <a:off x="5479578" y="3236246"/>
            <a:ext cx="2667637" cy="964367"/>
          </a:xfrm>
          <a:prstGeom prst="roundRect">
            <a:avLst/>
          </a:prstGeom>
          <a:solidFill>
            <a:srgbClr val="E2CFF1"/>
          </a:solidFill>
          <a:ln w="57150">
            <a:solidFill>
              <a:srgbClr val="7030A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AF0E15A-A1EE-3810-73E0-F2A7AB7B5950}"/>
                  </a:ext>
                </a:extLst>
              </p:cNvPr>
              <p:cNvSpPr txBox="1"/>
              <p:nvPr/>
            </p:nvSpPr>
            <p:spPr>
              <a:xfrm>
                <a:off x="6827393" y="3347078"/>
                <a:ext cx="1125884" cy="7295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0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0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sz="20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th-TH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AF0E15A-A1EE-3810-73E0-F2A7AB7B59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7393" y="3347078"/>
                <a:ext cx="1125884" cy="72955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D21CDFBE-279A-2E04-EC2E-D30FE3C4B21F}"/>
              </a:ext>
            </a:extLst>
          </p:cNvPr>
          <p:cNvSpPr txBox="1"/>
          <p:nvPr/>
        </p:nvSpPr>
        <p:spPr>
          <a:xfrm>
            <a:off x="5533403" y="3232553"/>
            <a:ext cx="20970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generalized momentum</a:t>
            </a:r>
            <a:endParaRPr lang="th-TH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3ED719B-1E8E-85CC-7F7D-8C073060B5C0}"/>
              </a:ext>
            </a:extLst>
          </p:cNvPr>
          <p:cNvSpPr/>
          <p:nvPr/>
        </p:nvSpPr>
        <p:spPr>
          <a:xfrm>
            <a:off x="3650533" y="5738755"/>
            <a:ext cx="2667637" cy="964367"/>
          </a:xfrm>
          <a:prstGeom prst="roundRect">
            <a:avLst/>
          </a:prstGeom>
          <a:solidFill>
            <a:srgbClr val="E2CFF1"/>
          </a:solidFill>
          <a:ln w="57150">
            <a:solidFill>
              <a:srgbClr val="7030A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66FCF22-A899-4A3A-B23D-FB60369581A9}"/>
                  </a:ext>
                </a:extLst>
              </p:cNvPr>
              <p:cNvSpPr txBox="1"/>
              <p:nvPr/>
            </p:nvSpPr>
            <p:spPr>
              <a:xfrm>
                <a:off x="4781884" y="5932751"/>
                <a:ext cx="1565184" cy="7295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num>
                        <m:den>
                          <m:r>
                            <a:rPr lang="en-US" sz="20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0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th-TH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66FCF22-A899-4A3A-B23D-FB60369581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1884" y="5932751"/>
                <a:ext cx="1565184" cy="72955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5C6B9148-7B3A-5615-7596-F87A14CC57B2}"/>
              </a:ext>
            </a:extLst>
          </p:cNvPr>
          <p:cNvSpPr txBox="1"/>
          <p:nvPr/>
        </p:nvSpPr>
        <p:spPr>
          <a:xfrm>
            <a:off x="3704358" y="5735062"/>
            <a:ext cx="2097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momentum density</a:t>
            </a:r>
            <a:endParaRPr lang="th-TH" dirty="0"/>
          </a:p>
        </p:txBody>
      </p:sp>
      <p:pic>
        <p:nvPicPr>
          <p:cNvPr id="1026" name="Picture 2" descr="Quantum Numbers (Principal, Azimuthal, Magnetic and Spin) - Definition,  Detailed Explanation, Videos and FAQs of Quantum Numbers.">
            <a:extLst>
              <a:ext uri="{FF2B5EF4-FFF2-40B4-BE49-F238E27FC236}">
                <a16:creationId xmlns:a16="http://schemas.microsoft.com/office/drawing/2014/main" id="{8796AE31-E3FC-AFC3-DF94-E381486F84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13" t="66134" r="5758" b="10491"/>
          <a:stretch/>
        </p:blipFill>
        <p:spPr bwMode="auto">
          <a:xfrm>
            <a:off x="11078010" y="2382251"/>
            <a:ext cx="1109327" cy="984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55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2" grpId="0" animBg="1"/>
      <p:bldP spid="33" grpId="0"/>
      <p:bldP spid="34" grpId="0" animBg="1"/>
      <p:bldP spid="35" grpId="0"/>
      <p:bldP spid="36" grpId="0" animBg="1"/>
      <p:bldP spid="37" grpId="0" animBg="1"/>
      <p:bldP spid="38" grpId="0"/>
      <p:bldP spid="39" grpId="0"/>
      <p:bldP spid="16" grpId="0" animBg="1"/>
      <p:bldP spid="17" grpId="0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51B4038-4EFA-5BC4-566A-5D4BA47E2092}"/>
              </a:ext>
            </a:extLst>
          </p:cNvPr>
          <p:cNvSpPr txBox="1"/>
          <p:nvPr/>
        </p:nvSpPr>
        <p:spPr>
          <a:xfrm>
            <a:off x="827349" y="453349"/>
            <a:ext cx="1058154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References</a:t>
            </a:r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33AC8B55-C883-B809-200E-155564C9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8898" y="6331149"/>
            <a:ext cx="521677" cy="365125"/>
          </a:xfrm>
          <a:custGeom>
            <a:avLst/>
            <a:gdLst>
              <a:gd name="connsiteX0" fmla="*/ 0 w 521677"/>
              <a:gd name="connsiteY0" fmla="*/ 0 h 365125"/>
              <a:gd name="connsiteX1" fmla="*/ 521677 w 521677"/>
              <a:gd name="connsiteY1" fmla="*/ 0 h 365125"/>
              <a:gd name="connsiteX2" fmla="*/ 521677 w 521677"/>
              <a:gd name="connsiteY2" fmla="*/ 365125 h 365125"/>
              <a:gd name="connsiteX3" fmla="*/ 0 w 521677"/>
              <a:gd name="connsiteY3" fmla="*/ 365125 h 365125"/>
              <a:gd name="connsiteX4" fmla="*/ 0 w 521677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677" h="365125" fill="none" extrusionOk="0">
                <a:moveTo>
                  <a:pt x="0" y="0"/>
                </a:moveTo>
                <a:cubicBezTo>
                  <a:pt x="166923" y="45579"/>
                  <a:pt x="261662" y="-39379"/>
                  <a:pt x="521677" y="0"/>
                </a:cubicBezTo>
                <a:cubicBezTo>
                  <a:pt x="492009" y="81840"/>
                  <a:pt x="524015" y="183209"/>
                  <a:pt x="521677" y="365125"/>
                </a:cubicBezTo>
                <a:cubicBezTo>
                  <a:pt x="352559" y="404526"/>
                  <a:pt x="224631" y="333714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21677" h="365125" stroke="0" extrusionOk="0">
                <a:moveTo>
                  <a:pt x="0" y="0"/>
                </a:moveTo>
                <a:cubicBezTo>
                  <a:pt x="256240" y="73"/>
                  <a:pt x="431606" y="36201"/>
                  <a:pt x="521677" y="0"/>
                </a:cubicBezTo>
                <a:cubicBezTo>
                  <a:pt x="526045" y="38488"/>
                  <a:pt x="542617" y="321862"/>
                  <a:pt x="521677" y="365125"/>
                </a:cubicBezTo>
                <a:cubicBezTo>
                  <a:pt x="457543" y="358949"/>
                  <a:pt x="237999" y="411319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25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32A022-45B4-8DA0-C8E6-E5D3EBF24474}"/>
              </a:ext>
            </a:extLst>
          </p:cNvPr>
          <p:cNvSpPr txBox="1"/>
          <p:nvPr/>
        </p:nvSpPr>
        <p:spPr>
          <a:xfrm>
            <a:off x="827349" y="1685639"/>
            <a:ext cx="1131716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125" indent="-365125"/>
            <a:r>
              <a:rPr lang="en-US" sz="2400" dirty="0"/>
              <a:t>[1] H. Goldstein, C. Poole and J. </a:t>
            </a:r>
            <a:r>
              <a:rPr lang="en-US" sz="2400" dirty="0" err="1"/>
              <a:t>Safko</a:t>
            </a:r>
            <a:r>
              <a:rPr lang="en-US" sz="2400" dirty="0"/>
              <a:t>, “Classical Mechanics” 3rd edition, 2002, Addison Wesley. </a:t>
            </a:r>
            <a:r>
              <a:rPr lang="en-US" dirty="0"/>
              <a:t>(</a:t>
            </a:r>
            <a:r>
              <a:rPr lang="en-US" i="1" dirty="0"/>
              <a:t>English textbook</a:t>
            </a:r>
            <a:r>
              <a:rPr lang="en-US" b="1" i="1" dirty="0"/>
              <a:t> </a:t>
            </a:r>
            <a:r>
              <a:rPr lang="en-US" b="1" i="1" dirty="0">
                <a:solidFill>
                  <a:srgbClr val="C00000"/>
                </a:solidFill>
              </a:rPr>
              <a:t>known as the holy bible of classical mechanics</a:t>
            </a:r>
            <a:r>
              <a:rPr lang="en-US" dirty="0"/>
              <a:t>)</a:t>
            </a:r>
          </a:p>
          <a:p>
            <a:pPr marL="365125" indent="-365125"/>
            <a:endParaRPr lang="en-US" sz="2400" dirty="0"/>
          </a:p>
          <a:p>
            <a:pPr marL="365125" indent="-365125"/>
            <a:r>
              <a:rPr lang="en-US" sz="2400" dirty="0"/>
              <a:t>[2] P. </a:t>
            </a:r>
            <a:r>
              <a:rPr lang="en-US" sz="2400" dirty="0" err="1"/>
              <a:t>Wongjun</a:t>
            </a:r>
            <a:r>
              <a:rPr lang="en-US" sz="2400" dirty="0"/>
              <a:t>, “Classical Mechanics1”, available [online] at </a:t>
            </a:r>
            <a:r>
              <a:rPr lang="en-US" sz="2400" dirty="0">
                <a:hlinkClick r:id="rId3"/>
              </a:rPr>
              <a:t>https://indico.cern.ch/event/888750/contributions/4438214/attachments/2275745/3870490/Classical-Mech1.pdf</a:t>
            </a:r>
            <a:r>
              <a:rPr lang="en-US" sz="2400" dirty="0"/>
              <a:t> </a:t>
            </a:r>
            <a:r>
              <a:rPr lang="en-US" dirty="0"/>
              <a:t>(</a:t>
            </a:r>
            <a:r>
              <a:rPr lang="en-US" i="1" dirty="0"/>
              <a:t>Thai lecture note</a:t>
            </a:r>
            <a:r>
              <a:rPr lang="en-US" dirty="0"/>
              <a:t>)</a:t>
            </a:r>
            <a:endParaRPr lang="en-US" sz="2400" dirty="0"/>
          </a:p>
          <a:p>
            <a:pPr marL="365125" indent="-365125"/>
            <a:endParaRPr lang="en-US" sz="2400" dirty="0"/>
          </a:p>
          <a:p>
            <a:pPr marL="365125" indent="-365125"/>
            <a:r>
              <a:rPr lang="en-US" sz="2400" dirty="0"/>
              <a:t>[3] D. Morin, “The Lagrangian Method”, available [online] at </a:t>
            </a:r>
            <a:r>
              <a:rPr lang="en-US" sz="2400" dirty="0">
                <a:hlinkClick r:id="rId4"/>
              </a:rPr>
              <a:t>https://scholar.harvard.edu/files/david-morin/files/cmchap6.pdf</a:t>
            </a:r>
            <a:r>
              <a:rPr lang="en-US" sz="2400" dirty="0"/>
              <a:t> </a:t>
            </a:r>
            <a:r>
              <a:rPr lang="en-US" dirty="0"/>
              <a:t>(</a:t>
            </a:r>
            <a:r>
              <a:rPr lang="en-US" i="1" dirty="0"/>
              <a:t>English lecture note</a:t>
            </a:r>
            <a:r>
              <a:rPr lang="en-US" dirty="0"/>
              <a:t>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52168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9E3878A-1AD2-428E-6D14-5CFF3F815CEC}"/>
              </a:ext>
            </a:extLst>
          </p:cNvPr>
          <p:cNvSpPr/>
          <p:nvPr/>
        </p:nvSpPr>
        <p:spPr>
          <a:xfrm>
            <a:off x="7922146" y="3489941"/>
            <a:ext cx="2496972" cy="83140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38BB483-6C79-3853-78BB-34F9C245C779}"/>
              </a:ext>
            </a:extLst>
          </p:cNvPr>
          <p:cNvSpPr/>
          <p:nvPr/>
        </p:nvSpPr>
        <p:spPr>
          <a:xfrm>
            <a:off x="4812498" y="3653039"/>
            <a:ext cx="1495865" cy="57669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Callout: Right Arrow 15">
            <a:extLst>
              <a:ext uri="{FF2B5EF4-FFF2-40B4-BE49-F238E27FC236}">
                <a16:creationId xmlns:a16="http://schemas.microsoft.com/office/drawing/2014/main" id="{E9170C5E-0D78-4138-70BA-670CD1EEC6CC}"/>
              </a:ext>
            </a:extLst>
          </p:cNvPr>
          <p:cNvSpPr/>
          <p:nvPr/>
        </p:nvSpPr>
        <p:spPr>
          <a:xfrm>
            <a:off x="3471267" y="2421974"/>
            <a:ext cx="2256540" cy="695232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558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DC2C75-EA5D-AB46-2BE8-9BBB1B32F3AE}"/>
              </a:ext>
            </a:extLst>
          </p:cNvPr>
          <p:cNvSpPr txBox="1"/>
          <p:nvPr/>
        </p:nvSpPr>
        <p:spPr>
          <a:xfrm>
            <a:off x="827349" y="453349"/>
            <a:ext cx="7776607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1. Review of Newtonian Mechanics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2575A663-BC1A-8ED1-F87B-CED98F3D7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9913" y="6331149"/>
            <a:ext cx="310662" cy="365125"/>
          </a:xfrm>
          <a:custGeom>
            <a:avLst/>
            <a:gdLst>
              <a:gd name="connsiteX0" fmla="*/ 0 w 310662"/>
              <a:gd name="connsiteY0" fmla="*/ 0 h 365125"/>
              <a:gd name="connsiteX1" fmla="*/ 310662 w 310662"/>
              <a:gd name="connsiteY1" fmla="*/ 0 h 365125"/>
              <a:gd name="connsiteX2" fmla="*/ 310662 w 310662"/>
              <a:gd name="connsiteY2" fmla="*/ 365125 h 365125"/>
              <a:gd name="connsiteX3" fmla="*/ 0 w 310662"/>
              <a:gd name="connsiteY3" fmla="*/ 365125 h 365125"/>
              <a:gd name="connsiteX4" fmla="*/ 0 w 31066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62" h="365125" fill="none" extrusionOk="0">
                <a:moveTo>
                  <a:pt x="0" y="0"/>
                </a:moveTo>
                <a:cubicBezTo>
                  <a:pt x="80803" y="-3269"/>
                  <a:pt x="201298" y="-13086"/>
                  <a:pt x="310662" y="0"/>
                </a:cubicBezTo>
                <a:cubicBezTo>
                  <a:pt x="280994" y="81840"/>
                  <a:pt x="313000" y="183209"/>
                  <a:pt x="310662" y="365125"/>
                </a:cubicBezTo>
                <a:cubicBezTo>
                  <a:pt x="168488" y="348572"/>
                  <a:pt x="151750" y="348486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310662" h="365125" stroke="0" extrusionOk="0">
                <a:moveTo>
                  <a:pt x="0" y="0"/>
                </a:moveTo>
                <a:cubicBezTo>
                  <a:pt x="63653" y="-7755"/>
                  <a:pt x="230815" y="-18930"/>
                  <a:pt x="310662" y="0"/>
                </a:cubicBezTo>
                <a:cubicBezTo>
                  <a:pt x="315030" y="38488"/>
                  <a:pt x="331602" y="321862"/>
                  <a:pt x="310662" y="365125"/>
                </a:cubicBezTo>
                <a:cubicBezTo>
                  <a:pt x="245627" y="359759"/>
                  <a:pt x="82415" y="381516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3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pic>
        <p:nvPicPr>
          <p:cNvPr id="1028" name="Picture 4" descr="Isaac Newton Sitting Under A Tree And Was Hit By An Apple. Gravity Theory  Discoverer Cartoon illustration Vector 24742759 Vector Art at Vecteezy">
            <a:extLst>
              <a:ext uri="{FF2B5EF4-FFF2-40B4-BE49-F238E27FC236}">
                <a16:creationId xmlns:a16="http://schemas.microsoft.com/office/drawing/2014/main" id="{F175FAB5-A279-39CB-46A7-766CCE4FB6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954" y="2258230"/>
            <a:ext cx="4044461" cy="404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ewtonian Mechanics Particle Newtonian Mechanics, 60% OFF">
            <a:extLst>
              <a:ext uri="{FF2B5EF4-FFF2-40B4-BE49-F238E27FC236}">
                <a16:creationId xmlns:a16="http://schemas.microsoft.com/office/drawing/2014/main" id="{1708C4BC-A8DE-339B-18F8-B5A7402E8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179" y="4388288"/>
            <a:ext cx="286702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C90C2C8-AFB8-8B60-6885-1982EE3DA5E5}"/>
              </a:ext>
            </a:extLst>
          </p:cNvPr>
          <p:cNvSpPr txBox="1"/>
          <p:nvPr/>
        </p:nvSpPr>
        <p:spPr>
          <a:xfrm>
            <a:off x="3552340" y="2550848"/>
            <a:ext cx="1855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Apply force</a:t>
            </a:r>
            <a:endParaRPr lang="th-TH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55516C-023A-5F70-14C4-9C1FEB576EDB}"/>
              </a:ext>
            </a:extLst>
          </p:cNvPr>
          <p:cNvSpPr txBox="1"/>
          <p:nvPr/>
        </p:nvSpPr>
        <p:spPr>
          <a:xfrm>
            <a:off x="9067303" y="2507980"/>
            <a:ext cx="229734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Make motion</a:t>
            </a:r>
            <a:endParaRPr lang="th-TH" sz="2800" dirty="0"/>
          </a:p>
        </p:txBody>
      </p:sp>
      <p:sp>
        <p:nvSpPr>
          <p:cNvPr id="17" name="Callout: Right Arrow 16">
            <a:extLst>
              <a:ext uri="{FF2B5EF4-FFF2-40B4-BE49-F238E27FC236}">
                <a16:creationId xmlns:a16="http://schemas.microsoft.com/office/drawing/2014/main" id="{1749C788-3AFD-C221-DE31-BDECC686E7DC}"/>
              </a:ext>
            </a:extLst>
          </p:cNvPr>
          <p:cNvSpPr/>
          <p:nvPr/>
        </p:nvSpPr>
        <p:spPr>
          <a:xfrm>
            <a:off x="5757936" y="2447915"/>
            <a:ext cx="3224284" cy="695232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9114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EE7895-3650-1168-F1FC-0A7CA42DDC2D}"/>
              </a:ext>
            </a:extLst>
          </p:cNvPr>
          <p:cNvSpPr txBox="1"/>
          <p:nvPr/>
        </p:nvSpPr>
        <p:spPr>
          <a:xfrm>
            <a:off x="5757936" y="2550848"/>
            <a:ext cx="3224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Create acceleration</a:t>
            </a:r>
            <a:endParaRPr lang="th-TH" sz="28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38A1E4-797A-B974-2DE8-C4BAFF53998B}"/>
              </a:ext>
            </a:extLst>
          </p:cNvPr>
          <p:cNvSpPr txBox="1"/>
          <p:nvPr/>
        </p:nvSpPr>
        <p:spPr>
          <a:xfrm rot="20954560">
            <a:off x="3629493" y="3339831"/>
            <a:ext cx="2897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Newton’s law of motion</a:t>
            </a:r>
            <a:endParaRPr lang="th-TH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F229AA4-7168-C22E-8F21-9A882934273E}"/>
                  </a:ext>
                </a:extLst>
              </p:cNvPr>
              <p:cNvSpPr txBox="1"/>
              <p:nvPr/>
            </p:nvSpPr>
            <p:spPr>
              <a:xfrm>
                <a:off x="4853954" y="3716862"/>
                <a:ext cx="1412955" cy="437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Σ</m:t>
                      </m:r>
                      <m:acc>
                        <m:accPr>
                          <m:chr m:val="⃗"/>
                          <m:ctrlPr>
                            <a:rPr lang="el-G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</m:oMath>
                  </m:oMathPara>
                </a14:m>
                <a:endParaRPr lang="th-TH" sz="20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F229AA4-7168-C22E-8F21-9A88293427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3954" y="3716862"/>
                <a:ext cx="1412955" cy="437492"/>
              </a:xfrm>
              <a:prstGeom prst="rect">
                <a:avLst/>
              </a:prstGeom>
              <a:blipFill>
                <a:blip r:embed="rId5"/>
                <a:stretch>
                  <a:fillRect t="-25352" r="-14655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22B3ED0A-C994-B997-4D1F-5FF0C72094F4}"/>
              </a:ext>
            </a:extLst>
          </p:cNvPr>
          <p:cNvSpPr txBox="1"/>
          <p:nvPr/>
        </p:nvSpPr>
        <p:spPr>
          <a:xfrm>
            <a:off x="7655317" y="3162685"/>
            <a:ext cx="2897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Kinematics</a:t>
            </a:r>
            <a:endParaRPr lang="th-TH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D10F4C5-254D-D4F3-357D-CB4AC42B0381}"/>
                  </a:ext>
                </a:extLst>
              </p:cNvPr>
              <p:cNvSpPr txBox="1"/>
              <p:nvPr/>
            </p:nvSpPr>
            <p:spPr>
              <a:xfrm>
                <a:off x="7552093" y="3541961"/>
                <a:ext cx="3103981" cy="699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acc>
                        <m:accPr>
                          <m:chr m:val="⃗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acc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th-TH" sz="20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D10F4C5-254D-D4F3-357D-CB4AC42B03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2093" y="3541961"/>
                <a:ext cx="3103981" cy="69955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088062C-35F1-069E-4E58-013E03DB9FE6}"/>
                  </a:ext>
                </a:extLst>
              </p:cNvPr>
              <p:cNvSpPr txBox="1"/>
              <p:nvPr/>
            </p:nvSpPr>
            <p:spPr>
              <a:xfrm>
                <a:off x="9144591" y="4865759"/>
                <a:ext cx="2150768" cy="1436932"/>
              </a:xfrm>
              <a:custGeom>
                <a:avLst/>
                <a:gdLst>
                  <a:gd name="connsiteX0" fmla="*/ 0 w 2150768"/>
                  <a:gd name="connsiteY0" fmla="*/ 0 h 1436932"/>
                  <a:gd name="connsiteX1" fmla="*/ 494677 w 2150768"/>
                  <a:gd name="connsiteY1" fmla="*/ 0 h 1436932"/>
                  <a:gd name="connsiteX2" fmla="*/ 1075384 w 2150768"/>
                  <a:gd name="connsiteY2" fmla="*/ 0 h 1436932"/>
                  <a:gd name="connsiteX3" fmla="*/ 1570061 w 2150768"/>
                  <a:gd name="connsiteY3" fmla="*/ 0 h 1436932"/>
                  <a:gd name="connsiteX4" fmla="*/ 2150768 w 2150768"/>
                  <a:gd name="connsiteY4" fmla="*/ 0 h 1436932"/>
                  <a:gd name="connsiteX5" fmla="*/ 2150768 w 2150768"/>
                  <a:gd name="connsiteY5" fmla="*/ 450239 h 1436932"/>
                  <a:gd name="connsiteX6" fmla="*/ 2150768 w 2150768"/>
                  <a:gd name="connsiteY6" fmla="*/ 929216 h 1436932"/>
                  <a:gd name="connsiteX7" fmla="*/ 2150768 w 2150768"/>
                  <a:gd name="connsiteY7" fmla="*/ 1436932 h 1436932"/>
                  <a:gd name="connsiteX8" fmla="*/ 1591568 w 2150768"/>
                  <a:gd name="connsiteY8" fmla="*/ 1436932 h 1436932"/>
                  <a:gd name="connsiteX9" fmla="*/ 1118399 w 2150768"/>
                  <a:gd name="connsiteY9" fmla="*/ 1436932 h 1436932"/>
                  <a:gd name="connsiteX10" fmla="*/ 602215 w 2150768"/>
                  <a:gd name="connsiteY10" fmla="*/ 1436932 h 1436932"/>
                  <a:gd name="connsiteX11" fmla="*/ 0 w 2150768"/>
                  <a:gd name="connsiteY11" fmla="*/ 1436932 h 1436932"/>
                  <a:gd name="connsiteX12" fmla="*/ 0 w 2150768"/>
                  <a:gd name="connsiteY12" fmla="*/ 943585 h 1436932"/>
                  <a:gd name="connsiteX13" fmla="*/ 0 w 2150768"/>
                  <a:gd name="connsiteY13" fmla="*/ 478977 h 1436932"/>
                  <a:gd name="connsiteX14" fmla="*/ 0 w 2150768"/>
                  <a:gd name="connsiteY14" fmla="*/ 0 h 143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50768" h="1436932" fill="none" extrusionOk="0">
                    <a:moveTo>
                      <a:pt x="0" y="0"/>
                    </a:moveTo>
                    <a:cubicBezTo>
                      <a:pt x="135253" y="-1406"/>
                      <a:pt x="318546" y="16047"/>
                      <a:pt x="494677" y="0"/>
                    </a:cubicBezTo>
                    <a:cubicBezTo>
                      <a:pt x="670808" y="-16047"/>
                      <a:pt x="938042" y="2820"/>
                      <a:pt x="1075384" y="0"/>
                    </a:cubicBezTo>
                    <a:cubicBezTo>
                      <a:pt x="1212726" y="-2820"/>
                      <a:pt x="1398518" y="3171"/>
                      <a:pt x="1570061" y="0"/>
                    </a:cubicBezTo>
                    <a:cubicBezTo>
                      <a:pt x="1741604" y="-3171"/>
                      <a:pt x="2005541" y="-18816"/>
                      <a:pt x="2150768" y="0"/>
                    </a:cubicBezTo>
                    <a:cubicBezTo>
                      <a:pt x="2133968" y="106231"/>
                      <a:pt x="2161106" y="237684"/>
                      <a:pt x="2150768" y="450239"/>
                    </a:cubicBezTo>
                    <a:cubicBezTo>
                      <a:pt x="2140430" y="662794"/>
                      <a:pt x="2140264" y="718790"/>
                      <a:pt x="2150768" y="929216"/>
                    </a:cubicBezTo>
                    <a:cubicBezTo>
                      <a:pt x="2161272" y="1139642"/>
                      <a:pt x="2158833" y="1284020"/>
                      <a:pt x="2150768" y="1436932"/>
                    </a:cubicBezTo>
                    <a:cubicBezTo>
                      <a:pt x="1920095" y="1456559"/>
                      <a:pt x="1794662" y="1419566"/>
                      <a:pt x="1591568" y="1436932"/>
                    </a:cubicBezTo>
                    <a:cubicBezTo>
                      <a:pt x="1388474" y="1454298"/>
                      <a:pt x="1301913" y="1419448"/>
                      <a:pt x="1118399" y="1436932"/>
                    </a:cubicBezTo>
                    <a:cubicBezTo>
                      <a:pt x="934885" y="1454416"/>
                      <a:pt x="778667" y="1428438"/>
                      <a:pt x="602215" y="1436932"/>
                    </a:cubicBezTo>
                    <a:cubicBezTo>
                      <a:pt x="425763" y="1445426"/>
                      <a:pt x="260817" y="1414937"/>
                      <a:pt x="0" y="1436932"/>
                    </a:cubicBezTo>
                    <a:cubicBezTo>
                      <a:pt x="-20620" y="1268290"/>
                      <a:pt x="-2430" y="1058352"/>
                      <a:pt x="0" y="943585"/>
                    </a:cubicBezTo>
                    <a:cubicBezTo>
                      <a:pt x="2430" y="828818"/>
                      <a:pt x="-18945" y="636080"/>
                      <a:pt x="0" y="478977"/>
                    </a:cubicBezTo>
                    <a:cubicBezTo>
                      <a:pt x="18945" y="321874"/>
                      <a:pt x="-4374" y="161534"/>
                      <a:pt x="0" y="0"/>
                    </a:cubicBezTo>
                    <a:close/>
                  </a:path>
                  <a:path w="2150768" h="1436932" stroke="0" extrusionOk="0">
                    <a:moveTo>
                      <a:pt x="0" y="0"/>
                    </a:moveTo>
                    <a:cubicBezTo>
                      <a:pt x="182068" y="8482"/>
                      <a:pt x="372667" y="-18394"/>
                      <a:pt x="473169" y="0"/>
                    </a:cubicBezTo>
                    <a:cubicBezTo>
                      <a:pt x="573671" y="18394"/>
                      <a:pt x="737763" y="9575"/>
                      <a:pt x="967846" y="0"/>
                    </a:cubicBezTo>
                    <a:cubicBezTo>
                      <a:pt x="1197929" y="-9575"/>
                      <a:pt x="1334363" y="-13253"/>
                      <a:pt x="1441015" y="0"/>
                    </a:cubicBezTo>
                    <a:cubicBezTo>
                      <a:pt x="1547667" y="13253"/>
                      <a:pt x="1900487" y="-11426"/>
                      <a:pt x="2150768" y="0"/>
                    </a:cubicBezTo>
                    <a:cubicBezTo>
                      <a:pt x="2174469" y="216906"/>
                      <a:pt x="2151486" y="240526"/>
                      <a:pt x="2150768" y="478977"/>
                    </a:cubicBezTo>
                    <a:cubicBezTo>
                      <a:pt x="2150050" y="717428"/>
                      <a:pt x="2130866" y="718177"/>
                      <a:pt x="2150768" y="943585"/>
                    </a:cubicBezTo>
                    <a:cubicBezTo>
                      <a:pt x="2170670" y="1168993"/>
                      <a:pt x="2152552" y="1277678"/>
                      <a:pt x="2150768" y="1436932"/>
                    </a:cubicBezTo>
                    <a:cubicBezTo>
                      <a:pt x="2006679" y="1429539"/>
                      <a:pt x="1718587" y="1452569"/>
                      <a:pt x="1570061" y="1436932"/>
                    </a:cubicBezTo>
                    <a:cubicBezTo>
                      <a:pt x="1421535" y="1421295"/>
                      <a:pt x="1214885" y="1422084"/>
                      <a:pt x="1075384" y="1436932"/>
                    </a:cubicBezTo>
                    <a:cubicBezTo>
                      <a:pt x="935883" y="1451780"/>
                      <a:pt x="705089" y="1450620"/>
                      <a:pt x="537692" y="1436932"/>
                    </a:cubicBezTo>
                    <a:cubicBezTo>
                      <a:pt x="370295" y="1423244"/>
                      <a:pt x="223865" y="1420861"/>
                      <a:pt x="0" y="1436932"/>
                    </a:cubicBezTo>
                    <a:cubicBezTo>
                      <a:pt x="-13967" y="1297166"/>
                      <a:pt x="-20481" y="1126057"/>
                      <a:pt x="0" y="943585"/>
                    </a:cubicBezTo>
                    <a:cubicBezTo>
                      <a:pt x="20481" y="761113"/>
                      <a:pt x="-991" y="564127"/>
                      <a:pt x="0" y="435869"/>
                    </a:cubicBezTo>
                    <a:cubicBezTo>
                      <a:pt x="991" y="307611"/>
                      <a:pt x="-3444" y="156882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33870983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1600" b="0" dirty="0">
                    <a:ea typeface="Cambria Math" panose="02040503050406030204" pitchFamily="18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</m:acc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acc>
                  </m:oMath>
                </a14:m>
                <a:r>
                  <a:rPr lang="en-US" sz="1600" b="0" dirty="0">
                    <a:ea typeface="Cambria Math" panose="02040503050406030204" pitchFamily="18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</m:acc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b="0" dirty="0">
                    <a:ea typeface="Cambria Math" panose="02040503050406030204" pitchFamily="18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acc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1600" b="0" dirty="0"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088062C-35F1-069E-4E58-013E03DB9F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591" y="4865759"/>
                <a:ext cx="2150768" cy="1436932"/>
              </a:xfrm>
              <a:prstGeom prst="rect">
                <a:avLst/>
              </a:prstGeom>
              <a:blipFill>
                <a:blip r:embed="rId7"/>
                <a:stretch>
                  <a:fillRect t="-1653" r="-3343"/>
                </a:stretch>
              </a:blipFill>
              <a:ln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33870983">
                      <a:custGeom>
                        <a:avLst/>
                        <a:gdLst>
                          <a:gd name="connsiteX0" fmla="*/ 0 w 2150768"/>
                          <a:gd name="connsiteY0" fmla="*/ 0 h 1436932"/>
                          <a:gd name="connsiteX1" fmla="*/ 494677 w 2150768"/>
                          <a:gd name="connsiteY1" fmla="*/ 0 h 1436932"/>
                          <a:gd name="connsiteX2" fmla="*/ 1075384 w 2150768"/>
                          <a:gd name="connsiteY2" fmla="*/ 0 h 1436932"/>
                          <a:gd name="connsiteX3" fmla="*/ 1570061 w 2150768"/>
                          <a:gd name="connsiteY3" fmla="*/ 0 h 1436932"/>
                          <a:gd name="connsiteX4" fmla="*/ 2150768 w 2150768"/>
                          <a:gd name="connsiteY4" fmla="*/ 0 h 1436932"/>
                          <a:gd name="connsiteX5" fmla="*/ 2150768 w 2150768"/>
                          <a:gd name="connsiteY5" fmla="*/ 450239 h 1436932"/>
                          <a:gd name="connsiteX6" fmla="*/ 2150768 w 2150768"/>
                          <a:gd name="connsiteY6" fmla="*/ 929216 h 1436932"/>
                          <a:gd name="connsiteX7" fmla="*/ 2150768 w 2150768"/>
                          <a:gd name="connsiteY7" fmla="*/ 1436932 h 1436932"/>
                          <a:gd name="connsiteX8" fmla="*/ 1591568 w 2150768"/>
                          <a:gd name="connsiteY8" fmla="*/ 1436932 h 1436932"/>
                          <a:gd name="connsiteX9" fmla="*/ 1118399 w 2150768"/>
                          <a:gd name="connsiteY9" fmla="*/ 1436932 h 1436932"/>
                          <a:gd name="connsiteX10" fmla="*/ 602215 w 2150768"/>
                          <a:gd name="connsiteY10" fmla="*/ 1436932 h 1436932"/>
                          <a:gd name="connsiteX11" fmla="*/ 0 w 2150768"/>
                          <a:gd name="connsiteY11" fmla="*/ 1436932 h 1436932"/>
                          <a:gd name="connsiteX12" fmla="*/ 0 w 2150768"/>
                          <a:gd name="connsiteY12" fmla="*/ 943585 h 1436932"/>
                          <a:gd name="connsiteX13" fmla="*/ 0 w 2150768"/>
                          <a:gd name="connsiteY13" fmla="*/ 478977 h 1436932"/>
                          <a:gd name="connsiteX14" fmla="*/ 0 w 2150768"/>
                          <a:gd name="connsiteY14" fmla="*/ 0 h 14369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2150768" h="1436932" fill="none" extrusionOk="0">
                            <a:moveTo>
                              <a:pt x="0" y="0"/>
                            </a:moveTo>
                            <a:cubicBezTo>
                              <a:pt x="135253" y="-1406"/>
                              <a:pt x="318546" y="16047"/>
                              <a:pt x="494677" y="0"/>
                            </a:cubicBezTo>
                            <a:cubicBezTo>
                              <a:pt x="670808" y="-16047"/>
                              <a:pt x="938042" y="2820"/>
                              <a:pt x="1075384" y="0"/>
                            </a:cubicBezTo>
                            <a:cubicBezTo>
                              <a:pt x="1212726" y="-2820"/>
                              <a:pt x="1398518" y="3171"/>
                              <a:pt x="1570061" y="0"/>
                            </a:cubicBezTo>
                            <a:cubicBezTo>
                              <a:pt x="1741604" y="-3171"/>
                              <a:pt x="2005541" y="-18816"/>
                              <a:pt x="2150768" y="0"/>
                            </a:cubicBezTo>
                            <a:cubicBezTo>
                              <a:pt x="2133968" y="106231"/>
                              <a:pt x="2161106" y="237684"/>
                              <a:pt x="2150768" y="450239"/>
                            </a:cubicBezTo>
                            <a:cubicBezTo>
                              <a:pt x="2140430" y="662794"/>
                              <a:pt x="2140264" y="718790"/>
                              <a:pt x="2150768" y="929216"/>
                            </a:cubicBezTo>
                            <a:cubicBezTo>
                              <a:pt x="2161272" y="1139642"/>
                              <a:pt x="2158833" y="1284020"/>
                              <a:pt x="2150768" y="1436932"/>
                            </a:cubicBezTo>
                            <a:cubicBezTo>
                              <a:pt x="1920095" y="1456559"/>
                              <a:pt x="1794662" y="1419566"/>
                              <a:pt x="1591568" y="1436932"/>
                            </a:cubicBezTo>
                            <a:cubicBezTo>
                              <a:pt x="1388474" y="1454298"/>
                              <a:pt x="1301913" y="1419448"/>
                              <a:pt x="1118399" y="1436932"/>
                            </a:cubicBezTo>
                            <a:cubicBezTo>
                              <a:pt x="934885" y="1454416"/>
                              <a:pt x="778667" y="1428438"/>
                              <a:pt x="602215" y="1436932"/>
                            </a:cubicBezTo>
                            <a:cubicBezTo>
                              <a:pt x="425763" y="1445426"/>
                              <a:pt x="260817" y="1414937"/>
                              <a:pt x="0" y="1436932"/>
                            </a:cubicBezTo>
                            <a:cubicBezTo>
                              <a:pt x="-20620" y="1268290"/>
                              <a:pt x="-2430" y="1058352"/>
                              <a:pt x="0" y="943585"/>
                            </a:cubicBezTo>
                            <a:cubicBezTo>
                              <a:pt x="2430" y="828818"/>
                              <a:pt x="-18945" y="636080"/>
                              <a:pt x="0" y="478977"/>
                            </a:cubicBezTo>
                            <a:cubicBezTo>
                              <a:pt x="18945" y="321874"/>
                              <a:pt x="-4374" y="161534"/>
                              <a:pt x="0" y="0"/>
                            </a:cubicBezTo>
                            <a:close/>
                          </a:path>
                          <a:path w="2150768" h="1436932" stroke="0" extrusionOk="0">
                            <a:moveTo>
                              <a:pt x="0" y="0"/>
                            </a:moveTo>
                            <a:cubicBezTo>
                              <a:pt x="182068" y="8482"/>
                              <a:pt x="372667" y="-18394"/>
                              <a:pt x="473169" y="0"/>
                            </a:cubicBezTo>
                            <a:cubicBezTo>
                              <a:pt x="573671" y="18394"/>
                              <a:pt x="737763" y="9575"/>
                              <a:pt x="967846" y="0"/>
                            </a:cubicBezTo>
                            <a:cubicBezTo>
                              <a:pt x="1197929" y="-9575"/>
                              <a:pt x="1334363" y="-13253"/>
                              <a:pt x="1441015" y="0"/>
                            </a:cubicBezTo>
                            <a:cubicBezTo>
                              <a:pt x="1547667" y="13253"/>
                              <a:pt x="1900487" y="-11426"/>
                              <a:pt x="2150768" y="0"/>
                            </a:cubicBezTo>
                            <a:cubicBezTo>
                              <a:pt x="2174469" y="216906"/>
                              <a:pt x="2151486" y="240526"/>
                              <a:pt x="2150768" y="478977"/>
                            </a:cubicBezTo>
                            <a:cubicBezTo>
                              <a:pt x="2150050" y="717428"/>
                              <a:pt x="2130866" y="718177"/>
                              <a:pt x="2150768" y="943585"/>
                            </a:cubicBezTo>
                            <a:cubicBezTo>
                              <a:pt x="2170670" y="1168993"/>
                              <a:pt x="2152552" y="1277678"/>
                              <a:pt x="2150768" y="1436932"/>
                            </a:cubicBezTo>
                            <a:cubicBezTo>
                              <a:pt x="2006679" y="1429539"/>
                              <a:pt x="1718587" y="1452569"/>
                              <a:pt x="1570061" y="1436932"/>
                            </a:cubicBezTo>
                            <a:cubicBezTo>
                              <a:pt x="1421535" y="1421295"/>
                              <a:pt x="1214885" y="1422084"/>
                              <a:pt x="1075384" y="1436932"/>
                            </a:cubicBezTo>
                            <a:cubicBezTo>
                              <a:pt x="935883" y="1451780"/>
                              <a:pt x="705089" y="1450620"/>
                              <a:pt x="537692" y="1436932"/>
                            </a:cubicBezTo>
                            <a:cubicBezTo>
                              <a:pt x="370295" y="1423244"/>
                              <a:pt x="223865" y="1420861"/>
                              <a:pt x="0" y="1436932"/>
                            </a:cubicBezTo>
                            <a:cubicBezTo>
                              <a:pt x="-13967" y="1297166"/>
                              <a:pt x="-20481" y="1126057"/>
                              <a:pt x="0" y="943585"/>
                            </a:cubicBezTo>
                            <a:cubicBezTo>
                              <a:pt x="20481" y="761113"/>
                              <a:pt x="-991" y="564127"/>
                              <a:pt x="0" y="435869"/>
                            </a:cubicBezTo>
                            <a:cubicBezTo>
                              <a:pt x="991" y="307611"/>
                              <a:pt x="-3444" y="156882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66A2852-4DB8-1E17-B2C0-5FF550D3D309}"/>
                  </a:ext>
                </a:extLst>
              </p:cNvPr>
              <p:cNvSpPr txBox="1"/>
              <p:nvPr/>
            </p:nvSpPr>
            <p:spPr>
              <a:xfrm rot="21350457">
                <a:off x="8653884" y="4420732"/>
                <a:ext cx="14570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constant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</m:acc>
                  </m:oMath>
                </a14:m>
                <a:endParaRPr lang="th-TH" sz="20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66A2852-4DB8-1E17-B2C0-5FF550D3D3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350457">
                <a:off x="8653884" y="4420732"/>
                <a:ext cx="1457024" cy="400110"/>
              </a:xfrm>
              <a:prstGeom prst="rect">
                <a:avLst/>
              </a:prstGeom>
              <a:blipFill>
                <a:blip r:embed="rId8"/>
                <a:stretch>
                  <a:fillRect l="-4508" t="-20238" r="-9016" b="-15476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Arrow: Curved Up 27">
            <a:extLst>
              <a:ext uri="{FF2B5EF4-FFF2-40B4-BE49-F238E27FC236}">
                <a16:creationId xmlns:a16="http://schemas.microsoft.com/office/drawing/2014/main" id="{7F3E0EF4-E95B-44DE-A8DD-F9F3EA862D2B}"/>
              </a:ext>
            </a:extLst>
          </p:cNvPr>
          <p:cNvSpPr/>
          <p:nvPr/>
        </p:nvSpPr>
        <p:spPr>
          <a:xfrm rot="3601093">
            <a:off x="8262626" y="4592303"/>
            <a:ext cx="852172" cy="580437"/>
          </a:xfrm>
          <a:prstGeom prst="curvedUp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970763-F3FC-4AD1-AFFB-8A439FDF303F}"/>
              </a:ext>
            </a:extLst>
          </p:cNvPr>
          <p:cNvSpPr txBox="1"/>
          <p:nvPr/>
        </p:nvSpPr>
        <p:spPr>
          <a:xfrm>
            <a:off x="833798" y="1359690"/>
            <a:ext cx="105373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In high school physics, we have concerned about the relation between force and motion</a:t>
            </a:r>
            <a:endParaRPr lang="th-TH" sz="2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12EB15-EADE-CC48-3559-27896A23A812}"/>
              </a:ext>
            </a:extLst>
          </p:cNvPr>
          <p:cNvSpPr txBox="1"/>
          <p:nvPr/>
        </p:nvSpPr>
        <p:spPr>
          <a:xfrm>
            <a:off x="136448" y="6338362"/>
            <a:ext cx="11638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With these vector equations, we can describe EVERY SINGLE (simple) motion in textbooks</a:t>
            </a:r>
          </a:p>
        </p:txBody>
      </p:sp>
    </p:spTree>
    <p:extLst>
      <p:ext uri="{BB962C8B-B14F-4D97-AF65-F5344CB8AC3E}">
        <p14:creationId xmlns:p14="http://schemas.microsoft.com/office/powerpoint/2010/main" val="34407005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1" grpId="0" animBg="1"/>
      <p:bldP spid="16" grpId="0" animBg="1"/>
      <p:bldP spid="11" grpId="0"/>
      <p:bldP spid="13" grpId="0" animBg="1"/>
      <p:bldP spid="17" grpId="0" animBg="1"/>
      <p:bldP spid="12" grpId="0"/>
      <p:bldP spid="18" grpId="0"/>
      <p:bldP spid="19" grpId="0"/>
      <p:bldP spid="22" grpId="0"/>
      <p:bldP spid="23" grpId="0"/>
      <p:bldP spid="26" grpId="0" animBg="1"/>
      <p:bldP spid="27" grpId="0"/>
      <p:bldP spid="28" grpId="0" animBg="1"/>
      <p:bldP spid="30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Newton's first law - Examples">
            <a:extLst>
              <a:ext uri="{FF2B5EF4-FFF2-40B4-BE49-F238E27FC236}">
                <a16:creationId xmlns:a16="http://schemas.microsoft.com/office/drawing/2014/main" id="{ED5E008F-3B3A-59B7-7CFD-7EF6E129F9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17"/>
          <a:stretch/>
        </p:blipFill>
        <p:spPr bwMode="auto">
          <a:xfrm>
            <a:off x="8132232" y="4676023"/>
            <a:ext cx="3942324" cy="207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B2C0B9C1-6CFA-EB34-FC0E-C8EB54ECB4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2" r="31552"/>
          <a:stretch/>
        </p:blipFill>
        <p:spPr bwMode="auto">
          <a:xfrm>
            <a:off x="9978104" y="2520750"/>
            <a:ext cx="2138277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>
            <a:extLst>
              <a:ext uri="{FF2B5EF4-FFF2-40B4-BE49-F238E27FC236}">
                <a16:creationId xmlns:a16="http://schemas.microsoft.com/office/drawing/2014/main" id="{0F1ECFFF-6D65-A0ED-BB0F-6A85D3583E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03" r="58632" b="4348"/>
          <a:stretch/>
        </p:blipFill>
        <p:spPr bwMode="auto">
          <a:xfrm>
            <a:off x="4294001" y="2102887"/>
            <a:ext cx="1745565" cy="282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Newton's first law - Examples">
            <a:extLst>
              <a:ext uri="{FF2B5EF4-FFF2-40B4-BE49-F238E27FC236}">
                <a16:creationId xmlns:a16="http://schemas.microsoft.com/office/drawing/2014/main" id="{9287F085-0F73-4829-8B92-3A9DC11035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555" y="2468366"/>
            <a:ext cx="3044550" cy="202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DC2C75-EA5D-AB46-2BE8-9BBB1B32F3AE}"/>
              </a:ext>
            </a:extLst>
          </p:cNvPr>
          <p:cNvSpPr txBox="1"/>
          <p:nvPr/>
        </p:nvSpPr>
        <p:spPr>
          <a:xfrm>
            <a:off x="827349" y="453349"/>
            <a:ext cx="7776607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1. Review of Newtonian Mechanics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7D35AE1-7847-BD36-5F49-A1BB845AC5C9}"/>
              </a:ext>
            </a:extLst>
          </p:cNvPr>
          <p:cNvSpPr txBox="1"/>
          <p:nvPr/>
        </p:nvSpPr>
        <p:spPr>
          <a:xfrm>
            <a:off x="833798" y="1359690"/>
            <a:ext cx="105373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With these vector equations, we can describe EVERY SINGLE (simple) motion in textbooks</a:t>
            </a:r>
          </a:p>
        </p:txBody>
      </p:sp>
      <p:pic>
        <p:nvPicPr>
          <p:cNvPr id="2050" name="Picture 2" descr="Newton's Second Law of Motion (F=ma) | GCSE Physics | Doodle Science on  Make a GIF">
            <a:extLst>
              <a:ext uri="{FF2B5EF4-FFF2-40B4-BE49-F238E27FC236}">
                <a16:creationId xmlns:a16="http://schemas.microsoft.com/office/drawing/2014/main" id="{16919981-D7F1-7229-8055-325887135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82" y="2661024"/>
            <a:ext cx="3048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Newton's Laws of Motion">
            <a:extLst>
              <a:ext uri="{FF2B5EF4-FFF2-40B4-BE49-F238E27FC236}">
                <a16:creationId xmlns:a16="http://schemas.microsoft.com/office/drawing/2014/main" id="{B0DF0D9E-52AC-28DD-F005-7236C01528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97"/>
          <a:stretch/>
        </p:blipFill>
        <p:spPr bwMode="auto">
          <a:xfrm>
            <a:off x="255849" y="4852684"/>
            <a:ext cx="2095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E6CE29-F8B0-E5EA-C62D-366447687EDB}"/>
              </a:ext>
            </a:extLst>
          </p:cNvPr>
          <p:cNvSpPr txBox="1"/>
          <p:nvPr/>
        </p:nvSpPr>
        <p:spPr>
          <a:xfrm>
            <a:off x="7831705" y="2075110"/>
            <a:ext cx="325101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What about these?</a:t>
            </a:r>
            <a:endParaRPr lang="th-TH" sz="3200" b="1" dirty="0">
              <a:solidFill>
                <a:srgbClr val="FF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2060" name="Picture 12" descr="A projectile is shot from the ground at an angle of pi/4 and a speed of 8  m/s. Factoring in both horizontal and vertical movement, what will the  projectile's distance from the">
            <a:extLst>
              <a:ext uri="{FF2B5EF4-FFF2-40B4-BE49-F238E27FC236}">
                <a16:creationId xmlns:a16="http://schemas.microsoft.com/office/drawing/2014/main" id="{FA3CEB5C-8FF6-9102-8893-AAFFADA662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EFFFC"/>
              </a:clrFrom>
              <a:clrTo>
                <a:srgbClr val="FEFF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640"/>
          <a:stretch/>
        </p:blipFill>
        <p:spPr bwMode="auto">
          <a:xfrm>
            <a:off x="2477219" y="4035962"/>
            <a:ext cx="6505575" cy="2713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3">
            <a:extLst>
              <a:ext uri="{FF2B5EF4-FFF2-40B4-BE49-F238E27FC236}">
                <a16:creationId xmlns:a16="http://schemas.microsoft.com/office/drawing/2014/main" id="{D9931DFA-74C4-D51C-ED18-64F702B51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9913" y="6331149"/>
            <a:ext cx="310662" cy="365125"/>
          </a:xfrm>
          <a:custGeom>
            <a:avLst/>
            <a:gdLst>
              <a:gd name="connsiteX0" fmla="*/ 0 w 310662"/>
              <a:gd name="connsiteY0" fmla="*/ 0 h 365125"/>
              <a:gd name="connsiteX1" fmla="*/ 310662 w 310662"/>
              <a:gd name="connsiteY1" fmla="*/ 0 h 365125"/>
              <a:gd name="connsiteX2" fmla="*/ 310662 w 310662"/>
              <a:gd name="connsiteY2" fmla="*/ 365125 h 365125"/>
              <a:gd name="connsiteX3" fmla="*/ 0 w 310662"/>
              <a:gd name="connsiteY3" fmla="*/ 365125 h 365125"/>
              <a:gd name="connsiteX4" fmla="*/ 0 w 31066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62" h="365125" fill="none" extrusionOk="0">
                <a:moveTo>
                  <a:pt x="0" y="0"/>
                </a:moveTo>
                <a:cubicBezTo>
                  <a:pt x="80803" y="-3269"/>
                  <a:pt x="201298" y="-13086"/>
                  <a:pt x="310662" y="0"/>
                </a:cubicBezTo>
                <a:cubicBezTo>
                  <a:pt x="280994" y="81840"/>
                  <a:pt x="313000" y="183209"/>
                  <a:pt x="310662" y="365125"/>
                </a:cubicBezTo>
                <a:cubicBezTo>
                  <a:pt x="168488" y="348572"/>
                  <a:pt x="151750" y="348486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310662" h="365125" stroke="0" extrusionOk="0">
                <a:moveTo>
                  <a:pt x="0" y="0"/>
                </a:moveTo>
                <a:cubicBezTo>
                  <a:pt x="63653" y="-7755"/>
                  <a:pt x="230815" y="-18930"/>
                  <a:pt x="310662" y="0"/>
                </a:cubicBezTo>
                <a:cubicBezTo>
                  <a:pt x="315030" y="38488"/>
                  <a:pt x="331602" y="321862"/>
                  <a:pt x="310662" y="365125"/>
                </a:cubicBezTo>
                <a:cubicBezTo>
                  <a:pt x="245627" y="359759"/>
                  <a:pt x="82415" y="381516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4</a:t>
            </a:fld>
            <a:endParaRPr lang="en-US" sz="2000" dirty="0">
              <a:latin typeface="Cooper Black" panose="0208090404030B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7051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Newton's first law - Examples">
            <a:extLst>
              <a:ext uri="{FF2B5EF4-FFF2-40B4-BE49-F238E27FC236}">
                <a16:creationId xmlns:a16="http://schemas.microsoft.com/office/drawing/2014/main" id="{A5C18F6E-929A-174F-62F4-D316FD09BC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17"/>
          <a:stretch/>
        </p:blipFill>
        <p:spPr bwMode="auto">
          <a:xfrm>
            <a:off x="164764" y="2661024"/>
            <a:ext cx="3942324" cy="207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Newton's first law - Examples">
            <a:extLst>
              <a:ext uri="{FF2B5EF4-FFF2-40B4-BE49-F238E27FC236}">
                <a16:creationId xmlns:a16="http://schemas.microsoft.com/office/drawing/2014/main" id="{9287F085-0F73-4829-8B92-3A9DC11035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444" y="2849304"/>
            <a:ext cx="3044550" cy="202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DC2C75-EA5D-AB46-2BE8-9BBB1B32F3AE}"/>
              </a:ext>
            </a:extLst>
          </p:cNvPr>
          <p:cNvSpPr txBox="1"/>
          <p:nvPr/>
        </p:nvSpPr>
        <p:spPr>
          <a:xfrm>
            <a:off x="827349" y="453349"/>
            <a:ext cx="7776607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1. Review of Newtonian Mechanics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7D35AE1-7847-BD36-5F49-A1BB845AC5C9}"/>
              </a:ext>
            </a:extLst>
          </p:cNvPr>
          <p:cNvSpPr txBox="1"/>
          <p:nvPr/>
        </p:nvSpPr>
        <p:spPr>
          <a:xfrm>
            <a:off x="827348" y="1257060"/>
            <a:ext cx="104268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Dealing with curved trajectory makes vector equations </a:t>
            </a:r>
            <a:br>
              <a:rPr lang="en-US" sz="2800" dirty="0">
                <a:solidFill>
                  <a:srgbClr val="FF0000"/>
                </a:solidFill>
              </a:rPr>
            </a:br>
            <a:r>
              <a:rPr lang="en-US" sz="2800" dirty="0">
                <a:solidFill>
                  <a:srgbClr val="FF0000"/>
                </a:solidFill>
              </a:rPr>
              <a:t>(Newton’s law of motion &amp; Kinematics) complicated!!</a:t>
            </a:r>
            <a:endParaRPr lang="th-TH" sz="2800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696748-F08B-15CA-F16D-8FBFB09537B9}"/>
              </a:ext>
            </a:extLst>
          </p:cNvPr>
          <p:cNvSpPr txBox="1"/>
          <p:nvPr/>
        </p:nvSpPr>
        <p:spPr>
          <a:xfrm>
            <a:off x="827349" y="2160743"/>
            <a:ext cx="11147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Instead, we find other more comfortable ways describing these motions!</a:t>
            </a:r>
            <a:endParaRPr lang="th-TH" sz="2800" dirty="0">
              <a:solidFill>
                <a:srgbClr val="00B050"/>
              </a:solidFill>
            </a:endParaRPr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DAF71D70-7929-0A17-E48D-5B4B2C2B6F4B}"/>
              </a:ext>
            </a:extLst>
          </p:cNvPr>
          <p:cNvSpPr/>
          <p:nvPr/>
        </p:nvSpPr>
        <p:spPr>
          <a:xfrm flipH="1">
            <a:off x="7000555" y="3098887"/>
            <a:ext cx="4684541" cy="684554"/>
          </a:xfrm>
          <a:prstGeom prst="homeP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ysClr val="windowText" lastClr="000000"/>
                </a:solidFill>
              </a:rPr>
              <a:t>Conservation of Energy</a:t>
            </a:r>
            <a:endParaRPr lang="th-TH" sz="2800" dirty="0">
              <a:solidFill>
                <a:sysClr val="windowText" lastClr="000000"/>
              </a:solidFill>
            </a:endParaRPr>
          </a:p>
        </p:txBody>
      </p:sp>
      <p:sp>
        <p:nvSpPr>
          <p:cNvPr id="16" name="Arrow: Pentagon 15">
            <a:extLst>
              <a:ext uri="{FF2B5EF4-FFF2-40B4-BE49-F238E27FC236}">
                <a16:creationId xmlns:a16="http://schemas.microsoft.com/office/drawing/2014/main" id="{DBC1C3AC-16B8-2600-FF6B-06A447F6BB9B}"/>
              </a:ext>
            </a:extLst>
          </p:cNvPr>
          <p:cNvSpPr/>
          <p:nvPr/>
        </p:nvSpPr>
        <p:spPr>
          <a:xfrm>
            <a:off x="3651414" y="5404385"/>
            <a:ext cx="4684541" cy="855178"/>
          </a:xfrm>
          <a:prstGeom prst="homePlat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ysClr val="windowText" lastClr="000000"/>
                </a:solidFill>
              </a:rPr>
              <a:t>Constant quantities characterize the motion </a:t>
            </a:r>
            <a:endParaRPr lang="th-TH" sz="2800" dirty="0">
              <a:solidFill>
                <a:sysClr val="windowText" lastClr="000000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0BD5D56-4ECD-79B9-FAE7-5F4E1C204EAF}"/>
              </a:ext>
            </a:extLst>
          </p:cNvPr>
          <p:cNvSpPr/>
          <p:nvPr/>
        </p:nvSpPr>
        <p:spPr>
          <a:xfrm>
            <a:off x="2571857" y="2762796"/>
            <a:ext cx="1251353" cy="57669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Potential Energy</a:t>
            </a:r>
            <a:endParaRPr lang="th-TH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5326964-C33C-89D8-4EFE-062EBD33FF2D}"/>
              </a:ext>
            </a:extLst>
          </p:cNvPr>
          <p:cNvSpPr/>
          <p:nvPr/>
        </p:nvSpPr>
        <p:spPr>
          <a:xfrm>
            <a:off x="2462091" y="4191934"/>
            <a:ext cx="1251353" cy="57669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Kinetic Energy</a:t>
            </a:r>
            <a:endParaRPr lang="th-TH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29C8E80-4EF7-1197-640D-FC7F2ABCAF15}"/>
              </a:ext>
            </a:extLst>
          </p:cNvPr>
          <p:cNvSpPr/>
          <p:nvPr/>
        </p:nvSpPr>
        <p:spPr>
          <a:xfrm>
            <a:off x="4167859" y="4627264"/>
            <a:ext cx="1251353" cy="43806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work</a:t>
            </a:r>
            <a:endParaRPr lang="th-TH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642F2EE0-EAF0-A588-23A4-97D6E148A6BF}"/>
              </a:ext>
            </a:extLst>
          </p:cNvPr>
          <p:cNvSpPr/>
          <p:nvPr/>
        </p:nvSpPr>
        <p:spPr>
          <a:xfrm>
            <a:off x="10420940" y="4696125"/>
            <a:ext cx="1251353" cy="4380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Period</a:t>
            </a:r>
            <a:endParaRPr lang="th-TH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581E02E-FB29-5BED-8B58-596297DF6DF3}"/>
              </a:ext>
            </a:extLst>
          </p:cNvPr>
          <p:cNvSpPr/>
          <p:nvPr/>
        </p:nvSpPr>
        <p:spPr>
          <a:xfrm>
            <a:off x="10420940" y="5307626"/>
            <a:ext cx="1251353" cy="4380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Frequency</a:t>
            </a:r>
            <a:endParaRPr lang="th-TH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7DAB15-504C-9A2F-ACC3-BC9E84C1262B}"/>
              </a:ext>
            </a:extLst>
          </p:cNvPr>
          <p:cNvSpPr txBox="1"/>
          <p:nvPr/>
        </p:nvSpPr>
        <p:spPr>
          <a:xfrm rot="424428">
            <a:off x="253887" y="4837749"/>
            <a:ext cx="3971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However, we cannot fully describe actual paths of motion using these quantities!!</a:t>
            </a:r>
            <a:endParaRPr lang="th-TH" sz="2800" dirty="0">
              <a:solidFill>
                <a:srgbClr val="FF0000"/>
              </a:solidFill>
            </a:endParaRPr>
          </a:p>
        </p:txBody>
      </p:sp>
      <p:sp>
        <p:nvSpPr>
          <p:cNvPr id="25" name="Slide Number Placeholder 13">
            <a:extLst>
              <a:ext uri="{FF2B5EF4-FFF2-40B4-BE49-F238E27FC236}">
                <a16:creationId xmlns:a16="http://schemas.microsoft.com/office/drawing/2014/main" id="{E301D479-0BF4-AC9A-5AAD-53DC17C47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9913" y="6331149"/>
            <a:ext cx="310662" cy="365125"/>
          </a:xfrm>
          <a:custGeom>
            <a:avLst/>
            <a:gdLst>
              <a:gd name="connsiteX0" fmla="*/ 0 w 310662"/>
              <a:gd name="connsiteY0" fmla="*/ 0 h 365125"/>
              <a:gd name="connsiteX1" fmla="*/ 310662 w 310662"/>
              <a:gd name="connsiteY1" fmla="*/ 0 h 365125"/>
              <a:gd name="connsiteX2" fmla="*/ 310662 w 310662"/>
              <a:gd name="connsiteY2" fmla="*/ 365125 h 365125"/>
              <a:gd name="connsiteX3" fmla="*/ 0 w 310662"/>
              <a:gd name="connsiteY3" fmla="*/ 365125 h 365125"/>
              <a:gd name="connsiteX4" fmla="*/ 0 w 31066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62" h="365125" fill="none" extrusionOk="0">
                <a:moveTo>
                  <a:pt x="0" y="0"/>
                </a:moveTo>
                <a:cubicBezTo>
                  <a:pt x="80803" y="-3269"/>
                  <a:pt x="201298" y="-13086"/>
                  <a:pt x="310662" y="0"/>
                </a:cubicBezTo>
                <a:cubicBezTo>
                  <a:pt x="280994" y="81840"/>
                  <a:pt x="313000" y="183209"/>
                  <a:pt x="310662" y="365125"/>
                </a:cubicBezTo>
                <a:cubicBezTo>
                  <a:pt x="168488" y="348572"/>
                  <a:pt x="151750" y="348486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310662" h="365125" stroke="0" extrusionOk="0">
                <a:moveTo>
                  <a:pt x="0" y="0"/>
                </a:moveTo>
                <a:cubicBezTo>
                  <a:pt x="63653" y="-7755"/>
                  <a:pt x="230815" y="-18930"/>
                  <a:pt x="310662" y="0"/>
                </a:cubicBezTo>
                <a:cubicBezTo>
                  <a:pt x="315030" y="38488"/>
                  <a:pt x="331602" y="321862"/>
                  <a:pt x="310662" y="365125"/>
                </a:cubicBezTo>
                <a:cubicBezTo>
                  <a:pt x="245627" y="359759"/>
                  <a:pt x="82415" y="381516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5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pic>
        <p:nvPicPr>
          <p:cNvPr id="3" name="Picture 10">
            <a:extLst>
              <a:ext uri="{FF2B5EF4-FFF2-40B4-BE49-F238E27FC236}">
                <a16:creationId xmlns:a16="http://schemas.microsoft.com/office/drawing/2014/main" id="{1620290F-E971-F0B0-EA85-210392BDB9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2" r="31552"/>
          <a:stretch/>
        </p:blipFill>
        <p:spPr bwMode="auto">
          <a:xfrm>
            <a:off x="8221892" y="4026513"/>
            <a:ext cx="2138277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5862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9" grpId="0" animBg="1"/>
      <p:bldP spid="16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Newton's first law - Examples">
            <a:extLst>
              <a:ext uri="{FF2B5EF4-FFF2-40B4-BE49-F238E27FC236}">
                <a16:creationId xmlns:a16="http://schemas.microsoft.com/office/drawing/2014/main" id="{9287F085-0F73-4829-8B92-3A9DC11035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27" y="1588679"/>
            <a:ext cx="3044550" cy="202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DC2C75-EA5D-AB46-2BE8-9BBB1B32F3AE}"/>
              </a:ext>
            </a:extLst>
          </p:cNvPr>
          <p:cNvSpPr txBox="1"/>
          <p:nvPr/>
        </p:nvSpPr>
        <p:spPr>
          <a:xfrm>
            <a:off x="827349" y="453349"/>
            <a:ext cx="7776607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2. Lagrangian formulation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07DAB15-504C-9A2F-ACC3-BC9E84C1262B}"/>
              </a:ext>
            </a:extLst>
          </p:cNvPr>
          <p:cNvSpPr txBox="1"/>
          <p:nvPr/>
        </p:nvSpPr>
        <p:spPr>
          <a:xfrm>
            <a:off x="3760178" y="1428988"/>
            <a:ext cx="81508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Scalar quantities/ scalar equations can fully describe motion picture if we can find </a:t>
            </a:r>
            <a:r>
              <a:rPr lang="en-US" sz="2800" u="sng" dirty="0"/>
              <a:t>constraint</a:t>
            </a:r>
            <a:r>
              <a:rPr lang="en-US" sz="2800" dirty="0"/>
              <a:t> of the motion.</a:t>
            </a:r>
            <a:endParaRPr lang="th-TH" sz="2800" u="sng" dirty="0"/>
          </a:p>
        </p:txBody>
      </p:sp>
      <p:cxnSp>
        <p:nvCxnSpPr>
          <p:cNvPr id="6" name="Connector: Curved 5">
            <a:extLst>
              <a:ext uri="{FF2B5EF4-FFF2-40B4-BE49-F238E27FC236}">
                <a16:creationId xmlns:a16="http://schemas.microsoft.com/office/drawing/2014/main" id="{33C2F81D-3FAB-FD9C-52FF-8EA6AC53F114}"/>
              </a:ext>
            </a:extLst>
          </p:cNvPr>
          <p:cNvCxnSpPr>
            <a:cxnSpLocks/>
          </p:cNvCxnSpPr>
          <p:nvPr/>
        </p:nvCxnSpPr>
        <p:spPr>
          <a:xfrm rot="10800000" flipV="1">
            <a:off x="2363373" y="2645337"/>
            <a:ext cx="1396805" cy="252609"/>
          </a:xfrm>
          <a:prstGeom prst="curvedConnector3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795106F-95B3-9994-A305-6DF1F5B1FD96}"/>
                  </a:ext>
                </a:extLst>
              </p:cNvPr>
              <p:cNvSpPr txBox="1"/>
              <p:nvPr/>
            </p:nvSpPr>
            <p:spPr>
              <a:xfrm>
                <a:off x="3760177" y="2420894"/>
                <a:ext cx="8150895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rgbClr val="00B050"/>
                    </a:solidFill>
                  </a:rPr>
                  <a:t>Ex. If we can find an equation describing this curved in XY-plane, the motion can be fully described by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x</m:t>
                    </m:r>
                  </m:oMath>
                </a14:m>
                <a:r>
                  <a:rPr lang="en-US" sz="2800" dirty="0">
                    <a:solidFill>
                      <a:srgbClr val="00B050"/>
                    </a:solidFill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8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8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acc>
                  </m:oMath>
                </a14:m>
                <a:endParaRPr lang="th-TH" sz="2800" u="sng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795106F-95B3-9994-A305-6DF1F5B1FD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0177" y="2420894"/>
                <a:ext cx="8150895" cy="954107"/>
              </a:xfrm>
              <a:prstGeom prst="rect">
                <a:avLst/>
              </a:prstGeom>
              <a:blipFill>
                <a:blip r:embed="rId4"/>
                <a:stretch>
                  <a:fillRect l="-1571" t="-5732" r="-823" b="-12739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0DD314E-C5AA-9354-83F2-8F75312E6540}"/>
              </a:ext>
            </a:extLst>
          </p:cNvPr>
          <p:cNvCxnSpPr/>
          <p:nvPr/>
        </p:nvCxnSpPr>
        <p:spPr>
          <a:xfrm>
            <a:off x="168812" y="3350287"/>
            <a:ext cx="3156665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F3EC729-E65A-114B-24F4-75CF36D859D1}"/>
              </a:ext>
            </a:extLst>
          </p:cNvPr>
          <p:cNvCxnSpPr>
            <a:cxnSpLocks/>
          </p:cNvCxnSpPr>
          <p:nvPr/>
        </p:nvCxnSpPr>
        <p:spPr>
          <a:xfrm flipV="1">
            <a:off x="310460" y="1428987"/>
            <a:ext cx="0" cy="2061979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3E31011-7738-5330-363A-65EC10991D9C}"/>
              </a:ext>
            </a:extLst>
          </p:cNvPr>
          <p:cNvSpPr txBox="1"/>
          <p:nvPr/>
        </p:nvSpPr>
        <p:spPr>
          <a:xfrm>
            <a:off x="3084412" y="3034298"/>
            <a:ext cx="39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endParaRPr lang="th-TH" sz="2000" u="sng" dirty="0">
              <a:solidFill>
                <a:srgbClr val="00B05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A8D4C30-A198-175C-2B80-3DC4D8778E89}"/>
              </a:ext>
            </a:extLst>
          </p:cNvPr>
          <p:cNvSpPr txBox="1"/>
          <p:nvPr/>
        </p:nvSpPr>
        <p:spPr>
          <a:xfrm>
            <a:off x="310460" y="1230228"/>
            <a:ext cx="39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y</a:t>
            </a:r>
            <a:endParaRPr lang="th-TH" sz="2000" u="sng" dirty="0">
              <a:solidFill>
                <a:srgbClr val="00B05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E5BFDE-8D17-6BED-367E-04740AE06288}"/>
              </a:ext>
            </a:extLst>
          </p:cNvPr>
          <p:cNvSpPr txBox="1"/>
          <p:nvPr/>
        </p:nvSpPr>
        <p:spPr>
          <a:xfrm rot="19708592">
            <a:off x="1667133" y="2547958"/>
            <a:ext cx="1222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f(</a:t>
            </a:r>
            <a:r>
              <a:rPr lang="en-US" sz="2000" dirty="0" err="1">
                <a:solidFill>
                  <a:srgbClr val="00B050"/>
                </a:solidFill>
              </a:rPr>
              <a:t>x,y</a:t>
            </a:r>
            <a:r>
              <a:rPr lang="en-US" sz="2000" dirty="0">
                <a:solidFill>
                  <a:srgbClr val="00B050"/>
                </a:solidFill>
              </a:rPr>
              <a:t>)=0</a:t>
            </a:r>
            <a:endParaRPr lang="th-TH" sz="2000" u="sng" dirty="0">
              <a:solidFill>
                <a:srgbClr val="00B050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5C15DCB2-3509-6BF0-9539-E2BA425F449D}"/>
              </a:ext>
            </a:extLst>
          </p:cNvPr>
          <p:cNvSpPr/>
          <p:nvPr/>
        </p:nvSpPr>
        <p:spPr>
          <a:xfrm>
            <a:off x="867507" y="3590250"/>
            <a:ext cx="10822745" cy="232035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F2241A1-74C4-09D0-68BB-A3BF71936CF7}"/>
                  </a:ext>
                </a:extLst>
              </p:cNvPr>
              <p:cNvSpPr txBox="1"/>
              <p:nvPr/>
            </p:nvSpPr>
            <p:spPr>
              <a:xfrm>
                <a:off x="972431" y="3635660"/>
                <a:ext cx="10717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We call least coordinates that can fully describe the motion (ex.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x</m:t>
                    </m:r>
                  </m:oMath>
                </a14:m>
                <a:r>
                  <a:rPr lang="en-US" sz="2800" dirty="0"/>
                  <a:t>) as</a:t>
                </a:r>
                <a:endParaRPr lang="th-TH" sz="2800" u="sng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F2241A1-74C4-09D0-68BB-A3BF71936C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431" y="3635660"/>
                <a:ext cx="10717821" cy="523220"/>
              </a:xfrm>
              <a:prstGeom prst="rect">
                <a:avLst/>
              </a:prstGeom>
              <a:blipFill>
                <a:blip r:embed="rId5"/>
                <a:stretch>
                  <a:fillRect l="-1195" t="-18605" b="-24419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9C698D8-2D28-B9F6-92A0-18F762DE09D6}"/>
                  </a:ext>
                </a:extLst>
              </p:cNvPr>
              <p:cNvSpPr txBox="1"/>
              <p:nvPr/>
            </p:nvSpPr>
            <p:spPr>
              <a:xfrm>
                <a:off x="972430" y="4111166"/>
                <a:ext cx="10717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generalized coordinates (gen. coor.) </a:t>
                </a:r>
                <a:r>
                  <a:rPr lang="en-US" sz="24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denoted by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endParaRPr lang="th-TH" sz="2800" i="1" u="sng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9C698D8-2D28-B9F6-92A0-18F762DE09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430" y="4111166"/>
                <a:ext cx="10717821" cy="523220"/>
              </a:xfrm>
              <a:prstGeom prst="rect">
                <a:avLst/>
              </a:prstGeom>
              <a:blipFill>
                <a:blip r:embed="rId6"/>
                <a:stretch>
                  <a:fillRect t="-16279" b="-34884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48" name="TextBox 2047">
                <a:extLst>
                  <a:ext uri="{FF2B5EF4-FFF2-40B4-BE49-F238E27FC236}">
                    <a16:creationId xmlns:a16="http://schemas.microsoft.com/office/drawing/2014/main" id="{4693608B-4B9D-DB0E-E95D-65BBC75567D2}"/>
                  </a:ext>
                </a:extLst>
              </p:cNvPr>
              <p:cNvSpPr txBox="1"/>
              <p:nvPr/>
            </p:nvSpPr>
            <p:spPr>
              <a:xfrm>
                <a:off x="919968" y="4585260"/>
                <a:ext cx="10717821" cy="7243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and call their time derivative (ex.</a:t>
                </a:r>
                <a14:m>
                  <m:oMath xmlns:m="http://schemas.openxmlformats.org/officeDocument/2006/math">
                    <m:r>
                      <a:rPr lang="en-US" sz="2800" b="0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acc>
                      <m:accPr>
                        <m:chr m:val="̇"/>
                        <m:ctrlPr>
                          <a:rPr lang="en-US" sz="28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8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acc>
                    <m:r>
                      <a:rPr lang="en-US" sz="28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800" b="0" i="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dx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800" b="0" i="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dt</m:t>
                        </m:r>
                      </m:den>
                    </m:f>
                  </m:oMath>
                </a14:m>
                <a:r>
                  <a:rPr lang="en-US" sz="2800" dirty="0"/>
                  <a:t> ) as</a:t>
                </a:r>
                <a:endParaRPr lang="th-TH" sz="2800" u="sng" dirty="0"/>
              </a:p>
            </p:txBody>
          </p:sp>
        </mc:Choice>
        <mc:Fallback xmlns="">
          <p:sp>
            <p:nvSpPr>
              <p:cNvPr id="2048" name="TextBox 2047">
                <a:extLst>
                  <a:ext uri="{FF2B5EF4-FFF2-40B4-BE49-F238E27FC236}">
                    <a16:creationId xmlns:a16="http://schemas.microsoft.com/office/drawing/2014/main" id="{4693608B-4B9D-DB0E-E95D-65BBC75567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968" y="4585260"/>
                <a:ext cx="10717821" cy="724365"/>
              </a:xfrm>
              <a:prstGeom prst="rect">
                <a:avLst/>
              </a:prstGeom>
              <a:blipFill>
                <a:blip r:embed="rId7"/>
                <a:stretch>
                  <a:fillRect l="-1195" b="-10924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49" name="TextBox 2048">
                <a:extLst>
                  <a:ext uri="{FF2B5EF4-FFF2-40B4-BE49-F238E27FC236}">
                    <a16:creationId xmlns:a16="http://schemas.microsoft.com/office/drawing/2014/main" id="{EF422750-3D8F-762B-C62B-0F9A97C27E8B}"/>
                  </a:ext>
                </a:extLst>
              </p:cNvPr>
              <p:cNvSpPr txBox="1"/>
              <p:nvPr/>
            </p:nvSpPr>
            <p:spPr>
              <a:xfrm>
                <a:off x="972429" y="5348507"/>
                <a:ext cx="10717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generalized velocities (gen. vel.) </a:t>
                </a:r>
                <a:r>
                  <a:rPr lang="en-US" sz="24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denoted by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endParaRPr lang="th-TH" sz="2400" u="sng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049" name="TextBox 2048">
                <a:extLst>
                  <a:ext uri="{FF2B5EF4-FFF2-40B4-BE49-F238E27FC236}">
                    <a16:creationId xmlns:a16="http://schemas.microsoft.com/office/drawing/2014/main" id="{EF422750-3D8F-762B-C62B-0F9A97C27E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429" y="5348507"/>
                <a:ext cx="10717821" cy="523220"/>
              </a:xfrm>
              <a:prstGeom prst="rect">
                <a:avLst/>
              </a:prstGeom>
              <a:blipFill>
                <a:blip r:embed="rId8"/>
                <a:stretch>
                  <a:fillRect t="-17442" b="-3372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50" name="Slide Number Placeholder 13">
            <a:extLst>
              <a:ext uri="{FF2B5EF4-FFF2-40B4-BE49-F238E27FC236}">
                <a16:creationId xmlns:a16="http://schemas.microsoft.com/office/drawing/2014/main" id="{710DF2B8-416B-A8F7-1835-64A5B8611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9913" y="6331149"/>
            <a:ext cx="310662" cy="365125"/>
          </a:xfrm>
          <a:custGeom>
            <a:avLst/>
            <a:gdLst>
              <a:gd name="connsiteX0" fmla="*/ 0 w 310662"/>
              <a:gd name="connsiteY0" fmla="*/ 0 h 365125"/>
              <a:gd name="connsiteX1" fmla="*/ 310662 w 310662"/>
              <a:gd name="connsiteY1" fmla="*/ 0 h 365125"/>
              <a:gd name="connsiteX2" fmla="*/ 310662 w 310662"/>
              <a:gd name="connsiteY2" fmla="*/ 365125 h 365125"/>
              <a:gd name="connsiteX3" fmla="*/ 0 w 310662"/>
              <a:gd name="connsiteY3" fmla="*/ 365125 h 365125"/>
              <a:gd name="connsiteX4" fmla="*/ 0 w 31066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62" h="365125" fill="none" extrusionOk="0">
                <a:moveTo>
                  <a:pt x="0" y="0"/>
                </a:moveTo>
                <a:cubicBezTo>
                  <a:pt x="80803" y="-3269"/>
                  <a:pt x="201298" y="-13086"/>
                  <a:pt x="310662" y="0"/>
                </a:cubicBezTo>
                <a:cubicBezTo>
                  <a:pt x="280994" y="81840"/>
                  <a:pt x="313000" y="183209"/>
                  <a:pt x="310662" y="365125"/>
                </a:cubicBezTo>
                <a:cubicBezTo>
                  <a:pt x="168488" y="348572"/>
                  <a:pt x="151750" y="348486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310662" h="365125" stroke="0" extrusionOk="0">
                <a:moveTo>
                  <a:pt x="0" y="0"/>
                </a:moveTo>
                <a:cubicBezTo>
                  <a:pt x="63653" y="-7755"/>
                  <a:pt x="230815" y="-18930"/>
                  <a:pt x="310662" y="0"/>
                </a:cubicBezTo>
                <a:cubicBezTo>
                  <a:pt x="315030" y="38488"/>
                  <a:pt x="331602" y="321862"/>
                  <a:pt x="310662" y="365125"/>
                </a:cubicBezTo>
                <a:cubicBezTo>
                  <a:pt x="245627" y="359759"/>
                  <a:pt x="82415" y="381516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6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2051" name="TextBox 2050">
            <a:extLst>
              <a:ext uri="{FF2B5EF4-FFF2-40B4-BE49-F238E27FC236}">
                <a16:creationId xmlns:a16="http://schemas.microsoft.com/office/drawing/2014/main" id="{4FB86963-8CBA-3AF8-91F2-CC869314EF6F}"/>
              </a:ext>
            </a:extLst>
          </p:cNvPr>
          <p:cNvSpPr txBox="1"/>
          <p:nvPr/>
        </p:nvSpPr>
        <p:spPr>
          <a:xfrm>
            <a:off x="1090931" y="6123093"/>
            <a:ext cx="10023036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# of gen. coor. = 3(# of particles) – # of constraints</a:t>
            </a:r>
            <a:endParaRPr lang="th-TH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0692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3" grpId="0"/>
      <p:bldP spid="25" grpId="0"/>
      <p:bldP spid="26" grpId="0"/>
      <p:bldP spid="27" grpId="0"/>
      <p:bldP spid="29" grpId="0" animBg="1"/>
      <p:bldP spid="30" grpId="0"/>
      <p:bldP spid="31" grpId="0"/>
      <p:bldP spid="2048" grpId="0"/>
      <p:bldP spid="2049" grpId="0"/>
      <p:bldP spid="20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305DEF45-2015-29E0-BB74-D7452BB833A6}"/>
              </a:ext>
            </a:extLst>
          </p:cNvPr>
          <p:cNvSpPr/>
          <p:nvPr/>
        </p:nvSpPr>
        <p:spPr>
          <a:xfrm>
            <a:off x="6691222" y="4460036"/>
            <a:ext cx="2354304" cy="46166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3DE5FEA-6A4F-2F70-09DD-98135F2D9EC9}"/>
              </a:ext>
            </a:extLst>
          </p:cNvPr>
          <p:cNvSpPr/>
          <p:nvPr/>
        </p:nvSpPr>
        <p:spPr>
          <a:xfrm>
            <a:off x="6990862" y="3629038"/>
            <a:ext cx="732301" cy="28647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AB3F7B9-C91A-9194-DC1B-F86C447E4597}"/>
              </a:ext>
            </a:extLst>
          </p:cNvPr>
          <p:cNvSpPr/>
          <p:nvPr/>
        </p:nvSpPr>
        <p:spPr>
          <a:xfrm>
            <a:off x="8603956" y="3197147"/>
            <a:ext cx="1384106" cy="4616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805D115-27C2-DD7C-C440-8CF5B79A3F6A}"/>
              </a:ext>
            </a:extLst>
          </p:cNvPr>
          <p:cNvCxnSpPr/>
          <p:nvPr/>
        </p:nvCxnSpPr>
        <p:spPr>
          <a:xfrm>
            <a:off x="126609" y="2759031"/>
            <a:ext cx="2855741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395B88F-745B-AED4-6A72-CFCA5A7846E7}"/>
              </a:ext>
            </a:extLst>
          </p:cNvPr>
          <p:cNvCxnSpPr>
            <a:cxnSpLocks/>
          </p:cNvCxnSpPr>
          <p:nvPr/>
        </p:nvCxnSpPr>
        <p:spPr>
          <a:xfrm rot="16200000">
            <a:off x="126610" y="2759031"/>
            <a:ext cx="2855741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DC2C75-EA5D-AB46-2BE8-9BBB1B32F3AE}"/>
              </a:ext>
            </a:extLst>
          </p:cNvPr>
          <p:cNvSpPr txBox="1"/>
          <p:nvPr/>
        </p:nvSpPr>
        <p:spPr>
          <a:xfrm>
            <a:off x="827349" y="453349"/>
            <a:ext cx="7776607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2. Lagrangian formulation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050" name="Slide Number Placeholder 13">
            <a:extLst>
              <a:ext uri="{FF2B5EF4-FFF2-40B4-BE49-F238E27FC236}">
                <a16:creationId xmlns:a16="http://schemas.microsoft.com/office/drawing/2014/main" id="{710DF2B8-416B-A8F7-1835-64A5B8611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9913" y="6331149"/>
            <a:ext cx="310662" cy="365125"/>
          </a:xfrm>
          <a:custGeom>
            <a:avLst/>
            <a:gdLst>
              <a:gd name="connsiteX0" fmla="*/ 0 w 310662"/>
              <a:gd name="connsiteY0" fmla="*/ 0 h 365125"/>
              <a:gd name="connsiteX1" fmla="*/ 310662 w 310662"/>
              <a:gd name="connsiteY1" fmla="*/ 0 h 365125"/>
              <a:gd name="connsiteX2" fmla="*/ 310662 w 310662"/>
              <a:gd name="connsiteY2" fmla="*/ 365125 h 365125"/>
              <a:gd name="connsiteX3" fmla="*/ 0 w 310662"/>
              <a:gd name="connsiteY3" fmla="*/ 365125 h 365125"/>
              <a:gd name="connsiteX4" fmla="*/ 0 w 31066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62" h="365125" fill="none" extrusionOk="0">
                <a:moveTo>
                  <a:pt x="0" y="0"/>
                </a:moveTo>
                <a:cubicBezTo>
                  <a:pt x="80803" y="-3269"/>
                  <a:pt x="201298" y="-13086"/>
                  <a:pt x="310662" y="0"/>
                </a:cubicBezTo>
                <a:cubicBezTo>
                  <a:pt x="280994" y="81840"/>
                  <a:pt x="313000" y="183209"/>
                  <a:pt x="310662" y="365125"/>
                </a:cubicBezTo>
                <a:cubicBezTo>
                  <a:pt x="168488" y="348572"/>
                  <a:pt x="151750" y="348486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310662" h="365125" stroke="0" extrusionOk="0">
                <a:moveTo>
                  <a:pt x="0" y="0"/>
                </a:moveTo>
                <a:cubicBezTo>
                  <a:pt x="63653" y="-7755"/>
                  <a:pt x="230815" y="-18930"/>
                  <a:pt x="310662" y="0"/>
                </a:cubicBezTo>
                <a:cubicBezTo>
                  <a:pt x="315030" y="38488"/>
                  <a:pt x="331602" y="321862"/>
                  <a:pt x="310662" y="365125"/>
                </a:cubicBezTo>
                <a:cubicBezTo>
                  <a:pt x="245627" y="359759"/>
                  <a:pt x="82415" y="381516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7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pic>
        <p:nvPicPr>
          <p:cNvPr id="1026" name="Picture 2" descr="Uniform circular motion – TikZ.net">
            <a:extLst>
              <a:ext uri="{FF2B5EF4-FFF2-40B4-BE49-F238E27FC236}">
                <a16:creationId xmlns:a16="http://schemas.microsoft.com/office/drawing/2014/main" id="{59133048-42A8-CDC6-2130-F2D4D436A2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53" y="1469344"/>
            <a:ext cx="2297293" cy="238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52CD79-4D80-110E-487D-27CDCC54B6D5}"/>
              </a:ext>
            </a:extLst>
          </p:cNvPr>
          <p:cNvSpPr txBox="1"/>
          <p:nvPr/>
        </p:nvSpPr>
        <p:spPr>
          <a:xfrm>
            <a:off x="2734036" y="1288993"/>
            <a:ext cx="90444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7550" indent="-717550"/>
            <a:r>
              <a:rPr lang="en-US" sz="2800" u="sng" dirty="0"/>
              <a:t>Note</a:t>
            </a:r>
            <a:r>
              <a:rPr lang="en-US" sz="2800" dirty="0"/>
              <a:t>: gen. coor. don’t need to be x, y, z. </a:t>
            </a:r>
            <a:br>
              <a:rPr lang="en-US" sz="2800" dirty="0"/>
            </a:br>
            <a:r>
              <a:rPr lang="en-US" sz="2800" dirty="0"/>
              <a:t>They can be any quantities fully describing the motion!!</a:t>
            </a:r>
            <a:endParaRPr lang="th-TH" sz="2800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1DE885-6D90-F96E-E7B0-72A9A80F73AC}"/>
              </a:ext>
            </a:extLst>
          </p:cNvPr>
          <p:cNvSpPr txBox="1"/>
          <p:nvPr/>
        </p:nvSpPr>
        <p:spPr>
          <a:xfrm>
            <a:off x="3146637" y="2207675"/>
            <a:ext cx="8473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Ex1. circular motion of one particle on XY plane</a:t>
            </a:r>
            <a:endParaRPr lang="th-TH" sz="2800" u="sng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91BC7E-2C1D-DAF0-5DCE-F96EBD2AAAEF}"/>
              </a:ext>
            </a:extLst>
          </p:cNvPr>
          <p:cNvSpPr txBox="1"/>
          <p:nvPr/>
        </p:nvSpPr>
        <p:spPr>
          <a:xfrm>
            <a:off x="2715837" y="2415142"/>
            <a:ext cx="39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x</a:t>
            </a:r>
            <a:endParaRPr lang="th-TH" sz="2000" u="sng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E8471F0-2BD6-FEDE-4E9C-64DB09400BDD}"/>
              </a:ext>
            </a:extLst>
          </p:cNvPr>
          <p:cNvSpPr txBox="1"/>
          <p:nvPr/>
        </p:nvSpPr>
        <p:spPr>
          <a:xfrm>
            <a:off x="1273415" y="1182619"/>
            <a:ext cx="39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y</a:t>
            </a:r>
            <a:endParaRPr lang="th-TH" sz="2000" u="sng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34978D-9D8F-3282-4347-0C06851154D4}"/>
              </a:ext>
            </a:extLst>
          </p:cNvPr>
          <p:cNvSpPr txBox="1"/>
          <p:nvPr/>
        </p:nvSpPr>
        <p:spPr>
          <a:xfrm>
            <a:off x="3694899" y="2712490"/>
            <a:ext cx="8473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We find 2 constraints for this motion in cartesian coor. sys.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40D59AD-254B-5036-ED95-7043497B2DA1}"/>
                  </a:ext>
                </a:extLst>
              </p:cNvPr>
              <p:cNvSpPr txBox="1"/>
              <p:nvPr/>
            </p:nvSpPr>
            <p:spPr>
              <a:xfrm>
                <a:off x="3984238" y="3197147"/>
                <a:ext cx="756240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66700" indent="-266700"/>
                <a:r>
                  <a:rPr lang="en-US" sz="2400" dirty="0">
                    <a:solidFill>
                      <a:schemeClr val="tx1"/>
                    </a:solidFill>
                  </a:rPr>
                  <a:t>1. There is no motion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z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-axis. Thus,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z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const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or we can set the origin making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z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th-TH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40D59AD-254B-5036-ED95-7043497B2D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4238" y="3197147"/>
                <a:ext cx="7562407" cy="830997"/>
              </a:xfrm>
              <a:prstGeom prst="rect">
                <a:avLst/>
              </a:prstGeom>
              <a:blipFill>
                <a:blip r:embed="rId4"/>
                <a:stretch>
                  <a:fillRect l="-1290" t="-5839" b="-11679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83D933A1-DF95-C0C3-CA7B-B9B58608FCBB}"/>
              </a:ext>
            </a:extLst>
          </p:cNvPr>
          <p:cNvSpPr txBox="1"/>
          <p:nvPr/>
        </p:nvSpPr>
        <p:spPr>
          <a:xfrm>
            <a:off x="3984237" y="4060154"/>
            <a:ext cx="7635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2. Circular motion on XY plane satisfy the circle equation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DAAFD29-AB64-6B4E-E155-7762FED6DDC3}"/>
                  </a:ext>
                </a:extLst>
              </p:cNvPr>
              <p:cNvSpPr txBox="1"/>
              <p:nvPr/>
            </p:nvSpPr>
            <p:spPr>
              <a:xfrm>
                <a:off x="6592464" y="4503737"/>
                <a:ext cx="26781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i="0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2400" u="sng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DAAFD29-AB64-6B4E-E155-7762FED6DD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2464" y="4503737"/>
                <a:ext cx="2678146" cy="461665"/>
              </a:xfrm>
              <a:prstGeom prst="rect">
                <a:avLst/>
              </a:prstGeom>
              <a:blipFill>
                <a:blip r:embed="rId5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52" name="TextBox 2051">
            <a:extLst>
              <a:ext uri="{FF2B5EF4-FFF2-40B4-BE49-F238E27FC236}">
                <a16:creationId xmlns:a16="http://schemas.microsoft.com/office/drawing/2014/main" id="{14597C77-FC87-B99B-B9CD-BE58DE4355BF}"/>
              </a:ext>
            </a:extLst>
          </p:cNvPr>
          <p:cNvSpPr txBox="1"/>
          <p:nvPr/>
        </p:nvSpPr>
        <p:spPr>
          <a:xfrm>
            <a:off x="3718724" y="4983694"/>
            <a:ext cx="8473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Therefore, the numbers of gen. coor. in this case is</a:t>
            </a:r>
            <a:endParaRPr lang="th-TH" sz="2400" u="sng" dirty="0"/>
          </a:p>
        </p:txBody>
      </p:sp>
      <p:sp>
        <p:nvSpPr>
          <p:cNvPr id="2053" name="TextBox 2052">
            <a:extLst>
              <a:ext uri="{FF2B5EF4-FFF2-40B4-BE49-F238E27FC236}">
                <a16:creationId xmlns:a16="http://schemas.microsoft.com/office/drawing/2014/main" id="{3D655C08-47EE-FEB1-9444-8739386D5AB8}"/>
              </a:ext>
            </a:extLst>
          </p:cNvPr>
          <p:cNvSpPr txBox="1"/>
          <p:nvPr/>
        </p:nvSpPr>
        <p:spPr>
          <a:xfrm>
            <a:off x="5743989" y="5443385"/>
            <a:ext cx="4422745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# of gen. coor. = 3(1) – 2 = 1</a:t>
            </a:r>
            <a:endParaRPr lang="th-TH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54" name="TextBox 2053">
                <a:extLst>
                  <a:ext uri="{FF2B5EF4-FFF2-40B4-BE49-F238E27FC236}">
                    <a16:creationId xmlns:a16="http://schemas.microsoft.com/office/drawing/2014/main" id="{65B0131D-E907-3D59-183D-A7E79E7D6512}"/>
                  </a:ext>
                </a:extLst>
              </p:cNvPr>
              <p:cNvSpPr txBox="1"/>
              <p:nvPr/>
            </p:nvSpPr>
            <p:spPr>
              <a:xfrm>
                <a:off x="3720772" y="5985410"/>
                <a:ext cx="7325005" cy="830997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tx1"/>
                    </a:solidFill>
                  </a:rPr>
                  <a:t>The only quantity that can fully describe circular motion in this case (gen. coor.) is the angle theta (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).</a:t>
                </a:r>
                <a:endParaRPr lang="th-TH" sz="2400" u="sng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54" name="TextBox 2053">
                <a:extLst>
                  <a:ext uri="{FF2B5EF4-FFF2-40B4-BE49-F238E27FC236}">
                    <a16:creationId xmlns:a16="http://schemas.microsoft.com/office/drawing/2014/main" id="{65B0131D-E907-3D59-183D-A7E79E7D65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0772" y="5985410"/>
                <a:ext cx="7325005" cy="830997"/>
              </a:xfrm>
              <a:prstGeom prst="rect">
                <a:avLst/>
              </a:prstGeom>
              <a:blipFill>
                <a:blip r:embed="rId6"/>
                <a:stretch>
                  <a:fillRect l="-1248" t="-5882" b="-1250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55" name="TextBox 2054">
                <a:extLst>
                  <a:ext uri="{FF2B5EF4-FFF2-40B4-BE49-F238E27FC236}">
                    <a16:creationId xmlns:a16="http://schemas.microsoft.com/office/drawing/2014/main" id="{C09A7F58-B378-D1E2-CBB7-6CC2660F06E4}"/>
                  </a:ext>
                </a:extLst>
              </p:cNvPr>
              <p:cNvSpPr txBox="1"/>
              <p:nvPr/>
            </p:nvSpPr>
            <p:spPr>
              <a:xfrm>
                <a:off x="320666" y="4383677"/>
                <a:ext cx="2984347" cy="2277547"/>
              </a:xfrm>
              <a:custGeom>
                <a:avLst/>
                <a:gdLst>
                  <a:gd name="connsiteX0" fmla="*/ 0 w 2984347"/>
                  <a:gd name="connsiteY0" fmla="*/ 0 h 2277547"/>
                  <a:gd name="connsiteX1" fmla="*/ 567026 w 2984347"/>
                  <a:gd name="connsiteY1" fmla="*/ 0 h 2277547"/>
                  <a:gd name="connsiteX2" fmla="*/ 1104208 w 2984347"/>
                  <a:gd name="connsiteY2" fmla="*/ 0 h 2277547"/>
                  <a:gd name="connsiteX3" fmla="*/ 1701078 w 2984347"/>
                  <a:gd name="connsiteY3" fmla="*/ 0 h 2277547"/>
                  <a:gd name="connsiteX4" fmla="*/ 2208417 w 2984347"/>
                  <a:gd name="connsiteY4" fmla="*/ 0 h 2277547"/>
                  <a:gd name="connsiteX5" fmla="*/ 2984347 w 2984347"/>
                  <a:gd name="connsiteY5" fmla="*/ 0 h 2277547"/>
                  <a:gd name="connsiteX6" fmla="*/ 2984347 w 2984347"/>
                  <a:gd name="connsiteY6" fmla="*/ 546611 h 2277547"/>
                  <a:gd name="connsiteX7" fmla="*/ 2984347 w 2984347"/>
                  <a:gd name="connsiteY7" fmla="*/ 1115998 h 2277547"/>
                  <a:gd name="connsiteX8" fmla="*/ 2984347 w 2984347"/>
                  <a:gd name="connsiteY8" fmla="*/ 1617058 h 2277547"/>
                  <a:gd name="connsiteX9" fmla="*/ 2984347 w 2984347"/>
                  <a:gd name="connsiteY9" fmla="*/ 2277547 h 2277547"/>
                  <a:gd name="connsiteX10" fmla="*/ 2477008 w 2984347"/>
                  <a:gd name="connsiteY10" fmla="*/ 2277547 h 2277547"/>
                  <a:gd name="connsiteX11" fmla="*/ 1880139 w 2984347"/>
                  <a:gd name="connsiteY11" fmla="*/ 2277547 h 2277547"/>
                  <a:gd name="connsiteX12" fmla="*/ 1283269 w 2984347"/>
                  <a:gd name="connsiteY12" fmla="*/ 2277547 h 2277547"/>
                  <a:gd name="connsiteX13" fmla="*/ 716243 w 2984347"/>
                  <a:gd name="connsiteY13" fmla="*/ 2277547 h 2277547"/>
                  <a:gd name="connsiteX14" fmla="*/ 0 w 2984347"/>
                  <a:gd name="connsiteY14" fmla="*/ 2277547 h 2277547"/>
                  <a:gd name="connsiteX15" fmla="*/ 0 w 2984347"/>
                  <a:gd name="connsiteY15" fmla="*/ 1708160 h 2277547"/>
                  <a:gd name="connsiteX16" fmla="*/ 0 w 2984347"/>
                  <a:gd name="connsiteY16" fmla="*/ 1093223 h 2277547"/>
                  <a:gd name="connsiteX17" fmla="*/ 0 w 2984347"/>
                  <a:gd name="connsiteY17" fmla="*/ 592162 h 2277547"/>
                  <a:gd name="connsiteX18" fmla="*/ 0 w 2984347"/>
                  <a:gd name="connsiteY18" fmla="*/ 0 h 2277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984347" h="2277547" extrusionOk="0">
                    <a:moveTo>
                      <a:pt x="0" y="0"/>
                    </a:moveTo>
                    <a:cubicBezTo>
                      <a:pt x="182120" y="-26384"/>
                      <a:pt x="436513" y="2536"/>
                      <a:pt x="567026" y="0"/>
                    </a:cubicBezTo>
                    <a:cubicBezTo>
                      <a:pt x="697539" y="-2536"/>
                      <a:pt x="911347" y="14668"/>
                      <a:pt x="1104208" y="0"/>
                    </a:cubicBezTo>
                    <a:cubicBezTo>
                      <a:pt x="1297069" y="-14668"/>
                      <a:pt x="1566121" y="-11696"/>
                      <a:pt x="1701078" y="0"/>
                    </a:cubicBezTo>
                    <a:cubicBezTo>
                      <a:pt x="1836035" y="11696"/>
                      <a:pt x="2003893" y="-6558"/>
                      <a:pt x="2208417" y="0"/>
                    </a:cubicBezTo>
                    <a:cubicBezTo>
                      <a:pt x="2412941" y="6558"/>
                      <a:pt x="2786935" y="-26289"/>
                      <a:pt x="2984347" y="0"/>
                    </a:cubicBezTo>
                    <a:cubicBezTo>
                      <a:pt x="3004826" y="142268"/>
                      <a:pt x="2999240" y="307135"/>
                      <a:pt x="2984347" y="546611"/>
                    </a:cubicBezTo>
                    <a:cubicBezTo>
                      <a:pt x="2969454" y="786087"/>
                      <a:pt x="2986712" y="915182"/>
                      <a:pt x="2984347" y="1115998"/>
                    </a:cubicBezTo>
                    <a:cubicBezTo>
                      <a:pt x="2981982" y="1316814"/>
                      <a:pt x="2960007" y="1447246"/>
                      <a:pt x="2984347" y="1617058"/>
                    </a:cubicBezTo>
                    <a:cubicBezTo>
                      <a:pt x="3008687" y="1786870"/>
                      <a:pt x="2984188" y="2009046"/>
                      <a:pt x="2984347" y="2277547"/>
                    </a:cubicBezTo>
                    <a:cubicBezTo>
                      <a:pt x="2870377" y="2262993"/>
                      <a:pt x="2587413" y="2267988"/>
                      <a:pt x="2477008" y="2277547"/>
                    </a:cubicBezTo>
                    <a:cubicBezTo>
                      <a:pt x="2366603" y="2287106"/>
                      <a:pt x="2101627" y="2282959"/>
                      <a:pt x="1880139" y="2277547"/>
                    </a:cubicBezTo>
                    <a:cubicBezTo>
                      <a:pt x="1658651" y="2272135"/>
                      <a:pt x="1509646" y="2303637"/>
                      <a:pt x="1283269" y="2277547"/>
                    </a:cubicBezTo>
                    <a:cubicBezTo>
                      <a:pt x="1056892" y="2251458"/>
                      <a:pt x="875994" y="2287563"/>
                      <a:pt x="716243" y="2277547"/>
                    </a:cubicBezTo>
                    <a:cubicBezTo>
                      <a:pt x="556492" y="2267531"/>
                      <a:pt x="222440" y="2293227"/>
                      <a:pt x="0" y="2277547"/>
                    </a:cubicBezTo>
                    <a:cubicBezTo>
                      <a:pt x="-21368" y="2022009"/>
                      <a:pt x="17422" y="1934580"/>
                      <a:pt x="0" y="1708160"/>
                    </a:cubicBezTo>
                    <a:cubicBezTo>
                      <a:pt x="-17422" y="1481740"/>
                      <a:pt x="15559" y="1322297"/>
                      <a:pt x="0" y="1093223"/>
                    </a:cubicBezTo>
                    <a:cubicBezTo>
                      <a:pt x="-15559" y="864149"/>
                      <a:pt x="-16489" y="755280"/>
                      <a:pt x="0" y="592162"/>
                    </a:cubicBezTo>
                    <a:cubicBezTo>
                      <a:pt x="16489" y="429044"/>
                      <a:pt x="-15979" y="213328"/>
                      <a:pt x="0" y="0"/>
                    </a:cubicBezTo>
                    <a:close/>
                  </a:path>
                </a:pathLst>
              </a:custGeom>
              <a:noFill/>
              <a:ln w="57150">
                <a:solidFill>
                  <a:srgbClr val="FF0000"/>
                </a:solidFill>
                <a:extLst>
                  <a:ext uri="{C807C97D-BFC1-408E-A445-0C87EB9F89A2}">
                    <ask:lineSketchStyleProps xmlns:ask="http://schemas.microsoft.com/office/drawing/2018/sketchyshapes" sd="559668610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600" b="1" dirty="0">
                    <a:solidFill>
                      <a:srgbClr val="FF0000"/>
                    </a:solidFill>
                    <a:latin typeface="Aptos" panose="020B0004020202020204" pitchFamily="34" charset="0"/>
                    <a:ea typeface="STHupo" panose="020B0503020204020204" pitchFamily="2" charset="-122"/>
                  </a:rPr>
                  <a:t>In axial/spherical coor. sys. there are also two constraints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AutoNum type="arabicPeriod"/>
                </a:pPr>
                <a14:m>
                  <m:oMath xmlns:m="http://schemas.openxmlformats.org/officeDocument/2006/math">
                    <m:r>
                      <a:rPr lang="en-US" sz="16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THupo" panose="020B0503020204020204" pitchFamily="2" charset="-122"/>
                      </a:rPr>
                      <m:t>𝐳</m:t>
                    </m:r>
                    <m:r>
                      <a:rPr lang="en-US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THupo" panose="020B0503020204020204" pitchFamily="2" charset="-122"/>
                      </a:rPr>
                      <m:t>=</m:t>
                    </m:r>
                    <m:r>
                      <a:rPr lang="en-US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THupo" panose="020B0503020204020204" pitchFamily="2" charset="-122"/>
                      </a:rPr>
                      <m:t>𝟎</m:t>
                    </m:r>
                  </m:oMath>
                </a14:m>
                <a:r>
                  <a:rPr lang="en-US" sz="1600" b="1" dirty="0">
                    <a:solidFill>
                      <a:srgbClr val="FF0000"/>
                    </a:solidFill>
                    <a:latin typeface="Aptos" panose="020B0004020202020204" pitchFamily="34" charset="0"/>
                    <a:ea typeface="STHupo" panose="020B0503020204020204" pitchFamily="2" charset="-122"/>
                  </a:rPr>
                  <a:t> or 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𝜽</m:t>
                    </m:r>
                    <m:r>
                      <a:rPr lang="en-US" sz="16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THupo" panose="020B0503020204020204" pitchFamily="2" charset="-122"/>
                      </a:rPr>
                      <m:t>=</m:t>
                    </m:r>
                    <m:r>
                      <a:rPr lang="en-US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  <m:r>
                      <a:rPr lang="en-US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</m:oMath>
                </a14:m>
                <a:endParaRPr lang="en-US" sz="1600" b="1" dirty="0">
                  <a:solidFill>
                    <a:srgbClr val="FF0000"/>
                  </a:solidFill>
                  <a:latin typeface="Aptos" panose="020B0004020202020204" pitchFamily="34" charset="0"/>
                  <a:ea typeface="STHupo" panose="020B0503020204020204" pitchFamily="2" charset="-122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AutoNum type="arabicPeriod"/>
                </a:pPr>
                <a14:m>
                  <m:oMath xmlns:m="http://schemas.openxmlformats.org/officeDocument/2006/math">
                    <m:r>
                      <a:rPr lang="en-US" sz="16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𝐫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𝐜𝐨𝐧𝐬𝐭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1600" b="1" dirty="0">
                    <a:solidFill>
                      <a:srgbClr val="FF0000"/>
                    </a:solidFill>
                    <a:latin typeface="Aptos" panose="020B0004020202020204" pitchFamily="34" charset="0"/>
                    <a:ea typeface="STHupo" panose="020B0503020204020204" pitchFamily="2" charset="-122"/>
                  </a:rPr>
                  <a:t>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600" b="1" dirty="0">
                    <a:solidFill>
                      <a:srgbClr val="FF0000"/>
                    </a:solidFill>
                    <a:latin typeface="Aptos" panose="020B0004020202020204" pitchFamily="34" charset="0"/>
                    <a:ea typeface="STHupo" panose="020B0503020204020204" pitchFamily="2" charset="-122"/>
                  </a:rPr>
                  <a:t>making gen. coor. to be </a:t>
                </a:r>
                <a:br>
                  <a:rPr lang="en-US" sz="1600" b="1" dirty="0">
                    <a:solidFill>
                      <a:srgbClr val="FF0000"/>
                    </a:solidFill>
                    <a:latin typeface="Aptos" panose="020B0004020202020204" pitchFamily="34" charset="0"/>
                    <a:ea typeface="STHupo" panose="020B0503020204020204" pitchFamily="2" charset="-122"/>
                  </a:rPr>
                </a:br>
                <a:r>
                  <a:rPr lang="en-US" sz="1600" b="1" dirty="0">
                    <a:solidFill>
                      <a:srgbClr val="FF0000"/>
                    </a:solidFill>
                    <a:latin typeface="Aptos" panose="020B0004020202020204" pitchFamily="34" charset="0"/>
                    <a:ea typeface="STHupo" panose="020B0503020204020204" pitchFamily="2" charset="-122"/>
                  </a:rPr>
                  <a:t>         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𝜽</m:t>
                    </m:r>
                  </m:oMath>
                </a14:m>
                <a:r>
                  <a:rPr lang="en-US" sz="1600" b="1" dirty="0">
                    <a:solidFill>
                      <a:srgbClr val="FF0000"/>
                    </a:solidFill>
                    <a:latin typeface="Aptos" panose="020B0004020202020204" pitchFamily="34" charset="0"/>
                    <a:ea typeface="STHupo" panose="020B0503020204020204" pitchFamily="2" charset="-122"/>
                  </a:rPr>
                  <a:t> in axial coor. sys. </a:t>
                </a:r>
                <a:br>
                  <a:rPr lang="en-US" sz="1600" b="1" dirty="0">
                    <a:solidFill>
                      <a:srgbClr val="FF0000"/>
                    </a:solidFill>
                    <a:latin typeface="Aptos" panose="020B0004020202020204" pitchFamily="34" charset="0"/>
                    <a:ea typeface="STHupo" panose="020B0503020204020204" pitchFamily="2" charset="-122"/>
                  </a:rPr>
                </a:br>
                <a:r>
                  <a:rPr lang="en-US" sz="1600" b="1" dirty="0">
                    <a:solidFill>
                      <a:srgbClr val="FF0000"/>
                    </a:solidFill>
                    <a:latin typeface="Aptos" panose="020B0004020202020204" pitchFamily="34" charset="0"/>
                    <a:ea typeface="STHupo" panose="020B0503020204020204" pitchFamily="2" charset="-122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𝝓</m:t>
                    </m:r>
                  </m:oMath>
                </a14:m>
                <a:r>
                  <a:rPr lang="en-US" sz="1600" b="1" dirty="0">
                    <a:solidFill>
                      <a:srgbClr val="FF0000"/>
                    </a:solidFill>
                    <a:latin typeface="Aptos" panose="020B0004020202020204" pitchFamily="34" charset="0"/>
                    <a:ea typeface="STHupo" panose="020B0503020204020204" pitchFamily="2" charset="-122"/>
                  </a:rPr>
                  <a:t> in axial coor. sys. </a:t>
                </a:r>
                <a:endParaRPr lang="th-TH" sz="1600" b="1" dirty="0">
                  <a:solidFill>
                    <a:srgbClr val="FF0000"/>
                  </a:solidFill>
                  <a:latin typeface="Aptos" panose="020B0004020202020204" pitchFamily="34" charset="0"/>
                  <a:ea typeface="STHupo" panose="020B0503020204020204" pitchFamily="2" charset="-122"/>
                </a:endParaRPr>
              </a:p>
            </p:txBody>
          </p:sp>
        </mc:Choice>
        <mc:Fallback xmlns="">
          <p:sp>
            <p:nvSpPr>
              <p:cNvPr id="2055" name="TextBox 2054">
                <a:extLst>
                  <a:ext uri="{FF2B5EF4-FFF2-40B4-BE49-F238E27FC236}">
                    <a16:creationId xmlns:a16="http://schemas.microsoft.com/office/drawing/2014/main" id="{C09A7F58-B378-D1E2-CBB7-6CC2660F06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666" y="4383677"/>
                <a:ext cx="2984347" cy="227754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57150">
                <a:solidFill>
                  <a:srgbClr val="FF0000"/>
                </a:solidFill>
                <a:extLst>
                  <a:ext uri="{C807C97D-BFC1-408E-A445-0C87EB9F89A2}">
                    <ask:lineSketchStyleProps xmlns:ask="http://schemas.microsoft.com/office/drawing/2018/sketchyshapes" sd="559668610">
                      <a:custGeom>
                        <a:avLst/>
                        <a:gdLst>
                          <a:gd name="connsiteX0" fmla="*/ 0 w 2984347"/>
                          <a:gd name="connsiteY0" fmla="*/ 0 h 2277547"/>
                          <a:gd name="connsiteX1" fmla="*/ 567026 w 2984347"/>
                          <a:gd name="connsiteY1" fmla="*/ 0 h 2277547"/>
                          <a:gd name="connsiteX2" fmla="*/ 1104208 w 2984347"/>
                          <a:gd name="connsiteY2" fmla="*/ 0 h 2277547"/>
                          <a:gd name="connsiteX3" fmla="*/ 1701078 w 2984347"/>
                          <a:gd name="connsiteY3" fmla="*/ 0 h 2277547"/>
                          <a:gd name="connsiteX4" fmla="*/ 2208417 w 2984347"/>
                          <a:gd name="connsiteY4" fmla="*/ 0 h 2277547"/>
                          <a:gd name="connsiteX5" fmla="*/ 2984347 w 2984347"/>
                          <a:gd name="connsiteY5" fmla="*/ 0 h 2277547"/>
                          <a:gd name="connsiteX6" fmla="*/ 2984347 w 2984347"/>
                          <a:gd name="connsiteY6" fmla="*/ 546611 h 2277547"/>
                          <a:gd name="connsiteX7" fmla="*/ 2984347 w 2984347"/>
                          <a:gd name="connsiteY7" fmla="*/ 1115998 h 2277547"/>
                          <a:gd name="connsiteX8" fmla="*/ 2984347 w 2984347"/>
                          <a:gd name="connsiteY8" fmla="*/ 1617058 h 2277547"/>
                          <a:gd name="connsiteX9" fmla="*/ 2984347 w 2984347"/>
                          <a:gd name="connsiteY9" fmla="*/ 2277547 h 2277547"/>
                          <a:gd name="connsiteX10" fmla="*/ 2477008 w 2984347"/>
                          <a:gd name="connsiteY10" fmla="*/ 2277547 h 2277547"/>
                          <a:gd name="connsiteX11" fmla="*/ 1880139 w 2984347"/>
                          <a:gd name="connsiteY11" fmla="*/ 2277547 h 2277547"/>
                          <a:gd name="connsiteX12" fmla="*/ 1283269 w 2984347"/>
                          <a:gd name="connsiteY12" fmla="*/ 2277547 h 2277547"/>
                          <a:gd name="connsiteX13" fmla="*/ 716243 w 2984347"/>
                          <a:gd name="connsiteY13" fmla="*/ 2277547 h 2277547"/>
                          <a:gd name="connsiteX14" fmla="*/ 0 w 2984347"/>
                          <a:gd name="connsiteY14" fmla="*/ 2277547 h 2277547"/>
                          <a:gd name="connsiteX15" fmla="*/ 0 w 2984347"/>
                          <a:gd name="connsiteY15" fmla="*/ 1708160 h 2277547"/>
                          <a:gd name="connsiteX16" fmla="*/ 0 w 2984347"/>
                          <a:gd name="connsiteY16" fmla="*/ 1093223 h 2277547"/>
                          <a:gd name="connsiteX17" fmla="*/ 0 w 2984347"/>
                          <a:gd name="connsiteY17" fmla="*/ 592162 h 2277547"/>
                          <a:gd name="connsiteX18" fmla="*/ 0 w 2984347"/>
                          <a:gd name="connsiteY18" fmla="*/ 0 h 227754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2984347" h="2277547" extrusionOk="0">
                            <a:moveTo>
                              <a:pt x="0" y="0"/>
                            </a:moveTo>
                            <a:cubicBezTo>
                              <a:pt x="182120" y="-26384"/>
                              <a:pt x="436513" y="2536"/>
                              <a:pt x="567026" y="0"/>
                            </a:cubicBezTo>
                            <a:cubicBezTo>
                              <a:pt x="697539" y="-2536"/>
                              <a:pt x="911347" y="14668"/>
                              <a:pt x="1104208" y="0"/>
                            </a:cubicBezTo>
                            <a:cubicBezTo>
                              <a:pt x="1297069" y="-14668"/>
                              <a:pt x="1566121" y="-11696"/>
                              <a:pt x="1701078" y="0"/>
                            </a:cubicBezTo>
                            <a:cubicBezTo>
                              <a:pt x="1836035" y="11696"/>
                              <a:pt x="2003893" y="-6558"/>
                              <a:pt x="2208417" y="0"/>
                            </a:cubicBezTo>
                            <a:cubicBezTo>
                              <a:pt x="2412941" y="6558"/>
                              <a:pt x="2786935" y="-26289"/>
                              <a:pt x="2984347" y="0"/>
                            </a:cubicBezTo>
                            <a:cubicBezTo>
                              <a:pt x="3004826" y="142268"/>
                              <a:pt x="2999240" y="307135"/>
                              <a:pt x="2984347" y="546611"/>
                            </a:cubicBezTo>
                            <a:cubicBezTo>
                              <a:pt x="2969454" y="786087"/>
                              <a:pt x="2986712" y="915182"/>
                              <a:pt x="2984347" y="1115998"/>
                            </a:cubicBezTo>
                            <a:cubicBezTo>
                              <a:pt x="2981982" y="1316814"/>
                              <a:pt x="2960007" y="1447246"/>
                              <a:pt x="2984347" y="1617058"/>
                            </a:cubicBezTo>
                            <a:cubicBezTo>
                              <a:pt x="3008687" y="1786870"/>
                              <a:pt x="2984188" y="2009046"/>
                              <a:pt x="2984347" y="2277547"/>
                            </a:cubicBezTo>
                            <a:cubicBezTo>
                              <a:pt x="2870377" y="2262993"/>
                              <a:pt x="2587413" y="2267988"/>
                              <a:pt x="2477008" y="2277547"/>
                            </a:cubicBezTo>
                            <a:cubicBezTo>
                              <a:pt x="2366603" y="2287106"/>
                              <a:pt x="2101627" y="2282959"/>
                              <a:pt x="1880139" y="2277547"/>
                            </a:cubicBezTo>
                            <a:cubicBezTo>
                              <a:pt x="1658651" y="2272135"/>
                              <a:pt x="1509646" y="2303637"/>
                              <a:pt x="1283269" y="2277547"/>
                            </a:cubicBezTo>
                            <a:cubicBezTo>
                              <a:pt x="1056892" y="2251458"/>
                              <a:pt x="875994" y="2287563"/>
                              <a:pt x="716243" y="2277547"/>
                            </a:cubicBezTo>
                            <a:cubicBezTo>
                              <a:pt x="556492" y="2267531"/>
                              <a:pt x="222440" y="2293227"/>
                              <a:pt x="0" y="2277547"/>
                            </a:cubicBezTo>
                            <a:cubicBezTo>
                              <a:pt x="-21368" y="2022009"/>
                              <a:pt x="17422" y="1934580"/>
                              <a:pt x="0" y="1708160"/>
                            </a:cubicBezTo>
                            <a:cubicBezTo>
                              <a:pt x="-17422" y="1481740"/>
                              <a:pt x="15559" y="1322297"/>
                              <a:pt x="0" y="1093223"/>
                            </a:cubicBezTo>
                            <a:cubicBezTo>
                              <a:pt x="-15559" y="864149"/>
                              <a:pt x="-16489" y="755280"/>
                              <a:pt x="0" y="592162"/>
                            </a:cubicBezTo>
                            <a:cubicBezTo>
                              <a:pt x="16489" y="429044"/>
                              <a:pt x="-15979" y="213328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82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2" grpId="0" animBg="1"/>
      <p:bldP spid="21" grpId="0" animBg="1"/>
      <p:bldP spid="19" grpId="0"/>
      <p:bldP spid="20" grpId="0"/>
      <p:bldP spid="23" grpId="0"/>
      <p:bldP spid="2052" grpId="0"/>
      <p:bldP spid="2053" grpId="0" animBg="1"/>
      <p:bldP spid="2054" grpId="0" animBg="1"/>
      <p:bldP spid="20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DC2C75-EA5D-AB46-2BE8-9BBB1B32F3AE}"/>
              </a:ext>
            </a:extLst>
          </p:cNvPr>
          <p:cNvSpPr txBox="1"/>
          <p:nvPr/>
        </p:nvSpPr>
        <p:spPr>
          <a:xfrm>
            <a:off x="827349" y="453349"/>
            <a:ext cx="7776607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2. Lagrangian formulation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050" name="Slide Number Placeholder 13">
            <a:extLst>
              <a:ext uri="{FF2B5EF4-FFF2-40B4-BE49-F238E27FC236}">
                <a16:creationId xmlns:a16="http://schemas.microsoft.com/office/drawing/2014/main" id="{710DF2B8-416B-A8F7-1835-64A5B8611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9913" y="6331149"/>
            <a:ext cx="310662" cy="365125"/>
          </a:xfrm>
          <a:custGeom>
            <a:avLst/>
            <a:gdLst>
              <a:gd name="connsiteX0" fmla="*/ 0 w 310662"/>
              <a:gd name="connsiteY0" fmla="*/ 0 h 365125"/>
              <a:gd name="connsiteX1" fmla="*/ 310662 w 310662"/>
              <a:gd name="connsiteY1" fmla="*/ 0 h 365125"/>
              <a:gd name="connsiteX2" fmla="*/ 310662 w 310662"/>
              <a:gd name="connsiteY2" fmla="*/ 365125 h 365125"/>
              <a:gd name="connsiteX3" fmla="*/ 0 w 310662"/>
              <a:gd name="connsiteY3" fmla="*/ 365125 h 365125"/>
              <a:gd name="connsiteX4" fmla="*/ 0 w 31066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62" h="365125" fill="none" extrusionOk="0">
                <a:moveTo>
                  <a:pt x="0" y="0"/>
                </a:moveTo>
                <a:cubicBezTo>
                  <a:pt x="80803" y="-3269"/>
                  <a:pt x="201298" y="-13086"/>
                  <a:pt x="310662" y="0"/>
                </a:cubicBezTo>
                <a:cubicBezTo>
                  <a:pt x="280994" y="81840"/>
                  <a:pt x="313000" y="183209"/>
                  <a:pt x="310662" y="365125"/>
                </a:cubicBezTo>
                <a:cubicBezTo>
                  <a:pt x="168488" y="348572"/>
                  <a:pt x="151750" y="348486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310662" h="365125" stroke="0" extrusionOk="0">
                <a:moveTo>
                  <a:pt x="0" y="0"/>
                </a:moveTo>
                <a:cubicBezTo>
                  <a:pt x="63653" y="-7755"/>
                  <a:pt x="230815" y="-18930"/>
                  <a:pt x="310662" y="0"/>
                </a:cubicBezTo>
                <a:cubicBezTo>
                  <a:pt x="315030" y="38488"/>
                  <a:pt x="331602" y="321862"/>
                  <a:pt x="310662" y="365125"/>
                </a:cubicBezTo>
                <a:cubicBezTo>
                  <a:pt x="245627" y="359759"/>
                  <a:pt x="82415" y="381516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8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B367ADF-AA71-0167-B0FB-62F8D7383E36}"/>
              </a:ext>
            </a:extLst>
          </p:cNvPr>
          <p:cNvSpPr/>
          <p:nvPr/>
        </p:nvSpPr>
        <p:spPr>
          <a:xfrm>
            <a:off x="361070" y="1360569"/>
            <a:ext cx="11258843" cy="516683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B82E09-6C02-878D-E75B-C47A362539B0}"/>
              </a:ext>
            </a:extLst>
          </p:cNvPr>
          <p:cNvSpPr txBox="1"/>
          <p:nvPr/>
        </p:nvSpPr>
        <p:spPr>
          <a:xfrm>
            <a:off x="834708" y="1570603"/>
            <a:ext cx="10717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 least action principle</a:t>
            </a:r>
            <a:endParaRPr lang="th-TH" sz="2800" u="sng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0F5F4B-06F7-4684-BE35-525CD28CAE6E}"/>
              </a:ext>
            </a:extLst>
          </p:cNvPr>
          <p:cNvSpPr txBox="1"/>
          <p:nvPr/>
        </p:nvSpPr>
        <p:spPr>
          <a:xfrm>
            <a:off x="827349" y="2093350"/>
            <a:ext cx="1035646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In any physical system, the path an object actually takes minimizes </a:t>
            </a:r>
          </a:p>
          <a:p>
            <a:r>
              <a:rPr lang="en-US" sz="2400" dirty="0"/>
              <a:t>the time integral of the difference between kinetic energy and potential energy.</a:t>
            </a:r>
            <a:endParaRPr lang="th-TH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6590165-246D-0641-E0E9-33DE68F87D46}"/>
                  </a:ext>
                </a:extLst>
              </p:cNvPr>
              <p:cNvSpPr txBox="1"/>
              <p:nvPr/>
            </p:nvSpPr>
            <p:spPr>
              <a:xfrm>
                <a:off x="6541478" y="2922438"/>
                <a:ext cx="3441895" cy="49019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solidFill>
                      <a:srgbClr val="00B050"/>
                    </a:solidFill>
                  </a:rPr>
                  <a:t>Lagrangian: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th-TH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6590165-246D-0641-E0E9-33DE68F87D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1478" y="2922438"/>
                <a:ext cx="3441895" cy="490199"/>
              </a:xfrm>
              <a:prstGeom prst="rect">
                <a:avLst/>
              </a:prstGeom>
              <a:blipFill>
                <a:blip r:embed="rId3"/>
                <a:stretch>
                  <a:fillRect l="-2655" t="-12346" b="-18519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ight Brace 14">
            <a:extLst>
              <a:ext uri="{FF2B5EF4-FFF2-40B4-BE49-F238E27FC236}">
                <a16:creationId xmlns:a16="http://schemas.microsoft.com/office/drawing/2014/main" id="{21558FFB-1B60-DC1D-888C-BE68BA0886BC}"/>
              </a:ext>
            </a:extLst>
          </p:cNvPr>
          <p:cNvSpPr/>
          <p:nvPr/>
        </p:nvSpPr>
        <p:spPr>
          <a:xfrm rot="5400000">
            <a:off x="6976888" y="-741662"/>
            <a:ext cx="221589" cy="7328202"/>
          </a:xfrm>
          <a:prstGeom prst="rightBrace">
            <a:avLst>
              <a:gd name="adj1" fmla="val 28088"/>
              <a:gd name="adj2" fmla="val 41822"/>
            </a:avLst>
          </a:prstGeom>
          <a:ln w="38100">
            <a:solidFill>
              <a:srgbClr val="00B05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40BD77D-614E-1D58-57CA-947C5765AF58}"/>
                  </a:ext>
                </a:extLst>
              </p:cNvPr>
              <p:cNvSpPr txBox="1"/>
              <p:nvPr/>
            </p:nvSpPr>
            <p:spPr>
              <a:xfrm>
                <a:off x="949569" y="3475447"/>
                <a:ext cx="2736166" cy="63293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solidFill>
                      <a:srgbClr val="582592"/>
                    </a:solidFill>
                  </a:rPr>
                  <a:t>Action: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582592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400" i="1" dirty="0" smtClean="0">
                        <a:solidFill>
                          <a:srgbClr val="582592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sz="2400" i="1" dirty="0" smtClean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58259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3"/>
                              </m:rPr>
                              <a:rPr lang="en-US" sz="2400" b="0" i="1" dirty="0" smtClean="0">
                                <a:solidFill>
                                  <a:srgbClr val="582592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brk m:alnAt="23"/>
                              </m:rPr>
                              <a:rPr lang="en-US" sz="2400" b="0" i="1" dirty="0" smtClean="0">
                                <a:solidFill>
                                  <a:srgbClr val="58259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58259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582592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58259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p>
                      <m:e>
                        <m:r>
                          <a:rPr lang="en-US" sz="2400" b="0" i="1" dirty="0" smtClean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2400" b="0" i="1" dirty="0" smtClean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dirty="0" smtClean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</m:oMath>
                </a14:m>
                <a:endParaRPr lang="th-TH" sz="2400" dirty="0">
                  <a:solidFill>
                    <a:srgbClr val="582592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40BD77D-614E-1D58-57CA-947C5765AF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9569" y="3475447"/>
                <a:ext cx="2736166" cy="632930"/>
              </a:xfrm>
              <a:prstGeom prst="rect">
                <a:avLst/>
              </a:prstGeom>
              <a:blipFill>
                <a:blip r:embed="rId4"/>
                <a:stretch>
                  <a:fillRect l="-3563" b="-673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ight Brace 23">
            <a:extLst>
              <a:ext uri="{FF2B5EF4-FFF2-40B4-BE49-F238E27FC236}">
                <a16:creationId xmlns:a16="http://schemas.microsoft.com/office/drawing/2014/main" id="{4B215E2B-E03D-3B28-8C19-C6D3698140E4}"/>
              </a:ext>
            </a:extLst>
          </p:cNvPr>
          <p:cNvSpPr/>
          <p:nvPr/>
        </p:nvSpPr>
        <p:spPr>
          <a:xfrm rot="5400000">
            <a:off x="5600974" y="-1454344"/>
            <a:ext cx="499406" cy="9802215"/>
          </a:xfrm>
          <a:prstGeom prst="rightBrace">
            <a:avLst>
              <a:gd name="adj1" fmla="val 19888"/>
              <a:gd name="adj2" fmla="val 91088"/>
            </a:avLst>
          </a:prstGeom>
          <a:ln w="38100">
            <a:solidFill>
              <a:srgbClr val="582592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>
              <a:solidFill>
                <a:srgbClr val="00B050"/>
              </a:solidFill>
            </a:endParaRPr>
          </a:p>
        </p:txBody>
      </p:sp>
      <p:pic>
        <p:nvPicPr>
          <p:cNvPr id="27" name="Picture 4" descr="Q: What is the most complicated equation? | Ask a Mathematician / Ask a Physicist">
            <a:extLst>
              <a:ext uri="{FF2B5EF4-FFF2-40B4-BE49-F238E27FC236}">
                <a16:creationId xmlns:a16="http://schemas.microsoft.com/office/drawing/2014/main" id="{E536DCDA-18A6-9ADE-88FD-B11CA31D73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52856">
            <a:off x="2438796" y="3694787"/>
            <a:ext cx="4907839" cy="2670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AD560B5-2971-07D7-60D5-E3D5AF698860}"/>
                  </a:ext>
                </a:extLst>
              </p:cNvPr>
              <p:cNvSpPr txBox="1"/>
              <p:nvPr/>
            </p:nvSpPr>
            <p:spPr>
              <a:xfrm>
                <a:off x="2152357" y="5161362"/>
                <a:ext cx="78630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b>
                              <m: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th-TH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AD560B5-2971-07D7-60D5-E3D5AF6988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2357" y="5161362"/>
                <a:ext cx="786308" cy="369332"/>
              </a:xfrm>
              <a:prstGeom prst="rect">
                <a:avLst/>
              </a:prstGeom>
              <a:blipFill>
                <a:blip r:embed="rId6"/>
                <a:stretch>
                  <a:fillRect r="-3101" b="-166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8781851-AEE6-6584-2056-5E66F2AEA84B}"/>
                  </a:ext>
                </a:extLst>
              </p:cNvPr>
              <p:cNvSpPr txBox="1"/>
              <p:nvPr/>
            </p:nvSpPr>
            <p:spPr>
              <a:xfrm>
                <a:off x="7171323" y="4819182"/>
                <a:ext cx="78630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b>
                              <m: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th-TH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8781851-AEE6-6584-2056-5E66F2AEA8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1323" y="4819182"/>
                <a:ext cx="786308" cy="369332"/>
              </a:xfrm>
              <a:prstGeom prst="rect">
                <a:avLst/>
              </a:prstGeom>
              <a:blipFill>
                <a:blip r:embed="rId7"/>
                <a:stretch>
                  <a:fillRect r="-3101" b="-166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48" name="TextBox 2047">
            <a:extLst>
              <a:ext uri="{FF2B5EF4-FFF2-40B4-BE49-F238E27FC236}">
                <a16:creationId xmlns:a16="http://schemas.microsoft.com/office/drawing/2014/main" id="{E206F517-E98E-CCBD-7DE1-DE3A2A8DC848}"/>
              </a:ext>
            </a:extLst>
          </p:cNvPr>
          <p:cNvSpPr txBox="1"/>
          <p:nvPr/>
        </p:nvSpPr>
        <p:spPr>
          <a:xfrm>
            <a:off x="2545511" y="5511324"/>
            <a:ext cx="8755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initial</a:t>
            </a:r>
            <a:endParaRPr lang="th-TH" dirty="0"/>
          </a:p>
        </p:txBody>
      </p:sp>
      <p:sp>
        <p:nvSpPr>
          <p:cNvPr id="2049" name="TextBox 2048">
            <a:extLst>
              <a:ext uri="{FF2B5EF4-FFF2-40B4-BE49-F238E27FC236}">
                <a16:creationId xmlns:a16="http://schemas.microsoft.com/office/drawing/2014/main" id="{BC864286-E8E6-3B71-7BCC-AA80DFB0EE45}"/>
              </a:ext>
            </a:extLst>
          </p:cNvPr>
          <p:cNvSpPr txBox="1"/>
          <p:nvPr/>
        </p:nvSpPr>
        <p:spPr>
          <a:xfrm>
            <a:off x="7167004" y="5057036"/>
            <a:ext cx="8755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final</a:t>
            </a:r>
            <a:endParaRPr lang="th-TH" dirty="0"/>
          </a:p>
        </p:txBody>
      </p:sp>
      <p:sp>
        <p:nvSpPr>
          <p:cNvPr id="2056" name="Speech Bubble: Oval 2055">
            <a:extLst>
              <a:ext uri="{FF2B5EF4-FFF2-40B4-BE49-F238E27FC236}">
                <a16:creationId xmlns:a16="http://schemas.microsoft.com/office/drawing/2014/main" id="{196B112C-93F8-3F2D-9848-BFFA8CF75D5F}"/>
              </a:ext>
            </a:extLst>
          </p:cNvPr>
          <p:cNvSpPr/>
          <p:nvPr/>
        </p:nvSpPr>
        <p:spPr>
          <a:xfrm>
            <a:off x="7402099" y="3685350"/>
            <a:ext cx="1727834" cy="1086776"/>
          </a:xfrm>
          <a:prstGeom prst="wedgeEllipseCallout">
            <a:avLst>
              <a:gd name="adj1" fmla="val -103880"/>
              <a:gd name="adj2" fmla="val 84506"/>
            </a:avLst>
          </a:prstGeom>
          <a:solidFill>
            <a:srgbClr val="FFFFFF">
              <a:alpha val="4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51" name="TextBox 2050">
                <a:extLst>
                  <a:ext uri="{FF2B5EF4-FFF2-40B4-BE49-F238E27FC236}">
                    <a16:creationId xmlns:a16="http://schemas.microsoft.com/office/drawing/2014/main" id="{AC61BB65-9B28-1079-A5CD-3E413E102AF2}"/>
                  </a:ext>
                </a:extLst>
              </p:cNvPr>
              <p:cNvSpPr txBox="1"/>
              <p:nvPr/>
            </p:nvSpPr>
            <p:spPr>
              <a:xfrm>
                <a:off x="7294343" y="3831567"/>
                <a:ext cx="1938997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rgbClr val="FF0000"/>
                    </a:solidFill>
                  </a:rPr>
                  <a:t>actual path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2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)</a:t>
                </a:r>
                <a:endParaRPr lang="th-TH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51" name="TextBox 2050">
                <a:extLst>
                  <a:ext uri="{FF2B5EF4-FFF2-40B4-BE49-F238E27FC236}">
                    <a16:creationId xmlns:a16="http://schemas.microsoft.com/office/drawing/2014/main" id="{AC61BB65-9B28-1079-A5CD-3E413E102A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4343" y="3831567"/>
                <a:ext cx="1938997" cy="830997"/>
              </a:xfrm>
              <a:prstGeom prst="rect">
                <a:avLst/>
              </a:prstGeom>
              <a:blipFill>
                <a:blip r:embed="rId8"/>
                <a:stretch>
                  <a:fillRect t="-5882" b="-1250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57" name="Speech Bubble: Oval 2056">
            <a:extLst>
              <a:ext uri="{FF2B5EF4-FFF2-40B4-BE49-F238E27FC236}">
                <a16:creationId xmlns:a16="http://schemas.microsoft.com/office/drawing/2014/main" id="{98774EBE-4C3A-C5ED-5F48-1AF9B8E7335D}"/>
              </a:ext>
            </a:extLst>
          </p:cNvPr>
          <p:cNvSpPr/>
          <p:nvPr/>
        </p:nvSpPr>
        <p:spPr>
          <a:xfrm>
            <a:off x="8494922" y="4822849"/>
            <a:ext cx="2200590" cy="1086776"/>
          </a:xfrm>
          <a:prstGeom prst="wedgeEllipseCallout">
            <a:avLst>
              <a:gd name="adj1" fmla="val -180593"/>
              <a:gd name="adj2" fmla="val 23667"/>
            </a:avLst>
          </a:prstGeom>
          <a:solidFill>
            <a:srgbClr val="FFFFFF">
              <a:alpha val="4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58" name="TextBox 2057">
                <a:extLst>
                  <a:ext uri="{FF2B5EF4-FFF2-40B4-BE49-F238E27FC236}">
                    <a16:creationId xmlns:a16="http://schemas.microsoft.com/office/drawing/2014/main" id="{78FB204A-58FA-2071-D103-F0772B545F40}"/>
                  </a:ext>
                </a:extLst>
              </p:cNvPr>
              <p:cNvSpPr txBox="1"/>
              <p:nvPr/>
            </p:nvSpPr>
            <p:spPr>
              <a:xfrm>
                <a:off x="8492316" y="4981287"/>
                <a:ext cx="2308346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rgbClr val="7030A0"/>
                    </a:solidFill>
                  </a:rPr>
                  <a:t>imaginary path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b="0" i="1" dirty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2400" b="0" i="1" dirty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400" b="0" i="1" dirty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sz="2400" b="0" i="1" dirty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400" dirty="0">
                    <a:solidFill>
                      <a:srgbClr val="7030A0"/>
                    </a:solidFill>
                  </a:rPr>
                  <a:t>)</a:t>
                </a:r>
                <a:endParaRPr lang="th-TH" sz="24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2058" name="TextBox 2057">
                <a:extLst>
                  <a:ext uri="{FF2B5EF4-FFF2-40B4-BE49-F238E27FC236}">
                    <a16:creationId xmlns:a16="http://schemas.microsoft.com/office/drawing/2014/main" id="{78FB204A-58FA-2071-D103-F0772B545F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2316" y="4981287"/>
                <a:ext cx="2308346" cy="830997"/>
              </a:xfrm>
              <a:prstGeom prst="rect">
                <a:avLst/>
              </a:prstGeom>
              <a:blipFill>
                <a:blip r:embed="rId9"/>
                <a:stretch>
                  <a:fillRect t="-5882" r="-1055" b="-1250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59" name="TextBox 2058">
            <a:extLst>
              <a:ext uri="{FF2B5EF4-FFF2-40B4-BE49-F238E27FC236}">
                <a16:creationId xmlns:a16="http://schemas.microsoft.com/office/drawing/2014/main" id="{1B30A1FF-3FC7-76BA-1AB8-EED81B32A9AB}"/>
              </a:ext>
            </a:extLst>
          </p:cNvPr>
          <p:cNvSpPr txBox="1"/>
          <p:nvPr/>
        </p:nvSpPr>
        <p:spPr>
          <a:xfrm>
            <a:off x="8624640" y="5890008"/>
            <a:ext cx="10292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variation</a:t>
            </a:r>
            <a:endParaRPr lang="th-TH" b="1" dirty="0"/>
          </a:p>
        </p:txBody>
      </p:sp>
      <p:cxnSp>
        <p:nvCxnSpPr>
          <p:cNvPr id="2061" name="Straight Arrow Connector 2060">
            <a:extLst>
              <a:ext uri="{FF2B5EF4-FFF2-40B4-BE49-F238E27FC236}">
                <a16:creationId xmlns:a16="http://schemas.microsoft.com/office/drawing/2014/main" id="{1444DB36-12B8-0D9D-59F3-F6B68AF57C37}"/>
              </a:ext>
            </a:extLst>
          </p:cNvPr>
          <p:cNvCxnSpPr>
            <a:cxnSpLocks/>
          </p:cNvCxnSpPr>
          <p:nvPr/>
        </p:nvCxnSpPr>
        <p:spPr>
          <a:xfrm flipV="1">
            <a:off x="9141479" y="5647889"/>
            <a:ext cx="109565" cy="30490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5" name="Oval 2064">
            <a:extLst>
              <a:ext uri="{FF2B5EF4-FFF2-40B4-BE49-F238E27FC236}">
                <a16:creationId xmlns:a16="http://schemas.microsoft.com/office/drawing/2014/main" id="{5300EC05-E831-616C-49F5-3DF92FCCA922}"/>
              </a:ext>
            </a:extLst>
          </p:cNvPr>
          <p:cNvSpPr/>
          <p:nvPr/>
        </p:nvSpPr>
        <p:spPr>
          <a:xfrm>
            <a:off x="2925519" y="5483595"/>
            <a:ext cx="45719" cy="4571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66" name="Oval 2065">
            <a:extLst>
              <a:ext uri="{FF2B5EF4-FFF2-40B4-BE49-F238E27FC236}">
                <a16:creationId xmlns:a16="http://schemas.microsoft.com/office/drawing/2014/main" id="{DB5F813E-E775-AFCD-1FA3-911491E7C54C}"/>
              </a:ext>
            </a:extLst>
          </p:cNvPr>
          <p:cNvSpPr/>
          <p:nvPr/>
        </p:nvSpPr>
        <p:spPr>
          <a:xfrm>
            <a:off x="7296026" y="5219404"/>
            <a:ext cx="45719" cy="4571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67" name="Arrow: Notched Right 2066">
            <a:extLst>
              <a:ext uri="{FF2B5EF4-FFF2-40B4-BE49-F238E27FC236}">
                <a16:creationId xmlns:a16="http://schemas.microsoft.com/office/drawing/2014/main" id="{09256676-F496-FBBD-B3C5-1AF66E58E191}"/>
              </a:ext>
            </a:extLst>
          </p:cNvPr>
          <p:cNvSpPr/>
          <p:nvPr/>
        </p:nvSpPr>
        <p:spPr>
          <a:xfrm>
            <a:off x="9211385" y="4079706"/>
            <a:ext cx="404520" cy="285426"/>
          </a:xfrm>
          <a:prstGeom prst="notched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68" name="TextBox 2067">
            <a:extLst>
              <a:ext uri="{FF2B5EF4-FFF2-40B4-BE49-F238E27FC236}">
                <a16:creationId xmlns:a16="http://schemas.microsoft.com/office/drawing/2014/main" id="{ADE20F0C-3BFC-E392-CC7C-8034240F536A}"/>
              </a:ext>
            </a:extLst>
          </p:cNvPr>
          <p:cNvSpPr txBox="1"/>
          <p:nvPr/>
        </p:nvSpPr>
        <p:spPr>
          <a:xfrm>
            <a:off x="9454445" y="3913024"/>
            <a:ext cx="17278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Equations of motion</a:t>
            </a:r>
            <a:endParaRPr lang="th-TH" b="1" dirty="0"/>
          </a:p>
        </p:txBody>
      </p:sp>
    </p:spTree>
    <p:extLst>
      <p:ext uri="{BB962C8B-B14F-4D97-AF65-F5344CB8AC3E}">
        <p14:creationId xmlns:p14="http://schemas.microsoft.com/office/powerpoint/2010/main" val="393930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5" grpId="0" animBg="1"/>
      <p:bldP spid="25" grpId="0" animBg="1"/>
      <p:bldP spid="24" grpId="0" animBg="1"/>
      <p:bldP spid="2056" grpId="0" animBg="1"/>
      <p:bldP spid="2051" grpId="0"/>
      <p:bldP spid="2057" grpId="0" animBg="1"/>
      <p:bldP spid="2058" grpId="0"/>
      <p:bldP spid="2059" grpId="0"/>
      <p:bldP spid="2067" grpId="0" animBg="1"/>
      <p:bldP spid="206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DC2C75-EA5D-AB46-2BE8-9BBB1B32F3AE}"/>
              </a:ext>
            </a:extLst>
          </p:cNvPr>
          <p:cNvSpPr txBox="1"/>
          <p:nvPr/>
        </p:nvSpPr>
        <p:spPr>
          <a:xfrm>
            <a:off x="827349" y="453349"/>
            <a:ext cx="7776607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2. Lagrangian formulation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050" name="Slide Number Placeholder 13">
            <a:extLst>
              <a:ext uri="{FF2B5EF4-FFF2-40B4-BE49-F238E27FC236}">
                <a16:creationId xmlns:a16="http://schemas.microsoft.com/office/drawing/2014/main" id="{710DF2B8-416B-A8F7-1835-64A5B8611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9913" y="6331149"/>
            <a:ext cx="310662" cy="365125"/>
          </a:xfrm>
          <a:custGeom>
            <a:avLst/>
            <a:gdLst>
              <a:gd name="connsiteX0" fmla="*/ 0 w 310662"/>
              <a:gd name="connsiteY0" fmla="*/ 0 h 365125"/>
              <a:gd name="connsiteX1" fmla="*/ 310662 w 310662"/>
              <a:gd name="connsiteY1" fmla="*/ 0 h 365125"/>
              <a:gd name="connsiteX2" fmla="*/ 310662 w 310662"/>
              <a:gd name="connsiteY2" fmla="*/ 365125 h 365125"/>
              <a:gd name="connsiteX3" fmla="*/ 0 w 310662"/>
              <a:gd name="connsiteY3" fmla="*/ 365125 h 365125"/>
              <a:gd name="connsiteX4" fmla="*/ 0 w 31066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62" h="365125" fill="none" extrusionOk="0">
                <a:moveTo>
                  <a:pt x="0" y="0"/>
                </a:moveTo>
                <a:cubicBezTo>
                  <a:pt x="80803" y="-3269"/>
                  <a:pt x="201298" y="-13086"/>
                  <a:pt x="310662" y="0"/>
                </a:cubicBezTo>
                <a:cubicBezTo>
                  <a:pt x="280994" y="81840"/>
                  <a:pt x="313000" y="183209"/>
                  <a:pt x="310662" y="365125"/>
                </a:cubicBezTo>
                <a:cubicBezTo>
                  <a:pt x="168488" y="348572"/>
                  <a:pt x="151750" y="348486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310662" h="365125" stroke="0" extrusionOk="0">
                <a:moveTo>
                  <a:pt x="0" y="0"/>
                </a:moveTo>
                <a:cubicBezTo>
                  <a:pt x="63653" y="-7755"/>
                  <a:pt x="230815" y="-18930"/>
                  <a:pt x="310662" y="0"/>
                </a:cubicBezTo>
                <a:cubicBezTo>
                  <a:pt x="315030" y="38488"/>
                  <a:pt x="331602" y="321862"/>
                  <a:pt x="310662" y="365125"/>
                </a:cubicBezTo>
                <a:cubicBezTo>
                  <a:pt x="245627" y="359759"/>
                  <a:pt x="82415" y="381516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9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40BD77D-614E-1D58-57CA-947C5765AF58}"/>
                  </a:ext>
                </a:extLst>
              </p:cNvPr>
              <p:cNvSpPr txBox="1"/>
              <p:nvPr/>
            </p:nvSpPr>
            <p:spPr>
              <a:xfrm>
                <a:off x="4068930" y="2050771"/>
                <a:ext cx="4054140" cy="9617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400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40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r>
                            <a:rPr lang="en-US" sz="24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  <m:d>
                            <m:dPr>
                              <m:ctrlP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d>
                                <m:dPr>
                                  <m:ctrlP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acc>
                                <m:accPr>
                                  <m:chr m:val="̇"/>
                                  <m:ctrlP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r>
                            <a:rPr lang="en-US" sz="24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th-TH" sz="2400" dirty="0">
                  <a:solidFill>
                    <a:srgbClr val="582592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40BD77D-614E-1D58-57CA-947C5765AF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8930" y="2050771"/>
                <a:ext cx="4054140" cy="96173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1AAA90AB-CE5D-09DD-0D36-88A2666FFC7D}"/>
              </a:ext>
            </a:extLst>
          </p:cNvPr>
          <p:cNvSpPr txBox="1"/>
          <p:nvPr/>
        </p:nvSpPr>
        <p:spPr>
          <a:xfrm>
            <a:off x="827349" y="1219774"/>
            <a:ext cx="1035646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The key to obtain equations of motion is we need to write the Lagrangian in terms of gen. coor. and gen. velo., which are functions of time.</a:t>
            </a:r>
            <a:endParaRPr lang="th-TH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28FB8A2-1B65-ACEB-8E1C-8B716861BBD8}"/>
                  </a:ext>
                </a:extLst>
              </p:cNvPr>
              <p:cNvSpPr txBox="1"/>
              <p:nvPr/>
            </p:nvSpPr>
            <p:spPr>
              <a:xfrm>
                <a:off x="827349" y="3038706"/>
                <a:ext cx="1035646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Then do the variation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582592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en-US" sz="2400" b="0" i="1" dirty="0" smtClean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400" b="0" i="1" dirty="0" smtClean="0">
                        <a:solidFill>
                          <a:srgbClr val="582592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b="0" i="1" dirty="0" smtClean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en-US" sz="2400" b="0" i="1" dirty="0" smtClean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sz="2400" b="0" i="1" dirty="0" smtClean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400" b="0" i="1" dirty="0" smtClean="0">
                        <a:solidFill>
                          <a:srgbClr val="58259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dirty="0" smtClean="0">
                        <a:solidFill>
                          <a:srgbClr val="582592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en-US" sz="2400" b="0" i="1" dirty="0" smtClean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400" b="0" i="1" dirty="0" smtClean="0">
                        <a:solidFill>
                          <a:srgbClr val="58259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dirty="0" smtClean="0">
                        <a:solidFill>
                          <a:srgbClr val="5825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sz="2400" b="0" i="1" dirty="0" smtClean="0">
                        <a:solidFill>
                          <a:srgbClr val="5825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r>
                      <a:rPr lang="en-US" sz="2400" b="0" i="1" dirty="0" smtClean="0">
                        <a:solidFill>
                          <a:srgbClr val="5825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400" b="0" i="1" dirty="0" smtClean="0">
                        <a:solidFill>
                          <a:srgbClr val="5825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400" b="0" i="1" dirty="0" smtClean="0">
                        <a:solidFill>
                          <a:srgbClr val="5825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making the action vary as</a:t>
                </a:r>
                <a:endParaRPr lang="th-TH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28FB8A2-1B65-ACEB-8E1C-8B716861BB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349" y="3038706"/>
                <a:ext cx="10356466" cy="461665"/>
              </a:xfrm>
              <a:prstGeom prst="rect">
                <a:avLst/>
              </a:prstGeom>
              <a:blipFill>
                <a:blip r:embed="rId4"/>
                <a:stretch>
                  <a:fillRect l="-942" t="-17105" b="-22368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9F639CB-5B51-0B82-369B-B548E4A652FA}"/>
                  </a:ext>
                </a:extLst>
              </p:cNvPr>
              <p:cNvSpPr txBox="1"/>
              <p:nvPr/>
            </p:nvSpPr>
            <p:spPr>
              <a:xfrm>
                <a:off x="1191501" y="3729585"/>
                <a:ext cx="9387403" cy="9617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2400" b="0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400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40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r>
                            <a:rPr lang="en-US" sz="240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24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  <m:d>
                            <m:dPr>
                              <m:ctrlP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d>
                                <m:dPr>
                                  <m:ctrlP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acc>
                                <m:accPr>
                                  <m:chr m:val="̇"/>
                                  <m:ctrlP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r>
                            <a:rPr lang="en-US" sz="24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  <m:r>
                        <a:rPr lang="en-US" sz="24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4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d>
                            <m:dPr>
                              <m:ctrlP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acc>
                                    <m:accPr>
                                      <m:chr m:val="̇"/>
                                      <m:ctrlPr>
                                        <a:rPr lang="en-US" sz="2400" b="0" i="1" dirty="0" smtClean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b="0" i="1" dirty="0" smtClean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acc>
                                </m:den>
                              </m:f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acc>
                                <m:accPr>
                                  <m:chr m:val="̇"/>
                                  <m:ctrlP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</m:acc>
                            </m:e>
                          </m:d>
                          <m:r>
                            <a:rPr lang="en-US" sz="24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th-TH" sz="2400" dirty="0">
                  <a:solidFill>
                    <a:srgbClr val="582592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9F639CB-5B51-0B82-369B-B548E4A652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1501" y="3729585"/>
                <a:ext cx="9387403" cy="96173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1A3D2CFF-8772-8D1D-58A6-992422016748}"/>
              </a:ext>
            </a:extLst>
          </p:cNvPr>
          <p:cNvSpPr txBox="1"/>
          <p:nvPr/>
        </p:nvSpPr>
        <p:spPr>
          <a:xfrm>
            <a:off x="827349" y="4791345"/>
            <a:ext cx="10792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However, the variation and time derivation are independent from each other so that</a:t>
            </a:r>
            <a:endParaRPr lang="th-TH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49938FC-F8F7-8F45-78D4-0044DA8085A1}"/>
                  </a:ext>
                </a:extLst>
              </p:cNvPr>
              <p:cNvSpPr txBox="1"/>
              <p:nvPr/>
            </p:nvSpPr>
            <p:spPr>
              <a:xfrm>
                <a:off x="8806374" y="5162657"/>
                <a:ext cx="3310007" cy="7838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acc>
                        <m:accPr>
                          <m:chr m:val="̇"/>
                          <m:ctrlPr>
                            <a:rPr lang="en-US" sz="2000" i="1" dirty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 dirty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  <m:r>
                        <a:rPr lang="en-US" sz="2000" b="0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i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en-US" sz="2000" b="0" i="1" dirty="0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0" i="1" dirty="0" smtClean="0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dirty="0" smtClean="0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US" sz="2000" b="0" i="1" dirty="0" smtClean="0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r>
                            <a:rPr lang="en-US" sz="2000" b="0" i="1" dirty="0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e>
                      </m:d>
                      <m:r>
                        <a:rPr lang="en-US" sz="2000" b="0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dirty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dirty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000" i="1" dirty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b="0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000" i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2000" i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en-US" sz="2000" b="0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th-TH" sz="2000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49938FC-F8F7-8F45-78D4-0044DA8085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6374" y="5162657"/>
                <a:ext cx="3310007" cy="78386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1E1FAA70-45FF-5AD2-7363-655B01008E71}"/>
              </a:ext>
            </a:extLst>
          </p:cNvPr>
          <p:cNvSpPr txBox="1"/>
          <p:nvPr/>
        </p:nvSpPr>
        <p:spPr>
          <a:xfrm>
            <a:off x="827349" y="5520632"/>
            <a:ext cx="52865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The variation then takes the form</a:t>
            </a:r>
            <a:endParaRPr lang="th-TH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121EE44-8417-C541-8DEC-A49AB2036824}"/>
                  </a:ext>
                </a:extLst>
              </p:cNvPr>
              <p:cNvSpPr txBox="1"/>
              <p:nvPr/>
            </p:nvSpPr>
            <p:spPr>
              <a:xfrm>
                <a:off x="4068930" y="5751464"/>
                <a:ext cx="4858512" cy="9617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2400" b="0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4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4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d>
                            <m:dPr>
                              <m:ctrlP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acc>
                                    <m:accPr>
                                      <m:chr m:val="̇"/>
                                      <m:ctrlPr>
                                        <a:rPr lang="en-US" sz="2400" b="0" i="1" dirty="0" smtClean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b="0" i="1" dirty="0" smtClean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acc>
                                </m:den>
                              </m:f>
                              <m: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</m:num>
                                <m:den>
                                  <m:r>
                                    <a:rPr lang="en-US" sz="2400" b="0" i="1" dirty="0" smtClean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US" sz="24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</m:d>
                          <m:r>
                            <a:rPr lang="en-US" sz="24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th-TH" sz="2400" dirty="0">
                  <a:solidFill>
                    <a:srgbClr val="582592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121EE44-8417-C541-8DEC-A49AB20368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8930" y="5751464"/>
                <a:ext cx="4858512" cy="96173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74186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6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2729</TotalTime>
  <Words>2727</Words>
  <Application>Microsoft Office PowerPoint</Application>
  <PresentationFormat>Widescreen</PresentationFormat>
  <Paragraphs>395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8" baseType="lpstr">
      <vt:lpstr>Calibri Light</vt:lpstr>
      <vt:lpstr>Calibri</vt:lpstr>
      <vt:lpstr>CMR9</vt:lpstr>
      <vt:lpstr>Arial</vt:lpstr>
      <vt:lpstr>CMTI10</vt:lpstr>
      <vt:lpstr>Aptos</vt:lpstr>
      <vt:lpstr>TH SarabunPSK</vt:lpstr>
      <vt:lpstr>Cambria Math</vt:lpstr>
      <vt:lpstr>Tempus Sans ITC</vt:lpstr>
      <vt:lpstr>Cooper Black</vt:lpstr>
      <vt:lpstr>CMR10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NRCT</dc:creator>
  <cp:lastModifiedBy>Patharadanai Nuchino</cp:lastModifiedBy>
  <cp:revision>146</cp:revision>
  <cp:lastPrinted>2024-04-24T08:34:48Z</cp:lastPrinted>
  <dcterms:created xsi:type="dcterms:W3CDTF">2020-11-03T04:03:41Z</dcterms:created>
  <dcterms:modified xsi:type="dcterms:W3CDTF">2024-05-25T05:18:27Z</dcterms:modified>
</cp:coreProperties>
</file>