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90" r:id="rId3"/>
    <p:sldMasterId id="2147483694" r:id="rId4"/>
    <p:sldMasterId id="2147483709" r:id="rId5"/>
  </p:sldMasterIdLst>
  <p:notesMasterIdLst>
    <p:notesMasterId r:id="rId40"/>
  </p:notesMasterIdLst>
  <p:handoutMasterIdLst>
    <p:handoutMasterId r:id="rId41"/>
  </p:handoutMasterIdLst>
  <p:sldIdLst>
    <p:sldId id="256" r:id="rId6"/>
    <p:sldId id="701" r:id="rId7"/>
    <p:sldId id="700" r:id="rId8"/>
    <p:sldId id="702" r:id="rId9"/>
    <p:sldId id="704" r:id="rId10"/>
    <p:sldId id="705" r:id="rId11"/>
    <p:sldId id="481" r:id="rId12"/>
    <p:sldId id="483" r:id="rId13"/>
    <p:sldId id="484" r:id="rId14"/>
    <p:sldId id="485" r:id="rId15"/>
    <p:sldId id="486" r:id="rId16"/>
    <p:sldId id="487" r:id="rId17"/>
    <p:sldId id="488" r:id="rId18"/>
    <p:sldId id="497" r:id="rId19"/>
    <p:sldId id="499" r:id="rId20"/>
    <p:sldId id="498" r:id="rId21"/>
    <p:sldId id="494" r:id="rId22"/>
    <p:sldId id="493" r:id="rId23"/>
    <p:sldId id="495" r:id="rId24"/>
    <p:sldId id="496" r:id="rId25"/>
    <p:sldId id="489" r:id="rId26"/>
    <p:sldId id="490" r:id="rId27"/>
    <p:sldId id="491" r:id="rId28"/>
    <p:sldId id="492" r:id="rId29"/>
    <p:sldId id="698" r:id="rId30"/>
    <p:sldId id="699" r:id="rId31"/>
    <p:sldId id="335" r:id="rId32"/>
    <p:sldId id="257" r:id="rId33"/>
    <p:sldId id="294" r:id="rId34"/>
    <p:sldId id="356" r:id="rId35"/>
    <p:sldId id="354" r:id="rId36"/>
    <p:sldId id="285" r:id="rId37"/>
    <p:sldId id="291" r:id="rId38"/>
    <p:sldId id="352" r:id="rId3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11F4FF82-CDC6-4109-AF69-8C7508A29A54}">
          <p14:sldIdLst>
            <p14:sldId id="256"/>
            <p14:sldId id="701"/>
            <p14:sldId id="700"/>
            <p14:sldId id="702"/>
            <p14:sldId id="704"/>
            <p14:sldId id="705"/>
            <p14:sldId id="481"/>
            <p14:sldId id="483"/>
            <p14:sldId id="484"/>
            <p14:sldId id="485"/>
            <p14:sldId id="486"/>
            <p14:sldId id="487"/>
            <p14:sldId id="488"/>
            <p14:sldId id="497"/>
            <p14:sldId id="499"/>
            <p14:sldId id="498"/>
            <p14:sldId id="494"/>
            <p14:sldId id="493"/>
            <p14:sldId id="495"/>
            <p14:sldId id="496"/>
            <p14:sldId id="489"/>
            <p14:sldId id="490"/>
            <p14:sldId id="491"/>
            <p14:sldId id="492"/>
            <p14:sldId id="698"/>
            <p14:sldId id="699"/>
            <p14:sldId id="335"/>
            <p14:sldId id="257"/>
            <p14:sldId id="294"/>
            <p14:sldId id="356"/>
            <p14:sldId id="354"/>
            <p14:sldId id="285"/>
            <p14:sldId id="291"/>
            <p14:sldId id="352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radee Srikimkaew" initials="OS" lastIdx="1" clrIdx="0">
    <p:extLst>
      <p:ext uri="{19B8F6BF-5375-455C-9EA6-DF929625EA0E}">
        <p15:presenceInfo xmlns:p15="http://schemas.microsoft.com/office/powerpoint/2012/main" userId="S::M6010317@office365.sut.ac.th::53f7d139-5f02-4b46-8484-602d6c8ec4e0" providerId="AD"/>
      </p:ext>
    </p:extLst>
  </p:cmAuthor>
  <p:cmAuthor id="2" name="Anantachai Lakrathok" initials="AL" lastIdx="1" clrIdx="1">
    <p:extLst>
      <p:ext uri="{19B8F6BF-5375-455C-9EA6-DF929625EA0E}">
        <p15:presenceInfo xmlns:p15="http://schemas.microsoft.com/office/powerpoint/2012/main" userId="Anantachai Lakrathok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7161"/>
    <a:srgbClr val="FFCCFF"/>
    <a:srgbClr val="83CDC7"/>
    <a:srgbClr val="C094B0"/>
    <a:srgbClr val="FFCC99"/>
    <a:srgbClr val="FF9300"/>
    <a:srgbClr val="D2829B"/>
    <a:srgbClr val="0275BC"/>
    <a:srgbClr val="00635E"/>
    <a:srgbClr val="F8D5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753" autoAdjust="0"/>
    <p:restoredTop sz="94652"/>
  </p:normalViewPr>
  <p:slideViewPr>
    <p:cSldViewPr snapToGrid="0">
      <p:cViewPr varScale="1">
        <p:scale>
          <a:sx n="56" d="100"/>
          <a:sy n="56" d="100"/>
        </p:scale>
        <p:origin x="90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252"/>
    </p:cViewPr>
  </p:sorterViewPr>
  <p:notesViewPr>
    <p:cSldViewPr snapToGrid="0">
      <p:cViewPr varScale="1">
        <p:scale>
          <a:sx n="65" d="100"/>
          <a:sy n="65" d="100"/>
        </p:scale>
        <p:origin x="2652" y="5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commentAuthors" Target="commentAuthors.xml"/><Relationship Id="rId7" Type="http://schemas.openxmlformats.org/officeDocument/2006/relationships/slide" Target="slides/slide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notesMaster" Target="notesMasters/notesMaster1.xml"/><Relationship Id="rId45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presProps" Target="presProps.xml"/><Relationship Id="rId8" Type="http://schemas.openxmlformats.org/officeDocument/2006/relationships/slide" Target="slides/slide3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tableStyles" Target="tableStyles.xml"/><Relationship Id="rId20" Type="http://schemas.openxmlformats.org/officeDocument/2006/relationships/slide" Target="slides/slide15.xml"/><Relationship Id="rId41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53B10DD-7E8E-44E8-A073-9BCDB5381B4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8790E7A-569C-49FD-BD47-497735650AD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4BD40A-94CF-4E8A-99A7-C8473D52209E}" type="datetimeFigureOut">
              <a:rPr lang="en-US" smtClean="0"/>
              <a:t>4/20/2024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9E992C0-0347-42E9-B7D6-D1B3F0D70AE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2AF696D-9010-47EC-96C9-66A0AE1659E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156FDE-B658-43D9-BEA7-A076F9044B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57887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B74AB1-4C40-40CC-82AB-AB834931CDAC}" type="datetimeFigureOut">
              <a:rPr lang="en-US" smtClean="0"/>
              <a:t>4/20/2024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CE9F56-0930-4C98-868A-FBAC80DEDF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51338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สไลด์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ตัวแทนหมายเลขสไลด์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E031971-6D02-4E19-8878-15B0AFFBE68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942788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tx2">
            <a:lumMod val="20000"/>
            <a:lumOff val="80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latin typeface="TH SarabunPSK" panose="020B0500040200020003" pitchFamily="34" charset="-34"/>
                <a:cs typeface="TH SarabunPSK" panose="020B0500040200020003" pitchFamily="34" charset="-34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latin typeface="TH SarabunPSK" panose="020B0500040200020003" pitchFamily="34" charset="-34"/>
                <a:cs typeface="TH SarabunPSK" panose="020B0500040200020003" pitchFamily="34" charset="-34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49" y="6356352"/>
            <a:ext cx="3686175" cy="358774"/>
          </a:xfrm>
        </p:spPr>
        <p:txBody>
          <a:bodyPr/>
          <a:lstStyle>
            <a:lvl1pPr>
              <a:defRPr sz="2400">
                <a:solidFill>
                  <a:schemeClr val="tx2"/>
                </a:solidFill>
                <a:latin typeface="TH SarabunPSK" panose="020B0500040200020003" pitchFamily="34" charset="-34"/>
                <a:cs typeface="TH SarabunPSK" panose="020B0500040200020003" pitchFamily="34" charset="-34"/>
              </a:defRPr>
            </a:lvl1pPr>
          </a:lstStyle>
          <a:p>
            <a:fld id="{22A98810-570A-40A4-B410-65C88EA2E2A3}" type="datetime2">
              <a:rPr lang="th-TH" smtClean="0"/>
              <a:t>วันเสาร์ที่ 20 เมษายน พ.ศ. 2567</a:t>
            </a:fld>
            <a:endParaRPr lang="en-US" dirty="0"/>
          </a:p>
        </p:txBody>
      </p:sp>
      <p:sp>
        <p:nvSpPr>
          <p:cNvPr id="22" name="Parallelogram 21">
            <a:extLst>
              <a:ext uri="{FF2B5EF4-FFF2-40B4-BE49-F238E27FC236}">
                <a16:creationId xmlns:a16="http://schemas.microsoft.com/office/drawing/2014/main" id="{57EE54F5-6CCA-49E9-9DEB-E0950EA556D3}"/>
              </a:ext>
            </a:extLst>
          </p:cNvPr>
          <p:cNvSpPr/>
          <p:nvPr userDrawn="1"/>
        </p:nvSpPr>
        <p:spPr>
          <a:xfrm>
            <a:off x="7356421" y="5013325"/>
            <a:ext cx="1444679" cy="1838469"/>
          </a:xfrm>
          <a:prstGeom prst="parallelogram">
            <a:avLst>
              <a:gd name="adj" fmla="val 64465"/>
            </a:avLst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Isosceles Triangle 13">
            <a:extLst>
              <a:ext uri="{FF2B5EF4-FFF2-40B4-BE49-F238E27FC236}">
                <a16:creationId xmlns:a16="http://schemas.microsoft.com/office/drawing/2014/main" id="{28C78ABF-5857-4D13-A492-A85B25EFB1EC}"/>
              </a:ext>
            </a:extLst>
          </p:cNvPr>
          <p:cNvSpPr/>
          <p:nvPr userDrawn="1"/>
        </p:nvSpPr>
        <p:spPr>
          <a:xfrm>
            <a:off x="7797800" y="5176111"/>
            <a:ext cx="1689964" cy="1697769"/>
          </a:xfrm>
          <a:prstGeom prst="triangle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ight Triangle 12">
            <a:extLst>
              <a:ext uri="{FF2B5EF4-FFF2-40B4-BE49-F238E27FC236}">
                <a16:creationId xmlns:a16="http://schemas.microsoft.com/office/drawing/2014/main" id="{60CB4A17-2FF3-43B8-8A4F-E9617945903A}"/>
              </a:ext>
            </a:extLst>
          </p:cNvPr>
          <p:cNvSpPr/>
          <p:nvPr userDrawn="1"/>
        </p:nvSpPr>
        <p:spPr>
          <a:xfrm rot="5400000" flipV="1">
            <a:off x="4351769" y="1589524"/>
            <a:ext cx="6381751" cy="3202711"/>
          </a:xfrm>
          <a:prstGeom prst="rt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Parallelogram 14">
            <a:extLst>
              <a:ext uri="{FF2B5EF4-FFF2-40B4-BE49-F238E27FC236}">
                <a16:creationId xmlns:a16="http://schemas.microsoft.com/office/drawing/2014/main" id="{A865DCCE-063A-4BCD-9F55-F317A737A750}"/>
              </a:ext>
            </a:extLst>
          </p:cNvPr>
          <p:cNvSpPr/>
          <p:nvPr userDrawn="1"/>
        </p:nvSpPr>
        <p:spPr>
          <a:xfrm flipV="1">
            <a:off x="5890487" y="279394"/>
            <a:ext cx="3719266" cy="6578605"/>
          </a:xfrm>
          <a:prstGeom prst="parallelogram">
            <a:avLst>
              <a:gd name="adj" fmla="val 8823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Parallelogram 15">
            <a:extLst>
              <a:ext uri="{FF2B5EF4-FFF2-40B4-BE49-F238E27FC236}">
                <a16:creationId xmlns:a16="http://schemas.microsoft.com/office/drawing/2014/main" id="{83FB0732-A0F5-426A-91F8-A39CCD7E0A5C}"/>
              </a:ext>
            </a:extLst>
          </p:cNvPr>
          <p:cNvSpPr/>
          <p:nvPr userDrawn="1"/>
        </p:nvSpPr>
        <p:spPr>
          <a:xfrm flipV="1">
            <a:off x="7142836" y="2157413"/>
            <a:ext cx="2527981" cy="3976686"/>
          </a:xfrm>
          <a:prstGeom prst="parallelogram">
            <a:avLst>
              <a:gd name="adj" fmla="val 79068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366747"/>
      </p:ext>
    </p:extLst>
  </p:cSld>
  <p:clrMapOvr>
    <a:masterClrMapping/>
  </p:clrMapOvr>
  <p:hf hdr="0" ft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6225"/>
            <a:ext cx="7886700" cy="95408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40700" y="274638"/>
            <a:ext cx="1003300" cy="960757"/>
          </a:xfrm>
          <a:prstGeom prst="rect">
            <a:avLst/>
          </a:prstGeom>
        </p:spPr>
        <p:txBody>
          <a:bodyPr/>
          <a:lstStyle/>
          <a:p>
            <a:fld id="{ADF2A0E3-03FF-4EF4-8D94-CB6484B233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435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40700" y="274638"/>
            <a:ext cx="1003300" cy="960757"/>
          </a:xfrm>
          <a:prstGeom prst="rect">
            <a:avLst/>
          </a:prstGeom>
        </p:spPr>
        <p:txBody>
          <a:bodyPr/>
          <a:lstStyle/>
          <a:p>
            <a:fld id="{ADF2A0E3-03FF-4EF4-8D94-CB6484B233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5432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 + 1 column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5"/>
          <p:cNvSpPr/>
          <p:nvPr/>
        </p:nvSpPr>
        <p:spPr>
          <a:xfrm>
            <a:off x="1271102" y="-100"/>
            <a:ext cx="78729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285750" dist="190500" dir="108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/>
          </a:p>
        </p:txBody>
      </p:sp>
      <p:sp>
        <p:nvSpPr>
          <p:cNvPr id="27" name="Google Shape;27;p5"/>
          <p:cNvSpPr/>
          <p:nvPr/>
        </p:nvSpPr>
        <p:spPr>
          <a:xfrm>
            <a:off x="8750300" y="5808167"/>
            <a:ext cx="393600" cy="524800"/>
          </a:xfrm>
          <a:prstGeom prst="rect">
            <a:avLst/>
          </a:prstGeom>
          <a:solidFill>
            <a:srgbClr val="FFB000"/>
          </a:solidFill>
          <a:ln>
            <a:noFill/>
          </a:ln>
          <a:effectLst>
            <a:outerShdw blurRad="214313" dist="4762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/>
          </a:p>
        </p:txBody>
      </p:sp>
      <p:sp>
        <p:nvSpPr>
          <p:cNvPr id="28" name="Google Shape;28;p5"/>
          <p:cNvSpPr/>
          <p:nvPr/>
        </p:nvSpPr>
        <p:spPr>
          <a:xfrm>
            <a:off x="877502" y="524700"/>
            <a:ext cx="7872900" cy="10756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214313" dist="4762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4800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29" name="Google Shape;29;p5"/>
          <p:cNvSpPr txBox="1">
            <a:spLocks noGrp="1"/>
          </p:cNvSpPr>
          <p:nvPr>
            <p:ph type="title"/>
          </p:nvPr>
        </p:nvSpPr>
        <p:spPr>
          <a:xfrm>
            <a:off x="1182202" y="524633"/>
            <a:ext cx="6739500" cy="107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4800">
                <a:latin typeface="TH SarabunPSK" panose="020B0500040200020003" pitchFamily="34" charset="-34"/>
                <a:cs typeface="TH SarabunPSK" panose="020B0500040200020003" pitchFamily="34" charset="-34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30" name="Google Shape;30;p5"/>
          <p:cNvSpPr txBox="1">
            <a:spLocks noGrp="1"/>
          </p:cNvSpPr>
          <p:nvPr>
            <p:ph type="body" idx="1"/>
          </p:nvPr>
        </p:nvSpPr>
        <p:spPr>
          <a:xfrm>
            <a:off x="1556331" y="1798855"/>
            <a:ext cx="7085700" cy="391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178" lvl="0" indent="-393681">
              <a:spcBef>
                <a:spcPts val="600"/>
              </a:spcBef>
              <a:spcAft>
                <a:spcPts val="0"/>
              </a:spcAft>
              <a:buSzPct val="60000"/>
              <a:buChar char="▪"/>
              <a:defRPr>
                <a:latin typeface="TH SarabunPSK" panose="020B0500040200020003" pitchFamily="34" charset="-34"/>
                <a:cs typeface="TH SarabunPSK" panose="020B0500040200020003" pitchFamily="34" charset="-34"/>
              </a:defRPr>
            </a:lvl1pPr>
            <a:lvl2pPr marL="914354" lvl="1" indent="-393681">
              <a:spcBef>
                <a:spcPts val="0"/>
              </a:spcBef>
              <a:spcAft>
                <a:spcPts val="0"/>
              </a:spcAft>
              <a:buSzPts val="2600"/>
              <a:buChar char="▫"/>
              <a:defRPr/>
            </a:lvl2pPr>
            <a:lvl3pPr marL="1371532" lvl="2" indent="-393681">
              <a:spcBef>
                <a:spcPts val="0"/>
              </a:spcBef>
              <a:spcAft>
                <a:spcPts val="0"/>
              </a:spcAft>
              <a:buSzPts val="2600"/>
              <a:buChar char="▫"/>
              <a:defRPr/>
            </a:lvl3pPr>
            <a:lvl4pPr marL="1828709" lvl="3" indent="-393681">
              <a:spcBef>
                <a:spcPts val="0"/>
              </a:spcBef>
              <a:spcAft>
                <a:spcPts val="0"/>
              </a:spcAft>
              <a:buSzPts val="2600"/>
              <a:buChar char="▫"/>
              <a:defRPr/>
            </a:lvl4pPr>
            <a:lvl5pPr marL="2285886" lvl="4" indent="-393681">
              <a:spcBef>
                <a:spcPts val="0"/>
              </a:spcBef>
              <a:spcAft>
                <a:spcPts val="0"/>
              </a:spcAft>
              <a:buSzPts val="2600"/>
              <a:buChar char="○"/>
              <a:defRPr/>
            </a:lvl5pPr>
            <a:lvl6pPr marL="2743062" lvl="5" indent="-393681">
              <a:spcBef>
                <a:spcPts val="0"/>
              </a:spcBef>
              <a:spcAft>
                <a:spcPts val="0"/>
              </a:spcAft>
              <a:buSzPts val="2600"/>
              <a:buChar char="■"/>
              <a:defRPr/>
            </a:lvl6pPr>
            <a:lvl7pPr marL="3200240" lvl="6" indent="-393681">
              <a:spcBef>
                <a:spcPts val="0"/>
              </a:spcBef>
              <a:spcAft>
                <a:spcPts val="0"/>
              </a:spcAft>
              <a:buSzPts val="2600"/>
              <a:buChar char="●"/>
              <a:defRPr/>
            </a:lvl7pPr>
            <a:lvl8pPr marL="3657418" lvl="7" indent="-393681">
              <a:spcBef>
                <a:spcPts val="0"/>
              </a:spcBef>
              <a:spcAft>
                <a:spcPts val="0"/>
              </a:spcAft>
              <a:buSzPts val="2600"/>
              <a:buChar char="○"/>
              <a:defRPr/>
            </a:lvl8pPr>
            <a:lvl9pPr marL="4114594" lvl="8" indent="-393681">
              <a:spcBef>
                <a:spcPts val="0"/>
              </a:spcBef>
              <a:spcAft>
                <a:spcPts val="0"/>
              </a:spcAft>
              <a:buSzPts val="2600"/>
              <a:buChar char="■"/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1" name="Google Shape;31;p5"/>
          <p:cNvSpPr txBox="1">
            <a:spLocks noGrp="1"/>
          </p:cNvSpPr>
          <p:nvPr>
            <p:ph type="sldNum" idx="12"/>
          </p:nvPr>
        </p:nvSpPr>
        <p:spPr>
          <a:xfrm>
            <a:off x="8750400" y="5808300"/>
            <a:ext cx="393600" cy="524800"/>
          </a:xfrm>
          <a:prstGeom prst="rect">
            <a:avLst/>
          </a:prstGeom>
          <a:solidFill>
            <a:schemeClr val="accent1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sp>
        <p:nvSpPr>
          <p:cNvPr id="32" name="Google Shape;32;p5"/>
          <p:cNvSpPr/>
          <p:nvPr/>
        </p:nvSpPr>
        <p:spPr>
          <a:xfrm>
            <a:off x="7943751" y="524567"/>
            <a:ext cx="806700" cy="1075600"/>
          </a:xfrm>
          <a:prstGeom prst="rect">
            <a:avLst/>
          </a:prstGeom>
          <a:solidFill>
            <a:srgbClr val="FFFFFF">
              <a:alpha val="526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/>
          </a:p>
        </p:txBody>
      </p:sp>
    </p:spTree>
    <p:extLst>
      <p:ext uri="{BB962C8B-B14F-4D97-AF65-F5344CB8AC3E}">
        <p14:creationId xmlns:p14="http://schemas.microsoft.com/office/powerpoint/2010/main" val="32972160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G:\002-KIMS BUSINESS\007-02-Googleslidesppt\02-GSppt-Contents-Kim\20170429\07-\item0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2170883"/>
            <a:ext cx="2527764" cy="3370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18725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64638"/>
            <a:ext cx="9144000" cy="7680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932723"/>
            <a:ext cx="9144000" cy="38404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grpSp>
        <p:nvGrpSpPr>
          <p:cNvPr id="23" name="Group 2">
            <a:extLst>
              <a:ext uri="{FF2B5EF4-FFF2-40B4-BE49-F238E27FC236}">
                <a16:creationId xmlns:a16="http://schemas.microsoft.com/office/drawing/2014/main" id="{75A1F0C8-ADE8-49C0-9621-BADA30C5AA62}"/>
              </a:ext>
            </a:extLst>
          </p:cNvPr>
          <p:cNvGrpSpPr/>
          <p:nvPr userDrawn="1"/>
        </p:nvGrpSpPr>
        <p:grpSpPr>
          <a:xfrm>
            <a:off x="2365" y="6731001"/>
            <a:ext cx="9141635" cy="141244"/>
            <a:chOff x="2267744" y="4865360"/>
            <a:chExt cx="8064896" cy="154663"/>
          </a:xfrm>
        </p:grpSpPr>
        <p:sp>
          <p:nvSpPr>
            <p:cNvPr id="24" name="Rectangle 1">
              <a:extLst>
                <a:ext uri="{FF2B5EF4-FFF2-40B4-BE49-F238E27FC236}">
                  <a16:creationId xmlns:a16="http://schemas.microsoft.com/office/drawing/2014/main" id="{F8E22D68-A56D-46FD-BC42-93B4EAE80021}"/>
                </a:ext>
              </a:extLst>
            </p:cNvPr>
            <p:cNvSpPr/>
            <p:nvPr userDrawn="1"/>
          </p:nvSpPr>
          <p:spPr>
            <a:xfrm>
              <a:off x="2267744" y="4872209"/>
              <a:ext cx="504056" cy="1478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  <p:sp>
          <p:nvSpPr>
            <p:cNvPr id="25" name="Rectangle 6">
              <a:extLst>
                <a:ext uri="{FF2B5EF4-FFF2-40B4-BE49-F238E27FC236}">
                  <a16:creationId xmlns:a16="http://schemas.microsoft.com/office/drawing/2014/main" id="{8D24A598-D874-4C08-BEA7-301F153CADDB}"/>
                </a:ext>
              </a:extLst>
            </p:cNvPr>
            <p:cNvSpPr/>
            <p:nvPr userDrawn="1"/>
          </p:nvSpPr>
          <p:spPr>
            <a:xfrm>
              <a:off x="2771800" y="4872088"/>
              <a:ext cx="504056" cy="1478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26" name="Rectangle 7">
              <a:extLst>
                <a:ext uri="{FF2B5EF4-FFF2-40B4-BE49-F238E27FC236}">
                  <a16:creationId xmlns:a16="http://schemas.microsoft.com/office/drawing/2014/main" id="{53A13DC6-0EDF-4A8E-8E4D-81768F1DF80B}"/>
                </a:ext>
              </a:extLst>
            </p:cNvPr>
            <p:cNvSpPr/>
            <p:nvPr userDrawn="1"/>
          </p:nvSpPr>
          <p:spPr>
            <a:xfrm>
              <a:off x="3275856" y="4870431"/>
              <a:ext cx="504056" cy="14781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27" name="Rectangle 8">
              <a:extLst>
                <a:ext uri="{FF2B5EF4-FFF2-40B4-BE49-F238E27FC236}">
                  <a16:creationId xmlns:a16="http://schemas.microsoft.com/office/drawing/2014/main" id="{F2E441BD-7BE9-4A75-9DB5-735EC46026C2}"/>
                </a:ext>
              </a:extLst>
            </p:cNvPr>
            <p:cNvSpPr/>
            <p:nvPr userDrawn="1"/>
          </p:nvSpPr>
          <p:spPr>
            <a:xfrm>
              <a:off x="3779912" y="4870310"/>
              <a:ext cx="504056" cy="1478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28" name="Rectangle 11">
              <a:extLst>
                <a:ext uri="{FF2B5EF4-FFF2-40B4-BE49-F238E27FC236}">
                  <a16:creationId xmlns:a16="http://schemas.microsoft.com/office/drawing/2014/main" id="{C0BF37B3-A371-4645-A8AB-6294FA0012B1}"/>
                </a:ext>
              </a:extLst>
            </p:cNvPr>
            <p:cNvSpPr/>
            <p:nvPr userDrawn="1"/>
          </p:nvSpPr>
          <p:spPr>
            <a:xfrm>
              <a:off x="4283968" y="4868845"/>
              <a:ext cx="504056" cy="1478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29" name="Rectangle 12">
              <a:extLst>
                <a:ext uri="{FF2B5EF4-FFF2-40B4-BE49-F238E27FC236}">
                  <a16:creationId xmlns:a16="http://schemas.microsoft.com/office/drawing/2014/main" id="{D1F581C4-49C2-4733-8878-B70E3BB3F716}"/>
                </a:ext>
              </a:extLst>
            </p:cNvPr>
            <p:cNvSpPr/>
            <p:nvPr userDrawn="1"/>
          </p:nvSpPr>
          <p:spPr>
            <a:xfrm>
              <a:off x="4788024" y="4868724"/>
              <a:ext cx="504056" cy="1478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30" name="Rectangle 13">
              <a:extLst>
                <a:ext uri="{FF2B5EF4-FFF2-40B4-BE49-F238E27FC236}">
                  <a16:creationId xmlns:a16="http://schemas.microsoft.com/office/drawing/2014/main" id="{0562264D-B2F2-4788-B47F-5919F0A03323}"/>
                </a:ext>
              </a:extLst>
            </p:cNvPr>
            <p:cNvSpPr/>
            <p:nvPr userDrawn="1"/>
          </p:nvSpPr>
          <p:spPr>
            <a:xfrm>
              <a:off x="5292080" y="4867067"/>
              <a:ext cx="504056" cy="14781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31" name="Rectangle 14">
              <a:extLst>
                <a:ext uri="{FF2B5EF4-FFF2-40B4-BE49-F238E27FC236}">
                  <a16:creationId xmlns:a16="http://schemas.microsoft.com/office/drawing/2014/main" id="{1D2413AA-E9C9-4063-A40F-31C3653DDF8F}"/>
                </a:ext>
              </a:extLst>
            </p:cNvPr>
            <p:cNvSpPr/>
            <p:nvPr userDrawn="1"/>
          </p:nvSpPr>
          <p:spPr>
            <a:xfrm>
              <a:off x="5796136" y="4866946"/>
              <a:ext cx="504056" cy="1478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32" name="Rectangle 15">
              <a:extLst>
                <a:ext uri="{FF2B5EF4-FFF2-40B4-BE49-F238E27FC236}">
                  <a16:creationId xmlns:a16="http://schemas.microsoft.com/office/drawing/2014/main" id="{98EE8A88-944E-4EAF-802A-76F8CA0050AD}"/>
                </a:ext>
              </a:extLst>
            </p:cNvPr>
            <p:cNvSpPr/>
            <p:nvPr userDrawn="1"/>
          </p:nvSpPr>
          <p:spPr>
            <a:xfrm>
              <a:off x="6300192" y="4868845"/>
              <a:ext cx="504056" cy="1478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33" name="Rectangle 16">
              <a:extLst>
                <a:ext uri="{FF2B5EF4-FFF2-40B4-BE49-F238E27FC236}">
                  <a16:creationId xmlns:a16="http://schemas.microsoft.com/office/drawing/2014/main" id="{0A2BE1D3-6B9D-4BA7-AAC7-928A6AA44D80}"/>
                </a:ext>
              </a:extLst>
            </p:cNvPr>
            <p:cNvSpPr/>
            <p:nvPr userDrawn="1"/>
          </p:nvSpPr>
          <p:spPr>
            <a:xfrm>
              <a:off x="6804248" y="4868724"/>
              <a:ext cx="504056" cy="1478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34" name="Rectangle 17">
              <a:extLst>
                <a:ext uri="{FF2B5EF4-FFF2-40B4-BE49-F238E27FC236}">
                  <a16:creationId xmlns:a16="http://schemas.microsoft.com/office/drawing/2014/main" id="{576E8FCF-68A2-4B49-93A1-8F3AE723DA83}"/>
                </a:ext>
              </a:extLst>
            </p:cNvPr>
            <p:cNvSpPr/>
            <p:nvPr userDrawn="1"/>
          </p:nvSpPr>
          <p:spPr>
            <a:xfrm>
              <a:off x="7308304" y="4867067"/>
              <a:ext cx="504056" cy="14781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35" name="Rectangle 18">
              <a:extLst>
                <a:ext uri="{FF2B5EF4-FFF2-40B4-BE49-F238E27FC236}">
                  <a16:creationId xmlns:a16="http://schemas.microsoft.com/office/drawing/2014/main" id="{E38FF078-492E-46D5-B6EE-4FF39A801B41}"/>
                </a:ext>
              </a:extLst>
            </p:cNvPr>
            <p:cNvSpPr/>
            <p:nvPr userDrawn="1"/>
          </p:nvSpPr>
          <p:spPr>
            <a:xfrm>
              <a:off x="7812360" y="4866946"/>
              <a:ext cx="504056" cy="1478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36" name="Rectangle 19">
              <a:extLst>
                <a:ext uri="{FF2B5EF4-FFF2-40B4-BE49-F238E27FC236}">
                  <a16:creationId xmlns:a16="http://schemas.microsoft.com/office/drawing/2014/main" id="{CE554615-93B8-4E75-BBD0-67603689B6A1}"/>
                </a:ext>
              </a:extLst>
            </p:cNvPr>
            <p:cNvSpPr/>
            <p:nvPr userDrawn="1"/>
          </p:nvSpPr>
          <p:spPr>
            <a:xfrm>
              <a:off x="8316416" y="4865481"/>
              <a:ext cx="504056" cy="1478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37" name="Rectangle 20">
              <a:extLst>
                <a:ext uri="{FF2B5EF4-FFF2-40B4-BE49-F238E27FC236}">
                  <a16:creationId xmlns:a16="http://schemas.microsoft.com/office/drawing/2014/main" id="{AC36994E-976C-4B08-8784-AAC20FDF60E3}"/>
                </a:ext>
              </a:extLst>
            </p:cNvPr>
            <p:cNvSpPr/>
            <p:nvPr userDrawn="1"/>
          </p:nvSpPr>
          <p:spPr>
            <a:xfrm>
              <a:off x="8820472" y="4865360"/>
              <a:ext cx="504056" cy="1478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38" name="Rectangle 21">
              <a:extLst>
                <a:ext uri="{FF2B5EF4-FFF2-40B4-BE49-F238E27FC236}">
                  <a16:creationId xmlns:a16="http://schemas.microsoft.com/office/drawing/2014/main" id="{7EEBE4CE-D8B6-495B-ACCE-C188E8DF4878}"/>
                </a:ext>
              </a:extLst>
            </p:cNvPr>
            <p:cNvSpPr/>
            <p:nvPr userDrawn="1"/>
          </p:nvSpPr>
          <p:spPr>
            <a:xfrm>
              <a:off x="9324528" y="4871445"/>
              <a:ext cx="504056" cy="14781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39" name="Rectangle 22">
              <a:extLst>
                <a:ext uri="{FF2B5EF4-FFF2-40B4-BE49-F238E27FC236}">
                  <a16:creationId xmlns:a16="http://schemas.microsoft.com/office/drawing/2014/main" id="{FD50BD70-C637-458B-8952-261DED7CC717}"/>
                </a:ext>
              </a:extLst>
            </p:cNvPr>
            <p:cNvSpPr/>
            <p:nvPr userDrawn="1"/>
          </p:nvSpPr>
          <p:spPr>
            <a:xfrm>
              <a:off x="9828584" y="4871324"/>
              <a:ext cx="504056" cy="1478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</p:spTree>
    <p:extLst>
      <p:ext uri="{BB962C8B-B14F-4D97-AF65-F5344CB8AC3E}">
        <p14:creationId xmlns:p14="http://schemas.microsoft.com/office/powerpoint/2010/main" val="725276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64638"/>
            <a:ext cx="9144000" cy="7680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932723"/>
            <a:ext cx="9144000" cy="38404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5137952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 userDrawn="1"/>
        </p:nvSpPr>
        <p:spPr>
          <a:xfrm>
            <a:off x="107504" y="164638"/>
            <a:ext cx="8928992" cy="6528725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60648"/>
            <a:ext cx="9144000" cy="7680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1028733"/>
            <a:ext cx="9144000" cy="38404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22631354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64638"/>
            <a:ext cx="9144000" cy="7680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932723"/>
            <a:ext cx="9144000" cy="38404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2" name="Rectangle 1"/>
          <p:cNvSpPr/>
          <p:nvPr userDrawn="1"/>
        </p:nvSpPr>
        <p:spPr>
          <a:xfrm>
            <a:off x="107504" y="1508787"/>
            <a:ext cx="8928992" cy="5184576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7610102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42176"/>
            <a:ext cx="9144000" cy="7680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1010261"/>
            <a:ext cx="9144000" cy="38404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24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683568" y="1780478"/>
            <a:ext cx="1296144" cy="1348793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noFill/>
          </a:ln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5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683568" y="3370504"/>
            <a:ext cx="1296144" cy="1348793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noFill/>
          </a:ln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6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683568" y="4960529"/>
            <a:ext cx="1296144" cy="1348793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noFill/>
          </a:ln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7" name="Rectangle 26"/>
          <p:cNvSpPr/>
          <p:nvPr userDrawn="1"/>
        </p:nvSpPr>
        <p:spPr>
          <a:xfrm>
            <a:off x="2166261" y="1780476"/>
            <a:ext cx="6977740" cy="1348800"/>
          </a:xfrm>
          <a:prstGeom prst="rect">
            <a:avLst/>
          </a:prstGeom>
          <a:solidFill>
            <a:schemeClr val="accent1">
              <a:lumMod val="40000"/>
              <a:lumOff val="6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  <p:sp>
        <p:nvSpPr>
          <p:cNvPr id="28" name="Rectangle 27"/>
          <p:cNvSpPr/>
          <p:nvPr userDrawn="1"/>
        </p:nvSpPr>
        <p:spPr>
          <a:xfrm>
            <a:off x="2166261" y="3370501"/>
            <a:ext cx="6977740" cy="1348800"/>
          </a:xfrm>
          <a:prstGeom prst="rect">
            <a:avLst/>
          </a:prstGeom>
          <a:solidFill>
            <a:schemeClr val="accent2">
              <a:lumMod val="40000"/>
              <a:lumOff val="6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  <p:sp>
        <p:nvSpPr>
          <p:cNvPr id="29" name="Rectangle 28"/>
          <p:cNvSpPr/>
          <p:nvPr userDrawn="1"/>
        </p:nvSpPr>
        <p:spPr>
          <a:xfrm>
            <a:off x="2166261" y="4960527"/>
            <a:ext cx="6977740" cy="1348800"/>
          </a:xfrm>
          <a:prstGeom prst="rect">
            <a:avLst/>
          </a:prstGeom>
          <a:solidFill>
            <a:schemeClr val="accent3">
              <a:lumMod val="20000"/>
              <a:lumOff val="8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  <p:sp>
        <p:nvSpPr>
          <p:cNvPr id="30" name="Rectangle 29"/>
          <p:cNvSpPr/>
          <p:nvPr userDrawn="1"/>
        </p:nvSpPr>
        <p:spPr>
          <a:xfrm>
            <a:off x="0" y="1780476"/>
            <a:ext cx="511907" cy="1348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  <p:sp>
        <p:nvSpPr>
          <p:cNvPr id="31" name="Rectangle 30"/>
          <p:cNvSpPr/>
          <p:nvPr userDrawn="1"/>
        </p:nvSpPr>
        <p:spPr>
          <a:xfrm>
            <a:off x="0" y="3370501"/>
            <a:ext cx="511907" cy="1348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  <p:sp>
        <p:nvSpPr>
          <p:cNvPr id="32" name="Rectangle 31"/>
          <p:cNvSpPr/>
          <p:nvPr userDrawn="1"/>
        </p:nvSpPr>
        <p:spPr>
          <a:xfrm>
            <a:off x="0" y="4960527"/>
            <a:ext cx="511907" cy="1348800"/>
          </a:xfrm>
          <a:prstGeom prst="rect">
            <a:avLst/>
          </a:prstGeom>
          <a:solidFill>
            <a:schemeClr val="accent3">
              <a:lumMod val="60000"/>
              <a:lumOff val="4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  <p:grpSp>
        <p:nvGrpSpPr>
          <p:cNvPr id="33" name="Group 2">
            <a:extLst>
              <a:ext uri="{FF2B5EF4-FFF2-40B4-BE49-F238E27FC236}">
                <a16:creationId xmlns:a16="http://schemas.microsoft.com/office/drawing/2014/main" id="{6E3CB9E0-2383-4255-9EF1-8268A614EEEE}"/>
              </a:ext>
            </a:extLst>
          </p:cNvPr>
          <p:cNvGrpSpPr/>
          <p:nvPr userDrawn="1"/>
        </p:nvGrpSpPr>
        <p:grpSpPr>
          <a:xfrm>
            <a:off x="2365" y="6731001"/>
            <a:ext cx="9141635" cy="141244"/>
            <a:chOff x="2267744" y="4865360"/>
            <a:chExt cx="8064896" cy="154663"/>
          </a:xfrm>
        </p:grpSpPr>
        <p:sp>
          <p:nvSpPr>
            <p:cNvPr id="34" name="Rectangle 1">
              <a:extLst>
                <a:ext uri="{FF2B5EF4-FFF2-40B4-BE49-F238E27FC236}">
                  <a16:creationId xmlns:a16="http://schemas.microsoft.com/office/drawing/2014/main" id="{4B0CF6BD-3392-4544-A141-29F47B1CE57E}"/>
                </a:ext>
              </a:extLst>
            </p:cNvPr>
            <p:cNvSpPr/>
            <p:nvPr userDrawn="1"/>
          </p:nvSpPr>
          <p:spPr>
            <a:xfrm>
              <a:off x="2267744" y="4872209"/>
              <a:ext cx="504056" cy="1478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  <p:sp>
          <p:nvSpPr>
            <p:cNvPr id="35" name="Rectangle 6">
              <a:extLst>
                <a:ext uri="{FF2B5EF4-FFF2-40B4-BE49-F238E27FC236}">
                  <a16:creationId xmlns:a16="http://schemas.microsoft.com/office/drawing/2014/main" id="{622324D8-4779-4A27-9B32-A15B60CA1E3F}"/>
                </a:ext>
              </a:extLst>
            </p:cNvPr>
            <p:cNvSpPr/>
            <p:nvPr userDrawn="1"/>
          </p:nvSpPr>
          <p:spPr>
            <a:xfrm>
              <a:off x="2771800" y="4872088"/>
              <a:ext cx="504056" cy="1478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36" name="Rectangle 7">
              <a:extLst>
                <a:ext uri="{FF2B5EF4-FFF2-40B4-BE49-F238E27FC236}">
                  <a16:creationId xmlns:a16="http://schemas.microsoft.com/office/drawing/2014/main" id="{70D2B963-189F-4326-8718-BF324BCA16CC}"/>
                </a:ext>
              </a:extLst>
            </p:cNvPr>
            <p:cNvSpPr/>
            <p:nvPr userDrawn="1"/>
          </p:nvSpPr>
          <p:spPr>
            <a:xfrm>
              <a:off x="3275856" y="4870431"/>
              <a:ext cx="504056" cy="14781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37" name="Rectangle 8">
              <a:extLst>
                <a:ext uri="{FF2B5EF4-FFF2-40B4-BE49-F238E27FC236}">
                  <a16:creationId xmlns:a16="http://schemas.microsoft.com/office/drawing/2014/main" id="{7759F427-4CFF-402D-BAC9-E6272942E259}"/>
                </a:ext>
              </a:extLst>
            </p:cNvPr>
            <p:cNvSpPr/>
            <p:nvPr userDrawn="1"/>
          </p:nvSpPr>
          <p:spPr>
            <a:xfrm>
              <a:off x="3779912" y="4870310"/>
              <a:ext cx="504056" cy="1478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38" name="Rectangle 11">
              <a:extLst>
                <a:ext uri="{FF2B5EF4-FFF2-40B4-BE49-F238E27FC236}">
                  <a16:creationId xmlns:a16="http://schemas.microsoft.com/office/drawing/2014/main" id="{21B2D139-E4A6-4AA1-9E91-EB0C320C9588}"/>
                </a:ext>
              </a:extLst>
            </p:cNvPr>
            <p:cNvSpPr/>
            <p:nvPr userDrawn="1"/>
          </p:nvSpPr>
          <p:spPr>
            <a:xfrm>
              <a:off x="4283968" y="4868845"/>
              <a:ext cx="504056" cy="1478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39" name="Rectangle 12">
              <a:extLst>
                <a:ext uri="{FF2B5EF4-FFF2-40B4-BE49-F238E27FC236}">
                  <a16:creationId xmlns:a16="http://schemas.microsoft.com/office/drawing/2014/main" id="{E22D69FE-AEE2-458A-BB65-4421D40B3C1E}"/>
                </a:ext>
              </a:extLst>
            </p:cNvPr>
            <p:cNvSpPr/>
            <p:nvPr userDrawn="1"/>
          </p:nvSpPr>
          <p:spPr>
            <a:xfrm>
              <a:off x="4788024" y="4868724"/>
              <a:ext cx="504056" cy="1478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0" name="Rectangle 13">
              <a:extLst>
                <a:ext uri="{FF2B5EF4-FFF2-40B4-BE49-F238E27FC236}">
                  <a16:creationId xmlns:a16="http://schemas.microsoft.com/office/drawing/2014/main" id="{3E9B7D25-0B74-47AD-A341-CC17CE7D3CF2}"/>
                </a:ext>
              </a:extLst>
            </p:cNvPr>
            <p:cNvSpPr/>
            <p:nvPr userDrawn="1"/>
          </p:nvSpPr>
          <p:spPr>
            <a:xfrm>
              <a:off x="5292080" y="4867067"/>
              <a:ext cx="504056" cy="14781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1" name="Rectangle 14">
              <a:extLst>
                <a:ext uri="{FF2B5EF4-FFF2-40B4-BE49-F238E27FC236}">
                  <a16:creationId xmlns:a16="http://schemas.microsoft.com/office/drawing/2014/main" id="{18243A91-A937-4727-AA0C-64F7155E171A}"/>
                </a:ext>
              </a:extLst>
            </p:cNvPr>
            <p:cNvSpPr/>
            <p:nvPr userDrawn="1"/>
          </p:nvSpPr>
          <p:spPr>
            <a:xfrm>
              <a:off x="5796136" y="4866946"/>
              <a:ext cx="504056" cy="1478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2" name="Rectangle 15">
              <a:extLst>
                <a:ext uri="{FF2B5EF4-FFF2-40B4-BE49-F238E27FC236}">
                  <a16:creationId xmlns:a16="http://schemas.microsoft.com/office/drawing/2014/main" id="{DB98DEF8-FADC-4903-9196-0628B7FF4D70}"/>
                </a:ext>
              </a:extLst>
            </p:cNvPr>
            <p:cNvSpPr/>
            <p:nvPr userDrawn="1"/>
          </p:nvSpPr>
          <p:spPr>
            <a:xfrm>
              <a:off x="6300192" y="4868845"/>
              <a:ext cx="504056" cy="1478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3" name="Rectangle 16">
              <a:extLst>
                <a:ext uri="{FF2B5EF4-FFF2-40B4-BE49-F238E27FC236}">
                  <a16:creationId xmlns:a16="http://schemas.microsoft.com/office/drawing/2014/main" id="{476076CE-F29A-4765-BAB5-55EF8812AA28}"/>
                </a:ext>
              </a:extLst>
            </p:cNvPr>
            <p:cNvSpPr/>
            <p:nvPr userDrawn="1"/>
          </p:nvSpPr>
          <p:spPr>
            <a:xfrm>
              <a:off x="6804248" y="4868724"/>
              <a:ext cx="504056" cy="1478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4" name="Rectangle 17">
              <a:extLst>
                <a:ext uri="{FF2B5EF4-FFF2-40B4-BE49-F238E27FC236}">
                  <a16:creationId xmlns:a16="http://schemas.microsoft.com/office/drawing/2014/main" id="{7564AFBA-D0EF-48DA-A6B6-20BBAB6A51EF}"/>
                </a:ext>
              </a:extLst>
            </p:cNvPr>
            <p:cNvSpPr/>
            <p:nvPr userDrawn="1"/>
          </p:nvSpPr>
          <p:spPr>
            <a:xfrm>
              <a:off x="7308304" y="4867067"/>
              <a:ext cx="504056" cy="14781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5" name="Rectangle 18">
              <a:extLst>
                <a:ext uri="{FF2B5EF4-FFF2-40B4-BE49-F238E27FC236}">
                  <a16:creationId xmlns:a16="http://schemas.microsoft.com/office/drawing/2014/main" id="{95C98BE3-6F7D-4D6D-A2E6-A7DCB674C51A}"/>
                </a:ext>
              </a:extLst>
            </p:cNvPr>
            <p:cNvSpPr/>
            <p:nvPr userDrawn="1"/>
          </p:nvSpPr>
          <p:spPr>
            <a:xfrm>
              <a:off x="7812360" y="4866946"/>
              <a:ext cx="504056" cy="1478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6" name="Rectangle 19">
              <a:extLst>
                <a:ext uri="{FF2B5EF4-FFF2-40B4-BE49-F238E27FC236}">
                  <a16:creationId xmlns:a16="http://schemas.microsoft.com/office/drawing/2014/main" id="{9654DC83-FBA6-4C1B-8A2E-CCDCC688FEE7}"/>
                </a:ext>
              </a:extLst>
            </p:cNvPr>
            <p:cNvSpPr/>
            <p:nvPr userDrawn="1"/>
          </p:nvSpPr>
          <p:spPr>
            <a:xfrm>
              <a:off x="8316416" y="4865481"/>
              <a:ext cx="504056" cy="1478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7" name="Rectangle 20">
              <a:extLst>
                <a:ext uri="{FF2B5EF4-FFF2-40B4-BE49-F238E27FC236}">
                  <a16:creationId xmlns:a16="http://schemas.microsoft.com/office/drawing/2014/main" id="{09B23FBB-894F-4244-A484-4FA3442C3C2D}"/>
                </a:ext>
              </a:extLst>
            </p:cNvPr>
            <p:cNvSpPr/>
            <p:nvPr userDrawn="1"/>
          </p:nvSpPr>
          <p:spPr>
            <a:xfrm>
              <a:off x="8820472" y="4865360"/>
              <a:ext cx="504056" cy="1478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8" name="Rectangle 21">
              <a:extLst>
                <a:ext uri="{FF2B5EF4-FFF2-40B4-BE49-F238E27FC236}">
                  <a16:creationId xmlns:a16="http://schemas.microsoft.com/office/drawing/2014/main" id="{04F25DA4-74DC-4F1B-9ACF-4FA301DEEDD5}"/>
                </a:ext>
              </a:extLst>
            </p:cNvPr>
            <p:cNvSpPr/>
            <p:nvPr userDrawn="1"/>
          </p:nvSpPr>
          <p:spPr>
            <a:xfrm>
              <a:off x="9324528" y="4871445"/>
              <a:ext cx="504056" cy="14781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9" name="Rectangle 22">
              <a:extLst>
                <a:ext uri="{FF2B5EF4-FFF2-40B4-BE49-F238E27FC236}">
                  <a16:creationId xmlns:a16="http://schemas.microsoft.com/office/drawing/2014/main" id="{47C35BF7-5E1C-4341-8835-40B8D75CE509}"/>
                </a:ext>
              </a:extLst>
            </p:cNvPr>
            <p:cNvSpPr/>
            <p:nvPr userDrawn="1"/>
          </p:nvSpPr>
          <p:spPr>
            <a:xfrm>
              <a:off x="9828584" y="4871324"/>
              <a:ext cx="504056" cy="1478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</p:spTree>
    <p:extLst>
      <p:ext uri="{BB962C8B-B14F-4D97-AF65-F5344CB8AC3E}">
        <p14:creationId xmlns:p14="http://schemas.microsoft.com/office/powerpoint/2010/main" val="235365558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entagon 6"/>
          <p:cNvSpPr/>
          <p:nvPr userDrawn="1"/>
        </p:nvSpPr>
        <p:spPr>
          <a:xfrm>
            <a:off x="3563888" y="1945836"/>
            <a:ext cx="3312127" cy="480000"/>
          </a:xfrm>
          <a:prstGeom prst="homePlate">
            <a:avLst>
              <a:gd name="adj" fmla="val 58282"/>
            </a:avLst>
          </a:prstGeom>
          <a:solidFill>
            <a:schemeClr val="accent4">
              <a:lumMod val="60000"/>
              <a:lumOff val="4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  <p:sp>
        <p:nvSpPr>
          <p:cNvPr id="8" name="Pentagon 7"/>
          <p:cNvSpPr/>
          <p:nvPr userDrawn="1"/>
        </p:nvSpPr>
        <p:spPr>
          <a:xfrm>
            <a:off x="3563888" y="2618055"/>
            <a:ext cx="3672128" cy="480000"/>
          </a:xfrm>
          <a:prstGeom prst="homePlate">
            <a:avLst>
              <a:gd name="adj" fmla="val 58282"/>
            </a:avLst>
          </a:prstGeom>
          <a:solidFill>
            <a:schemeClr val="accent3">
              <a:lumMod val="60000"/>
              <a:lumOff val="4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  <p:sp>
        <p:nvSpPr>
          <p:cNvPr id="9" name="Pentagon 8"/>
          <p:cNvSpPr/>
          <p:nvPr userDrawn="1"/>
        </p:nvSpPr>
        <p:spPr>
          <a:xfrm>
            <a:off x="3563888" y="3290273"/>
            <a:ext cx="4032128" cy="480000"/>
          </a:xfrm>
          <a:prstGeom prst="homePlate">
            <a:avLst>
              <a:gd name="adj" fmla="val 58282"/>
            </a:avLst>
          </a:prstGeom>
          <a:solidFill>
            <a:schemeClr val="accent2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  <p:sp>
        <p:nvSpPr>
          <p:cNvPr id="12" name="Pentagon 11"/>
          <p:cNvSpPr/>
          <p:nvPr userDrawn="1"/>
        </p:nvSpPr>
        <p:spPr>
          <a:xfrm>
            <a:off x="3563888" y="3930077"/>
            <a:ext cx="4392128" cy="480000"/>
          </a:xfrm>
          <a:prstGeom prst="homePlate">
            <a:avLst>
              <a:gd name="adj" fmla="val 58282"/>
            </a:avLst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42176"/>
            <a:ext cx="9144000" cy="7680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1010261"/>
            <a:ext cx="9144000" cy="38404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5" name="Picture 2" descr="D:\Fullppt\005-PNG이미지\노트북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552" y="1520940"/>
            <a:ext cx="5218080" cy="3538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021007" y="1977692"/>
            <a:ext cx="2501783" cy="246598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grpSp>
        <p:nvGrpSpPr>
          <p:cNvPr id="30" name="Group 2">
            <a:extLst>
              <a:ext uri="{FF2B5EF4-FFF2-40B4-BE49-F238E27FC236}">
                <a16:creationId xmlns:a16="http://schemas.microsoft.com/office/drawing/2014/main" id="{C13A72D2-F464-40AB-BCA5-8F0F28F9501E}"/>
              </a:ext>
            </a:extLst>
          </p:cNvPr>
          <p:cNvGrpSpPr/>
          <p:nvPr userDrawn="1"/>
        </p:nvGrpSpPr>
        <p:grpSpPr>
          <a:xfrm>
            <a:off x="2365" y="6731001"/>
            <a:ext cx="9141635" cy="141244"/>
            <a:chOff x="2267744" y="4865360"/>
            <a:chExt cx="8064896" cy="154663"/>
          </a:xfrm>
        </p:grpSpPr>
        <p:sp>
          <p:nvSpPr>
            <p:cNvPr id="31" name="Rectangle 1">
              <a:extLst>
                <a:ext uri="{FF2B5EF4-FFF2-40B4-BE49-F238E27FC236}">
                  <a16:creationId xmlns:a16="http://schemas.microsoft.com/office/drawing/2014/main" id="{438FFFA1-D809-4F75-91E8-41D5DE88B0CA}"/>
                </a:ext>
              </a:extLst>
            </p:cNvPr>
            <p:cNvSpPr/>
            <p:nvPr userDrawn="1"/>
          </p:nvSpPr>
          <p:spPr>
            <a:xfrm>
              <a:off x="2267744" y="4872209"/>
              <a:ext cx="504056" cy="1478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  <p:sp>
          <p:nvSpPr>
            <p:cNvPr id="32" name="Rectangle 6">
              <a:extLst>
                <a:ext uri="{FF2B5EF4-FFF2-40B4-BE49-F238E27FC236}">
                  <a16:creationId xmlns:a16="http://schemas.microsoft.com/office/drawing/2014/main" id="{6E9E44BF-838A-43E0-8C09-A63C02F7A596}"/>
                </a:ext>
              </a:extLst>
            </p:cNvPr>
            <p:cNvSpPr/>
            <p:nvPr userDrawn="1"/>
          </p:nvSpPr>
          <p:spPr>
            <a:xfrm>
              <a:off x="2771800" y="4872088"/>
              <a:ext cx="504056" cy="1478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33" name="Rectangle 7">
              <a:extLst>
                <a:ext uri="{FF2B5EF4-FFF2-40B4-BE49-F238E27FC236}">
                  <a16:creationId xmlns:a16="http://schemas.microsoft.com/office/drawing/2014/main" id="{A0F4344E-487C-4B76-A89D-090E9073C6F4}"/>
                </a:ext>
              </a:extLst>
            </p:cNvPr>
            <p:cNvSpPr/>
            <p:nvPr userDrawn="1"/>
          </p:nvSpPr>
          <p:spPr>
            <a:xfrm>
              <a:off x="3275856" y="4870431"/>
              <a:ext cx="504056" cy="14781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34" name="Rectangle 8">
              <a:extLst>
                <a:ext uri="{FF2B5EF4-FFF2-40B4-BE49-F238E27FC236}">
                  <a16:creationId xmlns:a16="http://schemas.microsoft.com/office/drawing/2014/main" id="{49C60A68-D099-48B9-9B3C-CA487F566FFB}"/>
                </a:ext>
              </a:extLst>
            </p:cNvPr>
            <p:cNvSpPr/>
            <p:nvPr userDrawn="1"/>
          </p:nvSpPr>
          <p:spPr>
            <a:xfrm>
              <a:off x="3779912" y="4870310"/>
              <a:ext cx="504056" cy="1478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35" name="Rectangle 11">
              <a:extLst>
                <a:ext uri="{FF2B5EF4-FFF2-40B4-BE49-F238E27FC236}">
                  <a16:creationId xmlns:a16="http://schemas.microsoft.com/office/drawing/2014/main" id="{1E673706-38E3-4D83-B2E4-D892E800DBB5}"/>
                </a:ext>
              </a:extLst>
            </p:cNvPr>
            <p:cNvSpPr/>
            <p:nvPr userDrawn="1"/>
          </p:nvSpPr>
          <p:spPr>
            <a:xfrm>
              <a:off x="4283968" y="4868845"/>
              <a:ext cx="504056" cy="1478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36" name="Rectangle 12">
              <a:extLst>
                <a:ext uri="{FF2B5EF4-FFF2-40B4-BE49-F238E27FC236}">
                  <a16:creationId xmlns:a16="http://schemas.microsoft.com/office/drawing/2014/main" id="{B2B00D80-B95E-42E5-9669-A63EE75AB1E6}"/>
                </a:ext>
              </a:extLst>
            </p:cNvPr>
            <p:cNvSpPr/>
            <p:nvPr userDrawn="1"/>
          </p:nvSpPr>
          <p:spPr>
            <a:xfrm>
              <a:off x="4788024" y="4868724"/>
              <a:ext cx="504056" cy="1478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37" name="Rectangle 13">
              <a:extLst>
                <a:ext uri="{FF2B5EF4-FFF2-40B4-BE49-F238E27FC236}">
                  <a16:creationId xmlns:a16="http://schemas.microsoft.com/office/drawing/2014/main" id="{3BF28E8B-36EF-45A4-B19C-E3FB3C308892}"/>
                </a:ext>
              </a:extLst>
            </p:cNvPr>
            <p:cNvSpPr/>
            <p:nvPr userDrawn="1"/>
          </p:nvSpPr>
          <p:spPr>
            <a:xfrm>
              <a:off x="5292080" y="4867067"/>
              <a:ext cx="504056" cy="14781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38" name="Rectangle 14">
              <a:extLst>
                <a:ext uri="{FF2B5EF4-FFF2-40B4-BE49-F238E27FC236}">
                  <a16:creationId xmlns:a16="http://schemas.microsoft.com/office/drawing/2014/main" id="{06219DF2-62AF-47A5-A922-5121B833BBD8}"/>
                </a:ext>
              </a:extLst>
            </p:cNvPr>
            <p:cNvSpPr/>
            <p:nvPr userDrawn="1"/>
          </p:nvSpPr>
          <p:spPr>
            <a:xfrm>
              <a:off x="5796136" y="4866946"/>
              <a:ext cx="504056" cy="1478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39" name="Rectangle 15">
              <a:extLst>
                <a:ext uri="{FF2B5EF4-FFF2-40B4-BE49-F238E27FC236}">
                  <a16:creationId xmlns:a16="http://schemas.microsoft.com/office/drawing/2014/main" id="{2FE4491E-50BC-4C05-BE33-62624D5A1DBD}"/>
                </a:ext>
              </a:extLst>
            </p:cNvPr>
            <p:cNvSpPr/>
            <p:nvPr userDrawn="1"/>
          </p:nvSpPr>
          <p:spPr>
            <a:xfrm>
              <a:off x="6300192" y="4868845"/>
              <a:ext cx="504056" cy="1478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0" name="Rectangle 16">
              <a:extLst>
                <a:ext uri="{FF2B5EF4-FFF2-40B4-BE49-F238E27FC236}">
                  <a16:creationId xmlns:a16="http://schemas.microsoft.com/office/drawing/2014/main" id="{D644C7C2-1E32-4F96-8E37-5EF1C7B510B0}"/>
                </a:ext>
              </a:extLst>
            </p:cNvPr>
            <p:cNvSpPr/>
            <p:nvPr userDrawn="1"/>
          </p:nvSpPr>
          <p:spPr>
            <a:xfrm>
              <a:off x="6804248" y="4868724"/>
              <a:ext cx="504056" cy="1478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1" name="Rectangle 17">
              <a:extLst>
                <a:ext uri="{FF2B5EF4-FFF2-40B4-BE49-F238E27FC236}">
                  <a16:creationId xmlns:a16="http://schemas.microsoft.com/office/drawing/2014/main" id="{251340D8-5710-48BB-8D79-70178F6A3652}"/>
                </a:ext>
              </a:extLst>
            </p:cNvPr>
            <p:cNvSpPr/>
            <p:nvPr userDrawn="1"/>
          </p:nvSpPr>
          <p:spPr>
            <a:xfrm>
              <a:off x="7308304" y="4867067"/>
              <a:ext cx="504056" cy="14781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2" name="Rectangle 18">
              <a:extLst>
                <a:ext uri="{FF2B5EF4-FFF2-40B4-BE49-F238E27FC236}">
                  <a16:creationId xmlns:a16="http://schemas.microsoft.com/office/drawing/2014/main" id="{852D8D65-05B6-45C6-B11C-EFB134B1BFD4}"/>
                </a:ext>
              </a:extLst>
            </p:cNvPr>
            <p:cNvSpPr/>
            <p:nvPr userDrawn="1"/>
          </p:nvSpPr>
          <p:spPr>
            <a:xfrm>
              <a:off x="7812360" y="4866946"/>
              <a:ext cx="504056" cy="1478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3" name="Rectangle 19">
              <a:extLst>
                <a:ext uri="{FF2B5EF4-FFF2-40B4-BE49-F238E27FC236}">
                  <a16:creationId xmlns:a16="http://schemas.microsoft.com/office/drawing/2014/main" id="{676FE479-DB62-4E58-A30D-E949E480A1B8}"/>
                </a:ext>
              </a:extLst>
            </p:cNvPr>
            <p:cNvSpPr/>
            <p:nvPr userDrawn="1"/>
          </p:nvSpPr>
          <p:spPr>
            <a:xfrm>
              <a:off x="8316416" y="4865481"/>
              <a:ext cx="504056" cy="1478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4" name="Rectangle 20">
              <a:extLst>
                <a:ext uri="{FF2B5EF4-FFF2-40B4-BE49-F238E27FC236}">
                  <a16:creationId xmlns:a16="http://schemas.microsoft.com/office/drawing/2014/main" id="{14E3D49C-E692-4267-9F43-814CD90ADF47}"/>
                </a:ext>
              </a:extLst>
            </p:cNvPr>
            <p:cNvSpPr/>
            <p:nvPr userDrawn="1"/>
          </p:nvSpPr>
          <p:spPr>
            <a:xfrm>
              <a:off x="8820472" y="4865360"/>
              <a:ext cx="504056" cy="1478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5" name="Rectangle 21">
              <a:extLst>
                <a:ext uri="{FF2B5EF4-FFF2-40B4-BE49-F238E27FC236}">
                  <a16:creationId xmlns:a16="http://schemas.microsoft.com/office/drawing/2014/main" id="{B7A4AE3C-8634-40A6-8134-C80DE28633AC}"/>
                </a:ext>
              </a:extLst>
            </p:cNvPr>
            <p:cNvSpPr/>
            <p:nvPr userDrawn="1"/>
          </p:nvSpPr>
          <p:spPr>
            <a:xfrm>
              <a:off x="9324528" y="4871445"/>
              <a:ext cx="504056" cy="14781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6" name="Rectangle 22">
              <a:extLst>
                <a:ext uri="{FF2B5EF4-FFF2-40B4-BE49-F238E27FC236}">
                  <a16:creationId xmlns:a16="http://schemas.microsoft.com/office/drawing/2014/main" id="{8D838F89-BC9F-49BF-A2E3-527CFE6E254B}"/>
                </a:ext>
              </a:extLst>
            </p:cNvPr>
            <p:cNvSpPr/>
            <p:nvPr userDrawn="1"/>
          </p:nvSpPr>
          <p:spPr>
            <a:xfrm>
              <a:off x="9828584" y="4871324"/>
              <a:ext cx="504056" cy="1478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</p:spTree>
    <p:extLst>
      <p:ext uri="{BB962C8B-B14F-4D97-AF65-F5344CB8AC3E}">
        <p14:creationId xmlns:p14="http://schemas.microsoft.com/office/powerpoint/2010/main" val="1544482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1854732-67FE-4232-8B58-251DE6A3F795}"/>
              </a:ext>
            </a:extLst>
          </p:cNvPr>
          <p:cNvSpPr/>
          <p:nvPr userDrawn="1"/>
        </p:nvSpPr>
        <p:spPr>
          <a:xfrm>
            <a:off x="0" y="182881"/>
            <a:ext cx="9144000" cy="766440"/>
          </a:xfrm>
          <a:prstGeom prst="rect">
            <a:avLst/>
          </a:prstGeom>
          <a:solidFill>
            <a:schemeClr val="tx2">
              <a:lumMod val="20000"/>
              <a:lumOff val="8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itle Placeholder 1">
            <a:extLst>
              <a:ext uri="{FF2B5EF4-FFF2-40B4-BE49-F238E27FC236}">
                <a16:creationId xmlns:a16="http://schemas.microsoft.com/office/drawing/2014/main" id="{A032AB14-88CE-4C1D-A8BB-DABC41E5B7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82880"/>
            <a:ext cx="7886700" cy="8763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037AE4E-F8A6-4B06-AA05-3D998E33BFBD}"/>
              </a:ext>
            </a:extLst>
          </p:cNvPr>
          <p:cNvSpPr/>
          <p:nvPr userDrawn="1"/>
        </p:nvSpPr>
        <p:spPr>
          <a:xfrm>
            <a:off x="0" y="0"/>
            <a:ext cx="9144000" cy="1828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90686300-3DFA-4134-8B54-17E6ED2515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31730" y="6266046"/>
            <a:ext cx="712269" cy="5919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b="1">
                <a:solidFill>
                  <a:schemeClr val="tx2"/>
                </a:solidFill>
                <a:latin typeface="TH SarabunPSK" panose="020B0500040200020003" pitchFamily="34" charset="-34"/>
                <a:cs typeface="TH SarabunPSK" panose="020B0500040200020003" pitchFamily="34" charset="-34"/>
              </a:defRPr>
            </a:lvl1pPr>
          </a:lstStyle>
          <a:p>
            <a:fld id="{ADF2A0E3-03FF-4EF4-8D94-CB6484B233A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6EEE937-5BA8-462E-8FA4-BF116AACDD61}"/>
              </a:ext>
            </a:extLst>
          </p:cNvPr>
          <p:cNvGrpSpPr/>
          <p:nvPr userDrawn="1"/>
        </p:nvGrpSpPr>
        <p:grpSpPr>
          <a:xfrm rot="16200000">
            <a:off x="4510724" y="2225635"/>
            <a:ext cx="122569" cy="9144001"/>
            <a:chOff x="5829293" y="4599143"/>
            <a:chExt cx="145288" cy="1160583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BB30CEC5-111E-4978-B815-FB6E0BBA2B30}"/>
                </a:ext>
              </a:extLst>
            </p:cNvPr>
            <p:cNvSpPr/>
            <p:nvPr/>
          </p:nvSpPr>
          <p:spPr>
            <a:xfrm>
              <a:off x="5829300" y="4599143"/>
              <a:ext cx="145279" cy="38686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A94B998-92B5-46FD-B531-37985DEE8AFD}"/>
                </a:ext>
              </a:extLst>
            </p:cNvPr>
            <p:cNvSpPr/>
            <p:nvPr/>
          </p:nvSpPr>
          <p:spPr>
            <a:xfrm>
              <a:off x="5829302" y="5372865"/>
              <a:ext cx="145279" cy="386861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22033727-7074-4822-82A2-9A4B8A707F16}"/>
                </a:ext>
              </a:extLst>
            </p:cNvPr>
            <p:cNvSpPr/>
            <p:nvPr/>
          </p:nvSpPr>
          <p:spPr>
            <a:xfrm>
              <a:off x="5829293" y="4986003"/>
              <a:ext cx="145279" cy="38686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31" name="Picture 2" descr="http://www.sut.ac.th/2012/download/SUT_logo/30YearLogo.png">
            <a:extLst>
              <a:ext uri="{FF2B5EF4-FFF2-40B4-BE49-F238E27FC236}">
                <a16:creationId xmlns:a16="http://schemas.microsoft.com/office/drawing/2014/main" id="{59AC075F-4854-4262-BCCD-61F5A063B0EC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99" t="25712" r="14864" b="24117"/>
          <a:stretch/>
        </p:blipFill>
        <p:spPr bwMode="auto">
          <a:xfrm>
            <a:off x="7957172" y="34429"/>
            <a:ext cx="1186828" cy="856291"/>
          </a:xfrm>
          <a:prstGeom prst="rect">
            <a:avLst/>
          </a:pr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30338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3429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42176"/>
            <a:ext cx="9144000" cy="7680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1010261"/>
            <a:ext cx="9144000" cy="38404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5" name="Picture 2" descr="D:\Fullppt\PNG이미지\핸드폰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7799" y="1438675"/>
            <a:ext cx="3373328" cy="5446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6516217" y="1622871"/>
            <a:ext cx="1945465" cy="400686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grpSp>
        <p:nvGrpSpPr>
          <p:cNvPr id="30" name="Group 2">
            <a:extLst>
              <a:ext uri="{FF2B5EF4-FFF2-40B4-BE49-F238E27FC236}">
                <a16:creationId xmlns:a16="http://schemas.microsoft.com/office/drawing/2014/main" id="{8B87355E-D241-4F84-8E34-F12EFC8C5311}"/>
              </a:ext>
            </a:extLst>
          </p:cNvPr>
          <p:cNvGrpSpPr/>
          <p:nvPr userDrawn="1"/>
        </p:nvGrpSpPr>
        <p:grpSpPr>
          <a:xfrm>
            <a:off x="2365" y="6731001"/>
            <a:ext cx="9141635" cy="141244"/>
            <a:chOff x="2267744" y="4865360"/>
            <a:chExt cx="8064896" cy="154663"/>
          </a:xfrm>
        </p:grpSpPr>
        <p:sp>
          <p:nvSpPr>
            <p:cNvPr id="31" name="Rectangle 1">
              <a:extLst>
                <a:ext uri="{FF2B5EF4-FFF2-40B4-BE49-F238E27FC236}">
                  <a16:creationId xmlns:a16="http://schemas.microsoft.com/office/drawing/2014/main" id="{8A80B83A-8DB6-4419-B9E6-5F4B7AD8250B}"/>
                </a:ext>
              </a:extLst>
            </p:cNvPr>
            <p:cNvSpPr/>
            <p:nvPr userDrawn="1"/>
          </p:nvSpPr>
          <p:spPr>
            <a:xfrm>
              <a:off x="2267744" y="4872209"/>
              <a:ext cx="504056" cy="1478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  <p:sp>
          <p:nvSpPr>
            <p:cNvPr id="32" name="Rectangle 6">
              <a:extLst>
                <a:ext uri="{FF2B5EF4-FFF2-40B4-BE49-F238E27FC236}">
                  <a16:creationId xmlns:a16="http://schemas.microsoft.com/office/drawing/2014/main" id="{43C72C95-08A5-4AE8-AA2B-7F0F1D15237D}"/>
                </a:ext>
              </a:extLst>
            </p:cNvPr>
            <p:cNvSpPr/>
            <p:nvPr userDrawn="1"/>
          </p:nvSpPr>
          <p:spPr>
            <a:xfrm>
              <a:off x="2771800" y="4872088"/>
              <a:ext cx="504056" cy="1478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33" name="Rectangle 7">
              <a:extLst>
                <a:ext uri="{FF2B5EF4-FFF2-40B4-BE49-F238E27FC236}">
                  <a16:creationId xmlns:a16="http://schemas.microsoft.com/office/drawing/2014/main" id="{F744013E-0792-4E51-B21F-CE2E88A9BDF0}"/>
                </a:ext>
              </a:extLst>
            </p:cNvPr>
            <p:cNvSpPr/>
            <p:nvPr userDrawn="1"/>
          </p:nvSpPr>
          <p:spPr>
            <a:xfrm>
              <a:off x="3275856" y="4870431"/>
              <a:ext cx="504056" cy="14781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34" name="Rectangle 8">
              <a:extLst>
                <a:ext uri="{FF2B5EF4-FFF2-40B4-BE49-F238E27FC236}">
                  <a16:creationId xmlns:a16="http://schemas.microsoft.com/office/drawing/2014/main" id="{5048D8BC-6BEB-40DA-A91D-AE076BF3D670}"/>
                </a:ext>
              </a:extLst>
            </p:cNvPr>
            <p:cNvSpPr/>
            <p:nvPr userDrawn="1"/>
          </p:nvSpPr>
          <p:spPr>
            <a:xfrm>
              <a:off x="3779912" y="4870310"/>
              <a:ext cx="504056" cy="1478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35" name="Rectangle 11">
              <a:extLst>
                <a:ext uri="{FF2B5EF4-FFF2-40B4-BE49-F238E27FC236}">
                  <a16:creationId xmlns:a16="http://schemas.microsoft.com/office/drawing/2014/main" id="{80C6D9FC-EAE8-4EFC-AD4C-7A54C93E55DE}"/>
                </a:ext>
              </a:extLst>
            </p:cNvPr>
            <p:cNvSpPr/>
            <p:nvPr userDrawn="1"/>
          </p:nvSpPr>
          <p:spPr>
            <a:xfrm>
              <a:off x="4283968" y="4868845"/>
              <a:ext cx="504056" cy="1478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36" name="Rectangle 12">
              <a:extLst>
                <a:ext uri="{FF2B5EF4-FFF2-40B4-BE49-F238E27FC236}">
                  <a16:creationId xmlns:a16="http://schemas.microsoft.com/office/drawing/2014/main" id="{8CA4EF62-C0AE-487F-99C8-557E9C34CF58}"/>
                </a:ext>
              </a:extLst>
            </p:cNvPr>
            <p:cNvSpPr/>
            <p:nvPr userDrawn="1"/>
          </p:nvSpPr>
          <p:spPr>
            <a:xfrm>
              <a:off x="4788024" y="4868724"/>
              <a:ext cx="504056" cy="1478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37" name="Rectangle 13">
              <a:extLst>
                <a:ext uri="{FF2B5EF4-FFF2-40B4-BE49-F238E27FC236}">
                  <a16:creationId xmlns:a16="http://schemas.microsoft.com/office/drawing/2014/main" id="{C99470B5-F69C-47A6-A008-A055BC5A021B}"/>
                </a:ext>
              </a:extLst>
            </p:cNvPr>
            <p:cNvSpPr/>
            <p:nvPr userDrawn="1"/>
          </p:nvSpPr>
          <p:spPr>
            <a:xfrm>
              <a:off x="5292080" y="4867067"/>
              <a:ext cx="504056" cy="14781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38" name="Rectangle 14">
              <a:extLst>
                <a:ext uri="{FF2B5EF4-FFF2-40B4-BE49-F238E27FC236}">
                  <a16:creationId xmlns:a16="http://schemas.microsoft.com/office/drawing/2014/main" id="{0B0E86D1-5B0C-4381-A5AE-15D3B0AA4D84}"/>
                </a:ext>
              </a:extLst>
            </p:cNvPr>
            <p:cNvSpPr/>
            <p:nvPr userDrawn="1"/>
          </p:nvSpPr>
          <p:spPr>
            <a:xfrm>
              <a:off x="5796136" y="4866946"/>
              <a:ext cx="504056" cy="1478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39" name="Rectangle 15">
              <a:extLst>
                <a:ext uri="{FF2B5EF4-FFF2-40B4-BE49-F238E27FC236}">
                  <a16:creationId xmlns:a16="http://schemas.microsoft.com/office/drawing/2014/main" id="{87B717A4-B04E-47EF-9C2D-21FC12E3AC70}"/>
                </a:ext>
              </a:extLst>
            </p:cNvPr>
            <p:cNvSpPr/>
            <p:nvPr userDrawn="1"/>
          </p:nvSpPr>
          <p:spPr>
            <a:xfrm>
              <a:off x="6300192" y="4868845"/>
              <a:ext cx="504056" cy="1478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0" name="Rectangle 16">
              <a:extLst>
                <a:ext uri="{FF2B5EF4-FFF2-40B4-BE49-F238E27FC236}">
                  <a16:creationId xmlns:a16="http://schemas.microsoft.com/office/drawing/2014/main" id="{08993359-6EE8-4F9B-A1B6-07CADFE356A7}"/>
                </a:ext>
              </a:extLst>
            </p:cNvPr>
            <p:cNvSpPr/>
            <p:nvPr userDrawn="1"/>
          </p:nvSpPr>
          <p:spPr>
            <a:xfrm>
              <a:off x="6804248" y="4868724"/>
              <a:ext cx="504056" cy="1478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1" name="Rectangle 17">
              <a:extLst>
                <a:ext uri="{FF2B5EF4-FFF2-40B4-BE49-F238E27FC236}">
                  <a16:creationId xmlns:a16="http://schemas.microsoft.com/office/drawing/2014/main" id="{28BBF0BD-20A1-4BE9-8F51-98ACCA87025F}"/>
                </a:ext>
              </a:extLst>
            </p:cNvPr>
            <p:cNvSpPr/>
            <p:nvPr userDrawn="1"/>
          </p:nvSpPr>
          <p:spPr>
            <a:xfrm>
              <a:off x="7308304" y="4867067"/>
              <a:ext cx="504056" cy="14781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2" name="Rectangle 18">
              <a:extLst>
                <a:ext uri="{FF2B5EF4-FFF2-40B4-BE49-F238E27FC236}">
                  <a16:creationId xmlns:a16="http://schemas.microsoft.com/office/drawing/2014/main" id="{E5999C32-E7D0-45EA-9ED9-5C3EBEF6D1A2}"/>
                </a:ext>
              </a:extLst>
            </p:cNvPr>
            <p:cNvSpPr/>
            <p:nvPr userDrawn="1"/>
          </p:nvSpPr>
          <p:spPr>
            <a:xfrm>
              <a:off x="7812360" y="4866946"/>
              <a:ext cx="504056" cy="1478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3" name="Rectangle 19">
              <a:extLst>
                <a:ext uri="{FF2B5EF4-FFF2-40B4-BE49-F238E27FC236}">
                  <a16:creationId xmlns:a16="http://schemas.microsoft.com/office/drawing/2014/main" id="{493FEA4D-D2EC-42FF-815F-E1C62644F9D6}"/>
                </a:ext>
              </a:extLst>
            </p:cNvPr>
            <p:cNvSpPr/>
            <p:nvPr userDrawn="1"/>
          </p:nvSpPr>
          <p:spPr>
            <a:xfrm>
              <a:off x="8316416" y="4865481"/>
              <a:ext cx="504056" cy="1478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4" name="Rectangle 20">
              <a:extLst>
                <a:ext uri="{FF2B5EF4-FFF2-40B4-BE49-F238E27FC236}">
                  <a16:creationId xmlns:a16="http://schemas.microsoft.com/office/drawing/2014/main" id="{DD68CD7F-C635-4A31-91AE-B21DDAD2D667}"/>
                </a:ext>
              </a:extLst>
            </p:cNvPr>
            <p:cNvSpPr/>
            <p:nvPr userDrawn="1"/>
          </p:nvSpPr>
          <p:spPr>
            <a:xfrm>
              <a:off x="8820472" y="4865360"/>
              <a:ext cx="504056" cy="1478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5" name="Rectangle 21">
              <a:extLst>
                <a:ext uri="{FF2B5EF4-FFF2-40B4-BE49-F238E27FC236}">
                  <a16:creationId xmlns:a16="http://schemas.microsoft.com/office/drawing/2014/main" id="{7EBF13E9-9DF3-4DA7-870E-B2463BDBB2FD}"/>
                </a:ext>
              </a:extLst>
            </p:cNvPr>
            <p:cNvSpPr/>
            <p:nvPr userDrawn="1"/>
          </p:nvSpPr>
          <p:spPr>
            <a:xfrm>
              <a:off x="9324528" y="4871445"/>
              <a:ext cx="504056" cy="14781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6" name="Rectangle 22">
              <a:extLst>
                <a:ext uri="{FF2B5EF4-FFF2-40B4-BE49-F238E27FC236}">
                  <a16:creationId xmlns:a16="http://schemas.microsoft.com/office/drawing/2014/main" id="{DFA2D170-A948-4315-9FB0-2033E3DE34DA}"/>
                </a:ext>
              </a:extLst>
            </p:cNvPr>
            <p:cNvSpPr/>
            <p:nvPr userDrawn="1"/>
          </p:nvSpPr>
          <p:spPr>
            <a:xfrm>
              <a:off x="9828584" y="4871324"/>
              <a:ext cx="504056" cy="1478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</p:spTree>
    <p:extLst>
      <p:ext uri="{BB962C8B-B14F-4D97-AF65-F5344CB8AC3E}">
        <p14:creationId xmlns:p14="http://schemas.microsoft.com/office/powerpoint/2010/main" val="377134054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 userDrawn="1"/>
        </p:nvSpPr>
        <p:spPr>
          <a:xfrm>
            <a:off x="107504" y="164638"/>
            <a:ext cx="8928992" cy="6528725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60648"/>
            <a:ext cx="9144000" cy="7680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1028733"/>
            <a:ext cx="9144000" cy="38404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5" name="Picture 2" descr="D:\Fullppt\005-PNG이미지\모니터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9755" y="1508787"/>
            <a:ext cx="3312368" cy="3924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1154421" y="1649747"/>
            <a:ext cx="3043041" cy="245603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7" name="Picture 2" descr="D:\Fullppt\005-PNG이미지\모니터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4171" y="1489949"/>
            <a:ext cx="3312368" cy="3924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4898837" y="1630910"/>
            <a:ext cx="3043041" cy="245603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6947415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0" y="0"/>
            <a:ext cx="4572000" cy="228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4572000" y="2287259"/>
            <a:ext cx="4572000" cy="228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0" y="4578000"/>
            <a:ext cx="4572000" cy="228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9442866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3923928" y="0"/>
            <a:ext cx="5220072" cy="419708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611560" y="3717032"/>
            <a:ext cx="2880320" cy="268829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88281954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0"/>
            <a:ext cx="9144000" cy="438910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9029323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9199399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그림 개체 틀 14">
            <a:extLst>
              <a:ext uri="{FF2B5EF4-FFF2-40B4-BE49-F238E27FC236}">
                <a16:creationId xmlns:a16="http://schemas.microsoft.com/office/drawing/2014/main" id="{9ECFE99B-B579-4A3C-A87A-75084AC09EE1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0" y="0"/>
            <a:ext cx="4499992" cy="3332989"/>
          </a:xfrm>
          <a:custGeom>
            <a:avLst/>
            <a:gdLst>
              <a:gd name="connsiteX0" fmla="*/ 0 w 4499992"/>
              <a:gd name="connsiteY0" fmla="*/ 0 h 2499742"/>
              <a:gd name="connsiteX1" fmla="*/ 4499992 w 4499992"/>
              <a:gd name="connsiteY1" fmla="*/ 0 h 2499742"/>
              <a:gd name="connsiteX2" fmla="*/ 4499992 w 4499992"/>
              <a:gd name="connsiteY2" fmla="*/ 1368152 h 2499742"/>
              <a:gd name="connsiteX3" fmla="*/ 3372247 w 4499992"/>
              <a:gd name="connsiteY3" fmla="*/ 1368152 h 2499742"/>
              <a:gd name="connsiteX4" fmla="*/ 3372247 w 4499992"/>
              <a:gd name="connsiteY4" fmla="*/ 2499742 h 2499742"/>
              <a:gd name="connsiteX5" fmla="*/ 0 w 4499992"/>
              <a:gd name="connsiteY5" fmla="*/ 2499742 h 2499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99992" h="2499742">
                <a:moveTo>
                  <a:pt x="0" y="0"/>
                </a:moveTo>
                <a:lnTo>
                  <a:pt x="4499992" y="0"/>
                </a:lnTo>
                <a:lnTo>
                  <a:pt x="4499992" y="1368152"/>
                </a:lnTo>
                <a:lnTo>
                  <a:pt x="3372247" y="1368152"/>
                </a:lnTo>
                <a:lnTo>
                  <a:pt x="3372247" y="2499742"/>
                </a:lnTo>
                <a:lnTo>
                  <a:pt x="0" y="249974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그림 개체 틀 13">
            <a:extLst>
              <a:ext uri="{FF2B5EF4-FFF2-40B4-BE49-F238E27FC236}">
                <a16:creationId xmlns:a16="http://schemas.microsoft.com/office/drawing/2014/main" id="{F4858D0D-29DA-4F26-AF18-C0DEB17ABC84}"/>
              </a:ext>
            </a:extLst>
          </p:cNvPr>
          <p:cNvSpPr>
            <a:spLocks noGrp="1"/>
          </p:cNvSpPr>
          <p:nvPr>
            <p:ph type="pic" idx="15" hasCustomPrompt="1"/>
          </p:nvPr>
        </p:nvSpPr>
        <p:spPr>
          <a:xfrm>
            <a:off x="4644008" y="0"/>
            <a:ext cx="4499992" cy="3332989"/>
          </a:xfrm>
          <a:custGeom>
            <a:avLst/>
            <a:gdLst>
              <a:gd name="connsiteX0" fmla="*/ 0 w 4499992"/>
              <a:gd name="connsiteY0" fmla="*/ 0 h 2499742"/>
              <a:gd name="connsiteX1" fmla="*/ 4499992 w 4499992"/>
              <a:gd name="connsiteY1" fmla="*/ 0 h 2499742"/>
              <a:gd name="connsiteX2" fmla="*/ 4499992 w 4499992"/>
              <a:gd name="connsiteY2" fmla="*/ 2499742 h 2499742"/>
              <a:gd name="connsiteX3" fmla="*/ 1137667 w 4499992"/>
              <a:gd name="connsiteY3" fmla="*/ 2499742 h 2499742"/>
              <a:gd name="connsiteX4" fmla="*/ 1137667 w 4499992"/>
              <a:gd name="connsiteY4" fmla="*/ 1368152 h 2499742"/>
              <a:gd name="connsiteX5" fmla="*/ 0 w 4499992"/>
              <a:gd name="connsiteY5" fmla="*/ 1368152 h 2499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99992" h="2499742">
                <a:moveTo>
                  <a:pt x="0" y="0"/>
                </a:moveTo>
                <a:lnTo>
                  <a:pt x="4499992" y="0"/>
                </a:lnTo>
                <a:lnTo>
                  <a:pt x="4499992" y="2499742"/>
                </a:lnTo>
                <a:lnTo>
                  <a:pt x="1137667" y="2499742"/>
                </a:lnTo>
                <a:lnTo>
                  <a:pt x="1137667" y="1368152"/>
                </a:lnTo>
                <a:lnTo>
                  <a:pt x="0" y="136815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그림 개체 틀 12">
            <a:extLst>
              <a:ext uri="{FF2B5EF4-FFF2-40B4-BE49-F238E27FC236}">
                <a16:creationId xmlns:a16="http://schemas.microsoft.com/office/drawing/2014/main" id="{400095AA-D917-4540-B014-EEDB5478D0D8}"/>
              </a:ext>
            </a:extLst>
          </p:cNvPr>
          <p:cNvSpPr>
            <a:spLocks noGrp="1"/>
          </p:cNvSpPr>
          <p:nvPr>
            <p:ph type="pic" idx="16" hasCustomPrompt="1"/>
          </p:nvPr>
        </p:nvSpPr>
        <p:spPr>
          <a:xfrm>
            <a:off x="4644008" y="3525012"/>
            <a:ext cx="4499992" cy="3332989"/>
          </a:xfrm>
          <a:custGeom>
            <a:avLst/>
            <a:gdLst>
              <a:gd name="connsiteX0" fmla="*/ 1137667 w 4499992"/>
              <a:gd name="connsiteY0" fmla="*/ 0 h 2499742"/>
              <a:gd name="connsiteX1" fmla="*/ 4499992 w 4499992"/>
              <a:gd name="connsiteY1" fmla="*/ 0 h 2499742"/>
              <a:gd name="connsiteX2" fmla="*/ 4499992 w 4499992"/>
              <a:gd name="connsiteY2" fmla="*/ 2499742 h 2499742"/>
              <a:gd name="connsiteX3" fmla="*/ 0 w 4499992"/>
              <a:gd name="connsiteY3" fmla="*/ 2499742 h 2499742"/>
              <a:gd name="connsiteX4" fmla="*/ 0 w 4499992"/>
              <a:gd name="connsiteY4" fmla="*/ 1118616 h 2499742"/>
              <a:gd name="connsiteX5" fmla="*/ 1137667 w 4499992"/>
              <a:gd name="connsiteY5" fmla="*/ 1118616 h 2499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99992" h="2499742">
                <a:moveTo>
                  <a:pt x="1137667" y="0"/>
                </a:moveTo>
                <a:lnTo>
                  <a:pt x="4499992" y="0"/>
                </a:lnTo>
                <a:lnTo>
                  <a:pt x="4499992" y="2499742"/>
                </a:lnTo>
                <a:lnTo>
                  <a:pt x="0" y="2499742"/>
                </a:lnTo>
                <a:lnTo>
                  <a:pt x="0" y="1118616"/>
                </a:lnTo>
                <a:lnTo>
                  <a:pt x="1137667" y="111861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그림 개체 틀 15">
            <a:extLst>
              <a:ext uri="{FF2B5EF4-FFF2-40B4-BE49-F238E27FC236}">
                <a16:creationId xmlns:a16="http://schemas.microsoft.com/office/drawing/2014/main" id="{E797F658-C176-47C2-AEB4-F20B23921179}"/>
              </a:ext>
            </a:extLst>
          </p:cNvPr>
          <p:cNvSpPr>
            <a:spLocks noGrp="1"/>
          </p:cNvSpPr>
          <p:nvPr>
            <p:ph type="pic" idx="17" hasCustomPrompt="1"/>
          </p:nvPr>
        </p:nvSpPr>
        <p:spPr>
          <a:xfrm>
            <a:off x="0" y="3525012"/>
            <a:ext cx="4499992" cy="3332989"/>
          </a:xfrm>
          <a:custGeom>
            <a:avLst/>
            <a:gdLst>
              <a:gd name="connsiteX0" fmla="*/ 0 w 4499992"/>
              <a:gd name="connsiteY0" fmla="*/ 0 h 2499742"/>
              <a:gd name="connsiteX1" fmla="*/ 3372247 w 4499992"/>
              <a:gd name="connsiteY1" fmla="*/ 0 h 2499742"/>
              <a:gd name="connsiteX2" fmla="*/ 3372247 w 4499992"/>
              <a:gd name="connsiteY2" fmla="*/ 1118616 h 2499742"/>
              <a:gd name="connsiteX3" fmla="*/ 4499992 w 4499992"/>
              <a:gd name="connsiteY3" fmla="*/ 1118616 h 2499742"/>
              <a:gd name="connsiteX4" fmla="*/ 4499992 w 4499992"/>
              <a:gd name="connsiteY4" fmla="*/ 2499742 h 2499742"/>
              <a:gd name="connsiteX5" fmla="*/ 0 w 4499992"/>
              <a:gd name="connsiteY5" fmla="*/ 2499742 h 2499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99992" h="2499742">
                <a:moveTo>
                  <a:pt x="0" y="0"/>
                </a:moveTo>
                <a:lnTo>
                  <a:pt x="3372247" y="0"/>
                </a:lnTo>
                <a:lnTo>
                  <a:pt x="3372247" y="1118616"/>
                </a:lnTo>
                <a:lnTo>
                  <a:pt x="4499992" y="1118616"/>
                </a:lnTo>
                <a:lnTo>
                  <a:pt x="4499992" y="2499742"/>
                </a:lnTo>
                <a:lnTo>
                  <a:pt x="0" y="249974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7266726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3491880" y="3429000"/>
            <a:ext cx="2160240" cy="3429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b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sp>
        <p:nvSpPr>
          <p:cNvPr id="6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5652120" y="3429000"/>
            <a:ext cx="3491880" cy="3429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0" y="3415308"/>
            <a:ext cx="1740797" cy="172819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1739834" y="3415308"/>
            <a:ext cx="1752047" cy="172819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7" hasCustomPrompt="1"/>
          </p:nvPr>
        </p:nvSpPr>
        <p:spPr>
          <a:xfrm>
            <a:off x="0" y="5143500"/>
            <a:ext cx="3491880" cy="172819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0" y="0"/>
            <a:ext cx="4572000" cy="3429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8" hasCustomPrompt="1"/>
          </p:nvPr>
        </p:nvSpPr>
        <p:spPr>
          <a:xfrm>
            <a:off x="4572000" y="0"/>
            <a:ext cx="4572000" cy="3429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0783422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64638"/>
            <a:ext cx="9144000" cy="7680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grpSp>
        <p:nvGrpSpPr>
          <p:cNvPr id="5" name="Group 4"/>
          <p:cNvGrpSpPr/>
          <p:nvPr userDrawn="1"/>
        </p:nvGrpSpPr>
        <p:grpSpPr>
          <a:xfrm>
            <a:off x="354008" y="1508788"/>
            <a:ext cx="2849840" cy="4865561"/>
            <a:chOff x="354008" y="1131589"/>
            <a:chExt cx="2849840" cy="3649171"/>
          </a:xfrm>
        </p:grpSpPr>
        <p:sp>
          <p:nvSpPr>
            <p:cNvPr id="6" name="Rounded Rectangle 5"/>
            <p:cNvSpPr/>
            <p:nvPr/>
          </p:nvSpPr>
          <p:spPr>
            <a:xfrm>
              <a:off x="354008" y="1131589"/>
              <a:ext cx="2849840" cy="3649171"/>
            </a:xfrm>
            <a:prstGeom prst="roundRect">
              <a:avLst>
                <a:gd name="adj" fmla="val 3968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 dirty="0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531932" y="1347500"/>
              <a:ext cx="108520" cy="3240473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4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>
                <a:solidFill>
                  <a:schemeClr val="bg1"/>
                </a:solidFill>
              </a:endParaRPr>
            </a:p>
          </p:txBody>
        </p:sp>
        <p:sp>
          <p:nvSpPr>
            <p:cNvPr id="12" name="Half Frame 11"/>
            <p:cNvSpPr/>
            <p:nvPr/>
          </p:nvSpPr>
          <p:spPr>
            <a:xfrm rot="5400000">
              <a:off x="2592642" y="1238201"/>
              <a:ext cx="502331" cy="502331"/>
            </a:xfrm>
            <a:prstGeom prst="halfFrame">
              <a:avLst>
                <a:gd name="adj1" fmla="val 23728"/>
                <a:gd name="adj2" fmla="val 24642"/>
              </a:avLst>
            </a:prstGeom>
            <a:solidFill>
              <a:schemeClr val="bg1">
                <a:alpha val="2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4558659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7872902" y="-100"/>
            <a:ext cx="1271100" cy="68580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285750" dist="190500" dir="108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/>
          </a:p>
        </p:txBody>
      </p:sp>
      <p:sp>
        <p:nvSpPr>
          <p:cNvPr id="11" name="Google Shape;11;p2"/>
          <p:cNvSpPr/>
          <p:nvPr/>
        </p:nvSpPr>
        <p:spPr>
          <a:xfrm>
            <a:off x="2241227" y="1747833"/>
            <a:ext cx="6509100" cy="33624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214313" dist="4762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/>
          </a:p>
        </p:txBody>
      </p:sp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2710225" y="1747800"/>
            <a:ext cx="5476800" cy="336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1219375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40700" y="274638"/>
            <a:ext cx="1003300" cy="960757"/>
          </a:xfrm>
          <a:prstGeom prst="rect">
            <a:avLst/>
          </a:prstGeom>
        </p:spPr>
        <p:txBody>
          <a:bodyPr/>
          <a:lstStyle/>
          <a:p>
            <a:fld id="{ADF2A0E3-03FF-4EF4-8D94-CB6484B233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91597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Subtitle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/>
          <p:nvPr/>
        </p:nvSpPr>
        <p:spPr>
          <a:xfrm>
            <a:off x="3047925" y="-100"/>
            <a:ext cx="60960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285750" dist="190500" dir="108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/>
          </a:p>
        </p:txBody>
      </p:sp>
      <p:sp>
        <p:nvSpPr>
          <p:cNvPr id="15" name="Google Shape;15;p3"/>
          <p:cNvSpPr/>
          <p:nvPr/>
        </p:nvSpPr>
        <p:spPr>
          <a:xfrm>
            <a:off x="2241227" y="2360000"/>
            <a:ext cx="6509100" cy="213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214313" dist="4762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/>
          </a:p>
        </p:txBody>
      </p:sp>
      <p:sp>
        <p:nvSpPr>
          <p:cNvPr id="16" name="Google Shape;16;p3"/>
          <p:cNvSpPr txBox="1">
            <a:spLocks noGrp="1"/>
          </p:cNvSpPr>
          <p:nvPr>
            <p:ph type="ctrTitle"/>
          </p:nvPr>
        </p:nvSpPr>
        <p:spPr>
          <a:xfrm>
            <a:off x="2935402" y="2461600"/>
            <a:ext cx="5814900" cy="1214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7" name="Google Shape;17;p3"/>
          <p:cNvSpPr txBox="1">
            <a:spLocks noGrp="1"/>
          </p:cNvSpPr>
          <p:nvPr>
            <p:ph type="subTitle" idx="1"/>
          </p:nvPr>
        </p:nvSpPr>
        <p:spPr>
          <a:xfrm>
            <a:off x="2935402" y="3472833"/>
            <a:ext cx="5814900" cy="60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51490496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 + 1 column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5"/>
          <p:cNvSpPr/>
          <p:nvPr/>
        </p:nvSpPr>
        <p:spPr>
          <a:xfrm>
            <a:off x="1271102" y="-100"/>
            <a:ext cx="78729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285750" dist="190500" dir="108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/>
          </a:p>
        </p:txBody>
      </p:sp>
      <p:sp>
        <p:nvSpPr>
          <p:cNvPr id="27" name="Google Shape;27;p5"/>
          <p:cNvSpPr/>
          <p:nvPr/>
        </p:nvSpPr>
        <p:spPr>
          <a:xfrm>
            <a:off x="8750300" y="5808167"/>
            <a:ext cx="393600" cy="524800"/>
          </a:xfrm>
          <a:prstGeom prst="rect">
            <a:avLst/>
          </a:prstGeom>
          <a:solidFill>
            <a:srgbClr val="FFB000"/>
          </a:solidFill>
          <a:ln>
            <a:noFill/>
          </a:ln>
          <a:effectLst>
            <a:outerShdw blurRad="214313" dist="4762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/>
          </a:p>
        </p:txBody>
      </p:sp>
      <p:sp>
        <p:nvSpPr>
          <p:cNvPr id="28" name="Google Shape;28;p5"/>
          <p:cNvSpPr/>
          <p:nvPr/>
        </p:nvSpPr>
        <p:spPr>
          <a:xfrm>
            <a:off x="877502" y="524700"/>
            <a:ext cx="7872900" cy="10756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214313" dist="4762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4800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29" name="Google Shape;29;p5"/>
          <p:cNvSpPr txBox="1">
            <a:spLocks noGrp="1"/>
          </p:cNvSpPr>
          <p:nvPr>
            <p:ph type="title"/>
          </p:nvPr>
        </p:nvSpPr>
        <p:spPr>
          <a:xfrm>
            <a:off x="1182202" y="524633"/>
            <a:ext cx="6739500" cy="107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4800">
                <a:latin typeface="TH SarabunPSK" panose="020B0500040200020003" pitchFamily="34" charset="-34"/>
                <a:cs typeface="TH SarabunPSK" panose="020B0500040200020003" pitchFamily="34" charset="-34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30" name="Google Shape;30;p5"/>
          <p:cNvSpPr txBox="1">
            <a:spLocks noGrp="1"/>
          </p:cNvSpPr>
          <p:nvPr>
            <p:ph type="body" idx="1"/>
          </p:nvPr>
        </p:nvSpPr>
        <p:spPr>
          <a:xfrm>
            <a:off x="1556331" y="1798855"/>
            <a:ext cx="7085700" cy="391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178" lvl="0" indent="-393681">
              <a:spcBef>
                <a:spcPts val="600"/>
              </a:spcBef>
              <a:spcAft>
                <a:spcPts val="0"/>
              </a:spcAft>
              <a:buSzPct val="60000"/>
              <a:buChar char="▪"/>
              <a:defRPr>
                <a:latin typeface="TH SarabunPSK" panose="020B0500040200020003" pitchFamily="34" charset="-34"/>
                <a:cs typeface="TH SarabunPSK" panose="020B0500040200020003" pitchFamily="34" charset="-34"/>
              </a:defRPr>
            </a:lvl1pPr>
            <a:lvl2pPr marL="914354" lvl="1" indent="-393681">
              <a:spcBef>
                <a:spcPts val="0"/>
              </a:spcBef>
              <a:spcAft>
                <a:spcPts val="0"/>
              </a:spcAft>
              <a:buSzPts val="2600"/>
              <a:buChar char="▫"/>
              <a:defRPr/>
            </a:lvl2pPr>
            <a:lvl3pPr marL="1371532" lvl="2" indent="-393681">
              <a:spcBef>
                <a:spcPts val="0"/>
              </a:spcBef>
              <a:spcAft>
                <a:spcPts val="0"/>
              </a:spcAft>
              <a:buSzPts val="2600"/>
              <a:buChar char="▫"/>
              <a:defRPr/>
            </a:lvl3pPr>
            <a:lvl4pPr marL="1828709" lvl="3" indent="-393681">
              <a:spcBef>
                <a:spcPts val="0"/>
              </a:spcBef>
              <a:spcAft>
                <a:spcPts val="0"/>
              </a:spcAft>
              <a:buSzPts val="2600"/>
              <a:buChar char="▫"/>
              <a:defRPr/>
            </a:lvl4pPr>
            <a:lvl5pPr marL="2285886" lvl="4" indent="-393681">
              <a:spcBef>
                <a:spcPts val="0"/>
              </a:spcBef>
              <a:spcAft>
                <a:spcPts val="0"/>
              </a:spcAft>
              <a:buSzPts val="2600"/>
              <a:buChar char="○"/>
              <a:defRPr/>
            </a:lvl5pPr>
            <a:lvl6pPr marL="2743062" lvl="5" indent="-393681">
              <a:spcBef>
                <a:spcPts val="0"/>
              </a:spcBef>
              <a:spcAft>
                <a:spcPts val="0"/>
              </a:spcAft>
              <a:buSzPts val="2600"/>
              <a:buChar char="■"/>
              <a:defRPr/>
            </a:lvl6pPr>
            <a:lvl7pPr marL="3200240" lvl="6" indent="-393681">
              <a:spcBef>
                <a:spcPts val="0"/>
              </a:spcBef>
              <a:spcAft>
                <a:spcPts val="0"/>
              </a:spcAft>
              <a:buSzPts val="2600"/>
              <a:buChar char="●"/>
              <a:defRPr/>
            </a:lvl7pPr>
            <a:lvl8pPr marL="3657418" lvl="7" indent="-393681">
              <a:spcBef>
                <a:spcPts val="0"/>
              </a:spcBef>
              <a:spcAft>
                <a:spcPts val="0"/>
              </a:spcAft>
              <a:buSzPts val="2600"/>
              <a:buChar char="○"/>
              <a:defRPr/>
            </a:lvl8pPr>
            <a:lvl9pPr marL="4114594" lvl="8" indent="-393681">
              <a:spcBef>
                <a:spcPts val="0"/>
              </a:spcBef>
              <a:spcAft>
                <a:spcPts val="0"/>
              </a:spcAft>
              <a:buSzPts val="2600"/>
              <a:buChar char="■"/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1" name="Google Shape;31;p5"/>
          <p:cNvSpPr txBox="1">
            <a:spLocks noGrp="1"/>
          </p:cNvSpPr>
          <p:nvPr>
            <p:ph type="sldNum" idx="12"/>
          </p:nvPr>
        </p:nvSpPr>
        <p:spPr>
          <a:xfrm>
            <a:off x="8750400" y="5808300"/>
            <a:ext cx="393600" cy="524800"/>
          </a:xfrm>
          <a:prstGeom prst="rect">
            <a:avLst/>
          </a:prstGeom>
          <a:solidFill>
            <a:schemeClr val="accent1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sp>
        <p:nvSpPr>
          <p:cNvPr id="32" name="Google Shape;32;p5"/>
          <p:cNvSpPr/>
          <p:nvPr/>
        </p:nvSpPr>
        <p:spPr>
          <a:xfrm>
            <a:off x="7943751" y="524567"/>
            <a:ext cx="806700" cy="1075600"/>
          </a:xfrm>
          <a:prstGeom prst="rect">
            <a:avLst/>
          </a:prstGeom>
          <a:solidFill>
            <a:srgbClr val="FFFFFF">
              <a:alpha val="526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/>
          </a:p>
        </p:txBody>
      </p:sp>
    </p:spTree>
    <p:extLst>
      <p:ext uri="{BB962C8B-B14F-4D97-AF65-F5344CB8AC3E}">
        <p14:creationId xmlns:p14="http://schemas.microsoft.com/office/powerpoint/2010/main" val="332876420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837CD-E55E-40FE-803C-5FC8AF71BE49}" type="datetime1">
              <a:rPr lang="en-US" smtClean="0"/>
              <a:t>4/20/2024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GOMD-SLRI Workshop 2022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8F79C-F4CA-40FC-BE8A-D7D5B76412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867696"/>
      </p:ext>
    </p:extLst>
  </p:cSld>
  <p:clrMapOvr>
    <a:masterClrMapping/>
  </p:clrMapOvr>
  <p:hf hdr="0" dt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837CD-E55E-40FE-803C-5FC8AF71BE49}" type="datetime1">
              <a:rPr lang="en-US" smtClean="0"/>
              <a:t>4/20/2024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GOMD-SLRI Workshop 2022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8F79C-F4CA-40FC-BE8A-D7D5B76412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7423188"/>
      </p:ext>
    </p:extLst>
  </p:cSld>
  <p:clrMapOvr>
    <a:masterClrMapping/>
  </p:clrMapOvr>
  <p:hf hdr="0" dt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837CD-E55E-40FE-803C-5FC8AF71BE49}" type="datetime1">
              <a:rPr lang="en-US" smtClean="0"/>
              <a:t>4/20/2024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GOMD-SLRI Workshop 2022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8F79C-F4CA-40FC-BE8A-D7D5B76412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243956"/>
      </p:ext>
    </p:extLst>
  </p:cSld>
  <p:clrMapOvr>
    <a:masterClrMapping/>
  </p:clrMapOvr>
  <p:hf hdr="0" dt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837CD-E55E-40FE-803C-5FC8AF71BE49}" type="datetime1">
              <a:rPr lang="en-US" smtClean="0"/>
              <a:t>4/20/2024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GOMD-SLRI Workshop 2022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8F79C-F4CA-40FC-BE8A-D7D5B76412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77613"/>
      </p:ext>
    </p:extLst>
  </p:cSld>
  <p:clrMapOvr>
    <a:masterClrMapping/>
  </p:clrMapOvr>
  <p:hf hdr="0" dt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837CD-E55E-40FE-803C-5FC8AF71BE49}" type="datetime1">
              <a:rPr lang="en-US" smtClean="0"/>
              <a:t>4/20/2024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GOMD-SLRI Workshop 2022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8F79C-F4CA-40FC-BE8A-D7D5B76412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19513"/>
      </p:ext>
    </p:extLst>
  </p:cSld>
  <p:clrMapOvr>
    <a:masterClrMapping/>
  </p:clrMapOvr>
  <p:hf hdr="0" dt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837CD-E55E-40FE-803C-5FC8AF71BE49}" type="datetime1">
              <a:rPr lang="en-US" smtClean="0"/>
              <a:t>4/20/2024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GOMD-SLRI Workshop 2022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8F79C-F4CA-40FC-BE8A-D7D5B76412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312332"/>
      </p:ext>
    </p:extLst>
  </p:cSld>
  <p:clrMapOvr>
    <a:masterClrMapping/>
  </p:clrMapOvr>
  <p:hf hdr="0" dt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837CD-E55E-40FE-803C-5FC8AF71BE49}" type="datetime1">
              <a:rPr lang="en-US" smtClean="0"/>
              <a:t>4/20/2024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GOMD-SLRI Workshop 2022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8F79C-F4CA-40FC-BE8A-D7D5B76412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706663"/>
      </p:ext>
    </p:extLst>
  </p:cSld>
  <p:clrMapOvr>
    <a:masterClrMapping/>
  </p:clrMapOvr>
  <p:hf hdr="0" dt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837CD-E55E-40FE-803C-5FC8AF71BE49}" type="datetime1">
              <a:rPr lang="en-US" smtClean="0"/>
              <a:t>4/20/2024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GOMD-SLRI Workshop 2022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8F79C-F4CA-40FC-BE8A-D7D5B76412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872436"/>
      </p:ext>
    </p:extLst>
  </p:cSld>
  <p:clrMapOvr>
    <a:masterClrMapping/>
  </p:clrMapOvr>
  <p:hf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6225"/>
            <a:ext cx="7886700" cy="95408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40700" y="274638"/>
            <a:ext cx="1003300" cy="960757"/>
          </a:xfrm>
          <a:prstGeom prst="rect">
            <a:avLst/>
          </a:prstGeom>
        </p:spPr>
        <p:txBody>
          <a:bodyPr/>
          <a:lstStyle/>
          <a:p>
            <a:fld id="{ADF2A0E3-03FF-4EF4-8D94-CB6484B233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997302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837CD-E55E-40FE-803C-5FC8AF71BE49}" type="datetime1">
              <a:rPr lang="en-US" smtClean="0"/>
              <a:t>4/20/2024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GOMD-SLRI Workshop 2022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8F79C-F4CA-40FC-BE8A-D7D5B76412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81481"/>
      </p:ext>
    </p:extLst>
  </p:cSld>
  <p:clrMapOvr>
    <a:masterClrMapping/>
  </p:clrMapOvr>
  <p:hf hdr="0" dt="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837CD-E55E-40FE-803C-5FC8AF71BE49}" type="datetime1">
              <a:rPr lang="en-US" smtClean="0"/>
              <a:t>4/20/2024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GOMD-SLRI Workshop 2022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8F79C-F4CA-40FC-BE8A-D7D5B76412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503215"/>
      </p:ext>
    </p:extLst>
  </p:cSld>
  <p:clrMapOvr>
    <a:masterClrMapping/>
  </p:clrMapOvr>
  <p:hf hdr="0" dt="0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837CD-E55E-40FE-803C-5FC8AF71BE49}" type="datetime1">
              <a:rPr lang="en-US" smtClean="0"/>
              <a:t>4/20/2024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GOMD-SLRI Workshop 2022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8F79C-F4CA-40FC-BE8A-D7D5B76412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965372"/>
      </p:ext>
    </p:extLst>
  </p:cSld>
  <p:clrMapOvr>
    <a:masterClrMapping/>
  </p:clrMapOvr>
  <p:hf hdr="0" dt="0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name 1"/>
          <p:cNvSpPr>
            <a:spLocks noGrp="1"/>
          </p:cNvSpPr>
          <p:nvPr>
            <p:ph type="body" sz="quarter" idx="13"/>
          </p:nvPr>
        </p:nvSpPr>
        <p:spPr>
          <a:xfrm>
            <a:off x="2" y="506762"/>
            <a:ext cx="6965157" cy="759024"/>
          </a:xfrm>
          <a:prstGeom prst="rect">
            <a:avLst/>
          </a:prstGeom>
          <a:solidFill>
            <a:srgbClr val="F04B00"/>
          </a:solidFill>
          <a:effectLst>
            <a:outerShdw blurRad="38100" dist="12700" dir="5400000" rotWithShape="0">
              <a:srgbClr val="000000">
                <a:alpha val="50000"/>
              </a:srgbClr>
            </a:outerShdw>
          </a:effectLst>
        </p:spPr>
        <p:txBody>
          <a:bodyPr anchor="ctr">
            <a:noAutofit/>
          </a:bodyPr>
          <a:lstStyle>
            <a:lvl1pPr marR="200906" indent="1004530">
              <a:defRPr sz="3692" cap="all">
                <a:solidFill>
                  <a:srgbClr val="FFFFFF"/>
                </a:solidFill>
                <a:effectLst>
                  <a:outerShdw blurRad="12700" dist="63500" dir="2100000" rotWithShape="0">
                    <a:srgbClr val="AE3F00"/>
                  </a:outerShdw>
                </a:effectLst>
                <a:latin typeface="Helvetica Neue Bold Condensed"/>
                <a:ea typeface="Helvetica Neue Bold Condensed"/>
                <a:cs typeface="Helvetica Neue Bold Condensed"/>
                <a:sym typeface="Helvetica Neue Bold Condensed"/>
              </a:defRPr>
            </a:lvl1pPr>
          </a:lstStyle>
          <a:p>
            <a:r>
              <a:t>Title name 1</a:t>
            </a:r>
          </a:p>
        </p:txBody>
      </p:sp>
      <p:sp>
        <p:nvSpPr>
          <p:cNvPr id="58" name="Rectangle"/>
          <p:cNvSpPr>
            <a:spLocks noGrp="1"/>
          </p:cNvSpPr>
          <p:nvPr>
            <p:ph type="body" sz="quarter" idx="14"/>
          </p:nvPr>
        </p:nvSpPr>
        <p:spPr>
          <a:xfrm>
            <a:off x="284563" y="247506"/>
            <a:ext cx="871985" cy="787190"/>
          </a:xfrm>
          <a:prstGeom prst="rect">
            <a:avLst/>
          </a:prstGeom>
          <a:solidFill>
            <a:srgbClr val="FFCB0D"/>
          </a:solidFill>
          <a:effectLst>
            <a:outerShdw blurRad="38100" dist="12700" dir="5400000" rotWithShape="0">
              <a:srgbClr val="000000">
                <a:alpha val="50000"/>
              </a:srgbClr>
            </a:outerShdw>
          </a:effectLst>
        </p:spPr>
        <p:txBody>
          <a:bodyPr>
            <a:noAutofit/>
          </a:bodyPr>
          <a:lstStyle/>
          <a:p>
            <a:pPr>
              <a:defRPr sz="7000">
                <a:solidFill>
                  <a:srgbClr val="FFFFFF"/>
                </a:solidFill>
                <a:effectLst>
                  <a:outerShdw blurRad="12700" dist="63500" dir="2100000" rotWithShape="0">
                    <a:srgbClr val="E6AA2A"/>
                  </a:outerShdw>
                </a:effectLst>
                <a:latin typeface="Helvetica Neue Bold Condensed"/>
                <a:ea typeface="Helvetica Neue Bold Condensed"/>
                <a:cs typeface="Helvetica Neue Bold Condensed"/>
                <a:sym typeface="Helvetica Neue Bold Condensed"/>
              </a:defRPr>
            </a:pPr>
            <a:endParaRPr/>
          </a:p>
        </p:txBody>
      </p:sp>
      <p:sp>
        <p:nvSpPr>
          <p:cNvPr id="59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720556" y="2191731"/>
            <a:ext cx="4755001" cy="2686348"/>
          </a:xfrm>
          <a:prstGeom prst="rect">
            <a:avLst/>
          </a:prstGeom>
        </p:spPr>
        <p:txBody>
          <a:bodyPr/>
          <a:lstStyle>
            <a:lvl1pPr marL="219740" indent="-219740" algn="l">
              <a:lnSpc>
                <a:spcPts val="1951"/>
              </a:lnSpc>
              <a:spcBef>
                <a:spcPts val="527"/>
              </a:spcBef>
              <a:buSzPct val="50000"/>
              <a:buBlip>
                <a:blip r:embed="rId2"/>
              </a:buBlip>
              <a:defRPr sz="1582"/>
            </a:lvl1pPr>
            <a:lvl2pPr marL="454131" indent="-219740" algn="l">
              <a:lnSpc>
                <a:spcPts val="1951"/>
              </a:lnSpc>
              <a:spcBef>
                <a:spcPts val="527"/>
              </a:spcBef>
              <a:buSzPct val="50000"/>
              <a:buBlip>
                <a:blip r:embed="rId2"/>
              </a:buBlip>
              <a:defRPr sz="1582"/>
            </a:lvl2pPr>
            <a:lvl3pPr marL="688521" indent="-219740" algn="l">
              <a:lnSpc>
                <a:spcPts val="1951"/>
              </a:lnSpc>
              <a:spcBef>
                <a:spcPts val="527"/>
              </a:spcBef>
              <a:buSzPct val="50000"/>
              <a:buBlip>
                <a:blip r:embed="rId2"/>
              </a:buBlip>
              <a:defRPr sz="1582"/>
            </a:lvl3pPr>
            <a:lvl4pPr marL="922911" indent="-219740" algn="l">
              <a:lnSpc>
                <a:spcPts val="1951"/>
              </a:lnSpc>
              <a:spcBef>
                <a:spcPts val="527"/>
              </a:spcBef>
              <a:buSzPct val="50000"/>
              <a:buBlip>
                <a:blip r:embed="rId2"/>
              </a:buBlip>
              <a:defRPr sz="1582"/>
            </a:lvl4pPr>
            <a:lvl5pPr marL="1157301" indent="-219740" algn="l">
              <a:lnSpc>
                <a:spcPts val="1951"/>
              </a:lnSpc>
              <a:spcBef>
                <a:spcPts val="527"/>
              </a:spcBef>
              <a:buSzPct val="50000"/>
              <a:buBlip>
                <a:blip r:embed="rId2"/>
              </a:buBlip>
              <a:defRPr sz="1582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0" name="Title name 2"/>
          <p:cNvSpPr>
            <a:spLocks noGrp="1"/>
          </p:cNvSpPr>
          <p:nvPr>
            <p:ph type="body" sz="quarter" idx="15"/>
          </p:nvPr>
        </p:nvSpPr>
        <p:spPr>
          <a:xfrm>
            <a:off x="1089424" y="1322998"/>
            <a:ext cx="6965156" cy="580430"/>
          </a:xfrm>
          <a:prstGeom prst="rect">
            <a:avLst/>
          </a:prstGeom>
          <a:solidFill>
            <a:srgbClr val="4AD9A6"/>
          </a:solidFill>
          <a:effectLst>
            <a:outerShdw blurRad="38100" dist="12700" dir="5400000" rotWithShape="0">
              <a:srgbClr val="000000">
                <a:alpha val="50000"/>
              </a:srgbClr>
            </a:outerShdw>
          </a:effectLst>
        </p:spPr>
        <p:txBody>
          <a:bodyPr anchor="ctr">
            <a:noAutofit/>
          </a:bodyPr>
          <a:lstStyle>
            <a:lvl1pPr>
              <a:defRPr sz="2637" cap="all">
                <a:solidFill>
                  <a:srgbClr val="FFFFFF"/>
                </a:solidFill>
                <a:effectLst>
                  <a:outerShdw blurRad="12700" dist="38100" dir="2100000" rotWithShape="0">
                    <a:srgbClr val="1E9C64"/>
                  </a:outerShdw>
                </a:effectLst>
                <a:latin typeface="Helvetica Neue Bold Condensed"/>
                <a:ea typeface="Helvetica Neue Bold Condensed"/>
                <a:cs typeface="Helvetica Neue Bold Condensed"/>
                <a:sym typeface="Helvetica Neue Bold Condensed"/>
              </a:defRPr>
            </a:lvl1pPr>
          </a:lstStyle>
          <a:p>
            <a:r>
              <a:t>Title name 2</a:t>
            </a:r>
          </a:p>
        </p:txBody>
      </p:sp>
      <p:sp>
        <p:nvSpPr>
          <p:cNvPr id="6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36763" y="538835"/>
            <a:ext cx="669728" cy="1712858"/>
          </a:xfrm>
          <a:prstGeom prst="rect">
            <a:avLst/>
          </a:prstGeom>
        </p:spPr>
        <p:txBody>
          <a:bodyPr wrap="square" anchor="ctr"/>
          <a:lstStyle>
            <a:lvl1pPr>
              <a:defRPr sz="4113">
                <a:solidFill>
                  <a:srgbClr val="FFFFFF"/>
                </a:solidFill>
                <a:effectLst>
                  <a:outerShdw blurRad="12700" dist="63500" dir="2100000" rotWithShape="0">
                    <a:srgbClr val="C67603"/>
                  </a:outerShdw>
                </a:effectLst>
                <a:latin typeface="Helvetica Neue Bold Condensed"/>
                <a:ea typeface="Helvetica Neue Bold Condensed"/>
                <a:cs typeface="Helvetica Neue Bold Condensed"/>
                <a:sym typeface="Helvetica Neue Bold Condensed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7643514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BD07D2-76D6-4366-9BB2-9E922A926721}" type="slidenum">
              <a:rPr lang="en-US"/>
              <a:pPr>
                <a:defRPr/>
              </a:pPr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40987582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เค้าโครงแบบกำหนดเ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857226" y="571480"/>
            <a:ext cx="7110442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ตัวยึดวันที่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B4008-4831-4234-B14A-FF91701963D8}" type="datetimeFigureOut">
              <a:rPr lang="th-TH" smtClean="0"/>
              <a:t>20/04/67</a:t>
            </a:fld>
            <a:endParaRPr lang="th-TH"/>
          </a:p>
        </p:txBody>
      </p:sp>
      <p:sp>
        <p:nvSpPr>
          <p:cNvPr id="4" name="ตัวยึดท้ายกระดา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ตัวยึดหมายเลขภาพนิ่ง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4E7E5-1CCE-4330-98D9-58FAA61B60F2}" type="slidenum">
              <a:rPr lang="th-TH" smtClean="0"/>
              <a:t>‹#›</a:t>
            </a:fld>
            <a:endParaRPr lang="th-TH"/>
          </a:p>
        </p:txBody>
      </p:sp>
      <p:sp>
        <p:nvSpPr>
          <p:cNvPr id="7" name="ตัวยึดเนื้อหา 6"/>
          <p:cNvSpPr>
            <a:spLocks noGrp="1"/>
          </p:cNvSpPr>
          <p:nvPr>
            <p:ph sz="quarter" idx="13"/>
          </p:nvPr>
        </p:nvSpPr>
        <p:spPr>
          <a:xfrm>
            <a:off x="857227" y="1857364"/>
            <a:ext cx="7072339" cy="442915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2593708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71375-2600-42E0-AEF1-FDDA84A53047}" type="datetimeFigureOut">
              <a:rPr lang="en-US" smtClean="0"/>
              <a:t>4/20/2024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13AD4-0A5B-476E-B835-1304E8411D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333833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71375-2600-42E0-AEF1-FDDA84A53047}" type="datetimeFigureOut">
              <a:rPr lang="en-US" smtClean="0"/>
              <a:t>4/20/2024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13AD4-0A5B-476E-B835-1304E8411D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80479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71375-2600-42E0-AEF1-FDDA84A53047}" type="datetimeFigureOut">
              <a:rPr lang="en-US" smtClean="0"/>
              <a:t>4/20/2024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13AD4-0A5B-476E-B835-1304E8411D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82751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71375-2600-42E0-AEF1-FDDA84A53047}" type="datetimeFigureOut">
              <a:rPr lang="en-US" smtClean="0"/>
              <a:t>4/20/2024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13AD4-0A5B-476E-B835-1304E8411D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0203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140700" y="274638"/>
            <a:ext cx="1003300" cy="960757"/>
          </a:xfrm>
          <a:prstGeom prst="rect">
            <a:avLst/>
          </a:prstGeom>
        </p:spPr>
        <p:txBody>
          <a:bodyPr/>
          <a:lstStyle/>
          <a:p>
            <a:fld id="{ADF2A0E3-03FF-4EF4-8D94-CB6484B233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07356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71375-2600-42E0-AEF1-FDDA84A53047}" type="datetimeFigureOut">
              <a:rPr lang="en-US" smtClean="0"/>
              <a:t>4/20/2024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13AD4-0A5B-476E-B835-1304E8411D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05994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71375-2600-42E0-AEF1-FDDA84A53047}" type="datetimeFigureOut">
              <a:rPr lang="en-US" smtClean="0"/>
              <a:t>4/20/2024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13AD4-0A5B-476E-B835-1304E8411D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67051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71375-2600-42E0-AEF1-FDDA84A53047}" type="datetimeFigureOut">
              <a:rPr lang="en-US" smtClean="0"/>
              <a:t>4/20/2024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13AD4-0A5B-476E-B835-1304E8411D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35720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71375-2600-42E0-AEF1-FDDA84A53047}" type="datetimeFigureOut">
              <a:rPr lang="en-US" smtClean="0"/>
              <a:t>4/20/2024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13AD4-0A5B-476E-B835-1304E8411D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52391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71375-2600-42E0-AEF1-FDDA84A53047}" type="datetimeFigureOut">
              <a:rPr lang="en-US" smtClean="0"/>
              <a:t>4/20/2024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13AD4-0A5B-476E-B835-1304E8411D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51386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71375-2600-42E0-AEF1-FDDA84A53047}" type="datetimeFigureOut">
              <a:rPr lang="en-US" smtClean="0"/>
              <a:t>4/20/2024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13AD4-0A5B-476E-B835-1304E8411D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07655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71375-2600-42E0-AEF1-FDDA84A53047}" type="datetimeFigureOut">
              <a:rPr lang="en-US" smtClean="0"/>
              <a:t>4/20/2024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13AD4-0A5B-476E-B835-1304E8411D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2603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6225"/>
            <a:ext cx="7886700" cy="95408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40700" y="274638"/>
            <a:ext cx="1003300" cy="960757"/>
          </a:xfrm>
          <a:prstGeom prst="rect">
            <a:avLst/>
          </a:prstGeom>
        </p:spPr>
        <p:txBody>
          <a:bodyPr/>
          <a:lstStyle/>
          <a:p>
            <a:fld id="{ADF2A0E3-03FF-4EF4-8D94-CB6484B233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9818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40700" y="274638"/>
            <a:ext cx="1003300" cy="960757"/>
          </a:xfrm>
          <a:prstGeom prst="rect">
            <a:avLst/>
          </a:prstGeom>
        </p:spPr>
        <p:txBody>
          <a:bodyPr/>
          <a:lstStyle/>
          <a:p>
            <a:fld id="{ADF2A0E3-03FF-4EF4-8D94-CB6484B233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053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40700" y="274638"/>
            <a:ext cx="1003300" cy="960757"/>
          </a:xfrm>
          <a:prstGeom prst="rect">
            <a:avLst/>
          </a:prstGeom>
        </p:spPr>
        <p:txBody>
          <a:bodyPr/>
          <a:lstStyle/>
          <a:p>
            <a:fld id="{ADF2A0E3-03FF-4EF4-8D94-CB6484B233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0411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40700" y="274638"/>
            <a:ext cx="1003300" cy="960757"/>
          </a:xfrm>
          <a:prstGeom prst="rect">
            <a:avLst/>
          </a:prstGeom>
        </p:spPr>
        <p:txBody>
          <a:bodyPr/>
          <a:lstStyle/>
          <a:p>
            <a:fld id="{ADF2A0E3-03FF-4EF4-8D94-CB6484B233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3619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28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1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6.tiff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13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12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11" Type="http://schemas.openxmlformats.org/officeDocument/2006/relationships/slideLayout" Target="../slideLayouts/slideLayout42.xml"/><Relationship Id="rId5" Type="http://schemas.openxmlformats.org/officeDocument/2006/relationships/slideLayout" Target="../slideLayouts/slideLayout36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41.xml"/><Relationship Id="rId4" Type="http://schemas.openxmlformats.org/officeDocument/2006/relationships/slideLayout" Target="../slideLayouts/slideLayout35.xml"/><Relationship Id="rId9" Type="http://schemas.openxmlformats.org/officeDocument/2006/relationships/slideLayout" Target="../slideLayouts/slideLayout40.xml"/><Relationship Id="rId14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defRPr>
            </a:lvl1pPr>
          </a:lstStyle>
          <a:p>
            <a:endParaRPr lang="en-US"/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119D5435-ABA4-4EA5-9754-EBBFF0CA34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31730" y="6266046"/>
            <a:ext cx="712269" cy="5919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800" b="1">
                <a:solidFill>
                  <a:schemeClr val="tx2"/>
                </a:solidFill>
                <a:latin typeface="TH SarabunPSK" panose="020B0500040200020003" pitchFamily="34" charset="-34"/>
                <a:cs typeface="TH SarabunPSK" panose="020B0500040200020003" pitchFamily="34" charset="-34"/>
              </a:defRPr>
            </a:lvl1pPr>
          </a:lstStyle>
          <a:p>
            <a:fld id="{ADF2A0E3-03FF-4EF4-8D94-CB6484B233A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2067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721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TH SarabunPSK" panose="020B0500040200020003" pitchFamily="34" charset="-34"/>
          <a:ea typeface="+mj-ea"/>
          <a:cs typeface="TH SarabunPSK" panose="020B0500040200020003" pitchFamily="34" charset="-34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TH SarabunPSK" panose="020B0500040200020003" pitchFamily="34" charset="-34"/>
          <a:ea typeface="+mn-ea"/>
          <a:cs typeface="TH SarabunPSK" panose="020B0500040200020003" pitchFamily="34" charset="-34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TH SarabunPSK" panose="020B0500040200020003" pitchFamily="34" charset="-34"/>
          <a:ea typeface="+mn-ea"/>
          <a:cs typeface="TH SarabunPSK" panose="020B0500040200020003" pitchFamily="34" charset="-34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TH SarabunPSK" panose="020B0500040200020003" pitchFamily="34" charset="-34"/>
          <a:ea typeface="+mn-ea"/>
          <a:cs typeface="TH SarabunPSK" panose="020B0500040200020003" pitchFamily="34" charset="-34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TH SarabunPSK" panose="020B0500040200020003" pitchFamily="34" charset="-34"/>
          <a:ea typeface="+mn-ea"/>
          <a:cs typeface="TH SarabunPSK" panose="020B0500040200020003" pitchFamily="34" charset="-34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TH SarabunPSK" panose="020B0500040200020003" pitchFamily="34" charset="-34"/>
          <a:ea typeface="+mn-ea"/>
          <a:cs typeface="TH SarabunPSK" panose="020B0500040200020003" pitchFamily="34" charset="-34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5888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hf hdr="0" ftr="0" dt="0"/>
  <p:txStyles>
    <p:titleStyle>
      <a:lvl1pPr algn="ctr" defTabSz="914377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91" indent="-342891" algn="l" defTabSz="914377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32" indent="-285744" algn="l" defTabSz="914377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377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>
            <a:alphaModFix amt="93000"/>
            <a:lum/>
          </a:blip>
          <a:srcRect/>
          <a:tile tx="-3810000" ty="-635000" sx="60000" sy="60000" flip="none" algn="tl"/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1182202" y="524633"/>
            <a:ext cx="6739500" cy="107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Barlow"/>
              <a:buNone/>
              <a:defRPr sz="2400" b="1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Barlow"/>
              <a:buNone/>
              <a:defRPr sz="2400" b="1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Barlow"/>
              <a:buNone/>
              <a:defRPr sz="2400" b="1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Barlow"/>
              <a:buNone/>
              <a:defRPr sz="2400" b="1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Barlow"/>
              <a:buNone/>
              <a:defRPr sz="2400" b="1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Barlow"/>
              <a:buNone/>
              <a:defRPr sz="2400" b="1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Barlow"/>
              <a:buNone/>
              <a:defRPr sz="2400" b="1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Barlow"/>
              <a:buNone/>
              <a:defRPr sz="2400" b="1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Barlow"/>
              <a:buNone/>
              <a:defRPr sz="2400" b="1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1556331" y="1798855"/>
            <a:ext cx="7085700" cy="391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93700"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Barlow"/>
              <a:buChar char="▪"/>
              <a:defRPr sz="2600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1pPr>
            <a:lvl2pPr marL="914400" lvl="1" indent="-3937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Barlow"/>
              <a:buChar char="▫"/>
              <a:defRPr sz="2600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2pPr>
            <a:lvl3pPr marL="1371600" lvl="2" indent="-3937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Barlow"/>
              <a:buChar char="▫"/>
              <a:defRPr sz="2600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3pPr>
            <a:lvl4pPr marL="1828800" lvl="3" indent="-3937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Barlow"/>
              <a:buChar char="▫"/>
              <a:defRPr sz="2600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4pPr>
            <a:lvl5pPr marL="2286000" lvl="4" indent="-3937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Barlow"/>
              <a:buChar char="○"/>
              <a:defRPr sz="2600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5pPr>
            <a:lvl6pPr marL="2743200" lvl="5" indent="-3937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Barlow"/>
              <a:buChar char="■"/>
              <a:defRPr sz="2600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6pPr>
            <a:lvl7pPr marL="3200400" lvl="6" indent="-3937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Barlow"/>
              <a:buChar char="●"/>
              <a:defRPr sz="2600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7pPr>
            <a:lvl8pPr marL="3657600" lvl="7" indent="-3937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Barlow"/>
              <a:buChar char="○"/>
              <a:defRPr sz="2600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8pPr>
            <a:lvl9pPr marL="4114800" lvl="8" indent="-3937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Barlow"/>
              <a:buChar char="■"/>
              <a:defRPr sz="2600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750400" y="5808300"/>
            <a:ext cx="393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buNone/>
              <a:defRPr sz="1200" b="1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defRPr>
            </a:lvl1pPr>
            <a:lvl2pPr lvl="1" algn="ctr">
              <a:buNone/>
              <a:defRPr sz="1200" b="1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defRPr>
            </a:lvl2pPr>
            <a:lvl3pPr lvl="2" algn="ctr">
              <a:buNone/>
              <a:defRPr sz="1200" b="1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defRPr>
            </a:lvl3pPr>
            <a:lvl4pPr lvl="3" algn="ctr">
              <a:buNone/>
              <a:defRPr sz="1200" b="1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defRPr>
            </a:lvl4pPr>
            <a:lvl5pPr lvl="4" algn="ctr">
              <a:buNone/>
              <a:defRPr sz="1200" b="1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defRPr>
            </a:lvl5pPr>
            <a:lvl6pPr lvl="5" algn="ctr">
              <a:buNone/>
              <a:defRPr sz="1200" b="1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defRPr>
            </a:lvl6pPr>
            <a:lvl7pPr lvl="6" algn="ctr">
              <a:buNone/>
              <a:defRPr sz="1200" b="1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defRPr>
            </a:lvl7pPr>
            <a:lvl8pPr lvl="7" algn="ctr">
              <a:buNone/>
              <a:defRPr sz="1200" b="1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defRPr>
            </a:lvl8pPr>
            <a:lvl9pPr lvl="8" algn="ctr">
              <a:buNone/>
              <a:defRPr sz="1200" b="1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951387051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1837CD-E55E-40FE-803C-5FC8AF71BE49}" type="datetime1">
              <a:rPr lang="en-US" smtClean="0"/>
              <a:t>4/20/2024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GOMD-SLRI Workshop 2022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48F79C-F4CA-40FC-BE8A-D7D5B76412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289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1871375-2600-42E0-AEF1-FDDA84A53047}" type="datetimeFigureOut">
              <a:rPr lang="en-US" smtClean="0"/>
              <a:t>4/20/2024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5B13AD4-0A5B-476E-B835-1304E8411D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271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31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tiff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31.xml"/><Relationship Id="rId4" Type="http://schemas.openxmlformats.org/officeDocument/2006/relationships/image" Target="../media/image4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31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3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3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3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3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3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3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31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3" Type="http://schemas.openxmlformats.org/officeDocument/2006/relationships/image" Target="../media/image59.png"/><Relationship Id="rId7" Type="http://schemas.openxmlformats.org/officeDocument/2006/relationships/image" Target="../media/image63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33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60.gi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7" Type="http://schemas.openxmlformats.org/officeDocument/2006/relationships/image" Target="../media/image67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33.xml"/><Relationship Id="rId6" Type="http://schemas.openxmlformats.org/officeDocument/2006/relationships/image" Target="../media/image66.png"/><Relationship Id="rId5" Type="http://schemas.openxmlformats.org/officeDocument/2006/relationships/image" Target="../media/image60.gif"/><Relationship Id="rId4" Type="http://schemas.openxmlformats.org/officeDocument/2006/relationships/image" Target="../media/image65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4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4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7" Type="http://schemas.openxmlformats.org/officeDocument/2006/relationships/image" Target="../media/image76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46.xml"/><Relationship Id="rId6" Type="http://schemas.openxmlformats.org/officeDocument/2006/relationships/image" Target="../media/image75.png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7" Type="http://schemas.openxmlformats.org/officeDocument/2006/relationships/image" Target="../media/image7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6.xml"/><Relationship Id="rId6" Type="http://schemas.openxmlformats.org/officeDocument/2006/relationships/image" Target="../media/image760.png"/><Relationship Id="rId5" Type="http://schemas.openxmlformats.org/officeDocument/2006/relationships/image" Target="../media/image750.png"/><Relationship Id="rId4" Type="http://schemas.openxmlformats.org/officeDocument/2006/relationships/image" Target="../media/image740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46.xml"/><Relationship Id="rId5" Type="http://schemas.openxmlformats.org/officeDocument/2006/relationships/image" Target="../media/image82.jpg"/><Relationship Id="rId4" Type="http://schemas.openxmlformats.org/officeDocument/2006/relationships/image" Target="../media/image81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7" Type="http://schemas.openxmlformats.org/officeDocument/2006/relationships/image" Target="../media/image88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46.xml"/><Relationship Id="rId6" Type="http://schemas.openxmlformats.org/officeDocument/2006/relationships/image" Target="../media/image87.png"/><Relationship Id="rId5" Type="http://schemas.openxmlformats.org/officeDocument/2006/relationships/image" Target="../media/image86.png"/><Relationship Id="rId4" Type="http://schemas.openxmlformats.org/officeDocument/2006/relationships/image" Target="../media/image85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jpeg"/><Relationship Id="rId1" Type="http://schemas.openxmlformats.org/officeDocument/2006/relationships/slideLayout" Target="../slideLayouts/slideLayout46.xml"/><Relationship Id="rId4" Type="http://schemas.openxmlformats.org/officeDocument/2006/relationships/image" Target="../media/image9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logo for a physics company&#10;&#10;Description automatically generated">
            <a:extLst>
              <a:ext uri="{FF2B5EF4-FFF2-40B4-BE49-F238E27FC236}">
                <a16:creationId xmlns:a16="http://schemas.microsoft.com/office/drawing/2014/main" id="{0A1F9D10-D009-377E-BD28-8C12C87104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058" y="-70977"/>
            <a:ext cx="2357370" cy="132602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1F19555-C158-4EFF-B003-C6F938B216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8181" y="2876807"/>
            <a:ext cx="6742386" cy="1512679"/>
          </a:xfrm>
          <a:noFill/>
          <a:ln>
            <a:noFill/>
          </a:ln>
        </p:spPr>
        <p:txBody>
          <a:bodyPr>
            <a:noAutofit/>
          </a:bodyPr>
          <a:lstStyle/>
          <a:p>
            <a:r>
              <a:rPr lang="th-TH" sz="3600" b="1">
                <a:solidFill>
                  <a:schemeClr val="accent4">
                    <a:lumMod val="50000"/>
                  </a:schemeClr>
                </a:solidFill>
              </a:rPr>
              <a:t>การสร้างแบบจำลองเครื่องตรวจวัดอนุภาคแบบ </a:t>
            </a:r>
            <a:r>
              <a:rPr lang="en-US" sz="3600" b="1">
                <a:solidFill>
                  <a:schemeClr val="accent4">
                    <a:lumMod val="50000"/>
                  </a:schemeClr>
                </a:solidFill>
              </a:rPr>
              <a:t>silicon sensor </a:t>
            </a:r>
            <a:endParaRPr lang="en-US" sz="36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9D333E-469A-41A3-B3D5-42C525C596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685767" y="5279927"/>
            <a:ext cx="8450282" cy="1121205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800">
                <a:solidFill>
                  <a:schemeClr val="tx2"/>
                </a:solidFill>
              </a:rPr>
              <a:t>Chinorat Kobdaj</a:t>
            </a:r>
            <a:endParaRPr lang="th-TH" sz="2800" dirty="0">
              <a:solidFill>
                <a:schemeClr val="tx2"/>
              </a:solidFill>
            </a:endParaRPr>
          </a:p>
        </p:txBody>
      </p:sp>
      <p:sp>
        <p:nvSpPr>
          <p:cNvPr id="50" name="Arrow: Pentagon 49">
            <a:extLst>
              <a:ext uri="{FF2B5EF4-FFF2-40B4-BE49-F238E27FC236}">
                <a16:creationId xmlns:a16="http://schemas.microsoft.com/office/drawing/2014/main" id="{3657E1EE-D913-4198-8272-C088357F0D21}"/>
              </a:ext>
            </a:extLst>
          </p:cNvPr>
          <p:cNvSpPr/>
          <p:nvPr/>
        </p:nvSpPr>
        <p:spPr>
          <a:xfrm>
            <a:off x="0" y="1437238"/>
            <a:ext cx="771525" cy="1941819"/>
          </a:xfrm>
          <a:prstGeom prst="homePlate">
            <a:avLst>
              <a:gd name="adj" fmla="val 74390"/>
            </a:avLst>
          </a:prstGeom>
          <a:solidFill>
            <a:schemeClr val="tx2">
              <a:lumMod val="40000"/>
              <a:lumOff val="6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1" name="Date Placeholder 50">
            <a:extLst>
              <a:ext uri="{FF2B5EF4-FFF2-40B4-BE49-F238E27FC236}">
                <a16:creationId xmlns:a16="http://schemas.microsoft.com/office/drawing/2014/main" id="{E407BB70-D6B4-4D5D-9243-5231EF9CEA4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728912" y="5875151"/>
            <a:ext cx="3686175" cy="358774"/>
          </a:xfrm>
        </p:spPr>
        <p:txBody>
          <a:bodyPr/>
          <a:lstStyle/>
          <a:p>
            <a:r>
              <a:rPr lang="th-TH"/>
              <a:t>วันที่ </a:t>
            </a:r>
            <a:r>
              <a:rPr lang="en-US"/>
              <a:t>20 </a:t>
            </a:r>
            <a:r>
              <a:rPr lang="th-TH"/>
              <a:t>เมษายน </a:t>
            </a:r>
            <a:r>
              <a:rPr lang="en-US" dirty="0"/>
              <a:t>2567</a:t>
            </a:r>
          </a:p>
        </p:txBody>
      </p:sp>
      <p:pic>
        <p:nvPicPr>
          <p:cNvPr id="13" name="Picture 12" descr="A logo for a company&#10;&#10;Description automatically generated">
            <a:extLst>
              <a:ext uri="{FF2B5EF4-FFF2-40B4-BE49-F238E27FC236}">
                <a16:creationId xmlns:a16="http://schemas.microsoft.com/office/drawing/2014/main" id="{FA46755C-5E8B-848A-6155-47DE9AF2365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0294" y="-214460"/>
            <a:ext cx="2520527" cy="2520527"/>
          </a:xfrm>
          <a:prstGeom prst="rect">
            <a:avLst/>
          </a:prstGeom>
        </p:spPr>
      </p:pic>
      <p:pic>
        <p:nvPicPr>
          <p:cNvPr id="17" name="Picture 16" descr="A logo with a black background&#10;&#10;Description automatically generated">
            <a:extLst>
              <a:ext uri="{FF2B5EF4-FFF2-40B4-BE49-F238E27FC236}">
                <a16:creationId xmlns:a16="http://schemas.microsoft.com/office/drawing/2014/main" id="{8A3F1482-4CB1-6A66-54FD-F26BCE5C25D6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7748" y="78041"/>
            <a:ext cx="776598" cy="1012954"/>
          </a:xfrm>
          <a:prstGeom prst="rect">
            <a:avLst/>
          </a:prstGeom>
        </p:spPr>
      </p:pic>
      <p:pic>
        <p:nvPicPr>
          <p:cNvPr id="6" name="Picture 5" descr="A blue and orange letters on a black background&#10;&#10;Description automatically generated">
            <a:extLst>
              <a:ext uri="{FF2B5EF4-FFF2-40B4-BE49-F238E27FC236}">
                <a16:creationId xmlns:a16="http://schemas.microsoft.com/office/drawing/2014/main" id="{E0B06308-3E08-3E76-84D8-DA0F2D8B35A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33" y="78041"/>
            <a:ext cx="1544624" cy="1104180"/>
          </a:xfrm>
          <a:prstGeom prst="rect">
            <a:avLst/>
          </a:prstGeom>
        </p:spPr>
      </p:pic>
      <p:pic>
        <p:nvPicPr>
          <p:cNvPr id="10" name="Picture 9" descr="A logo with a yellow and grey design&#10;&#10;Description automatically generated">
            <a:extLst>
              <a:ext uri="{FF2B5EF4-FFF2-40B4-BE49-F238E27FC236}">
                <a16:creationId xmlns:a16="http://schemas.microsoft.com/office/drawing/2014/main" id="{8C04F00A-1825-D7F9-3B87-85509C7FC2B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5833" y="97708"/>
            <a:ext cx="1121205" cy="1121205"/>
          </a:xfrm>
          <a:prstGeom prst="rect">
            <a:avLst/>
          </a:prstGeom>
        </p:spPr>
      </p:pic>
      <p:pic>
        <p:nvPicPr>
          <p:cNvPr id="12" name="Picture 11" descr="A logo with text and symbols&#10;&#10;Description automatically generated with medium confidence">
            <a:extLst>
              <a:ext uri="{FF2B5EF4-FFF2-40B4-BE49-F238E27FC236}">
                <a16:creationId xmlns:a16="http://schemas.microsoft.com/office/drawing/2014/main" id="{5CE52270-DD82-B830-AFF7-DC1B04BB598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9209" y="-101253"/>
            <a:ext cx="2127892" cy="1390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77330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9A8D9C-5801-9A40-BE7F-A1E4BAEFCF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/>
              <a:t>ความเป็นมาของโครงการวิจัย</a:t>
            </a:r>
            <a:endParaRPr lang="en-T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F290FB-D205-314B-A338-3FBEAA04C5D8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750400" y="5545900"/>
            <a:ext cx="393600" cy="524800"/>
          </a:xfrm>
        </p:spPr>
        <p:txBody>
          <a:bodyPr/>
          <a:lstStyle/>
          <a:p>
            <a:pPr defTabSz="1219170">
              <a:buClr>
                <a:srgbClr val="000000"/>
              </a:buClr>
            </a:pPr>
            <a:fld id="{00000000-1234-1234-1234-123412341234}" type="slidenum">
              <a:rPr lang="en" kern="0">
                <a:solidFill>
                  <a:srgbClr val="FFFFFF"/>
                </a:solidFill>
              </a:rPr>
              <a:pPr defTabSz="1219170">
                <a:buClr>
                  <a:srgbClr val="000000"/>
                </a:buClr>
              </a:pPr>
              <a:t>10</a:t>
            </a:fld>
            <a:endParaRPr lang="en" kern="0">
              <a:solidFill>
                <a:srgbClr val="FFFFFF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7438584-6706-574C-ACBE-3D3C9CA735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8973" y="1756229"/>
            <a:ext cx="7590161" cy="3968400"/>
          </a:xfrm>
          <a:prstGeom prst="rect">
            <a:avLst/>
          </a:prstGeom>
        </p:spPr>
      </p:pic>
      <p:grpSp>
        <p:nvGrpSpPr>
          <p:cNvPr id="6" name="Google Shape;945;p49">
            <a:extLst>
              <a:ext uri="{FF2B5EF4-FFF2-40B4-BE49-F238E27FC236}">
                <a16:creationId xmlns:a16="http://schemas.microsoft.com/office/drawing/2014/main" id="{7AED5502-CFC9-8A43-933B-5DA45D3C8114}"/>
              </a:ext>
            </a:extLst>
          </p:cNvPr>
          <p:cNvGrpSpPr/>
          <p:nvPr/>
        </p:nvGrpSpPr>
        <p:grpSpPr>
          <a:xfrm>
            <a:off x="8139772" y="798390"/>
            <a:ext cx="405152" cy="528087"/>
            <a:chOff x="2624850" y="4296000"/>
            <a:chExt cx="380400" cy="495825"/>
          </a:xfrm>
        </p:grpSpPr>
        <p:sp>
          <p:nvSpPr>
            <p:cNvPr id="7" name="Google Shape;946;p49">
              <a:extLst>
                <a:ext uri="{FF2B5EF4-FFF2-40B4-BE49-F238E27FC236}">
                  <a16:creationId xmlns:a16="http://schemas.microsoft.com/office/drawing/2014/main" id="{4A926648-DEAA-0346-BA06-A810C6631796}"/>
                </a:ext>
              </a:extLst>
            </p:cNvPr>
            <p:cNvSpPr/>
            <p:nvPr/>
          </p:nvSpPr>
          <p:spPr>
            <a:xfrm>
              <a:off x="2845875" y="4296000"/>
              <a:ext cx="126425" cy="125800"/>
            </a:xfrm>
            <a:custGeom>
              <a:avLst/>
              <a:gdLst/>
              <a:ahLst/>
              <a:cxnLst/>
              <a:rect l="l" t="t" r="r" b="b"/>
              <a:pathLst>
                <a:path w="5057" h="5032" extrusionOk="0">
                  <a:moveTo>
                    <a:pt x="4812" y="1"/>
                  </a:moveTo>
                  <a:lnTo>
                    <a:pt x="4372" y="74"/>
                  </a:lnTo>
                  <a:lnTo>
                    <a:pt x="3762" y="196"/>
                  </a:lnTo>
                  <a:lnTo>
                    <a:pt x="3053" y="392"/>
                  </a:lnTo>
                  <a:lnTo>
                    <a:pt x="2321" y="636"/>
                  </a:lnTo>
                  <a:lnTo>
                    <a:pt x="1612" y="929"/>
                  </a:lnTo>
                  <a:lnTo>
                    <a:pt x="1295" y="1075"/>
                  </a:lnTo>
                  <a:lnTo>
                    <a:pt x="1026" y="1222"/>
                  </a:lnTo>
                  <a:lnTo>
                    <a:pt x="782" y="1368"/>
                  </a:lnTo>
                  <a:lnTo>
                    <a:pt x="611" y="1515"/>
                  </a:lnTo>
                  <a:lnTo>
                    <a:pt x="489" y="1662"/>
                  </a:lnTo>
                  <a:lnTo>
                    <a:pt x="367" y="1808"/>
                  </a:lnTo>
                  <a:lnTo>
                    <a:pt x="269" y="1979"/>
                  </a:lnTo>
                  <a:lnTo>
                    <a:pt x="172" y="2150"/>
                  </a:lnTo>
                  <a:lnTo>
                    <a:pt x="123" y="2321"/>
                  </a:lnTo>
                  <a:lnTo>
                    <a:pt x="74" y="2492"/>
                  </a:lnTo>
                  <a:lnTo>
                    <a:pt x="25" y="2687"/>
                  </a:lnTo>
                  <a:lnTo>
                    <a:pt x="1" y="2858"/>
                  </a:lnTo>
                  <a:lnTo>
                    <a:pt x="1" y="3054"/>
                  </a:lnTo>
                  <a:lnTo>
                    <a:pt x="25" y="3225"/>
                  </a:lnTo>
                  <a:lnTo>
                    <a:pt x="49" y="3420"/>
                  </a:lnTo>
                  <a:lnTo>
                    <a:pt x="98" y="3591"/>
                  </a:lnTo>
                  <a:lnTo>
                    <a:pt x="172" y="3762"/>
                  </a:lnTo>
                  <a:lnTo>
                    <a:pt x="245" y="3933"/>
                  </a:lnTo>
                  <a:lnTo>
                    <a:pt x="342" y="4104"/>
                  </a:lnTo>
                  <a:lnTo>
                    <a:pt x="440" y="4250"/>
                  </a:lnTo>
                  <a:lnTo>
                    <a:pt x="2638" y="2052"/>
                  </a:lnTo>
                  <a:lnTo>
                    <a:pt x="2736" y="2003"/>
                  </a:lnTo>
                  <a:lnTo>
                    <a:pt x="2809" y="1979"/>
                  </a:lnTo>
                  <a:lnTo>
                    <a:pt x="2907" y="2003"/>
                  </a:lnTo>
                  <a:lnTo>
                    <a:pt x="2980" y="2052"/>
                  </a:lnTo>
                  <a:lnTo>
                    <a:pt x="3029" y="2126"/>
                  </a:lnTo>
                  <a:lnTo>
                    <a:pt x="3053" y="2223"/>
                  </a:lnTo>
                  <a:lnTo>
                    <a:pt x="3029" y="2321"/>
                  </a:lnTo>
                  <a:lnTo>
                    <a:pt x="2980" y="2394"/>
                  </a:lnTo>
                  <a:lnTo>
                    <a:pt x="782" y="4592"/>
                  </a:lnTo>
                  <a:lnTo>
                    <a:pt x="953" y="4690"/>
                  </a:lnTo>
                  <a:lnTo>
                    <a:pt x="1100" y="4788"/>
                  </a:lnTo>
                  <a:lnTo>
                    <a:pt x="1271" y="4885"/>
                  </a:lnTo>
                  <a:lnTo>
                    <a:pt x="1466" y="4934"/>
                  </a:lnTo>
                  <a:lnTo>
                    <a:pt x="1637" y="4983"/>
                  </a:lnTo>
                  <a:lnTo>
                    <a:pt x="1808" y="5008"/>
                  </a:lnTo>
                  <a:lnTo>
                    <a:pt x="2003" y="5032"/>
                  </a:lnTo>
                  <a:lnTo>
                    <a:pt x="2174" y="5032"/>
                  </a:lnTo>
                  <a:lnTo>
                    <a:pt x="2370" y="5008"/>
                  </a:lnTo>
                  <a:lnTo>
                    <a:pt x="2541" y="4983"/>
                  </a:lnTo>
                  <a:lnTo>
                    <a:pt x="2712" y="4934"/>
                  </a:lnTo>
                  <a:lnTo>
                    <a:pt x="2907" y="4861"/>
                  </a:lnTo>
                  <a:lnTo>
                    <a:pt x="3053" y="4788"/>
                  </a:lnTo>
                  <a:lnTo>
                    <a:pt x="3224" y="4690"/>
                  </a:lnTo>
                  <a:lnTo>
                    <a:pt x="3371" y="4568"/>
                  </a:lnTo>
                  <a:lnTo>
                    <a:pt x="3517" y="4421"/>
                  </a:lnTo>
                  <a:lnTo>
                    <a:pt x="3664" y="4250"/>
                  </a:lnTo>
                  <a:lnTo>
                    <a:pt x="3835" y="4006"/>
                  </a:lnTo>
                  <a:lnTo>
                    <a:pt x="3981" y="3738"/>
                  </a:lnTo>
                  <a:lnTo>
                    <a:pt x="4128" y="3420"/>
                  </a:lnTo>
                  <a:lnTo>
                    <a:pt x="4397" y="2736"/>
                  </a:lnTo>
                  <a:lnTo>
                    <a:pt x="4641" y="1979"/>
                  </a:lnTo>
                  <a:lnTo>
                    <a:pt x="4836" y="1271"/>
                  </a:lnTo>
                  <a:lnTo>
                    <a:pt x="4983" y="660"/>
                  </a:lnTo>
                  <a:lnTo>
                    <a:pt x="5032" y="221"/>
                  </a:lnTo>
                  <a:lnTo>
                    <a:pt x="5056" y="98"/>
                  </a:lnTo>
                  <a:lnTo>
                    <a:pt x="5032" y="25"/>
                  </a:lnTo>
                  <a:lnTo>
                    <a:pt x="495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8" name="Google Shape;947;p49">
              <a:extLst>
                <a:ext uri="{FF2B5EF4-FFF2-40B4-BE49-F238E27FC236}">
                  <a16:creationId xmlns:a16="http://schemas.microsoft.com/office/drawing/2014/main" id="{FFA86CE8-8AC8-A54A-ACD5-A019FC674759}"/>
                </a:ext>
              </a:extLst>
            </p:cNvPr>
            <p:cNvSpPr/>
            <p:nvPr/>
          </p:nvSpPr>
          <p:spPr>
            <a:xfrm>
              <a:off x="2635850" y="4316150"/>
              <a:ext cx="369400" cy="475675"/>
            </a:xfrm>
            <a:custGeom>
              <a:avLst/>
              <a:gdLst/>
              <a:ahLst/>
              <a:cxnLst/>
              <a:rect l="l" t="t" r="r" b="b"/>
              <a:pathLst>
                <a:path w="14776" h="19027" extrusionOk="0">
                  <a:moveTo>
                    <a:pt x="7400" y="1"/>
                  </a:moveTo>
                  <a:lnTo>
                    <a:pt x="7254" y="25"/>
                  </a:lnTo>
                  <a:lnTo>
                    <a:pt x="7132" y="50"/>
                  </a:lnTo>
                  <a:lnTo>
                    <a:pt x="7034" y="123"/>
                  </a:lnTo>
                  <a:lnTo>
                    <a:pt x="6936" y="196"/>
                  </a:lnTo>
                  <a:lnTo>
                    <a:pt x="6863" y="294"/>
                  </a:lnTo>
                  <a:lnTo>
                    <a:pt x="6790" y="392"/>
                  </a:lnTo>
                  <a:lnTo>
                    <a:pt x="6765" y="514"/>
                  </a:lnTo>
                  <a:lnTo>
                    <a:pt x="6741" y="636"/>
                  </a:lnTo>
                  <a:lnTo>
                    <a:pt x="6741" y="4226"/>
                  </a:lnTo>
                  <a:lnTo>
                    <a:pt x="6887" y="4592"/>
                  </a:lnTo>
                  <a:lnTo>
                    <a:pt x="7009" y="4959"/>
                  </a:lnTo>
                  <a:lnTo>
                    <a:pt x="7058" y="5325"/>
                  </a:lnTo>
                  <a:lnTo>
                    <a:pt x="7083" y="5716"/>
                  </a:lnTo>
                  <a:lnTo>
                    <a:pt x="7058" y="6107"/>
                  </a:lnTo>
                  <a:lnTo>
                    <a:pt x="7009" y="6473"/>
                  </a:lnTo>
                  <a:lnTo>
                    <a:pt x="6887" y="6864"/>
                  </a:lnTo>
                  <a:lnTo>
                    <a:pt x="6741" y="7230"/>
                  </a:lnTo>
                  <a:lnTo>
                    <a:pt x="6741" y="13629"/>
                  </a:lnTo>
                  <a:lnTo>
                    <a:pt x="6203" y="13678"/>
                  </a:lnTo>
                  <a:lnTo>
                    <a:pt x="5666" y="13775"/>
                  </a:lnTo>
                  <a:lnTo>
                    <a:pt x="5153" y="13897"/>
                  </a:lnTo>
                  <a:lnTo>
                    <a:pt x="4640" y="14044"/>
                  </a:lnTo>
                  <a:lnTo>
                    <a:pt x="4152" y="14239"/>
                  </a:lnTo>
                  <a:lnTo>
                    <a:pt x="3688" y="14459"/>
                  </a:lnTo>
                  <a:lnTo>
                    <a:pt x="3224" y="14703"/>
                  </a:lnTo>
                  <a:lnTo>
                    <a:pt x="2784" y="14972"/>
                  </a:lnTo>
                  <a:lnTo>
                    <a:pt x="2369" y="15265"/>
                  </a:lnTo>
                  <a:lnTo>
                    <a:pt x="1954" y="15583"/>
                  </a:lnTo>
                  <a:lnTo>
                    <a:pt x="1588" y="15925"/>
                  </a:lnTo>
                  <a:lnTo>
                    <a:pt x="1221" y="16291"/>
                  </a:lnTo>
                  <a:lnTo>
                    <a:pt x="879" y="16682"/>
                  </a:lnTo>
                  <a:lnTo>
                    <a:pt x="562" y="17097"/>
                  </a:lnTo>
                  <a:lnTo>
                    <a:pt x="269" y="17512"/>
                  </a:lnTo>
                  <a:lnTo>
                    <a:pt x="0" y="17952"/>
                  </a:lnTo>
                  <a:lnTo>
                    <a:pt x="293" y="18074"/>
                  </a:lnTo>
                  <a:lnTo>
                    <a:pt x="611" y="18196"/>
                  </a:lnTo>
                  <a:lnTo>
                    <a:pt x="1319" y="18391"/>
                  </a:lnTo>
                  <a:lnTo>
                    <a:pt x="2125" y="18587"/>
                  </a:lnTo>
                  <a:lnTo>
                    <a:pt x="3053" y="18733"/>
                  </a:lnTo>
                  <a:lnTo>
                    <a:pt x="4030" y="18855"/>
                  </a:lnTo>
                  <a:lnTo>
                    <a:pt x="5104" y="18953"/>
                  </a:lnTo>
                  <a:lnTo>
                    <a:pt x="6228" y="19002"/>
                  </a:lnTo>
                  <a:lnTo>
                    <a:pt x="7376" y="19026"/>
                  </a:lnTo>
                  <a:lnTo>
                    <a:pt x="8548" y="19002"/>
                  </a:lnTo>
                  <a:lnTo>
                    <a:pt x="9672" y="18953"/>
                  </a:lnTo>
                  <a:lnTo>
                    <a:pt x="10746" y="18855"/>
                  </a:lnTo>
                  <a:lnTo>
                    <a:pt x="11723" y="18733"/>
                  </a:lnTo>
                  <a:lnTo>
                    <a:pt x="12651" y="18587"/>
                  </a:lnTo>
                  <a:lnTo>
                    <a:pt x="13457" y="18391"/>
                  </a:lnTo>
                  <a:lnTo>
                    <a:pt x="14165" y="18196"/>
                  </a:lnTo>
                  <a:lnTo>
                    <a:pt x="14483" y="18074"/>
                  </a:lnTo>
                  <a:lnTo>
                    <a:pt x="14776" y="17952"/>
                  </a:lnTo>
                  <a:lnTo>
                    <a:pt x="14507" y="17512"/>
                  </a:lnTo>
                  <a:lnTo>
                    <a:pt x="14214" y="17097"/>
                  </a:lnTo>
                  <a:lnTo>
                    <a:pt x="13897" y="16682"/>
                  </a:lnTo>
                  <a:lnTo>
                    <a:pt x="13555" y="16291"/>
                  </a:lnTo>
                  <a:lnTo>
                    <a:pt x="13188" y="15925"/>
                  </a:lnTo>
                  <a:lnTo>
                    <a:pt x="12822" y="15583"/>
                  </a:lnTo>
                  <a:lnTo>
                    <a:pt x="12407" y="15265"/>
                  </a:lnTo>
                  <a:lnTo>
                    <a:pt x="11992" y="14972"/>
                  </a:lnTo>
                  <a:lnTo>
                    <a:pt x="11552" y="14703"/>
                  </a:lnTo>
                  <a:lnTo>
                    <a:pt x="11088" y="14459"/>
                  </a:lnTo>
                  <a:lnTo>
                    <a:pt x="10624" y="14239"/>
                  </a:lnTo>
                  <a:lnTo>
                    <a:pt x="10136" y="14044"/>
                  </a:lnTo>
                  <a:lnTo>
                    <a:pt x="9623" y="13897"/>
                  </a:lnTo>
                  <a:lnTo>
                    <a:pt x="9110" y="13775"/>
                  </a:lnTo>
                  <a:lnTo>
                    <a:pt x="8573" y="13678"/>
                  </a:lnTo>
                  <a:lnTo>
                    <a:pt x="8035" y="13629"/>
                  </a:lnTo>
                  <a:lnTo>
                    <a:pt x="8035" y="3347"/>
                  </a:lnTo>
                  <a:lnTo>
                    <a:pt x="7913" y="3054"/>
                  </a:lnTo>
                  <a:lnTo>
                    <a:pt x="7840" y="2761"/>
                  </a:lnTo>
                  <a:lnTo>
                    <a:pt x="7791" y="2467"/>
                  </a:lnTo>
                  <a:lnTo>
                    <a:pt x="7767" y="2174"/>
                  </a:lnTo>
                  <a:lnTo>
                    <a:pt x="7791" y="1857"/>
                  </a:lnTo>
                  <a:lnTo>
                    <a:pt x="7840" y="1564"/>
                  </a:lnTo>
                  <a:lnTo>
                    <a:pt x="7913" y="1271"/>
                  </a:lnTo>
                  <a:lnTo>
                    <a:pt x="8035" y="978"/>
                  </a:lnTo>
                  <a:lnTo>
                    <a:pt x="8035" y="636"/>
                  </a:lnTo>
                  <a:lnTo>
                    <a:pt x="8011" y="514"/>
                  </a:lnTo>
                  <a:lnTo>
                    <a:pt x="7986" y="392"/>
                  </a:lnTo>
                  <a:lnTo>
                    <a:pt x="7913" y="294"/>
                  </a:lnTo>
                  <a:lnTo>
                    <a:pt x="7840" y="196"/>
                  </a:lnTo>
                  <a:lnTo>
                    <a:pt x="7742" y="123"/>
                  </a:lnTo>
                  <a:lnTo>
                    <a:pt x="7644" y="50"/>
                  </a:lnTo>
                  <a:lnTo>
                    <a:pt x="7522" y="25"/>
                  </a:lnTo>
                  <a:lnTo>
                    <a:pt x="740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9" name="Google Shape;948;p49">
              <a:extLst>
                <a:ext uri="{FF2B5EF4-FFF2-40B4-BE49-F238E27FC236}">
                  <a16:creationId xmlns:a16="http://schemas.microsoft.com/office/drawing/2014/main" id="{AF23ED12-CF6E-B145-8B58-BA7B67F8C8BE}"/>
                </a:ext>
              </a:extLst>
            </p:cNvPr>
            <p:cNvSpPr/>
            <p:nvPr/>
          </p:nvSpPr>
          <p:spPr>
            <a:xfrm>
              <a:off x="2624850" y="4357675"/>
              <a:ext cx="171600" cy="171600"/>
            </a:xfrm>
            <a:custGeom>
              <a:avLst/>
              <a:gdLst/>
              <a:ahLst/>
              <a:cxnLst/>
              <a:rect l="l" t="t" r="r" b="b"/>
              <a:pathLst>
                <a:path w="6864" h="6864" extrusionOk="0">
                  <a:moveTo>
                    <a:pt x="74" y="1"/>
                  </a:moveTo>
                  <a:lnTo>
                    <a:pt x="25" y="25"/>
                  </a:lnTo>
                  <a:lnTo>
                    <a:pt x="0" y="74"/>
                  </a:lnTo>
                  <a:lnTo>
                    <a:pt x="0" y="123"/>
                  </a:lnTo>
                  <a:lnTo>
                    <a:pt x="0" y="318"/>
                  </a:lnTo>
                  <a:lnTo>
                    <a:pt x="25" y="587"/>
                  </a:lnTo>
                  <a:lnTo>
                    <a:pt x="74" y="929"/>
                  </a:lnTo>
                  <a:lnTo>
                    <a:pt x="269" y="1759"/>
                  </a:lnTo>
                  <a:lnTo>
                    <a:pt x="538" y="2736"/>
                  </a:lnTo>
                  <a:lnTo>
                    <a:pt x="880" y="3737"/>
                  </a:lnTo>
                  <a:lnTo>
                    <a:pt x="1051" y="4226"/>
                  </a:lnTo>
                  <a:lnTo>
                    <a:pt x="1246" y="4690"/>
                  </a:lnTo>
                  <a:lnTo>
                    <a:pt x="1441" y="5105"/>
                  </a:lnTo>
                  <a:lnTo>
                    <a:pt x="1661" y="5496"/>
                  </a:lnTo>
                  <a:lnTo>
                    <a:pt x="1857" y="5813"/>
                  </a:lnTo>
                  <a:lnTo>
                    <a:pt x="2076" y="6057"/>
                  </a:lnTo>
                  <a:lnTo>
                    <a:pt x="2272" y="6228"/>
                  </a:lnTo>
                  <a:lnTo>
                    <a:pt x="2492" y="6399"/>
                  </a:lnTo>
                  <a:lnTo>
                    <a:pt x="2711" y="6521"/>
                  </a:lnTo>
                  <a:lnTo>
                    <a:pt x="2956" y="6644"/>
                  </a:lnTo>
                  <a:lnTo>
                    <a:pt x="3200" y="6741"/>
                  </a:lnTo>
                  <a:lnTo>
                    <a:pt x="3444" y="6815"/>
                  </a:lnTo>
                  <a:lnTo>
                    <a:pt x="3688" y="6863"/>
                  </a:lnTo>
                  <a:lnTo>
                    <a:pt x="4201" y="6863"/>
                  </a:lnTo>
                  <a:lnTo>
                    <a:pt x="4445" y="6839"/>
                  </a:lnTo>
                  <a:lnTo>
                    <a:pt x="4690" y="6815"/>
                  </a:lnTo>
                  <a:lnTo>
                    <a:pt x="4958" y="6741"/>
                  </a:lnTo>
                  <a:lnTo>
                    <a:pt x="5178" y="6644"/>
                  </a:lnTo>
                  <a:lnTo>
                    <a:pt x="5422" y="6521"/>
                  </a:lnTo>
                  <a:lnTo>
                    <a:pt x="5642" y="6399"/>
                  </a:lnTo>
                  <a:lnTo>
                    <a:pt x="5862" y="6228"/>
                  </a:lnTo>
                  <a:lnTo>
                    <a:pt x="2198" y="2565"/>
                  </a:lnTo>
                  <a:lnTo>
                    <a:pt x="2150" y="2492"/>
                  </a:lnTo>
                  <a:lnTo>
                    <a:pt x="2125" y="2394"/>
                  </a:lnTo>
                  <a:lnTo>
                    <a:pt x="2150" y="2296"/>
                  </a:lnTo>
                  <a:lnTo>
                    <a:pt x="2198" y="2199"/>
                  </a:lnTo>
                  <a:lnTo>
                    <a:pt x="2296" y="2150"/>
                  </a:lnTo>
                  <a:lnTo>
                    <a:pt x="2394" y="2125"/>
                  </a:lnTo>
                  <a:lnTo>
                    <a:pt x="2492" y="2150"/>
                  </a:lnTo>
                  <a:lnTo>
                    <a:pt x="2565" y="2199"/>
                  </a:lnTo>
                  <a:lnTo>
                    <a:pt x="6228" y="5862"/>
                  </a:lnTo>
                  <a:lnTo>
                    <a:pt x="6375" y="5642"/>
                  </a:lnTo>
                  <a:lnTo>
                    <a:pt x="6521" y="5422"/>
                  </a:lnTo>
                  <a:lnTo>
                    <a:pt x="6643" y="5203"/>
                  </a:lnTo>
                  <a:lnTo>
                    <a:pt x="6741" y="4958"/>
                  </a:lnTo>
                  <a:lnTo>
                    <a:pt x="6814" y="4714"/>
                  </a:lnTo>
                  <a:lnTo>
                    <a:pt x="6839" y="4446"/>
                  </a:lnTo>
                  <a:lnTo>
                    <a:pt x="6863" y="4201"/>
                  </a:lnTo>
                  <a:lnTo>
                    <a:pt x="6863" y="3933"/>
                  </a:lnTo>
                  <a:lnTo>
                    <a:pt x="6839" y="3688"/>
                  </a:lnTo>
                  <a:lnTo>
                    <a:pt x="6814" y="3444"/>
                  </a:lnTo>
                  <a:lnTo>
                    <a:pt x="6741" y="3200"/>
                  </a:lnTo>
                  <a:lnTo>
                    <a:pt x="6643" y="2956"/>
                  </a:lnTo>
                  <a:lnTo>
                    <a:pt x="6521" y="2711"/>
                  </a:lnTo>
                  <a:lnTo>
                    <a:pt x="6399" y="2492"/>
                  </a:lnTo>
                  <a:lnTo>
                    <a:pt x="6228" y="2272"/>
                  </a:lnTo>
                  <a:lnTo>
                    <a:pt x="6057" y="2076"/>
                  </a:lnTo>
                  <a:lnTo>
                    <a:pt x="5813" y="1857"/>
                  </a:lnTo>
                  <a:lnTo>
                    <a:pt x="5496" y="1661"/>
                  </a:lnTo>
                  <a:lnTo>
                    <a:pt x="5105" y="1466"/>
                  </a:lnTo>
                  <a:lnTo>
                    <a:pt x="4690" y="1246"/>
                  </a:lnTo>
                  <a:lnTo>
                    <a:pt x="4226" y="1051"/>
                  </a:lnTo>
                  <a:lnTo>
                    <a:pt x="3737" y="880"/>
                  </a:lnTo>
                  <a:lnTo>
                    <a:pt x="2736" y="538"/>
                  </a:lnTo>
                  <a:lnTo>
                    <a:pt x="1759" y="269"/>
                  </a:lnTo>
                  <a:lnTo>
                    <a:pt x="928" y="74"/>
                  </a:lnTo>
                  <a:lnTo>
                    <a:pt x="587" y="25"/>
                  </a:lnTo>
                  <a:lnTo>
                    <a:pt x="31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80E1841D-D10D-4DAC-9A4D-12981B0BB4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05386" y="5601343"/>
            <a:ext cx="1542820" cy="110834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7F3552B-A830-465D-A787-B9AD72634C26}"/>
              </a:ext>
            </a:extLst>
          </p:cNvPr>
          <p:cNvSpPr txBox="1"/>
          <p:nvPr/>
        </p:nvSpPr>
        <p:spPr>
          <a:xfrm>
            <a:off x="2487122" y="5847915"/>
            <a:ext cx="258275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en-US" sz="1600" kern="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Arial"/>
              </a:rPr>
              <a:t>SPD: Silicon Pixel Detector</a:t>
            </a:r>
          </a:p>
          <a:p>
            <a:pPr defTabSz="1219170">
              <a:buClr>
                <a:srgbClr val="000000"/>
              </a:buClr>
            </a:pPr>
            <a:r>
              <a:rPr lang="en-US" sz="1600" kern="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Arial"/>
              </a:rPr>
              <a:t>SDD: Silicon Drift Detector</a:t>
            </a:r>
          </a:p>
          <a:p>
            <a:pPr defTabSz="1219170">
              <a:buClr>
                <a:srgbClr val="000000"/>
              </a:buClr>
            </a:pPr>
            <a:r>
              <a:rPr lang="en-US" sz="1600" kern="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Arial"/>
              </a:rPr>
              <a:t>SSD: Silicon Strip Detector</a:t>
            </a:r>
            <a:endParaRPr lang="th-TH" sz="1600" kern="0" dirty="0">
              <a:solidFill>
                <a:srgbClr val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43318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F816EC-163A-C945-B688-AAF3BC312C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/>
              <a:t>วัตถุประสงค์เชิงกิจกรรมของโครงการ</a:t>
            </a:r>
            <a:endParaRPr lang="en-TH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7C1AAA-7509-3547-B2E1-88080F48AA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402621" y="1798854"/>
            <a:ext cx="7595724" cy="4426617"/>
          </a:xfrm>
        </p:spPr>
        <p:txBody>
          <a:bodyPr/>
          <a:lstStyle/>
          <a:p>
            <a:r>
              <a:rPr lang="th-TH" sz="2667" dirty="0"/>
              <a:t>เรียนรู้เทคโนโลยีการออกแบบและทดสอบสมบัติของเซนเซอร์จากอลิซ </a:t>
            </a:r>
            <a:r>
              <a:rPr lang="th-TH" sz="2667" dirty="0" err="1"/>
              <a:t>เซิร์น</a:t>
            </a:r>
            <a:r>
              <a:rPr lang="th-TH" sz="2667" dirty="0"/>
              <a:t> เพื่อให้นักวิจัยไทยสามารถออกแบบเซนเซอร์ </a:t>
            </a:r>
            <a:r>
              <a:rPr lang="en-US" sz="2667" dirty="0"/>
              <a:t>CMOS</a:t>
            </a:r>
            <a:r>
              <a:rPr lang="th-TH" sz="2667" dirty="0"/>
              <a:t> แบบโค้งงอ ที่มีความบางระดับไมโครเมตร</a:t>
            </a:r>
            <a:r>
              <a:rPr lang="en-TH" sz="2667" dirty="0"/>
              <a:t> </a:t>
            </a:r>
            <a:endParaRPr lang="th-TH" sz="2667" dirty="0"/>
          </a:p>
          <a:p>
            <a:r>
              <a:rPr lang="th-TH" sz="2667" dirty="0"/>
              <a:t>ทำการทดสอบคุณสมบัติต่าง ๆ ทั้ง </a:t>
            </a:r>
            <a:r>
              <a:rPr lang="en-US" sz="2667" dirty="0"/>
              <a:t>Lab Test </a:t>
            </a:r>
            <a:r>
              <a:rPr lang="th-TH" sz="2667" dirty="0"/>
              <a:t>และ</a:t>
            </a:r>
            <a:r>
              <a:rPr lang="en-US" sz="2667" dirty="0"/>
              <a:t> Beam Test  </a:t>
            </a:r>
            <a:r>
              <a:rPr lang="th-TH" sz="2667" dirty="0"/>
              <a:t>ว่ามีการเปลี่ยนแปลงสมบัติเชิงกลและทางอิเล็กทรอนิกส์หรือไม่อย่างไร</a:t>
            </a:r>
            <a:r>
              <a:rPr lang="en-TH" sz="2667" dirty="0"/>
              <a:t> </a:t>
            </a:r>
            <a:endParaRPr lang="th-TH" sz="2667" dirty="0"/>
          </a:p>
          <a:p>
            <a:r>
              <a:rPr lang="th-TH" sz="2667"/>
              <a:t>นำข้อมูลการทดสอบไปใช้ในการ</a:t>
            </a:r>
            <a:r>
              <a:rPr lang="th-TH" sz="2667" dirty="0"/>
              <a:t>ออกแบบเซนเซอร์</a:t>
            </a:r>
            <a:r>
              <a:rPr lang="th-TH" sz="2667"/>
              <a:t>รุ่นใหม่</a:t>
            </a:r>
            <a:r>
              <a:rPr lang="en-US" sz="2667"/>
              <a:t> </a:t>
            </a:r>
            <a:r>
              <a:rPr lang="th-TH" sz="2667"/>
              <a:t>ของโครงการ </a:t>
            </a:r>
            <a:r>
              <a:rPr lang="en-US" sz="2667" dirty="0"/>
              <a:t>Inner Tracking System (ITS3) </a:t>
            </a:r>
            <a:r>
              <a:rPr lang="th-TH" sz="2667" dirty="0"/>
              <a:t>รุ่นที่</a:t>
            </a:r>
            <a:r>
              <a:rPr lang="en-US" sz="2667" dirty="0"/>
              <a:t> </a:t>
            </a:r>
            <a:r>
              <a:rPr lang="en-US" sz="2667"/>
              <a:t>3   </a:t>
            </a:r>
            <a:r>
              <a:rPr lang="th-TH" sz="2667"/>
              <a:t>โดยจะใช้เป็น </a:t>
            </a:r>
            <a:r>
              <a:rPr lang="en-US" sz="2667"/>
              <a:t>input </a:t>
            </a:r>
            <a:r>
              <a:rPr lang="th-TH" sz="2667"/>
              <a:t> </a:t>
            </a:r>
            <a:r>
              <a:rPr lang="th-TH" sz="2667" dirty="0"/>
              <a:t>สำหรับการจำลองผลการทำงานของเซนเซอร์ </a:t>
            </a:r>
            <a:r>
              <a:rPr lang="en-US" sz="2667" dirty="0"/>
              <a:t>ITS3 </a:t>
            </a:r>
            <a:r>
              <a:rPr lang="th-TH" sz="2667" dirty="0"/>
              <a:t>ด้วยชุดโปรแกรม</a:t>
            </a:r>
            <a:r>
              <a:rPr lang="en-US" sz="2667" dirty="0"/>
              <a:t> TCAD </a:t>
            </a:r>
            <a:r>
              <a:rPr lang="th-TH" sz="2667" dirty="0"/>
              <a:t>และ </a:t>
            </a:r>
            <a:r>
              <a:rPr lang="en-US" sz="2667" dirty="0"/>
              <a:t>GARFIELD++ </a:t>
            </a:r>
            <a:r>
              <a:rPr lang="th-TH" sz="2667" dirty="0"/>
              <a:t>เพื่อให้ทราบถึงประสิทธิภาพของการทำงานของการออกแบบ</a:t>
            </a:r>
            <a:endParaRPr lang="en-TH" sz="2667" dirty="0"/>
          </a:p>
          <a:p>
            <a:endParaRPr lang="en-TH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FF5492-1A96-C444-A32C-5F03984448F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defTabSz="1219170">
              <a:buClr>
                <a:srgbClr val="000000"/>
              </a:buClr>
            </a:pPr>
            <a:fld id="{00000000-1234-1234-1234-123412341234}" type="slidenum">
              <a:rPr lang="en" kern="0">
                <a:solidFill>
                  <a:srgbClr val="FFFFFF"/>
                </a:solidFill>
              </a:rPr>
              <a:pPr defTabSz="1219170">
                <a:buClr>
                  <a:srgbClr val="000000"/>
                </a:buClr>
              </a:pPr>
              <a:t>11</a:t>
            </a:fld>
            <a:endParaRPr lang="en" kern="0">
              <a:solidFill>
                <a:srgbClr val="FFFFFF"/>
              </a:solidFill>
            </a:endParaRPr>
          </a:p>
        </p:txBody>
      </p:sp>
      <p:grpSp>
        <p:nvGrpSpPr>
          <p:cNvPr id="5" name="Google Shape;837;p49">
            <a:extLst>
              <a:ext uri="{FF2B5EF4-FFF2-40B4-BE49-F238E27FC236}">
                <a16:creationId xmlns:a16="http://schemas.microsoft.com/office/drawing/2014/main" id="{A001323E-ADCF-BC4C-8721-87061221E556}"/>
              </a:ext>
            </a:extLst>
          </p:cNvPr>
          <p:cNvGrpSpPr/>
          <p:nvPr/>
        </p:nvGrpSpPr>
        <p:grpSpPr>
          <a:xfrm>
            <a:off x="8141947" y="819212"/>
            <a:ext cx="456543" cy="486443"/>
            <a:chOff x="5970800" y="1619250"/>
            <a:chExt cx="428650" cy="456725"/>
          </a:xfrm>
        </p:grpSpPr>
        <p:sp>
          <p:nvSpPr>
            <p:cNvPr id="6" name="Google Shape;838;p49">
              <a:extLst>
                <a:ext uri="{FF2B5EF4-FFF2-40B4-BE49-F238E27FC236}">
                  <a16:creationId xmlns:a16="http://schemas.microsoft.com/office/drawing/2014/main" id="{7065C7DA-0C04-4940-8DCC-EA7D896396D6}"/>
                </a:ext>
              </a:extLst>
            </p:cNvPr>
            <p:cNvSpPr/>
            <p:nvPr/>
          </p:nvSpPr>
          <p:spPr>
            <a:xfrm>
              <a:off x="5970800" y="1674200"/>
              <a:ext cx="377975" cy="377950"/>
            </a:xfrm>
            <a:custGeom>
              <a:avLst/>
              <a:gdLst/>
              <a:ahLst/>
              <a:cxnLst/>
              <a:rect l="l" t="t" r="r" b="b"/>
              <a:pathLst>
                <a:path w="15119" h="15118" extrusionOk="0">
                  <a:moveTo>
                    <a:pt x="7181" y="0"/>
                  </a:moveTo>
                  <a:lnTo>
                    <a:pt x="6790" y="49"/>
                  </a:lnTo>
                  <a:lnTo>
                    <a:pt x="6424" y="98"/>
                  </a:lnTo>
                  <a:lnTo>
                    <a:pt x="6058" y="147"/>
                  </a:lnTo>
                  <a:lnTo>
                    <a:pt x="5691" y="244"/>
                  </a:lnTo>
                  <a:lnTo>
                    <a:pt x="5325" y="342"/>
                  </a:lnTo>
                  <a:lnTo>
                    <a:pt x="4983" y="464"/>
                  </a:lnTo>
                  <a:lnTo>
                    <a:pt x="4641" y="586"/>
                  </a:lnTo>
                  <a:lnTo>
                    <a:pt x="4299" y="733"/>
                  </a:lnTo>
                  <a:lnTo>
                    <a:pt x="3982" y="904"/>
                  </a:lnTo>
                  <a:lnTo>
                    <a:pt x="3664" y="1099"/>
                  </a:lnTo>
                  <a:lnTo>
                    <a:pt x="3347" y="1295"/>
                  </a:lnTo>
                  <a:lnTo>
                    <a:pt x="3053" y="1490"/>
                  </a:lnTo>
                  <a:lnTo>
                    <a:pt x="2760" y="1734"/>
                  </a:lnTo>
                  <a:lnTo>
                    <a:pt x="2492" y="1954"/>
                  </a:lnTo>
                  <a:lnTo>
                    <a:pt x="2223" y="2223"/>
                  </a:lnTo>
                  <a:lnTo>
                    <a:pt x="1979" y="2467"/>
                  </a:lnTo>
                  <a:lnTo>
                    <a:pt x="1735" y="2760"/>
                  </a:lnTo>
                  <a:lnTo>
                    <a:pt x="1515" y="3029"/>
                  </a:lnTo>
                  <a:lnTo>
                    <a:pt x="1295" y="3322"/>
                  </a:lnTo>
                  <a:lnTo>
                    <a:pt x="1100" y="3639"/>
                  </a:lnTo>
                  <a:lnTo>
                    <a:pt x="929" y="3957"/>
                  </a:lnTo>
                  <a:lnTo>
                    <a:pt x="758" y="4274"/>
                  </a:lnTo>
                  <a:lnTo>
                    <a:pt x="611" y="4616"/>
                  </a:lnTo>
                  <a:lnTo>
                    <a:pt x="465" y="4958"/>
                  </a:lnTo>
                  <a:lnTo>
                    <a:pt x="343" y="5300"/>
                  </a:lnTo>
                  <a:lnTo>
                    <a:pt x="245" y="5666"/>
                  </a:lnTo>
                  <a:lnTo>
                    <a:pt x="172" y="6033"/>
                  </a:lnTo>
                  <a:lnTo>
                    <a:pt x="98" y="6399"/>
                  </a:lnTo>
                  <a:lnTo>
                    <a:pt x="49" y="6790"/>
                  </a:lnTo>
                  <a:lnTo>
                    <a:pt x="25" y="7156"/>
                  </a:lnTo>
                  <a:lnTo>
                    <a:pt x="1" y="7547"/>
                  </a:lnTo>
                  <a:lnTo>
                    <a:pt x="25" y="7938"/>
                  </a:lnTo>
                  <a:lnTo>
                    <a:pt x="49" y="8328"/>
                  </a:lnTo>
                  <a:lnTo>
                    <a:pt x="98" y="8695"/>
                  </a:lnTo>
                  <a:lnTo>
                    <a:pt x="172" y="9085"/>
                  </a:lnTo>
                  <a:lnTo>
                    <a:pt x="245" y="9452"/>
                  </a:lnTo>
                  <a:lnTo>
                    <a:pt x="343" y="9794"/>
                  </a:lnTo>
                  <a:lnTo>
                    <a:pt x="465" y="10160"/>
                  </a:lnTo>
                  <a:lnTo>
                    <a:pt x="611" y="10502"/>
                  </a:lnTo>
                  <a:lnTo>
                    <a:pt x="758" y="10820"/>
                  </a:lnTo>
                  <a:lnTo>
                    <a:pt x="929" y="11161"/>
                  </a:lnTo>
                  <a:lnTo>
                    <a:pt x="1100" y="11479"/>
                  </a:lnTo>
                  <a:lnTo>
                    <a:pt x="1295" y="11772"/>
                  </a:lnTo>
                  <a:lnTo>
                    <a:pt x="1515" y="12065"/>
                  </a:lnTo>
                  <a:lnTo>
                    <a:pt x="1735" y="12358"/>
                  </a:lnTo>
                  <a:lnTo>
                    <a:pt x="1979" y="12627"/>
                  </a:lnTo>
                  <a:lnTo>
                    <a:pt x="2223" y="12895"/>
                  </a:lnTo>
                  <a:lnTo>
                    <a:pt x="2492" y="13140"/>
                  </a:lnTo>
                  <a:lnTo>
                    <a:pt x="2760" y="13384"/>
                  </a:lnTo>
                  <a:lnTo>
                    <a:pt x="3053" y="13604"/>
                  </a:lnTo>
                  <a:lnTo>
                    <a:pt x="3347" y="13824"/>
                  </a:lnTo>
                  <a:lnTo>
                    <a:pt x="3664" y="14019"/>
                  </a:lnTo>
                  <a:lnTo>
                    <a:pt x="3982" y="14190"/>
                  </a:lnTo>
                  <a:lnTo>
                    <a:pt x="4299" y="14361"/>
                  </a:lnTo>
                  <a:lnTo>
                    <a:pt x="4641" y="14507"/>
                  </a:lnTo>
                  <a:lnTo>
                    <a:pt x="4983" y="14654"/>
                  </a:lnTo>
                  <a:lnTo>
                    <a:pt x="5325" y="14776"/>
                  </a:lnTo>
                  <a:lnTo>
                    <a:pt x="5691" y="14874"/>
                  </a:lnTo>
                  <a:lnTo>
                    <a:pt x="6058" y="14947"/>
                  </a:lnTo>
                  <a:lnTo>
                    <a:pt x="6424" y="15020"/>
                  </a:lnTo>
                  <a:lnTo>
                    <a:pt x="6790" y="15069"/>
                  </a:lnTo>
                  <a:lnTo>
                    <a:pt x="7181" y="15094"/>
                  </a:lnTo>
                  <a:lnTo>
                    <a:pt x="7572" y="15118"/>
                  </a:lnTo>
                  <a:lnTo>
                    <a:pt x="7963" y="15094"/>
                  </a:lnTo>
                  <a:lnTo>
                    <a:pt x="8329" y="15069"/>
                  </a:lnTo>
                  <a:lnTo>
                    <a:pt x="8720" y="15020"/>
                  </a:lnTo>
                  <a:lnTo>
                    <a:pt x="9086" y="14947"/>
                  </a:lnTo>
                  <a:lnTo>
                    <a:pt x="9452" y="14874"/>
                  </a:lnTo>
                  <a:lnTo>
                    <a:pt x="9819" y="14776"/>
                  </a:lnTo>
                  <a:lnTo>
                    <a:pt x="10161" y="14654"/>
                  </a:lnTo>
                  <a:lnTo>
                    <a:pt x="10503" y="14507"/>
                  </a:lnTo>
                  <a:lnTo>
                    <a:pt x="10844" y="14361"/>
                  </a:lnTo>
                  <a:lnTo>
                    <a:pt x="11162" y="14190"/>
                  </a:lnTo>
                  <a:lnTo>
                    <a:pt x="11479" y="14019"/>
                  </a:lnTo>
                  <a:lnTo>
                    <a:pt x="11797" y="13824"/>
                  </a:lnTo>
                  <a:lnTo>
                    <a:pt x="12090" y="13604"/>
                  </a:lnTo>
                  <a:lnTo>
                    <a:pt x="12383" y="13384"/>
                  </a:lnTo>
                  <a:lnTo>
                    <a:pt x="12652" y="13140"/>
                  </a:lnTo>
                  <a:lnTo>
                    <a:pt x="12920" y="12895"/>
                  </a:lnTo>
                  <a:lnTo>
                    <a:pt x="13165" y="12627"/>
                  </a:lnTo>
                  <a:lnTo>
                    <a:pt x="13409" y="12358"/>
                  </a:lnTo>
                  <a:lnTo>
                    <a:pt x="13629" y="12065"/>
                  </a:lnTo>
                  <a:lnTo>
                    <a:pt x="13824" y="11772"/>
                  </a:lnTo>
                  <a:lnTo>
                    <a:pt x="14019" y="11479"/>
                  </a:lnTo>
                  <a:lnTo>
                    <a:pt x="14215" y="11161"/>
                  </a:lnTo>
                  <a:lnTo>
                    <a:pt x="14386" y="10820"/>
                  </a:lnTo>
                  <a:lnTo>
                    <a:pt x="14532" y="10502"/>
                  </a:lnTo>
                  <a:lnTo>
                    <a:pt x="14654" y="10160"/>
                  </a:lnTo>
                  <a:lnTo>
                    <a:pt x="14777" y="9794"/>
                  </a:lnTo>
                  <a:lnTo>
                    <a:pt x="14899" y="9452"/>
                  </a:lnTo>
                  <a:lnTo>
                    <a:pt x="14972" y="9085"/>
                  </a:lnTo>
                  <a:lnTo>
                    <a:pt x="15045" y="8695"/>
                  </a:lnTo>
                  <a:lnTo>
                    <a:pt x="15094" y="8328"/>
                  </a:lnTo>
                  <a:lnTo>
                    <a:pt x="15118" y="7938"/>
                  </a:lnTo>
                  <a:lnTo>
                    <a:pt x="15118" y="7547"/>
                  </a:lnTo>
                  <a:lnTo>
                    <a:pt x="15094" y="6936"/>
                  </a:lnTo>
                  <a:lnTo>
                    <a:pt x="15021" y="6326"/>
                  </a:lnTo>
                  <a:lnTo>
                    <a:pt x="14899" y="5740"/>
                  </a:lnTo>
                  <a:lnTo>
                    <a:pt x="14728" y="5178"/>
                  </a:lnTo>
                  <a:lnTo>
                    <a:pt x="14532" y="4616"/>
                  </a:lnTo>
                  <a:lnTo>
                    <a:pt x="14288" y="4079"/>
                  </a:lnTo>
                  <a:lnTo>
                    <a:pt x="13995" y="3590"/>
                  </a:lnTo>
                  <a:lnTo>
                    <a:pt x="13653" y="3102"/>
                  </a:lnTo>
                  <a:lnTo>
                    <a:pt x="13458" y="3053"/>
                  </a:lnTo>
                  <a:lnTo>
                    <a:pt x="12163" y="4347"/>
                  </a:lnTo>
                  <a:lnTo>
                    <a:pt x="12383" y="4689"/>
                  </a:lnTo>
                  <a:lnTo>
                    <a:pt x="12578" y="5056"/>
                  </a:lnTo>
                  <a:lnTo>
                    <a:pt x="12749" y="5446"/>
                  </a:lnTo>
                  <a:lnTo>
                    <a:pt x="12896" y="5837"/>
                  </a:lnTo>
                  <a:lnTo>
                    <a:pt x="13018" y="6252"/>
                  </a:lnTo>
                  <a:lnTo>
                    <a:pt x="13091" y="6668"/>
                  </a:lnTo>
                  <a:lnTo>
                    <a:pt x="13165" y="7107"/>
                  </a:lnTo>
                  <a:lnTo>
                    <a:pt x="13165" y="7547"/>
                  </a:lnTo>
                  <a:lnTo>
                    <a:pt x="13140" y="8133"/>
                  </a:lnTo>
                  <a:lnTo>
                    <a:pt x="13067" y="8695"/>
                  </a:lnTo>
                  <a:lnTo>
                    <a:pt x="12920" y="9208"/>
                  </a:lnTo>
                  <a:lnTo>
                    <a:pt x="12725" y="9745"/>
                  </a:lnTo>
                  <a:lnTo>
                    <a:pt x="12505" y="10233"/>
                  </a:lnTo>
                  <a:lnTo>
                    <a:pt x="12212" y="10673"/>
                  </a:lnTo>
                  <a:lnTo>
                    <a:pt x="11895" y="11113"/>
                  </a:lnTo>
                  <a:lnTo>
                    <a:pt x="11528" y="11503"/>
                  </a:lnTo>
                  <a:lnTo>
                    <a:pt x="11138" y="11870"/>
                  </a:lnTo>
                  <a:lnTo>
                    <a:pt x="10698" y="12187"/>
                  </a:lnTo>
                  <a:lnTo>
                    <a:pt x="10234" y="12480"/>
                  </a:lnTo>
                  <a:lnTo>
                    <a:pt x="9745" y="12725"/>
                  </a:lnTo>
                  <a:lnTo>
                    <a:pt x="9233" y="12895"/>
                  </a:lnTo>
                  <a:lnTo>
                    <a:pt x="8695" y="13042"/>
                  </a:lnTo>
                  <a:lnTo>
                    <a:pt x="8133" y="13140"/>
                  </a:lnTo>
                  <a:lnTo>
                    <a:pt x="7572" y="13164"/>
                  </a:lnTo>
                  <a:lnTo>
                    <a:pt x="6986" y="13140"/>
                  </a:lnTo>
                  <a:lnTo>
                    <a:pt x="6448" y="13042"/>
                  </a:lnTo>
                  <a:lnTo>
                    <a:pt x="5911" y="12895"/>
                  </a:lnTo>
                  <a:lnTo>
                    <a:pt x="5398" y="12725"/>
                  </a:lnTo>
                  <a:lnTo>
                    <a:pt x="4910" y="12480"/>
                  </a:lnTo>
                  <a:lnTo>
                    <a:pt x="4446" y="12187"/>
                  </a:lnTo>
                  <a:lnTo>
                    <a:pt x="4006" y="11870"/>
                  </a:lnTo>
                  <a:lnTo>
                    <a:pt x="3615" y="11503"/>
                  </a:lnTo>
                  <a:lnTo>
                    <a:pt x="3249" y="11113"/>
                  </a:lnTo>
                  <a:lnTo>
                    <a:pt x="2931" y="10673"/>
                  </a:lnTo>
                  <a:lnTo>
                    <a:pt x="2638" y="10233"/>
                  </a:lnTo>
                  <a:lnTo>
                    <a:pt x="2418" y="9745"/>
                  </a:lnTo>
                  <a:lnTo>
                    <a:pt x="2223" y="9208"/>
                  </a:lnTo>
                  <a:lnTo>
                    <a:pt x="2077" y="8695"/>
                  </a:lnTo>
                  <a:lnTo>
                    <a:pt x="2003" y="8133"/>
                  </a:lnTo>
                  <a:lnTo>
                    <a:pt x="1954" y="7547"/>
                  </a:lnTo>
                  <a:lnTo>
                    <a:pt x="2003" y="6985"/>
                  </a:lnTo>
                  <a:lnTo>
                    <a:pt x="2077" y="6423"/>
                  </a:lnTo>
                  <a:lnTo>
                    <a:pt x="2223" y="5886"/>
                  </a:lnTo>
                  <a:lnTo>
                    <a:pt x="2418" y="5373"/>
                  </a:lnTo>
                  <a:lnTo>
                    <a:pt x="2638" y="4885"/>
                  </a:lnTo>
                  <a:lnTo>
                    <a:pt x="2931" y="4421"/>
                  </a:lnTo>
                  <a:lnTo>
                    <a:pt x="3249" y="4005"/>
                  </a:lnTo>
                  <a:lnTo>
                    <a:pt x="3615" y="3590"/>
                  </a:lnTo>
                  <a:lnTo>
                    <a:pt x="4006" y="3224"/>
                  </a:lnTo>
                  <a:lnTo>
                    <a:pt x="4446" y="2906"/>
                  </a:lnTo>
                  <a:lnTo>
                    <a:pt x="4910" y="2638"/>
                  </a:lnTo>
                  <a:lnTo>
                    <a:pt x="5398" y="2394"/>
                  </a:lnTo>
                  <a:lnTo>
                    <a:pt x="5911" y="2198"/>
                  </a:lnTo>
                  <a:lnTo>
                    <a:pt x="6448" y="2076"/>
                  </a:lnTo>
                  <a:lnTo>
                    <a:pt x="6986" y="1978"/>
                  </a:lnTo>
                  <a:lnTo>
                    <a:pt x="7572" y="1954"/>
                  </a:lnTo>
                  <a:lnTo>
                    <a:pt x="8011" y="1978"/>
                  </a:lnTo>
                  <a:lnTo>
                    <a:pt x="8451" y="2027"/>
                  </a:lnTo>
                  <a:lnTo>
                    <a:pt x="8866" y="2100"/>
                  </a:lnTo>
                  <a:lnTo>
                    <a:pt x="9281" y="2223"/>
                  </a:lnTo>
                  <a:lnTo>
                    <a:pt x="9672" y="2369"/>
                  </a:lnTo>
                  <a:lnTo>
                    <a:pt x="10063" y="2540"/>
                  </a:lnTo>
                  <a:lnTo>
                    <a:pt x="10429" y="2735"/>
                  </a:lnTo>
                  <a:lnTo>
                    <a:pt x="10771" y="2955"/>
                  </a:lnTo>
                  <a:lnTo>
                    <a:pt x="11943" y="1807"/>
                  </a:lnTo>
                  <a:lnTo>
                    <a:pt x="11846" y="1343"/>
                  </a:lnTo>
                  <a:lnTo>
                    <a:pt x="11382" y="1026"/>
                  </a:lnTo>
                  <a:lnTo>
                    <a:pt x="10893" y="782"/>
                  </a:lnTo>
                  <a:lnTo>
                    <a:pt x="10380" y="537"/>
                  </a:lnTo>
                  <a:lnTo>
                    <a:pt x="9843" y="342"/>
                  </a:lnTo>
                  <a:lnTo>
                    <a:pt x="9306" y="195"/>
                  </a:lnTo>
                  <a:lnTo>
                    <a:pt x="8744" y="98"/>
                  </a:lnTo>
                  <a:lnTo>
                    <a:pt x="8158" y="25"/>
                  </a:lnTo>
                  <a:lnTo>
                    <a:pt x="757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" name="Google Shape;839;p49">
              <a:extLst>
                <a:ext uri="{FF2B5EF4-FFF2-40B4-BE49-F238E27FC236}">
                  <a16:creationId xmlns:a16="http://schemas.microsoft.com/office/drawing/2014/main" id="{F2247C86-0C56-BD4B-B7BF-CE600F979FA3}"/>
                </a:ext>
              </a:extLst>
            </p:cNvPr>
            <p:cNvSpPr/>
            <p:nvPr/>
          </p:nvSpPr>
          <p:spPr>
            <a:xfrm>
              <a:off x="6068500" y="1771875"/>
              <a:ext cx="182575" cy="182600"/>
            </a:xfrm>
            <a:custGeom>
              <a:avLst/>
              <a:gdLst/>
              <a:ahLst/>
              <a:cxnLst/>
              <a:rect l="l" t="t" r="r" b="b"/>
              <a:pathLst>
                <a:path w="7303" h="7304" extrusionOk="0">
                  <a:moveTo>
                    <a:pt x="3664" y="1"/>
                  </a:moveTo>
                  <a:lnTo>
                    <a:pt x="3297" y="25"/>
                  </a:lnTo>
                  <a:lnTo>
                    <a:pt x="2931" y="74"/>
                  </a:lnTo>
                  <a:lnTo>
                    <a:pt x="2565" y="147"/>
                  </a:lnTo>
                  <a:lnTo>
                    <a:pt x="2247" y="294"/>
                  </a:lnTo>
                  <a:lnTo>
                    <a:pt x="1930" y="440"/>
                  </a:lnTo>
                  <a:lnTo>
                    <a:pt x="1612" y="611"/>
                  </a:lnTo>
                  <a:lnTo>
                    <a:pt x="1344" y="831"/>
                  </a:lnTo>
                  <a:lnTo>
                    <a:pt x="1075" y="1075"/>
                  </a:lnTo>
                  <a:lnTo>
                    <a:pt x="831" y="1320"/>
                  </a:lnTo>
                  <a:lnTo>
                    <a:pt x="635" y="1613"/>
                  </a:lnTo>
                  <a:lnTo>
                    <a:pt x="440" y="1906"/>
                  </a:lnTo>
                  <a:lnTo>
                    <a:pt x="293" y="2223"/>
                  </a:lnTo>
                  <a:lnTo>
                    <a:pt x="171" y="2565"/>
                  </a:lnTo>
                  <a:lnTo>
                    <a:pt x="74" y="2907"/>
                  </a:lnTo>
                  <a:lnTo>
                    <a:pt x="25" y="3273"/>
                  </a:lnTo>
                  <a:lnTo>
                    <a:pt x="0" y="3640"/>
                  </a:lnTo>
                  <a:lnTo>
                    <a:pt x="25" y="4031"/>
                  </a:lnTo>
                  <a:lnTo>
                    <a:pt x="74" y="4373"/>
                  </a:lnTo>
                  <a:lnTo>
                    <a:pt x="171" y="4739"/>
                  </a:lnTo>
                  <a:lnTo>
                    <a:pt x="293" y="5081"/>
                  </a:lnTo>
                  <a:lnTo>
                    <a:pt x="440" y="5398"/>
                  </a:lnTo>
                  <a:lnTo>
                    <a:pt x="635" y="5691"/>
                  </a:lnTo>
                  <a:lnTo>
                    <a:pt x="831" y="5960"/>
                  </a:lnTo>
                  <a:lnTo>
                    <a:pt x="1075" y="6229"/>
                  </a:lnTo>
                  <a:lnTo>
                    <a:pt x="1344" y="6473"/>
                  </a:lnTo>
                  <a:lnTo>
                    <a:pt x="1612" y="6668"/>
                  </a:lnTo>
                  <a:lnTo>
                    <a:pt x="1930" y="6864"/>
                  </a:lnTo>
                  <a:lnTo>
                    <a:pt x="2247" y="7010"/>
                  </a:lnTo>
                  <a:lnTo>
                    <a:pt x="2565" y="7132"/>
                  </a:lnTo>
                  <a:lnTo>
                    <a:pt x="2931" y="7230"/>
                  </a:lnTo>
                  <a:lnTo>
                    <a:pt x="3297" y="7279"/>
                  </a:lnTo>
                  <a:lnTo>
                    <a:pt x="3664" y="7303"/>
                  </a:lnTo>
                  <a:lnTo>
                    <a:pt x="4030" y="7279"/>
                  </a:lnTo>
                  <a:lnTo>
                    <a:pt x="4396" y="7230"/>
                  </a:lnTo>
                  <a:lnTo>
                    <a:pt x="4738" y="7132"/>
                  </a:lnTo>
                  <a:lnTo>
                    <a:pt x="5080" y="7010"/>
                  </a:lnTo>
                  <a:lnTo>
                    <a:pt x="5398" y="6864"/>
                  </a:lnTo>
                  <a:lnTo>
                    <a:pt x="5691" y="6668"/>
                  </a:lnTo>
                  <a:lnTo>
                    <a:pt x="5984" y="6473"/>
                  </a:lnTo>
                  <a:lnTo>
                    <a:pt x="6253" y="6229"/>
                  </a:lnTo>
                  <a:lnTo>
                    <a:pt x="6472" y="5960"/>
                  </a:lnTo>
                  <a:lnTo>
                    <a:pt x="6692" y="5691"/>
                  </a:lnTo>
                  <a:lnTo>
                    <a:pt x="6863" y="5398"/>
                  </a:lnTo>
                  <a:lnTo>
                    <a:pt x="7034" y="5081"/>
                  </a:lnTo>
                  <a:lnTo>
                    <a:pt x="7156" y="4739"/>
                  </a:lnTo>
                  <a:lnTo>
                    <a:pt x="7230" y="4373"/>
                  </a:lnTo>
                  <a:lnTo>
                    <a:pt x="7303" y="4031"/>
                  </a:lnTo>
                  <a:lnTo>
                    <a:pt x="7303" y="3640"/>
                  </a:lnTo>
                  <a:lnTo>
                    <a:pt x="7303" y="3396"/>
                  </a:lnTo>
                  <a:lnTo>
                    <a:pt x="7278" y="3176"/>
                  </a:lnTo>
                  <a:lnTo>
                    <a:pt x="7254" y="2932"/>
                  </a:lnTo>
                  <a:lnTo>
                    <a:pt x="7181" y="2712"/>
                  </a:lnTo>
                  <a:lnTo>
                    <a:pt x="7132" y="2492"/>
                  </a:lnTo>
                  <a:lnTo>
                    <a:pt x="7034" y="2272"/>
                  </a:lnTo>
                  <a:lnTo>
                    <a:pt x="6839" y="1857"/>
                  </a:lnTo>
                  <a:lnTo>
                    <a:pt x="5325" y="3347"/>
                  </a:lnTo>
                  <a:lnTo>
                    <a:pt x="5349" y="3640"/>
                  </a:lnTo>
                  <a:lnTo>
                    <a:pt x="5349" y="3811"/>
                  </a:lnTo>
                  <a:lnTo>
                    <a:pt x="5325" y="3982"/>
                  </a:lnTo>
                  <a:lnTo>
                    <a:pt x="5276" y="4153"/>
                  </a:lnTo>
                  <a:lnTo>
                    <a:pt x="5227" y="4299"/>
                  </a:lnTo>
                  <a:lnTo>
                    <a:pt x="5154" y="4446"/>
                  </a:lnTo>
                  <a:lnTo>
                    <a:pt x="5080" y="4592"/>
                  </a:lnTo>
                  <a:lnTo>
                    <a:pt x="4983" y="4739"/>
                  </a:lnTo>
                  <a:lnTo>
                    <a:pt x="4860" y="4861"/>
                  </a:lnTo>
                  <a:lnTo>
                    <a:pt x="4738" y="4959"/>
                  </a:lnTo>
                  <a:lnTo>
                    <a:pt x="4616" y="5056"/>
                  </a:lnTo>
                  <a:lnTo>
                    <a:pt x="4470" y="5154"/>
                  </a:lnTo>
                  <a:lnTo>
                    <a:pt x="4323" y="5203"/>
                  </a:lnTo>
                  <a:lnTo>
                    <a:pt x="4177" y="5276"/>
                  </a:lnTo>
                  <a:lnTo>
                    <a:pt x="4006" y="5301"/>
                  </a:lnTo>
                  <a:lnTo>
                    <a:pt x="3835" y="5349"/>
                  </a:lnTo>
                  <a:lnTo>
                    <a:pt x="3493" y="5349"/>
                  </a:lnTo>
                  <a:lnTo>
                    <a:pt x="3322" y="5301"/>
                  </a:lnTo>
                  <a:lnTo>
                    <a:pt x="3151" y="5276"/>
                  </a:lnTo>
                  <a:lnTo>
                    <a:pt x="3004" y="5203"/>
                  </a:lnTo>
                  <a:lnTo>
                    <a:pt x="2858" y="5154"/>
                  </a:lnTo>
                  <a:lnTo>
                    <a:pt x="2711" y="5056"/>
                  </a:lnTo>
                  <a:lnTo>
                    <a:pt x="2589" y="4959"/>
                  </a:lnTo>
                  <a:lnTo>
                    <a:pt x="2467" y="4861"/>
                  </a:lnTo>
                  <a:lnTo>
                    <a:pt x="2345" y="4739"/>
                  </a:lnTo>
                  <a:lnTo>
                    <a:pt x="2247" y="4592"/>
                  </a:lnTo>
                  <a:lnTo>
                    <a:pt x="2174" y="4446"/>
                  </a:lnTo>
                  <a:lnTo>
                    <a:pt x="2101" y="4299"/>
                  </a:lnTo>
                  <a:lnTo>
                    <a:pt x="2027" y="4153"/>
                  </a:lnTo>
                  <a:lnTo>
                    <a:pt x="2003" y="3982"/>
                  </a:lnTo>
                  <a:lnTo>
                    <a:pt x="1979" y="3811"/>
                  </a:lnTo>
                  <a:lnTo>
                    <a:pt x="1954" y="3640"/>
                  </a:lnTo>
                  <a:lnTo>
                    <a:pt x="1979" y="3469"/>
                  </a:lnTo>
                  <a:lnTo>
                    <a:pt x="2003" y="3298"/>
                  </a:lnTo>
                  <a:lnTo>
                    <a:pt x="2027" y="3151"/>
                  </a:lnTo>
                  <a:lnTo>
                    <a:pt x="2101" y="2980"/>
                  </a:lnTo>
                  <a:lnTo>
                    <a:pt x="2174" y="2834"/>
                  </a:lnTo>
                  <a:lnTo>
                    <a:pt x="2247" y="2687"/>
                  </a:lnTo>
                  <a:lnTo>
                    <a:pt x="2345" y="2565"/>
                  </a:lnTo>
                  <a:lnTo>
                    <a:pt x="2467" y="2443"/>
                  </a:lnTo>
                  <a:lnTo>
                    <a:pt x="2589" y="2345"/>
                  </a:lnTo>
                  <a:lnTo>
                    <a:pt x="2711" y="2248"/>
                  </a:lnTo>
                  <a:lnTo>
                    <a:pt x="2858" y="2150"/>
                  </a:lnTo>
                  <a:lnTo>
                    <a:pt x="3004" y="2077"/>
                  </a:lnTo>
                  <a:lnTo>
                    <a:pt x="3151" y="2028"/>
                  </a:lnTo>
                  <a:lnTo>
                    <a:pt x="3322" y="1979"/>
                  </a:lnTo>
                  <a:lnTo>
                    <a:pt x="3493" y="1955"/>
                  </a:lnTo>
                  <a:lnTo>
                    <a:pt x="3664" y="1955"/>
                  </a:lnTo>
                  <a:lnTo>
                    <a:pt x="3957" y="1979"/>
                  </a:lnTo>
                  <a:lnTo>
                    <a:pt x="5447" y="465"/>
                  </a:lnTo>
                  <a:lnTo>
                    <a:pt x="5056" y="269"/>
                  </a:lnTo>
                  <a:lnTo>
                    <a:pt x="4836" y="196"/>
                  </a:lnTo>
                  <a:lnTo>
                    <a:pt x="4616" y="123"/>
                  </a:lnTo>
                  <a:lnTo>
                    <a:pt x="4372" y="74"/>
                  </a:lnTo>
                  <a:lnTo>
                    <a:pt x="4152" y="25"/>
                  </a:lnTo>
                  <a:lnTo>
                    <a:pt x="390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8" name="Google Shape;840;p49">
              <a:extLst>
                <a:ext uri="{FF2B5EF4-FFF2-40B4-BE49-F238E27FC236}">
                  <a16:creationId xmlns:a16="http://schemas.microsoft.com/office/drawing/2014/main" id="{B4EAF3D5-A427-AA44-83F5-DA1104AC563A}"/>
                </a:ext>
              </a:extLst>
            </p:cNvPr>
            <p:cNvSpPr/>
            <p:nvPr/>
          </p:nvSpPr>
          <p:spPr>
            <a:xfrm>
              <a:off x="5981175" y="2005125"/>
              <a:ext cx="75125" cy="70850"/>
            </a:xfrm>
            <a:custGeom>
              <a:avLst/>
              <a:gdLst/>
              <a:ahLst/>
              <a:cxnLst/>
              <a:rect l="l" t="t" r="r" b="b"/>
              <a:pathLst>
                <a:path w="3005" h="2834" extrusionOk="0">
                  <a:moveTo>
                    <a:pt x="1466" y="0"/>
                  </a:moveTo>
                  <a:lnTo>
                    <a:pt x="294" y="1173"/>
                  </a:lnTo>
                  <a:lnTo>
                    <a:pt x="172" y="1319"/>
                  </a:lnTo>
                  <a:lnTo>
                    <a:pt x="74" y="1490"/>
                  </a:lnTo>
                  <a:lnTo>
                    <a:pt x="25" y="1661"/>
                  </a:lnTo>
                  <a:lnTo>
                    <a:pt x="1" y="1857"/>
                  </a:lnTo>
                  <a:lnTo>
                    <a:pt x="25" y="2052"/>
                  </a:lnTo>
                  <a:lnTo>
                    <a:pt x="74" y="2223"/>
                  </a:lnTo>
                  <a:lnTo>
                    <a:pt x="172" y="2394"/>
                  </a:lnTo>
                  <a:lnTo>
                    <a:pt x="294" y="2540"/>
                  </a:lnTo>
                  <a:lnTo>
                    <a:pt x="440" y="2663"/>
                  </a:lnTo>
                  <a:lnTo>
                    <a:pt x="611" y="2760"/>
                  </a:lnTo>
                  <a:lnTo>
                    <a:pt x="807" y="2809"/>
                  </a:lnTo>
                  <a:lnTo>
                    <a:pt x="978" y="2833"/>
                  </a:lnTo>
                  <a:lnTo>
                    <a:pt x="1173" y="2809"/>
                  </a:lnTo>
                  <a:lnTo>
                    <a:pt x="1344" y="2760"/>
                  </a:lnTo>
                  <a:lnTo>
                    <a:pt x="1515" y="2663"/>
                  </a:lnTo>
                  <a:lnTo>
                    <a:pt x="1686" y="2540"/>
                  </a:lnTo>
                  <a:lnTo>
                    <a:pt x="2858" y="1368"/>
                  </a:lnTo>
                  <a:lnTo>
                    <a:pt x="3005" y="1197"/>
                  </a:lnTo>
                  <a:lnTo>
                    <a:pt x="2590" y="928"/>
                  </a:lnTo>
                  <a:lnTo>
                    <a:pt x="2199" y="635"/>
                  </a:lnTo>
                  <a:lnTo>
                    <a:pt x="1808" y="342"/>
                  </a:lnTo>
                  <a:lnTo>
                    <a:pt x="146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9" name="Google Shape;841;p49">
              <a:extLst>
                <a:ext uri="{FF2B5EF4-FFF2-40B4-BE49-F238E27FC236}">
                  <a16:creationId xmlns:a16="http://schemas.microsoft.com/office/drawing/2014/main" id="{97D61EBE-0C56-DB4C-B95F-AC79135D0618}"/>
                </a:ext>
              </a:extLst>
            </p:cNvPr>
            <p:cNvSpPr/>
            <p:nvPr/>
          </p:nvSpPr>
          <p:spPr>
            <a:xfrm>
              <a:off x="6263875" y="2005125"/>
              <a:ext cx="74525" cy="70850"/>
            </a:xfrm>
            <a:custGeom>
              <a:avLst/>
              <a:gdLst/>
              <a:ahLst/>
              <a:cxnLst/>
              <a:rect l="l" t="t" r="r" b="b"/>
              <a:pathLst>
                <a:path w="2981" h="2834" extrusionOk="0">
                  <a:moveTo>
                    <a:pt x="1539" y="0"/>
                  </a:moveTo>
                  <a:lnTo>
                    <a:pt x="1173" y="342"/>
                  </a:lnTo>
                  <a:lnTo>
                    <a:pt x="807" y="635"/>
                  </a:lnTo>
                  <a:lnTo>
                    <a:pt x="416" y="928"/>
                  </a:lnTo>
                  <a:lnTo>
                    <a:pt x="1" y="1197"/>
                  </a:lnTo>
                  <a:lnTo>
                    <a:pt x="123" y="1368"/>
                  </a:lnTo>
                  <a:lnTo>
                    <a:pt x="1319" y="2540"/>
                  </a:lnTo>
                  <a:lnTo>
                    <a:pt x="1466" y="2663"/>
                  </a:lnTo>
                  <a:lnTo>
                    <a:pt x="1637" y="2760"/>
                  </a:lnTo>
                  <a:lnTo>
                    <a:pt x="1832" y="2809"/>
                  </a:lnTo>
                  <a:lnTo>
                    <a:pt x="2003" y="2833"/>
                  </a:lnTo>
                  <a:lnTo>
                    <a:pt x="2199" y="2809"/>
                  </a:lnTo>
                  <a:lnTo>
                    <a:pt x="2370" y="2760"/>
                  </a:lnTo>
                  <a:lnTo>
                    <a:pt x="2541" y="2663"/>
                  </a:lnTo>
                  <a:lnTo>
                    <a:pt x="2712" y="2540"/>
                  </a:lnTo>
                  <a:lnTo>
                    <a:pt x="2834" y="2394"/>
                  </a:lnTo>
                  <a:lnTo>
                    <a:pt x="2931" y="2223"/>
                  </a:lnTo>
                  <a:lnTo>
                    <a:pt x="2980" y="2052"/>
                  </a:lnTo>
                  <a:lnTo>
                    <a:pt x="2980" y="1857"/>
                  </a:lnTo>
                  <a:lnTo>
                    <a:pt x="2980" y="1661"/>
                  </a:lnTo>
                  <a:lnTo>
                    <a:pt x="2931" y="1490"/>
                  </a:lnTo>
                  <a:lnTo>
                    <a:pt x="2834" y="1319"/>
                  </a:lnTo>
                  <a:lnTo>
                    <a:pt x="2712" y="1173"/>
                  </a:lnTo>
                  <a:lnTo>
                    <a:pt x="153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10" name="Google Shape;842;p49">
              <a:extLst>
                <a:ext uri="{FF2B5EF4-FFF2-40B4-BE49-F238E27FC236}">
                  <a16:creationId xmlns:a16="http://schemas.microsoft.com/office/drawing/2014/main" id="{3B3C0D7C-BACB-EA4B-8462-FD213040AFB3}"/>
                </a:ext>
              </a:extLst>
            </p:cNvPr>
            <p:cNvSpPr/>
            <p:nvPr/>
          </p:nvSpPr>
          <p:spPr>
            <a:xfrm>
              <a:off x="6147875" y="1619250"/>
              <a:ext cx="251575" cy="255850"/>
            </a:xfrm>
            <a:custGeom>
              <a:avLst/>
              <a:gdLst/>
              <a:ahLst/>
              <a:cxnLst/>
              <a:rect l="l" t="t" r="r" b="b"/>
              <a:pathLst>
                <a:path w="10063" h="10234" extrusionOk="0">
                  <a:moveTo>
                    <a:pt x="7352" y="0"/>
                  </a:moveTo>
                  <a:lnTo>
                    <a:pt x="7254" y="24"/>
                  </a:lnTo>
                  <a:lnTo>
                    <a:pt x="7181" y="73"/>
                  </a:lnTo>
                  <a:lnTo>
                    <a:pt x="7083" y="147"/>
                  </a:lnTo>
                  <a:lnTo>
                    <a:pt x="5447" y="1758"/>
                  </a:lnTo>
                  <a:lnTo>
                    <a:pt x="5373" y="1856"/>
                  </a:lnTo>
                  <a:lnTo>
                    <a:pt x="5300" y="1978"/>
                  </a:lnTo>
                  <a:lnTo>
                    <a:pt x="5227" y="2125"/>
                  </a:lnTo>
                  <a:lnTo>
                    <a:pt x="5178" y="2247"/>
                  </a:lnTo>
                  <a:lnTo>
                    <a:pt x="5154" y="2393"/>
                  </a:lnTo>
                  <a:lnTo>
                    <a:pt x="5129" y="2540"/>
                  </a:lnTo>
                  <a:lnTo>
                    <a:pt x="5129" y="2687"/>
                  </a:lnTo>
                  <a:lnTo>
                    <a:pt x="5129" y="2809"/>
                  </a:lnTo>
                  <a:lnTo>
                    <a:pt x="5349" y="3981"/>
                  </a:lnTo>
                  <a:lnTo>
                    <a:pt x="5398" y="4152"/>
                  </a:lnTo>
                  <a:lnTo>
                    <a:pt x="147" y="9403"/>
                  </a:lnTo>
                  <a:lnTo>
                    <a:pt x="74" y="9476"/>
                  </a:lnTo>
                  <a:lnTo>
                    <a:pt x="25" y="9574"/>
                  </a:lnTo>
                  <a:lnTo>
                    <a:pt x="0" y="9672"/>
                  </a:lnTo>
                  <a:lnTo>
                    <a:pt x="0" y="9745"/>
                  </a:lnTo>
                  <a:lnTo>
                    <a:pt x="0" y="9843"/>
                  </a:lnTo>
                  <a:lnTo>
                    <a:pt x="25" y="9940"/>
                  </a:lnTo>
                  <a:lnTo>
                    <a:pt x="74" y="10013"/>
                  </a:lnTo>
                  <a:lnTo>
                    <a:pt x="147" y="10087"/>
                  </a:lnTo>
                  <a:lnTo>
                    <a:pt x="220" y="10160"/>
                  </a:lnTo>
                  <a:lnTo>
                    <a:pt x="293" y="10209"/>
                  </a:lnTo>
                  <a:lnTo>
                    <a:pt x="391" y="10233"/>
                  </a:lnTo>
                  <a:lnTo>
                    <a:pt x="586" y="10233"/>
                  </a:lnTo>
                  <a:lnTo>
                    <a:pt x="660" y="10209"/>
                  </a:lnTo>
                  <a:lnTo>
                    <a:pt x="757" y="10160"/>
                  </a:lnTo>
                  <a:lnTo>
                    <a:pt x="831" y="10087"/>
                  </a:lnTo>
                  <a:lnTo>
                    <a:pt x="6204" y="4738"/>
                  </a:lnTo>
                  <a:lnTo>
                    <a:pt x="7254" y="4909"/>
                  </a:lnTo>
                  <a:lnTo>
                    <a:pt x="7376" y="4933"/>
                  </a:lnTo>
                  <a:lnTo>
                    <a:pt x="7523" y="4933"/>
                  </a:lnTo>
                  <a:lnTo>
                    <a:pt x="7645" y="4909"/>
                  </a:lnTo>
                  <a:lnTo>
                    <a:pt x="7791" y="4860"/>
                  </a:lnTo>
                  <a:lnTo>
                    <a:pt x="7938" y="4811"/>
                  </a:lnTo>
                  <a:lnTo>
                    <a:pt x="8060" y="4763"/>
                  </a:lnTo>
                  <a:lnTo>
                    <a:pt x="8182" y="4689"/>
                  </a:lnTo>
                  <a:lnTo>
                    <a:pt x="8280" y="4592"/>
                  </a:lnTo>
                  <a:lnTo>
                    <a:pt x="9916" y="2955"/>
                  </a:lnTo>
                  <a:lnTo>
                    <a:pt x="9989" y="2882"/>
                  </a:lnTo>
                  <a:lnTo>
                    <a:pt x="10038" y="2784"/>
                  </a:lnTo>
                  <a:lnTo>
                    <a:pt x="10063" y="2711"/>
                  </a:lnTo>
                  <a:lnTo>
                    <a:pt x="10038" y="2613"/>
                  </a:lnTo>
                  <a:lnTo>
                    <a:pt x="10014" y="2564"/>
                  </a:lnTo>
                  <a:lnTo>
                    <a:pt x="9940" y="2491"/>
                  </a:lnTo>
                  <a:lnTo>
                    <a:pt x="9843" y="2442"/>
                  </a:lnTo>
                  <a:lnTo>
                    <a:pt x="9745" y="2418"/>
                  </a:lnTo>
                  <a:lnTo>
                    <a:pt x="8695" y="2223"/>
                  </a:lnTo>
                  <a:lnTo>
                    <a:pt x="9721" y="1197"/>
                  </a:lnTo>
                  <a:lnTo>
                    <a:pt x="9794" y="1123"/>
                  </a:lnTo>
                  <a:lnTo>
                    <a:pt x="9843" y="1026"/>
                  </a:lnTo>
                  <a:lnTo>
                    <a:pt x="9867" y="953"/>
                  </a:lnTo>
                  <a:lnTo>
                    <a:pt x="9867" y="855"/>
                  </a:lnTo>
                  <a:lnTo>
                    <a:pt x="9867" y="757"/>
                  </a:lnTo>
                  <a:lnTo>
                    <a:pt x="9843" y="659"/>
                  </a:lnTo>
                  <a:lnTo>
                    <a:pt x="9794" y="586"/>
                  </a:lnTo>
                  <a:lnTo>
                    <a:pt x="9721" y="513"/>
                  </a:lnTo>
                  <a:lnTo>
                    <a:pt x="9647" y="440"/>
                  </a:lnTo>
                  <a:lnTo>
                    <a:pt x="9574" y="391"/>
                  </a:lnTo>
                  <a:lnTo>
                    <a:pt x="9476" y="366"/>
                  </a:lnTo>
                  <a:lnTo>
                    <a:pt x="9281" y="366"/>
                  </a:lnTo>
                  <a:lnTo>
                    <a:pt x="9208" y="391"/>
                  </a:lnTo>
                  <a:lnTo>
                    <a:pt x="9110" y="440"/>
                  </a:lnTo>
                  <a:lnTo>
                    <a:pt x="9037" y="513"/>
                  </a:lnTo>
                  <a:lnTo>
                    <a:pt x="7889" y="1661"/>
                  </a:lnTo>
                  <a:lnTo>
                    <a:pt x="7840" y="1490"/>
                  </a:lnTo>
                  <a:lnTo>
                    <a:pt x="7620" y="318"/>
                  </a:lnTo>
                  <a:lnTo>
                    <a:pt x="7596" y="195"/>
                  </a:lnTo>
                  <a:lnTo>
                    <a:pt x="7547" y="98"/>
                  </a:lnTo>
                  <a:lnTo>
                    <a:pt x="7498" y="49"/>
                  </a:lnTo>
                  <a:lnTo>
                    <a:pt x="742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890006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34958C-CC4A-9841-AC4E-73E81D6943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/>
              <a:t>แผนการดำเนินงาน</a:t>
            </a:r>
            <a:endParaRPr lang="en-T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44AB84-AC58-3748-9005-225FB7C41D9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defTabSz="1219170">
              <a:buClr>
                <a:srgbClr val="000000"/>
              </a:buClr>
            </a:pPr>
            <a:fld id="{00000000-1234-1234-1234-123412341234}" type="slidenum">
              <a:rPr lang="en" kern="0">
                <a:solidFill>
                  <a:srgbClr val="FFFFFF"/>
                </a:solidFill>
              </a:rPr>
              <a:pPr defTabSz="1219170">
                <a:buClr>
                  <a:srgbClr val="000000"/>
                </a:buClr>
              </a:pPr>
              <a:t>12</a:t>
            </a:fld>
            <a:endParaRPr lang="en" kern="0">
              <a:solidFill>
                <a:srgbClr val="FFFFFF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D62B651-C906-1D44-A2DB-41663DF627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0821" y="1954279"/>
            <a:ext cx="7479580" cy="411642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4BC65764-526D-104B-A6DB-B72D37869D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8845" y="4388557"/>
            <a:ext cx="1589803" cy="866327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425B5FB4-A029-214D-9B2D-02ED5330AC51}"/>
              </a:ext>
            </a:extLst>
          </p:cNvPr>
          <p:cNvSpPr txBox="1"/>
          <p:nvPr/>
        </p:nvSpPr>
        <p:spPr>
          <a:xfrm>
            <a:off x="1586040" y="2332208"/>
            <a:ext cx="288342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th-TH" altLang="ko-KR" sz="2133" b="1" kern="0" dirty="0">
                <a:solidFill>
                  <a:srgbClr val="434343">
                    <a:lumMod val="75000"/>
                  </a:srgbClr>
                </a:solidFill>
                <a:latin typeface="TH SarabunPSK" panose="020B0500040200020003" pitchFamily="34" charset="-34"/>
                <a:cs typeface="TH SarabunPSK" panose="020B0500040200020003" pitchFamily="34" charset="-34"/>
                <a:sym typeface="Arial"/>
              </a:rPr>
              <a:t>ทดสอบองค์ประกอบทางเทคโนโลยีของหัววัดซิลิกอน</a:t>
            </a:r>
          </a:p>
          <a:p>
            <a:pPr marL="179913" indent="-179913" defTabSz="1219170"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th-TH" altLang="ko-KR" sz="1867" kern="0" dirty="0">
                <a:solidFill>
                  <a:srgbClr val="434343">
                    <a:lumMod val="75000"/>
                    <a:lumOff val="25000"/>
                  </a:srgbClr>
                </a:solidFill>
                <a:latin typeface="TH SarabunPSK" panose="020B0500040200020003" pitchFamily="34" charset="-34"/>
                <a:cs typeface="TH SarabunPSK" panose="020B0500040200020003" pitchFamily="34" charset="-34"/>
                <a:sym typeface="Arial"/>
              </a:rPr>
              <a:t>ทำการจำลองคุณสมบัติและองค์ประกอบระดับพิกเซลโดยใช้</a:t>
            </a:r>
            <a:r>
              <a:rPr lang="en-US" altLang="ko-KR" sz="1867" kern="0" dirty="0">
                <a:solidFill>
                  <a:srgbClr val="434343">
                    <a:lumMod val="75000"/>
                    <a:lumOff val="25000"/>
                  </a:srgbClr>
                </a:solidFill>
                <a:latin typeface="TH SarabunPSK" panose="020B0500040200020003" pitchFamily="34" charset="-34"/>
                <a:cs typeface="TH SarabunPSK" panose="020B0500040200020003" pitchFamily="34" charset="-34"/>
                <a:sym typeface="Arial"/>
              </a:rPr>
              <a:t> TCAD</a:t>
            </a:r>
          </a:p>
          <a:p>
            <a:pPr marL="179913" indent="-179913" defTabSz="1219170"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th-TH" altLang="ko-KR" sz="1867" kern="0" dirty="0">
                <a:solidFill>
                  <a:srgbClr val="434343">
                    <a:lumMod val="75000"/>
                    <a:lumOff val="25000"/>
                  </a:srgbClr>
                </a:solidFill>
                <a:latin typeface="TH SarabunPSK" panose="020B0500040200020003" pitchFamily="34" charset="-34"/>
                <a:cs typeface="TH SarabunPSK" panose="020B0500040200020003" pitchFamily="34" charset="-34"/>
                <a:sym typeface="Arial"/>
              </a:rPr>
              <a:t>ศึกษาการทนรังสีของเซนเซอร์</a:t>
            </a:r>
          </a:p>
          <a:p>
            <a:pPr marL="179913" indent="-179913" defTabSz="1219170">
              <a:buClr>
                <a:srgbClr val="000000"/>
              </a:buClr>
              <a:buFont typeface="Arial" panose="020B0604020202020204" pitchFamily="34" charset="0"/>
              <a:buChar char="•"/>
            </a:pPr>
            <a:endParaRPr lang="en-TH" sz="2133" kern="0" dirty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ADE250B-013A-5D43-B654-4CEA1C3B9784}"/>
              </a:ext>
            </a:extLst>
          </p:cNvPr>
          <p:cNvSpPr txBox="1"/>
          <p:nvPr/>
        </p:nvSpPr>
        <p:spPr>
          <a:xfrm>
            <a:off x="3118910" y="4017538"/>
            <a:ext cx="2745687" cy="2185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th-TH" altLang="ko-KR" sz="2133" b="1" kern="0" dirty="0">
                <a:solidFill>
                  <a:srgbClr val="434343"/>
                </a:solidFill>
                <a:latin typeface="TH SarabunPSK" panose="020B0500040200020003" pitchFamily="34" charset="-34"/>
                <a:cs typeface="TH SarabunPSK" panose="020B0500040200020003" pitchFamily="34" charset="-34"/>
                <a:sym typeface="Arial"/>
              </a:rPr>
              <a:t>ทดสอบคุณสมบัติระดับพิกเซล</a:t>
            </a:r>
            <a:endParaRPr lang="en-US" altLang="ko-KR" sz="2133" b="1" kern="0" dirty="0">
              <a:solidFill>
                <a:srgbClr val="434343"/>
              </a:solidFill>
              <a:latin typeface="TH SarabunPSK" panose="020B0500040200020003" pitchFamily="34" charset="-34"/>
              <a:cs typeface="TH SarabunPSK" panose="020B0500040200020003" pitchFamily="34" charset="-34"/>
              <a:sym typeface="Arial"/>
            </a:endParaRPr>
          </a:p>
          <a:p>
            <a:pPr marL="179913" indent="-179913" defTabSz="1219170"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th-TH" altLang="ko-KR" sz="1867" kern="0" dirty="0">
                <a:solidFill>
                  <a:srgbClr val="434343">
                    <a:lumMod val="75000"/>
                    <a:lumOff val="25000"/>
                  </a:srgbClr>
                </a:solidFill>
                <a:latin typeface="TH SarabunPSK" panose="020B0500040200020003" pitchFamily="34" charset="-34"/>
                <a:cs typeface="TH SarabunPSK" panose="020B0500040200020003" pitchFamily="34" charset="-34"/>
                <a:sym typeface="Arial"/>
              </a:rPr>
              <a:t>ศึกษาขนาดของเม็ดพิกเซลและรูปร่างของพิกเซลที่เหมาะสม</a:t>
            </a:r>
          </a:p>
          <a:p>
            <a:pPr marL="179913" indent="-179913" defTabSz="1219170"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th-TH" altLang="ko-KR" sz="1867" kern="0" dirty="0">
                <a:solidFill>
                  <a:srgbClr val="434343">
                    <a:lumMod val="75000"/>
                    <a:lumOff val="25000"/>
                  </a:srgbClr>
                </a:solidFill>
                <a:latin typeface="TH SarabunPSK" panose="020B0500040200020003" pitchFamily="34" charset="-34"/>
                <a:cs typeface="TH SarabunPSK" panose="020B0500040200020003" pitchFamily="34" charset="-34"/>
                <a:sym typeface="Arial"/>
              </a:rPr>
              <a:t>พัฒนาฮาร์ดแวร์และซอฟต์แวร์</a:t>
            </a:r>
            <a:r>
              <a:rPr lang="en-US" altLang="ko-KR" sz="1867" kern="0" dirty="0">
                <a:solidFill>
                  <a:srgbClr val="434343">
                    <a:lumMod val="75000"/>
                    <a:lumOff val="25000"/>
                  </a:srgbClr>
                </a:solidFill>
                <a:latin typeface="TH SarabunPSK" panose="020B0500040200020003" pitchFamily="34" charset="-34"/>
                <a:cs typeface="TH SarabunPSK" panose="020B0500040200020003" pitchFamily="34" charset="-34"/>
                <a:sym typeface="Arial"/>
              </a:rPr>
              <a:t> </a:t>
            </a:r>
            <a:r>
              <a:rPr lang="th-TH" altLang="ko-KR" sz="1867" kern="0" dirty="0">
                <a:solidFill>
                  <a:srgbClr val="434343">
                    <a:lumMod val="75000"/>
                    <a:lumOff val="25000"/>
                  </a:srgbClr>
                </a:solidFill>
                <a:latin typeface="TH SarabunPSK" panose="020B0500040200020003" pitchFamily="34" charset="-34"/>
                <a:cs typeface="TH SarabunPSK" panose="020B0500040200020003" pitchFamily="34" charset="-34"/>
                <a:sym typeface="Arial"/>
              </a:rPr>
              <a:t>เพื่อออกแบบการทดสอบคุณลักษณะของเซนเซอร์</a:t>
            </a:r>
          </a:p>
          <a:p>
            <a:pPr marL="179913" indent="-179913" defTabSz="1219170">
              <a:buClr>
                <a:srgbClr val="000000"/>
              </a:buClr>
              <a:buFont typeface="Arial" panose="020B0604020202020204" pitchFamily="34" charset="0"/>
              <a:buChar char="•"/>
            </a:pPr>
            <a:endParaRPr lang="en-TH" sz="2133" kern="0" dirty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460D412-9F4E-BD44-B1ED-2BBD315B0122}"/>
              </a:ext>
            </a:extLst>
          </p:cNvPr>
          <p:cNvSpPr txBox="1"/>
          <p:nvPr/>
        </p:nvSpPr>
        <p:spPr>
          <a:xfrm>
            <a:off x="4551951" y="2440476"/>
            <a:ext cx="2490061" cy="140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th-TH" altLang="ko-KR" sz="1867" b="1" kern="0" dirty="0">
                <a:solidFill>
                  <a:srgbClr val="434343"/>
                </a:solidFill>
                <a:latin typeface="TH SarabunPSK" panose="020B0500040200020003" pitchFamily="34" charset="-34"/>
                <a:cs typeface="TH SarabunPSK" panose="020B0500040200020003" pitchFamily="34" charset="-34"/>
                <a:sym typeface="Arial"/>
              </a:rPr>
              <a:t>ออกแบบและสร้างต้นแบบหัววัดขนาดใหญ่</a:t>
            </a:r>
          </a:p>
          <a:p>
            <a:pPr marL="228594" indent="-228594" defTabSz="1219170"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th-TH" altLang="ko-KR" sz="1600" kern="0" dirty="0">
                <a:solidFill>
                  <a:srgbClr val="434343">
                    <a:lumMod val="75000"/>
                    <a:lumOff val="25000"/>
                  </a:srgbClr>
                </a:solidFill>
                <a:latin typeface="TH SarabunPSK" panose="020B0500040200020003" pitchFamily="34" charset="-34"/>
                <a:cs typeface="TH SarabunPSK" panose="020B0500040200020003" pitchFamily="34" charset="-34"/>
                <a:sym typeface="Arial"/>
              </a:rPr>
              <a:t>ออกแบบบล็อกของหัววัดเบื้องต้น</a:t>
            </a:r>
          </a:p>
          <a:p>
            <a:pPr marL="228594" indent="-228594" defTabSz="1219170"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th-TH" altLang="ko-KR" sz="1600" kern="0" dirty="0">
                <a:solidFill>
                  <a:srgbClr val="434343">
                    <a:lumMod val="75000"/>
                    <a:lumOff val="25000"/>
                  </a:srgbClr>
                </a:solidFill>
                <a:latin typeface="TH SarabunPSK" panose="020B0500040200020003" pitchFamily="34" charset="-34"/>
                <a:cs typeface="TH SarabunPSK" panose="020B0500040200020003" pitchFamily="34" charset="-34"/>
                <a:sym typeface="Arial"/>
              </a:rPr>
              <a:t>ทดสอบการทำงานเบื้องต้นของเซนเซอร์ในระดับห้องปฏิบัติการ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F2BFEBED-E8EC-8549-95F5-54C7A70ECFC5}"/>
              </a:ext>
            </a:extLst>
          </p:cNvPr>
          <p:cNvSpPr/>
          <p:nvPr/>
        </p:nvSpPr>
        <p:spPr>
          <a:xfrm>
            <a:off x="5908252" y="4033195"/>
            <a:ext cx="265823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th-TH" altLang="ko-KR" sz="2133" b="1" kern="0" dirty="0">
                <a:solidFill>
                  <a:srgbClr val="434343"/>
                </a:solidFill>
                <a:latin typeface="TH SarabunPSK" panose="020B0500040200020003" pitchFamily="34" charset="-34"/>
                <a:cs typeface="TH SarabunPSK" panose="020B0500040200020003" pitchFamily="34" charset="-34"/>
                <a:sym typeface="Arial"/>
              </a:rPr>
              <a:t>ออกแบบและสร้างต้นแบบขนาดเต็ม</a:t>
            </a:r>
            <a:endParaRPr lang="en-US" altLang="ko-KR" sz="2133" b="1" kern="0" dirty="0">
              <a:solidFill>
                <a:srgbClr val="434343"/>
              </a:solidFill>
              <a:latin typeface="TH SarabunPSK" panose="020B0500040200020003" pitchFamily="34" charset="-34"/>
              <a:cs typeface="TH SarabunPSK" panose="020B0500040200020003" pitchFamily="34" charset="-34"/>
              <a:sym typeface="Arial"/>
            </a:endParaRPr>
          </a:p>
          <a:p>
            <a:pPr marL="380990" indent="-380990" defTabSz="1219170">
              <a:buClr>
                <a:srgbClr val="000000"/>
              </a:buClr>
              <a:buFont typeface="Courier New" panose="02070309020205020404" pitchFamily="49" charset="0"/>
              <a:buChar char="o"/>
            </a:pPr>
            <a:r>
              <a:rPr lang="th-TH" altLang="ko-KR" sz="1867" kern="0" dirty="0">
                <a:solidFill>
                  <a:srgbClr val="434343">
                    <a:lumMod val="75000"/>
                    <a:lumOff val="25000"/>
                  </a:srgbClr>
                </a:solidFill>
                <a:latin typeface="TH SarabunPSK" panose="020B0500040200020003" pitchFamily="34" charset="-34"/>
                <a:cs typeface="TH SarabunPSK" panose="020B0500040200020003" pitchFamily="34" charset="-34"/>
                <a:sym typeface="Arial"/>
              </a:rPr>
              <a:t>การสร้างและทดสอบคุณสมบัติของหัววัดขนาดจริง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DF26A71E-14AB-5D41-A926-C6C6A51A8BEF}"/>
              </a:ext>
            </a:extLst>
          </p:cNvPr>
          <p:cNvSpPr/>
          <p:nvPr/>
        </p:nvSpPr>
        <p:spPr>
          <a:xfrm>
            <a:off x="7386372" y="2464633"/>
            <a:ext cx="1597117" cy="12416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th-TH" altLang="ko-KR" sz="1867" b="1" kern="0" dirty="0">
                <a:solidFill>
                  <a:srgbClr val="434343"/>
                </a:solidFill>
                <a:latin typeface="TH SarabunPSK" panose="020B0500040200020003" pitchFamily="34" charset="-34"/>
                <a:cs typeface="TH SarabunPSK" panose="020B0500040200020003" pitchFamily="34" charset="-34"/>
                <a:sym typeface="Arial"/>
              </a:rPr>
              <a:t>สร้าง ทดสอบและปรับเทียบหัววัดรูปแบบสุดท้าย </a:t>
            </a:r>
            <a:endParaRPr lang="en-US" altLang="ko-KR" sz="1867" b="1" kern="0" dirty="0">
              <a:solidFill>
                <a:srgbClr val="434343"/>
              </a:solidFill>
              <a:latin typeface="TH SarabunPSK" panose="020B0500040200020003" pitchFamily="34" charset="-34"/>
              <a:cs typeface="TH SarabunPSK" panose="020B0500040200020003" pitchFamily="34" charset="-34"/>
              <a:sym typeface="Arial"/>
            </a:endParaRPr>
          </a:p>
          <a:p>
            <a:pPr defTabSz="1219170">
              <a:buClr>
                <a:srgbClr val="000000"/>
              </a:buClr>
            </a:pPr>
            <a:r>
              <a:rPr lang="th-TH" altLang="ko-KR" sz="1867" b="1" kern="0" dirty="0">
                <a:solidFill>
                  <a:srgbClr val="434343"/>
                </a:solidFill>
                <a:latin typeface="TH SarabunPSK" panose="020B0500040200020003" pitchFamily="34" charset="-34"/>
                <a:cs typeface="TH SarabunPSK" panose="020B0500040200020003" pitchFamily="34" charset="-34"/>
                <a:sym typeface="Arial"/>
              </a:rPr>
              <a:t>ก่อนนำไปติดตั้งจริง</a:t>
            </a:r>
            <a:endParaRPr lang="ko-KR" altLang="en-US" sz="1867" b="1" kern="0" dirty="0">
              <a:solidFill>
                <a:srgbClr val="434343"/>
              </a:solidFill>
              <a:latin typeface="TH SarabunPSK" panose="020B0500040200020003" pitchFamily="34" charset="-34"/>
              <a:cs typeface="TH SarabunPSK" panose="020B0500040200020003" pitchFamily="34" charset="-34"/>
              <a:sym typeface="Arial"/>
            </a:endParaRPr>
          </a:p>
        </p:txBody>
      </p:sp>
      <p:grpSp>
        <p:nvGrpSpPr>
          <p:cNvPr id="33" name="Google Shape;749;p49">
            <a:extLst>
              <a:ext uri="{FF2B5EF4-FFF2-40B4-BE49-F238E27FC236}">
                <a16:creationId xmlns:a16="http://schemas.microsoft.com/office/drawing/2014/main" id="{1EE03A16-A77B-4245-886D-0A5DBBB86543}"/>
              </a:ext>
            </a:extLst>
          </p:cNvPr>
          <p:cNvGrpSpPr/>
          <p:nvPr/>
        </p:nvGrpSpPr>
        <p:grpSpPr>
          <a:xfrm>
            <a:off x="8104430" y="819585"/>
            <a:ext cx="520285" cy="439633"/>
            <a:chOff x="3918650" y="293075"/>
            <a:chExt cx="488500" cy="412775"/>
          </a:xfrm>
        </p:grpSpPr>
        <p:sp>
          <p:nvSpPr>
            <p:cNvPr id="34" name="Google Shape;750;p49">
              <a:extLst>
                <a:ext uri="{FF2B5EF4-FFF2-40B4-BE49-F238E27FC236}">
                  <a16:creationId xmlns:a16="http://schemas.microsoft.com/office/drawing/2014/main" id="{F6CB8F49-86CA-0347-9B37-3F7A585E52A4}"/>
                </a:ext>
              </a:extLst>
            </p:cNvPr>
            <p:cNvSpPr/>
            <p:nvPr/>
          </p:nvSpPr>
          <p:spPr>
            <a:xfrm>
              <a:off x="4085350" y="293675"/>
              <a:ext cx="154500" cy="412175"/>
            </a:xfrm>
            <a:custGeom>
              <a:avLst/>
              <a:gdLst/>
              <a:ahLst/>
              <a:cxnLst/>
              <a:rect l="l" t="t" r="r" b="b"/>
              <a:pathLst>
                <a:path w="6180" h="16487" extrusionOk="0">
                  <a:moveTo>
                    <a:pt x="709" y="5496"/>
                  </a:moveTo>
                  <a:lnTo>
                    <a:pt x="806" y="5520"/>
                  </a:lnTo>
                  <a:lnTo>
                    <a:pt x="1050" y="5667"/>
                  </a:lnTo>
                  <a:lnTo>
                    <a:pt x="1270" y="5813"/>
                  </a:lnTo>
                  <a:lnTo>
                    <a:pt x="1344" y="5886"/>
                  </a:lnTo>
                  <a:lnTo>
                    <a:pt x="1368" y="5984"/>
                  </a:lnTo>
                  <a:lnTo>
                    <a:pt x="1344" y="6082"/>
                  </a:lnTo>
                  <a:lnTo>
                    <a:pt x="1319" y="6155"/>
                  </a:lnTo>
                  <a:lnTo>
                    <a:pt x="1221" y="6228"/>
                  </a:lnTo>
                  <a:lnTo>
                    <a:pt x="1124" y="6253"/>
                  </a:lnTo>
                  <a:lnTo>
                    <a:pt x="1050" y="6228"/>
                  </a:lnTo>
                  <a:lnTo>
                    <a:pt x="977" y="6204"/>
                  </a:lnTo>
                  <a:lnTo>
                    <a:pt x="782" y="6082"/>
                  </a:lnTo>
                  <a:lnTo>
                    <a:pt x="586" y="5960"/>
                  </a:lnTo>
                  <a:lnTo>
                    <a:pt x="513" y="5911"/>
                  </a:lnTo>
                  <a:lnTo>
                    <a:pt x="464" y="5838"/>
                  </a:lnTo>
                  <a:lnTo>
                    <a:pt x="464" y="5740"/>
                  </a:lnTo>
                  <a:lnTo>
                    <a:pt x="489" y="5642"/>
                  </a:lnTo>
                  <a:lnTo>
                    <a:pt x="538" y="5569"/>
                  </a:lnTo>
                  <a:lnTo>
                    <a:pt x="611" y="5520"/>
                  </a:lnTo>
                  <a:lnTo>
                    <a:pt x="709" y="5496"/>
                  </a:lnTo>
                  <a:close/>
                  <a:moveTo>
                    <a:pt x="1685" y="6351"/>
                  </a:moveTo>
                  <a:lnTo>
                    <a:pt x="1783" y="6375"/>
                  </a:lnTo>
                  <a:lnTo>
                    <a:pt x="1856" y="6448"/>
                  </a:lnTo>
                  <a:lnTo>
                    <a:pt x="2003" y="6668"/>
                  </a:lnTo>
                  <a:lnTo>
                    <a:pt x="2125" y="6888"/>
                  </a:lnTo>
                  <a:lnTo>
                    <a:pt x="2150" y="6986"/>
                  </a:lnTo>
                  <a:lnTo>
                    <a:pt x="2150" y="7083"/>
                  </a:lnTo>
                  <a:lnTo>
                    <a:pt x="2101" y="7156"/>
                  </a:lnTo>
                  <a:lnTo>
                    <a:pt x="2027" y="7230"/>
                  </a:lnTo>
                  <a:lnTo>
                    <a:pt x="1979" y="7254"/>
                  </a:lnTo>
                  <a:lnTo>
                    <a:pt x="1856" y="7254"/>
                  </a:lnTo>
                  <a:lnTo>
                    <a:pt x="1783" y="7230"/>
                  </a:lnTo>
                  <a:lnTo>
                    <a:pt x="1734" y="7181"/>
                  </a:lnTo>
                  <a:lnTo>
                    <a:pt x="1685" y="7132"/>
                  </a:lnTo>
                  <a:lnTo>
                    <a:pt x="1441" y="6741"/>
                  </a:lnTo>
                  <a:lnTo>
                    <a:pt x="1417" y="6644"/>
                  </a:lnTo>
                  <a:lnTo>
                    <a:pt x="1417" y="6546"/>
                  </a:lnTo>
                  <a:lnTo>
                    <a:pt x="1441" y="6448"/>
                  </a:lnTo>
                  <a:lnTo>
                    <a:pt x="1515" y="6399"/>
                  </a:lnTo>
                  <a:lnTo>
                    <a:pt x="1612" y="6351"/>
                  </a:lnTo>
                  <a:close/>
                  <a:moveTo>
                    <a:pt x="2247" y="7498"/>
                  </a:moveTo>
                  <a:lnTo>
                    <a:pt x="2345" y="7523"/>
                  </a:lnTo>
                  <a:lnTo>
                    <a:pt x="2418" y="7572"/>
                  </a:lnTo>
                  <a:lnTo>
                    <a:pt x="2467" y="7645"/>
                  </a:lnTo>
                  <a:lnTo>
                    <a:pt x="2662" y="8109"/>
                  </a:lnTo>
                  <a:lnTo>
                    <a:pt x="2662" y="8207"/>
                  </a:lnTo>
                  <a:lnTo>
                    <a:pt x="2638" y="8304"/>
                  </a:lnTo>
                  <a:lnTo>
                    <a:pt x="2589" y="8378"/>
                  </a:lnTo>
                  <a:lnTo>
                    <a:pt x="2516" y="8426"/>
                  </a:lnTo>
                  <a:lnTo>
                    <a:pt x="2418" y="8451"/>
                  </a:lnTo>
                  <a:lnTo>
                    <a:pt x="2345" y="8426"/>
                  </a:lnTo>
                  <a:lnTo>
                    <a:pt x="2272" y="8402"/>
                  </a:lnTo>
                  <a:lnTo>
                    <a:pt x="2223" y="8353"/>
                  </a:lnTo>
                  <a:lnTo>
                    <a:pt x="2198" y="8280"/>
                  </a:lnTo>
                  <a:lnTo>
                    <a:pt x="2027" y="7840"/>
                  </a:lnTo>
                  <a:lnTo>
                    <a:pt x="2003" y="7743"/>
                  </a:lnTo>
                  <a:lnTo>
                    <a:pt x="2027" y="7645"/>
                  </a:lnTo>
                  <a:lnTo>
                    <a:pt x="2076" y="7572"/>
                  </a:lnTo>
                  <a:lnTo>
                    <a:pt x="2150" y="7523"/>
                  </a:lnTo>
                  <a:lnTo>
                    <a:pt x="2247" y="7498"/>
                  </a:lnTo>
                  <a:close/>
                  <a:moveTo>
                    <a:pt x="2711" y="8720"/>
                  </a:moveTo>
                  <a:lnTo>
                    <a:pt x="2785" y="8744"/>
                  </a:lnTo>
                  <a:lnTo>
                    <a:pt x="2858" y="8793"/>
                  </a:lnTo>
                  <a:lnTo>
                    <a:pt x="2907" y="8866"/>
                  </a:lnTo>
                  <a:lnTo>
                    <a:pt x="3078" y="9355"/>
                  </a:lnTo>
                  <a:lnTo>
                    <a:pt x="3102" y="9452"/>
                  </a:lnTo>
                  <a:lnTo>
                    <a:pt x="3078" y="9526"/>
                  </a:lnTo>
                  <a:lnTo>
                    <a:pt x="3004" y="9599"/>
                  </a:lnTo>
                  <a:lnTo>
                    <a:pt x="2931" y="9648"/>
                  </a:lnTo>
                  <a:lnTo>
                    <a:pt x="2858" y="9672"/>
                  </a:lnTo>
                  <a:lnTo>
                    <a:pt x="2785" y="9672"/>
                  </a:lnTo>
                  <a:lnTo>
                    <a:pt x="2711" y="9623"/>
                  </a:lnTo>
                  <a:lnTo>
                    <a:pt x="2662" y="9574"/>
                  </a:lnTo>
                  <a:lnTo>
                    <a:pt x="2614" y="9501"/>
                  </a:lnTo>
                  <a:lnTo>
                    <a:pt x="2467" y="9037"/>
                  </a:lnTo>
                  <a:lnTo>
                    <a:pt x="2443" y="8939"/>
                  </a:lnTo>
                  <a:lnTo>
                    <a:pt x="2467" y="8842"/>
                  </a:lnTo>
                  <a:lnTo>
                    <a:pt x="2516" y="8768"/>
                  </a:lnTo>
                  <a:lnTo>
                    <a:pt x="2614" y="8720"/>
                  </a:lnTo>
                  <a:close/>
                  <a:moveTo>
                    <a:pt x="3224" y="9941"/>
                  </a:moveTo>
                  <a:lnTo>
                    <a:pt x="3297" y="10014"/>
                  </a:lnTo>
                  <a:lnTo>
                    <a:pt x="3346" y="10087"/>
                  </a:lnTo>
                  <a:lnTo>
                    <a:pt x="3542" y="10527"/>
                  </a:lnTo>
                  <a:lnTo>
                    <a:pt x="3566" y="10625"/>
                  </a:lnTo>
                  <a:lnTo>
                    <a:pt x="3566" y="10722"/>
                  </a:lnTo>
                  <a:lnTo>
                    <a:pt x="3517" y="10796"/>
                  </a:lnTo>
                  <a:lnTo>
                    <a:pt x="3444" y="10844"/>
                  </a:lnTo>
                  <a:lnTo>
                    <a:pt x="3322" y="10869"/>
                  </a:lnTo>
                  <a:lnTo>
                    <a:pt x="3273" y="10869"/>
                  </a:lnTo>
                  <a:lnTo>
                    <a:pt x="3200" y="10844"/>
                  </a:lnTo>
                  <a:lnTo>
                    <a:pt x="3151" y="10796"/>
                  </a:lnTo>
                  <a:lnTo>
                    <a:pt x="3102" y="10747"/>
                  </a:lnTo>
                  <a:lnTo>
                    <a:pt x="2907" y="10258"/>
                  </a:lnTo>
                  <a:lnTo>
                    <a:pt x="2882" y="10161"/>
                  </a:lnTo>
                  <a:lnTo>
                    <a:pt x="2907" y="10087"/>
                  </a:lnTo>
                  <a:lnTo>
                    <a:pt x="2955" y="10014"/>
                  </a:lnTo>
                  <a:lnTo>
                    <a:pt x="3029" y="9941"/>
                  </a:lnTo>
                  <a:close/>
                  <a:moveTo>
                    <a:pt x="3761" y="11089"/>
                  </a:moveTo>
                  <a:lnTo>
                    <a:pt x="3835" y="11137"/>
                  </a:lnTo>
                  <a:lnTo>
                    <a:pt x="3908" y="11211"/>
                  </a:lnTo>
                  <a:lnTo>
                    <a:pt x="4177" y="11577"/>
                  </a:lnTo>
                  <a:lnTo>
                    <a:pt x="4225" y="11675"/>
                  </a:lnTo>
                  <a:lnTo>
                    <a:pt x="4250" y="11748"/>
                  </a:lnTo>
                  <a:lnTo>
                    <a:pt x="4201" y="11846"/>
                  </a:lnTo>
                  <a:lnTo>
                    <a:pt x="4152" y="11919"/>
                  </a:lnTo>
                  <a:lnTo>
                    <a:pt x="4079" y="11968"/>
                  </a:lnTo>
                  <a:lnTo>
                    <a:pt x="3884" y="11968"/>
                  </a:lnTo>
                  <a:lnTo>
                    <a:pt x="3810" y="11895"/>
                  </a:lnTo>
                  <a:lnTo>
                    <a:pt x="3664" y="11675"/>
                  </a:lnTo>
                  <a:lnTo>
                    <a:pt x="3493" y="11455"/>
                  </a:lnTo>
                  <a:lnTo>
                    <a:pt x="3468" y="11382"/>
                  </a:lnTo>
                  <a:lnTo>
                    <a:pt x="3468" y="11284"/>
                  </a:lnTo>
                  <a:lnTo>
                    <a:pt x="3517" y="11186"/>
                  </a:lnTo>
                  <a:lnTo>
                    <a:pt x="3566" y="11137"/>
                  </a:lnTo>
                  <a:lnTo>
                    <a:pt x="3664" y="11089"/>
                  </a:lnTo>
                  <a:close/>
                  <a:moveTo>
                    <a:pt x="4616" y="12041"/>
                  </a:moveTo>
                  <a:lnTo>
                    <a:pt x="4714" y="12090"/>
                  </a:lnTo>
                  <a:lnTo>
                    <a:pt x="4909" y="12212"/>
                  </a:lnTo>
                  <a:lnTo>
                    <a:pt x="5105" y="12334"/>
                  </a:lnTo>
                  <a:lnTo>
                    <a:pt x="5178" y="12383"/>
                  </a:lnTo>
                  <a:lnTo>
                    <a:pt x="5227" y="12481"/>
                  </a:lnTo>
                  <a:lnTo>
                    <a:pt x="5227" y="12554"/>
                  </a:lnTo>
                  <a:lnTo>
                    <a:pt x="5202" y="12652"/>
                  </a:lnTo>
                  <a:lnTo>
                    <a:pt x="5154" y="12725"/>
                  </a:lnTo>
                  <a:lnTo>
                    <a:pt x="5105" y="12749"/>
                  </a:lnTo>
                  <a:lnTo>
                    <a:pt x="5056" y="12774"/>
                  </a:lnTo>
                  <a:lnTo>
                    <a:pt x="4983" y="12798"/>
                  </a:lnTo>
                  <a:lnTo>
                    <a:pt x="4885" y="12774"/>
                  </a:lnTo>
                  <a:lnTo>
                    <a:pt x="4641" y="12627"/>
                  </a:lnTo>
                  <a:lnTo>
                    <a:pt x="4421" y="12481"/>
                  </a:lnTo>
                  <a:lnTo>
                    <a:pt x="4348" y="12407"/>
                  </a:lnTo>
                  <a:lnTo>
                    <a:pt x="4323" y="12310"/>
                  </a:lnTo>
                  <a:lnTo>
                    <a:pt x="4323" y="12236"/>
                  </a:lnTo>
                  <a:lnTo>
                    <a:pt x="4372" y="12139"/>
                  </a:lnTo>
                  <a:lnTo>
                    <a:pt x="4445" y="12066"/>
                  </a:lnTo>
                  <a:lnTo>
                    <a:pt x="4543" y="12041"/>
                  </a:lnTo>
                  <a:close/>
                  <a:moveTo>
                    <a:pt x="0" y="1"/>
                  </a:moveTo>
                  <a:lnTo>
                    <a:pt x="0" y="5325"/>
                  </a:lnTo>
                  <a:lnTo>
                    <a:pt x="74" y="5349"/>
                  </a:lnTo>
                  <a:lnTo>
                    <a:pt x="147" y="5422"/>
                  </a:lnTo>
                  <a:lnTo>
                    <a:pt x="171" y="5496"/>
                  </a:lnTo>
                  <a:lnTo>
                    <a:pt x="171" y="5569"/>
                  </a:lnTo>
                  <a:lnTo>
                    <a:pt x="171" y="5642"/>
                  </a:lnTo>
                  <a:lnTo>
                    <a:pt x="122" y="5716"/>
                  </a:lnTo>
                  <a:lnTo>
                    <a:pt x="74" y="5764"/>
                  </a:lnTo>
                  <a:lnTo>
                    <a:pt x="0" y="5789"/>
                  </a:lnTo>
                  <a:lnTo>
                    <a:pt x="0" y="13360"/>
                  </a:lnTo>
                  <a:lnTo>
                    <a:pt x="6179" y="16486"/>
                  </a:lnTo>
                  <a:lnTo>
                    <a:pt x="6179" y="13116"/>
                  </a:lnTo>
                  <a:lnTo>
                    <a:pt x="5935" y="13091"/>
                  </a:lnTo>
                  <a:lnTo>
                    <a:pt x="5691" y="13042"/>
                  </a:lnTo>
                  <a:lnTo>
                    <a:pt x="5593" y="12994"/>
                  </a:lnTo>
                  <a:lnTo>
                    <a:pt x="5520" y="12945"/>
                  </a:lnTo>
                  <a:lnTo>
                    <a:pt x="5495" y="12847"/>
                  </a:lnTo>
                  <a:lnTo>
                    <a:pt x="5495" y="12749"/>
                  </a:lnTo>
                  <a:lnTo>
                    <a:pt x="5520" y="12676"/>
                  </a:lnTo>
                  <a:lnTo>
                    <a:pt x="5593" y="12603"/>
                  </a:lnTo>
                  <a:lnTo>
                    <a:pt x="5691" y="12554"/>
                  </a:lnTo>
                  <a:lnTo>
                    <a:pt x="5789" y="12554"/>
                  </a:lnTo>
                  <a:lnTo>
                    <a:pt x="6179" y="12627"/>
                  </a:lnTo>
                  <a:lnTo>
                    <a:pt x="6179" y="312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35" name="Google Shape;751;p49">
              <a:extLst>
                <a:ext uri="{FF2B5EF4-FFF2-40B4-BE49-F238E27FC236}">
                  <a16:creationId xmlns:a16="http://schemas.microsoft.com/office/drawing/2014/main" id="{4F8E21B9-4132-C947-8D5F-0FB417384658}"/>
                </a:ext>
              </a:extLst>
            </p:cNvPr>
            <p:cNvSpPr/>
            <p:nvPr/>
          </p:nvSpPr>
          <p:spPr>
            <a:xfrm>
              <a:off x="3918650" y="293075"/>
              <a:ext cx="153900" cy="407275"/>
            </a:xfrm>
            <a:custGeom>
              <a:avLst/>
              <a:gdLst/>
              <a:ahLst/>
              <a:cxnLst/>
              <a:rect l="l" t="t" r="r" b="b"/>
              <a:pathLst>
                <a:path w="6156" h="16291" extrusionOk="0">
                  <a:moveTo>
                    <a:pt x="5349" y="5495"/>
                  </a:moveTo>
                  <a:lnTo>
                    <a:pt x="5447" y="5520"/>
                  </a:lnTo>
                  <a:lnTo>
                    <a:pt x="5520" y="5569"/>
                  </a:lnTo>
                  <a:lnTo>
                    <a:pt x="5569" y="5666"/>
                  </a:lnTo>
                  <a:lnTo>
                    <a:pt x="5569" y="5764"/>
                  </a:lnTo>
                  <a:lnTo>
                    <a:pt x="5545" y="5837"/>
                  </a:lnTo>
                  <a:lnTo>
                    <a:pt x="5496" y="5935"/>
                  </a:lnTo>
                  <a:lnTo>
                    <a:pt x="5423" y="5984"/>
                  </a:lnTo>
                  <a:lnTo>
                    <a:pt x="5203" y="6057"/>
                  </a:lnTo>
                  <a:lnTo>
                    <a:pt x="5008" y="6155"/>
                  </a:lnTo>
                  <a:lnTo>
                    <a:pt x="4934" y="6179"/>
                  </a:lnTo>
                  <a:lnTo>
                    <a:pt x="4812" y="6179"/>
                  </a:lnTo>
                  <a:lnTo>
                    <a:pt x="4763" y="6155"/>
                  </a:lnTo>
                  <a:lnTo>
                    <a:pt x="4714" y="6106"/>
                  </a:lnTo>
                  <a:lnTo>
                    <a:pt x="4666" y="6057"/>
                  </a:lnTo>
                  <a:lnTo>
                    <a:pt x="4641" y="5959"/>
                  </a:lnTo>
                  <a:lnTo>
                    <a:pt x="4641" y="5862"/>
                  </a:lnTo>
                  <a:lnTo>
                    <a:pt x="4690" y="5788"/>
                  </a:lnTo>
                  <a:lnTo>
                    <a:pt x="4763" y="5740"/>
                  </a:lnTo>
                  <a:lnTo>
                    <a:pt x="5008" y="5617"/>
                  </a:lnTo>
                  <a:lnTo>
                    <a:pt x="5252" y="5520"/>
                  </a:lnTo>
                  <a:lnTo>
                    <a:pt x="5349" y="5495"/>
                  </a:lnTo>
                  <a:close/>
                  <a:moveTo>
                    <a:pt x="4250" y="6155"/>
                  </a:moveTo>
                  <a:lnTo>
                    <a:pt x="4348" y="6179"/>
                  </a:lnTo>
                  <a:lnTo>
                    <a:pt x="4421" y="6252"/>
                  </a:lnTo>
                  <a:lnTo>
                    <a:pt x="4470" y="6326"/>
                  </a:lnTo>
                  <a:lnTo>
                    <a:pt x="4470" y="6423"/>
                  </a:lnTo>
                  <a:lnTo>
                    <a:pt x="4446" y="6497"/>
                  </a:lnTo>
                  <a:lnTo>
                    <a:pt x="4397" y="6594"/>
                  </a:lnTo>
                  <a:lnTo>
                    <a:pt x="4226" y="6741"/>
                  </a:lnTo>
                  <a:lnTo>
                    <a:pt x="4079" y="6912"/>
                  </a:lnTo>
                  <a:lnTo>
                    <a:pt x="3982" y="6985"/>
                  </a:lnTo>
                  <a:lnTo>
                    <a:pt x="3884" y="7010"/>
                  </a:lnTo>
                  <a:lnTo>
                    <a:pt x="3811" y="6985"/>
                  </a:lnTo>
                  <a:lnTo>
                    <a:pt x="3738" y="6936"/>
                  </a:lnTo>
                  <a:lnTo>
                    <a:pt x="3664" y="6863"/>
                  </a:lnTo>
                  <a:lnTo>
                    <a:pt x="3640" y="6790"/>
                  </a:lnTo>
                  <a:lnTo>
                    <a:pt x="3664" y="6692"/>
                  </a:lnTo>
                  <a:lnTo>
                    <a:pt x="3713" y="6594"/>
                  </a:lnTo>
                  <a:lnTo>
                    <a:pt x="3884" y="6399"/>
                  </a:lnTo>
                  <a:lnTo>
                    <a:pt x="4079" y="6228"/>
                  </a:lnTo>
                  <a:lnTo>
                    <a:pt x="4153" y="6179"/>
                  </a:lnTo>
                  <a:lnTo>
                    <a:pt x="4250" y="6155"/>
                  </a:lnTo>
                  <a:close/>
                  <a:moveTo>
                    <a:pt x="3469" y="7156"/>
                  </a:moveTo>
                  <a:lnTo>
                    <a:pt x="3542" y="7205"/>
                  </a:lnTo>
                  <a:lnTo>
                    <a:pt x="3615" y="7254"/>
                  </a:lnTo>
                  <a:lnTo>
                    <a:pt x="3664" y="7351"/>
                  </a:lnTo>
                  <a:lnTo>
                    <a:pt x="3664" y="7449"/>
                  </a:lnTo>
                  <a:lnTo>
                    <a:pt x="3640" y="7547"/>
                  </a:lnTo>
                  <a:lnTo>
                    <a:pt x="3396" y="7962"/>
                  </a:lnTo>
                  <a:lnTo>
                    <a:pt x="3371" y="8011"/>
                  </a:lnTo>
                  <a:lnTo>
                    <a:pt x="3298" y="8060"/>
                  </a:lnTo>
                  <a:lnTo>
                    <a:pt x="3249" y="8084"/>
                  </a:lnTo>
                  <a:lnTo>
                    <a:pt x="3176" y="8084"/>
                  </a:lnTo>
                  <a:lnTo>
                    <a:pt x="3078" y="8060"/>
                  </a:lnTo>
                  <a:lnTo>
                    <a:pt x="3005" y="8011"/>
                  </a:lnTo>
                  <a:lnTo>
                    <a:pt x="2956" y="7913"/>
                  </a:lnTo>
                  <a:lnTo>
                    <a:pt x="2932" y="7840"/>
                  </a:lnTo>
                  <a:lnTo>
                    <a:pt x="2956" y="7742"/>
                  </a:lnTo>
                  <a:lnTo>
                    <a:pt x="3225" y="7278"/>
                  </a:lnTo>
                  <a:lnTo>
                    <a:pt x="3273" y="7205"/>
                  </a:lnTo>
                  <a:lnTo>
                    <a:pt x="3371" y="7180"/>
                  </a:lnTo>
                  <a:lnTo>
                    <a:pt x="3469" y="7156"/>
                  </a:lnTo>
                  <a:close/>
                  <a:moveTo>
                    <a:pt x="2858" y="8328"/>
                  </a:moveTo>
                  <a:lnTo>
                    <a:pt x="2956" y="8353"/>
                  </a:lnTo>
                  <a:lnTo>
                    <a:pt x="3029" y="8402"/>
                  </a:lnTo>
                  <a:lnTo>
                    <a:pt x="3078" y="8475"/>
                  </a:lnTo>
                  <a:lnTo>
                    <a:pt x="3103" y="8573"/>
                  </a:lnTo>
                  <a:lnTo>
                    <a:pt x="3103" y="8670"/>
                  </a:lnTo>
                  <a:lnTo>
                    <a:pt x="2932" y="9110"/>
                  </a:lnTo>
                  <a:lnTo>
                    <a:pt x="2907" y="9183"/>
                  </a:lnTo>
                  <a:lnTo>
                    <a:pt x="2858" y="9232"/>
                  </a:lnTo>
                  <a:lnTo>
                    <a:pt x="2785" y="9281"/>
                  </a:lnTo>
                  <a:lnTo>
                    <a:pt x="2638" y="9281"/>
                  </a:lnTo>
                  <a:lnTo>
                    <a:pt x="2541" y="9232"/>
                  </a:lnTo>
                  <a:lnTo>
                    <a:pt x="2492" y="9159"/>
                  </a:lnTo>
                  <a:lnTo>
                    <a:pt x="2468" y="9061"/>
                  </a:lnTo>
                  <a:lnTo>
                    <a:pt x="2468" y="8963"/>
                  </a:lnTo>
                  <a:lnTo>
                    <a:pt x="2638" y="8499"/>
                  </a:lnTo>
                  <a:lnTo>
                    <a:pt x="2687" y="8402"/>
                  </a:lnTo>
                  <a:lnTo>
                    <a:pt x="2761" y="8353"/>
                  </a:lnTo>
                  <a:lnTo>
                    <a:pt x="2858" y="8328"/>
                  </a:lnTo>
                  <a:close/>
                  <a:moveTo>
                    <a:pt x="2541" y="9574"/>
                  </a:moveTo>
                  <a:lnTo>
                    <a:pt x="2638" y="9623"/>
                  </a:lnTo>
                  <a:lnTo>
                    <a:pt x="2712" y="9696"/>
                  </a:lnTo>
                  <a:lnTo>
                    <a:pt x="2736" y="9769"/>
                  </a:lnTo>
                  <a:lnTo>
                    <a:pt x="2736" y="9867"/>
                  </a:lnTo>
                  <a:lnTo>
                    <a:pt x="2638" y="10355"/>
                  </a:lnTo>
                  <a:lnTo>
                    <a:pt x="2590" y="10429"/>
                  </a:lnTo>
                  <a:lnTo>
                    <a:pt x="2541" y="10502"/>
                  </a:lnTo>
                  <a:lnTo>
                    <a:pt x="2468" y="10526"/>
                  </a:lnTo>
                  <a:lnTo>
                    <a:pt x="2394" y="10551"/>
                  </a:lnTo>
                  <a:lnTo>
                    <a:pt x="2345" y="10551"/>
                  </a:lnTo>
                  <a:lnTo>
                    <a:pt x="2248" y="10502"/>
                  </a:lnTo>
                  <a:lnTo>
                    <a:pt x="2199" y="10429"/>
                  </a:lnTo>
                  <a:lnTo>
                    <a:pt x="2150" y="10355"/>
                  </a:lnTo>
                  <a:lnTo>
                    <a:pt x="2150" y="10258"/>
                  </a:lnTo>
                  <a:lnTo>
                    <a:pt x="2248" y="9769"/>
                  </a:lnTo>
                  <a:lnTo>
                    <a:pt x="2297" y="9672"/>
                  </a:lnTo>
                  <a:lnTo>
                    <a:pt x="2370" y="9598"/>
                  </a:lnTo>
                  <a:lnTo>
                    <a:pt x="2443" y="9574"/>
                  </a:lnTo>
                  <a:close/>
                  <a:moveTo>
                    <a:pt x="2297" y="10844"/>
                  </a:moveTo>
                  <a:lnTo>
                    <a:pt x="2394" y="10868"/>
                  </a:lnTo>
                  <a:lnTo>
                    <a:pt x="2468" y="10942"/>
                  </a:lnTo>
                  <a:lnTo>
                    <a:pt x="2516" y="11015"/>
                  </a:lnTo>
                  <a:lnTo>
                    <a:pt x="2516" y="11113"/>
                  </a:lnTo>
                  <a:lnTo>
                    <a:pt x="2492" y="11357"/>
                  </a:lnTo>
                  <a:lnTo>
                    <a:pt x="2468" y="11430"/>
                  </a:lnTo>
                  <a:lnTo>
                    <a:pt x="2419" y="11503"/>
                  </a:lnTo>
                  <a:lnTo>
                    <a:pt x="2345" y="11552"/>
                  </a:lnTo>
                  <a:lnTo>
                    <a:pt x="2248" y="11577"/>
                  </a:lnTo>
                  <a:lnTo>
                    <a:pt x="2223" y="11577"/>
                  </a:lnTo>
                  <a:lnTo>
                    <a:pt x="2126" y="11552"/>
                  </a:lnTo>
                  <a:lnTo>
                    <a:pt x="2052" y="11503"/>
                  </a:lnTo>
                  <a:lnTo>
                    <a:pt x="2028" y="11406"/>
                  </a:lnTo>
                  <a:lnTo>
                    <a:pt x="2003" y="11308"/>
                  </a:lnTo>
                  <a:lnTo>
                    <a:pt x="2028" y="11064"/>
                  </a:lnTo>
                  <a:lnTo>
                    <a:pt x="2052" y="10966"/>
                  </a:lnTo>
                  <a:lnTo>
                    <a:pt x="2126" y="10893"/>
                  </a:lnTo>
                  <a:lnTo>
                    <a:pt x="2199" y="10844"/>
                  </a:lnTo>
                  <a:close/>
                  <a:moveTo>
                    <a:pt x="6155" y="0"/>
                  </a:moveTo>
                  <a:lnTo>
                    <a:pt x="538" y="2858"/>
                  </a:lnTo>
                  <a:lnTo>
                    <a:pt x="416" y="2906"/>
                  </a:lnTo>
                  <a:lnTo>
                    <a:pt x="318" y="3004"/>
                  </a:lnTo>
                  <a:lnTo>
                    <a:pt x="221" y="3102"/>
                  </a:lnTo>
                  <a:lnTo>
                    <a:pt x="147" y="3224"/>
                  </a:lnTo>
                  <a:lnTo>
                    <a:pt x="74" y="3322"/>
                  </a:lnTo>
                  <a:lnTo>
                    <a:pt x="25" y="3444"/>
                  </a:lnTo>
                  <a:lnTo>
                    <a:pt x="1" y="3566"/>
                  </a:lnTo>
                  <a:lnTo>
                    <a:pt x="1" y="3688"/>
                  </a:lnTo>
                  <a:lnTo>
                    <a:pt x="1" y="15924"/>
                  </a:lnTo>
                  <a:lnTo>
                    <a:pt x="1" y="16046"/>
                  </a:lnTo>
                  <a:lnTo>
                    <a:pt x="50" y="16119"/>
                  </a:lnTo>
                  <a:lnTo>
                    <a:pt x="98" y="16193"/>
                  </a:lnTo>
                  <a:lnTo>
                    <a:pt x="172" y="16241"/>
                  </a:lnTo>
                  <a:lnTo>
                    <a:pt x="245" y="16266"/>
                  </a:lnTo>
                  <a:lnTo>
                    <a:pt x="343" y="16290"/>
                  </a:lnTo>
                  <a:lnTo>
                    <a:pt x="465" y="16266"/>
                  </a:lnTo>
                  <a:lnTo>
                    <a:pt x="563" y="16217"/>
                  </a:lnTo>
                  <a:lnTo>
                    <a:pt x="6155" y="13360"/>
                  </a:lnTo>
                  <a:lnTo>
                    <a:pt x="6155" y="5813"/>
                  </a:lnTo>
                  <a:lnTo>
                    <a:pt x="6009" y="5813"/>
                  </a:lnTo>
                  <a:lnTo>
                    <a:pt x="5936" y="5764"/>
                  </a:lnTo>
                  <a:lnTo>
                    <a:pt x="5887" y="5691"/>
                  </a:lnTo>
                  <a:lnTo>
                    <a:pt x="5862" y="5593"/>
                  </a:lnTo>
                  <a:lnTo>
                    <a:pt x="5887" y="5495"/>
                  </a:lnTo>
                  <a:lnTo>
                    <a:pt x="5936" y="5422"/>
                  </a:lnTo>
                  <a:lnTo>
                    <a:pt x="6009" y="5373"/>
                  </a:lnTo>
                  <a:lnTo>
                    <a:pt x="6082" y="5349"/>
                  </a:lnTo>
                  <a:lnTo>
                    <a:pt x="6155" y="5324"/>
                  </a:lnTo>
                  <a:lnTo>
                    <a:pt x="615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36" name="Google Shape;752;p49">
              <a:extLst>
                <a:ext uri="{FF2B5EF4-FFF2-40B4-BE49-F238E27FC236}">
                  <a16:creationId xmlns:a16="http://schemas.microsoft.com/office/drawing/2014/main" id="{20F72130-FDA6-D74A-A073-6016BA69CAB1}"/>
                </a:ext>
              </a:extLst>
            </p:cNvPr>
            <p:cNvSpPr/>
            <p:nvPr/>
          </p:nvSpPr>
          <p:spPr>
            <a:xfrm>
              <a:off x="4253250" y="298550"/>
              <a:ext cx="153900" cy="406675"/>
            </a:xfrm>
            <a:custGeom>
              <a:avLst/>
              <a:gdLst/>
              <a:ahLst/>
              <a:cxnLst/>
              <a:rect l="l" t="t" r="r" b="b"/>
              <a:pathLst>
                <a:path w="6156" h="16267" extrusionOk="0">
                  <a:moveTo>
                    <a:pt x="3713" y="4348"/>
                  </a:moveTo>
                  <a:lnTo>
                    <a:pt x="3737" y="4373"/>
                  </a:lnTo>
                  <a:lnTo>
                    <a:pt x="3786" y="4397"/>
                  </a:lnTo>
                  <a:lnTo>
                    <a:pt x="3811" y="4421"/>
                  </a:lnTo>
                  <a:lnTo>
                    <a:pt x="3835" y="4544"/>
                  </a:lnTo>
                  <a:lnTo>
                    <a:pt x="3811" y="4666"/>
                  </a:lnTo>
                  <a:lnTo>
                    <a:pt x="3737" y="4812"/>
                  </a:lnTo>
                  <a:lnTo>
                    <a:pt x="3224" y="5716"/>
                  </a:lnTo>
                  <a:lnTo>
                    <a:pt x="3762" y="6009"/>
                  </a:lnTo>
                  <a:lnTo>
                    <a:pt x="3786" y="6033"/>
                  </a:lnTo>
                  <a:lnTo>
                    <a:pt x="3811" y="6082"/>
                  </a:lnTo>
                  <a:lnTo>
                    <a:pt x="3835" y="6180"/>
                  </a:lnTo>
                  <a:lnTo>
                    <a:pt x="3811" y="6326"/>
                  </a:lnTo>
                  <a:lnTo>
                    <a:pt x="3762" y="6473"/>
                  </a:lnTo>
                  <a:lnTo>
                    <a:pt x="3664" y="6595"/>
                  </a:lnTo>
                  <a:lnTo>
                    <a:pt x="3566" y="6668"/>
                  </a:lnTo>
                  <a:lnTo>
                    <a:pt x="3444" y="6717"/>
                  </a:lnTo>
                  <a:lnTo>
                    <a:pt x="3395" y="6717"/>
                  </a:lnTo>
                  <a:lnTo>
                    <a:pt x="3371" y="6693"/>
                  </a:lnTo>
                  <a:lnTo>
                    <a:pt x="2834" y="6400"/>
                  </a:lnTo>
                  <a:lnTo>
                    <a:pt x="2321" y="7303"/>
                  </a:lnTo>
                  <a:lnTo>
                    <a:pt x="2223" y="7426"/>
                  </a:lnTo>
                  <a:lnTo>
                    <a:pt x="2125" y="7499"/>
                  </a:lnTo>
                  <a:lnTo>
                    <a:pt x="2003" y="7548"/>
                  </a:lnTo>
                  <a:lnTo>
                    <a:pt x="1954" y="7548"/>
                  </a:lnTo>
                  <a:lnTo>
                    <a:pt x="1930" y="7523"/>
                  </a:lnTo>
                  <a:lnTo>
                    <a:pt x="1881" y="7499"/>
                  </a:lnTo>
                  <a:lnTo>
                    <a:pt x="1857" y="7450"/>
                  </a:lnTo>
                  <a:lnTo>
                    <a:pt x="1832" y="7352"/>
                  </a:lnTo>
                  <a:lnTo>
                    <a:pt x="1857" y="7206"/>
                  </a:lnTo>
                  <a:lnTo>
                    <a:pt x="1930" y="7059"/>
                  </a:lnTo>
                  <a:lnTo>
                    <a:pt x="2443" y="6156"/>
                  </a:lnTo>
                  <a:lnTo>
                    <a:pt x="1906" y="5862"/>
                  </a:lnTo>
                  <a:lnTo>
                    <a:pt x="1881" y="5838"/>
                  </a:lnTo>
                  <a:lnTo>
                    <a:pt x="1857" y="5789"/>
                  </a:lnTo>
                  <a:lnTo>
                    <a:pt x="1832" y="5691"/>
                  </a:lnTo>
                  <a:lnTo>
                    <a:pt x="1857" y="5569"/>
                  </a:lnTo>
                  <a:lnTo>
                    <a:pt x="1906" y="5423"/>
                  </a:lnTo>
                  <a:lnTo>
                    <a:pt x="2003" y="5301"/>
                  </a:lnTo>
                  <a:lnTo>
                    <a:pt x="2101" y="5203"/>
                  </a:lnTo>
                  <a:lnTo>
                    <a:pt x="2223" y="5179"/>
                  </a:lnTo>
                  <a:lnTo>
                    <a:pt x="2272" y="5179"/>
                  </a:lnTo>
                  <a:lnTo>
                    <a:pt x="2296" y="5203"/>
                  </a:lnTo>
                  <a:lnTo>
                    <a:pt x="2834" y="5496"/>
                  </a:lnTo>
                  <a:lnTo>
                    <a:pt x="3347" y="4592"/>
                  </a:lnTo>
                  <a:lnTo>
                    <a:pt x="3444" y="4470"/>
                  </a:lnTo>
                  <a:lnTo>
                    <a:pt x="3542" y="4373"/>
                  </a:lnTo>
                  <a:lnTo>
                    <a:pt x="3664" y="4348"/>
                  </a:lnTo>
                  <a:close/>
                  <a:moveTo>
                    <a:pt x="3176" y="7303"/>
                  </a:moveTo>
                  <a:lnTo>
                    <a:pt x="3249" y="7328"/>
                  </a:lnTo>
                  <a:lnTo>
                    <a:pt x="3322" y="7401"/>
                  </a:lnTo>
                  <a:lnTo>
                    <a:pt x="3371" y="7474"/>
                  </a:lnTo>
                  <a:lnTo>
                    <a:pt x="3420" y="7743"/>
                  </a:lnTo>
                  <a:lnTo>
                    <a:pt x="3420" y="7841"/>
                  </a:lnTo>
                  <a:lnTo>
                    <a:pt x="3371" y="7914"/>
                  </a:lnTo>
                  <a:lnTo>
                    <a:pt x="3298" y="7987"/>
                  </a:lnTo>
                  <a:lnTo>
                    <a:pt x="3224" y="8012"/>
                  </a:lnTo>
                  <a:lnTo>
                    <a:pt x="3102" y="8012"/>
                  </a:lnTo>
                  <a:lnTo>
                    <a:pt x="3029" y="7963"/>
                  </a:lnTo>
                  <a:lnTo>
                    <a:pt x="2956" y="7914"/>
                  </a:lnTo>
                  <a:lnTo>
                    <a:pt x="2931" y="7816"/>
                  </a:lnTo>
                  <a:lnTo>
                    <a:pt x="2883" y="7596"/>
                  </a:lnTo>
                  <a:lnTo>
                    <a:pt x="2883" y="7499"/>
                  </a:lnTo>
                  <a:lnTo>
                    <a:pt x="2907" y="7426"/>
                  </a:lnTo>
                  <a:lnTo>
                    <a:pt x="2980" y="7352"/>
                  </a:lnTo>
                  <a:lnTo>
                    <a:pt x="3078" y="7303"/>
                  </a:lnTo>
                  <a:close/>
                  <a:moveTo>
                    <a:pt x="3249" y="8354"/>
                  </a:moveTo>
                  <a:lnTo>
                    <a:pt x="3347" y="8378"/>
                  </a:lnTo>
                  <a:lnTo>
                    <a:pt x="3444" y="8427"/>
                  </a:lnTo>
                  <a:lnTo>
                    <a:pt x="3493" y="8500"/>
                  </a:lnTo>
                  <a:lnTo>
                    <a:pt x="3518" y="8598"/>
                  </a:lnTo>
                  <a:lnTo>
                    <a:pt x="3542" y="9013"/>
                  </a:lnTo>
                  <a:lnTo>
                    <a:pt x="3518" y="9111"/>
                  </a:lnTo>
                  <a:lnTo>
                    <a:pt x="3518" y="9208"/>
                  </a:lnTo>
                  <a:lnTo>
                    <a:pt x="3469" y="9282"/>
                  </a:lnTo>
                  <a:lnTo>
                    <a:pt x="3371" y="9331"/>
                  </a:lnTo>
                  <a:lnTo>
                    <a:pt x="3273" y="9355"/>
                  </a:lnTo>
                  <a:lnTo>
                    <a:pt x="3176" y="9331"/>
                  </a:lnTo>
                  <a:lnTo>
                    <a:pt x="3102" y="9282"/>
                  </a:lnTo>
                  <a:lnTo>
                    <a:pt x="3054" y="9184"/>
                  </a:lnTo>
                  <a:lnTo>
                    <a:pt x="3029" y="9086"/>
                  </a:lnTo>
                  <a:lnTo>
                    <a:pt x="3054" y="9013"/>
                  </a:lnTo>
                  <a:lnTo>
                    <a:pt x="3029" y="8622"/>
                  </a:lnTo>
                  <a:lnTo>
                    <a:pt x="3054" y="8525"/>
                  </a:lnTo>
                  <a:lnTo>
                    <a:pt x="3102" y="8451"/>
                  </a:lnTo>
                  <a:lnTo>
                    <a:pt x="3176" y="8378"/>
                  </a:lnTo>
                  <a:lnTo>
                    <a:pt x="3249" y="8354"/>
                  </a:lnTo>
                  <a:close/>
                  <a:moveTo>
                    <a:pt x="3249" y="9648"/>
                  </a:moveTo>
                  <a:lnTo>
                    <a:pt x="3347" y="9697"/>
                  </a:lnTo>
                  <a:lnTo>
                    <a:pt x="3420" y="9746"/>
                  </a:lnTo>
                  <a:lnTo>
                    <a:pt x="3469" y="9843"/>
                  </a:lnTo>
                  <a:lnTo>
                    <a:pt x="3469" y="9941"/>
                  </a:lnTo>
                  <a:lnTo>
                    <a:pt x="3347" y="10454"/>
                  </a:lnTo>
                  <a:lnTo>
                    <a:pt x="3322" y="10527"/>
                  </a:lnTo>
                  <a:lnTo>
                    <a:pt x="3273" y="10576"/>
                  </a:lnTo>
                  <a:lnTo>
                    <a:pt x="3200" y="10601"/>
                  </a:lnTo>
                  <a:lnTo>
                    <a:pt x="3127" y="10625"/>
                  </a:lnTo>
                  <a:lnTo>
                    <a:pt x="3054" y="10625"/>
                  </a:lnTo>
                  <a:lnTo>
                    <a:pt x="2956" y="10576"/>
                  </a:lnTo>
                  <a:lnTo>
                    <a:pt x="2907" y="10503"/>
                  </a:lnTo>
                  <a:lnTo>
                    <a:pt x="2883" y="10405"/>
                  </a:lnTo>
                  <a:lnTo>
                    <a:pt x="2883" y="10307"/>
                  </a:lnTo>
                  <a:lnTo>
                    <a:pt x="2980" y="9868"/>
                  </a:lnTo>
                  <a:lnTo>
                    <a:pt x="3005" y="9770"/>
                  </a:lnTo>
                  <a:lnTo>
                    <a:pt x="3078" y="9697"/>
                  </a:lnTo>
                  <a:lnTo>
                    <a:pt x="3151" y="9648"/>
                  </a:lnTo>
                  <a:close/>
                  <a:moveTo>
                    <a:pt x="2858" y="10869"/>
                  </a:moveTo>
                  <a:lnTo>
                    <a:pt x="2931" y="10894"/>
                  </a:lnTo>
                  <a:lnTo>
                    <a:pt x="3005" y="10967"/>
                  </a:lnTo>
                  <a:lnTo>
                    <a:pt x="3054" y="11040"/>
                  </a:lnTo>
                  <a:lnTo>
                    <a:pt x="3078" y="11138"/>
                  </a:lnTo>
                  <a:lnTo>
                    <a:pt x="3029" y="11236"/>
                  </a:lnTo>
                  <a:lnTo>
                    <a:pt x="2907" y="11480"/>
                  </a:lnTo>
                  <a:lnTo>
                    <a:pt x="2736" y="11700"/>
                  </a:lnTo>
                  <a:lnTo>
                    <a:pt x="2663" y="11748"/>
                  </a:lnTo>
                  <a:lnTo>
                    <a:pt x="2565" y="11773"/>
                  </a:lnTo>
                  <a:lnTo>
                    <a:pt x="2467" y="11773"/>
                  </a:lnTo>
                  <a:lnTo>
                    <a:pt x="2394" y="11724"/>
                  </a:lnTo>
                  <a:lnTo>
                    <a:pt x="2345" y="11651"/>
                  </a:lnTo>
                  <a:lnTo>
                    <a:pt x="2321" y="11577"/>
                  </a:lnTo>
                  <a:lnTo>
                    <a:pt x="2321" y="11480"/>
                  </a:lnTo>
                  <a:lnTo>
                    <a:pt x="2370" y="11382"/>
                  </a:lnTo>
                  <a:lnTo>
                    <a:pt x="2492" y="11211"/>
                  </a:lnTo>
                  <a:lnTo>
                    <a:pt x="2614" y="11016"/>
                  </a:lnTo>
                  <a:lnTo>
                    <a:pt x="2663" y="10918"/>
                  </a:lnTo>
                  <a:lnTo>
                    <a:pt x="2760" y="10894"/>
                  </a:lnTo>
                  <a:lnTo>
                    <a:pt x="2858" y="10869"/>
                  </a:lnTo>
                  <a:close/>
                  <a:moveTo>
                    <a:pt x="2028" y="11846"/>
                  </a:moveTo>
                  <a:lnTo>
                    <a:pt x="2101" y="11871"/>
                  </a:lnTo>
                  <a:lnTo>
                    <a:pt x="2174" y="11944"/>
                  </a:lnTo>
                  <a:lnTo>
                    <a:pt x="2223" y="12041"/>
                  </a:lnTo>
                  <a:lnTo>
                    <a:pt x="2223" y="12115"/>
                  </a:lnTo>
                  <a:lnTo>
                    <a:pt x="2174" y="12212"/>
                  </a:lnTo>
                  <a:lnTo>
                    <a:pt x="2125" y="12286"/>
                  </a:lnTo>
                  <a:lnTo>
                    <a:pt x="1881" y="12432"/>
                  </a:lnTo>
                  <a:lnTo>
                    <a:pt x="1661" y="12554"/>
                  </a:lnTo>
                  <a:lnTo>
                    <a:pt x="1539" y="12579"/>
                  </a:lnTo>
                  <a:lnTo>
                    <a:pt x="1490" y="12554"/>
                  </a:lnTo>
                  <a:lnTo>
                    <a:pt x="1417" y="12530"/>
                  </a:lnTo>
                  <a:lnTo>
                    <a:pt x="1368" y="12481"/>
                  </a:lnTo>
                  <a:lnTo>
                    <a:pt x="1319" y="12432"/>
                  </a:lnTo>
                  <a:lnTo>
                    <a:pt x="1295" y="12335"/>
                  </a:lnTo>
                  <a:lnTo>
                    <a:pt x="1319" y="12237"/>
                  </a:lnTo>
                  <a:lnTo>
                    <a:pt x="1368" y="12164"/>
                  </a:lnTo>
                  <a:lnTo>
                    <a:pt x="1442" y="12115"/>
                  </a:lnTo>
                  <a:lnTo>
                    <a:pt x="1637" y="11993"/>
                  </a:lnTo>
                  <a:lnTo>
                    <a:pt x="1832" y="11871"/>
                  </a:lnTo>
                  <a:lnTo>
                    <a:pt x="1930" y="11846"/>
                  </a:lnTo>
                  <a:close/>
                  <a:moveTo>
                    <a:pt x="831" y="12335"/>
                  </a:moveTo>
                  <a:lnTo>
                    <a:pt x="929" y="12383"/>
                  </a:lnTo>
                  <a:lnTo>
                    <a:pt x="1002" y="12432"/>
                  </a:lnTo>
                  <a:lnTo>
                    <a:pt x="1026" y="12530"/>
                  </a:lnTo>
                  <a:lnTo>
                    <a:pt x="1026" y="12628"/>
                  </a:lnTo>
                  <a:lnTo>
                    <a:pt x="1002" y="12701"/>
                  </a:lnTo>
                  <a:lnTo>
                    <a:pt x="929" y="12774"/>
                  </a:lnTo>
                  <a:lnTo>
                    <a:pt x="855" y="12823"/>
                  </a:lnTo>
                  <a:lnTo>
                    <a:pt x="318" y="12896"/>
                  </a:lnTo>
                  <a:lnTo>
                    <a:pt x="294" y="12896"/>
                  </a:lnTo>
                  <a:lnTo>
                    <a:pt x="220" y="12872"/>
                  </a:lnTo>
                  <a:lnTo>
                    <a:pt x="147" y="12823"/>
                  </a:lnTo>
                  <a:lnTo>
                    <a:pt x="74" y="12774"/>
                  </a:lnTo>
                  <a:lnTo>
                    <a:pt x="49" y="12676"/>
                  </a:lnTo>
                  <a:lnTo>
                    <a:pt x="74" y="12579"/>
                  </a:lnTo>
                  <a:lnTo>
                    <a:pt x="123" y="12506"/>
                  </a:lnTo>
                  <a:lnTo>
                    <a:pt x="196" y="12432"/>
                  </a:lnTo>
                  <a:lnTo>
                    <a:pt x="269" y="12408"/>
                  </a:lnTo>
                  <a:lnTo>
                    <a:pt x="733" y="12335"/>
                  </a:lnTo>
                  <a:close/>
                  <a:moveTo>
                    <a:pt x="5691" y="1"/>
                  </a:moveTo>
                  <a:lnTo>
                    <a:pt x="5593" y="50"/>
                  </a:lnTo>
                  <a:lnTo>
                    <a:pt x="1" y="2907"/>
                  </a:lnTo>
                  <a:lnTo>
                    <a:pt x="1" y="16267"/>
                  </a:lnTo>
                  <a:lnTo>
                    <a:pt x="5618" y="13409"/>
                  </a:lnTo>
                  <a:lnTo>
                    <a:pt x="5740" y="13360"/>
                  </a:lnTo>
                  <a:lnTo>
                    <a:pt x="5838" y="13263"/>
                  </a:lnTo>
                  <a:lnTo>
                    <a:pt x="5935" y="13165"/>
                  </a:lnTo>
                  <a:lnTo>
                    <a:pt x="6009" y="13067"/>
                  </a:lnTo>
                  <a:lnTo>
                    <a:pt x="6082" y="12945"/>
                  </a:lnTo>
                  <a:lnTo>
                    <a:pt x="6131" y="12823"/>
                  </a:lnTo>
                  <a:lnTo>
                    <a:pt x="6155" y="12701"/>
                  </a:lnTo>
                  <a:lnTo>
                    <a:pt x="6155" y="12579"/>
                  </a:lnTo>
                  <a:lnTo>
                    <a:pt x="6155" y="343"/>
                  </a:lnTo>
                  <a:lnTo>
                    <a:pt x="6155" y="221"/>
                  </a:lnTo>
                  <a:lnTo>
                    <a:pt x="6106" y="147"/>
                  </a:lnTo>
                  <a:lnTo>
                    <a:pt x="6058" y="74"/>
                  </a:lnTo>
                  <a:lnTo>
                    <a:pt x="5984" y="25"/>
                  </a:lnTo>
                  <a:lnTo>
                    <a:pt x="5911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938871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Diagram&#10;&#10;Description automatically generated">
            <a:extLst>
              <a:ext uri="{FF2B5EF4-FFF2-40B4-BE49-F238E27FC236}">
                <a16:creationId xmlns:a16="http://schemas.microsoft.com/office/drawing/2014/main" id="{814C2F6F-5FBF-4E4B-B15E-A079BD85169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1180"/>
          <a:stretch/>
        </p:blipFill>
        <p:spPr bwMode="auto">
          <a:xfrm>
            <a:off x="4991321" y="4892940"/>
            <a:ext cx="3629815" cy="169708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7C53E8E-E989-2942-92CC-B5F698BBED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267"/>
              <a:t> </a:t>
            </a:r>
            <a:r>
              <a:rPr lang="th-TH" sz="4267"/>
              <a:t>ศึกษาการออกแบบเซนเซอร์ </a:t>
            </a:r>
            <a:endParaRPr lang="en-TH" sz="4267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73DA60-601A-3A4B-A3E2-1545B383D8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448470" y="1595688"/>
            <a:ext cx="7602397" cy="1616024"/>
          </a:xfrm>
        </p:spPr>
        <p:txBody>
          <a:bodyPr/>
          <a:lstStyle/>
          <a:p>
            <a:r>
              <a:rPr lang="th-TH" sz="2400" b="1" dirty="0"/>
              <a:t>ระบบตรวจทดสอบสำหรับเซนเซอร์</a:t>
            </a:r>
            <a:r>
              <a:rPr lang="th-TH" sz="2400" b="1"/>
              <a:t>แบบโค้งงอ</a:t>
            </a:r>
            <a:r>
              <a:rPr lang="en-US" sz="2400" b="1"/>
              <a:t> </a:t>
            </a:r>
            <a:r>
              <a:rPr lang="en-US" sz="2400" b="1" dirty="0"/>
              <a:t>- </a:t>
            </a:r>
            <a:r>
              <a:rPr lang="th-TH" sz="1867" dirty="0"/>
              <a:t>ระบบทดสอบสำหรับเซนเซอร์แบบโค้งจะประกอบไปด้วยเซนเซนเซอร์ต้นแบบ </a:t>
            </a:r>
            <a:r>
              <a:rPr lang="en-US" sz="1867" dirty="0"/>
              <a:t>ALPIDE </a:t>
            </a:r>
            <a:r>
              <a:rPr lang="th-TH" sz="1867" dirty="0"/>
              <a:t>ที่เชื่อมกับอุปกรณ์อิเล็กทรอนิกส์แบบยืดหยุ่น (</a:t>
            </a:r>
            <a:r>
              <a:rPr lang="en-US" sz="1867" dirty="0"/>
              <a:t>Flexible Circuit Board</a:t>
            </a:r>
            <a:r>
              <a:rPr lang="th-TH" sz="1867" dirty="0"/>
              <a:t>) เพื่อส่งสัญญาณแบบแอนะล็อกของอนุภาคไปยัง </a:t>
            </a:r>
            <a:r>
              <a:rPr lang="en-US" sz="1867" dirty="0"/>
              <a:t>Flex2daq </a:t>
            </a:r>
            <a:r>
              <a:rPr lang="th-TH" sz="1867" dirty="0"/>
              <a:t>บอร์ด โดยมี </a:t>
            </a:r>
            <a:r>
              <a:rPr lang="en-US" sz="1867" dirty="0"/>
              <a:t>I-board</a:t>
            </a:r>
            <a:r>
              <a:rPr lang="th-TH" sz="1867" dirty="0"/>
              <a:t> เป็นตัวช่วยส่งข้อมูล จากนั้นแปลงสัญญาณเป็นดิจิทัลส่งไปยัง </a:t>
            </a:r>
            <a:r>
              <a:rPr lang="en-US" sz="1867" dirty="0"/>
              <a:t>DAQ board </a:t>
            </a:r>
            <a:r>
              <a:rPr lang="th-TH" sz="1867" dirty="0"/>
              <a:t>เพื่อวิเคราะห์ข้อมูลทางฟิสิกส์แล้วจึงส่งไปยังคอมพิวเตอร์</a:t>
            </a:r>
            <a:endParaRPr lang="en-TH" sz="1867" dirty="0"/>
          </a:p>
          <a:p>
            <a:endParaRPr lang="en-US" sz="2133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0603C6-B147-4744-81A6-F842C70808F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defTabSz="1219170">
              <a:buClr>
                <a:srgbClr val="000000"/>
              </a:buClr>
            </a:pPr>
            <a:fld id="{00000000-1234-1234-1234-123412341234}" type="slidenum">
              <a:rPr lang="en" kern="0">
                <a:solidFill>
                  <a:srgbClr val="FFFFFF"/>
                </a:solidFill>
              </a:rPr>
              <a:pPr defTabSz="1219170">
                <a:buClr>
                  <a:srgbClr val="000000"/>
                </a:buClr>
              </a:pPr>
              <a:t>13</a:t>
            </a:fld>
            <a:endParaRPr lang="en" kern="0">
              <a:solidFill>
                <a:srgbClr val="FFFFFF"/>
              </a:solidFill>
            </a:endParaRPr>
          </a:p>
        </p:txBody>
      </p:sp>
      <p:grpSp>
        <p:nvGrpSpPr>
          <p:cNvPr id="5" name="Google Shape;922;p49">
            <a:extLst>
              <a:ext uri="{FF2B5EF4-FFF2-40B4-BE49-F238E27FC236}">
                <a16:creationId xmlns:a16="http://schemas.microsoft.com/office/drawing/2014/main" id="{095B47F4-50CC-A341-A31B-FDF1B9162E5B}"/>
              </a:ext>
            </a:extLst>
          </p:cNvPr>
          <p:cNvGrpSpPr/>
          <p:nvPr/>
        </p:nvGrpSpPr>
        <p:grpSpPr>
          <a:xfrm>
            <a:off x="8116724" y="885539"/>
            <a:ext cx="482528" cy="353788"/>
            <a:chOff x="4610450" y="3703750"/>
            <a:chExt cx="453050" cy="332175"/>
          </a:xfrm>
        </p:grpSpPr>
        <p:sp>
          <p:nvSpPr>
            <p:cNvPr id="6" name="Google Shape;923;p49">
              <a:extLst>
                <a:ext uri="{FF2B5EF4-FFF2-40B4-BE49-F238E27FC236}">
                  <a16:creationId xmlns:a16="http://schemas.microsoft.com/office/drawing/2014/main" id="{A5AC401B-EAF0-D04B-BCC2-D02D2B2F7C6E}"/>
                </a:ext>
              </a:extLst>
            </p:cNvPr>
            <p:cNvSpPr/>
            <p:nvPr/>
          </p:nvSpPr>
          <p:spPr>
            <a:xfrm>
              <a:off x="4610450" y="3703750"/>
              <a:ext cx="453050" cy="332175"/>
            </a:xfrm>
            <a:custGeom>
              <a:avLst/>
              <a:gdLst/>
              <a:ahLst/>
              <a:cxnLst/>
              <a:rect l="l" t="t" r="r" b="b"/>
              <a:pathLst>
                <a:path w="18122" h="13287" extrusionOk="0">
                  <a:moveTo>
                    <a:pt x="366" y="0"/>
                  </a:moveTo>
                  <a:lnTo>
                    <a:pt x="293" y="49"/>
                  </a:lnTo>
                  <a:lnTo>
                    <a:pt x="195" y="74"/>
                  </a:lnTo>
                  <a:lnTo>
                    <a:pt x="122" y="147"/>
                  </a:lnTo>
                  <a:lnTo>
                    <a:pt x="73" y="220"/>
                  </a:lnTo>
                  <a:lnTo>
                    <a:pt x="25" y="293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12798"/>
                  </a:lnTo>
                  <a:lnTo>
                    <a:pt x="0" y="12896"/>
                  </a:lnTo>
                  <a:lnTo>
                    <a:pt x="25" y="12993"/>
                  </a:lnTo>
                  <a:lnTo>
                    <a:pt x="73" y="13067"/>
                  </a:lnTo>
                  <a:lnTo>
                    <a:pt x="122" y="13140"/>
                  </a:lnTo>
                  <a:lnTo>
                    <a:pt x="195" y="13213"/>
                  </a:lnTo>
                  <a:lnTo>
                    <a:pt x="293" y="13238"/>
                  </a:lnTo>
                  <a:lnTo>
                    <a:pt x="366" y="13287"/>
                  </a:lnTo>
                  <a:lnTo>
                    <a:pt x="17756" y="13287"/>
                  </a:lnTo>
                  <a:lnTo>
                    <a:pt x="17829" y="13238"/>
                  </a:lnTo>
                  <a:lnTo>
                    <a:pt x="17927" y="13213"/>
                  </a:lnTo>
                  <a:lnTo>
                    <a:pt x="18000" y="13140"/>
                  </a:lnTo>
                  <a:lnTo>
                    <a:pt x="18049" y="13067"/>
                  </a:lnTo>
                  <a:lnTo>
                    <a:pt x="18098" y="12993"/>
                  </a:lnTo>
                  <a:lnTo>
                    <a:pt x="18122" y="12896"/>
                  </a:lnTo>
                  <a:lnTo>
                    <a:pt x="18122" y="12798"/>
                  </a:lnTo>
                  <a:lnTo>
                    <a:pt x="18122" y="12700"/>
                  </a:lnTo>
                  <a:lnTo>
                    <a:pt x="18098" y="12603"/>
                  </a:lnTo>
                  <a:lnTo>
                    <a:pt x="18049" y="12529"/>
                  </a:lnTo>
                  <a:lnTo>
                    <a:pt x="18000" y="12456"/>
                  </a:lnTo>
                  <a:lnTo>
                    <a:pt x="17927" y="12383"/>
                  </a:lnTo>
                  <a:lnTo>
                    <a:pt x="17829" y="12358"/>
                  </a:lnTo>
                  <a:lnTo>
                    <a:pt x="17756" y="12310"/>
                  </a:lnTo>
                  <a:lnTo>
                    <a:pt x="977" y="12310"/>
                  </a:lnTo>
                  <a:lnTo>
                    <a:pt x="977" y="489"/>
                  </a:lnTo>
                  <a:lnTo>
                    <a:pt x="953" y="391"/>
                  </a:lnTo>
                  <a:lnTo>
                    <a:pt x="928" y="293"/>
                  </a:lnTo>
                  <a:lnTo>
                    <a:pt x="879" y="220"/>
                  </a:lnTo>
                  <a:lnTo>
                    <a:pt x="830" y="147"/>
                  </a:lnTo>
                  <a:lnTo>
                    <a:pt x="757" y="74"/>
                  </a:lnTo>
                  <a:lnTo>
                    <a:pt x="660" y="49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" name="Google Shape;924;p49">
              <a:extLst>
                <a:ext uri="{FF2B5EF4-FFF2-40B4-BE49-F238E27FC236}">
                  <a16:creationId xmlns:a16="http://schemas.microsoft.com/office/drawing/2014/main" id="{24403610-21BF-0144-9B15-2A34940FA369}"/>
                </a:ext>
              </a:extLst>
            </p:cNvPr>
            <p:cNvSpPr/>
            <p:nvPr/>
          </p:nvSpPr>
          <p:spPr>
            <a:xfrm>
              <a:off x="4642200" y="3730000"/>
              <a:ext cx="389550" cy="249150"/>
            </a:xfrm>
            <a:custGeom>
              <a:avLst/>
              <a:gdLst/>
              <a:ahLst/>
              <a:cxnLst/>
              <a:rect l="l" t="t" r="r" b="b"/>
              <a:pathLst>
                <a:path w="15582" h="9966" extrusionOk="0">
                  <a:moveTo>
                    <a:pt x="14752" y="1"/>
                  </a:moveTo>
                  <a:lnTo>
                    <a:pt x="14629" y="49"/>
                  </a:lnTo>
                  <a:lnTo>
                    <a:pt x="14507" y="98"/>
                  </a:lnTo>
                  <a:lnTo>
                    <a:pt x="14410" y="196"/>
                  </a:lnTo>
                  <a:lnTo>
                    <a:pt x="14336" y="294"/>
                  </a:lnTo>
                  <a:lnTo>
                    <a:pt x="14263" y="416"/>
                  </a:lnTo>
                  <a:lnTo>
                    <a:pt x="14239" y="538"/>
                  </a:lnTo>
                  <a:lnTo>
                    <a:pt x="14214" y="684"/>
                  </a:lnTo>
                  <a:lnTo>
                    <a:pt x="14239" y="831"/>
                  </a:lnTo>
                  <a:lnTo>
                    <a:pt x="14288" y="1002"/>
                  </a:lnTo>
                  <a:lnTo>
                    <a:pt x="11308" y="4372"/>
                  </a:lnTo>
                  <a:lnTo>
                    <a:pt x="11161" y="4323"/>
                  </a:lnTo>
                  <a:lnTo>
                    <a:pt x="11015" y="4299"/>
                  </a:lnTo>
                  <a:lnTo>
                    <a:pt x="10844" y="4323"/>
                  </a:lnTo>
                  <a:lnTo>
                    <a:pt x="10087" y="3005"/>
                  </a:lnTo>
                  <a:lnTo>
                    <a:pt x="10160" y="2907"/>
                  </a:lnTo>
                  <a:lnTo>
                    <a:pt x="10209" y="2809"/>
                  </a:lnTo>
                  <a:lnTo>
                    <a:pt x="10233" y="2687"/>
                  </a:lnTo>
                  <a:lnTo>
                    <a:pt x="10233" y="2565"/>
                  </a:lnTo>
                  <a:lnTo>
                    <a:pt x="10233" y="2418"/>
                  </a:lnTo>
                  <a:lnTo>
                    <a:pt x="10184" y="2296"/>
                  </a:lnTo>
                  <a:lnTo>
                    <a:pt x="10136" y="2174"/>
                  </a:lnTo>
                  <a:lnTo>
                    <a:pt x="10038" y="2077"/>
                  </a:lnTo>
                  <a:lnTo>
                    <a:pt x="9940" y="2003"/>
                  </a:lnTo>
                  <a:lnTo>
                    <a:pt x="9818" y="1930"/>
                  </a:lnTo>
                  <a:lnTo>
                    <a:pt x="9696" y="1906"/>
                  </a:lnTo>
                  <a:lnTo>
                    <a:pt x="9549" y="1881"/>
                  </a:lnTo>
                  <a:lnTo>
                    <a:pt x="9427" y="1906"/>
                  </a:lnTo>
                  <a:lnTo>
                    <a:pt x="9281" y="1930"/>
                  </a:lnTo>
                  <a:lnTo>
                    <a:pt x="9183" y="2003"/>
                  </a:lnTo>
                  <a:lnTo>
                    <a:pt x="9085" y="2077"/>
                  </a:lnTo>
                  <a:lnTo>
                    <a:pt x="8988" y="2174"/>
                  </a:lnTo>
                  <a:lnTo>
                    <a:pt x="8939" y="2296"/>
                  </a:lnTo>
                  <a:lnTo>
                    <a:pt x="8890" y="2418"/>
                  </a:lnTo>
                  <a:lnTo>
                    <a:pt x="8866" y="2565"/>
                  </a:lnTo>
                  <a:lnTo>
                    <a:pt x="8890" y="2663"/>
                  </a:lnTo>
                  <a:lnTo>
                    <a:pt x="8914" y="2785"/>
                  </a:lnTo>
                  <a:lnTo>
                    <a:pt x="8939" y="2883"/>
                  </a:lnTo>
                  <a:lnTo>
                    <a:pt x="8988" y="2956"/>
                  </a:lnTo>
                  <a:lnTo>
                    <a:pt x="6521" y="6668"/>
                  </a:lnTo>
                  <a:lnTo>
                    <a:pt x="6399" y="6644"/>
                  </a:lnTo>
                  <a:lnTo>
                    <a:pt x="6130" y="6644"/>
                  </a:lnTo>
                  <a:lnTo>
                    <a:pt x="5959" y="6717"/>
                  </a:lnTo>
                  <a:lnTo>
                    <a:pt x="4714" y="5398"/>
                  </a:lnTo>
                  <a:lnTo>
                    <a:pt x="4763" y="5252"/>
                  </a:lnTo>
                  <a:lnTo>
                    <a:pt x="4763" y="5105"/>
                  </a:lnTo>
                  <a:lnTo>
                    <a:pt x="4763" y="4958"/>
                  </a:lnTo>
                  <a:lnTo>
                    <a:pt x="4714" y="4836"/>
                  </a:lnTo>
                  <a:lnTo>
                    <a:pt x="4665" y="4714"/>
                  </a:lnTo>
                  <a:lnTo>
                    <a:pt x="4567" y="4617"/>
                  </a:lnTo>
                  <a:lnTo>
                    <a:pt x="4470" y="4543"/>
                  </a:lnTo>
                  <a:lnTo>
                    <a:pt x="4347" y="4470"/>
                  </a:lnTo>
                  <a:lnTo>
                    <a:pt x="4225" y="4446"/>
                  </a:lnTo>
                  <a:lnTo>
                    <a:pt x="4079" y="4421"/>
                  </a:lnTo>
                  <a:lnTo>
                    <a:pt x="3957" y="4446"/>
                  </a:lnTo>
                  <a:lnTo>
                    <a:pt x="3810" y="4470"/>
                  </a:lnTo>
                  <a:lnTo>
                    <a:pt x="3712" y="4543"/>
                  </a:lnTo>
                  <a:lnTo>
                    <a:pt x="3615" y="4617"/>
                  </a:lnTo>
                  <a:lnTo>
                    <a:pt x="3517" y="4714"/>
                  </a:lnTo>
                  <a:lnTo>
                    <a:pt x="3468" y="4836"/>
                  </a:lnTo>
                  <a:lnTo>
                    <a:pt x="3419" y="4958"/>
                  </a:lnTo>
                  <a:lnTo>
                    <a:pt x="3395" y="5105"/>
                  </a:lnTo>
                  <a:lnTo>
                    <a:pt x="3419" y="5276"/>
                  </a:lnTo>
                  <a:lnTo>
                    <a:pt x="3493" y="5447"/>
                  </a:lnTo>
                  <a:lnTo>
                    <a:pt x="49" y="9574"/>
                  </a:lnTo>
                  <a:lnTo>
                    <a:pt x="0" y="9648"/>
                  </a:lnTo>
                  <a:lnTo>
                    <a:pt x="0" y="9745"/>
                  </a:lnTo>
                  <a:lnTo>
                    <a:pt x="25" y="9843"/>
                  </a:lnTo>
                  <a:lnTo>
                    <a:pt x="98" y="9916"/>
                  </a:lnTo>
                  <a:lnTo>
                    <a:pt x="171" y="9965"/>
                  </a:lnTo>
                  <a:lnTo>
                    <a:pt x="244" y="9965"/>
                  </a:lnTo>
                  <a:lnTo>
                    <a:pt x="342" y="9941"/>
                  </a:lnTo>
                  <a:lnTo>
                    <a:pt x="440" y="9892"/>
                  </a:lnTo>
                  <a:lnTo>
                    <a:pt x="3859" y="5740"/>
                  </a:lnTo>
                  <a:lnTo>
                    <a:pt x="3981" y="5789"/>
                  </a:lnTo>
                  <a:lnTo>
                    <a:pt x="4079" y="5789"/>
                  </a:lnTo>
                  <a:lnTo>
                    <a:pt x="4225" y="5764"/>
                  </a:lnTo>
                  <a:lnTo>
                    <a:pt x="4347" y="5740"/>
                  </a:lnTo>
                  <a:lnTo>
                    <a:pt x="5642" y="7083"/>
                  </a:lnTo>
                  <a:lnTo>
                    <a:pt x="5617" y="7205"/>
                  </a:lnTo>
                  <a:lnTo>
                    <a:pt x="5617" y="7328"/>
                  </a:lnTo>
                  <a:lnTo>
                    <a:pt x="5617" y="7450"/>
                  </a:lnTo>
                  <a:lnTo>
                    <a:pt x="5666" y="7572"/>
                  </a:lnTo>
                  <a:lnTo>
                    <a:pt x="5740" y="7694"/>
                  </a:lnTo>
                  <a:lnTo>
                    <a:pt x="5813" y="7792"/>
                  </a:lnTo>
                  <a:lnTo>
                    <a:pt x="5910" y="7889"/>
                  </a:lnTo>
                  <a:lnTo>
                    <a:pt x="6033" y="7938"/>
                  </a:lnTo>
                  <a:lnTo>
                    <a:pt x="6155" y="7987"/>
                  </a:lnTo>
                  <a:lnTo>
                    <a:pt x="6301" y="8011"/>
                  </a:lnTo>
                  <a:lnTo>
                    <a:pt x="6448" y="7987"/>
                  </a:lnTo>
                  <a:lnTo>
                    <a:pt x="6570" y="7938"/>
                  </a:lnTo>
                  <a:lnTo>
                    <a:pt x="6692" y="7889"/>
                  </a:lnTo>
                  <a:lnTo>
                    <a:pt x="6790" y="7792"/>
                  </a:lnTo>
                  <a:lnTo>
                    <a:pt x="6863" y="7694"/>
                  </a:lnTo>
                  <a:lnTo>
                    <a:pt x="6936" y="7572"/>
                  </a:lnTo>
                  <a:lnTo>
                    <a:pt x="6961" y="7450"/>
                  </a:lnTo>
                  <a:lnTo>
                    <a:pt x="6985" y="7328"/>
                  </a:lnTo>
                  <a:lnTo>
                    <a:pt x="6961" y="7132"/>
                  </a:lnTo>
                  <a:lnTo>
                    <a:pt x="6887" y="6986"/>
                  </a:lnTo>
                  <a:lnTo>
                    <a:pt x="9403" y="3224"/>
                  </a:lnTo>
                  <a:lnTo>
                    <a:pt x="9549" y="3249"/>
                  </a:lnTo>
                  <a:lnTo>
                    <a:pt x="9647" y="3249"/>
                  </a:lnTo>
                  <a:lnTo>
                    <a:pt x="10429" y="4617"/>
                  </a:lnTo>
                  <a:lnTo>
                    <a:pt x="10355" y="4788"/>
                  </a:lnTo>
                  <a:lnTo>
                    <a:pt x="10331" y="4885"/>
                  </a:lnTo>
                  <a:lnTo>
                    <a:pt x="10331" y="4983"/>
                  </a:lnTo>
                  <a:lnTo>
                    <a:pt x="10331" y="5129"/>
                  </a:lnTo>
                  <a:lnTo>
                    <a:pt x="10380" y="5252"/>
                  </a:lnTo>
                  <a:lnTo>
                    <a:pt x="10429" y="5374"/>
                  </a:lnTo>
                  <a:lnTo>
                    <a:pt x="10526" y="5471"/>
                  </a:lnTo>
                  <a:lnTo>
                    <a:pt x="10624" y="5569"/>
                  </a:lnTo>
                  <a:lnTo>
                    <a:pt x="10746" y="5618"/>
                  </a:lnTo>
                  <a:lnTo>
                    <a:pt x="10868" y="5667"/>
                  </a:lnTo>
                  <a:lnTo>
                    <a:pt x="11137" y="5667"/>
                  </a:lnTo>
                  <a:lnTo>
                    <a:pt x="11284" y="5618"/>
                  </a:lnTo>
                  <a:lnTo>
                    <a:pt x="11381" y="5569"/>
                  </a:lnTo>
                  <a:lnTo>
                    <a:pt x="11479" y="5471"/>
                  </a:lnTo>
                  <a:lnTo>
                    <a:pt x="11577" y="5374"/>
                  </a:lnTo>
                  <a:lnTo>
                    <a:pt x="11625" y="5252"/>
                  </a:lnTo>
                  <a:lnTo>
                    <a:pt x="11674" y="5129"/>
                  </a:lnTo>
                  <a:lnTo>
                    <a:pt x="11699" y="4983"/>
                  </a:lnTo>
                  <a:lnTo>
                    <a:pt x="11674" y="4861"/>
                  </a:lnTo>
                  <a:lnTo>
                    <a:pt x="11650" y="4739"/>
                  </a:lnTo>
                  <a:lnTo>
                    <a:pt x="14654" y="1319"/>
                  </a:lnTo>
                  <a:lnTo>
                    <a:pt x="14776" y="1344"/>
                  </a:lnTo>
                  <a:lnTo>
                    <a:pt x="14898" y="1368"/>
                  </a:lnTo>
                  <a:lnTo>
                    <a:pt x="15045" y="1344"/>
                  </a:lnTo>
                  <a:lnTo>
                    <a:pt x="15167" y="1295"/>
                  </a:lnTo>
                  <a:lnTo>
                    <a:pt x="15289" y="1246"/>
                  </a:lnTo>
                  <a:lnTo>
                    <a:pt x="15387" y="1148"/>
                  </a:lnTo>
                  <a:lnTo>
                    <a:pt x="15460" y="1051"/>
                  </a:lnTo>
                  <a:lnTo>
                    <a:pt x="15533" y="953"/>
                  </a:lnTo>
                  <a:lnTo>
                    <a:pt x="15558" y="807"/>
                  </a:lnTo>
                  <a:lnTo>
                    <a:pt x="15582" y="684"/>
                  </a:lnTo>
                  <a:lnTo>
                    <a:pt x="15558" y="538"/>
                  </a:lnTo>
                  <a:lnTo>
                    <a:pt x="15533" y="416"/>
                  </a:lnTo>
                  <a:lnTo>
                    <a:pt x="15460" y="294"/>
                  </a:lnTo>
                  <a:lnTo>
                    <a:pt x="15387" y="196"/>
                  </a:lnTo>
                  <a:lnTo>
                    <a:pt x="15289" y="98"/>
                  </a:lnTo>
                  <a:lnTo>
                    <a:pt x="15167" y="49"/>
                  </a:lnTo>
                  <a:lnTo>
                    <a:pt x="1504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</p:grpSp>
      <p:pic>
        <p:nvPicPr>
          <p:cNvPr id="11" name="Picture 10" descr="Diagram, schematic&#10;&#10;Description automatically generated">
            <a:extLst>
              <a:ext uri="{FF2B5EF4-FFF2-40B4-BE49-F238E27FC236}">
                <a16:creationId xmlns:a16="http://schemas.microsoft.com/office/drawing/2014/main" id="{661D4D0B-0926-3040-A1F4-42052963BC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06229" y="3275149"/>
            <a:ext cx="2337772" cy="1533735"/>
          </a:xfrm>
          <a:prstGeom prst="rect">
            <a:avLst/>
          </a:prstGeom>
        </p:spPr>
      </p:pic>
      <p:pic>
        <p:nvPicPr>
          <p:cNvPr id="12" name="Picture 11" descr="A picture containing indoor, wall, door, open&#10;&#10;Description automatically generated">
            <a:extLst>
              <a:ext uri="{FF2B5EF4-FFF2-40B4-BE49-F238E27FC236}">
                <a16:creationId xmlns:a16="http://schemas.microsoft.com/office/drawing/2014/main" id="{C269C0B4-9D3E-CB42-8073-155B68D15D3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34"/>
          <a:stretch/>
        </p:blipFill>
        <p:spPr bwMode="auto">
          <a:xfrm rot="5400000">
            <a:off x="5057189" y="3191271"/>
            <a:ext cx="1697083" cy="177144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6" name="Google Shape;186;p24" descr="A picture containing text&#10;&#10;Description automatically generated">
            <a:extLst>
              <a:ext uri="{FF2B5EF4-FFF2-40B4-BE49-F238E27FC236}">
                <a16:creationId xmlns:a16="http://schemas.microsoft.com/office/drawing/2014/main" id="{E279ED46-CF42-D347-9D24-B497A9427CBC}"/>
              </a:ext>
            </a:extLst>
          </p:cNvPr>
          <p:cNvPicPr/>
          <p:nvPr/>
        </p:nvPicPr>
        <p:blipFill rotWithShape="1">
          <a:blip r:embed="rId5">
            <a:alphaModFix/>
          </a:blip>
          <a:srcRect t="16673" r="6540" b="21125"/>
          <a:stretch/>
        </p:blipFill>
        <p:spPr>
          <a:xfrm>
            <a:off x="1330025" y="3228455"/>
            <a:ext cx="1771448" cy="16271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icture 16" descr="A picture containing text, electronics&#10;&#10;Description automatically generated">
            <a:extLst>
              <a:ext uri="{FF2B5EF4-FFF2-40B4-BE49-F238E27FC236}">
                <a16:creationId xmlns:a16="http://schemas.microsoft.com/office/drawing/2014/main" id="{64E2270C-F01C-D14B-9FB0-3E73337A3157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2236" t="16673" r="13006" b="6369"/>
          <a:stretch/>
        </p:blipFill>
        <p:spPr bwMode="auto">
          <a:xfrm>
            <a:off x="3101473" y="3228454"/>
            <a:ext cx="1905283" cy="162712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8" name="Picture 17" descr="Diagram&#10;&#10;Description automatically generated">
            <a:extLst>
              <a:ext uri="{FF2B5EF4-FFF2-40B4-BE49-F238E27FC236}">
                <a16:creationId xmlns:a16="http://schemas.microsoft.com/office/drawing/2014/main" id="{645E76D8-0437-4B46-B380-6B687771A01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0687"/>
          <a:stretch/>
        </p:blipFill>
        <p:spPr bwMode="auto">
          <a:xfrm>
            <a:off x="1330023" y="4839934"/>
            <a:ext cx="3676732" cy="173612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4299504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14EFD9-C298-FE42-9029-9E7CCC3AE7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h-TH" sz="2667" dirty="0"/>
              <a:t>การออกแบบจำลอง </a:t>
            </a:r>
            <a:r>
              <a:rPr lang="en-US" sz="2667" dirty="0"/>
              <a:t>CMOS pixel </a:t>
            </a:r>
            <a:r>
              <a:rPr lang="en-US" sz="2667"/>
              <a:t>sensor </a:t>
            </a:r>
            <a:br>
              <a:rPr lang="th-TH" sz="2667"/>
            </a:br>
            <a:r>
              <a:rPr lang="th-TH" sz="2667"/>
              <a:t>ขนาด </a:t>
            </a:r>
            <a:r>
              <a:rPr lang="en-US" sz="2667" dirty="0"/>
              <a:t>20x20x30 </a:t>
            </a:r>
            <a:r>
              <a:rPr lang="th-TH" sz="2667" dirty="0"/>
              <a:t>ลูกบาศก์ไมโครเมตร</a:t>
            </a:r>
            <a:endParaRPr lang="en-TH" sz="2667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0B26CC-C1DB-0040-8A10-8D4AD488CD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56331" y="1669404"/>
            <a:ext cx="7085700" cy="700523"/>
          </a:xfrm>
        </p:spPr>
        <p:txBody>
          <a:bodyPr/>
          <a:lstStyle/>
          <a:p>
            <a:r>
              <a:rPr lang="th-TH"/>
              <a:t>การสร้างแบบจำลองของ </a:t>
            </a:r>
            <a:r>
              <a:rPr lang="en-US"/>
              <a:t>pixel sensor </a:t>
            </a:r>
            <a:r>
              <a:rPr lang="th-TH"/>
              <a:t>ด้วย</a:t>
            </a:r>
            <a:r>
              <a:rPr lang="en-US"/>
              <a:t> TCAD</a:t>
            </a:r>
            <a:endParaRPr lang="en-T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E16958-0848-2D4C-89AF-40681C79F0F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defTabSz="1219170">
              <a:buClr>
                <a:srgbClr val="000000"/>
              </a:buClr>
            </a:pPr>
            <a:fld id="{00000000-1234-1234-1234-123412341234}" type="slidenum">
              <a:rPr lang="en" kern="0">
                <a:solidFill>
                  <a:srgbClr val="FFFFFF"/>
                </a:solidFill>
              </a:rPr>
              <a:pPr defTabSz="1219170">
                <a:buClr>
                  <a:srgbClr val="000000"/>
                </a:buClr>
              </a:pPr>
              <a:t>14</a:t>
            </a:fld>
            <a:endParaRPr lang="en" kern="0">
              <a:solidFill>
                <a:srgbClr val="FFFFFF"/>
              </a:solidFill>
            </a:endParaRPr>
          </a:p>
        </p:txBody>
      </p:sp>
      <p:grpSp>
        <p:nvGrpSpPr>
          <p:cNvPr id="5" name="Google Shape;925;p49">
            <a:extLst>
              <a:ext uri="{FF2B5EF4-FFF2-40B4-BE49-F238E27FC236}">
                <a16:creationId xmlns:a16="http://schemas.microsoft.com/office/drawing/2014/main" id="{4A1CDB75-7991-CF4A-944D-A369DA7F50E7}"/>
              </a:ext>
            </a:extLst>
          </p:cNvPr>
          <p:cNvGrpSpPr/>
          <p:nvPr/>
        </p:nvGrpSpPr>
        <p:grpSpPr>
          <a:xfrm>
            <a:off x="8105651" y="849779"/>
            <a:ext cx="448712" cy="425308"/>
            <a:chOff x="5300400" y="3670175"/>
            <a:chExt cx="421300" cy="399325"/>
          </a:xfrm>
        </p:grpSpPr>
        <p:sp>
          <p:nvSpPr>
            <p:cNvPr id="6" name="Google Shape;926;p49">
              <a:extLst>
                <a:ext uri="{FF2B5EF4-FFF2-40B4-BE49-F238E27FC236}">
                  <a16:creationId xmlns:a16="http://schemas.microsoft.com/office/drawing/2014/main" id="{3BF4F7E4-197C-6C4E-8611-69B747E80A3E}"/>
                </a:ext>
              </a:extLst>
            </p:cNvPr>
            <p:cNvSpPr/>
            <p:nvPr/>
          </p:nvSpPr>
          <p:spPr>
            <a:xfrm>
              <a:off x="5300400" y="3708025"/>
              <a:ext cx="421300" cy="267450"/>
            </a:xfrm>
            <a:custGeom>
              <a:avLst/>
              <a:gdLst/>
              <a:ahLst/>
              <a:cxnLst/>
              <a:rect l="l" t="t" r="r" b="b"/>
              <a:pathLst>
                <a:path w="16852" h="10698" extrusionOk="0">
                  <a:moveTo>
                    <a:pt x="16364" y="489"/>
                  </a:moveTo>
                  <a:lnTo>
                    <a:pt x="16364" y="10209"/>
                  </a:lnTo>
                  <a:lnTo>
                    <a:pt x="489" y="10209"/>
                  </a:lnTo>
                  <a:lnTo>
                    <a:pt x="489" y="489"/>
                  </a:lnTo>
                  <a:close/>
                  <a:moveTo>
                    <a:pt x="391" y="0"/>
                  </a:moveTo>
                  <a:lnTo>
                    <a:pt x="293" y="25"/>
                  </a:lnTo>
                  <a:lnTo>
                    <a:pt x="196" y="74"/>
                  </a:lnTo>
                  <a:lnTo>
                    <a:pt x="122" y="147"/>
                  </a:lnTo>
                  <a:lnTo>
                    <a:pt x="73" y="220"/>
                  </a:lnTo>
                  <a:lnTo>
                    <a:pt x="25" y="293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10209"/>
                  </a:lnTo>
                  <a:lnTo>
                    <a:pt x="0" y="10307"/>
                  </a:lnTo>
                  <a:lnTo>
                    <a:pt x="25" y="10405"/>
                  </a:lnTo>
                  <a:lnTo>
                    <a:pt x="73" y="10478"/>
                  </a:lnTo>
                  <a:lnTo>
                    <a:pt x="122" y="10551"/>
                  </a:lnTo>
                  <a:lnTo>
                    <a:pt x="196" y="10600"/>
                  </a:lnTo>
                  <a:lnTo>
                    <a:pt x="293" y="10649"/>
                  </a:lnTo>
                  <a:lnTo>
                    <a:pt x="391" y="10673"/>
                  </a:lnTo>
                  <a:lnTo>
                    <a:pt x="489" y="10698"/>
                  </a:lnTo>
                  <a:lnTo>
                    <a:pt x="16364" y="10698"/>
                  </a:lnTo>
                  <a:lnTo>
                    <a:pt x="16461" y="10673"/>
                  </a:lnTo>
                  <a:lnTo>
                    <a:pt x="16559" y="10649"/>
                  </a:lnTo>
                  <a:lnTo>
                    <a:pt x="16657" y="10600"/>
                  </a:lnTo>
                  <a:lnTo>
                    <a:pt x="16730" y="10551"/>
                  </a:lnTo>
                  <a:lnTo>
                    <a:pt x="16779" y="10478"/>
                  </a:lnTo>
                  <a:lnTo>
                    <a:pt x="16828" y="10405"/>
                  </a:lnTo>
                  <a:lnTo>
                    <a:pt x="16852" y="10307"/>
                  </a:lnTo>
                  <a:lnTo>
                    <a:pt x="16852" y="10209"/>
                  </a:lnTo>
                  <a:lnTo>
                    <a:pt x="16852" y="489"/>
                  </a:lnTo>
                  <a:lnTo>
                    <a:pt x="16852" y="391"/>
                  </a:lnTo>
                  <a:lnTo>
                    <a:pt x="16828" y="293"/>
                  </a:lnTo>
                  <a:lnTo>
                    <a:pt x="16779" y="220"/>
                  </a:lnTo>
                  <a:lnTo>
                    <a:pt x="16730" y="147"/>
                  </a:lnTo>
                  <a:lnTo>
                    <a:pt x="16657" y="74"/>
                  </a:lnTo>
                  <a:lnTo>
                    <a:pt x="16559" y="25"/>
                  </a:lnTo>
                  <a:lnTo>
                    <a:pt x="1646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" name="Google Shape;927;p49">
              <a:extLst>
                <a:ext uri="{FF2B5EF4-FFF2-40B4-BE49-F238E27FC236}">
                  <a16:creationId xmlns:a16="http://schemas.microsoft.com/office/drawing/2014/main" id="{6A034D64-074A-2D44-B255-29B7B1706DAD}"/>
                </a:ext>
              </a:extLst>
            </p:cNvPr>
            <p:cNvSpPr/>
            <p:nvPr/>
          </p:nvSpPr>
          <p:spPr>
            <a:xfrm>
              <a:off x="5498825" y="3670175"/>
              <a:ext cx="24450" cy="25650"/>
            </a:xfrm>
            <a:custGeom>
              <a:avLst/>
              <a:gdLst/>
              <a:ahLst/>
              <a:cxnLst/>
              <a:rect l="l" t="t" r="r" b="b"/>
              <a:pathLst>
                <a:path w="978" h="1026" extrusionOk="0">
                  <a:moveTo>
                    <a:pt x="489" y="0"/>
                  </a:moveTo>
                  <a:lnTo>
                    <a:pt x="391" y="25"/>
                  </a:lnTo>
                  <a:lnTo>
                    <a:pt x="294" y="49"/>
                  </a:lnTo>
                  <a:lnTo>
                    <a:pt x="220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318"/>
                  </a:lnTo>
                  <a:lnTo>
                    <a:pt x="1" y="391"/>
                  </a:lnTo>
                  <a:lnTo>
                    <a:pt x="1" y="489"/>
                  </a:lnTo>
                  <a:lnTo>
                    <a:pt x="1" y="1026"/>
                  </a:lnTo>
                  <a:lnTo>
                    <a:pt x="978" y="1026"/>
                  </a:lnTo>
                  <a:lnTo>
                    <a:pt x="978" y="489"/>
                  </a:lnTo>
                  <a:lnTo>
                    <a:pt x="978" y="391"/>
                  </a:lnTo>
                  <a:lnTo>
                    <a:pt x="929" y="318"/>
                  </a:lnTo>
                  <a:lnTo>
                    <a:pt x="904" y="220"/>
                  </a:lnTo>
                  <a:lnTo>
                    <a:pt x="831" y="147"/>
                  </a:lnTo>
                  <a:lnTo>
                    <a:pt x="758" y="98"/>
                  </a:lnTo>
                  <a:lnTo>
                    <a:pt x="684" y="49"/>
                  </a:lnTo>
                  <a:lnTo>
                    <a:pt x="587" y="25"/>
                  </a:lnTo>
                  <a:lnTo>
                    <a:pt x="48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8" name="Google Shape;928;p49">
              <a:extLst>
                <a:ext uri="{FF2B5EF4-FFF2-40B4-BE49-F238E27FC236}">
                  <a16:creationId xmlns:a16="http://schemas.microsoft.com/office/drawing/2014/main" id="{E61E364F-2D77-0648-AB89-D42DB49AE615}"/>
                </a:ext>
              </a:extLst>
            </p:cNvPr>
            <p:cNvSpPr/>
            <p:nvPr/>
          </p:nvSpPr>
          <p:spPr>
            <a:xfrm>
              <a:off x="5366325" y="3987675"/>
              <a:ext cx="61100" cy="81825"/>
            </a:xfrm>
            <a:custGeom>
              <a:avLst/>
              <a:gdLst/>
              <a:ahLst/>
              <a:cxnLst/>
              <a:rect l="l" t="t" r="r" b="b"/>
              <a:pathLst>
                <a:path w="2444" h="3273" extrusionOk="0">
                  <a:moveTo>
                    <a:pt x="1344" y="0"/>
                  </a:moveTo>
                  <a:lnTo>
                    <a:pt x="50" y="2565"/>
                  </a:lnTo>
                  <a:lnTo>
                    <a:pt x="25" y="2638"/>
                  </a:lnTo>
                  <a:lnTo>
                    <a:pt x="1" y="2736"/>
                  </a:lnTo>
                  <a:lnTo>
                    <a:pt x="1" y="2833"/>
                  </a:lnTo>
                  <a:lnTo>
                    <a:pt x="25" y="2931"/>
                  </a:lnTo>
                  <a:lnTo>
                    <a:pt x="74" y="3004"/>
                  </a:lnTo>
                  <a:lnTo>
                    <a:pt x="123" y="3102"/>
                  </a:lnTo>
                  <a:lnTo>
                    <a:pt x="196" y="3151"/>
                  </a:lnTo>
                  <a:lnTo>
                    <a:pt x="269" y="3224"/>
                  </a:lnTo>
                  <a:lnTo>
                    <a:pt x="392" y="3248"/>
                  </a:lnTo>
                  <a:lnTo>
                    <a:pt x="489" y="3273"/>
                  </a:lnTo>
                  <a:lnTo>
                    <a:pt x="636" y="3248"/>
                  </a:lnTo>
                  <a:lnTo>
                    <a:pt x="758" y="3200"/>
                  </a:lnTo>
                  <a:lnTo>
                    <a:pt x="856" y="3102"/>
                  </a:lnTo>
                  <a:lnTo>
                    <a:pt x="929" y="3004"/>
                  </a:lnTo>
                  <a:lnTo>
                    <a:pt x="244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9" name="Google Shape;929;p49">
              <a:extLst>
                <a:ext uri="{FF2B5EF4-FFF2-40B4-BE49-F238E27FC236}">
                  <a16:creationId xmlns:a16="http://schemas.microsoft.com/office/drawing/2014/main" id="{E23455F4-0671-3E45-86A5-DBCF7B56BE8E}"/>
                </a:ext>
              </a:extLst>
            </p:cNvPr>
            <p:cNvSpPr/>
            <p:nvPr/>
          </p:nvSpPr>
          <p:spPr>
            <a:xfrm>
              <a:off x="5594700" y="3987675"/>
              <a:ext cx="61075" cy="81825"/>
            </a:xfrm>
            <a:custGeom>
              <a:avLst/>
              <a:gdLst/>
              <a:ahLst/>
              <a:cxnLst/>
              <a:rect l="l" t="t" r="r" b="b"/>
              <a:pathLst>
                <a:path w="2443" h="3273" extrusionOk="0">
                  <a:moveTo>
                    <a:pt x="0" y="0"/>
                  </a:moveTo>
                  <a:lnTo>
                    <a:pt x="1514" y="3004"/>
                  </a:lnTo>
                  <a:lnTo>
                    <a:pt x="1588" y="3102"/>
                  </a:lnTo>
                  <a:lnTo>
                    <a:pt x="1685" y="3200"/>
                  </a:lnTo>
                  <a:lnTo>
                    <a:pt x="1807" y="3248"/>
                  </a:lnTo>
                  <a:lnTo>
                    <a:pt x="1954" y="3273"/>
                  </a:lnTo>
                  <a:lnTo>
                    <a:pt x="2052" y="3248"/>
                  </a:lnTo>
                  <a:lnTo>
                    <a:pt x="2174" y="3224"/>
                  </a:lnTo>
                  <a:lnTo>
                    <a:pt x="2247" y="3151"/>
                  </a:lnTo>
                  <a:lnTo>
                    <a:pt x="2320" y="3102"/>
                  </a:lnTo>
                  <a:lnTo>
                    <a:pt x="2369" y="3004"/>
                  </a:lnTo>
                  <a:lnTo>
                    <a:pt x="2418" y="2931"/>
                  </a:lnTo>
                  <a:lnTo>
                    <a:pt x="2442" y="2833"/>
                  </a:lnTo>
                  <a:lnTo>
                    <a:pt x="2442" y="2736"/>
                  </a:lnTo>
                  <a:lnTo>
                    <a:pt x="2418" y="2638"/>
                  </a:lnTo>
                  <a:lnTo>
                    <a:pt x="2393" y="2565"/>
                  </a:lnTo>
                  <a:lnTo>
                    <a:pt x="109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10" name="Google Shape;930;p49">
              <a:extLst>
                <a:ext uri="{FF2B5EF4-FFF2-40B4-BE49-F238E27FC236}">
                  <a16:creationId xmlns:a16="http://schemas.microsoft.com/office/drawing/2014/main" id="{A775D62D-CC1A-FA4D-9506-3055A75E7480}"/>
                </a:ext>
              </a:extLst>
            </p:cNvPr>
            <p:cNvSpPr/>
            <p:nvPr/>
          </p:nvSpPr>
          <p:spPr>
            <a:xfrm>
              <a:off x="5324825" y="3732450"/>
              <a:ext cx="372475" cy="218600"/>
            </a:xfrm>
            <a:custGeom>
              <a:avLst/>
              <a:gdLst/>
              <a:ahLst/>
              <a:cxnLst/>
              <a:rect l="l" t="t" r="r" b="b"/>
              <a:pathLst>
                <a:path w="14899" h="8744" extrusionOk="0">
                  <a:moveTo>
                    <a:pt x="12578" y="1319"/>
                  </a:moveTo>
                  <a:lnTo>
                    <a:pt x="12676" y="1344"/>
                  </a:lnTo>
                  <a:lnTo>
                    <a:pt x="12749" y="1392"/>
                  </a:lnTo>
                  <a:lnTo>
                    <a:pt x="12822" y="1441"/>
                  </a:lnTo>
                  <a:lnTo>
                    <a:pt x="12895" y="1515"/>
                  </a:lnTo>
                  <a:lnTo>
                    <a:pt x="12920" y="1612"/>
                  </a:lnTo>
                  <a:lnTo>
                    <a:pt x="12969" y="1710"/>
                  </a:lnTo>
                  <a:lnTo>
                    <a:pt x="12969" y="1808"/>
                  </a:lnTo>
                  <a:lnTo>
                    <a:pt x="12969" y="4079"/>
                  </a:lnTo>
                  <a:lnTo>
                    <a:pt x="12969" y="4177"/>
                  </a:lnTo>
                  <a:lnTo>
                    <a:pt x="12920" y="4274"/>
                  </a:lnTo>
                  <a:lnTo>
                    <a:pt x="12895" y="4348"/>
                  </a:lnTo>
                  <a:lnTo>
                    <a:pt x="12822" y="4421"/>
                  </a:lnTo>
                  <a:lnTo>
                    <a:pt x="12749" y="4470"/>
                  </a:lnTo>
                  <a:lnTo>
                    <a:pt x="12676" y="4519"/>
                  </a:lnTo>
                  <a:lnTo>
                    <a:pt x="12578" y="4543"/>
                  </a:lnTo>
                  <a:lnTo>
                    <a:pt x="12480" y="4567"/>
                  </a:lnTo>
                  <a:lnTo>
                    <a:pt x="12383" y="4543"/>
                  </a:lnTo>
                  <a:lnTo>
                    <a:pt x="12285" y="4519"/>
                  </a:lnTo>
                  <a:lnTo>
                    <a:pt x="12212" y="4470"/>
                  </a:lnTo>
                  <a:lnTo>
                    <a:pt x="12138" y="4421"/>
                  </a:lnTo>
                  <a:lnTo>
                    <a:pt x="12065" y="4348"/>
                  </a:lnTo>
                  <a:lnTo>
                    <a:pt x="12041" y="4274"/>
                  </a:lnTo>
                  <a:lnTo>
                    <a:pt x="11992" y="4177"/>
                  </a:lnTo>
                  <a:lnTo>
                    <a:pt x="11992" y="4079"/>
                  </a:lnTo>
                  <a:lnTo>
                    <a:pt x="11992" y="3004"/>
                  </a:lnTo>
                  <a:lnTo>
                    <a:pt x="7986" y="7010"/>
                  </a:lnTo>
                  <a:lnTo>
                    <a:pt x="7913" y="7059"/>
                  </a:lnTo>
                  <a:lnTo>
                    <a:pt x="7815" y="7107"/>
                  </a:lnTo>
                  <a:lnTo>
                    <a:pt x="7742" y="7132"/>
                  </a:lnTo>
                  <a:lnTo>
                    <a:pt x="7644" y="7156"/>
                  </a:lnTo>
                  <a:lnTo>
                    <a:pt x="7547" y="7132"/>
                  </a:lnTo>
                  <a:lnTo>
                    <a:pt x="7449" y="7107"/>
                  </a:lnTo>
                  <a:lnTo>
                    <a:pt x="7376" y="7059"/>
                  </a:lnTo>
                  <a:lnTo>
                    <a:pt x="7303" y="7010"/>
                  </a:lnTo>
                  <a:lnTo>
                    <a:pt x="5349" y="5056"/>
                  </a:lnTo>
                  <a:lnTo>
                    <a:pt x="2760" y="7620"/>
                  </a:lnTo>
                  <a:lnTo>
                    <a:pt x="2687" y="7694"/>
                  </a:lnTo>
                  <a:lnTo>
                    <a:pt x="2613" y="7742"/>
                  </a:lnTo>
                  <a:lnTo>
                    <a:pt x="2516" y="7767"/>
                  </a:lnTo>
                  <a:lnTo>
                    <a:pt x="2320" y="7767"/>
                  </a:lnTo>
                  <a:lnTo>
                    <a:pt x="2247" y="7742"/>
                  </a:lnTo>
                  <a:lnTo>
                    <a:pt x="2149" y="7694"/>
                  </a:lnTo>
                  <a:lnTo>
                    <a:pt x="2076" y="7620"/>
                  </a:lnTo>
                  <a:lnTo>
                    <a:pt x="2003" y="7547"/>
                  </a:lnTo>
                  <a:lnTo>
                    <a:pt x="1978" y="7474"/>
                  </a:lnTo>
                  <a:lnTo>
                    <a:pt x="1929" y="7376"/>
                  </a:lnTo>
                  <a:lnTo>
                    <a:pt x="1929" y="7278"/>
                  </a:lnTo>
                  <a:lnTo>
                    <a:pt x="1929" y="7205"/>
                  </a:lnTo>
                  <a:lnTo>
                    <a:pt x="1978" y="7107"/>
                  </a:lnTo>
                  <a:lnTo>
                    <a:pt x="2003" y="7010"/>
                  </a:lnTo>
                  <a:lnTo>
                    <a:pt x="2076" y="6936"/>
                  </a:lnTo>
                  <a:lnTo>
                    <a:pt x="5007" y="4006"/>
                  </a:lnTo>
                  <a:lnTo>
                    <a:pt x="5080" y="3957"/>
                  </a:lnTo>
                  <a:lnTo>
                    <a:pt x="5153" y="3908"/>
                  </a:lnTo>
                  <a:lnTo>
                    <a:pt x="5251" y="3884"/>
                  </a:lnTo>
                  <a:lnTo>
                    <a:pt x="5446" y="3884"/>
                  </a:lnTo>
                  <a:lnTo>
                    <a:pt x="5520" y="3908"/>
                  </a:lnTo>
                  <a:lnTo>
                    <a:pt x="5617" y="3957"/>
                  </a:lnTo>
                  <a:lnTo>
                    <a:pt x="5691" y="4006"/>
                  </a:lnTo>
                  <a:lnTo>
                    <a:pt x="7644" y="5960"/>
                  </a:lnTo>
                  <a:lnTo>
                    <a:pt x="11332" y="2296"/>
                  </a:lnTo>
                  <a:lnTo>
                    <a:pt x="10209" y="2296"/>
                  </a:lnTo>
                  <a:lnTo>
                    <a:pt x="10111" y="2272"/>
                  </a:lnTo>
                  <a:lnTo>
                    <a:pt x="10013" y="2247"/>
                  </a:lnTo>
                  <a:lnTo>
                    <a:pt x="9916" y="2198"/>
                  </a:lnTo>
                  <a:lnTo>
                    <a:pt x="9843" y="2150"/>
                  </a:lnTo>
                  <a:lnTo>
                    <a:pt x="9794" y="2076"/>
                  </a:lnTo>
                  <a:lnTo>
                    <a:pt x="9745" y="1979"/>
                  </a:lnTo>
                  <a:lnTo>
                    <a:pt x="9720" y="1905"/>
                  </a:lnTo>
                  <a:lnTo>
                    <a:pt x="9720" y="1808"/>
                  </a:lnTo>
                  <a:lnTo>
                    <a:pt x="9720" y="1710"/>
                  </a:lnTo>
                  <a:lnTo>
                    <a:pt x="9745" y="1612"/>
                  </a:lnTo>
                  <a:lnTo>
                    <a:pt x="9794" y="1515"/>
                  </a:lnTo>
                  <a:lnTo>
                    <a:pt x="9843" y="1441"/>
                  </a:lnTo>
                  <a:lnTo>
                    <a:pt x="9916" y="1392"/>
                  </a:lnTo>
                  <a:lnTo>
                    <a:pt x="10013" y="1344"/>
                  </a:lnTo>
                  <a:lnTo>
                    <a:pt x="10111" y="1319"/>
                  </a:lnTo>
                  <a:close/>
                  <a:moveTo>
                    <a:pt x="0" y="0"/>
                  </a:moveTo>
                  <a:lnTo>
                    <a:pt x="0" y="8744"/>
                  </a:lnTo>
                  <a:lnTo>
                    <a:pt x="14898" y="8744"/>
                  </a:lnTo>
                  <a:lnTo>
                    <a:pt x="1489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0BC550AE-0CDB-8249-9B2E-989B6BEADB2A}"/>
              </a:ext>
            </a:extLst>
          </p:cNvPr>
          <p:cNvGrpSpPr/>
          <p:nvPr/>
        </p:nvGrpSpPr>
        <p:grpSpPr>
          <a:xfrm>
            <a:off x="1560317" y="2847607"/>
            <a:ext cx="3961049" cy="2044915"/>
            <a:chOff x="1280538" y="2187746"/>
            <a:chExt cx="2970787" cy="1533686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D980AB71-978B-0C44-A3F4-6F9B5C8CF5A2}"/>
                </a:ext>
              </a:extLst>
            </p:cNvPr>
            <p:cNvGrpSpPr/>
            <p:nvPr/>
          </p:nvGrpSpPr>
          <p:grpSpPr>
            <a:xfrm>
              <a:off x="1280538" y="2187746"/>
              <a:ext cx="2782780" cy="1533686"/>
              <a:chOff x="-465684" y="-510898"/>
              <a:chExt cx="10799199" cy="4871257"/>
            </a:xfrm>
          </p:grpSpPr>
          <p:pic>
            <p:nvPicPr>
              <p:cNvPr id="34" name="Picture 33">
                <a:extLst>
                  <a:ext uri="{FF2B5EF4-FFF2-40B4-BE49-F238E27FC236}">
                    <a16:creationId xmlns:a16="http://schemas.microsoft.com/office/drawing/2014/main" id="{F5310F46-8E9A-AF4A-9D94-A86ABFF87D7C}"/>
                  </a:ext>
                </a:extLst>
              </p:cNvPr>
              <p:cNvPicPr/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-465684" y="0"/>
                <a:ext cx="4371859" cy="4360359"/>
              </a:xfrm>
              <a:prstGeom prst="rect">
                <a:avLst/>
              </a:prstGeom>
            </p:spPr>
          </p:pic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B3AFD633-3C19-4241-82F2-F6160C2A5DF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434683" y="253014"/>
                <a:ext cx="6898832" cy="4094028"/>
              </a:xfrm>
              <a:prstGeom prst="rect">
                <a:avLst/>
              </a:prstGeom>
            </p:spPr>
          </p:pic>
          <p:cxnSp>
            <p:nvCxnSpPr>
              <p:cNvPr id="36" name="Straight Arrow Connector 35">
                <a:extLst>
                  <a:ext uri="{FF2B5EF4-FFF2-40B4-BE49-F238E27FC236}">
                    <a16:creationId xmlns:a16="http://schemas.microsoft.com/office/drawing/2014/main" id="{8217A523-352F-DF4E-93FE-0FE4D4101B97}"/>
                  </a:ext>
                </a:extLst>
              </p:cNvPr>
              <p:cNvCxnSpPr/>
              <p:nvPr/>
            </p:nvCxnSpPr>
            <p:spPr>
              <a:xfrm>
                <a:off x="6249879" y="0"/>
                <a:ext cx="0" cy="506027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37" name="Straight Arrow Connector 36">
                <a:extLst>
                  <a:ext uri="{FF2B5EF4-FFF2-40B4-BE49-F238E27FC236}">
                    <a16:creationId xmlns:a16="http://schemas.microsoft.com/office/drawing/2014/main" id="{8735BD0A-5BC2-A745-B208-5E8C83F17B84}"/>
                  </a:ext>
                </a:extLst>
              </p:cNvPr>
              <p:cNvCxnSpPr/>
              <p:nvPr/>
            </p:nvCxnSpPr>
            <p:spPr>
              <a:xfrm>
                <a:off x="7920361" y="0"/>
                <a:ext cx="0" cy="506027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39" name="Straight Arrow Connector 38">
                <a:extLst>
                  <a:ext uri="{FF2B5EF4-FFF2-40B4-BE49-F238E27FC236}">
                    <a16:creationId xmlns:a16="http://schemas.microsoft.com/office/drawing/2014/main" id="{8A15601F-2866-A74C-8E44-DDD9C07DF142}"/>
                  </a:ext>
                </a:extLst>
              </p:cNvPr>
              <p:cNvCxnSpPr/>
              <p:nvPr/>
            </p:nvCxnSpPr>
            <p:spPr>
              <a:xfrm>
                <a:off x="7093258" y="0"/>
                <a:ext cx="0" cy="506027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0" name="TextBox 13">
                <a:extLst>
                  <a:ext uri="{FF2B5EF4-FFF2-40B4-BE49-F238E27FC236}">
                    <a16:creationId xmlns:a16="http://schemas.microsoft.com/office/drawing/2014/main" id="{0DE424BC-1E64-C341-9BB8-83648EA34B43}"/>
                  </a:ext>
                </a:extLst>
              </p:cNvPr>
              <p:cNvSpPr txBox="1"/>
              <p:nvPr/>
            </p:nvSpPr>
            <p:spPr>
              <a:xfrm>
                <a:off x="5891969" y="-510898"/>
                <a:ext cx="3426027" cy="573106"/>
              </a:xfrm>
              <a:prstGeom prst="rect">
                <a:avLst/>
              </a:prstGeom>
              <a:ln>
                <a:noFill/>
                <a:tailEnd type="triangle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  <p:txBody>
              <a:bodyPr wrap="square" rtlCol="0">
                <a:noAutofit/>
              </a:bodyPr>
              <a:lstStyle/>
              <a:p>
                <a:pPr defTabSz="1219170">
                  <a:spcBef>
                    <a:spcPts val="1867"/>
                  </a:spcBef>
                  <a:spcAft>
                    <a:spcPts val="793"/>
                  </a:spcAft>
                  <a:buClr>
                    <a:srgbClr val="000000"/>
                  </a:buClr>
                </a:pPr>
                <a:r>
                  <a:rPr lang="en-US" sz="1067" dirty="0">
                    <a:solidFill>
                      <a:srgbClr val="C0504D"/>
                    </a:solidFill>
                    <a:latin typeface="TH SarabunPSK" panose="020B0500040200020003" pitchFamily="34" charset="-34"/>
                    <a:ea typeface="Cordia New" panose="020B0304020202020204" pitchFamily="34" charset="-34"/>
                    <a:cs typeface="TH SarabunPSK" panose="020B0500040200020003" pitchFamily="34" charset="-34"/>
                    <a:sym typeface="Arial"/>
                  </a:rPr>
                  <a:t>Cathode -6 volt</a:t>
                </a:r>
                <a:endParaRPr lang="en-TH" sz="1067" kern="0" dirty="0">
                  <a:solidFill>
                    <a:srgbClr val="434343"/>
                  </a:solidFill>
                  <a:latin typeface="TH SarabunPSK" panose="020B0500040200020003" pitchFamily="34" charset="-34"/>
                  <a:ea typeface="Cordia New" panose="020B0304020202020204" pitchFamily="34" charset="-34"/>
                  <a:cs typeface="TH SarabunPSK" panose="020B0500040200020003" pitchFamily="34" charset="-34"/>
                  <a:sym typeface="Arial"/>
                </a:endParaRPr>
              </a:p>
            </p:txBody>
          </p:sp>
          <p:sp>
            <p:nvSpPr>
              <p:cNvPr id="41" name="TextBox 14">
                <a:extLst>
                  <a:ext uri="{FF2B5EF4-FFF2-40B4-BE49-F238E27FC236}">
                    <a16:creationId xmlns:a16="http://schemas.microsoft.com/office/drawing/2014/main" id="{377B96F7-B097-534C-B763-B5FAC247225A}"/>
                  </a:ext>
                </a:extLst>
              </p:cNvPr>
              <p:cNvSpPr txBox="1"/>
              <p:nvPr/>
            </p:nvSpPr>
            <p:spPr>
              <a:xfrm>
                <a:off x="3906176" y="-504870"/>
                <a:ext cx="2977923" cy="494029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defTabSz="1219170">
                  <a:spcBef>
                    <a:spcPts val="1867"/>
                  </a:spcBef>
                  <a:spcAft>
                    <a:spcPts val="793"/>
                  </a:spcAft>
                  <a:buClr>
                    <a:srgbClr val="000000"/>
                  </a:buClr>
                </a:pPr>
                <a:r>
                  <a:rPr lang="en-US" sz="1067" dirty="0">
                    <a:solidFill>
                      <a:srgbClr val="4F81BD"/>
                    </a:solidFill>
                    <a:latin typeface="TH SarabunPSK" panose="020B0500040200020003" pitchFamily="34" charset="-34"/>
                    <a:ea typeface="Cordia New" panose="020B0304020202020204" pitchFamily="34" charset="-34"/>
                    <a:cs typeface="TH SarabunPSK" panose="020B0500040200020003" pitchFamily="34" charset="-34"/>
                    <a:sym typeface="Arial"/>
                  </a:rPr>
                  <a:t>Anode 0.8 volt</a:t>
                </a:r>
                <a:endParaRPr lang="en-TH" sz="1067" kern="0" dirty="0">
                  <a:solidFill>
                    <a:srgbClr val="000000"/>
                  </a:solidFill>
                  <a:latin typeface="TH SarabunPSK" panose="020B0500040200020003" pitchFamily="34" charset="-34"/>
                  <a:ea typeface="Cordia New" panose="020B0304020202020204" pitchFamily="34" charset="-34"/>
                  <a:cs typeface="TH SarabunPSK" panose="020B0500040200020003" pitchFamily="34" charset="-34"/>
                  <a:sym typeface="Arial"/>
                </a:endParaRPr>
              </a:p>
            </p:txBody>
          </p:sp>
        </p:grp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FB64DE6A-04E3-0046-96BB-31BC4B7FD34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267714" y="2638771"/>
              <a:ext cx="409487" cy="19565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34F02E8F-7212-1C49-94AB-4934FFEBF25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370027" y="2841233"/>
              <a:ext cx="265366" cy="13975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24">
              <a:extLst>
                <a:ext uri="{FF2B5EF4-FFF2-40B4-BE49-F238E27FC236}">
                  <a16:creationId xmlns:a16="http://schemas.microsoft.com/office/drawing/2014/main" id="{F651CC04-993D-AD4D-89FA-5381CCA16801}"/>
                </a:ext>
              </a:extLst>
            </p:cNvPr>
            <p:cNvSpPr txBox="1"/>
            <p:nvPr/>
          </p:nvSpPr>
          <p:spPr>
            <a:xfrm>
              <a:off x="3591859" y="2686304"/>
              <a:ext cx="659466" cy="14514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defTabSz="1219170">
                <a:spcBef>
                  <a:spcPts val="1867"/>
                </a:spcBef>
                <a:spcAft>
                  <a:spcPts val="793"/>
                </a:spcAft>
                <a:buClr>
                  <a:srgbClr val="000000"/>
                </a:buClr>
              </a:pPr>
              <a:r>
                <a:rPr lang="en-US" sz="1067" dirty="0">
                  <a:solidFill>
                    <a:srgbClr val="000000"/>
                  </a:solidFill>
                  <a:latin typeface="TH SarabunPSK" panose="020B0500040200020003" pitchFamily="34" charset="-34"/>
                  <a:ea typeface="Cordia New" panose="020B0304020202020204" pitchFamily="34" charset="-34"/>
                  <a:cs typeface="TH SarabunPSK" panose="020B0500040200020003" pitchFamily="34" charset="-34"/>
                  <a:sym typeface="Arial"/>
                </a:rPr>
                <a:t>PN junction line</a:t>
              </a:r>
              <a:endParaRPr lang="en-TH" sz="1067" kern="0" dirty="0">
                <a:solidFill>
                  <a:srgbClr val="000000"/>
                </a:solidFill>
                <a:latin typeface="TH SarabunPSK" panose="020B0500040200020003" pitchFamily="34" charset="-34"/>
                <a:ea typeface="Cordia New" panose="020B0304020202020204" pitchFamily="34" charset="-34"/>
                <a:cs typeface="TH SarabunPSK" panose="020B0500040200020003" pitchFamily="34" charset="-34"/>
                <a:sym typeface="Arial"/>
              </a:endParaRPr>
            </a:p>
          </p:txBody>
        </p:sp>
        <p:sp>
          <p:nvSpPr>
            <p:cNvPr id="33" name="TextBox 25">
              <a:extLst>
                <a:ext uri="{FF2B5EF4-FFF2-40B4-BE49-F238E27FC236}">
                  <a16:creationId xmlns:a16="http://schemas.microsoft.com/office/drawing/2014/main" id="{8DA8CEF9-1451-534B-A1AC-38E11FADA818}"/>
                </a:ext>
              </a:extLst>
            </p:cNvPr>
            <p:cNvSpPr txBox="1"/>
            <p:nvPr/>
          </p:nvSpPr>
          <p:spPr>
            <a:xfrm>
              <a:off x="3502710" y="2938888"/>
              <a:ext cx="659466" cy="14514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defTabSz="1219170">
                <a:spcBef>
                  <a:spcPts val="1867"/>
                </a:spcBef>
                <a:spcAft>
                  <a:spcPts val="793"/>
                </a:spcAft>
                <a:buClr>
                  <a:srgbClr val="000000"/>
                </a:buClr>
              </a:pPr>
              <a:r>
                <a:rPr lang="en-US" sz="1067" dirty="0">
                  <a:solidFill>
                    <a:srgbClr val="000000"/>
                  </a:solidFill>
                  <a:latin typeface="TH SarabunPSK" panose="020B0500040200020003" pitchFamily="34" charset="-34"/>
                  <a:ea typeface="Cordia New" panose="020B0304020202020204" pitchFamily="34" charset="-34"/>
                  <a:cs typeface="TH SarabunPSK" panose="020B0500040200020003" pitchFamily="34" charset="-34"/>
                  <a:sym typeface="Arial"/>
                </a:rPr>
                <a:t>Depletion zone line</a:t>
              </a:r>
              <a:endParaRPr lang="en-TH" sz="1067" kern="0" dirty="0">
                <a:solidFill>
                  <a:srgbClr val="000000"/>
                </a:solidFill>
                <a:latin typeface="TH SarabunPSK" panose="020B0500040200020003" pitchFamily="34" charset="-34"/>
                <a:ea typeface="Cordia New" panose="020B0304020202020204" pitchFamily="34" charset="-34"/>
                <a:cs typeface="TH SarabunPSK" panose="020B0500040200020003" pitchFamily="34" charset="-34"/>
                <a:sym typeface="Arial"/>
              </a:endParaRP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9D586BD0-0DAD-814A-922B-2CA948DABE9F}"/>
              </a:ext>
            </a:extLst>
          </p:cNvPr>
          <p:cNvGrpSpPr>
            <a:grpSpLocks noChangeAspect="1"/>
          </p:cNvGrpSpPr>
          <p:nvPr/>
        </p:nvGrpSpPr>
        <p:grpSpPr>
          <a:xfrm>
            <a:off x="5579411" y="2850138"/>
            <a:ext cx="3119189" cy="1830444"/>
            <a:chOff x="0" y="0"/>
            <a:chExt cx="8378409" cy="5237825"/>
          </a:xfrm>
        </p:grpSpPr>
        <p:pic>
          <p:nvPicPr>
            <p:cNvPr id="44" name="Picture 43">
              <a:extLst>
                <a:ext uri="{FF2B5EF4-FFF2-40B4-BE49-F238E27FC236}">
                  <a16:creationId xmlns:a16="http://schemas.microsoft.com/office/drawing/2014/main" id="{23879D5D-2773-9B4E-A0EC-D5EA915E4C4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0"/>
              <a:ext cx="4932709" cy="5237825"/>
            </a:xfrm>
            <a:prstGeom prst="rect">
              <a:avLst/>
            </a:prstGeom>
          </p:spPr>
        </p:pic>
        <p:pic>
          <p:nvPicPr>
            <p:cNvPr id="45" name="Picture 44">
              <a:extLst>
                <a:ext uri="{FF2B5EF4-FFF2-40B4-BE49-F238E27FC236}">
                  <a16:creationId xmlns:a16="http://schemas.microsoft.com/office/drawing/2014/main" id="{C15C8B31-3C97-5545-8E8F-EAB4733DFFB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952466" y="38982"/>
              <a:ext cx="4425943" cy="5198843"/>
            </a:xfrm>
            <a:prstGeom prst="rect">
              <a:avLst/>
            </a:prstGeom>
          </p:spPr>
        </p:pic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C627BED5-EC5D-4A96-A9F2-FECECDBECEBC}"/>
              </a:ext>
            </a:extLst>
          </p:cNvPr>
          <p:cNvSpPr txBox="1"/>
          <p:nvPr/>
        </p:nvSpPr>
        <p:spPr>
          <a:xfrm>
            <a:off x="1740747" y="5372732"/>
            <a:ext cx="7229864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th-TH" sz="1867" kern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  <a:sym typeface="Arial"/>
              </a:rPr>
              <a:t>ศึกษาขนาดของ</a:t>
            </a:r>
            <a:r>
              <a:rPr lang="en-US" sz="1867" kern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  <a:sym typeface="Arial"/>
              </a:rPr>
              <a:t> Depletetion region </a:t>
            </a:r>
            <a:r>
              <a:rPr lang="th-TH" sz="1867" kern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  <a:sym typeface="Arial"/>
              </a:rPr>
              <a:t>ที่การ </a:t>
            </a:r>
            <a:r>
              <a:rPr lang="en-US" sz="1867" kern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  <a:sym typeface="Arial"/>
              </a:rPr>
              <a:t>bias </a:t>
            </a:r>
            <a:r>
              <a:rPr lang="th-TH" sz="1867" kern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  <a:sym typeface="Arial"/>
              </a:rPr>
              <a:t>แบบต่าง ๆ เพื่อดูความเข้มของสนาม ในแต่ละ </a:t>
            </a:r>
            <a:r>
              <a:rPr lang="en-US" sz="1867" kern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  <a:sym typeface="Arial"/>
              </a:rPr>
              <a:t>pixel </a:t>
            </a:r>
            <a:r>
              <a:rPr lang="th-TH" sz="1867" kern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  <a:sym typeface="Arial"/>
              </a:rPr>
              <a:t>ที่สร้างขึ้น</a:t>
            </a:r>
          </a:p>
        </p:txBody>
      </p:sp>
    </p:spTree>
    <p:extLst>
      <p:ext uri="{BB962C8B-B14F-4D97-AF65-F5344CB8AC3E}">
        <p14:creationId xmlns:p14="http://schemas.microsoft.com/office/powerpoint/2010/main" val="33026465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CA1C23-9C0D-6859-EEF2-41D9D9F982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AA4AAE-D980-527B-EC70-FEC4D48C904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DA0A3C-E6A6-5006-28CF-AC3862B8EFC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15</a:t>
            </a:fld>
            <a:endParaRPr lang="en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4D9B1FB-926D-8715-9402-C2084AB59AEF}"/>
              </a:ext>
            </a:extLst>
          </p:cNvPr>
          <p:cNvSpPr txBox="1"/>
          <p:nvPr/>
        </p:nvSpPr>
        <p:spPr>
          <a:xfrm>
            <a:off x="57697" y="1168149"/>
            <a:ext cx="4686920" cy="553998"/>
          </a:xfrm>
          <a:prstGeom prst="rect">
            <a:avLst/>
          </a:prstGeom>
          <a:solidFill>
            <a:schemeClr val="bg1">
              <a:lumMod val="85000"/>
            </a:schemeClr>
          </a:solidFill>
          <a:scene3d>
            <a:camera prst="obliqueTopLeft"/>
            <a:lightRig rig="threePt" dir="t"/>
          </a:scene3d>
        </p:spPr>
        <p:txBody>
          <a:bodyPr wrap="square">
            <a:spAutoFit/>
          </a:bodyPr>
          <a:lstStyle/>
          <a:p>
            <a:pPr algn="ctr"/>
            <a:endParaRPr lang="en-GB" sz="3000" b="1" dirty="0">
              <a:solidFill>
                <a:schemeClr val="bg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AC474FB-673C-2F62-37E8-0504690C939C}"/>
              </a:ext>
            </a:extLst>
          </p:cNvPr>
          <p:cNvSpPr txBox="1"/>
          <p:nvPr/>
        </p:nvSpPr>
        <p:spPr>
          <a:xfrm>
            <a:off x="153649" y="1088905"/>
            <a:ext cx="4686920" cy="553998"/>
          </a:xfrm>
          <a:prstGeom prst="rect">
            <a:avLst/>
          </a:prstGeom>
          <a:gradFill flip="none" rotWithShape="1">
            <a:gsLst>
              <a:gs pos="27000">
                <a:srgbClr val="653A2D"/>
              </a:gs>
              <a:gs pos="58000">
                <a:schemeClr val="tx1"/>
              </a:gs>
              <a:gs pos="1000">
                <a:srgbClr val="FF7211"/>
              </a:gs>
            </a:gsLst>
            <a:lin ang="2700000" scaled="1"/>
            <a:tileRect/>
          </a:gra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perspectiveFront"/>
            <a:lightRig rig="threePt" dir="t"/>
          </a:scene3d>
        </p:spPr>
        <p:txBody>
          <a:bodyPr wrap="square">
            <a:spAutoFit/>
          </a:bodyPr>
          <a:lstStyle/>
          <a:p>
            <a:pPr algn="ctr"/>
            <a:r>
              <a:rPr lang="en-GB" sz="3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Hardware</a:t>
            </a:r>
          </a:p>
        </p:txBody>
      </p:sp>
      <p:sp>
        <p:nvSpPr>
          <p:cNvPr id="7" name="Right Triangle 6">
            <a:extLst>
              <a:ext uri="{FF2B5EF4-FFF2-40B4-BE49-F238E27FC236}">
                <a16:creationId xmlns:a16="http://schemas.microsoft.com/office/drawing/2014/main" id="{06FE8A83-4570-50A8-FC1A-3B989FC51634}"/>
              </a:ext>
            </a:extLst>
          </p:cNvPr>
          <p:cNvSpPr/>
          <p:nvPr/>
        </p:nvSpPr>
        <p:spPr>
          <a:xfrm rot="10800000">
            <a:off x="57697" y="1699065"/>
            <a:ext cx="95954" cy="109508"/>
          </a:xfrm>
          <a:prstGeom prst="rtTriangl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D7D04DE-D25A-9FE7-D501-A50FA78DF21A}"/>
              </a:ext>
            </a:extLst>
          </p:cNvPr>
          <p:cNvSpPr txBox="1"/>
          <p:nvPr/>
        </p:nvSpPr>
        <p:spPr>
          <a:xfrm>
            <a:off x="153650" y="995024"/>
            <a:ext cx="866112" cy="369332"/>
          </a:xfrm>
          <a:prstGeom prst="homePlate">
            <a:avLst/>
          </a:prstGeom>
          <a:solidFill>
            <a:schemeClr val="accent6">
              <a:lumMod val="50000"/>
            </a:schemeClr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perspectiveFront"/>
            <a:lightRig rig="threePt" dir="t"/>
          </a:scene3d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Part 1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B8E06458-3C92-EAC2-FBEA-ABFC3AE57244}"/>
              </a:ext>
            </a:extLst>
          </p:cNvPr>
          <p:cNvSpPr txBox="1">
            <a:spLocks/>
          </p:cNvSpPr>
          <p:nvPr/>
        </p:nvSpPr>
        <p:spPr>
          <a:xfrm>
            <a:off x="4327316" y="1277912"/>
            <a:ext cx="5292297" cy="381532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100" b="1" dirty="0">
                <a:ln w="0"/>
                <a:latin typeface="+mn-lt"/>
              </a:rPr>
              <a:t>New sensor design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E0AE2BE-25B6-F2EE-E3EA-63DFA9E9D12F}"/>
              </a:ext>
            </a:extLst>
          </p:cNvPr>
          <p:cNvCxnSpPr/>
          <p:nvPr/>
        </p:nvCxnSpPr>
        <p:spPr>
          <a:xfrm>
            <a:off x="4806028" y="1685621"/>
            <a:ext cx="3989651" cy="0"/>
          </a:xfrm>
          <a:prstGeom prst="line">
            <a:avLst/>
          </a:prstGeom>
          <a:ln w="19050">
            <a:solidFill>
              <a:srgbClr val="0016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lide Number Placeholder 3">
            <a:extLst>
              <a:ext uri="{FF2B5EF4-FFF2-40B4-BE49-F238E27FC236}">
                <a16:creationId xmlns:a16="http://schemas.microsoft.com/office/drawing/2014/main" id="{290C7838-1EB9-540A-BDD2-530732AAEC99}"/>
              </a:ext>
            </a:extLst>
          </p:cNvPr>
          <p:cNvSpPr txBox="1">
            <a:spLocks/>
          </p:cNvSpPr>
          <p:nvPr/>
        </p:nvSpPr>
        <p:spPr>
          <a:xfrm>
            <a:off x="8629647" y="5531718"/>
            <a:ext cx="316012" cy="27384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>
            <a:defPPr>
              <a:defRPr lang="en-US"/>
            </a:defPPr>
            <a:lvl1pPr marL="0" lvl="0" algn="ctr" defTabSz="457200" rtl="0" eaLnBrk="1" latinLnBrk="0" hangingPunct="1">
              <a:buNone/>
              <a:defRPr sz="1200" b="1" kern="1200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defRPr>
            </a:lvl1pPr>
            <a:lvl2pPr marL="457200" lvl="1" algn="ctr" defTabSz="457200" rtl="0" eaLnBrk="1" latinLnBrk="0" hangingPunct="1">
              <a:buNone/>
              <a:defRPr sz="1200" b="1" kern="1200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defRPr>
            </a:lvl2pPr>
            <a:lvl3pPr marL="914400" lvl="2" algn="ctr" defTabSz="457200" rtl="0" eaLnBrk="1" latinLnBrk="0" hangingPunct="1">
              <a:buNone/>
              <a:defRPr sz="1200" b="1" kern="1200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defRPr>
            </a:lvl3pPr>
            <a:lvl4pPr marL="1371600" lvl="3" algn="ctr" defTabSz="457200" rtl="0" eaLnBrk="1" latinLnBrk="0" hangingPunct="1">
              <a:buNone/>
              <a:defRPr sz="1200" b="1" kern="1200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defRPr>
            </a:lvl4pPr>
            <a:lvl5pPr marL="1828800" lvl="4" algn="ctr" defTabSz="457200" rtl="0" eaLnBrk="1" latinLnBrk="0" hangingPunct="1">
              <a:buNone/>
              <a:defRPr sz="1200" b="1" kern="1200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defRPr>
            </a:lvl5pPr>
            <a:lvl6pPr marL="2286000" lvl="5" algn="ctr" defTabSz="457200" rtl="0" eaLnBrk="1" latinLnBrk="0" hangingPunct="1">
              <a:buNone/>
              <a:defRPr sz="1200" b="1" kern="1200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defRPr>
            </a:lvl6pPr>
            <a:lvl7pPr marL="2743200" lvl="6" algn="ctr" defTabSz="457200" rtl="0" eaLnBrk="1" latinLnBrk="0" hangingPunct="1">
              <a:buNone/>
              <a:defRPr sz="1200" b="1" kern="1200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defRPr>
            </a:lvl7pPr>
            <a:lvl8pPr marL="3200400" lvl="7" algn="ctr" defTabSz="457200" rtl="0" eaLnBrk="1" latinLnBrk="0" hangingPunct="1">
              <a:buNone/>
              <a:defRPr sz="1200" b="1" kern="1200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defRPr>
            </a:lvl8pPr>
            <a:lvl9pPr marL="3657600" lvl="8" algn="ctr" defTabSz="457200" rtl="0" eaLnBrk="1" latinLnBrk="0" hangingPunct="1">
              <a:buNone/>
              <a:defRPr sz="1200" b="1" kern="1200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defRPr>
            </a:lvl9pPr>
          </a:lstStyle>
          <a:p>
            <a:fld id="{FB6F04BB-C3C8-46F8-824F-F698D37AE540}" type="slidenum">
              <a:rPr lang="en-GB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pPr/>
              <a:t>15</a:t>
            </a:fld>
            <a:endParaRPr lang="en-GB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C2CD8D7A-D5F3-1DFF-0312-6F88934E4894}"/>
              </a:ext>
            </a:extLst>
          </p:cNvPr>
          <p:cNvSpPr txBox="1">
            <a:spLocks/>
          </p:cNvSpPr>
          <p:nvPr/>
        </p:nvSpPr>
        <p:spPr>
          <a:xfrm>
            <a:off x="5666082" y="2294970"/>
            <a:ext cx="3183991" cy="571190"/>
          </a:xfrm>
          <a:prstGeom prst="rect">
            <a:avLst/>
          </a:prstGeom>
          <a:solidFill>
            <a:sysClr val="windowText" lastClr="000000"/>
          </a:solidFill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2"/>
                </a:solidFill>
                <a:latin typeface="TH SarabunPSK" panose="020B0500040200020003" pitchFamily="34" charset="-34"/>
                <a:ea typeface="+mj-ea"/>
                <a:cs typeface="TH SarabunPSK" panose="020B0500040200020003" pitchFamily="34" charset="-34"/>
              </a:defRPr>
            </a:lvl1pPr>
          </a:lstStyle>
          <a:p>
            <a:pPr defTabSz="685783">
              <a:defRPr/>
            </a:pPr>
            <a:r>
              <a:rPr lang="en-US" sz="1500" b="0" dirty="0">
                <a:solidFill>
                  <a:sysClr val="window" lastClr="FFFFFF"/>
                </a:solidFill>
                <a:latin typeface="+mn-lt"/>
              </a:rPr>
              <a:t>CMOS ALPIDE-like sensor designed by TCAD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A429FC1-423C-DFDE-0BA6-B3656DE296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94989" y="3249459"/>
            <a:ext cx="2759899" cy="243561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6ECE2C2-AC54-33BD-B009-F49BF4B01B61}"/>
              </a:ext>
            </a:extLst>
          </p:cNvPr>
          <p:cNvSpPr txBox="1"/>
          <p:nvPr/>
        </p:nvSpPr>
        <p:spPr>
          <a:xfrm rot="19865848">
            <a:off x="3838540" y="4852859"/>
            <a:ext cx="9775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892"/>
            <a:r>
              <a:rPr lang="en-US" b="1" dirty="0">
                <a:solidFill>
                  <a:schemeClr val="bg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Substrate </a:t>
            </a:r>
          </a:p>
          <a:p>
            <a:pPr defTabSz="342892"/>
            <a:endParaRPr lang="en-US" b="1" dirty="0">
              <a:solidFill>
                <a:prstClr val="black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F630A46-1414-DE04-EF33-82808020CF19}"/>
              </a:ext>
            </a:extLst>
          </p:cNvPr>
          <p:cNvSpPr txBox="1"/>
          <p:nvPr/>
        </p:nvSpPr>
        <p:spPr>
          <a:xfrm rot="19992246">
            <a:off x="3594159" y="4141533"/>
            <a:ext cx="13533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892"/>
            <a:r>
              <a:rPr lang="en-US" b="1" dirty="0">
                <a:solidFill>
                  <a:schemeClr val="bg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Epitaxial layer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F86D72E-AB67-FC96-62EF-56D95820AB39}"/>
              </a:ext>
            </a:extLst>
          </p:cNvPr>
          <p:cNvSpPr/>
          <p:nvPr/>
        </p:nvSpPr>
        <p:spPr>
          <a:xfrm>
            <a:off x="221312" y="3504694"/>
            <a:ext cx="2795307" cy="655886"/>
          </a:xfrm>
          <a:prstGeom prst="rect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342892">
              <a:defRPr/>
            </a:pPr>
            <a:r>
              <a:rPr lang="en-US" sz="1500" kern="0" dirty="0">
                <a:solidFill>
                  <a:prstClr val="white"/>
                </a:solidFill>
                <a:cs typeface="TH SarabunPSK" panose="020B0500040200020003" pitchFamily="34" charset="-34"/>
              </a:rPr>
              <a:t>P well </a:t>
            </a:r>
            <a:br>
              <a:rPr lang="en-US" sz="1500" kern="0" dirty="0">
                <a:solidFill>
                  <a:prstClr val="white"/>
                </a:solidFill>
                <a:cs typeface="TH SarabunPSK" panose="020B0500040200020003" pitchFamily="34" charset="-34"/>
              </a:rPr>
            </a:br>
            <a:r>
              <a:rPr lang="en-US" sz="1500" kern="0" dirty="0">
                <a:solidFill>
                  <a:prstClr val="white"/>
                </a:solidFill>
                <a:cs typeface="TH SarabunPSK" panose="020B0500040200020003" pitchFamily="34" charset="-34"/>
              </a:rPr>
              <a:t>(Boron doping as P type 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8720F57-F52B-2842-8A1B-BD0D1227DB25}"/>
              </a:ext>
            </a:extLst>
          </p:cNvPr>
          <p:cNvSpPr txBox="1"/>
          <p:nvPr/>
        </p:nvSpPr>
        <p:spPr>
          <a:xfrm>
            <a:off x="221312" y="4281602"/>
            <a:ext cx="2795307" cy="553998"/>
          </a:xfrm>
          <a:prstGeom prst="rect">
            <a:avLst/>
          </a:prstGeom>
          <a:solidFill>
            <a:srgbClr val="00D500"/>
          </a:solidFill>
          <a:ln w="1905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spAutoFit/>
          </a:bodyPr>
          <a:lstStyle/>
          <a:p>
            <a:pPr algn="ctr" defTabSz="342892">
              <a:defRPr/>
            </a:pPr>
            <a:r>
              <a:rPr lang="en-US" sz="1500" kern="0" dirty="0">
                <a:solidFill>
                  <a:prstClr val="black"/>
                </a:solidFill>
                <a:cs typeface="TH SarabunPSK" panose="020B0500040200020003" pitchFamily="34" charset="-34"/>
              </a:rPr>
              <a:t>N well diode </a:t>
            </a:r>
            <a:br>
              <a:rPr lang="en-US" sz="1500" kern="0" dirty="0">
                <a:solidFill>
                  <a:prstClr val="black"/>
                </a:solidFill>
                <a:cs typeface="TH SarabunPSK" panose="020B0500040200020003" pitchFamily="34" charset="-34"/>
              </a:rPr>
            </a:br>
            <a:r>
              <a:rPr lang="en-US" sz="1500" kern="0" dirty="0">
                <a:solidFill>
                  <a:prstClr val="black"/>
                </a:solidFill>
                <a:cs typeface="TH SarabunPSK" panose="020B0500040200020003" pitchFamily="34" charset="-34"/>
              </a:rPr>
              <a:t>(Arsenic doping as N type 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76FCA87-F0B7-27FC-E3AB-AF40FB8493B6}"/>
              </a:ext>
            </a:extLst>
          </p:cNvPr>
          <p:cNvSpPr txBox="1"/>
          <p:nvPr/>
        </p:nvSpPr>
        <p:spPr>
          <a:xfrm>
            <a:off x="221312" y="5009749"/>
            <a:ext cx="2795307" cy="553998"/>
          </a:xfrm>
          <a:prstGeom prst="rect">
            <a:avLst/>
          </a:prstGeom>
          <a:solidFill>
            <a:srgbClr val="F0D1B5">
              <a:lumMod val="75000"/>
            </a:srgbClr>
          </a:solidFill>
          <a:ln w="6350" cap="flat" cmpd="sng" algn="ctr">
            <a:solidFill>
              <a:srgbClr val="C3DCF0"/>
            </a:solidFill>
            <a:prstDash val="solid"/>
            <a:miter lim="800000"/>
          </a:ln>
          <a:effectLst/>
        </p:spPr>
        <p:txBody>
          <a:bodyPr wrap="square" rtlCol="0" anchor="ctr">
            <a:spAutoFit/>
          </a:bodyPr>
          <a:lstStyle/>
          <a:p>
            <a:pPr algn="ctr" defTabSz="342892">
              <a:defRPr/>
            </a:pPr>
            <a:r>
              <a:rPr lang="en-US" sz="1500" kern="0" dirty="0">
                <a:solidFill>
                  <a:prstClr val="black"/>
                </a:solidFill>
                <a:cs typeface="TH SarabunPSK" panose="020B0500040200020003" pitchFamily="34" charset="-34"/>
              </a:rPr>
              <a:t>Metal surface</a:t>
            </a:r>
            <a:br>
              <a:rPr lang="en-US" sz="1500" kern="0" dirty="0">
                <a:solidFill>
                  <a:prstClr val="black"/>
                </a:solidFill>
                <a:cs typeface="TH SarabunPSK" panose="020B0500040200020003" pitchFamily="34" charset="-34"/>
              </a:rPr>
            </a:br>
            <a:r>
              <a:rPr lang="en-US" sz="1500" kern="0" dirty="0">
                <a:solidFill>
                  <a:prstClr val="black"/>
                </a:solidFill>
                <a:cs typeface="TH SarabunPSK" panose="020B0500040200020003" pitchFamily="34" charset="-34"/>
              </a:rPr>
              <a:t>(Contact) 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35E8133E-FABA-2829-0BBF-8DE2D1E807DF}"/>
              </a:ext>
            </a:extLst>
          </p:cNvPr>
          <p:cNvCxnSpPr>
            <a:cxnSpLocks/>
          </p:cNvCxnSpPr>
          <p:nvPr/>
        </p:nvCxnSpPr>
        <p:spPr>
          <a:xfrm flipH="1">
            <a:off x="4806028" y="3642658"/>
            <a:ext cx="991337" cy="208649"/>
          </a:xfrm>
          <a:prstGeom prst="straightConnector1">
            <a:avLst/>
          </a:prstGeom>
          <a:noFill/>
          <a:ln w="22225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ABB74994-305B-D4DA-12AF-DD1FEDCEA98F}"/>
              </a:ext>
            </a:extLst>
          </p:cNvPr>
          <p:cNvSpPr txBox="1"/>
          <p:nvPr/>
        </p:nvSpPr>
        <p:spPr>
          <a:xfrm>
            <a:off x="5761672" y="3276969"/>
            <a:ext cx="3161021" cy="553998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rtlCol="0">
            <a:spAutoFit/>
          </a:bodyPr>
          <a:lstStyle/>
          <a:p>
            <a:pPr defTabSz="342892">
              <a:defRPr/>
            </a:pPr>
            <a:r>
              <a:rPr lang="en-US" sz="1500" kern="0" dirty="0">
                <a:solidFill>
                  <a:prstClr val="black"/>
                </a:solidFill>
                <a:cs typeface="TH SarabunPSK" panose="020B0500040200020003" pitchFamily="34" charset="-34"/>
              </a:rPr>
              <a:t>Depletion region is the area where moving charges are forbidden.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77347B6F-96EB-96E0-458A-B4C1691F08D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014" r="8766"/>
          <a:stretch/>
        </p:blipFill>
        <p:spPr>
          <a:xfrm>
            <a:off x="356721" y="1747632"/>
            <a:ext cx="2354951" cy="1656176"/>
          </a:xfrm>
          <a:prstGeom prst="rect">
            <a:avLst/>
          </a:prstGeom>
        </p:spPr>
      </p:pic>
      <p:sp>
        <p:nvSpPr>
          <p:cNvPr id="22" name="Oval 21">
            <a:extLst>
              <a:ext uri="{FF2B5EF4-FFF2-40B4-BE49-F238E27FC236}">
                <a16:creationId xmlns:a16="http://schemas.microsoft.com/office/drawing/2014/main" id="{7B55C389-F863-3845-7FB9-625D86AF6C4A}"/>
              </a:ext>
            </a:extLst>
          </p:cNvPr>
          <p:cNvSpPr/>
          <p:nvPr/>
        </p:nvSpPr>
        <p:spPr>
          <a:xfrm>
            <a:off x="2059893" y="2219455"/>
            <a:ext cx="275494" cy="268764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342892">
              <a:defRPr/>
            </a:pPr>
            <a:endParaRPr lang="en-US" sz="2100" kern="0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CCFCFB17-FE90-4564-4BC0-EC06BDDBF907}"/>
              </a:ext>
            </a:extLst>
          </p:cNvPr>
          <p:cNvCxnSpPr>
            <a:cxnSpLocks/>
          </p:cNvCxnSpPr>
          <p:nvPr/>
        </p:nvCxnSpPr>
        <p:spPr>
          <a:xfrm>
            <a:off x="2316460" y="2425510"/>
            <a:ext cx="561753" cy="224825"/>
          </a:xfrm>
          <a:prstGeom prst="line">
            <a:avLst/>
          </a:prstGeom>
          <a:noFill/>
          <a:ln w="31750" cap="flat" cmpd="sng" algn="ctr">
            <a:solidFill>
              <a:srgbClr val="FF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24" name="Down Arrow 35">
            <a:extLst>
              <a:ext uri="{FF2B5EF4-FFF2-40B4-BE49-F238E27FC236}">
                <a16:creationId xmlns:a16="http://schemas.microsoft.com/office/drawing/2014/main" id="{93062674-8294-0E90-3233-79B6EDA19118}"/>
              </a:ext>
            </a:extLst>
          </p:cNvPr>
          <p:cNvSpPr/>
          <p:nvPr/>
        </p:nvSpPr>
        <p:spPr>
          <a:xfrm>
            <a:off x="6958849" y="4160582"/>
            <a:ext cx="598457" cy="484748"/>
          </a:xfrm>
          <a:prstGeom prst="downArrow">
            <a:avLst/>
          </a:prstGeom>
          <a:solidFill>
            <a:srgbClr val="C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342892">
              <a:defRPr/>
            </a:pPr>
            <a:endParaRPr lang="en-US" sz="2100" ker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id="{BFEE2D4C-0907-E334-2F09-2D983F7E6794}"/>
              </a:ext>
            </a:extLst>
          </p:cNvPr>
          <p:cNvSpPr txBox="1">
            <a:spLocks/>
          </p:cNvSpPr>
          <p:nvPr/>
        </p:nvSpPr>
        <p:spPr>
          <a:xfrm>
            <a:off x="6072541" y="4785784"/>
            <a:ext cx="2371068" cy="591971"/>
          </a:xfrm>
          <a:prstGeom prst="rect">
            <a:avLst/>
          </a:prstGeom>
          <a:solidFill>
            <a:sysClr val="windowText" lastClr="000000"/>
          </a:solidFill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2"/>
                </a:solidFill>
                <a:latin typeface="TH SarabunPSK" panose="020B0500040200020003" pitchFamily="34" charset="-34"/>
                <a:ea typeface="+mj-ea"/>
                <a:cs typeface="TH SarabunPSK" panose="020B0500040200020003" pitchFamily="34" charset="-34"/>
              </a:defRPr>
            </a:lvl1pPr>
          </a:lstStyle>
          <a:p>
            <a:pPr defTabSz="685783">
              <a:defRPr/>
            </a:pPr>
            <a:r>
              <a:rPr lang="en-US" sz="1500" b="0" dirty="0">
                <a:solidFill>
                  <a:prstClr val="white"/>
                </a:solidFill>
                <a:latin typeface="+mn-lt"/>
              </a:rPr>
              <a:t>Next step -&gt; Fabrication at TMEC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95AFA90-77B6-9659-840F-743BCE557B25}"/>
              </a:ext>
            </a:extLst>
          </p:cNvPr>
          <p:cNvSpPr txBox="1"/>
          <p:nvPr/>
        </p:nvSpPr>
        <p:spPr>
          <a:xfrm>
            <a:off x="6430027" y="3880417"/>
            <a:ext cx="184731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342892">
              <a:defRPr/>
            </a:pPr>
            <a:endParaRPr lang="en-US" sz="2100" kern="0" dirty="0">
              <a:solidFill>
                <a:prstClr val="black"/>
              </a:solidFill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43C9C595-535C-2BDD-2283-87386F7565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84092" y="1942301"/>
            <a:ext cx="2009573" cy="1361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87881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14EFD9-C298-FE42-9029-9E7CCC3AE7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h-TH" sz="2667"/>
              <a:t>การออกแบบจำลอง </a:t>
            </a:r>
            <a:r>
              <a:rPr lang="en-US" sz="2667"/>
              <a:t>CMOS pixel sensor </a:t>
            </a:r>
            <a:br>
              <a:rPr lang="th-TH" sz="2667"/>
            </a:br>
            <a:r>
              <a:rPr lang="th-TH" sz="2667"/>
              <a:t>ขนาด </a:t>
            </a:r>
            <a:r>
              <a:rPr lang="en-US" sz="2667"/>
              <a:t>20x20x30 </a:t>
            </a:r>
            <a:r>
              <a:rPr lang="th-TH" sz="2667"/>
              <a:t>ลูกบาศก์ไมโครเมตร</a:t>
            </a:r>
            <a:endParaRPr lang="en-TH" sz="2667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0B26CC-C1DB-0040-8A10-8D4AD488CD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48997" y="1621969"/>
            <a:ext cx="7401403" cy="700523"/>
          </a:xfrm>
        </p:spPr>
        <p:txBody>
          <a:bodyPr/>
          <a:lstStyle/>
          <a:p>
            <a:r>
              <a:rPr lang="th-TH"/>
              <a:t>การศึกษาการเคลื่อนที่ของ คู่ อิเล็กตรอน</a:t>
            </a:r>
            <a:r>
              <a:rPr lang="en-US"/>
              <a:t>-</a:t>
            </a:r>
            <a:r>
              <a:rPr lang="th-TH"/>
              <a:t>โฮล ใน เซนเซอร์ ด้วย </a:t>
            </a:r>
            <a:r>
              <a:rPr lang="en-US"/>
              <a:t>Garfield++</a:t>
            </a:r>
            <a:endParaRPr lang="en-T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E16958-0848-2D4C-89AF-40681C79F0F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defTabSz="1219170">
              <a:buClr>
                <a:srgbClr val="000000"/>
              </a:buClr>
            </a:pPr>
            <a:fld id="{00000000-1234-1234-1234-123412341234}" type="slidenum">
              <a:rPr lang="en" kern="0">
                <a:solidFill>
                  <a:srgbClr val="FFFFFF"/>
                </a:solidFill>
              </a:rPr>
              <a:pPr defTabSz="1219170">
                <a:buClr>
                  <a:srgbClr val="000000"/>
                </a:buClr>
              </a:pPr>
              <a:t>16</a:t>
            </a:fld>
            <a:endParaRPr lang="en" kern="0">
              <a:solidFill>
                <a:srgbClr val="FFFFFF"/>
              </a:solidFill>
            </a:endParaRPr>
          </a:p>
        </p:txBody>
      </p:sp>
      <p:grpSp>
        <p:nvGrpSpPr>
          <p:cNvPr id="5" name="Google Shape;925;p49">
            <a:extLst>
              <a:ext uri="{FF2B5EF4-FFF2-40B4-BE49-F238E27FC236}">
                <a16:creationId xmlns:a16="http://schemas.microsoft.com/office/drawing/2014/main" id="{4A1CDB75-7991-CF4A-944D-A369DA7F50E7}"/>
              </a:ext>
            </a:extLst>
          </p:cNvPr>
          <p:cNvGrpSpPr/>
          <p:nvPr/>
        </p:nvGrpSpPr>
        <p:grpSpPr>
          <a:xfrm>
            <a:off x="8105651" y="849779"/>
            <a:ext cx="448712" cy="425308"/>
            <a:chOff x="5300400" y="3670175"/>
            <a:chExt cx="421300" cy="399325"/>
          </a:xfrm>
        </p:grpSpPr>
        <p:sp>
          <p:nvSpPr>
            <p:cNvPr id="6" name="Google Shape;926;p49">
              <a:extLst>
                <a:ext uri="{FF2B5EF4-FFF2-40B4-BE49-F238E27FC236}">
                  <a16:creationId xmlns:a16="http://schemas.microsoft.com/office/drawing/2014/main" id="{3BF4F7E4-197C-6C4E-8611-69B747E80A3E}"/>
                </a:ext>
              </a:extLst>
            </p:cNvPr>
            <p:cNvSpPr/>
            <p:nvPr/>
          </p:nvSpPr>
          <p:spPr>
            <a:xfrm>
              <a:off x="5300400" y="3708025"/>
              <a:ext cx="421300" cy="267450"/>
            </a:xfrm>
            <a:custGeom>
              <a:avLst/>
              <a:gdLst/>
              <a:ahLst/>
              <a:cxnLst/>
              <a:rect l="l" t="t" r="r" b="b"/>
              <a:pathLst>
                <a:path w="16852" h="10698" extrusionOk="0">
                  <a:moveTo>
                    <a:pt x="16364" y="489"/>
                  </a:moveTo>
                  <a:lnTo>
                    <a:pt x="16364" y="10209"/>
                  </a:lnTo>
                  <a:lnTo>
                    <a:pt x="489" y="10209"/>
                  </a:lnTo>
                  <a:lnTo>
                    <a:pt x="489" y="489"/>
                  </a:lnTo>
                  <a:close/>
                  <a:moveTo>
                    <a:pt x="391" y="0"/>
                  </a:moveTo>
                  <a:lnTo>
                    <a:pt x="293" y="25"/>
                  </a:lnTo>
                  <a:lnTo>
                    <a:pt x="196" y="74"/>
                  </a:lnTo>
                  <a:lnTo>
                    <a:pt x="122" y="147"/>
                  </a:lnTo>
                  <a:lnTo>
                    <a:pt x="73" y="220"/>
                  </a:lnTo>
                  <a:lnTo>
                    <a:pt x="25" y="293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10209"/>
                  </a:lnTo>
                  <a:lnTo>
                    <a:pt x="0" y="10307"/>
                  </a:lnTo>
                  <a:lnTo>
                    <a:pt x="25" y="10405"/>
                  </a:lnTo>
                  <a:lnTo>
                    <a:pt x="73" y="10478"/>
                  </a:lnTo>
                  <a:lnTo>
                    <a:pt x="122" y="10551"/>
                  </a:lnTo>
                  <a:lnTo>
                    <a:pt x="196" y="10600"/>
                  </a:lnTo>
                  <a:lnTo>
                    <a:pt x="293" y="10649"/>
                  </a:lnTo>
                  <a:lnTo>
                    <a:pt x="391" y="10673"/>
                  </a:lnTo>
                  <a:lnTo>
                    <a:pt x="489" y="10698"/>
                  </a:lnTo>
                  <a:lnTo>
                    <a:pt x="16364" y="10698"/>
                  </a:lnTo>
                  <a:lnTo>
                    <a:pt x="16461" y="10673"/>
                  </a:lnTo>
                  <a:lnTo>
                    <a:pt x="16559" y="10649"/>
                  </a:lnTo>
                  <a:lnTo>
                    <a:pt x="16657" y="10600"/>
                  </a:lnTo>
                  <a:lnTo>
                    <a:pt x="16730" y="10551"/>
                  </a:lnTo>
                  <a:lnTo>
                    <a:pt x="16779" y="10478"/>
                  </a:lnTo>
                  <a:lnTo>
                    <a:pt x="16828" y="10405"/>
                  </a:lnTo>
                  <a:lnTo>
                    <a:pt x="16852" y="10307"/>
                  </a:lnTo>
                  <a:lnTo>
                    <a:pt x="16852" y="10209"/>
                  </a:lnTo>
                  <a:lnTo>
                    <a:pt x="16852" y="489"/>
                  </a:lnTo>
                  <a:lnTo>
                    <a:pt x="16852" y="391"/>
                  </a:lnTo>
                  <a:lnTo>
                    <a:pt x="16828" y="293"/>
                  </a:lnTo>
                  <a:lnTo>
                    <a:pt x="16779" y="220"/>
                  </a:lnTo>
                  <a:lnTo>
                    <a:pt x="16730" y="147"/>
                  </a:lnTo>
                  <a:lnTo>
                    <a:pt x="16657" y="74"/>
                  </a:lnTo>
                  <a:lnTo>
                    <a:pt x="16559" y="25"/>
                  </a:lnTo>
                  <a:lnTo>
                    <a:pt x="1646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" name="Google Shape;927;p49">
              <a:extLst>
                <a:ext uri="{FF2B5EF4-FFF2-40B4-BE49-F238E27FC236}">
                  <a16:creationId xmlns:a16="http://schemas.microsoft.com/office/drawing/2014/main" id="{6A034D64-074A-2D44-B255-29B7B1706DAD}"/>
                </a:ext>
              </a:extLst>
            </p:cNvPr>
            <p:cNvSpPr/>
            <p:nvPr/>
          </p:nvSpPr>
          <p:spPr>
            <a:xfrm>
              <a:off x="5498825" y="3670175"/>
              <a:ext cx="24450" cy="25650"/>
            </a:xfrm>
            <a:custGeom>
              <a:avLst/>
              <a:gdLst/>
              <a:ahLst/>
              <a:cxnLst/>
              <a:rect l="l" t="t" r="r" b="b"/>
              <a:pathLst>
                <a:path w="978" h="1026" extrusionOk="0">
                  <a:moveTo>
                    <a:pt x="489" y="0"/>
                  </a:moveTo>
                  <a:lnTo>
                    <a:pt x="391" y="25"/>
                  </a:lnTo>
                  <a:lnTo>
                    <a:pt x="294" y="49"/>
                  </a:lnTo>
                  <a:lnTo>
                    <a:pt x="220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318"/>
                  </a:lnTo>
                  <a:lnTo>
                    <a:pt x="1" y="391"/>
                  </a:lnTo>
                  <a:lnTo>
                    <a:pt x="1" y="489"/>
                  </a:lnTo>
                  <a:lnTo>
                    <a:pt x="1" y="1026"/>
                  </a:lnTo>
                  <a:lnTo>
                    <a:pt x="978" y="1026"/>
                  </a:lnTo>
                  <a:lnTo>
                    <a:pt x="978" y="489"/>
                  </a:lnTo>
                  <a:lnTo>
                    <a:pt x="978" y="391"/>
                  </a:lnTo>
                  <a:lnTo>
                    <a:pt x="929" y="318"/>
                  </a:lnTo>
                  <a:lnTo>
                    <a:pt x="904" y="220"/>
                  </a:lnTo>
                  <a:lnTo>
                    <a:pt x="831" y="147"/>
                  </a:lnTo>
                  <a:lnTo>
                    <a:pt x="758" y="98"/>
                  </a:lnTo>
                  <a:lnTo>
                    <a:pt x="684" y="49"/>
                  </a:lnTo>
                  <a:lnTo>
                    <a:pt x="587" y="25"/>
                  </a:lnTo>
                  <a:lnTo>
                    <a:pt x="48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8" name="Google Shape;928;p49">
              <a:extLst>
                <a:ext uri="{FF2B5EF4-FFF2-40B4-BE49-F238E27FC236}">
                  <a16:creationId xmlns:a16="http://schemas.microsoft.com/office/drawing/2014/main" id="{E61E364F-2D77-0648-AB89-D42DB49AE615}"/>
                </a:ext>
              </a:extLst>
            </p:cNvPr>
            <p:cNvSpPr/>
            <p:nvPr/>
          </p:nvSpPr>
          <p:spPr>
            <a:xfrm>
              <a:off x="5366325" y="3987675"/>
              <a:ext cx="61100" cy="81825"/>
            </a:xfrm>
            <a:custGeom>
              <a:avLst/>
              <a:gdLst/>
              <a:ahLst/>
              <a:cxnLst/>
              <a:rect l="l" t="t" r="r" b="b"/>
              <a:pathLst>
                <a:path w="2444" h="3273" extrusionOk="0">
                  <a:moveTo>
                    <a:pt x="1344" y="0"/>
                  </a:moveTo>
                  <a:lnTo>
                    <a:pt x="50" y="2565"/>
                  </a:lnTo>
                  <a:lnTo>
                    <a:pt x="25" y="2638"/>
                  </a:lnTo>
                  <a:lnTo>
                    <a:pt x="1" y="2736"/>
                  </a:lnTo>
                  <a:lnTo>
                    <a:pt x="1" y="2833"/>
                  </a:lnTo>
                  <a:lnTo>
                    <a:pt x="25" y="2931"/>
                  </a:lnTo>
                  <a:lnTo>
                    <a:pt x="74" y="3004"/>
                  </a:lnTo>
                  <a:lnTo>
                    <a:pt x="123" y="3102"/>
                  </a:lnTo>
                  <a:lnTo>
                    <a:pt x="196" y="3151"/>
                  </a:lnTo>
                  <a:lnTo>
                    <a:pt x="269" y="3224"/>
                  </a:lnTo>
                  <a:lnTo>
                    <a:pt x="392" y="3248"/>
                  </a:lnTo>
                  <a:lnTo>
                    <a:pt x="489" y="3273"/>
                  </a:lnTo>
                  <a:lnTo>
                    <a:pt x="636" y="3248"/>
                  </a:lnTo>
                  <a:lnTo>
                    <a:pt x="758" y="3200"/>
                  </a:lnTo>
                  <a:lnTo>
                    <a:pt x="856" y="3102"/>
                  </a:lnTo>
                  <a:lnTo>
                    <a:pt x="929" y="3004"/>
                  </a:lnTo>
                  <a:lnTo>
                    <a:pt x="244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9" name="Google Shape;929;p49">
              <a:extLst>
                <a:ext uri="{FF2B5EF4-FFF2-40B4-BE49-F238E27FC236}">
                  <a16:creationId xmlns:a16="http://schemas.microsoft.com/office/drawing/2014/main" id="{E23455F4-0671-3E45-86A5-DBCF7B56BE8E}"/>
                </a:ext>
              </a:extLst>
            </p:cNvPr>
            <p:cNvSpPr/>
            <p:nvPr/>
          </p:nvSpPr>
          <p:spPr>
            <a:xfrm>
              <a:off x="5594700" y="3987675"/>
              <a:ext cx="61075" cy="81825"/>
            </a:xfrm>
            <a:custGeom>
              <a:avLst/>
              <a:gdLst/>
              <a:ahLst/>
              <a:cxnLst/>
              <a:rect l="l" t="t" r="r" b="b"/>
              <a:pathLst>
                <a:path w="2443" h="3273" extrusionOk="0">
                  <a:moveTo>
                    <a:pt x="0" y="0"/>
                  </a:moveTo>
                  <a:lnTo>
                    <a:pt x="1514" y="3004"/>
                  </a:lnTo>
                  <a:lnTo>
                    <a:pt x="1588" y="3102"/>
                  </a:lnTo>
                  <a:lnTo>
                    <a:pt x="1685" y="3200"/>
                  </a:lnTo>
                  <a:lnTo>
                    <a:pt x="1807" y="3248"/>
                  </a:lnTo>
                  <a:lnTo>
                    <a:pt x="1954" y="3273"/>
                  </a:lnTo>
                  <a:lnTo>
                    <a:pt x="2052" y="3248"/>
                  </a:lnTo>
                  <a:lnTo>
                    <a:pt x="2174" y="3224"/>
                  </a:lnTo>
                  <a:lnTo>
                    <a:pt x="2247" y="3151"/>
                  </a:lnTo>
                  <a:lnTo>
                    <a:pt x="2320" y="3102"/>
                  </a:lnTo>
                  <a:lnTo>
                    <a:pt x="2369" y="3004"/>
                  </a:lnTo>
                  <a:lnTo>
                    <a:pt x="2418" y="2931"/>
                  </a:lnTo>
                  <a:lnTo>
                    <a:pt x="2442" y="2833"/>
                  </a:lnTo>
                  <a:lnTo>
                    <a:pt x="2442" y="2736"/>
                  </a:lnTo>
                  <a:lnTo>
                    <a:pt x="2418" y="2638"/>
                  </a:lnTo>
                  <a:lnTo>
                    <a:pt x="2393" y="2565"/>
                  </a:lnTo>
                  <a:lnTo>
                    <a:pt x="109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10" name="Google Shape;930;p49">
              <a:extLst>
                <a:ext uri="{FF2B5EF4-FFF2-40B4-BE49-F238E27FC236}">
                  <a16:creationId xmlns:a16="http://schemas.microsoft.com/office/drawing/2014/main" id="{A775D62D-CC1A-FA4D-9506-3055A75E7480}"/>
                </a:ext>
              </a:extLst>
            </p:cNvPr>
            <p:cNvSpPr/>
            <p:nvPr/>
          </p:nvSpPr>
          <p:spPr>
            <a:xfrm>
              <a:off x="5324825" y="3732450"/>
              <a:ext cx="372475" cy="218600"/>
            </a:xfrm>
            <a:custGeom>
              <a:avLst/>
              <a:gdLst/>
              <a:ahLst/>
              <a:cxnLst/>
              <a:rect l="l" t="t" r="r" b="b"/>
              <a:pathLst>
                <a:path w="14899" h="8744" extrusionOk="0">
                  <a:moveTo>
                    <a:pt x="12578" y="1319"/>
                  </a:moveTo>
                  <a:lnTo>
                    <a:pt x="12676" y="1344"/>
                  </a:lnTo>
                  <a:lnTo>
                    <a:pt x="12749" y="1392"/>
                  </a:lnTo>
                  <a:lnTo>
                    <a:pt x="12822" y="1441"/>
                  </a:lnTo>
                  <a:lnTo>
                    <a:pt x="12895" y="1515"/>
                  </a:lnTo>
                  <a:lnTo>
                    <a:pt x="12920" y="1612"/>
                  </a:lnTo>
                  <a:lnTo>
                    <a:pt x="12969" y="1710"/>
                  </a:lnTo>
                  <a:lnTo>
                    <a:pt x="12969" y="1808"/>
                  </a:lnTo>
                  <a:lnTo>
                    <a:pt x="12969" y="4079"/>
                  </a:lnTo>
                  <a:lnTo>
                    <a:pt x="12969" y="4177"/>
                  </a:lnTo>
                  <a:lnTo>
                    <a:pt x="12920" y="4274"/>
                  </a:lnTo>
                  <a:lnTo>
                    <a:pt x="12895" y="4348"/>
                  </a:lnTo>
                  <a:lnTo>
                    <a:pt x="12822" y="4421"/>
                  </a:lnTo>
                  <a:lnTo>
                    <a:pt x="12749" y="4470"/>
                  </a:lnTo>
                  <a:lnTo>
                    <a:pt x="12676" y="4519"/>
                  </a:lnTo>
                  <a:lnTo>
                    <a:pt x="12578" y="4543"/>
                  </a:lnTo>
                  <a:lnTo>
                    <a:pt x="12480" y="4567"/>
                  </a:lnTo>
                  <a:lnTo>
                    <a:pt x="12383" y="4543"/>
                  </a:lnTo>
                  <a:lnTo>
                    <a:pt x="12285" y="4519"/>
                  </a:lnTo>
                  <a:lnTo>
                    <a:pt x="12212" y="4470"/>
                  </a:lnTo>
                  <a:lnTo>
                    <a:pt x="12138" y="4421"/>
                  </a:lnTo>
                  <a:lnTo>
                    <a:pt x="12065" y="4348"/>
                  </a:lnTo>
                  <a:lnTo>
                    <a:pt x="12041" y="4274"/>
                  </a:lnTo>
                  <a:lnTo>
                    <a:pt x="11992" y="4177"/>
                  </a:lnTo>
                  <a:lnTo>
                    <a:pt x="11992" y="4079"/>
                  </a:lnTo>
                  <a:lnTo>
                    <a:pt x="11992" y="3004"/>
                  </a:lnTo>
                  <a:lnTo>
                    <a:pt x="7986" y="7010"/>
                  </a:lnTo>
                  <a:lnTo>
                    <a:pt x="7913" y="7059"/>
                  </a:lnTo>
                  <a:lnTo>
                    <a:pt x="7815" y="7107"/>
                  </a:lnTo>
                  <a:lnTo>
                    <a:pt x="7742" y="7132"/>
                  </a:lnTo>
                  <a:lnTo>
                    <a:pt x="7644" y="7156"/>
                  </a:lnTo>
                  <a:lnTo>
                    <a:pt x="7547" y="7132"/>
                  </a:lnTo>
                  <a:lnTo>
                    <a:pt x="7449" y="7107"/>
                  </a:lnTo>
                  <a:lnTo>
                    <a:pt x="7376" y="7059"/>
                  </a:lnTo>
                  <a:lnTo>
                    <a:pt x="7303" y="7010"/>
                  </a:lnTo>
                  <a:lnTo>
                    <a:pt x="5349" y="5056"/>
                  </a:lnTo>
                  <a:lnTo>
                    <a:pt x="2760" y="7620"/>
                  </a:lnTo>
                  <a:lnTo>
                    <a:pt x="2687" y="7694"/>
                  </a:lnTo>
                  <a:lnTo>
                    <a:pt x="2613" y="7742"/>
                  </a:lnTo>
                  <a:lnTo>
                    <a:pt x="2516" y="7767"/>
                  </a:lnTo>
                  <a:lnTo>
                    <a:pt x="2320" y="7767"/>
                  </a:lnTo>
                  <a:lnTo>
                    <a:pt x="2247" y="7742"/>
                  </a:lnTo>
                  <a:lnTo>
                    <a:pt x="2149" y="7694"/>
                  </a:lnTo>
                  <a:lnTo>
                    <a:pt x="2076" y="7620"/>
                  </a:lnTo>
                  <a:lnTo>
                    <a:pt x="2003" y="7547"/>
                  </a:lnTo>
                  <a:lnTo>
                    <a:pt x="1978" y="7474"/>
                  </a:lnTo>
                  <a:lnTo>
                    <a:pt x="1929" y="7376"/>
                  </a:lnTo>
                  <a:lnTo>
                    <a:pt x="1929" y="7278"/>
                  </a:lnTo>
                  <a:lnTo>
                    <a:pt x="1929" y="7205"/>
                  </a:lnTo>
                  <a:lnTo>
                    <a:pt x="1978" y="7107"/>
                  </a:lnTo>
                  <a:lnTo>
                    <a:pt x="2003" y="7010"/>
                  </a:lnTo>
                  <a:lnTo>
                    <a:pt x="2076" y="6936"/>
                  </a:lnTo>
                  <a:lnTo>
                    <a:pt x="5007" y="4006"/>
                  </a:lnTo>
                  <a:lnTo>
                    <a:pt x="5080" y="3957"/>
                  </a:lnTo>
                  <a:lnTo>
                    <a:pt x="5153" y="3908"/>
                  </a:lnTo>
                  <a:lnTo>
                    <a:pt x="5251" y="3884"/>
                  </a:lnTo>
                  <a:lnTo>
                    <a:pt x="5446" y="3884"/>
                  </a:lnTo>
                  <a:lnTo>
                    <a:pt x="5520" y="3908"/>
                  </a:lnTo>
                  <a:lnTo>
                    <a:pt x="5617" y="3957"/>
                  </a:lnTo>
                  <a:lnTo>
                    <a:pt x="5691" y="4006"/>
                  </a:lnTo>
                  <a:lnTo>
                    <a:pt x="7644" y="5960"/>
                  </a:lnTo>
                  <a:lnTo>
                    <a:pt x="11332" y="2296"/>
                  </a:lnTo>
                  <a:lnTo>
                    <a:pt x="10209" y="2296"/>
                  </a:lnTo>
                  <a:lnTo>
                    <a:pt x="10111" y="2272"/>
                  </a:lnTo>
                  <a:lnTo>
                    <a:pt x="10013" y="2247"/>
                  </a:lnTo>
                  <a:lnTo>
                    <a:pt x="9916" y="2198"/>
                  </a:lnTo>
                  <a:lnTo>
                    <a:pt x="9843" y="2150"/>
                  </a:lnTo>
                  <a:lnTo>
                    <a:pt x="9794" y="2076"/>
                  </a:lnTo>
                  <a:lnTo>
                    <a:pt x="9745" y="1979"/>
                  </a:lnTo>
                  <a:lnTo>
                    <a:pt x="9720" y="1905"/>
                  </a:lnTo>
                  <a:lnTo>
                    <a:pt x="9720" y="1808"/>
                  </a:lnTo>
                  <a:lnTo>
                    <a:pt x="9720" y="1710"/>
                  </a:lnTo>
                  <a:lnTo>
                    <a:pt x="9745" y="1612"/>
                  </a:lnTo>
                  <a:lnTo>
                    <a:pt x="9794" y="1515"/>
                  </a:lnTo>
                  <a:lnTo>
                    <a:pt x="9843" y="1441"/>
                  </a:lnTo>
                  <a:lnTo>
                    <a:pt x="9916" y="1392"/>
                  </a:lnTo>
                  <a:lnTo>
                    <a:pt x="10013" y="1344"/>
                  </a:lnTo>
                  <a:lnTo>
                    <a:pt x="10111" y="1319"/>
                  </a:lnTo>
                  <a:close/>
                  <a:moveTo>
                    <a:pt x="0" y="0"/>
                  </a:moveTo>
                  <a:lnTo>
                    <a:pt x="0" y="8744"/>
                  </a:lnTo>
                  <a:lnTo>
                    <a:pt x="14898" y="8744"/>
                  </a:lnTo>
                  <a:lnTo>
                    <a:pt x="1489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38439509-650B-CD45-9050-077042D74B02}"/>
              </a:ext>
            </a:extLst>
          </p:cNvPr>
          <p:cNvGrpSpPr>
            <a:grpSpLocks noChangeAspect="1"/>
          </p:cNvGrpSpPr>
          <p:nvPr/>
        </p:nvGrpSpPr>
        <p:grpSpPr>
          <a:xfrm>
            <a:off x="1642783" y="2751899"/>
            <a:ext cx="4205783" cy="3258967"/>
            <a:chOff x="0" y="0"/>
            <a:chExt cx="6349892" cy="4920507"/>
          </a:xfrm>
        </p:grpSpPr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C08DAFE7-A503-6140-AFAA-E35250521BD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126459"/>
              <a:ext cx="3154680" cy="2243455"/>
            </a:xfrm>
            <a:prstGeom prst="rect">
              <a:avLst/>
            </a:prstGeom>
          </p:spPr>
        </p:pic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0D78112F-FA3D-3043-8BC7-1077F7A4945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317132" y="0"/>
              <a:ext cx="3032760" cy="2415540"/>
            </a:xfrm>
            <a:prstGeom prst="rect">
              <a:avLst/>
            </a:prstGeom>
          </p:spPr>
        </p:pic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70B98B2E-4B52-7A44-8013-81294BA581A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151762" y="2412459"/>
              <a:ext cx="2667000" cy="2492375"/>
            </a:xfrm>
            <a:prstGeom prst="rect">
              <a:avLst/>
            </a:prstGeom>
          </p:spPr>
        </p:pic>
        <p:pic>
          <p:nvPicPr>
            <p:cNvPr id="47" name="Picture 46">
              <a:extLst>
                <a:ext uri="{FF2B5EF4-FFF2-40B4-BE49-F238E27FC236}">
                  <a16:creationId xmlns:a16="http://schemas.microsoft.com/office/drawing/2014/main" id="{B5DC7132-BD9B-A54B-B136-EB6D2889E10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8366" y="2402732"/>
              <a:ext cx="2634615" cy="2517775"/>
            </a:xfrm>
            <a:prstGeom prst="rect">
              <a:avLst/>
            </a:prstGeom>
          </p:spPr>
        </p:pic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AB3AF129-9785-4E9C-B6A0-2B2049010C66}"/>
              </a:ext>
            </a:extLst>
          </p:cNvPr>
          <p:cNvSpPr txBox="1"/>
          <p:nvPr/>
        </p:nvSpPr>
        <p:spPr>
          <a:xfrm>
            <a:off x="6240560" y="3080511"/>
            <a:ext cx="2076427" cy="29655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th-TH" sz="1867" kern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  <a:sym typeface="Arial"/>
              </a:rPr>
              <a:t>ศึกษาการเคลื่อนที่ของคู่ อิเล็กตรอน</a:t>
            </a:r>
            <a:r>
              <a:rPr lang="en-US" sz="1867" kern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  <a:sym typeface="Arial"/>
              </a:rPr>
              <a:t>-</a:t>
            </a:r>
            <a:r>
              <a:rPr lang="th-TH" sz="1867" kern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  <a:sym typeface="Arial"/>
              </a:rPr>
              <a:t>โฮล โดยเส้นสีส้มแสดงการเคลื่อนที่ของอิเล็กตรอน เข้าสู่บริเวณ</a:t>
            </a:r>
            <a:r>
              <a:rPr lang="en-US" sz="1867" kern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  <a:sym typeface="Arial"/>
              </a:rPr>
              <a:t> Depletetion region </a:t>
            </a:r>
            <a:r>
              <a:rPr lang="th-TH" sz="1867" kern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  <a:sym typeface="Arial"/>
              </a:rPr>
              <a:t>ด้านบนของ </a:t>
            </a:r>
            <a:r>
              <a:rPr lang="en-US" sz="1867" kern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  <a:sym typeface="Arial"/>
              </a:rPr>
              <a:t>sensor </a:t>
            </a:r>
          </a:p>
          <a:p>
            <a:pPr defTabSz="1219170">
              <a:buClr>
                <a:srgbClr val="000000"/>
              </a:buClr>
            </a:pPr>
            <a:endParaRPr lang="th-TH" sz="1867" kern="0">
              <a:solidFill>
                <a:srgbClr val="000000"/>
              </a:solidFill>
              <a:latin typeface="TH SarabunPSK" panose="020B0500040200020003" pitchFamily="34" charset="-34"/>
              <a:cs typeface="TH SarabunPSK" panose="020B0500040200020003" pitchFamily="34" charset="-34"/>
              <a:sym typeface="Arial"/>
            </a:endParaRPr>
          </a:p>
          <a:p>
            <a:pPr defTabSz="1219170">
              <a:buClr>
                <a:srgbClr val="000000"/>
              </a:buClr>
            </a:pPr>
            <a:r>
              <a:rPr lang="th-TH" sz="1867" kern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  <a:sym typeface="Arial"/>
              </a:rPr>
              <a:t>เส้นสีแดง แสดงการเคลื่อนที่ของ โฮล</a:t>
            </a:r>
          </a:p>
          <a:p>
            <a:pPr defTabSz="1219170">
              <a:buClr>
                <a:srgbClr val="000000"/>
              </a:buClr>
            </a:pPr>
            <a:endParaRPr lang="th-TH" sz="1867" kern="0">
              <a:solidFill>
                <a:srgbClr val="000000"/>
              </a:solidFill>
              <a:latin typeface="TH SarabunPSK" panose="020B0500040200020003" pitchFamily="34" charset="-34"/>
              <a:cs typeface="TH SarabunPSK" panose="020B0500040200020003" pitchFamily="34" charset="-34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920123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9D97D0EF-AA64-4AEC-86B8-B19060BA9DCA}"/>
              </a:ext>
            </a:extLst>
          </p:cNvPr>
          <p:cNvSpPr/>
          <p:nvPr/>
        </p:nvSpPr>
        <p:spPr>
          <a:xfrm>
            <a:off x="1530443" y="3195976"/>
            <a:ext cx="2912179" cy="629177"/>
          </a:xfrm>
          <a:prstGeom prst="roundRect">
            <a:avLst/>
          </a:prstGeom>
          <a:solidFill>
            <a:schemeClr val="accent1">
              <a:alpha val="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>
              <a:buClr>
                <a:srgbClr val="000000"/>
              </a:buClr>
            </a:pPr>
            <a:endParaRPr lang="th-TH" sz="1867" kern="0">
              <a:solidFill>
                <a:srgbClr val="FFFFFF"/>
              </a:solidFill>
              <a:latin typeface="Arial"/>
              <a:cs typeface="Cordia New" panose="020B0304020202020204" pitchFamily="34" charset="-34"/>
              <a:sym typeface="Arial"/>
            </a:endParaRP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F4602F6D-48F1-4395-AC1C-B983FE00A23D}"/>
              </a:ext>
            </a:extLst>
          </p:cNvPr>
          <p:cNvSpPr/>
          <p:nvPr/>
        </p:nvSpPr>
        <p:spPr>
          <a:xfrm>
            <a:off x="1521575" y="4050856"/>
            <a:ext cx="2921047" cy="690896"/>
          </a:xfrm>
          <a:prstGeom prst="roundRect">
            <a:avLst/>
          </a:prstGeom>
          <a:solidFill>
            <a:schemeClr val="accent1">
              <a:alpha val="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>
              <a:buClr>
                <a:srgbClr val="000000"/>
              </a:buClr>
            </a:pPr>
            <a:endParaRPr lang="th-TH" sz="1867" kern="0">
              <a:solidFill>
                <a:srgbClr val="FFFFFF"/>
              </a:solidFill>
              <a:latin typeface="Arial"/>
              <a:cs typeface="Cordia New" panose="020B0304020202020204" pitchFamily="34" charset="-34"/>
              <a:sym typeface="Arial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5B9F52A2-F900-4E82-80A0-9FFEF958ED26}"/>
              </a:ext>
            </a:extLst>
          </p:cNvPr>
          <p:cNvSpPr/>
          <p:nvPr/>
        </p:nvSpPr>
        <p:spPr>
          <a:xfrm>
            <a:off x="1521575" y="4828825"/>
            <a:ext cx="2921047" cy="476087"/>
          </a:xfrm>
          <a:prstGeom prst="roundRect">
            <a:avLst/>
          </a:prstGeom>
          <a:solidFill>
            <a:schemeClr val="accent1">
              <a:alpha val="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>
              <a:buClr>
                <a:srgbClr val="000000"/>
              </a:buClr>
            </a:pPr>
            <a:endParaRPr lang="th-TH" sz="1867" kern="0">
              <a:solidFill>
                <a:srgbClr val="FFFFFF"/>
              </a:solidFill>
              <a:latin typeface="Arial"/>
              <a:cs typeface="Cordia New" panose="020B0304020202020204" pitchFamily="34" charset="-34"/>
              <a:sym typeface="Arial"/>
            </a:endParaRP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F18B688C-1363-4DBB-A1DF-826638CD7A43}"/>
              </a:ext>
            </a:extLst>
          </p:cNvPr>
          <p:cNvSpPr/>
          <p:nvPr/>
        </p:nvSpPr>
        <p:spPr>
          <a:xfrm>
            <a:off x="1513543" y="5397118"/>
            <a:ext cx="2929080" cy="1115623"/>
          </a:xfrm>
          <a:prstGeom prst="roundRect">
            <a:avLst/>
          </a:prstGeom>
          <a:solidFill>
            <a:schemeClr val="accent1">
              <a:alpha val="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>
              <a:buClr>
                <a:srgbClr val="000000"/>
              </a:buClr>
            </a:pPr>
            <a:endParaRPr lang="th-TH" sz="1867" kern="0">
              <a:solidFill>
                <a:srgbClr val="FFFFFF"/>
              </a:solidFill>
              <a:latin typeface="Arial"/>
              <a:cs typeface="Cordia New" panose="020B0304020202020204" pitchFamily="34" charset="-34"/>
              <a:sym typeface="Arial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7C53E8E-E989-2942-92CC-B5F698BBED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h-TH" sz="2667" dirty="0"/>
              <a:t>การวิเคราะห์ข้อมูลเพื่อหาค่าประสิทธิภาพในการตรวจจับอนุภาคของเซนเซอร์ด้วยโปรแกรม </a:t>
            </a:r>
            <a:r>
              <a:rPr lang="en-US" sz="2667" dirty="0" err="1"/>
              <a:t>Corryvrevkan</a:t>
            </a:r>
            <a:endParaRPr lang="en-TH" sz="2667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73DA60-601A-3A4B-A3E2-1545B383D8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56331" y="1806133"/>
            <a:ext cx="7085700" cy="693019"/>
          </a:xfrm>
        </p:spPr>
        <p:txBody>
          <a:bodyPr/>
          <a:lstStyle/>
          <a:p>
            <a:r>
              <a:rPr lang="th-TH" sz="2667" dirty="0"/>
              <a:t>ขั้นตอนการวิเคราะห์ข้อมูล </a:t>
            </a:r>
            <a:r>
              <a:rPr lang="en-US" sz="2667" dirty="0" err="1"/>
              <a:t>Corryvreckan</a:t>
            </a:r>
            <a:r>
              <a:rPr lang="en-TH" sz="2667" dirty="0"/>
              <a:t>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0603C6-B147-4744-81A6-F842C70808FA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750400" y="6134063"/>
            <a:ext cx="393600" cy="524800"/>
          </a:xfrm>
        </p:spPr>
        <p:txBody>
          <a:bodyPr/>
          <a:lstStyle/>
          <a:p>
            <a:pPr defTabSz="1219170">
              <a:buClr>
                <a:srgbClr val="000000"/>
              </a:buClr>
            </a:pPr>
            <a:fld id="{00000000-1234-1234-1234-123412341234}" type="slidenum">
              <a:rPr lang="en" kern="0">
                <a:solidFill>
                  <a:srgbClr val="FFFFFF"/>
                </a:solidFill>
              </a:rPr>
              <a:pPr defTabSz="1219170">
                <a:buClr>
                  <a:srgbClr val="000000"/>
                </a:buClr>
              </a:pPr>
              <a:t>17</a:t>
            </a:fld>
            <a:endParaRPr lang="en" kern="0">
              <a:solidFill>
                <a:srgbClr val="FFFFFF"/>
              </a:solidFill>
            </a:endParaRPr>
          </a:p>
        </p:txBody>
      </p:sp>
      <p:grpSp>
        <p:nvGrpSpPr>
          <p:cNvPr id="5" name="Google Shape;922;p49">
            <a:extLst>
              <a:ext uri="{FF2B5EF4-FFF2-40B4-BE49-F238E27FC236}">
                <a16:creationId xmlns:a16="http://schemas.microsoft.com/office/drawing/2014/main" id="{095B47F4-50CC-A341-A31B-FDF1B9162E5B}"/>
              </a:ext>
            </a:extLst>
          </p:cNvPr>
          <p:cNvGrpSpPr/>
          <p:nvPr/>
        </p:nvGrpSpPr>
        <p:grpSpPr>
          <a:xfrm>
            <a:off x="8116724" y="885539"/>
            <a:ext cx="482528" cy="353788"/>
            <a:chOff x="4610450" y="3703750"/>
            <a:chExt cx="453050" cy="332175"/>
          </a:xfrm>
        </p:grpSpPr>
        <p:sp>
          <p:nvSpPr>
            <p:cNvPr id="6" name="Google Shape;923;p49">
              <a:extLst>
                <a:ext uri="{FF2B5EF4-FFF2-40B4-BE49-F238E27FC236}">
                  <a16:creationId xmlns:a16="http://schemas.microsoft.com/office/drawing/2014/main" id="{A5AC401B-EAF0-D04B-BCC2-D02D2B2F7C6E}"/>
                </a:ext>
              </a:extLst>
            </p:cNvPr>
            <p:cNvSpPr/>
            <p:nvPr/>
          </p:nvSpPr>
          <p:spPr>
            <a:xfrm>
              <a:off x="4610450" y="3703750"/>
              <a:ext cx="453050" cy="332175"/>
            </a:xfrm>
            <a:custGeom>
              <a:avLst/>
              <a:gdLst/>
              <a:ahLst/>
              <a:cxnLst/>
              <a:rect l="l" t="t" r="r" b="b"/>
              <a:pathLst>
                <a:path w="18122" h="13287" extrusionOk="0">
                  <a:moveTo>
                    <a:pt x="366" y="0"/>
                  </a:moveTo>
                  <a:lnTo>
                    <a:pt x="293" y="49"/>
                  </a:lnTo>
                  <a:lnTo>
                    <a:pt x="195" y="74"/>
                  </a:lnTo>
                  <a:lnTo>
                    <a:pt x="122" y="147"/>
                  </a:lnTo>
                  <a:lnTo>
                    <a:pt x="73" y="220"/>
                  </a:lnTo>
                  <a:lnTo>
                    <a:pt x="25" y="293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12798"/>
                  </a:lnTo>
                  <a:lnTo>
                    <a:pt x="0" y="12896"/>
                  </a:lnTo>
                  <a:lnTo>
                    <a:pt x="25" y="12993"/>
                  </a:lnTo>
                  <a:lnTo>
                    <a:pt x="73" y="13067"/>
                  </a:lnTo>
                  <a:lnTo>
                    <a:pt x="122" y="13140"/>
                  </a:lnTo>
                  <a:lnTo>
                    <a:pt x="195" y="13213"/>
                  </a:lnTo>
                  <a:lnTo>
                    <a:pt x="293" y="13238"/>
                  </a:lnTo>
                  <a:lnTo>
                    <a:pt x="366" y="13287"/>
                  </a:lnTo>
                  <a:lnTo>
                    <a:pt x="17756" y="13287"/>
                  </a:lnTo>
                  <a:lnTo>
                    <a:pt x="17829" y="13238"/>
                  </a:lnTo>
                  <a:lnTo>
                    <a:pt x="17927" y="13213"/>
                  </a:lnTo>
                  <a:lnTo>
                    <a:pt x="18000" y="13140"/>
                  </a:lnTo>
                  <a:lnTo>
                    <a:pt x="18049" y="13067"/>
                  </a:lnTo>
                  <a:lnTo>
                    <a:pt x="18098" y="12993"/>
                  </a:lnTo>
                  <a:lnTo>
                    <a:pt x="18122" y="12896"/>
                  </a:lnTo>
                  <a:lnTo>
                    <a:pt x="18122" y="12798"/>
                  </a:lnTo>
                  <a:lnTo>
                    <a:pt x="18122" y="12700"/>
                  </a:lnTo>
                  <a:lnTo>
                    <a:pt x="18098" y="12603"/>
                  </a:lnTo>
                  <a:lnTo>
                    <a:pt x="18049" y="12529"/>
                  </a:lnTo>
                  <a:lnTo>
                    <a:pt x="18000" y="12456"/>
                  </a:lnTo>
                  <a:lnTo>
                    <a:pt x="17927" y="12383"/>
                  </a:lnTo>
                  <a:lnTo>
                    <a:pt x="17829" y="12358"/>
                  </a:lnTo>
                  <a:lnTo>
                    <a:pt x="17756" y="12310"/>
                  </a:lnTo>
                  <a:lnTo>
                    <a:pt x="977" y="12310"/>
                  </a:lnTo>
                  <a:lnTo>
                    <a:pt x="977" y="489"/>
                  </a:lnTo>
                  <a:lnTo>
                    <a:pt x="953" y="391"/>
                  </a:lnTo>
                  <a:lnTo>
                    <a:pt x="928" y="293"/>
                  </a:lnTo>
                  <a:lnTo>
                    <a:pt x="879" y="220"/>
                  </a:lnTo>
                  <a:lnTo>
                    <a:pt x="830" y="147"/>
                  </a:lnTo>
                  <a:lnTo>
                    <a:pt x="757" y="74"/>
                  </a:lnTo>
                  <a:lnTo>
                    <a:pt x="660" y="49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" name="Google Shape;924;p49">
              <a:extLst>
                <a:ext uri="{FF2B5EF4-FFF2-40B4-BE49-F238E27FC236}">
                  <a16:creationId xmlns:a16="http://schemas.microsoft.com/office/drawing/2014/main" id="{24403610-21BF-0144-9B15-2A34940FA369}"/>
                </a:ext>
              </a:extLst>
            </p:cNvPr>
            <p:cNvSpPr/>
            <p:nvPr/>
          </p:nvSpPr>
          <p:spPr>
            <a:xfrm>
              <a:off x="4642200" y="3730000"/>
              <a:ext cx="389550" cy="249150"/>
            </a:xfrm>
            <a:custGeom>
              <a:avLst/>
              <a:gdLst/>
              <a:ahLst/>
              <a:cxnLst/>
              <a:rect l="l" t="t" r="r" b="b"/>
              <a:pathLst>
                <a:path w="15582" h="9966" extrusionOk="0">
                  <a:moveTo>
                    <a:pt x="14752" y="1"/>
                  </a:moveTo>
                  <a:lnTo>
                    <a:pt x="14629" y="49"/>
                  </a:lnTo>
                  <a:lnTo>
                    <a:pt x="14507" y="98"/>
                  </a:lnTo>
                  <a:lnTo>
                    <a:pt x="14410" y="196"/>
                  </a:lnTo>
                  <a:lnTo>
                    <a:pt x="14336" y="294"/>
                  </a:lnTo>
                  <a:lnTo>
                    <a:pt x="14263" y="416"/>
                  </a:lnTo>
                  <a:lnTo>
                    <a:pt x="14239" y="538"/>
                  </a:lnTo>
                  <a:lnTo>
                    <a:pt x="14214" y="684"/>
                  </a:lnTo>
                  <a:lnTo>
                    <a:pt x="14239" y="831"/>
                  </a:lnTo>
                  <a:lnTo>
                    <a:pt x="14288" y="1002"/>
                  </a:lnTo>
                  <a:lnTo>
                    <a:pt x="11308" y="4372"/>
                  </a:lnTo>
                  <a:lnTo>
                    <a:pt x="11161" y="4323"/>
                  </a:lnTo>
                  <a:lnTo>
                    <a:pt x="11015" y="4299"/>
                  </a:lnTo>
                  <a:lnTo>
                    <a:pt x="10844" y="4323"/>
                  </a:lnTo>
                  <a:lnTo>
                    <a:pt x="10087" y="3005"/>
                  </a:lnTo>
                  <a:lnTo>
                    <a:pt x="10160" y="2907"/>
                  </a:lnTo>
                  <a:lnTo>
                    <a:pt x="10209" y="2809"/>
                  </a:lnTo>
                  <a:lnTo>
                    <a:pt x="10233" y="2687"/>
                  </a:lnTo>
                  <a:lnTo>
                    <a:pt x="10233" y="2565"/>
                  </a:lnTo>
                  <a:lnTo>
                    <a:pt x="10233" y="2418"/>
                  </a:lnTo>
                  <a:lnTo>
                    <a:pt x="10184" y="2296"/>
                  </a:lnTo>
                  <a:lnTo>
                    <a:pt x="10136" y="2174"/>
                  </a:lnTo>
                  <a:lnTo>
                    <a:pt x="10038" y="2077"/>
                  </a:lnTo>
                  <a:lnTo>
                    <a:pt x="9940" y="2003"/>
                  </a:lnTo>
                  <a:lnTo>
                    <a:pt x="9818" y="1930"/>
                  </a:lnTo>
                  <a:lnTo>
                    <a:pt x="9696" y="1906"/>
                  </a:lnTo>
                  <a:lnTo>
                    <a:pt x="9549" y="1881"/>
                  </a:lnTo>
                  <a:lnTo>
                    <a:pt x="9427" y="1906"/>
                  </a:lnTo>
                  <a:lnTo>
                    <a:pt x="9281" y="1930"/>
                  </a:lnTo>
                  <a:lnTo>
                    <a:pt x="9183" y="2003"/>
                  </a:lnTo>
                  <a:lnTo>
                    <a:pt x="9085" y="2077"/>
                  </a:lnTo>
                  <a:lnTo>
                    <a:pt x="8988" y="2174"/>
                  </a:lnTo>
                  <a:lnTo>
                    <a:pt x="8939" y="2296"/>
                  </a:lnTo>
                  <a:lnTo>
                    <a:pt x="8890" y="2418"/>
                  </a:lnTo>
                  <a:lnTo>
                    <a:pt x="8866" y="2565"/>
                  </a:lnTo>
                  <a:lnTo>
                    <a:pt x="8890" y="2663"/>
                  </a:lnTo>
                  <a:lnTo>
                    <a:pt x="8914" y="2785"/>
                  </a:lnTo>
                  <a:lnTo>
                    <a:pt x="8939" y="2883"/>
                  </a:lnTo>
                  <a:lnTo>
                    <a:pt x="8988" y="2956"/>
                  </a:lnTo>
                  <a:lnTo>
                    <a:pt x="6521" y="6668"/>
                  </a:lnTo>
                  <a:lnTo>
                    <a:pt x="6399" y="6644"/>
                  </a:lnTo>
                  <a:lnTo>
                    <a:pt x="6130" y="6644"/>
                  </a:lnTo>
                  <a:lnTo>
                    <a:pt x="5959" y="6717"/>
                  </a:lnTo>
                  <a:lnTo>
                    <a:pt x="4714" y="5398"/>
                  </a:lnTo>
                  <a:lnTo>
                    <a:pt x="4763" y="5252"/>
                  </a:lnTo>
                  <a:lnTo>
                    <a:pt x="4763" y="5105"/>
                  </a:lnTo>
                  <a:lnTo>
                    <a:pt x="4763" y="4958"/>
                  </a:lnTo>
                  <a:lnTo>
                    <a:pt x="4714" y="4836"/>
                  </a:lnTo>
                  <a:lnTo>
                    <a:pt x="4665" y="4714"/>
                  </a:lnTo>
                  <a:lnTo>
                    <a:pt x="4567" y="4617"/>
                  </a:lnTo>
                  <a:lnTo>
                    <a:pt x="4470" y="4543"/>
                  </a:lnTo>
                  <a:lnTo>
                    <a:pt x="4347" y="4470"/>
                  </a:lnTo>
                  <a:lnTo>
                    <a:pt x="4225" y="4446"/>
                  </a:lnTo>
                  <a:lnTo>
                    <a:pt x="4079" y="4421"/>
                  </a:lnTo>
                  <a:lnTo>
                    <a:pt x="3957" y="4446"/>
                  </a:lnTo>
                  <a:lnTo>
                    <a:pt x="3810" y="4470"/>
                  </a:lnTo>
                  <a:lnTo>
                    <a:pt x="3712" y="4543"/>
                  </a:lnTo>
                  <a:lnTo>
                    <a:pt x="3615" y="4617"/>
                  </a:lnTo>
                  <a:lnTo>
                    <a:pt x="3517" y="4714"/>
                  </a:lnTo>
                  <a:lnTo>
                    <a:pt x="3468" y="4836"/>
                  </a:lnTo>
                  <a:lnTo>
                    <a:pt x="3419" y="4958"/>
                  </a:lnTo>
                  <a:lnTo>
                    <a:pt x="3395" y="5105"/>
                  </a:lnTo>
                  <a:lnTo>
                    <a:pt x="3419" y="5276"/>
                  </a:lnTo>
                  <a:lnTo>
                    <a:pt x="3493" y="5447"/>
                  </a:lnTo>
                  <a:lnTo>
                    <a:pt x="49" y="9574"/>
                  </a:lnTo>
                  <a:lnTo>
                    <a:pt x="0" y="9648"/>
                  </a:lnTo>
                  <a:lnTo>
                    <a:pt x="0" y="9745"/>
                  </a:lnTo>
                  <a:lnTo>
                    <a:pt x="25" y="9843"/>
                  </a:lnTo>
                  <a:lnTo>
                    <a:pt x="98" y="9916"/>
                  </a:lnTo>
                  <a:lnTo>
                    <a:pt x="171" y="9965"/>
                  </a:lnTo>
                  <a:lnTo>
                    <a:pt x="244" y="9965"/>
                  </a:lnTo>
                  <a:lnTo>
                    <a:pt x="342" y="9941"/>
                  </a:lnTo>
                  <a:lnTo>
                    <a:pt x="440" y="9892"/>
                  </a:lnTo>
                  <a:lnTo>
                    <a:pt x="3859" y="5740"/>
                  </a:lnTo>
                  <a:lnTo>
                    <a:pt x="3981" y="5789"/>
                  </a:lnTo>
                  <a:lnTo>
                    <a:pt x="4079" y="5789"/>
                  </a:lnTo>
                  <a:lnTo>
                    <a:pt x="4225" y="5764"/>
                  </a:lnTo>
                  <a:lnTo>
                    <a:pt x="4347" y="5740"/>
                  </a:lnTo>
                  <a:lnTo>
                    <a:pt x="5642" y="7083"/>
                  </a:lnTo>
                  <a:lnTo>
                    <a:pt x="5617" y="7205"/>
                  </a:lnTo>
                  <a:lnTo>
                    <a:pt x="5617" y="7328"/>
                  </a:lnTo>
                  <a:lnTo>
                    <a:pt x="5617" y="7450"/>
                  </a:lnTo>
                  <a:lnTo>
                    <a:pt x="5666" y="7572"/>
                  </a:lnTo>
                  <a:lnTo>
                    <a:pt x="5740" y="7694"/>
                  </a:lnTo>
                  <a:lnTo>
                    <a:pt x="5813" y="7792"/>
                  </a:lnTo>
                  <a:lnTo>
                    <a:pt x="5910" y="7889"/>
                  </a:lnTo>
                  <a:lnTo>
                    <a:pt x="6033" y="7938"/>
                  </a:lnTo>
                  <a:lnTo>
                    <a:pt x="6155" y="7987"/>
                  </a:lnTo>
                  <a:lnTo>
                    <a:pt x="6301" y="8011"/>
                  </a:lnTo>
                  <a:lnTo>
                    <a:pt x="6448" y="7987"/>
                  </a:lnTo>
                  <a:lnTo>
                    <a:pt x="6570" y="7938"/>
                  </a:lnTo>
                  <a:lnTo>
                    <a:pt x="6692" y="7889"/>
                  </a:lnTo>
                  <a:lnTo>
                    <a:pt x="6790" y="7792"/>
                  </a:lnTo>
                  <a:lnTo>
                    <a:pt x="6863" y="7694"/>
                  </a:lnTo>
                  <a:lnTo>
                    <a:pt x="6936" y="7572"/>
                  </a:lnTo>
                  <a:lnTo>
                    <a:pt x="6961" y="7450"/>
                  </a:lnTo>
                  <a:lnTo>
                    <a:pt x="6985" y="7328"/>
                  </a:lnTo>
                  <a:lnTo>
                    <a:pt x="6961" y="7132"/>
                  </a:lnTo>
                  <a:lnTo>
                    <a:pt x="6887" y="6986"/>
                  </a:lnTo>
                  <a:lnTo>
                    <a:pt x="9403" y="3224"/>
                  </a:lnTo>
                  <a:lnTo>
                    <a:pt x="9549" y="3249"/>
                  </a:lnTo>
                  <a:lnTo>
                    <a:pt x="9647" y="3249"/>
                  </a:lnTo>
                  <a:lnTo>
                    <a:pt x="10429" y="4617"/>
                  </a:lnTo>
                  <a:lnTo>
                    <a:pt x="10355" y="4788"/>
                  </a:lnTo>
                  <a:lnTo>
                    <a:pt x="10331" y="4885"/>
                  </a:lnTo>
                  <a:lnTo>
                    <a:pt x="10331" y="4983"/>
                  </a:lnTo>
                  <a:lnTo>
                    <a:pt x="10331" y="5129"/>
                  </a:lnTo>
                  <a:lnTo>
                    <a:pt x="10380" y="5252"/>
                  </a:lnTo>
                  <a:lnTo>
                    <a:pt x="10429" y="5374"/>
                  </a:lnTo>
                  <a:lnTo>
                    <a:pt x="10526" y="5471"/>
                  </a:lnTo>
                  <a:lnTo>
                    <a:pt x="10624" y="5569"/>
                  </a:lnTo>
                  <a:lnTo>
                    <a:pt x="10746" y="5618"/>
                  </a:lnTo>
                  <a:lnTo>
                    <a:pt x="10868" y="5667"/>
                  </a:lnTo>
                  <a:lnTo>
                    <a:pt x="11137" y="5667"/>
                  </a:lnTo>
                  <a:lnTo>
                    <a:pt x="11284" y="5618"/>
                  </a:lnTo>
                  <a:lnTo>
                    <a:pt x="11381" y="5569"/>
                  </a:lnTo>
                  <a:lnTo>
                    <a:pt x="11479" y="5471"/>
                  </a:lnTo>
                  <a:lnTo>
                    <a:pt x="11577" y="5374"/>
                  </a:lnTo>
                  <a:lnTo>
                    <a:pt x="11625" y="5252"/>
                  </a:lnTo>
                  <a:lnTo>
                    <a:pt x="11674" y="5129"/>
                  </a:lnTo>
                  <a:lnTo>
                    <a:pt x="11699" y="4983"/>
                  </a:lnTo>
                  <a:lnTo>
                    <a:pt x="11674" y="4861"/>
                  </a:lnTo>
                  <a:lnTo>
                    <a:pt x="11650" y="4739"/>
                  </a:lnTo>
                  <a:lnTo>
                    <a:pt x="14654" y="1319"/>
                  </a:lnTo>
                  <a:lnTo>
                    <a:pt x="14776" y="1344"/>
                  </a:lnTo>
                  <a:lnTo>
                    <a:pt x="14898" y="1368"/>
                  </a:lnTo>
                  <a:lnTo>
                    <a:pt x="15045" y="1344"/>
                  </a:lnTo>
                  <a:lnTo>
                    <a:pt x="15167" y="1295"/>
                  </a:lnTo>
                  <a:lnTo>
                    <a:pt x="15289" y="1246"/>
                  </a:lnTo>
                  <a:lnTo>
                    <a:pt x="15387" y="1148"/>
                  </a:lnTo>
                  <a:lnTo>
                    <a:pt x="15460" y="1051"/>
                  </a:lnTo>
                  <a:lnTo>
                    <a:pt x="15533" y="953"/>
                  </a:lnTo>
                  <a:lnTo>
                    <a:pt x="15558" y="807"/>
                  </a:lnTo>
                  <a:lnTo>
                    <a:pt x="15582" y="684"/>
                  </a:lnTo>
                  <a:lnTo>
                    <a:pt x="15558" y="538"/>
                  </a:lnTo>
                  <a:lnTo>
                    <a:pt x="15533" y="416"/>
                  </a:lnTo>
                  <a:lnTo>
                    <a:pt x="15460" y="294"/>
                  </a:lnTo>
                  <a:lnTo>
                    <a:pt x="15387" y="196"/>
                  </a:lnTo>
                  <a:lnTo>
                    <a:pt x="15289" y="98"/>
                  </a:lnTo>
                  <a:lnTo>
                    <a:pt x="15167" y="49"/>
                  </a:lnTo>
                  <a:lnTo>
                    <a:pt x="1504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</p:grpSp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99FAE463-72AD-0A45-BD0F-BC02CDE5B8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1277" y="2345237"/>
            <a:ext cx="4225699" cy="377452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94DF663-3ACD-A34F-B641-E5FC48B6C14A}"/>
              </a:ext>
            </a:extLst>
          </p:cNvPr>
          <p:cNvSpPr txBox="1"/>
          <p:nvPr/>
        </p:nvSpPr>
        <p:spPr>
          <a:xfrm>
            <a:off x="1471071" y="3250636"/>
            <a:ext cx="3026360" cy="5438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th-TH" sz="1467" kern="0" dirty="0">
                <a:solidFill>
                  <a:srgbClr val="000000"/>
                </a:solidFill>
                <a:latin typeface="TH SarabunPSK" panose="020B0500040200020003" pitchFamily="34" charset="-34"/>
                <a:ea typeface="Cordia New" panose="020B0304020202020204" pitchFamily="34" charset="-34"/>
                <a:cs typeface="TH SarabunPSK" panose="020B0500040200020003" pitchFamily="34" charset="-34"/>
                <a:sym typeface="Arial"/>
              </a:rPr>
              <a:t>นำข้อมูลดิบมาคัดสัญญาณรบกวนที่เกิดขึ้นจาก</a:t>
            </a:r>
            <a:r>
              <a:rPr lang="th-TH" sz="1467" kern="0" dirty="0" err="1">
                <a:solidFill>
                  <a:srgbClr val="000000"/>
                </a:solidFill>
                <a:latin typeface="TH SarabunPSK" panose="020B0500040200020003" pitchFamily="34" charset="-34"/>
                <a:ea typeface="Cordia New" panose="020B0304020202020204" pitchFamily="34" charset="-34"/>
                <a:cs typeface="TH SarabunPSK" panose="020B0500040200020003" pitchFamily="34" charset="-34"/>
                <a:sym typeface="Arial"/>
              </a:rPr>
              <a:t>การทำ</a:t>
            </a:r>
            <a:r>
              <a:rPr lang="th-TH" sz="1467" kern="0" dirty="0">
                <a:solidFill>
                  <a:srgbClr val="000000"/>
                </a:solidFill>
                <a:latin typeface="TH SarabunPSK" panose="020B0500040200020003" pitchFamily="34" charset="-34"/>
                <a:ea typeface="Cordia New" panose="020B0304020202020204" pitchFamily="34" charset="-34"/>
                <a:cs typeface="TH SarabunPSK" panose="020B0500040200020003" pitchFamily="34" charset="-34"/>
                <a:sym typeface="Arial"/>
              </a:rPr>
              <a:t>การทดลองออกให้เหลือเพียงสัญญาณของอนุภาคที่ตรวจวัดได้</a:t>
            </a:r>
            <a:r>
              <a:rPr lang="en-TH" sz="1467" kern="0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  <a:sym typeface="Arial"/>
              </a:rPr>
              <a:t>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ABA0013-5815-D043-9574-DCF8E8F8A13C}"/>
              </a:ext>
            </a:extLst>
          </p:cNvPr>
          <p:cNvSpPr txBox="1"/>
          <p:nvPr/>
        </p:nvSpPr>
        <p:spPr>
          <a:xfrm>
            <a:off x="1471073" y="3996194"/>
            <a:ext cx="3183847" cy="7696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th-TH" sz="1467" kern="0" dirty="0">
                <a:solidFill>
                  <a:srgbClr val="000000"/>
                </a:solidFill>
                <a:latin typeface="Arial"/>
                <a:ea typeface="Cordia New" panose="020B0304020202020204" pitchFamily="34" charset="-34"/>
                <a:cs typeface="TH SarabunPSK" panose="020B0500040200020003" pitchFamily="34" charset="-34"/>
                <a:sym typeface="Arial"/>
              </a:rPr>
              <a:t>ขั้นตอนในการจัดเรียงข้อมูลเพื่อติดตามเส้นทางเดินของอนุภาคโดยใช้ระนาบอ้างอิง </a:t>
            </a:r>
            <a:r>
              <a:rPr lang="en-US" sz="1467" kern="0" dirty="0">
                <a:solidFill>
                  <a:srgbClr val="000000"/>
                </a:solidFill>
                <a:latin typeface="TH SarabunPSK" panose="020B0500040200020003" pitchFamily="34" charset="-34"/>
                <a:ea typeface="Cordia New" panose="020B0304020202020204" pitchFamily="34" charset="-34"/>
                <a:cs typeface="Arial"/>
                <a:sym typeface="Arial"/>
              </a:rPr>
              <a:t>(reference plane) </a:t>
            </a:r>
            <a:r>
              <a:rPr lang="th-TH" sz="1467" kern="0" dirty="0">
                <a:solidFill>
                  <a:srgbClr val="000000"/>
                </a:solidFill>
                <a:latin typeface="Arial"/>
                <a:ea typeface="Cordia New" panose="020B0304020202020204" pitchFamily="34" charset="-34"/>
                <a:cs typeface="TH SarabunPSK" panose="020B0500040200020003" pitchFamily="34" charset="-34"/>
                <a:sym typeface="Arial"/>
              </a:rPr>
              <a:t>ของระบบตรวจวัดอนุภาค </a:t>
            </a:r>
            <a:endParaRPr lang="en-TH" sz="1467" kern="0" dirty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A565B1A-E3CD-C146-9277-6FCFBA452577}"/>
              </a:ext>
            </a:extLst>
          </p:cNvPr>
          <p:cNvSpPr txBox="1"/>
          <p:nvPr/>
        </p:nvSpPr>
        <p:spPr>
          <a:xfrm>
            <a:off x="1471071" y="4774165"/>
            <a:ext cx="3183848" cy="5438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th-TH" sz="1467" kern="0" dirty="0">
                <a:solidFill>
                  <a:srgbClr val="000000"/>
                </a:solidFill>
                <a:latin typeface="TH SarabunPSK" panose="020B0500040200020003" pitchFamily="34" charset="-34"/>
                <a:ea typeface="Cordia New" panose="020B0304020202020204" pitchFamily="34" charset="-34"/>
                <a:cs typeface="TH SarabunPSK" panose="020B0500040200020003" pitchFamily="34" charset="-34"/>
                <a:sym typeface="Arial"/>
              </a:rPr>
              <a:t>เรียงข้อมูลเส้นทางการเดินของอนุภาคของ </a:t>
            </a:r>
            <a:r>
              <a:rPr lang="en-US" sz="1467" kern="0" dirty="0">
                <a:solidFill>
                  <a:srgbClr val="000000"/>
                </a:solidFill>
                <a:latin typeface="TH SarabunPSK" panose="020B0500040200020003" pitchFamily="34" charset="-34"/>
                <a:ea typeface="Cordia New" panose="020B0304020202020204" pitchFamily="34" charset="-34"/>
                <a:cs typeface="TH SarabunPSK" panose="020B0500040200020003" pitchFamily="34" charset="-34"/>
                <a:sym typeface="Arial"/>
              </a:rPr>
              <a:t>Pre align </a:t>
            </a:r>
            <a:r>
              <a:rPr lang="th-TH" sz="1467" kern="0" dirty="0">
                <a:solidFill>
                  <a:srgbClr val="000000"/>
                </a:solidFill>
                <a:latin typeface="TH SarabunPSK" panose="020B0500040200020003" pitchFamily="34" charset="-34"/>
                <a:ea typeface="Cordia New" panose="020B0304020202020204" pitchFamily="34" charset="-34"/>
                <a:cs typeface="TH SarabunPSK" panose="020B0500040200020003" pitchFamily="34" charset="-34"/>
                <a:sym typeface="Arial"/>
              </a:rPr>
              <a:t>กับ </a:t>
            </a:r>
            <a:r>
              <a:rPr lang="en-US" sz="1467" kern="0" dirty="0">
                <a:solidFill>
                  <a:srgbClr val="000000"/>
                </a:solidFill>
                <a:latin typeface="TH SarabunPSK" panose="020B0500040200020003" pitchFamily="34" charset="-34"/>
                <a:ea typeface="Cordia New" panose="020B0304020202020204" pitchFamily="34" charset="-34"/>
                <a:cs typeface="TH SarabunPSK" panose="020B0500040200020003" pitchFamily="34" charset="-34"/>
                <a:sym typeface="Arial"/>
              </a:rPr>
              <a:t>DUT (Device Under Test)</a:t>
            </a:r>
            <a:r>
              <a:rPr lang="th-TH" sz="1467" kern="0" dirty="0">
                <a:solidFill>
                  <a:srgbClr val="000000"/>
                </a:solidFill>
                <a:latin typeface="TH SarabunPSK" panose="020B0500040200020003" pitchFamily="34" charset="-34"/>
                <a:ea typeface="Cordia New" panose="020B0304020202020204" pitchFamily="34" charset="-34"/>
                <a:cs typeface="TH SarabunPSK" panose="020B0500040200020003" pitchFamily="34" charset="-34"/>
                <a:sym typeface="Arial"/>
              </a:rPr>
              <a:t> ของระบบตรวจวัดอนุภาค</a:t>
            </a:r>
            <a:r>
              <a:rPr lang="en-TH" sz="1467" kern="0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  <a:sym typeface="Arial"/>
              </a:rPr>
              <a:t>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50F8F77-4B4E-FF41-92A4-86DA0C441105}"/>
              </a:ext>
            </a:extLst>
          </p:cNvPr>
          <p:cNvSpPr txBox="1"/>
          <p:nvPr/>
        </p:nvSpPr>
        <p:spPr>
          <a:xfrm>
            <a:off x="1471070" y="5337326"/>
            <a:ext cx="3026361" cy="12211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defTabSz="1219170">
              <a:buClr>
                <a:srgbClr val="000000"/>
              </a:buClr>
            </a:pPr>
            <a:r>
              <a:rPr lang="th-TH" sz="1467" kern="0" dirty="0">
                <a:solidFill>
                  <a:srgbClr val="000000"/>
                </a:solidFill>
                <a:latin typeface="Cordia New" panose="020B0304020202020204" pitchFamily="34" charset="-34"/>
                <a:ea typeface="Times New Roman" panose="02020603050405020304" pitchFamily="18" charset="0"/>
                <a:cs typeface="TH SarabunPSK" panose="020B0500040200020003" pitchFamily="34" charset="-34"/>
                <a:sym typeface="Arial"/>
              </a:rPr>
              <a:t>ขั้นตอนการวิเคราะห์ข้อมูลทางฟิสิกส์ที่ได้จากการ </a:t>
            </a:r>
            <a:r>
              <a:rPr lang="en-US" sz="1467" kern="0" dirty="0">
                <a:solidFill>
                  <a:srgbClr val="000000"/>
                </a:solidFill>
                <a:latin typeface="TH SarabunPSK" panose="020B0500040200020003" pitchFamily="34" charset="-34"/>
                <a:ea typeface="Times New Roman" panose="02020603050405020304" pitchFamily="18" charset="0"/>
                <a:cs typeface="Cordia New" panose="020B0304020202020204" pitchFamily="34" charset="-34"/>
                <a:sym typeface="Arial"/>
              </a:rPr>
              <a:t>Align</a:t>
            </a:r>
            <a:r>
              <a:rPr lang="th-TH" sz="1467" kern="0" dirty="0">
                <a:solidFill>
                  <a:srgbClr val="000000"/>
                </a:solidFill>
                <a:latin typeface="Cordia New" panose="020B0304020202020204" pitchFamily="34" charset="-34"/>
                <a:ea typeface="Times New Roman" panose="02020603050405020304" pitchFamily="18" charset="0"/>
                <a:cs typeface="TH SarabunPSK" panose="020B0500040200020003" pitchFamily="34" charset="-34"/>
                <a:sym typeface="Arial"/>
              </a:rPr>
              <a:t> โดยการเปรียบเทียบตำแหน่งคล</a:t>
            </a:r>
            <a:r>
              <a:rPr lang="th-TH" sz="1467" kern="0" dirty="0" err="1">
                <a:solidFill>
                  <a:srgbClr val="000000"/>
                </a:solidFill>
                <a:latin typeface="Cordia New" panose="020B0304020202020204" pitchFamily="34" charset="-34"/>
                <a:ea typeface="Times New Roman" panose="02020603050405020304" pitchFamily="18" charset="0"/>
                <a:cs typeface="TH SarabunPSK" panose="020B0500040200020003" pitchFamily="34" charset="-34"/>
                <a:sym typeface="Arial"/>
              </a:rPr>
              <a:t>ัสเต</a:t>
            </a:r>
            <a:r>
              <a:rPr lang="th-TH" sz="1467" kern="0" dirty="0">
                <a:solidFill>
                  <a:srgbClr val="000000"/>
                </a:solidFill>
                <a:latin typeface="Cordia New" panose="020B0304020202020204" pitchFamily="34" charset="-34"/>
                <a:ea typeface="Times New Roman" panose="02020603050405020304" pitchFamily="18" charset="0"/>
                <a:cs typeface="TH SarabunPSK" panose="020B0500040200020003" pitchFamily="34" charset="-34"/>
                <a:sym typeface="Arial"/>
              </a:rPr>
              <a:t>อร</a:t>
            </a:r>
            <a:r>
              <a:rPr lang="th-TH" sz="1467" kern="0" dirty="0" err="1">
                <a:solidFill>
                  <a:srgbClr val="000000"/>
                </a:solidFill>
                <a:latin typeface="Cordia New" panose="020B0304020202020204" pitchFamily="34" charset="-34"/>
                <a:ea typeface="Times New Roman" panose="02020603050405020304" pitchFamily="18" charset="0"/>
                <a:cs typeface="TH SarabunPSK" panose="020B0500040200020003" pitchFamily="34" charset="-34"/>
                <a:sym typeface="Arial"/>
              </a:rPr>
              <a:t>์</a:t>
            </a:r>
            <a:r>
              <a:rPr lang="th-TH" sz="1467" kern="0" dirty="0">
                <a:solidFill>
                  <a:srgbClr val="000000"/>
                </a:solidFill>
                <a:latin typeface="Cordia New" panose="020B0304020202020204" pitchFamily="34" charset="-34"/>
                <a:ea typeface="Times New Roman" panose="02020603050405020304" pitchFamily="18" charset="0"/>
                <a:cs typeface="TH SarabunPSK" panose="020B0500040200020003" pitchFamily="34" charset="-34"/>
                <a:sym typeface="Arial"/>
              </a:rPr>
              <a:t>ซึ่งเป็นตำแหน่งที่อนุภาคชนกับตำแหน่งเส้นทางเดินของอนุภาคที่เกิดขึ้น</a:t>
            </a:r>
            <a:r>
              <a:rPr lang="th-TH" sz="1467" kern="0">
                <a:solidFill>
                  <a:srgbClr val="000000"/>
                </a:solidFill>
                <a:latin typeface="Cordia New" panose="020B0304020202020204" pitchFamily="34" charset="-34"/>
                <a:ea typeface="Times New Roman" panose="02020603050405020304" pitchFamily="18" charset="0"/>
                <a:cs typeface="TH SarabunPSK" panose="020B0500040200020003" pitchFamily="34" charset="-34"/>
                <a:sym typeface="Arial"/>
              </a:rPr>
              <a:t>บน </a:t>
            </a:r>
            <a:r>
              <a:rPr lang="en-US" sz="1467" kern="0">
                <a:solidFill>
                  <a:srgbClr val="000000"/>
                </a:solidFill>
                <a:latin typeface="TH SarabunPSK" panose="020B0500040200020003" pitchFamily="34" charset="-34"/>
                <a:ea typeface="Times New Roman" panose="02020603050405020304" pitchFamily="18" charset="0"/>
                <a:cs typeface="Cordia New" panose="020B0304020202020204" pitchFamily="34" charset="-34"/>
                <a:sym typeface="Arial"/>
              </a:rPr>
              <a:t>DUT</a:t>
            </a:r>
            <a:r>
              <a:rPr lang="th-TH" sz="1467" kern="0">
                <a:solidFill>
                  <a:srgbClr val="000000"/>
                </a:solidFill>
                <a:latin typeface="TH SarabunPSK" panose="020B0500040200020003" pitchFamily="34" charset="-34"/>
                <a:ea typeface="Times New Roman" panose="02020603050405020304" pitchFamily="18" charset="0"/>
                <a:cs typeface="Cordia New" panose="020B0304020202020204" pitchFamily="34" charset="-34"/>
                <a:sym typeface="Arial"/>
              </a:rPr>
              <a:t> </a:t>
            </a:r>
            <a:r>
              <a:rPr lang="th-TH" sz="1467" kern="0">
                <a:solidFill>
                  <a:srgbClr val="000000"/>
                </a:solidFill>
                <a:latin typeface="Cordia New" panose="020B0304020202020204" pitchFamily="34" charset="-34"/>
                <a:ea typeface="Times New Roman" panose="02020603050405020304" pitchFamily="18" charset="0"/>
                <a:cs typeface="TH SarabunPSK" panose="020B0500040200020003" pitchFamily="34" charset="-34"/>
                <a:sym typeface="Arial"/>
              </a:rPr>
              <a:t>เพื่อ</a:t>
            </a:r>
            <a:r>
              <a:rPr lang="th-TH" sz="1467" kern="0" dirty="0">
                <a:solidFill>
                  <a:srgbClr val="000000"/>
                </a:solidFill>
                <a:latin typeface="Cordia New" panose="020B0304020202020204" pitchFamily="34" charset="-34"/>
                <a:ea typeface="Times New Roman" panose="02020603050405020304" pitchFamily="18" charset="0"/>
                <a:cs typeface="TH SarabunPSK" panose="020B0500040200020003" pitchFamily="34" charset="-34"/>
                <a:sym typeface="Arial"/>
              </a:rPr>
              <a:t>วัดประสิทธิภาพในการตรวจจับอนุภาคของเซนเซอร์ </a:t>
            </a:r>
            <a:r>
              <a:rPr lang="en-US" sz="1467" kern="0" dirty="0">
                <a:solidFill>
                  <a:srgbClr val="000000"/>
                </a:solidFill>
                <a:latin typeface="TH SarabunPSK" panose="020B0500040200020003" pitchFamily="34" charset="-34"/>
                <a:ea typeface="Times New Roman" panose="02020603050405020304" pitchFamily="18" charset="0"/>
                <a:cs typeface="Cordia New" panose="020B0304020202020204" pitchFamily="34" charset="-34"/>
                <a:sym typeface="Arial"/>
              </a:rPr>
              <a:t>DUT </a:t>
            </a:r>
            <a:r>
              <a:rPr lang="th-TH" sz="1467" kern="0" dirty="0">
                <a:solidFill>
                  <a:srgbClr val="000000"/>
                </a:solidFill>
                <a:latin typeface="Cordia New" panose="020B0304020202020204" pitchFamily="34" charset="-34"/>
                <a:ea typeface="Times New Roman" panose="02020603050405020304" pitchFamily="18" charset="0"/>
                <a:cs typeface="TH SarabunPSK" panose="020B0500040200020003" pitchFamily="34" charset="-34"/>
                <a:sym typeface="Arial"/>
              </a:rPr>
              <a:t>ในระบบตรวจวัดอนุภาค</a:t>
            </a:r>
            <a:endParaRPr lang="en-TH" sz="1467" kern="0" dirty="0">
              <a:solidFill>
                <a:srgbClr val="000000"/>
              </a:solidFill>
              <a:latin typeface="Cordia New" panose="020B0304020202020204" pitchFamily="34" charset="-34"/>
              <a:ea typeface="Times New Roman" panose="02020603050405020304" pitchFamily="18" charset="0"/>
              <a:cs typeface="Cordia New" panose="020B0304020202020204" pitchFamily="34" charset="-34"/>
              <a:sym typeface="Arial"/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48931EE5-D106-3944-877F-602AF2A3D6EF}"/>
              </a:ext>
            </a:extLst>
          </p:cNvPr>
          <p:cNvCxnSpPr>
            <a:cxnSpLocks/>
          </p:cNvCxnSpPr>
          <p:nvPr/>
        </p:nvCxnSpPr>
        <p:spPr>
          <a:xfrm>
            <a:off x="4497431" y="3517376"/>
            <a:ext cx="831363" cy="0"/>
          </a:xfrm>
          <a:prstGeom prst="straightConnector1">
            <a:avLst/>
          </a:prstGeom>
          <a:ln w="28575">
            <a:solidFill>
              <a:srgbClr val="FFB101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FF7EED47-A592-7341-9ACE-ADA498001FF0}"/>
              </a:ext>
            </a:extLst>
          </p:cNvPr>
          <p:cNvCxnSpPr>
            <a:cxnSpLocks/>
          </p:cNvCxnSpPr>
          <p:nvPr/>
        </p:nvCxnSpPr>
        <p:spPr>
          <a:xfrm>
            <a:off x="4497431" y="4262933"/>
            <a:ext cx="831363" cy="0"/>
          </a:xfrm>
          <a:prstGeom prst="straightConnector1">
            <a:avLst/>
          </a:prstGeom>
          <a:ln w="28575">
            <a:solidFill>
              <a:srgbClr val="FFB101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5BAA87BA-1DBF-264A-A720-7F489E3AD6B0}"/>
              </a:ext>
            </a:extLst>
          </p:cNvPr>
          <p:cNvCxnSpPr>
            <a:cxnSpLocks/>
          </p:cNvCxnSpPr>
          <p:nvPr/>
        </p:nvCxnSpPr>
        <p:spPr>
          <a:xfrm>
            <a:off x="4497431" y="5028971"/>
            <a:ext cx="831363" cy="0"/>
          </a:xfrm>
          <a:prstGeom prst="straightConnector1">
            <a:avLst/>
          </a:prstGeom>
          <a:ln w="28575">
            <a:solidFill>
              <a:srgbClr val="FFB101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4EB01030-A043-9A4A-ACF7-342E6A257A09}"/>
              </a:ext>
            </a:extLst>
          </p:cNvPr>
          <p:cNvCxnSpPr>
            <a:cxnSpLocks/>
          </p:cNvCxnSpPr>
          <p:nvPr/>
        </p:nvCxnSpPr>
        <p:spPr>
          <a:xfrm>
            <a:off x="4460525" y="5816744"/>
            <a:ext cx="831363" cy="0"/>
          </a:xfrm>
          <a:prstGeom prst="straightConnector1">
            <a:avLst/>
          </a:prstGeom>
          <a:ln w="28575">
            <a:solidFill>
              <a:srgbClr val="FFB101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51472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C53E8E-E989-2942-92CC-B5F698BBED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h-TH" sz="2667" dirty="0"/>
              <a:t>การวิเคราะห์ข้อมูลเพื่อหาค่าประสิทธิภาพในการตรวจจับอนุภาคของเซนเซอร์ด้วยโปรแกรม </a:t>
            </a:r>
            <a:r>
              <a:rPr lang="en-US" sz="2667" dirty="0" err="1"/>
              <a:t>Corryvrevkan</a:t>
            </a:r>
            <a:endParaRPr lang="en-TH" sz="2667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73DA60-601A-3A4B-A3E2-1545B383D83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667" dirty="0" err="1"/>
              <a:t>Corryvreckan</a:t>
            </a:r>
            <a:r>
              <a:rPr lang="en-US" sz="2667" dirty="0"/>
              <a:t> </a:t>
            </a:r>
            <a:r>
              <a:rPr lang="th-TH" sz="2667" dirty="0"/>
              <a:t>เป็นเฟิร์ม</a:t>
            </a:r>
            <a:r>
              <a:rPr lang="th-TH" sz="2667" dirty="0" err="1"/>
              <a:t>แวร์</a:t>
            </a:r>
            <a:r>
              <a:rPr lang="th-TH" sz="2667" dirty="0"/>
              <a:t>ที่ถูกออกแบบมาวิเคราะห์ข้อมูลทางฟิสิกส์เพื่อคำนวณหาประสิทธิภาพในการตรวจวัดอนุภาคของเซนเซอร์ที่ได้จากโปรแกรม </a:t>
            </a:r>
            <a:r>
              <a:rPr lang="en-US" sz="2667" dirty="0"/>
              <a:t>EUDAQ </a:t>
            </a:r>
            <a:r>
              <a:rPr lang="th-TH" sz="2667" dirty="0"/>
              <a:t>ซึ่งเป็นซอฟต์แวร์ที่ใช้สำหรับเก็บข้อมูลจากการทดสอบระบบตรวจวัดอนุภาคที่ทางกลุ่มวิจัยของอลิซ </a:t>
            </a:r>
            <a:r>
              <a:rPr lang="en-US" sz="2667" dirty="0"/>
              <a:t>(ALICE)</a:t>
            </a:r>
            <a:r>
              <a:rPr lang="th-TH" sz="2667" dirty="0"/>
              <a:t> เป็นผู้พัฒนาออกมาใช้สำหรับโครงการ </a:t>
            </a:r>
            <a:r>
              <a:rPr lang="en-US" sz="2667" dirty="0"/>
              <a:t>ALICE ITS upgrade </a:t>
            </a:r>
            <a:r>
              <a:rPr lang="th-TH" sz="2667" dirty="0"/>
              <a:t>ปัจจุบันกลุ่มวิจัยของอลิซได้พัฒนาโปรแกรม </a:t>
            </a:r>
            <a:r>
              <a:rPr lang="en-US" sz="2667" dirty="0"/>
              <a:t>EUDAQ </a:t>
            </a:r>
            <a:r>
              <a:rPr lang="th-TH" sz="2667" dirty="0"/>
              <a:t>ซึ่งสามารถเก็บข้อมูลได้มีประสิทธิภาพมากยิ่งขึ้นและสามารถเก็บข้อมูลของเซนเซอร์ </a:t>
            </a:r>
            <a:r>
              <a:rPr lang="en-US" sz="2667" dirty="0"/>
              <a:t>ALICE </a:t>
            </a:r>
            <a:r>
              <a:rPr lang="th-TH" sz="2667" dirty="0"/>
              <a:t>ที่มีลักษณะโค้งงอได้โดยใช้ชื่อว่า </a:t>
            </a:r>
            <a:r>
              <a:rPr lang="en-US" sz="2667" dirty="0"/>
              <a:t>EUDAQ2</a:t>
            </a:r>
            <a:r>
              <a:rPr lang="en-TH" sz="2667" dirty="0"/>
              <a:t> </a:t>
            </a:r>
          </a:p>
          <a:p>
            <a:endParaRPr lang="en-TH" sz="2667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0603C6-B147-4744-81A6-F842C70808F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defTabSz="1219170">
              <a:buClr>
                <a:srgbClr val="000000"/>
              </a:buClr>
            </a:pPr>
            <a:fld id="{00000000-1234-1234-1234-123412341234}" type="slidenum">
              <a:rPr lang="en" kern="0">
                <a:solidFill>
                  <a:srgbClr val="FFFFFF"/>
                </a:solidFill>
              </a:rPr>
              <a:pPr defTabSz="1219170">
                <a:buClr>
                  <a:srgbClr val="000000"/>
                </a:buClr>
              </a:pPr>
              <a:t>18</a:t>
            </a:fld>
            <a:endParaRPr lang="en" kern="0">
              <a:solidFill>
                <a:srgbClr val="FFFFFF"/>
              </a:solidFill>
            </a:endParaRPr>
          </a:p>
        </p:txBody>
      </p:sp>
      <p:grpSp>
        <p:nvGrpSpPr>
          <p:cNvPr id="5" name="Google Shape;922;p49">
            <a:extLst>
              <a:ext uri="{FF2B5EF4-FFF2-40B4-BE49-F238E27FC236}">
                <a16:creationId xmlns:a16="http://schemas.microsoft.com/office/drawing/2014/main" id="{095B47F4-50CC-A341-A31B-FDF1B9162E5B}"/>
              </a:ext>
            </a:extLst>
          </p:cNvPr>
          <p:cNvGrpSpPr/>
          <p:nvPr/>
        </p:nvGrpSpPr>
        <p:grpSpPr>
          <a:xfrm>
            <a:off x="8116724" y="885539"/>
            <a:ext cx="482528" cy="353788"/>
            <a:chOff x="4610450" y="3703750"/>
            <a:chExt cx="453050" cy="332175"/>
          </a:xfrm>
        </p:grpSpPr>
        <p:sp>
          <p:nvSpPr>
            <p:cNvPr id="6" name="Google Shape;923;p49">
              <a:extLst>
                <a:ext uri="{FF2B5EF4-FFF2-40B4-BE49-F238E27FC236}">
                  <a16:creationId xmlns:a16="http://schemas.microsoft.com/office/drawing/2014/main" id="{A5AC401B-EAF0-D04B-BCC2-D02D2B2F7C6E}"/>
                </a:ext>
              </a:extLst>
            </p:cNvPr>
            <p:cNvSpPr/>
            <p:nvPr/>
          </p:nvSpPr>
          <p:spPr>
            <a:xfrm>
              <a:off x="4610450" y="3703750"/>
              <a:ext cx="453050" cy="332175"/>
            </a:xfrm>
            <a:custGeom>
              <a:avLst/>
              <a:gdLst/>
              <a:ahLst/>
              <a:cxnLst/>
              <a:rect l="l" t="t" r="r" b="b"/>
              <a:pathLst>
                <a:path w="18122" h="13287" extrusionOk="0">
                  <a:moveTo>
                    <a:pt x="366" y="0"/>
                  </a:moveTo>
                  <a:lnTo>
                    <a:pt x="293" y="49"/>
                  </a:lnTo>
                  <a:lnTo>
                    <a:pt x="195" y="74"/>
                  </a:lnTo>
                  <a:lnTo>
                    <a:pt x="122" y="147"/>
                  </a:lnTo>
                  <a:lnTo>
                    <a:pt x="73" y="220"/>
                  </a:lnTo>
                  <a:lnTo>
                    <a:pt x="25" y="293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12798"/>
                  </a:lnTo>
                  <a:lnTo>
                    <a:pt x="0" y="12896"/>
                  </a:lnTo>
                  <a:lnTo>
                    <a:pt x="25" y="12993"/>
                  </a:lnTo>
                  <a:lnTo>
                    <a:pt x="73" y="13067"/>
                  </a:lnTo>
                  <a:lnTo>
                    <a:pt x="122" y="13140"/>
                  </a:lnTo>
                  <a:lnTo>
                    <a:pt x="195" y="13213"/>
                  </a:lnTo>
                  <a:lnTo>
                    <a:pt x="293" y="13238"/>
                  </a:lnTo>
                  <a:lnTo>
                    <a:pt x="366" y="13287"/>
                  </a:lnTo>
                  <a:lnTo>
                    <a:pt x="17756" y="13287"/>
                  </a:lnTo>
                  <a:lnTo>
                    <a:pt x="17829" y="13238"/>
                  </a:lnTo>
                  <a:lnTo>
                    <a:pt x="17927" y="13213"/>
                  </a:lnTo>
                  <a:lnTo>
                    <a:pt x="18000" y="13140"/>
                  </a:lnTo>
                  <a:lnTo>
                    <a:pt x="18049" y="13067"/>
                  </a:lnTo>
                  <a:lnTo>
                    <a:pt x="18098" y="12993"/>
                  </a:lnTo>
                  <a:lnTo>
                    <a:pt x="18122" y="12896"/>
                  </a:lnTo>
                  <a:lnTo>
                    <a:pt x="18122" y="12798"/>
                  </a:lnTo>
                  <a:lnTo>
                    <a:pt x="18122" y="12700"/>
                  </a:lnTo>
                  <a:lnTo>
                    <a:pt x="18098" y="12603"/>
                  </a:lnTo>
                  <a:lnTo>
                    <a:pt x="18049" y="12529"/>
                  </a:lnTo>
                  <a:lnTo>
                    <a:pt x="18000" y="12456"/>
                  </a:lnTo>
                  <a:lnTo>
                    <a:pt x="17927" y="12383"/>
                  </a:lnTo>
                  <a:lnTo>
                    <a:pt x="17829" y="12358"/>
                  </a:lnTo>
                  <a:lnTo>
                    <a:pt x="17756" y="12310"/>
                  </a:lnTo>
                  <a:lnTo>
                    <a:pt x="977" y="12310"/>
                  </a:lnTo>
                  <a:lnTo>
                    <a:pt x="977" y="489"/>
                  </a:lnTo>
                  <a:lnTo>
                    <a:pt x="953" y="391"/>
                  </a:lnTo>
                  <a:lnTo>
                    <a:pt x="928" y="293"/>
                  </a:lnTo>
                  <a:lnTo>
                    <a:pt x="879" y="220"/>
                  </a:lnTo>
                  <a:lnTo>
                    <a:pt x="830" y="147"/>
                  </a:lnTo>
                  <a:lnTo>
                    <a:pt x="757" y="74"/>
                  </a:lnTo>
                  <a:lnTo>
                    <a:pt x="660" y="49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" name="Google Shape;924;p49">
              <a:extLst>
                <a:ext uri="{FF2B5EF4-FFF2-40B4-BE49-F238E27FC236}">
                  <a16:creationId xmlns:a16="http://schemas.microsoft.com/office/drawing/2014/main" id="{24403610-21BF-0144-9B15-2A34940FA369}"/>
                </a:ext>
              </a:extLst>
            </p:cNvPr>
            <p:cNvSpPr/>
            <p:nvPr/>
          </p:nvSpPr>
          <p:spPr>
            <a:xfrm>
              <a:off x="4642200" y="3730000"/>
              <a:ext cx="389550" cy="249150"/>
            </a:xfrm>
            <a:custGeom>
              <a:avLst/>
              <a:gdLst/>
              <a:ahLst/>
              <a:cxnLst/>
              <a:rect l="l" t="t" r="r" b="b"/>
              <a:pathLst>
                <a:path w="15582" h="9966" extrusionOk="0">
                  <a:moveTo>
                    <a:pt x="14752" y="1"/>
                  </a:moveTo>
                  <a:lnTo>
                    <a:pt x="14629" y="49"/>
                  </a:lnTo>
                  <a:lnTo>
                    <a:pt x="14507" y="98"/>
                  </a:lnTo>
                  <a:lnTo>
                    <a:pt x="14410" y="196"/>
                  </a:lnTo>
                  <a:lnTo>
                    <a:pt x="14336" y="294"/>
                  </a:lnTo>
                  <a:lnTo>
                    <a:pt x="14263" y="416"/>
                  </a:lnTo>
                  <a:lnTo>
                    <a:pt x="14239" y="538"/>
                  </a:lnTo>
                  <a:lnTo>
                    <a:pt x="14214" y="684"/>
                  </a:lnTo>
                  <a:lnTo>
                    <a:pt x="14239" y="831"/>
                  </a:lnTo>
                  <a:lnTo>
                    <a:pt x="14288" y="1002"/>
                  </a:lnTo>
                  <a:lnTo>
                    <a:pt x="11308" y="4372"/>
                  </a:lnTo>
                  <a:lnTo>
                    <a:pt x="11161" y="4323"/>
                  </a:lnTo>
                  <a:lnTo>
                    <a:pt x="11015" y="4299"/>
                  </a:lnTo>
                  <a:lnTo>
                    <a:pt x="10844" y="4323"/>
                  </a:lnTo>
                  <a:lnTo>
                    <a:pt x="10087" y="3005"/>
                  </a:lnTo>
                  <a:lnTo>
                    <a:pt x="10160" y="2907"/>
                  </a:lnTo>
                  <a:lnTo>
                    <a:pt x="10209" y="2809"/>
                  </a:lnTo>
                  <a:lnTo>
                    <a:pt x="10233" y="2687"/>
                  </a:lnTo>
                  <a:lnTo>
                    <a:pt x="10233" y="2565"/>
                  </a:lnTo>
                  <a:lnTo>
                    <a:pt x="10233" y="2418"/>
                  </a:lnTo>
                  <a:lnTo>
                    <a:pt x="10184" y="2296"/>
                  </a:lnTo>
                  <a:lnTo>
                    <a:pt x="10136" y="2174"/>
                  </a:lnTo>
                  <a:lnTo>
                    <a:pt x="10038" y="2077"/>
                  </a:lnTo>
                  <a:lnTo>
                    <a:pt x="9940" y="2003"/>
                  </a:lnTo>
                  <a:lnTo>
                    <a:pt x="9818" y="1930"/>
                  </a:lnTo>
                  <a:lnTo>
                    <a:pt x="9696" y="1906"/>
                  </a:lnTo>
                  <a:lnTo>
                    <a:pt x="9549" y="1881"/>
                  </a:lnTo>
                  <a:lnTo>
                    <a:pt x="9427" y="1906"/>
                  </a:lnTo>
                  <a:lnTo>
                    <a:pt x="9281" y="1930"/>
                  </a:lnTo>
                  <a:lnTo>
                    <a:pt x="9183" y="2003"/>
                  </a:lnTo>
                  <a:lnTo>
                    <a:pt x="9085" y="2077"/>
                  </a:lnTo>
                  <a:lnTo>
                    <a:pt x="8988" y="2174"/>
                  </a:lnTo>
                  <a:lnTo>
                    <a:pt x="8939" y="2296"/>
                  </a:lnTo>
                  <a:lnTo>
                    <a:pt x="8890" y="2418"/>
                  </a:lnTo>
                  <a:lnTo>
                    <a:pt x="8866" y="2565"/>
                  </a:lnTo>
                  <a:lnTo>
                    <a:pt x="8890" y="2663"/>
                  </a:lnTo>
                  <a:lnTo>
                    <a:pt x="8914" y="2785"/>
                  </a:lnTo>
                  <a:lnTo>
                    <a:pt x="8939" y="2883"/>
                  </a:lnTo>
                  <a:lnTo>
                    <a:pt x="8988" y="2956"/>
                  </a:lnTo>
                  <a:lnTo>
                    <a:pt x="6521" y="6668"/>
                  </a:lnTo>
                  <a:lnTo>
                    <a:pt x="6399" y="6644"/>
                  </a:lnTo>
                  <a:lnTo>
                    <a:pt x="6130" y="6644"/>
                  </a:lnTo>
                  <a:lnTo>
                    <a:pt x="5959" y="6717"/>
                  </a:lnTo>
                  <a:lnTo>
                    <a:pt x="4714" y="5398"/>
                  </a:lnTo>
                  <a:lnTo>
                    <a:pt x="4763" y="5252"/>
                  </a:lnTo>
                  <a:lnTo>
                    <a:pt x="4763" y="5105"/>
                  </a:lnTo>
                  <a:lnTo>
                    <a:pt x="4763" y="4958"/>
                  </a:lnTo>
                  <a:lnTo>
                    <a:pt x="4714" y="4836"/>
                  </a:lnTo>
                  <a:lnTo>
                    <a:pt x="4665" y="4714"/>
                  </a:lnTo>
                  <a:lnTo>
                    <a:pt x="4567" y="4617"/>
                  </a:lnTo>
                  <a:lnTo>
                    <a:pt x="4470" y="4543"/>
                  </a:lnTo>
                  <a:lnTo>
                    <a:pt x="4347" y="4470"/>
                  </a:lnTo>
                  <a:lnTo>
                    <a:pt x="4225" y="4446"/>
                  </a:lnTo>
                  <a:lnTo>
                    <a:pt x="4079" y="4421"/>
                  </a:lnTo>
                  <a:lnTo>
                    <a:pt x="3957" y="4446"/>
                  </a:lnTo>
                  <a:lnTo>
                    <a:pt x="3810" y="4470"/>
                  </a:lnTo>
                  <a:lnTo>
                    <a:pt x="3712" y="4543"/>
                  </a:lnTo>
                  <a:lnTo>
                    <a:pt x="3615" y="4617"/>
                  </a:lnTo>
                  <a:lnTo>
                    <a:pt x="3517" y="4714"/>
                  </a:lnTo>
                  <a:lnTo>
                    <a:pt x="3468" y="4836"/>
                  </a:lnTo>
                  <a:lnTo>
                    <a:pt x="3419" y="4958"/>
                  </a:lnTo>
                  <a:lnTo>
                    <a:pt x="3395" y="5105"/>
                  </a:lnTo>
                  <a:lnTo>
                    <a:pt x="3419" y="5276"/>
                  </a:lnTo>
                  <a:lnTo>
                    <a:pt x="3493" y="5447"/>
                  </a:lnTo>
                  <a:lnTo>
                    <a:pt x="49" y="9574"/>
                  </a:lnTo>
                  <a:lnTo>
                    <a:pt x="0" y="9648"/>
                  </a:lnTo>
                  <a:lnTo>
                    <a:pt x="0" y="9745"/>
                  </a:lnTo>
                  <a:lnTo>
                    <a:pt x="25" y="9843"/>
                  </a:lnTo>
                  <a:lnTo>
                    <a:pt x="98" y="9916"/>
                  </a:lnTo>
                  <a:lnTo>
                    <a:pt x="171" y="9965"/>
                  </a:lnTo>
                  <a:lnTo>
                    <a:pt x="244" y="9965"/>
                  </a:lnTo>
                  <a:lnTo>
                    <a:pt x="342" y="9941"/>
                  </a:lnTo>
                  <a:lnTo>
                    <a:pt x="440" y="9892"/>
                  </a:lnTo>
                  <a:lnTo>
                    <a:pt x="3859" y="5740"/>
                  </a:lnTo>
                  <a:lnTo>
                    <a:pt x="3981" y="5789"/>
                  </a:lnTo>
                  <a:lnTo>
                    <a:pt x="4079" y="5789"/>
                  </a:lnTo>
                  <a:lnTo>
                    <a:pt x="4225" y="5764"/>
                  </a:lnTo>
                  <a:lnTo>
                    <a:pt x="4347" y="5740"/>
                  </a:lnTo>
                  <a:lnTo>
                    <a:pt x="5642" y="7083"/>
                  </a:lnTo>
                  <a:lnTo>
                    <a:pt x="5617" y="7205"/>
                  </a:lnTo>
                  <a:lnTo>
                    <a:pt x="5617" y="7328"/>
                  </a:lnTo>
                  <a:lnTo>
                    <a:pt x="5617" y="7450"/>
                  </a:lnTo>
                  <a:lnTo>
                    <a:pt x="5666" y="7572"/>
                  </a:lnTo>
                  <a:lnTo>
                    <a:pt x="5740" y="7694"/>
                  </a:lnTo>
                  <a:lnTo>
                    <a:pt x="5813" y="7792"/>
                  </a:lnTo>
                  <a:lnTo>
                    <a:pt x="5910" y="7889"/>
                  </a:lnTo>
                  <a:lnTo>
                    <a:pt x="6033" y="7938"/>
                  </a:lnTo>
                  <a:lnTo>
                    <a:pt x="6155" y="7987"/>
                  </a:lnTo>
                  <a:lnTo>
                    <a:pt x="6301" y="8011"/>
                  </a:lnTo>
                  <a:lnTo>
                    <a:pt x="6448" y="7987"/>
                  </a:lnTo>
                  <a:lnTo>
                    <a:pt x="6570" y="7938"/>
                  </a:lnTo>
                  <a:lnTo>
                    <a:pt x="6692" y="7889"/>
                  </a:lnTo>
                  <a:lnTo>
                    <a:pt x="6790" y="7792"/>
                  </a:lnTo>
                  <a:lnTo>
                    <a:pt x="6863" y="7694"/>
                  </a:lnTo>
                  <a:lnTo>
                    <a:pt x="6936" y="7572"/>
                  </a:lnTo>
                  <a:lnTo>
                    <a:pt x="6961" y="7450"/>
                  </a:lnTo>
                  <a:lnTo>
                    <a:pt x="6985" y="7328"/>
                  </a:lnTo>
                  <a:lnTo>
                    <a:pt x="6961" y="7132"/>
                  </a:lnTo>
                  <a:lnTo>
                    <a:pt x="6887" y="6986"/>
                  </a:lnTo>
                  <a:lnTo>
                    <a:pt x="9403" y="3224"/>
                  </a:lnTo>
                  <a:lnTo>
                    <a:pt x="9549" y="3249"/>
                  </a:lnTo>
                  <a:lnTo>
                    <a:pt x="9647" y="3249"/>
                  </a:lnTo>
                  <a:lnTo>
                    <a:pt x="10429" y="4617"/>
                  </a:lnTo>
                  <a:lnTo>
                    <a:pt x="10355" y="4788"/>
                  </a:lnTo>
                  <a:lnTo>
                    <a:pt x="10331" y="4885"/>
                  </a:lnTo>
                  <a:lnTo>
                    <a:pt x="10331" y="4983"/>
                  </a:lnTo>
                  <a:lnTo>
                    <a:pt x="10331" y="5129"/>
                  </a:lnTo>
                  <a:lnTo>
                    <a:pt x="10380" y="5252"/>
                  </a:lnTo>
                  <a:lnTo>
                    <a:pt x="10429" y="5374"/>
                  </a:lnTo>
                  <a:lnTo>
                    <a:pt x="10526" y="5471"/>
                  </a:lnTo>
                  <a:lnTo>
                    <a:pt x="10624" y="5569"/>
                  </a:lnTo>
                  <a:lnTo>
                    <a:pt x="10746" y="5618"/>
                  </a:lnTo>
                  <a:lnTo>
                    <a:pt x="10868" y="5667"/>
                  </a:lnTo>
                  <a:lnTo>
                    <a:pt x="11137" y="5667"/>
                  </a:lnTo>
                  <a:lnTo>
                    <a:pt x="11284" y="5618"/>
                  </a:lnTo>
                  <a:lnTo>
                    <a:pt x="11381" y="5569"/>
                  </a:lnTo>
                  <a:lnTo>
                    <a:pt x="11479" y="5471"/>
                  </a:lnTo>
                  <a:lnTo>
                    <a:pt x="11577" y="5374"/>
                  </a:lnTo>
                  <a:lnTo>
                    <a:pt x="11625" y="5252"/>
                  </a:lnTo>
                  <a:lnTo>
                    <a:pt x="11674" y="5129"/>
                  </a:lnTo>
                  <a:lnTo>
                    <a:pt x="11699" y="4983"/>
                  </a:lnTo>
                  <a:lnTo>
                    <a:pt x="11674" y="4861"/>
                  </a:lnTo>
                  <a:lnTo>
                    <a:pt x="11650" y="4739"/>
                  </a:lnTo>
                  <a:lnTo>
                    <a:pt x="14654" y="1319"/>
                  </a:lnTo>
                  <a:lnTo>
                    <a:pt x="14776" y="1344"/>
                  </a:lnTo>
                  <a:lnTo>
                    <a:pt x="14898" y="1368"/>
                  </a:lnTo>
                  <a:lnTo>
                    <a:pt x="15045" y="1344"/>
                  </a:lnTo>
                  <a:lnTo>
                    <a:pt x="15167" y="1295"/>
                  </a:lnTo>
                  <a:lnTo>
                    <a:pt x="15289" y="1246"/>
                  </a:lnTo>
                  <a:lnTo>
                    <a:pt x="15387" y="1148"/>
                  </a:lnTo>
                  <a:lnTo>
                    <a:pt x="15460" y="1051"/>
                  </a:lnTo>
                  <a:lnTo>
                    <a:pt x="15533" y="953"/>
                  </a:lnTo>
                  <a:lnTo>
                    <a:pt x="15558" y="807"/>
                  </a:lnTo>
                  <a:lnTo>
                    <a:pt x="15582" y="684"/>
                  </a:lnTo>
                  <a:lnTo>
                    <a:pt x="15558" y="538"/>
                  </a:lnTo>
                  <a:lnTo>
                    <a:pt x="15533" y="416"/>
                  </a:lnTo>
                  <a:lnTo>
                    <a:pt x="15460" y="294"/>
                  </a:lnTo>
                  <a:lnTo>
                    <a:pt x="15387" y="196"/>
                  </a:lnTo>
                  <a:lnTo>
                    <a:pt x="15289" y="98"/>
                  </a:lnTo>
                  <a:lnTo>
                    <a:pt x="15167" y="49"/>
                  </a:lnTo>
                  <a:lnTo>
                    <a:pt x="1504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152950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C53E8E-E989-2942-92CC-B5F698BBED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h-TH" sz="2667" dirty="0"/>
              <a:t>การวิเคราะห์ข้อมูลเพื่อหาค่าประสิทธิภาพในการตรวจจับอนุภาคของเซนเซอร์ด้วยโปรแกรม </a:t>
            </a:r>
            <a:r>
              <a:rPr lang="en-US" sz="2667" dirty="0" err="1"/>
              <a:t>Corryvrevkan</a:t>
            </a:r>
            <a:endParaRPr lang="en-TH" sz="2667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73DA60-601A-3A4B-A3E2-1545B383D8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56331" y="1798855"/>
            <a:ext cx="7085700" cy="693019"/>
          </a:xfrm>
        </p:spPr>
        <p:txBody>
          <a:bodyPr/>
          <a:lstStyle/>
          <a:p>
            <a:r>
              <a:rPr lang="th-TH" sz="2133" dirty="0"/>
              <a:t>ผลการวิเคราะห์ข้อมูลประสิทธิภาพการตรวจจับอนุภาคของเซนเซอร์ </a:t>
            </a:r>
            <a:r>
              <a:rPr lang="en-US" sz="2133" dirty="0"/>
              <a:t>ALPIDE </a:t>
            </a:r>
            <a:r>
              <a:rPr lang="th-TH" sz="2133" dirty="0"/>
              <a:t>แบบโค้งงอด้วยโปรแกรม </a:t>
            </a:r>
            <a:r>
              <a:rPr lang="en-US" sz="2133" dirty="0" err="1"/>
              <a:t>Corryvreckan</a:t>
            </a:r>
            <a:endParaRPr lang="en-TH" sz="2133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0603C6-B147-4744-81A6-F842C70808F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defTabSz="1219170">
              <a:buClr>
                <a:srgbClr val="000000"/>
              </a:buClr>
            </a:pPr>
            <a:fld id="{00000000-1234-1234-1234-123412341234}" type="slidenum">
              <a:rPr lang="en" kern="0">
                <a:solidFill>
                  <a:srgbClr val="FFFFFF"/>
                </a:solidFill>
              </a:rPr>
              <a:pPr defTabSz="1219170">
                <a:buClr>
                  <a:srgbClr val="000000"/>
                </a:buClr>
              </a:pPr>
              <a:t>19</a:t>
            </a:fld>
            <a:endParaRPr lang="en" kern="0">
              <a:solidFill>
                <a:srgbClr val="FFFFFF"/>
              </a:solidFill>
            </a:endParaRPr>
          </a:p>
        </p:txBody>
      </p:sp>
      <p:grpSp>
        <p:nvGrpSpPr>
          <p:cNvPr id="5" name="Google Shape;922;p49">
            <a:extLst>
              <a:ext uri="{FF2B5EF4-FFF2-40B4-BE49-F238E27FC236}">
                <a16:creationId xmlns:a16="http://schemas.microsoft.com/office/drawing/2014/main" id="{095B47F4-50CC-A341-A31B-FDF1B9162E5B}"/>
              </a:ext>
            </a:extLst>
          </p:cNvPr>
          <p:cNvGrpSpPr/>
          <p:nvPr/>
        </p:nvGrpSpPr>
        <p:grpSpPr>
          <a:xfrm>
            <a:off x="8116724" y="885539"/>
            <a:ext cx="482528" cy="353788"/>
            <a:chOff x="4610450" y="3703750"/>
            <a:chExt cx="453050" cy="332175"/>
          </a:xfrm>
        </p:grpSpPr>
        <p:sp>
          <p:nvSpPr>
            <p:cNvPr id="6" name="Google Shape;923;p49">
              <a:extLst>
                <a:ext uri="{FF2B5EF4-FFF2-40B4-BE49-F238E27FC236}">
                  <a16:creationId xmlns:a16="http://schemas.microsoft.com/office/drawing/2014/main" id="{A5AC401B-EAF0-D04B-BCC2-D02D2B2F7C6E}"/>
                </a:ext>
              </a:extLst>
            </p:cNvPr>
            <p:cNvSpPr/>
            <p:nvPr/>
          </p:nvSpPr>
          <p:spPr>
            <a:xfrm>
              <a:off x="4610450" y="3703750"/>
              <a:ext cx="453050" cy="332175"/>
            </a:xfrm>
            <a:custGeom>
              <a:avLst/>
              <a:gdLst/>
              <a:ahLst/>
              <a:cxnLst/>
              <a:rect l="l" t="t" r="r" b="b"/>
              <a:pathLst>
                <a:path w="18122" h="13287" extrusionOk="0">
                  <a:moveTo>
                    <a:pt x="366" y="0"/>
                  </a:moveTo>
                  <a:lnTo>
                    <a:pt x="293" y="49"/>
                  </a:lnTo>
                  <a:lnTo>
                    <a:pt x="195" y="74"/>
                  </a:lnTo>
                  <a:lnTo>
                    <a:pt x="122" y="147"/>
                  </a:lnTo>
                  <a:lnTo>
                    <a:pt x="73" y="220"/>
                  </a:lnTo>
                  <a:lnTo>
                    <a:pt x="25" y="293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12798"/>
                  </a:lnTo>
                  <a:lnTo>
                    <a:pt x="0" y="12896"/>
                  </a:lnTo>
                  <a:lnTo>
                    <a:pt x="25" y="12993"/>
                  </a:lnTo>
                  <a:lnTo>
                    <a:pt x="73" y="13067"/>
                  </a:lnTo>
                  <a:lnTo>
                    <a:pt x="122" y="13140"/>
                  </a:lnTo>
                  <a:lnTo>
                    <a:pt x="195" y="13213"/>
                  </a:lnTo>
                  <a:lnTo>
                    <a:pt x="293" y="13238"/>
                  </a:lnTo>
                  <a:lnTo>
                    <a:pt x="366" y="13287"/>
                  </a:lnTo>
                  <a:lnTo>
                    <a:pt x="17756" y="13287"/>
                  </a:lnTo>
                  <a:lnTo>
                    <a:pt x="17829" y="13238"/>
                  </a:lnTo>
                  <a:lnTo>
                    <a:pt x="17927" y="13213"/>
                  </a:lnTo>
                  <a:lnTo>
                    <a:pt x="18000" y="13140"/>
                  </a:lnTo>
                  <a:lnTo>
                    <a:pt x="18049" y="13067"/>
                  </a:lnTo>
                  <a:lnTo>
                    <a:pt x="18098" y="12993"/>
                  </a:lnTo>
                  <a:lnTo>
                    <a:pt x="18122" y="12896"/>
                  </a:lnTo>
                  <a:lnTo>
                    <a:pt x="18122" y="12798"/>
                  </a:lnTo>
                  <a:lnTo>
                    <a:pt x="18122" y="12700"/>
                  </a:lnTo>
                  <a:lnTo>
                    <a:pt x="18098" y="12603"/>
                  </a:lnTo>
                  <a:lnTo>
                    <a:pt x="18049" y="12529"/>
                  </a:lnTo>
                  <a:lnTo>
                    <a:pt x="18000" y="12456"/>
                  </a:lnTo>
                  <a:lnTo>
                    <a:pt x="17927" y="12383"/>
                  </a:lnTo>
                  <a:lnTo>
                    <a:pt x="17829" y="12358"/>
                  </a:lnTo>
                  <a:lnTo>
                    <a:pt x="17756" y="12310"/>
                  </a:lnTo>
                  <a:lnTo>
                    <a:pt x="977" y="12310"/>
                  </a:lnTo>
                  <a:lnTo>
                    <a:pt x="977" y="489"/>
                  </a:lnTo>
                  <a:lnTo>
                    <a:pt x="953" y="391"/>
                  </a:lnTo>
                  <a:lnTo>
                    <a:pt x="928" y="293"/>
                  </a:lnTo>
                  <a:lnTo>
                    <a:pt x="879" y="220"/>
                  </a:lnTo>
                  <a:lnTo>
                    <a:pt x="830" y="147"/>
                  </a:lnTo>
                  <a:lnTo>
                    <a:pt x="757" y="74"/>
                  </a:lnTo>
                  <a:lnTo>
                    <a:pt x="660" y="49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" name="Google Shape;924;p49">
              <a:extLst>
                <a:ext uri="{FF2B5EF4-FFF2-40B4-BE49-F238E27FC236}">
                  <a16:creationId xmlns:a16="http://schemas.microsoft.com/office/drawing/2014/main" id="{24403610-21BF-0144-9B15-2A34940FA369}"/>
                </a:ext>
              </a:extLst>
            </p:cNvPr>
            <p:cNvSpPr/>
            <p:nvPr/>
          </p:nvSpPr>
          <p:spPr>
            <a:xfrm>
              <a:off x="4642200" y="3730000"/>
              <a:ext cx="389550" cy="249150"/>
            </a:xfrm>
            <a:custGeom>
              <a:avLst/>
              <a:gdLst/>
              <a:ahLst/>
              <a:cxnLst/>
              <a:rect l="l" t="t" r="r" b="b"/>
              <a:pathLst>
                <a:path w="15582" h="9966" extrusionOk="0">
                  <a:moveTo>
                    <a:pt x="14752" y="1"/>
                  </a:moveTo>
                  <a:lnTo>
                    <a:pt x="14629" y="49"/>
                  </a:lnTo>
                  <a:lnTo>
                    <a:pt x="14507" y="98"/>
                  </a:lnTo>
                  <a:lnTo>
                    <a:pt x="14410" y="196"/>
                  </a:lnTo>
                  <a:lnTo>
                    <a:pt x="14336" y="294"/>
                  </a:lnTo>
                  <a:lnTo>
                    <a:pt x="14263" y="416"/>
                  </a:lnTo>
                  <a:lnTo>
                    <a:pt x="14239" y="538"/>
                  </a:lnTo>
                  <a:lnTo>
                    <a:pt x="14214" y="684"/>
                  </a:lnTo>
                  <a:lnTo>
                    <a:pt x="14239" y="831"/>
                  </a:lnTo>
                  <a:lnTo>
                    <a:pt x="14288" y="1002"/>
                  </a:lnTo>
                  <a:lnTo>
                    <a:pt x="11308" y="4372"/>
                  </a:lnTo>
                  <a:lnTo>
                    <a:pt x="11161" y="4323"/>
                  </a:lnTo>
                  <a:lnTo>
                    <a:pt x="11015" y="4299"/>
                  </a:lnTo>
                  <a:lnTo>
                    <a:pt x="10844" y="4323"/>
                  </a:lnTo>
                  <a:lnTo>
                    <a:pt x="10087" y="3005"/>
                  </a:lnTo>
                  <a:lnTo>
                    <a:pt x="10160" y="2907"/>
                  </a:lnTo>
                  <a:lnTo>
                    <a:pt x="10209" y="2809"/>
                  </a:lnTo>
                  <a:lnTo>
                    <a:pt x="10233" y="2687"/>
                  </a:lnTo>
                  <a:lnTo>
                    <a:pt x="10233" y="2565"/>
                  </a:lnTo>
                  <a:lnTo>
                    <a:pt x="10233" y="2418"/>
                  </a:lnTo>
                  <a:lnTo>
                    <a:pt x="10184" y="2296"/>
                  </a:lnTo>
                  <a:lnTo>
                    <a:pt x="10136" y="2174"/>
                  </a:lnTo>
                  <a:lnTo>
                    <a:pt x="10038" y="2077"/>
                  </a:lnTo>
                  <a:lnTo>
                    <a:pt x="9940" y="2003"/>
                  </a:lnTo>
                  <a:lnTo>
                    <a:pt x="9818" y="1930"/>
                  </a:lnTo>
                  <a:lnTo>
                    <a:pt x="9696" y="1906"/>
                  </a:lnTo>
                  <a:lnTo>
                    <a:pt x="9549" y="1881"/>
                  </a:lnTo>
                  <a:lnTo>
                    <a:pt x="9427" y="1906"/>
                  </a:lnTo>
                  <a:lnTo>
                    <a:pt x="9281" y="1930"/>
                  </a:lnTo>
                  <a:lnTo>
                    <a:pt x="9183" y="2003"/>
                  </a:lnTo>
                  <a:lnTo>
                    <a:pt x="9085" y="2077"/>
                  </a:lnTo>
                  <a:lnTo>
                    <a:pt x="8988" y="2174"/>
                  </a:lnTo>
                  <a:lnTo>
                    <a:pt x="8939" y="2296"/>
                  </a:lnTo>
                  <a:lnTo>
                    <a:pt x="8890" y="2418"/>
                  </a:lnTo>
                  <a:lnTo>
                    <a:pt x="8866" y="2565"/>
                  </a:lnTo>
                  <a:lnTo>
                    <a:pt x="8890" y="2663"/>
                  </a:lnTo>
                  <a:lnTo>
                    <a:pt x="8914" y="2785"/>
                  </a:lnTo>
                  <a:lnTo>
                    <a:pt x="8939" y="2883"/>
                  </a:lnTo>
                  <a:lnTo>
                    <a:pt x="8988" y="2956"/>
                  </a:lnTo>
                  <a:lnTo>
                    <a:pt x="6521" y="6668"/>
                  </a:lnTo>
                  <a:lnTo>
                    <a:pt x="6399" y="6644"/>
                  </a:lnTo>
                  <a:lnTo>
                    <a:pt x="6130" y="6644"/>
                  </a:lnTo>
                  <a:lnTo>
                    <a:pt x="5959" y="6717"/>
                  </a:lnTo>
                  <a:lnTo>
                    <a:pt x="4714" y="5398"/>
                  </a:lnTo>
                  <a:lnTo>
                    <a:pt x="4763" y="5252"/>
                  </a:lnTo>
                  <a:lnTo>
                    <a:pt x="4763" y="5105"/>
                  </a:lnTo>
                  <a:lnTo>
                    <a:pt x="4763" y="4958"/>
                  </a:lnTo>
                  <a:lnTo>
                    <a:pt x="4714" y="4836"/>
                  </a:lnTo>
                  <a:lnTo>
                    <a:pt x="4665" y="4714"/>
                  </a:lnTo>
                  <a:lnTo>
                    <a:pt x="4567" y="4617"/>
                  </a:lnTo>
                  <a:lnTo>
                    <a:pt x="4470" y="4543"/>
                  </a:lnTo>
                  <a:lnTo>
                    <a:pt x="4347" y="4470"/>
                  </a:lnTo>
                  <a:lnTo>
                    <a:pt x="4225" y="4446"/>
                  </a:lnTo>
                  <a:lnTo>
                    <a:pt x="4079" y="4421"/>
                  </a:lnTo>
                  <a:lnTo>
                    <a:pt x="3957" y="4446"/>
                  </a:lnTo>
                  <a:lnTo>
                    <a:pt x="3810" y="4470"/>
                  </a:lnTo>
                  <a:lnTo>
                    <a:pt x="3712" y="4543"/>
                  </a:lnTo>
                  <a:lnTo>
                    <a:pt x="3615" y="4617"/>
                  </a:lnTo>
                  <a:lnTo>
                    <a:pt x="3517" y="4714"/>
                  </a:lnTo>
                  <a:lnTo>
                    <a:pt x="3468" y="4836"/>
                  </a:lnTo>
                  <a:lnTo>
                    <a:pt x="3419" y="4958"/>
                  </a:lnTo>
                  <a:lnTo>
                    <a:pt x="3395" y="5105"/>
                  </a:lnTo>
                  <a:lnTo>
                    <a:pt x="3419" y="5276"/>
                  </a:lnTo>
                  <a:lnTo>
                    <a:pt x="3493" y="5447"/>
                  </a:lnTo>
                  <a:lnTo>
                    <a:pt x="49" y="9574"/>
                  </a:lnTo>
                  <a:lnTo>
                    <a:pt x="0" y="9648"/>
                  </a:lnTo>
                  <a:lnTo>
                    <a:pt x="0" y="9745"/>
                  </a:lnTo>
                  <a:lnTo>
                    <a:pt x="25" y="9843"/>
                  </a:lnTo>
                  <a:lnTo>
                    <a:pt x="98" y="9916"/>
                  </a:lnTo>
                  <a:lnTo>
                    <a:pt x="171" y="9965"/>
                  </a:lnTo>
                  <a:lnTo>
                    <a:pt x="244" y="9965"/>
                  </a:lnTo>
                  <a:lnTo>
                    <a:pt x="342" y="9941"/>
                  </a:lnTo>
                  <a:lnTo>
                    <a:pt x="440" y="9892"/>
                  </a:lnTo>
                  <a:lnTo>
                    <a:pt x="3859" y="5740"/>
                  </a:lnTo>
                  <a:lnTo>
                    <a:pt x="3981" y="5789"/>
                  </a:lnTo>
                  <a:lnTo>
                    <a:pt x="4079" y="5789"/>
                  </a:lnTo>
                  <a:lnTo>
                    <a:pt x="4225" y="5764"/>
                  </a:lnTo>
                  <a:lnTo>
                    <a:pt x="4347" y="5740"/>
                  </a:lnTo>
                  <a:lnTo>
                    <a:pt x="5642" y="7083"/>
                  </a:lnTo>
                  <a:lnTo>
                    <a:pt x="5617" y="7205"/>
                  </a:lnTo>
                  <a:lnTo>
                    <a:pt x="5617" y="7328"/>
                  </a:lnTo>
                  <a:lnTo>
                    <a:pt x="5617" y="7450"/>
                  </a:lnTo>
                  <a:lnTo>
                    <a:pt x="5666" y="7572"/>
                  </a:lnTo>
                  <a:lnTo>
                    <a:pt x="5740" y="7694"/>
                  </a:lnTo>
                  <a:lnTo>
                    <a:pt x="5813" y="7792"/>
                  </a:lnTo>
                  <a:lnTo>
                    <a:pt x="5910" y="7889"/>
                  </a:lnTo>
                  <a:lnTo>
                    <a:pt x="6033" y="7938"/>
                  </a:lnTo>
                  <a:lnTo>
                    <a:pt x="6155" y="7987"/>
                  </a:lnTo>
                  <a:lnTo>
                    <a:pt x="6301" y="8011"/>
                  </a:lnTo>
                  <a:lnTo>
                    <a:pt x="6448" y="7987"/>
                  </a:lnTo>
                  <a:lnTo>
                    <a:pt x="6570" y="7938"/>
                  </a:lnTo>
                  <a:lnTo>
                    <a:pt x="6692" y="7889"/>
                  </a:lnTo>
                  <a:lnTo>
                    <a:pt x="6790" y="7792"/>
                  </a:lnTo>
                  <a:lnTo>
                    <a:pt x="6863" y="7694"/>
                  </a:lnTo>
                  <a:lnTo>
                    <a:pt x="6936" y="7572"/>
                  </a:lnTo>
                  <a:lnTo>
                    <a:pt x="6961" y="7450"/>
                  </a:lnTo>
                  <a:lnTo>
                    <a:pt x="6985" y="7328"/>
                  </a:lnTo>
                  <a:lnTo>
                    <a:pt x="6961" y="7132"/>
                  </a:lnTo>
                  <a:lnTo>
                    <a:pt x="6887" y="6986"/>
                  </a:lnTo>
                  <a:lnTo>
                    <a:pt x="9403" y="3224"/>
                  </a:lnTo>
                  <a:lnTo>
                    <a:pt x="9549" y="3249"/>
                  </a:lnTo>
                  <a:lnTo>
                    <a:pt x="9647" y="3249"/>
                  </a:lnTo>
                  <a:lnTo>
                    <a:pt x="10429" y="4617"/>
                  </a:lnTo>
                  <a:lnTo>
                    <a:pt x="10355" y="4788"/>
                  </a:lnTo>
                  <a:lnTo>
                    <a:pt x="10331" y="4885"/>
                  </a:lnTo>
                  <a:lnTo>
                    <a:pt x="10331" y="4983"/>
                  </a:lnTo>
                  <a:lnTo>
                    <a:pt x="10331" y="5129"/>
                  </a:lnTo>
                  <a:lnTo>
                    <a:pt x="10380" y="5252"/>
                  </a:lnTo>
                  <a:lnTo>
                    <a:pt x="10429" y="5374"/>
                  </a:lnTo>
                  <a:lnTo>
                    <a:pt x="10526" y="5471"/>
                  </a:lnTo>
                  <a:lnTo>
                    <a:pt x="10624" y="5569"/>
                  </a:lnTo>
                  <a:lnTo>
                    <a:pt x="10746" y="5618"/>
                  </a:lnTo>
                  <a:lnTo>
                    <a:pt x="10868" y="5667"/>
                  </a:lnTo>
                  <a:lnTo>
                    <a:pt x="11137" y="5667"/>
                  </a:lnTo>
                  <a:lnTo>
                    <a:pt x="11284" y="5618"/>
                  </a:lnTo>
                  <a:lnTo>
                    <a:pt x="11381" y="5569"/>
                  </a:lnTo>
                  <a:lnTo>
                    <a:pt x="11479" y="5471"/>
                  </a:lnTo>
                  <a:lnTo>
                    <a:pt x="11577" y="5374"/>
                  </a:lnTo>
                  <a:lnTo>
                    <a:pt x="11625" y="5252"/>
                  </a:lnTo>
                  <a:lnTo>
                    <a:pt x="11674" y="5129"/>
                  </a:lnTo>
                  <a:lnTo>
                    <a:pt x="11699" y="4983"/>
                  </a:lnTo>
                  <a:lnTo>
                    <a:pt x="11674" y="4861"/>
                  </a:lnTo>
                  <a:lnTo>
                    <a:pt x="11650" y="4739"/>
                  </a:lnTo>
                  <a:lnTo>
                    <a:pt x="14654" y="1319"/>
                  </a:lnTo>
                  <a:lnTo>
                    <a:pt x="14776" y="1344"/>
                  </a:lnTo>
                  <a:lnTo>
                    <a:pt x="14898" y="1368"/>
                  </a:lnTo>
                  <a:lnTo>
                    <a:pt x="15045" y="1344"/>
                  </a:lnTo>
                  <a:lnTo>
                    <a:pt x="15167" y="1295"/>
                  </a:lnTo>
                  <a:lnTo>
                    <a:pt x="15289" y="1246"/>
                  </a:lnTo>
                  <a:lnTo>
                    <a:pt x="15387" y="1148"/>
                  </a:lnTo>
                  <a:lnTo>
                    <a:pt x="15460" y="1051"/>
                  </a:lnTo>
                  <a:lnTo>
                    <a:pt x="15533" y="953"/>
                  </a:lnTo>
                  <a:lnTo>
                    <a:pt x="15558" y="807"/>
                  </a:lnTo>
                  <a:lnTo>
                    <a:pt x="15582" y="684"/>
                  </a:lnTo>
                  <a:lnTo>
                    <a:pt x="15558" y="538"/>
                  </a:lnTo>
                  <a:lnTo>
                    <a:pt x="15533" y="416"/>
                  </a:lnTo>
                  <a:lnTo>
                    <a:pt x="15460" y="294"/>
                  </a:lnTo>
                  <a:lnTo>
                    <a:pt x="15387" y="196"/>
                  </a:lnTo>
                  <a:lnTo>
                    <a:pt x="15289" y="98"/>
                  </a:lnTo>
                  <a:lnTo>
                    <a:pt x="15167" y="49"/>
                  </a:lnTo>
                  <a:lnTo>
                    <a:pt x="1504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03C1BBBE-0CCB-E949-A8B2-5DE6292D8566}"/>
              </a:ext>
            </a:extLst>
          </p:cNvPr>
          <p:cNvSpPr txBox="1"/>
          <p:nvPr/>
        </p:nvSpPr>
        <p:spPr>
          <a:xfrm>
            <a:off x="1362144" y="2846217"/>
            <a:ext cx="7585056" cy="379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th-TH" sz="1867" kern="0" dirty="0">
                <a:solidFill>
                  <a:srgbClr val="000000"/>
                </a:solidFill>
                <a:latin typeface="TH SarabunPSK" panose="020B0500040200020003" pitchFamily="34" charset="-34"/>
                <a:ea typeface="Cordia New" panose="020B0304020202020204" pitchFamily="34" charset="-34"/>
                <a:cs typeface="TH SarabunPSK" panose="020B0500040200020003" pitchFamily="34" charset="-34"/>
                <a:sym typeface="Arial"/>
              </a:rPr>
              <a:t>กราฟแสดงการตรวจจับอนุภาคของเซนเซอร์ </a:t>
            </a:r>
            <a:r>
              <a:rPr lang="en-US" sz="1867" kern="0" dirty="0">
                <a:solidFill>
                  <a:srgbClr val="000000"/>
                </a:solidFill>
                <a:latin typeface="TH SarabunPSK" panose="020B0500040200020003" pitchFamily="34" charset="-34"/>
                <a:ea typeface="Cordia New" panose="020B0304020202020204" pitchFamily="34" charset="-34"/>
                <a:cs typeface="TH SarabunPSK" panose="020B0500040200020003" pitchFamily="34" charset="-34"/>
                <a:sym typeface="Arial"/>
              </a:rPr>
              <a:t>ALPIDE </a:t>
            </a:r>
            <a:r>
              <a:rPr lang="th-TH" sz="1867" kern="0" dirty="0">
                <a:solidFill>
                  <a:srgbClr val="000000"/>
                </a:solidFill>
                <a:latin typeface="TH SarabunPSK" panose="020B0500040200020003" pitchFamily="34" charset="-34"/>
                <a:ea typeface="Cordia New" panose="020B0304020202020204" pitchFamily="34" charset="-34"/>
                <a:cs typeface="TH SarabunPSK" panose="020B0500040200020003" pitchFamily="34" charset="-34"/>
                <a:sym typeface="Arial"/>
              </a:rPr>
              <a:t>แบบโค้งงอ ที่ตำแหน่งพิกเซล </a:t>
            </a:r>
            <a:r>
              <a:rPr lang="en-US" sz="1867" kern="0" dirty="0">
                <a:solidFill>
                  <a:srgbClr val="000000"/>
                </a:solidFill>
                <a:latin typeface="TH SarabunPSK" panose="020B0500040200020003" pitchFamily="34" charset="-34"/>
                <a:ea typeface="Cordia New" panose="020B0304020202020204" pitchFamily="34" charset="-34"/>
                <a:cs typeface="TH SarabunPSK" panose="020B0500040200020003" pitchFamily="34" charset="-34"/>
                <a:sym typeface="Arial"/>
              </a:rPr>
              <a:t>350,800 </a:t>
            </a:r>
            <a:r>
              <a:rPr lang="th-TH" sz="1867" kern="0" dirty="0">
                <a:solidFill>
                  <a:srgbClr val="000000"/>
                </a:solidFill>
                <a:latin typeface="TH SarabunPSK" panose="020B0500040200020003" pitchFamily="34" charset="-34"/>
                <a:ea typeface="Cordia New" panose="020B0304020202020204" pitchFamily="34" charset="-34"/>
                <a:cs typeface="TH SarabunPSK" panose="020B0500040200020003" pitchFamily="34" charset="-34"/>
                <a:sym typeface="Arial"/>
              </a:rPr>
              <a:t>แกน </a:t>
            </a:r>
            <a:r>
              <a:rPr lang="en-US" sz="1867" kern="0" dirty="0">
                <a:solidFill>
                  <a:srgbClr val="000000"/>
                </a:solidFill>
                <a:latin typeface="TH SarabunPSK" panose="020B0500040200020003" pitchFamily="34" charset="-34"/>
                <a:ea typeface="Cordia New" panose="020B0304020202020204" pitchFamily="34" charset="-34"/>
                <a:cs typeface="TH SarabunPSK" panose="020B0500040200020003" pitchFamily="34" charset="-34"/>
                <a:sym typeface="Arial"/>
              </a:rPr>
              <a:t>x </a:t>
            </a:r>
            <a:r>
              <a:rPr lang="th-TH" sz="1867" kern="0" dirty="0">
                <a:solidFill>
                  <a:srgbClr val="000000"/>
                </a:solidFill>
                <a:latin typeface="TH SarabunPSK" panose="020B0500040200020003" pitchFamily="34" charset="-34"/>
                <a:ea typeface="Cordia New" panose="020B0304020202020204" pitchFamily="34" charset="-34"/>
                <a:cs typeface="TH SarabunPSK" panose="020B0500040200020003" pitchFamily="34" charset="-34"/>
                <a:sym typeface="Arial"/>
              </a:rPr>
              <a:t>และ </a:t>
            </a:r>
            <a:r>
              <a:rPr lang="en-US" sz="1867" kern="0" dirty="0">
                <a:solidFill>
                  <a:srgbClr val="000000"/>
                </a:solidFill>
                <a:latin typeface="TH SarabunPSK" panose="020B0500040200020003" pitchFamily="34" charset="-34"/>
                <a:ea typeface="Cordia New" panose="020B0304020202020204" pitchFamily="34" charset="-34"/>
                <a:cs typeface="TH SarabunPSK" panose="020B0500040200020003" pitchFamily="34" charset="-34"/>
                <a:sym typeface="Arial"/>
              </a:rPr>
              <a:t>0,500 </a:t>
            </a:r>
            <a:r>
              <a:rPr lang="th-TH" sz="1867" kern="0" dirty="0">
                <a:solidFill>
                  <a:srgbClr val="000000"/>
                </a:solidFill>
                <a:latin typeface="TH SarabunPSK" panose="020B0500040200020003" pitchFamily="34" charset="-34"/>
                <a:ea typeface="Cordia New" panose="020B0304020202020204" pitchFamily="34" charset="-34"/>
                <a:cs typeface="TH SarabunPSK" panose="020B0500040200020003" pitchFamily="34" charset="-34"/>
                <a:sym typeface="Arial"/>
              </a:rPr>
              <a:t>แกน </a:t>
            </a:r>
            <a:r>
              <a:rPr lang="en-US" sz="1867" kern="0" dirty="0">
                <a:solidFill>
                  <a:srgbClr val="000000"/>
                </a:solidFill>
                <a:latin typeface="TH SarabunPSK" panose="020B0500040200020003" pitchFamily="34" charset="-34"/>
                <a:ea typeface="Cordia New" panose="020B0304020202020204" pitchFamily="34" charset="-34"/>
                <a:cs typeface="TH SarabunPSK" panose="020B0500040200020003" pitchFamily="34" charset="-34"/>
                <a:sym typeface="Arial"/>
              </a:rPr>
              <a:t>y</a:t>
            </a:r>
            <a:r>
              <a:rPr lang="en-TH" sz="1867" kern="0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  <a:sym typeface="Arial"/>
              </a:rPr>
              <a:t> </a:t>
            </a:r>
          </a:p>
        </p:txBody>
      </p:sp>
      <p:pic>
        <p:nvPicPr>
          <p:cNvPr id="20" name="Picture 19" descr="Chart&#10;&#10;Description automatically generated">
            <a:extLst>
              <a:ext uri="{FF2B5EF4-FFF2-40B4-BE49-F238E27FC236}">
                <a16:creationId xmlns:a16="http://schemas.microsoft.com/office/drawing/2014/main" id="{B68302B7-3E69-1A41-9EF8-892EAAD0C33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4854"/>
          <a:stretch/>
        </p:blipFill>
        <p:spPr bwMode="auto">
          <a:xfrm>
            <a:off x="1518900" y="3256586"/>
            <a:ext cx="3814089" cy="229456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1" name="Picture 20" descr="Chart&#10;&#10;Description automatically generated">
            <a:extLst>
              <a:ext uri="{FF2B5EF4-FFF2-40B4-BE49-F238E27FC236}">
                <a16:creationId xmlns:a16="http://schemas.microsoft.com/office/drawing/2014/main" id="{3ACF5179-9DCB-A446-B93C-131FB52A9A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7598" y="3333326"/>
            <a:ext cx="3247839" cy="2217821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3EE3351E-1760-E444-85A4-8ECCD45FD242}"/>
              </a:ext>
            </a:extLst>
          </p:cNvPr>
          <p:cNvSpPr txBox="1"/>
          <p:nvPr/>
        </p:nvSpPr>
        <p:spPr>
          <a:xfrm>
            <a:off x="2707228" y="5551147"/>
            <a:ext cx="1410245" cy="379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th-TH" sz="1867" kern="0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  <a:sym typeface="Arial"/>
              </a:rPr>
              <a:t>กลุ่มวิจัยของอลิซ</a:t>
            </a:r>
            <a:endParaRPr lang="en-TH" sz="1867" kern="0" dirty="0">
              <a:solidFill>
                <a:srgbClr val="000000"/>
              </a:solidFill>
              <a:latin typeface="TH SarabunPSK" panose="020B0500040200020003" pitchFamily="34" charset="-34"/>
              <a:cs typeface="TH SarabunPSK" panose="020B0500040200020003" pitchFamily="34" charset="-34"/>
              <a:sym typeface="Arial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1616533-8286-8941-A87C-C4EF94659C76}"/>
              </a:ext>
            </a:extLst>
          </p:cNvPr>
          <p:cNvSpPr txBox="1"/>
          <p:nvPr/>
        </p:nvSpPr>
        <p:spPr>
          <a:xfrm>
            <a:off x="6282459" y="5551147"/>
            <a:ext cx="1546088" cy="379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th-TH" sz="1867" kern="0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  <a:sym typeface="Arial"/>
              </a:rPr>
              <a:t>กลุ่มวิจัยของมทส.</a:t>
            </a:r>
            <a:endParaRPr lang="en-TH" sz="1867" kern="0" dirty="0">
              <a:solidFill>
                <a:srgbClr val="000000"/>
              </a:solidFill>
              <a:latin typeface="TH SarabunPSK" panose="020B0500040200020003" pitchFamily="34" charset="-34"/>
              <a:cs typeface="TH SarabunPSK" panose="020B0500040200020003" pitchFamily="34" charset="-34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71328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E9A572-3DFB-D0C0-C6DA-4D4F2DA42E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2202" y="524633"/>
            <a:ext cx="7344578" cy="1075600"/>
          </a:xfrm>
        </p:spPr>
        <p:txBody>
          <a:bodyPr/>
          <a:lstStyle/>
          <a:p>
            <a:r>
              <a:rPr lang="th-TH"/>
              <a:t>ลักษณะของผิวน้ำบอกถึงทิศทางการกระโดด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8D46A6-1B9D-3D92-F304-74D8C9091AF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25D37F-F084-C90F-9DA2-58B93852E92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2</a:t>
            </a:fld>
            <a:endParaRPr lang="en"/>
          </a:p>
        </p:txBody>
      </p:sp>
      <p:pic>
        <p:nvPicPr>
          <p:cNvPr id="5" name="Diving World Cup 2021 - Women's 10m Synchro - FINAL ROUND_edit">
            <a:hlinkClick r:id="" action="ppaction://media"/>
            <a:extLst>
              <a:ext uri="{FF2B5EF4-FFF2-40B4-BE49-F238E27FC236}">
                <a16:creationId xmlns:a16="http://schemas.microsoft.com/office/drawing/2014/main" id="{D1B9D700-1431-E0BB-B601-CD33E58582A4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556331" y="1798855"/>
            <a:ext cx="6766560" cy="3806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4273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11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C53E8E-E989-2942-92CC-B5F698BBED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h-TH" sz="2667" dirty="0"/>
              <a:t>การวิเคราะห์ข้อมูลเพื่อหาค่าประสิทธิภาพในการตรวจจับอนุภาคของเซนเซอร์ด้วยโปรแกรม </a:t>
            </a:r>
            <a:r>
              <a:rPr lang="en-US" sz="2667" dirty="0" err="1"/>
              <a:t>Corryvrevkan</a:t>
            </a:r>
            <a:endParaRPr lang="en-TH" sz="2667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73DA60-601A-3A4B-A3E2-1545B383D8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56331" y="1798855"/>
            <a:ext cx="7085700" cy="693019"/>
          </a:xfrm>
        </p:spPr>
        <p:txBody>
          <a:bodyPr/>
          <a:lstStyle/>
          <a:p>
            <a:r>
              <a:rPr lang="th-TH" sz="2133" dirty="0"/>
              <a:t>ผลการวิเคราะห์ข้อมูลประสิทธิภาพการตรวจจับอนุภาคของเซนเซอร์ </a:t>
            </a:r>
            <a:r>
              <a:rPr lang="en-US" sz="2133" dirty="0"/>
              <a:t>ALPIDE </a:t>
            </a:r>
            <a:r>
              <a:rPr lang="th-TH" sz="2133" dirty="0"/>
              <a:t>แบบโค้งงอด้วยโปรแกรม </a:t>
            </a:r>
            <a:r>
              <a:rPr lang="en-US" sz="2133" dirty="0" err="1"/>
              <a:t>Corryvreckan</a:t>
            </a:r>
            <a:endParaRPr lang="en-TH" sz="2133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0603C6-B147-4744-81A6-F842C70808F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defTabSz="1219170">
              <a:buClr>
                <a:srgbClr val="000000"/>
              </a:buClr>
            </a:pPr>
            <a:fld id="{00000000-1234-1234-1234-123412341234}" type="slidenum">
              <a:rPr lang="en" kern="0">
                <a:solidFill>
                  <a:srgbClr val="FFFFFF"/>
                </a:solidFill>
              </a:rPr>
              <a:pPr defTabSz="1219170">
                <a:buClr>
                  <a:srgbClr val="000000"/>
                </a:buClr>
              </a:pPr>
              <a:t>20</a:t>
            </a:fld>
            <a:endParaRPr lang="en" kern="0">
              <a:solidFill>
                <a:srgbClr val="FFFFFF"/>
              </a:solidFill>
            </a:endParaRPr>
          </a:p>
        </p:txBody>
      </p:sp>
      <p:grpSp>
        <p:nvGrpSpPr>
          <p:cNvPr id="5" name="Google Shape;922;p49">
            <a:extLst>
              <a:ext uri="{FF2B5EF4-FFF2-40B4-BE49-F238E27FC236}">
                <a16:creationId xmlns:a16="http://schemas.microsoft.com/office/drawing/2014/main" id="{095B47F4-50CC-A341-A31B-FDF1B9162E5B}"/>
              </a:ext>
            </a:extLst>
          </p:cNvPr>
          <p:cNvGrpSpPr/>
          <p:nvPr/>
        </p:nvGrpSpPr>
        <p:grpSpPr>
          <a:xfrm>
            <a:off x="8116724" y="885539"/>
            <a:ext cx="482528" cy="353788"/>
            <a:chOff x="4610450" y="3703750"/>
            <a:chExt cx="453050" cy="332175"/>
          </a:xfrm>
        </p:grpSpPr>
        <p:sp>
          <p:nvSpPr>
            <p:cNvPr id="6" name="Google Shape;923;p49">
              <a:extLst>
                <a:ext uri="{FF2B5EF4-FFF2-40B4-BE49-F238E27FC236}">
                  <a16:creationId xmlns:a16="http://schemas.microsoft.com/office/drawing/2014/main" id="{A5AC401B-EAF0-D04B-BCC2-D02D2B2F7C6E}"/>
                </a:ext>
              </a:extLst>
            </p:cNvPr>
            <p:cNvSpPr/>
            <p:nvPr/>
          </p:nvSpPr>
          <p:spPr>
            <a:xfrm>
              <a:off x="4610450" y="3703750"/>
              <a:ext cx="453050" cy="332175"/>
            </a:xfrm>
            <a:custGeom>
              <a:avLst/>
              <a:gdLst/>
              <a:ahLst/>
              <a:cxnLst/>
              <a:rect l="l" t="t" r="r" b="b"/>
              <a:pathLst>
                <a:path w="18122" h="13287" extrusionOk="0">
                  <a:moveTo>
                    <a:pt x="366" y="0"/>
                  </a:moveTo>
                  <a:lnTo>
                    <a:pt x="293" y="49"/>
                  </a:lnTo>
                  <a:lnTo>
                    <a:pt x="195" y="74"/>
                  </a:lnTo>
                  <a:lnTo>
                    <a:pt x="122" y="147"/>
                  </a:lnTo>
                  <a:lnTo>
                    <a:pt x="73" y="220"/>
                  </a:lnTo>
                  <a:lnTo>
                    <a:pt x="25" y="293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12798"/>
                  </a:lnTo>
                  <a:lnTo>
                    <a:pt x="0" y="12896"/>
                  </a:lnTo>
                  <a:lnTo>
                    <a:pt x="25" y="12993"/>
                  </a:lnTo>
                  <a:lnTo>
                    <a:pt x="73" y="13067"/>
                  </a:lnTo>
                  <a:lnTo>
                    <a:pt x="122" y="13140"/>
                  </a:lnTo>
                  <a:lnTo>
                    <a:pt x="195" y="13213"/>
                  </a:lnTo>
                  <a:lnTo>
                    <a:pt x="293" y="13238"/>
                  </a:lnTo>
                  <a:lnTo>
                    <a:pt x="366" y="13287"/>
                  </a:lnTo>
                  <a:lnTo>
                    <a:pt x="17756" y="13287"/>
                  </a:lnTo>
                  <a:lnTo>
                    <a:pt x="17829" y="13238"/>
                  </a:lnTo>
                  <a:lnTo>
                    <a:pt x="17927" y="13213"/>
                  </a:lnTo>
                  <a:lnTo>
                    <a:pt x="18000" y="13140"/>
                  </a:lnTo>
                  <a:lnTo>
                    <a:pt x="18049" y="13067"/>
                  </a:lnTo>
                  <a:lnTo>
                    <a:pt x="18098" y="12993"/>
                  </a:lnTo>
                  <a:lnTo>
                    <a:pt x="18122" y="12896"/>
                  </a:lnTo>
                  <a:lnTo>
                    <a:pt x="18122" y="12798"/>
                  </a:lnTo>
                  <a:lnTo>
                    <a:pt x="18122" y="12700"/>
                  </a:lnTo>
                  <a:lnTo>
                    <a:pt x="18098" y="12603"/>
                  </a:lnTo>
                  <a:lnTo>
                    <a:pt x="18049" y="12529"/>
                  </a:lnTo>
                  <a:lnTo>
                    <a:pt x="18000" y="12456"/>
                  </a:lnTo>
                  <a:lnTo>
                    <a:pt x="17927" y="12383"/>
                  </a:lnTo>
                  <a:lnTo>
                    <a:pt x="17829" y="12358"/>
                  </a:lnTo>
                  <a:lnTo>
                    <a:pt x="17756" y="12310"/>
                  </a:lnTo>
                  <a:lnTo>
                    <a:pt x="977" y="12310"/>
                  </a:lnTo>
                  <a:lnTo>
                    <a:pt x="977" y="489"/>
                  </a:lnTo>
                  <a:lnTo>
                    <a:pt x="953" y="391"/>
                  </a:lnTo>
                  <a:lnTo>
                    <a:pt x="928" y="293"/>
                  </a:lnTo>
                  <a:lnTo>
                    <a:pt x="879" y="220"/>
                  </a:lnTo>
                  <a:lnTo>
                    <a:pt x="830" y="147"/>
                  </a:lnTo>
                  <a:lnTo>
                    <a:pt x="757" y="74"/>
                  </a:lnTo>
                  <a:lnTo>
                    <a:pt x="660" y="49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" name="Google Shape;924;p49">
              <a:extLst>
                <a:ext uri="{FF2B5EF4-FFF2-40B4-BE49-F238E27FC236}">
                  <a16:creationId xmlns:a16="http://schemas.microsoft.com/office/drawing/2014/main" id="{24403610-21BF-0144-9B15-2A34940FA369}"/>
                </a:ext>
              </a:extLst>
            </p:cNvPr>
            <p:cNvSpPr/>
            <p:nvPr/>
          </p:nvSpPr>
          <p:spPr>
            <a:xfrm>
              <a:off x="4642200" y="3730000"/>
              <a:ext cx="389550" cy="249150"/>
            </a:xfrm>
            <a:custGeom>
              <a:avLst/>
              <a:gdLst/>
              <a:ahLst/>
              <a:cxnLst/>
              <a:rect l="l" t="t" r="r" b="b"/>
              <a:pathLst>
                <a:path w="15582" h="9966" extrusionOk="0">
                  <a:moveTo>
                    <a:pt x="14752" y="1"/>
                  </a:moveTo>
                  <a:lnTo>
                    <a:pt x="14629" y="49"/>
                  </a:lnTo>
                  <a:lnTo>
                    <a:pt x="14507" y="98"/>
                  </a:lnTo>
                  <a:lnTo>
                    <a:pt x="14410" y="196"/>
                  </a:lnTo>
                  <a:lnTo>
                    <a:pt x="14336" y="294"/>
                  </a:lnTo>
                  <a:lnTo>
                    <a:pt x="14263" y="416"/>
                  </a:lnTo>
                  <a:lnTo>
                    <a:pt x="14239" y="538"/>
                  </a:lnTo>
                  <a:lnTo>
                    <a:pt x="14214" y="684"/>
                  </a:lnTo>
                  <a:lnTo>
                    <a:pt x="14239" y="831"/>
                  </a:lnTo>
                  <a:lnTo>
                    <a:pt x="14288" y="1002"/>
                  </a:lnTo>
                  <a:lnTo>
                    <a:pt x="11308" y="4372"/>
                  </a:lnTo>
                  <a:lnTo>
                    <a:pt x="11161" y="4323"/>
                  </a:lnTo>
                  <a:lnTo>
                    <a:pt x="11015" y="4299"/>
                  </a:lnTo>
                  <a:lnTo>
                    <a:pt x="10844" y="4323"/>
                  </a:lnTo>
                  <a:lnTo>
                    <a:pt x="10087" y="3005"/>
                  </a:lnTo>
                  <a:lnTo>
                    <a:pt x="10160" y="2907"/>
                  </a:lnTo>
                  <a:lnTo>
                    <a:pt x="10209" y="2809"/>
                  </a:lnTo>
                  <a:lnTo>
                    <a:pt x="10233" y="2687"/>
                  </a:lnTo>
                  <a:lnTo>
                    <a:pt x="10233" y="2565"/>
                  </a:lnTo>
                  <a:lnTo>
                    <a:pt x="10233" y="2418"/>
                  </a:lnTo>
                  <a:lnTo>
                    <a:pt x="10184" y="2296"/>
                  </a:lnTo>
                  <a:lnTo>
                    <a:pt x="10136" y="2174"/>
                  </a:lnTo>
                  <a:lnTo>
                    <a:pt x="10038" y="2077"/>
                  </a:lnTo>
                  <a:lnTo>
                    <a:pt x="9940" y="2003"/>
                  </a:lnTo>
                  <a:lnTo>
                    <a:pt x="9818" y="1930"/>
                  </a:lnTo>
                  <a:lnTo>
                    <a:pt x="9696" y="1906"/>
                  </a:lnTo>
                  <a:lnTo>
                    <a:pt x="9549" y="1881"/>
                  </a:lnTo>
                  <a:lnTo>
                    <a:pt x="9427" y="1906"/>
                  </a:lnTo>
                  <a:lnTo>
                    <a:pt x="9281" y="1930"/>
                  </a:lnTo>
                  <a:lnTo>
                    <a:pt x="9183" y="2003"/>
                  </a:lnTo>
                  <a:lnTo>
                    <a:pt x="9085" y="2077"/>
                  </a:lnTo>
                  <a:lnTo>
                    <a:pt x="8988" y="2174"/>
                  </a:lnTo>
                  <a:lnTo>
                    <a:pt x="8939" y="2296"/>
                  </a:lnTo>
                  <a:lnTo>
                    <a:pt x="8890" y="2418"/>
                  </a:lnTo>
                  <a:lnTo>
                    <a:pt x="8866" y="2565"/>
                  </a:lnTo>
                  <a:lnTo>
                    <a:pt x="8890" y="2663"/>
                  </a:lnTo>
                  <a:lnTo>
                    <a:pt x="8914" y="2785"/>
                  </a:lnTo>
                  <a:lnTo>
                    <a:pt x="8939" y="2883"/>
                  </a:lnTo>
                  <a:lnTo>
                    <a:pt x="8988" y="2956"/>
                  </a:lnTo>
                  <a:lnTo>
                    <a:pt x="6521" y="6668"/>
                  </a:lnTo>
                  <a:lnTo>
                    <a:pt x="6399" y="6644"/>
                  </a:lnTo>
                  <a:lnTo>
                    <a:pt x="6130" y="6644"/>
                  </a:lnTo>
                  <a:lnTo>
                    <a:pt x="5959" y="6717"/>
                  </a:lnTo>
                  <a:lnTo>
                    <a:pt x="4714" y="5398"/>
                  </a:lnTo>
                  <a:lnTo>
                    <a:pt x="4763" y="5252"/>
                  </a:lnTo>
                  <a:lnTo>
                    <a:pt x="4763" y="5105"/>
                  </a:lnTo>
                  <a:lnTo>
                    <a:pt x="4763" y="4958"/>
                  </a:lnTo>
                  <a:lnTo>
                    <a:pt x="4714" y="4836"/>
                  </a:lnTo>
                  <a:lnTo>
                    <a:pt x="4665" y="4714"/>
                  </a:lnTo>
                  <a:lnTo>
                    <a:pt x="4567" y="4617"/>
                  </a:lnTo>
                  <a:lnTo>
                    <a:pt x="4470" y="4543"/>
                  </a:lnTo>
                  <a:lnTo>
                    <a:pt x="4347" y="4470"/>
                  </a:lnTo>
                  <a:lnTo>
                    <a:pt x="4225" y="4446"/>
                  </a:lnTo>
                  <a:lnTo>
                    <a:pt x="4079" y="4421"/>
                  </a:lnTo>
                  <a:lnTo>
                    <a:pt x="3957" y="4446"/>
                  </a:lnTo>
                  <a:lnTo>
                    <a:pt x="3810" y="4470"/>
                  </a:lnTo>
                  <a:lnTo>
                    <a:pt x="3712" y="4543"/>
                  </a:lnTo>
                  <a:lnTo>
                    <a:pt x="3615" y="4617"/>
                  </a:lnTo>
                  <a:lnTo>
                    <a:pt x="3517" y="4714"/>
                  </a:lnTo>
                  <a:lnTo>
                    <a:pt x="3468" y="4836"/>
                  </a:lnTo>
                  <a:lnTo>
                    <a:pt x="3419" y="4958"/>
                  </a:lnTo>
                  <a:lnTo>
                    <a:pt x="3395" y="5105"/>
                  </a:lnTo>
                  <a:lnTo>
                    <a:pt x="3419" y="5276"/>
                  </a:lnTo>
                  <a:lnTo>
                    <a:pt x="3493" y="5447"/>
                  </a:lnTo>
                  <a:lnTo>
                    <a:pt x="49" y="9574"/>
                  </a:lnTo>
                  <a:lnTo>
                    <a:pt x="0" y="9648"/>
                  </a:lnTo>
                  <a:lnTo>
                    <a:pt x="0" y="9745"/>
                  </a:lnTo>
                  <a:lnTo>
                    <a:pt x="25" y="9843"/>
                  </a:lnTo>
                  <a:lnTo>
                    <a:pt x="98" y="9916"/>
                  </a:lnTo>
                  <a:lnTo>
                    <a:pt x="171" y="9965"/>
                  </a:lnTo>
                  <a:lnTo>
                    <a:pt x="244" y="9965"/>
                  </a:lnTo>
                  <a:lnTo>
                    <a:pt x="342" y="9941"/>
                  </a:lnTo>
                  <a:lnTo>
                    <a:pt x="440" y="9892"/>
                  </a:lnTo>
                  <a:lnTo>
                    <a:pt x="3859" y="5740"/>
                  </a:lnTo>
                  <a:lnTo>
                    <a:pt x="3981" y="5789"/>
                  </a:lnTo>
                  <a:lnTo>
                    <a:pt x="4079" y="5789"/>
                  </a:lnTo>
                  <a:lnTo>
                    <a:pt x="4225" y="5764"/>
                  </a:lnTo>
                  <a:lnTo>
                    <a:pt x="4347" y="5740"/>
                  </a:lnTo>
                  <a:lnTo>
                    <a:pt x="5642" y="7083"/>
                  </a:lnTo>
                  <a:lnTo>
                    <a:pt x="5617" y="7205"/>
                  </a:lnTo>
                  <a:lnTo>
                    <a:pt x="5617" y="7328"/>
                  </a:lnTo>
                  <a:lnTo>
                    <a:pt x="5617" y="7450"/>
                  </a:lnTo>
                  <a:lnTo>
                    <a:pt x="5666" y="7572"/>
                  </a:lnTo>
                  <a:lnTo>
                    <a:pt x="5740" y="7694"/>
                  </a:lnTo>
                  <a:lnTo>
                    <a:pt x="5813" y="7792"/>
                  </a:lnTo>
                  <a:lnTo>
                    <a:pt x="5910" y="7889"/>
                  </a:lnTo>
                  <a:lnTo>
                    <a:pt x="6033" y="7938"/>
                  </a:lnTo>
                  <a:lnTo>
                    <a:pt x="6155" y="7987"/>
                  </a:lnTo>
                  <a:lnTo>
                    <a:pt x="6301" y="8011"/>
                  </a:lnTo>
                  <a:lnTo>
                    <a:pt x="6448" y="7987"/>
                  </a:lnTo>
                  <a:lnTo>
                    <a:pt x="6570" y="7938"/>
                  </a:lnTo>
                  <a:lnTo>
                    <a:pt x="6692" y="7889"/>
                  </a:lnTo>
                  <a:lnTo>
                    <a:pt x="6790" y="7792"/>
                  </a:lnTo>
                  <a:lnTo>
                    <a:pt x="6863" y="7694"/>
                  </a:lnTo>
                  <a:lnTo>
                    <a:pt x="6936" y="7572"/>
                  </a:lnTo>
                  <a:lnTo>
                    <a:pt x="6961" y="7450"/>
                  </a:lnTo>
                  <a:lnTo>
                    <a:pt x="6985" y="7328"/>
                  </a:lnTo>
                  <a:lnTo>
                    <a:pt x="6961" y="7132"/>
                  </a:lnTo>
                  <a:lnTo>
                    <a:pt x="6887" y="6986"/>
                  </a:lnTo>
                  <a:lnTo>
                    <a:pt x="9403" y="3224"/>
                  </a:lnTo>
                  <a:lnTo>
                    <a:pt x="9549" y="3249"/>
                  </a:lnTo>
                  <a:lnTo>
                    <a:pt x="9647" y="3249"/>
                  </a:lnTo>
                  <a:lnTo>
                    <a:pt x="10429" y="4617"/>
                  </a:lnTo>
                  <a:lnTo>
                    <a:pt x="10355" y="4788"/>
                  </a:lnTo>
                  <a:lnTo>
                    <a:pt x="10331" y="4885"/>
                  </a:lnTo>
                  <a:lnTo>
                    <a:pt x="10331" y="4983"/>
                  </a:lnTo>
                  <a:lnTo>
                    <a:pt x="10331" y="5129"/>
                  </a:lnTo>
                  <a:lnTo>
                    <a:pt x="10380" y="5252"/>
                  </a:lnTo>
                  <a:lnTo>
                    <a:pt x="10429" y="5374"/>
                  </a:lnTo>
                  <a:lnTo>
                    <a:pt x="10526" y="5471"/>
                  </a:lnTo>
                  <a:lnTo>
                    <a:pt x="10624" y="5569"/>
                  </a:lnTo>
                  <a:lnTo>
                    <a:pt x="10746" y="5618"/>
                  </a:lnTo>
                  <a:lnTo>
                    <a:pt x="10868" y="5667"/>
                  </a:lnTo>
                  <a:lnTo>
                    <a:pt x="11137" y="5667"/>
                  </a:lnTo>
                  <a:lnTo>
                    <a:pt x="11284" y="5618"/>
                  </a:lnTo>
                  <a:lnTo>
                    <a:pt x="11381" y="5569"/>
                  </a:lnTo>
                  <a:lnTo>
                    <a:pt x="11479" y="5471"/>
                  </a:lnTo>
                  <a:lnTo>
                    <a:pt x="11577" y="5374"/>
                  </a:lnTo>
                  <a:lnTo>
                    <a:pt x="11625" y="5252"/>
                  </a:lnTo>
                  <a:lnTo>
                    <a:pt x="11674" y="5129"/>
                  </a:lnTo>
                  <a:lnTo>
                    <a:pt x="11699" y="4983"/>
                  </a:lnTo>
                  <a:lnTo>
                    <a:pt x="11674" y="4861"/>
                  </a:lnTo>
                  <a:lnTo>
                    <a:pt x="11650" y="4739"/>
                  </a:lnTo>
                  <a:lnTo>
                    <a:pt x="14654" y="1319"/>
                  </a:lnTo>
                  <a:lnTo>
                    <a:pt x="14776" y="1344"/>
                  </a:lnTo>
                  <a:lnTo>
                    <a:pt x="14898" y="1368"/>
                  </a:lnTo>
                  <a:lnTo>
                    <a:pt x="15045" y="1344"/>
                  </a:lnTo>
                  <a:lnTo>
                    <a:pt x="15167" y="1295"/>
                  </a:lnTo>
                  <a:lnTo>
                    <a:pt x="15289" y="1246"/>
                  </a:lnTo>
                  <a:lnTo>
                    <a:pt x="15387" y="1148"/>
                  </a:lnTo>
                  <a:lnTo>
                    <a:pt x="15460" y="1051"/>
                  </a:lnTo>
                  <a:lnTo>
                    <a:pt x="15533" y="953"/>
                  </a:lnTo>
                  <a:lnTo>
                    <a:pt x="15558" y="807"/>
                  </a:lnTo>
                  <a:lnTo>
                    <a:pt x="15582" y="684"/>
                  </a:lnTo>
                  <a:lnTo>
                    <a:pt x="15558" y="538"/>
                  </a:lnTo>
                  <a:lnTo>
                    <a:pt x="15533" y="416"/>
                  </a:lnTo>
                  <a:lnTo>
                    <a:pt x="15460" y="294"/>
                  </a:lnTo>
                  <a:lnTo>
                    <a:pt x="15387" y="196"/>
                  </a:lnTo>
                  <a:lnTo>
                    <a:pt x="15289" y="98"/>
                  </a:lnTo>
                  <a:lnTo>
                    <a:pt x="15167" y="49"/>
                  </a:lnTo>
                  <a:lnTo>
                    <a:pt x="1504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E5385259-6AE6-2448-836F-03D4E5B32601}"/>
              </a:ext>
            </a:extLst>
          </p:cNvPr>
          <p:cNvSpPr txBox="1"/>
          <p:nvPr/>
        </p:nvSpPr>
        <p:spPr>
          <a:xfrm>
            <a:off x="1556331" y="2743625"/>
            <a:ext cx="449366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1219170">
              <a:buClr>
                <a:srgbClr val="000000"/>
              </a:buClr>
            </a:pPr>
            <a:r>
              <a:rPr lang="th-TH" sz="1600" kern="0" dirty="0">
                <a:solidFill>
                  <a:srgbClr val="000000"/>
                </a:solidFill>
                <a:latin typeface="TH SarabunPSK" panose="020B0500040200020003" pitchFamily="34" charset="-34"/>
                <a:ea typeface="Cordia New" panose="020B0304020202020204" pitchFamily="34" charset="-34"/>
                <a:cs typeface="TH SarabunPSK" panose="020B0500040200020003" pitchFamily="34" charset="-34"/>
                <a:sym typeface="Arial"/>
              </a:rPr>
              <a:t>กราฟแสดงประสิทธิภาพการตรวจจับอนุภาคของเซนเซอร์ </a:t>
            </a:r>
            <a:r>
              <a:rPr lang="en-US" sz="1600" kern="0" dirty="0">
                <a:solidFill>
                  <a:srgbClr val="000000"/>
                </a:solidFill>
                <a:latin typeface="TH SarabunPSK" panose="020B0500040200020003" pitchFamily="34" charset="-34"/>
                <a:ea typeface="Cordia New" panose="020B0304020202020204" pitchFamily="34" charset="-34"/>
                <a:cs typeface="TH SarabunPSK" panose="020B0500040200020003" pitchFamily="34" charset="-34"/>
                <a:sym typeface="Arial"/>
              </a:rPr>
              <a:t>ALPIDE </a:t>
            </a:r>
            <a:r>
              <a:rPr lang="th-TH" sz="1600" kern="0" dirty="0">
                <a:solidFill>
                  <a:srgbClr val="000000"/>
                </a:solidFill>
                <a:latin typeface="TH SarabunPSK" panose="020B0500040200020003" pitchFamily="34" charset="-34"/>
                <a:ea typeface="Cordia New" panose="020B0304020202020204" pitchFamily="34" charset="-34"/>
                <a:cs typeface="TH SarabunPSK" panose="020B0500040200020003" pitchFamily="34" charset="-34"/>
                <a:sym typeface="Arial"/>
              </a:rPr>
              <a:t>แบบโค้งงอ แต่ละชุดข้อมูลตั้งค่าการอ่านสัญญาณของเซนเซอร์แตกต่างกัน</a:t>
            </a:r>
            <a:r>
              <a:rPr lang="en-TH" sz="1600" kern="0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  <a:sym typeface="Arial"/>
              </a:rPr>
              <a:t> </a:t>
            </a:r>
          </a:p>
        </p:txBody>
      </p:sp>
      <p:pic>
        <p:nvPicPr>
          <p:cNvPr id="14" name="Picture 13" descr="Chart, box and whisker chart&#10;&#10;Description automatically generated">
            <a:extLst>
              <a:ext uri="{FF2B5EF4-FFF2-40B4-BE49-F238E27FC236}">
                <a16:creationId xmlns:a16="http://schemas.microsoft.com/office/drawing/2014/main" id="{C1203ADE-6C11-8648-8C34-648C20697A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2257" y="3323997"/>
            <a:ext cx="4351512" cy="2774667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E651CB13-ED3F-DC46-B104-849E3C305FC2}"/>
              </a:ext>
            </a:extLst>
          </p:cNvPr>
          <p:cNvSpPr txBox="1"/>
          <p:nvPr/>
        </p:nvSpPr>
        <p:spPr>
          <a:xfrm>
            <a:off x="5697521" y="3458457"/>
            <a:ext cx="3109128" cy="23909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th-TH" sz="1867" kern="0" dirty="0">
                <a:solidFill>
                  <a:srgbClr val="000000"/>
                </a:solidFill>
                <a:latin typeface="TH SarabunPSK" panose="020B0500040200020003" pitchFamily="34" charset="-34"/>
                <a:ea typeface="Cordia New" panose="020B0304020202020204" pitchFamily="34" charset="-34"/>
                <a:cs typeface="TH SarabunPSK" panose="020B0500040200020003" pitchFamily="34" charset="-34"/>
                <a:sym typeface="Arial"/>
              </a:rPr>
              <a:t>ชุดข้อมูลจะมีค่าประสิทธิภาพในการตัวจับอนุภาคของเซนเซอร์แตกต่างกัน เนื่องจากแต่ละชุดข้อมูลตั้งค่าการอ่านสัญญาณของเซนเซอร์แตกต่างกัน อย่างไรก็ตามจากผลลัพธ์ที่ได้จะเห็นว่าประสิทธิภาพการตรวจจับอนุภาคของเซนเซอร์มีค่ามากกว่าร้อยละ </a:t>
            </a:r>
            <a:r>
              <a:rPr lang="en-US" sz="1867" kern="0" dirty="0">
                <a:solidFill>
                  <a:srgbClr val="000000"/>
                </a:solidFill>
                <a:latin typeface="TH SarabunPSK" panose="020B0500040200020003" pitchFamily="34" charset="-34"/>
                <a:ea typeface="Cordia New" panose="020B0304020202020204" pitchFamily="34" charset="-34"/>
                <a:cs typeface="TH SarabunPSK" panose="020B0500040200020003" pitchFamily="34" charset="-34"/>
                <a:sym typeface="Arial"/>
              </a:rPr>
              <a:t>99 </a:t>
            </a:r>
            <a:r>
              <a:rPr lang="th-TH" sz="1867" kern="0" dirty="0">
                <a:solidFill>
                  <a:srgbClr val="000000"/>
                </a:solidFill>
                <a:latin typeface="TH SarabunPSK" panose="020B0500040200020003" pitchFamily="34" charset="-34"/>
                <a:ea typeface="Cordia New" panose="020B0304020202020204" pitchFamily="34" charset="-34"/>
                <a:cs typeface="TH SarabunPSK" panose="020B0500040200020003" pitchFamily="34" charset="-34"/>
                <a:sym typeface="Arial"/>
              </a:rPr>
              <a:t>ซึ่งเป็นไปตามเงื่อนไขของคุณสมบัติของเซนเซอร์ที่จะถูกนำไปใช้ในโครงการ </a:t>
            </a:r>
            <a:r>
              <a:rPr lang="en-US" sz="1867" kern="0" dirty="0">
                <a:solidFill>
                  <a:srgbClr val="000000"/>
                </a:solidFill>
                <a:latin typeface="TH SarabunPSK" panose="020B0500040200020003" pitchFamily="34" charset="-34"/>
                <a:ea typeface="Cordia New" panose="020B0304020202020204" pitchFamily="34" charset="-34"/>
                <a:cs typeface="TH SarabunPSK" panose="020B0500040200020003" pitchFamily="34" charset="-34"/>
                <a:sym typeface="Arial"/>
              </a:rPr>
              <a:t>ITS3 </a:t>
            </a:r>
            <a:r>
              <a:rPr lang="en-US" sz="1867" kern="0" dirty="0" err="1">
                <a:solidFill>
                  <a:srgbClr val="000000"/>
                </a:solidFill>
                <a:latin typeface="TH SarabunPSK" panose="020B0500040200020003" pitchFamily="34" charset="-34"/>
                <a:ea typeface="Cordia New" panose="020B0304020202020204" pitchFamily="34" charset="-34"/>
                <a:cs typeface="TH SarabunPSK" panose="020B0500040200020003" pitchFamily="34" charset="-34"/>
                <a:sym typeface="Arial"/>
              </a:rPr>
              <a:t>upgrage</a:t>
            </a:r>
            <a:r>
              <a:rPr lang="en-TH" sz="1867" kern="0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  <a:sym typeface="Arial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9971287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A7742E-B3C5-4D44-975D-EE667CCFE1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z="2667" dirty="0"/>
              <a:t>การศึกษาประสิทธิภาพของ</a:t>
            </a:r>
            <a:r>
              <a:rPr lang="th-TH" sz="2667"/>
              <a:t>เซนเซอร์</a:t>
            </a:r>
            <a:r>
              <a:rPr lang="en-US" sz="2667"/>
              <a:t> ALPIDE </a:t>
            </a:r>
            <a:r>
              <a:rPr lang="th-TH" sz="2667"/>
              <a:t>เมื่อถูกนำมาดัดให้โค้งงอ</a:t>
            </a:r>
            <a:endParaRPr lang="en-TH" sz="2667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C9D267-3CEC-1342-B24E-7AAACCCED2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56331" y="1798855"/>
            <a:ext cx="7085700" cy="586072"/>
          </a:xfrm>
        </p:spPr>
        <p:txBody>
          <a:bodyPr/>
          <a:lstStyle/>
          <a:p>
            <a:pPr marL="63497" indent="0">
              <a:buNone/>
            </a:pPr>
            <a:r>
              <a:rPr lang="en-US" sz="2400" b="1" dirty="0"/>
              <a:t>1. </a:t>
            </a:r>
            <a:r>
              <a:rPr lang="th-TH" sz="2400" b="1" dirty="0"/>
              <a:t>ประสิทธิภาพของเซนเซอร์เมื่อถูกใส่กระแสไฟฟ้าแบบย้อนกลับ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0B653C-2C1A-AE49-974B-9BBF58ABDFF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defTabSz="1219170">
              <a:buClr>
                <a:srgbClr val="000000"/>
              </a:buClr>
            </a:pPr>
            <a:fld id="{00000000-1234-1234-1234-123412341234}" type="slidenum">
              <a:rPr lang="en" kern="0">
                <a:solidFill>
                  <a:srgbClr val="FFFFFF"/>
                </a:solidFill>
              </a:rPr>
              <a:pPr defTabSz="1219170">
                <a:buClr>
                  <a:srgbClr val="000000"/>
                </a:buClr>
              </a:pPr>
              <a:t>21</a:t>
            </a:fld>
            <a:endParaRPr lang="en" kern="0">
              <a:solidFill>
                <a:srgbClr val="FFFFFF"/>
              </a:solidFill>
            </a:endParaRPr>
          </a:p>
        </p:txBody>
      </p:sp>
      <p:grpSp>
        <p:nvGrpSpPr>
          <p:cNvPr id="5" name="Google Shape;916;p49">
            <a:extLst>
              <a:ext uri="{FF2B5EF4-FFF2-40B4-BE49-F238E27FC236}">
                <a16:creationId xmlns:a16="http://schemas.microsoft.com/office/drawing/2014/main" id="{67D155EF-24E4-EC4F-8817-0BD1413BF57F}"/>
              </a:ext>
            </a:extLst>
          </p:cNvPr>
          <p:cNvGrpSpPr/>
          <p:nvPr/>
        </p:nvGrpSpPr>
        <p:grpSpPr>
          <a:xfrm>
            <a:off x="8159503" y="885539"/>
            <a:ext cx="482528" cy="353788"/>
            <a:chOff x="3936375" y="3703750"/>
            <a:chExt cx="453050" cy="332175"/>
          </a:xfrm>
        </p:grpSpPr>
        <p:sp>
          <p:nvSpPr>
            <p:cNvPr id="6" name="Google Shape;917;p49">
              <a:extLst>
                <a:ext uri="{FF2B5EF4-FFF2-40B4-BE49-F238E27FC236}">
                  <a16:creationId xmlns:a16="http://schemas.microsoft.com/office/drawing/2014/main" id="{3FE1D151-CAB8-764B-B735-913449813011}"/>
                </a:ext>
              </a:extLst>
            </p:cNvPr>
            <p:cNvSpPr/>
            <p:nvPr/>
          </p:nvSpPr>
          <p:spPr>
            <a:xfrm>
              <a:off x="3936375" y="3703750"/>
              <a:ext cx="453050" cy="332175"/>
            </a:xfrm>
            <a:custGeom>
              <a:avLst/>
              <a:gdLst/>
              <a:ahLst/>
              <a:cxnLst/>
              <a:rect l="l" t="t" r="r" b="b"/>
              <a:pathLst>
                <a:path w="18122" h="13287" extrusionOk="0">
                  <a:moveTo>
                    <a:pt x="366" y="0"/>
                  </a:moveTo>
                  <a:lnTo>
                    <a:pt x="293" y="49"/>
                  </a:lnTo>
                  <a:lnTo>
                    <a:pt x="195" y="74"/>
                  </a:lnTo>
                  <a:lnTo>
                    <a:pt x="122" y="147"/>
                  </a:lnTo>
                  <a:lnTo>
                    <a:pt x="73" y="220"/>
                  </a:lnTo>
                  <a:lnTo>
                    <a:pt x="24" y="293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12798"/>
                  </a:lnTo>
                  <a:lnTo>
                    <a:pt x="0" y="12896"/>
                  </a:lnTo>
                  <a:lnTo>
                    <a:pt x="24" y="12993"/>
                  </a:lnTo>
                  <a:lnTo>
                    <a:pt x="73" y="13067"/>
                  </a:lnTo>
                  <a:lnTo>
                    <a:pt x="122" y="13140"/>
                  </a:lnTo>
                  <a:lnTo>
                    <a:pt x="195" y="13213"/>
                  </a:lnTo>
                  <a:lnTo>
                    <a:pt x="293" y="13238"/>
                  </a:lnTo>
                  <a:lnTo>
                    <a:pt x="366" y="13287"/>
                  </a:lnTo>
                  <a:lnTo>
                    <a:pt x="17756" y="13287"/>
                  </a:lnTo>
                  <a:lnTo>
                    <a:pt x="17829" y="13238"/>
                  </a:lnTo>
                  <a:lnTo>
                    <a:pt x="17927" y="13213"/>
                  </a:lnTo>
                  <a:lnTo>
                    <a:pt x="18000" y="13140"/>
                  </a:lnTo>
                  <a:lnTo>
                    <a:pt x="18049" y="13067"/>
                  </a:lnTo>
                  <a:lnTo>
                    <a:pt x="18098" y="12993"/>
                  </a:lnTo>
                  <a:lnTo>
                    <a:pt x="18122" y="12896"/>
                  </a:lnTo>
                  <a:lnTo>
                    <a:pt x="18122" y="12798"/>
                  </a:lnTo>
                  <a:lnTo>
                    <a:pt x="18122" y="12700"/>
                  </a:lnTo>
                  <a:lnTo>
                    <a:pt x="18098" y="12603"/>
                  </a:lnTo>
                  <a:lnTo>
                    <a:pt x="18049" y="12529"/>
                  </a:lnTo>
                  <a:lnTo>
                    <a:pt x="18000" y="12456"/>
                  </a:lnTo>
                  <a:lnTo>
                    <a:pt x="17927" y="12383"/>
                  </a:lnTo>
                  <a:lnTo>
                    <a:pt x="17829" y="12358"/>
                  </a:lnTo>
                  <a:lnTo>
                    <a:pt x="17756" y="12310"/>
                  </a:lnTo>
                  <a:lnTo>
                    <a:pt x="977" y="12310"/>
                  </a:lnTo>
                  <a:lnTo>
                    <a:pt x="977" y="489"/>
                  </a:lnTo>
                  <a:lnTo>
                    <a:pt x="953" y="391"/>
                  </a:lnTo>
                  <a:lnTo>
                    <a:pt x="928" y="293"/>
                  </a:lnTo>
                  <a:lnTo>
                    <a:pt x="879" y="220"/>
                  </a:lnTo>
                  <a:lnTo>
                    <a:pt x="830" y="147"/>
                  </a:lnTo>
                  <a:lnTo>
                    <a:pt x="757" y="74"/>
                  </a:lnTo>
                  <a:lnTo>
                    <a:pt x="659" y="49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" name="Google Shape;918;p49">
              <a:extLst>
                <a:ext uri="{FF2B5EF4-FFF2-40B4-BE49-F238E27FC236}">
                  <a16:creationId xmlns:a16="http://schemas.microsoft.com/office/drawing/2014/main" id="{92EAA4E6-43E6-9944-B257-6A421A24FA5D}"/>
                </a:ext>
              </a:extLst>
            </p:cNvPr>
            <p:cNvSpPr/>
            <p:nvPr/>
          </p:nvSpPr>
          <p:spPr>
            <a:xfrm>
              <a:off x="3988875" y="3864325"/>
              <a:ext cx="77575" cy="133125"/>
            </a:xfrm>
            <a:custGeom>
              <a:avLst/>
              <a:gdLst/>
              <a:ahLst/>
              <a:cxnLst/>
              <a:rect l="l" t="t" r="r" b="b"/>
              <a:pathLst>
                <a:path w="3103" h="5325" extrusionOk="0">
                  <a:moveTo>
                    <a:pt x="489" y="1"/>
                  </a:moveTo>
                  <a:lnTo>
                    <a:pt x="391" y="25"/>
                  </a:lnTo>
                  <a:lnTo>
                    <a:pt x="294" y="50"/>
                  </a:lnTo>
                  <a:lnTo>
                    <a:pt x="196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25" y="294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5325"/>
                  </a:lnTo>
                  <a:lnTo>
                    <a:pt x="3102" y="5325"/>
                  </a:lnTo>
                  <a:lnTo>
                    <a:pt x="3102" y="489"/>
                  </a:lnTo>
                  <a:lnTo>
                    <a:pt x="3102" y="391"/>
                  </a:lnTo>
                  <a:lnTo>
                    <a:pt x="3053" y="294"/>
                  </a:lnTo>
                  <a:lnTo>
                    <a:pt x="3029" y="220"/>
                  </a:lnTo>
                  <a:lnTo>
                    <a:pt x="2956" y="147"/>
                  </a:lnTo>
                  <a:lnTo>
                    <a:pt x="2882" y="98"/>
                  </a:lnTo>
                  <a:lnTo>
                    <a:pt x="2809" y="50"/>
                  </a:lnTo>
                  <a:lnTo>
                    <a:pt x="2711" y="25"/>
                  </a:lnTo>
                  <a:lnTo>
                    <a:pt x="261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8" name="Google Shape;919;p49">
              <a:extLst>
                <a:ext uri="{FF2B5EF4-FFF2-40B4-BE49-F238E27FC236}">
                  <a16:creationId xmlns:a16="http://schemas.microsoft.com/office/drawing/2014/main" id="{0C1C33E3-156E-0443-8C77-8EC15ABD9829}"/>
                </a:ext>
              </a:extLst>
            </p:cNvPr>
            <p:cNvSpPr/>
            <p:nvPr/>
          </p:nvSpPr>
          <p:spPr>
            <a:xfrm>
              <a:off x="4259350" y="3864325"/>
              <a:ext cx="77575" cy="133125"/>
            </a:xfrm>
            <a:custGeom>
              <a:avLst/>
              <a:gdLst/>
              <a:ahLst/>
              <a:cxnLst/>
              <a:rect l="l" t="t" r="r" b="b"/>
              <a:pathLst>
                <a:path w="3103" h="5325" extrusionOk="0">
                  <a:moveTo>
                    <a:pt x="489" y="1"/>
                  </a:moveTo>
                  <a:lnTo>
                    <a:pt x="392" y="25"/>
                  </a:lnTo>
                  <a:lnTo>
                    <a:pt x="294" y="50"/>
                  </a:lnTo>
                  <a:lnTo>
                    <a:pt x="221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4"/>
                  </a:lnTo>
                  <a:lnTo>
                    <a:pt x="1" y="391"/>
                  </a:lnTo>
                  <a:lnTo>
                    <a:pt x="1" y="489"/>
                  </a:lnTo>
                  <a:lnTo>
                    <a:pt x="1" y="5325"/>
                  </a:lnTo>
                  <a:lnTo>
                    <a:pt x="3103" y="5325"/>
                  </a:lnTo>
                  <a:lnTo>
                    <a:pt x="3103" y="489"/>
                  </a:lnTo>
                  <a:lnTo>
                    <a:pt x="3103" y="391"/>
                  </a:lnTo>
                  <a:lnTo>
                    <a:pt x="3078" y="294"/>
                  </a:lnTo>
                  <a:lnTo>
                    <a:pt x="3029" y="220"/>
                  </a:lnTo>
                  <a:lnTo>
                    <a:pt x="2956" y="147"/>
                  </a:lnTo>
                  <a:lnTo>
                    <a:pt x="2907" y="98"/>
                  </a:lnTo>
                  <a:lnTo>
                    <a:pt x="2810" y="50"/>
                  </a:lnTo>
                  <a:lnTo>
                    <a:pt x="2712" y="25"/>
                  </a:lnTo>
                  <a:lnTo>
                    <a:pt x="261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9" name="Google Shape;920;p49">
              <a:extLst>
                <a:ext uri="{FF2B5EF4-FFF2-40B4-BE49-F238E27FC236}">
                  <a16:creationId xmlns:a16="http://schemas.microsoft.com/office/drawing/2014/main" id="{4A8CA9CD-D98A-8A44-AD8D-FE56D9F4978F}"/>
                </a:ext>
              </a:extLst>
            </p:cNvPr>
            <p:cNvSpPr/>
            <p:nvPr/>
          </p:nvSpPr>
          <p:spPr>
            <a:xfrm>
              <a:off x="4078625" y="3717800"/>
              <a:ext cx="77575" cy="279650"/>
            </a:xfrm>
            <a:custGeom>
              <a:avLst/>
              <a:gdLst/>
              <a:ahLst/>
              <a:cxnLst/>
              <a:rect l="l" t="t" r="r" b="b"/>
              <a:pathLst>
                <a:path w="3103" h="11186" extrusionOk="0">
                  <a:moveTo>
                    <a:pt x="489" y="0"/>
                  </a:moveTo>
                  <a:lnTo>
                    <a:pt x="391" y="25"/>
                  </a:lnTo>
                  <a:lnTo>
                    <a:pt x="294" y="49"/>
                  </a:lnTo>
                  <a:lnTo>
                    <a:pt x="220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1" y="391"/>
                  </a:lnTo>
                  <a:lnTo>
                    <a:pt x="1" y="489"/>
                  </a:lnTo>
                  <a:lnTo>
                    <a:pt x="1" y="11186"/>
                  </a:lnTo>
                  <a:lnTo>
                    <a:pt x="3102" y="11186"/>
                  </a:lnTo>
                  <a:lnTo>
                    <a:pt x="3102" y="489"/>
                  </a:lnTo>
                  <a:lnTo>
                    <a:pt x="3102" y="391"/>
                  </a:lnTo>
                  <a:lnTo>
                    <a:pt x="3078" y="293"/>
                  </a:lnTo>
                  <a:lnTo>
                    <a:pt x="3029" y="220"/>
                  </a:lnTo>
                  <a:lnTo>
                    <a:pt x="2956" y="147"/>
                  </a:lnTo>
                  <a:lnTo>
                    <a:pt x="2907" y="98"/>
                  </a:lnTo>
                  <a:lnTo>
                    <a:pt x="2809" y="49"/>
                  </a:lnTo>
                  <a:lnTo>
                    <a:pt x="2712" y="25"/>
                  </a:lnTo>
                  <a:lnTo>
                    <a:pt x="261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10" name="Google Shape;921;p49">
              <a:extLst>
                <a:ext uri="{FF2B5EF4-FFF2-40B4-BE49-F238E27FC236}">
                  <a16:creationId xmlns:a16="http://schemas.microsoft.com/office/drawing/2014/main" id="{2FFD5E31-3A3C-AC43-B80E-3FF3BCC97977}"/>
                </a:ext>
              </a:extLst>
            </p:cNvPr>
            <p:cNvSpPr/>
            <p:nvPr/>
          </p:nvSpPr>
          <p:spPr>
            <a:xfrm>
              <a:off x="4168375" y="3788625"/>
              <a:ext cx="78175" cy="208825"/>
            </a:xfrm>
            <a:custGeom>
              <a:avLst/>
              <a:gdLst/>
              <a:ahLst/>
              <a:cxnLst/>
              <a:rect l="l" t="t" r="r" b="b"/>
              <a:pathLst>
                <a:path w="3127" h="8353" extrusionOk="0">
                  <a:moveTo>
                    <a:pt x="489" y="0"/>
                  </a:moveTo>
                  <a:lnTo>
                    <a:pt x="392" y="25"/>
                  </a:lnTo>
                  <a:lnTo>
                    <a:pt x="318" y="49"/>
                  </a:lnTo>
                  <a:lnTo>
                    <a:pt x="221" y="98"/>
                  </a:lnTo>
                  <a:lnTo>
                    <a:pt x="147" y="147"/>
                  </a:lnTo>
                  <a:lnTo>
                    <a:pt x="99" y="220"/>
                  </a:lnTo>
                  <a:lnTo>
                    <a:pt x="50" y="293"/>
                  </a:lnTo>
                  <a:lnTo>
                    <a:pt x="25" y="391"/>
                  </a:lnTo>
                  <a:lnTo>
                    <a:pt x="1" y="489"/>
                  </a:lnTo>
                  <a:lnTo>
                    <a:pt x="1" y="8353"/>
                  </a:lnTo>
                  <a:lnTo>
                    <a:pt x="3127" y="8353"/>
                  </a:lnTo>
                  <a:lnTo>
                    <a:pt x="3127" y="489"/>
                  </a:lnTo>
                  <a:lnTo>
                    <a:pt x="3103" y="391"/>
                  </a:lnTo>
                  <a:lnTo>
                    <a:pt x="3078" y="293"/>
                  </a:lnTo>
                  <a:lnTo>
                    <a:pt x="3029" y="220"/>
                  </a:lnTo>
                  <a:lnTo>
                    <a:pt x="2980" y="147"/>
                  </a:lnTo>
                  <a:lnTo>
                    <a:pt x="2907" y="98"/>
                  </a:lnTo>
                  <a:lnTo>
                    <a:pt x="2809" y="49"/>
                  </a:lnTo>
                  <a:lnTo>
                    <a:pt x="2736" y="25"/>
                  </a:lnTo>
                  <a:lnTo>
                    <a:pt x="263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</p:grpSp>
      <p:pic>
        <p:nvPicPr>
          <p:cNvPr id="11" name="Picture 10" descr="Chart&#10;&#10;Description automatically generated">
            <a:extLst>
              <a:ext uri="{FF2B5EF4-FFF2-40B4-BE49-F238E27FC236}">
                <a16:creationId xmlns:a16="http://schemas.microsoft.com/office/drawing/2014/main" id="{6A06734B-4503-5C4C-BFFF-E504A1E5D2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0540" y="2384926"/>
            <a:ext cx="4574368" cy="2088148"/>
          </a:xfrm>
          <a:prstGeom prst="rect">
            <a:avLst/>
          </a:prstGeom>
        </p:spPr>
      </p:pic>
      <p:pic>
        <p:nvPicPr>
          <p:cNvPr id="12" name="Picture 11" descr="Diagram&#10;&#10;Description automatically generated">
            <a:extLst>
              <a:ext uri="{FF2B5EF4-FFF2-40B4-BE49-F238E27FC236}">
                <a16:creationId xmlns:a16="http://schemas.microsoft.com/office/drawing/2014/main" id="{48FF42A8-BBC8-AE4D-993A-12286BB68A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0540" y="4479001"/>
            <a:ext cx="4574368" cy="208814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27A1C82-E5F0-974A-800E-E8B300301E98}"/>
              </a:ext>
            </a:extLst>
          </p:cNvPr>
          <p:cNvSpPr txBox="1"/>
          <p:nvPr/>
        </p:nvSpPr>
        <p:spPr>
          <a:xfrm>
            <a:off x="6282155" y="2481225"/>
            <a:ext cx="2468245" cy="17332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th-TH" sz="1333" kern="0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  <a:sym typeface="Arial"/>
              </a:rPr>
              <a:t>กราฟแสดงค่าประสิทธิภาพการตรวจวัดและอัตราสัญญาณหลอกของเซนเซอร์ ที่กระแสฟ้าฟ้าย้อนกลับ </a:t>
            </a:r>
            <a:r>
              <a:rPr lang="en-US" sz="1333" kern="0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  <a:sym typeface="Arial"/>
              </a:rPr>
              <a:t>V</a:t>
            </a:r>
            <a:r>
              <a:rPr lang="en-US" sz="1333" kern="0" baseline="-25000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  <a:sym typeface="Arial"/>
              </a:rPr>
              <a:t>BB </a:t>
            </a:r>
            <a:r>
              <a:rPr lang="en-US" sz="1333" kern="0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  <a:sym typeface="Arial"/>
              </a:rPr>
              <a:t>= -</a:t>
            </a:r>
            <a:r>
              <a:rPr lang="th-TH" sz="1333" kern="0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  <a:sym typeface="Arial"/>
              </a:rPr>
              <a:t>3</a:t>
            </a:r>
            <a:r>
              <a:rPr lang="en-US" sz="1333" kern="0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  <a:sym typeface="Arial"/>
              </a:rPr>
              <a:t> V </a:t>
            </a:r>
            <a:r>
              <a:rPr lang="th-TH" sz="1333" kern="0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  <a:sym typeface="Arial"/>
              </a:rPr>
              <a:t>เปรียบเทียบคุณสมบัติก่อนและหลังจากการฉายด้วยรังสี</a:t>
            </a:r>
            <a:r>
              <a:rPr lang="en-US" sz="1333" kern="0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  <a:sym typeface="Arial"/>
              </a:rPr>
              <a:t> (</a:t>
            </a:r>
            <a:r>
              <a:rPr lang="th-TH" sz="1333" kern="0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  <a:sym typeface="Arial"/>
              </a:rPr>
              <a:t>ที่มา </a:t>
            </a:r>
            <a:r>
              <a:rPr lang="en-US" sz="1333" kern="0" dirty="0" err="1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  <a:sym typeface="Arial"/>
              </a:rPr>
              <a:t>Suljic</a:t>
            </a:r>
            <a:r>
              <a:rPr lang="en-US" sz="1333" kern="0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  <a:sym typeface="Arial"/>
              </a:rPr>
              <a:t>, M. (</a:t>
            </a:r>
            <a:r>
              <a:rPr lang="th-TH" sz="1333" kern="0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  <a:sym typeface="Arial"/>
              </a:rPr>
              <a:t>2017). </a:t>
            </a:r>
            <a:r>
              <a:rPr lang="en-US" sz="1333" kern="0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  <a:sym typeface="Arial"/>
              </a:rPr>
              <a:t>Study of Monolithic Active Pixel Sensors for the Upgrade of the ALICE Inner Tracking. [Online]. Available: https://</a:t>
            </a:r>
            <a:r>
              <a:rPr lang="en-US" sz="1333" kern="0" dirty="0" err="1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  <a:sym typeface="Arial"/>
              </a:rPr>
              <a:t>cds.cern.ch</a:t>
            </a:r>
            <a:r>
              <a:rPr lang="en-US" sz="1333" kern="0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  <a:sym typeface="Arial"/>
              </a:rPr>
              <a:t>/record/</a:t>
            </a:r>
            <a:r>
              <a:rPr lang="th-TH" sz="1333" kern="0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  <a:sym typeface="Arial"/>
              </a:rPr>
              <a:t>2303618.</a:t>
            </a:r>
            <a:r>
              <a:rPr lang="en-US" sz="1333" kern="0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  <a:sym typeface="Arial"/>
              </a:rPr>
              <a:t>)</a:t>
            </a:r>
            <a:r>
              <a:rPr lang="en-TH" sz="1333" kern="0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  <a:sym typeface="Arial"/>
              </a:rPr>
              <a:t>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285E5C8-7716-4E41-A8FF-CE143ED7D881}"/>
              </a:ext>
            </a:extLst>
          </p:cNvPr>
          <p:cNvSpPr txBox="1"/>
          <p:nvPr/>
        </p:nvSpPr>
        <p:spPr>
          <a:xfrm>
            <a:off x="6359123" y="4720488"/>
            <a:ext cx="239127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>
              <a:buClr>
                <a:srgbClr val="000000"/>
              </a:buClr>
              <a:buSzPct val="50000"/>
            </a:pPr>
            <a:r>
              <a:rPr lang="th-TH" sz="1400" kern="0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  <a:sym typeface="Arial"/>
              </a:rPr>
              <a:t>กราฟแสดงค่าความละเอียดของเซนเซอร์ ที่ค่ากระแสไฟฟ้าย้อนกลับ </a:t>
            </a:r>
            <a:r>
              <a:rPr lang="en-US" sz="1400" kern="0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  <a:sym typeface="Arial"/>
              </a:rPr>
              <a:t>V</a:t>
            </a:r>
            <a:r>
              <a:rPr lang="en-US" sz="1400" kern="0" baseline="-25000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  <a:sym typeface="Arial"/>
              </a:rPr>
              <a:t>BB </a:t>
            </a:r>
            <a:r>
              <a:rPr lang="en-US" sz="1400" kern="0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  <a:sym typeface="Arial"/>
              </a:rPr>
              <a:t>= -</a:t>
            </a:r>
            <a:r>
              <a:rPr lang="th-TH" sz="1400" kern="0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  <a:sym typeface="Arial"/>
              </a:rPr>
              <a:t>3</a:t>
            </a:r>
            <a:r>
              <a:rPr lang="en-US" sz="1400" kern="0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  <a:sym typeface="Arial"/>
              </a:rPr>
              <a:t> V  </a:t>
            </a:r>
            <a:r>
              <a:rPr lang="th-TH" sz="1400" kern="0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  <a:sym typeface="Arial"/>
              </a:rPr>
              <a:t>เปรียบเทียบคุณสมบัติก่อนและหลังจากการฉายด้วยรังสี </a:t>
            </a:r>
            <a:r>
              <a:rPr lang="en-US" sz="1400" kern="0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  <a:sym typeface="Arial"/>
              </a:rPr>
              <a:t>(</a:t>
            </a:r>
            <a:r>
              <a:rPr lang="th-TH" sz="1400" kern="0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  <a:sym typeface="Arial"/>
              </a:rPr>
              <a:t>ที่มา </a:t>
            </a:r>
            <a:r>
              <a:rPr lang="en-US" sz="1400" kern="0" dirty="0" err="1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  <a:sym typeface="Arial"/>
              </a:rPr>
              <a:t>Suljic</a:t>
            </a:r>
            <a:r>
              <a:rPr lang="en-US" sz="1400" kern="0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  <a:sym typeface="Arial"/>
              </a:rPr>
              <a:t>, M. (</a:t>
            </a:r>
            <a:r>
              <a:rPr lang="th-TH" sz="1400" kern="0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  <a:sym typeface="Arial"/>
              </a:rPr>
              <a:t>2017). </a:t>
            </a:r>
            <a:r>
              <a:rPr lang="en-US" sz="1400" kern="0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  <a:sym typeface="Arial"/>
              </a:rPr>
              <a:t>Study of Monolithic Active Pixel Sensors for the Upgrade of the ALICE Inner Tracking. [Online]. Available: https://</a:t>
            </a:r>
            <a:r>
              <a:rPr lang="en-US" sz="1400" kern="0" dirty="0" err="1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  <a:sym typeface="Arial"/>
              </a:rPr>
              <a:t>cds.cern.ch</a:t>
            </a:r>
            <a:r>
              <a:rPr lang="en-US" sz="1400" kern="0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  <a:sym typeface="Arial"/>
              </a:rPr>
              <a:t>/record/</a:t>
            </a:r>
            <a:r>
              <a:rPr lang="th-TH" sz="1400" kern="0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  <a:sym typeface="Arial"/>
              </a:rPr>
              <a:t>2303618.</a:t>
            </a:r>
            <a:r>
              <a:rPr lang="en-US" sz="1400" kern="0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  <a:sym typeface="Arial"/>
              </a:rPr>
              <a:t>)</a:t>
            </a:r>
            <a:endParaRPr lang="en-TH" sz="1400" kern="0" dirty="0">
              <a:solidFill>
                <a:srgbClr val="000000"/>
              </a:solidFill>
              <a:latin typeface="TH SarabunPSK" panose="020B0500040200020003" pitchFamily="34" charset="-34"/>
              <a:cs typeface="TH SarabunPSK" panose="020B0500040200020003" pitchFamily="34" charset="-34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9667661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A7742E-B3C5-4D44-975D-EE667CCFE1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z="2667"/>
              <a:t>การศึกษาประสิทธิภาพของเซนเซอร์</a:t>
            </a:r>
            <a:r>
              <a:rPr lang="en-US" sz="2667"/>
              <a:t> ALPIDE </a:t>
            </a:r>
            <a:r>
              <a:rPr lang="th-TH" sz="2667"/>
              <a:t>เมื่อถูกนำมาดัดให้โค้งงอ</a:t>
            </a:r>
            <a:endParaRPr lang="en-TH" sz="2667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C9D267-3CEC-1342-B24E-7AAACCCED2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56331" y="1798855"/>
            <a:ext cx="7085700" cy="586072"/>
          </a:xfrm>
        </p:spPr>
        <p:txBody>
          <a:bodyPr/>
          <a:lstStyle/>
          <a:p>
            <a:pPr marL="63497" indent="0">
              <a:buNone/>
            </a:pPr>
            <a:r>
              <a:rPr lang="en-US" sz="2400" b="1" dirty="0"/>
              <a:t>1. </a:t>
            </a:r>
            <a:r>
              <a:rPr lang="th-TH" sz="2400" b="1" dirty="0"/>
              <a:t>ประสิทธิภาพของเซนเซอร์เมื่อถูกใส่กระแสไฟฟ้าแบบย้อนกลับ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0B653C-2C1A-AE49-974B-9BBF58ABDFF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defTabSz="1219170">
              <a:buClr>
                <a:srgbClr val="000000"/>
              </a:buClr>
            </a:pPr>
            <a:fld id="{00000000-1234-1234-1234-123412341234}" type="slidenum">
              <a:rPr lang="en" kern="0">
                <a:solidFill>
                  <a:srgbClr val="FFFFFF"/>
                </a:solidFill>
              </a:rPr>
              <a:pPr defTabSz="1219170">
                <a:buClr>
                  <a:srgbClr val="000000"/>
                </a:buClr>
              </a:pPr>
              <a:t>22</a:t>
            </a:fld>
            <a:endParaRPr lang="en" kern="0">
              <a:solidFill>
                <a:srgbClr val="FFFFFF"/>
              </a:solidFill>
            </a:endParaRPr>
          </a:p>
        </p:txBody>
      </p:sp>
      <p:grpSp>
        <p:nvGrpSpPr>
          <p:cNvPr id="5" name="Google Shape;916;p49">
            <a:extLst>
              <a:ext uri="{FF2B5EF4-FFF2-40B4-BE49-F238E27FC236}">
                <a16:creationId xmlns:a16="http://schemas.microsoft.com/office/drawing/2014/main" id="{67D155EF-24E4-EC4F-8817-0BD1413BF57F}"/>
              </a:ext>
            </a:extLst>
          </p:cNvPr>
          <p:cNvGrpSpPr/>
          <p:nvPr/>
        </p:nvGrpSpPr>
        <p:grpSpPr>
          <a:xfrm>
            <a:off x="8159503" y="885539"/>
            <a:ext cx="482528" cy="353788"/>
            <a:chOff x="3936375" y="3703750"/>
            <a:chExt cx="453050" cy="332175"/>
          </a:xfrm>
        </p:grpSpPr>
        <p:sp>
          <p:nvSpPr>
            <p:cNvPr id="6" name="Google Shape;917;p49">
              <a:extLst>
                <a:ext uri="{FF2B5EF4-FFF2-40B4-BE49-F238E27FC236}">
                  <a16:creationId xmlns:a16="http://schemas.microsoft.com/office/drawing/2014/main" id="{3FE1D151-CAB8-764B-B735-913449813011}"/>
                </a:ext>
              </a:extLst>
            </p:cNvPr>
            <p:cNvSpPr/>
            <p:nvPr/>
          </p:nvSpPr>
          <p:spPr>
            <a:xfrm>
              <a:off x="3936375" y="3703750"/>
              <a:ext cx="453050" cy="332175"/>
            </a:xfrm>
            <a:custGeom>
              <a:avLst/>
              <a:gdLst/>
              <a:ahLst/>
              <a:cxnLst/>
              <a:rect l="l" t="t" r="r" b="b"/>
              <a:pathLst>
                <a:path w="18122" h="13287" extrusionOk="0">
                  <a:moveTo>
                    <a:pt x="366" y="0"/>
                  </a:moveTo>
                  <a:lnTo>
                    <a:pt x="293" y="49"/>
                  </a:lnTo>
                  <a:lnTo>
                    <a:pt x="195" y="74"/>
                  </a:lnTo>
                  <a:lnTo>
                    <a:pt x="122" y="147"/>
                  </a:lnTo>
                  <a:lnTo>
                    <a:pt x="73" y="220"/>
                  </a:lnTo>
                  <a:lnTo>
                    <a:pt x="24" y="293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12798"/>
                  </a:lnTo>
                  <a:lnTo>
                    <a:pt x="0" y="12896"/>
                  </a:lnTo>
                  <a:lnTo>
                    <a:pt x="24" y="12993"/>
                  </a:lnTo>
                  <a:lnTo>
                    <a:pt x="73" y="13067"/>
                  </a:lnTo>
                  <a:lnTo>
                    <a:pt x="122" y="13140"/>
                  </a:lnTo>
                  <a:lnTo>
                    <a:pt x="195" y="13213"/>
                  </a:lnTo>
                  <a:lnTo>
                    <a:pt x="293" y="13238"/>
                  </a:lnTo>
                  <a:lnTo>
                    <a:pt x="366" y="13287"/>
                  </a:lnTo>
                  <a:lnTo>
                    <a:pt x="17756" y="13287"/>
                  </a:lnTo>
                  <a:lnTo>
                    <a:pt x="17829" y="13238"/>
                  </a:lnTo>
                  <a:lnTo>
                    <a:pt x="17927" y="13213"/>
                  </a:lnTo>
                  <a:lnTo>
                    <a:pt x="18000" y="13140"/>
                  </a:lnTo>
                  <a:lnTo>
                    <a:pt x="18049" y="13067"/>
                  </a:lnTo>
                  <a:lnTo>
                    <a:pt x="18098" y="12993"/>
                  </a:lnTo>
                  <a:lnTo>
                    <a:pt x="18122" y="12896"/>
                  </a:lnTo>
                  <a:lnTo>
                    <a:pt x="18122" y="12798"/>
                  </a:lnTo>
                  <a:lnTo>
                    <a:pt x="18122" y="12700"/>
                  </a:lnTo>
                  <a:lnTo>
                    <a:pt x="18098" y="12603"/>
                  </a:lnTo>
                  <a:lnTo>
                    <a:pt x="18049" y="12529"/>
                  </a:lnTo>
                  <a:lnTo>
                    <a:pt x="18000" y="12456"/>
                  </a:lnTo>
                  <a:lnTo>
                    <a:pt x="17927" y="12383"/>
                  </a:lnTo>
                  <a:lnTo>
                    <a:pt x="17829" y="12358"/>
                  </a:lnTo>
                  <a:lnTo>
                    <a:pt x="17756" y="12310"/>
                  </a:lnTo>
                  <a:lnTo>
                    <a:pt x="977" y="12310"/>
                  </a:lnTo>
                  <a:lnTo>
                    <a:pt x="977" y="489"/>
                  </a:lnTo>
                  <a:lnTo>
                    <a:pt x="953" y="391"/>
                  </a:lnTo>
                  <a:lnTo>
                    <a:pt x="928" y="293"/>
                  </a:lnTo>
                  <a:lnTo>
                    <a:pt x="879" y="220"/>
                  </a:lnTo>
                  <a:lnTo>
                    <a:pt x="830" y="147"/>
                  </a:lnTo>
                  <a:lnTo>
                    <a:pt x="757" y="74"/>
                  </a:lnTo>
                  <a:lnTo>
                    <a:pt x="659" y="49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" name="Google Shape;918;p49">
              <a:extLst>
                <a:ext uri="{FF2B5EF4-FFF2-40B4-BE49-F238E27FC236}">
                  <a16:creationId xmlns:a16="http://schemas.microsoft.com/office/drawing/2014/main" id="{92EAA4E6-43E6-9944-B257-6A421A24FA5D}"/>
                </a:ext>
              </a:extLst>
            </p:cNvPr>
            <p:cNvSpPr/>
            <p:nvPr/>
          </p:nvSpPr>
          <p:spPr>
            <a:xfrm>
              <a:off x="3988875" y="3864325"/>
              <a:ext cx="77575" cy="133125"/>
            </a:xfrm>
            <a:custGeom>
              <a:avLst/>
              <a:gdLst/>
              <a:ahLst/>
              <a:cxnLst/>
              <a:rect l="l" t="t" r="r" b="b"/>
              <a:pathLst>
                <a:path w="3103" h="5325" extrusionOk="0">
                  <a:moveTo>
                    <a:pt x="489" y="1"/>
                  </a:moveTo>
                  <a:lnTo>
                    <a:pt x="391" y="25"/>
                  </a:lnTo>
                  <a:lnTo>
                    <a:pt x="294" y="50"/>
                  </a:lnTo>
                  <a:lnTo>
                    <a:pt x="196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25" y="294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5325"/>
                  </a:lnTo>
                  <a:lnTo>
                    <a:pt x="3102" y="5325"/>
                  </a:lnTo>
                  <a:lnTo>
                    <a:pt x="3102" y="489"/>
                  </a:lnTo>
                  <a:lnTo>
                    <a:pt x="3102" y="391"/>
                  </a:lnTo>
                  <a:lnTo>
                    <a:pt x="3053" y="294"/>
                  </a:lnTo>
                  <a:lnTo>
                    <a:pt x="3029" y="220"/>
                  </a:lnTo>
                  <a:lnTo>
                    <a:pt x="2956" y="147"/>
                  </a:lnTo>
                  <a:lnTo>
                    <a:pt x="2882" y="98"/>
                  </a:lnTo>
                  <a:lnTo>
                    <a:pt x="2809" y="50"/>
                  </a:lnTo>
                  <a:lnTo>
                    <a:pt x="2711" y="25"/>
                  </a:lnTo>
                  <a:lnTo>
                    <a:pt x="261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8" name="Google Shape;919;p49">
              <a:extLst>
                <a:ext uri="{FF2B5EF4-FFF2-40B4-BE49-F238E27FC236}">
                  <a16:creationId xmlns:a16="http://schemas.microsoft.com/office/drawing/2014/main" id="{0C1C33E3-156E-0443-8C77-8EC15ABD9829}"/>
                </a:ext>
              </a:extLst>
            </p:cNvPr>
            <p:cNvSpPr/>
            <p:nvPr/>
          </p:nvSpPr>
          <p:spPr>
            <a:xfrm>
              <a:off x="4259350" y="3864325"/>
              <a:ext cx="77575" cy="133125"/>
            </a:xfrm>
            <a:custGeom>
              <a:avLst/>
              <a:gdLst/>
              <a:ahLst/>
              <a:cxnLst/>
              <a:rect l="l" t="t" r="r" b="b"/>
              <a:pathLst>
                <a:path w="3103" h="5325" extrusionOk="0">
                  <a:moveTo>
                    <a:pt x="489" y="1"/>
                  </a:moveTo>
                  <a:lnTo>
                    <a:pt x="392" y="25"/>
                  </a:lnTo>
                  <a:lnTo>
                    <a:pt x="294" y="50"/>
                  </a:lnTo>
                  <a:lnTo>
                    <a:pt x="221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4"/>
                  </a:lnTo>
                  <a:lnTo>
                    <a:pt x="1" y="391"/>
                  </a:lnTo>
                  <a:lnTo>
                    <a:pt x="1" y="489"/>
                  </a:lnTo>
                  <a:lnTo>
                    <a:pt x="1" y="5325"/>
                  </a:lnTo>
                  <a:lnTo>
                    <a:pt x="3103" y="5325"/>
                  </a:lnTo>
                  <a:lnTo>
                    <a:pt x="3103" y="489"/>
                  </a:lnTo>
                  <a:lnTo>
                    <a:pt x="3103" y="391"/>
                  </a:lnTo>
                  <a:lnTo>
                    <a:pt x="3078" y="294"/>
                  </a:lnTo>
                  <a:lnTo>
                    <a:pt x="3029" y="220"/>
                  </a:lnTo>
                  <a:lnTo>
                    <a:pt x="2956" y="147"/>
                  </a:lnTo>
                  <a:lnTo>
                    <a:pt x="2907" y="98"/>
                  </a:lnTo>
                  <a:lnTo>
                    <a:pt x="2810" y="50"/>
                  </a:lnTo>
                  <a:lnTo>
                    <a:pt x="2712" y="25"/>
                  </a:lnTo>
                  <a:lnTo>
                    <a:pt x="261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9" name="Google Shape;920;p49">
              <a:extLst>
                <a:ext uri="{FF2B5EF4-FFF2-40B4-BE49-F238E27FC236}">
                  <a16:creationId xmlns:a16="http://schemas.microsoft.com/office/drawing/2014/main" id="{4A8CA9CD-D98A-8A44-AD8D-FE56D9F4978F}"/>
                </a:ext>
              </a:extLst>
            </p:cNvPr>
            <p:cNvSpPr/>
            <p:nvPr/>
          </p:nvSpPr>
          <p:spPr>
            <a:xfrm>
              <a:off x="4078625" y="3717800"/>
              <a:ext cx="77575" cy="279650"/>
            </a:xfrm>
            <a:custGeom>
              <a:avLst/>
              <a:gdLst/>
              <a:ahLst/>
              <a:cxnLst/>
              <a:rect l="l" t="t" r="r" b="b"/>
              <a:pathLst>
                <a:path w="3103" h="11186" extrusionOk="0">
                  <a:moveTo>
                    <a:pt x="489" y="0"/>
                  </a:moveTo>
                  <a:lnTo>
                    <a:pt x="391" y="25"/>
                  </a:lnTo>
                  <a:lnTo>
                    <a:pt x="294" y="49"/>
                  </a:lnTo>
                  <a:lnTo>
                    <a:pt x="220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1" y="391"/>
                  </a:lnTo>
                  <a:lnTo>
                    <a:pt x="1" y="489"/>
                  </a:lnTo>
                  <a:lnTo>
                    <a:pt x="1" y="11186"/>
                  </a:lnTo>
                  <a:lnTo>
                    <a:pt x="3102" y="11186"/>
                  </a:lnTo>
                  <a:lnTo>
                    <a:pt x="3102" y="489"/>
                  </a:lnTo>
                  <a:lnTo>
                    <a:pt x="3102" y="391"/>
                  </a:lnTo>
                  <a:lnTo>
                    <a:pt x="3078" y="293"/>
                  </a:lnTo>
                  <a:lnTo>
                    <a:pt x="3029" y="220"/>
                  </a:lnTo>
                  <a:lnTo>
                    <a:pt x="2956" y="147"/>
                  </a:lnTo>
                  <a:lnTo>
                    <a:pt x="2907" y="98"/>
                  </a:lnTo>
                  <a:lnTo>
                    <a:pt x="2809" y="49"/>
                  </a:lnTo>
                  <a:lnTo>
                    <a:pt x="2712" y="25"/>
                  </a:lnTo>
                  <a:lnTo>
                    <a:pt x="261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10" name="Google Shape;921;p49">
              <a:extLst>
                <a:ext uri="{FF2B5EF4-FFF2-40B4-BE49-F238E27FC236}">
                  <a16:creationId xmlns:a16="http://schemas.microsoft.com/office/drawing/2014/main" id="{2FFD5E31-3A3C-AC43-B80E-3FF3BCC97977}"/>
                </a:ext>
              </a:extLst>
            </p:cNvPr>
            <p:cNvSpPr/>
            <p:nvPr/>
          </p:nvSpPr>
          <p:spPr>
            <a:xfrm>
              <a:off x="4168375" y="3788625"/>
              <a:ext cx="78175" cy="208825"/>
            </a:xfrm>
            <a:custGeom>
              <a:avLst/>
              <a:gdLst/>
              <a:ahLst/>
              <a:cxnLst/>
              <a:rect l="l" t="t" r="r" b="b"/>
              <a:pathLst>
                <a:path w="3127" h="8353" extrusionOk="0">
                  <a:moveTo>
                    <a:pt x="489" y="0"/>
                  </a:moveTo>
                  <a:lnTo>
                    <a:pt x="392" y="25"/>
                  </a:lnTo>
                  <a:lnTo>
                    <a:pt x="318" y="49"/>
                  </a:lnTo>
                  <a:lnTo>
                    <a:pt x="221" y="98"/>
                  </a:lnTo>
                  <a:lnTo>
                    <a:pt x="147" y="147"/>
                  </a:lnTo>
                  <a:lnTo>
                    <a:pt x="99" y="220"/>
                  </a:lnTo>
                  <a:lnTo>
                    <a:pt x="50" y="293"/>
                  </a:lnTo>
                  <a:lnTo>
                    <a:pt x="25" y="391"/>
                  </a:lnTo>
                  <a:lnTo>
                    <a:pt x="1" y="489"/>
                  </a:lnTo>
                  <a:lnTo>
                    <a:pt x="1" y="8353"/>
                  </a:lnTo>
                  <a:lnTo>
                    <a:pt x="3127" y="8353"/>
                  </a:lnTo>
                  <a:lnTo>
                    <a:pt x="3127" y="489"/>
                  </a:lnTo>
                  <a:lnTo>
                    <a:pt x="3103" y="391"/>
                  </a:lnTo>
                  <a:lnTo>
                    <a:pt x="3078" y="293"/>
                  </a:lnTo>
                  <a:lnTo>
                    <a:pt x="3029" y="220"/>
                  </a:lnTo>
                  <a:lnTo>
                    <a:pt x="2980" y="147"/>
                  </a:lnTo>
                  <a:lnTo>
                    <a:pt x="2907" y="98"/>
                  </a:lnTo>
                  <a:lnTo>
                    <a:pt x="2809" y="49"/>
                  </a:lnTo>
                  <a:lnTo>
                    <a:pt x="2736" y="25"/>
                  </a:lnTo>
                  <a:lnTo>
                    <a:pt x="263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</p:grpSp>
      <p:pic>
        <p:nvPicPr>
          <p:cNvPr id="15" name="Picture 14" descr="Chart, line chart&#10;&#10;Description automatically generated">
            <a:extLst>
              <a:ext uri="{FF2B5EF4-FFF2-40B4-BE49-F238E27FC236}">
                <a16:creationId xmlns:a16="http://schemas.microsoft.com/office/drawing/2014/main" id="{3FAC18E6-6EA7-E745-8891-4B5E03A781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8530" y="2384927"/>
            <a:ext cx="6741300" cy="2410733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599AB821-4E05-7241-BF51-C71F03E14734}"/>
              </a:ext>
            </a:extLst>
          </p:cNvPr>
          <p:cNvSpPr txBox="1"/>
          <p:nvPr/>
        </p:nvSpPr>
        <p:spPr>
          <a:xfrm>
            <a:off x="1631304" y="4810276"/>
            <a:ext cx="6913499" cy="954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th-TH" sz="1867" kern="0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  <a:sym typeface="Arial"/>
              </a:rPr>
              <a:t>กราฟแสดงค่ารูปแบบสัญญาณ ที่ค่ากระแสไฟฟ้าย้อนกลับ </a:t>
            </a:r>
            <a:r>
              <a:rPr lang="en-US" sz="1867" kern="0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  <a:sym typeface="Arial"/>
              </a:rPr>
              <a:t>V</a:t>
            </a:r>
            <a:r>
              <a:rPr lang="en-US" sz="1867" kern="0" baseline="-25000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  <a:sym typeface="Arial"/>
              </a:rPr>
              <a:t>BB </a:t>
            </a:r>
            <a:r>
              <a:rPr lang="en-US" sz="1867" kern="0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  <a:sym typeface="Arial"/>
              </a:rPr>
              <a:t>= -</a:t>
            </a:r>
            <a:r>
              <a:rPr lang="th-TH" sz="1867" kern="0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  <a:sym typeface="Arial"/>
              </a:rPr>
              <a:t>3</a:t>
            </a:r>
            <a:r>
              <a:rPr lang="en-US" sz="1867" kern="0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  <a:sym typeface="Arial"/>
              </a:rPr>
              <a:t> V (</a:t>
            </a:r>
            <a:r>
              <a:rPr lang="th-TH" sz="1867" kern="0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  <a:sym typeface="Arial"/>
              </a:rPr>
              <a:t>ที่มา </a:t>
            </a:r>
            <a:r>
              <a:rPr lang="en-US" sz="1867" kern="0" dirty="0" err="1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  <a:sym typeface="Arial"/>
              </a:rPr>
              <a:t>Suljic</a:t>
            </a:r>
            <a:r>
              <a:rPr lang="en-US" sz="1867" kern="0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  <a:sym typeface="Arial"/>
              </a:rPr>
              <a:t>, M. (</a:t>
            </a:r>
            <a:r>
              <a:rPr lang="th-TH" sz="1867" kern="0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  <a:sym typeface="Arial"/>
              </a:rPr>
              <a:t>2017). </a:t>
            </a:r>
            <a:r>
              <a:rPr lang="en-US" sz="1867" kern="0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  <a:sym typeface="Arial"/>
              </a:rPr>
              <a:t>Study of Monolithic Active Pixel Sensors for the Upgrade of the ALICE Inner Tracking. [Online]. Available: https://</a:t>
            </a:r>
            <a:r>
              <a:rPr lang="en-US" sz="1867" kern="0" dirty="0" err="1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  <a:sym typeface="Arial"/>
              </a:rPr>
              <a:t>cds.cern.ch</a:t>
            </a:r>
            <a:r>
              <a:rPr lang="en-US" sz="1867" kern="0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  <a:sym typeface="Arial"/>
              </a:rPr>
              <a:t>/record/</a:t>
            </a:r>
            <a:r>
              <a:rPr lang="th-TH" sz="1867" kern="0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  <a:sym typeface="Arial"/>
              </a:rPr>
              <a:t>2303618.</a:t>
            </a:r>
            <a:r>
              <a:rPr lang="en-US" sz="1867" kern="0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  <a:sym typeface="Arial"/>
              </a:rPr>
              <a:t>)</a:t>
            </a:r>
            <a:endParaRPr lang="en-TH" sz="1867" kern="0" dirty="0">
              <a:solidFill>
                <a:srgbClr val="000000"/>
              </a:solidFill>
              <a:latin typeface="TH SarabunPSK" panose="020B0500040200020003" pitchFamily="34" charset="-34"/>
              <a:cs typeface="TH SarabunPSK" panose="020B0500040200020003" pitchFamily="34" charset="-34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8427931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A7742E-B3C5-4D44-975D-EE667CCFE1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z="2667"/>
              <a:t>การศึกษาประสิทธิภาพของเซนเซอร์</a:t>
            </a:r>
            <a:r>
              <a:rPr lang="en-US" sz="2667"/>
              <a:t> ALPIDE </a:t>
            </a:r>
            <a:r>
              <a:rPr lang="th-TH" sz="2667"/>
              <a:t>เมื่อถูกนำมาดัดให้โค้งงอ</a:t>
            </a:r>
            <a:endParaRPr lang="en-TH" sz="2667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C9D267-3CEC-1342-B24E-7AAACCCED2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56331" y="1798855"/>
            <a:ext cx="7085700" cy="586072"/>
          </a:xfrm>
        </p:spPr>
        <p:txBody>
          <a:bodyPr/>
          <a:lstStyle/>
          <a:p>
            <a:pPr marL="63497" indent="0">
              <a:buNone/>
            </a:pPr>
            <a:r>
              <a:rPr lang="en-US" sz="2400" b="1" dirty="0"/>
              <a:t>2. </a:t>
            </a:r>
            <a:r>
              <a:rPr lang="th-TH" sz="2400" b="1" dirty="0"/>
              <a:t>ประสิทธิภาพของเซนเซอร์เมื่อไม่มีกระแสไฟฟ้าแบบย้อนกลับ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0B653C-2C1A-AE49-974B-9BBF58ABDFF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defTabSz="1219170">
              <a:buClr>
                <a:srgbClr val="000000"/>
              </a:buClr>
            </a:pPr>
            <a:fld id="{00000000-1234-1234-1234-123412341234}" type="slidenum">
              <a:rPr lang="en" kern="0">
                <a:solidFill>
                  <a:srgbClr val="FFFFFF"/>
                </a:solidFill>
              </a:rPr>
              <a:pPr defTabSz="1219170">
                <a:buClr>
                  <a:srgbClr val="000000"/>
                </a:buClr>
              </a:pPr>
              <a:t>23</a:t>
            </a:fld>
            <a:endParaRPr lang="en" kern="0">
              <a:solidFill>
                <a:srgbClr val="FFFFFF"/>
              </a:solidFill>
            </a:endParaRPr>
          </a:p>
        </p:txBody>
      </p:sp>
      <p:grpSp>
        <p:nvGrpSpPr>
          <p:cNvPr id="5" name="Google Shape;916;p49">
            <a:extLst>
              <a:ext uri="{FF2B5EF4-FFF2-40B4-BE49-F238E27FC236}">
                <a16:creationId xmlns:a16="http://schemas.microsoft.com/office/drawing/2014/main" id="{67D155EF-24E4-EC4F-8817-0BD1413BF57F}"/>
              </a:ext>
            </a:extLst>
          </p:cNvPr>
          <p:cNvGrpSpPr/>
          <p:nvPr/>
        </p:nvGrpSpPr>
        <p:grpSpPr>
          <a:xfrm>
            <a:off x="8159503" y="885539"/>
            <a:ext cx="482528" cy="353788"/>
            <a:chOff x="3936375" y="3703750"/>
            <a:chExt cx="453050" cy="332175"/>
          </a:xfrm>
        </p:grpSpPr>
        <p:sp>
          <p:nvSpPr>
            <p:cNvPr id="6" name="Google Shape;917;p49">
              <a:extLst>
                <a:ext uri="{FF2B5EF4-FFF2-40B4-BE49-F238E27FC236}">
                  <a16:creationId xmlns:a16="http://schemas.microsoft.com/office/drawing/2014/main" id="{3FE1D151-CAB8-764B-B735-913449813011}"/>
                </a:ext>
              </a:extLst>
            </p:cNvPr>
            <p:cNvSpPr/>
            <p:nvPr/>
          </p:nvSpPr>
          <p:spPr>
            <a:xfrm>
              <a:off x="3936375" y="3703750"/>
              <a:ext cx="453050" cy="332175"/>
            </a:xfrm>
            <a:custGeom>
              <a:avLst/>
              <a:gdLst/>
              <a:ahLst/>
              <a:cxnLst/>
              <a:rect l="l" t="t" r="r" b="b"/>
              <a:pathLst>
                <a:path w="18122" h="13287" extrusionOk="0">
                  <a:moveTo>
                    <a:pt x="366" y="0"/>
                  </a:moveTo>
                  <a:lnTo>
                    <a:pt x="293" y="49"/>
                  </a:lnTo>
                  <a:lnTo>
                    <a:pt x="195" y="74"/>
                  </a:lnTo>
                  <a:lnTo>
                    <a:pt x="122" y="147"/>
                  </a:lnTo>
                  <a:lnTo>
                    <a:pt x="73" y="220"/>
                  </a:lnTo>
                  <a:lnTo>
                    <a:pt x="24" y="293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12798"/>
                  </a:lnTo>
                  <a:lnTo>
                    <a:pt x="0" y="12896"/>
                  </a:lnTo>
                  <a:lnTo>
                    <a:pt x="24" y="12993"/>
                  </a:lnTo>
                  <a:lnTo>
                    <a:pt x="73" y="13067"/>
                  </a:lnTo>
                  <a:lnTo>
                    <a:pt x="122" y="13140"/>
                  </a:lnTo>
                  <a:lnTo>
                    <a:pt x="195" y="13213"/>
                  </a:lnTo>
                  <a:lnTo>
                    <a:pt x="293" y="13238"/>
                  </a:lnTo>
                  <a:lnTo>
                    <a:pt x="366" y="13287"/>
                  </a:lnTo>
                  <a:lnTo>
                    <a:pt x="17756" y="13287"/>
                  </a:lnTo>
                  <a:lnTo>
                    <a:pt x="17829" y="13238"/>
                  </a:lnTo>
                  <a:lnTo>
                    <a:pt x="17927" y="13213"/>
                  </a:lnTo>
                  <a:lnTo>
                    <a:pt x="18000" y="13140"/>
                  </a:lnTo>
                  <a:lnTo>
                    <a:pt x="18049" y="13067"/>
                  </a:lnTo>
                  <a:lnTo>
                    <a:pt x="18098" y="12993"/>
                  </a:lnTo>
                  <a:lnTo>
                    <a:pt x="18122" y="12896"/>
                  </a:lnTo>
                  <a:lnTo>
                    <a:pt x="18122" y="12798"/>
                  </a:lnTo>
                  <a:lnTo>
                    <a:pt x="18122" y="12700"/>
                  </a:lnTo>
                  <a:lnTo>
                    <a:pt x="18098" y="12603"/>
                  </a:lnTo>
                  <a:lnTo>
                    <a:pt x="18049" y="12529"/>
                  </a:lnTo>
                  <a:lnTo>
                    <a:pt x="18000" y="12456"/>
                  </a:lnTo>
                  <a:lnTo>
                    <a:pt x="17927" y="12383"/>
                  </a:lnTo>
                  <a:lnTo>
                    <a:pt x="17829" y="12358"/>
                  </a:lnTo>
                  <a:lnTo>
                    <a:pt x="17756" y="12310"/>
                  </a:lnTo>
                  <a:lnTo>
                    <a:pt x="977" y="12310"/>
                  </a:lnTo>
                  <a:lnTo>
                    <a:pt x="977" y="489"/>
                  </a:lnTo>
                  <a:lnTo>
                    <a:pt x="953" y="391"/>
                  </a:lnTo>
                  <a:lnTo>
                    <a:pt x="928" y="293"/>
                  </a:lnTo>
                  <a:lnTo>
                    <a:pt x="879" y="220"/>
                  </a:lnTo>
                  <a:lnTo>
                    <a:pt x="830" y="147"/>
                  </a:lnTo>
                  <a:lnTo>
                    <a:pt x="757" y="74"/>
                  </a:lnTo>
                  <a:lnTo>
                    <a:pt x="659" y="49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" name="Google Shape;918;p49">
              <a:extLst>
                <a:ext uri="{FF2B5EF4-FFF2-40B4-BE49-F238E27FC236}">
                  <a16:creationId xmlns:a16="http://schemas.microsoft.com/office/drawing/2014/main" id="{92EAA4E6-43E6-9944-B257-6A421A24FA5D}"/>
                </a:ext>
              </a:extLst>
            </p:cNvPr>
            <p:cNvSpPr/>
            <p:nvPr/>
          </p:nvSpPr>
          <p:spPr>
            <a:xfrm>
              <a:off x="3988875" y="3864325"/>
              <a:ext cx="77575" cy="133125"/>
            </a:xfrm>
            <a:custGeom>
              <a:avLst/>
              <a:gdLst/>
              <a:ahLst/>
              <a:cxnLst/>
              <a:rect l="l" t="t" r="r" b="b"/>
              <a:pathLst>
                <a:path w="3103" h="5325" extrusionOk="0">
                  <a:moveTo>
                    <a:pt x="489" y="1"/>
                  </a:moveTo>
                  <a:lnTo>
                    <a:pt x="391" y="25"/>
                  </a:lnTo>
                  <a:lnTo>
                    <a:pt x="294" y="50"/>
                  </a:lnTo>
                  <a:lnTo>
                    <a:pt x="196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25" y="294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5325"/>
                  </a:lnTo>
                  <a:lnTo>
                    <a:pt x="3102" y="5325"/>
                  </a:lnTo>
                  <a:lnTo>
                    <a:pt x="3102" y="489"/>
                  </a:lnTo>
                  <a:lnTo>
                    <a:pt x="3102" y="391"/>
                  </a:lnTo>
                  <a:lnTo>
                    <a:pt x="3053" y="294"/>
                  </a:lnTo>
                  <a:lnTo>
                    <a:pt x="3029" y="220"/>
                  </a:lnTo>
                  <a:lnTo>
                    <a:pt x="2956" y="147"/>
                  </a:lnTo>
                  <a:lnTo>
                    <a:pt x="2882" y="98"/>
                  </a:lnTo>
                  <a:lnTo>
                    <a:pt x="2809" y="50"/>
                  </a:lnTo>
                  <a:lnTo>
                    <a:pt x="2711" y="25"/>
                  </a:lnTo>
                  <a:lnTo>
                    <a:pt x="261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8" name="Google Shape;919;p49">
              <a:extLst>
                <a:ext uri="{FF2B5EF4-FFF2-40B4-BE49-F238E27FC236}">
                  <a16:creationId xmlns:a16="http://schemas.microsoft.com/office/drawing/2014/main" id="{0C1C33E3-156E-0443-8C77-8EC15ABD9829}"/>
                </a:ext>
              </a:extLst>
            </p:cNvPr>
            <p:cNvSpPr/>
            <p:nvPr/>
          </p:nvSpPr>
          <p:spPr>
            <a:xfrm>
              <a:off x="4259350" y="3864325"/>
              <a:ext cx="77575" cy="133125"/>
            </a:xfrm>
            <a:custGeom>
              <a:avLst/>
              <a:gdLst/>
              <a:ahLst/>
              <a:cxnLst/>
              <a:rect l="l" t="t" r="r" b="b"/>
              <a:pathLst>
                <a:path w="3103" h="5325" extrusionOk="0">
                  <a:moveTo>
                    <a:pt x="489" y="1"/>
                  </a:moveTo>
                  <a:lnTo>
                    <a:pt x="392" y="25"/>
                  </a:lnTo>
                  <a:lnTo>
                    <a:pt x="294" y="50"/>
                  </a:lnTo>
                  <a:lnTo>
                    <a:pt x="221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4"/>
                  </a:lnTo>
                  <a:lnTo>
                    <a:pt x="1" y="391"/>
                  </a:lnTo>
                  <a:lnTo>
                    <a:pt x="1" y="489"/>
                  </a:lnTo>
                  <a:lnTo>
                    <a:pt x="1" y="5325"/>
                  </a:lnTo>
                  <a:lnTo>
                    <a:pt x="3103" y="5325"/>
                  </a:lnTo>
                  <a:lnTo>
                    <a:pt x="3103" y="489"/>
                  </a:lnTo>
                  <a:lnTo>
                    <a:pt x="3103" y="391"/>
                  </a:lnTo>
                  <a:lnTo>
                    <a:pt x="3078" y="294"/>
                  </a:lnTo>
                  <a:lnTo>
                    <a:pt x="3029" y="220"/>
                  </a:lnTo>
                  <a:lnTo>
                    <a:pt x="2956" y="147"/>
                  </a:lnTo>
                  <a:lnTo>
                    <a:pt x="2907" y="98"/>
                  </a:lnTo>
                  <a:lnTo>
                    <a:pt x="2810" y="50"/>
                  </a:lnTo>
                  <a:lnTo>
                    <a:pt x="2712" y="25"/>
                  </a:lnTo>
                  <a:lnTo>
                    <a:pt x="261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9" name="Google Shape;920;p49">
              <a:extLst>
                <a:ext uri="{FF2B5EF4-FFF2-40B4-BE49-F238E27FC236}">
                  <a16:creationId xmlns:a16="http://schemas.microsoft.com/office/drawing/2014/main" id="{4A8CA9CD-D98A-8A44-AD8D-FE56D9F4978F}"/>
                </a:ext>
              </a:extLst>
            </p:cNvPr>
            <p:cNvSpPr/>
            <p:nvPr/>
          </p:nvSpPr>
          <p:spPr>
            <a:xfrm>
              <a:off x="4078625" y="3717800"/>
              <a:ext cx="77575" cy="279650"/>
            </a:xfrm>
            <a:custGeom>
              <a:avLst/>
              <a:gdLst/>
              <a:ahLst/>
              <a:cxnLst/>
              <a:rect l="l" t="t" r="r" b="b"/>
              <a:pathLst>
                <a:path w="3103" h="11186" extrusionOk="0">
                  <a:moveTo>
                    <a:pt x="489" y="0"/>
                  </a:moveTo>
                  <a:lnTo>
                    <a:pt x="391" y="25"/>
                  </a:lnTo>
                  <a:lnTo>
                    <a:pt x="294" y="49"/>
                  </a:lnTo>
                  <a:lnTo>
                    <a:pt x="220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1" y="391"/>
                  </a:lnTo>
                  <a:lnTo>
                    <a:pt x="1" y="489"/>
                  </a:lnTo>
                  <a:lnTo>
                    <a:pt x="1" y="11186"/>
                  </a:lnTo>
                  <a:lnTo>
                    <a:pt x="3102" y="11186"/>
                  </a:lnTo>
                  <a:lnTo>
                    <a:pt x="3102" y="489"/>
                  </a:lnTo>
                  <a:lnTo>
                    <a:pt x="3102" y="391"/>
                  </a:lnTo>
                  <a:lnTo>
                    <a:pt x="3078" y="293"/>
                  </a:lnTo>
                  <a:lnTo>
                    <a:pt x="3029" y="220"/>
                  </a:lnTo>
                  <a:lnTo>
                    <a:pt x="2956" y="147"/>
                  </a:lnTo>
                  <a:lnTo>
                    <a:pt x="2907" y="98"/>
                  </a:lnTo>
                  <a:lnTo>
                    <a:pt x="2809" y="49"/>
                  </a:lnTo>
                  <a:lnTo>
                    <a:pt x="2712" y="25"/>
                  </a:lnTo>
                  <a:lnTo>
                    <a:pt x="261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10" name="Google Shape;921;p49">
              <a:extLst>
                <a:ext uri="{FF2B5EF4-FFF2-40B4-BE49-F238E27FC236}">
                  <a16:creationId xmlns:a16="http://schemas.microsoft.com/office/drawing/2014/main" id="{2FFD5E31-3A3C-AC43-B80E-3FF3BCC97977}"/>
                </a:ext>
              </a:extLst>
            </p:cNvPr>
            <p:cNvSpPr/>
            <p:nvPr/>
          </p:nvSpPr>
          <p:spPr>
            <a:xfrm>
              <a:off x="4168375" y="3788625"/>
              <a:ext cx="78175" cy="208825"/>
            </a:xfrm>
            <a:custGeom>
              <a:avLst/>
              <a:gdLst/>
              <a:ahLst/>
              <a:cxnLst/>
              <a:rect l="l" t="t" r="r" b="b"/>
              <a:pathLst>
                <a:path w="3127" h="8353" extrusionOk="0">
                  <a:moveTo>
                    <a:pt x="489" y="0"/>
                  </a:moveTo>
                  <a:lnTo>
                    <a:pt x="392" y="25"/>
                  </a:lnTo>
                  <a:lnTo>
                    <a:pt x="318" y="49"/>
                  </a:lnTo>
                  <a:lnTo>
                    <a:pt x="221" y="98"/>
                  </a:lnTo>
                  <a:lnTo>
                    <a:pt x="147" y="147"/>
                  </a:lnTo>
                  <a:lnTo>
                    <a:pt x="99" y="220"/>
                  </a:lnTo>
                  <a:lnTo>
                    <a:pt x="50" y="293"/>
                  </a:lnTo>
                  <a:lnTo>
                    <a:pt x="25" y="391"/>
                  </a:lnTo>
                  <a:lnTo>
                    <a:pt x="1" y="489"/>
                  </a:lnTo>
                  <a:lnTo>
                    <a:pt x="1" y="8353"/>
                  </a:lnTo>
                  <a:lnTo>
                    <a:pt x="3127" y="8353"/>
                  </a:lnTo>
                  <a:lnTo>
                    <a:pt x="3127" y="489"/>
                  </a:lnTo>
                  <a:lnTo>
                    <a:pt x="3103" y="391"/>
                  </a:lnTo>
                  <a:lnTo>
                    <a:pt x="3078" y="293"/>
                  </a:lnTo>
                  <a:lnTo>
                    <a:pt x="3029" y="220"/>
                  </a:lnTo>
                  <a:lnTo>
                    <a:pt x="2980" y="147"/>
                  </a:lnTo>
                  <a:lnTo>
                    <a:pt x="2907" y="98"/>
                  </a:lnTo>
                  <a:lnTo>
                    <a:pt x="2809" y="49"/>
                  </a:lnTo>
                  <a:lnTo>
                    <a:pt x="2736" y="25"/>
                  </a:lnTo>
                  <a:lnTo>
                    <a:pt x="263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</p:grpSp>
      <p:pic>
        <p:nvPicPr>
          <p:cNvPr id="13" name="Picture 12" descr="Chart, line chart&#10;&#10;Description automatically generated">
            <a:extLst>
              <a:ext uri="{FF2B5EF4-FFF2-40B4-BE49-F238E27FC236}">
                <a16:creationId xmlns:a16="http://schemas.microsoft.com/office/drawing/2014/main" id="{8F87D395-B09D-704B-8497-3B1E3E7C87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5304" y="2384927"/>
            <a:ext cx="4722253" cy="2010611"/>
          </a:xfrm>
          <a:prstGeom prst="rect">
            <a:avLst/>
          </a:prstGeom>
        </p:spPr>
      </p:pic>
      <p:pic>
        <p:nvPicPr>
          <p:cNvPr id="14" name="Picture 13" descr="Chart, line chart&#10;&#10;Description automatically generated">
            <a:extLst>
              <a:ext uri="{FF2B5EF4-FFF2-40B4-BE49-F238E27FC236}">
                <a16:creationId xmlns:a16="http://schemas.microsoft.com/office/drawing/2014/main" id="{EE405725-7392-6E46-A430-C691368634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5305" y="4515520"/>
            <a:ext cx="4722255" cy="201061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F1B13194-AA99-5E45-BE99-099EF5B07807}"/>
              </a:ext>
            </a:extLst>
          </p:cNvPr>
          <p:cNvSpPr txBox="1"/>
          <p:nvPr/>
        </p:nvSpPr>
        <p:spPr>
          <a:xfrm>
            <a:off x="6444333" y="2444116"/>
            <a:ext cx="2306067" cy="19384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th-TH" sz="1333" kern="0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  <a:sym typeface="Arial"/>
              </a:rPr>
              <a:t>กราฟแสดงค่าประสิทธิภาพการตรวจวัดและอัตราสัญญาณหลอกของเซนเซอร์ ที่กระแสฟ้าฟ้าย้อนกลับ </a:t>
            </a:r>
            <a:r>
              <a:rPr lang="en-US" sz="1333" kern="0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  <a:sym typeface="Arial"/>
              </a:rPr>
              <a:t>V</a:t>
            </a:r>
            <a:r>
              <a:rPr lang="en-US" sz="1333" kern="0" baseline="-25000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  <a:sym typeface="Arial"/>
              </a:rPr>
              <a:t>BB </a:t>
            </a:r>
            <a:r>
              <a:rPr lang="en-US" sz="1333" kern="0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  <a:sym typeface="Arial"/>
              </a:rPr>
              <a:t>= </a:t>
            </a:r>
            <a:r>
              <a:rPr lang="th-TH" sz="1333" kern="0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  <a:sym typeface="Arial"/>
              </a:rPr>
              <a:t>0</a:t>
            </a:r>
            <a:r>
              <a:rPr lang="en-US" sz="1333" kern="0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  <a:sym typeface="Arial"/>
              </a:rPr>
              <a:t> V  </a:t>
            </a:r>
            <a:r>
              <a:rPr lang="th-TH" sz="1333" kern="0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  <a:sym typeface="Arial"/>
              </a:rPr>
              <a:t>เปรียบเทียบคุณสมบัติก่อนและหลังจากการฉายด้วยรังสี </a:t>
            </a:r>
            <a:r>
              <a:rPr lang="en-US" sz="1333" kern="0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  <a:sym typeface="Arial"/>
              </a:rPr>
              <a:t>(</a:t>
            </a:r>
            <a:r>
              <a:rPr lang="th-TH" sz="1333" kern="0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  <a:sym typeface="Arial"/>
              </a:rPr>
              <a:t>ที่มา </a:t>
            </a:r>
            <a:r>
              <a:rPr lang="en-US" sz="1333" kern="0" dirty="0" err="1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  <a:sym typeface="Arial"/>
              </a:rPr>
              <a:t>Suljic</a:t>
            </a:r>
            <a:r>
              <a:rPr lang="en-US" sz="1333" kern="0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  <a:sym typeface="Arial"/>
              </a:rPr>
              <a:t>, M. (</a:t>
            </a:r>
            <a:r>
              <a:rPr lang="th-TH" sz="1333" kern="0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  <a:sym typeface="Arial"/>
              </a:rPr>
              <a:t>2017). </a:t>
            </a:r>
            <a:r>
              <a:rPr lang="en-US" sz="1333" kern="0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  <a:sym typeface="Arial"/>
              </a:rPr>
              <a:t>Study of Monolithic Active Pixel Sensors for the Upgrade of the ALICE Inner Tracking. [Online]. Available: https://</a:t>
            </a:r>
            <a:r>
              <a:rPr lang="en-US" sz="1333" kern="0" dirty="0" err="1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  <a:sym typeface="Arial"/>
              </a:rPr>
              <a:t>cds.cern.ch</a:t>
            </a:r>
            <a:r>
              <a:rPr lang="en-US" sz="1333" kern="0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  <a:sym typeface="Arial"/>
              </a:rPr>
              <a:t>/record/</a:t>
            </a:r>
            <a:r>
              <a:rPr lang="th-TH" sz="1333" kern="0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  <a:sym typeface="Arial"/>
              </a:rPr>
              <a:t>2303618.</a:t>
            </a:r>
            <a:r>
              <a:rPr lang="en-US" sz="1333" kern="0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  <a:sym typeface="Arial"/>
              </a:rPr>
              <a:t>)</a:t>
            </a:r>
            <a:endParaRPr lang="en-TH" sz="1333" kern="0" dirty="0">
              <a:solidFill>
                <a:srgbClr val="000000"/>
              </a:solidFill>
              <a:latin typeface="TH SarabunPSK" panose="020B0500040200020003" pitchFamily="34" charset="-34"/>
              <a:cs typeface="TH SarabunPSK" panose="020B0500040200020003" pitchFamily="34" charset="-34"/>
              <a:sym typeface="Arial"/>
            </a:endParaRPr>
          </a:p>
          <a:p>
            <a:pPr defTabSz="1219170">
              <a:buClr>
                <a:srgbClr val="000000"/>
              </a:buClr>
            </a:pPr>
            <a:endParaRPr lang="en-TH" sz="1333" kern="0" dirty="0">
              <a:solidFill>
                <a:srgbClr val="000000"/>
              </a:solidFill>
              <a:latin typeface="TH SarabunPSK" panose="020B0500040200020003" pitchFamily="34" charset="-34"/>
              <a:cs typeface="TH SarabunPSK" panose="020B0500040200020003" pitchFamily="34" charset="-34"/>
              <a:sym typeface="Arial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78919FD-F7BE-3849-BD50-45DDB2F64280}"/>
              </a:ext>
            </a:extLst>
          </p:cNvPr>
          <p:cNvSpPr txBox="1"/>
          <p:nvPr/>
        </p:nvSpPr>
        <p:spPr>
          <a:xfrm>
            <a:off x="6444333" y="4536576"/>
            <a:ext cx="2306067" cy="19384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th-TH" sz="1333" kern="0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  <a:sym typeface="Arial"/>
              </a:rPr>
              <a:t>กราฟแสดงค่าความละเอียดของเซนเซอร์ ที่ค่ากระแสไฟฟ้าย้อนกลับ </a:t>
            </a:r>
            <a:r>
              <a:rPr lang="en-US" sz="1333" kern="0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  <a:sym typeface="Arial"/>
              </a:rPr>
              <a:t>V</a:t>
            </a:r>
            <a:r>
              <a:rPr lang="en-US" sz="1333" kern="0" baseline="-25000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  <a:sym typeface="Arial"/>
              </a:rPr>
              <a:t>BB </a:t>
            </a:r>
            <a:r>
              <a:rPr lang="en-US" sz="1333" kern="0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  <a:sym typeface="Arial"/>
              </a:rPr>
              <a:t>= </a:t>
            </a:r>
            <a:r>
              <a:rPr lang="th-TH" sz="1333" kern="0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  <a:sym typeface="Arial"/>
              </a:rPr>
              <a:t>0</a:t>
            </a:r>
            <a:r>
              <a:rPr lang="en-US" sz="1333" kern="0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  <a:sym typeface="Arial"/>
              </a:rPr>
              <a:t> V </a:t>
            </a:r>
            <a:r>
              <a:rPr lang="th-TH" sz="1333" kern="0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  <a:sym typeface="Arial"/>
              </a:rPr>
              <a:t>เปรียบเทียบคุณสมบัติก่อนและหลังจากการฉายด้วยรังสี </a:t>
            </a:r>
            <a:r>
              <a:rPr lang="en-US" sz="1333" kern="0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  <a:sym typeface="Arial"/>
              </a:rPr>
              <a:t>(</a:t>
            </a:r>
            <a:r>
              <a:rPr lang="th-TH" sz="1333" kern="0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  <a:sym typeface="Arial"/>
              </a:rPr>
              <a:t>ที่มา </a:t>
            </a:r>
            <a:r>
              <a:rPr lang="en-US" sz="1333" kern="0" dirty="0" err="1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  <a:sym typeface="Arial"/>
              </a:rPr>
              <a:t>Suljic</a:t>
            </a:r>
            <a:r>
              <a:rPr lang="en-US" sz="1333" kern="0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  <a:sym typeface="Arial"/>
              </a:rPr>
              <a:t>, M. (</a:t>
            </a:r>
            <a:r>
              <a:rPr lang="th-TH" sz="1333" kern="0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  <a:sym typeface="Arial"/>
              </a:rPr>
              <a:t>2017). </a:t>
            </a:r>
            <a:r>
              <a:rPr lang="en-US" sz="1333" kern="0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  <a:sym typeface="Arial"/>
              </a:rPr>
              <a:t>Study of Monolithic Active Pixel Sensors for the Upgrade of the ALICE Inner Tracking. [Online]. Available: https://</a:t>
            </a:r>
            <a:r>
              <a:rPr lang="en-US" sz="1333" kern="0" dirty="0" err="1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  <a:sym typeface="Arial"/>
              </a:rPr>
              <a:t>cds.cern.ch</a:t>
            </a:r>
            <a:r>
              <a:rPr lang="en-US" sz="1333" kern="0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  <a:sym typeface="Arial"/>
              </a:rPr>
              <a:t>/record/</a:t>
            </a:r>
            <a:r>
              <a:rPr lang="th-TH" sz="1333" kern="0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  <a:sym typeface="Arial"/>
              </a:rPr>
              <a:t>2303618.</a:t>
            </a:r>
            <a:r>
              <a:rPr lang="en-US" sz="1333" kern="0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  <a:sym typeface="Arial"/>
              </a:rPr>
              <a:t>)</a:t>
            </a:r>
            <a:endParaRPr lang="en-TH" sz="1333" kern="0" dirty="0">
              <a:solidFill>
                <a:srgbClr val="000000"/>
              </a:solidFill>
              <a:latin typeface="TH SarabunPSK" panose="020B0500040200020003" pitchFamily="34" charset="-34"/>
              <a:cs typeface="TH SarabunPSK" panose="020B0500040200020003" pitchFamily="34" charset="-34"/>
              <a:sym typeface="Arial"/>
            </a:endParaRPr>
          </a:p>
          <a:p>
            <a:pPr defTabSz="1219170">
              <a:buClr>
                <a:srgbClr val="000000"/>
              </a:buClr>
            </a:pPr>
            <a:r>
              <a:rPr lang="en-US" sz="1333" kern="0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  <a:sym typeface="Arial"/>
              </a:rPr>
              <a:t> </a:t>
            </a:r>
            <a:endParaRPr lang="en-TH" sz="1333" kern="0" dirty="0">
              <a:solidFill>
                <a:srgbClr val="000000"/>
              </a:solidFill>
              <a:latin typeface="TH SarabunPSK" panose="020B0500040200020003" pitchFamily="34" charset="-34"/>
              <a:cs typeface="TH SarabunPSK" panose="020B0500040200020003" pitchFamily="34" charset="-34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201211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A7742E-B3C5-4D44-975D-EE667CCFE1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z="2667"/>
              <a:t>การศึกษาประสิทธิภาพของเซนเซอร์</a:t>
            </a:r>
            <a:r>
              <a:rPr lang="en-US" sz="2667"/>
              <a:t> ALPIDE </a:t>
            </a:r>
            <a:r>
              <a:rPr lang="th-TH" sz="2667"/>
              <a:t>เมื่อถูกนำมาดัดให้โค้งงอ</a:t>
            </a:r>
            <a:endParaRPr lang="en-TH" sz="2667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C9D267-3CEC-1342-B24E-7AAACCCED2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56331" y="1798855"/>
            <a:ext cx="7085700" cy="586072"/>
          </a:xfrm>
        </p:spPr>
        <p:txBody>
          <a:bodyPr/>
          <a:lstStyle/>
          <a:p>
            <a:pPr marL="63497" indent="0">
              <a:buNone/>
            </a:pPr>
            <a:r>
              <a:rPr lang="en-US" sz="2400" b="1" dirty="0"/>
              <a:t>2. </a:t>
            </a:r>
            <a:r>
              <a:rPr lang="th-TH" sz="2400" b="1" dirty="0"/>
              <a:t>ประสิทธิภาพของเซนเซอร์เมื่อไม่มีกระแสไฟฟ้าแบบย้อนกลับ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0B653C-2C1A-AE49-974B-9BBF58ABDFF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defTabSz="1219170">
              <a:buClr>
                <a:srgbClr val="000000"/>
              </a:buClr>
            </a:pPr>
            <a:fld id="{00000000-1234-1234-1234-123412341234}" type="slidenum">
              <a:rPr lang="en" kern="0">
                <a:solidFill>
                  <a:srgbClr val="FFFFFF"/>
                </a:solidFill>
              </a:rPr>
              <a:pPr defTabSz="1219170">
                <a:buClr>
                  <a:srgbClr val="000000"/>
                </a:buClr>
              </a:pPr>
              <a:t>24</a:t>
            </a:fld>
            <a:endParaRPr lang="en" kern="0">
              <a:solidFill>
                <a:srgbClr val="FFFFFF"/>
              </a:solidFill>
            </a:endParaRPr>
          </a:p>
        </p:txBody>
      </p:sp>
      <p:grpSp>
        <p:nvGrpSpPr>
          <p:cNvPr id="5" name="Google Shape;916;p49">
            <a:extLst>
              <a:ext uri="{FF2B5EF4-FFF2-40B4-BE49-F238E27FC236}">
                <a16:creationId xmlns:a16="http://schemas.microsoft.com/office/drawing/2014/main" id="{67D155EF-24E4-EC4F-8817-0BD1413BF57F}"/>
              </a:ext>
            </a:extLst>
          </p:cNvPr>
          <p:cNvGrpSpPr/>
          <p:nvPr/>
        </p:nvGrpSpPr>
        <p:grpSpPr>
          <a:xfrm>
            <a:off x="8159503" y="885539"/>
            <a:ext cx="482528" cy="353788"/>
            <a:chOff x="3936375" y="3703750"/>
            <a:chExt cx="453050" cy="332175"/>
          </a:xfrm>
        </p:grpSpPr>
        <p:sp>
          <p:nvSpPr>
            <p:cNvPr id="6" name="Google Shape;917;p49">
              <a:extLst>
                <a:ext uri="{FF2B5EF4-FFF2-40B4-BE49-F238E27FC236}">
                  <a16:creationId xmlns:a16="http://schemas.microsoft.com/office/drawing/2014/main" id="{3FE1D151-CAB8-764B-B735-913449813011}"/>
                </a:ext>
              </a:extLst>
            </p:cNvPr>
            <p:cNvSpPr/>
            <p:nvPr/>
          </p:nvSpPr>
          <p:spPr>
            <a:xfrm>
              <a:off x="3936375" y="3703750"/>
              <a:ext cx="453050" cy="332175"/>
            </a:xfrm>
            <a:custGeom>
              <a:avLst/>
              <a:gdLst/>
              <a:ahLst/>
              <a:cxnLst/>
              <a:rect l="l" t="t" r="r" b="b"/>
              <a:pathLst>
                <a:path w="18122" h="13287" extrusionOk="0">
                  <a:moveTo>
                    <a:pt x="366" y="0"/>
                  </a:moveTo>
                  <a:lnTo>
                    <a:pt x="293" y="49"/>
                  </a:lnTo>
                  <a:lnTo>
                    <a:pt x="195" y="74"/>
                  </a:lnTo>
                  <a:lnTo>
                    <a:pt x="122" y="147"/>
                  </a:lnTo>
                  <a:lnTo>
                    <a:pt x="73" y="220"/>
                  </a:lnTo>
                  <a:lnTo>
                    <a:pt x="24" y="293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12798"/>
                  </a:lnTo>
                  <a:lnTo>
                    <a:pt x="0" y="12896"/>
                  </a:lnTo>
                  <a:lnTo>
                    <a:pt x="24" y="12993"/>
                  </a:lnTo>
                  <a:lnTo>
                    <a:pt x="73" y="13067"/>
                  </a:lnTo>
                  <a:lnTo>
                    <a:pt x="122" y="13140"/>
                  </a:lnTo>
                  <a:lnTo>
                    <a:pt x="195" y="13213"/>
                  </a:lnTo>
                  <a:lnTo>
                    <a:pt x="293" y="13238"/>
                  </a:lnTo>
                  <a:lnTo>
                    <a:pt x="366" y="13287"/>
                  </a:lnTo>
                  <a:lnTo>
                    <a:pt x="17756" y="13287"/>
                  </a:lnTo>
                  <a:lnTo>
                    <a:pt x="17829" y="13238"/>
                  </a:lnTo>
                  <a:lnTo>
                    <a:pt x="17927" y="13213"/>
                  </a:lnTo>
                  <a:lnTo>
                    <a:pt x="18000" y="13140"/>
                  </a:lnTo>
                  <a:lnTo>
                    <a:pt x="18049" y="13067"/>
                  </a:lnTo>
                  <a:lnTo>
                    <a:pt x="18098" y="12993"/>
                  </a:lnTo>
                  <a:lnTo>
                    <a:pt x="18122" y="12896"/>
                  </a:lnTo>
                  <a:lnTo>
                    <a:pt x="18122" y="12798"/>
                  </a:lnTo>
                  <a:lnTo>
                    <a:pt x="18122" y="12700"/>
                  </a:lnTo>
                  <a:lnTo>
                    <a:pt x="18098" y="12603"/>
                  </a:lnTo>
                  <a:lnTo>
                    <a:pt x="18049" y="12529"/>
                  </a:lnTo>
                  <a:lnTo>
                    <a:pt x="18000" y="12456"/>
                  </a:lnTo>
                  <a:lnTo>
                    <a:pt x="17927" y="12383"/>
                  </a:lnTo>
                  <a:lnTo>
                    <a:pt x="17829" y="12358"/>
                  </a:lnTo>
                  <a:lnTo>
                    <a:pt x="17756" y="12310"/>
                  </a:lnTo>
                  <a:lnTo>
                    <a:pt x="977" y="12310"/>
                  </a:lnTo>
                  <a:lnTo>
                    <a:pt x="977" y="489"/>
                  </a:lnTo>
                  <a:lnTo>
                    <a:pt x="953" y="391"/>
                  </a:lnTo>
                  <a:lnTo>
                    <a:pt x="928" y="293"/>
                  </a:lnTo>
                  <a:lnTo>
                    <a:pt x="879" y="220"/>
                  </a:lnTo>
                  <a:lnTo>
                    <a:pt x="830" y="147"/>
                  </a:lnTo>
                  <a:lnTo>
                    <a:pt x="757" y="74"/>
                  </a:lnTo>
                  <a:lnTo>
                    <a:pt x="659" y="49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" name="Google Shape;918;p49">
              <a:extLst>
                <a:ext uri="{FF2B5EF4-FFF2-40B4-BE49-F238E27FC236}">
                  <a16:creationId xmlns:a16="http://schemas.microsoft.com/office/drawing/2014/main" id="{92EAA4E6-43E6-9944-B257-6A421A24FA5D}"/>
                </a:ext>
              </a:extLst>
            </p:cNvPr>
            <p:cNvSpPr/>
            <p:nvPr/>
          </p:nvSpPr>
          <p:spPr>
            <a:xfrm>
              <a:off x="3988875" y="3864325"/>
              <a:ext cx="77575" cy="133125"/>
            </a:xfrm>
            <a:custGeom>
              <a:avLst/>
              <a:gdLst/>
              <a:ahLst/>
              <a:cxnLst/>
              <a:rect l="l" t="t" r="r" b="b"/>
              <a:pathLst>
                <a:path w="3103" h="5325" extrusionOk="0">
                  <a:moveTo>
                    <a:pt x="489" y="1"/>
                  </a:moveTo>
                  <a:lnTo>
                    <a:pt x="391" y="25"/>
                  </a:lnTo>
                  <a:lnTo>
                    <a:pt x="294" y="50"/>
                  </a:lnTo>
                  <a:lnTo>
                    <a:pt x="196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25" y="294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5325"/>
                  </a:lnTo>
                  <a:lnTo>
                    <a:pt x="3102" y="5325"/>
                  </a:lnTo>
                  <a:lnTo>
                    <a:pt x="3102" y="489"/>
                  </a:lnTo>
                  <a:lnTo>
                    <a:pt x="3102" y="391"/>
                  </a:lnTo>
                  <a:lnTo>
                    <a:pt x="3053" y="294"/>
                  </a:lnTo>
                  <a:lnTo>
                    <a:pt x="3029" y="220"/>
                  </a:lnTo>
                  <a:lnTo>
                    <a:pt x="2956" y="147"/>
                  </a:lnTo>
                  <a:lnTo>
                    <a:pt x="2882" y="98"/>
                  </a:lnTo>
                  <a:lnTo>
                    <a:pt x="2809" y="50"/>
                  </a:lnTo>
                  <a:lnTo>
                    <a:pt x="2711" y="25"/>
                  </a:lnTo>
                  <a:lnTo>
                    <a:pt x="261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8" name="Google Shape;919;p49">
              <a:extLst>
                <a:ext uri="{FF2B5EF4-FFF2-40B4-BE49-F238E27FC236}">
                  <a16:creationId xmlns:a16="http://schemas.microsoft.com/office/drawing/2014/main" id="{0C1C33E3-156E-0443-8C77-8EC15ABD9829}"/>
                </a:ext>
              </a:extLst>
            </p:cNvPr>
            <p:cNvSpPr/>
            <p:nvPr/>
          </p:nvSpPr>
          <p:spPr>
            <a:xfrm>
              <a:off x="4259350" y="3864325"/>
              <a:ext cx="77575" cy="133125"/>
            </a:xfrm>
            <a:custGeom>
              <a:avLst/>
              <a:gdLst/>
              <a:ahLst/>
              <a:cxnLst/>
              <a:rect l="l" t="t" r="r" b="b"/>
              <a:pathLst>
                <a:path w="3103" h="5325" extrusionOk="0">
                  <a:moveTo>
                    <a:pt x="489" y="1"/>
                  </a:moveTo>
                  <a:lnTo>
                    <a:pt x="392" y="25"/>
                  </a:lnTo>
                  <a:lnTo>
                    <a:pt x="294" y="50"/>
                  </a:lnTo>
                  <a:lnTo>
                    <a:pt x="221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4"/>
                  </a:lnTo>
                  <a:lnTo>
                    <a:pt x="1" y="391"/>
                  </a:lnTo>
                  <a:lnTo>
                    <a:pt x="1" y="489"/>
                  </a:lnTo>
                  <a:lnTo>
                    <a:pt x="1" y="5325"/>
                  </a:lnTo>
                  <a:lnTo>
                    <a:pt x="3103" y="5325"/>
                  </a:lnTo>
                  <a:lnTo>
                    <a:pt x="3103" y="489"/>
                  </a:lnTo>
                  <a:lnTo>
                    <a:pt x="3103" y="391"/>
                  </a:lnTo>
                  <a:lnTo>
                    <a:pt x="3078" y="294"/>
                  </a:lnTo>
                  <a:lnTo>
                    <a:pt x="3029" y="220"/>
                  </a:lnTo>
                  <a:lnTo>
                    <a:pt x="2956" y="147"/>
                  </a:lnTo>
                  <a:lnTo>
                    <a:pt x="2907" y="98"/>
                  </a:lnTo>
                  <a:lnTo>
                    <a:pt x="2810" y="50"/>
                  </a:lnTo>
                  <a:lnTo>
                    <a:pt x="2712" y="25"/>
                  </a:lnTo>
                  <a:lnTo>
                    <a:pt x="261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9" name="Google Shape;920;p49">
              <a:extLst>
                <a:ext uri="{FF2B5EF4-FFF2-40B4-BE49-F238E27FC236}">
                  <a16:creationId xmlns:a16="http://schemas.microsoft.com/office/drawing/2014/main" id="{4A8CA9CD-D98A-8A44-AD8D-FE56D9F4978F}"/>
                </a:ext>
              </a:extLst>
            </p:cNvPr>
            <p:cNvSpPr/>
            <p:nvPr/>
          </p:nvSpPr>
          <p:spPr>
            <a:xfrm>
              <a:off x="4078625" y="3717800"/>
              <a:ext cx="77575" cy="279650"/>
            </a:xfrm>
            <a:custGeom>
              <a:avLst/>
              <a:gdLst/>
              <a:ahLst/>
              <a:cxnLst/>
              <a:rect l="l" t="t" r="r" b="b"/>
              <a:pathLst>
                <a:path w="3103" h="11186" extrusionOk="0">
                  <a:moveTo>
                    <a:pt x="489" y="0"/>
                  </a:moveTo>
                  <a:lnTo>
                    <a:pt x="391" y="25"/>
                  </a:lnTo>
                  <a:lnTo>
                    <a:pt x="294" y="49"/>
                  </a:lnTo>
                  <a:lnTo>
                    <a:pt x="220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1" y="391"/>
                  </a:lnTo>
                  <a:lnTo>
                    <a:pt x="1" y="489"/>
                  </a:lnTo>
                  <a:lnTo>
                    <a:pt x="1" y="11186"/>
                  </a:lnTo>
                  <a:lnTo>
                    <a:pt x="3102" y="11186"/>
                  </a:lnTo>
                  <a:lnTo>
                    <a:pt x="3102" y="489"/>
                  </a:lnTo>
                  <a:lnTo>
                    <a:pt x="3102" y="391"/>
                  </a:lnTo>
                  <a:lnTo>
                    <a:pt x="3078" y="293"/>
                  </a:lnTo>
                  <a:lnTo>
                    <a:pt x="3029" y="220"/>
                  </a:lnTo>
                  <a:lnTo>
                    <a:pt x="2956" y="147"/>
                  </a:lnTo>
                  <a:lnTo>
                    <a:pt x="2907" y="98"/>
                  </a:lnTo>
                  <a:lnTo>
                    <a:pt x="2809" y="49"/>
                  </a:lnTo>
                  <a:lnTo>
                    <a:pt x="2712" y="25"/>
                  </a:lnTo>
                  <a:lnTo>
                    <a:pt x="261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10" name="Google Shape;921;p49">
              <a:extLst>
                <a:ext uri="{FF2B5EF4-FFF2-40B4-BE49-F238E27FC236}">
                  <a16:creationId xmlns:a16="http://schemas.microsoft.com/office/drawing/2014/main" id="{2FFD5E31-3A3C-AC43-B80E-3FF3BCC97977}"/>
                </a:ext>
              </a:extLst>
            </p:cNvPr>
            <p:cNvSpPr/>
            <p:nvPr/>
          </p:nvSpPr>
          <p:spPr>
            <a:xfrm>
              <a:off x="4168375" y="3788625"/>
              <a:ext cx="78175" cy="208825"/>
            </a:xfrm>
            <a:custGeom>
              <a:avLst/>
              <a:gdLst/>
              <a:ahLst/>
              <a:cxnLst/>
              <a:rect l="l" t="t" r="r" b="b"/>
              <a:pathLst>
                <a:path w="3127" h="8353" extrusionOk="0">
                  <a:moveTo>
                    <a:pt x="489" y="0"/>
                  </a:moveTo>
                  <a:lnTo>
                    <a:pt x="392" y="25"/>
                  </a:lnTo>
                  <a:lnTo>
                    <a:pt x="318" y="49"/>
                  </a:lnTo>
                  <a:lnTo>
                    <a:pt x="221" y="98"/>
                  </a:lnTo>
                  <a:lnTo>
                    <a:pt x="147" y="147"/>
                  </a:lnTo>
                  <a:lnTo>
                    <a:pt x="99" y="220"/>
                  </a:lnTo>
                  <a:lnTo>
                    <a:pt x="50" y="293"/>
                  </a:lnTo>
                  <a:lnTo>
                    <a:pt x="25" y="391"/>
                  </a:lnTo>
                  <a:lnTo>
                    <a:pt x="1" y="489"/>
                  </a:lnTo>
                  <a:lnTo>
                    <a:pt x="1" y="8353"/>
                  </a:lnTo>
                  <a:lnTo>
                    <a:pt x="3127" y="8353"/>
                  </a:lnTo>
                  <a:lnTo>
                    <a:pt x="3127" y="489"/>
                  </a:lnTo>
                  <a:lnTo>
                    <a:pt x="3103" y="391"/>
                  </a:lnTo>
                  <a:lnTo>
                    <a:pt x="3078" y="293"/>
                  </a:lnTo>
                  <a:lnTo>
                    <a:pt x="3029" y="220"/>
                  </a:lnTo>
                  <a:lnTo>
                    <a:pt x="2980" y="147"/>
                  </a:lnTo>
                  <a:lnTo>
                    <a:pt x="2907" y="98"/>
                  </a:lnTo>
                  <a:lnTo>
                    <a:pt x="2809" y="49"/>
                  </a:lnTo>
                  <a:lnTo>
                    <a:pt x="2736" y="25"/>
                  </a:lnTo>
                  <a:lnTo>
                    <a:pt x="263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1F345F2F-0135-014A-9F9B-CA970C25FEF3}"/>
              </a:ext>
            </a:extLst>
          </p:cNvPr>
          <p:cNvSpPr txBox="1"/>
          <p:nvPr/>
        </p:nvSpPr>
        <p:spPr>
          <a:xfrm>
            <a:off x="1556331" y="2390456"/>
            <a:ext cx="7194069" cy="7076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1219170">
              <a:buClr>
                <a:srgbClr val="000000"/>
              </a:buClr>
            </a:pPr>
            <a:r>
              <a:rPr lang="th-TH" sz="1333" kern="0" dirty="0">
                <a:solidFill>
                  <a:srgbClr val="000000"/>
                </a:solidFill>
                <a:latin typeface="TH SarabunPSK" panose="020B0500040200020003" pitchFamily="34" charset="-34"/>
                <a:ea typeface="Times New Roman" panose="02020603050405020304" pitchFamily="18" charset="0"/>
                <a:cs typeface="TH SarabunPSK" panose="020B0500040200020003" pitchFamily="34" charset="-34"/>
                <a:sym typeface="Arial"/>
              </a:rPr>
              <a:t>แสดงกราฟค่ารูปแบบสัญญาณของเซนเซอร์ ที่ค่ากระแสไฟฟ้าย้อนกลับ </a:t>
            </a:r>
            <a:r>
              <a:rPr lang="en-US" sz="1333" kern="0" dirty="0">
                <a:solidFill>
                  <a:srgbClr val="000000"/>
                </a:solidFill>
                <a:latin typeface="TH SarabunPSK" panose="020B0500040200020003" pitchFamily="34" charset="-34"/>
                <a:ea typeface="Times New Roman" panose="02020603050405020304" pitchFamily="18" charset="0"/>
                <a:cs typeface="TH SarabunPSK" panose="020B0500040200020003" pitchFamily="34" charset="-34"/>
                <a:sym typeface="Arial"/>
              </a:rPr>
              <a:t>VBB = 0 V </a:t>
            </a:r>
            <a:r>
              <a:rPr lang="th-TH" sz="1333" kern="0" dirty="0">
                <a:solidFill>
                  <a:srgbClr val="000000"/>
                </a:solidFill>
                <a:latin typeface="TH SarabunPSK" panose="020B0500040200020003" pitchFamily="34" charset="-34"/>
                <a:ea typeface="Times New Roman" panose="02020603050405020304" pitchFamily="18" charset="0"/>
                <a:cs typeface="TH SarabunPSK" panose="020B0500040200020003" pitchFamily="34" charset="-34"/>
                <a:sym typeface="Arial"/>
              </a:rPr>
              <a:t>เปรียบเทียบค่าความยาวสูงสุดและค่าการเดินสูงสุดเทียบกับค่า </a:t>
            </a:r>
            <a:r>
              <a:rPr lang="en-US" sz="1333" kern="0" dirty="0">
                <a:solidFill>
                  <a:srgbClr val="000000"/>
                </a:solidFill>
                <a:latin typeface="TH SarabunPSK" panose="020B0500040200020003" pitchFamily="34" charset="-34"/>
                <a:ea typeface="Times New Roman" panose="02020603050405020304" pitchFamily="18" charset="0"/>
                <a:cs typeface="TH SarabunPSK" panose="020B0500040200020003" pitchFamily="34" charset="-34"/>
                <a:sym typeface="Arial"/>
              </a:rPr>
              <a:t>ITHR </a:t>
            </a:r>
            <a:r>
              <a:rPr lang="th-TH" sz="1333" kern="0" dirty="0">
                <a:solidFill>
                  <a:srgbClr val="000000"/>
                </a:solidFill>
                <a:latin typeface="TH SarabunPSK" panose="020B0500040200020003" pitchFamily="34" charset="-34"/>
                <a:ea typeface="Times New Roman" panose="02020603050405020304" pitchFamily="18" charset="0"/>
                <a:cs typeface="TH SarabunPSK" panose="020B0500040200020003" pitchFamily="34" charset="-34"/>
                <a:sym typeface="Arial"/>
              </a:rPr>
              <a:t>และค่าขั้นต้น (ที่มา </a:t>
            </a:r>
            <a:r>
              <a:rPr lang="en-US" sz="1333" kern="0" dirty="0" err="1">
                <a:solidFill>
                  <a:srgbClr val="000000"/>
                </a:solidFill>
                <a:latin typeface="TH SarabunPSK" panose="020B0500040200020003" pitchFamily="34" charset="-34"/>
                <a:ea typeface="Times New Roman" panose="02020603050405020304" pitchFamily="18" charset="0"/>
                <a:cs typeface="TH SarabunPSK" panose="020B0500040200020003" pitchFamily="34" charset="-34"/>
                <a:sym typeface="Arial"/>
              </a:rPr>
              <a:t>Suljic</a:t>
            </a:r>
            <a:r>
              <a:rPr lang="en-US" sz="1333" kern="0" dirty="0">
                <a:solidFill>
                  <a:srgbClr val="000000"/>
                </a:solidFill>
                <a:latin typeface="TH SarabunPSK" panose="020B0500040200020003" pitchFamily="34" charset="-34"/>
                <a:ea typeface="Times New Roman" panose="02020603050405020304" pitchFamily="18" charset="0"/>
                <a:cs typeface="TH SarabunPSK" panose="020B0500040200020003" pitchFamily="34" charset="-34"/>
                <a:sym typeface="Arial"/>
              </a:rPr>
              <a:t>, M. (</a:t>
            </a:r>
            <a:r>
              <a:rPr lang="th-TH" sz="1333" kern="0" dirty="0">
                <a:solidFill>
                  <a:srgbClr val="000000"/>
                </a:solidFill>
                <a:latin typeface="TH SarabunPSK" panose="020B0500040200020003" pitchFamily="34" charset="-34"/>
                <a:ea typeface="Times New Roman" panose="02020603050405020304" pitchFamily="18" charset="0"/>
                <a:cs typeface="TH SarabunPSK" panose="020B0500040200020003" pitchFamily="34" charset="-34"/>
                <a:sym typeface="Arial"/>
              </a:rPr>
              <a:t>2017). </a:t>
            </a:r>
            <a:r>
              <a:rPr lang="en-US" sz="1333" kern="0" dirty="0">
                <a:solidFill>
                  <a:srgbClr val="000000"/>
                </a:solidFill>
                <a:latin typeface="TH SarabunPSK" panose="020B0500040200020003" pitchFamily="34" charset="-34"/>
                <a:ea typeface="Times New Roman" panose="02020603050405020304" pitchFamily="18" charset="0"/>
                <a:cs typeface="TH SarabunPSK" panose="020B0500040200020003" pitchFamily="34" charset="-34"/>
                <a:sym typeface="Arial"/>
              </a:rPr>
              <a:t>Study of Monolithic Active Pixel Sensors for the Upgrade of the ALICE Inner Tracking. [Online]. Available: https://</a:t>
            </a:r>
            <a:r>
              <a:rPr lang="en-US" sz="1333" kern="0" dirty="0" err="1">
                <a:solidFill>
                  <a:srgbClr val="000000"/>
                </a:solidFill>
                <a:latin typeface="TH SarabunPSK" panose="020B0500040200020003" pitchFamily="34" charset="-34"/>
                <a:ea typeface="Times New Roman" panose="02020603050405020304" pitchFamily="18" charset="0"/>
                <a:cs typeface="TH SarabunPSK" panose="020B0500040200020003" pitchFamily="34" charset="-34"/>
                <a:sym typeface="Arial"/>
              </a:rPr>
              <a:t>cds.cern.ch</a:t>
            </a:r>
            <a:r>
              <a:rPr lang="en-US" sz="1333" kern="0" dirty="0">
                <a:solidFill>
                  <a:srgbClr val="000000"/>
                </a:solidFill>
                <a:latin typeface="TH SarabunPSK" panose="020B0500040200020003" pitchFamily="34" charset="-34"/>
                <a:ea typeface="Times New Roman" panose="02020603050405020304" pitchFamily="18" charset="0"/>
                <a:cs typeface="TH SarabunPSK" panose="020B0500040200020003" pitchFamily="34" charset="-34"/>
                <a:sym typeface="Arial"/>
              </a:rPr>
              <a:t>/record/</a:t>
            </a:r>
            <a:r>
              <a:rPr lang="th-TH" sz="1333" kern="0" dirty="0">
                <a:solidFill>
                  <a:srgbClr val="000000"/>
                </a:solidFill>
                <a:latin typeface="TH SarabunPSK" panose="020B0500040200020003" pitchFamily="34" charset="-34"/>
                <a:ea typeface="Times New Roman" panose="02020603050405020304" pitchFamily="18" charset="0"/>
                <a:cs typeface="TH SarabunPSK" panose="020B0500040200020003" pitchFamily="34" charset="-34"/>
                <a:sym typeface="Arial"/>
              </a:rPr>
              <a:t>2303618.)</a:t>
            </a:r>
            <a:endParaRPr lang="en-TH" sz="1333" kern="0" dirty="0">
              <a:solidFill>
                <a:srgbClr val="000000"/>
              </a:solidFill>
              <a:latin typeface="TH SarabunPSK" panose="020B0500040200020003" pitchFamily="34" charset="-34"/>
              <a:ea typeface="Times New Roman" panose="02020603050405020304" pitchFamily="18" charset="0"/>
              <a:cs typeface="TH SarabunPSK" panose="020B0500040200020003" pitchFamily="34" charset="-34"/>
              <a:sym typeface="Arial"/>
            </a:endParaRPr>
          </a:p>
        </p:txBody>
      </p:sp>
      <p:pic>
        <p:nvPicPr>
          <p:cNvPr id="19" name="Picture 18" descr="Chart, line chart&#10;&#10;Description automatically generated">
            <a:extLst>
              <a:ext uri="{FF2B5EF4-FFF2-40B4-BE49-F238E27FC236}">
                <a16:creationId xmlns:a16="http://schemas.microsoft.com/office/drawing/2014/main" id="{1D4BD962-3F65-F84F-BA3C-8F8D12A30F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0682" y="3097037"/>
            <a:ext cx="5049383" cy="1749964"/>
          </a:xfrm>
          <a:prstGeom prst="rect">
            <a:avLst/>
          </a:prstGeom>
        </p:spPr>
      </p:pic>
      <p:pic>
        <p:nvPicPr>
          <p:cNvPr id="20" name="Picture 19" descr="Chart, line chart&#10;&#10;Description automatically generated">
            <a:extLst>
              <a:ext uri="{FF2B5EF4-FFF2-40B4-BE49-F238E27FC236}">
                <a16:creationId xmlns:a16="http://schemas.microsoft.com/office/drawing/2014/main" id="{74FC1E78-D934-1142-8BF3-00613DA686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40682" y="4909449"/>
            <a:ext cx="5049383" cy="1749964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187D797E-655D-854E-9351-91ADBD661D64}"/>
              </a:ext>
            </a:extLst>
          </p:cNvPr>
          <p:cNvSpPr txBox="1"/>
          <p:nvPr/>
        </p:nvSpPr>
        <p:spPr>
          <a:xfrm>
            <a:off x="2773671" y="4692648"/>
            <a:ext cx="4423887" cy="2974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en-US" sz="1333" kern="0" dirty="0">
                <a:solidFill>
                  <a:srgbClr val="000000"/>
                </a:solidFill>
                <a:latin typeface="TH SarabunPSK" panose="020B0500040200020003" pitchFamily="34" charset="-34"/>
                <a:ea typeface="Cordia New" panose="020B0304020202020204" pitchFamily="34" charset="-34"/>
                <a:cs typeface="Cordia New" panose="020B0304020202020204" pitchFamily="34" charset="-34"/>
                <a:sym typeface="Arial"/>
              </a:rPr>
              <a:t> (</a:t>
            </a:r>
            <a:r>
              <a:rPr lang="th-TH" sz="1333" kern="0" dirty="0" err="1">
                <a:solidFill>
                  <a:srgbClr val="000000"/>
                </a:solidFill>
                <a:latin typeface="Cordia New" panose="020B0304020202020204" pitchFamily="34" charset="-34"/>
                <a:ea typeface="Cordia New" panose="020B0304020202020204" pitchFamily="34" charset="-34"/>
                <a:cs typeface="TH SarabunPSK" panose="020B0500040200020003" pitchFamily="34" charset="-34"/>
                <a:sym typeface="Arial"/>
              </a:rPr>
              <a:t>ก</a:t>
            </a:r>
            <a:r>
              <a:rPr lang="th-TH" sz="1333" kern="0" dirty="0">
                <a:solidFill>
                  <a:srgbClr val="000000"/>
                </a:solidFill>
                <a:latin typeface="Cordia New" panose="020B0304020202020204" pitchFamily="34" charset="-34"/>
                <a:ea typeface="Cordia New" panose="020B0304020202020204" pitchFamily="34" charset="-34"/>
                <a:cs typeface="TH SarabunPSK" panose="020B0500040200020003" pitchFamily="34" charset="-34"/>
                <a:sym typeface="Arial"/>
              </a:rPr>
              <a:t>) ค่าความยาวสูงสุดเทียบกับ </a:t>
            </a:r>
            <a:r>
              <a:rPr lang="en-US" sz="1333" kern="0" dirty="0">
                <a:solidFill>
                  <a:srgbClr val="000000"/>
                </a:solidFill>
                <a:latin typeface="TH SarabunPSK" panose="020B0500040200020003" pitchFamily="34" charset="-34"/>
                <a:ea typeface="Cordia New" panose="020B0304020202020204" pitchFamily="34" charset="-34"/>
                <a:cs typeface="Cordia New" panose="020B0304020202020204" pitchFamily="34" charset="-34"/>
                <a:sym typeface="Arial"/>
              </a:rPr>
              <a:t>I</a:t>
            </a:r>
            <a:r>
              <a:rPr lang="en-US" sz="1333" kern="0" baseline="-25000" dirty="0">
                <a:solidFill>
                  <a:srgbClr val="000000"/>
                </a:solidFill>
                <a:latin typeface="TH SarabunPSK" panose="020B0500040200020003" pitchFamily="34" charset="-34"/>
                <a:ea typeface="Cordia New" panose="020B0304020202020204" pitchFamily="34" charset="-34"/>
                <a:cs typeface="Cordia New" panose="020B0304020202020204" pitchFamily="34" charset="-34"/>
                <a:sym typeface="Arial"/>
              </a:rPr>
              <a:t>THR</a:t>
            </a:r>
            <a:r>
              <a:rPr lang="th-TH" sz="1333" kern="0" baseline="-25000" dirty="0">
                <a:solidFill>
                  <a:srgbClr val="000000"/>
                </a:solidFill>
                <a:latin typeface="Cordia New" panose="020B0304020202020204" pitchFamily="34" charset="-34"/>
                <a:ea typeface="Cordia New" panose="020B0304020202020204" pitchFamily="34" charset="-34"/>
                <a:cs typeface="TH SarabunPSK" panose="020B0500040200020003" pitchFamily="34" charset="-34"/>
                <a:sym typeface="Arial"/>
              </a:rPr>
              <a:t>	</a:t>
            </a:r>
            <a:r>
              <a:rPr lang="en-US" sz="1333" kern="0" baseline="-25000" dirty="0">
                <a:solidFill>
                  <a:srgbClr val="000000"/>
                </a:solidFill>
                <a:latin typeface="TH SarabunPSK" panose="020B0500040200020003" pitchFamily="34" charset="-34"/>
                <a:ea typeface="Cordia New" panose="020B0304020202020204" pitchFamily="34" charset="-34"/>
                <a:cs typeface="Cordia New" panose="020B0304020202020204" pitchFamily="34" charset="-34"/>
                <a:sym typeface="Arial"/>
              </a:rPr>
              <a:t>        </a:t>
            </a:r>
            <a:r>
              <a:rPr lang="en-US" sz="1333" kern="0" dirty="0">
                <a:solidFill>
                  <a:srgbClr val="000000"/>
                </a:solidFill>
                <a:latin typeface="TH SarabunPSK" panose="020B0500040200020003" pitchFamily="34" charset="-34"/>
                <a:ea typeface="Cordia New" panose="020B0304020202020204" pitchFamily="34" charset="-34"/>
                <a:cs typeface="Cordia New" panose="020B0304020202020204" pitchFamily="34" charset="-34"/>
                <a:sym typeface="Arial"/>
              </a:rPr>
              <a:t>(</a:t>
            </a:r>
            <a:r>
              <a:rPr lang="th-TH" sz="1333" kern="0" dirty="0" err="1">
                <a:solidFill>
                  <a:srgbClr val="000000"/>
                </a:solidFill>
                <a:latin typeface="Cordia New" panose="020B0304020202020204" pitchFamily="34" charset="-34"/>
                <a:ea typeface="Cordia New" panose="020B0304020202020204" pitchFamily="34" charset="-34"/>
                <a:cs typeface="TH SarabunPSK" panose="020B0500040200020003" pitchFamily="34" charset="-34"/>
                <a:sym typeface="Arial"/>
              </a:rPr>
              <a:t>ข</a:t>
            </a:r>
            <a:r>
              <a:rPr lang="th-TH" sz="1333" kern="0" dirty="0">
                <a:solidFill>
                  <a:srgbClr val="000000"/>
                </a:solidFill>
                <a:latin typeface="Cordia New" panose="020B0304020202020204" pitchFamily="34" charset="-34"/>
                <a:ea typeface="Cordia New" panose="020B0304020202020204" pitchFamily="34" charset="-34"/>
                <a:cs typeface="TH SarabunPSK" panose="020B0500040200020003" pitchFamily="34" charset="-34"/>
                <a:sym typeface="Arial"/>
              </a:rPr>
              <a:t>) ค่าการเดินสูงสุดเทียบกับ </a:t>
            </a:r>
            <a:r>
              <a:rPr lang="en-US" sz="1333" kern="0" dirty="0">
                <a:solidFill>
                  <a:srgbClr val="000000"/>
                </a:solidFill>
                <a:latin typeface="TH SarabunPSK" panose="020B0500040200020003" pitchFamily="34" charset="-34"/>
                <a:ea typeface="Cordia New" panose="020B0304020202020204" pitchFamily="34" charset="-34"/>
                <a:cs typeface="Cordia New" panose="020B0304020202020204" pitchFamily="34" charset="-34"/>
                <a:sym typeface="Arial"/>
              </a:rPr>
              <a:t>I</a:t>
            </a:r>
            <a:r>
              <a:rPr lang="en-US" sz="1333" kern="0" baseline="-25000" dirty="0">
                <a:solidFill>
                  <a:srgbClr val="000000"/>
                </a:solidFill>
                <a:latin typeface="TH SarabunPSK" panose="020B0500040200020003" pitchFamily="34" charset="-34"/>
                <a:ea typeface="Cordia New" panose="020B0304020202020204" pitchFamily="34" charset="-34"/>
                <a:cs typeface="Cordia New" panose="020B0304020202020204" pitchFamily="34" charset="-34"/>
                <a:sym typeface="Arial"/>
              </a:rPr>
              <a:t>THR</a:t>
            </a:r>
            <a:endParaRPr lang="en-TH" sz="1333" kern="0" dirty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612BACD-3BCF-AC4B-A592-2B18674606DA}"/>
              </a:ext>
            </a:extLst>
          </p:cNvPr>
          <p:cNvSpPr txBox="1"/>
          <p:nvPr/>
        </p:nvSpPr>
        <p:spPr>
          <a:xfrm>
            <a:off x="2815751" y="6570128"/>
            <a:ext cx="4423887" cy="2974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en-US" sz="1333" kern="0" dirty="0">
                <a:solidFill>
                  <a:srgbClr val="000000"/>
                </a:solidFill>
                <a:latin typeface="TH SarabunPSK" panose="020B0500040200020003" pitchFamily="34" charset="-34"/>
                <a:ea typeface="Cordia New" panose="020B0304020202020204" pitchFamily="34" charset="-34"/>
                <a:cs typeface="TH SarabunPSK" panose="020B0500040200020003" pitchFamily="34" charset="-34"/>
                <a:sym typeface="Arial"/>
              </a:rPr>
              <a:t>(</a:t>
            </a:r>
            <a:r>
              <a:rPr lang="th-TH" sz="1333" kern="0" dirty="0" err="1">
                <a:solidFill>
                  <a:srgbClr val="000000"/>
                </a:solidFill>
                <a:latin typeface="TH SarabunPSK" panose="020B0500040200020003" pitchFamily="34" charset="-34"/>
                <a:ea typeface="Cordia New" panose="020B0304020202020204" pitchFamily="34" charset="-34"/>
                <a:cs typeface="TH SarabunPSK" panose="020B0500040200020003" pitchFamily="34" charset="-34"/>
                <a:sym typeface="Arial"/>
              </a:rPr>
              <a:t>ค</a:t>
            </a:r>
            <a:r>
              <a:rPr lang="th-TH" sz="1333" kern="0" dirty="0">
                <a:solidFill>
                  <a:srgbClr val="000000"/>
                </a:solidFill>
                <a:latin typeface="TH SarabunPSK" panose="020B0500040200020003" pitchFamily="34" charset="-34"/>
                <a:ea typeface="Cordia New" panose="020B0304020202020204" pitchFamily="34" charset="-34"/>
                <a:cs typeface="TH SarabunPSK" panose="020B0500040200020003" pitchFamily="34" charset="-34"/>
                <a:sym typeface="Arial"/>
              </a:rPr>
              <a:t>) ค่าความยาวสูงสุดเทียบกับค่าขั้นต้น</a:t>
            </a:r>
            <a:r>
              <a:rPr lang="th-TH" sz="1333" kern="0" baseline="-25000" dirty="0">
                <a:solidFill>
                  <a:srgbClr val="000000"/>
                </a:solidFill>
                <a:latin typeface="TH SarabunPSK" panose="020B0500040200020003" pitchFamily="34" charset="-34"/>
                <a:ea typeface="Cordia New" panose="020B0304020202020204" pitchFamily="34" charset="-34"/>
                <a:cs typeface="TH SarabunPSK" panose="020B0500040200020003" pitchFamily="34" charset="-34"/>
                <a:sym typeface="Arial"/>
              </a:rPr>
              <a:t>	    </a:t>
            </a:r>
            <a:r>
              <a:rPr lang="th-TH" sz="1333" kern="0" dirty="0">
                <a:solidFill>
                  <a:srgbClr val="000000"/>
                </a:solidFill>
                <a:latin typeface="TH SarabunPSK" panose="020B0500040200020003" pitchFamily="34" charset="-34"/>
                <a:ea typeface="Cordia New" panose="020B0304020202020204" pitchFamily="34" charset="-34"/>
                <a:cs typeface="TH SarabunPSK" panose="020B0500040200020003" pitchFamily="34" charset="-34"/>
                <a:sym typeface="Arial"/>
              </a:rPr>
              <a:t>(</a:t>
            </a:r>
            <a:r>
              <a:rPr lang="th-TH" sz="1333" kern="0" dirty="0" err="1">
                <a:solidFill>
                  <a:srgbClr val="000000"/>
                </a:solidFill>
                <a:latin typeface="TH SarabunPSK" panose="020B0500040200020003" pitchFamily="34" charset="-34"/>
                <a:ea typeface="Cordia New" panose="020B0304020202020204" pitchFamily="34" charset="-34"/>
                <a:cs typeface="TH SarabunPSK" panose="020B0500040200020003" pitchFamily="34" charset="-34"/>
                <a:sym typeface="Arial"/>
              </a:rPr>
              <a:t>ง</a:t>
            </a:r>
            <a:r>
              <a:rPr lang="th-TH" sz="1333" kern="0" dirty="0">
                <a:solidFill>
                  <a:srgbClr val="000000"/>
                </a:solidFill>
                <a:latin typeface="TH SarabunPSK" panose="020B0500040200020003" pitchFamily="34" charset="-34"/>
                <a:ea typeface="Cordia New" panose="020B0304020202020204" pitchFamily="34" charset="-34"/>
                <a:cs typeface="TH SarabunPSK" panose="020B0500040200020003" pitchFamily="34" charset="-34"/>
                <a:sym typeface="Arial"/>
              </a:rPr>
              <a:t>) ค่าการเดินสูงสุดเทียบกับค่าขั้นต้น</a:t>
            </a:r>
            <a:endParaRPr lang="en-TH" sz="1333" kern="0" dirty="0">
              <a:solidFill>
                <a:srgbClr val="000000"/>
              </a:solidFill>
              <a:latin typeface="TH SarabunPSK" panose="020B0500040200020003" pitchFamily="34" charset="-34"/>
              <a:cs typeface="TH SarabunPSK" panose="020B0500040200020003" pitchFamily="34" charset="-34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5812184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รูปภาพ 12">
            <a:extLst>
              <a:ext uri="{FF2B5EF4-FFF2-40B4-BE49-F238E27FC236}">
                <a16:creationId xmlns:a16="http://schemas.microsoft.com/office/drawing/2014/main" id="{10BDD157-1EC6-4057-5A59-21023D5CA78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71" t="19676" r="39326" b="26195"/>
          <a:stretch/>
        </p:blipFill>
        <p:spPr>
          <a:xfrm>
            <a:off x="3217246" y="3502396"/>
            <a:ext cx="2643161" cy="1706082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4098" name="Picture 2" descr="Introduction — GATE documentation">
            <a:extLst>
              <a:ext uri="{FF2B5EF4-FFF2-40B4-BE49-F238E27FC236}">
                <a16:creationId xmlns:a16="http://schemas.microsoft.com/office/drawing/2014/main" id="{DF6EDF37-DC16-75C0-EDB7-81FFEA3737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925" y="1662887"/>
            <a:ext cx="1517476" cy="922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ตัวแทนท้ายกระดาษ 1">
            <a:extLst>
              <a:ext uri="{FF2B5EF4-FFF2-40B4-BE49-F238E27FC236}">
                <a16:creationId xmlns:a16="http://schemas.microsoft.com/office/drawing/2014/main" id="{36639A2D-130F-077B-7A02-29CFB39F4C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GOMD-SLRI Workshop 2022</a:t>
            </a:r>
          </a:p>
        </p:txBody>
      </p:sp>
      <p:sp>
        <p:nvSpPr>
          <p:cNvPr id="3" name="ตัวแทนหมายเลขสไลด์ 2">
            <a:extLst>
              <a:ext uri="{FF2B5EF4-FFF2-40B4-BE49-F238E27FC236}">
                <a16:creationId xmlns:a16="http://schemas.microsoft.com/office/drawing/2014/main" id="{CC1EB0F0-BE13-56A9-D433-76FF19FDD1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048F79C-F4CA-40FC-BE8A-D7D5B764121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สี่เหลี่ยมผืนผ้า 13">
            <a:extLst>
              <a:ext uri="{FF2B5EF4-FFF2-40B4-BE49-F238E27FC236}">
                <a16:creationId xmlns:a16="http://schemas.microsoft.com/office/drawing/2014/main" id="{3085F9A2-29C9-6933-E909-A926211FF973}"/>
              </a:ext>
            </a:extLst>
          </p:cNvPr>
          <p:cNvSpPr/>
          <p:nvPr/>
        </p:nvSpPr>
        <p:spPr>
          <a:xfrm>
            <a:off x="3543354" y="853444"/>
            <a:ext cx="6449438" cy="146264"/>
          </a:xfrm>
          <a:prstGeom prst="rect">
            <a:avLst/>
          </a:prstGeom>
          <a:gradFill flip="none" rotWithShape="1">
            <a:gsLst>
              <a:gs pos="0">
                <a:schemeClr val="accent5">
                  <a:tint val="66000"/>
                  <a:satMod val="160000"/>
                </a:schemeClr>
              </a:gs>
              <a:gs pos="50000">
                <a:schemeClr val="accent5">
                  <a:tint val="44500"/>
                  <a:satMod val="160000"/>
                </a:schemeClr>
              </a:gs>
              <a:gs pos="100000">
                <a:schemeClr val="bg1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สี่เหลี่ยมผืนผ้า 14">
            <a:extLst>
              <a:ext uri="{FF2B5EF4-FFF2-40B4-BE49-F238E27FC236}">
                <a16:creationId xmlns:a16="http://schemas.microsoft.com/office/drawing/2014/main" id="{943313BC-7153-1B25-1E3C-0A58773FD1BC}"/>
              </a:ext>
            </a:extLst>
          </p:cNvPr>
          <p:cNvSpPr/>
          <p:nvPr/>
        </p:nvSpPr>
        <p:spPr>
          <a:xfrm>
            <a:off x="3283088" y="5854488"/>
            <a:ext cx="6449438" cy="146264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</a:schemeClr>
              </a:gs>
              <a:gs pos="50000">
                <a:schemeClr val="accent6">
                  <a:lumMod val="40000"/>
                  <a:lumOff val="60000"/>
                </a:schemeClr>
              </a:gs>
              <a:gs pos="100000">
                <a:schemeClr val="bg1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วงรี 15">
            <a:extLst>
              <a:ext uri="{FF2B5EF4-FFF2-40B4-BE49-F238E27FC236}">
                <a16:creationId xmlns:a16="http://schemas.microsoft.com/office/drawing/2014/main" id="{B8BBD55F-50DD-11FD-28F6-F245FBAADF8F}"/>
              </a:ext>
            </a:extLst>
          </p:cNvPr>
          <p:cNvSpPr/>
          <p:nvPr/>
        </p:nvSpPr>
        <p:spPr>
          <a:xfrm>
            <a:off x="8295263" y="622099"/>
            <a:ext cx="1765571" cy="833402"/>
          </a:xfrm>
          <a:prstGeom prst="ellipse">
            <a:avLst/>
          </a:prstGeom>
          <a:solidFill>
            <a:schemeClr val="dk1">
              <a:alpha val="6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7" name="Picture 2" descr="ผลการค้นหารูปภาพสำหรับ sut logo">
            <a:extLst>
              <a:ext uri="{FF2B5EF4-FFF2-40B4-BE49-F238E27FC236}">
                <a16:creationId xmlns:a16="http://schemas.microsoft.com/office/drawing/2014/main" id="{A96C5928-6EA9-BF18-DE56-FA84EDB70A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6694" y="879139"/>
            <a:ext cx="377778" cy="459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กล่องข้อความ 3">
            <a:extLst>
              <a:ext uri="{FF2B5EF4-FFF2-40B4-BE49-F238E27FC236}">
                <a16:creationId xmlns:a16="http://schemas.microsoft.com/office/drawing/2014/main" id="{7AEED7ED-6DD3-359E-5173-F98E17E7C332}"/>
              </a:ext>
            </a:extLst>
          </p:cNvPr>
          <p:cNvSpPr txBox="1"/>
          <p:nvPr/>
        </p:nvSpPr>
        <p:spPr>
          <a:xfrm>
            <a:off x="3509720" y="2571075"/>
            <a:ext cx="13227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G4beamline</a:t>
            </a:r>
          </a:p>
        </p:txBody>
      </p:sp>
      <p:pic>
        <p:nvPicPr>
          <p:cNvPr id="3074" name="Picture 2" descr="Overview | geant4.web.cern.ch">
            <a:extLst>
              <a:ext uri="{FF2B5EF4-FFF2-40B4-BE49-F238E27FC236}">
                <a16:creationId xmlns:a16="http://schemas.microsoft.com/office/drawing/2014/main" id="{7929EEC0-9660-D50C-BC3D-A7E02EA8EB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0171" y="1701315"/>
            <a:ext cx="2378869" cy="792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กล่องข้อความ 17">
            <a:extLst>
              <a:ext uri="{FF2B5EF4-FFF2-40B4-BE49-F238E27FC236}">
                <a16:creationId xmlns:a16="http://schemas.microsoft.com/office/drawing/2014/main" id="{8A2C9904-2F40-8178-5D15-8B0660F8F30E}"/>
              </a:ext>
            </a:extLst>
          </p:cNvPr>
          <p:cNvSpPr txBox="1"/>
          <p:nvPr/>
        </p:nvSpPr>
        <p:spPr>
          <a:xfrm>
            <a:off x="655031" y="2997110"/>
            <a:ext cx="8123345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rriweather_sanslight"/>
                <a:ea typeface="+mn-ea"/>
                <a:cs typeface="+mn-cs"/>
              </a:rPr>
              <a:t>GATE and G4beamline are toolkit based on GEANT4 which they are used for dose calculation in radiation therapy.</a:t>
            </a:r>
            <a:endParaRPr kumimoji="0" lang="en-US" sz="13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รูปภาพ 6">
            <a:extLst>
              <a:ext uri="{FF2B5EF4-FFF2-40B4-BE49-F238E27FC236}">
                <a16:creationId xmlns:a16="http://schemas.microsoft.com/office/drawing/2014/main" id="{4720EE31-46D7-14E4-1860-6BD323F1E726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0159" t="30556" r="59216" b="54968"/>
          <a:stretch/>
        </p:blipFill>
        <p:spPr>
          <a:xfrm>
            <a:off x="2571804" y="1778043"/>
            <a:ext cx="971551" cy="744581"/>
          </a:xfrm>
          <a:prstGeom prst="rect">
            <a:avLst/>
          </a:prstGeom>
        </p:spPr>
      </p:pic>
      <p:pic>
        <p:nvPicPr>
          <p:cNvPr id="19" name="รูปภาพ 18">
            <a:extLst>
              <a:ext uri="{FF2B5EF4-FFF2-40B4-BE49-F238E27FC236}">
                <a16:creationId xmlns:a16="http://schemas.microsoft.com/office/drawing/2014/main" id="{0DDD3359-5824-D751-0D54-74B0679734D5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71382" t="30556" r="21170" b="54968"/>
          <a:stretch/>
        </p:blipFill>
        <p:spPr>
          <a:xfrm>
            <a:off x="4716701" y="1772322"/>
            <a:ext cx="680988" cy="744581"/>
          </a:xfrm>
          <a:prstGeom prst="rect">
            <a:avLst/>
          </a:prstGeom>
        </p:spPr>
      </p:pic>
      <p:pic>
        <p:nvPicPr>
          <p:cNvPr id="20" name="รูปภาพ 19">
            <a:extLst>
              <a:ext uri="{FF2B5EF4-FFF2-40B4-BE49-F238E27FC236}">
                <a16:creationId xmlns:a16="http://schemas.microsoft.com/office/drawing/2014/main" id="{7F1F2435-705C-62B5-9F38-2E1012EE0A07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47952" t="30556" r="38006" b="54968"/>
          <a:stretch/>
        </p:blipFill>
        <p:spPr>
          <a:xfrm>
            <a:off x="3491066" y="1772322"/>
            <a:ext cx="1284051" cy="744581"/>
          </a:xfrm>
          <a:prstGeom prst="rect">
            <a:avLst/>
          </a:prstGeom>
        </p:spPr>
      </p:pic>
      <p:sp>
        <p:nvSpPr>
          <p:cNvPr id="21" name="กล่องข้อความ 20">
            <a:extLst>
              <a:ext uri="{FF2B5EF4-FFF2-40B4-BE49-F238E27FC236}">
                <a16:creationId xmlns:a16="http://schemas.microsoft.com/office/drawing/2014/main" id="{0071C980-9991-6188-DCF8-D60C2E288B55}"/>
              </a:ext>
            </a:extLst>
          </p:cNvPr>
          <p:cNvSpPr txBox="1"/>
          <p:nvPr/>
        </p:nvSpPr>
        <p:spPr>
          <a:xfrm>
            <a:off x="6445705" y="2572763"/>
            <a:ext cx="9516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GEANT4</a:t>
            </a:r>
          </a:p>
        </p:txBody>
      </p:sp>
      <p:sp>
        <p:nvSpPr>
          <p:cNvPr id="22" name="กล่องข้อความ 21">
            <a:extLst>
              <a:ext uri="{FF2B5EF4-FFF2-40B4-BE49-F238E27FC236}">
                <a16:creationId xmlns:a16="http://schemas.microsoft.com/office/drawing/2014/main" id="{0608F951-4AF2-45DD-2EF1-49D038827586}"/>
              </a:ext>
            </a:extLst>
          </p:cNvPr>
          <p:cNvSpPr txBox="1"/>
          <p:nvPr/>
        </p:nvSpPr>
        <p:spPr>
          <a:xfrm>
            <a:off x="1222957" y="2580768"/>
            <a:ext cx="6699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GATE</a:t>
            </a:r>
          </a:p>
        </p:txBody>
      </p:sp>
      <p:pic>
        <p:nvPicPr>
          <p:cNvPr id="11" name="รูปภาพ 10">
            <a:extLst>
              <a:ext uri="{FF2B5EF4-FFF2-40B4-BE49-F238E27FC236}">
                <a16:creationId xmlns:a16="http://schemas.microsoft.com/office/drawing/2014/main" id="{CB7B4C6F-850D-7C0C-F79A-EAB10762EFE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789" y="3544517"/>
            <a:ext cx="2817141" cy="1773216"/>
          </a:xfrm>
          <a:prstGeom prst="rect">
            <a:avLst/>
          </a:prstGeom>
        </p:spPr>
      </p:pic>
      <p:sp>
        <p:nvSpPr>
          <p:cNvPr id="24" name="กล่องข้อความ 23">
            <a:extLst>
              <a:ext uri="{FF2B5EF4-FFF2-40B4-BE49-F238E27FC236}">
                <a16:creationId xmlns:a16="http://schemas.microsoft.com/office/drawing/2014/main" id="{3D8C4E10-2C92-EC6A-25F4-ABE32D305D62}"/>
              </a:ext>
            </a:extLst>
          </p:cNvPr>
          <p:cNvSpPr txBox="1"/>
          <p:nvPr/>
        </p:nvSpPr>
        <p:spPr>
          <a:xfrm>
            <a:off x="2103930" y="5413177"/>
            <a:ext cx="542404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 simulation of deposited energy of proton beam to the glass scintillator</a:t>
            </a:r>
          </a:p>
        </p:txBody>
      </p:sp>
      <p:sp>
        <p:nvSpPr>
          <p:cNvPr id="5" name="กล่องข้อความ 4">
            <a:extLst>
              <a:ext uri="{FF2B5EF4-FFF2-40B4-BE49-F238E27FC236}">
                <a16:creationId xmlns:a16="http://schemas.microsoft.com/office/drawing/2014/main" id="{B5AEE9C7-9583-D615-3ED0-C7D7079FBCEC}"/>
              </a:ext>
            </a:extLst>
          </p:cNvPr>
          <p:cNvSpPr txBox="1"/>
          <p:nvPr/>
        </p:nvSpPr>
        <p:spPr>
          <a:xfrm>
            <a:off x="102198" y="4946564"/>
            <a:ext cx="114608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Proton nozzle</a:t>
            </a:r>
          </a:p>
        </p:txBody>
      </p:sp>
      <p:sp>
        <p:nvSpPr>
          <p:cNvPr id="23" name="กล่องข้อความ 22">
            <a:extLst>
              <a:ext uri="{FF2B5EF4-FFF2-40B4-BE49-F238E27FC236}">
                <a16:creationId xmlns:a16="http://schemas.microsoft.com/office/drawing/2014/main" id="{85BF27B5-6134-399F-788A-A417091A903F}"/>
              </a:ext>
            </a:extLst>
          </p:cNvPr>
          <p:cNvSpPr txBox="1"/>
          <p:nvPr/>
        </p:nvSpPr>
        <p:spPr>
          <a:xfrm>
            <a:off x="1476169" y="5015380"/>
            <a:ext cx="83304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Absorber</a:t>
            </a:r>
          </a:p>
        </p:txBody>
      </p:sp>
      <p:sp>
        <p:nvSpPr>
          <p:cNvPr id="25" name="กล่องข้อความ 24">
            <a:extLst>
              <a:ext uri="{FF2B5EF4-FFF2-40B4-BE49-F238E27FC236}">
                <a16:creationId xmlns:a16="http://schemas.microsoft.com/office/drawing/2014/main" id="{7E363F98-2D24-83AB-98DF-17F56D1FC146}"/>
              </a:ext>
            </a:extLst>
          </p:cNvPr>
          <p:cNvSpPr txBox="1"/>
          <p:nvPr/>
        </p:nvSpPr>
        <p:spPr>
          <a:xfrm>
            <a:off x="651387" y="3734709"/>
            <a:ext cx="110030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Proton beam</a:t>
            </a:r>
          </a:p>
        </p:txBody>
      </p:sp>
      <p:cxnSp>
        <p:nvCxnSpPr>
          <p:cNvPr id="10" name="ลูกศรเชื่อมต่อแบบตรง 9">
            <a:extLst>
              <a:ext uri="{FF2B5EF4-FFF2-40B4-BE49-F238E27FC236}">
                <a16:creationId xmlns:a16="http://schemas.microsoft.com/office/drawing/2014/main" id="{A2F5B358-E59A-1049-720C-7AE02A22858A}"/>
              </a:ext>
            </a:extLst>
          </p:cNvPr>
          <p:cNvCxnSpPr>
            <a:cxnSpLocks/>
            <a:stCxn id="25" idx="2"/>
          </p:cNvCxnSpPr>
          <p:nvPr/>
        </p:nvCxnSpPr>
        <p:spPr>
          <a:xfrm flipH="1">
            <a:off x="1086066" y="4034791"/>
            <a:ext cx="115472" cy="36631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ลูกศรเชื่อมต่อแบบตรง 28">
            <a:extLst>
              <a:ext uri="{FF2B5EF4-FFF2-40B4-BE49-F238E27FC236}">
                <a16:creationId xmlns:a16="http://schemas.microsoft.com/office/drawing/2014/main" id="{2042E4E1-DF70-A37B-F24F-5B206287FABB}"/>
              </a:ext>
            </a:extLst>
          </p:cNvPr>
          <p:cNvCxnSpPr>
            <a:cxnSpLocks/>
            <a:stCxn id="5" idx="0"/>
          </p:cNvCxnSpPr>
          <p:nvPr/>
        </p:nvCxnSpPr>
        <p:spPr>
          <a:xfrm flipH="1" flipV="1">
            <a:off x="547182" y="4503182"/>
            <a:ext cx="128058" cy="44338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ลูกศรเชื่อมต่อแบบตรง 32">
            <a:extLst>
              <a:ext uri="{FF2B5EF4-FFF2-40B4-BE49-F238E27FC236}">
                <a16:creationId xmlns:a16="http://schemas.microsoft.com/office/drawing/2014/main" id="{2A4EDD6D-B82E-4C02-CCC7-914833F7DAFB}"/>
              </a:ext>
            </a:extLst>
          </p:cNvPr>
          <p:cNvCxnSpPr>
            <a:cxnSpLocks/>
            <a:stCxn id="23" idx="0"/>
          </p:cNvCxnSpPr>
          <p:nvPr/>
        </p:nvCxnSpPr>
        <p:spPr>
          <a:xfrm flipH="1" flipV="1">
            <a:off x="1797553" y="4707202"/>
            <a:ext cx="95141" cy="30817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ชื่อเรื่อง 1">
            <a:extLst>
              <a:ext uri="{FF2B5EF4-FFF2-40B4-BE49-F238E27FC236}">
                <a16:creationId xmlns:a16="http://schemas.microsoft.com/office/drawing/2014/main" id="{250FE145-ACBB-43AD-48C0-7ECDEE147224}"/>
              </a:ext>
            </a:extLst>
          </p:cNvPr>
          <p:cNvSpPr txBox="1">
            <a:spLocks/>
          </p:cNvSpPr>
          <p:nvPr/>
        </p:nvSpPr>
        <p:spPr>
          <a:xfrm>
            <a:off x="395963" y="777420"/>
            <a:ext cx="7886700" cy="484749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G</a:t>
            </a: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lass scintillator</a:t>
            </a:r>
            <a:endParaRPr kumimoji="0" lang="en-US" sz="27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sp>
        <p:nvSpPr>
          <p:cNvPr id="34" name="กล่องข้อความ 33">
            <a:extLst>
              <a:ext uri="{FF2B5EF4-FFF2-40B4-BE49-F238E27FC236}">
                <a16:creationId xmlns:a16="http://schemas.microsoft.com/office/drawing/2014/main" id="{8DF86AA8-F440-6291-BEC8-D80C8F3CF2B4}"/>
              </a:ext>
            </a:extLst>
          </p:cNvPr>
          <p:cNvSpPr txBox="1"/>
          <p:nvPr/>
        </p:nvSpPr>
        <p:spPr>
          <a:xfrm>
            <a:off x="6774944" y="3360224"/>
            <a:ext cx="13078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Energy deposition</a:t>
            </a:r>
          </a:p>
        </p:txBody>
      </p:sp>
      <p:sp>
        <p:nvSpPr>
          <p:cNvPr id="8" name="สี่เหลี่ยมผืนผ้า 7">
            <a:extLst>
              <a:ext uri="{FF2B5EF4-FFF2-40B4-BE49-F238E27FC236}">
                <a16:creationId xmlns:a16="http://schemas.microsoft.com/office/drawing/2014/main" id="{A2023F17-8D22-2042-C9E2-036867C9ABE4}"/>
              </a:ext>
            </a:extLst>
          </p:cNvPr>
          <p:cNvSpPr/>
          <p:nvPr/>
        </p:nvSpPr>
        <p:spPr>
          <a:xfrm>
            <a:off x="1676019" y="4319889"/>
            <a:ext cx="243073" cy="21807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0" name="กล่องข้อความ 39">
            <a:extLst>
              <a:ext uri="{FF2B5EF4-FFF2-40B4-BE49-F238E27FC236}">
                <a16:creationId xmlns:a16="http://schemas.microsoft.com/office/drawing/2014/main" id="{72B1C05A-BF4C-2E4C-60EE-FDFE37E62BAD}"/>
              </a:ext>
            </a:extLst>
          </p:cNvPr>
          <p:cNvSpPr txBox="1"/>
          <p:nvPr/>
        </p:nvSpPr>
        <p:spPr>
          <a:xfrm>
            <a:off x="4588919" y="3496660"/>
            <a:ext cx="132914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Glass scintillator</a:t>
            </a:r>
          </a:p>
        </p:txBody>
      </p:sp>
      <p:cxnSp>
        <p:nvCxnSpPr>
          <p:cNvPr id="41" name="ลูกศรเชื่อมต่อแบบตรง 40">
            <a:extLst>
              <a:ext uri="{FF2B5EF4-FFF2-40B4-BE49-F238E27FC236}">
                <a16:creationId xmlns:a16="http://schemas.microsoft.com/office/drawing/2014/main" id="{C45F67E0-1474-B693-5A3F-AAA7EB673976}"/>
              </a:ext>
            </a:extLst>
          </p:cNvPr>
          <p:cNvCxnSpPr>
            <a:cxnSpLocks/>
          </p:cNvCxnSpPr>
          <p:nvPr/>
        </p:nvCxnSpPr>
        <p:spPr>
          <a:xfrm flipH="1">
            <a:off x="5311306" y="3754322"/>
            <a:ext cx="86387" cy="79149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ตัวเชื่อมต่อตรง 26">
            <a:extLst>
              <a:ext uri="{FF2B5EF4-FFF2-40B4-BE49-F238E27FC236}">
                <a16:creationId xmlns:a16="http://schemas.microsoft.com/office/drawing/2014/main" id="{45482DA6-B306-8E19-3066-4E17AD561722}"/>
              </a:ext>
            </a:extLst>
          </p:cNvPr>
          <p:cNvCxnSpPr/>
          <p:nvPr/>
        </p:nvCxnSpPr>
        <p:spPr>
          <a:xfrm flipV="1">
            <a:off x="1919092" y="3500038"/>
            <a:ext cx="1254059" cy="819851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ตัวเชื่อมต่อตรง 34">
            <a:extLst>
              <a:ext uri="{FF2B5EF4-FFF2-40B4-BE49-F238E27FC236}">
                <a16:creationId xmlns:a16="http://schemas.microsoft.com/office/drawing/2014/main" id="{3A3BA7C3-C295-5921-8383-0AB9E031D3B0}"/>
              </a:ext>
            </a:extLst>
          </p:cNvPr>
          <p:cNvCxnSpPr>
            <a:cxnSpLocks/>
          </p:cNvCxnSpPr>
          <p:nvPr/>
        </p:nvCxnSpPr>
        <p:spPr>
          <a:xfrm>
            <a:off x="1919092" y="4545816"/>
            <a:ext cx="1254059" cy="67707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กล่องข้อความ 35">
            <a:extLst>
              <a:ext uri="{FF2B5EF4-FFF2-40B4-BE49-F238E27FC236}">
                <a16:creationId xmlns:a16="http://schemas.microsoft.com/office/drawing/2014/main" id="{A14D11A0-6946-F2B4-C5FF-514453EF0758}"/>
              </a:ext>
            </a:extLst>
          </p:cNvPr>
          <p:cNvSpPr txBox="1"/>
          <p:nvPr/>
        </p:nvSpPr>
        <p:spPr>
          <a:xfrm>
            <a:off x="3518367" y="4914724"/>
            <a:ext cx="83304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Absorber</a:t>
            </a:r>
          </a:p>
        </p:txBody>
      </p:sp>
      <p:pic>
        <p:nvPicPr>
          <p:cNvPr id="42" name="รูปภาพ 41">
            <a:extLst>
              <a:ext uri="{FF2B5EF4-FFF2-40B4-BE49-F238E27FC236}">
                <a16:creationId xmlns:a16="http://schemas.microsoft.com/office/drawing/2014/main" id="{8A40B95A-3D59-9D7D-03BE-D2C17CEC120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0566" y="3614141"/>
            <a:ext cx="2747808" cy="1583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560406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รูปภาพ 10">
            <a:extLst>
              <a:ext uri="{FF2B5EF4-FFF2-40B4-BE49-F238E27FC236}">
                <a16:creationId xmlns:a16="http://schemas.microsoft.com/office/drawing/2014/main" id="{4D69790C-F459-C591-5B93-36158F52DC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9251" y="1584245"/>
            <a:ext cx="2570741" cy="1481138"/>
          </a:xfrm>
          <a:prstGeom prst="rect">
            <a:avLst/>
          </a:prstGeom>
        </p:spPr>
      </p:pic>
      <p:pic>
        <p:nvPicPr>
          <p:cNvPr id="4098" name="Picture 2" descr="Introduction — GATE documentation">
            <a:extLst>
              <a:ext uri="{FF2B5EF4-FFF2-40B4-BE49-F238E27FC236}">
                <a16:creationId xmlns:a16="http://schemas.microsoft.com/office/drawing/2014/main" id="{DF6EDF37-DC16-75C0-EDB7-81FFEA3737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976" y="3517982"/>
            <a:ext cx="1075271" cy="653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ROOT | Knowledge Transfer">
            <a:extLst>
              <a:ext uri="{FF2B5EF4-FFF2-40B4-BE49-F238E27FC236}">
                <a16:creationId xmlns:a16="http://schemas.microsoft.com/office/drawing/2014/main" id="{578B3443-3CC9-6019-F042-EE10238FF3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975" y="1556090"/>
            <a:ext cx="1132628" cy="718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ตัวแทนท้ายกระดาษ 1">
            <a:extLst>
              <a:ext uri="{FF2B5EF4-FFF2-40B4-BE49-F238E27FC236}">
                <a16:creationId xmlns:a16="http://schemas.microsoft.com/office/drawing/2014/main" id="{36639A2D-130F-077B-7A02-29CFB39F4C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GOMD-SLRI Workshop 2022</a:t>
            </a:r>
          </a:p>
        </p:txBody>
      </p:sp>
      <p:sp>
        <p:nvSpPr>
          <p:cNvPr id="3" name="ตัวแทนหมายเลขสไลด์ 2">
            <a:extLst>
              <a:ext uri="{FF2B5EF4-FFF2-40B4-BE49-F238E27FC236}">
                <a16:creationId xmlns:a16="http://schemas.microsoft.com/office/drawing/2014/main" id="{CC1EB0F0-BE13-56A9-D433-76FF19FDD1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048F79C-F4CA-40FC-BE8A-D7D5B764121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สี่เหลี่ยมผืนผ้า 13">
            <a:extLst>
              <a:ext uri="{FF2B5EF4-FFF2-40B4-BE49-F238E27FC236}">
                <a16:creationId xmlns:a16="http://schemas.microsoft.com/office/drawing/2014/main" id="{3085F9A2-29C9-6933-E909-A926211FF973}"/>
              </a:ext>
            </a:extLst>
          </p:cNvPr>
          <p:cNvSpPr/>
          <p:nvPr/>
        </p:nvSpPr>
        <p:spPr>
          <a:xfrm>
            <a:off x="3543354" y="853444"/>
            <a:ext cx="6449438" cy="146264"/>
          </a:xfrm>
          <a:prstGeom prst="rect">
            <a:avLst/>
          </a:prstGeom>
          <a:gradFill flip="none" rotWithShape="1">
            <a:gsLst>
              <a:gs pos="0">
                <a:schemeClr val="accent5">
                  <a:tint val="66000"/>
                  <a:satMod val="160000"/>
                </a:schemeClr>
              </a:gs>
              <a:gs pos="50000">
                <a:schemeClr val="accent5">
                  <a:tint val="44500"/>
                  <a:satMod val="160000"/>
                </a:schemeClr>
              </a:gs>
              <a:gs pos="100000">
                <a:schemeClr val="bg1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สี่เหลี่ยมผืนผ้า 14">
            <a:extLst>
              <a:ext uri="{FF2B5EF4-FFF2-40B4-BE49-F238E27FC236}">
                <a16:creationId xmlns:a16="http://schemas.microsoft.com/office/drawing/2014/main" id="{943313BC-7153-1B25-1E3C-0A58773FD1BC}"/>
              </a:ext>
            </a:extLst>
          </p:cNvPr>
          <p:cNvSpPr/>
          <p:nvPr/>
        </p:nvSpPr>
        <p:spPr>
          <a:xfrm>
            <a:off x="3283088" y="5854488"/>
            <a:ext cx="6449438" cy="146264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</a:schemeClr>
              </a:gs>
              <a:gs pos="50000">
                <a:schemeClr val="accent6">
                  <a:lumMod val="40000"/>
                  <a:lumOff val="60000"/>
                </a:schemeClr>
              </a:gs>
              <a:gs pos="100000">
                <a:schemeClr val="bg1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วงรี 15">
            <a:extLst>
              <a:ext uri="{FF2B5EF4-FFF2-40B4-BE49-F238E27FC236}">
                <a16:creationId xmlns:a16="http://schemas.microsoft.com/office/drawing/2014/main" id="{B8BBD55F-50DD-11FD-28F6-F245FBAADF8F}"/>
              </a:ext>
            </a:extLst>
          </p:cNvPr>
          <p:cNvSpPr/>
          <p:nvPr/>
        </p:nvSpPr>
        <p:spPr>
          <a:xfrm>
            <a:off x="8295263" y="622099"/>
            <a:ext cx="1765571" cy="833402"/>
          </a:xfrm>
          <a:prstGeom prst="ellipse">
            <a:avLst/>
          </a:prstGeom>
          <a:solidFill>
            <a:schemeClr val="dk1">
              <a:alpha val="6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7" name="Picture 2" descr="ผลการค้นหารูปภาพสำหรับ sut logo">
            <a:extLst>
              <a:ext uri="{FF2B5EF4-FFF2-40B4-BE49-F238E27FC236}">
                <a16:creationId xmlns:a16="http://schemas.microsoft.com/office/drawing/2014/main" id="{A96C5928-6EA9-BF18-DE56-FA84EDB70A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6694" y="879139"/>
            <a:ext cx="377778" cy="459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กล่องข้อความ 3">
            <a:extLst>
              <a:ext uri="{FF2B5EF4-FFF2-40B4-BE49-F238E27FC236}">
                <a16:creationId xmlns:a16="http://schemas.microsoft.com/office/drawing/2014/main" id="{DAB33F54-40D9-0395-DF56-CD10FEC953EE}"/>
              </a:ext>
            </a:extLst>
          </p:cNvPr>
          <p:cNvSpPr txBox="1"/>
          <p:nvPr/>
        </p:nvSpPr>
        <p:spPr>
          <a:xfrm>
            <a:off x="5159071" y="4693516"/>
            <a:ext cx="37260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Comparison between measured emission light and energy deposition of proton beam</a:t>
            </a:r>
          </a:p>
        </p:txBody>
      </p:sp>
      <p:sp>
        <p:nvSpPr>
          <p:cNvPr id="18" name="กล่องข้อความ 17">
            <a:extLst>
              <a:ext uri="{FF2B5EF4-FFF2-40B4-BE49-F238E27FC236}">
                <a16:creationId xmlns:a16="http://schemas.microsoft.com/office/drawing/2014/main" id="{90005514-C48D-5676-8BB6-DE7C0667945B}"/>
              </a:ext>
            </a:extLst>
          </p:cNvPr>
          <p:cNvSpPr txBox="1"/>
          <p:nvPr/>
        </p:nvSpPr>
        <p:spPr>
          <a:xfrm>
            <a:off x="1955829" y="3156455"/>
            <a:ext cx="12065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Emission spectra</a:t>
            </a:r>
          </a:p>
        </p:txBody>
      </p:sp>
      <p:sp>
        <p:nvSpPr>
          <p:cNvPr id="19" name="กล่องข้อความ 18">
            <a:extLst>
              <a:ext uri="{FF2B5EF4-FFF2-40B4-BE49-F238E27FC236}">
                <a16:creationId xmlns:a16="http://schemas.microsoft.com/office/drawing/2014/main" id="{1CBBE3E8-6433-C4A7-883F-0335F5974E9D}"/>
              </a:ext>
            </a:extLst>
          </p:cNvPr>
          <p:cNvSpPr txBox="1"/>
          <p:nvPr/>
        </p:nvSpPr>
        <p:spPr>
          <a:xfrm>
            <a:off x="1982237" y="5041236"/>
            <a:ext cx="14062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Energy deposition</a:t>
            </a:r>
          </a:p>
        </p:txBody>
      </p:sp>
      <p:pic>
        <p:nvPicPr>
          <p:cNvPr id="20" name="รูปภาพ 19">
            <a:extLst>
              <a:ext uri="{FF2B5EF4-FFF2-40B4-BE49-F238E27FC236}">
                <a16:creationId xmlns:a16="http://schemas.microsoft.com/office/drawing/2014/main" id="{7660C7D4-EFF1-16ED-EC67-4C7469DC8C40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03"/>
          <a:stretch/>
        </p:blipFill>
        <p:spPr>
          <a:xfrm>
            <a:off x="1237925" y="3571773"/>
            <a:ext cx="2619615" cy="1423211"/>
          </a:xfrm>
          <a:prstGeom prst="rect">
            <a:avLst/>
          </a:prstGeom>
        </p:spPr>
      </p:pic>
      <p:sp>
        <p:nvSpPr>
          <p:cNvPr id="21" name="กล่องข้อความ 20">
            <a:extLst>
              <a:ext uri="{FF2B5EF4-FFF2-40B4-BE49-F238E27FC236}">
                <a16:creationId xmlns:a16="http://schemas.microsoft.com/office/drawing/2014/main" id="{DF0568CF-B5FD-F18F-1DA8-D47BC563E7AF}"/>
              </a:ext>
            </a:extLst>
          </p:cNvPr>
          <p:cNvSpPr txBox="1"/>
          <p:nvPr/>
        </p:nvSpPr>
        <p:spPr>
          <a:xfrm rot="2072570">
            <a:off x="3942833" y="2609930"/>
            <a:ext cx="12065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Comparison</a:t>
            </a:r>
          </a:p>
        </p:txBody>
      </p:sp>
      <p:pic>
        <p:nvPicPr>
          <p:cNvPr id="7" name="รูปภาพ 6">
            <a:extLst>
              <a:ext uri="{FF2B5EF4-FFF2-40B4-BE49-F238E27FC236}">
                <a16:creationId xmlns:a16="http://schemas.microsoft.com/office/drawing/2014/main" id="{7DE9BA9D-D3FD-3C8A-33FB-E1CA0DEFDA9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4366" y="1629241"/>
            <a:ext cx="4063205" cy="3109313"/>
          </a:xfrm>
          <a:prstGeom prst="rect">
            <a:avLst/>
          </a:prstGeom>
        </p:spPr>
      </p:pic>
      <p:cxnSp>
        <p:nvCxnSpPr>
          <p:cNvPr id="12" name="ลูกศรเชื่อมต่อแบบตรง 11">
            <a:extLst>
              <a:ext uri="{FF2B5EF4-FFF2-40B4-BE49-F238E27FC236}">
                <a16:creationId xmlns:a16="http://schemas.microsoft.com/office/drawing/2014/main" id="{8CAEF800-0590-3DAC-FB18-362031A0CD97}"/>
              </a:ext>
            </a:extLst>
          </p:cNvPr>
          <p:cNvCxnSpPr>
            <a:cxnSpLocks/>
            <a:endCxn id="7" idx="1"/>
          </p:cNvCxnSpPr>
          <p:nvPr/>
        </p:nvCxnSpPr>
        <p:spPr>
          <a:xfrm>
            <a:off x="3881074" y="2434328"/>
            <a:ext cx="1043291" cy="74957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ลูกศรเชื่อมต่อแบบตรง 22">
            <a:extLst>
              <a:ext uri="{FF2B5EF4-FFF2-40B4-BE49-F238E27FC236}">
                <a16:creationId xmlns:a16="http://schemas.microsoft.com/office/drawing/2014/main" id="{633521D9-3AC7-8A87-0469-8E5535A33DFD}"/>
              </a:ext>
            </a:extLst>
          </p:cNvPr>
          <p:cNvCxnSpPr>
            <a:cxnSpLocks/>
            <a:stCxn id="20" idx="3"/>
            <a:endCxn id="7" idx="1"/>
          </p:cNvCxnSpPr>
          <p:nvPr/>
        </p:nvCxnSpPr>
        <p:spPr>
          <a:xfrm flipV="1">
            <a:off x="3857542" y="3183898"/>
            <a:ext cx="1066823" cy="109948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กล่องข้อความ 23">
            <a:extLst>
              <a:ext uri="{FF2B5EF4-FFF2-40B4-BE49-F238E27FC236}">
                <a16:creationId xmlns:a16="http://schemas.microsoft.com/office/drawing/2014/main" id="{250AF7AA-A9F9-BF30-C8DE-301603DD64C2}"/>
              </a:ext>
            </a:extLst>
          </p:cNvPr>
          <p:cNvSpPr txBox="1"/>
          <p:nvPr/>
        </p:nvSpPr>
        <p:spPr>
          <a:xfrm rot="18801123">
            <a:off x="3979489" y="3562484"/>
            <a:ext cx="12065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Comparison</a:t>
            </a:r>
          </a:p>
        </p:txBody>
      </p:sp>
      <p:sp>
        <p:nvSpPr>
          <p:cNvPr id="5" name="ชื่อเรื่อง 1">
            <a:extLst>
              <a:ext uri="{FF2B5EF4-FFF2-40B4-BE49-F238E27FC236}">
                <a16:creationId xmlns:a16="http://schemas.microsoft.com/office/drawing/2014/main" id="{ED6C9566-61E0-4C91-E179-C686474624B0}"/>
              </a:ext>
            </a:extLst>
          </p:cNvPr>
          <p:cNvSpPr txBox="1">
            <a:spLocks/>
          </p:cNvSpPr>
          <p:nvPr/>
        </p:nvSpPr>
        <p:spPr>
          <a:xfrm>
            <a:off x="395963" y="777420"/>
            <a:ext cx="7886700" cy="484749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G</a:t>
            </a: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lass scintillator</a:t>
            </a:r>
            <a:endParaRPr kumimoji="0" lang="en-US" sz="27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62412490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กล่องข้อความ 3">
            <a:extLst>
              <a:ext uri="{FF2B5EF4-FFF2-40B4-BE49-F238E27FC236}">
                <a16:creationId xmlns:a16="http://schemas.microsoft.com/office/drawing/2014/main" id="{2D3D540F-41C4-DC48-D91D-2DE7AE1DAA29}"/>
              </a:ext>
            </a:extLst>
          </p:cNvPr>
          <p:cNvSpPr txBox="1"/>
          <p:nvPr/>
        </p:nvSpPr>
        <p:spPr>
          <a:xfrm>
            <a:off x="1819469" y="1074187"/>
            <a:ext cx="56683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Track following algorithm</a:t>
            </a:r>
          </a:p>
        </p:txBody>
      </p:sp>
      <p:pic>
        <p:nvPicPr>
          <p:cNvPr id="2" name="รูปภาพ 1">
            <a:extLst>
              <a:ext uri="{FF2B5EF4-FFF2-40B4-BE49-F238E27FC236}">
                <a16:creationId xmlns:a16="http://schemas.microsoft.com/office/drawing/2014/main" id="{E3DCAC20-6939-E28B-5FF6-700BD244A4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056" y="2359806"/>
            <a:ext cx="3829374" cy="3594132"/>
          </a:xfrm>
          <a:prstGeom prst="rect">
            <a:avLst/>
          </a:prstGeom>
        </p:spPr>
      </p:pic>
      <p:sp>
        <p:nvSpPr>
          <p:cNvPr id="3" name="กล่องข้อความ 2">
            <a:extLst>
              <a:ext uri="{FF2B5EF4-FFF2-40B4-BE49-F238E27FC236}">
                <a16:creationId xmlns:a16="http://schemas.microsoft.com/office/drawing/2014/main" id="{80DA9027-3E48-BD7E-AEDE-344241E03204}"/>
              </a:ext>
            </a:extLst>
          </p:cNvPr>
          <p:cNvSpPr txBox="1"/>
          <p:nvPr/>
        </p:nvSpPr>
        <p:spPr>
          <a:xfrm>
            <a:off x="4950356" y="1729705"/>
            <a:ext cx="3965044" cy="424731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257175" marR="0" lvl="0" indent="-257175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lphaUcPeriod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Select a seed</a:t>
            </a:r>
          </a:p>
          <a:p>
            <a:pPr marL="257175" marR="0" lvl="0" indent="-257175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lphaUcPeriod"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  <a:p>
            <a:pPr marL="257175" marR="0" lvl="0" indent="-257175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lphaUcPeriod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Cone search</a:t>
            </a:r>
          </a:p>
          <a:p>
            <a:pPr marL="257175" marR="0" lvl="0" indent="-257175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lphaUcPeriod"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  <a:p>
            <a:pPr marL="257175" marR="0" lvl="0" indent="-257175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lphaUcPeriod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Collect a hit</a:t>
            </a:r>
          </a:p>
          <a:p>
            <a:pPr marL="257175" marR="0" lvl="0" indent="-257175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lphaUcPeriod"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  <a:p>
            <a:pPr marL="257175" marR="0" lvl="0" indent="-257175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lphaUcPeriod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Choose the nearest</a:t>
            </a:r>
          </a:p>
          <a:p>
            <a:pPr marL="257175" marR="0" lvl="0" indent="-257175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lphaUcPeriod"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  <a:p>
            <a:pPr marL="257175" marR="0" lvl="0" indent="-257175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lphaUcPeriod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Collect the nearest</a:t>
            </a:r>
          </a:p>
          <a:p>
            <a:pPr marL="257175" marR="0" lvl="0" indent="-257175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lphaUcPeriod"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  <a:p>
            <a:pPr marL="257175" marR="0" lvl="0" indent="-257175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lphaUcPeriod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Remove a track data</a:t>
            </a:r>
          </a:p>
          <a:p>
            <a:pPr marL="257175" marR="0" lvl="0" indent="-257175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lphaUcPeriod"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  <a:p>
            <a:pPr marL="257175" marR="0" lvl="0" indent="-257175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lphaUcPeriod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Select new seed the Repeat A - F</a:t>
            </a:r>
          </a:p>
          <a:p>
            <a:pPr marL="257175" marR="0" lvl="0" indent="-257175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lphaUcPeriod"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  <a:p>
            <a:pPr marL="257175" marR="0" lvl="0" indent="-257175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lphaUcPeriod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All tracks</a:t>
            </a:r>
          </a:p>
        </p:txBody>
      </p:sp>
      <p:sp>
        <p:nvSpPr>
          <p:cNvPr id="5" name="ตัวแทนหมายเลขสไลด์ 4">
            <a:extLst>
              <a:ext uri="{FF2B5EF4-FFF2-40B4-BE49-F238E27FC236}">
                <a16:creationId xmlns:a16="http://schemas.microsoft.com/office/drawing/2014/main" id="{733BABE1-3F02-4DE8-8154-BF75386A7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1921A8A-E743-44FC-933D-83CECFB63C6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82000"/>
                  </a:prst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82000"/>
                </a:prstClr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7" name="TextBox 5">
            <a:extLst>
              <a:ext uri="{FF2B5EF4-FFF2-40B4-BE49-F238E27FC236}">
                <a16:creationId xmlns:a16="http://schemas.microsoft.com/office/drawing/2014/main" id="{45475FC9-8BFD-5096-5655-40BEE46548C1}"/>
              </a:ext>
            </a:extLst>
          </p:cNvPr>
          <p:cNvSpPr txBox="1"/>
          <p:nvPr/>
        </p:nvSpPr>
        <p:spPr>
          <a:xfrm>
            <a:off x="875056" y="1680720"/>
            <a:ext cx="3829374" cy="62324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The algorithm had been used in </a:t>
            </a:r>
            <a:r>
              <a:rPr kumimoji="0" lang="en-US" sz="1800" b="0" i="0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pCT</a:t>
            </a: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 prototype of Bergen.</a:t>
            </a:r>
          </a:p>
        </p:txBody>
      </p:sp>
      <p:sp>
        <p:nvSpPr>
          <p:cNvPr id="6" name="สี่เหลี่ยมผืนผ้า 5">
            <a:extLst>
              <a:ext uri="{FF2B5EF4-FFF2-40B4-BE49-F238E27FC236}">
                <a16:creationId xmlns:a16="http://schemas.microsoft.com/office/drawing/2014/main" id="{BB8C0323-AE8A-0B0B-209F-DF1DBD3E7A1A}"/>
              </a:ext>
            </a:extLst>
          </p:cNvPr>
          <p:cNvSpPr/>
          <p:nvPr/>
        </p:nvSpPr>
        <p:spPr>
          <a:xfrm>
            <a:off x="374620" y="960303"/>
            <a:ext cx="3454344" cy="692497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50" b="0" i="0" u="none" strike="noStrike" kern="1200" cap="none" spc="0" normalizeH="0" baseline="0" noProof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Aptos" panose="02110004020202020204"/>
                <a:ea typeface="+mn-ea"/>
                <a:cs typeface="+mn-cs"/>
              </a:rPr>
              <a:t>Track following</a:t>
            </a:r>
            <a:endParaRPr kumimoji="0" lang="th-TH" sz="4050" b="0" i="0" u="none" strike="noStrike" kern="1200" cap="none" spc="0" normalizeH="0" baseline="0" noProof="0">
              <a:ln w="0"/>
              <a:solidFill>
                <a:prstClr val="black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Aptos" panose="02110004020202020204"/>
              <a:ea typeface="+mn-ea"/>
              <a:cs typeface="Cordia New" panose="020B0304020202020204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47538510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370CE8-777D-8A88-DE65-B6C3937A90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8088" y="830022"/>
            <a:ext cx="7886700" cy="994172"/>
          </a:xfrm>
        </p:spPr>
        <p:txBody>
          <a:bodyPr>
            <a:normAutofit fontScale="90000"/>
          </a:bodyPr>
          <a:lstStyle/>
          <a:p>
            <a:r>
              <a:rPr lang="en-TH" dirty="0"/>
              <a:t>Track Finding with Machine Learning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B2076A-0482-2B19-E41C-C5EC6BFA86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91577" y="1703229"/>
            <a:ext cx="4033613" cy="40998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50" dirty="0"/>
              <a:t>Utilize the ML model to find proton tracks passing through the complicated-structure detectors.</a:t>
            </a:r>
            <a:endParaRPr lang="en-TH" sz="1650" dirty="0"/>
          </a:p>
          <a:p>
            <a:pPr marL="385763" indent="-385763">
              <a:buFont typeface="+mj-lt"/>
              <a:buAutoNum type="alphaUcPeriod"/>
            </a:pPr>
            <a:r>
              <a:rPr lang="en-TH" sz="1650" dirty="0"/>
              <a:t>Simulate the proton beam hitting 6 layers of ALPIDEs using G4Beamline.</a:t>
            </a:r>
          </a:p>
          <a:p>
            <a:pPr marL="385763" indent="-385763">
              <a:buFont typeface="+mj-lt"/>
              <a:buAutoNum type="alphaUcPeriod"/>
            </a:pPr>
            <a:r>
              <a:rPr lang="en-TH" sz="1650" dirty="0"/>
              <a:t>Prepare a scattering angle dataset of all possible tracks of proton reconstructed from hits on ALPIDEs.</a:t>
            </a:r>
          </a:p>
          <a:p>
            <a:pPr marL="385763" indent="-385763">
              <a:buFont typeface="+mj-lt"/>
              <a:buAutoNum type="alphaUcPeriod"/>
            </a:pPr>
            <a:r>
              <a:rPr lang="en-TH" sz="1650" dirty="0"/>
              <a:t>Train the decision tree-based ML model that can distinguish the correct track of protons.</a:t>
            </a:r>
          </a:p>
          <a:p>
            <a:pPr marL="0" indent="0">
              <a:buNone/>
            </a:pPr>
            <a:br>
              <a:rPr lang="en-TH" sz="1500" dirty="0"/>
            </a:br>
            <a:r>
              <a:rPr lang="en-TH" sz="1500" dirty="0"/>
              <a:t>Tools: G4Beamline, Hipe4ML, XGBoost</a:t>
            </a:r>
            <a:br>
              <a:rPr lang="en-TH" sz="1500" dirty="0"/>
            </a:br>
            <a:r>
              <a:rPr lang="en-TH" sz="1500" dirty="0"/>
              <a:t>Model type: Decision tree, Binary classification</a:t>
            </a:r>
          </a:p>
        </p:txBody>
      </p:sp>
      <p:pic>
        <p:nvPicPr>
          <p:cNvPr id="6" name="Picture 5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AA94ED2E-06CB-A433-34D5-5E63FF95ED3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229" t="10738" r="8497" b="3984"/>
          <a:stretch/>
        </p:blipFill>
        <p:spPr>
          <a:xfrm>
            <a:off x="2260600" y="3890671"/>
            <a:ext cx="2311400" cy="1599302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916C77B8-2E0F-6F72-F8BF-9E6CE43BA335}"/>
              </a:ext>
            </a:extLst>
          </p:cNvPr>
          <p:cNvGrpSpPr/>
          <p:nvPr/>
        </p:nvGrpSpPr>
        <p:grpSpPr>
          <a:xfrm>
            <a:off x="278309" y="3869972"/>
            <a:ext cx="1872503" cy="1620000"/>
            <a:chOff x="1608497" y="1578183"/>
            <a:chExt cx="2496670" cy="2160000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1FD10BD8-BA88-F110-6F81-6274EBCE3F80}"/>
                </a:ext>
              </a:extLst>
            </p:cNvPr>
            <p:cNvCxnSpPr/>
            <p:nvPr/>
          </p:nvCxnSpPr>
          <p:spPr>
            <a:xfrm>
              <a:off x="1662497" y="1578183"/>
              <a:ext cx="0" cy="2160000"/>
            </a:xfrm>
            <a:prstGeom prst="line">
              <a:avLst/>
            </a:prstGeom>
            <a:ln w="15875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D15252F5-9837-A638-47C5-5DE6D79EE18C}"/>
                </a:ext>
              </a:extLst>
            </p:cNvPr>
            <p:cNvCxnSpPr/>
            <p:nvPr/>
          </p:nvCxnSpPr>
          <p:spPr>
            <a:xfrm>
              <a:off x="2132531" y="1578183"/>
              <a:ext cx="0" cy="2160000"/>
            </a:xfrm>
            <a:prstGeom prst="line">
              <a:avLst/>
            </a:prstGeom>
            <a:ln w="15875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1DAB5671-F419-7F33-3273-395D9F3F70C7}"/>
                </a:ext>
              </a:extLst>
            </p:cNvPr>
            <p:cNvCxnSpPr/>
            <p:nvPr/>
          </p:nvCxnSpPr>
          <p:spPr>
            <a:xfrm>
              <a:off x="2592939" y="1578183"/>
              <a:ext cx="0" cy="2160000"/>
            </a:xfrm>
            <a:prstGeom prst="line">
              <a:avLst/>
            </a:prstGeom>
            <a:ln w="15875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203355FE-6917-159D-BA40-1F49552D373F}"/>
                </a:ext>
              </a:extLst>
            </p:cNvPr>
            <p:cNvCxnSpPr/>
            <p:nvPr/>
          </p:nvCxnSpPr>
          <p:spPr>
            <a:xfrm>
              <a:off x="3062973" y="1578183"/>
              <a:ext cx="0" cy="2160000"/>
            </a:xfrm>
            <a:prstGeom prst="line">
              <a:avLst/>
            </a:prstGeom>
            <a:ln w="15875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6387F576-6DD4-9B73-D1F2-980597F04353}"/>
                </a:ext>
              </a:extLst>
            </p:cNvPr>
            <p:cNvCxnSpPr/>
            <p:nvPr/>
          </p:nvCxnSpPr>
          <p:spPr>
            <a:xfrm>
              <a:off x="3552257" y="1578183"/>
              <a:ext cx="0" cy="2160000"/>
            </a:xfrm>
            <a:prstGeom prst="line">
              <a:avLst/>
            </a:prstGeom>
            <a:ln w="15875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888B2A71-AD67-9219-71D0-16556B212631}"/>
                </a:ext>
              </a:extLst>
            </p:cNvPr>
            <p:cNvCxnSpPr/>
            <p:nvPr/>
          </p:nvCxnSpPr>
          <p:spPr>
            <a:xfrm>
              <a:off x="4051167" y="1578183"/>
              <a:ext cx="0" cy="2160000"/>
            </a:xfrm>
            <a:prstGeom prst="line">
              <a:avLst/>
            </a:prstGeom>
            <a:ln w="15875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B6862584-60DB-614E-C28D-58FEE559A19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608497" y="1996707"/>
              <a:ext cx="108000" cy="108000"/>
            </a:xfrm>
            <a:prstGeom prst="ellipse">
              <a:avLst/>
            </a:prstGeom>
            <a:solidFill>
              <a:schemeClr val="accent4"/>
            </a:solidFill>
            <a:ln w="952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TH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74C243CA-475B-9C6A-330F-CF86C72B460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078531" y="2104707"/>
              <a:ext cx="108000" cy="108000"/>
            </a:xfrm>
            <a:prstGeom prst="ellipse">
              <a:avLst/>
            </a:prstGeom>
            <a:solidFill>
              <a:schemeClr val="accent4"/>
            </a:solidFill>
            <a:ln w="952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TH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9B9439DD-16B0-8B04-3130-834B8E754F1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38939" y="2212707"/>
              <a:ext cx="108000" cy="108000"/>
            </a:xfrm>
            <a:prstGeom prst="ellipse">
              <a:avLst/>
            </a:prstGeom>
            <a:solidFill>
              <a:schemeClr val="accent4"/>
            </a:solidFill>
            <a:ln w="952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TH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FA85051D-4935-7410-230A-B664C0A03C4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008973" y="2320707"/>
              <a:ext cx="108000" cy="108000"/>
            </a:xfrm>
            <a:prstGeom prst="ellipse">
              <a:avLst/>
            </a:prstGeom>
            <a:solidFill>
              <a:schemeClr val="accent4"/>
            </a:solidFill>
            <a:ln w="952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TH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EA7CFAF7-CFF6-4B79-B509-2DDAE0ADCE1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498257" y="2428707"/>
              <a:ext cx="108000" cy="108000"/>
            </a:xfrm>
            <a:prstGeom prst="ellipse">
              <a:avLst/>
            </a:prstGeom>
            <a:solidFill>
              <a:schemeClr val="accent4"/>
            </a:solidFill>
            <a:ln w="952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TH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727C9223-9E94-364B-8FD4-33E01C04E40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997167" y="2536707"/>
              <a:ext cx="108000" cy="108000"/>
            </a:xfrm>
            <a:prstGeom prst="ellipse">
              <a:avLst/>
            </a:prstGeom>
            <a:solidFill>
              <a:schemeClr val="accent4"/>
            </a:solidFill>
            <a:ln w="952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TH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1A45F381-2058-3A08-46EB-B44CD10BA34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608497" y="2536707"/>
              <a:ext cx="108000" cy="108000"/>
            </a:xfrm>
            <a:prstGeom prst="ellipse">
              <a:avLst/>
            </a:prstGeom>
            <a:solidFill>
              <a:schemeClr val="accent2"/>
            </a:solidFill>
            <a:ln w="952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TH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1487AFE6-374C-21CC-10E0-C693959CF34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073578" y="2487061"/>
              <a:ext cx="108000" cy="108000"/>
            </a:xfrm>
            <a:prstGeom prst="ellipse">
              <a:avLst/>
            </a:prstGeom>
            <a:solidFill>
              <a:schemeClr val="accent2"/>
            </a:solidFill>
            <a:ln w="952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TH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93BE7DCB-1320-8DBE-2C85-D7D411006EF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38658" y="2428707"/>
              <a:ext cx="108000" cy="108000"/>
            </a:xfrm>
            <a:prstGeom prst="ellipse">
              <a:avLst/>
            </a:prstGeom>
            <a:solidFill>
              <a:schemeClr val="accent2"/>
            </a:solidFill>
            <a:ln w="952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TH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CC22E41B-0F7B-3FE3-C35D-E1EA30AFBC5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008973" y="2352843"/>
              <a:ext cx="108000" cy="108000"/>
            </a:xfrm>
            <a:prstGeom prst="ellipse">
              <a:avLst/>
            </a:prstGeom>
            <a:solidFill>
              <a:schemeClr val="accent2"/>
            </a:solidFill>
            <a:ln w="952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TH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8CA25E39-CAFB-1EFE-00D6-62D33B9D413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498257" y="2266707"/>
              <a:ext cx="108000" cy="108000"/>
            </a:xfrm>
            <a:prstGeom prst="ellipse">
              <a:avLst/>
            </a:prstGeom>
            <a:solidFill>
              <a:schemeClr val="accent2"/>
            </a:solidFill>
            <a:ln w="952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TH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3931188C-BE26-1114-1514-482B66955BF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997167" y="2159379"/>
              <a:ext cx="108000" cy="108000"/>
            </a:xfrm>
            <a:prstGeom prst="ellipse">
              <a:avLst/>
            </a:prstGeom>
            <a:solidFill>
              <a:schemeClr val="accent2"/>
            </a:solidFill>
            <a:ln w="952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TH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2665D2AF-996C-C321-F7ED-82C660D0D0A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608497" y="2968707"/>
              <a:ext cx="108000" cy="108000"/>
            </a:xfrm>
            <a:prstGeom prst="ellipse">
              <a:avLst/>
            </a:prstGeom>
            <a:solidFill>
              <a:schemeClr val="accent6"/>
            </a:solidFill>
            <a:ln w="952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TH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2DDDC3B5-996F-CDFA-C618-1FA73D35B5D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073438" y="3013547"/>
              <a:ext cx="108000" cy="108000"/>
            </a:xfrm>
            <a:prstGeom prst="ellipse">
              <a:avLst/>
            </a:prstGeom>
            <a:solidFill>
              <a:schemeClr val="accent6"/>
            </a:solidFill>
            <a:ln w="952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TH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495A5FD2-D9E8-740A-A0B7-388152AA680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38378" y="3067547"/>
              <a:ext cx="108000" cy="108000"/>
            </a:xfrm>
            <a:prstGeom prst="ellipse">
              <a:avLst/>
            </a:prstGeom>
            <a:solidFill>
              <a:schemeClr val="accent6"/>
            </a:solidFill>
            <a:ln w="952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TH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45D6E10C-3D12-415D-C5F9-C7D890781EF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008802" y="3121547"/>
              <a:ext cx="108000" cy="108000"/>
            </a:xfrm>
            <a:prstGeom prst="ellipse">
              <a:avLst/>
            </a:prstGeom>
            <a:solidFill>
              <a:schemeClr val="accent6"/>
            </a:solidFill>
            <a:ln w="952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TH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A46A581E-9506-D53B-B190-421FDF46508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493893" y="3176820"/>
              <a:ext cx="108000" cy="108000"/>
            </a:xfrm>
            <a:prstGeom prst="ellipse">
              <a:avLst/>
            </a:prstGeom>
            <a:solidFill>
              <a:schemeClr val="accent6"/>
            </a:solidFill>
            <a:ln w="952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TH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55FE50D2-C719-EF11-ADB9-3A3D14D2C10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997167" y="3230820"/>
              <a:ext cx="108000" cy="108000"/>
            </a:xfrm>
            <a:prstGeom prst="ellipse">
              <a:avLst/>
            </a:prstGeom>
            <a:solidFill>
              <a:schemeClr val="accent6"/>
            </a:solidFill>
            <a:ln w="952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TH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DEBB0725-1AA8-7F47-A0A8-978EB934217A}"/>
                </a:ext>
              </a:extLst>
            </p:cNvPr>
            <p:cNvCxnSpPr>
              <a:stCxn id="23" idx="6"/>
              <a:endCxn id="24" idx="2"/>
            </p:cNvCxnSpPr>
            <p:nvPr/>
          </p:nvCxnSpPr>
          <p:spPr>
            <a:xfrm flipV="1">
              <a:off x="1716497" y="2541061"/>
              <a:ext cx="357081" cy="49646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C1AF1C85-2631-9285-00E8-8FE662151E47}"/>
                </a:ext>
              </a:extLst>
            </p:cNvPr>
            <p:cNvCxnSpPr>
              <a:cxnSpLocks/>
              <a:stCxn id="23" idx="7"/>
              <a:endCxn id="18" idx="3"/>
            </p:cNvCxnSpPr>
            <p:nvPr/>
          </p:nvCxnSpPr>
          <p:spPr>
            <a:xfrm flipV="1">
              <a:off x="1700681" y="2196891"/>
              <a:ext cx="393666" cy="35563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25273E09-69D0-2F54-AF7D-8EF48179817F}"/>
                </a:ext>
              </a:extLst>
            </p:cNvPr>
            <p:cNvCxnSpPr>
              <a:cxnSpLocks/>
              <a:stCxn id="23" idx="5"/>
              <a:endCxn id="30" idx="1"/>
            </p:cNvCxnSpPr>
            <p:nvPr/>
          </p:nvCxnSpPr>
          <p:spPr>
            <a:xfrm>
              <a:off x="1700681" y="2628891"/>
              <a:ext cx="388573" cy="40047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6F50A550-1A78-89CD-C420-A9A68F1F4E6A}"/>
                </a:ext>
              </a:extLst>
            </p:cNvPr>
            <p:cNvCxnSpPr>
              <a:cxnSpLocks/>
              <a:stCxn id="24" idx="6"/>
              <a:endCxn id="25" idx="2"/>
            </p:cNvCxnSpPr>
            <p:nvPr/>
          </p:nvCxnSpPr>
          <p:spPr>
            <a:xfrm flipV="1">
              <a:off x="2181578" y="2482707"/>
              <a:ext cx="357080" cy="58354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2D88152-BC71-B330-86BB-F42BE065AE95}"/>
                </a:ext>
              </a:extLst>
            </p:cNvPr>
            <p:cNvCxnSpPr>
              <a:cxnSpLocks/>
              <a:stCxn id="24" idx="7"/>
              <a:endCxn id="19" idx="3"/>
            </p:cNvCxnSpPr>
            <p:nvPr/>
          </p:nvCxnSpPr>
          <p:spPr>
            <a:xfrm flipV="1">
              <a:off x="2165762" y="2304891"/>
              <a:ext cx="388993" cy="197986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B7A9469D-6ACD-16A2-694B-4DF3F32D1EC4}"/>
                </a:ext>
              </a:extLst>
            </p:cNvPr>
            <p:cNvCxnSpPr>
              <a:cxnSpLocks/>
              <a:stCxn id="24" idx="5"/>
              <a:endCxn id="31" idx="1"/>
            </p:cNvCxnSpPr>
            <p:nvPr/>
          </p:nvCxnSpPr>
          <p:spPr>
            <a:xfrm>
              <a:off x="2165762" y="2579245"/>
              <a:ext cx="388432" cy="50411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84587465-AA5F-AB68-2D65-27A06E14905D}"/>
                </a:ext>
              </a:extLst>
            </p:cNvPr>
            <p:cNvCxnSpPr>
              <a:cxnSpLocks/>
              <a:stCxn id="30" idx="6"/>
              <a:endCxn id="31" idx="2"/>
            </p:cNvCxnSpPr>
            <p:nvPr/>
          </p:nvCxnSpPr>
          <p:spPr>
            <a:xfrm>
              <a:off x="2181438" y="3067547"/>
              <a:ext cx="356940" cy="5400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959041F1-D95D-86A0-8E3E-E7821004D194}"/>
                </a:ext>
              </a:extLst>
            </p:cNvPr>
            <p:cNvCxnSpPr>
              <a:cxnSpLocks/>
              <a:stCxn id="30" idx="7"/>
              <a:endCxn id="25" idx="3"/>
            </p:cNvCxnSpPr>
            <p:nvPr/>
          </p:nvCxnSpPr>
          <p:spPr>
            <a:xfrm flipV="1">
              <a:off x="2165622" y="2520891"/>
              <a:ext cx="388852" cy="50847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DBE4629-864B-F077-0E2F-60402EAEFCB2}"/>
                </a:ext>
              </a:extLst>
            </p:cNvPr>
            <p:cNvCxnSpPr>
              <a:cxnSpLocks/>
              <a:stCxn id="30" idx="7"/>
              <a:endCxn id="19" idx="3"/>
            </p:cNvCxnSpPr>
            <p:nvPr/>
          </p:nvCxnSpPr>
          <p:spPr>
            <a:xfrm flipV="1">
              <a:off x="2165622" y="2304891"/>
              <a:ext cx="389133" cy="72447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B4F0C975-A5FF-7873-7253-B4492C54A5CC}"/>
                </a:ext>
              </a:extLst>
            </p:cNvPr>
            <p:cNvCxnSpPr>
              <a:cxnSpLocks/>
              <a:stCxn id="18" idx="6"/>
              <a:endCxn id="19" idx="2"/>
            </p:cNvCxnSpPr>
            <p:nvPr/>
          </p:nvCxnSpPr>
          <p:spPr>
            <a:xfrm>
              <a:off x="2186531" y="2158707"/>
              <a:ext cx="352408" cy="10800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0E06A187-B6F2-2DB3-5D18-04ED85335371}"/>
                </a:ext>
              </a:extLst>
            </p:cNvPr>
            <p:cNvCxnSpPr>
              <a:cxnSpLocks/>
              <a:stCxn id="18" idx="5"/>
              <a:endCxn id="25" idx="1"/>
            </p:cNvCxnSpPr>
            <p:nvPr/>
          </p:nvCxnSpPr>
          <p:spPr>
            <a:xfrm>
              <a:off x="2170715" y="2196891"/>
              <a:ext cx="383759" cy="24763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B20DE829-DE0F-1968-2099-07B6BF2DAC46}"/>
                </a:ext>
              </a:extLst>
            </p:cNvPr>
            <p:cNvCxnSpPr>
              <a:cxnSpLocks/>
              <a:stCxn id="18" idx="5"/>
              <a:endCxn id="31" idx="1"/>
            </p:cNvCxnSpPr>
            <p:nvPr/>
          </p:nvCxnSpPr>
          <p:spPr>
            <a:xfrm>
              <a:off x="2170715" y="2196891"/>
              <a:ext cx="383479" cy="88647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CBA23E60-219A-A97E-7E45-C3A30002C2B9}"/>
                </a:ext>
              </a:extLst>
            </p:cNvPr>
            <p:cNvCxnSpPr>
              <a:cxnSpLocks/>
              <a:stCxn id="19" idx="6"/>
              <a:endCxn id="20" idx="2"/>
            </p:cNvCxnSpPr>
            <p:nvPr/>
          </p:nvCxnSpPr>
          <p:spPr>
            <a:xfrm>
              <a:off x="2646939" y="2266707"/>
              <a:ext cx="362034" cy="10800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66A78C6C-7487-0E5B-9F7C-C0DEBAC7D072}"/>
                </a:ext>
              </a:extLst>
            </p:cNvPr>
            <p:cNvCxnSpPr>
              <a:cxnSpLocks/>
              <a:stCxn id="19" idx="6"/>
              <a:endCxn id="26" idx="2"/>
            </p:cNvCxnSpPr>
            <p:nvPr/>
          </p:nvCxnSpPr>
          <p:spPr>
            <a:xfrm>
              <a:off x="2646939" y="2266707"/>
              <a:ext cx="362034" cy="140136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0AD7953D-571A-FAC5-CFB4-8902A7E80EDD}"/>
                </a:ext>
              </a:extLst>
            </p:cNvPr>
            <p:cNvCxnSpPr>
              <a:cxnSpLocks/>
              <a:stCxn id="19" idx="5"/>
              <a:endCxn id="32" idx="1"/>
            </p:cNvCxnSpPr>
            <p:nvPr/>
          </p:nvCxnSpPr>
          <p:spPr>
            <a:xfrm>
              <a:off x="2631123" y="2304891"/>
              <a:ext cx="393495" cy="83247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34259AD2-73E3-CFA9-C694-25918AFF2CCA}"/>
                </a:ext>
              </a:extLst>
            </p:cNvPr>
            <p:cNvCxnSpPr>
              <a:cxnSpLocks/>
              <a:stCxn id="25" idx="6"/>
              <a:endCxn id="20" idx="2"/>
            </p:cNvCxnSpPr>
            <p:nvPr/>
          </p:nvCxnSpPr>
          <p:spPr>
            <a:xfrm flipV="1">
              <a:off x="2646658" y="2374707"/>
              <a:ext cx="362315" cy="10800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8170415C-E37F-63DC-671C-B4CEA7A4AE3E}"/>
                </a:ext>
              </a:extLst>
            </p:cNvPr>
            <p:cNvCxnSpPr>
              <a:cxnSpLocks/>
              <a:stCxn id="25" idx="6"/>
              <a:endCxn id="26" idx="2"/>
            </p:cNvCxnSpPr>
            <p:nvPr/>
          </p:nvCxnSpPr>
          <p:spPr>
            <a:xfrm flipV="1">
              <a:off x="2646658" y="2406843"/>
              <a:ext cx="362315" cy="75864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302FBB0A-F77A-D303-AE71-B6A487898FBC}"/>
                </a:ext>
              </a:extLst>
            </p:cNvPr>
            <p:cNvCxnSpPr>
              <a:cxnSpLocks/>
              <a:stCxn id="25" idx="5"/>
              <a:endCxn id="32" idx="1"/>
            </p:cNvCxnSpPr>
            <p:nvPr/>
          </p:nvCxnSpPr>
          <p:spPr>
            <a:xfrm>
              <a:off x="2630842" y="2520891"/>
              <a:ext cx="393776" cy="61647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0C733B7C-6B27-FB82-0599-5770670D8B6C}"/>
                </a:ext>
              </a:extLst>
            </p:cNvPr>
            <p:cNvCxnSpPr>
              <a:cxnSpLocks/>
              <a:stCxn id="31" idx="7"/>
              <a:endCxn id="20" idx="2"/>
            </p:cNvCxnSpPr>
            <p:nvPr/>
          </p:nvCxnSpPr>
          <p:spPr>
            <a:xfrm flipV="1">
              <a:off x="2630562" y="2374707"/>
              <a:ext cx="378411" cy="708656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C68CFA7D-27D2-48C9-DE3E-F2AD709F5B3B}"/>
                </a:ext>
              </a:extLst>
            </p:cNvPr>
            <p:cNvCxnSpPr>
              <a:cxnSpLocks/>
              <a:stCxn id="31" idx="7"/>
              <a:endCxn id="26" idx="3"/>
            </p:cNvCxnSpPr>
            <p:nvPr/>
          </p:nvCxnSpPr>
          <p:spPr>
            <a:xfrm flipV="1">
              <a:off x="2630562" y="2445027"/>
              <a:ext cx="394227" cy="638336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19031D75-E08E-6C84-A0D8-5D7785BF2FA8}"/>
                </a:ext>
              </a:extLst>
            </p:cNvPr>
            <p:cNvCxnSpPr>
              <a:cxnSpLocks/>
              <a:stCxn id="31" idx="6"/>
              <a:endCxn id="32" idx="2"/>
            </p:cNvCxnSpPr>
            <p:nvPr/>
          </p:nvCxnSpPr>
          <p:spPr>
            <a:xfrm>
              <a:off x="2646378" y="3121547"/>
              <a:ext cx="362424" cy="5400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858AB4C7-E657-A7D3-1F1C-62A69D8C5C9E}"/>
                </a:ext>
              </a:extLst>
            </p:cNvPr>
            <p:cNvCxnSpPr>
              <a:cxnSpLocks/>
              <a:stCxn id="20" idx="6"/>
              <a:endCxn id="27" idx="2"/>
            </p:cNvCxnSpPr>
            <p:nvPr/>
          </p:nvCxnSpPr>
          <p:spPr>
            <a:xfrm flipV="1">
              <a:off x="3116973" y="2320707"/>
              <a:ext cx="381284" cy="5400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65061236-2797-43DC-C91E-8C16AC40DD8E}"/>
                </a:ext>
              </a:extLst>
            </p:cNvPr>
            <p:cNvCxnSpPr>
              <a:cxnSpLocks/>
              <a:stCxn id="20" idx="6"/>
              <a:endCxn id="21" idx="2"/>
            </p:cNvCxnSpPr>
            <p:nvPr/>
          </p:nvCxnSpPr>
          <p:spPr>
            <a:xfrm>
              <a:off x="3116973" y="2374707"/>
              <a:ext cx="381284" cy="10800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CB331B85-77EE-2696-6238-EF70BD4B17F6}"/>
                </a:ext>
              </a:extLst>
            </p:cNvPr>
            <p:cNvCxnSpPr>
              <a:cxnSpLocks/>
              <a:stCxn id="26" idx="6"/>
              <a:endCxn id="27" idx="2"/>
            </p:cNvCxnSpPr>
            <p:nvPr/>
          </p:nvCxnSpPr>
          <p:spPr>
            <a:xfrm flipV="1">
              <a:off x="3116973" y="2320707"/>
              <a:ext cx="381284" cy="86136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A2E69C61-9CE9-9A47-2554-25AEBD2647A4}"/>
                </a:ext>
              </a:extLst>
            </p:cNvPr>
            <p:cNvCxnSpPr>
              <a:cxnSpLocks/>
              <a:stCxn id="26" idx="6"/>
              <a:endCxn id="21" idx="2"/>
            </p:cNvCxnSpPr>
            <p:nvPr/>
          </p:nvCxnSpPr>
          <p:spPr>
            <a:xfrm>
              <a:off x="3116973" y="2406843"/>
              <a:ext cx="381284" cy="75864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E87FC635-3ED4-B387-C5B5-EEBC7689D4F9}"/>
                </a:ext>
              </a:extLst>
            </p:cNvPr>
            <p:cNvCxnSpPr>
              <a:cxnSpLocks/>
              <a:stCxn id="20" idx="6"/>
              <a:endCxn id="33" idx="1"/>
            </p:cNvCxnSpPr>
            <p:nvPr/>
          </p:nvCxnSpPr>
          <p:spPr>
            <a:xfrm>
              <a:off x="3116973" y="2374707"/>
              <a:ext cx="392736" cy="817929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23794B24-96D3-D84E-5873-A908CB1B089E}"/>
                </a:ext>
              </a:extLst>
            </p:cNvPr>
            <p:cNvCxnSpPr>
              <a:cxnSpLocks/>
              <a:stCxn id="26" idx="5"/>
              <a:endCxn id="33" idx="1"/>
            </p:cNvCxnSpPr>
            <p:nvPr/>
          </p:nvCxnSpPr>
          <p:spPr>
            <a:xfrm>
              <a:off x="3101157" y="2445027"/>
              <a:ext cx="408552" cy="747609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EEE007E2-D7FF-6B05-3F2C-376DB15CA5C5}"/>
                </a:ext>
              </a:extLst>
            </p:cNvPr>
            <p:cNvCxnSpPr>
              <a:cxnSpLocks/>
              <a:stCxn id="32" idx="7"/>
              <a:endCxn id="27" idx="3"/>
            </p:cNvCxnSpPr>
            <p:nvPr/>
          </p:nvCxnSpPr>
          <p:spPr>
            <a:xfrm flipV="1">
              <a:off x="3100986" y="2358891"/>
              <a:ext cx="413087" cy="77847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E14D0EB4-E1BC-1BD0-14FC-7751DE1B0A98}"/>
                </a:ext>
              </a:extLst>
            </p:cNvPr>
            <p:cNvCxnSpPr>
              <a:cxnSpLocks/>
              <a:stCxn id="32" idx="7"/>
              <a:endCxn id="21" idx="3"/>
            </p:cNvCxnSpPr>
            <p:nvPr/>
          </p:nvCxnSpPr>
          <p:spPr>
            <a:xfrm flipV="1">
              <a:off x="3100986" y="2520891"/>
              <a:ext cx="413087" cy="61647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9C7047DD-6419-3B2A-1771-50CF475908C7}"/>
                </a:ext>
              </a:extLst>
            </p:cNvPr>
            <p:cNvCxnSpPr>
              <a:cxnSpLocks/>
              <a:stCxn id="32" idx="6"/>
              <a:endCxn id="33" idx="2"/>
            </p:cNvCxnSpPr>
            <p:nvPr/>
          </p:nvCxnSpPr>
          <p:spPr>
            <a:xfrm>
              <a:off x="3116802" y="3175547"/>
              <a:ext cx="377091" cy="55273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C8BE7CEA-807A-29A0-539D-95E3DB569122}"/>
                </a:ext>
              </a:extLst>
            </p:cNvPr>
            <p:cNvCxnSpPr>
              <a:cxnSpLocks/>
              <a:stCxn id="33" idx="6"/>
              <a:endCxn id="34" idx="2"/>
            </p:cNvCxnSpPr>
            <p:nvPr/>
          </p:nvCxnSpPr>
          <p:spPr>
            <a:xfrm>
              <a:off x="3601893" y="3230820"/>
              <a:ext cx="395274" cy="5400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638DD3C0-1A2F-05C6-C985-0CCB03C872E7}"/>
                </a:ext>
              </a:extLst>
            </p:cNvPr>
            <p:cNvCxnSpPr>
              <a:cxnSpLocks/>
              <a:stCxn id="33" idx="7"/>
              <a:endCxn id="22" idx="3"/>
            </p:cNvCxnSpPr>
            <p:nvPr/>
          </p:nvCxnSpPr>
          <p:spPr>
            <a:xfrm flipV="1">
              <a:off x="3586077" y="2628891"/>
              <a:ext cx="426906" cy="563745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4AAA5CD5-6546-A989-B144-01B0A230D8EA}"/>
                </a:ext>
              </a:extLst>
            </p:cNvPr>
            <p:cNvCxnSpPr>
              <a:cxnSpLocks/>
              <a:stCxn id="33" idx="7"/>
              <a:endCxn id="28" idx="3"/>
            </p:cNvCxnSpPr>
            <p:nvPr/>
          </p:nvCxnSpPr>
          <p:spPr>
            <a:xfrm flipV="1">
              <a:off x="3586077" y="2251563"/>
              <a:ext cx="426906" cy="941073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5A8ECBF8-4485-6B52-B8A1-7967C90B895C}"/>
                </a:ext>
              </a:extLst>
            </p:cNvPr>
            <p:cNvCxnSpPr>
              <a:cxnSpLocks/>
              <a:stCxn id="27" idx="6"/>
              <a:endCxn id="28" idx="2"/>
            </p:cNvCxnSpPr>
            <p:nvPr/>
          </p:nvCxnSpPr>
          <p:spPr>
            <a:xfrm flipV="1">
              <a:off x="3606257" y="2213379"/>
              <a:ext cx="390910" cy="10732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D3D85DD7-F202-2B1E-943D-D08A290BA0F5}"/>
                </a:ext>
              </a:extLst>
            </p:cNvPr>
            <p:cNvCxnSpPr>
              <a:cxnSpLocks/>
              <a:stCxn id="27" idx="5"/>
              <a:endCxn id="22" idx="1"/>
            </p:cNvCxnSpPr>
            <p:nvPr/>
          </p:nvCxnSpPr>
          <p:spPr>
            <a:xfrm>
              <a:off x="3590441" y="2358891"/>
              <a:ext cx="422542" cy="19363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3AD36389-983C-5CF9-6F51-CF817B6DE546}"/>
                </a:ext>
              </a:extLst>
            </p:cNvPr>
            <p:cNvCxnSpPr>
              <a:cxnSpLocks/>
              <a:stCxn id="21" idx="6"/>
              <a:endCxn id="22" idx="2"/>
            </p:cNvCxnSpPr>
            <p:nvPr/>
          </p:nvCxnSpPr>
          <p:spPr>
            <a:xfrm>
              <a:off x="3606257" y="2482707"/>
              <a:ext cx="390910" cy="10800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800C4940-2FD3-5298-4803-F536F4C0EEA4}"/>
                </a:ext>
              </a:extLst>
            </p:cNvPr>
            <p:cNvCxnSpPr>
              <a:cxnSpLocks/>
              <a:stCxn id="21" idx="7"/>
              <a:endCxn id="28" idx="3"/>
            </p:cNvCxnSpPr>
            <p:nvPr/>
          </p:nvCxnSpPr>
          <p:spPr>
            <a:xfrm flipV="1">
              <a:off x="3590441" y="2251563"/>
              <a:ext cx="422542" cy="19296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8511B940-BADB-6808-9FA2-2AE4BDCE32B6}"/>
                </a:ext>
              </a:extLst>
            </p:cNvPr>
            <p:cNvCxnSpPr>
              <a:cxnSpLocks/>
              <a:stCxn id="27" idx="5"/>
              <a:endCxn id="34" idx="1"/>
            </p:cNvCxnSpPr>
            <p:nvPr/>
          </p:nvCxnSpPr>
          <p:spPr>
            <a:xfrm>
              <a:off x="3590441" y="2358891"/>
              <a:ext cx="422542" cy="887745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74E7C894-7F91-DAB0-E8A0-F3B8107D4F47}"/>
                </a:ext>
              </a:extLst>
            </p:cNvPr>
            <p:cNvCxnSpPr>
              <a:cxnSpLocks/>
              <a:stCxn id="21" idx="5"/>
              <a:endCxn id="34" idx="1"/>
            </p:cNvCxnSpPr>
            <p:nvPr/>
          </p:nvCxnSpPr>
          <p:spPr>
            <a:xfrm>
              <a:off x="3590441" y="2520891"/>
              <a:ext cx="422542" cy="725745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AD075F1C-8D2E-4583-850E-0CD1E6F3328E}"/>
              </a:ext>
            </a:extLst>
          </p:cNvPr>
          <p:cNvCxnSpPr>
            <a:cxnSpLocks/>
          </p:cNvCxnSpPr>
          <p:nvPr/>
        </p:nvCxnSpPr>
        <p:spPr>
          <a:xfrm>
            <a:off x="4009929" y="4679972"/>
            <a:ext cx="185667" cy="17054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C9BBFA73-AC5C-62B5-ECB9-130D50B401F4}"/>
              </a:ext>
            </a:extLst>
          </p:cNvPr>
          <p:cNvCxnSpPr>
            <a:cxnSpLocks/>
          </p:cNvCxnSpPr>
          <p:nvPr/>
        </p:nvCxnSpPr>
        <p:spPr>
          <a:xfrm flipH="1">
            <a:off x="2596931" y="4524069"/>
            <a:ext cx="256656" cy="166953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TextBox 79">
            <a:extLst>
              <a:ext uri="{FF2B5EF4-FFF2-40B4-BE49-F238E27FC236}">
                <a16:creationId xmlns:a16="http://schemas.microsoft.com/office/drawing/2014/main" id="{F1980724-1007-6561-A947-24D544837A25}"/>
              </a:ext>
            </a:extLst>
          </p:cNvPr>
          <p:cNvSpPr txBox="1"/>
          <p:nvPr/>
        </p:nvSpPr>
        <p:spPr>
          <a:xfrm>
            <a:off x="3626957" y="4485902"/>
            <a:ext cx="576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TH" sz="9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Correct Tracks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513C9926-C267-DE8E-F165-C3B98F3DBF5B}"/>
              </a:ext>
            </a:extLst>
          </p:cNvPr>
          <p:cNvSpPr txBox="1"/>
          <p:nvPr/>
        </p:nvSpPr>
        <p:spPr>
          <a:xfrm>
            <a:off x="2663916" y="4327609"/>
            <a:ext cx="6009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TH" sz="9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Incorrect Tracks</a:t>
            </a:r>
          </a:p>
        </p:txBody>
      </p:sp>
      <p:pic>
        <p:nvPicPr>
          <p:cNvPr id="8" name="Picture 7" descr="A grey rectangular object with orange and white stripes&#10;&#10;Description automatically generated">
            <a:extLst>
              <a:ext uri="{FF2B5EF4-FFF2-40B4-BE49-F238E27FC236}">
                <a16:creationId xmlns:a16="http://schemas.microsoft.com/office/drawing/2014/main" id="{00BC610C-9F0D-34DD-FA90-C595E8CE19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1205" y="1703229"/>
            <a:ext cx="4280795" cy="1861715"/>
          </a:xfrm>
          <a:prstGeom prst="rect">
            <a:avLst/>
          </a:prstGeom>
        </p:spPr>
      </p:pic>
      <p:sp>
        <p:nvSpPr>
          <p:cNvPr id="82" name="TextBox 81">
            <a:extLst>
              <a:ext uri="{FF2B5EF4-FFF2-40B4-BE49-F238E27FC236}">
                <a16:creationId xmlns:a16="http://schemas.microsoft.com/office/drawing/2014/main" id="{C1FC2E31-6143-1402-3955-AE96C6A6729A}"/>
              </a:ext>
            </a:extLst>
          </p:cNvPr>
          <p:cNvSpPr txBox="1"/>
          <p:nvPr/>
        </p:nvSpPr>
        <p:spPr>
          <a:xfrm>
            <a:off x="4031376" y="1929096"/>
            <a:ext cx="18856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TH" sz="13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A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E8A3E5C9-1958-3F0E-1029-11AB3D43D2D6}"/>
              </a:ext>
            </a:extLst>
          </p:cNvPr>
          <p:cNvSpPr txBox="1"/>
          <p:nvPr/>
        </p:nvSpPr>
        <p:spPr>
          <a:xfrm>
            <a:off x="380474" y="3945707"/>
            <a:ext cx="18856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TH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B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CF48E59B-9340-FC7A-7ADE-B296E580D285}"/>
              </a:ext>
            </a:extLst>
          </p:cNvPr>
          <p:cNvSpPr txBox="1"/>
          <p:nvPr/>
        </p:nvSpPr>
        <p:spPr>
          <a:xfrm>
            <a:off x="2630975" y="3945707"/>
            <a:ext cx="18856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TH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391406254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กล่องข้อความ 3">
            <a:extLst>
              <a:ext uri="{FF2B5EF4-FFF2-40B4-BE49-F238E27FC236}">
                <a16:creationId xmlns:a16="http://schemas.microsoft.com/office/drawing/2014/main" id="{2D3D540F-41C4-DC48-D91D-2DE7AE1DAA29}"/>
              </a:ext>
            </a:extLst>
          </p:cNvPr>
          <p:cNvSpPr txBox="1"/>
          <p:nvPr/>
        </p:nvSpPr>
        <p:spPr>
          <a:xfrm>
            <a:off x="1819469" y="1074187"/>
            <a:ext cx="56683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Tracks result</a:t>
            </a:r>
          </a:p>
        </p:txBody>
      </p:sp>
      <p:pic>
        <p:nvPicPr>
          <p:cNvPr id="5" name="รูปภาพ 4" descr="รูปภาพประกอบด้วย ข้อความ, แผนภาพ, พล็อต, ไลน์&#10;&#10;คำอธิบายที่สร้างโดยอัตโนมัติ">
            <a:extLst>
              <a:ext uri="{FF2B5EF4-FFF2-40B4-BE49-F238E27FC236}">
                <a16:creationId xmlns:a16="http://schemas.microsoft.com/office/drawing/2014/main" id="{5B28D6CF-691B-FFB2-6B74-780389E718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126" y="4200076"/>
            <a:ext cx="2414552" cy="1712137"/>
          </a:xfrm>
          <a:prstGeom prst="rect">
            <a:avLst/>
          </a:prstGeom>
        </p:spPr>
      </p:pic>
      <p:pic>
        <p:nvPicPr>
          <p:cNvPr id="7" name="รูปภาพ 6" descr="รูปภาพประกอบด้วย ข้อความ, ภาพหน้าจอ, แผนภาพ, ไลน์&#10;&#10;คำอธิบายที่สร้างโดยอัตโนมัติ">
            <a:extLst>
              <a:ext uri="{FF2B5EF4-FFF2-40B4-BE49-F238E27FC236}">
                <a16:creationId xmlns:a16="http://schemas.microsoft.com/office/drawing/2014/main" id="{6CD2D10C-9E81-9DB7-2004-B8E8937F25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060" y="1997929"/>
            <a:ext cx="2222684" cy="1588587"/>
          </a:xfrm>
          <a:prstGeom prst="rect">
            <a:avLst/>
          </a:prstGeom>
        </p:spPr>
      </p:pic>
      <p:pic>
        <p:nvPicPr>
          <p:cNvPr id="9" name="รูปภาพ 8" descr="รูปภาพประกอบด้วย ข้อความ, ภาพหน้าจอ, แผนภาพ, ไลน์&#10;&#10;คำอธิบายที่สร้างโดยอัตโนมัติ">
            <a:extLst>
              <a:ext uri="{FF2B5EF4-FFF2-40B4-BE49-F238E27FC236}">
                <a16:creationId xmlns:a16="http://schemas.microsoft.com/office/drawing/2014/main" id="{69268B11-72D6-84C9-40D5-B714FB0425F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36" t="17135" b="8615"/>
          <a:stretch/>
        </p:blipFill>
        <p:spPr>
          <a:xfrm>
            <a:off x="3543300" y="4096836"/>
            <a:ext cx="2414552" cy="1903914"/>
          </a:xfrm>
          <a:prstGeom prst="rect">
            <a:avLst/>
          </a:prstGeom>
        </p:spPr>
      </p:pic>
      <p:pic>
        <p:nvPicPr>
          <p:cNvPr id="2" name="Picture 2" descr="Chart&#10;&#10;Description automatically generated">
            <a:extLst>
              <a:ext uri="{FF2B5EF4-FFF2-40B4-BE49-F238E27FC236}">
                <a16:creationId xmlns:a16="http://schemas.microsoft.com/office/drawing/2014/main" id="{E97AD988-826E-1A74-F031-EDBA7546268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23024" r="342" b="11684"/>
          <a:stretch/>
        </p:blipFill>
        <p:spPr>
          <a:xfrm>
            <a:off x="3435821" y="1971462"/>
            <a:ext cx="2511432" cy="165254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39E55B0-AAEC-8B5C-315B-5A208963C8CE}"/>
              </a:ext>
            </a:extLst>
          </p:cNvPr>
          <p:cNvSpPr txBox="1"/>
          <p:nvPr/>
        </p:nvSpPr>
        <p:spPr>
          <a:xfrm>
            <a:off x="233118" y="2652464"/>
            <a:ext cx="766234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Calibri"/>
              </a:rPr>
              <a:t>70 MeV</a:t>
            </a: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6" name="TextBox 2">
            <a:extLst>
              <a:ext uri="{FF2B5EF4-FFF2-40B4-BE49-F238E27FC236}">
                <a16:creationId xmlns:a16="http://schemas.microsoft.com/office/drawing/2014/main" id="{BA8A621B-59D0-7081-09D6-BA6AA4EE0A3B}"/>
              </a:ext>
            </a:extLst>
          </p:cNvPr>
          <p:cNvSpPr txBox="1"/>
          <p:nvPr/>
        </p:nvSpPr>
        <p:spPr>
          <a:xfrm>
            <a:off x="149686" y="4771794"/>
            <a:ext cx="849665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Calibri"/>
              </a:rPr>
              <a:t>200 MeV</a:t>
            </a: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pic>
        <p:nvPicPr>
          <p:cNvPr id="11" name="รูปภาพ 10" descr="รูปภาพประกอบด้วย ข้อความ, ร่าง, การวาดภาพ, ภาพหน้าจอ&#10;&#10;คำอธิบายที่สร้างโดยอัตโนมัติ">
            <a:extLst>
              <a:ext uri="{FF2B5EF4-FFF2-40B4-BE49-F238E27FC236}">
                <a16:creationId xmlns:a16="http://schemas.microsoft.com/office/drawing/2014/main" id="{CCC0408C-791F-F43B-628F-2F7B18DE3DF2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955" b="12999"/>
          <a:stretch/>
        </p:blipFill>
        <p:spPr>
          <a:xfrm>
            <a:off x="6339369" y="1931517"/>
            <a:ext cx="2453435" cy="1669476"/>
          </a:xfrm>
          <a:prstGeom prst="rect">
            <a:avLst/>
          </a:prstGeom>
        </p:spPr>
      </p:pic>
      <p:pic>
        <p:nvPicPr>
          <p:cNvPr id="12" name="รูปภาพ 11" descr="รูปภาพประกอบด้วย ข้อความ, ร่าง, ภาพหน้าจอ, แผนภาพ&#10;&#10;คำอธิบายที่สร้างโดยอัตโนมัติ">
            <a:extLst>
              <a:ext uri="{FF2B5EF4-FFF2-40B4-BE49-F238E27FC236}">
                <a16:creationId xmlns:a16="http://schemas.microsoft.com/office/drawing/2014/main" id="{40146E71-6AEA-4166-33E5-D60259BEF4E2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005" b="12248"/>
          <a:stretch/>
        </p:blipFill>
        <p:spPr>
          <a:xfrm>
            <a:off x="6404062" y="3929207"/>
            <a:ext cx="2616689" cy="1825079"/>
          </a:xfrm>
          <a:prstGeom prst="rect">
            <a:avLst/>
          </a:prstGeom>
        </p:spPr>
      </p:pic>
      <p:cxnSp>
        <p:nvCxnSpPr>
          <p:cNvPr id="13" name="Straight Arrow Connector 2">
            <a:extLst>
              <a:ext uri="{FF2B5EF4-FFF2-40B4-BE49-F238E27FC236}">
                <a16:creationId xmlns:a16="http://schemas.microsoft.com/office/drawing/2014/main" id="{5A53BA08-FE03-BE21-354E-16694ADA5715}"/>
              </a:ext>
            </a:extLst>
          </p:cNvPr>
          <p:cNvCxnSpPr>
            <a:cxnSpLocks/>
          </p:cNvCxnSpPr>
          <p:nvPr/>
        </p:nvCxnSpPr>
        <p:spPr>
          <a:xfrm>
            <a:off x="284395" y="3767886"/>
            <a:ext cx="8429669" cy="22657"/>
          </a:xfrm>
          <a:prstGeom prst="straightConnector1">
            <a:avLst/>
          </a:prstGeom>
          <a:ln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" name="TextBox 2">
            <a:extLst>
              <a:ext uri="{FF2B5EF4-FFF2-40B4-BE49-F238E27FC236}">
                <a16:creationId xmlns:a16="http://schemas.microsoft.com/office/drawing/2014/main" id="{BBA48D8D-F88F-5DD9-A250-C86863F09A87}"/>
              </a:ext>
            </a:extLst>
          </p:cNvPr>
          <p:cNvSpPr txBox="1"/>
          <p:nvPr/>
        </p:nvSpPr>
        <p:spPr>
          <a:xfrm>
            <a:off x="809897" y="1690045"/>
            <a:ext cx="2733403" cy="30008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Calibri"/>
              </a:rPr>
              <a:t>Number of tracks distribution</a:t>
            </a:r>
          </a:p>
        </p:txBody>
      </p:sp>
      <p:sp>
        <p:nvSpPr>
          <p:cNvPr id="20" name="TextBox 2">
            <a:extLst>
              <a:ext uri="{FF2B5EF4-FFF2-40B4-BE49-F238E27FC236}">
                <a16:creationId xmlns:a16="http://schemas.microsoft.com/office/drawing/2014/main" id="{CAA3111C-A5A7-B117-1883-3E31CF4BE380}"/>
              </a:ext>
            </a:extLst>
          </p:cNvPr>
          <p:cNvSpPr txBox="1"/>
          <p:nvPr/>
        </p:nvSpPr>
        <p:spPr>
          <a:xfrm>
            <a:off x="4153384" y="1671513"/>
            <a:ext cx="1194383" cy="30008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Calibri"/>
              </a:rPr>
              <a:t>Single frame</a:t>
            </a:r>
          </a:p>
        </p:txBody>
      </p:sp>
      <p:sp>
        <p:nvSpPr>
          <p:cNvPr id="21" name="TextBox 2">
            <a:extLst>
              <a:ext uri="{FF2B5EF4-FFF2-40B4-BE49-F238E27FC236}">
                <a16:creationId xmlns:a16="http://schemas.microsoft.com/office/drawing/2014/main" id="{BE5BACED-C3DE-91FA-7BFD-DA2995288DF4}"/>
              </a:ext>
            </a:extLst>
          </p:cNvPr>
          <p:cNvSpPr txBox="1"/>
          <p:nvPr/>
        </p:nvSpPr>
        <p:spPr>
          <a:xfrm>
            <a:off x="6654402" y="1679661"/>
            <a:ext cx="1823369" cy="30008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Calibri"/>
              </a:rPr>
              <a:t>Multiple frames (50)</a:t>
            </a:r>
          </a:p>
        </p:txBody>
      </p:sp>
      <p:sp>
        <p:nvSpPr>
          <p:cNvPr id="22" name="TextBox 2">
            <a:extLst>
              <a:ext uri="{FF2B5EF4-FFF2-40B4-BE49-F238E27FC236}">
                <a16:creationId xmlns:a16="http://schemas.microsoft.com/office/drawing/2014/main" id="{A788CCF9-D1D2-618B-ABC0-DAA3364B0709}"/>
              </a:ext>
            </a:extLst>
          </p:cNvPr>
          <p:cNvSpPr txBox="1"/>
          <p:nvPr/>
        </p:nvSpPr>
        <p:spPr>
          <a:xfrm>
            <a:off x="763126" y="3837468"/>
            <a:ext cx="2572659" cy="30008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Calibri"/>
              </a:rPr>
              <a:t>Number of tracks distribution</a:t>
            </a:r>
          </a:p>
        </p:txBody>
      </p:sp>
      <p:sp>
        <p:nvSpPr>
          <p:cNvPr id="23" name="TextBox 2">
            <a:extLst>
              <a:ext uri="{FF2B5EF4-FFF2-40B4-BE49-F238E27FC236}">
                <a16:creationId xmlns:a16="http://schemas.microsoft.com/office/drawing/2014/main" id="{28D14ABB-AB84-9B6C-9E0A-282342B855ED}"/>
              </a:ext>
            </a:extLst>
          </p:cNvPr>
          <p:cNvSpPr txBox="1"/>
          <p:nvPr/>
        </p:nvSpPr>
        <p:spPr>
          <a:xfrm>
            <a:off x="4190994" y="3818935"/>
            <a:ext cx="1194383" cy="30008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Calibri"/>
              </a:rPr>
              <a:t>Single frame</a:t>
            </a:r>
          </a:p>
        </p:txBody>
      </p:sp>
      <p:sp>
        <p:nvSpPr>
          <p:cNvPr id="15" name="TextBox 2">
            <a:extLst>
              <a:ext uri="{FF2B5EF4-FFF2-40B4-BE49-F238E27FC236}">
                <a16:creationId xmlns:a16="http://schemas.microsoft.com/office/drawing/2014/main" id="{91ADE762-76CA-403C-C4CB-9B0BFA07B32B}"/>
              </a:ext>
            </a:extLst>
          </p:cNvPr>
          <p:cNvSpPr txBox="1"/>
          <p:nvPr/>
        </p:nvSpPr>
        <p:spPr>
          <a:xfrm>
            <a:off x="6713185" y="3807393"/>
            <a:ext cx="1823369" cy="30008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Calibri"/>
              </a:rPr>
              <a:t>Multiple frames (50)</a:t>
            </a:r>
          </a:p>
        </p:txBody>
      </p:sp>
      <p:sp>
        <p:nvSpPr>
          <p:cNvPr id="10" name="ตัวแทนหมายเลขสไลด์ 9">
            <a:extLst>
              <a:ext uri="{FF2B5EF4-FFF2-40B4-BE49-F238E27FC236}">
                <a16:creationId xmlns:a16="http://schemas.microsoft.com/office/drawing/2014/main" id="{F06D5277-3F78-E081-084F-0AABBB2295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1921A8A-E743-44FC-933D-83CECFB63C6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82000"/>
                  </a:prst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82000"/>
                </a:prstClr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8" name="สี่เหลี่ยมผืนผ้า 7">
            <a:extLst>
              <a:ext uri="{FF2B5EF4-FFF2-40B4-BE49-F238E27FC236}">
                <a16:creationId xmlns:a16="http://schemas.microsoft.com/office/drawing/2014/main" id="{8623AEE9-C16A-F66E-1022-AAA8853F1B7B}"/>
              </a:ext>
            </a:extLst>
          </p:cNvPr>
          <p:cNvSpPr/>
          <p:nvPr/>
        </p:nvSpPr>
        <p:spPr>
          <a:xfrm>
            <a:off x="670953" y="960303"/>
            <a:ext cx="2861682" cy="692497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50" b="0" i="0" u="none" strike="noStrike" kern="1200" cap="none" spc="0" normalizeH="0" baseline="0" noProof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Aptos" panose="02110004020202020204"/>
                <a:ea typeface="+mn-ea"/>
                <a:cs typeface="+mn-cs"/>
              </a:rPr>
              <a:t>Track Result</a:t>
            </a:r>
            <a:endParaRPr kumimoji="0" lang="th-TH" sz="4050" b="0" i="0" u="none" strike="noStrike" kern="1200" cap="none" spc="0" normalizeH="0" baseline="0" noProof="0">
              <a:ln w="0"/>
              <a:solidFill>
                <a:prstClr val="black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Aptos" panose="02110004020202020204"/>
              <a:ea typeface="+mn-ea"/>
              <a:cs typeface="Cordia New" panose="020B0304020202020204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7173732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B9523B-F745-1809-498D-F36F9757FE4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>
              <a:solidFill>
                <a:schemeClr val="tx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DEE3D1-B4DD-43B6-7F1B-B72EF23B46A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>
                <a:solidFill>
                  <a:schemeClr val="tx1"/>
                </a:solidFill>
              </a:rPr>
              <a:pPr/>
              <a:t>3</a:t>
            </a:fld>
            <a:endParaRPr lang="en">
              <a:solidFill>
                <a:schemeClr val="tx1"/>
              </a:solidFill>
            </a:endParaRP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94E73805-7C28-02AE-1239-C4234925E6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6331" y="2030455"/>
            <a:ext cx="6806672" cy="39566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3">
            <a:extLst>
              <a:ext uri="{FF2B5EF4-FFF2-40B4-BE49-F238E27FC236}">
                <a16:creationId xmlns:a16="http://schemas.microsoft.com/office/drawing/2014/main" id="{D8EB41FC-11A9-3C1D-0762-49153B1D56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82695" y="6218704"/>
            <a:ext cx="8937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ALICE TDR</a:t>
            </a:r>
            <a:endParaRPr lang="th-TH" altLang="en-US" sz="1800"/>
          </a:p>
        </p:txBody>
      </p:sp>
      <p:sp>
        <p:nvSpPr>
          <p:cNvPr id="12" name="Slide Number Placeholder 1">
            <a:extLst>
              <a:ext uri="{FF2B5EF4-FFF2-40B4-BE49-F238E27FC236}">
                <a16:creationId xmlns:a16="http://schemas.microsoft.com/office/drawing/2014/main" id="{71B5C743-BFD8-85E2-5F3B-4C9AADF4CAAE}"/>
              </a:ext>
            </a:extLst>
          </p:cNvPr>
          <p:cNvSpPr txBox="1">
            <a:spLocks/>
          </p:cNvSpPr>
          <p:nvPr/>
        </p:nvSpPr>
        <p:spPr>
          <a:xfrm>
            <a:off x="8153400" y="6422064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>
              <a:defRPr lang="en-US"/>
            </a:defPPr>
            <a:lvl1pPr marL="0" lvl="0" algn="ctr" defTabSz="457200" rtl="0" eaLnBrk="0" latinLnBrk="0" hangingPunct="0">
              <a:spcBef>
                <a:spcPct val="20000"/>
              </a:spcBef>
              <a:buChar char="•"/>
              <a:defRPr sz="3200" b="1" kern="1200">
                <a:solidFill>
                  <a:schemeClr val="tx1"/>
                </a:solidFill>
                <a:latin typeface="TH SarabunPSK" pitchFamily="34" charset="-34"/>
                <a:ea typeface="Barlow"/>
                <a:cs typeface="TH SarabunPSK" pitchFamily="34" charset="-34"/>
                <a:sym typeface="Barlow"/>
              </a:defRPr>
            </a:lvl1pPr>
            <a:lvl2pPr marL="742950" lvl="1" indent="-285750" algn="ctr" defTabSz="457200" rtl="0" eaLnBrk="0" latinLnBrk="0" hangingPunct="0">
              <a:spcBef>
                <a:spcPct val="20000"/>
              </a:spcBef>
              <a:buChar char="–"/>
              <a:defRPr sz="2800" b="1" kern="1200">
                <a:solidFill>
                  <a:schemeClr val="tx1"/>
                </a:solidFill>
                <a:latin typeface="TH SarabunPSK" pitchFamily="34" charset="-34"/>
                <a:ea typeface="Barlow"/>
                <a:cs typeface="TH SarabunPSK" pitchFamily="34" charset="-34"/>
                <a:sym typeface="Barlow"/>
              </a:defRPr>
            </a:lvl2pPr>
            <a:lvl3pPr marL="1143000" lvl="2" indent="-228600" algn="ctr" defTabSz="457200" rtl="0" eaLnBrk="0" latinLnBrk="0" hangingPunct="0">
              <a:spcBef>
                <a:spcPct val="20000"/>
              </a:spcBef>
              <a:buChar char="•"/>
              <a:defRPr sz="2400" b="1" kern="1200">
                <a:solidFill>
                  <a:schemeClr val="tx1"/>
                </a:solidFill>
                <a:latin typeface="TH SarabunPSK" pitchFamily="34" charset="-34"/>
                <a:ea typeface="Barlow"/>
                <a:cs typeface="TH SarabunPSK" pitchFamily="34" charset="-34"/>
                <a:sym typeface="Barlow"/>
              </a:defRPr>
            </a:lvl3pPr>
            <a:lvl4pPr marL="1600200" lvl="3" indent="-228600" algn="ctr" defTabSz="457200" rtl="0" eaLnBrk="0" latinLnBrk="0" hangingPunct="0">
              <a:spcBef>
                <a:spcPct val="20000"/>
              </a:spcBef>
              <a:buChar char="–"/>
              <a:defRPr sz="2000" b="1" kern="1200">
                <a:solidFill>
                  <a:schemeClr val="tx1"/>
                </a:solidFill>
                <a:latin typeface="TH SarabunPSK" pitchFamily="34" charset="-34"/>
                <a:ea typeface="Barlow"/>
                <a:cs typeface="TH SarabunPSK" pitchFamily="34" charset="-34"/>
                <a:sym typeface="Barlow"/>
              </a:defRPr>
            </a:lvl4pPr>
            <a:lvl5pPr marL="2057400" lvl="4" indent="-228600" algn="ctr" defTabSz="457200" rtl="0" eaLnBrk="0" latinLnBrk="0" hangingPunct="0">
              <a:spcBef>
                <a:spcPct val="20000"/>
              </a:spcBef>
              <a:buChar char="»"/>
              <a:defRPr sz="2000" b="1" kern="1200">
                <a:solidFill>
                  <a:schemeClr val="tx1"/>
                </a:solidFill>
                <a:latin typeface="TH SarabunPSK" pitchFamily="34" charset="-34"/>
                <a:ea typeface="Barlow"/>
                <a:cs typeface="TH SarabunPSK" pitchFamily="34" charset="-34"/>
                <a:sym typeface="Barlow"/>
              </a:defRPr>
            </a:lvl5pPr>
            <a:lvl6pPr marL="2514600" lvl="5" indent="-228600" algn="ctr" defTabSz="4572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b="1" kern="1200">
                <a:solidFill>
                  <a:schemeClr val="tx1"/>
                </a:solidFill>
                <a:latin typeface="TH SarabunPSK" pitchFamily="34" charset="-34"/>
                <a:ea typeface="Barlow"/>
                <a:cs typeface="TH SarabunPSK" pitchFamily="34" charset="-34"/>
                <a:sym typeface="Barlow"/>
              </a:defRPr>
            </a:lvl6pPr>
            <a:lvl7pPr marL="2971800" lvl="6" indent="-228600" algn="ctr" defTabSz="4572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b="1" kern="1200">
                <a:solidFill>
                  <a:schemeClr val="tx1"/>
                </a:solidFill>
                <a:latin typeface="TH SarabunPSK" pitchFamily="34" charset="-34"/>
                <a:ea typeface="Barlow"/>
                <a:cs typeface="TH SarabunPSK" pitchFamily="34" charset="-34"/>
                <a:sym typeface="Barlow"/>
              </a:defRPr>
            </a:lvl7pPr>
            <a:lvl8pPr marL="3429000" lvl="7" indent="-228600" algn="ctr" defTabSz="4572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b="1" kern="1200">
                <a:solidFill>
                  <a:schemeClr val="tx1"/>
                </a:solidFill>
                <a:latin typeface="TH SarabunPSK" pitchFamily="34" charset="-34"/>
                <a:ea typeface="Barlow"/>
                <a:cs typeface="TH SarabunPSK" pitchFamily="34" charset="-34"/>
                <a:sym typeface="Barlow"/>
              </a:defRPr>
            </a:lvl8pPr>
            <a:lvl9pPr marL="3886200" lvl="8" indent="-228600" algn="ctr" defTabSz="4572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b="1" kern="1200">
                <a:solidFill>
                  <a:schemeClr val="tx1"/>
                </a:solidFill>
                <a:latin typeface="TH SarabunPSK" pitchFamily="34" charset="-34"/>
                <a:ea typeface="Barlow"/>
                <a:cs typeface="TH SarabunPSK" pitchFamily="34" charset="-34"/>
                <a:sym typeface="Barlow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5FA46287-A198-4B88-B3A8-91B60A8532EE}" type="slidenum">
              <a:rPr lang="en-US" altLang="en-US" sz="1400" smtClean="0">
                <a:latin typeface="Arial" charset="0"/>
                <a:cs typeface="Angsana New" pitchFamily="18" charset="-34"/>
              </a:rPr>
              <a:pPr eaLnBrk="1" hangingPunct="1">
                <a:spcBef>
                  <a:spcPct val="0"/>
                </a:spcBef>
                <a:buFontTx/>
                <a:buNone/>
              </a:pPr>
              <a:t>3</a:t>
            </a:fld>
            <a:endParaRPr lang="th-TH" altLang="en-US" sz="1400">
              <a:latin typeface="Arial" charset="0"/>
              <a:cs typeface="Angsana New" pitchFamily="18" charset="-34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B03FFF0-6CA6-B53A-8120-BCAFC51BD5BE}"/>
              </a:ext>
            </a:extLst>
          </p:cNvPr>
          <p:cNvSpPr/>
          <p:nvPr/>
        </p:nvSpPr>
        <p:spPr>
          <a:xfrm>
            <a:off x="1075900" y="570215"/>
            <a:ext cx="553286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Tracking detector (Silicon detector)s</a:t>
            </a:r>
          </a:p>
        </p:txBody>
      </p:sp>
    </p:spTree>
    <p:extLst>
      <p:ext uri="{BB962C8B-B14F-4D97-AF65-F5344CB8AC3E}">
        <p14:creationId xmlns:p14="http://schemas.microsoft.com/office/powerpoint/2010/main" val="2501940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ตัวแทนหมายเลขสไลด์ 8">
            <a:extLst>
              <a:ext uri="{FF2B5EF4-FFF2-40B4-BE49-F238E27FC236}">
                <a16:creationId xmlns:a16="http://schemas.microsoft.com/office/drawing/2014/main" id="{C3ADE76A-6C7E-DF63-FDEB-6B0539BA4E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86600" y="5598387"/>
            <a:ext cx="2057400" cy="273844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1921A8A-E743-44FC-933D-83CECFB63C6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82000"/>
                  </a:prst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82000"/>
                </a:prstClr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grpSp>
        <p:nvGrpSpPr>
          <p:cNvPr id="14" name="กลุ่ม 13">
            <a:extLst>
              <a:ext uri="{FF2B5EF4-FFF2-40B4-BE49-F238E27FC236}">
                <a16:creationId xmlns:a16="http://schemas.microsoft.com/office/drawing/2014/main" id="{8290E22D-68AD-CD44-89D8-F80CA34DA334}"/>
              </a:ext>
            </a:extLst>
          </p:cNvPr>
          <p:cNvGrpSpPr/>
          <p:nvPr/>
        </p:nvGrpSpPr>
        <p:grpSpPr>
          <a:xfrm>
            <a:off x="4952520" y="2147756"/>
            <a:ext cx="4149647" cy="2965817"/>
            <a:chOff x="5588991" y="2011994"/>
            <a:chExt cx="4989519" cy="3566086"/>
          </a:xfrm>
        </p:grpSpPr>
        <p:pic>
          <p:nvPicPr>
            <p:cNvPr id="10" name="รูปภาพ 9" descr="รูปภาพประกอบด้วย ข้อความ, ไลน์, แผนภาพ, พล็อต&#10;&#10;คำอธิบายที่สร้างโดยอัตโนมัติ">
              <a:extLst>
                <a:ext uri="{FF2B5EF4-FFF2-40B4-BE49-F238E27FC236}">
                  <a16:creationId xmlns:a16="http://schemas.microsoft.com/office/drawing/2014/main" id="{5DE717D5-02ED-C7B7-7A47-E8140FDFA1C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88991" y="2011994"/>
              <a:ext cx="4989519" cy="3566086"/>
            </a:xfrm>
            <a:prstGeom prst="rect">
              <a:avLst/>
            </a:prstGeom>
          </p:spPr>
        </p:pic>
        <p:cxnSp>
          <p:nvCxnSpPr>
            <p:cNvPr id="11" name="ตัวเชื่อมต่อตรง 10">
              <a:extLst>
                <a:ext uri="{FF2B5EF4-FFF2-40B4-BE49-F238E27FC236}">
                  <a16:creationId xmlns:a16="http://schemas.microsoft.com/office/drawing/2014/main" id="{61CCFCD5-DBE4-3A14-FCF4-F267E511B965}"/>
                </a:ext>
              </a:extLst>
            </p:cNvPr>
            <p:cNvCxnSpPr>
              <a:cxnSpLocks/>
            </p:cNvCxnSpPr>
            <p:nvPr/>
          </p:nvCxnSpPr>
          <p:spPr>
            <a:xfrm>
              <a:off x="8938727" y="2011994"/>
              <a:ext cx="0" cy="3180180"/>
            </a:xfrm>
            <a:prstGeom prst="line">
              <a:avLst/>
            </a:prstGeom>
            <a:ln w="254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ตัวเชื่อมต่อตรง 12">
              <a:extLst>
                <a:ext uri="{FF2B5EF4-FFF2-40B4-BE49-F238E27FC236}">
                  <a16:creationId xmlns:a16="http://schemas.microsoft.com/office/drawing/2014/main" id="{03C76D0A-34F8-0AFA-2A51-1E88075CBD21}"/>
                </a:ext>
              </a:extLst>
            </p:cNvPr>
            <p:cNvCxnSpPr>
              <a:cxnSpLocks/>
            </p:cNvCxnSpPr>
            <p:nvPr/>
          </p:nvCxnSpPr>
          <p:spPr>
            <a:xfrm>
              <a:off x="9689583" y="2028843"/>
              <a:ext cx="0" cy="3180180"/>
            </a:xfrm>
            <a:prstGeom prst="line">
              <a:avLst/>
            </a:prstGeom>
            <a:ln w="25400">
              <a:prstDash val="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กล่องข้อความ 14">
                <a:extLst>
                  <a:ext uri="{FF2B5EF4-FFF2-40B4-BE49-F238E27FC236}">
                    <a16:creationId xmlns:a16="http://schemas.microsoft.com/office/drawing/2014/main" id="{465DBC7B-05C1-F987-CAE2-5B4BCA1E1541}"/>
                  </a:ext>
                </a:extLst>
              </p:cNvPr>
              <p:cNvSpPr txBox="1"/>
              <p:nvPr/>
            </p:nvSpPr>
            <p:spPr>
              <a:xfrm>
                <a:off x="645561" y="1616707"/>
                <a:ext cx="4401395" cy="259256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14313" marR="0" lvl="0" indent="-214313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ptos" panose="02110004020202020204"/>
                    <a:ea typeface="+mn-lt"/>
                    <a:cs typeface="+mn-lt"/>
                  </a:rPr>
                  <a:t>The angle of the search cone is determined by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135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</m:ctrlPr>
                      </m:sSubPr>
                      <m:e>
                        <m:r>
                          <a:rPr kumimoji="0" lang="en-US" sz="135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  <m:t>𝑆</m:t>
                        </m:r>
                      </m:e>
                      <m:sub>
                        <m:r>
                          <a:rPr kumimoji="0" lang="en-US" sz="135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  <m:t>𝑚𝑎𝑥</m:t>
                        </m:r>
                      </m:sub>
                    </m:sSub>
                  </m:oMath>
                </a14:m>
                <a:r>
                  <a:rPr kumimoji="0" lang="en-US" sz="1350" b="0" i="0" u="none" strike="noStrike" kern="1200" cap="none" spc="0" normalizeH="0" baseline="-2500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ptos" panose="02110004020202020204"/>
                    <a:ea typeface="+mn-lt"/>
                    <a:cs typeface="+mn-lt"/>
                  </a:rPr>
                  <a:t> </a:t>
                </a:r>
                <a:r>
                  <a:rPr kumimoji="0" 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ptos" panose="02110004020202020204"/>
                    <a:ea typeface="+mn-lt"/>
                    <a:cs typeface="+mn-lt"/>
                  </a:rPr>
                  <a:t>and its value determines the amount of deflection that is allowed during track reconstruction. </a:t>
                </a:r>
              </a:p>
              <a:p>
                <a:pPr marL="214313" marR="0" lvl="0" indent="-214313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ptos" panose="02110004020202020204"/>
                    <a:ea typeface="+mn-ea"/>
                    <a:cs typeface="+mn-cs"/>
                  </a:rPr>
                  <a:t>Too small values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135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</m:ctrlPr>
                      </m:sSubPr>
                      <m:e>
                        <m:r>
                          <a:rPr kumimoji="0" lang="en-US" sz="135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  <m:t>𝑆</m:t>
                        </m:r>
                      </m:e>
                      <m:sub>
                        <m:r>
                          <a:rPr kumimoji="0" lang="en-US" sz="135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  <m:t>𝑚𝑎𝑥</m:t>
                        </m:r>
                      </m:sub>
                    </m:sSub>
                  </m:oMath>
                </a14:m>
                <a:r>
                  <a:rPr kumimoji="0" 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ptos" panose="02110004020202020204"/>
                    <a:ea typeface="+mn-ea"/>
                    <a:cs typeface="+mn-cs"/>
                  </a:rPr>
                  <a:t>  lead to prematurely discarded track candidates, and too large values cause confusion by including the wrong candidates where there should be none.</a:t>
                </a:r>
              </a:p>
              <a:p>
                <a:pPr marL="214313" marR="0" lvl="0" indent="-214313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ptos" panose="02110004020202020204"/>
                    <a:ea typeface="+mn-lt"/>
                    <a:cs typeface="+mn-lt"/>
                  </a:rPr>
                  <a:t>Find the angular change for each candidate in the next layer and calculate</a:t>
                </a:r>
                <a:br>
                  <a:rPr kumimoji="0" 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ptos" panose="02110004020202020204"/>
                    <a:ea typeface="+mn-lt"/>
                    <a:cs typeface="+mn-lt"/>
                  </a:rPr>
                </a:br>
                <a:r>
                  <a:rPr kumimoji="0" 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ptos" panose="02110004020202020204"/>
                    <a:ea typeface="+mn-lt"/>
                    <a:cs typeface="+mn-lt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135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</m:ctrlPr>
                      </m:sSubPr>
                      <m:e>
                        <m:r>
                          <a:rPr kumimoji="0" lang="en-US" sz="135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  <m:t>𝑆</m:t>
                        </m:r>
                      </m:e>
                      <m:sub>
                        <m:r>
                          <a:rPr kumimoji="0" lang="en-US" sz="135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  <m:t>𝑛</m:t>
                        </m:r>
                      </m:sub>
                    </m:sSub>
                    <m:r>
                      <a:rPr kumimoji="0" lang="en-US" sz="135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lt"/>
                        <a:cs typeface="+mn-lt"/>
                      </a:rPr>
                      <m:t>= </m:t>
                    </m:r>
                    <m:rad>
                      <m:radPr>
                        <m:degHide m:val="on"/>
                        <m:ctrlPr>
                          <a:rPr kumimoji="0" lang="en-US" sz="135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</m:ctrlPr>
                      </m:radPr>
                      <m:deg/>
                      <m:e>
                        <m:nary>
                          <m:naryPr>
                            <m:chr m:val="∑"/>
                            <m:ctrlPr>
                              <a:rPr kumimoji="0" lang="en-US" sz="135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lt"/>
                                <a:cs typeface="+mn-lt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kumimoji="0" lang="en-US" sz="135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lt"/>
                                <a:cs typeface="+mn-lt"/>
                              </a:rPr>
                              <m:t>𝑙</m:t>
                            </m:r>
                            <m:r>
                              <a:rPr kumimoji="0" lang="en-US" sz="135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lt"/>
                                <a:cs typeface="+mn-lt"/>
                              </a:rPr>
                              <m:t>𝑎𝑦𝑒𝑟</m:t>
                            </m:r>
                          </m:sub>
                          <m:sup>
                            <m:r>
                              <a:rPr kumimoji="0" lang="en-US" sz="135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lt"/>
                                <a:cs typeface="+mn-lt"/>
                              </a:rPr>
                              <m:t>𝑛</m:t>
                            </m:r>
                          </m:sup>
                          <m:e>
                            <m:sSup>
                              <m:sSupPr>
                                <m:ctrlPr>
                                  <a:rPr kumimoji="0" lang="en-US" sz="135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lt"/>
                                    <a:cs typeface="+mn-lt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kumimoji="0" lang="en-US" sz="135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lt"/>
                                        <a:cs typeface="+mn-lt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kumimoji="0" lang="en-US" sz="135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+mn-lt"/>
                                            <a:cs typeface="+mn-lt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0" lang="en-US" sz="135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+mn-lt"/>
                                          </a:rPr>
                                          <m:t>∆</m:t>
                                        </m:r>
                                        <m:r>
                                          <a:rPr kumimoji="0" lang="en-US" sz="135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+mn-lt"/>
                                          </a:rPr>
                                          <m:t>𝜃</m:t>
                                        </m:r>
                                      </m:e>
                                      <m:sub>
                                        <m:r>
                                          <a:rPr kumimoji="0" lang="en-US" sz="135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+mn-lt"/>
                                            <a:cs typeface="+mn-lt"/>
                                          </a:rPr>
                                          <m:t>𝑙𝑎𝑦𝑒𝑟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  <m:sup>
                                <m:r>
                                  <a:rPr kumimoji="0" lang="en-US" sz="135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lt"/>
                                    <a:cs typeface="+mn-lt"/>
                                  </a:rPr>
                                  <m:t>2</m:t>
                                </m:r>
                              </m:sup>
                            </m:sSup>
                          </m:e>
                        </m:nary>
                      </m:e>
                    </m:rad>
                  </m:oMath>
                </a14:m>
                <a:r>
                  <a:rPr kumimoji="0" 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ptos" panose="02110004020202020204"/>
                    <a:ea typeface="+mn-lt"/>
                    <a:cs typeface="+mn-lt"/>
                  </a:rPr>
                  <a:t> , where n indicates the proton density.</a:t>
                </a:r>
              </a:p>
            </p:txBody>
          </p:sp>
        </mc:Choice>
        <mc:Fallback xmlns="">
          <p:sp>
            <p:nvSpPr>
              <p:cNvPr id="15" name="กล่องข้อความ 14">
                <a:extLst>
                  <a:ext uri="{FF2B5EF4-FFF2-40B4-BE49-F238E27FC236}">
                    <a16:creationId xmlns:a16="http://schemas.microsoft.com/office/drawing/2014/main" id="{465DBC7B-05C1-F987-CAE2-5B4BCA1E15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5561" y="1616707"/>
                <a:ext cx="4401395" cy="2592569"/>
              </a:xfrm>
              <a:prstGeom prst="rect">
                <a:avLst/>
              </a:prstGeom>
              <a:blipFill>
                <a:blip r:embed="rId4"/>
                <a:stretch>
                  <a:fillRect l="-139" t="-235" r="-970" b="-7529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กล่องข้อความ 15">
                <a:extLst>
                  <a:ext uri="{FF2B5EF4-FFF2-40B4-BE49-F238E27FC236}">
                    <a16:creationId xmlns:a16="http://schemas.microsoft.com/office/drawing/2014/main" id="{FD293B17-D2B6-9838-43FE-229B78DE7E4F}"/>
                  </a:ext>
                </a:extLst>
              </p:cNvPr>
              <p:cNvSpPr txBox="1"/>
              <p:nvPr/>
            </p:nvSpPr>
            <p:spPr>
              <a:xfrm>
                <a:off x="3615955" y="4391598"/>
                <a:ext cx="147032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𝑆</m:t>
                          </m:r>
                        </m:e>
                        <m:sub>
                          <m:r>
                            <a:rPr kumimoji="0" lang="en-US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𝑛</m:t>
                          </m:r>
                        </m:sub>
                      </m:sSub>
                      <m:r>
                        <a:rPr kumimoji="0" lang="en-US" sz="1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&gt;</m:t>
                      </m:r>
                      <m:sSub>
                        <m:sSubPr>
                          <m:ctrlPr>
                            <a:rPr kumimoji="0" lang="en-US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𝑆</m:t>
                          </m:r>
                        </m:e>
                        <m:sub>
                          <m:r>
                            <a:rPr kumimoji="0" lang="en-US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𝑚𝑎𝑥</m:t>
                          </m:r>
                        </m:sub>
                      </m:sSub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6" name="กล่องข้อความ 15">
                <a:extLst>
                  <a:ext uri="{FF2B5EF4-FFF2-40B4-BE49-F238E27FC236}">
                    <a16:creationId xmlns:a16="http://schemas.microsoft.com/office/drawing/2014/main" id="{FD293B17-D2B6-9838-43FE-229B78DE7E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15955" y="4391598"/>
                <a:ext cx="1470329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กล่องข้อความ 16">
                <a:extLst>
                  <a:ext uri="{FF2B5EF4-FFF2-40B4-BE49-F238E27FC236}">
                    <a16:creationId xmlns:a16="http://schemas.microsoft.com/office/drawing/2014/main" id="{8DC152FF-109F-7737-DBE4-4BFC9B69F394}"/>
                  </a:ext>
                </a:extLst>
              </p:cNvPr>
              <p:cNvSpPr txBox="1"/>
              <p:nvPr/>
            </p:nvSpPr>
            <p:spPr>
              <a:xfrm>
                <a:off x="3598342" y="5113573"/>
                <a:ext cx="147032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𝑆</m:t>
                          </m:r>
                        </m:e>
                        <m:sub>
                          <m:r>
                            <a:rPr kumimoji="0" lang="en-US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𝑛</m:t>
                          </m:r>
                        </m:sub>
                      </m:sSub>
                      <m:r>
                        <a:rPr kumimoji="0" lang="en-US" sz="1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≤</m:t>
                      </m:r>
                      <m:sSub>
                        <m:sSubPr>
                          <m:ctrlPr>
                            <a:rPr kumimoji="0" lang="en-US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𝑆</m:t>
                          </m:r>
                        </m:e>
                        <m:sub>
                          <m:r>
                            <a:rPr kumimoji="0" lang="en-US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𝑚𝑎𝑥</m:t>
                          </m:r>
                        </m:sub>
                      </m:sSub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7" name="กล่องข้อความ 16">
                <a:extLst>
                  <a:ext uri="{FF2B5EF4-FFF2-40B4-BE49-F238E27FC236}">
                    <a16:creationId xmlns:a16="http://schemas.microsoft.com/office/drawing/2014/main" id="{8DC152FF-109F-7737-DBE4-4BFC9B69F3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98342" y="5113573"/>
                <a:ext cx="1470329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กล่องข้อความ 17">
            <a:extLst>
              <a:ext uri="{FF2B5EF4-FFF2-40B4-BE49-F238E27FC236}">
                <a16:creationId xmlns:a16="http://schemas.microsoft.com/office/drawing/2014/main" id="{18F6269D-9697-B75C-CA33-88214151AFD8}"/>
              </a:ext>
            </a:extLst>
          </p:cNvPr>
          <p:cNvSpPr txBox="1"/>
          <p:nvPr/>
        </p:nvSpPr>
        <p:spPr>
          <a:xfrm>
            <a:off x="3904155" y="4104101"/>
            <a:ext cx="9597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Discard</a:t>
            </a:r>
          </a:p>
        </p:txBody>
      </p:sp>
      <p:sp>
        <p:nvSpPr>
          <p:cNvPr id="19" name="กล่องข้อความ 18">
            <a:extLst>
              <a:ext uri="{FF2B5EF4-FFF2-40B4-BE49-F238E27FC236}">
                <a16:creationId xmlns:a16="http://schemas.microsoft.com/office/drawing/2014/main" id="{9E17A68E-3FBF-0C28-D203-FA486C6BBA8C}"/>
              </a:ext>
            </a:extLst>
          </p:cNvPr>
          <p:cNvSpPr txBox="1"/>
          <p:nvPr/>
        </p:nvSpPr>
        <p:spPr>
          <a:xfrm>
            <a:off x="3974711" y="4839148"/>
            <a:ext cx="9597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Accept</a:t>
            </a:r>
          </a:p>
        </p:txBody>
      </p:sp>
      <p:pic>
        <p:nvPicPr>
          <p:cNvPr id="20" name="รูปภาพ 19" descr="รูปภาพประกอบด้วย ท้องฟ้า, สีอ่อน&#10;&#10;คำอธิบายที่สร้างโดยอัตโนมัติ">
            <a:extLst>
              <a:ext uri="{FF2B5EF4-FFF2-40B4-BE49-F238E27FC236}">
                <a16:creationId xmlns:a16="http://schemas.microsoft.com/office/drawing/2014/main" id="{5F37ABE8-DE99-CA5C-90AF-34268A99D98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308" y="4104100"/>
            <a:ext cx="2763123" cy="176813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B9F4026-27D0-55BE-B0CB-75B60CB96E0B}"/>
              </a:ext>
            </a:extLst>
          </p:cNvPr>
          <p:cNvSpPr txBox="1"/>
          <p:nvPr/>
        </p:nvSpPr>
        <p:spPr>
          <a:xfrm>
            <a:off x="1206257" y="5827092"/>
            <a:ext cx="3626757" cy="18466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50" b="0" i="0" u="none" strike="noStrike" kern="1200" cap="none" spc="0" normalizeH="0" baseline="0" noProof="0">
                <a:ln>
                  <a:noFill/>
                </a:ln>
                <a:solidFill>
                  <a:srgbClr val="E8E8E8">
                    <a:lumMod val="75000"/>
                  </a:srgb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https://dx.doi.org/10.1088/1361-6560/abca03</a:t>
            </a:r>
          </a:p>
        </p:txBody>
      </p:sp>
      <p:sp>
        <p:nvSpPr>
          <p:cNvPr id="3" name="สี่เหลี่ยมผืนผ้า 2">
            <a:extLst>
              <a:ext uri="{FF2B5EF4-FFF2-40B4-BE49-F238E27FC236}">
                <a16:creationId xmlns:a16="http://schemas.microsoft.com/office/drawing/2014/main" id="{D4A66D77-A38D-B872-CEB2-1492504A07F6}"/>
              </a:ext>
            </a:extLst>
          </p:cNvPr>
          <p:cNvSpPr/>
          <p:nvPr/>
        </p:nvSpPr>
        <p:spPr>
          <a:xfrm>
            <a:off x="300500" y="960303"/>
            <a:ext cx="3602589" cy="692497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50" b="0" i="0" u="none" strike="noStrike" kern="1200" cap="none" spc="0" normalizeH="0" baseline="0" noProof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Aptos" panose="02110004020202020204"/>
                <a:ea typeface="+mn-ea"/>
                <a:cs typeface="+mn-cs"/>
              </a:rPr>
              <a:t>Track efficiency</a:t>
            </a:r>
            <a:endParaRPr kumimoji="0" lang="th-TH" sz="4050" b="0" i="0" u="none" strike="noStrike" kern="1200" cap="none" spc="0" normalizeH="0" baseline="0" noProof="0">
              <a:ln w="0"/>
              <a:solidFill>
                <a:prstClr val="black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Aptos" panose="02110004020202020204"/>
              <a:ea typeface="+mn-ea"/>
              <a:cs typeface="Cordia New" panose="020B0304020202020204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77944691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>
            <a:extLst>
              <a:ext uri="{FF2B5EF4-FFF2-40B4-BE49-F238E27FC236}">
                <a16:creationId xmlns:a16="http://schemas.microsoft.com/office/drawing/2014/main" id="{EB7D9532-5CAF-03F5-E22A-97BE8973C0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194" y="2931914"/>
            <a:ext cx="7886700" cy="994172"/>
          </a:xfrm>
        </p:spPr>
        <p:txBody>
          <a:bodyPr/>
          <a:lstStyle/>
          <a:p>
            <a:pPr algn="ctr"/>
            <a:r>
              <a:rPr lang="en-US"/>
              <a:t>Image reconstruction</a:t>
            </a:r>
          </a:p>
        </p:txBody>
      </p:sp>
    </p:spTree>
    <p:extLst>
      <p:ext uri="{BB962C8B-B14F-4D97-AF65-F5344CB8AC3E}">
        <p14:creationId xmlns:p14="http://schemas.microsoft.com/office/powerpoint/2010/main" val="249895770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กล่องข้อความ 3">
            <a:extLst>
              <a:ext uri="{FF2B5EF4-FFF2-40B4-BE49-F238E27FC236}">
                <a16:creationId xmlns:a16="http://schemas.microsoft.com/office/drawing/2014/main" id="{2D3D540F-41C4-DC48-D91D-2DE7AE1DAA29}"/>
              </a:ext>
            </a:extLst>
          </p:cNvPr>
          <p:cNvSpPr txBox="1"/>
          <p:nvPr/>
        </p:nvSpPr>
        <p:spPr>
          <a:xfrm>
            <a:off x="1819469" y="1074187"/>
            <a:ext cx="56683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Human phantom</a:t>
            </a:r>
          </a:p>
        </p:txBody>
      </p:sp>
      <p:sp>
        <p:nvSpPr>
          <p:cNvPr id="6" name="ตัวแทนหมายเลขสไลด์ 5">
            <a:extLst>
              <a:ext uri="{FF2B5EF4-FFF2-40B4-BE49-F238E27FC236}">
                <a16:creationId xmlns:a16="http://schemas.microsoft.com/office/drawing/2014/main" id="{2D9ACA19-7080-61E0-191C-2627AEF981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1921A8A-E743-44FC-933D-83CECFB63C6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82000"/>
                  </a:prst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82000"/>
                </a:prstClr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pic>
        <p:nvPicPr>
          <p:cNvPr id="8" name="Picture 7" descr="A human body anatomy model&#10;&#10;Description automatically generated">
            <a:extLst>
              <a:ext uri="{FF2B5EF4-FFF2-40B4-BE49-F238E27FC236}">
                <a16:creationId xmlns:a16="http://schemas.microsoft.com/office/drawing/2014/main" id="{9C972311-FD5D-8E56-035F-DF3DC8497B6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952" r="2064"/>
          <a:stretch/>
        </p:blipFill>
        <p:spPr>
          <a:xfrm>
            <a:off x="6546304" y="1371596"/>
            <a:ext cx="2198474" cy="4114800"/>
          </a:xfrm>
          <a:prstGeom prst="rect">
            <a:avLst/>
          </a:prstGeom>
        </p:spPr>
      </p:pic>
      <p:sp>
        <p:nvSpPr>
          <p:cNvPr id="10" name="Content Placeholder 11">
            <a:extLst>
              <a:ext uri="{FF2B5EF4-FFF2-40B4-BE49-F238E27FC236}">
                <a16:creationId xmlns:a16="http://schemas.microsoft.com/office/drawing/2014/main" id="{36891392-81C0-9998-FD65-F538C0E77F86}"/>
              </a:ext>
            </a:extLst>
          </p:cNvPr>
          <p:cNvSpPr txBox="1">
            <a:spLocks/>
          </p:cNvSpPr>
          <p:nvPr/>
        </p:nvSpPr>
        <p:spPr>
          <a:xfrm>
            <a:off x="3090496" y="3173944"/>
            <a:ext cx="2982433" cy="2312453"/>
          </a:xfrm>
          <a:prstGeom prst="rect">
            <a:avLst/>
          </a:prstGeom>
        </p:spPr>
        <p:txBody>
          <a:bodyPr vert="horz" lIns="68580" tIns="34290" rIns="68580" bIns="34290" rtlCol="0" anchor="t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15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lt"/>
              <a:cs typeface="+mn-lt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15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lt"/>
              <a:cs typeface="+mn-lt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lt"/>
                <a:cs typeface="+mn-lt"/>
              </a:rPr>
              <a:t>ICRP, 2020. Adult mesh-type reference computational phantoms. ICRP Publication 145. Ann. ICRP 49(3).</a:t>
            </a:r>
            <a:endParaRPr kumimoji="0" lang="en-US" sz="15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lt"/>
              <a:cs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15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15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Calibri"/>
            </a:endParaRPr>
          </a:p>
        </p:txBody>
      </p:sp>
      <p:pic>
        <p:nvPicPr>
          <p:cNvPr id="11" name="Content Placeholder 6" descr="A statue of a person&#10;&#10;Description automatically generated">
            <a:extLst>
              <a:ext uri="{FF2B5EF4-FFF2-40B4-BE49-F238E27FC236}">
                <a16:creationId xmlns:a16="http://schemas.microsoft.com/office/drawing/2014/main" id="{A059B1AE-393B-5304-261F-ABFC05620AC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372" r="2483"/>
          <a:stretch/>
        </p:blipFill>
        <p:spPr>
          <a:xfrm>
            <a:off x="174958" y="1371597"/>
            <a:ext cx="2179050" cy="4114799"/>
          </a:xfrm>
          <a:prstGeom prst="rect">
            <a:avLst/>
          </a:prstGeom>
        </p:spPr>
      </p:pic>
      <p:sp>
        <p:nvSpPr>
          <p:cNvPr id="14" name="Rectangle 8">
            <a:extLst>
              <a:ext uri="{FF2B5EF4-FFF2-40B4-BE49-F238E27FC236}">
                <a16:creationId xmlns:a16="http://schemas.microsoft.com/office/drawing/2014/main" id="{5CA89430-96FB-361E-1309-16808ACEA786}"/>
              </a:ext>
            </a:extLst>
          </p:cNvPr>
          <p:cNvSpPr/>
          <p:nvPr/>
        </p:nvSpPr>
        <p:spPr>
          <a:xfrm>
            <a:off x="7029636" y="5462111"/>
            <a:ext cx="1228725" cy="357188"/>
          </a:xfrm>
          <a:prstGeom prst="rect">
            <a:avLst/>
          </a:prstGeom>
          <a:solidFill>
            <a:schemeClr val="bg1"/>
          </a:solidFill>
          <a:ln w="254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Calibri"/>
              </a:rPr>
              <a:t>Internal</a:t>
            </a:r>
          </a:p>
        </p:txBody>
      </p:sp>
      <p:sp>
        <p:nvSpPr>
          <p:cNvPr id="15" name="Rectangle 9">
            <a:extLst>
              <a:ext uri="{FF2B5EF4-FFF2-40B4-BE49-F238E27FC236}">
                <a16:creationId xmlns:a16="http://schemas.microsoft.com/office/drawing/2014/main" id="{C9DCA2A8-23B5-2E76-D399-CA02332D9F57}"/>
              </a:ext>
            </a:extLst>
          </p:cNvPr>
          <p:cNvSpPr/>
          <p:nvPr/>
        </p:nvSpPr>
        <p:spPr>
          <a:xfrm>
            <a:off x="693384" y="5462104"/>
            <a:ext cx="1228725" cy="357188"/>
          </a:xfrm>
          <a:prstGeom prst="rect">
            <a:avLst/>
          </a:prstGeom>
          <a:solidFill>
            <a:schemeClr val="bg1"/>
          </a:solidFill>
          <a:ln w="254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Calibri"/>
              </a:rPr>
              <a:t>External</a:t>
            </a:r>
          </a:p>
        </p:txBody>
      </p:sp>
      <p:pic>
        <p:nvPicPr>
          <p:cNvPr id="17" name="รูปภาพ 16" descr="รูปภาพประกอบด้วย ข้อความ, ตัวอักษร, กราฟิก, เครื่องหมาย&#10;&#10;คำอธิบายที่สร้างโดยอัตโนมัติ">
            <a:extLst>
              <a:ext uri="{FF2B5EF4-FFF2-40B4-BE49-F238E27FC236}">
                <a16:creationId xmlns:a16="http://schemas.microsoft.com/office/drawing/2014/main" id="{EA3F0488-E938-692F-4A83-93E379AB536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2772" y="1564494"/>
            <a:ext cx="3077028" cy="193508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D7396AF-1071-79DA-271B-92CCD05E2DA8}"/>
              </a:ext>
            </a:extLst>
          </p:cNvPr>
          <p:cNvSpPr txBox="1"/>
          <p:nvPr/>
        </p:nvSpPr>
        <p:spPr>
          <a:xfrm>
            <a:off x="1059903" y="6295137"/>
            <a:ext cx="719845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/>
              <a:t>https://www.icrp.org/publication.asp?id=ICRP%20Publication%20145</a:t>
            </a:r>
            <a:endParaRPr lang="th-TH" sz="160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508F5A1-E27C-954C-539C-34445D18763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958" y="262300"/>
            <a:ext cx="8734425" cy="847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021342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กล่องข้อความ 3">
            <a:extLst>
              <a:ext uri="{FF2B5EF4-FFF2-40B4-BE49-F238E27FC236}">
                <a16:creationId xmlns:a16="http://schemas.microsoft.com/office/drawing/2014/main" id="{2D3D540F-41C4-DC48-D91D-2DE7AE1DAA29}"/>
              </a:ext>
            </a:extLst>
          </p:cNvPr>
          <p:cNvSpPr txBox="1"/>
          <p:nvPr/>
        </p:nvSpPr>
        <p:spPr>
          <a:xfrm>
            <a:off x="1819469" y="1074187"/>
            <a:ext cx="5668347" cy="438582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Extracted phantoms</a:t>
            </a:r>
          </a:p>
        </p:txBody>
      </p:sp>
      <p:sp>
        <p:nvSpPr>
          <p:cNvPr id="3" name="ตัวแทนหมายเลขสไลด์ 2">
            <a:extLst>
              <a:ext uri="{FF2B5EF4-FFF2-40B4-BE49-F238E27FC236}">
                <a16:creationId xmlns:a16="http://schemas.microsoft.com/office/drawing/2014/main" id="{3FD62984-0AC2-BB82-3873-9A64287B11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1921A8A-E743-44FC-933D-83CECFB63C66}" type="slidenum"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tint val="82000"/>
                  </a:prst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82000"/>
                </a:prstClr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pic>
        <p:nvPicPr>
          <p:cNvPr id="6" name="Picture 3" descr="A computer screen shot of a white ball&#10;&#10;Description automatically generated">
            <a:extLst>
              <a:ext uri="{FF2B5EF4-FFF2-40B4-BE49-F238E27FC236}">
                <a16:creationId xmlns:a16="http://schemas.microsoft.com/office/drawing/2014/main" id="{1E2147D6-4C5F-8300-9ACB-58ACE5ABB95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2854" t="25197" r="41635" b="24016"/>
          <a:stretch/>
        </p:blipFill>
        <p:spPr>
          <a:xfrm>
            <a:off x="593770" y="2075080"/>
            <a:ext cx="2010383" cy="1538012"/>
          </a:xfrm>
          <a:prstGeom prst="rect">
            <a:avLst/>
          </a:prstGeom>
        </p:spPr>
      </p:pic>
      <p:pic>
        <p:nvPicPr>
          <p:cNvPr id="13" name="Picture 4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BBCC8FA7-DAEA-BF2E-3B16-F01A482E5DB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4015" t="23160" r="23507" b="20996"/>
          <a:stretch/>
        </p:blipFill>
        <p:spPr>
          <a:xfrm>
            <a:off x="3277001" y="2075519"/>
            <a:ext cx="2461410" cy="1537573"/>
          </a:xfrm>
          <a:prstGeom prst="rect">
            <a:avLst/>
          </a:prstGeom>
        </p:spPr>
      </p:pic>
      <p:pic>
        <p:nvPicPr>
          <p:cNvPr id="18" name="Picture 5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D5B76BD9-1329-4615-B2ED-0CAFE610E56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7273" t="24532" r="24644" b="27153"/>
          <a:stretch/>
        </p:blipFill>
        <p:spPr>
          <a:xfrm>
            <a:off x="6285295" y="2065306"/>
            <a:ext cx="2617274" cy="1537697"/>
          </a:xfrm>
          <a:prstGeom prst="rect">
            <a:avLst/>
          </a:prstGeom>
        </p:spPr>
      </p:pic>
      <p:sp>
        <p:nvSpPr>
          <p:cNvPr id="29" name="TextBox 6">
            <a:extLst>
              <a:ext uri="{FF2B5EF4-FFF2-40B4-BE49-F238E27FC236}">
                <a16:creationId xmlns:a16="http://schemas.microsoft.com/office/drawing/2014/main" id="{12FA1CB2-D40A-5971-4C18-9CB02FAB00F7}"/>
              </a:ext>
            </a:extLst>
          </p:cNvPr>
          <p:cNvSpPr txBox="1"/>
          <p:nvPr/>
        </p:nvSpPr>
        <p:spPr>
          <a:xfrm>
            <a:off x="946809" y="5618417"/>
            <a:ext cx="1094423" cy="39241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1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Brain</a:t>
            </a:r>
          </a:p>
        </p:txBody>
      </p:sp>
      <p:sp>
        <p:nvSpPr>
          <p:cNvPr id="32" name="TextBox 7">
            <a:extLst>
              <a:ext uri="{FF2B5EF4-FFF2-40B4-BE49-F238E27FC236}">
                <a16:creationId xmlns:a16="http://schemas.microsoft.com/office/drawing/2014/main" id="{9B3ABA6F-ADF8-D789-85CB-CF7D195909FB}"/>
              </a:ext>
            </a:extLst>
          </p:cNvPr>
          <p:cNvSpPr txBox="1"/>
          <p:nvPr/>
        </p:nvSpPr>
        <p:spPr>
          <a:xfrm>
            <a:off x="4106431" y="5560335"/>
            <a:ext cx="1094423" cy="39241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1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Heart</a:t>
            </a:r>
          </a:p>
        </p:txBody>
      </p:sp>
      <p:sp>
        <p:nvSpPr>
          <p:cNvPr id="33" name="TextBox 8">
            <a:extLst>
              <a:ext uri="{FF2B5EF4-FFF2-40B4-BE49-F238E27FC236}">
                <a16:creationId xmlns:a16="http://schemas.microsoft.com/office/drawing/2014/main" id="{4726DC66-8380-D01A-26D7-02E7B9F0F6AF}"/>
              </a:ext>
            </a:extLst>
          </p:cNvPr>
          <p:cNvSpPr txBox="1"/>
          <p:nvPr/>
        </p:nvSpPr>
        <p:spPr>
          <a:xfrm>
            <a:off x="7266054" y="5591611"/>
            <a:ext cx="1094423" cy="39241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1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Lung</a:t>
            </a:r>
          </a:p>
        </p:txBody>
      </p:sp>
      <p:pic>
        <p:nvPicPr>
          <p:cNvPr id="5" name="รูปภาพ 4" descr="รูปภาพประกอบด้วย วงกลม, บนโต๊ะอาหาร, จาน, แผ่นเสียง&#10;&#10;คำอธิบายที่สร้างโดยอัตโนมัติ">
            <a:extLst>
              <a:ext uri="{FF2B5EF4-FFF2-40B4-BE49-F238E27FC236}">
                <a16:creationId xmlns:a16="http://schemas.microsoft.com/office/drawing/2014/main" id="{2D75DA74-F5AD-4934-CC0C-2A4E7A6D5F0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041" y="4111431"/>
            <a:ext cx="1529264" cy="1529264"/>
          </a:xfrm>
          <a:prstGeom prst="rect">
            <a:avLst/>
          </a:prstGeom>
        </p:spPr>
      </p:pic>
      <p:pic>
        <p:nvPicPr>
          <p:cNvPr id="8" name="รูปภาพ 7" descr="รูปภาพประกอบด้วย วงกลม, แผ่นเสียง, serveware, เครื่องครัว&#10;&#10;คำอธิบายที่สร้างโดยอัตโนมัติ">
            <a:extLst>
              <a:ext uri="{FF2B5EF4-FFF2-40B4-BE49-F238E27FC236}">
                <a16:creationId xmlns:a16="http://schemas.microsoft.com/office/drawing/2014/main" id="{85558AC5-AFAA-B891-B456-80B60BF6457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2488" y="4041670"/>
            <a:ext cx="1599025" cy="1599025"/>
          </a:xfrm>
          <a:prstGeom prst="rect">
            <a:avLst/>
          </a:prstGeom>
        </p:spPr>
      </p:pic>
      <p:pic>
        <p:nvPicPr>
          <p:cNvPr id="10" name="รูปภาพ 9" descr="รูปภาพประกอบด้วย วงกลม, บนโต๊ะอาหาร, จาน, ดำและขาว&#10;&#10;คำอธิบายที่สร้างโดยอัตโนมัติ">
            <a:extLst>
              <a:ext uri="{FF2B5EF4-FFF2-40B4-BE49-F238E27FC236}">
                <a16:creationId xmlns:a16="http://schemas.microsoft.com/office/drawing/2014/main" id="{51E26FDC-7A6D-BF03-F694-BAE9741E34D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2253" y="4118671"/>
            <a:ext cx="1522024" cy="1522024"/>
          </a:xfrm>
          <a:prstGeom prst="rect">
            <a:avLst/>
          </a:prstGeom>
        </p:spPr>
      </p:pic>
      <p:sp>
        <p:nvSpPr>
          <p:cNvPr id="2" name="กล่องข้อความ 1">
            <a:extLst>
              <a:ext uri="{FF2B5EF4-FFF2-40B4-BE49-F238E27FC236}">
                <a16:creationId xmlns:a16="http://schemas.microsoft.com/office/drawing/2014/main" id="{2B85DD17-1D81-E4E8-908F-FD2297BEC7A0}"/>
              </a:ext>
            </a:extLst>
          </p:cNvPr>
          <p:cNvSpPr txBox="1"/>
          <p:nvPr/>
        </p:nvSpPr>
        <p:spPr>
          <a:xfrm>
            <a:off x="3227488" y="3688881"/>
            <a:ext cx="2510923" cy="30008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1" i="0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pCT</a:t>
            </a:r>
            <a:r>
              <a:rPr kumimoji="0" lang="en-US" sz="135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 image reconstruction</a:t>
            </a:r>
          </a:p>
        </p:txBody>
      </p:sp>
      <p:sp>
        <p:nvSpPr>
          <p:cNvPr id="7" name="กล่องข้อความ 6">
            <a:extLst>
              <a:ext uri="{FF2B5EF4-FFF2-40B4-BE49-F238E27FC236}">
                <a16:creationId xmlns:a16="http://schemas.microsoft.com/office/drawing/2014/main" id="{2EB70498-0D72-A610-7C16-BF8A5FE1D83B}"/>
              </a:ext>
            </a:extLst>
          </p:cNvPr>
          <p:cNvSpPr txBox="1"/>
          <p:nvPr/>
        </p:nvSpPr>
        <p:spPr>
          <a:xfrm>
            <a:off x="3252244" y="1450058"/>
            <a:ext cx="2510923" cy="30008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GEANT4 simulation</a:t>
            </a:r>
          </a:p>
        </p:txBody>
      </p:sp>
    </p:spTree>
    <p:extLst>
      <p:ext uri="{BB962C8B-B14F-4D97-AF65-F5344CB8AC3E}">
        <p14:creationId xmlns:p14="http://schemas.microsoft.com/office/powerpoint/2010/main" val="4294868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กล่องข้อความ 3">
            <a:extLst>
              <a:ext uri="{FF2B5EF4-FFF2-40B4-BE49-F238E27FC236}">
                <a16:creationId xmlns:a16="http://schemas.microsoft.com/office/drawing/2014/main" id="{2D3D540F-41C4-DC48-D91D-2DE7AE1DAA29}"/>
              </a:ext>
            </a:extLst>
          </p:cNvPr>
          <p:cNvSpPr txBox="1"/>
          <p:nvPr/>
        </p:nvSpPr>
        <p:spPr>
          <a:xfrm>
            <a:off x="1819469" y="1074187"/>
            <a:ext cx="5668347" cy="438582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CTP404 in GEANT4 simulation</a:t>
            </a:r>
          </a:p>
        </p:txBody>
      </p:sp>
      <p:sp>
        <p:nvSpPr>
          <p:cNvPr id="10" name="ตัวแทนหมายเลขสไลด์ 9">
            <a:extLst>
              <a:ext uri="{FF2B5EF4-FFF2-40B4-BE49-F238E27FC236}">
                <a16:creationId xmlns:a16="http://schemas.microsoft.com/office/drawing/2014/main" id="{F06D5277-3F78-E081-084F-0AABBB2295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1921A8A-E743-44FC-933D-83CECFB63C6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82000"/>
                  </a:prst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82000"/>
                </a:prstClr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pic>
        <p:nvPicPr>
          <p:cNvPr id="2" name="Picture 3" descr="A screenshot of a computer&#10;&#10;Description automatically generated">
            <a:extLst>
              <a:ext uri="{FF2B5EF4-FFF2-40B4-BE49-F238E27FC236}">
                <a16:creationId xmlns:a16="http://schemas.microsoft.com/office/drawing/2014/main" id="{E58681CF-A7DB-E8E5-D2E0-88C7EE626E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510" y="3815218"/>
            <a:ext cx="2700845" cy="1585360"/>
          </a:xfrm>
          <a:prstGeom prst="rect">
            <a:avLst/>
          </a:prstGeom>
        </p:spPr>
      </p:pic>
      <p:pic>
        <p:nvPicPr>
          <p:cNvPr id="5" name="รูปภาพ 4">
            <a:extLst>
              <a:ext uri="{FF2B5EF4-FFF2-40B4-BE49-F238E27FC236}">
                <a16:creationId xmlns:a16="http://schemas.microsoft.com/office/drawing/2014/main" id="{25EEE560-D06B-BEE7-F4DA-62082B28270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9898" t="12745" r="34297" b="15556"/>
          <a:stretch/>
        </p:blipFill>
        <p:spPr>
          <a:xfrm>
            <a:off x="966768" y="2025491"/>
            <a:ext cx="1450327" cy="1277004"/>
          </a:xfrm>
          <a:prstGeom prst="rect">
            <a:avLst/>
          </a:prstGeom>
        </p:spPr>
      </p:pic>
      <p:sp>
        <p:nvSpPr>
          <p:cNvPr id="3" name="สี่เหลี่ยมผืนผ้า: มุมมน 2">
            <a:extLst>
              <a:ext uri="{FF2B5EF4-FFF2-40B4-BE49-F238E27FC236}">
                <a16:creationId xmlns:a16="http://schemas.microsoft.com/office/drawing/2014/main" id="{CF835904-F736-A2F2-A580-ECC44C30755B}"/>
              </a:ext>
            </a:extLst>
          </p:cNvPr>
          <p:cNvSpPr/>
          <p:nvPr/>
        </p:nvSpPr>
        <p:spPr>
          <a:xfrm>
            <a:off x="1210647" y="3359020"/>
            <a:ext cx="902737" cy="262424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3D model</a:t>
            </a:r>
          </a:p>
        </p:txBody>
      </p:sp>
      <p:sp>
        <p:nvSpPr>
          <p:cNvPr id="6" name="สี่เหลี่ยมผืนผ้า: มุมมน 5">
            <a:extLst>
              <a:ext uri="{FF2B5EF4-FFF2-40B4-BE49-F238E27FC236}">
                <a16:creationId xmlns:a16="http://schemas.microsoft.com/office/drawing/2014/main" id="{9C842C1B-00CA-F67D-0C67-142B17982CDD}"/>
              </a:ext>
            </a:extLst>
          </p:cNvPr>
          <p:cNvSpPr/>
          <p:nvPr/>
        </p:nvSpPr>
        <p:spPr>
          <a:xfrm>
            <a:off x="811762" y="5558438"/>
            <a:ext cx="1700504" cy="262424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GEANT4 Simulation</a:t>
            </a:r>
          </a:p>
        </p:txBody>
      </p:sp>
      <p:pic>
        <p:nvPicPr>
          <p:cNvPr id="8" name="รูปภาพ 7" descr="รูปภาพประกอบด้วย วงกลม, ในร่ม, ดำและขาว&#10;&#10;คำอธิบายที่สร้างโดยอัตโนมัติ">
            <a:extLst>
              <a:ext uri="{FF2B5EF4-FFF2-40B4-BE49-F238E27FC236}">
                <a16:creationId xmlns:a16="http://schemas.microsoft.com/office/drawing/2014/main" id="{960887D5-41DC-DCBD-C167-23823C6EE7E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9060" y="1672557"/>
            <a:ext cx="3648415" cy="3648415"/>
          </a:xfrm>
          <a:prstGeom prst="rect">
            <a:avLst/>
          </a:prstGeom>
        </p:spPr>
      </p:pic>
      <p:sp>
        <p:nvSpPr>
          <p:cNvPr id="9" name="สี่เหลี่ยมผืนผ้า: มุมมน 8">
            <a:extLst>
              <a:ext uri="{FF2B5EF4-FFF2-40B4-BE49-F238E27FC236}">
                <a16:creationId xmlns:a16="http://schemas.microsoft.com/office/drawing/2014/main" id="{E07D2E06-CDAD-3DE8-F57A-1EC8336F6DBD}"/>
              </a:ext>
            </a:extLst>
          </p:cNvPr>
          <p:cNvSpPr/>
          <p:nvPr/>
        </p:nvSpPr>
        <p:spPr>
          <a:xfrm>
            <a:off x="4852495" y="5367240"/>
            <a:ext cx="2764194" cy="558537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CTP404 Image reconstruction with FBP and MLP</a:t>
            </a:r>
          </a:p>
        </p:txBody>
      </p:sp>
    </p:spTree>
    <p:extLst>
      <p:ext uri="{BB962C8B-B14F-4D97-AF65-F5344CB8AC3E}">
        <p14:creationId xmlns:p14="http://schemas.microsoft.com/office/powerpoint/2010/main" val="28524782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43A814-3233-FC59-48BD-39C7095998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BC92C4-9473-EB50-0333-8710E01777D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356C43-186C-D3CE-334B-E11E9B48228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4</a:t>
            </a:fld>
            <a:endParaRPr lang="en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30FDC27-22A7-8C3C-A954-AEF0EA65A7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8854" y="2240279"/>
            <a:ext cx="7725136" cy="3304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59477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>
            <a:extLst>
              <a:ext uri="{FF2B5EF4-FFF2-40B4-BE49-F238E27FC236}">
                <a16:creationId xmlns:a16="http://schemas.microsoft.com/office/drawing/2014/main" id="{4B04FBB9-2FD1-2BF5-6C14-78FCA93212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2600" y="862901"/>
            <a:ext cx="8178799" cy="5132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73B5D3-3D1D-6B96-B820-549A2F64F449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6457950" y="6356350"/>
            <a:ext cx="20574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 defTabSz="914400">
              <a:spcAft>
                <a:spcPts val="600"/>
              </a:spcAft>
            </a:pPr>
            <a:fld id="{00000000-1234-1234-1234-123412341234}" type="slidenum">
              <a:rPr lang="en-US"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defTabSz="914400">
                <a:spcAft>
                  <a:spcPts val="600"/>
                </a:spcAft>
              </a:pPr>
              <a:t>5</a:t>
            </a:fld>
            <a:endParaRPr lang="en-US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3E25E7B5-A827-178D-9DEE-E93B0C944E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65960" y="6218237"/>
            <a:ext cx="45720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/>
              <a:t>S. </a:t>
            </a:r>
            <a:r>
              <a:rPr lang="en-US" altLang="en-US" sz="1200" dirty="0" err="1"/>
              <a:t>Meroli</a:t>
            </a:r>
            <a:r>
              <a:rPr lang="en-US" altLang="en-US" sz="1200" dirty="0"/>
              <a:t> et al. / Nuclear Instruments and Methods in Physics Research A 650 (2011) 230–234 </a:t>
            </a:r>
            <a:endParaRPr lang="th-TH" altLang="en-US" sz="1200" dirty="0"/>
          </a:p>
        </p:txBody>
      </p:sp>
    </p:spTree>
    <p:extLst>
      <p:ext uri="{BB962C8B-B14F-4D97-AF65-F5344CB8AC3E}">
        <p14:creationId xmlns:p14="http://schemas.microsoft.com/office/powerpoint/2010/main" val="4273557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BBCDFC-C426-DBD6-236D-08E3E4C0D7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1DE1A4-D707-E9B2-2105-F23608D9657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E9F19E6-84B4-60D6-9803-EF495FE9E40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6</a:t>
            </a:fld>
            <a:endParaRPr lang="en"/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0E55B59F-992D-860B-F428-E9DE56ED49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2638" y="623219"/>
            <a:ext cx="4695825" cy="215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4" descr="G:\ALICE\Cern pics\16-11-14\P_20141119_112621.jpg">
            <a:extLst>
              <a:ext uri="{FF2B5EF4-FFF2-40B4-BE49-F238E27FC236}">
                <a16:creationId xmlns:a16="http://schemas.microsoft.com/office/drawing/2014/main" id="{8CB5A386-19FF-E699-ABC1-6B38AB7273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4361" y="2874454"/>
            <a:ext cx="3846145" cy="21526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8">
            <a:extLst>
              <a:ext uri="{FF2B5EF4-FFF2-40B4-BE49-F238E27FC236}">
                <a16:creationId xmlns:a16="http://schemas.microsoft.com/office/drawing/2014/main" id="{77322D97-7058-C7D5-BF1E-2205CEB44F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9838" y="6080793"/>
            <a:ext cx="73437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en-US" sz="1400"/>
              <a:t>D. Biagetti, S. Meroli, A. Marras, D. Passeri, P. Placidi, L. Servoli, </a:t>
            </a:r>
            <a:r>
              <a:rPr lang="en-US" altLang="en-US" sz="1400"/>
              <a:t>2009 IEEE Nuclear Science Symposium Conference Record</a:t>
            </a:r>
            <a:endParaRPr lang="th-TH" altLang="en-US" sz="1400"/>
          </a:p>
        </p:txBody>
      </p:sp>
    </p:spTree>
    <p:extLst>
      <p:ext uri="{BB962C8B-B14F-4D97-AF65-F5344CB8AC3E}">
        <p14:creationId xmlns:p14="http://schemas.microsoft.com/office/powerpoint/2010/main" val="2674564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11" descr="A white rectangular object with a blue border&#10;&#10;Description automatically generated">
            <a:extLst>
              <a:ext uri="{FF2B5EF4-FFF2-40B4-BE49-F238E27FC236}">
                <a16:creationId xmlns:a16="http://schemas.microsoft.com/office/drawing/2014/main" id="{6277C7BD-FAF1-943F-7801-29F59AC781B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7172" y="50471"/>
            <a:ext cx="1355997" cy="828000"/>
          </a:xfrm>
        </p:spPr>
      </p:pic>
      <p:sp>
        <p:nvSpPr>
          <p:cNvPr id="13" name="Title 2">
            <a:extLst>
              <a:ext uri="{FF2B5EF4-FFF2-40B4-BE49-F238E27FC236}">
                <a16:creationId xmlns:a16="http://schemas.microsoft.com/office/drawing/2014/main" id="{CCF261BE-E2BD-7E7C-901E-5C68A0460375}"/>
              </a:ext>
            </a:extLst>
          </p:cNvPr>
          <p:cNvSpPr txBox="1">
            <a:spLocks/>
          </p:cNvSpPr>
          <p:nvPr/>
        </p:nvSpPr>
        <p:spPr>
          <a:xfrm>
            <a:off x="201741" y="1023131"/>
            <a:ext cx="8742233" cy="541858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TH SarabunPSK" panose="020B0500040200020003" pitchFamily="34" charset="-34"/>
                <a:ea typeface="+mj-ea"/>
                <a:cs typeface="TH SarabunPSK" panose="020B0500040200020003" pitchFamily="34" charset="-34"/>
              </a:defRPr>
            </a:lvl1pPr>
          </a:lstStyle>
          <a:p>
            <a:pPr lvl="0" algn="thaiDist">
              <a:lnSpc>
                <a:spcPct val="115000"/>
              </a:lnSpc>
              <a:spcAft>
                <a:spcPts val="1000"/>
              </a:spcAft>
              <a:tabLst>
                <a:tab pos="574675" algn="l"/>
                <a:tab pos="1979613" algn="l"/>
              </a:tabLst>
            </a:pPr>
            <a:r>
              <a:rPr lang="th-TH" sz="2400" dirty="0">
                <a:effectLst/>
                <a:ea typeface="Sarabun"/>
              </a:rPr>
              <a:t>	</a:t>
            </a:r>
            <a:r>
              <a:rPr lang="th-TH" sz="2800" dirty="0">
                <a:effectLst/>
                <a:ea typeface="Sarabun"/>
              </a:rPr>
              <a:t>จากการที่มหาวิทยาลัยเทคโนโลยี</a:t>
            </a:r>
            <a:r>
              <a:rPr lang="th-TH" sz="2800" dirty="0" err="1">
                <a:effectLst/>
                <a:ea typeface="Sarabun"/>
              </a:rPr>
              <a:t>สุร</a:t>
            </a:r>
            <a:r>
              <a:rPr lang="th-TH" sz="2800" dirty="0">
                <a:effectLst/>
                <a:ea typeface="Sarabun"/>
              </a:rPr>
              <a:t>นารี ได้เข้าร่วมวิจัยกับห้องปฏิบัติการอลิซ (</a:t>
            </a:r>
            <a:r>
              <a:rPr lang="en-US" sz="2800" dirty="0">
                <a:effectLst/>
                <a:ea typeface="Sarabun"/>
              </a:rPr>
              <a:t>ALICE</a:t>
            </a:r>
            <a:r>
              <a:rPr lang="th-TH" sz="2800" dirty="0">
                <a:effectLst/>
                <a:ea typeface="Sarabun"/>
              </a:rPr>
              <a:t>) ณ องค์การวิจัยนิวเคลียร์ยุโรป </a:t>
            </a:r>
            <a:r>
              <a:rPr lang="th-TH" sz="2800" dirty="0">
                <a:solidFill>
                  <a:srgbClr val="0070C0"/>
                </a:solidFill>
                <a:effectLst/>
                <a:ea typeface="Sarabun"/>
              </a:rPr>
              <a:t>(</a:t>
            </a:r>
            <a:r>
              <a:rPr lang="en-US" sz="2800" dirty="0">
                <a:solidFill>
                  <a:srgbClr val="0070C0"/>
                </a:solidFill>
                <a:effectLst/>
                <a:ea typeface="Sarabun"/>
              </a:rPr>
              <a:t>European Organization for Nuclear Research; CERN</a:t>
            </a:r>
            <a:r>
              <a:rPr lang="th-TH" sz="2800" dirty="0">
                <a:solidFill>
                  <a:srgbClr val="0070C0"/>
                </a:solidFill>
                <a:effectLst/>
                <a:ea typeface="Sarabun"/>
              </a:rPr>
              <a:t>) </a:t>
            </a:r>
            <a:r>
              <a:rPr lang="th-TH" sz="2800" dirty="0">
                <a:effectLst/>
                <a:ea typeface="Sarabun"/>
              </a:rPr>
              <a:t>จึงได้มีโอกาสเรียนรู้การออกแบบเซนเซอร์สำหรับตรวจจับอนุภาคฟิสิกส์พลังงานสูง และเล็งเห็นโอกาสในการพัฒนาและต่อยอดในด้านการออกแบบเซนเซอร์ประสิทธิภาพสู</a:t>
            </a:r>
            <a:r>
              <a:rPr lang="th-TH" sz="2800" dirty="0">
                <a:ea typeface="Sarabun"/>
              </a:rPr>
              <a:t>ง ซึ่ง</a:t>
            </a:r>
            <a:r>
              <a:rPr lang="th-TH" sz="2800" dirty="0">
                <a:effectLst/>
                <a:ea typeface="Times New Roman" panose="02020603050405020304" pitchFamily="18" charset="0"/>
              </a:rPr>
              <a:t>ต้องอาศัยองค์ความรู้ทางด้านฟิสิกส์อนุภาคและฟิสิกส์วัสดุ</a:t>
            </a:r>
            <a:r>
              <a:rPr lang="th-TH" sz="2800" dirty="0">
                <a:ea typeface="Times New Roman" panose="02020603050405020304" pitchFamily="18" charset="0"/>
              </a:rPr>
              <a:t> </a:t>
            </a:r>
            <a:r>
              <a:rPr lang="th-TH" sz="2800" dirty="0">
                <a:effectLst/>
                <a:ea typeface="Sarabun"/>
              </a:rPr>
              <a:t>รวมถึงเครื่องมือที่ช่วยในการออกแบบที่เรียกว่า</a:t>
            </a:r>
            <a:r>
              <a:rPr lang="th-TH" sz="2800" dirty="0">
                <a:effectLst/>
                <a:ea typeface="Times New Roman" panose="02020603050405020304" pitchFamily="18" charset="0"/>
              </a:rPr>
              <a:t>เทคโนโลยีคอมพิวเตอร์ช่วยออกแบบ (</a:t>
            </a:r>
            <a:r>
              <a:rPr lang="en-US" sz="2800" dirty="0">
                <a:effectLst/>
                <a:ea typeface="Times New Roman" panose="02020603050405020304" pitchFamily="18" charset="0"/>
              </a:rPr>
              <a:t>TCAD</a:t>
            </a:r>
            <a:r>
              <a:rPr lang="th-TH" sz="2800" dirty="0">
                <a:effectLst/>
                <a:ea typeface="Times New Roman" panose="02020603050405020304" pitchFamily="18" charset="0"/>
              </a:rPr>
              <a:t>) </a:t>
            </a:r>
            <a:r>
              <a:rPr lang="th-TH" sz="2800" dirty="0">
                <a:ea typeface="Times New Roman" panose="02020603050405020304" pitchFamily="18" charset="0"/>
              </a:rPr>
              <a:t>เพื่อที่จะ</a:t>
            </a:r>
          </a:p>
          <a:p>
            <a:pPr marL="285750" lvl="0" indent="-28575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80340" algn="l"/>
                <a:tab pos="1980565" algn="l"/>
              </a:tabLst>
            </a:pPr>
            <a:r>
              <a:rPr lang="th-TH" sz="2800" b="1" dirty="0">
                <a:solidFill>
                  <a:srgbClr val="FF9300"/>
                </a:solidFill>
                <a:effectLst/>
                <a:ea typeface="Cordia New" panose="020B0304020202020204" pitchFamily="34" charset="-34"/>
              </a:rPr>
              <a:t>ออกแบบเซนเซอร์สำหรับการรับภาพ เพื่อใช้ในทางการแพทย์</a:t>
            </a:r>
          </a:p>
          <a:p>
            <a:pPr marL="285750" lvl="0" indent="-28575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80340" algn="l"/>
                <a:tab pos="1980565" algn="l"/>
              </a:tabLst>
            </a:pPr>
            <a:r>
              <a:rPr lang="th-TH" sz="2800" b="1" dirty="0">
                <a:solidFill>
                  <a:srgbClr val="0070C0"/>
                </a:solidFill>
                <a:effectLst/>
                <a:ea typeface="Cordia New" panose="020B0304020202020204" pitchFamily="34" charset="-34"/>
              </a:rPr>
              <a:t>ออกแบบเซนเซอร์ประสิทธิภาพสูงสำหรับตรวจจับอนุภาค</a:t>
            </a:r>
            <a:endParaRPr lang="th-TH" sz="2800" b="1" dirty="0">
              <a:solidFill>
                <a:srgbClr val="00B050"/>
              </a:solidFill>
            </a:endParaRPr>
          </a:p>
          <a:p>
            <a:pPr marL="285750" indent="-285750" algn="thaiDist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80340" algn="l"/>
                <a:tab pos="1980565" algn="l"/>
              </a:tabLst>
            </a:pPr>
            <a:r>
              <a:rPr lang="th-TH" sz="2800" b="1" dirty="0">
                <a:solidFill>
                  <a:srgbClr val="00B050"/>
                </a:solidFill>
              </a:rPr>
              <a:t>ถ่ายทอดความรู้ให้กับ คณาจารย์ นักวิจัย นิสิต นักศึกษา และผู้สนใจทั่วไป เพื่อผลิตและพัฒนากำลังคนระดับสูงทางด้านไมโครอิเล็กทรอนิกส์ให้กับประเทศ</a:t>
            </a:r>
            <a:endParaRPr lang="en-TH" sz="2800" b="1" dirty="0">
              <a:solidFill>
                <a:srgbClr val="00B050"/>
              </a:solidFill>
            </a:endParaRPr>
          </a:p>
        </p:txBody>
      </p:sp>
      <p:sp>
        <p:nvSpPr>
          <p:cNvPr id="20" name="Title 2">
            <a:extLst>
              <a:ext uri="{FF2B5EF4-FFF2-40B4-BE49-F238E27FC236}">
                <a16:creationId xmlns:a16="http://schemas.microsoft.com/office/drawing/2014/main" id="{1A53A62C-30AC-78AA-2A5D-1EF0A40A48DB}"/>
              </a:ext>
            </a:extLst>
          </p:cNvPr>
          <p:cNvSpPr txBox="1">
            <a:spLocks/>
          </p:cNvSpPr>
          <p:nvPr/>
        </p:nvSpPr>
        <p:spPr>
          <a:xfrm>
            <a:off x="0" y="152900"/>
            <a:ext cx="8515350" cy="8763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TH SarabunPSK" panose="020B0500040200020003" pitchFamily="34" charset="-34"/>
                <a:ea typeface="+mj-ea"/>
                <a:cs typeface="TH SarabunPSK" panose="020B0500040200020003" pitchFamily="34" charset="-34"/>
              </a:defRPr>
            </a:lvl1pPr>
          </a:lstStyle>
          <a:p>
            <a:r>
              <a:rPr lang="th-TH" sz="3600" b="1">
                <a:solidFill>
                  <a:schemeClr val="tx2"/>
                </a:solidFill>
              </a:rPr>
              <a:t>ความ</a:t>
            </a:r>
            <a:r>
              <a:rPr lang="th-TH" sz="3600" b="1" dirty="0">
                <a:solidFill>
                  <a:schemeClr val="tx2"/>
                </a:solidFill>
              </a:rPr>
              <a:t>คาดหวัง</a:t>
            </a:r>
            <a:endParaRPr lang="en-US" sz="3600" b="1" dirty="0">
              <a:solidFill>
                <a:schemeClr val="tx2"/>
              </a:solidFill>
            </a:endParaRPr>
          </a:p>
        </p:txBody>
      </p:sp>
      <p:pic>
        <p:nvPicPr>
          <p:cNvPr id="2" name="Picture 1" descr="A logo for a company&#10;&#10;Description automatically generated">
            <a:extLst>
              <a:ext uri="{FF2B5EF4-FFF2-40B4-BE49-F238E27FC236}">
                <a16:creationId xmlns:a16="http://schemas.microsoft.com/office/drawing/2014/main" id="{3F13E3C7-0F69-F670-9F32-FF55E13F073D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7814" y="0"/>
            <a:ext cx="1273643" cy="1273643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6C8980-DBED-ADED-C04D-FA1F516120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31730" y="6266046"/>
            <a:ext cx="712269" cy="591954"/>
          </a:xfrm>
        </p:spPr>
        <p:txBody>
          <a:bodyPr/>
          <a:lstStyle/>
          <a:p>
            <a:fld id="{ADF2A0E3-03FF-4EF4-8D94-CB6484B233AB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19233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11" descr="A white rectangular object with a blue border&#10;&#10;Description automatically generated">
            <a:extLst>
              <a:ext uri="{FF2B5EF4-FFF2-40B4-BE49-F238E27FC236}">
                <a16:creationId xmlns:a16="http://schemas.microsoft.com/office/drawing/2014/main" id="{6277C7BD-FAF1-943F-7801-29F59AC781B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7172" y="50471"/>
            <a:ext cx="1355997" cy="828000"/>
          </a:xfrm>
        </p:spPr>
      </p:pic>
      <p:sp>
        <p:nvSpPr>
          <p:cNvPr id="13" name="Title 2">
            <a:extLst>
              <a:ext uri="{FF2B5EF4-FFF2-40B4-BE49-F238E27FC236}">
                <a16:creationId xmlns:a16="http://schemas.microsoft.com/office/drawing/2014/main" id="{CCF261BE-E2BD-7E7C-901E-5C68A0460375}"/>
              </a:ext>
            </a:extLst>
          </p:cNvPr>
          <p:cNvSpPr txBox="1">
            <a:spLocks/>
          </p:cNvSpPr>
          <p:nvPr/>
        </p:nvSpPr>
        <p:spPr>
          <a:xfrm>
            <a:off x="239842" y="799687"/>
            <a:ext cx="8634336" cy="144618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TH SarabunPSK" panose="020B0500040200020003" pitchFamily="34" charset="-34"/>
                <a:ea typeface="+mj-ea"/>
                <a:cs typeface="TH SarabunPSK" panose="020B0500040200020003" pitchFamily="34" charset="-34"/>
              </a:defRPr>
            </a:lvl1pPr>
          </a:lstStyle>
          <a:p>
            <a:pPr algn="thaiDist">
              <a:lnSpc>
                <a:spcPct val="115000"/>
              </a:lnSpc>
              <a:spcAft>
                <a:spcPts val="1000"/>
              </a:spcAft>
              <a:tabLst>
                <a:tab pos="574675" algn="l"/>
                <a:tab pos="1979613" algn="l"/>
              </a:tabLst>
            </a:pPr>
            <a:r>
              <a:rPr lang="th-TH" sz="2800" dirty="0"/>
              <a:t>	</a:t>
            </a:r>
            <a:r>
              <a:rPr lang="th-TH" sz="2400" dirty="0"/>
              <a:t>             </a:t>
            </a:r>
            <a:r>
              <a:rPr lang="th-TH" sz="2800" b="1" dirty="0">
                <a:solidFill>
                  <a:srgbClr val="F37161"/>
                </a:solidFill>
              </a:rPr>
              <a:t>การทำงานของซอฟต์แวร์ </a:t>
            </a:r>
            <a:r>
              <a:rPr lang="en-US" sz="2800" b="1" dirty="0">
                <a:solidFill>
                  <a:srgbClr val="F37161"/>
                </a:solidFill>
              </a:rPr>
              <a:t>TCAD </a:t>
            </a:r>
            <a:r>
              <a:rPr lang="th-TH" sz="2800" b="1" dirty="0">
                <a:solidFill>
                  <a:srgbClr val="F37161"/>
                </a:solidFill>
              </a:rPr>
              <a:t>ประกอบด้วยส่วนสำคัญดังนี้</a:t>
            </a:r>
          </a:p>
          <a:p>
            <a:pPr algn="thaiDist">
              <a:lnSpc>
                <a:spcPct val="115000"/>
              </a:lnSpc>
              <a:spcAft>
                <a:spcPts val="1000"/>
              </a:spcAft>
              <a:tabLst>
                <a:tab pos="574675" algn="l"/>
                <a:tab pos="1979613" algn="l"/>
              </a:tabLst>
            </a:pPr>
            <a:endParaRPr lang="th-TH" sz="2400" dirty="0"/>
          </a:p>
        </p:txBody>
      </p:sp>
      <p:sp>
        <p:nvSpPr>
          <p:cNvPr id="20" name="Title 2">
            <a:extLst>
              <a:ext uri="{FF2B5EF4-FFF2-40B4-BE49-F238E27FC236}">
                <a16:creationId xmlns:a16="http://schemas.microsoft.com/office/drawing/2014/main" id="{1A53A62C-30AC-78AA-2A5D-1EF0A40A48DB}"/>
              </a:ext>
            </a:extLst>
          </p:cNvPr>
          <p:cNvSpPr txBox="1">
            <a:spLocks/>
          </p:cNvSpPr>
          <p:nvPr/>
        </p:nvSpPr>
        <p:spPr>
          <a:xfrm>
            <a:off x="0" y="152900"/>
            <a:ext cx="8515350" cy="8763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TH SarabunPSK" panose="020B0500040200020003" pitchFamily="34" charset="-34"/>
                <a:ea typeface="+mj-ea"/>
                <a:cs typeface="TH SarabunPSK" panose="020B0500040200020003" pitchFamily="34" charset="-34"/>
              </a:defRPr>
            </a:lvl1pPr>
          </a:lstStyle>
          <a:p>
            <a:r>
              <a:rPr lang="en-US" sz="3600" b="1">
                <a:solidFill>
                  <a:schemeClr val="tx2"/>
                </a:solidFill>
              </a:rPr>
              <a:t>การ</a:t>
            </a:r>
            <a:r>
              <a:rPr lang="en-US" sz="3600" b="1" dirty="0">
                <a:solidFill>
                  <a:schemeClr val="tx2"/>
                </a:solidFill>
              </a:rPr>
              <a:t>ออกแบบเซนเซอร์ด้วยโปรแกรม Sentaurus TCAD</a:t>
            </a:r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BBAA1381-0DA6-E245-32B2-D5176883DED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770" y="1289403"/>
            <a:ext cx="7772400" cy="868424"/>
          </a:xfrm>
          <a:prstGeom prst="rect">
            <a:avLst/>
          </a:pr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AA34531E-D82E-0AC7-8F8C-CB8C2B84C8F0}"/>
              </a:ext>
            </a:extLst>
          </p:cNvPr>
          <p:cNvSpPr txBox="1"/>
          <p:nvPr/>
        </p:nvSpPr>
        <p:spPr>
          <a:xfrm>
            <a:off x="397239" y="2167469"/>
            <a:ext cx="8476940" cy="46628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thaiDist"/>
            <a:r>
              <a:rPr lang="en-US" sz="2700" b="1" dirty="0">
                <a:effectLst/>
                <a:latin typeface="TH SarabunPSK" panose="020B0500040200020003" pitchFamily="34" charset="-34"/>
                <a:ea typeface="Calibri" panose="020F0502020204030204" pitchFamily="34" charset="0"/>
                <a:cs typeface="TH SarabunPSK" panose="020B0500040200020003" pitchFamily="34" charset="-34"/>
              </a:rPr>
              <a:t>1. </a:t>
            </a:r>
            <a:r>
              <a:rPr lang="th-TH" sz="2700" b="1" dirty="0">
                <a:effectLst/>
                <a:latin typeface="TH SarabunPSK" panose="020B0500040200020003" pitchFamily="34" charset="-34"/>
                <a:ea typeface="Calibri" panose="020F0502020204030204" pitchFamily="34" charset="0"/>
                <a:cs typeface="TH SarabunPSK" panose="020B0500040200020003" pitchFamily="34" charset="-34"/>
              </a:rPr>
              <a:t>การออกแบบโครงสร้างเซนเซอร์ด้วย </a:t>
            </a:r>
            <a:r>
              <a:rPr lang="en-US" sz="2700" b="1" dirty="0">
                <a:effectLst/>
                <a:latin typeface="TH SarabunPSK" panose="020B0500040200020003" pitchFamily="34" charset="-34"/>
                <a:ea typeface="Calibri" panose="020F0502020204030204" pitchFamily="34" charset="0"/>
                <a:cs typeface="TH SarabunPSK" panose="020B0500040200020003" pitchFamily="34" charset="-34"/>
              </a:rPr>
              <a:t>Sentaurus editor </a:t>
            </a:r>
            <a:r>
              <a:rPr lang="th-TH" sz="2700" dirty="0">
                <a:effectLst/>
                <a:latin typeface="TH SarabunPSK" panose="020B0500040200020003" pitchFamily="34" charset="-34"/>
                <a:ea typeface="Calibri" panose="020F0502020204030204" pitchFamily="34" charset="0"/>
                <a:cs typeface="TH SarabunPSK" panose="020B0500040200020003" pitchFamily="34" charset="-34"/>
              </a:rPr>
              <a:t>โดยการกำหนดโครงสร้างของตัวแปร เพื่อทำการปรับขนาดของแบบจำลองเซนเซอร์แต่ละชิ้น เช่น ขนาดของ </a:t>
            </a:r>
            <a:r>
              <a:rPr lang="en-US" sz="2700" dirty="0">
                <a:effectLst/>
                <a:latin typeface="TH SarabunPSK" panose="020B0500040200020003" pitchFamily="34" charset="-34"/>
                <a:ea typeface="Calibri" panose="020F0502020204030204" pitchFamily="34" charset="0"/>
                <a:cs typeface="TH SarabunPSK" panose="020B0500040200020003" pitchFamily="34" charset="-34"/>
              </a:rPr>
              <a:t>N-well</a:t>
            </a:r>
            <a:r>
              <a:rPr lang="th-TH" sz="2700" dirty="0">
                <a:effectLst/>
                <a:latin typeface="TH SarabunPSK" panose="020B0500040200020003" pitchFamily="34" charset="-34"/>
                <a:ea typeface="Calibri" panose="020F0502020204030204" pitchFamily="34" charset="0"/>
                <a:cs typeface="TH SarabunPSK" panose="020B0500040200020003" pitchFamily="34" charset="-34"/>
              </a:rPr>
              <a:t> ระยะระหว่าง </a:t>
            </a:r>
            <a:r>
              <a:rPr lang="en-US" sz="2700" dirty="0">
                <a:effectLst/>
                <a:latin typeface="TH SarabunPSK" panose="020B0500040200020003" pitchFamily="34" charset="-34"/>
                <a:ea typeface="Calibri" panose="020F0502020204030204" pitchFamily="34" charset="0"/>
                <a:cs typeface="TH SarabunPSK" panose="020B0500040200020003" pitchFamily="34" charset="-34"/>
              </a:rPr>
              <a:t>P-well </a:t>
            </a:r>
            <a:r>
              <a:rPr lang="th-TH" sz="2700" dirty="0">
                <a:effectLst/>
                <a:latin typeface="TH SarabunPSK" panose="020B0500040200020003" pitchFamily="34" charset="-34"/>
                <a:ea typeface="Calibri" panose="020F0502020204030204" pitchFamily="34" charset="0"/>
                <a:cs typeface="TH SarabunPSK" panose="020B0500040200020003" pitchFamily="34" charset="-34"/>
              </a:rPr>
              <a:t>และ </a:t>
            </a:r>
            <a:r>
              <a:rPr lang="en-US" sz="2700" dirty="0">
                <a:effectLst/>
                <a:latin typeface="TH SarabunPSK" panose="020B0500040200020003" pitchFamily="34" charset="-34"/>
                <a:ea typeface="Calibri" panose="020F0502020204030204" pitchFamily="34" charset="0"/>
                <a:cs typeface="TH SarabunPSK" panose="020B0500040200020003" pitchFamily="34" charset="-34"/>
              </a:rPr>
              <a:t>N-well </a:t>
            </a:r>
            <a:r>
              <a:rPr lang="th-TH" sz="2700" dirty="0">
                <a:effectLst/>
                <a:latin typeface="TH SarabunPSK" panose="020B0500040200020003" pitchFamily="34" charset="-34"/>
                <a:ea typeface="Calibri" panose="020F0502020204030204" pitchFamily="34" charset="0"/>
                <a:cs typeface="TH SarabunPSK" panose="020B0500040200020003" pitchFamily="34" charset="-34"/>
              </a:rPr>
              <a:t>และการปรับความหนาของชั้น </a:t>
            </a:r>
            <a:r>
              <a:rPr lang="en-US" sz="2700" dirty="0">
                <a:effectLst/>
                <a:latin typeface="TH SarabunPSK" panose="020B0500040200020003" pitchFamily="34" charset="-34"/>
                <a:ea typeface="Calibri" panose="020F0502020204030204" pitchFamily="34" charset="0"/>
                <a:cs typeface="TH SarabunPSK" panose="020B0500040200020003" pitchFamily="34" charset="-34"/>
              </a:rPr>
              <a:t>epitaxial layer</a:t>
            </a:r>
            <a:r>
              <a:rPr lang="th-TH" sz="2700" dirty="0">
                <a:effectLst/>
                <a:latin typeface="TH SarabunPSK" panose="020B0500040200020003" pitchFamily="34" charset="-34"/>
                <a:ea typeface="Calibri" panose="020F0502020204030204" pitchFamily="34" charset="0"/>
                <a:cs typeface="TH SarabunPSK" panose="020B0500040200020003" pitchFamily="34" charset="-34"/>
              </a:rPr>
              <a:t> เป็นต้น</a:t>
            </a:r>
            <a:endParaRPr lang="en-TH" sz="2700" dirty="0">
              <a:effectLst/>
              <a:latin typeface="TH SarabunPSK" panose="020B0500040200020003" pitchFamily="34" charset="-34"/>
              <a:ea typeface="Calibri" panose="020F0502020204030204" pitchFamily="34" charset="0"/>
              <a:cs typeface="TH SarabunPSK" panose="020B0500040200020003" pitchFamily="34" charset="-34"/>
            </a:endParaRPr>
          </a:p>
          <a:p>
            <a:pPr algn="thaiDist"/>
            <a:r>
              <a:rPr lang="en-US" sz="2700" b="1" dirty="0">
                <a:solidFill>
                  <a:srgbClr val="00635E"/>
                </a:solidFill>
                <a:effectLst/>
                <a:latin typeface="TH SarabunPSK" panose="020B0500040200020003" pitchFamily="34" charset="-34"/>
                <a:ea typeface="Calibri" panose="020F0502020204030204" pitchFamily="34" charset="0"/>
                <a:cs typeface="TH SarabunPSK" panose="020B0500040200020003" pitchFamily="34" charset="-34"/>
              </a:rPr>
              <a:t>2.</a:t>
            </a:r>
            <a:r>
              <a:rPr lang="th-TH" sz="2700" b="1" dirty="0">
                <a:solidFill>
                  <a:srgbClr val="00635E"/>
                </a:solidFill>
                <a:effectLst/>
                <a:latin typeface="TH SarabunPSK" panose="020B0500040200020003" pitchFamily="34" charset="-34"/>
                <a:ea typeface="Calibri" panose="020F0502020204030204" pitchFamily="34" charset="0"/>
                <a:cs typeface="TH SarabunPSK" panose="020B0500040200020003" pitchFamily="34" charset="-34"/>
              </a:rPr>
              <a:t> การศึกษาเครื่องมือที่ใช้สำหรับวัดสมบัติอิเล็กทรอนิกส์ด้วย </a:t>
            </a:r>
            <a:r>
              <a:rPr lang="en-US" sz="2700" b="1" dirty="0">
                <a:solidFill>
                  <a:srgbClr val="00635E"/>
                </a:solidFill>
                <a:effectLst/>
                <a:latin typeface="TH SarabunPSK" panose="020B0500040200020003" pitchFamily="34" charset="-34"/>
                <a:ea typeface="Calibri" panose="020F0502020204030204" pitchFamily="34" charset="0"/>
                <a:cs typeface="TH SarabunPSK" panose="020B0500040200020003" pitchFamily="34" charset="-34"/>
              </a:rPr>
              <a:t>Sentaurus Device </a:t>
            </a:r>
            <a:r>
              <a:rPr lang="th-TH" sz="2700" dirty="0">
                <a:effectLst/>
                <a:latin typeface="TH SarabunPSK" panose="020B0500040200020003" pitchFamily="34" charset="-34"/>
                <a:ea typeface="Calibri" panose="020F0502020204030204" pitchFamily="34" charset="0"/>
                <a:cs typeface="TH SarabunPSK" panose="020B0500040200020003" pitchFamily="34" charset="-34"/>
              </a:rPr>
              <a:t>เริ่มจากสร้างไฟล์ข้อมูลนำเข้าและส่งออกเพื่อทำการใส่ค่าต่าง ๆ ในไฟล์ </a:t>
            </a:r>
            <a:r>
              <a:rPr lang="en-US" sz="2700" dirty="0">
                <a:effectLst/>
                <a:latin typeface="TH SarabunPSK" panose="020B0500040200020003" pitchFamily="34" charset="-34"/>
                <a:ea typeface="Calibri" panose="020F0502020204030204" pitchFamily="34" charset="0"/>
                <a:cs typeface="TH SarabunPSK" panose="020B0500040200020003" pitchFamily="34" charset="-34"/>
              </a:rPr>
              <a:t>boundary (.</a:t>
            </a:r>
            <a:r>
              <a:rPr lang="en-US" sz="2700" dirty="0" err="1">
                <a:effectLst/>
                <a:latin typeface="TH SarabunPSK" panose="020B0500040200020003" pitchFamily="34" charset="-34"/>
                <a:ea typeface="Calibri" panose="020F0502020204030204" pitchFamily="34" charset="0"/>
                <a:cs typeface="TH SarabunPSK" panose="020B0500040200020003" pitchFamily="34" charset="-34"/>
              </a:rPr>
              <a:t>bnd</a:t>
            </a:r>
            <a:r>
              <a:rPr lang="en-US" sz="2700" dirty="0">
                <a:effectLst/>
                <a:latin typeface="TH SarabunPSK" panose="020B0500040200020003" pitchFamily="34" charset="-34"/>
                <a:ea typeface="Calibri" panose="020F0502020204030204" pitchFamily="34" charset="0"/>
                <a:cs typeface="TH SarabunPSK" panose="020B0500040200020003" pitchFamily="34" charset="-34"/>
              </a:rPr>
              <a:t>)</a:t>
            </a:r>
            <a:r>
              <a:rPr lang="th-TH" sz="2700" dirty="0">
                <a:effectLst/>
                <a:latin typeface="TH SarabunPSK" panose="020B0500040200020003" pitchFamily="34" charset="-34"/>
                <a:ea typeface="Calibri" panose="020F0502020204030204" pitchFamily="34" charset="0"/>
                <a:cs typeface="TH SarabunPSK" panose="020B0500040200020003" pitchFamily="34" charset="-34"/>
              </a:rPr>
              <a:t> และไฟล์ </a:t>
            </a:r>
            <a:r>
              <a:rPr lang="en-US" sz="2700" dirty="0">
                <a:effectLst/>
                <a:latin typeface="TH SarabunPSK" panose="020B0500040200020003" pitchFamily="34" charset="-34"/>
                <a:ea typeface="Calibri" panose="020F0502020204030204" pitchFamily="34" charset="0"/>
                <a:cs typeface="TH SarabunPSK" panose="020B0500040200020003" pitchFamily="34" charset="-34"/>
              </a:rPr>
              <a:t>mesh (.</a:t>
            </a:r>
            <a:r>
              <a:rPr lang="en-US" sz="2700" dirty="0" err="1">
                <a:effectLst/>
                <a:latin typeface="TH SarabunPSK" panose="020B0500040200020003" pitchFamily="34" charset="-34"/>
                <a:ea typeface="Calibri" panose="020F0502020204030204" pitchFamily="34" charset="0"/>
                <a:cs typeface="TH SarabunPSK" panose="020B0500040200020003" pitchFamily="34" charset="-34"/>
              </a:rPr>
              <a:t>trd</a:t>
            </a:r>
            <a:r>
              <a:rPr lang="en-US" sz="2700" dirty="0">
                <a:effectLst/>
                <a:latin typeface="TH SarabunPSK" panose="020B0500040200020003" pitchFamily="34" charset="-34"/>
                <a:ea typeface="Calibri" panose="020F0502020204030204" pitchFamily="34" charset="0"/>
                <a:cs typeface="TH SarabunPSK" panose="020B0500040200020003" pitchFamily="34" charset="-34"/>
              </a:rPr>
              <a:t>) </a:t>
            </a:r>
            <a:r>
              <a:rPr lang="th-TH" sz="2700" dirty="0">
                <a:effectLst/>
                <a:latin typeface="TH SarabunPSK" panose="020B0500040200020003" pitchFamily="34" charset="-34"/>
                <a:ea typeface="Calibri" panose="020F0502020204030204" pitchFamily="34" charset="0"/>
                <a:cs typeface="TH SarabunPSK" panose="020B0500040200020003" pitchFamily="34" charset="-34"/>
              </a:rPr>
              <a:t>หลังจากนั้นจะทำการใส่ค่าขั้วไฟฟ้า โดยการกำหนดโมเดลทางฟิสิกส์เพื่อทำการวิเคราะห์ปัญหาต่าง ๆ ที่เกิดขึ้นจากแบบจำลอง</a:t>
            </a:r>
            <a:endParaRPr lang="en-TH" sz="2700" dirty="0">
              <a:effectLst/>
              <a:latin typeface="TH SarabunPSK" panose="020B0500040200020003" pitchFamily="34" charset="-34"/>
              <a:ea typeface="Calibri" panose="020F0502020204030204" pitchFamily="34" charset="0"/>
              <a:cs typeface="TH SarabunPSK" panose="020B0500040200020003" pitchFamily="34" charset="-34"/>
            </a:endParaRPr>
          </a:p>
          <a:p>
            <a:pPr algn="thaiDist"/>
            <a:r>
              <a:rPr lang="en-US" sz="2700" b="1" dirty="0">
                <a:solidFill>
                  <a:srgbClr val="0275BC"/>
                </a:solidFill>
                <a:effectLst/>
                <a:latin typeface="TH SarabunPSK" panose="020B0500040200020003" pitchFamily="34" charset="-34"/>
                <a:ea typeface="Calibri" panose="020F0502020204030204" pitchFamily="34" charset="0"/>
                <a:cs typeface="TH SarabunPSK" panose="020B0500040200020003" pitchFamily="34" charset="-34"/>
              </a:rPr>
              <a:t>3. </a:t>
            </a:r>
            <a:r>
              <a:rPr lang="th-TH" sz="2700" b="1" dirty="0">
                <a:solidFill>
                  <a:srgbClr val="0275BC"/>
                </a:solidFill>
                <a:effectLst/>
                <a:latin typeface="TH SarabunPSK" panose="020B0500040200020003" pitchFamily="34" charset="-34"/>
                <a:ea typeface="Calibri" panose="020F0502020204030204" pitchFamily="34" charset="0"/>
                <a:cs typeface="TH SarabunPSK" panose="020B0500040200020003" pitchFamily="34" charset="-34"/>
              </a:rPr>
              <a:t>การวิเคราะห์ผลของแบบจำลอง </a:t>
            </a:r>
            <a:r>
              <a:rPr lang="en-TH" sz="2700" b="1" dirty="0">
                <a:solidFill>
                  <a:srgbClr val="0275BC"/>
                </a:solidFill>
                <a:effectLst/>
                <a:latin typeface="TH SarabunPSK" panose="020B0500040200020003" pitchFamily="34" charset="-34"/>
                <a:ea typeface="Calibri" panose="020F0502020204030204" pitchFamily="34" charset="0"/>
                <a:cs typeface="TH SarabunPSK" panose="020B0500040200020003" pitchFamily="34" charset="-34"/>
              </a:rPr>
              <a:t>Sentaurus</a:t>
            </a:r>
            <a:r>
              <a:rPr lang="th-TH" sz="2700" b="1" dirty="0">
                <a:solidFill>
                  <a:srgbClr val="0275BC"/>
                </a:solidFill>
                <a:effectLst/>
                <a:latin typeface="TH SarabunPSK" panose="020B0500040200020003" pitchFamily="34" charset="-34"/>
                <a:ea typeface="Calibri" panose="020F0502020204030204" pitchFamily="34" charset="0"/>
                <a:cs typeface="TH SarabunPSK" panose="020B0500040200020003" pitchFamily="34" charset="-34"/>
              </a:rPr>
              <a:t> </a:t>
            </a:r>
            <a:r>
              <a:rPr lang="en-US" sz="2700" b="1" dirty="0">
                <a:solidFill>
                  <a:srgbClr val="0275BC"/>
                </a:solidFill>
                <a:effectLst/>
                <a:latin typeface="TH SarabunPSK" panose="020B0500040200020003" pitchFamily="34" charset="-34"/>
                <a:ea typeface="Calibri" panose="020F0502020204030204" pitchFamily="34" charset="0"/>
                <a:cs typeface="TH SarabunPSK" panose="020B0500040200020003" pitchFamily="34" charset="-34"/>
              </a:rPr>
              <a:t>V</a:t>
            </a:r>
            <a:r>
              <a:rPr lang="en-TH" sz="2700" b="1" dirty="0">
                <a:solidFill>
                  <a:srgbClr val="0275BC"/>
                </a:solidFill>
                <a:effectLst/>
                <a:latin typeface="TH SarabunPSK" panose="020B0500040200020003" pitchFamily="34" charset="-34"/>
                <a:ea typeface="Calibri" panose="020F0502020204030204" pitchFamily="34" charset="0"/>
                <a:cs typeface="TH SarabunPSK" panose="020B0500040200020003" pitchFamily="34" charset="-34"/>
              </a:rPr>
              <a:t>isual </a:t>
            </a:r>
            <a:r>
              <a:rPr lang="th-TH" sz="2700" dirty="0">
                <a:effectLst/>
                <a:latin typeface="TH SarabunPSK" panose="020B0500040200020003" pitchFamily="34" charset="-34"/>
                <a:ea typeface="Calibri" panose="020F0502020204030204" pitchFamily="34" charset="0"/>
                <a:cs typeface="TH SarabunPSK" panose="020B0500040200020003" pitchFamily="34" charset="-34"/>
              </a:rPr>
              <a:t>เมื่อทำการออกแบบและได้ผลการออกแบบค่าขั้วไฟฟ้าแล้ว จะทำการวิเคราะห์ผลการออกแบบผ่านกราฟ </a:t>
            </a:r>
            <a:r>
              <a:rPr lang="en-US" sz="2700" dirty="0">
                <a:effectLst/>
                <a:latin typeface="TH SarabunPSK" panose="020B0500040200020003" pitchFamily="34" charset="-34"/>
                <a:ea typeface="Calibri" panose="020F0502020204030204" pitchFamily="34" charset="0"/>
                <a:cs typeface="TH SarabunPSK" panose="020B0500040200020003" pitchFamily="34" charset="-34"/>
              </a:rPr>
              <a:t>2D </a:t>
            </a:r>
            <a:r>
              <a:rPr lang="th-TH" sz="2700" dirty="0">
                <a:effectLst/>
                <a:latin typeface="TH SarabunPSK" panose="020B0500040200020003" pitchFamily="34" charset="-34"/>
                <a:ea typeface="Calibri" panose="020F0502020204030204" pitchFamily="34" charset="0"/>
                <a:cs typeface="TH SarabunPSK" panose="020B0500040200020003" pitchFamily="34" charset="-34"/>
              </a:rPr>
              <a:t>และ </a:t>
            </a:r>
            <a:r>
              <a:rPr lang="en-US" sz="2700" dirty="0">
                <a:effectLst/>
                <a:latin typeface="TH SarabunPSK" panose="020B0500040200020003" pitchFamily="34" charset="-34"/>
                <a:ea typeface="Calibri" panose="020F0502020204030204" pitchFamily="34" charset="0"/>
                <a:cs typeface="TH SarabunPSK" panose="020B0500040200020003" pitchFamily="34" charset="-34"/>
              </a:rPr>
              <a:t>3D </a:t>
            </a:r>
            <a:r>
              <a:rPr lang="th-TH" sz="2700" dirty="0">
                <a:effectLst/>
                <a:latin typeface="TH SarabunPSK" panose="020B0500040200020003" pitchFamily="34" charset="-34"/>
                <a:ea typeface="Calibri" panose="020F0502020204030204" pitchFamily="34" charset="0"/>
                <a:cs typeface="TH SarabunPSK" panose="020B0500040200020003" pitchFamily="34" charset="-34"/>
              </a:rPr>
              <a:t>ด้วย </a:t>
            </a:r>
            <a:r>
              <a:rPr lang="en-US" sz="2700" dirty="0">
                <a:effectLst/>
                <a:latin typeface="TH SarabunPSK" panose="020B0500040200020003" pitchFamily="34" charset="-34"/>
                <a:ea typeface="Calibri" panose="020F0502020204030204" pitchFamily="34" charset="0"/>
                <a:cs typeface="TH SarabunPSK" panose="020B0500040200020003" pitchFamily="34" charset="-34"/>
              </a:rPr>
              <a:t>Sentaurus Visual </a:t>
            </a:r>
            <a:r>
              <a:rPr lang="th-TH" sz="2700" dirty="0">
                <a:effectLst/>
                <a:latin typeface="TH SarabunPSK" panose="020B0500040200020003" pitchFamily="34" charset="-34"/>
                <a:ea typeface="Calibri" panose="020F0502020204030204" pitchFamily="34" charset="0"/>
                <a:cs typeface="TH SarabunPSK" panose="020B0500040200020003" pitchFamily="34" charset="-34"/>
              </a:rPr>
              <a:t>การทำขั้นตอนนี้ จะช่วยลดเวลาและเพิ่มความแม่นยำในการออกแบบเซนเซอร์ก่อนการนำไปผลิตจริง</a:t>
            </a:r>
            <a:endParaRPr lang="en-TH" sz="2700" dirty="0">
              <a:effectLst/>
              <a:latin typeface="TH SarabunPSK" panose="020B0500040200020003" pitchFamily="34" charset="-34"/>
              <a:ea typeface="Calibri" panose="020F0502020204030204" pitchFamily="34" charset="0"/>
              <a:cs typeface="TH SarabunPSK" panose="020B0500040200020003" pitchFamily="34" charset="-34"/>
            </a:endParaRPr>
          </a:p>
        </p:txBody>
      </p:sp>
      <p:pic>
        <p:nvPicPr>
          <p:cNvPr id="45" name="Picture 44" descr="A logo for a company&#10;&#10;Description automatically generated">
            <a:extLst>
              <a:ext uri="{FF2B5EF4-FFF2-40B4-BE49-F238E27FC236}">
                <a16:creationId xmlns:a16="http://schemas.microsoft.com/office/drawing/2014/main" id="{61278468-663B-0DAB-3541-35FB139B687F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7814" y="0"/>
            <a:ext cx="1273643" cy="1273643"/>
          </a:xfrm>
          <a:prstGeom prst="rect">
            <a:avLst/>
          </a:prstGeom>
        </p:spPr>
      </p:pic>
      <p:sp>
        <p:nvSpPr>
          <p:cNvPr id="46" name="Slide Number Placeholder 3">
            <a:extLst>
              <a:ext uri="{FF2B5EF4-FFF2-40B4-BE49-F238E27FC236}">
                <a16:creationId xmlns:a16="http://schemas.microsoft.com/office/drawing/2014/main" id="{FB033CB0-F1CE-F052-D9CE-2EC973C258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31730" y="6266046"/>
            <a:ext cx="712269" cy="591954"/>
          </a:xfrm>
        </p:spPr>
        <p:txBody>
          <a:bodyPr/>
          <a:lstStyle/>
          <a:p>
            <a:fld id="{ADF2A0E3-03FF-4EF4-8D94-CB6484B233AB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53414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11" descr="A white rectangular object with a blue border&#10;&#10;Description automatically generated">
            <a:extLst>
              <a:ext uri="{FF2B5EF4-FFF2-40B4-BE49-F238E27FC236}">
                <a16:creationId xmlns:a16="http://schemas.microsoft.com/office/drawing/2014/main" id="{6277C7BD-FAF1-943F-7801-29F59AC781B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7172" y="50471"/>
            <a:ext cx="1355997" cy="828000"/>
          </a:xfrm>
        </p:spPr>
      </p:pic>
      <p:sp>
        <p:nvSpPr>
          <p:cNvPr id="13" name="Title 2">
            <a:extLst>
              <a:ext uri="{FF2B5EF4-FFF2-40B4-BE49-F238E27FC236}">
                <a16:creationId xmlns:a16="http://schemas.microsoft.com/office/drawing/2014/main" id="{CCF261BE-E2BD-7E7C-901E-5C68A0460375}"/>
              </a:ext>
            </a:extLst>
          </p:cNvPr>
          <p:cNvSpPr txBox="1">
            <a:spLocks/>
          </p:cNvSpPr>
          <p:nvPr/>
        </p:nvSpPr>
        <p:spPr>
          <a:xfrm>
            <a:off x="169924" y="904700"/>
            <a:ext cx="8634336" cy="57675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TH SarabunPSK" panose="020B0500040200020003" pitchFamily="34" charset="-34"/>
                <a:ea typeface="+mj-ea"/>
                <a:cs typeface="TH SarabunPSK" panose="020B0500040200020003" pitchFamily="34" charset="-34"/>
              </a:defRPr>
            </a:lvl1pPr>
          </a:lstStyle>
          <a:p>
            <a:pPr>
              <a:lnSpc>
                <a:spcPct val="115000"/>
              </a:lnSpc>
              <a:spcAft>
                <a:spcPts val="1000"/>
              </a:spcAft>
              <a:tabLst>
                <a:tab pos="574675" algn="l"/>
                <a:tab pos="1979613" algn="l"/>
              </a:tabLst>
            </a:pPr>
            <a:r>
              <a:rPr lang="th-TH" sz="2400" b="1" u="sng" dirty="0">
                <a:solidFill>
                  <a:srgbClr val="00B050"/>
                </a:solidFill>
              </a:rPr>
              <a:t>ตัวอย่างการออกแบบ</a:t>
            </a:r>
          </a:p>
        </p:txBody>
      </p:sp>
      <p:sp>
        <p:nvSpPr>
          <p:cNvPr id="20" name="Title 2">
            <a:extLst>
              <a:ext uri="{FF2B5EF4-FFF2-40B4-BE49-F238E27FC236}">
                <a16:creationId xmlns:a16="http://schemas.microsoft.com/office/drawing/2014/main" id="{1A53A62C-30AC-78AA-2A5D-1EF0A40A48DB}"/>
              </a:ext>
            </a:extLst>
          </p:cNvPr>
          <p:cNvSpPr txBox="1">
            <a:spLocks/>
          </p:cNvSpPr>
          <p:nvPr/>
        </p:nvSpPr>
        <p:spPr>
          <a:xfrm>
            <a:off x="0" y="152900"/>
            <a:ext cx="8515350" cy="8763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TH SarabunPSK" panose="020B0500040200020003" pitchFamily="34" charset="-34"/>
                <a:ea typeface="+mj-ea"/>
                <a:cs typeface="TH SarabunPSK" panose="020B0500040200020003" pitchFamily="34" charset="-34"/>
              </a:defRPr>
            </a:lvl1pPr>
          </a:lstStyle>
          <a:p>
            <a:r>
              <a:rPr lang="en-US" sz="3600" b="1">
                <a:solidFill>
                  <a:schemeClr val="tx2"/>
                </a:solidFill>
              </a:rPr>
              <a:t>การ</a:t>
            </a:r>
            <a:r>
              <a:rPr lang="en-US" sz="3600" b="1" dirty="0">
                <a:solidFill>
                  <a:schemeClr val="tx2"/>
                </a:solidFill>
              </a:rPr>
              <a:t>ออกแบบเซนเซอร์ด้วยโปรแกรม Sentaurus TCAD</a:t>
            </a:r>
          </a:p>
        </p:txBody>
      </p:sp>
      <p:pic>
        <p:nvPicPr>
          <p:cNvPr id="2" name="Picture 1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3B3BCF48-AFF5-2445-0666-5964A818F19A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36000"/>
          </a:blip>
          <a:stretch>
            <a:fillRect/>
          </a:stretch>
        </p:blipFill>
        <p:spPr>
          <a:xfrm>
            <a:off x="15585" y="1369666"/>
            <a:ext cx="9077584" cy="526820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E9B29EA-DF7B-FEED-03B5-1015D0BB18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4872" y="1512433"/>
            <a:ext cx="2638269" cy="3882452"/>
          </a:xfrm>
          <a:prstGeom prst="rect">
            <a:avLst/>
          </a:prstGeom>
          <a:effectLst>
            <a:glow rad="63500">
              <a:schemeClr val="accent5">
                <a:satMod val="175000"/>
                <a:alpha val="40000"/>
              </a:schemeClr>
            </a:glow>
            <a:outerShdw blurRad="50800" dist="50800" dir="5400000" algn="ctr" rotWithShape="0">
              <a:schemeClr val="tx2"/>
            </a:outerShdw>
          </a:effectLst>
        </p:spPr>
      </p:pic>
      <p:sp>
        <p:nvSpPr>
          <p:cNvPr id="4" name="Striped Right Arrow 3">
            <a:extLst>
              <a:ext uri="{FF2B5EF4-FFF2-40B4-BE49-F238E27FC236}">
                <a16:creationId xmlns:a16="http://schemas.microsoft.com/office/drawing/2014/main" id="{EF1B14D3-A1C4-8FBC-528D-B666D731573F}"/>
              </a:ext>
            </a:extLst>
          </p:cNvPr>
          <p:cNvSpPr/>
          <p:nvPr/>
        </p:nvSpPr>
        <p:spPr>
          <a:xfrm>
            <a:off x="3602204" y="2048821"/>
            <a:ext cx="1904346" cy="569001"/>
          </a:xfrm>
          <a:prstGeom prst="stripedRightArrow">
            <a:avLst/>
          </a:prstGeom>
          <a:solidFill>
            <a:schemeClr val="accent1">
              <a:alpha val="89918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TH" dirty="0"/>
          </a:p>
        </p:txBody>
      </p:sp>
      <p:pic>
        <p:nvPicPr>
          <p:cNvPr id="5" name="Picture 4" descr="A picture containing text, screenshot, rectangle, colorfulness&#10;&#10;Description automatically generated">
            <a:extLst>
              <a:ext uri="{FF2B5EF4-FFF2-40B4-BE49-F238E27FC236}">
                <a16:creationId xmlns:a16="http://schemas.microsoft.com/office/drawing/2014/main" id="{893FD65D-00D4-5B35-8B0A-9AFEF58E833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50288" y="1179526"/>
            <a:ext cx="964030" cy="979705"/>
          </a:xfrm>
          <a:prstGeom prst="rect">
            <a:avLst/>
          </a:prstGeom>
        </p:spPr>
      </p:pic>
      <p:pic>
        <p:nvPicPr>
          <p:cNvPr id="8" name="Picture 7" descr="A screenshot of a computer program&#10;&#10;Description automatically generated">
            <a:extLst>
              <a:ext uri="{FF2B5EF4-FFF2-40B4-BE49-F238E27FC236}">
                <a16:creationId xmlns:a16="http://schemas.microsoft.com/office/drawing/2014/main" id="{7F4F5A33-984C-60CA-25A5-E90EF178196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8157" y="2836908"/>
            <a:ext cx="5469015" cy="3826715"/>
          </a:xfrm>
          <a:prstGeom prst="rect">
            <a:avLst/>
          </a:prstGeom>
          <a:effectLst>
            <a:glow rad="63500">
              <a:srgbClr val="FF0000">
                <a:alpha val="40000"/>
              </a:srgbClr>
            </a:glow>
          </a:effectLst>
        </p:spPr>
      </p:pic>
      <p:pic>
        <p:nvPicPr>
          <p:cNvPr id="14" name="Picture 13" descr="A blue cube with a colorful pattern&#10;&#10;Description automatically generated with medium confidence">
            <a:extLst>
              <a:ext uri="{FF2B5EF4-FFF2-40B4-BE49-F238E27FC236}">
                <a16:creationId xmlns:a16="http://schemas.microsoft.com/office/drawing/2014/main" id="{B0C2E96D-2CF5-2BBF-124F-8E0BCEE6118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1207" y="1048346"/>
            <a:ext cx="2987487" cy="3223341"/>
          </a:xfrm>
          <a:prstGeom prst="rect">
            <a:avLst/>
          </a:prstGeom>
          <a:effectLst>
            <a:glow rad="127000">
              <a:srgbClr val="C00000"/>
            </a:glow>
          </a:effectLst>
        </p:spPr>
      </p:pic>
      <p:pic>
        <p:nvPicPr>
          <p:cNvPr id="15" name="Picture 14" descr="A logo for a company&#10;&#10;Description automatically generated">
            <a:extLst>
              <a:ext uri="{FF2B5EF4-FFF2-40B4-BE49-F238E27FC236}">
                <a16:creationId xmlns:a16="http://schemas.microsoft.com/office/drawing/2014/main" id="{A477CD5E-33F9-6F2C-3184-79C8E7A270B0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7814" y="0"/>
            <a:ext cx="1273643" cy="1273643"/>
          </a:xfrm>
          <a:prstGeom prst="rect">
            <a:avLst/>
          </a:prstGeom>
        </p:spPr>
      </p:pic>
      <p:sp>
        <p:nvSpPr>
          <p:cNvPr id="16" name="Slide Number Placeholder 3">
            <a:extLst>
              <a:ext uri="{FF2B5EF4-FFF2-40B4-BE49-F238E27FC236}">
                <a16:creationId xmlns:a16="http://schemas.microsoft.com/office/drawing/2014/main" id="{AAA3D141-8925-3F70-7F87-E0A02445B7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31730" y="6266046"/>
            <a:ext cx="712269" cy="591954"/>
          </a:xfrm>
        </p:spPr>
        <p:txBody>
          <a:bodyPr/>
          <a:lstStyle/>
          <a:p>
            <a:fld id="{ADF2A0E3-03FF-4EF4-8D94-CB6484B233AB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70112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radee00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4CCC6"/>
      </a:accent1>
      <a:accent2>
        <a:srgbClr val="F8D45E"/>
      </a:accent2>
      <a:accent3>
        <a:srgbClr val="F27161"/>
      </a:accent3>
      <a:accent4>
        <a:srgbClr val="7CC8EC"/>
      </a:accent4>
      <a:accent5>
        <a:srgbClr val="525168"/>
      </a:accent5>
      <a:accent6>
        <a:srgbClr val="1A6BA5"/>
      </a:accent6>
      <a:hlink>
        <a:srgbClr val="000000"/>
      </a:hlink>
      <a:folHlink>
        <a:srgbClr val="000000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ntents Slide Master">
  <a:themeElements>
    <a:clrScheme name="ALLPPT-COLOR-A3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649941"/>
      </a:accent1>
      <a:accent2>
        <a:srgbClr val="A4D144"/>
      </a:accent2>
      <a:accent3>
        <a:srgbClr val="649941"/>
      </a:accent3>
      <a:accent4>
        <a:srgbClr val="A4D144"/>
      </a:accent4>
      <a:accent5>
        <a:srgbClr val="649941"/>
      </a:accent5>
      <a:accent6>
        <a:srgbClr val="A4D144"/>
      </a:accent6>
      <a:hlink>
        <a:srgbClr val="76923C"/>
      </a:hlink>
      <a:folHlink>
        <a:srgbClr val="80008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Basset template">
  <a:themeElements>
    <a:clrScheme name="Custom 347">
      <a:dk1>
        <a:srgbClr val="434343"/>
      </a:dk1>
      <a:lt1>
        <a:srgbClr val="FFFFFF"/>
      </a:lt1>
      <a:dk2>
        <a:srgbClr val="D9D9D9"/>
      </a:dk2>
      <a:lt2>
        <a:srgbClr val="F1F1F1"/>
      </a:lt2>
      <a:accent1>
        <a:srgbClr val="FFB000"/>
      </a:accent1>
      <a:accent2>
        <a:srgbClr val="FFE19E"/>
      </a:accent2>
      <a:accent3>
        <a:srgbClr val="6D9EEB"/>
      </a:accent3>
      <a:accent4>
        <a:srgbClr val="C9DAF8"/>
      </a:accent4>
      <a:accent5>
        <a:srgbClr val="93C47D"/>
      </a:accent5>
      <a:accent6>
        <a:srgbClr val="D9EAD3"/>
      </a:accent6>
      <a:hlink>
        <a:srgbClr val="FF9900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set · SlidesCarnival" id="{F3C8F295-B2E7-7745-AEA8-3DB30E5C43D5}" vid="{42E20374-2A1E-5D40-8673-EB8A06B43A4F}"/>
    </a:ext>
  </a:extLst>
</a:theme>
</file>

<file path=ppt/theme/theme4.xml><?xml version="1.0" encoding="utf-8"?>
<a:theme xmlns:a="http://schemas.openxmlformats.org/drawingml/2006/main" name="Office 2013 - 2022 Theme">
  <a:themeElements>
    <a:clrScheme name="Office 2013 - 2022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- 2022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ธีมของ Offic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1836</TotalTime>
  <Words>2309</Words>
  <Application>Microsoft Office PowerPoint</Application>
  <PresentationFormat>On-screen Show (4:3)</PresentationFormat>
  <Paragraphs>221</Paragraphs>
  <Slides>34</Slides>
  <Notes>1</Notes>
  <HiddenSlides>0</HiddenSlides>
  <MMClips>1</MMClips>
  <ScaleCrop>false</ScaleCrop>
  <HeadingPairs>
    <vt:vector size="6" baseType="variant">
      <vt:variant>
        <vt:lpstr>Fonts Used</vt:lpstr>
      </vt:variant>
      <vt:variant>
        <vt:i4>15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34</vt:i4>
      </vt:variant>
    </vt:vector>
  </HeadingPairs>
  <TitlesOfParts>
    <vt:vector size="54" baseType="lpstr">
      <vt:lpstr>Aptos</vt:lpstr>
      <vt:lpstr>Aptos Display</vt:lpstr>
      <vt:lpstr>Arial</vt:lpstr>
      <vt:lpstr>Barlow</vt:lpstr>
      <vt:lpstr>Calibri</vt:lpstr>
      <vt:lpstr>Calibri Light</vt:lpstr>
      <vt:lpstr>Cambria Math</vt:lpstr>
      <vt:lpstr>Cordia New</vt:lpstr>
      <vt:lpstr>Courier New</vt:lpstr>
      <vt:lpstr>Helvetica Neue Bold Condensed</vt:lpstr>
      <vt:lpstr>merriweather_sanslight</vt:lpstr>
      <vt:lpstr>Sarabun</vt:lpstr>
      <vt:lpstr>Tahoma</vt:lpstr>
      <vt:lpstr>TH SarabunPSK</vt:lpstr>
      <vt:lpstr>Times New Roman</vt:lpstr>
      <vt:lpstr>Office Theme</vt:lpstr>
      <vt:lpstr>Contents Slide Master</vt:lpstr>
      <vt:lpstr>Basset template</vt:lpstr>
      <vt:lpstr>Office 2013 - 2022 Theme</vt:lpstr>
      <vt:lpstr>ธีมของ Office</vt:lpstr>
      <vt:lpstr>การสร้างแบบจำลองเครื่องตรวจวัดอนุภาคแบบ silicon sensor </vt:lpstr>
      <vt:lpstr>ลักษณะของผิวน้ำบอกถึงทิศทางการกระโดด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ความเป็นมาของโครงการวิจัย</vt:lpstr>
      <vt:lpstr>วัตถุประสงค์เชิงกิจกรรมของโครงการ</vt:lpstr>
      <vt:lpstr>แผนการดำเนินงาน</vt:lpstr>
      <vt:lpstr> ศึกษาการออกแบบเซนเซอร์ </vt:lpstr>
      <vt:lpstr>การออกแบบจำลอง CMOS pixel sensor  ขนาด 20x20x30 ลูกบาศก์ไมโครเมตร</vt:lpstr>
      <vt:lpstr>PowerPoint Presentation</vt:lpstr>
      <vt:lpstr>การออกแบบจำลอง CMOS pixel sensor  ขนาด 20x20x30 ลูกบาศก์ไมโครเมตร</vt:lpstr>
      <vt:lpstr>การวิเคราะห์ข้อมูลเพื่อหาค่าประสิทธิภาพในการตรวจจับอนุภาคของเซนเซอร์ด้วยโปรแกรม Corryvrevkan</vt:lpstr>
      <vt:lpstr>การวิเคราะห์ข้อมูลเพื่อหาค่าประสิทธิภาพในการตรวจจับอนุภาคของเซนเซอร์ด้วยโปรแกรม Corryvrevkan</vt:lpstr>
      <vt:lpstr>การวิเคราะห์ข้อมูลเพื่อหาค่าประสิทธิภาพในการตรวจจับอนุภาคของเซนเซอร์ด้วยโปรแกรม Corryvrevkan</vt:lpstr>
      <vt:lpstr>การวิเคราะห์ข้อมูลเพื่อหาค่าประสิทธิภาพในการตรวจจับอนุภาคของเซนเซอร์ด้วยโปรแกรม Corryvrevkan</vt:lpstr>
      <vt:lpstr>การศึกษาประสิทธิภาพของเซนเซอร์ ALPIDE เมื่อถูกนำมาดัดให้โค้งงอ</vt:lpstr>
      <vt:lpstr>การศึกษาประสิทธิภาพของเซนเซอร์ ALPIDE เมื่อถูกนำมาดัดให้โค้งงอ</vt:lpstr>
      <vt:lpstr>การศึกษาประสิทธิภาพของเซนเซอร์ ALPIDE เมื่อถูกนำมาดัดให้โค้งงอ</vt:lpstr>
      <vt:lpstr>การศึกษาประสิทธิภาพของเซนเซอร์ ALPIDE เมื่อถูกนำมาดัดให้โค้งงอ</vt:lpstr>
      <vt:lpstr>PowerPoint Presentation</vt:lpstr>
      <vt:lpstr>PowerPoint Presentation</vt:lpstr>
      <vt:lpstr>PowerPoint Presentation</vt:lpstr>
      <vt:lpstr>Track Finding with Machine Learning</vt:lpstr>
      <vt:lpstr>PowerPoint Presentation</vt:lpstr>
      <vt:lpstr>PowerPoint Presentation</vt:lpstr>
      <vt:lpstr>Image reconstruction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โครงการปรับปรุงหัววัดทางเดินอนุภาคชั้นในของอลิซโดยใช้ซิลิกอนเซนเซอร์แบบโค้งงอ</dc:title>
  <dc:creator>Anantachai Lakrathok</dc:creator>
  <cp:lastModifiedBy>Chinorat Kobdaj</cp:lastModifiedBy>
  <cp:revision>76</cp:revision>
  <dcterms:created xsi:type="dcterms:W3CDTF">2021-01-06T05:22:20Z</dcterms:created>
  <dcterms:modified xsi:type="dcterms:W3CDTF">2024-04-19T19:07:02Z</dcterms:modified>
</cp:coreProperties>
</file>