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74" r:id="rId3"/>
    <p:sldId id="275" r:id="rId4"/>
    <p:sldId id="257" r:id="rId5"/>
    <p:sldId id="258" r:id="rId6"/>
    <p:sldId id="259" r:id="rId7"/>
    <p:sldId id="260" r:id="rId8"/>
    <p:sldId id="261" r:id="rId9"/>
    <p:sldId id="262" r:id="rId10"/>
    <p:sldId id="266" r:id="rId11"/>
    <p:sldId id="268" r:id="rId12"/>
    <p:sldId id="270" r:id="rId13"/>
    <p:sldId id="265" r:id="rId14"/>
    <p:sldId id="269" r:id="rId15"/>
    <p:sldId id="267" r:id="rId16"/>
    <p:sldId id="263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6" d="100"/>
          <a:sy n="56" d="100"/>
        </p:scale>
        <p:origin x="260" y="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0930FC-B469-4B4D-B689-D8014334C357}" type="datetimeFigureOut">
              <a:rPr lang="en-US" smtClean="0"/>
              <a:t>4/21/2024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C3BFB2-009E-4697-A056-6BEFE38136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9621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h-TH" dirty="0"/>
              <a:t>อธิบายความแตกต่างของคำว่า</a:t>
            </a:r>
            <a:r>
              <a:rPr lang="th-TH" dirty="0" err="1"/>
              <a:t>ไออน</a:t>
            </a:r>
            <a:r>
              <a:rPr lang="th-TH" dirty="0"/>
              <a:t>ไน</a:t>
            </a:r>
            <a:r>
              <a:rPr lang="th-TH" dirty="0" err="1"/>
              <a:t>ซิง</a:t>
            </a:r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347E84-B880-4138-9B1C-7C160DFFF716}" type="slidenum">
              <a:rPr lang="th-TH" smtClean="0"/>
              <a:t>2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0499656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h-TH" dirty="0"/>
              <a:t>อธิบายความแตกต่างของคำว่า</a:t>
            </a:r>
            <a:r>
              <a:rPr lang="th-TH" dirty="0" err="1"/>
              <a:t>ไออน</a:t>
            </a:r>
            <a:r>
              <a:rPr lang="th-TH" dirty="0"/>
              <a:t>ไน</a:t>
            </a:r>
            <a:r>
              <a:rPr lang="th-TH" dirty="0" err="1"/>
              <a:t>ซิง</a:t>
            </a:r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347E84-B880-4138-9B1C-7C160DFFF716}" type="slidenum">
              <a:rPr lang="th-TH" smtClean="0"/>
              <a:t>3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0499656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7BD486-A34B-74D0-976D-12D7C4BCA6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2F6C2D6-F883-9E55-BBF3-BD933AB226C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D71AD6-4DF1-5FF0-B038-6D29254CD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B1185-4B41-4F87-9957-7699C0347902}" type="datetime1">
              <a:rPr lang="en-US" smtClean="0"/>
              <a:t>4/21/2024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34430F-704C-C351-6FD6-38C15EE5C5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466101-8731-B860-E0F7-CF05BE592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CE9C7-BE86-41B5-9204-22E42FEC8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5737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C324D-FA33-E150-ECCE-C11A473CD8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5DF4910-66FB-65B4-9EDA-58F246DFDF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9F2ABC-8C47-9F17-E21D-81527A8D02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D0776-9DA4-46DD-83D9-4A6BF38651A1}" type="datetime1">
              <a:rPr lang="en-US" smtClean="0"/>
              <a:t>4/21/2024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D00262-D45A-4A88-1A4E-9A1CECDB90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8AB70D-5899-2444-495C-6375B7CD9A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CE9C7-BE86-41B5-9204-22E42FEC8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1261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7BF4AE2-5023-721F-64F4-0CFFFF23DD4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6EE0C5A-4574-EEB5-80C6-6F527C5BDB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09F458-8D12-52A6-5972-7C5A4752D0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C24E3-FAC3-4A60-94B2-E75E2C3ED4F0}" type="datetime1">
              <a:rPr lang="en-US" smtClean="0"/>
              <a:t>4/21/2024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46B506-7265-EF85-52B2-EACA0799CC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98DB8D-922C-8089-6469-2EE298D8DA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CE9C7-BE86-41B5-9204-22E42FEC8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4138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CEB2C1-26CA-6164-E02A-351E7A9B1D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840792-2B3B-90C3-3689-16E1BE7DB3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58D695-CFAE-01FD-858A-E446B45F14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E030F-5DD3-4049-B3AF-DCFCB716FE7E}" type="datetime1">
              <a:rPr lang="en-US" smtClean="0"/>
              <a:t>4/21/2024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F620CB-6E5A-3E38-07C8-12FAB9F65A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5A8702-022E-C99A-A960-B18EDF8E91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4766" y="6356350"/>
            <a:ext cx="2743200" cy="365125"/>
          </a:xfrm>
        </p:spPr>
        <p:txBody>
          <a:bodyPr/>
          <a:lstStyle>
            <a:lvl1pPr>
              <a:defRPr sz="2800" b="1"/>
            </a:lvl1pPr>
          </a:lstStyle>
          <a:p>
            <a:fld id="{96DCE9C7-BE86-41B5-9204-22E42FEC8D4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9473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2A01F4-9390-BC9A-C3FD-DC119FBA9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BB64DB-BEC9-43A7-C7F7-B755656502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6A47B7-1A8F-D3E0-8942-A6C9A674A8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DE03F-2F9C-42E5-A82F-CC3417EDF10B}" type="datetime1">
              <a:rPr lang="en-US" smtClean="0"/>
              <a:t>4/21/2024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66872C-2DC7-00A5-C0E9-A673721351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3162A9-B0C9-4038-0320-59C54BF686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CE9C7-BE86-41B5-9204-22E42FEC8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885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2BD23E-58D5-8C44-59D9-F30EDD89E3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C6EAC9-1FB6-DB8A-DCBB-50ACEDF03C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EBF1ED-A271-DECF-3C5B-8BB50A36FA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8B7580-90A1-7A0A-071D-00A800F395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44100-D791-492B-A470-7D94775AEBDF}" type="datetime1">
              <a:rPr lang="en-US" smtClean="0"/>
              <a:t>4/21/2024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495530-6204-70FA-6B1D-22EABD94D4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89380F-8888-FEFB-2BE0-4F521C3AD6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CE9C7-BE86-41B5-9204-22E42FEC8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8726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2D50AD-995F-58A9-13FB-EDD7A327EF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F0FA54-0686-C2D5-810A-4E06E36C1A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AC19275-A2BC-0CED-5B5B-210922E78C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406AE09-8746-0477-73BA-C85BC13C53F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03B2B0-5358-E122-0727-9BA86DDC145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9C02B31-08D8-A180-F493-91D7FFC262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BA0BF-1E63-4569-83CA-86D8C8E33FC2}" type="datetime1">
              <a:rPr lang="en-US" smtClean="0"/>
              <a:t>4/21/2024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3F1DAAA-2099-7D4F-58F7-7C2300BDC2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F86905C-F549-97B0-3541-4EE0C9B3E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CE9C7-BE86-41B5-9204-22E42FEC8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0715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A5A60C-D888-6EC6-014E-3EDC0A4EE4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29BB87C-12AF-F2E8-D189-7BBBC33495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4220A-39AA-444D-80C1-01747A66BBBE}" type="datetime1">
              <a:rPr lang="en-US" smtClean="0"/>
              <a:t>4/21/2024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75AE89B-C7F8-E1AA-969D-3F75E57766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831E4D-388B-179E-FC4B-9239D67AAC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CE9C7-BE86-41B5-9204-22E42FEC8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6145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3FEB9C9-73C8-DF29-174D-E8689A4AC3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CE779-988D-448A-B3BC-7082CBC847BA}" type="datetime1">
              <a:rPr lang="en-US" smtClean="0"/>
              <a:t>4/21/2024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B14A782-2E7C-D7A2-ACEC-EE34C992F9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05FF22-67DA-FEEE-B197-2385B189BB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CE9C7-BE86-41B5-9204-22E42FEC8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4719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60B8EC-F8EE-ECDF-23E8-E5BCCFE021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7DB148-CADC-827A-6BF4-F027B20BC0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EAE0273-842B-80DF-53BB-B6EE1A8892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6B93CC-D067-F15F-53C3-EB2FCF4D30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28E73-0225-4474-ACCE-A2DC767B1DE7}" type="datetime1">
              <a:rPr lang="en-US" smtClean="0"/>
              <a:t>4/21/2024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9C0D2F-729C-74DA-ECA3-59FB8E2EAB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DC5EA5-AF75-B0DB-32E9-2D0DFD798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CE9C7-BE86-41B5-9204-22E42FEC8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9764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A4224B-4CD2-2A05-333E-2C818FCB29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4CBC9F6-D56E-CE27-812F-F0A51BA58FC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C0620D-4FC7-94D2-2CC1-4DB0AF23CE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3223D5-739B-DB55-9AFA-B402715A13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F253A-0F8B-455C-A7FB-453C271F9B06}" type="datetime1">
              <a:rPr lang="en-US" smtClean="0"/>
              <a:t>4/21/2024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777E4A-DABB-541F-1B85-FD0DF40B84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FD3141-ACED-035E-C4F2-6C51D5C585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CE9C7-BE86-41B5-9204-22E42FEC8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666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4777437-30E3-4DAD-2DE0-D79E2B9D9B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D02D6F-8322-0565-CB72-F259DCD595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252A89-023F-6913-ACE7-7BA95127788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95461A3-26FD-4E72-9BD5-76A28FD65195}" type="datetime1">
              <a:rPr lang="en-US" smtClean="0"/>
              <a:t>4/21/2024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CD0358-A84F-922F-CCFF-3C049B6525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DC9589-3B7D-B7ED-4246-15A4B28CD1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6DCE9C7-BE86-41B5-9204-22E42FEC8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423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een circuit board with wires and a black and white text&#10;&#10;Description automatically generated">
            <a:extLst>
              <a:ext uri="{FF2B5EF4-FFF2-40B4-BE49-F238E27FC236}">
                <a16:creationId xmlns:a16="http://schemas.microsoft.com/office/drawing/2014/main" id="{9AB7B50C-88D1-3AF5-6730-33D0F70A07F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40000"/>
          </a:blip>
          <a:srcRect t="13091" b="3009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B91E8D8-BA0E-BF11-32F9-08BC0F20B1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65200" y="965200"/>
            <a:ext cx="10261600" cy="3564869"/>
          </a:xfrm>
        </p:spPr>
        <p:txBody>
          <a:bodyPr>
            <a:normAutofit/>
          </a:bodyPr>
          <a:lstStyle/>
          <a:p>
            <a:pPr algn="l"/>
            <a:r>
              <a:rPr lang="en-US" sz="11500" i="1" dirty="0">
                <a:ln w="22225">
                  <a:solidFill>
                    <a:schemeClr val="tx1"/>
                  </a:solidFill>
                  <a:miter lim="800000"/>
                </a:ln>
              </a:rPr>
              <a:t>DIY</a:t>
            </a:r>
            <a:r>
              <a:rPr lang="en-US" sz="11500" dirty="0">
                <a:ln w="22225">
                  <a:solidFill>
                    <a:schemeClr val="tx1"/>
                  </a:solidFill>
                  <a:miter lim="800000"/>
                </a:ln>
                <a:noFill/>
              </a:rPr>
              <a:t> Particle Detector</a:t>
            </a:r>
          </a:p>
        </p:txBody>
      </p:sp>
      <p:pic>
        <p:nvPicPr>
          <p:cNvPr id="10" name="Picture 9" descr="A black logo with text&#10;&#10;Description automatically generated">
            <a:extLst>
              <a:ext uri="{FF2B5EF4-FFF2-40B4-BE49-F238E27FC236}">
                <a16:creationId xmlns:a16="http://schemas.microsoft.com/office/drawing/2014/main" id="{B9C05E53-25DE-634A-3508-900F3990BA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0122" y="3056859"/>
            <a:ext cx="4867275" cy="4876800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96D17518-8863-8383-817D-FD86560F48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65200" y="4572002"/>
            <a:ext cx="10261600" cy="1202995"/>
          </a:xfrm>
        </p:spPr>
        <p:txBody>
          <a:bodyPr>
            <a:normAutofit/>
          </a:bodyPr>
          <a:lstStyle/>
          <a:p>
            <a:pPr algn="l"/>
            <a:r>
              <a:rPr lang="en-US" sz="3200" dirty="0"/>
              <a:t>CERN OHL, </a:t>
            </a:r>
            <a:r>
              <a:rPr lang="en-US" sz="3200" b="1" u="sng" dirty="0"/>
              <a:t>Thammasat University</a:t>
            </a:r>
          </a:p>
          <a:p>
            <a:pPr algn="l"/>
            <a:r>
              <a:rPr lang="en-US" sz="3200" dirty="0"/>
              <a:t>O. Keller, R. </a:t>
            </a:r>
            <a:r>
              <a:rPr lang="en-US" sz="3200" dirty="0" err="1"/>
              <a:t>Jaiauthi</a:t>
            </a:r>
            <a:r>
              <a:rPr lang="en-US" sz="3200" dirty="0"/>
              <a:t>, P. </a:t>
            </a:r>
            <a:r>
              <a:rPr lang="en-US" sz="3200" dirty="0" err="1"/>
              <a:t>Niranatlumpong</a:t>
            </a:r>
            <a:r>
              <a:rPr lang="en-US" sz="3200" dirty="0"/>
              <a:t>, E. Pongophas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A2E245F-E284-5A38-107F-663FBD3A9F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CE9C7-BE86-41B5-9204-22E42FEC8D4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13902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715790-C224-767F-53CD-8F356353B3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693" y="188564"/>
            <a:ext cx="10515600" cy="1325563"/>
          </a:xfrm>
        </p:spPr>
        <p:txBody>
          <a:bodyPr/>
          <a:lstStyle/>
          <a:p>
            <a:r>
              <a:rPr lang="en-US" sz="4400" b="1" dirty="0"/>
              <a:t>Amplifier circuit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97C77A4-B823-24F6-4357-AA050DBC640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6230"/>
          <a:stretch/>
        </p:blipFill>
        <p:spPr>
          <a:xfrm>
            <a:off x="424065" y="1342677"/>
            <a:ext cx="5774805" cy="442947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5B17F52-203E-D997-A935-1E715D9EB49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3384"/>
          <a:stretch/>
        </p:blipFill>
        <p:spPr>
          <a:xfrm>
            <a:off x="6258076" y="1342677"/>
            <a:ext cx="5647019" cy="3755104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276A9A-C7B0-74B8-4C73-A8F0C5723F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CE9C7-BE86-41B5-9204-22E42FEC8D4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943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AE1E7C-6491-8560-B7C2-248BF67387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0470" y="96133"/>
            <a:ext cx="10515600" cy="1325563"/>
          </a:xfrm>
        </p:spPr>
        <p:txBody>
          <a:bodyPr/>
          <a:lstStyle/>
          <a:p>
            <a:r>
              <a:rPr lang="en-US" b="0" i="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Helvetica" panose="020B0604020202020204" pitchFamily="34" charset="0"/>
              </a:rPr>
              <a:t>Spectrum </a:t>
            </a:r>
            <a:r>
              <a:rPr lang="el-GR" b="0" i="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Helvetica" panose="020B0604020202020204" pitchFamily="34" charset="0"/>
              </a:rPr>
              <a:t>β </a:t>
            </a:r>
            <a:r>
              <a:rPr lang="en-US" b="0" i="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Helvetica" panose="020B0604020202020204" pitchFamily="34" charset="0"/>
              </a:rPr>
              <a:t>Strontium 90 (</a:t>
            </a:r>
            <a:r>
              <a:rPr lang="en-US" b="0" i="0" baseline="3000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Helvetica" panose="020B0604020202020204" pitchFamily="34" charset="0"/>
              </a:rPr>
              <a:t>90</a:t>
            </a:r>
            <a:r>
              <a:rPr lang="en-US" b="0" i="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Helvetica" panose="020B0604020202020204" pitchFamily="34" charset="0"/>
              </a:rPr>
              <a:t>Sr)</a:t>
            </a:r>
            <a:endParaRPr lang="en-US" dirty="0"/>
          </a:p>
        </p:txBody>
      </p:sp>
      <p:pic>
        <p:nvPicPr>
          <p:cNvPr id="5124" name="Picture 4">
            <a:extLst>
              <a:ext uri="{FF2B5EF4-FFF2-40B4-BE49-F238E27FC236}">
                <a16:creationId xmlns:a16="http://schemas.microsoft.com/office/drawing/2014/main" id="{CA304FE0-6D86-108C-AEBE-86AF36EDE0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0425" y="2891790"/>
            <a:ext cx="8556319" cy="3199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D451F3D-F31C-9557-D416-C8761B67B6A4}"/>
              </a:ext>
            </a:extLst>
          </p:cNvPr>
          <p:cNvSpPr txBox="1"/>
          <p:nvPr/>
        </p:nvSpPr>
        <p:spPr>
          <a:xfrm>
            <a:off x="570479" y="1421696"/>
            <a:ext cx="1105103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Droid Sans"/>
              </a:rPr>
              <a:t>Strontium-90</a:t>
            </a:r>
            <a:r>
              <a:rPr lang="en-US" sz="2400" b="0" i="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Droid Sans"/>
              </a:rPr>
              <a:t> is a radioactive isotope of strontium produced by nuclear fission, </a:t>
            </a:r>
          </a:p>
          <a:p>
            <a:r>
              <a:rPr lang="en-US" sz="2400" b="0" i="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Droid Sans"/>
              </a:rPr>
              <a:t>with a half-life of 28.8 years. It undergoes β</a:t>
            </a:r>
            <a:r>
              <a:rPr lang="en-US" sz="2400" b="0" i="0" baseline="3000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Droid Sans"/>
              </a:rPr>
              <a:t>−</a:t>
            </a:r>
            <a:r>
              <a:rPr lang="en-US" sz="2400" b="0" i="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Droid Sans"/>
              </a:rPr>
              <a:t>decay into yttrium-90, with a decay </a:t>
            </a:r>
          </a:p>
          <a:p>
            <a:r>
              <a:rPr lang="en-US" sz="2400" b="0" i="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Droid Sans"/>
              </a:rPr>
              <a:t>energy of 0.546 MeV.</a:t>
            </a:r>
            <a:endParaRPr lang="en-US" sz="24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4EB124-64B5-7747-0E2E-653A8D37D5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CE9C7-BE86-41B5-9204-22E42FEC8D4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6903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828B0A-E0E8-6F71-A2D9-E7FB2D8EEB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140" y="0"/>
            <a:ext cx="10515600" cy="1325563"/>
          </a:xfrm>
        </p:spPr>
        <p:txBody>
          <a:bodyPr/>
          <a:lstStyle/>
          <a:p>
            <a:r>
              <a:rPr lang="th-TH" dirty="0"/>
              <a:t>การวางตัวของ </a:t>
            </a:r>
            <a:r>
              <a:rPr lang="en-US" b="0" i="0" baseline="3000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Helvetica" panose="020B0604020202020204" pitchFamily="34" charset="0"/>
              </a:rPr>
              <a:t>90</a:t>
            </a:r>
            <a:r>
              <a:rPr lang="en-US" b="0" i="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Helvetica" panose="020B0604020202020204" pitchFamily="34" charset="0"/>
              </a:rPr>
              <a:t>Sr</a:t>
            </a:r>
            <a:r>
              <a:rPr lang="th-TH" b="0" i="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Helvetica" panose="020B0604020202020204" pitchFamily="34" charset="0"/>
              </a:rPr>
              <a:t> ในกล่อง </a:t>
            </a:r>
            <a:r>
              <a:rPr lang="en-US" dirty="0">
                <a:solidFill>
                  <a:srgbClr val="333333"/>
                </a:solidFill>
                <a:highlight>
                  <a:srgbClr val="FFFFFF"/>
                </a:highlight>
                <a:latin typeface="Helvetica" panose="020B0604020202020204" pitchFamily="34" charset="0"/>
              </a:rPr>
              <a:t>detector</a:t>
            </a:r>
            <a:r>
              <a:rPr lang="th-TH" dirty="0"/>
              <a:t> </a:t>
            </a:r>
            <a:endParaRPr lang="en-US" dirty="0"/>
          </a:p>
        </p:txBody>
      </p:sp>
      <p:pic>
        <p:nvPicPr>
          <p:cNvPr id="5" name="Picture 4" descr="A small electronic device with wires&#10;&#10;Description automatically generated">
            <a:extLst>
              <a:ext uri="{FF2B5EF4-FFF2-40B4-BE49-F238E27FC236}">
                <a16:creationId xmlns:a16="http://schemas.microsoft.com/office/drawing/2014/main" id="{96294F26-DC30-73F0-8402-BE964A9BB19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166"/>
          <a:stretch/>
        </p:blipFill>
        <p:spPr>
          <a:xfrm rot="16200000">
            <a:off x="3589281" y="-289519"/>
            <a:ext cx="5301092" cy="8094345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B21ADF-6D99-C38D-E113-44E7FB9804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CE9C7-BE86-41B5-9204-22E42FEC8D4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2840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CD833-1CE2-14EE-6323-A269127C26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8150" y="147955"/>
            <a:ext cx="10515600" cy="1325563"/>
          </a:xfrm>
        </p:spPr>
        <p:txBody>
          <a:bodyPr>
            <a:normAutofit/>
          </a:bodyPr>
          <a:lstStyle/>
          <a:p>
            <a:r>
              <a:rPr lang="en-US" sz="5400" b="1" dirty="0"/>
              <a:t>Output signal</a:t>
            </a:r>
          </a:p>
        </p:txBody>
      </p:sp>
      <p:pic>
        <p:nvPicPr>
          <p:cNvPr id="7" name="Picture 6" descr="A screen shot of a graph&#10;&#10;Description automatically generated">
            <a:extLst>
              <a:ext uri="{FF2B5EF4-FFF2-40B4-BE49-F238E27FC236}">
                <a16:creationId xmlns:a16="http://schemas.microsoft.com/office/drawing/2014/main" id="{141713C5-A9A5-A897-D386-1ADCCD8ECCF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500"/>
          <a:stretch/>
        </p:blipFill>
        <p:spPr>
          <a:xfrm>
            <a:off x="2768245" y="1326811"/>
            <a:ext cx="7084415" cy="5383234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4ECA922-4286-D2D3-8D86-B13E4AB015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CE9C7-BE86-41B5-9204-22E42FEC8D4A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4823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CD833-1CE2-14EE-6323-A269127C26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270" y="59700"/>
            <a:ext cx="10515600" cy="1325563"/>
          </a:xfrm>
        </p:spPr>
        <p:txBody>
          <a:bodyPr>
            <a:normAutofit/>
          </a:bodyPr>
          <a:lstStyle/>
          <a:p>
            <a:r>
              <a:rPr lang="en-US" sz="5400" b="1" dirty="0"/>
              <a:t>Output signal</a:t>
            </a:r>
          </a:p>
        </p:txBody>
      </p:sp>
      <p:pic>
        <p:nvPicPr>
          <p:cNvPr id="5" name="Picture 4" descr="A white electronic device with a screen&#10;&#10;Description automatically generated">
            <a:extLst>
              <a:ext uri="{FF2B5EF4-FFF2-40B4-BE49-F238E27FC236}">
                <a16:creationId xmlns:a16="http://schemas.microsoft.com/office/drawing/2014/main" id="{84D19151-018A-C2AE-7AE4-9B5A02DA795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73" r="7282" b="6804"/>
          <a:stretch/>
        </p:blipFill>
        <p:spPr>
          <a:xfrm>
            <a:off x="1047750" y="1183004"/>
            <a:ext cx="10291782" cy="5286375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258F4F-F0FC-371B-8C69-257A0EB38A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CE9C7-BE86-41B5-9204-22E42FEC8D4A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5177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CD833-1CE2-14EE-6323-A269127C26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270" y="59700"/>
            <a:ext cx="10515600" cy="1325563"/>
          </a:xfrm>
        </p:spPr>
        <p:txBody>
          <a:bodyPr>
            <a:normAutofit/>
          </a:bodyPr>
          <a:lstStyle/>
          <a:p>
            <a:r>
              <a:rPr lang="en-US" sz="5400" b="1" dirty="0"/>
              <a:t>Output signal</a:t>
            </a:r>
          </a:p>
        </p:txBody>
      </p:sp>
      <p:pic>
        <p:nvPicPr>
          <p:cNvPr id="4" name="Picture 3" descr="A white electronic device with buttons and a screen&#10;&#10;Description automatically generated">
            <a:extLst>
              <a:ext uri="{FF2B5EF4-FFF2-40B4-BE49-F238E27FC236}">
                <a16:creationId xmlns:a16="http://schemas.microsoft.com/office/drawing/2014/main" id="{D16C37B9-4314-5B9D-8791-6CDDADE0AA4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52" r="11442" b="2479"/>
          <a:stretch/>
        </p:blipFill>
        <p:spPr>
          <a:xfrm rot="-60000">
            <a:off x="1352144" y="1304193"/>
            <a:ext cx="9161371" cy="4848209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8D3CA5-A412-BA16-EC80-4280272182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CE9C7-BE86-41B5-9204-22E42FEC8D4A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9703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AD96E3-38D5-BD90-C220-7A398727B3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2420" y="0"/>
            <a:ext cx="10515600" cy="1325563"/>
          </a:xfrm>
        </p:spPr>
        <p:txBody>
          <a:bodyPr>
            <a:normAutofit/>
          </a:bodyPr>
          <a:lstStyle/>
          <a:p>
            <a:r>
              <a:rPr lang="th-TH" sz="4800" b="1" dirty="0"/>
              <a:t>การปรับ </a:t>
            </a:r>
            <a:r>
              <a:rPr lang="en-US" sz="4800" b="1" dirty="0"/>
              <a:t>Oscilloscope</a:t>
            </a:r>
          </a:p>
        </p:txBody>
      </p:sp>
      <p:pic>
        <p:nvPicPr>
          <p:cNvPr id="5" name="Picture 4" descr="Close up of a device with buttons and wires&#10;&#10;Description automatically generated">
            <a:extLst>
              <a:ext uri="{FF2B5EF4-FFF2-40B4-BE49-F238E27FC236}">
                <a16:creationId xmlns:a16="http://schemas.microsoft.com/office/drawing/2014/main" id="{53777A98-F561-2953-70A8-AE2630145E4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667" b="14833"/>
          <a:stretch/>
        </p:blipFill>
        <p:spPr>
          <a:xfrm>
            <a:off x="4019853" y="882670"/>
            <a:ext cx="5432757" cy="5847039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00D4C96B-FF5B-5C84-1C4C-50C8D95795F3}"/>
              </a:ext>
            </a:extLst>
          </p:cNvPr>
          <p:cNvSpPr/>
          <p:nvPr/>
        </p:nvSpPr>
        <p:spPr>
          <a:xfrm>
            <a:off x="6240780" y="4091940"/>
            <a:ext cx="1097280" cy="109728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188ADA8A-7365-C869-ACC7-5926E16813F9}"/>
              </a:ext>
            </a:extLst>
          </p:cNvPr>
          <p:cNvSpPr/>
          <p:nvPr/>
        </p:nvSpPr>
        <p:spPr>
          <a:xfrm>
            <a:off x="7477125" y="4091940"/>
            <a:ext cx="1097280" cy="109728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F9474743-6146-6784-7392-C15363F2DF5B}"/>
              </a:ext>
            </a:extLst>
          </p:cNvPr>
          <p:cNvSpPr/>
          <p:nvPr/>
        </p:nvSpPr>
        <p:spPr>
          <a:xfrm>
            <a:off x="6736231" y="1318260"/>
            <a:ext cx="842010" cy="54483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084F149-9218-D652-9BA6-7A321968414F}"/>
              </a:ext>
            </a:extLst>
          </p:cNvPr>
          <p:cNvSpPr txBox="1"/>
          <p:nvPr/>
        </p:nvSpPr>
        <p:spPr>
          <a:xfrm>
            <a:off x="7299442" y="257513"/>
            <a:ext cx="46136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dirty="0"/>
              <a:t>กดปุ่ม </a:t>
            </a:r>
            <a:r>
              <a:rPr lang="en-US" sz="2800" dirty="0"/>
              <a:t>auto </a:t>
            </a:r>
            <a:r>
              <a:rPr lang="th-TH" sz="2800" dirty="0"/>
              <a:t>เพื่อให้เครื่องปรับหา </a:t>
            </a:r>
            <a:r>
              <a:rPr lang="en-US" sz="2800" dirty="0"/>
              <a:t>signal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7FEAF8B-87D6-BA97-511D-556E4F6F15B1}"/>
              </a:ext>
            </a:extLst>
          </p:cNvPr>
          <p:cNvSpPr txBox="1"/>
          <p:nvPr/>
        </p:nvSpPr>
        <p:spPr>
          <a:xfrm>
            <a:off x="1817090" y="2649533"/>
            <a:ext cx="195598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dirty="0"/>
              <a:t>เลื่อนตำแหน่งตาม</a:t>
            </a:r>
          </a:p>
          <a:p>
            <a:r>
              <a:rPr lang="th-TH" sz="2800" dirty="0"/>
              <a:t>แนวแกน </a:t>
            </a:r>
            <a:r>
              <a:rPr lang="en-US" sz="2800" dirty="0"/>
              <a:t>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429E9ED-C9D5-EE75-25CE-D9EF0FB059E5}"/>
              </a:ext>
            </a:extLst>
          </p:cNvPr>
          <p:cNvSpPr txBox="1"/>
          <p:nvPr/>
        </p:nvSpPr>
        <p:spPr>
          <a:xfrm>
            <a:off x="9515802" y="4927610"/>
            <a:ext cx="243207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dirty="0"/>
              <a:t>ปรับสเกลเวลาตามแนว</a:t>
            </a:r>
          </a:p>
          <a:p>
            <a:r>
              <a:rPr lang="th-TH" sz="2800" dirty="0"/>
              <a:t>แกน </a:t>
            </a:r>
            <a:r>
              <a:rPr lang="en-US" sz="2800" dirty="0"/>
              <a:t>x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7CB9027-8989-DBBA-8AAC-B1F025B13C05}"/>
              </a:ext>
            </a:extLst>
          </p:cNvPr>
          <p:cNvSpPr txBox="1"/>
          <p:nvPr/>
        </p:nvSpPr>
        <p:spPr>
          <a:xfrm>
            <a:off x="1346063" y="5080010"/>
            <a:ext cx="249940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dirty="0"/>
              <a:t>ปรับสเกลความต่างศักย์</a:t>
            </a:r>
          </a:p>
          <a:p>
            <a:r>
              <a:rPr lang="th-TH" sz="2800" dirty="0"/>
              <a:t>ตามแนวแกน </a:t>
            </a:r>
            <a:r>
              <a:rPr lang="en-US" sz="2800" dirty="0"/>
              <a:t>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27DDA8B-8001-58AF-E0FA-5ACD9CC314F6}"/>
              </a:ext>
            </a:extLst>
          </p:cNvPr>
          <p:cNvSpPr txBox="1"/>
          <p:nvPr/>
        </p:nvSpPr>
        <p:spPr>
          <a:xfrm>
            <a:off x="9646496" y="2596475"/>
            <a:ext cx="195598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dirty="0"/>
              <a:t>เลื่อนตำแหน่งตาม</a:t>
            </a:r>
          </a:p>
          <a:p>
            <a:r>
              <a:rPr lang="th-TH" sz="2800" dirty="0"/>
              <a:t>แนวแกน </a:t>
            </a:r>
            <a:r>
              <a:rPr lang="en-US" sz="2800" dirty="0"/>
              <a:t>x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4125F271-7EFD-89D2-07AC-F4E36FF425DD}"/>
              </a:ext>
            </a:extLst>
          </p:cNvPr>
          <p:cNvSpPr/>
          <p:nvPr/>
        </p:nvSpPr>
        <p:spPr>
          <a:xfrm>
            <a:off x="6368415" y="2696225"/>
            <a:ext cx="842010" cy="860723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247F2AB9-69CE-AAA0-64FD-1B6ED7379976}"/>
              </a:ext>
            </a:extLst>
          </p:cNvPr>
          <p:cNvSpPr/>
          <p:nvPr/>
        </p:nvSpPr>
        <p:spPr>
          <a:xfrm>
            <a:off x="7578241" y="2772425"/>
            <a:ext cx="842010" cy="860723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4B6E817F-15AB-8638-D1A5-CB50C9C27E56}"/>
              </a:ext>
            </a:extLst>
          </p:cNvPr>
          <p:cNvCxnSpPr>
            <a:stCxn id="12" idx="3"/>
          </p:cNvCxnSpPr>
          <p:nvPr/>
        </p:nvCxnSpPr>
        <p:spPr>
          <a:xfrm flipV="1">
            <a:off x="3773075" y="3126586"/>
            <a:ext cx="2467705" cy="1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B9F497FC-9CDB-19F0-A6AB-BD72039FC388}"/>
              </a:ext>
            </a:extLst>
          </p:cNvPr>
          <p:cNvCxnSpPr>
            <a:cxnSpLocks/>
          </p:cNvCxnSpPr>
          <p:nvPr/>
        </p:nvCxnSpPr>
        <p:spPr>
          <a:xfrm flipV="1">
            <a:off x="3399695" y="4927610"/>
            <a:ext cx="2841085" cy="679867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9FE534A0-AEAA-7D94-1D63-81A3BA56D911}"/>
              </a:ext>
            </a:extLst>
          </p:cNvPr>
          <p:cNvCxnSpPr>
            <a:cxnSpLocks/>
          </p:cNvCxnSpPr>
          <p:nvPr/>
        </p:nvCxnSpPr>
        <p:spPr>
          <a:xfrm flipH="1">
            <a:off x="8420251" y="3033072"/>
            <a:ext cx="1227853" cy="40456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D00BA262-F24B-9EC7-02C9-B69A1B7DE687}"/>
              </a:ext>
            </a:extLst>
          </p:cNvPr>
          <p:cNvCxnSpPr>
            <a:cxnSpLocks/>
          </p:cNvCxnSpPr>
          <p:nvPr/>
        </p:nvCxnSpPr>
        <p:spPr>
          <a:xfrm flipH="1" flipV="1">
            <a:off x="8574405" y="4609450"/>
            <a:ext cx="1031854" cy="86299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Slide Number Placeholder 25">
            <a:extLst>
              <a:ext uri="{FF2B5EF4-FFF2-40B4-BE49-F238E27FC236}">
                <a16:creationId xmlns:a16="http://schemas.microsoft.com/office/drawing/2014/main" id="{398C9819-4601-A764-AFBE-CB20BF6662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CE9C7-BE86-41B5-9204-22E42FEC8D4A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6498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Users\Peera\Desktop\ธรรมศาสตร์\diy detector\Diffusion_Cloud_chamber_explained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5159" y="1963738"/>
            <a:ext cx="5196841" cy="4011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9" t="12173" r="5734" b="19467"/>
          <a:stretch/>
        </p:blipFill>
        <p:spPr bwMode="auto">
          <a:xfrm>
            <a:off x="72389" y="2622044"/>
            <a:ext cx="6840257" cy="24071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8B9D2-92A4-446F-8F4F-60DA3744C13A}" type="slidenum">
              <a:rPr lang="th-TH" smtClean="0"/>
              <a:pPr/>
              <a:t>2</a:t>
            </a:fld>
            <a:endParaRPr lang="th-TH"/>
          </a:p>
        </p:txBody>
      </p:sp>
      <p:sp>
        <p:nvSpPr>
          <p:cNvPr id="5" name="AutoShape 2" descr="Types and sources of radiation"/>
          <p:cNvSpPr>
            <a:spLocks noChangeAspect="1" noChangeArrowheads="1"/>
          </p:cNvSpPr>
          <p:nvPr/>
        </p:nvSpPr>
        <p:spPr bwMode="auto">
          <a:xfrm>
            <a:off x="1714500" y="-2127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10" name="AutoShape 5" descr="Particle tracks from radioisotopes in an expansion cloud chamber. (Left) Alpha tracks from Am-241 source, with one beta track possibly from its daughter radionuclide, Pa-233. (Right) Beta tracks from Sr-90/Y-90 source."/>
          <p:cNvSpPr>
            <a:spLocks noChangeAspect="1" noChangeArrowheads="1"/>
          </p:cNvSpPr>
          <p:nvPr/>
        </p:nvSpPr>
        <p:spPr bwMode="auto">
          <a:xfrm>
            <a:off x="1866900" y="-603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3ECB133-FC55-9CD6-8FC3-1D65D09841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/>
              <a:t>Cloud chamber</a:t>
            </a:r>
          </a:p>
        </p:txBody>
      </p:sp>
    </p:spTree>
    <p:extLst>
      <p:ext uri="{BB962C8B-B14F-4D97-AF65-F5344CB8AC3E}">
        <p14:creationId xmlns:p14="http://schemas.microsoft.com/office/powerpoint/2010/main" val="418909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8B9D2-92A4-446F-8F4F-60DA3744C13A}" type="slidenum">
              <a:rPr lang="th-TH" smtClean="0"/>
              <a:pPr/>
              <a:t>3</a:t>
            </a:fld>
            <a:endParaRPr lang="th-TH"/>
          </a:p>
        </p:txBody>
      </p:sp>
      <p:sp>
        <p:nvSpPr>
          <p:cNvPr id="5" name="AutoShape 2" descr="Types and sources of radiation"/>
          <p:cNvSpPr>
            <a:spLocks noChangeAspect="1" noChangeArrowheads="1"/>
          </p:cNvSpPr>
          <p:nvPr/>
        </p:nvSpPr>
        <p:spPr bwMode="auto">
          <a:xfrm>
            <a:off x="1714500" y="-2127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pic>
        <p:nvPicPr>
          <p:cNvPr id="15" name="Picture 3" descr="C:\Users\Peera\Desktop\ธรรมศาสตร์\diy detector\CloudChamberRadium226.gif.crdownload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710" y="2054586"/>
            <a:ext cx="5607854" cy="3156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สี่เหลี่ยมผืนผ้า 15"/>
          <p:cNvSpPr/>
          <p:nvPr/>
        </p:nvSpPr>
        <p:spPr>
          <a:xfrm>
            <a:off x="232410" y="5339263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Radium 226 source in a cloud chamber.</a:t>
            </a:r>
            <a:endParaRPr lang="th-TH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48152977-0448-57F7-072B-341F168EFC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/>
              <a:t>Cloud chamber</a:t>
            </a:r>
          </a:p>
        </p:txBody>
      </p:sp>
      <p:pic>
        <p:nvPicPr>
          <p:cNvPr id="10" name="Picture 9" descr="A close-up of a glass&#10;&#10;Description automatically generated">
            <a:extLst>
              <a:ext uri="{FF2B5EF4-FFF2-40B4-BE49-F238E27FC236}">
                <a16:creationId xmlns:a16="http://schemas.microsoft.com/office/drawing/2014/main" id="{47CE989D-675F-6FB8-2915-5E93F1FFA77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4937" y="2054586"/>
            <a:ext cx="5611259" cy="3156333"/>
          </a:xfrm>
          <a:prstGeom prst="rect">
            <a:avLst/>
          </a:prstGeom>
        </p:spPr>
      </p:pic>
      <p:sp>
        <p:nvSpPr>
          <p:cNvPr id="11" name="สี่เหลี่ยมผืนผ้า 15">
            <a:extLst>
              <a:ext uri="{FF2B5EF4-FFF2-40B4-BE49-F238E27FC236}">
                <a16:creationId xmlns:a16="http://schemas.microsoft.com/office/drawing/2014/main" id="{7B64A974-8F2B-8D86-9F58-2752E9F7D8EA}"/>
              </a:ext>
            </a:extLst>
          </p:cNvPr>
          <p:cNvSpPr/>
          <p:nvPr/>
        </p:nvSpPr>
        <p:spPr>
          <a:xfrm>
            <a:off x="6179820" y="532166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Cosmic ray in a cloud chamber.</a:t>
            </a:r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1201665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37C214-FC3A-6B71-F8C6-7D7703AD83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Original work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C1609FE-F105-B994-0A2D-4FEC3461A8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880" y="1505103"/>
            <a:ext cx="7677150" cy="442706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40EA3D1-C2A4-3FA7-32AC-58B68028CF4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374"/>
          <a:stretch/>
        </p:blipFill>
        <p:spPr>
          <a:xfrm>
            <a:off x="8515350" y="2981007"/>
            <a:ext cx="3215084" cy="298545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F06EE27-B4E4-C2DB-C13A-275D0344C4BF}"/>
              </a:ext>
            </a:extLst>
          </p:cNvPr>
          <p:cNvSpPr txBox="1"/>
          <p:nvPr/>
        </p:nvSpPr>
        <p:spPr>
          <a:xfrm>
            <a:off x="712470" y="5977890"/>
            <a:ext cx="478733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i="0" u="sng" dirty="0">
                <a:solidFill>
                  <a:srgbClr val="000000"/>
                </a:solidFill>
                <a:effectLst/>
                <a:latin typeface="URWPalladioL-Roma"/>
              </a:rPr>
              <a:t>doi:10.3390/s19194264</a:t>
            </a:r>
            <a:r>
              <a:rPr lang="en-US" sz="3600" u="sng" dirty="0"/>
              <a:t> </a:t>
            </a:r>
            <a:br>
              <a:rPr lang="en-US" sz="3600" u="sng" dirty="0"/>
            </a:br>
            <a:endParaRPr lang="en-US" sz="3600" u="sng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A640711-38E5-867B-B1B4-3D8076B195DF}"/>
              </a:ext>
            </a:extLst>
          </p:cNvPr>
          <p:cNvCxnSpPr/>
          <p:nvPr/>
        </p:nvCxnSpPr>
        <p:spPr>
          <a:xfrm>
            <a:off x="712470" y="4530883"/>
            <a:ext cx="104775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5410E2DF-7188-747F-D6D9-B70EC0A3A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CE9C7-BE86-41B5-9204-22E42FEC8D4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8113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0BCC9B-D15A-E4D2-164B-2785C7B027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80" y="424209"/>
            <a:ext cx="10515600" cy="1325563"/>
          </a:xfrm>
        </p:spPr>
        <p:txBody>
          <a:bodyPr>
            <a:normAutofit/>
          </a:bodyPr>
          <a:lstStyle/>
          <a:p>
            <a:r>
              <a:rPr lang="en-US" sz="5400" b="1" dirty="0"/>
              <a:t>Beta Detector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7C6BABB-B15F-BF39-4651-5327ADCFA2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8324" y="365125"/>
            <a:ext cx="5918835" cy="5855645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65300B4A-98F3-251F-6FBF-61B93C29816E}"/>
              </a:ext>
            </a:extLst>
          </p:cNvPr>
          <p:cNvSpPr/>
          <p:nvPr/>
        </p:nvSpPr>
        <p:spPr>
          <a:xfrm>
            <a:off x="5383530" y="3909060"/>
            <a:ext cx="1691640" cy="169164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EF3AA94B-8CAA-25B7-EB01-C1127AE26F14}"/>
              </a:ext>
            </a:extLst>
          </p:cNvPr>
          <p:cNvSpPr/>
          <p:nvPr/>
        </p:nvSpPr>
        <p:spPr>
          <a:xfrm>
            <a:off x="7852410" y="754380"/>
            <a:ext cx="3166110" cy="18669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629FC89B-D091-56E3-1564-3A91E525D162}"/>
              </a:ext>
            </a:extLst>
          </p:cNvPr>
          <p:cNvSpPr/>
          <p:nvPr/>
        </p:nvSpPr>
        <p:spPr>
          <a:xfrm>
            <a:off x="9909810" y="4385310"/>
            <a:ext cx="1443990" cy="32385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CC763FE-07E3-6E0E-C3CA-656B46CACCCE}"/>
              </a:ext>
            </a:extLst>
          </p:cNvPr>
          <p:cNvSpPr txBox="1"/>
          <p:nvPr/>
        </p:nvSpPr>
        <p:spPr>
          <a:xfrm>
            <a:off x="838200" y="2631787"/>
            <a:ext cx="445960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US" sz="4000" dirty="0">
                <a:latin typeface="Abadi Extra Light" panose="020B0204020104020204" pitchFamily="34" charset="0"/>
              </a:rPr>
              <a:t>Detector</a:t>
            </a:r>
          </a:p>
          <a:p>
            <a:pPr marL="342900" indent="-342900">
              <a:buAutoNum type="arabicParenR"/>
            </a:pPr>
            <a:r>
              <a:rPr lang="en-US" sz="4000" dirty="0">
                <a:latin typeface="Abadi Extra Light" panose="020B0204020104020204" pitchFamily="34" charset="0"/>
              </a:rPr>
              <a:t>Amplifier circuit</a:t>
            </a:r>
          </a:p>
          <a:p>
            <a:pPr marL="342900" indent="-342900">
              <a:buAutoNum type="arabicParenR"/>
            </a:pPr>
            <a:r>
              <a:rPr lang="en-US" sz="4000" dirty="0">
                <a:latin typeface="Abadi Extra Light" panose="020B0204020104020204" pitchFamily="34" charset="0"/>
              </a:rPr>
              <a:t>No ripple battery</a:t>
            </a:r>
          </a:p>
          <a:p>
            <a:pPr marL="342900" indent="-342900">
              <a:buAutoNum type="arabicParenR"/>
            </a:pPr>
            <a:r>
              <a:rPr lang="en-US" sz="4000" dirty="0">
                <a:latin typeface="Abadi Extra Light" panose="020B0204020104020204" pitchFamily="34" charset="0"/>
              </a:rPr>
              <a:t>Output signal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59A2700D-542A-7BAD-0B83-57DED9A63645}"/>
              </a:ext>
            </a:extLst>
          </p:cNvPr>
          <p:cNvSpPr/>
          <p:nvPr/>
        </p:nvSpPr>
        <p:spPr>
          <a:xfrm>
            <a:off x="9742170" y="4875577"/>
            <a:ext cx="1443990" cy="62151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10030A3-BF99-A8FF-C14C-BA95B8B3FC87}"/>
              </a:ext>
            </a:extLst>
          </p:cNvPr>
          <p:cNvSpPr/>
          <p:nvPr/>
        </p:nvSpPr>
        <p:spPr>
          <a:xfrm>
            <a:off x="5783580" y="5722140"/>
            <a:ext cx="445770" cy="44577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rgbClr val="FF0000"/>
                </a:solidFill>
              </a:rPr>
              <a:t>1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BFF70267-9071-FFA6-CA8C-DEFC3BB32D77}"/>
              </a:ext>
            </a:extLst>
          </p:cNvPr>
          <p:cNvSpPr/>
          <p:nvPr/>
        </p:nvSpPr>
        <p:spPr>
          <a:xfrm>
            <a:off x="10740390" y="531495"/>
            <a:ext cx="445770" cy="44577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rgbClr val="FF0000"/>
                </a:solidFill>
              </a:rPr>
              <a:t>2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561C731C-E74E-968D-BBE2-232636B512F4}"/>
              </a:ext>
            </a:extLst>
          </p:cNvPr>
          <p:cNvSpPr/>
          <p:nvPr/>
        </p:nvSpPr>
        <p:spPr>
          <a:xfrm>
            <a:off x="9909810" y="3856332"/>
            <a:ext cx="445770" cy="44577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rgbClr val="FF0000"/>
                </a:solidFill>
              </a:rPr>
              <a:t>3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7F27A064-A4EE-143F-5ADE-093EE2F97AFF}"/>
              </a:ext>
            </a:extLst>
          </p:cNvPr>
          <p:cNvSpPr/>
          <p:nvPr/>
        </p:nvSpPr>
        <p:spPr>
          <a:xfrm>
            <a:off x="10517505" y="5608932"/>
            <a:ext cx="445770" cy="44577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rgbClr val="FF0000"/>
                </a:solidFill>
              </a:rPr>
              <a:t>4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582AEDB9-A533-CCE8-73B4-6C8EADF20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CE9C7-BE86-41B5-9204-22E42FEC8D4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5894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CD833-1CE2-14EE-6323-A269127C26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146" y="172303"/>
            <a:ext cx="10515600" cy="1325563"/>
          </a:xfrm>
        </p:spPr>
        <p:txBody>
          <a:bodyPr>
            <a:normAutofit/>
          </a:bodyPr>
          <a:lstStyle/>
          <a:p>
            <a:r>
              <a:rPr lang="en-US" sz="5400" b="1" dirty="0"/>
              <a:t>Detector</a:t>
            </a:r>
          </a:p>
        </p:txBody>
      </p:sp>
      <p:pic>
        <p:nvPicPr>
          <p:cNvPr id="1032" name="Picture 8">
            <a:extLst>
              <a:ext uri="{FF2B5EF4-FFF2-40B4-BE49-F238E27FC236}">
                <a16:creationId xmlns:a16="http://schemas.microsoft.com/office/drawing/2014/main" id="{500CA3B4-7D34-439B-D7A0-68535C57838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52" b="15589"/>
          <a:stretch/>
        </p:blipFill>
        <p:spPr bwMode="auto">
          <a:xfrm>
            <a:off x="6096000" y="2908935"/>
            <a:ext cx="5657122" cy="3258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>
            <a:extLst>
              <a:ext uri="{FF2B5EF4-FFF2-40B4-BE49-F238E27FC236}">
                <a16:creationId xmlns:a16="http://schemas.microsoft.com/office/drawing/2014/main" id="{E11C8845-1175-476B-9FB8-248A5508AF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39" y="2913698"/>
            <a:ext cx="5341807" cy="3258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82C0067-BCE9-3DA1-3367-9BB0556D512C}"/>
              </a:ext>
            </a:extLst>
          </p:cNvPr>
          <p:cNvSpPr txBox="1"/>
          <p:nvPr/>
        </p:nvSpPr>
        <p:spPr>
          <a:xfrm>
            <a:off x="358139" y="2316034"/>
            <a:ext cx="16059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Droid Sans"/>
              </a:rPr>
              <a:t>BPW34</a:t>
            </a:r>
            <a:endParaRPr lang="en-US" sz="3200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D9D848A-04A1-38E8-AC1C-411DAE712C23}"/>
              </a:ext>
            </a:extLst>
          </p:cNvPr>
          <p:cNvSpPr txBox="1"/>
          <p:nvPr/>
        </p:nvSpPr>
        <p:spPr>
          <a:xfrm>
            <a:off x="6008369" y="2324160"/>
            <a:ext cx="14385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Droid Sans"/>
              </a:rPr>
              <a:t>BPX61</a:t>
            </a:r>
            <a:endParaRPr lang="en-US" sz="3200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2D29DC4-F75E-FA4F-A04A-1E87CA9D8C97}"/>
              </a:ext>
            </a:extLst>
          </p:cNvPr>
          <p:cNvSpPr txBox="1"/>
          <p:nvPr/>
        </p:nvSpPr>
        <p:spPr>
          <a:xfrm>
            <a:off x="358139" y="6185089"/>
            <a:ext cx="21662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for </a:t>
            </a:r>
            <a:r>
              <a:rPr lang="el-GR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β</a:t>
            </a:r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en-US" sz="2800" dirty="0"/>
              <a:t>particle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2208D16-A60E-6BA4-8463-18906BA2A6E8}"/>
              </a:ext>
            </a:extLst>
          </p:cNvPr>
          <p:cNvSpPr txBox="1"/>
          <p:nvPr/>
        </p:nvSpPr>
        <p:spPr>
          <a:xfrm>
            <a:off x="6096000" y="6228992"/>
            <a:ext cx="21774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for </a:t>
            </a:r>
            <a:r>
              <a:rPr lang="el-GR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α</a:t>
            </a:r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en-US" sz="2800" dirty="0"/>
              <a:t>particle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2C5C8FF-894B-97FF-F11C-C8313BE6E014}"/>
              </a:ext>
            </a:extLst>
          </p:cNvPr>
          <p:cNvSpPr txBox="1"/>
          <p:nvPr/>
        </p:nvSpPr>
        <p:spPr>
          <a:xfrm>
            <a:off x="227397" y="1330762"/>
            <a:ext cx="118663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 i="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Droid Sans"/>
              </a:rPr>
              <a:t>A </a:t>
            </a:r>
            <a:r>
              <a:rPr lang="en-US" sz="2000" b="1" i="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Droid Sans"/>
              </a:rPr>
              <a:t>PIN diode (p-type, intrinsic, n-type diode)</a:t>
            </a:r>
            <a:r>
              <a:rPr lang="en-US" sz="2000" b="0" i="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Droid Sans"/>
              </a:rPr>
              <a:t> is a diode with a wide region of intrinsic semiconductor </a:t>
            </a:r>
            <a:br>
              <a:rPr lang="en-US" sz="2000" b="0" i="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Droid Sans"/>
              </a:rPr>
            </a:br>
            <a:r>
              <a:rPr lang="en-US" sz="2000" b="0" i="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Droid Sans"/>
              </a:rPr>
              <a:t>material (undoped) contained between a p-type semiconductor and an n-type semiconductor.</a:t>
            </a:r>
            <a:endParaRPr lang="en-US" sz="2000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2D7B2893-2AC6-8FAC-F09B-B6561FDED2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CE9C7-BE86-41B5-9204-22E42FEC8D4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095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CD833-1CE2-14EE-6323-A269127C26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/>
              <a:t>PIN Photodiode</a:t>
            </a:r>
          </a:p>
        </p:txBody>
      </p:sp>
      <p:pic>
        <p:nvPicPr>
          <p:cNvPr id="2050" name="Picture 2" descr="Pin-Photodiode">
            <a:extLst>
              <a:ext uri="{FF2B5EF4-FFF2-40B4-BE49-F238E27FC236}">
                <a16:creationId xmlns:a16="http://schemas.microsoft.com/office/drawing/2014/main" id="{27A7D9CD-9DA8-60C6-BAF5-5B8E0ECB3C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555" y="1690688"/>
            <a:ext cx="5299533" cy="4441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36BD712-65C6-771F-D777-15FC0CBBA7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CE9C7-BE86-41B5-9204-22E42FEC8D4A}" type="slidenum">
              <a:rPr lang="en-US" smtClean="0"/>
              <a:t>7</a:t>
            </a:fld>
            <a:endParaRPr lang="en-US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107BE9D4-288E-87B1-DD88-1B53653FE82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785"/>
          <a:stretch/>
        </p:blipFill>
        <p:spPr bwMode="auto">
          <a:xfrm>
            <a:off x="6623685" y="2358231"/>
            <a:ext cx="4556760" cy="3330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10347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CD833-1CE2-14EE-6323-A269127C26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/>
              <a:t>Amplifier circuit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96025AE-E869-459F-13DE-3FCE420F48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" y="2298272"/>
            <a:ext cx="12081509" cy="404774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A2D1268-72BB-1F79-900C-98C4029ED9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8229" y="418298"/>
            <a:ext cx="5568681" cy="1576182"/>
          </a:xfrm>
          <a:prstGeom prst="rect">
            <a:avLst/>
          </a:prstGeom>
        </p:spPr>
      </p:pic>
      <p:sp>
        <p:nvSpPr>
          <p:cNvPr id="9" name="Freeform: Shape 8">
            <a:extLst>
              <a:ext uri="{FF2B5EF4-FFF2-40B4-BE49-F238E27FC236}">
                <a16:creationId xmlns:a16="http://schemas.microsoft.com/office/drawing/2014/main" id="{B5E7F450-A8A7-3D08-DF62-FEAC2A6C8339}"/>
              </a:ext>
            </a:extLst>
          </p:cNvPr>
          <p:cNvSpPr/>
          <p:nvPr/>
        </p:nvSpPr>
        <p:spPr>
          <a:xfrm>
            <a:off x="9132570" y="3040380"/>
            <a:ext cx="2548890" cy="2160270"/>
          </a:xfrm>
          <a:custGeom>
            <a:avLst/>
            <a:gdLst>
              <a:gd name="connsiteX0" fmla="*/ 0 w 2548890"/>
              <a:gd name="connsiteY0" fmla="*/ 0 h 2160270"/>
              <a:gd name="connsiteX1" fmla="*/ 2548890 w 2548890"/>
              <a:gd name="connsiteY1" fmla="*/ 0 h 2160270"/>
              <a:gd name="connsiteX2" fmla="*/ 2548890 w 2548890"/>
              <a:gd name="connsiteY2" fmla="*/ 1268730 h 2160270"/>
              <a:gd name="connsiteX3" fmla="*/ 2548890 w 2548890"/>
              <a:gd name="connsiteY3" fmla="*/ 2160270 h 2160270"/>
              <a:gd name="connsiteX4" fmla="*/ 1543050 w 2548890"/>
              <a:gd name="connsiteY4" fmla="*/ 2160270 h 2160270"/>
              <a:gd name="connsiteX5" fmla="*/ 1543050 w 2548890"/>
              <a:gd name="connsiteY5" fmla="*/ 1268730 h 2160270"/>
              <a:gd name="connsiteX6" fmla="*/ 0 w 2548890"/>
              <a:gd name="connsiteY6" fmla="*/ 1268730 h 2160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48890" h="2160270">
                <a:moveTo>
                  <a:pt x="0" y="0"/>
                </a:moveTo>
                <a:lnTo>
                  <a:pt x="2548890" y="0"/>
                </a:lnTo>
                <a:lnTo>
                  <a:pt x="2548890" y="1268730"/>
                </a:lnTo>
                <a:lnTo>
                  <a:pt x="2548890" y="2160270"/>
                </a:lnTo>
                <a:lnTo>
                  <a:pt x="1543050" y="2160270"/>
                </a:lnTo>
                <a:lnTo>
                  <a:pt x="1543050" y="1268730"/>
                </a:lnTo>
                <a:lnTo>
                  <a:pt x="0" y="1268730"/>
                </a:lnTo>
                <a:close/>
              </a:path>
            </a:pathLst>
          </a:cu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F57F410-B79C-C4D6-450D-D51FFE8760BF}"/>
              </a:ext>
            </a:extLst>
          </p:cNvPr>
          <p:cNvSpPr txBox="1"/>
          <p:nvPr/>
        </p:nvSpPr>
        <p:spPr>
          <a:xfrm>
            <a:off x="7150235" y="2305554"/>
            <a:ext cx="50417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/>
              <a:t>สำคัญ</a:t>
            </a:r>
            <a:r>
              <a:rPr lang="en-US" sz="2800" b="1" dirty="0"/>
              <a:t>! </a:t>
            </a:r>
            <a:r>
              <a:rPr lang="th-TH" sz="2800" b="1" dirty="0"/>
              <a:t>ต้องต่อกับกล่องโลหะเพื่อลด </a:t>
            </a:r>
            <a:r>
              <a:rPr lang="en-US" sz="2800" b="1" dirty="0"/>
              <a:t>noise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B966D15B-70C4-51A9-4556-3484BB7D53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CE9C7-BE86-41B5-9204-22E42FEC8D4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1604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CD833-1CE2-14EE-6323-A269127C26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8150" y="147955"/>
            <a:ext cx="10515600" cy="1325563"/>
          </a:xfrm>
        </p:spPr>
        <p:txBody>
          <a:bodyPr>
            <a:normAutofit/>
          </a:bodyPr>
          <a:lstStyle/>
          <a:p>
            <a:r>
              <a:rPr lang="en-US" sz="5400" b="1" dirty="0"/>
              <a:t>Amplifier circuit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09276930-067B-3450-9F92-DD2113456E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0250" y="2126926"/>
            <a:ext cx="5722144" cy="4470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216728E-37B2-3D12-5A8D-559ED1FCD3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960" y="2126926"/>
            <a:ext cx="4518320" cy="447008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7116DE6-ED5B-8062-D770-0A463DDD8005}"/>
              </a:ext>
            </a:extLst>
          </p:cNvPr>
          <p:cNvSpPr txBox="1"/>
          <p:nvPr/>
        </p:nvSpPr>
        <p:spPr>
          <a:xfrm>
            <a:off x="660960" y="1559803"/>
            <a:ext cx="21662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for </a:t>
            </a:r>
            <a:r>
              <a:rPr lang="el-GR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β</a:t>
            </a:r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en-US" sz="2800" dirty="0"/>
              <a:t>particle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F5CF4C4-5914-78C6-75CC-14D199A1934D}"/>
              </a:ext>
            </a:extLst>
          </p:cNvPr>
          <p:cNvSpPr txBox="1"/>
          <p:nvPr/>
        </p:nvSpPr>
        <p:spPr>
          <a:xfrm>
            <a:off x="5810250" y="1603706"/>
            <a:ext cx="21774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for </a:t>
            </a:r>
            <a:r>
              <a:rPr lang="el-GR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α</a:t>
            </a:r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en-US" sz="2800" dirty="0"/>
              <a:t>particle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FF23B0-FC04-B53D-013D-C2307C37C4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CE9C7-BE86-41B5-9204-22E42FEC8D4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2998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389</TotalTime>
  <Words>260</Words>
  <Application>Microsoft Office PowerPoint</Application>
  <PresentationFormat>Widescreen</PresentationFormat>
  <Paragraphs>69</Paragraphs>
  <Slides>16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5" baseType="lpstr">
      <vt:lpstr>Abadi Extra Light</vt:lpstr>
      <vt:lpstr>Aptos</vt:lpstr>
      <vt:lpstr>Aptos Display</vt:lpstr>
      <vt:lpstr>Arial</vt:lpstr>
      <vt:lpstr>Calibri</vt:lpstr>
      <vt:lpstr>Droid Sans</vt:lpstr>
      <vt:lpstr>Helvetica</vt:lpstr>
      <vt:lpstr>URWPalladioL-Roma</vt:lpstr>
      <vt:lpstr>Office Theme</vt:lpstr>
      <vt:lpstr>DIY Particle Detector</vt:lpstr>
      <vt:lpstr>Cloud chamber</vt:lpstr>
      <vt:lpstr>Cloud chamber</vt:lpstr>
      <vt:lpstr>Original work</vt:lpstr>
      <vt:lpstr>Beta Detector</vt:lpstr>
      <vt:lpstr>Detector</vt:lpstr>
      <vt:lpstr>PIN Photodiode</vt:lpstr>
      <vt:lpstr>Amplifier circuit</vt:lpstr>
      <vt:lpstr>Amplifier circuit</vt:lpstr>
      <vt:lpstr>Amplifier circuit</vt:lpstr>
      <vt:lpstr>Spectrum β Strontium 90 (90Sr)</vt:lpstr>
      <vt:lpstr>การวางตัวของ 90Sr ในกล่อง detector </vt:lpstr>
      <vt:lpstr>Output signal</vt:lpstr>
      <vt:lpstr>Output signal</vt:lpstr>
      <vt:lpstr>Output signal</vt:lpstr>
      <vt:lpstr>การปรับ Oscilloscope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DIY Particle Detector</dc:title>
  <dc:creator>Ekkarat Pongophas</dc:creator>
  <cp:lastModifiedBy>Ekkarat Pongophas</cp:lastModifiedBy>
  <cp:revision>35</cp:revision>
  <dcterms:created xsi:type="dcterms:W3CDTF">2024-04-20T04:30:45Z</dcterms:created>
  <dcterms:modified xsi:type="dcterms:W3CDTF">2024-04-20T23:42:08Z</dcterms:modified>
</cp:coreProperties>
</file>