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328" r:id="rId4"/>
    <p:sldId id="329" r:id="rId5"/>
    <p:sldId id="395" r:id="rId6"/>
    <p:sldId id="396" r:id="rId7"/>
    <p:sldId id="397" r:id="rId8"/>
    <p:sldId id="398" r:id="rId9"/>
    <p:sldId id="380" r:id="rId10"/>
    <p:sldId id="381" r:id="rId11"/>
    <p:sldId id="330" r:id="rId12"/>
    <p:sldId id="382" r:id="rId13"/>
    <p:sldId id="384" r:id="rId14"/>
    <p:sldId id="385" r:id="rId15"/>
    <p:sldId id="386" r:id="rId16"/>
    <p:sldId id="343" r:id="rId17"/>
    <p:sldId id="344" r:id="rId18"/>
    <p:sldId id="383" r:id="rId19"/>
    <p:sldId id="332" r:id="rId20"/>
    <p:sldId id="331" r:id="rId21"/>
    <p:sldId id="333" r:id="rId22"/>
    <p:sldId id="361" r:id="rId23"/>
    <p:sldId id="334" r:id="rId24"/>
    <p:sldId id="335" r:id="rId25"/>
    <p:sldId id="346" r:id="rId26"/>
    <p:sldId id="313" r:id="rId27"/>
    <p:sldId id="353" r:id="rId28"/>
    <p:sldId id="272" r:id="rId29"/>
    <p:sldId id="365" r:id="rId30"/>
    <p:sldId id="366" r:id="rId31"/>
    <p:sldId id="387" r:id="rId32"/>
    <p:sldId id="388" r:id="rId33"/>
    <p:sldId id="389" r:id="rId34"/>
    <p:sldId id="339" r:id="rId35"/>
    <p:sldId id="362" r:id="rId36"/>
    <p:sldId id="337" r:id="rId37"/>
    <p:sldId id="347" r:id="rId38"/>
    <p:sldId id="377" r:id="rId39"/>
    <p:sldId id="348" r:id="rId40"/>
    <p:sldId id="367" r:id="rId41"/>
    <p:sldId id="368" r:id="rId42"/>
    <p:sldId id="399" r:id="rId43"/>
    <p:sldId id="400" r:id="rId44"/>
    <p:sldId id="401" r:id="rId45"/>
    <p:sldId id="402" r:id="rId46"/>
    <p:sldId id="390" r:id="rId47"/>
    <p:sldId id="369" r:id="rId48"/>
    <p:sldId id="393" r:id="rId49"/>
    <p:sldId id="392" r:id="rId50"/>
    <p:sldId id="391" r:id="rId51"/>
    <p:sldId id="394" r:id="rId52"/>
    <p:sldId id="267" r:id="rId5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76" autoAdjust="0"/>
  </p:normalViewPr>
  <p:slideViewPr>
    <p:cSldViewPr>
      <p:cViewPr varScale="1">
        <p:scale>
          <a:sx n="68" d="100"/>
          <a:sy n="68" d="100"/>
        </p:scale>
        <p:origin x="126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notesViewPr>
    <p:cSldViewPr>
      <p:cViewPr varScale="1">
        <p:scale>
          <a:sx n="56" d="100"/>
          <a:sy n="56" d="100"/>
        </p:scale>
        <p:origin x="-2496" y="-8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67.emf"/><Relationship Id="rId4" Type="http://schemas.openxmlformats.org/officeDocument/2006/relationships/image" Target="../media/image7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image" Target="../media/image71.emf"/><Relationship Id="rId4" Type="http://schemas.openxmlformats.org/officeDocument/2006/relationships/image" Target="../media/image7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DCFC0D0-7987-435E-883E-64B1FF2710E5}" type="datetimeFigureOut">
              <a:rPr lang="th-TH" smtClean="0"/>
              <a:pPr/>
              <a:t>16/06/62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E6AA5C6-72E2-469A-BD9D-B85CB8C551C5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5C331-C7C9-47F2-97B6-93C526BADBBA}" type="datetimeFigureOut">
              <a:rPr lang="en-US" smtClean="0"/>
              <a:pPr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27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4.e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emf"/><Relationship Id="rId20" Type="http://schemas.openxmlformats.org/officeDocument/2006/relationships/image" Target="../media/image28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23.e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20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33.emf"/><Relationship Id="rId17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e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89.png"/><Relationship Id="rId10" Type="http://schemas.openxmlformats.org/officeDocument/2006/relationships/image" Target="../media/image32.emf"/><Relationship Id="rId4" Type="http://schemas.openxmlformats.org/officeDocument/2006/relationships/image" Target="../media/image29.emf"/><Relationship Id="rId9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sa.gov/content/hubble-highlights-shining-a-light-on-dark-matter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51.e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48.emf"/><Relationship Id="rId1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0.emf"/><Relationship Id="rId20" Type="http://schemas.openxmlformats.org/officeDocument/2006/relationships/image" Target="../media/image52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5.e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10" Type="http://schemas.openxmlformats.org/officeDocument/2006/relationships/image" Target="../media/image47.e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44.e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49.emf"/><Relationship Id="rId22" Type="http://schemas.openxmlformats.org/officeDocument/2006/relationships/image" Target="../media/image53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5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ienceblogs.com/startswithabang/2011/04/20/how-gravitational-lensing-show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8.e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70.emf"/><Relationship Id="rId4" Type="http://schemas.openxmlformats.org/officeDocument/2006/relationships/image" Target="../media/image67.emf"/><Relationship Id="rId9" Type="http://schemas.openxmlformats.org/officeDocument/2006/relationships/oleObject" Target="../embeddings/oleObject37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2.e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74.emf"/><Relationship Id="rId4" Type="http://schemas.openxmlformats.org/officeDocument/2006/relationships/image" Target="../media/image71.emf"/><Relationship Id="rId9" Type="http://schemas.openxmlformats.org/officeDocument/2006/relationships/oleObject" Target="../embeddings/oleObject4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7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7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77.emf"/><Relationship Id="rId4" Type="http://schemas.openxmlformats.org/officeDocument/2006/relationships/oleObject" Target="../embeddings/oleObject4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8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5.png"/><Relationship Id="rId7" Type="http://schemas.openxmlformats.org/officeDocument/2006/relationships/image" Target="../media/image9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9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3.jpeg"/><Relationship Id="rId7" Type="http://schemas.openxmlformats.org/officeDocument/2006/relationships/image" Target="../media/image10.e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1140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746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91440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General Relativity and Black Holes (Overview)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096000"/>
            <a:ext cx="7696200" cy="990600"/>
          </a:xfrm>
        </p:spPr>
        <p:txBody>
          <a:bodyPr>
            <a:normAutofit/>
          </a:bodyPr>
          <a:lstStyle/>
          <a:p>
            <a:r>
              <a:rPr lang="th-TH" dirty="0"/>
              <a:t>พิทยุทธ วงศัจนทร์ วิทยาลัยเพื่อการค้นคว้าระดับรากฐาน</a:t>
            </a:r>
            <a:endParaRPr lang="en-US" dirty="0"/>
          </a:p>
          <a:p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9600" y="4572000"/>
            <a:ext cx="76962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5400" noProof="0" dirty="0">
                <a:solidFill>
                  <a:schemeClr val="bg1"/>
                </a:solidFill>
                <a:cs typeface="+mj-cs"/>
              </a:rPr>
              <a:t>SHEAP2019, IF </a:t>
            </a:r>
            <a:r>
              <a:rPr lang="en-US" sz="5400" noProof="0" dirty="0" err="1">
                <a:solidFill>
                  <a:schemeClr val="bg1"/>
                </a:solidFill>
                <a:cs typeface="+mj-cs"/>
              </a:rPr>
              <a:t>Naresuan</a:t>
            </a:r>
            <a:r>
              <a:rPr lang="en-US" sz="5400" noProof="0" dirty="0">
                <a:solidFill>
                  <a:schemeClr val="bg1"/>
                </a:solidFill>
                <a:cs typeface="+mj-cs"/>
              </a:rPr>
              <a:t> University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8600" y="2819400"/>
            <a:ext cx="8763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17</a:t>
            </a:r>
            <a:r>
              <a:rPr lang="en-US" sz="4000" baseline="30000" dirty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noProof="0" dirty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มิถุนายน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</a:rPr>
              <a:t> 2562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10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8F5E93-EE08-465F-89F5-916EB2FCA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7789"/>
            <a:ext cx="9144000" cy="370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1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5106047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General Relativity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4028182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There are no gravitational force, the object is moved due to the curve of spacetime</a:t>
            </a:r>
          </a:p>
        </p:txBody>
      </p:sp>
      <p:pic>
        <p:nvPicPr>
          <p:cNvPr id="12" name="Picture 1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537" y="891570"/>
            <a:ext cx="3810000" cy="28575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71600" y="5789831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Based on differential geometry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https://www.businessinsider.com.au/biography-of-albert-einstein-2013-1#is-it-true-that-einstein-failed-math-class-as-a-primary-school-student-4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6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0"/>
            <a:ext cx="5181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Curvature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1905000"/>
            <a:ext cx="891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>
                    <a:lumMod val="85000"/>
                  </a:schemeClr>
                </a:solidFill>
              </a:rPr>
              <a:t>Intrinsic curvature: a curvature measured by one in the surface itself, does not need the information from the higher dimension.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3350" y="838200"/>
            <a:ext cx="8858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Extrinsic curvature: a curvature measured by one who needs the information from the higher dimension.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B5944A-7D43-4068-B163-0C4CFF9D23F0}"/>
              </a:ext>
            </a:extLst>
          </p:cNvPr>
          <p:cNvSpPr/>
          <p:nvPr/>
        </p:nvSpPr>
        <p:spPr>
          <a:xfrm>
            <a:off x="533400" y="4038600"/>
            <a:ext cx="36576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Cylinder 2">
            <a:extLst>
              <a:ext uri="{FF2B5EF4-FFF2-40B4-BE49-F238E27FC236}">
                <a16:creationId xmlns:a16="http://schemas.microsoft.com/office/drawing/2014/main" id="{48B05F39-57C9-4A7D-80F9-10334D3AD30C}"/>
              </a:ext>
            </a:extLst>
          </p:cNvPr>
          <p:cNvSpPr/>
          <p:nvPr/>
        </p:nvSpPr>
        <p:spPr>
          <a:xfrm>
            <a:off x="5791200" y="3733800"/>
            <a:ext cx="2057400" cy="2667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3774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14" grpId="0"/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6FDFDA-4760-42A7-B7CD-73B640339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49" y="833000"/>
            <a:ext cx="7541101" cy="5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844619D-F24D-4F08-B09A-75D12A48895B}"/>
              </a:ext>
            </a:extLst>
          </p:cNvPr>
          <p:cNvSpPr/>
          <p:nvPr/>
        </p:nvSpPr>
        <p:spPr>
          <a:xfrm>
            <a:off x="2057400" y="0"/>
            <a:ext cx="5181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Curvature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26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9625E9-EDC8-423E-BA3F-43673ED2B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0"/>
            <a:ext cx="3550050" cy="314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B5F24F-0393-4D74-9FA1-C62396D14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020" y="1981200"/>
            <a:ext cx="3902850" cy="3872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CDEA873-9A9B-42EF-83AC-9C3230E210A3}"/>
              </a:ext>
            </a:extLst>
          </p:cNvPr>
          <p:cNvSpPr/>
          <p:nvPr/>
        </p:nvSpPr>
        <p:spPr>
          <a:xfrm>
            <a:off x="2057400" y="0"/>
            <a:ext cx="5181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Curvature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697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842B8B-B844-4A3B-8B0C-3AD8245DDE2D}"/>
              </a:ext>
            </a:extLst>
          </p:cNvPr>
          <p:cNvSpPr/>
          <p:nvPr/>
        </p:nvSpPr>
        <p:spPr>
          <a:xfrm>
            <a:off x="2057400" y="0"/>
            <a:ext cx="5181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Curvature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365214E-C494-467A-A82B-780973B086CE}"/>
                  </a:ext>
                </a:extLst>
              </p:cNvPr>
              <p:cNvSpPr txBox="1"/>
              <p:nvPr/>
            </p:nvSpPr>
            <p:spPr>
              <a:xfrm>
                <a:off x="4114800" y="1934096"/>
                <a:ext cx="2358883" cy="935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th-TH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365214E-C494-467A-A82B-780973B08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1934096"/>
                <a:ext cx="2358883" cy="935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8E01457-3455-4984-86A4-8629F2558144}"/>
                  </a:ext>
                </a:extLst>
              </p:cNvPr>
              <p:cNvSpPr txBox="1"/>
              <p:nvPr/>
            </p:nvSpPr>
            <p:spPr>
              <a:xfrm>
                <a:off x="4780724" y="837623"/>
                <a:ext cx="3448874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320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320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th-TH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8E01457-3455-4984-86A4-8629F2558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724" y="837623"/>
                <a:ext cx="3448874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8E4971-0EC5-4E78-8496-13E3F8EC0DA6}"/>
                  </a:ext>
                </a:extLst>
              </p:cNvPr>
              <p:cNvSpPr txBox="1"/>
              <p:nvPr/>
            </p:nvSpPr>
            <p:spPr>
              <a:xfrm>
                <a:off x="5880656" y="1934096"/>
                <a:ext cx="2358883" cy="988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3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E8E4971-0EC5-4E78-8496-13E3F8EC0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656" y="1934096"/>
                <a:ext cx="2358883" cy="9881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5E4B0B8B-7D8D-475F-B623-872012A5C122}"/>
              </a:ext>
            </a:extLst>
          </p:cNvPr>
          <p:cNvGrpSpPr/>
          <p:nvPr/>
        </p:nvGrpSpPr>
        <p:grpSpPr>
          <a:xfrm>
            <a:off x="1066800" y="1295400"/>
            <a:ext cx="3200400" cy="2057400"/>
            <a:chOff x="1524000" y="1905000"/>
            <a:chExt cx="3200400" cy="2057400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1A05B1-8C9D-4B12-A24C-8685D6B9D0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1905000"/>
              <a:ext cx="0" cy="20574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C60368E-A0C1-4294-B5E6-C1A43321DF5D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3962400"/>
              <a:ext cx="32004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6E91FDB-B48F-463C-A910-D1C49AEC672A}"/>
                </a:ext>
              </a:extLst>
            </p:cNvPr>
            <p:cNvCxnSpPr/>
            <p:nvPr/>
          </p:nvCxnSpPr>
          <p:spPr>
            <a:xfrm flipV="1">
              <a:off x="2054087" y="2488096"/>
              <a:ext cx="1905000" cy="1143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21737C1-5D95-47C4-B0A0-C678D41B3F17}"/>
              </a:ext>
            </a:extLst>
          </p:cNvPr>
          <p:cNvGrpSpPr/>
          <p:nvPr/>
        </p:nvGrpSpPr>
        <p:grpSpPr>
          <a:xfrm>
            <a:off x="914400" y="3846443"/>
            <a:ext cx="3200400" cy="2057400"/>
            <a:chOff x="914400" y="3846443"/>
            <a:chExt cx="3200400" cy="2057400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DC815E1-5DED-49B4-A4D5-4E7C84A608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400" y="3846443"/>
              <a:ext cx="0" cy="20574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5FDAAB8-6B42-43A0-A5AD-3262A8971A18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5903843"/>
              <a:ext cx="32004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6100746-0244-44C4-AE21-5341F69FB63B}"/>
                </a:ext>
              </a:extLst>
            </p:cNvPr>
            <p:cNvSpPr/>
            <p:nvPr/>
          </p:nvSpPr>
          <p:spPr>
            <a:xfrm>
              <a:off x="1133061" y="4590403"/>
              <a:ext cx="2653748" cy="687275"/>
            </a:xfrm>
            <a:custGeom>
              <a:avLst/>
              <a:gdLst>
                <a:gd name="connsiteX0" fmla="*/ 0 w 2653748"/>
                <a:gd name="connsiteY0" fmla="*/ 687275 h 687275"/>
                <a:gd name="connsiteX1" fmla="*/ 695739 w 2653748"/>
                <a:gd name="connsiteY1" fmla="*/ 1475 h 687275"/>
                <a:gd name="connsiteX2" fmla="*/ 1610139 w 2653748"/>
                <a:gd name="connsiteY2" fmla="*/ 498432 h 687275"/>
                <a:gd name="connsiteX3" fmla="*/ 2415209 w 2653748"/>
                <a:gd name="connsiteY3" fmla="*/ 279771 h 687275"/>
                <a:gd name="connsiteX4" fmla="*/ 2653748 w 2653748"/>
                <a:gd name="connsiteY4" fmla="*/ 90927 h 68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3748" h="687275">
                  <a:moveTo>
                    <a:pt x="0" y="687275"/>
                  </a:moveTo>
                  <a:cubicBezTo>
                    <a:pt x="213691" y="360112"/>
                    <a:pt x="427383" y="32949"/>
                    <a:pt x="695739" y="1475"/>
                  </a:cubicBezTo>
                  <a:cubicBezTo>
                    <a:pt x="964096" y="-29999"/>
                    <a:pt x="1323561" y="452049"/>
                    <a:pt x="1610139" y="498432"/>
                  </a:cubicBezTo>
                  <a:cubicBezTo>
                    <a:pt x="1896717" y="544815"/>
                    <a:pt x="2241274" y="347689"/>
                    <a:pt x="2415209" y="279771"/>
                  </a:cubicBezTo>
                  <a:cubicBezTo>
                    <a:pt x="2589144" y="211853"/>
                    <a:pt x="2621446" y="151390"/>
                    <a:pt x="2653748" y="9092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4B68C5D-2F60-4851-B590-8694FF70A2E0}"/>
                  </a:ext>
                </a:extLst>
              </p:cNvPr>
              <p:cNvSpPr txBox="1"/>
              <p:nvPr/>
            </p:nvSpPr>
            <p:spPr>
              <a:xfrm>
                <a:off x="5029200" y="4439962"/>
                <a:ext cx="2358883" cy="988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t-B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3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4B68C5D-2F60-4851-B590-8694FF70A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439962"/>
                <a:ext cx="2358883" cy="9881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41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2" grpId="0"/>
      <p:bldP spid="24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28600" y="-152400"/>
            <a:ext cx="944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66800" y="1600200"/>
            <a:ext cx="1371600" cy="685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1"/>
          <p:cNvGrpSpPr/>
          <p:nvPr/>
        </p:nvGrpSpPr>
        <p:grpSpPr>
          <a:xfrm>
            <a:off x="228600" y="685800"/>
            <a:ext cx="3810000" cy="3201197"/>
            <a:chOff x="1371600" y="457199"/>
            <a:chExt cx="3810000" cy="3201197"/>
          </a:xfrm>
        </p:grpSpPr>
        <p:grpSp>
          <p:nvGrpSpPr>
            <p:cNvPr id="5" name="Group 29"/>
            <p:cNvGrpSpPr/>
            <p:nvPr/>
          </p:nvGrpSpPr>
          <p:grpSpPr>
            <a:xfrm>
              <a:off x="1371600" y="457199"/>
              <a:ext cx="3810000" cy="3201197"/>
              <a:chOff x="1371600" y="457199"/>
              <a:chExt cx="3810000" cy="3201197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rot="16200000" flipV="1">
                <a:off x="228204" y="2057796"/>
                <a:ext cx="3201197" cy="4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1371600" y="3416733"/>
                <a:ext cx="3810000" cy="12267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0"/>
            <p:cNvGrpSpPr/>
            <p:nvPr/>
          </p:nvGrpSpPr>
          <p:grpSpPr>
            <a:xfrm>
              <a:off x="1828800" y="685800"/>
              <a:ext cx="2743200" cy="2751723"/>
              <a:chOff x="1828800" y="685800"/>
              <a:chExt cx="2743200" cy="2751723"/>
            </a:xfrm>
          </p:grpSpPr>
          <p:grpSp>
            <p:nvGrpSpPr>
              <p:cNvPr id="9" name="Group 28"/>
              <p:cNvGrpSpPr/>
              <p:nvPr/>
            </p:nvGrpSpPr>
            <p:grpSpPr>
              <a:xfrm>
                <a:off x="1828801" y="20574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1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30"/>
              <p:cNvGrpSpPr/>
              <p:nvPr/>
            </p:nvGrpSpPr>
            <p:grpSpPr>
              <a:xfrm>
                <a:off x="3200400" y="6858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7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40"/>
              <p:cNvGrpSpPr/>
              <p:nvPr/>
            </p:nvGrpSpPr>
            <p:grpSpPr>
              <a:xfrm>
                <a:off x="1828800" y="6858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9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" name="Straight Connector 4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50"/>
              <p:cNvGrpSpPr/>
              <p:nvPr/>
            </p:nvGrpSpPr>
            <p:grpSpPr>
              <a:xfrm>
                <a:off x="3200400" y="20574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21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3" name="Straight Connector 5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4" name="Down Arrow 63"/>
          <p:cNvSpPr/>
          <p:nvPr/>
        </p:nvSpPr>
        <p:spPr>
          <a:xfrm>
            <a:off x="5181600" y="1828800"/>
            <a:ext cx="304800" cy="5334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38800" y="18288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Special Relativity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7200" y="54864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Curvature of the space-time is implied from metric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76255" y="3394365"/>
            <a:ext cx="381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solidFill>
                  <a:schemeClr val="bg2"/>
                </a:solidFill>
              </a:rPr>
              <a:t>x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40325" y="271091"/>
            <a:ext cx="381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solidFill>
                  <a:schemeClr val="bg2"/>
                </a:solidFill>
              </a:rPr>
              <a:t>y</a:t>
            </a:r>
          </a:p>
        </p:txBody>
      </p:sp>
      <p:graphicFrame>
        <p:nvGraphicFramePr>
          <p:cNvPr id="26" name="Object 11"/>
          <p:cNvGraphicFramePr>
            <a:graphicFrameLocks noChangeAspect="1"/>
          </p:cNvGraphicFramePr>
          <p:nvPr/>
        </p:nvGraphicFramePr>
        <p:xfrm>
          <a:off x="3733800" y="609600"/>
          <a:ext cx="26527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76" name="Equation" r:id="rId3" imgW="1320480" imgH="228600" progId="Equation.DSMT4">
                  <p:embed/>
                </p:oleObj>
              </mc:Choice>
              <mc:Fallback>
                <p:oleObj name="Equation" r:id="rId3" imgW="1320480" imgH="2286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609600"/>
                        <a:ext cx="26527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2"/>
          <p:cNvGraphicFramePr>
            <a:graphicFrameLocks noChangeAspect="1"/>
          </p:cNvGraphicFramePr>
          <p:nvPr/>
        </p:nvGraphicFramePr>
        <p:xfrm>
          <a:off x="6553200" y="609600"/>
          <a:ext cx="191293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77" name="Equation" r:id="rId5" imgW="952200" imgH="228600" progId="Equation.DSMT4">
                  <p:embed/>
                </p:oleObj>
              </mc:Choice>
              <mc:Fallback>
                <p:oleObj name="Equation" r:id="rId5" imgW="952200" imgH="2286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609600"/>
                        <a:ext cx="1912938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3"/>
          <p:cNvGraphicFramePr>
            <a:graphicFrameLocks noChangeAspect="1"/>
          </p:cNvGraphicFramePr>
          <p:nvPr/>
        </p:nvGraphicFramePr>
        <p:xfrm>
          <a:off x="4800600" y="1295400"/>
          <a:ext cx="26003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78" name="Equation" r:id="rId7" imgW="1295280" imgH="228600" progId="Equation.DSMT4">
                  <p:embed/>
                </p:oleObj>
              </mc:Choice>
              <mc:Fallback>
                <p:oleObj name="Equation" r:id="rId7" imgW="1295280" imgH="2286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26003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4"/>
          <p:cNvGraphicFramePr>
            <a:graphicFrameLocks noChangeAspect="1"/>
          </p:cNvGraphicFramePr>
          <p:nvPr/>
        </p:nvGraphicFramePr>
        <p:xfrm>
          <a:off x="4191000" y="2362200"/>
          <a:ext cx="36972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79" name="Equation" r:id="rId9" imgW="1841400" imgH="228600" progId="Equation.DSMT4">
                  <p:embed/>
                </p:oleObj>
              </mc:Choice>
              <mc:Fallback>
                <p:oleObj name="Equation" r:id="rId9" imgW="1841400" imgH="2286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362200"/>
                        <a:ext cx="3697288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5"/>
          <p:cNvGraphicFramePr>
            <a:graphicFrameLocks noChangeAspect="1"/>
          </p:cNvGraphicFramePr>
          <p:nvPr/>
        </p:nvGraphicFramePr>
        <p:xfrm>
          <a:off x="4343400" y="3048000"/>
          <a:ext cx="34432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80" name="Equation" r:id="rId11" imgW="1714320" imgH="228600" progId="Equation.DSMT4">
                  <p:embed/>
                </p:oleObj>
              </mc:Choice>
              <mc:Fallback>
                <p:oleObj name="Equation" r:id="rId11" imgW="1714320" imgH="2286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048000"/>
                        <a:ext cx="3443288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6"/>
          <p:cNvGraphicFramePr>
            <a:graphicFrameLocks noChangeAspect="1"/>
          </p:cNvGraphicFramePr>
          <p:nvPr/>
        </p:nvGraphicFramePr>
        <p:xfrm>
          <a:off x="1143000" y="3733800"/>
          <a:ext cx="471805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81" name="Equation" r:id="rId13" imgW="2349360" imgH="241200" progId="Equation.DSMT4">
                  <p:embed/>
                </p:oleObj>
              </mc:Choice>
              <mc:Fallback>
                <p:oleObj name="Equation" r:id="rId13" imgW="2349360" imgH="2412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733800"/>
                        <a:ext cx="4718050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7"/>
          <p:cNvGraphicFramePr>
            <a:graphicFrameLocks noChangeAspect="1"/>
          </p:cNvGraphicFramePr>
          <p:nvPr/>
        </p:nvGraphicFramePr>
        <p:xfrm>
          <a:off x="990600" y="4419600"/>
          <a:ext cx="39528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82" name="Equation" r:id="rId15" imgW="1968480" imgH="355320" progId="Equation.DSMT4">
                  <p:embed/>
                </p:oleObj>
              </mc:Choice>
              <mc:Fallback>
                <p:oleObj name="Equation" r:id="rId15" imgW="1968480" imgH="35532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419600"/>
                        <a:ext cx="3952875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8"/>
          <p:cNvGraphicFramePr>
            <a:graphicFrameLocks noChangeAspect="1"/>
          </p:cNvGraphicFramePr>
          <p:nvPr/>
        </p:nvGraphicFramePr>
        <p:xfrm>
          <a:off x="1752600" y="6019800"/>
          <a:ext cx="36449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83" name="Equation" r:id="rId17" imgW="1815840" imgH="253800" progId="Equation.DSMT4">
                  <p:embed/>
                </p:oleObj>
              </mc:Choice>
              <mc:Fallback>
                <p:oleObj name="Equation" r:id="rId17" imgW="1815840" imgH="25380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6019800"/>
                        <a:ext cx="3644900" cy="61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9"/>
          <p:cNvGraphicFramePr>
            <a:graphicFrameLocks noChangeAspect="1"/>
          </p:cNvGraphicFramePr>
          <p:nvPr/>
        </p:nvGraphicFramePr>
        <p:xfrm>
          <a:off x="6324600" y="3581400"/>
          <a:ext cx="2525713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384" name="Equation" r:id="rId19" imgW="1358640" imgH="914400" progId="Equation.DSMT4">
                  <p:embed/>
                </p:oleObj>
              </mc:Choice>
              <mc:Fallback>
                <p:oleObj name="Equation" r:id="rId19" imgW="1358640" imgH="9144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581400"/>
                        <a:ext cx="2525713" cy="204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4" grpId="0" animBg="1"/>
      <p:bldP spid="65" grpId="0"/>
      <p:bldP spid="66" grpId="0"/>
      <p:bldP spid="67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28600" y="-152400"/>
            <a:ext cx="944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7306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912082"/>
              </p:ext>
            </p:extLst>
          </p:nvPr>
        </p:nvGraphicFramePr>
        <p:xfrm>
          <a:off x="373857" y="2461061"/>
          <a:ext cx="45862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79" name="Equation" r:id="rId3" imgW="1828800" imgH="393480" progId="Equation.DSMT4">
                  <p:embed/>
                </p:oleObj>
              </mc:Choice>
              <mc:Fallback>
                <p:oleObj name="Equation" r:id="rId3" imgW="1828800" imgH="393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7" y="2461061"/>
                        <a:ext cx="4586287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648941"/>
              </p:ext>
            </p:extLst>
          </p:nvPr>
        </p:nvGraphicFramePr>
        <p:xfrm>
          <a:off x="1465262" y="1517236"/>
          <a:ext cx="57642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80" name="Equation" r:id="rId5" imgW="2298600" imgH="393480" progId="Equation.DSMT4">
                  <p:embed/>
                </p:oleObj>
              </mc:Choice>
              <mc:Fallback>
                <p:oleObj name="Equation" r:id="rId5" imgW="2298600" imgH="393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2" y="1517236"/>
                        <a:ext cx="5764213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252561"/>
              </p:ext>
            </p:extLst>
          </p:nvPr>
        </p:nvGraphicFramePr>
        <p:xfrm>
          <a:off x="685798" y="3663720"/>
          <a:ext cx="7323138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81" name="Equation" r:id="rId7" imgW="2920680" imgH="253800" progId="Equation.DSMT4">
                  <p:embed/>
                </p:oleObj>
              </mc:Choice>
              <mc:Fallback>
                <p:oleObj name="Equation" r:id="rId7" imgW="2920680" imgH="2538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8" y="3663720"/>
                        <a:ext cx="7323138" cy="63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7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140173"/>
              </p:ext>
            </p:extLst>
          </p:nvPr>
        </p:nvGraphicFramePr>
        <p:xfrm>
          <a:off x="6096000" y="2582164"/>
          <a:ext cx="1816100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82" name="Equation" r:id="rId9" imgW="723600" imgH="253800" progId="Equation.DSMT4">
                  <p:embed/>
                </p:oleObj>
              </mc:Choice>
              <mc:Fallback>
                <p:oleObj name="Equation" r:id="rId9" imgW="723600" imgH="253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582164"/>
                        <a:ext cx="1816100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7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002616"/>
              </p:ext>
            </p:extLst>
          </p:nvPr>
        </p:nvGraphicFramePr>
        <p:xfrm>
          <a:off x="1828800" y="4532934"/>
          <a:ext cx="388461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83" name="Equation" r:id="rId11" imgW="1549080" imgH="253800" progId="Equation.DSMT4">
                  <p:embed/>
                </p:oleObj>
              </mc:Choice>
              <mc:Fallback>
                <p:oleObj name="Equation" r:id="rId11" imgW="1549080" imgH="2538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532934"/>
                        <a:ext cx="3884613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9B560B9-C6B5-4432-AD1F-5D3A2BAD3D19}"/>
                  </a:ext>
                </a:extLst>
              </p:cNvPr>
              <p:cNvSpPr/>
              <p:nvPr/>
            </p:nvSpPr>
            <p:spPr>
              <a:xfrm>
                <a:off x="-304800" y="838200"/>
                <a:ext cx="9829800" cy="645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𝜎𝜇𝜈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p>
                    </m:sSubSup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𝜈𝜎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b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b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𝜇𝜆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𝜈𝜎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p>
                        </m:sSub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400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p>
                    </m:sSup>
                  </m:oMath>
                </a14:m>
                <a:endParaRPr lang="en-US" sz="240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9B560B9-C6B5-4432-AD1F-5D3A2BAD3D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0" y="838200"/>
                <a:ext cx="9829800" cy="64504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Object 18">
            <a:extLst>
              <a:ext uri="{FF2B5EF4-FFF2-40B4-BE49-F238E27FC236}">
                <a16:creationId xmlns:a16="http://schemas.microsoft.com/office/drawing/2014/main" id="{1CEC348D-B799-4632-8317-A7425CE992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524134"/>
              </p:ext>
            </p:extLst>
          </p:nvPr>
        </p:nvGraphicFramePr>
        <p:xfrm>
          <a:off x="1590674" y="5403736"/>
          <a:ext cx="436086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84" name="Equation" r:id="rId16" imgW="1739880" imgH="431640" progId="Equation.DSMT4">
                  <p:embed/>
                </p:oleObj>
              </mc:Choice>
              <mc:Fallback>
                <p:oleObj name="Equation" r:id="rId16" imgW="1739880" imgH="431640" progId="Equation.DSMT4">
                  <p:embed/>
                  <p:pic>
                    <p:nvPicPr>
                      <p:cNvPr id="173074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674" y="5403736"/>
                        <a:ext cx="4360863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97219" y="0"/>
            <a:ext cx="1027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0668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How can we check it validity?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4626272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Light bending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9465" y="1934052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Reduce Newtonian gravity theory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Give some predictions which will be observed by experiments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3400" y="3829616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Perihelion shift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6165" y="5392818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Gravitational red-shift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10978" y="4591816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Frame dragging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21181" y="5456367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Gravitational wave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https://www.businessinsider.com.au/biography-of-albert-einstein-2013-1#is-it-true-that-einstein-failed-math-class-as-a-primary-school-student-4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91100" y="3787170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Gravitational lens</a:t>
            </a:r>
          </a:p>
        </p:txBody>
      </p:sp>
    </p:spTree>
    <p:extLst>
      <p:ext uri="{BB962C8B-B14F-4D97-AF65-F5344CB8AC3E}">
        <p14:creationId xmlns:p14="http://schemas.microsoft.com/office/powerpoint/2010/main" val="35195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20" grpId="0"/>
      <p:bldP spid="22" grpId="0"/>
      <p:bldP spid="23" grpId="0"/>
      <p:bldP spid="24" grpId="0"/>
      <p:bldP spid="2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0"/>
            <a:ext cx="8055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Perihelion shift of Mercury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" name="Content Placeholder 9" descr="merc_pre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990600"/>
            <a:ext cx="5715000" cy="4400200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http://astronomy.nmsu.edu/aruiter/ASTRONOMY110/ASTR110.html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0"/>
            <a:ext cx="2369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Outline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1351003"/>
            <a:ext cx="3352800" cy="602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General Relativity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4200" y="2743200"/>
            <a:ext cx="3013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Cosmology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93796" y="4267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Black Holes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4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ain-qimg-ee13832ffadcc264e861172428e48de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219200"/>
            <a:ext cx="5664511" cy="4525963"/>
          </a:xfrm>
        </p:spPr>
      </p:pic>
      <p:sp>
        <p:nvSpPr>
          <p:cNvPr id="4" name="Rectangle 3"/>
          <p:cNvSpPr/>
          <p:nvPr/>
        </p:nvSpPr>
        <p:spPr>
          <a:xfrm>
            <a:off x="2472492" y="0"/>
            <a:ext cx="4156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Light bending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4191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https://www.quora.com/Can-you-bend-light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0"/>
            <a:ext cx="6454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</a:t>
            </a:r>
            <a:r>
              <a:rPr lang="en-US" sz="5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redshift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4191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https://www.youtube.com/watch?v=6tbCk_4Tk10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Content Placeholder 8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1430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0"/>
            <a:ext cx="6247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</a:t>
            </a:r>
            <a:r>
              <a:rPr lang="en-US" sz="5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lensing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https://www.space.com/20265-gravitational-lensing-of-distant-star-forming-galaxies-space-wallpaper-schematic.html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5" descr="lensing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0795" y="762000"/>
            <a:ext cx="6009262" cy="4525963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ED16E2-B495-4D4A-9587-A14A7A7CD2C8}"/>
              </a:ext>
            </a:extLst>
          </p:cNvPr>
          <p:cNvSpPr txBox="1"/>
          <p:nvPr/>
        </p:nvSpPr>
        <p:spPr>
          <a:xfrm>
            <a:off x="762000" y="5601737"/>
            <a:ext cx="771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https://www.nasa.gov/content/hubble-highlights-shining-a-light-on-dark-matter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0"/>
            <a:ext cx="4765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Frame-dragging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400800"/>
            <a:ext cx="81534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https://einstein.stanford.edu/Library/images/GPB-Concept-Dgrm-lg.jpg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Content Placeholder 9" descr="GPB-Concept-Dgrm-l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914400"/>
            <a:ext cx="5081710" cy="3303112"/>
          </a:xfrm>
        </p:spPr>
      </p:pic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657600"/>
            <a:ext cx="5715000" cy="257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1654" y="0"/>
            <a:ext cx="5795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Wave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248400"/>
            <a:ext cx="81534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</a:rPr>
              <a:t>https://www.ligo.caltech.edu/system/avm_image_sqls/binaries/58/page/Gravity_Waves_StillImage.jpg?1465865066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7" descr="Gravity_Waves_Still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9538" y="1045305"/>
            <a:ext cx="4513462" cy="2840895"/>
          </a:xfrm>
        </p:spPr>
      </p:pic>
      <p:pic>
        <p:nvPicPr>
          <p:cNvPr id="9" name="Picture 8" descr="Virgo_aerial_view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4114800" cy="2819400"/>
          </a:xfrm>
          <a:prstGeom prst="rect">
            <a:avLst/>
          </a:prstGeom>
        </p:spPr>
      </p:pic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14800"/>
            <a:ext cx="830761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26715" y="0"/>
            <a:ext cx="3390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209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Are there any experiment provides the evidences such that GR </a:t>
            </a:r>
            <a:r>
              <a:rPr lang="en-US" sz="3600" u="sng" dirty="0">
                <a:solidFill>
                  <a:srgbClr val="FFFF00"/>
                </a:solidFill>
              </a:rPr>
              <a:t>may</a:t>
            </a:r>
            <a:r>
              <a:rPr lang="en-US" sz="3600" dirty="0">
                <a:solidFill>
                  <a:srgbClr val="FFFF00"/>
                </a:solidFill>
              </a:rPr>
              <a:t> be  wrong?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9144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General relativity (or Einstein’s gravity theory) is one of pillars in modern physics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" y="3657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Yes, there are. GR may be not correct at large scale (cosmological scale).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00200" y="5181600"/>
            <a:ext cx="6072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Modern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6" grpId="0"/>
      <p:bldP spid="21" grpId="0"/>
      <p:bldP spid="15" grpId="0"/>
      <p:bldP spid="1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839" y="1731461"/>
            <a:ext cx="52629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Cosmological principle</a:t>
            </a:r>
            <a:endParaRPr lang="th-TH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9322" y="1731461"/>
            <a:ext cx="29803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Perfect  fluid</a:t>
            </a:r>
            <a:endParaRPr lang="th-TH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5315408" y="1676400"/>
            <a:ext cx="5000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+</a:t>
            </a:r>
            <a:endParaRPr lang="th-TH" sz="4400" dirty="0">
              <a:solidFill>
                <a:schemeClr val="tx2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38675" y="5105400"/>
            <a:ext cx="15953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matter</a:t>
            </a:r>
            <a:endParaRPr lang="th-TH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00547" y="5983069"/>
            <a:ext cx="21339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radiation</a:t>
            </a:r>
            <a:endParaRPr lang="th-TH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815125" y="5295896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ight Arrow 14"/>
          <p:cNvSpPr/>
          <p:nvPr/>
        </p:nvSpPr>
        <p:spPr>
          <a:xfrm>
            <a:off x="6815125" y="6197383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03433" name="Object 9"/>
          <p:cNvGraphicFramePr>
            <a:graphicFrameLocks noChangeAspect="1"/>
          </p:cNvGraphicFramePr>
          <p:nvPr/>
        </p:nvGraphicFramePr>
        <p:xfrm>
          <a:off x="2667000" y="762000"/>
          <a:ext cx="3630613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78" name="Equation" r:id="rId3" imgW="1447560" imgH="393480" progId="Equation.DSMT4">
                  <p:embed/>
                </p:oleObj>
              </mc:Choice>
              <mc:Fallback>
                <p:oleObj name="Equation" r:id="rId3" imgW="1447560" imgH="393480" progId="Equation.DSMT4">
                  <p:embed/>
                  <p:pic>
                    <p:nvPicPr>
                      <p:cNvPr id="1034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762000"/>
                        <a:ext cx="3630613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4" name="Object 5"/>
          <p:cNvGraphicFramePr>
            <a:graphicFrameLocks noChangeAspect="1"/>
          </p:cNvGraphicFramePr>
          <p:nvPr/>
        </p:nvGraphicFramePr>
        <p:xfrm>
          <a:off x="5286375" y="2309813"/>
          <a:ext cx="338455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79" name="Equation" r:id="rId5" imgW="1739880" imgH="914400" progId="Equation.3">
                  <p:embed/>
                </p:oleObj>
              </mc:Choice>
              <mc:Fallback>
                <p:oleObj name="Equation" r:id="rId5" imgW="1739880" imgH="914400" progId="Equation.3">
                  <p:embed/>
                  <p:pic>
                    <p:nvPicPr>
                      <p:cNvPr id="10343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75" y="2309813"/>
                        <a:ext cx="3384550" cy="2592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6" name="Object 12"/>
          <p:cNvGraphicFramePr>
            <a:graphicFrameLocks noChangeAspect="1"/>
          </p:cNvGraphicFramePr>
          <p:nvPr/>
        </p:nvGraphicFramePr>
        <p:xfrm>
          <a:off x="1066800" y="3109913"/>
          <a:ext cx="2293938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0" name="Equation" r:id="rId7" imgW="914400" imgH="469800" progId="Equation.DSMT4">
                  <p:embed/>
                </p:oleObj>
              </mc:Choice>
              <mc:Fallback>
                <p:oleObj name="Equation" r:id="rId7" imgW="914400" imgH="469800" progId="Equation.DSMT4">
                  <p:embed/>
                  <p:pic>
                    <p:nvPicPr>
                      <p:cNvPr id="10343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109913"/>
                        <a:ext cx="2293938" cy="110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7" name="Object 13"/>
          <p:cNvGraphicFramePr>
            <a:graphicFrameLocks noChangeAspect="1"/>
          </p:cNvGraphicFramePr>
          <p:nvPr/>
        </p:nvGraphicFramePr>
        <p:xfrm>
          <a:off x="685800" y="4252912"/>
          <a:ext cx="3279775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1" name="Equation" r:id="rId9" imgW="1307880" imgH="393480" progId="Equation.DSMT4">
                  <p:embed/>
                </p:oleObj>
              </mc:Choice>
              <mc:Fallback>
                <p:oleObj name="Equation" r:id="rId9" imgW="1307880" imgH="393480" progId="Equation.DSMT4">
                  <p:embed/>
                  <p:pic>
                    <p:nvPicPr>
                      <p:cNvPr id="10343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252912"/>
                        <a:ext cx="3279775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8" name="Object 14"/>
          <p:cNvGraphicFramePr>
            <a:graphicFrameLocks noChangeAspect="1"/>
          </p:cNvGraphicFramePr>
          <p:nvPr/>
        </p:nvGraphicFramePr>
        <p:xfrm>
          <a:off x="7610475" y="5119670"/>
          <a:ext cx="9556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2" name="Equation" r:id="rId11" imgW="380880" imgH="177480" progId="Equation.DSMT4">
                  <p:embed/>
                </p:oleObj>
              </mc:Choice>
              <mc:Fallback>
                <p:oleObj name="Equation" r:id="rId11" imgW="380880" imgH="177480" progId="Equation.DSMT4">
                  <p:embed/>
                  <p:pic>
                    <p:nvPicPr>
                      <p:cNvPr id="10343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0475" y="5119670"/>
                        <a:ext cx="95567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9" name="Object 15"/>
          <p:cNvGraphicFramePr>
            <a:graphicFrameLocks noChangeAspect="1"/>
          </p:cNvGraphicFramePr>
          <p:nvPr/>
        </p:nvGraphicFramePr>
        <p:xfrm>
          <a:off x="7534275" y="6073539"/>
          <a:ext cx="130492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3" name="Equation" r:id="rId13" imgW="520560" imgH="177480" progId="Equation.DSMT4">
                  <p:embed/>
                </p:oleObj>
              </mc:Choice>
              <mc:Fallback>
                <p:oleObj name="Equation" r:id="rId13" imgW="520560" imgH="177480" progId="Equation.DSMT4">
                  <p:embed/>
                  <p:pic>
                    <p:nvPicPr>
                      <p:cNvPr id="103439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4275" y="6073539"/>
                        <a:ext cx="130492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40" name="Object 16"/>
          <p:cNvGraphicFramePr>
            <a:graphicFrameLocks noChangeAspect="1"/>
          </p:cNvGraphicFramePr>
          <p:nvPr/>
        </p:nvGraphicFramePr>
        <p:xfrm>
          <a:off x="3733800" y="3948112"/>
          <a:ext cx="127476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4" name="Equation" r:id="rId15" imgW="507960" imgH="164880" progId="Equation.DSMT4">
                  <p:embed/>
                </p:oleObj>
              </mc:Choice>
              <mc:Fallback>
                <p:oleObj name="Equation" r:id="rId15" imgW="507960" imgH="164880" progId="Equation.DSMT4">
                  <p:embed/>
                  <p:pic>
                    <p:nvPicPr>
                      <p:cNvPr id="10344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948112"/>
                        <a:ext cx="1274763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3072981" y="0"/>
            <a:ext cx="2969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Cosmology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03441" name="Object 17"/>
          <p:cNvGraphicFramePr>
            <a:graphicFrameLocks noChangeAspect="1"/>
          </p:cNvGraphicFramePr>
          <p:nvPr/>
        </p:nvGraphicFramePr>
        <p:xfrm>
          <a:off x="457200" y="5410200"/>
          <a:ext cx="955675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5" name="Equation" r:id="rId17" imgW="380880" imgH="393480" progId="Equation.DSMT4">
                  <p:embed/>
                </p:oleObj>
              </mc:Choice>
              <mc:Fallback>
                <p:oleObj name="Equation" r:id="rId17" imgW="380880" imgH="393480" progId="Equation.DSMT4">
                  <p:embed/>
                  <p:pic>
                    <p:nvPicPr>
                      <p:cNvPr id="103441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410200"/>
                        <a:ext cx="955675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ight Arrow 28"/>
          <p:cNvSpPr/>
          <p:nvPr/>
        </p:nvSpPr>
        <p:spPr>
          <a:xfrm>
            <a:off x="1706562" y="5791200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03442" name="Object 18"/>
          <p:cNvGraphicFramePr>
            <a:graphicFrameLocks noChangeAspect="1"/>
          </p:cNvGraphicFramePr>
          <p:nvPr/>
        </p:nvGraphicFramePr>
        <p:xfrm>
          <a:off x="2586037" y="5638800"/>
          <a:ext cx="1528763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6" name="Equation" r:id="rId19" imgW="609480" imgH="177480" progId="Equation.DSMT4">
                  <p:embed/>
                </p:oleObj>
              </mc:Choice>
              <mc:Fallback>
                <p:oleObj name="Equation" r:id="rId19" imgW="609480" imgH="177480" progId="Equation.DSMT4">
                  <p:embed/>
                  <p:pic>
                    <p:nvPicPr>
                      <p:cNvPr id="10344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6037" y="5638800"/>
                        <a:ext cx="1528763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43" name="Object 19"/>
          <p:cNvGraphicFramePr>
            <a:graphicFrameLocks noChangeAspect="1"/>
          </p:cNvGraphicFramePr>
          <p:nvPr/>
        </p:nvGraphicFramePr>
        <p:xfrm>
          <a:off x="1244600" y="2403475"/>
          <a:ext cx="31210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87" name="Equation" r:id="rId21" imgW="1244520" imgH="228600" progId="Equation.DSMT4">
                  <p:embed/>
                </p:oleObj>
              </mc:Choice>
              <mc:Fallback>
                <p:oleObj name="Equation" r:id="rId21" imgW="1244520" imgH="228600" progId="Equation.DSMT4">
                  <p:embed/>
                  <p:pic>
                    <p:nvPicPr>
                      <p:cNvPr id="10344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600" y="2403475"/>
                        <a:ext cx="312102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0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0" grpId="1"/>
      <p:bldP spid="12" grpId="0"/>
      <p:bldP spid="13" grpId="0"/>
      <p:bldP spid="14" grpId="0" animBg="1"/>
      <p:bldP spid="15" grpId="0" animBg="1"/>
      <p:bldP spid="27" grpId="0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70910" y="0"/>
            <a:ext cx="355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9144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Supernova </a:t>
            </a:r>
            <a:r>
              <a:rPr lang="en-US" sz="3600" dirty="0" err="1">
                <a:solidFill>
                  <a:srgbClr val="FFFF00"/>
                </a:solidFill>
              </a:rPr>
              <a:t>Ia</a:t>
            </a:r>
            <a:r>
              <a:rPr lang="en-US" sz="3600" dirty="0">
                <a:solidFill>
                  <a:srgbClr val="FFFF00"/>
                </a:solidFill>
              </a:rPr>
              <a:t> experiments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6764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The universe expands with acceleration</a:t>
            </a:r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457450"/>
            <a:ext cx="45815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76800" y="2627055"/>
            <a:ext cx="403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According to GR, the never expands with acceleration without introducing an exotic matter.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5410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Dark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81842" y="0"/>
            <a:ext cx="1728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CMB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914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Cosmic Microwave background (CMB) radiation </a:t>
            </a:r>
          </a:p>
        </p:txBody>
      </p:sp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769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971800"/>
            <a:ext cx="3733800" cy="353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1187450" y="1628775"/>
            <a:ext cx="71438" cy="71438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667625" y="1628775"/>
            <a:ext cx="73025" cy="71438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1187450" y="1773238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1116013" y="1981200"/>
            <a:ext cx="6624637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116013" y="36449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33400" y="2743200"/>
            <a:ext cx="81375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chemeClr val="bg1"/>
                </a:solidFill>
                <a:latin typeface="Angsana New" pitchFamily="18" charset="-34"/>
              </a:rPr>
              <a:t>- ระยะ 1 องศาเท่านั้น ที่จะเกิดการแลกเปลี่ยนความร้อนได้</a:t>
            </a:r>
          </a:p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chemeClr val="bg1"/>
                </a:solidFill>
                <a:latin typeface="Angsana New" pitchFamily="18" charset="-34"/>
              </a:rPr>
              <a:t>- อุณหภูมิที่วัดได้ มีความสม่ำเสมอถึง</a:t>
            </a:r>
            <a:r>
              <a:rPr lang="en-US" sz="3600" b="1" dirty="0">
                <a:latin typeface="Angsana New" pitchFamily="18" charset="-34"/>
              </a:rPr>
              <a:t>*</a:t>
            </a:r>
            <a:r>
              <a:rPr lang="th-TH" sz="3600" b="1" dirty="0">
                <a:latin typeface="Angsana New" pitchFamily="18" charset="-34"/>
              </a:rPr>
              <a:t> </a:t>
            </a:r>
            <a:endParaRPr lang="en-US" sz="3600" b="1" dirty="0">
              <a:latin typeface="Angsana New" pitchFamily="18" charset="-34"/>
            </a:endParaRPr>
          </a:p>
        </p:txBody>
      </p:sp>
      <p:graphicFrame>
        <p:nvGraphicFramePr>
          <p:cNvPr id="25612" name="Object 12"/>
          <p:cNvGraphicFramePr>
            <a:graphicFrameLocks noGrp="1" noChangeAspect="1"/>
          </p:cNvGraphicFramePr>
          <p:nvPr>
            <p:ph idx="4294967295"/>
          </p:nvPr>
        </p:nvGraphicFramePr>
        <p:xfrm>
          <a:off x="6696075" y="3429000"/>
          <a:ext cx="244792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5" name="Equation" r:id="rId3" imgW="660240" imgH="393480" progId="Equation.DSMT4">
                  <p:embed/>
                </p:oleObj>
              </mc:Choice>
              <mc:Fallback>
                <p:oleObj name="Equation" r:id="rId3" imgW="660240" imgH="3934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6075" y="3429000"/>
                        <a:ext cx="2447925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4800" y="44196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เอกภพขยายตัวด้วยความเร่งอย่างมโหฬาร ในช่วงเริ่มแรกของเอกภพ</a:t>
            </a:r>
            <a:endParaRPr lang="en-US" sz="36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5029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Cosmic Inflation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00" y="5791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  <a:cs typeface="+mj-cs"/>
              </a:rPr>
              <a:t>ความไม่สม่ำเสมอสามารถอธิบายได้ด้วย </a:t>
            </a:r>
            <a:r>
              <a:rPr lang="en-US" sz="3600" dirty="0">
                <a:solidFill>
                  <a:srgbClr val="FFFF00"/>
                </a:solidFill>
                <a:cs typeface="+mj-cs"/>
              </a:rPr>
              <a:t>quantum fluctuation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00400" y="0"/>
            <a:ext cx="2673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Inflation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33472E-6 L 0.13003 -0.00508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57698E-7 L -0.12986 -0.00509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62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0" fill="hold"/>
                                        <p:tgtEl>
                                          <p:spTgt spid="2560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0" fill="hold"/>
                                        <p:tgtEl>
                                          <p:spTgt spid="25608"/>
                                        </p:tgtEl>
                                      </p:cBhvr>
                                      <p:by x="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560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560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25608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4" grpId="1" animBg="1"/>
      <p:bldP spid="25605" grpId="0" animBg="1"/>
      <p:bldP spid="25605" grpId="1" animBg="1"/>
      <p:bldP spid="25606" grpId="0" animBg="1"/>
      <p:bldP spid="25607" grpId="0" animBg="1"/>
      <p:bldP spid="25607" grpId="1" animBg="1"/>
      <p:bldP spid="25608" grpId="0" animBg="1"/>
      <p:bldP spid="25608" grpId="1" animBg="1"/>
      <p:bldP spid="25611" grpId="0"/>
      <p:bldP spid="13" grpId="0"/>
      <p:bldP spid="14" grpId="0"/>
      <p:bldP spid="15" grpId="0"/>
      <p:bldP spid="16" grpId="0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990600"/>
            <a:ext cx="7280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Science is developed by progress of both experiments/observations and theories.</a:t>
            </a:r>
          </a:p>
        </p:txBody>
      </p:sp>
      <p:pic>
        <p:nvPicPr>
          <p:cNvPr id="6" name="Picture 5" descr="Bertini_fresco_of_Galileo_Galilei_and_Doge_of_Ven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0"/>
            <a:ext cx="2246376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71800" y="2590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Strong evidence for the heliocentric model was confirmed by using the telescope invented by Galileo.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4953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Natural philosophy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49924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Science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114800" y="5181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457200" y="57912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We learn nature from scientific experiments.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 animBg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530" name="Picture 2" descr="https://upload.wikimedia.org/wikipedia/commons/e/ec/M33_rotation_curve_H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2484" y="1905000"/>
            <a:ext cx="5741831" cy="3810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294603" y="0"/>
            <a:ext cx="6622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Galaxy Rotation curve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92333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Dark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43200" y="0"/>
            <a:ext cx="372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matter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892245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Gravitational lensing</a:t>
            </a:r>
          </a:p>
        </p:txBody>
      </p:sp>
      <p:pic>
        <p:nvPicPr>
          <p:cNvPr id="293890" name="Picture 2" descr="https://scienceblogs.com/files/startswithabang/files/2011/04/unlensed.jpeg">
            <a:extLst>
              <a:ext uri="{FF2B5EF4-FFF2-40B4-BE49-F238E27FC236}">
                <a16:creationId xmlns:a16="http://schemas.microsoft.com/office/drawing/2014/main" id="{7851636F-DBEF-4561-A93A-3979502DC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74" y="2209800"/>
            <a:ext cx="3885778" cy="310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2" name="Picture 4" descr="https://scienceblogs.com/files/startswithabang/files/2011/04/lensed.jpeg">
            <a:extLst>
              <a:ext uri="{FF2B5EF4-FFF2-40B4-BE49-F238E27FC236}">
                <a16:creationId xmlns:a16="http://schemas.microsoft.com/office/drawing/2014/main" id="{3D67DC77-C578-4D72-AD5B-9EA685D8E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22" y="2209800"/>
            <a:ext cx="3998843" cy="320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893699-70CF-41C0-9564-6A353ACAA9AE}"/>
              </a:ext>
            </a:extLst>
          </p:cNvPr>
          <p:cNvSpPr txBox="1"/>
          <p:nvPr/>
        </p:nvSpPr>
        <p:spPr>
          <a:xfrm>
            <a:off x="278274" y="6172200"/>
            <a:ext cx="8332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https://scienceblogs.com/startswithabang/2011/04/20/how-gravitational-lensing-show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4255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93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38" name="Picture 2" descr="https://scienceblogs.com/files/startswithabang/files/2011/04/Euclid_weak_lensing.jpeg">
            <a:extLst>
              <a:ext uri="{FF2B5EF4-FFF2-40B4-BE49-F238E27FC236}">
                <a16:creationId xmlns:a16="http://schemas.microsoft.com/office/drawing/2014/main" id="{B4FFD2F1-3A8D-4A82-B21E-DCE1E01C3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62" y="0"/>
            <a:ext cx="7094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5261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2" name="Picture 2" descr="https://scienceblogs.com/files/startswithabang/files/2011/04/bulletcluster_comp_f2048.jpeg">
            <a:extLst>
              <a:ext uri="{FF2B5EF4-FFF2-40B4-BE49-F238E27FC236}">
                <a16:creationId xmlns:a16="http://schemas.microsoft.com/office/drawing/2014/main" id="{FF826E0A-42F2-4EC2-8BC8-24471D1DE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91281"/>
            <a:ext cx="7010400" cy="50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D03B91D-A360-4046-BAF8-B55EE44C85C8}"/>
              </a:ext>
            </a:extLst>
          </p:cNvPr>
          <p:cNvSpPr/>
          <p:nvPr/>
        </p:nvSpPr>
        <p:spPr>
          <a:xfrm>
            <a:off x="2743200" y="0"/>
            <a:ext cx="372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matter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80BE6B-6EA5-4E92-B4DA-CC0FC75F26D5}"/>
              </a:ext>
            </a:extLst>
          </p:cNvPr>
          <p:cNvSpPr txBox="1"/>
          <p:nvPr/>
        </p:nvSpPr>
        <p:spPr>
          <a:xfrm>
            <a:off x="152400" y="838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DM does not collide with either itself or with normal, atomic matter.</a:t>
            </a:r>
          </a:p>
        </p:txBody>
      </p:sp>
    </p:spTree>
    <p:extLst>
      <p:ext uri="{BB962C8B-B14F-4D97-AF65-F5344CB8AC3E}">
        <p14:creationId xmlns:p14="http://schemas.microsoft.com/office/powerpoint/2010/main" val="230641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70910" y="0"/>
            <a:ext cx="355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09675"/>
            <a:ext cx="7162800" cy="27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09800" y="542038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Combine to other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6839000" cy="492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080998_Universe_Content_3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143000"/>
            <a:ext cx="38862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jwst.nasa.gov/images/timel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8573089" cy="614715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50718" y="0"/>
            <a:ext cx="2969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Cosmology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7620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Evolution of the universe</a:t>
            </a:r>
          </a:p>
        </p:txBody>
      </p:sp>
      <p:sp>
        <p:nvSpPr>
          <p:cNvPr id="17" name="Oval 16"/>
          <p:cNvSpPr/>
          <p:nvPr/>
        </p:nvSpPr>
        <p:spPr>
          <a:xfrm>
            <a:off x="5943600" y="1828800"/>
            <a:ext cx="1828800" cy="403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>
            <a:off x="1752600" y="2590801"/>
            <a:ext cx="690563" cy="2057399"/>
            <a:chOff x="1752600" y="2590801"/>
            <a:chExt cx="690563" cy="2057399"/>
          </a:xfrm>
        </p:grpSpPr>
        <p:sp>
          <p:nvSpPr>
            <p:cNvPr id="23" name="Freeform 22"/>
            <p:cNvSpPr/>
            <p:nvPr/>
          </p:nvSpPr>
          <p:spPr>
            <a:xfrm>
              <a:off x="1752600" y="2590801"/>
              <a:ext cx="690563" cy="914400"/>
            </a:xfrm>
            <a:custGeom>
              <a:avLst/>
              <a:gdLst>
                <a:gd name="connsiteX0" fmla="*/ 0 w 842963"/>
                <a:gd name="connsiteY0" fmla="*/ 1069181 h 1081087"/>
                <a:gd name="connsiteX1" fmla="*/ 385763 w 842963"/>
                <a:gd name="connsiteY1" fmla="*/ 926306 h 1081087"/>
                <a:gd name="connsiteX2" fmla="*/ 628650 w 842963"/>
                <a:gd name="connsiteY2" fmla="*/ 140494 h 1081087"/>
                <a:gd name="connsiteX3" fmla="*/ 842963 w 842963"/>
                <a:gd name="connsiteY3" fmla="*/ 83344 h 108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963" h="1081087">
                  <a:moveTo>
                    <a:pt x="0" y="1069181"/>
                  </a:moveTo>
                  <a:cubicBezTo>
                    <a:pt x="140494" y="1075134"/>
                    <a:pt x="280988" y="1081087"/>
                    <a:pt x="385763" y="926306"/>
                  </a:cubicBezTo>
                  <a:cubicBezTo>
                    <a:pt x="490538" y="771525"/>
                    <a:pt x="552450" y="280988"/>
                    <a:pt x="628650" y="140494"/>
                  </a:cubicBezTo>
                  <a:cubicBezTo>
                    <a:pt x="704850" y="0"/>
                    <a:pt x="773906" y="41672"/>
                    <a:pt x="842963" y="83344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767724" y="3490452"/>
              <a:ext cx="614363" cy="1157748"/>
            </a:xfrm>
            <a:custGeom>
              <a:avLst/>
              <a:gdLst>
                <a:gd name="connsiteX0" fmla="*/ 0 w 842963"/>
                <a:gd name="connsiteY0" fmla="*/ 1069181 h 1081087"/>
                <a:gd name="connsiteX1" fmla="*/ 385763 w 842963"/>
                <a:gd name="connsiteY1" fmla="*/ 926306 h 1081087"/>
                <a:gd name="connsiteX2" fmla="*/ 628650 w 842963"/>
                <a:gd name="connsiteY2" fmla="*/ 140494 h 1081087"/>
                <a:gd name="connsiteX3" fmla="*/ 842963 w 842963"/>
                <a:gd name="connsiteY3" fmla="*/ 83344 h 108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963" h="1081087">
                  <a:moveTo>
                    <a:pt x="0" y="1069181"/>
                  </a:moveTo>
                  <a:cubicBezTo>
                    <a:pt x="140494" y="1075134"/>
                    <a:pt x="280988" y="1081087"/>
                    <a:pt x="385763" y="926306"/>
                  </a:cubicBezTo>
                  <a:cubicBezTo>
                    <a:pt x="490538" y="771525"/>
                    <a:pt x="552450" y="280988"/>
                    <a:pt x="628650" y="140494"/>
                  </a:cubicBezTo>
                  <a:cubicBezTo>
                    <a:pt x="704850" y="0"/>
                    <a:pt x="773906" y="41672"/>
                    <a:pt x="842963" y="83344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124200" y="6412468"/>
            <a:ext cx="2628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http://map.gsfc.nasa.gov/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7" grpId="0" animBg="1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6979" y="0"/>
            <a:ext cx="56144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Cosmological Constant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260098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Vacuum Energy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57544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Dark Energy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6800" y="57544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Modified Gravity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450598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-Cosmological constant problem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0" y="511558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-Coincidence problem</a:t>
            </a:r>
          </a:p>
        </p:txBody>
      </p:sp>
      <p:graphicFrame>
        <p:nvGraphicFramePr>
          <p:cNvPr id="216070" name="Object 6"/>
          <p:cNvGraphicFramePr>
            <a:graphicFrameLocks noChangeAspect="1"/>
          </p:cNvGraphicFramePr>
          <p:nvPr/>
        </p:nvGraphicFramePr>
        <p:xfrm>
          <a:off x="228600" y="1146175"/>
          <a:ext cx="477678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0" name="Equation" r:id="rId3" imgW="1904760" imgH="393480" progId="Equation.DSMT4">
                  <p:embed/>
                </p:oleObj>
              </mc:Choice>
              <mc:Fallback>
                <p:oleObj name="Equation" r:id="rId3" imgW="190476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46175"/>
                        <a:ext cx="4776788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1" name="Object 7"/>
          <p:cNvGraphicFramePr>
            <a:graphicFrameLocks noChangeAspect="1"/>
          </p:cNvGraphicFramePr>
          <p:nvPr/>
        </p:nvGraphicFramePr>
        <p:xfrm>
          <a:off x="1143000" y="2212975"/>
          <a:ext cx="36941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1" name="Equation" r:id="rId5" imgW="1473120" imgH="393480" progId="Equation.DSMT4">
                  <p:embed/>
                </p:oleObj>
              </mc:Choice>
              <mc:Fallback>
                <p:oleObj name="Equation" r:id="rId5" imgW="147312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12975"/>
                        <a:ext cx="3694113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2" name="Object 8"/>
          <p:cNvGraphicFramePr>
            <a:graphicFrameLocks noChangeAspect="1"/>
          </p:cNvGraphicFramePr>
          <p:nvPr/>
        </p:nvGraphicFramePr>
        <p:xfrm>
          <a:off x="1219200" y="3457575"/>
          <a:ext cx="627380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2" name="Equation" r:id="rId7" imgW="2501640" imgH="444240" progId="Equation.DSMT4">
                  <p:embed/>
                </p:oleObj>
              </mc:Choice>
              <mc:Fallback>
                <p:oleObj name="Equation" r:id="rId7" imgW="2501640" imgH="4442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457575"/>
                        <a:ext cx="6273800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5257800" y="1066800"/>
          <a:ext cx="3649663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3" name="Equation" r:id="rId9" imgW="1815840" imgH="431640" progId="Equation.DSMT4">
                  <p:embed/>
                </p:oleObj>
              </mc:Choice>
              <mc:Fallback>
                <p:oleObj name="Equation" r:id="rId9" imgW="181584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066800"/>
                        <a:ext cx="3649663" cy="1027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  <p:bldP spid="12" grpId="0"/>
      <p:bldP spid="14" grpId="0"/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9722" y="0"/>
            <a:ext cx="49998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Energy Models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42672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-Three-form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914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-Quintessence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19812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-k-essence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" y="32004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-Vector field  </a:t>
            </a:r>
          </a:p>
        </p:txBody>
      </p:sp>
      <p:graphicFrame>
        <p:nvGraphicFramePr>
          <p:cNvPr id="292868" name="Object 4"/>
          <p:cNvGraphicFramePr>
            <a:graphicFrameLocks noChangeAspect="1"/>
          </p:cNvGraphicFramePr>
          <p:nvPr/>
        </p:nvGraphicFramePr>
        <p:xfrm>
          <a:off x="2895600" y="762000"/>
          <a:ext cx="5454650" cy="921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008" name="Equation" r:id="rId3" imgW="2565360" imgH="431640" progId="Equation.DSMT4">
                  <p:embed/>
                </p:oleObj>
              </mc:Choice>
              <mc:Fallback>
                <p:oleObj name="Equation" r:id="rId3" imgW="2565360" imgH="431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762000"/>
                        <a:ext cx="5454650" cy="9210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28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328628"/>
              </p:ext>
            </p:extLst>
          </p:nvPr>
        </p:nvGraphicFramePr>
        <p:xfrm>
          <a:off x="2286000" y="1905000"/>
          <a:ext cx="648017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009" name="Equation" r:id="rId5" imgW="3047760" imgH="431640" progId="Equation.DSMT4">
                  <p:embed/>
                </p:oleObj>
              </mc:Choice>
              <mc:Fallback>
                <p:oleObj name="Equation" r:id="rId5" imgW="3047760" imgH="431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905000"/>
                        <a:ext cx="6480175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2870" name="Object 6"/>
          <p:cNvGraphicFramePr>
            <a:graphicFrameLocks noChangeAspect="1"/>
          </p:cNvGraphicFramePr>
          <p:nvPr/>
        </p:nvGraphicFramePr>
        <p:xfrm>
          <a:off x="2439988" y="2971800"/>
          <a:ext cx="594201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010" name="Equation" r:id="rId7" imgW="2793960" imgH="431640" progId="Equation.DSMT4">
                  <p:embed/>
                </p:oleObj>
              </mc:Choice>
              <mc:Fallback>
                <p:oleObj name="Equation" r:id="rId7" imgW="279396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9988" y="2971800"/>
                        <a:ext cx="5942012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2871" name="Object 7"/>
          <p:cNvGraphicFramePr>
            <a:graphicFrameLocks noChangeAspect="1"/>
          </p:cNvGraphicFramePr>
          <p:nvPr/>
        </p:nvGraphicFramePr>
        <p:xfrm>
          <a:off x="2187575" y="4108450"/>
          <a:ext cx="680402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011" name="Equation" r:id="rId9" imgW="3200400" imgH="431640" progId="Equation.DSMT4">
                  <p:embed/>
                </p:oleObj>
              </mc:Choice>
              <mc:Fallback>
                <p:oleObj name="Equation" r:id="rId9" imgW="320040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4108450"/>
                        <a:ext cx="6804025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1000" y="52578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-Others; </a:t>
            </a:r>
            <a:r>
              <a:rPr lang="en-US" sz="2800" dirty="0" err="1">
                <a:solidFill>
                  <a:schemeClr val="bg2"/>
                </a:solidFill>
              </a:rPr>
              <a:t>Casimir</a:t>
            </a:r>
            <a:r>
              <a:rPr lang="en-US" sz="2800" dirty="0">
                <a:solidFill>
                  <a:schemeClr val="bg2"/>
                </a:solidFill>
              </a:rPr>
              <a:t> dark energy, </a:t>
            </a:r>
            <a:r>
              <a:rPr lang="en-US" sz="2800" dirty="0" err="1">
                <a:solidFill>
                  <a:schemeClr val="bg2"/>
                </a:solidFill>
              </a:rPr>
              <a:t>Galileon</a:t>
            </a:r>
            <a:r>
              <a:rPr lang="en-US" sz="2800" dirty="0">
                <a:solidFill>
                  <a:schemeClr val="bg2"/>
                </a:solidFill>
              </a:rPr>
              <a:t>, Holographic DE…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  <p:bldP spid="17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9194" y="0"/>
            <a:ext cx="6054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Modified Gravity Theory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029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-More than the metric tensor which mediate gravity force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7620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-Higher dimensional spacetime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" y="20574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-Higher order derivatives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3581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-Using particle description; from </a:t>
            </a:r>
            <a:r>
              <a:rPr lang="en-US" sz="2800" dirty="0" err="1">
                <a:solidFill>
                  <a:schemeClr val="bg2"/>
                </a:solidFill>
              </a:rPr>
              <a:t>massless</a:t>
            </a:r>
            <a:r>
              <a:rPr lang="en-US" sz="2800" dirty="0">
                <a:solidFill>
                  <a:schemeClr val="bg2"/>
                </a:solidFill>
              </a:rPr>
              <a:t> to massive graviton</a:t>
            </a:r>
          </a:p>
        </p:txBody>
      </p:sp>
      <p:graphicFrame>
        <p:nvGraphicFramePr>
          <p:cNvPr id="104451" name="Object 6"/>
          <p:cNvGraphicFramePr>
            <a:graphicFrameLocks noChangeAspect="1"/>
          </p:cNvGraphicFramePr>
          <p:nvPr/>
        </p:nvGraphicFramePr>
        <p:xfrm>
          <a:off x="585788" y="2743200"/>
          <a:ext cx="5078412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65" name="Equation" r:id="rId3" imgW="2527200" imgH="279360" progId="Equation.DSMT4">
                  <p:embed/>
                </p:oleObj>
              </mc:Choice>
              <mc:Fallback>
                <p:oleObj name="Equation" r:id="rId3" imgW="2527200" imgH="2793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2743200"/>
                        <a:ext cx="5078412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28600" y="13716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Effective theory of String theory/M-theory</a:t>
            </a:r>
          </a:p>
        </p:txBody>
      </p:sp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674688" y="4191000"/>
          <a:ext cx="4900612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66" name="Equation" r:id="rId5" imgW="2438280" imgH="279360" progId="Equation.DSMT4">
                  <p:embed/>
                </p:oleObj>
              </mc:Choice>
              <mc:Fallback>
                <p:oleObj name="Equation" r:id="rId5" imgW="2438280" imgH="2793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4191000"/>
                        <a:ext cx="4900612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57150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-Emergence gravity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  <p:bldP spid="17" grpId="0"/>
      <p:bldP spid="1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43434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Calculus is invented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54102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We explain nature by using mathematic.</a:t>
            </a:r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66800"/>
            <a:ext cx="3812764" cy="2819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67200" y="9906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How an apple goes down?</a:t>
            </a:r>
          </a:p>
        </p:txBody>
      </p:sp>
      <p:sp>
        <p:nvSpPr>
          <p:cNvPr id="15" name="Right Arrow 14"/>
          <p:cNvSpPr/>
          <p:nvPr/>
        </p:nvSpPr>
        <p:spPr>
          <a:xfrm rot="5400000">
            <a:off x="6172200" y="16002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/>
          <p:cNvSpPr txBox="1"/>
          <p:nvPr/>
        </p:nvSpPr>
        <p:spPr>
          <a:xfrm>
            <a:off x="4495800" y="19812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Newton’s law of gravity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6172200" y="26670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TextBox 17"/>
          <p:cNvSpPr txBox="1"/>
          <p:nvPr/>
        </p:nvSpPr>
        <p:spPr>
          <a:xfrm>
            <a:off x="4191000" y="3124200"/>
            <a:ext cx="464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Explain the motion of the stars in the 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8095" y="0"/>
            <a:ext cx="49669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matter models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1295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2"/>
                </a:solidFill>
              </a:rPr>
              <a:t>-Weakly </a:t>
            </a:r>
            <a:r>
              <a:rPr lang="en-US" sz="2800" dirty="0">
                <a:solidFill>
                  <a:schemeClr val="bg2"/>
                </a:solidFill>
              </a:rPr>
              <a:t>interacting massive particles (WIMPs)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2590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-AXION dark matter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000" y="38862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-Modified Newtonian Dynamics (MOND)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51816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</a:rPr>
              <a:t>-Primordial black hole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0684" y="0"/>
            <a:ext cx="3536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Black Holes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797906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</a:rPr>
              <a:t>บริเวณที่แสงไม่สามารถหนีออกมาได้เนื่องจากความโน้มถ่วง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2" name="Picture 11" descr="12_201705021006271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9000"/>
            <a:ext cx="4475976" cy="27527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04576" y="5181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</a:rPr>
              <a:t>เข้าไปในหลุมดำจะเป็นอย่างไร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645789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https://technology.thaiza.com</a:t>
            </a:r>
          </a:p>
        </p:txBody>
      </p:sp>
      <p:graphicFrame>
        <p:nvGraphicFramePr>
          <p:cNvPr id="2877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521328"/>
              </p:ext>
            </p:extLst>
          </p:nvPr>
        </p:nvGraphicFramePr>
        <p:xfrm>
          <a:off x="560388" y="705782"/>
          <a:ext cx="264318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0" name="Equation" r:id="rId4" imgW="1054080" imgH="393480" progId="Equation.DSMT4">
                  <p:embed/>
                </p:oleObj>
              </mc:Choice>
              <mc:Fallback>
                <p:oleObj name="Equation" r:id="rId4" imgW="10540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705782"/>
                        <a:ext cx="2643188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47" name="Object 3"/>
          <p:cNvGraphicFramePr>
            <a:graphicFrameLocks noChangeAspect="1"/>
          </p:cNvGraphicFramePr>
          <p:nvPr/>
        </p:nvGraphicFramePr>
        <p:xfrm>
          <a:off x="533400" y="1676400"/>
          <a:ext cx="805021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1" name="Equation" r:id="rId6" imgW="3949560" imgH="469800" progId="Equation.DSMT4">
                  <p:embed/>
                </p:oleObj>
              </mc:Choice>
              <mc:Fallback>
                <p:oleObj name="Equation" r:id="rId6" imgW="3949560" imgH="469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8050213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F33A75A-D90F-4048-BBE4-863CC3391958}"/>
              </a:ext>
            </a:extLst>
          </p:cNvPr>
          <p:cNvSpPr txBox="1"/>
          <p:nvPr/>
        </p:nvSpPr>
        <p:spPr>
          <a:xfrm>
            <a:off x="3429000" y="9144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Spherical symmetry, static spacetime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4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043C51-DBDB-45C5-8811-4F9B455FE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878" y="609600"/>
            <a:ext cx="4564350" cy="4191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29E507-ECE3-4C2A-851A-617310776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399" y="609600"/>
            <a:ext cx="4674601" cy="4191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D8DB0A-0E18-4710-92AC-29D1228722E2}"/>
              </a:ext>
            </a:extLst>
          </p:cNvPr>
          <p:cNvSpPr txBox="1"/>
          <p:nvPr/>
        </p:nvSpPr>
        <p:spPr>
          <a:xfrm>
            <a:off x="5029200" y="58775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Real Singularity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2F22E3-3DD4-4830-B9C4-F02524C7A215}"/>
              </a:ext>
            </a:extLst>
          </p:cNvPr>
          <p:cNvSpPr txBox="1"/>
          <p:nvPr/>
        </p:nvSpPr>
        <p:spPr>
          <a:xfrm>
            <a:off x="685800" y="5877580"/>
            <a:ext cx="385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Coordinate Singularity</a:t>
            </a:r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F380A6BA-F76D-4094-A4CE-829D1F1D86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893456"/>
              </p:ext>
            </p:extLst>
          </p:nvPr>
        </p:nvGraphicFramePr>
        <p:xfrm>
          <a:off x="444293" y="4908703"/>
          <a:ext cx="8050212" cy="958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43" name="Equation" r:id="rId5" imgW="3949560" imgH="469800" progId="Equation.DSMT4">
                  <p:embed/>
                </p:oleObj>
              </mc:Choice>
              <mc:Fallback>
                <p:oleObj name="Equation" r:id="rId5" imgW="3949560" imgH="469800" progId="Equation.DSMT4">
                  <p:embed/>
                  <p:pic>
                    <p:nvPicPr>
                      <p:cNvPr id="2877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293" y="4908703"/>
                        <a:ext cx="8050212" cy="9586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669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51B366-D22A-44A2-8BF0-D53AFB4E2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209800"/>
            <a:ext cx="5093551" cy="3971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D69A40B-DE90-46AF-8947-AEEEDC5510EB}"/>
              </a:ext>
            </a:extLst>
          </p:cNvPr>
          <p:cNvSpPr/>
          <p:nvPr/>
        </p:nvSpPr>
        <p:spPr>
          <a:xfrm>
            <a:off x="2837766" y="0"/>
            <a:ext cx="3562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Wormholes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1399F3-1F5E-443E-8E17-F6BD57E34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900" y="2669050"/>
            <a:ext cx="3924900" cy="3052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D0BB8D-BD71-473C-9E9A-891E6706632D}"/>
              </a:ext>
            </a:extLst>
          </p:cNvPr>
          <p:cNvSpPr txBox="1"/>
          <p:nvPr/>
        </p:nvSpPr>
        <p:spPr>
          <a:xfrm>
            <a:off x="533400" y="914400"/>
            <a:ext cx="8253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บริเวณที่เชื่อมระหว่างสองภพ (</a:t>
            </a:r>
            <a:r>
              <a:rPr lang="en-US" sz="3600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asymptotically flat</a:t>
            </a:r>
            <a:r>
              <a:rPr lang="th-TH" sz="3600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th-TH" sz="3600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3600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6421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5702BB-F0C9-4EEB-BC89-B7F1AEC00C28}"/>
              </a:ext>
            </a:extLst>
          </p:cNvPr>
          <p:cNvSpPr/>
          <p:nvPr/>
        </p:nvSpPr>
        <p:spPr>
          <a:xfrm>
            <a:off x="1925469" y="0"/>
            <a:ext cx="53869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Charged black holes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Object 2">
                <a:extLst>
                  <a:ext uri="{FF2B5EF4-FFF2-40B4-BE49-F238E27FC236}">
                    <a16:creationId xmlns:a16="http://schemas.microsoft.com/office/drawing/2014/main" id="{755C400E-D3B7-4B02-832A-8CF955633B4E}"/>
                  </a:ext>
                </a:extLst>
              </p:cNvPr>
              <p:cNvSpPr txBox="1"/>
              <p:nvPr/>
            </p:nvSpPr>
            <p:spPr bwMode="auto">
              <a:xfrm>
                <a:off x="1183332" y="1913935"/>
                <a:ext cx="6665268" cy="1085850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h-TH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𝜇𝜌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𝜌𝜎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𝜌𝜎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8" name="Object 2">
                <a:extLst>
                  <a:ext uri="{FF2B5EF4-FFF2-40B4-BE49-F238E27FC236}">
                    <a16:creationId xmlns:a16="http://schemas.microsoft.com/office/drawing/2014/main" id="{755C400E-D3B7-4B02-832A-8CF955633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3332" y="1913935"/>
                <a:ext cx="6665268" cy="10858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bject 3">
                <a:extLst>
                  <a:ext uri="{FF2B5EF4-FFF2-40B4-BE49-F238E27FC236}">
                    <a16:creationId xmlns:a16="http://schemas.microsoft.com/office/drawing/2014/main" id="{B3ECC6C7-46EB-4D09-976A-27BB1CC23D07}"/>
                  </a:ext>
                </a:extLst>
              </p:cNvPr>
              <p:cNvSpPr txBox="1"/>
              <p:nvPr/>
            </p:nvSpPr>
            <p:spPr bwMode="auto">
              <a:xfrm>
                <a:off x="-75571" y="3022563"/>
                <a:ext cx="5562601" cy="608029"/>
              </a:xfrm>
              <a:prstGeom prst="rect">
                <a:avLst/>
              </a:prstGeom>
              <a:noFill/>
              <a:ex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h-TH" sz="240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th-TH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  <m:sup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11" name="Object 3">
                <a:extLst>
                  <a:ext uri="{FF2B5EF4-FFF2-40B4-BE49-F238E27FC236}">
                    <a16:creationId xmlns:a16="http://schemas.microsoft.com/office/drawing/2014/main" id="{B3ECC6C7-46EB-4D09-976A-27BB1CC23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75571" y="3022563"/>
                <a:ext cx="5562601" cy="6080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E24564F-A362-436B-AC6B-104BBA376795}"/>
                  </a:ext>
                </a:extLst>
              </p:cNvPr>
              <p:cNvSpPr/>
              <p:nvPr/>
            </p:nvSpPr>
            <p:spPr>
              <a:xfrm>
                <a:off x="5851855" y="2828050"/>
                <a:ext cx="2793522" cy="8310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E24564F-A362-436B-AC6B-104BBA3767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855" y="2828050"/>
                <a:ext cx="2793522" cy="8310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EC0F025-5AAF-4E17-858A-EA921EF8BB51}"/>
                  </a:ext>
                </a:extLst>
              </p:cNvPr>
              <p:cNvSpPr/>
              <p:nvPr/>
            </p:nvSpPr>
            <p:spPr>
              <a:xfrm>
                <a:off x="189057" y="4198140"/>
                <a:ext cx="3110915" cy="4923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EC0F025-5AAF-4E17-858A-EA921EF8BB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57" y="4198140"/>
                <a:ext cx="3110915" cy="492314"/>
              </a:xfrm>
              <a:prstGeom prst="rect">
                <a:avLst/>
              </a:prstGeom>
              <a:blipFill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95E6584-07D3-4BEC-A9EA-81E2F3BEB119}"/>
                  </a:ext>
                </a:extLst>
              </p:cNvPr>
              <p:cNvSpPr/>
              <p:nvPr/>
            </p:nvSpPr>
            <p:spPr>
              <a:xfrm>
                <a:off x="840047" y="5748825"/>
                <a:ext cx="12787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95E6584-07D3-4BEC-A9EA-81E2F3BEB1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47" y="5748825"/>
                <a:ext cx="1278748" cy="461665"/>
              </a:xfrm>
              <a:prstGeom prst="rect">
                <a:avLst/>
              </a:prstGeom>
              <a:blipFill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E6B083FE-4D10-4CA8-9650-778D515F88F9}"/>
              </a:ext>
            </a:extLst>
          </p:cNvPr>
          <p:cNvGrpSpPr/>
          <p:nvPr/>
        </p:nvGrpSpPr>
        <p:grpSpPr>
          <a:xfrm>
            <a:off x="3914291" y="3908237"/>
            <a:ext cx="3110914" cy="2721163"/>
            <a:chOff x="3914291" y="3908237"/>
            <a:chExt cx="3110914" cy="272116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22878A5-0440-4097-A14E-FD0EB54B8A7A}"/>
                </a:ext>
              </a:extLst>
            </p:cNvPr>
            <p:cNvSpPr/>
            <p:nvPr/>
          </p:nvSpPr>
          <p:spPr>
            <a:xfrm>
              <a:off x="3914291" y="3908237"/>
              <a:ext cx="3110914" cy="27211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FF37BE-065A-4F71-9B39-92839D50BB4B}"/>
                </a:ext>
              </a:extLst>
            </p:cNvPr>
            <p:cNvSpPr/>
            <p:nvPr/>
          </p:nvSpPr>
          <p:spPr>
            <a:xfrm>
              <a:off x="4723221" y="4622629"/>
              <a:ext cx="1373957" cy="124149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9708277-4D0C-4076-868D-8E106AFEC7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0200" y="3980284"/>
              <a:ext cx="533400" cy="126895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2DD943C-BDDF-486C-988A-F010DB2E783A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H="1" flipV="1">
              <a:off x="4924432" y="4804441"/>
              <a:ext cx="485768" cy="444798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870AF72A-23EC-495F-AE0C-0B28FEEE5F88}"/>
                    </a:ext>
                  </a:extLst>
                </p:cNvPr>
                <p:cNvSpPr/>
                <p:nvPr/>
              </p:nvSpPr>
              <p:spPr>
                <a:xfrm>
                  <a:off x="5069785" y="4726992"/>
                  <a:ext cx="4283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lang="th-TH" dirty="0"/>
                </a:p>
              </p:txBody>
            </p:sp>
          </mc:Choice>
          <mc:Fallback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870AF72A-23EC-495F-AE0C-0B28FEEE5F8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9785" y="4726992"/>
                  <a:ext cx="42838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th-T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A42F5ED-1C8B-41C1-80BB-B2FCD72A2776}"/>
                    </a:ext>
                  </a:extLst>
                </p:cNvPr>
                <p:cNvSpPr/>
                <p:nvPr/>
              </p:nvSpPr>
              <p:spPr>
                <a:xfrm>
                  <a:off x="5431727" y="4152846"/>
                  <a:ext cx="44133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lang="th-TH" dirty="0"/>
                </a:p>
              </p:txBody>
            </p:sp>
          </mc:Choice>
          <mc:Fallback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A42F5ED-1C8B-41C1-80BB-B2FCD72A277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1727" y="4152846"/>
                  <a:ext cx="441338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th-TH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DDC56394-8699-4386-B212-5430D93FFE11}"/>
              </a:ext>
            </a:extLst>
          </p:cNvPr>
          <p:cNvCxnSpPr>
            <a:cxnSpLocks/>
          </p:cNvCxnSpPr>
          <p:nvPr/>
        </p:nvCxnSpPr>
        <p:spPr>
          <a:xfrm rot="10800000" flipV="1">
            <a:off x="6582946" y="5096323"/>
            <a:ext cx="1538468" cy="147051"/>
          </a:xfrm>
          <a:prstGeom prst="curvedConnector3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8FDCC314-0851-4F24-B6FE-1E405DA379D7}"/>
              </a:ext>
            </a:extLst>
          </p:cNvPr>
          <p:cNvCxnSpPr/>
          <p:nvPr/>
        </p:nvCxnSpPr>
        <p:spPr>
          <a:xfrm rot="10800000">
            <a:off x="5791201" y="5096325"/>
            <a:ext cx="731470" cy="147051"/>
          </a:xfrm>
          <a:prstGeom prst="curvedConnector3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Curved 40">
            <a:extLst>
              <a:ext uri="{FF2B5EF4-FFF2-40B4-BE49-F238E27FC236}">
                <a16:creationId xmlns:a16="http://schemas.microsoft.com/office/drawing/2014/main" id="{8BCE5AD0-EDDD-48A2-9196-DDCA0BECB80B}"/>
              </a:ext>
            </a:extLst>
          </p:cNvPr>
          <p:cNvCxnSpPr/>
          <p:nvPr/>
        </p:nvCxnSpPr>
        <p:spPr>
          <a:xfrm flipV="1">
            <a:off x="5715000" y="4594349"/>
            <a:ext cx="529695" cy="376535"/>
          </a:xfrm>
          <a:prstGeom prst="curvedConnector3">
            <a:avLst/>
          </a:prstGeom>
          <a:ln w="12700">
            <a:solidFill>
              <a:srgbClr val="FFFF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Curved 41">
            <a:extLst>
              <a:ext uri="{FF2B5EF4-FFF2-40B4-BE49-F238E27FC236}">
                <a16:creationId xmlns:a16="http://schemas.microsoft.com/office/drawing/2014/main" id="{3273161F-A095-4A2E-8DD1-55AAE410CC7B}"/>
              </a:ext>
            </a:extLst>
          </p:cNvPr>
          <p:cNvCxnSpPr>
            <a:cxnSpLocks/>
          </p:cNvCxnSpPr>
          <p:nvPr/>
        </p:nvCxnSpPr>
        <p:spPr>
          <a:xfrm flipV="1">
            <a:off x="6284015" y="4056486"/>
            <a:ext cx="1488385" cy="537863"/>
          </a:xfrm>
          <a:prstGeom prst="curvedConnector3">
            <a:avLst/>
          </a:prstGeom>
          <a:ln w="1587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Object 2">
                <a:extLst>
                  <a:ext uri="{FF2B5EF4-FFF2-40B4-BE49-F238E27FC236}">
                    <a16:creationId xmlns:a16="http://schemas.microsoft.com/office/drawing/2014/main" id="{EB8DA65D-AD6A-493F-9756-91A1B8894D87}"/>
                  </a:ext>
                </a:extLst>
              </p:cNvPr>
              <p:cNvSpPr txBox="1"/>
              <p:nvPr/>
            </p:nvSpPr>
            <p:spPr bwMode="auto">
              <a:xfrm>
                <a:off x="2980969" y="685928"/>
                <a:ext cx="3077237" cy="1085850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h-TH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46" name="Object 2">
                <a:extLst>
                  <a:ext uri="{FF2B5EF4-FFF2-40B4-BE49-F238E27FC236}">
                    <a16:creationId xmlns:a16="http://schemas.microsoft.com/office/drawing/2014/main" id="{EB8DA65D-AD6A-493F-9756-91A1B8894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80969" y="685928"/>
                <a:ext cx="3077237" cy="10858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Arrow: Down 46">
            <a:extLst>
              <a:ext uri="{FF2B5EF4-FFF2-40B4-BE49-F238E27FC236}">
                <a16:creationId xmlns:a16="http://schemas.microsoft.com/office/drawing/2014/main" id="{13F4AC4D-77EC-4B42-A117-A5489A1E3ACE}"/>
              </a:ext>
            </a:extLst>
          </p:cNvPr>
          <p:cNvSpPr/>
          <p:nvPr/>
        </p:nvSpPr>
        <p:spPr>
          <a:xfrm>
            <a:off x="4209755" y="1606397"/>
            <a:ext cx="301095" cy="307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644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1" grpId="0"/>
      <p:bldP spid="14" grpId="0"/>
      <p:bldP spid="15" grpId="0"/>
      <p:bldP spid="16" grpId="0"/>
      <p:bldP spid="46" grpId="0"/>
      <p:bldP spid="4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5702BB-F0C9-4EEB-BC89-B7F1AEC00C28}"/>
              </a:ext>
            </a:extLst>
          </p:cNvPr>
          <p:cNvSpPr/>
          <p:nvPr/>
        </p:nvSpPr>
        <p:spPr>
          <a:xfrm>
            <a:off x="1892160" y="0"/>
            <a:ext cx="54536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Rotating black holes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Object 2">
                <a:extLst>
                  <a:ext uri="{FF2B5EF4-FFF2-40B4-BE49-F238E27FC236}">
                    <a16:creationId xmlns:a16="http://schemas.microsoft.com/office/drawing/2014/main" id="{755C400E-D3B7-4B02-832A-8CF955633B4E}"/>
                  </a:ext>
                </a:extLst>
              </p:cNvPr>
              <p:cNvSpPr txBox="1"/>
              <p:nvPr/>
            </p:nvSpPr>
            <p:spPr bwMode="auto">
              <a:xfrm>
                <a:off x="152400" y="1119310"/>
                <a:ext cx="3077237" cy="1085850"/>
              </a:xfrm>
              <a:prstGeom prst="rect">
                <a:avLst/>
              </a:prstGeom>
              <a:noFill/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h-TH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th-TH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th-TH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>
          <p:sp>
            <p:nvSpPr>
              <p:cNvPr id="8" name="Object 2">
                <a:extLst>
                  <a:ext uri="{FF2B5EF4-FFF2-40B4-BE49-F238E27FC236}">
                    <a16:creationId xmlns:a16="http://schemas.microsoft.com/office/drawing/2014/main" id="{755C400E-D3B7-4B02-832A-8CF955633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1119310"/>
                <a:ext cx="3077237" cy="10858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9536B416-4DAA-43A6-A315-E4D4E6836A0E}"/>
              </a:ext>
            </a:extLst>
          </p:cNvPr>
          <p:cNvSpPr txBox="1"/>
          <p:nvPr/>
        </p:nvSpPr>
        <p:spPr>
          <a:xfrm>
            <a:off x="3387195" y="1626702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Axial symmetry, stationary spacetime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762DA2-2360-4936-9640-44E7239D946B}"/>
              </a:ext>
            </a:extLst>
          </p:cNvPr>
          <p:cNvSpPr txBox="1"/>
          <p:nvPr/>
        </p:nvSpPr>
        <p:spPr>
          <a:xfrm>
            <a:off x="3299435" y="77218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Spherical symmetry, static spacetime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8AE3302C-FE1F-48B1-A975-69B5EC62B3FE}"/>
              </a:ext>
            </a:extLst>
          </p:cNvPr>
          <p:cNvSpPr/>
          <p:nvPr/>
        </p:nvSpPr>
        <p:spPr>
          <a:xfrm>
            <a:off x="5943600" y="1277153"/>
            <a:ext cx="301095" cy="307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D5770A-5161-4602-8A14-E14EF8D3A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49" y="2247171"/>
            <a:ext cx="7430851" cy="44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2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1" grpId="0"/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86" name="Picture 2" descr="https://upload.wikimedia.org/wikipedia/commons/thumb/5/5e/BH_LMC.png/1024px-BH_LMC.png">
            <a:extLst>
              <a:ext uri="{FF2B5EF4-FFF2-40B4-BE49-F238E27FC236}">
                <a16:creationId xmlns:a16="http://schemas.microsoft.com/office/drawing/2014/main" id="{7FBF6D88-9493-4E37-8FA2-94A101330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757" y="852461"/>
            <a:ext cx="5867400" cy="469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4D2486-9622-47CC-99DD-5B6FC8D6A180}"/>
              </a:ext>
            </a:extLst>
          </p:cNvPr>
          <p:cNvSpPr/>
          <p:nvPr/>
        </p:nvSpPr>
        <p:spPr>
          <a:xfrm>
            <a:off x="1981200" y="0"/>
            <a:ext cx="559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ตรวจวัดหลุมดำได้อย่างไร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21B173-DC2A-46B6-8014-4582454AF1B6}"/>
              </a:ext>
            </a:extLst>
          </p:cNvPr>
          <p:cNvSpPr txBox="1"/>
          <p:nvPr/>
        </p:nvSpPr>
        <p:spPr>
          <a:xfrm>
            <a:off x="2878207" y="5751642"/>
            <a:ext cx="400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</a:rPr>
              <a:t>การโคจรของดาว</a:t>
            </a:r>
            <a:r>
              <a:rPr lang="th-TH" sz="3600" dirty="0" err="1">
                <a:solidFill>
                  <a:srgbClr val="FFFF00"/>
                </a:solidFill>
              </a:rPr>
              <a:t>รอบๆ</a:t>
            </a:r>
            <a:r>
              <a:rPr lang="th-TH" sz="3600" dirty="0">
                <a:solidFill>
                  <a:srgbClr val="FFFF00"/>
                </a:solidFill>
              </a:rPr>
              <a:t>ที่ว่าง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4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0"/>
            <a:ext cx="559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ตรวจวัดหลุมดำได้อย่างไร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" y="5029949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</a:rPr>
              <a:t>วัตถุที่หลุมดำดูดเข้าไปจะถูกเร่ง เสียดสีกัน ร้อนมาก และเปล่งรังสีเอกซ์ออกมา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0" y="6153090"/>
            <a:ext cx="929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https://www.nasa.gov/centers/goddard/images/content/176201main_longshot_full.jpg</a:t>
            </a:r>
          </a:p>
        </p:txBody>
      </p:sp>
      <p:pic>
        <p:nvPicPr>
          <p:cNvPr id="17" name="Picture 16" descr="176201main_longshot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914400"/>
            <a:ext cx="6096000" cy="4115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4" name="Picture 2" descr="Related image">
            <a:extLst>
              <a:ext uri="{FF2B5EF4-FFF2-40B4-BE49-F238E27FC236}">
                <a16:creationId xmlns:a16="http://schemas.microsoft.com/office/drawing/2014/main" id="{43C262AE-94BA-4812-B148-CB3701D41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62881"/>
            <a:ext cx="67818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36FCDB-775A-40E4-858D-8830DD8ED4FF}"/>
              </a:ext>
            </a:extLst>
          </p:cNvPr>
          <p:cNvSpPr/>
          <p:nvPr/>
        </p:nvSpPr>
        <p:spPr>
          <a:xfrm>
            <a:off x="1981200" y="0"/>
            <a:ext cx="559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ตรวจวัดหลุมดำได้อย่างไร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486FFD-A59D-4D93-A1C3-3AE6C9686962}"/>
              </a:ext>
            </a:extLst>
          </p:cNvPr>
          <p:cNvSpPr txBox="1"/>
          <p:nvPr/>
        </p:nvSpPr>
        <p:spPr>
          <a:xfrm>
            <a:off x="2933700" y="762000"/>
            <a:ext cx="400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Gravitational wave</a:t>
            </a:r>
          </a:p>
        </p:txBody>
      </p:sp>
    </p:spTree>
    <p:extLst>
      <p:ext uri="{BB962C8B-B14F-4D97-AF65-F5344CB8AC3E}">
        <p14:creationId xmlns:p14="http://schemas.microsoft.com/office/powerpoint/2010/main" val="198371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4D2486-9622-47CC-99DD-5B6FC8D6A180}"/>
              </a:ext>
            </a:extLst>
          </p:cNvPr>
          <p:cNvSpPr/>
          <p:nvPr/>
        </p:nvSpPr>
        <p:spPr>
          <a:xfrm>
            <a:off x="2235463" y="228600"/>
            <a:ext cx="4673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หลุมดำเกิดได้อย่างไร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C9114D-0188-4DE7-9C07-D44D6A4F5AA1}"/>
              </a:ext>
            </a:extLst>
          </p:cNvPr>
          <p:cNvSpPr txBox="1"/>
          <p:nvPr/>
        </p:nvSpPr>
        <p:spPr>
          <a:xfrm>
            <a:off x="533400" y="4444425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Primordial Black Holes: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หลุมดำในช่วงเริ่มแรกของเอกภพ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92BF3F-BBE5-4895-840B-136E235938BA}"/>
              </a:ext>
            </a:extLst>
          </p:cNvPr>
          <p:cNvSpPr txBox="1"/>
          <p:nvPr/>
        </p:nvSpPr>
        <p:spPr>
          <a:xfrm>
            <a:off x="533400" y="3136612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Supermassive Black Holes: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หลุมดำที่มีมวลมาก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</a:t>
            </a:r>
            <a:r>
              <a:rPr lang="th-TH" sz="3200" dirty="0" err="1">
                <a:solidFill>
                  <a:srgbClr val="FFFF00"/>
                </a:solidFill>
                <a:cs typeface="+mj-cs"/>
              </a:rPr>
              <a:t>ราวๆ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 พันล้านเท่าของมวลดวงอาทิตย์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561EEE-02C5-4D53-A5A3-368E8B77ECD5}"/>
              </a:ext>
            </a:extLst>
          </p:cNvPr>
          <p:cNvSpPr txBox="1"/>
          <p:nvPr/>
        </p:nvSpPr>
        <p:spPr>
          <a:xfrm>
            <a:off x="533400" y="1674803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Stellar Black Holes: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เกิดจากการยุบตัวของดาวฤกษ์ ที่มีมวลมากกว่า 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4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เท่าของมวลดวงอาทิตย์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052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9405464-CF9E-4DBA-827B-4F601CB30CF7}"/>
              </a:ext>
            </a:extLst>
          </p:cNvPr>
          <p:cNvSpPr/>
          <p:nvPr/>
        </p:nvSpPr>
        <p:spPr>
          <a:xfrm>
            <a:off x="1326172" y="143470"/>
            <a:ext cx="6522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Special Relativity (SR)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96962" name="Picture 2" descr="Justus Sustermans - Portrait of Galileo Galilei, 1636.jpg">
            <a:extLst>
              <a:ext uri="{FF2B5EF4-FFF2-40B4-BE49-F238E27FC236}">
                <a16:creationId xmlns:a16="http://schemas.microsoft.com/office/drawing/2014/main" id="{1078526D-6363-4028-9D4F-B958ECC9F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0691"/>
            <a:ext cx="3462337" cy="439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B39F5B-464E-466F-84A7-AA6E7CB5B23F}"/>
              </a:ext>
            </a:extLst>
          </p:cNvPr>
          <p:cNvSpPr txBox="1"/>
          <p:nvPr/>
        </p:nvSpPr>
        <p:spPr>
          <a:xfrm>
            <a:off x="4512733" y="1828800"/>
            <a:ext cx="419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The laws of physics are the same for all observers moving at steady speeds with respect to each other  </a:t>
            </a:r>
          </a:p>
        </p:txBody>
      </p:sp>
    </p:spTree>
    <p:extLst>
      <p:ext uri="{BB962C8B-B14F-4D97-AF65-F5344CB8AC3E}">
        <p14:creationId xmlns:p14="http://schemas.microsoft.com/office/powerpoint/2010/main" val="231939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the first ever photo of a black hole, an orange and red aura surrounding a dark round spot">
            <a:extLst>
              <a:ext uri="{FF2B5EF4-FFF2-40B4-BE49-F238E27FC236}">
                <a16:creationId xmlns:a16="http://schemas.microsoft.com/office/drawing/2014/main" id="{784DD569-50A0-4BFF-B7F3-7D037F711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68" y="2552700"/>
            <a:ext cx="81915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A7B679-E199-4A58-A160-D012F9020425}"/>
              </a:ext>
            </a:extLst>
          </p:cNvPr>
          <p:cNvSpPr/>
          <p:nvPr/>
        </p:nvSpPr>
        <p:spPr>
          <a:xfrm>
            <a:off x="2352484" y="0"/>
            <a:ext cx="4439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ภาพแรกของหลุมดำ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C79C6C-3D58-4563-B490-9B2691178D7B}"/>
              </a:ext>
            </a:extLst>
          </p:cNvPr>
          <p:cNvSpPr txBox="1"/>
          <p:nvPr/>
        </p:nvSpPr>
        <p:spPr>
          <a:xfrm>
            <a:off x="304799" y="1524000"/>
            <a:ext cx="81914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Supermassive Black hole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ที่อยู่ใจกลางกาแลกซี 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M87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อยู่ห่างจากโลก 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55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ล้านปีแสง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370418-839A-4F70-A0E1-04CC87E1AC7A}"/>
              </a:ext>
            </a:extLst>
          </p:cNvPr>
          <p:cNvSpPr txBox="1"/>
          <p:nvPr/>
        </p:nvSpPr>
        <p:spPr>
          <a:xfrm>
            <a:off x="304799" y="811554"/>
            <a:ext cx="840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10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เมษายน 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2562: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ประกาศความสำเร็จในการถ่ายภาพแรกของหลุมดำ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5721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A7B679-E199-4A58-A160-D012F9020425}"/>
              </a:ext>
            </a:extLst>
          </p:cNvPr>
          <p:cNvSpPr/>
          <p:nvPr/>
        </p:nvSpPr>
        <p:spPr>
          <a:xfrm>
            <a:off x="2281953" y="0"/>
            <a:ext cx="4580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เอนโทรปีของหลุมดำ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C79C6C-3D58-4563-B490-9B2691178D7B}"/>
              </a:ext>
            </a:extLst>
          </p:cNvPr>
          <p:cNvSpPr txBox="1"/>
          <p:nvPr/>
        </p:nvSpPr>
        <p:spPr>
          <a:xfrm>
            <a:off x="2018886" y="916681"/>
            <a:ext cx="5106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Thermodynamics law: ∆S &gt; 0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63C61217-E480-422E-972D-D6380A2FA18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367752" y="2368680"/>
            <a:ext cx="1881810" cy="505718"/>
          </a:xfrm>
          <a:prstGeom prst="curvedConnector3">
            <a:avLst>
              <a:gd name="adj1" fmla="val 50000"/>
            </a:avLst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50E7B9-D288-4BDA-AFEB-B4751F9C2A2C}"/>
              </a:ext>
            </a:extLst>
          </p:cNvPr>
          <p:cNvGrpSpPr/>
          <p:nvPr/>
        </p:nvGrpSpPr>
        <p:grpSpPr>
          <a:xfrm>
            <a:off x="2376324" y="1783905"/>
            <a:ext cx="5305978" cy="1339718"/>
            <a:chOff x="2376324" y="1783905"/>
            <a:chExt cx="5305978" cy="133971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F370418-839A-4F70-A0E1-04CC87E1AC7A}"/>
                </a:ext>
              </a:extLst>
            </p:cNvPr>
            <p:cNvSpPr txBox="1"/>
            <p:nvPr/>
          </p:nvSpPr>
          <p:spPr>
            <a:xfrm>
              <a:off x="2376324" y="1783905"/>
              <a:ext cx="9914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200" dirty="0">
                  <a:solidFill>
                    <a:srgbClr val="FFFF00"/>
                  </a:solidFill>
                  <a:cs typeface="+mj-cs"/>
                </a:rPr>
                <a:t>หลุมดำ</a:t>
              </a:r>
              <a:endParaRPr lang="en-US" sz="3200" dirty="0">
                <a:solidFill>
                  <a:srgbClr val="FFFF00"/>
                </a:solidFill>
                <a:cs typeface="+mj-cs"/>
              </a:endParaRP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6554E131-6E7F-4D0F-B5FA-A8B251353357}"/>
                </a:ext>
              </a:extLst>
            </p:cNvPr>
            <p:cNvSpPr/>
            <p:nvPr/>
          </p:nvSpPr>
          <p:spPr>
            <a:xfrm>
              <a:off x="2489470" y="2466393"/>
              <a:ext cx="537453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192F777-DA9A-4CBC-9CCA-0EBF4EC3A3BC}"/>
                </a:ext>
              </a:extLst>
            </p:cNvPr>
            <p:cNvSpPr/>
            <p:nvPr/>
          </p:nvSpPr>
          <p:spPr>
            <a:xfrm>
              <a:off x="5134207" y="1783905"/>
              <a:ext cx="1731159" cy="1339718"/>
            </a:xfrm>
            <a:custGeom>
              <a:avLst/>
              <a:gdLst>
                <a:gd name="connsiteX0" fmla="*/ 696790 w 1731159"/>
                <a:gd name="connsiteY0" fmla="*/ 480387 h 1339718"/>
                <a:gd name="connsiteX1" fmla="*/ 666973 w 1731159"/>
                <a:gd name="connsiteY1" fmla="*/ 400874 h 1339718"/>
                <a:gd name="connsiteX2" fmla="*/ 1144051 w 1731159"/>
                <a:gd name="connsiteY2" fmla="*/ 3309 h 1339718"/>
                <a:gd name="connsiteX3" fmla="*/ 1730460 w 1731159"/>
                <a:gd name="connsiteY3" fmla="*/ 649352 h 1339718"/>
                <a:gd name="connsiteX4" fmla="*/ 1233503 w 1731159"/>
                <a:gd name="connsiteY4" fmla="*/ 1325213 h 1339718"/>
                <a:gd name="connsiteX5" fmla="*/ 10990 w 1731159"/>
                <a:gd name="connsiteY5" fmla="*/ 1096613 h 1339718"/>
                <a:gd name="connsiteX6" fmla="*/ 617277 w 1731159"/>
                <a:gd name="connsiteY6" fmla="*/ 907769 h 1339718"/>
                <a:gd name="connsiteX7" fmla="*/ 368799 w 1731159"/>
                <a:gd name="connsiteY7" fmla="*/ 669230 h 1339718"/>
                <a:gd name="connsiteX8" fmla="*/ 637156 w 1731159"/>
                <a:gd name="connsiteY8" fmla="*/ 480387 h 133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1159" h="1339718">
                  <a:moveTo>
                    <a:pt x="696790" y="480387"/>
                  </a:moveTo>
                  <a:cubicBezTo>
                    <a:pt x="644609" y="480387"/>
                    <a:pt x="592429" y="480387"/>
                    <a:pt x="666973" y="400874"/>
                  </a:cubicBezTo>
                  <a:cubicBezTo>
                    <a:pt x="741517" y="321361"/>
                    <a:pt x="966803" y="-38104"/>
                    <a:pt x="1144051" y="3309"/>
                  </a:cubicBezTo>
                  <a:cubicBezTo>
                    <a:pt x="1321299" y="44722"/>
                    <a:pt x="1715551" y="429035"/>
                    <a:pt x="1730460" y="649352"/>
                  </a:cubicBezTo>
                  <a:cubicBezTo>
                    <a:pt x="1745369" y="869669"/>
                    <a:pt x="1520081" y="1250669"/>
                    <a:pt x="1233503" y="1325213"/>
                  </a:cubicBezTo>
                  <a:cubicBezTo>
                    <a:pt x="946925" y="1399757"/>
                    <a:pt x="113694" y="1166187"/>
                    <a:pt x="10990" y="1096613"/>
                  </a:cubicBezTo>
                  <a:cubicBezTo>
                    <a:pt x="-91714" y="1027039"/>
                    <a:pt x="557642" y="979000"/>
                    <a:pt x="617277" y="907769"/>
                  </a:cubicBezTo>
                  <a:cubicBezTo>
                    <a:pt x="676912" y="836539"/>
                    <a:pt x="365486" y="740460"/>
                    <a:pt x="368799" y="669230"/>
                  </a:cubicBezTo>
                  <a:cubicBezTo>
                    <a:pt x="372112" y="598000"/>
                    <a:pt x="504634" y="539193"/>
                    <a:pt x="637156" y="48038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E34F07-08F0-4CB0-A15E-C3028BB8C269}"/>
                </a:ext>
              </a:extLst>
            </p:cNvPr>
            <p:cNvSpPr txBox="1"/>
            <p:nvPr/>
          </p:nvSpPr>
          <p:spPr>
            <a:xfrm>
              <a:off x="6923527" y="2036764"/>
              <a:ext cx="7587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200" dirty="0">
                  <a:solidFill>
                    <a:srgbClr val="FFFF00"/>
                  </a:solidFill>
                  <a:cs typeface="+mj-cs"/>
                </a:rPr>
                <a:t>แก๊ส</a:t>
              </a:r>
              <a:endParaRPr lang="en-US" sz="3200" dirty="0">
                <a:solidFill>
                  <a:srgbClr val="FFFF00"/>
                </a:solidFill>
                <a:cs typeface="+mj-cs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F96FFC7-12C5-42FF-91FC-8E6DC8C6BA90}"/>
              </a:ext>
            </a:extLst>
          </p:cNvPr>
          <p:cNvSpPr txBox="1"/>
          <p:nvPr/>
        </p:nvSpPr>
        <p:spPr>
          <a:xfrm>
            <a:off x="838200" y="4191000"/>
            <a:ext cx="7239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FF00"/>
                </a:solidFill>
                <a:cs typeface="+mj-cs"/>
              </a:rPr>
              <a:t>Bekenstein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เสนอให้หลุมดำมีเอ็นโทรปีแปรผันกับพื้นที่ผิว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3DA5E9-6E52-4A98-A6C6-7DEAA6802D03}"/>
              </a:ext>
            </a:extLst>
          </p:cNvPr>
          <p:cNvSpPr txBox="1"/>
          <p:nvPr/>
        </p:nvSpPr>
        <p:spPr>
          <a:xfrm>
            <a:off x="5823867" y="3505200"/>
            <a:ext cx="141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∆S &lt;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B04A5-B766-4A9B-9607-3A90CDCAD972}"/>
                  </a:ext>
                </a:extLst>
              </p:cNvPr>
              <p:cNvSpPr txBox="1"/>
              <p:nvPr/>
            </p:nvSpPr>
            <p:spPr>
              <a:xfrm>
                <a:off x="914400" y="3505200"/>
                <a:ext cx="46701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>
                    <a:solidFill>
                      <a:srgbClr val="FFFF00"/>
                    </a:solidFill>
                    <a:cs typeface="+mj-cs"/>
                  </a:rPr>
                  <a:t>S </a:t>
                </a:r>
                <a14:m>
                  <m:oMath xmlns:m="http://schemas.openxmlformats.org/officeDocument/2006/math">
                    <m:r>
                      <a:rPr lang="en-US" sz="320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cs typeface="+mj-cs"/>
                      </a:rPr>
                      <m:t>∝</m:t>
                    </m:r>
                  </m:oMath>
                </a14:m>
                <a:r>
                  <a:rPr lang="en-US" sz="3200" dirty="0">
                    <a:solidFill>
                      <a:srgbClr val="FFFF00"/>
                    </a:solidFill>
                    <a:cs typeface="+mj-cs"/>
                  </a:rPr>
                  <a:t> ln k; </a:t>
                </a:r>
                <a:r>
                  <a:rPr lang="th-TH" sz="3200" dirty="0">
                    <a:solidFill>
                      <a:srgbClr val="FFFF00"/>
                    </a:solidFill>
                    <a:cs typeface="+mj-cs"/>
                  </a:rPr>
                  <a:t>จำนวนสถานะที่เป็นไปได้</a:t>
                </a:r>
                <a:endParaRPr lang="en-US" sz="3200" dirty="0">
                  <a:solidFill>
                    <a:srgbClr val="FFFF00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B04A5-B766-4A9B-9607-3A90CDCAD9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505200"/>
                <a:ext cx="4670149" cy="584775"/>
              </a:xfrm>
              <a:prstGeom prst="rect">
                <a:avLst/>
              </a:prstGeom>
              <a:blipFill>
                <a:blip r:embed="rId2"/>
                <a:stretch>
                  <a:fillRect l="-3264" t="-17708" b="-3541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8EC865C-0204-4EA0-8D02-F3257F473652}"/>
              </a:ext>
            </a:extLst>
          </p:cNvPr>
          <p:cNvSpPr txBox="1"/>
          <p:nvPr/>
        </p:nvSpPr>
        <p:spPr>
          <a:xfrm>
            <a:off x="841513" y="4953000"/>
            <a:ext cx="6283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Hawking </a:t>
            </a:r>
            <a:r>
              <a:rPr lang="th-TH" sz="3200" dirty="0">
                <a:solidFill>
                  <a:srgbClr val="FFFF00"/>
                </a:solidFill>
                <a:cs typeface="+mj-cs"/>
              </a:rPr>
              <a:t>คำนวณพบว่า หลุมดำสามารถแผ่รังสีได้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50FCB8-EEA3-477D-8AA2-FEA84B84C468}"/>
              </a:ext>
            </a:extLst>
          </p:cNvPr>
          <p:cNvSpPr txBox="1"/>
          <p:nvPr/>
        </p:nvSpPr>
        <p:spPr>
          <a:xfrm>
            <a:off x="838200" y="5648931"/>
            <a:ext cx="6283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cs typeface="+mj-cs"/>
              </a:rPr>
              <a:t>Quantum effect of BH: </a:t>
            </a:r>
            <a:r>
              <a:rPr lang="en-US" sz="3200" dirty="0" err="1">
                <a:solidFill>
                  <a:srgbClr val="FFFF00"/>
                </a:solidFill>
                <a:cs typeface="+mj-cs"/>
              </a:rPr>
              <a:t>Greybody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factor, </a:t>
            </a:r>
            <a:r>
              <a:rPr lang="en-US" sz="3200" dirty="0" err="1">
                <a:solidFill>
                  <a:srgbClr val="FFFF00"/>
                </a:solidFill>
                <a:cs typeface="+mj-cs"/>
              </a:rPr>
              <a:t>quasinormal</a:t>
            </a:r>
            <a:r>
              <a:rPr lang="en-US" sz="3200" dirty="0">
                <a:solidFill>
                  <a:srgbClr val="FFFF00"/>
                </a:solidFill>
                <a:cs typeface="+mj-cs"/>
              </a:rPr>
              <a:t> mode.</a:t>
            </a:r>
          </a:p>
        </p:txBody>
      </p:sp>
    </p:spTree>
    <p:extLst>
      <p:ext uri="{BB962C8B-B14F-4D97-AF65-F5344CB8AC3E}">
        <p14:creationId xmlns:p14="http://schemas.microsoft.com/office/powerpoint/2010/main" val="2486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7" grpId="0"/>
      <p:bldP spid="18" grpId="0"/>
      <p:bldP spid="19" grpId="0"/>
      <p:bldP spid="20" grpId="0"/>
      <p:bldP spid="2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11401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5867400"/>
            <a:ext cx="79538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 you for your attention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124200" y="0"/>
            <a:ext cx="29322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Conclusion 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763156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หลุมดำ ยังคงมีปริศนาอีกหลายอย่าง รอให้พวกเราช่วยค้นหา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Object 11">
            <a:extLst>
              <a:ext uri="{FF2B5EF4-FFF2-40B4-BE49-F238E27FC236}">
                <a16:creationId xmlns:a16="http://schemas.microsoft.com/office/drawing/2014/main" id="{49034BAD-F40D-4355-956F-4B04F4AC89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158023"/>
              </p:ext>
            </p:extLst>
          </p:nvPr>
        </p:nvGraphicFramePr>
        <p:xfrm>
          <a:off x="2053946" y="4003137"/>
          <a:ext cx="26527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28" name="Equation" r:id="rId3" imgW="1320480" imgH="228600" progId="Equation.DSMT4">
                  <p:embed/>
                </p:oleObj>
              </mc:Choice>
              <mc:Fallback>
                <p:oleObj name="Equation" r:id="rId3" imgW="1320480" imgH="228600" progId="Equation.DSMT4">
                  <p:embed/>
                  <p:pic>
                    <p:nvPicPr>
                      <p:cNvPr id="2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3946" y="4003137"/>
                        <a:ext cx="26527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12">
            <a:extLst>
              <a:ext uri="{FF2B5EF4-FFF2-40B4-BE49-F238E27FC236}">
                <a16:creationId xmlns:a16="http://schemas.microsoft.com/office/drawing/2014/main" id="{3E03F658-AAD8-4CBF-BA52-5AA6A8908E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676116"/>
              </p:ext>
            </p:extLst>
          </p:nvPr>
        </p:nvGraphicFramePr>
        <p:xfrm>
          <a:off x="2264535" y="4730598"/>
          <a:ext cx="191293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29" name="Equation" r:id="rId5" imgW="952200" imgH="228600" progId="Equation.DSMT4">
                  <p:embed/>
                </p:oleObj>
              </mc:Choice>
              <mc:Fallback>
                <p:oleObj name="Equation" r:id="rId5" imgW="952200" imgH="228600" progId="Equation.DSMT4">
                  <p:embed/>
                  <p:pic>
                    <p:nvPicPr>
                      <p:cNvPr id="27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4535" y="4730598"/>
                        <a:ext cx="1912938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Group 54">
            <a:extLst>
              <a:ext uri="{FF2B5EF4-FFF2-40B4-BE49-F238E27FC236}">
                <a16:creationId xmlns:a16="http://schemas.microsoft.com/office/drawing/2014/main" id="{E637F84D-289F-497B-881E-ED6D67C142B3}"/>
              </a:ext>
            </a:extLst>
          </p:cNvPr>
          <p:cNvGrpSpPr/>
          <p:nvPr/>
        </p:nvGrpSpPr>
        <p:grpSpPr>
          <a:xfrm>
            <a:off x="228600" y="271091"/>
            <a:ext cx="4128655" cy="3615906"/>
            <a:chOff x="228600" y="271091"/>
            <a:chExt cx="4128655" cy="3615906"/>
          </a:xfrm>
        </p:grpSpPr>
        <p:grpSp>
          <p:nvGrpSpPr>
            <p:cNvPr id="4" name="Group 61">
              <a:extLst>
                <a:ext uri="{FF2B5EF4-FFF2-40B4-BE49-F238E27FC236}">
                  <a16:creationId xmlns:a16="http://schemas.microsoft.com/office/drawing/2014/main" id="{81D423A0-FD0F-4897-A4F2-6C17EF538CA4}"/>
                </a:ext>
              </a:extLst>
            </p:cNvPr>
            <p:cNvGrpSpPr/>
            <p:nvPr/>
          </p:nvGrpSpPr>
          <p:grpSpPr>
            <a:xfrm>
              <a:off x="228600" y="685800"/>
              <a:ext cx="3810000" cy="3201197"/>
              <a:chOff x="1371600" y="457199"/>
              <a:chExt cx="3810000" cy="3201197"/>
            </a:xfrm>
          </p:grpSpPr>
          <p:grpSp>
            <p:nvGrpSpPr>
              <p:cNvPr id="5" name="Group 29">
                <a:extLst>
                  <a:ext uri="{FF2B5EF4-FFF2-40B4-BE49-F238E27FC236}">
                    <a16:creationId xmlns:a16="http://schemas.microsoft.com/office/drawing/2014/main" id="{78CCDC7C-14CF-429E-8D8D-0B5F793703F0}"/>
                  </a:ext>
                </a:extLst>
              </p:cNvPr>
              <p:cNvGrpSpPr/>
              <p:nvPr/>
            </p:nvGrpSpPr>
            <p:grpSpPr>
              <a:xfrm>
                <a:off x="1371600" y="457199"/>
                <a:ext cx="3810000" cy="3201197"/>
                <a:chOff x="1371600" y="457199"/>
                <a:chExt cx="3810000" cy="3201197"/>
              </a:xfrm>
            </p:grpSpPr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6175C5C9-4802-4D3C-96C4-6562E52B454F}"/>
                    </a:ext>
                  </a:extLst>
                </p:cNvPr>
                <p:cNvCxnSpPr/>
                <p:nvPr/>
              </p:nvCxnSpPr>
              <p:spPr>
                <a:xfrm rot="16200000" flipV="1">
                  <a:off x="228204" y="2057796"/>
                  <a:ext cx="3201197" cy="4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9699C996-395A-4D82-8683-922489EC3B2B}"/>
                    </a:ext>
                  </a:extLst>
                </p:cNvPr>
                <p:cNvCxnSpPr/>
                <p:nvPr/>
              </p:nvCxnSpPr>
              <p:spPr>
                <a:xfrm flipV="1">
                  <a:off x="1371600" y="3416733"/>
                  <a:ext cx="3810000" cy="12267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60">
                <a:extLst>
                  <a:ext uri="{FF2B5EF4-FFF2-40B4-BE49-F238E27FC236}">
                    <a16:creationId xmlns:a16="http://schemas.microsoft.com/office/drawing/2014/main" id="{C13A2BDA-DC77-427C-BB68-34764984E176}"/>
                  </a:ext>
                </a:extLst>
              </p:cNvPr>
              <p:cNvGrpSpPr/>
              <p:nvPr/>
            </p:nvGrpSpPr>
            <p:grpSpPr>
              <a:xfrm>
                <a:off x="1828800" y="685800"/>
                <a:ext cx="2743200" cy="2751723"/>
                <a:chOff x="1828800" y="685800"/>
                <a:chExt cx="2743200" cy="2751723"/>
              </a:xfrm>
            </p:grpSpPr>
            <p:grpSp>
              <p:nvGrpSpPr>
                <p:cNvPr id="7" name="Group 28">
                  <a:extLst>
                    <a:ext uri="{FF2B5EF4-FFF2-40B4-BE49-F238E27FC236}">
                      <a16:creationId xmlns:a16="http://schemas.microsoft.com/office/drawing/2014/main" id="{488D2A4E-CBC7-4432-AB79-08268E0A7406}"/>
                    </a:ext>
                  </a:extLst>
                </p:cNvPr>
                <p:cNvGrpSpPr/>
                <p:nvPr/>
              </p:nvGrpSpPr>
              <p:grpSpPr>
                <a:xfrm>
                  <a:off x="1828801" y="20574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38" name="Group 27">
                    <a:extLst>
                      <a:ext uri="{FF2B5EF4-FFF2-40B4-BE49-F238E27FC236}">
                        <a16:creationId xmlns:a16="http://schemas.microsoft.com/office/drawing/2014/main" id="{DEA1FBDA-2734-4A7B-B081-E82227DF64D1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40" name="Straight Connector 39">
                      <a:extLst>
                        <a:ext uri="{FF2B5EF4-FFF2-40B4-BE49-F238E27FC236}">
                          <a16:creationId xmlns:a16="http://schemas.microsoft.com/office/drawing/2014/main" id="{C3CADD65-FA51-4233-9222-C0FBC8F4B49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>
                      <a:extLst>
                        <a:ext uri="{FF2B5EF4-FFF2-40B4-BE49-F238E27FC236}">
                          <a16:creationId xmlns:a16="http://schemas.microsoft.com/office/drawing/2014/main" id="{BC917CEB-38D5-4613-B009-CC1C5702CBD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1D5579DF-AB4E-4BA6-9DAD-0CB5DF33E70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A5989995-DFC8-4804-85CC-34091903F22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B652A79D-6FF4-4269-A91B-D5EA148741D9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7BA8AEA4-610B-47CB-83CE-55794FFBF9F2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540D0010-AFC8-45FE-9E29-3805C6B2B8DB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DBE051DD-A781-48FC-9454-8D1AA3632D83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" name="Group 30">
                  <a:extLst>
                    <a:ext uri="{FF2B5EF4-FFF2-40B4-BE49-F238E27FC236}">
                      <a16:creationId xmlns:a16="http://schemas.microsoft.com/office/drawing/2014/main" id="{7200774B-1279-41AD-8C6A-16F047CA149E}"/>
                    </a:ext>
                  </a:extLst>
                </p:cNvPr>
                <p:cNvGrpSpPr/>
                <p:nvPr/>
              </p:nvGrpSpPr>
              <p:grpSpPr>
                <a:xfrm>
                  <a:off x="3200400" y="6858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29" name="Group 27">
                    <a:extLst>
                      <a:ext uri="{FF2B5EF4-FFF2-40B4-BE49-F238E27FC236}">
                        <a16:creationId xmlns:a16="http://schemas.microsoft.com/office/drawing/2014/main" id="{5967A381-354B-4AE4-ACD2-31921D4DAAEF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6B04734F-44D2-4D7E-BFB3-87B876CED98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227FA448-EC96-49DF-91DB-1BA664FDA90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8FE8656D-6452-43D1-848C-C1A988FDF8C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658866D2-7FF6-450E-8E06-B4F4028F10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0978362C-D5DB-42D1-BA98-AC6614B0D45C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9D74D3C5-EF5F-4F7C-A260-D8AA8EB9A9C8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9734F42B-528C-4DE7-9518-041E919CC6B6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00766764-7855-4868-8B91-0BB5A00A79E3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40">
                  <a:extLst>
                    <a:ext uri="{FF2B5EF4-FFF2-40B4-BE49-F238E27FC236}">
                      <a16:creationId xmlns:a16="http://schemas.microsoft.com/office/drawing/2014/main" id="{6CD32703-FDAD-49B4-A239-3CAE41C90939}"/>
                    </a:ext>
                  </a:extLst>
                </p:cNvPr>
                <p:cNvGrpSpPr/>
                <p:nvPr/>
              </p:nvGrpSpPr>
              <p:grpSpPr>
                <a:xfrm>
                  <a:off x="1828800" y="6858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20" name="Group 27">
                    <a:extLst>
                      <a:ext uri="{FF2B5EF4-FFF2-40B4-BE49-F238E27FC236}">
                        <a16:creationId xmlns:a16="http://schemas.microsoft.com/office/drawing/2014/main" id="{5A0180ED-AE89-417F-A8EA-C64145EBBACC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18466374-5AF4-4FC2-9E58-69262582468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Connector 22">
                      <a:extLst>
                        <a:ext uri="{FF2B5EF4-FFF2-40B4-BE49-F238E27FC236}">
                          <a16:creationId xmlns:a16="http://schemas.microsoft.com/office/drawing/2014/main" id="{F5955BAC-04D0-4D02-8F1E-A32019A1890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6C733E05-703B-480F-81B3-C3725EEC996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8CD60D25-40ED-4DA3-B75F-1057D60270F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F88DA7F5-0DD0-44DA-8361-D03445B0B2C3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488189FC-9A5F-43EE-8E83-2DFFEE1FF5F6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86CFFF69-41D7-4CD3-9BAE-681DF7C716EF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EC83C19D-A456-499F-BC43-2B3BA3DE3871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" name="Group 50">
                  <a:extLst>
                    <a:ext uri="{FF2B5EF4-FFF2-40B4-BE49-F238E27FC236}">
                      <a16:creationId xmlns:a16="http://schemas.microsoft.com/office/drawing/2014/main" id="{AEA12A0A-EDEC-4732-A602-A86E3389EBE7}"/>
                    </a:ext>
                  </a:extLst>
                </p:cNvPr>
                <p:cNvGrpSpPr/>
                <p:nvPr/>
              </p:nvGrpSpPr>
              <p:grpSpPr>
                <a:xfrm>
                  <a:off x="3200400" y="20574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11" name="Group 27">
                    <a:extLst>
                      <a:ext uri="{FF2B5EF4-FFF2-40B4-BE49-F238E27FC236}">
                        <a16:creationId xmlns:a16="http://schemas.microsoft.com/office/drawing/2014/main" id="{16224549-34EF-40D5-AD6A-82134D34A33C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13" name="Straight Connector 12">
                      <a:extLst>
                        <a:ext uri="{FF2B5EF4-FFF2-40B4-BE49-F238E27FC236}">
                          <a16:creationId xmlns:a16="http://schemas.microsoft.com/office/drawing/2014/main" id="{38771A43-46E5-4BC7-B598-3C5B559696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Connector 13">
                      <a:extLst>
                        <a:ext uri="{FF2B5EF4-FFF2-40B4-BE49-F238E27FC236}">
                          <a16:creationId xmlns:a16="http://schemas.microsoft.com/office/drawing/2014/main" id="{C7FFA670-9BA7-499F-9DA0-BB70B000C6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>
                      <a:extLst>
                        <a:ext uri="{FF2B5EF4-FFF2-40B4-BE49-F238E27FC236}">
                          <a16:creationId xmlns:a16="http://schemas.microsoft.com/office/drawing/2014/main" id="{FD496C0B-F993-4F4A-A000-216AE1125E6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>
                      <a:extLst>
                        <a:ext uri="{FF2B5EF4-FFF2-40B4-BE49-F238E27FC236}">
                          <a16:creationId xmlns:a16="http://schemas.microsoft.com/office/drawing/2014/main" id="{D4DF5C2C-7D6E-402C-ADBE-C3FD8B365EB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2EF29565-0E54-46F4-B3DE-2417010A55A8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>
                      <a:extLst>
                        <a:ext uri="{FF2B5EF4-FFF2-40B4-BE49-F238E27FC236}">
                          <a16:creationId xmlns:a16="http://schemas.microsoft.com/office/drawing/2014/main" id="{75DF8581-F91A-46B8-B701-06841FDA8066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>
                      <a:extLst>
                        <a:ext uri="{FF2B5EF4-FFF2-40B4-BE49-F238E27FC236}">
                          <a16:creationId xmlns:a16="http://schemas.microsoft.com/office/drawing/2014/main" id="{85A09D6F-7D9F-4EB2-9584-5A3A621E44B2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E455FE4E-AA48-4543-9548-340F76DE2767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462865D-149C-4C4F-9BE2-CD7FB288EEA6}"/>
                </a:ext>
              </a:extLst>
            </p:cNvPr>
            <p:cNvSpPr txBox="1"/>
            <p:nvPr/>
          </p:nvSpPr>
          <p:spPr>
            <a:xfrm>
              <a:off x="3976255" y="3394365"/>
              <a:ext cx="38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i="1" dirty="0">
                  <a:solidFill>
                    <a:schemeClr val="bg2"/>
                  </a:solidFill>
                </a:rPr>
                <a:t>x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1330813-AF84-4150-BFAE-6D11F6554726}"/>
                </a:ext>
              </a:extLst>
            </p:cNvPr>
            <p:cNvSpPr txBox="1"/>
            <p:nvPr/>
          </p:nvSpPr>
          <p:spPr>
            <a:xfrm>
              <a:off x="540325" y="271091"/>
              <a:ext cx="38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i="1" dirty="0">
                  <a:solidFill>
                    <a:schemeClr val="bg2"/>
                  </a:solidFill>
                </a:rPr>
                <a:t>y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C549804-001F-4C80-B810-2B2F5ECEB798}"/>
                </a:ext>
              </a:extLst>
            </p:cNvPr>
            <p:cNvCxnSpPr/>
            <p:nvPr/>
          </p:nvCxnSpPr>
          <p:spPr>
            <a:xfrm>
              <a:off x="1066800" y="1600200"/>
              <a:ext cx="1371600" cy="6858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21A3E8C-A5C0-490B-8A21-CB2002DE6537}"/>
              </a:ext>
            </a:extLst>
          </p:cNvPr>
          <p:cNvGrpSpPr/>
          <p:nvPr/>
        </p:nvGrpSpPr>
        <p:grpSpPr>
          <a:xfrm>
            <a:off x="4721880" y="312008"/>
            <a:ext cx="4267199" cy="3615906"/>
            <a:chOff x="228600" y="271091"/>
            <a:chExt cx="4267199" cy="3615906"/>
          </a:xfrm>
        </p:grpSpPr>
        <p:grpSp>
          <p:nvGrpSpPr>
            <p:cNvPr id="57" name="Group 61">
              <a:extLst>
                <a:ext uri="{FF2B5EF4-FFF2-40B4-BE49-F238E27FC236}">
                  <a16:creationId xmlns:a16="http://schemas.microsoft.com/office/drawing/2014/main" id="{A90AA1A9-3EFE-47D7-8C71-9C8028A4B9FE}"/>
                </a:ext>
              </a:extLst>
            </p:cNvPr>
            <p:cNvGrpSpPr/>
            <p:nvPr/>
          </p:nvGrpSpPr>
          <p:grpSpPr>
            <a:xfrm>
              <a:off x="228600" y="685800"/>
              <a:ext cx="3810000" cy="3201197"/>
              <a:chOff x="1371600" y="457199"/>
              <a:chExt cx="3810000" cy="3201197"/>
            </a:xfrm>
          </p:grpSpPr>
          <p:grpSp>
            <p:nvGrpSpPr>
              <p:cNvPr id="61" name="Group 29">
                <a:extLst>
                  <a:ext uri="{FF2B5EF4-FFF2-40B4-BE49-F238E27FC236}">
                    <a16:creationId xmlns:a16="http://schemas.microsoft.com/office/drawing/2014/main" id="{14F3EECB-1E6A-4794-AB85-F8EC6340A94E}"/>
                  </a:ext>
                </a:extLst>
              </p:cNvPr>
              <p:cNvGrpSpPr/>
              <p:nvPr/>
            </p:nvGrpSpPr>
            <p:grpSpPr>
              <a:xfrm>
                <a:off x="1371600" y="457199"/>
                <a:ext cx="3810000" cy="3201197"/>
                <a:chOff x="1371600" y="457199"/>
                <a:chExt cx="3810000" cy="3201197"/>
              </a:xfrm>
            </p:grpSpPr>
            <p:cxnSp>
              <p:nvCxnSpPr>
                <p:cNvPr id="103" name="Straight Arrow Connector 102">
                  <a:extLst>
                    <a:ext uri="{FF2B5EF4-FFF2-40B4-BE49-F238E27FC236}">
                      <a16:creationId xmlns:a16="http://schemas.microsoft.com/office/drawing/2014/main" id="{EA58BA08-4D2C-4EFD-AD42-4D7537417B2C}"/>
                    </a:ext>
                  </a:extLst>
                </p:cNvPr>
                <p:cNvCxnSpPr/>
                <p:nvPr/>
              </p:nvCxnSpPr>
              <p:spPr>
                <a:xfrm rot="16200000" flipV="1">
                  <a:off x="228204" y="2057796"/>
                  <a:ext cx="3201197" cy="4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>
                  <a:extLst>
                    <a:ext uri="{FF2B5EF4-FFF2-40B4-BE49-F238E27FC236}">
                      <a16:creationId xmlns:a16="http://schemas.microsoft.com/office/drawing/2014/main" id="{D7A038C0-97D6-4EE7-AB61-D8F57D7FC421}"/>
                    </a:ext>
                  </a:extLst>
                </p:cNvPr>
                <p:cNvCxnSpPr/>
                <p:nvPr/>
              </p:nvCxnSpPr>
              <p:spPr>
                <a:xfrm flipV="1">
                  <a:off x="1371600" y="3416733"/>
                  <a:ext cx="3810000" cy="12267"/>
                </a:xfrm>
                <a:prstGeom prst="straightConnector1">
                  <a:avLst/>
                </a:prstGeom>
                <a:ln w="19050">
                  <a:solidFill>
                    <a:schemeClr val="bg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0">
                <a:extLst>
                  <a:ext uri="{FF2B5EF4-FFF2-40B4-BE49-F238E27FC236}">
                    <a16:creationId xmlns:a16="http://schemas.microsoft.com/office/drawing/2014/main" id="{FD0BFB5C-49DA-473B-8436-F7DDCD2110FB}"/>
                  </a:ext>
                </a:extLst>
              </p:cNvPr>
              <p:cNvGrpSpPr/>
              <p:nvPr/>
            </p:nvGrpSpPr>
            <p:grpSpPr>
              <a:xfrm>
                <a:off x="1828800" y="685800"/>
                <a:ext cx="2743200" cy="2751723"/>
                <a:chOff x="1828800" y="685800"/>
                <a:chExt cx="2743200" cy="2751723"/>
              </a:xfrm>
            </p:grpSpPr>
            <p:grpSp>
              <p:nvGrpSpPr>
                <p:cNvPr id="63" name="Group 28">
                  <a:extLst>
                    <a:ext uri="{FF2B5EF4-FFF2-40B4-BE49-F238E27FC236}">
                      <a16:creationId xmlns:a16="http://schemas.microsoft.com/office/drawing/2014/main" id="{DC653CE7-6C47-4873-9D0C-FE13D27B8D80}"/>
                    </a:ext>
                  </a:extLst>
                </p:cNvPr>
                <p:cNvGrpSpPr/>
                <p:nvPr/>
              </p:nvGrpSpPr>
              <p:grpSpPr>
                <a:xfrm>
                  <a:off x="1828801" y="20574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94" name="Group 27">
                    <a:extLst>
                      <a:ext uri="{FF2B5EF4-FFF2-40B4-BE49-F238E27FC236}">
                        <a16:creationId xmlns:a16="http://schemas.microsoft.com/office/drawing/2014/main" id="{9BD39CDB-7B4B-414A-B029-9F3CF76146A4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96" name="Straight Connector 95">
                      <a:extLst>
                        <a:ext uri="{FF2B5EF4-FFF2-40B4-BE49-F238E27FC236}">
                          <a16:creationId xmlns:a16="http://schemas.microsoft.com/office/drawing/2014/main" id="{5CF23A6B-27DB-4EE5-A39B-1EDC97EB6A6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Straight Connector 96">
                      <a:extLst>
                        <a:ext uri="{FF2B5EF4-FFF2-40B4-BE49-F238E27FC236}">
                          <a16:creationId xmlns:a16="http://schemas.microsoft.com/office/drawing/2014/main" id="{04272FA6-DB4C-4192-8373-C8FB65D7ECC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Straight Connector 97">
                      <a:extLst>
                        <a:ext uri="{FF2B5EF4-FFF2-40B4-BE49-F238E27FC236}">
                          <a16:creationId xmlns:a16="http://schemas.microsoft.com/office/drawing/2014/main" id="{D6426BB7-D54B-4C1E-87D8-26100D811C2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Straight Connector 98">
                      <a:extLst>
                        <a:ext uri="{FF2B5EF4-FFF2-40B4-BE49-F238E27FC236}">
                          <a16:creationId xmlns:a16="http://schemas.microsoft.com/office/drawing/2014/main" id="{51CEBCD2-2F18-48FD-B400-2AFD533467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Straight Connector 99">
                      <a:extLst>
                        <a:ext uri="{FF2B5EF4-FFF2-40B4-BE49-F238E27FC236}">
                          <a16:creationId xmlns:a16="http://schemas.microsoft.com/office/drawing/2014/main" id="{5398DE6D-21B9-4567-B938-84F82114D68B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Connector 100">
                      <a:extLst>
                        <a:ext uri="{FF2B5EF4-FFF2-40B4-BE49-F238E27FC236}">
                          <a16:creationId xmlns:a16="http://schemas.microsoft.com/office/drawing/2014/main" id="{F7A06A5D-4419-4348-A0BE-F788F46E00D4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Connector 101">
                      <a:extLst>
                        <a:ext uri="{FF2B5EF4-FFF2-40B4-BE49-F238E27FC236}">
                          <a16:creationId xmlns:a16="http://schemas.microsoft.com/office/drawing/2014/main" id="{E4B8E835-4F2E-45BF-AA75-67D15B441556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8C2EB6A0-E420-4AAD-A0B1-F04350E3A4C6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" name="Group 30">
                  <a:extLst>
                    <a:ext uri="{FF2B5EF4-FFF2-40B4-BE49-F238E27FC236}">
                      <a16:creationId xmlns:a16="http://schemas.microsoft.com/office/drawing/2014/main" id="{DFAC18CF-5EB3-48F2-89E0-AC57932D2985}"/>
                    </a:ext>
                  </a:extLst>
                </p:cNvPr>
                <p:cNvGrpSpPr/>
                <p:nvPr/>
              </p:nvGrpSpPr>
              <p:grpSpPr>
                <a:xfrm>
                  <a:off x="3200400" y="6858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85" name="Group 27">
                    <a:extLst>
                      <a:ext uri="{FF2B5EF4-FFF2-40B4-BE49-F238E27FC236}">
                        <a16:creationId xmlns:a16="http://schemas.microsoft.com/office/drawing/2014/main" id="{36683B5E-5B2C-4E76-8A6F-8E5B11A74277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87" name="Straight Connector 86">
                      <a:extLst>
                        <a:ext uri="{FF2B5EF4-FFF2-40B4-BE49-F238E27FC236}">
                          <a16:creationId xmlns:a16="http://schemas.microsoft.com/office/drawing/2014/main" id="{6F0CFFA7-2437-40DD-B6FC-9AB1F1DC863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Connector 87">
                      <a:extLst>
                        <a:ext uri="{FF2B5EF4-FFF2-40B4-BE49-F238E27FC236}">
                          <a16:creationId xmlns:a16="http://schemas.microsoft.com/office/drawing/2014/main" id="{F61522D3-2BD6-496A-8FE3-ED88831370F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Connector 88">
                      <a:extLst>
                        <a:ext uri="{FF2B5EF4-FFF2-40B4-BE49-F238E27FC236}">
                          <a16:creationId xmlns:a16="http://schemas.microsoft.com/office/drawing/2014/main" id="{81E150D7-8F42-4B66-90B7-703EBB97ED4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Straight Connector 89">
                      <a:extLst>
                        <a:ext uri="{FF2B5EF4-FFF2-40B4-BE49-F238E27FC236}">
                          <a16:creationId xmlns:a16="http://schemas.microsoft.com/office/drawing/2014/main" id="{74A6947A-827F-4A47-A1F1-7D1CBAE5426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>
                      <a:extLst>
                        <a:ext uri="{FF2B5EF4-FFF2-40B4-BE49-F238E27FC236}">
                          <a16:creationId xmlns:a16="http://schemas.microsoft.com/office/drawing/2014/main" id="{0C22E906-A696-4133-B335-C69512081DE9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Connector 91">
                      <a:extLst>
                        <a:ext uri="{FF2B5EF4-FFF2-40B4-BE49-F238E27FC236}">
                          <a16:creationId xmlns:a16="http://schemas.microsoft.com/office/drawing/2014/main" id="{AEEAFE6E-C6B2-4D76-BB38-3C2793DE1E30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Connector 92">
                      <a:extLst>
                        <a:ext uri="{FF2B5EF4-FFF2-40B4-BE49-F238E27FC236}">
                          <a16:creationId xmlns:a16="http://schemas.microsoft.com/office/drawing/2014/main" id="{9EDB0091-ECED-4A65-8600-E157D2DC4BF4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EF2E3D8E-B4BB-479B-AA63-259A6208717E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5" name="Group 40">
                  <a:extLst>
                    <a:ext uri="{FF2B5EF4-FFF2-40B4-BE49-F238E27FC236}">
                      <a16:creationId xmlns:a16="http://schemas.microsoft.com/office/drawing/2014/main" id="{1C4E67C8-3E81-4B92-9667-C25AA9B0ED54}"/>
                    </a:ext>
                  </a:extLst>
                </p:cNvPr>
                <p:cNvGrpSpPr/>
                <p:nvPr/>
              </p:nvGrpSpPr>
              <p:grpSpPr>
                <a:xfrm>
                  <a:off x="1828800" y="6858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76" name="Group 27">
                    <a:extLst>
                      <a:ext uri="{FF2B5EF4-FFF2-40B4-BE49-F238E27FC236}">
                        <a16:creationId xmlns:a16="http://schemas.microsoft.com/office/drawing/2014/main" id="{C8A57511-FF19-4737-A1EA-8EAE95F21BF6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78" name="Straight Connector 77">
                      <a:extLst>
                        <a:ext uri="{FF2B5EF4-FFF2-40B4-BE49-F238E27FC236}">
                          <a16:creationId xmlns:a16="http://schemas.microsoft.com/office/drawing/2014/main" id="{D5CAAD2C-572E-431C-B6B2-7D176B670CD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>
                      <a:extLst>
                        <a:ext uri="{FF2B5EF4-FFF2-40B4-BE49-F238E27FC236}">
                          <a16:creationId xmlns:a16="http://schemas.microsoft.com/office/drawing/2014/main" id="{9BC638F3-7FA4-47C9-A107-2D2504FEC71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321FD7B3-D547-4DB1-8A1D-86137BE3AA2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13FBB6CE-D985-4F08-9B0B-9430D5E393F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Straight Connector 81">
                      <a:extLst>
                        <a:ext uri="{FF2B5EF4-FFF2-40B4-BE49-F238E27FC236}">
                          <a16:creationId xmlns:a16="http://schemas.microsoft.com/office/drawing/2014/main" id="{F7149109-84B2-47FA-A45B-1EC0B0DEAE17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Connector 82">
                      <a:extLst>
                        <a:ext uri="{FF2B5EF4-FFF2-40B4-BE49-F238E27FC236}">
                          <a16:creationId xmlns:a16="http://schemas.microsoft.com/office/drawing/2014/main" id="{4431DAAF-41A6-4EE3-BFCB-EC1D1B6509CF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Straight Connector 83">
                      <a:extLst>
                        <a:ext uri="{FF2B5EF4-FFF2-40B4-BE49-F238E27FC236}">
                          <a16:creationId xmlns:a16="http://schemas.microsoft.com/office/drawing/2014/main" id="{428F44F4-D429-46E0-9BCC-67B5C063DD9E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EA8CDCE3-8696-467F-98F2-C5A9D58B16F2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50">
                  <a:extLst>
                    <a:ext uri="{FF2B5EF4-FFF2-40B4-BE49-F238E27FC236}">
                      <a16:creationId xmlns:a16="http://schemas.microsoft.com/office/drawing/2014/main" id="{B2CADF59-65C8-4288-814C-07E942190B63}"/>
                    </a:ext>
                  </a:extLst>
                </p:cNvPr>
                <p:cNvGrpSpPr/>
                <p:nvPr/>
              </p:nvGrpSpPr>
              <p:grpSpPr>
                <a:xfrm>
                  <a:off x="3200400" y="2057400"/>
                  <a:ext cx="1371600" cy="1380123"/>
                  <a:chOff x="1828800" y="677277"/>
                  <a:chExt cx="2750125" cy="2751723"/>
                </a:xfrm>
              </p:grpSpPr>
              <p:grpSp>
                <p:nvGrpSpPr>
                  <p:cNvPr id="67" name="Group 27">
                    <a:extLst>
                      <a:ext uri="{FF2B5EF4-FFF2-40B4-BE49-F238E27FC236}">
                        <a16:creationId xmlns:a16="http://schemas.microsoft.com/office/drawing/2014/main" id="{CB919607-1DE5-4407-90E5-7C8B6883CB4C}"/>
                      </a:ext>
                    </a:extLst>
                  </p:cNvPr>
                  <p:cNvGrpSpPr/>
                  <p:nvPr/>
                </p:nvGrpSpPr>
                <p:grpSpPr>
                  <a:xfrm>
                    <a:off x="1828800" y="677277"/>
                    <a:ext cx="2750125" cy="2751723"/>
                    <a:chOff x="1828800" y="677277"/>
                    <a:chExt cx="2750125" cy="2751723"/>
                  </a:xfrm>
                </p:grpSpPr>
                <p:cxnSp>
                  <p:nvCxnSpPr>
                    <p:cNvPr id="69" name="Straight Connector 68">
                      <a:extLst>
                        <a:ext uri="{FF2B5EF4-FFF2-40B4-BE49-F238E27FC236}">
                          <a16:creationId xmlns:a16="http://schemas.microsoft.com/office/drawing/2014/main" id="{29507AD2-E1AF-49B9-A8B8-AA1F1C42448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677277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80547609-3D5B-4A66-AD62-200AB33C6C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28800" y="13577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>
                      <a:extLst>
                        <a:ext uri="{FF2B5EF4-FFF2-40B4-BE49-F238E27FC236}">
                          <a16:creationId xmlns:a16="http://schemas.microsoft.com/office/drawing/2014/main" id="{88F3FA79-54AF-4FB5-A981-2A5CF011DE5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043550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>
                      <a:extLst>
                        <a:ext uri="{FF2B5EF4-FFF2-40B4-BE49-F238E27FC236}">
                          <a16:creationId xmlns:a16="http://schemas.microsoft.com/office/drawing/2014/main" id="{E75BF617-9CB3-41E5-A637-E8E7A6E869C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35725" y="2729345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>
                      <a:extLst>
                        <a:ext uri="{FF2B5EF4-FFF2-40B4-BE49-F238E27FC236}">
                          <a16:creationId xmlns:a16="http://schemas.microsoft.com/office/drawing/2014/main" id="{862C9EA3-FAE1-4AA6-8056-D7ECC7203230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129944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>
                      <a:extLst>
                        <a:ext uri="{FF2B5EF4-FFF2-40B4-BE49-F238E27FC236}">
                          <a16:creationId xmlns:a16="http://schemas.microsoft.com/office/drawing/2014/main" id="{FC0877B0-0439-43A1-A836-CD8E4689A271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181573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66075459-AF65-47B7-9EE2-2A2FD6827059}"/>
                        </a:ext>
                      </a:extLst>
                    </p:cNvPr>
                    <p:cNvCxnSpPr/>
                    <p:nvPr/>
                  </p:nvCxnSpPr>
                  <p:spPr>
                    <a:xfrm rot="5400000">
                      <a:off x="2508469" y="2056606"/>
                      <a:ext cx="2743200" cy="1588"/>
                    </a:xfrm>
                    <a:prstGeom prst="line">
                      <a:avLst/>
                    </a:prstGeom>
                    <a:ln w="12700">
                      <a:solidFill>
                        <a:schemeClr val="bg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26451F57-AB84-45D5-8153-877866DDFC93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187339" y="2056606"/>
                    <a:ext cx="2743200" cy="1588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72DF6BF-A91A-4E6E-AEAC-B71835366511}"/>
                </a:ext>
              </a:extLst>
            </p:cNvPr>
            <p:cNvSpPr txBox="1"/>
            <p:nvPr/>
          </p:nvSpPr>
          <p:spPr>
            <a:xfrm>
              <a:off x="3976254" y="3394365"/>
              <a:ext cx="51954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i="1" dirty="0">
                  <a:solidFill>
                    <a:schemeClr val="bg2"/>
                  </a:solidFill>
                </a:rPr>
                <a:t>x’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8D160A4-C745-4008-94FE-7F918C8E1421}"/>
                </a:ext>
              </a:extLst>
            </p:cNvPr>
            <p:cNvSpPr txBox="1"/>
            <p:nvPr/>
          </p:nvSpPr>
          <p:spPr>
            <a:xfrm>
              <a:off x="540324" y="271091"/>
              <a:ext cx="683263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i="1" dirty="0">
                  <a:solidFill>
                    <a:schemeClr val="bg2"/>
                  </a:solidFill>
                </a:rPr>
                <a:t>y’</a:t>
              </a:r>
            </a:p>
          </p:txBody>
        </p:sp>
      </p:grpSp>
      <p:sp>
        <p:nvSpPr>
          <p:cNvPr id="105" name="Arrow: Right 104">
            <a:extLst>
              <a:ext uri="{FF2B5EF4-FFF2-40B4-BE49-F238E27FC236}">
                <a16:creationId xmlns:a16="http://schemas.microsoft.com/office/drawing/2014/main" id="{F8B087E1-9EAF-4649-B180-3F88FF96D029}"/>
              </a:ext>
            </a:extLst>
          </p:cNvPr>
          <p:cNvSpPr/>
          <p:nvPr/>
        </p:nvSpPr>
        <p:spPr>
          <a:xfrm>
            <a:off x="6020033" y="530130"/>
            <a:ext cx="837175" cy="75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7A1A09F-D552-4940-9BBA-A4B6956451F8}"/>
              </a:ext>
            </a:extLst>
          </p:cNvPr>
          <p:cNvSpPr txBox="1"/>
          <p:nvPr/>
        </p:nvSpPr>
        <p:spPr>
          <a:xfrm>
            <a:off x="6245880" y="1524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v</a:t>
            </a:r>
            <a:endParaRPr lang="th-TH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107" name="Object 13">
            <a:extLst>
              <a:ext uri="{FF2B5EF4-FFF2-40B4-BE49-F238E27FC236}">
                <a16:creationId xmlns:a16="http://schemas.microsoft.com/office/drawing/2014/main" id="{B8DF080F-5332-413D-8FBF-40A4F9F862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336639"/>
              </p:ext>
            </p:extLst>
          </p:nvPr>
        </p:nvGraphicFramePr>
        <p:xfrm>
          <a:off x="1920841" y="5472578"/>
          <a:ext cx="26003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30" name="Equation" r:id="rId7" imgW="1295280" imgH="228600" progId="Equation.DSMT4">
                  <p:embed/>
                </p:oleObj>
              </mc:Choice>
              <mc:Fallback>
                <p:oleObj name="Equation" r:id="rId7" imgW="1295280" imgH="228600" progId="Equation.DSMT4">
                  <p:embed/>
                  <p:pic>
                    <p:nvPicPr>
                      <p:cNvPr id="51" name="Object 13">
                        <a:extLst>
                          <a:ext uri="{FF2B5EF4-FFF2-40B4-BE49-F238E27FC236}">
                            <a16:creationId xmlns:a16="http://schemas.microsoft.com/office/drawing/2014/main" id="{F89CCDC8-606E-477E-95E6-037DE811E9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41" y="5472578"/>
                        <a:ext cx="26003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B757C0B6-F769-4048-8F73-326E3CC53848}"/>
                  </a:ext>
                </a:extLst>
              </p:cNvPr>
              <p:cNvSpPr txBox="1"/>
              <p:nvPr/>
            </p:nvSpPr>
            <p:spPr>
              <a:xfrm>
                <a:off x="0" y="4130292"/>
                <a:ext cx="2219337" cy="26211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𝑣𝑡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80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B757C0B6-F769-4048-8F73-326E3CC53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30292"/>
                <a:ext cx="2219337" cy="262110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TextBox 109">
            <a:extLst>
              <a:ext uri="{FF2B5EF4-FFF2-40B4-BE49-F238E27FC236}">
                <a16:creationId xmlns:a16="http://schemas.microsoft.com/office/drawing/2014/main" id="{2FFF8FFC-BC4F-4CCB-878F-3A5934BC1604}"/>
              </a:ext>
            </a:extLst>
          </p:cNvPr>
          <p:cNvSpPr txBox="1"/>
          <p:nvPr/>
        </p:nvSpPr>
        <p:spPr>
          <a:xfrm>
            <a:off x="4298178" y="4438210"/>
            <a:ext cx="4845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Invariance under translation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8C090A2-E04B-4DB3-B924-08463565986A}"/>
              </a:ext>
            </a:extLst>
          </p:cNvPr>
          <p:cNvSpPr txBox="1"/>
          <p:nvPr/>
        </p:nvSpPr>
        <p:spPr>
          <a:xfrm>
            <a:off x="4298177" y="5115578"/>
            <a:ext cx="4721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Invariance under rotation</a:t>
            </a:r>
          </a:p>
        </p:txBody>
      </p:sp>
    </p:spTree>
    <p:extLst>
      <p:ext uri="{BB962C8B-B14F-4D97-AF65-F5344CB8AC3E}">
        <p14:creationId xmlns:p14="http://schemas.microsoft.com/office/powerpoint/2010/main" val="404382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.jpg">
            <a:extLst>
              <a:ext uri="{FF2B5EF4-FFF2-40B4-BE49-F238E27FC236}">
                <a16:creationId xmlns:a16="http://schemas.microsoft.com/office/drawing/2014/main" id="{1B57AA8A-D551-4A7A-BDAF-709AA2FF4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6800"/>
            <a:ext cx="3810000" cy="2857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292EFAE-FF25-481A-96C4-E73E8968458D}"/>
              </a:ext>
            </a:extLst>
          </p:cNvPr>
          <p:cNvSpPr/>
          <p:nvPr/>
        </p:nvSpPr>
        <p:spPr>
          <a:xfrm>
            <a:off x="1326172" y="-76200"/>
            <a:ext cx="6522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Special Relativity (SR)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61ED5C-B96A-426F-9967-E59CF6EA1BD8}"/>
              </a:ext>
            </a:extLst>
          </p:cNvPr>
          <p:cNvSpPr txBox="1"/>
          <p:nvPr/>
        </p:nvSpPr>
        <p:spPr>
          <a:xfrm>
            <a:off x="4191000" y="990600"/>
            <a:ext cx="4724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The speed of light is the same in all inertial frames.</a:t>
            </a:r>
          </a:p>
        </p:txBody>
      </p:sp>
      <p:graphicFrame>
        <p:nvGraphicFramePr>
          <p:cNvPr id="7" name="Object 14">
            <a:extLst>
              <a:ext uri="{FF2B5EF4-FFF2-40B4-BE49-F238E27FC236}">
                <a16:creationId xmlns:a16="http://schemas.microsoft.com/office/drawing/2014/main" id="{E94D6E27-0E58-41E0-AAB6-D2B63229D3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451133"/>
              </p:ext>
            </p:extLst>
          </p:nvPr>
        </p:nvGraphicFramePr>
        <p:xfrm>
          <a:off x="328060" y="4540507"/>
          <a:ext cx="36972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8" name="Equation" r:id="rId4" imgW="1841400" imgH="228600" progId="Equation.DSMT4">
                  <p:embed/>
                </p:oleObj>
              </mc:Choice>
              <mc:Fallback>
                <p:oleObj name="Equation" r:id="rId4" imgW="1841400" imgH="228600" progId="Equation.DSMT4">
                  <p:embed/>
                  <p:pic>
                    <p:nvPicPr>
                      <p:cNvPr id="29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060" y="4540507"/>
                        <a:ext cx="3697288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6">
            <a:extLst>
              <a:ext uri="{FF2B5EF4-FFF2-40B4-BE49-F238E27FC236}">
                <a16:creationId xmlns:a16="http://schemas.microsoft.com/office/drawing/2014/main" id="{790552DA-EFC4-496B-A347-1E0DB0E5F5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733014"/>
              </p:ext>
            </p:extLst>
          </p:nvPr>
        </p:nvGraphicFramePr>
        <p:xfrm>
          <a:off x="460376" y="5140185"/>
          <a:ext cx="471805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59" name="Equation" r:id="rId6" imgW="2349360" imgH="241200" progId="Equation.DSMT4">
                  <p:embed/>
                </p:oleObj>
              </mc:Choice>
              <mc:Fallback>
                <p:oleObj name="Equation" r:id="rId6" imgW="2349360" imgH="241200" progId="Equation.DSMT4">
                  <p:embed/>
                  <p:pic>
                    <p:nvPicPr>
                      <p:cNvPr id="31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6" y="5140185"/>
                        <a:ext cx="4718050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7">
            <a:extLst>
              <a:ext uri="{FF2B5EF4-FFF2-40B4-BE49-F238E27FC236}">
                <a16:creationId xmlns:a16="http://schemas.microsoft.com/office/drawing/2014/main" id="{86F71078-6853-497F-9EF7-B5A8ACB22A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516391"/>
              </p:ext>
            </p:extLst>
          </p:nvPr>
        </p:nvGraphicFramePr>
        <p:xfrm>
          <a:off x="381000" y="5886965"/>
          <a:ext cx="39528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0" name="Equation" r:id="rId8" imgW="1968480" imgH="355320" progId="Equation.DSMT4">
                  <p:embed/>
                </p:oleObj>
              </mc:Choice>
              <mc:Fallback>
                <p:oleObj name="Equation" r:id="rId8" imgW="1968480" imgH="355320" progId="Equation.DSMT4">
                  <p:embed/>
                  <p:pic>
                    <p:nvPicPr>
                      <p:cNvPr id="3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886965"/>
                        <a:ext cx="3952875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9">
            <a:extLst>
              <a:ext uri="{FF2B5EF4-FFF2-40B4-BE49-F238E27FC236}">
                <a16:creationId xmlns:a16="http://schemas.microsoft.com/office/drawing/2014/main" id="{95677401-41E7-41E9-899F-A4369E45BD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042366"/>
              </p:ext>
            </p:extLst>
          </p:nvPr>
        </p:nvGraphicFramePr>
        <p:xfrm>
          <a:off x="6324600" y="4657725"/>
          <a:ext cx="2525713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1" name="Equation" r:id="rId10" imgW="1358640" imgH="914400" progId="Equation.DSMT4">
                  <p:embed/>
                </p:oleObj>
              </mc:Choice>
              <mc:Fallback>
                <p:oleObj name="Equation" r:id="rId10" imgW="1358640" imgH="914400" progId="Equation.DSMT4">
                  <p:embed/>
                  <p:pic>
                    <p:nvPicPr>
                      <p:cNvPr id="42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4657725"/>
                        <a:ext cx="2525713" cy="204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EECF57-15E4-4795-8E91-9A1A648216B4}"/>
                  </a:ext>
                </a:extLst>
              </p:cNvPr>
              <p:cNvSpPr txBox="1"/>
              <p:nvPr/>
            </p:nvSpPr>
            <p:spPr>
              <a:xfrm>
                <a:off x="4648200" y="3153251"/>
                <a:ext cx="3186677" cy="17235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𝑐𝑡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𝑐𝑡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𝑐𝑡</m:t>
                      </m:r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800" b="0" i="1" dirty="0">
                  <a:solidFill>
                    <a:srgbClr val="FFFF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EECF57-15E4-4795-8E91-9A1A64821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3153251"/>
                <a:ext cx="3186677" cy="172354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5B43725-868B-465F-A234-FC25789D10D4}"/>
              </a:ext>
            </a:extLst>
          </p:cNvPr>
          <p:cNvSpPr txBox="1"/>
          <p:nvPr/>
        </p:nvSpPr>
        <p:spPr>
          <a:xfrm>
            <a:off x="4130288" y="1981200"/>
            <a:ext cx="4845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Invariance under Lorentz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172970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037C8C-F4F5-4E48-8929-0952C23F5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074" y="304800"/>
            <a:ext cx="5225851" cy="4581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58CD0B-4ABE-4844-AD25-8D80A1EFC5BD}"/>
              </a:ext>
            </a:extLst>
          </p:cNvPr>
          <p:cNvSpPr txBox="1"/>
          <p:nvPr/>
        </p:nvSpPr>
        <p:spPr>
          <a:xfrm>
            <a:off x="1985579" y="5181600"/>
            <a:ext cx="4845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Length contraction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3FDC75-4ADC-477E-8073-DC902C0180C6}"/>
              </a:ext>
            </a:extLst>
          </p:cNvPr>
          <p:cNvSpPr txBox="1"/>
          <p:nvPr/>
        </p:nvSpPr>
        <p:spPr>
          <a:xfrm>
            <a:off x="1925944" y="5867400"/>
            <a:ext cx="4721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Time dilation</a:t>
            </a:r>
          </a:p>
        </p:txBody>
      </p:sp>
    </p:spTree>
    <p:extLst>
      <p:ext uri="{BB962C8B-B14F-4D97-AF65-F5344CB8AC3E}">
        <p14:creationId xmlns:p14="http://schemas.microsoft.com/office/powerpoint/2010/main" val="43235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A1FBCA-786F-4BF2-88BA-89630FDFE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09" y="690993"/>
            <a:ext cx="8898191" cy="532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7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20368</TotalTime>
  <Words>1172</Words>
  <Application>Microsoft Office PowerPoint</Application>
  <PresentationFormat>On-screen Show (4:3)</PresentationFormat>
  <Paragraphs>197</Paragraphs>
  <Slides>52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0" baseType="lpstr">
      <vt:lpstr>Angsana New</vt:lpstr>
      <vt:lpstr>Arial</vt:lpstr>
      <vt:lpstr>Calibri</vt:lpstr>
      <vt:lpstr>Cambria Math</vt:lpstr>
      <vt:lpstr>Cordia New</vt:lpstr>
      <vt:lpstr>TH SarabunPSK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Phys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Pitt</dc:creator>
  <cp:lastModifiedBy>pitayuth wongjun</cp:lastModifiedBy>
  <cp:revision>477</cp:revision>
  <dcterms:created xsi:type="dcterms:W3CDTF">2008-02-17T14:32:57Z</dcterms:created>
  <dcterms:modified xsi:type="dcterms:W3CDTF">2019-06-16T03:53:51Z</dcterms:modified>
</cp:coreProperties>
</file>