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6"/>
  </p:notesMasterIdLst>
  <p:sldIdLst>
    <p:sldId id="256" r:id="rId2"/>
    <p:sldId id="263" r:id="rId3"/>
    <p:sldId id="377" r:id="rId4"/>
    <p:sldId id="376" r:id="rId5"/>
    <p:sldId id="264" r:id="rId6"/>
    <p:sldId id="265" r:id="rId7"/>
    <p:sldId id="266" r:id="rId8"/>
    <p:sldId id="267" r:id="rId9"/>
    <p:sldId id="336" r:id="rId10"/>
    <p:sldId id="343" r:id="rId11"/>
    <p:sldId id="337" r:id="rId12"/>
    <p:sldId id="344" r:id="rId13"/>
    <p:sldId id="271" r:id="rId14"/>
    <p:sldId id="272" r:id="rId15"/>
    <p:sldId id="273" r:id="rId16"/>
    <p:sldId id="274" r:id="rId17"/>
    <p:sldId id="275" r:id="rId18"/>
    <p:sldId id="276" r:id="rId19"/>
    <p:sldId id="345" r:id="rId20"/>
    <p:sldId id="374" r:id="rId21"/>
    <p:sldId id="277" r:id="rId22"/>
    <p:sldId id="328" r:id="rId23"/>
    <p:sldId id="329" r:id="rId24"/>
    <p:sldId id="330" r:id="rId25"/>
    <p:sldId id="331" r:id="rId26"/>
    <p:sldId id="378" r:id="rId27"/>
    <p:sldId id="373" r:id="rId28"/>
    <p:sldId id="380" r:id="rId29"/>
    <p:sldId id="381" r:id="rId30"/>
    <p:sldId id="332" r:id="rId31"/>
    <p:sldId id="309" r:id="rId32"/>
    <p:sldId id="312" r:id="rId33"/>
    <p:sldId id="307" r:id="rId34"/>
    <p:sldId id="308" r:id="rId35"/>
    <p:sldId id="313" r:id="rId36"/>
    <p:sldId id="314" r:id="rId37"/>
    <p:sldId id="371" r:id="rId38"/>
    <p:sldId id="375" r:id="rId39"/>
    <p:sldId id="360" r:id="rId40"/>
    <p:sldId id="361" r:id="rId41"/>
    <p:sldId id="362" r:id="rId42"/>
    <p:sldId id="363" r:id="rId43"/>
    <p:sldId id="372" r:id="rId44"/>
    <p:sldId id="364" r:id="rId45"/>
    <p:sldId id="365" r:id="rId46"/>
    <p:sldId id="366" r:id="rId47"/>
    <p:sldId id="367" r:id="rId48"/>
    <p:sldId id="368" r:id="rId49"/>
    <p:sldId id="369" r:id="rId50"/>
    <p:sldId id="370" r:id="rId51"/>
    <p:sldId id="316" r:id="rId52"/>
    <p:sldId id="347" r:id="rId53"/>
    <p:sldId id="348" r:id="rId54"/>
    <p:sldId id="349" r:id="rId55"/>
    <p:sldId id="350" r:id="rId56"/>
    <p:sldId id="352" r:id="rId57"/>
    <p:sldId id="354" r:id="rId58"/>
    <p:sldId id="355" r:id="rId59"/>
    <p:sldId id="356" r:id="rId60"/>
    <p:sldId id="315" r:id="rId61"/>
    <p:sldId id="317" r:id="rId62"/>
    <p:sldId id="318" r:id="rId63"/>
    <p:sldId id="259" r:id="rId64"/>
    <p:sldId id="323" r:id="rId65"/>
    <p:sldId id="285" r:id="rId66"/>
    <p:sldId id="338" r:id="rId67"/>
    <p:sldId id="339" r:id="rId68"/>
    <p:sldId id="340" r:id="rId69"/>
    <p:sldId id="351" r:id="rId70"/>
    <p:sldId id="353" r:id="rId71"/>
    <p:sldId id="379" r:id="rId72"/>
    <p:sldId id="382" r:id="rId73"/>
    <p:sldId id="383" r:id="rId74"/>
    <p:sldId id="384" r:id="rId7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2046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-398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6D9FC-77BA-034B-B42D-51D912F0DA8C}" type="datetimeFigureOut">
              <a:rPr lang="en-US" smtClean="0"/>
              <a:t>4/26/2019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C9CE1-762A-414F-828D-6FC06487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51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504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E9126BF-9848-4988-BE1E-4A71727EEA91}" type="slidenum">
              <a:rPr lang="en-GB" altLang="en-US"/>
              <a:pPr eaLnBrk="1" hangingPunct="1"/>
              <a:t>59</a:t>
            </a:fld>
            <a:endParaRPr lang="en-GB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0925"/>
            <a:ext cx="5210175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</a:rPr>
              <a:t>Specificity to different elements</a:t>
            </a:r>
          </a:p>
        </p:txBody>
      </p:sp>
    </p:spTree>
    <p:extLst>
      <p:ext uri="{BB962C8B-B14F-4D97-AF65-F5344CB8AC3E}">
        <p14:creationId xmlns:p14="http://schemas.microsoft.com/office/powerpoint/2010/main" val="467909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TCL POWERPOINT_TEMPLATE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"/>
            <a:ext cx="9144000" cy="6856629"/>
          </a:xfrm>
          <a:prstGeom prst="rect">
            <a:avLst/>
          </a:prstGeom>
        </p:spPr>
      </p:pic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806567" y="2511499"/>
            <a:ext cx="7886700" cy="50455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chemeClr val="bg1">
                    <a:lumMod val="50000"/>
                  </a:schemeClr>
                </a:solidFill>
                <a:latin typeface="Kanit" panose="00000500000000000000" pitchFamily="2" charset="-34"/>
                <a:cs typeface="Kanit" panose="00000500000000000000" pitchFamily="2" charset="-34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519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9797" y="199404"/>
            <a:ext cx="8229600" cy="466142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  <a:latin typeface="Kanit Medium" panose="00000600000000000000" pitchFamily="2" charset="-34"/>
                <a:cs typeface="Kanit Medium" panose="00000600000000000000" pitchFamily="2" charset="-34"/>
              </a:defRPr>
            </a:lvl1pPr>
          </a:lstStyle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Kanit Medium" panose="00000600000000000000" pitchFamily="2" charset="-34"/>
                <a:cs typeface="Kanit Medium" panose="00000600000000000000" pitchFamily="2" charset="-34"/>
              </a:rPr>
              <a:t>HEADLINE</a:t>
            </a:r>
            <a:endParaRPr lang="th-TH" sz="2800" dirty="0">
              <a:solidFill>
                <a:schemeClr val="bg1">
                  <a:lumMod val="50000"/>
                </a:schemeClr>
              </a:solidFill>
              <a:latin typeface="Kanit Medium" panose="00000600000000000000" pitchFamily="2" charset="-34"/>
              <a:cs typeface="Kanit Medium" panose="00000600000000000000" pitchFamily="2" charset="-34"/>
            </a:endParaRPr>
          </a:p>
        </p:txBody>
      </p:sp>
      <p:pic>
        <p:nvPicPr>
          <p:cNvPr id="7" name="Picture 6" descr="POWERPOINT_TEMPLATE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79"/>
            <a:ext cx="9144000" cy="481480"/>
          </a:xfrm>
          <a:prstGeom prst="rect">
            <a:avLst/>
          </a:prstGeom>
        </p:spPr>
      </p:pic>
      <p:pic>
        <p:nvPicPr>
          <p:cNvPr id="8" name="Picture 7" descr="POWERPOINT_TEMPLATE-0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2036"/>
            <a:ext cx="9144000" cy="85596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7" y="847846"/>
            <a:ext cx="8229600" cy="537197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2pPr>
            <a:lvl3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3pPr>
            <a:lvl4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4pPr>
            <a:lvl5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5pPr>
          </a:lstStyle>
          <a:p>
            <a:pPr lvl="0"/>
            <a:r>
              <a:rPr lang="th-TH" dirty="0" smtClean="0"/>
              <a:t>Click to edit Master text styles</a:t>
            </a:r>
          </a:p>
          <a:p>
            <a:pPr lvl="1"/>
            <a:r>
              <a:rPr lang="th-TH" dirty="0" smtClean="0"/>
              <a:t>Second level</a:t>
            </a:r>
          </a:p>
          <a:p>
            <a:pPr lvl="2"/>
            <a:r>
              <a:rPr lang="th-TH" dirty="0" smtClean="0"/>
              <a:t>Third level</a:t>
            </a:r>
          </a:p>
          <a:p>
            <a:pPr lvl="3"/>
            <a:r>
              <a:rPr lang="th-TH" dirty="0" smtClean="0"/>
              <a:t>Fourth level</a:t>
            </a:r>
          </a:p>
          <a:p>
            <a:pPr lvl="4"/>
            <a:r>
              <a:rPr lang="th-T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9F42C9F3-BA37-3242-AEBE-AD1A20EF10AA}" type="datetimeFigureOut">
              <a:rPr lang="en-US" smtClean="0"/>
              <a:pPr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866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CF01CAEF-068B-4143-9258-D021A1DA8F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4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CL POWERPOINT_TEMPLATE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9754" y="2526015"/>
            <a:ext cx="7772400" cy="535490"/>
          </a:xfrm>
          <a:prstGeom prst="rect">
            <a:avLst/>
          </a:prstGeom>
        </p:spPr>
        <p:txBody>
          <a:bodyPr anchor="t"/>
          <a:lstStyle>
            <a:lvl1pPr algn="l">
              <a:defRPr sz="3200" b="0" cap="all">
                <a:solidFill>
                  <a:schemeClr val="bg1"/>
                </a:solidFill>
                <a:latin typeface="Kanit Medium" panose="00000600000000000000" pitchFamily="2" charset="-34"/>
                <a:cs typeface="Kanit Medium" panose="00000600000000000000" pitchFamily="2" charset="-34"/>
              </a:defRPr>
            </a:lvl1pPr>
          </a:lstStyle>
          <a:p>
            <a:r>
              <a:rPr lang="en-US" sz="3200" dirty="0" smtClean="0">
                <a:solidFill>
                  <a:schemeClr val="bg1"/>
                </a:solidFill>
                <a:latin typeface="Kanit Medium" panose="00000600000000000000" pitchFamily="2" charset="-34"/>
                <a:cs typeface="Kanit Medium" panose="00000600000000000000" pitchFamily="2" charset="-34"/>
              </a:rPr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13969" y="3219646"/>
            <a:ext cx="7772400" cy="3710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bg1"/>
                </a:solidFill>
                <a:latin typeface="Kanit ExtraLight" panose="00000300000000000000" pitchFamily="2" charset="-34"/>
                <a:cs typeface="Kanit ExtraLight" panose="00000300000000000000" pitchFamily="2" charset="-34"/>
              </a:rPr>
              <a:t>SUB-HEADLINE</a:t>
            </a:r>
            <a:endParaRPr lang="th-T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42C9F3-BA37-3242-AEBE-AD1A20EF10AA}" type="datetimeFigureOut">
              <a:rPr lang="en-US" smtClean="0"/>
              <a:t>4/26/2019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01CAEF-068B-4143-9258-D021A1DA8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99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POINT_TEMPLATE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79"/>
            <a:ext cx="9144000" cy="481480"/>
          </a:xfrm>
          <a:prstGeom prst="rect">
            <a:avLst/>
          </a:prstGeom>
        </p:spPr>
      </p:pic>
      <p:pic>
        <p:nvPicPr>
          <p:cNvPr id="9" name="Picture 8" descr="POWERPOINT_TEMPLATE-0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2036"/>
            <a:ext cx="9144000" cy="85596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49797" y="199404"/>
            <a:ext cx="8229600" cy="466142"/>
          </a:xfrm>
          <a:prstGeom prst="rect">
            <a:avLst/>
          </a:prstGeom>
        </p:spPr>
        <p:txBody>
          <a:bodyPr/>
          <a:lstStyle>
            <a:lvl1pPr algn="l">
              <a:defRPr sz="2800">
                <a:solidFill>
                  <a:schemeClr val="bg1">
                    <a:lumMod val="50000"/>
                  </a:schemeClr>
                </a:solidFill>
                <a:latin typeface="Kanit Medium" panose="00000600000000000000" pitchFamily="2" charset="-34"/>
                <a:cs typeface="Kanit Medium" panose="00000600000000000000" pitchFamily="2" charset="-34"/>
              </a:defRPr>
            </a:lvl1pPr>
          </a:lstStyle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Kanit Medium" panose="00000600000000000000" pitchFamily="2" charset="-34"/>
                <a:cs typeface="Kanit Medium" panose="00000600000000000000" pitchFamily="2" charset="-34"/>
              </a:rPr>
              <a:t>HEADLINE</a:t>
            </a:r>
            <a:endParaRPr lang="th-TH" sz="2800" dirty="0">
              <a:solidFill>
                <a:schemeClr val="bg1">
                  <a:lumMod val="50000"/>
                </a:schemeClr>
              </a:solidFill>
              <a:latin typeface="Kanit Medium" panose="00000600000000000000" pitchFamily="2" charset="-34"/>
              <a:cs typeface="Kanit Medium" panose="00000600000000000000" pitchFamily="2" charset="-34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549797" y="847846"/>
            <a:ext cx="3946003" cy="537197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2pPr>
            <a:lvl3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3pPr>
            <a:lvl4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4pPr>
            <a:lvl5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5pPr>
          </a:lstStyle>
          <a:p>
            <a:pPr lvl="0"/>
            <a:r>
              <a:rPr lang="th-TH" dirty="0" smtClean="0"/>
              <a:t>Click to edit Master text styles</a:t>
            </a:r>
          </a:p>
          <a:p>
            <a:pPr lvl="1"/>
            <a:r>
              <a:rPr lang="th-TH" dirty="0" smtClean="0"/>
              <a:t>Second level</a:t>
            </a:r>
          </a:p>
          <a:p>
            <a:pPr lvl="2"/>
            <a:r>
              <a:rPr lang="th-TH" dirty="0" smtClean="0"/>
              <a:t>Third level</a:t>
            </a:r>
          </a:p>
          <a:p>
            <a:pPr lvl="3"/>
            <a:r>
              <a:rPr lang="th-TH" dirty="0" smtClean="0"/>
              <a:t>Fourth level</a:t>
            </a:r>
          </a:p>
          <a:p>
            <a:pPr lvl="4"/>
            <a:r>
              <a:rPr lang="th-TH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48200" y="847846"/>
            <a:ext cx="3946003" cy="537197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2pPr>
            <a:lvl3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3pPr>
            <a:lvl4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4pPr>
            <a:lvl5pPr>
              <a:defRPr sz="14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5pPr>
          </a:lstStyle>
          <a:p>
            <a:pPr lvl="0"/>
            <a:r>
              <a:rPr lang="th-TH" dirty="0" smtClean="0"/>
              <a:t>Click to edit Master text styles</a:t>
            </a:r>
          </a:p>
          <a:p>
            <a:pPr lvl="1"/>
            <a:r>
              <a:rPr lang="th-TH" dirty="0" smtClean="0"/>
              <a:t>Second level</a:t>
            </a:r>
          </a:p>
          <a:p>
            <a:pPr lvl="2"/>
            <a:r>
              <a:rPr lang="th-TH" dirty="0" smtClean="0"/>
              <a:t>Third level</a:t>
            </a:r>
          </a:p>
          <a:p>
            <a:pPr lvl="3"/>
            <a:r>
              <a:rPr lang="th-TH" dirty="0" smtClean="0"/>
              <a:t>Fourth level</a:t>
            </a:r>
          </a:p>
          <a:p>
            <a:pPr lvl="4"/>
            <a:r>
              <a:rPr lang="th-TH" dirty="0" smtClean="0"/>
              <a:t>Fifth level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9F42C9F3-BA37-3242-AEBE-AD1A20EF10AA}" type="datetimeFigureOut">
              <a:rPr lang="en-US" smtClean="0"/>
              <a:pPr/>
              <a:t>4/26/2019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866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CF01CAEF-068B-4143-9258-D021A1DA8F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9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Stock-64498405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022" y="-71950"/>
            <a:ext cx="10704006" cy="7136004"/>
          </a:xfrm>
          <a:prstGeom prst="rect">
            <a:avLst/>
          </a:prstGeom>
        </p:spPr>
      </p:pic>
      <p:pic>
        <p:nvPicPr>
          <p:cNvPr id="7" name="Picture 6" descr="POWERPOINT_TEMPLATE-0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2036"/>
            <a:ext cx="9144000" cy="8559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3497" y="1281881"/>
            <a:ext cx="8229600" cy="43141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Kanit Medium" panose="00000600000000000000" pitchFamily="2" charset="-34"/>
                <a:cs typeface="Kanit Medium" panose="00000600000000000000" pitchFamily="2" charset="-34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9F42C9F3-BA37-3242-AEBE-AD1A20EF10AA}" type="datetimeFigureOut">
              <a:rPr lang="en-US" smtClean="0"/>
              <a:pPr/>
              <a:t>4/26/2019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866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866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Kanit Light" panose="00000400000000000000" pitchFamily="2" charset="-34"/>
                <a:cs typeface="Kanit Light" panose="00000400000000000000" pitchFamily="2" charset="-34"/>
              </a:defRPr>
            </a:lvl1pPr>
          </a:lstStyle>
          <a:p>
            <a:fld id="{CF01CAEF-068B-4143-9258-D021A1DA8F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847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m2jp0klZHEE&amp;t=26s" TargetMode="External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4.emf"/><Relationship Id="rId5" Type="http://schemas.openxmlformats.org/officeDocument/2006/relationships/image" Target="../media/image52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8.png"/><Relationship Id="rId7" Type="http://schemas.openxmlformats.org/officeDocument/2006/relationships/image" Target="../media/image66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hyperlink" Target="https://www.symmetrymagazine.org/article/april-2014/ten-things-you-might-not-know-about-particle-accelerator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LICE:_A_Large_Ion_Collider_Experiment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16193/attachments/1677796/2694319/Schoerling_SummerStudents_PARTI.pdf" TargetMode="Externa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4NSF-gkKCU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Ernest_Rutherford" TargetMode="External"/><Relationship Id="rId5" Type="http://schemas.openxmlformats.org/officeDocument/2006/relationships/hyperlink" Target="https://en.wikipedia.org/wiki/Ernest_Marsden" TargetMode="External"/><Relationship Id="rId4" Type="http://schemas.openxmlformats.org/officeDocument/2006/relationships/hyperlink" Target="https://en.wikipedia.org/wiki/Hans_Geiger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image" Target="../media/image121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e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wmf"/><Relationship Id="rId3" Type="http://schemas.openxmlformats.org/officeDocument/2006/relationships/image" Target="../media/image140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5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5.png"/><Relationship Id="rId4" Type="http://schemas.openxmlformats.org/officeDocument/2006/relationships/image" Target="../media/image154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8355" y="2267055"/>
            <a:ext cx="463173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Kanit"/>
                <a:cs typeface="Kanit"/>
              </a:rPr>
              <a:t>Introduction to </a:t>
            </a:r>
          </a:p>
          <a:p>
            <a:pPr algn="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Kanit"/>
                <a:cs typeface="Kanit"/>
              </a:rPr>
              <a:t>Particle Accelerators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94900" y="3426234"/>
            <a:ext cx="49442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Kanit ExtraLight" panose="00000300000000000000" pitchFamily="2" charset="-34"/>
                <a:cs typeface="Kanit ExtraLight" panose="00000300000000000000" pitchFamily="2" charset="-34"/>
              </a:rPr>
              <a:t>T.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Kanit ExtraLight" panose="00000300000000000000" pitchFamily="2" charset="-34"/>
                <a:cs typeface="Kanit ExtraLight" panose="00000300000000000000" pitchFamily="2" charset="-34"/>
              </a:rPr>
              <a:t>Pulampong</a:t>
            </a:r>
            <a:endParaRPr lang="th-TH" sz="1600" dirty="0">
              <a:solidFill>
                <a:schemeClr val="bg1">
                  <a:lumMod val="50000"/>
                </a:schemeClr>
              </a:solidFill>
              <a:latin typeface="Kanit ExtraLight" panose="00000300000000000000" pitchFamily="2" charset="-34"/>
              <a:cs typeface="Kanit ExtraLight" panose="000003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5883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Tandem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42173" y="957646"/>
            <a:ext cx="5334518" cy="3272522"/>
            <a:chOff x="1554266" y="940037"/>
            <a:chExt cx="5094363" cy="31533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4266" y="1001728"/>
              <a:ext cx="4983649" cy="309170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349526" y="940037"/>
              <a:ext cx="299103" cy="1922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672984" y="2862842"/>
              <a:ext cx="864931" cy="640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71671" y="4625338"/>
            <a:ext cx="4950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-Modification of Van der </a:t>
            </a:r>
            <a:r>
              <a:rPr lang="en-US" dirty="0" err="1" smtClean="0"/>
              <a:t>Graaf</a:t>
            </a:r>
            <a:r>
              <a:rPr lang="en-US" dirty="0" smtClean="0"/>
              <a:t> with double energy.</a:t>
            </a:r>
          </a:p>
          <a:p>
            <a:r>
              <a:rPr lang="en-US" dirty="0" smtClean="0"/>
              <a:t>-Stripping foil for charge changing.</a:t>
            </a:r>
          </a:p>
          <a:p>
            <a:r>
              <a:rPr lang="en-US" dirty="0" smtClean="0"/>
              <a:t>-Compact machine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153399" y="3136308"/>
            <a:ext cx="1011167" cy="1290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93169" y="4236504"/>
            <a:ext cx="207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 der </a:t>
            </a:r>
            <a:r>
              <a:rPr lang="en-US" dirty="0" err="1" smtClean="0"/>
              <a:t>Graaff</a:t>
            </a:r>
            <a:r>
              <a:rPr lang="en-US" dirty="0" smtClean="0"/>
              <a:t> parts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145" y="1674664"/>
            <a:ext cx="3287289" cy="219002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3037466" y="2709017"/>
            <a:ext cx="2639225" cy="3331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22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751" y="896146"/>
            <a:ext cx="2724153" cy="1739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Acceleration (</a:t>
            </a:r>
            <a:r>
              <a:rPr lang="en-US" dirty="0"/>
              <a:t>t</a:t>
            </a:r>
            <a:r>
              <a:rPr lang="en-US" dirty="0" smtClean="0"/>
              <a:t>ime-varying field)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7" y="1310652"/>
            <a:ext cx="3825420" cy="15243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Rolf  </a:t>
            </a:r>
            <a:r>
              <a:rPr lang="en-US" dirty="0" err="1" smtClean="0">
                <a:solidFill>
                  <a:srgbClr val="FF0000"/>
                </a:solidFill>
              </a:rPr>
              <a:t>Wideroe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AC </a:t>
            </a:r>
            <a:r>
              <a:rPr lang="en-US" dirty="0"/>
              <a:t>voltage to the drift tube between two grounded electrodes. The beam experienced an accelerating voltage in both gaps.</a:t>
            </a:r>
          </a:p>
          <a:p>
            <a:endParaRPr lang="en-US" dirty="0"/>
          </a:p>
          <a:p>
            <a:r>
              <a:rPr lang="en-US" dirty="0" smtClean="0"/>
              <a:t>This </a:t>
            </a:r>
            <a:r>
              <a:rPr lang="en-US" dirty="0"/>
              <a:t>is not possible using electrostatic voltages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4253"/>
          <a:stretch/>
        </p:blipFill>
        <p:spPr>
          <a:xfrm>
            <a:off x="4222473" y="2799858"/>
            <a:ext cx="4383142" cy="1771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74" y="2835020"/>
            <a:ext cx="3843743" cy="103709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24843" y="4773661"/>
            <a:ext cx="633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-Drift </a:t>
            </a:r>
            <a:r>
              <a:rPr lang="en-US" sz="1200" dirty="0">
                <a:solidFill>
                  <a:srgbClr val="FF0000"/>
                </a:solidFill>
                <a:latin typeface="Cambria" panose="02040503050406030204" pitchFamily="18" charset="0"/>
              </a:rPr>
              <a:t>tube length vary according to the velocity of particle and the frequency of a </a:t>
            </a:r>
            <a:r>
              <a:rPr lang="en-US" sz="1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source.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-For higher beam energy the drift tube becomes too long.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-Field loss problem at high RF freq. </a:t>
            </a:r>
            <a:endParaRPr lang="en-GB" sz="12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73782" y="2489243"/>
            <a:ext cx="238148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 err="1">
                <a:latin typeface="MinionPro-Regular"/>
              </a:rPr>
              <a:t>Ising’s</a:t>
            </a:r>
            <a:r>
              <a:rPr lang="en-US" sz="1350" dirty="0">
                <a:latin typeface="MinionPro-Regular"/>
              </a:rPr>
              <a:t> original paper of 1924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61486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Alvaretz</a:t>
            </a:r>
            <a:r>
              <a:rPr lang="en-US" dirty="0" smtClean="0"/>
              <a:t> structure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620" y="1028700"/>
            <a:ext cx="3248025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28" y="2769638"/>
            <a:ext cx="3956169" cy="1318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296" y="1781778"/>
            <a:ext cx="4192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field can be generated in resonant cavity.</a:t>
            </a:r>
          </a:p>
          <a:p>
            <a:r>
              <a:rPr lang="en-US" dirty="0" smtClean="0"/>
              <a:t>Low loss for high RF frequency.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0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</a:t>
            </a:r>
            <a:r>
              <a:rPr lang="en-US" dirty="0" smtClean="0"/>
              <a:t>for a</a:t>
            </a:r>
            <a:r>
              <a:rPr lang="en-US" dirty="0" smtClean="0"/>
              <a:t>cceleration  (RF CAVITY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47"/>
          <a:stretch/>
        </p:blipFill>
        <p:spPr bwMode="auto">
          <a:xfrm>
            <a:off x="1572426" y="1108057"/>
            <a:ext cx="2167544" cy="220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86726" y="969557"/>
            <a:ext cx="13716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Single gap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4109" y="3191408"/>
            <a:ext cx="20781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Accelerating structure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53" y="3491490"/>
            <a:ext cx="2540954" cy="1335758"/>
          </a:xfrm>
          <a:prstGeom prst="rect">
            <a:avLst/>
          </a:prstGeom>
        </p:spPr>
      </p:pic>
      <p:pic>
        <p:nvPicPr>
          <p:cNvPr id="13315" name="Picture 3" descr="D:\Nawin\Privates\Pictures\Olympus\P60845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95" y="3916120"/>
            <a:ext cx="2982467" cy="223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019235" y="1528889"/>
            <a:ext cx="685457" cy="1447310"/>
            <a:chOff x="3291840" y="2161309"/>
            <a:chExt cx="913942" cy="1929747"/>
          </a:xfrm>
        </p:grpSpPr>
        <p:sp>
          <p:nvSpPr>
            <p:cNvPr id="8" name="Freeform 7"/>
            <p:cNvSpPr/>
            <p:nvPr/>
          </p:nvSpPr>
          <p:spPr>
            <a:xfrm>
              <a:off x="3291840" y="2161309"/>
              <a:ext cx="913942" cy="1929747"/>
            </a:xfrm>
            <a:custGeom>
              <a:avLst/>
              <a:gdLst>
                <a:gd name="connsiteX0" fmla="*/ 157942 w 913942"/>
                <a:gd name="connsiteY0" fmla="*/ 0 h 1929747"/>
                <a:gd name="connsiteX1" fmla="*/ 182880 w 913942"/>
                <a:gd name="connsiteY1" fmla="*/ 41564 h 1929747"/>
                <a:gd name="connsiteX2" fmla="*/ 191193 w 913942"/>
                <a:gd name="connsiteY2" fmla="*/ 74815 h 1929747"/>
                <a:gd name="connsiteX3" fmla="*/ 199505 w 913942"/>
                <a:gd name="connsiteY3" fmla="*/ 257695 h 1929747"/>
                <a:gd name="connsiteX4" fmla="*/ 232756 w 913942"/>
                <a:gd name="connsiteY4" fmla="*/ 349135 h 1929747"/>
                <a:gd name="connsiteX5" fmla="*/ 241069 w 913942"/>
                <a:gd name="connsiteY5" fmla="*/ 374073 h 1929747"/>
                <a:gd name="connsiteX6" fmla="*/ 257695 w 913942"/>
                <a:gd name="connsiteY6" fmla="*/ 390698 h 1929747"/>
                <a:gd name="connsiteX7" fmla="*/ 274320 w 913942"/>
                <a:gd name="connsiteY7" fmla="*/ 415636 h 1929747"/>
                <a:gd name="connsiteX8" fmla="*/ 282633 w 913942"/>
                <a:gd name="connsiteY8" fmla="*/ 440575 h 1929747"/>
                <a:gd name="connsiteX9" fmla="*/ 307571 w 913942"/>
                <a:gd name="connsiteY9" fmla="*/ 448887 h 1929747"/>
                <a:gd name="connsiteX10" fmla="*/ 324196 w 913942"/>
                <a:gd name="connsiteY10" fmla="*/ 473826 h 1929747"/>
                <a:gd name="connsiteX11" fmla="*/ 357447 w 913942"/>
                <a:gd name="connsiteY11" fmla="*/ 490451 h 1929747"/>
                <a:gd name="connsiteX12" fmla="*/ 382385 w 913942"/>
                <a:gd name="connsiteY12" fmla="*/ 507076 h 1929747"/>
                <a:gd name="connsiteX13" fmla="*/ 399011 w 913942"/>
                <a:gd name="connsiteY13" fmla="*/ 523702 h 1929747"/>
                <a:gd name="connsiteX14" fmla="*/ 423949 w 913942"/>
                <a:gd name="connsiteY14" fmla="*/ 540327 h 1929747"/>
                <a:gd name="connsiteX15" fmla="*/ 440575 w 913942"/>
                <a:gd name="connsiteY15" fmla="*/ 556953 h 1929747"/>
                <a:gd name="connsiteX16" fmla="*/ 490451 w 913942"/>
                <a:gd name="connsiteY16" fmla="*/ 565266 h 1929747"/>
                <a:gd name="connsiteX17" fmla="*/ 540327 w 913942"/>
                <a:gd name="connsiteY17" fmla="*/ 581891 h 1929747"/>
                <a:gd name="connsiteX18" fmla="*/ 581891 w 913942"/>
                <a:gd name="connsiteY18" fmla="*/ 606829 h 1929747"/>
                <a:gd name="connsiteX19" fmla="*/ 606829 w 913942"/>
                <a:gd name="connsiteY19" fmla="*/ 623455 h 1929747"/>
                <a:gd name="connsiteX20" fmla="*/ 656705 w 913942"/>
                <a:gd name="connsiteY20" fmla="*/ 640080 h 1929747"/>
                <a:gd name="connsiteX21" fmla="*/ 681644 w 913942"/>
                <a:gd name="connsiteY21" fmla="*/ 648393 h 1929747"/>
                <a:gd name="connsiteX22" fmla="*/ 706582 w 913942"/>
                <a:gd name="connsiteY22" fmla="*/ 673331 h 1929747"/>
                <a:gd name="connsiteX23" fmla="*/ 731520 w 913942"/>
                <a:gd name="connsiteY23" fmla="*/ 681644 h 1929747"/>
                <a:gd name="connsiteX24" fmla="*/ 773084 w 913942"/>
                <a:gd name="connsiteY24" fmla="*/ 723207 h 1929747"/>
                <a:gd name="connsiteX25" fmla="*/ 822960 w 913942"/>
                <a:gd name="connsiteY25" fmla="*/ 764771 h 1929747"/>
                <a:gd name="connsiteX26" fmla="*/ 847898 w 913942"/>
                <a:gd name="connsiteY26" fmla="*/ 814647 h 1929747"/>
                <a:gd name="connsiteX27" fmla="*/ 856211 w 913942"/>
                <a:gd name="connsiteY27" fmla="*/ 839586 h 1929747"/>
                <a:gd name="connsiteX28" fmla="*/ 872836 w 913942"/>
                <a:gd name="connsiteY28" fmla="*/ 864524 h 1929747"/>
                <a:gd name="connsiteX29" fmla="*/ 897775 w 913942"/>
                <a:gd name="connsiteY29" fmla="*/ 914400 h 1929747"/>
                <a:gd name="connsiteX30" fmla="*/ 897775 w 913942"/>
                <a:gd name="connsiteY30" fmla="*/ 1197033 h 1929747"/>
                <a:gd name="connsiteX31" fmla="*/ 872836 w 913942"/>
                <a:gd name="connsiteY31" fmla="*/ 1238596 h 1929747"/>
                <a:gd name="connsiteX32" fmla="*/ 839585 w 913942"/>
                <a:gd name="connsiteY32" fmla="*/ 1271847 h 1929747"/>
                <a:gd name="connsiteX33" fmla="*/ 822960 w 913942"/>
                <a:gd name="connsiteY33" fmla="*/ 1296786 h 1929747"/>
                <a:gd name="connsiteX34" fmla="*/ 798022 w 913942"/>
                <a:gd name="connsiteY34" fmla="*/ 1313411 h 1929747"/>
                <a:gd name="connsiteX35" fmla="*/ 756458 w 913942"/>
                <a:gd name="connsiteY35" fmla="*/ 1346662 h 1929747"/>
                <a:gd name="connsiteX36" fmla="*/ 731520 w 913942"/>
                <a:gd name="connsiteY36" fmla="*/ 1354975 h 1929747"/>
                <a:gd name="connsiteX37" fmla="*/ 689956 w 913942"/>
                <a:gd name="connsiteY37" fmla="*/ 1388226 h 1929747"/>
                <a:gd name="connsiteX38" fmla="*/ 656705 w 913942"/>
                <a:gd name="connsiteY38" fmla="*/ 1404851 h 1929747"/>
                <a:gd name="connsiteX39" fmla="*/ 548640 w 913942"/>
                <a:gd name="connsiteY39" fmla="*/ 1438102 h 1929747"/>
                <a:gd name="connsiteX40" fmla="*/ 399011 w 913942"/>
                <a:gd name="connsiteY40" fmla="*/ 1454727 h 1929747"/>
                <a:gd name="connsiteX41" fmla="*/ 382385 w 913942"/>
                <a:gd name="connsiteY41" fmla="*/ 1471353 h 1929747"/>
                <a:gd name="connsiteX42" fmla="*/ 349135 w 913942"/>
                <a:gd name="connsiteY42" fmla="*/ 1479666 h 1929747"/>
                <a:gd name="connsiteX43" fmla="*/ 324196 w 913942"/>
                <a:gd name="connsiteY43" fmla="*/ 1487978 h 1929747"/>
                <a:gd name="connsiteX44" fmla="*/ 299258 w 913942"/>
                <a:gd name="connsiteY44" fmla="*/ 1504604 h 1929747"/>
                <a:gd name="connsiteX45" fmla="*/ 266007 w 913942"/>
                <a:gd name="connsiteY45" fmla="*/ 1521229 h 1929747"/>
                <a:gd name="connsiteX46" fmla="*/ 249382 w 913942"/>
                <a:gd name="connsiteY46" fmla="*/ 1537855 h 1929747"/>
                <a:gd name="connsiteX47" fmla="*/ 207818 w 913942"/>
                <a:gd name="connsiteY47" fmla="*/ 1571106 h 1929747"/>
                <a:gd name="connsiteX48" fmla="*/ 191193 w 913942"/>
                <a:gd name="connsiteY48" fmla="*/ 1596044 h 1929747"/>
                <a:gd name="connsiteX49" fmla="*/ 182880 w 913942"/>
                <a:gd name="connsiteY49" fmla="*/ 1620982 h 1929747"/>
                <a:gd name="connsiteX50" fmla="*/ 157942 w 913942"/>
                <a:gd name="connsiteY50" fmla="*/ 1645920 h 1929747"/>
                <a:gd name="connsiteX51" fmla="*/ 124691 w 913942"/>
                <a:gd name="connsiteY51" fmla="*/ 1687484 h 1929747"/>
                <a:gd name="connsiteX52" fmla="*/ 108065 w 913942"/>
                <a:gd name="connsiteY52" fmla="*/ 1845426 h 1929747"/>
                <a:gd name="connsiteX53" fmla="*/ 66502 w 913942"/>
                <a:gd name="connsiteY53" fmla="*/ 1911927 h 1929747"/>
                <a:gd name="connsiteX54" fmla="*/ 33251 w 913942"/>
                <a:gd name="connsiteY54" fmla="*/ 1928553 h 1929747"/>
                <a:gd name="connsiteX55" fmla="*/ 0 w 913942"/>
                <a:gd name="connsiteY55" fmla="*/ 1928553 h 1929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13942" h="1929747">
                  <a:moveTo>
                    <a:pt x="157942" y="0"/>
                  </a:moveTo>
                  <a:cubicBezTo>
                    <a:pt x="166255" y="13855"/>
                    <a:pt x="176318" y="26799"/>
                    <a:pt x="182880" y="41564"/>
                  </a:cubicBezTo>
                  <a:cubicBezTo>
                    <a:pt x="187520" y="52004"/>
                    <a:pt x="190317" y="63424"/>
                    <a:pt x="191193" y="74815"/>
                  </a:cubicBezTo>
                  <a:cubicBezTo>
                    <a:pt x="195873" y="135658"/>
                    <a:pt x="193433" y="196975"/>
                    <a:pt x="199505" y="257695"/>
                  </a:cubicBezTo>
                  <a:cubicBezTo>
                    <a:pt x="208454" y="347189"/>
                    <a:pt x="207873" y="299368"/>
                    <a:pt x="232756" y="349135"/>
                  </a:cubicBezTo>
                  <a:cubicBezTo>
                    <a:pt x="236675" y="356972"/>
                    <a:pt x="236561" y="366559"/>
                    <a:pt x="241069" y="374073"/>
                  </a:cubicBezTo>
                  <a:cubicBezTo>
                    <a:pt x="245101" y="380793"/>
                    <a:pt x="252799" y="384578"/>
                    <a:pt x="257695" y="390698"/>
                  </a:cubicBezTo>
                  <a:cubicBezTo>
                    <a:pt x="263936" y="398499"/>
                    <a:pt x="269852" y="406700"/>
                    <a:pt x="274320" y="415636"/>
                  </a:cubicBezTo>
                  <a:cubicBezTo>
                    <a:pt x="278239" y="423474"/>
                    <a:pt x="276437" y="434379"/>
                    <a:pt x="282633" y="440575"/>
                  </a:cubicBezTo>
                  <a:cubicBezTo>
                    <a:pt x="288829" y="446771"/>
                    <a:pt x="299258" y="446116"/>
                    <a:pt x="307571" y="448887"/>
                  </a:cubicBezTo>
                  <a:cubicBezTo>
                    <a:pt x="313113" y="457200"/>
                    <a:pt x="316521" y="467430"/>
                    <a:pt x="324196" y="473826"/>
                  </a:cubicBezTo>
                  <a:cubicBezTo>
                    <a:pt x="333716" y="481759"/>
                    <a:pt x="346688" y="484303"/>
                    <a:pt x="357447" y="490451"/>
                  </a:cubicBezTo>
                  <a:cubicBezTo>
                    <a:pt x="366121" y="495408"/>
                    <a:pt x="374584" y="500835"/>
                    <a:pt x="382385" y="507076"/>
                  </a:cubicBezTo>
                  <a:cubicBezTo>
                    <a:pt x="388505" y="511972"/>
                    <a:pt x="392891" y="518806"/>
                    <a:pt x="399011" y="523702"/>
                  </a:cubicBezTo>
                  <a:cubicBezTo>
                    <a:pt x="406812" y="529943"/>
                    <a:pt x="416148" y="534086"/>
                    <a:pt x="423949" y="540327"/>
                  </a:cubicBezTo>
                  <a:cubicBezTo>
                    <a:pt x="430069" y="545223"/>
                    <a:pt x="433236" y="554201"/>
                    <a:pt x="440575" y="556953"/>
                  </a:cubicBezTo>
                  <a:cubicBezTo>
                    <a:pt x="456356" y="562871"/>
                    <a:pt x="474100" y="561178"/>
                    <a:pt x="490451" y="565266"/>
                  </a:cubicBezTo>
                  <a:cubicBezTo>
                    <a:pt x="507452" y="569516"/>
                    <a:pt x="540327" y="581891"/>
                    <a:pt x="540327" y="581891"/>
                  </a:cubicBezTo>
                  <a:cubicBezTo>
                    <a:pt x="572803" y="614365"/>
                    <a:pt x="538725" y="585245"/>
                    <a:pt x="581891" y="606829"/>
                  </a:cubicBezTo>
                  <a:cubicBezTo>
                    <a:pt x="590827" y="611297"/>
                    <a:pt x="597699" y="619397"/>
                    <a:pt x="606829" y="623455"/>
                  </a:cubicBezTo>
                  <a:cubicBezTo>
                    <a:pt x="622843" y="630572"/>
                    <a:pt x="640080" y="634538"/>
                    <a:pt x="656705" y="640080"/>
                  </a:cubicBezTo>
                  <a:lnTo>
                    <a:pt x="681644" y="648393"/>
                  </a:lnTo>
                  <a:cubicBezTo>
                    <a:pt x="689957" y="656706"/>
                    <a:pt x="696801" y="666810"/>
                    <a:pt x="706582" y="673331"/>
                  </a:cubicBezTo>
                  <a:cubicBezTo>
                    <a:pt x="713873" y="678192"/>
                    <a:pt x="724510" y="676387"/>
                    <a:pt x="731520" y="681644"/>
                  </a:cubicBezTo>
                  <a:cubicBezTo>
                    <a:pt x="747195" y="693400"/>
                    <a:pt x="756782" y="712338"/>
                    <a:pt x="773084" y="723207"/>
                  </a:cubicBezTo>
                  <a:cubicBezTo>
                    <a:pt x="807803" y="746354"/>
                    <a:pt x="790958" y="732769"/>
                    <a:pt x="822960" y="764771"/>
                  </a:cubicBezTo>
                  <a:cubicBezTo>
                    <a:pt x="843856" y="827457"/>
                    <a:pt x="815668" y="750186"/>
                    <a:pt x="847898" y="814647"/>
                  </a:cubicBezTo>
                  <a:cubicBezTo>
                    <a:pt x="851817" y="822485"/>
                    <a:pt x="852292" y="831748"/>
                    <a:pt x="856211" y="839586"/>
                  </a:cubicBezTo>
                  <a:cubicBezTo>
                    <a:pt x="860679" y="848522"/>
                    <a:pt x="868368" y="855588"/>
                    <a:pt x="872836" y="864524"/>
                  </a:cubicBezTo>
                  <a:cubicBezTo>
                    <a:pt x="907248" y="933348"/>
                    <a:pt x="850133" y="842940"/>
                    <a:pt x="897775" y="914400"/>
                  </a:cubicBezTo>
                  <a:cubicBezTo>
                    <a:pt x="925471" y="1025196"/>
                    <a:pt x="912193" y="959135"/>
                    <a:pt x="897775" y="1197033"/>
                  </a:cubicBezTo>
                  <a:cubicBezTo>
                    <a:pt x="896383" y="1220008"/>
                    <a:pt x="887251" y="1224182"/>
                    <a:pt x="872836" y="1238596"/>
                  </a:cubicBezTo>
                  <a:cubicBezTo>
                    <a:pt x="854701" y="1293009"/>
                    <a:pt x="879890" y="1239603"/>
                    <a:pt x="839585" y="1271847"/>
                  </a:cubicBezTo>
                  <a:cubicBezTo>
                    <a:pt x="831783" y="1278088"/>
                    <a:pt x="830024" y="1289721"/>
                    <a:pt x="822960" y="1296786"/>
                  </a:cubicBezTo>
                  <a:cubicBezTo>
                    <a:pt x="815896" y="1303850"/>
                    <a:pt x="805823" y="1307170"/>
                    <a:pt x="798022" y="1313411"/>
                  </a:cubicBezTo>
                  <a:cubicBezTo>
                    <a:pt x="772250" y="1334028"/>
                    <a:pt x="790570" y="1329606"/>
                    <a:pt x="756458" y="1346662"/>
                  </a:cubicBezTo>
                  <a:cubicBezTo>
                    <a:pt x="748621" y="1350581"/>
                    <a:pt x="739357" y="1351056"/>
                    <a:pt x="731520" y="1354975"/>
                  </a:cubicBezTo>
                  <a:cubicBezTo>
                    <a:pt x="671119" y="1385175"/>
                    <a:pt x="736351" y="1357296"/>
                    <a:pt x="689956" y="1388226"/>
                  </a:cubicBezTo>
                  <a:cubicBezTo>
                    <a:pt x="679645" y="1395100"/>
                    <a:pt x="668211" y="1400249"/>
                    <a:pt x="656705" y="1404851"/>
                  </a:cubicBezTo>
                  <a:cubicBezTo>
                    <a:pt x="638639" y="1412077"/>
                    <a:pt x="565034" y="1434823"/>
                    <a:pt x="548640" y="1438102"/>
                  </a:cubicBezTo>
                  <a:cubicBezTo>
                    <a:pt x="525098" y="1442810"/>
                    <a:pt x="416372" y="1452991"/>
                    <a:pt x="399011" y="1454727"/>
                  </a:cubicBezTo>
                  <a:cubicBezTo>
                    <a:pt x="393469" y="1460269"/>
                    <a:pt x="389395" y="1467848"/>
                    <a:pt x="382385" y="1471353"/>
                  </a:cubicBezTo>
                  <a:cubicBezTo>
                    <a:pt x="372167" y="1476462"/>
                    <a:pt x="360120" y="1476528"/>
                    <a:pt x="349135" y="1479666"/>
                  </a:cubicBezTo>
                  <a:cubicBezTo>
                    <a:pt x="340710" y="1482073"/>
                    <a:pt x="332509" y="1485207"/>
                    <a:pt x="324196" y="1487978"/>
                  </a:cubicBezTo>
                  <a:cubicBezTo>
                    <a:pt x="315883" y="1493520"/>
                    <a:pt x="307932" y="1499647"/>
                    <a:pt x="299258" y="1504604"/>
                  </a:cubicBezTo>
                  <a:cubicBezTo>
                    <a:pt x="288499" y="1510752"/>
                    <a:pt x="276318" y="1514355"/>
                    <a:pt x="266007" y="1521229"/>
                  </a:cubicBezTo>
                  <a:cubicBezTo>
                    <a:pt x="259486" y="1525576"/>
                    <a:pt x="255502" y="1532959"/>
                    <a:pt x="249382" y="1537855"/>
                  </a:cubicBezTo>
                  <a:cubicBezTo>
                    <a:pt x="225377" y="1557060"/>
                    <a:pt x="225661" y="1548803"/>
                    <a:pt x="207818" y="1571106"/>
                  </a:cubicBezTo>
                  <a:cubicBezTo>
                    <a:pt x="201577" y="1578907"/>
                    <a:pt x="195661" y="1587108"/>
                    <a:pt x="191193" y="1596044"/>
                  </a:cubicBezTo>
                  <a:cubicBezTo>
                    <a:pt x="187274" y="1603881"/>
                    <a:pt x="187741" y="1613691"/>
                    <a:pt x="182880" y="1620982"/>
                  </a:cubicBezTo>
                  <a:cubicBezTo>
                    <a:pt x="176359" y="1630763"/>
                    <a:pt x="165468" y="1636889"/>
                    <a:pt x="157942" y="1645920"/>
                  </a:cubicBezTo>
                  <a:cubicBezTo>
                    <a:pt x="105500" y="1708849"/>
                    <a:pt x="173066" y="1639106"/>
                    <a:pt x="124691" y="1687484"/>
                  </a:cubicBezTo>
                  <a:cubicBezTo>
                    <a:pt x="98835" y="1765048"/>
                    <a:pt x="134642" y="1650527"/>
                    <a:pt x="108065" y="1845426"/>
                  </a:cubicBezTo>
                  <a:cubicBezTo>
                    <a:pt x="101935" y="1890376"/>
                    <a:pt x="98237" y="1893793"/>
                    <a:pt x="66502" y="1911927"/>
                  </a:cubicBezTo>
                  <a:cubicBezTo>
                    <a:pt x="55743" y="1918075"/>
                    <a:pt x="45273" y="1925547"/>
                    <a:pt x="33251" y="1928553"/>
                  </a:cubicBezTo>
                  <a:cubicBezTo>
                    <a:pt x="22498" y="1931241"/>
                    <a:pt x="11084" y="1928553"/>
                    <a:pt x="0" y="1928553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3505200" y="2776451"/>
              <a:ext cx="378229" cy="157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3507966" y="2962103"/>
              <a:ext cx="490456" cy="13771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510732" y="3147755"/>
              <a:ext cx="487690" cy="1856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3513498" y="3333407"/>
              <a:ext cx="378229" cy="157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54956" y="1517188"/>
            <a:ext cx="2315377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Proper RF oscillation mode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  E field on longitudinal axis</a:t>
            </a:r>
          </a:p>
          <a:p>
            <a:r>
              <a:rPr lang="en-US" sz="1350" dirty="0"/>
              <a:t>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54955" y="2317924"/>
            <a:ext cx="1708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Need synchronization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21622" y="5366759"/>
            <a:ext cx="326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SLRI normal conducting RF cavity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8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gain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 txBox="1">
                <a:spLocks noGrp="1"/>
              </p:cNvSpPr>
              <p:nvPr>
                <p:ph idx="1"/>
              </p:nvPr>
            </p:nvSpPr>
            <p:spPr>
              <a:xfrm>
                <a:off x="1467535" y="1546142"/>
                <a:ext cx="3543300" cy="35452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=−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⃗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GB" sz="1800" dirty="0"/>
                          <m:t> </m:t>
                        </m:r>
                        <m:r>
                          <a:rPr lang="en-GB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US" sz="1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</m:nary>
                    <m:r>
                      <a:rPr lang="en-US" sz="18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1800" i="1" baseline="-25000">
                        <a:latin typeface="Cambria Math" panose="02040503050406030204" pitchFamily="18" charset="0"/>
                      </a:rPr>
                      <m:t>𝑚𝑎𝑥</m:t>
                    </m:r>
                    <m:func>
                      <m:func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sz="1800" i="1">
                            <a:latin typeface="Cambria Math"/>
                            <a:ea typeface="Cambria Math"/>
                          </a:rPr>
                          <m:t>∅</m:t>
                        </m:r>
                      </m:e>
                    </m:func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4" name="Content Placeholder 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7535" y="1546142"/>
                <a:ext cx="3543300" cy="354521"/>
              </a:xfrm>
              <a:prstGeom prst="rect">
                <a:avLst/>
              </a:prstGeom>
              <a:blipFill>
                <a:blip r:embed="rId2"/>
                <a:stretch>
                  <a:fillRect l="-3787" t="-158621" r="-1893" b="-237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47"/>
          <a:stretch/>
        </p:blipFill>
        <p:spPr bwMode="auto">
          <a:xfrm>
            <a:off x="6630982" y="2174314"/>
            <a:ext cx="2167544" cy="220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077792" y="2595146"/>
            <a:ext cx="685457" cy="1447310"/>
            <a:chOff x="3291840" y="2161309"/>
            <a:chExt cx="913942" cy="1929747"/>
          </a:xfrm>
        </p:grpSpPr>
        <p:sp>
          <p:nvSpPr>
            <p:cNvPr id="8" name="Freeform 7"/>
            <p:cNvSpPr/>
            <p:nvPr/>
          </p:nvSpPr>
          <p:spPr>
            <a:xfrm>
              <a:off x="3291840" y="2161309"/>
              <a:ext cx="913942" cy="1929747"/>
            </a:xfrm>
            <a:custGeom>
              <a:avLst/>
              <a:gdLst>
                <a:gd name="connsiteX0" fmla="*/ 157942 w 913942"/>
                <a:gd name="connsiteY0" fmla="*/ 0 h 1929747"/>
                <a:gd name="connsiteX1" fmla="*/ 182880 w 913942"/>
                <a:gd name="connsiteY1" fmla="*/ 41564 h 1929747"/>
                <a:gd name="connsiteX2" fmla="*/ 191193 w 913942"/>
                <a:gd name="connsiteY2" fmla="*/ 74815 h 1929747"/>
                <a:gd name="connsiteX3" fmla="*/ 199505 w 913942"/>
                <a:gd name="connsiteY3" fmla="*/ 257695 h 1929747"/>
                <a:gd name="connsiteX4" fmla="*/ 232756 w 913942"/>
                <a:gd name="connsiteY4" fmla="*/ 349135 h 1929747"/>
                <a:gd name="connsiteX5" fmla="*/ 241069 w 913942"/>
                <a:gd name="connsiteY5" fmla="*/ 374073 h 1929747"/>
                <a:gd name="connsiteX6" fmla="*/ 257695 w 913942"/>
                <a:gd name="connsiteY6" fmla="*/ 390698 h 1929747"/>
                <a:gd name="connsiteX7" fmla="*/ 274320 w 913942"/>
                <a:gd name="connsiteY7" fmla="*/ 415636 h 1929747"/>
                <a:gd name="connsiteX8" fmla="*/ 282633 w 913942"/>
                <a:gd name="connsiteY8" fmla="*/ 440575 h 1929747"/>
                <a:gd name="connsiteX9" fmla="*/ 307571 w 913942"/>
                <a:gd name="connsiteY9" fmla="*/ 448887 h 1929747"/>
                <a:gd name="connsiteX10" fmla="*/ 324196 w 913942"/>
                <a:gd name="connsiteY10" fmla="*/ 473826 h 1929747"/>
                <a:gd name="connsiteX11" fmla="*/ 357447 w 913942"/>
                <a:gd name="connsiteY11" fmla="*/ 490451 h 1929747"/>
                <a:gd name="connsiteX12" fmla="*/ 382385 w 913942"/>
                <a:gd name="connsiteY12" fmla="*/ 507076 h 1929747"/>
                <a:gd name="connsiteX13" fmla="*/ 399011 w 913942"/>
                <a:gd name="connsiteY13" fmla="*/ 523702 h 1929747"/>
                <a:gd name="connsiteX14" fmla="*/ 423949 w 913942"/>
                <a:gd name="connsiteY14" fmla="*/ 540327 h 1929747"/>
                <a:gd name="connsiteX15" fmla="*/ 440575 w 913942"/>
                <a:gd name="connsiteY15" fmla="*/ 556953 h 1929747"/>
                <a:gd name="connsiteX16" fmla="*/ 490451 w 913942"/>
                <a:gd name="connsiteY16" fmla="*/ 565266 h 1929747"/>
                <a:gd name="connsiteX17" fmla="*/ 540327 w 913942"/>
                <a:gd name="connsiteY17" fmla="*/ 581891 h 1929747"/>
                <a:gd name="connsiteX18" fmla="*/ 581891 w 913942"/>
                <a:gd name="connsiteY18" fmla="*/ 606829 h 1929747"/>
                <a:gd name="connsiteX19" fmla="*/ 606829 w 913942"/>
                <a:gd name="connsiteY19" fmla="*/ 623455 h 1929747"/>
                <a:gd name="connsiteX20" fmla="*/ 656705 w 913942"/>
                <a:gd name="connsiteY20" fmla="*/ 640080 h 1929747"/>
                <a:gd name="connsiteX21" fmla="*/ 681644 w 913942"/>
                <a:gd name="connsiteY21" fmla="*/ 648393 h 1929747"/>
                <a:gd name="connsiteX22" fmla="*/ 706582 w 913942"/>
                <a:gd name="connsiteY22" fmla="*/ 673331 h 1929747"/>
                <a:gd name="connsiteX23" fmla="*/ 731520 w 913942"/>
                <a:gd name="connsiteY23" fmla="*/ 681644 h 1929747"/>
                <a:gd name="connsiteX24" fmla="*/ 773084 w 913942"/>
                <a:gd name="connsiteY24" fmla="*/ 723207 h 1929747"/>
                <a:gd name="connsiteX25" fmla="*/ 822960 w 913942"/>
                <a:gd name="connsiteY25" fmla="*/ 764771 h 1929747"/>
                <a:gd name="connsiteX26" fmla="*/ 847898 w 913942"/>
                <a:gd name="connsiteY26" fmla="*/ 814647 h 1929747"/>
                <a:gd name="connsiteX27" fmla="*/ 856211 w 913942"/>
                <a:gd name="connsiteY27" fmla="*/ 839586 h 1929747"/>
                <a:gd name="connsiteX28" fmla="*/ 872836 w 913942"/>
                <a:gd name="connsiteY28" fmla="*/ 864524 h 1929747"/>
                <a:gd name="connsiteX29" fmla="*/ 897775 w 913942"/>
                <a:gd name="connsiteY29" fmla="*/ 914400 h 1929747"/>
                <a:gd name="connsiteX30" fmla="*/ 897775 w 913942"/>
                <a:gd name="connsiteY30" fmla="*/ 1197033 h 1929747"/>
                <a:gd name="connsiteX31" fmla="*/ 872836 w 913942"/>
                <a:gd name="connsiteY31" fmla="*/ 1238596 h 1929747"/>
                <a:gd name="connsiteX32" fmla="*/ 839585 w 913942"/>
                <a:gd name="connsiteY32" fmla="*/ 1271847 h 1929747"/>
                <a:gd name="connsiteX33" fmla="*/ 822960 w 913942"/>
                <a:gd name="connsiteY33" fmla="*/ 1296786 h 1929747"/>
                <a:gd name="connsiteX34" fmla="*/ 798022 w 913942"/>
                <a:gd name="connsiteY34" fmla="*/ 1313411 h 1929747"/>
                <a:gd name="connsiteX35" fmla="*/ 756458 w 913942"/>
                <a:gd name="connsiteY35" fmla="*/ 1346662 h 1929747"/>
                <a:gd name="connsiteX36" fmla="*/ 731520 w 913942"/>
                <a:gd name="connsiteY36" fmla="*/ 1354975 h 1929747"/>
                <a:gd name="connsiteX37" fmla="*/ 689956 w 913942"/>
                <a:gd name="connsiteY37" fmla="*/ 1388226 h 1929747"/>
                <a:gd name="connsiteX38" fmla="*/ 656705 w 913942"/>
                <a:gd name="connsiteY38" fmla="*/ 1404851 h 1929747"/>
                <a:gd name="connsiteX39" fmla="*/ 548640 w 913942"/>
                <a:gd name="connsiteY39" fmla="*/ 1438102 h 1929747"/>
                <a:gd name="connsiteX40" fmla="*/ 399011 w 913942"/>
                <a:gd name="connsiteY40" fmla="*/ 1454727 h 1929747"/>
                <a:gd name="connsiteX41" fmla="*/ 382385 w 913942"/>
                <a:gd name="connsiteY41" fmla="*/ 1471353 h 1929747"/>
                <a:gd name="connsiteX42" fmla="*/ 349135 w 913942"/>
                <a:gd name="connsiteY42" fmla="*/ 1479666 h 1929747"/>
                <a:gd name="connsiteX43" fmla="*/ 324196 w 913942"/>
                <a:gd name="connsiteY43" fmla="*/ 1487978 h 1929747"/>
                <a:gd name="connsiteX44" fmla="*/ 299258 w 913942"/>
                <a:gd name="connsiteY44" fmla="*/ 1504604 h 1929747"/>
                <a:gd name="connsiteX45" fmla="*/ 266007 w 913942"/>
                <a:gd name="connsiteY45" fmla="*/ 1521229 h 1929747"/>
                <a:gd name="connsiteX46" fmla="*/ 249382 w 913942"/>
                <a:gd name="connsiteY46" fmla="*/ 1537855 h 1929747"/>
                <a:gd name="connsiteX47" fmla="*/ 207818 w 913942"/>
                <a:gd name="connsiteY47" fmla="*/ 1571106 h 1929747"/>
                <a:gd name="connsiteX48" fmla="*/ 191193 w 913942"/>
                <a:gd name="connsiteY48" fmla="*/ 1596044 h 1929747"/>
                <a:gd name="connsiteX49" fmla="*/ 182880 w 913942"/>
                <a:gd name="connsiteY49" fmla="*/ 1620982 h 1929747"/>
                <a:gd name="connsiteX50" fmla="*/ 157942 w 913942"/>
                <a:gd name="connsiteY50" fmla="*/ 1645920 h 1929747"/>
                <a:gd name="connsiteX51" fmla="*/ 124691 w 913942"/>
                <a:gd name="connsiteY51" fmla="*/ 1687484 h 1929747"/>
                <a:gd name="connsiteX52" fmla="*/ 108065 w 913942"/>
                <a:gd name="connsiteY52" fmla="*/ 1845426 h 1929747"/>
                <a:gd name="connsiteX53" fmla="*/ 66502 w 913942"/>
                <a:gd name="connsiteY53" fmla="*/ 1911927 h 1929747"/>
                <a:gd name="connsiteX54" fmla="*/ 33251 w 913942"/>
                <a:gd name="connsiteY54" fmla="*/ 1928553 h 1929747"/>
                <a:gd name="connsiteX55" fmla="*/ 0 w 913942"/>
                <a:gd name="connsiteY55" fmla="*/ 1928553 h 1929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13942" h="1929747">
                  <a:moveTo>
                    <a:pt x="157942" y="0"/>
                  </a:moveTo>
                  <a:cubicBezTo>
                    <a:pt x="166255" y="13855"/>
                    <a:pt x="176318" y="26799"/>
                    <a:pt x="182880" y="41564"/>
                  </a:cubicBezTo>
                  <a:cubicBezTo>
                    <a:pt x="187520" y="52004"/>
                    <a:pt x="190317" y="63424"/>
                    <a:pt x="191193" y="74815"/>
                  </a:cubicBezTo>
                  <a:cubicBezTo>
                    <a:pt x="195873" y="135658"/>
                    <a:pt x="193433" y="196975"/>
                    <a:pt x="199505" y="257695"/>
                  </a:cubicBezTo>
                  <a:cubicBezTo>
                    <a:pt x="208454" y="347189"/>
                    <a:pt x="207873" y="299368"/>
                    <a:pt x="232756" y="349135"/>
                  </a:cubicBezTo>
                  <a:cubicBezTo>
                    <a:pt x="236675" y="356972"/>
                    <a:pt x="236561" y="366559"/>
                    <a:pt x="241069" y="374073"/>
                  </a:cubicBezTo>
                  <a:cubicBezTo>
                    <a:pt x="245101" y="380793"/>
                    <a:pt x="252799" y="384578"/>
                    <a:pt x="257695" y="390698"/>
                  </a:cubicBezTo>
                  <a:cubicBezTo>
                    <a:pt x="263936" y="398499"/>
                    <a:pt x="269852" y="406700"/>
                    <a:pt x="274320" y="415636"/>
                  </a:cubicBezTo>
                  <a:cubicBezTo>
                    <a:pt x="278239" y="423474"/>
                    <a:pt x="276437" y="434379"/>
                    <a:pt x="282633" y="440575"/>
                  </a:cubicBezTo>
                  <a:cubicBezTo>
                    <a:pt x="288829" y="446771"/>
                    <a:pt x="299258" y="446116"/>
                    <a:pt x="307571" y="448887"/>
                  </a:cubicBezTo>
                  <a:cubicBezTo>
                    <a:pt x="313113" y="457200"/>
                    <a:pt x="316521" y="467430"/>
                    <a:pt x="324196" y="473826"/>
                  </a:cubicBezTo>
                  <a:cubicBezTo>
                    <a:pt x="333716" y="481759"/>
                    <a:pt x="346688" y="484303"/>
                    <a:pt x="357447" y="490451"/>
                  </a:cubicBezTo>
                  <a:cubicBezTo>
                    <a:pt x="366121" y="495408"/>
                    <a:pt x="374584" y="500835"/>
                    <a:pt x="382385" y="507076"/>
                  </a:cubicBezTo>
                  <a:cubicBezTo>
                    <a:pt x="388505" y="511972"/>
                    <a:pt x="392891" y="518806"/>
                    <a:pt x="399011" y="523702"/>
                  </a:cubicBezTo>
                  <a:cubicBezTo>
                    <a:pt x="406812" y="529943"/>
                    <a:pt x="416148" y="534086"/>
                    <a:pt x="423949" y="540327"/>
                  </a:cubicBezTo>
                  <a:cubicBezTo>
                    <a:pt x="430069" y="545223"/>
                    <a:pt x="433236" y="554201"/>
                    <a:pt x="440575" y="556953"/>
                  </a:cubicBezTo>
                  <a:cubicBezTo>
                    <a:pt x="456356" y="562871"/>
                    <a:pt x="474100" y="561178"/>
                    <a:pt x="490451" y="565266"/>
                  </a:cubicBezTo>
                  <a:cubicBezTo>
                    <a:pt x="507452" y="569516"/>
                    <a:pt x="540327" y="581891"/>
                    <a:pt x="540327" y="581891"/>
                  </a:cubicBezTo>
                  <a:cubicBezTo>
                    <a:pt x="572803" y="614365"/>
                    <a:pt x="538725" y="585245"/>
                    <a:pt x="581891" y="606829"/>
                  </a:cubicBezTo>
                  <a:cubicBezTo>
                    <a:pt x="590827" y="611297"/>
                    <a:pt x="597699" y="619397"/>
                    <a:pt x="606829" y="623455"/>
                  </a:cubicBezTo>
                  <a:cubicBezTo>
                    <a:pt x="622843" y="630572"/>
                    <a:pt x="640080" y="634538"/>
                    <a:pt x="656705" y="640080"/>
                  </a:cubicBezTo>
                  <a:lnTo>
                    <a:pt x="681644" y="648393"/>
                  </a:lnTo>
                  <a:cubicBezTo>
                    <a:pt x="689957" y="656706"/>
                    <a:pt x="696801" y="666810"/>
                    <a:pt x="706582" y="673331"/>
                  </a:cubicBezTo>
                  <a:cubicBezTo>
                    <a:pt x="713873" y="678192"/>
                    <a:pt x="724510" y="676387"/>
                    <a:pt x="731520" y="681644"/>
                  </a:cubicBezTo>
                  <a:cubicBezTo>
                    <a:pt x="747195" y="693400"/>
                    <a:pt x="756782" y="712338"/>
                    <a:pt x="773084" y="723207"/>
                  </a:cubicBezTo>
                  <a:cubicBezTo>
                    <a:pt x="807803" y="746354"/>
                    <a:pt x="790958" y="732769"/>
                    <a:pt x="822960" y="764771"/>
                  </a:cubicBezTo>
                  <a:cubicBezTo>
                    <a:pt x="843856" y="827457"/>
                    <a:pt x="815668" y="750186"/>
                    <a:pt x="847898" y="814647"/>
                  </a:cubicBezTo>
                  <a:cubicBezTo>
                    <a:pt x="851817" y="822485"/>
                    <a:pt x="852292" y="831748"/>
                    <a:pt x="856211" y="839586"/>
                  </a:cubicBezTo>
                  <a:cubicBezTo>
                    <a:pt x="860679" y="848522"/>
                    <a:pt x="868368" y="855588"/>
                    <a:pt x="872836" y="864524"/>
                  </a:cubicBezTo>
                  <a:cubicBezTo>
                    <a:pt x="907248" y="933348"/>
                    <a:pt x="850133" y="842940"/>
                    <a:pt x="897775" y="914400"/>
                  </a:cubicBezTo>
                  <a:cubicBezTo>
                    <a:pt x="925471" y="1025196"/>
                    <a:pt x="912193" y="959135"/>
                    <a:pt x="897775" y="1197033"/>
                  </a:cubicBezTo>
                  <a:cubicBezTo>
                    <a:pt x="896383" y="1220008"/>
                    <a:pt x="887251" y="1224182"/>
                    <a:pt x="872836" y="1238596"/>
                  </a:cubicBezTo>
                  <a:cubicBezTo>
                    <a:pt x="854701" y="1293009"/>
                    <a:pt x="879890" y="1239603"/>
                    <a:pt x="839585" y="1271847"/>
                  </a:cubicBezTo>
                  <a:cubicBezTo>
                    <a:pt x="831783" y="1278088"/>
                    <a:pt x="830024" y="1289721"/>
                    <a:pt x="822960" y="1296786"/>
                  </a:cubicBezTo>
                  <a:cubicBezTo>
                    <a:pt x="815896" y="1303850"/>
                    <a:pt x="805823" y="1307170"/>
                    <a:pt x="798022" y="1313411"/>
                  </a:cubicBezTo>
                  <a:cubicBezTo>
                    <a:pt x="772250" y="1334028"/>
                    <a:pt x="790570" y="1329606"/>
                    <a:pt x="756458" y="1346662"/>
                  </a:cubicBezTo>
                  <a:cubicBezTo>
                    <a:pt x="748621" y="1350581"/>
                    <a:pt x="739357" y="1351056"/>
                    <a:pt x="731520" y="1354975"/>
                  </a:cubicBezTo>
                  <a:cubicBezTo>
                    <a:pt x="671119" y="1385175"/>
                    <a:pt x="736351" y="1357296"/>
                    <a:pt x="689956" y="1388226"/>
                  </a:cubicBezTo>
                  <a:cubicBezTo>
                    <a:pt x="679645" y="1395100"/>
                    <a:pt x="668211" y="1400249"/>
                    <a:pt x="656705" y="1404851"/>
                  </a:cubicBezTo>
                  <a:cubicBezTo>
                    <a:pt x="638639" y="1412077"/>
                    <a:pt x="565034" y="1434823"/>
                    <a:pt x="548640" y="1438102"/>
                  </a:cubicBezTo>
                  <a:cubicBezTo>
                    <a:pt x="525098" y="1442810"/>
                    <a:pt x="416372" y="1452991"/>
                    <a:pt x="399011" y="1454727"/>
                  </a:cubicBezTo>
                  <a:cubicBezTo>
                    <a:pt x="393469" y="1460269"/>
                    <a:pt x="389395" y="1467848"/>
                    <a:pt x="382385" y="1471353"/>
                  </a:cubicBezTo>
                  <a:cubicBezTo>
                    <a:pt x="372167" y="1476462"/>
                    <a:pt x="360120" y="1476528"/>
                    <a:pt x="349135" y="1479666"/>
                  </a:cubicBezTo>
                  <a:cubicBezTo>
                    <a:pt x="340710" y="1482073"/>
                    <a:pt x="332509" y="1485207"/>
                    <a:pt x="324196" y="1487978"/>
                  </a:cubicBezTo>
                  <a:cubicBezTo>
                    <a:pt x="315883" y="1493520"/>
                    <a:pt x="307932" y="1499647"/>
                    <a:pt x="299258" y="1504604"/>
                  </a:cubicBezTo>
                  <a:cubicBezTo>
                    <a:pt x="288499" y="1510752"/>
                    <a:pt x="276318" y="1514355"/>
                    <a:pt x="266007" y="1521229"/>
                  </a:cubicBezTo>
                  <a:cubicBezTo>
                    <a:pt x="259486" y="1525576"/>
                    <a:pt x="255502" y="1532959"/>
                    <a:pt x="249382" y="1537855"/>
                  </a:cubicBezTo>
                  <a:cubicBezTo>
                    <a:pt x="225377" y="1557060"/>
                    <a:pt x="225661" y="1548803"/>
                    <a:pt x="207818" y="1571106"/>
                  </a:cubicBezTo>
                  <a:cubicBezTo>
                    <a:pt x="201577" y="1578907"/>
                    <a:pt x="195661" y="1587108"/>
                    <a:pt x="191193" y="1596044"/>
                  </a:cubicBezTo>
                  <a:cubicBezTo>
                    <a:pt x="187274" y="1603881"/>
                    <a:pt x="187741" y="1613691"/>
                    <a:pt x="182880" y="1620982"/>
                  </a:cubicBezTo>
                  <a:cubicBezTo>
                    <a:pt x="176359" y="1630763"/>
                    <a:pt x="165468" y="1636889"/>
                    <a:pt x="157942" y="1645920"/>
                  </a:cubicBezTo>
                  <a:cubicBezTo>
                    <a:pt x="105500" y="1708849"/>
                    <a:pt x="173066" y="1639106"/>
                    <a:pt x="124691" y="1687484"/>
                  </a:cubicBezTo>
                  <a:cubicBezTo>
                    <a:pt x="98835" y="1765048"/>
                    <a:pt x="134642" y="1650527"/>
                    <a:pt x="108065" y="1845426"/>
                  </a:cubicBezTo>
                  <a:cubicBezTo>
                    <a:pt x="101935" y="1890376"/>
                    <a:pt x="98237" y="1893793"/>
                    <a:pt x="66502" y="1911927"/>
                  </a:cubicBezTo>
                  <a:cubicBezTo>
                    <a:pt x="55743" y="1918075"/>
                    <a:pt x="45273" y="1925547"/>
                    <a:pt x="33251" y="1928553"/>
                  </a:cubicBezTo>
                  <a:cubicBezTo>
                    <a:pt x="22498" y="1931241"/>
                    <a:pt x="11084" y="1928553"/>
                    <a:pt x="0" y="1928553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3505200" y="2776451"/>
              <a:ext cx="378229" cy="157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507966" y="2962103"/>
              <a:ext cx="490456" cy="13771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3510732" y="3147755"/>
              <a:ext cx="487690" cy="1856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3513498" y="3333407"/>
              <a:ext cx="378229" cy="157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481" y="2151332"/>
            <a:ext cx="4700150" cy="2725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3131" y="4488092"/>
            <a:ext cx="1547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Synchronous phase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311453" y="3892562"/>
            <a:ext cx="138854" cy="484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26352" y="2146570"/>
            <a:ext cx="1574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focusing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14416" y="2532354"/>
            <a:ext cx="9730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Arrive later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9797" y="3235719"/>
            <a:ext cx="9973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Arrive early</a:t>
            </a:r>
          </a:p>
        </p:txBody>
      </p:sp>
      <p:sp>
        <p:nvSpPr>
          <p:cNvPr id="5" name="Oval 4"/>
          <p:cNvSpPr/>
          <p:nvPr/>
        </p:nvSpPr>
        <p:spPr>
          <a:xfrm>
            <a:off x="4707794" y="3174958"/>
            <a:ext cx="117695" cy="1240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204220" y="2738881"/>
            <a:ext cx="117695" cy="12406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869856" y="2963716"/>
            <a:ext cx="117695" cy="12406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68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0185 L -0.29878 0.0016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92" y="-2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2993 -0.0034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-185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-0.30035 -0.0027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1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Gain Control: Lorentz Force</a:t>
            </a:r>
            <a:endParaRPr lang="th-TH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4630" y="2447916"/>
            <a:ext cx="4899884" cy="260164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In the presence of E-field, a charged particle will experience a force in the direction of E-field.</a:t>
            </a:r>
          </a:p>
          <a:p>
            <a:r>
              <a:rPr lang="en-US" dirty="0" smtClean="0"/>
              <a:t>In the presence of B-field, a charged particle will experience a force in the perpendicular direction of B-field.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14500" y="1723436"/>
                <a:ext cx="5657850" cy="7869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𝑞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sz="2400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latin typeface="Cambria Math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dirty="0">
                                  <a:latin typeface="Cambria Math"/>
                                </a:rPr>
                                <m:t>𝑃</m:t>
                              </m:r>
                            </m:e>
                          </m:acc>
                        </m:num>
                        <m:den>
                          <m:r>
                            <a:rPr lang="en-US" sz="24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sz="2400" i="1" dirty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400" i="1" dirty="0">
                          <a:latin typeface="Cambria Math"/>
                          <a:ea typeface="Cambria Math"/>
                        </a:rPr>
                        <m:t>𝑚</m:t>
                      </m:r>
                      <m:acc>
                        <m:accPr>
                          <m:chr m:val="⃗"/>
                          <m:ctrlPr>
                            <a:rPr lang="en-US" sz="2400" i="1" dirty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723436"/>
                <a:ext cx="5657850" cy="7869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96" y="1496703"/>
            <a:ext cx="1157288" cy="14430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767" y="2906560"/>
            <a:ext cx="2875445" cy="20128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694" y="4429858"/>
            <a:ext cx="7701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electron</a:t>
            </a:r>
          </a:p>
        </p:txBody>
      </p:sp>
      <p:sp>
        <p:nvSpPr>
          <p:cNvPr id="9" name="Oval 8"/>
          <p:cNvSpPr/>
          <p:nvPr/>
        </p:nvSpPr>
        <p:spPr>
          <a:xfrm>
            <a:off x="6002767" y="4128380"/>
            <a:ext cx="126429" cy="11769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49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99 -0.01852 L 0.14253 -0.00139 L 0.14844 0.03033 L 0.14149 0.04769 L 0.12361 0.03704 L 0.11371 0.02523 L 0.1099 0 L 0.11771 -0.03032 L 0.13663 -0.03704 L 0.15729 -0.02893 L 0.16337 -0.00648 L 0.16528 0.0132 L 0.15139 0.02107 L 0.1375 0.01065 L 0.12969 -0.00926 L 0.1316 -0.03171 L 0.1375 -0.05023 L 0.15434 -0.05926 L 0.17118 -0.05417 L 0.18021 -0.04097 L 0.18403 -0.03171 L 0.18611 -0.01574 L 0.18316 0 L 0.17812 0.00394 L 0.17014 0.00278 L 0.15937 -0.00393 L 0.14844 -0.01967 L 0.14948 -0.04213 L 0.15729 -0.07245 L 0.16823 -0.07917 L 0.18802 -0.07662 L 0.19792 -0.06736 L 0.20295 -0.03565 L 0.19496 -0.01852 L 0.17708 -0.01852 L 0.17118 -0.03426 L 0.16719 -0.04884 L 0.17014 -0.06991 L 0.17708 -0.09491 L 0.19201 -0.10301 L 0.21371 -0.09097 L 0.22274 -0.06991 L 0.22361 -0.04213 L 0.21371 -0.03819 L 0.19392 -0.03958 L 0.18507 -0.05926 L 0.18507 -0.07778 L 0.19306 -0.10417 L 0.20382 -0.12014 L 0.21771 -0.12268 L 0.23264 -0.11342 L 0.24358 -0.08055 L 0.23854 -0.06458 L 0.22969 -0.0581 L 0.21285 -0.06342 L 0.20781 -0.07917 L 0.20382 -0.10162 L 0.20885 -0.1294 L 0.22066 -0.14792 L 0.24549 -0.14259 L 0.26042 -0.10301 L 0.25347 -0.08055 L 0.23854 -0.07523 L 0.2276 -0.08842 L 0.2217 -0.11227 L 0.22865 -0.13472 L 0.23455 -0.14375 L 0.25538 -0.15694 " pathEditMode="relative" ptsTypes="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256442"/>
            <a:ext cx="7290054" cy="812821"/>
          </a:xfrm>
        </p:spPr>
        <p:txBody>
          <a:bodyPr/>
          <a:lstStyle/>
          <a:p>
            <a:r>
              <a:rPr lang="en-US" dirty="0" smtClean="0"/>
              <a:t>Particle acceleration in Nature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3951127"/>
            <a:ext cx="7290055" cy="726794"/>
          </a:xfrm>
        </p:spPr>
        <p:txBody>
          <a:bodyPr/>
          <a:lstStyle/>
          <a:p>
            <a:r>
              <a:rPr lang="en-US" dirty="0" smtClean="0"/>
              <a:t>Plasma wake field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16</a:t>
            </a:fld>
            <a:endParaRPr lang="en-US"/>
          </a:p>
        </p:txBody>
      </p:sp>
      <p:pic>
        <p:nvPicPr>
          <p:cNvPr id="3074" name="Picture 2" descr="Image result for plasma wakefield in nature spac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40" b="6581"/>
          <a:stretch/>
        </p:blipFill>
        <p:spPr bwMode="auto">
          <a:xfrm>
            <a:off x="136196" y="4242050"/>
            <a:ext cx="5404892" cy="163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382" r="49685"/>
          <a:stretch/>
        </p:blipFill>
        <p:spPr>
          <a:xfrm>
            <a:off x="7564997" y="2022748"/>
            <a:ext cx="1447964" cy="3038068"/>
          </a:xfrm>
          <a:prstGeom prst="rect">
            <a:avLst/>
          </a:prstGeom>
        </p:spPr>
      </p:pic>
      <p:pic>
        <p:nvPicPr>
          <p:cNvPr id="3076" name="Picture 4" descr="Image res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708" y="2034477"/>
            <a:ext cx="2199962" cy="142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08681" y="1444986"/>
            <a:ext cx="18199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Natural particle control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335" y="1131935"/>
            <a:ext cx="3868858" cy="241212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5138380" y="1191178"/>
            <a:ext cx="0" cy="38917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3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Cyclotron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4" y="2109604"/>
            <a:ext cx="4321969" cy="27574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330" y="1871529"/>
            <a:ext cx="3951670" cy="2879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008" y="4976122"/>
            <a:ext cx="1575818" cy="704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860" y="4867092"/>
            <a:ext cx="23248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Constant revolution frequency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03785" y="3461971"/>
            <a:ext cx="606669" cy="140512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78461" y="4763218"/>
            <a:ext cx="22133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Gain more energy every time </a:t>
            </a:r>
            <a:endParaRPr lang="en-US" sz="1350" dirty="0" smtClean="0"/>
          </a:p>
          <a:p>
            <a:r>
              <a:rPr lang="en-US" sz="1350" dirty="0" smtClean="0"/>
              <a:t>between </a:t>
            </a:r>
            <a:r>
              <a:rPr lang="en-US" sz="1350" dirty="0"/>
              <a:t>the gap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097" y="2109605"/>
            <a:ext cx="2756729" cy="2634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2507" y="1041149"/>
            <a:ext cx="266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circular accelerator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73774" y="5800988"/>
            <a:ext cx="392014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6"/>
              </a:rPr>
              <a:t>https://</a:t>
            </a:r>
            <a:r>
              <a:rPr lang="en-US" sz="1100" dirty="0" smtClean="0">
                <a:hlinkClick r:id="rId6"/>
              </a:rPr>
              <a:t>www.youtube.com/watch?v=m2jp0klZHEE&amp;t=26s</a:t>
            </a:r>
            <a:r>
              <a:rPr lang="en-US" sz="1100" dirty="0" smtClean="0"/>
              <a:t/>
            </a:r>
            <a:br>
              <a:rPr lang="en-US" sz="1100" dirty="0" smtClean="0"/>
            </a:b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6084022" y="4930327"/>
            <a:ext cx="1084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Lawrence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426437" y="4572387"/>
            <a:ext cx="34184" cy="4037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5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Cyclotron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45" y="1604492"/>
            <a:ext cx="4443413" cy="3257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2700" y="1688713"/>
            <a:ext cx="42813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Fix B field </a:t>
            </a:r>
          </a:p>
          <a:p>
            <a:r>
              <a:rPr lang="en-US" dirty="0"/>
              <a:t>-&gt; massive </a:t>
            </a:r>
            <a:r>
              <a:rPr lang="en-US" dirty="0" smtClean="0"/>
              <a:t>machine for </a:t>
            </a:r>
            <a:r>
              <a:rPr lang="en-US" dirty="0"/>
              <a:t>higher beam energy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18001" y="3233267"/>
            <a:ext cx="188908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Too big and</a:t>
            </a:r>
          </a:p>
          <a:p>
            <a:r>
              <a:rPr lang="en-US" sz="1600" dirty="0" smtClean="0"/>
              <a:t>Very heavy </a:t>
            </a:r>
            <a:r>
              <a:rPr lang="en-US" sz="1600" dirty="0"/>
              <a:t>machine</a:t>
            </a:r>
          </a:p>
        </p:txBody>
      </p:sp>
    </p:spTree>
    <p:extLst>
      <p:ext uri="{BB962C8B-B14F-4D97-AF65-F5344CB8AC3E}">
        <p14:creationId xmlns:p14="http://schemas.microsoft.com/office/powerpoint/2010/main" val="305030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Betatron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495"/>
          <a:stretch/>
        </p:blipFill>
        <p:spPr>
          <a:xfrm>
            <a:off x="325430" y="1227450"/>
            <a:ext cx="3907586" cy="45027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33016" y="1524493"/>
            <a:ext cx="2329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Varying B flux -&gt; E field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276509"/>
              </p:ext>
            </p:extLst>
          </p:nvPr>
        </p:nvGraphicFramePr>
        <p:xfrm>
          <a:off x="4295684" y="2138773"/>
          <a:ext cx="2049874" cy="794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4" imgW="1015920" imgH="393480" progId="Equation.3">
                  <p:embed/>
                </p:oleObj>
              </mc:Choice>
              <mc:Fallback>
                <p:oleObj name="Equation" r:id="rId4" imgW="10159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95684" y="2138773"/>
                        <a:ext cx="2049874" cy="794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85824" y="4374590"/>
            <a:ext cx="3093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Bigger size for </a:t>
            </a:r>
          </a:p>
          <a:p>
            <a:r>
              <a:rPr lang="en-US" dirty="0" smtClean="0"/>
              <a:t>higher beam energy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994" y="3873738"/>
            <a:ext cx="2908070" cy="18690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72613" y="3580688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Commercial Betatron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8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13706" y="872181"/>
            <a:ext cx="5937504" cy="3017520"/>
          </a:xfrm>
        </p:spPr>
        <p:txBody>
          <a:bodyPr/>
          <a:lstStyle/>
          <a:p>
            <a:r>
              <a:rPr lang="en-US" sz="2000" b="1" dirty="0" smtClean="0"/>
              <a:t>History of particle accelerators</a:t>
            </a:r>
          </a:p>
          <a:p>
            <a:r>
              <a:rPr lang="en-US" sz="2000" b="1" dirty="0" smtClean="0"/>
              <a:t>Particle acceleration</a:t>
            </a:r>
          </a:p>
          <a:p>
            <a:r>
              <a:rPr lang="en-US" sz="2000" b="1" dirty="0" smtClean="0"/>
              <a:t>Synchrotron</a:t>
            </a:r>
          </a:p>
          <a:p>
            <a:r>
              <a:rPr lang="en-US" sz="2000" b="1" dirty="0" smtClean="0"/>
              <a:t>Beam dynamics</a:t>
            </a:r>
          </a:p>
          <a:p>
            <a:r>
              <a:rPr lang="en-US" sz="2000" b="1" dirty="0" smtClean="0"/>
              <a:t>Large Hadron Collider (LHC)</a:t>
            </a:r>
            <a:endParaRPr lang="en-US" sz="2000" b="1" dirty="0" smtClean="0"/>
          </a:p>
          <a:p>
            <a:r>
              <a:rPr lang="en-US" sz="2000" b="1" dirty="0" smtClean="0"/>
              <a:t>Synchrotron in Thailand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791" y="1236583"/>
            <a:ext cx="4057650" cy="2278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1" y="4284768"/>
            <a:ext cx="4606183" cy="1771609"/>
          </a:xfrm>
          <a:prstGeom prst="rect">
            <a:avLst/>
          </a:prstGeom>
        </p:spPr>
      </p:pic>
      <p:pic>
        <p:nvPicPr>
          <p:cNvPr id="8" name="Picture 2" descr="http://whatifpodcast.com/wp-content/uploads/2018/07/CERN_Aerial_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65" y="3862387"/>
            <a:ext cx="4219289" cy="219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SyncHrotron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99" y="1528446"/>
            <a:ext cx="2848221" cy="3012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6664" y="1660578"/>
            <a:ext cx="4841390" cy="1708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100" dirty="0"/>
              <a:t>Fix the particle trajectory path</a:t>
            </a:r>
          </a:p>
          <a:p>
            <a:r>
              <a:rPr lang="en-US" sz="2100" dirty="0"/>
              <a:t> -control local bend</a:t>
            </a:r>
          </a:p>
          <a:p>
            <a:r>
              <a:rPr lang="en-US" sz="2100" dirty="0"/>
              <a:t> -Vary </a:t>
            </a:r>
            <a:r>
              <a:rPr lang="en-US" sz="2100" dirty="0" smtClean="0"/>
              <a:t>Dipole </a:t>
            </a:r>
            <a:r>
              <a:rPr lang="en-US" sz="2100" dirty="0"/>
              <a:t>field</a:t>
            </a:r>
          </a:p>
          <a:p>
            <a:r>
              <a:rPr lang="en-US" sz="2100" dirty="0"/>
              <a:t>- Synchronize with increasing beam energy</a:t>
            </a:r>
          </a:p>
          <a:p>
            <a:endParaRPr lang="en-US" sz="2100" dirty="0"/>
          </a:p>
        </p:txBody>
      </p:sp>
      <p:sp>
        <p:nvSpPr>
          <p:cNvPr id="6" name="TextBox 5"/>
          <p:cNvSpPr txBox="1"/>
          <p:nvPr/>
        </p:nvSpPr>
        <p:spPr>
          <a:xfrm>
            <a:off x="1639892" y="1228364"/>
            <a:ext cx="918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RF cavity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2520" y="1719289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Dipole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71561" y="4749002"/>
            <a:ext cx="4490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beam energy requires strong Dipole field</a:t>
            </a:r>
            <a:endParaRPr lang="en-US" dirty="0"/>
          </a:p>
        </p:txBody>
      </p:sp>
      <p:pic>
        <p:nvPicPr>
          <p:cNvPr id="9" name="รูปภาพ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472" y="5651093"/>
            <a:ext cx="3111203" cy="5349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71359" y="5405416"/>
            <a:ext cx="13683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Circular machine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71358" y="5295920"/>
            <a:ext cx="3291317" cy="890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6495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Magnets for Synchrotron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22</a:t>
            </a:fld>
            <a:endParaRPr lang="en-US"/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 rotWithShape="1">
          <a:blip r:embed="rId2"/>
          <a:srcRect t="9744"/>
          <a:stretch/>
        </p:blipFill>
        <p:spPr>
          <a:xfrm>
            <a:off x="4148804" y="1421606"/>
            <a:ext cx="3645027" cy="44421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492" y="1945291"/>
            <a:ext cx="376231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Used in Booster and Storage 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6492" y="2699808"/>
            <a:ext cx="382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control &amp; correct the electron beam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1527" y="3594831"/>
            <a:ext cx="35142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Main electric power consumption of the facility</a:t>
            </a:r>
          </a:p>
        </p:txBody>
      </p:sp>
    </p:spTree>
    <p:extLst>
      <p:ext uri="{BB962C8B-B14F-4D97-AF65-F5344CB8AC3E}">
        <p14:creationId xmlns:p14="http://schemas.microsoft.com/office/powerpoint/2010/main" val="81509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491" y="1449514"/>
            <a:ext cx="3306659" cy="30157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334" y="1796188"/>
            <a:ext cx="2657729" cy="2508572"/>
          </a:xfrm>
          <a:prstGeom prst="rect">
            <a:avLst/>
          </a:prstGeom>
        </p:spPr>
      </p:pic>
      <p:pic>
        <p:nvPicPr>
          <p:cNvPr id="6" name="รูปภาพ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0160" y="4786331"/>
            <a:ext cx="4708874" cy="8095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1650" y="4397369"/>
            <a:ext cx="15288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 field </a:t>
            </a:r>
            <a:r>
              <a:rPr lang="en-US" sz="1350" dirty="0">
                <a:sym typeface="Wingdings" panose="05000000000000000000" pitchFamily="2" charset="2"/>
              </a:rPr>
              <a:t> energy</a:t>
            </a:r>
            <a:endParaRPr lang="en-US" sz="1350" dirty="0"/>
          </a:p>
        </p:txBody>
      </p:sp>
      <p:sp>
        <p:nvSpPr>
          <p:cNvPr id="8" name="TextBox 7"/>
          <p:cNvSpPr txBox="1"/>
          <p:nvPr/>
        </p:nvSpPr>
        <p:spPr>
          <a:xfrm>
            <a:off x="6208060" y="1897057"/>
            <a:ext cx="4687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Iron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8096" y="1568444"/>
            <a:ext cx="2620333" cy="30008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Keep the beam in circular machine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53200" y="1449514"/>
            <a:ext cx="2026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Iron Pole saturation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442451" y="2197139"/>
            <a:ext cx="1877684" cy="6637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Quadrupole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449" y="2420875"/>
            <a:ext cx="6321348" cy="26886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97014" y="1754640"/>
            <a:ext cx="183939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Focusing magnet</a:t>
            </a:r>
          </a:p>
        </p:txBody>
      </p:sp>
      <p:sp>
        <p:nvSpPr>
          <p:cNvPr id="3" name="Oval 2"/>
          <p:cNvSpPr/>
          <p:nvPr/>
        </p:nvSpPr>
        <p:spPr>
          <a:xfrm>
            <a:off x="2625505" y="3670157"/>
            <a:ext cx="990028" cy="190123"/>
          </a:xfrm>
          <a:prstGeom prst="ellipse">
            <a:avLst/>
          </a:prstGeom>
          <a:solidFill>
            <a:srgbClr val="00B0F0">
              <a:alpha val="3490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16200000">
            <a:off x="2775183" y="3671374"/>
            <a:ext cx="687668" cy="190125"/>
          </a:xfrm>
          <a:prstGeom prst="ellipse">
            <a:avLst/>
          </a:prstGeom>
          <a:solidFill>
            <a:srgbClr val="00B0F0">
              <a:alpha val="3490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0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Sextupole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611" y="2266984"/>
            <a:ext cx="6513358" cy="3068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1056" y="1644369"/>
            <a:ext cx="289908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For chromaticity correction</a:t>
            </a:r>
          </a:p>
        </p:txBody>
      </p:sp>
    </p:spTree>
    <p:extLst>
      <p:ext uri="{BB962C8B-B14F-4D97-AF65-F5344CB8AC3E}">
        <p14:creationId xmlns:p14="http://schemas.microsoft.com/office/powerpoint/2010/main" val="191708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</a:t>
            </a:r>
            <a:r>
              <a:rPr lang="en-US" dirty="0" smtClean="0"/>
              <a:t>observed </a:t>
            </a:r>
            <a:r>
              <a:rPr lang="en-US" dirty="0" smtClean="0"/>
              <a:t>synchrotron light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806" y="1850132"/>
            <a:ext cx="4387453" cy="355898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24984" y="3963158"/>
            <a:ext cx="676275" cy="581025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5681993" y="2371649"/>
            <a:ext cx="29129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MinionPro-Regular"/>
              </a:rPr>
              <a:t>At the </a:t>
            </a:r>
            <a:r>
              <a:rPr lang="en-US" sz="1600" b="1" dirty="0">
                <a:latin typeface="MinionPro-Regular"/>
              </a:rPr>
              <a:t>General Electric</a:t>
            </a:r>
          </a:p>
          <a:p>
            <a:r>
              <a:rPr lang="en-US" sz="1600" dirty="0">
                <a:latin typeface="MinionPro-Regular"/>
              </a:rPr>
              <a:t>300 MeV electron synchrotron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531549" y="4238561"/>
            <a:ext cx="15835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Glass vacuum tube</a:t>
            </a:r>
          </a:p>
        </p:txBody>
      </p:sp>
    </p:spTree>
    <p:extLst>
      <p:ext uri="{BB962C8B-B14F-4D97-AF65-F5344CB8AC3E}">
        <p14:creationId xmlns:p14="http://schemas.microsoft.com/office/powerpoint/2010/main" val="41510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86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</a:t>
            </a:r>
            <a:r>
              <a:rPr lang="en-US" dirty="0" smtClean="0"/>
              <a:t>Beam (electron case)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4" y="1417650"/>
            <a:ext cx="5506829" cy="19340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373" y="4095399"/>
            <a:ext cx="3998302" cy="17566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548" y="1117568"/>
            <a:ext cx="15119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Radiation damping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350" y="3900634"/>
            <a:ext cx="15786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Quantum excitation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79280" y="2440751"/>
            <a:ext cx="2165849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-lost p in all direction</a:t>
            </a:r>
          </a:p>
          <a:p>
            <a:r>
              <a:rPr lang="en-US" sz="1350" dirty="0"/>
              <a:t>-gain p in longitudinal</a:t>
            </a:r>
          </a:p>
          <a:p>
            <a:r>
              <a:rPr lang="en-US" sz="1350" dirty="0"/>
              <a:t>-total -&gt; transverse damping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62411" y="4074537"/>
            <a:ext cx="272311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-sudden change of energy</a:t>
            </a:r>
          </a:p>
          <a:p>
            <a:r>
              <a:rPr lang="en-US" sz="1350" dirty="0"/>
              <a:t>-oscillate around an off-energy orbit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514" y="4598052"/>
            <a:ext cx="1735931" cy="4071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3792" y="4939293"/>
            <a:ext cx="1278731" cy="442913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7960452" y="5374323"/>
            <a:ext cx="3783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37242" y="5521881"/>
            <a:ext cx="15819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Dispersion function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960453" y="5374323"/>
            <a:ext cx="189173" cy="147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4" descr="damped_oscilla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660" y="982357"/>
            <a:ext cx="2092901" cy="131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3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309" y="222473"/>
            <a:ext cx="7290054" cy="1124712"/>
          </a:xfrm>
        </p:spPr>
        <p:txBody>
          <a:bodyPr/>
          <a:lstStyle/>
          <a:p>
            <a:r>
              <a:rPr lang="en-US" dirty="0"/>
              <a:t>Beam </a:t>
            </a:r>
            <a:r>
              <a:rPr lang="en-US" dirty="0" smtClean="0"/>
              <a:t>Emittance 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00" y="1189433"/>
            <a:ext cx="3423736" cy="23414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659" y="1462234"/>
            <a:ext cx="2525090" cy="8748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906" y="2309935"/>
            <a:ext cx="1791307" cy="500887"/>
          </a:xfrm>
          <a:prstGeom prst="rect">
            <a:avLst/>
          </a:prstGeom>
        </p:spPr>
      </p:pic>
      <p:pic>
        <p:nvPicPr>
          <p:cNvPr id="8" name="Picture 7" descr="emitCompare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84" y="2810823"/>
            <a:ext cx="4286816" cy="321408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ight Arrow 8">
            <a:hlinkClick r:id="rId6" action="ppaction://hlinksldjump"/>
          </p:cNvPr>
          <p:cNvSpPr/>
          <p:nvPr/>
        </p:nvSpPr>
        <p:spPr>
          <a:xfrm rot="16200000">
            <a:off x="8697715" y="5600502"/>
            <a:ext cx="374652" cy="30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831959" y="73986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4" descr="damped_oscilla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66" y="3843206"/>
            <a:ext cx="3727070" cy="234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543597" y="1332195"/>
            <a:ext cx="26377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Horizontal natural beam emittance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0937" y="1536969"/>
            <a:ext cx="1185863" cy="8001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92677" y="784829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space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31959" y="771225"/>
            <a:ext cx="344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:Area in phase space ellipse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6665" cy="6773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801965"/>
            <a:ext cx="8853443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Particle Accelerators : </a:t>
            </a:r>
            <a:r>
              <a:rPr lang="en-US" sz="3200" b="1" dirty="0" smtClean="0"/>
              <a:t>the true engine of discoveries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841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74360" y="156448"/>
            <a:ext cx="7290054" cy="1124712"/>
          </a:xfrm>
        </p:spPr>
        <p:txBody>
          <a:bodyPr/>
          <a:lstStyle/>
          <a:p>
            <a:r>
              <a:rPr lang="en-US" dirty="0" smtClean="0"/>
              <a:t>Twiss functions 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602" y="1199141"/>
            <a:ext cx="1136685" cy="6224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3" y="1837130"/>
            <a:ext cx="2181507" cy="778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602" y="2985238"/>
            <a:ext cx="1134167" cy="4878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8373" y="2724423"/>
            <a:ext cx="18574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Deviate from ideal orbit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926" y="3601414"/>
            <a:ext cx="3849735" cy="1732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88584" y="1357814"/>
            <a:ext cx="17331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Ideal orbit (curvature)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0027" y="1563376"/>
            <a:ext cx="1535906" cy="5786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97336" y="1342766"/>
            <a:ext cx="11823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Hill’s equation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0367" y="3581677"/>
            <a:ext cx="2358305" cy="7096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998817" y="2004254"/>
            <a:ext cx="2687089" cy="1646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1205" y="2143922"/>
            <a:ext cx="2343150" cy="5500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59673" y="2879559"/>
            <a:ext cx="1150058" cy="3000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350" b="1" dirty="0"/>
              <a:t>Beta function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55168" y="2879559"/>
            <a:ext cx="1241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Phase advance</a:t>
            </a:r>
          </a:p>
        </p:txBody>
      </p:sp>
      <p:cxnSp>
        <p:nvCxnSpPr>
          <p:cNvPr id="23" name="Straight Arrow Connector 22"/>
          <p:cNvCxnSpPr>
            <a:endCxn id="20" idx="0"/>
          </p:cNvCxnSpPr>
          <p:nvPr/>
        </p:nvCxnSpPr>
        <p:spPr>
          <a:xfrm flipH="1">
            <a:off x="6271954" y="2480337"/>
            <a:ext cx="199505" cy="399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063741" y="2480337"/>
            <a:ext cx="467591" cy="399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6508" y="3277404"/>
            <a:ext cx="4012278" cy="84703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13123" y="3156558"/>
            <a:ext cx="12733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Beam envelope</a:t>
            </a:r>
          </a:p>
        </p:txBody>
      </p:sp>
      <p:sp>
        <p:nvSpPr>
          <p:cNvPr id="31" name="Oval 30"/>
          <p:cNvSpPr/>
          <p:nvPr/>
        </p:nvSpPr>
        <p:spPr>
          <a:xfrm>
            <a:off x="7412095" y="3577485"/>
            <a:ext cx="329965" cy="3064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TextBox 31"/>
          <p:cNvSpPr txBox="1"/>
          <p:nvPr/>
        </p:nvSpPr>
        <p:spPr>
          <a:xfrm>
            <a:off x="7064085" y="4074087"/>
            <a:ext cx="13559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Beam emittance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9"/>
          <a:srcRect t="4243"/>
          <a:stretch/>
        </p:blipFill>
        <p:spPr>
          <a:xfrm>
            <a:off x="4455055" y="4386017"/>
            <a:ext cx="4649311" cy="154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Betatron</a:t>
            </a:r>
            <a:r>
              <a:rPr lang="en-US" dirty="0" smtClean="0"/>
              <a:t> tune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842" y="2310483"/>
            <a:ext cx="4429125" cy="3086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336" y="2649563"/>
            <a:ext cx="1414463" cy="478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409" y="2955443"/>
            <a:ext cx="2550319" cy="392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58344" y="5468296"/>
            <a:ext cx="39262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Operation tune point has to be away from these lines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409" y="1528744"/>
            <a:ext cx="2457450" cy="6929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5134" y="1267477"/>
            <a:ext cx="33366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/>
              <a:t>Betatron</a:t>
            </a:r>
            <a:r>
              <a:rPr lang="en-US" sz="1350" dirty="0"/>
              <a:t> tune: number of oscillation per 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97450" y="2152650"/>
            <a:ext cx="15615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Resonance diagram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9713" y="2372564"/>
            <a:ext cx="1653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Resonance condition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297" y="3888607"/>
            <a:ext cx="2441634" cy="2241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69148" y="3828858"/>
            <a:ext cx="120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322" y="74348"/>
            <a:ext cx="7890477" cy="849446"/>
          </a:xfrm>
        </p:spPr>
        <p:txBody>
          <a:bodyPr/>
          <a:lstStyle/>
          <a:p>
            <a:r>
              <a:rPr lang="en-US" dirty="0" smtClean="0"/>
              <a:t>Siam photon source </a:t>
            </a:r>
            <a:r>
              <a:rPr lang="en-US" dirty="0" err="1" smtClean="0"/>
              <a:t>twiss</a:t>
            </a:r>
            <a:r>
              <a:rPr lang="en-US" dirty="0" smtClean="0"/>
              <a:t> functions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711" y="1441335"/>
            <a:ext cx="4785566" cy="30985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323" y="1282300"/>
            <a:ext cx="2871419" cy="21057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66" y="4300451"/>
            <a:ext cx="1929428" cy="1456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8332" y="4023451"/>
            <a:ext cx="13208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Operating tunes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778" y="969065"/>
            <a:ext cx="22066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Storage ring floor coordinate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60428" y="990436"/>
            <a:ext cx="15870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Optic functions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3520" y="4872712"/>
            <a:ext cx="310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DBA unit cell : 2 dipoles per arc</a:t>
            </a:r>
          </a:p>
        </p:txBody>
      </p:sp>
      <p:sp>
        <p:nvSpPr>
          <p:cNvPr id="3" name="Oval 2"/>
          <p:cNvSpPr/>
          <p:nvPr/>
        </p:nvSpPr>
        <p:spPr>
          <a:xfrm>
            <a:off x="2408230" y="4894504"/>
            <a:ext cx="86726" cy="827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4698749" y="1765426"/>
            <a:ext cx="751437" cy="22580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247516" y="4077966"/>
            <a:ext cx="0" cy="794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60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9219" y="105881"/>
            <a:ext cx="7290054" cy="1124712"/>
          </a:xfrm>
        </p:spPr>
        <p:txBody>
          <a:bodyPr/>
          <a:lstStyle/>
          <a:p>
            <a:r>
              <a:rPr lang="en-US" dirty="0" smtClean="0"/>
              <a:t>Chromaticity &amp; correction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" y="1645373"/>
            <a:ext cx="4761166" cy="419914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629525" y="3686175"/>
            <a:ext cx="314325" cy="32861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6636544" y="3686175"/>
            <a:ext cx="314325" cy="3286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Freeform 6"/>
          <p:cNvSpPr/>
          <p:nvPr/>
        </p:nvSpPr>
        <p:spPr>
          <a:xfrm>
            <a:off x="6457950" y="3351228"/>
            <a:ext cx="1485900" cy="998507"/>
          </a:xfrm>
          <a:custGeom>
            <a:avLst/>
            <a:gdLst>
              <a:gd name="connsiteX0" fmla="*/ 1981200 w 1981200"/>
              <a:gd name="connsiteY0" fmla="*/ 645590 h 1331343"/>
              <a:gd name="connsiteX1" fmla="*/ 1619250 w 1981200"/>
              <a:gd name="connsiteY1" fmla="*/ 588440 h 1331343"/>
              <a:gd name="connsiteX2" fmla="*/ 1447800 w 1981200"/>
              <a:gd name="connsiteY2" fmla="*/ 35990 h 1331343"/>
              <a:gd name="connsiteX3" fmla="*/ 1104900 w 1981200"/>
              <a:gd name="connsiteY3" fmla="*/ 188390 h 1331343"/>
              <a:gd name="connsiteX4" fmla="*/ 1028700 w 1981200"/>
              <a:gd name="connsiteY4" fmla="*/ 1274240 h 1331343"/>
              <a:gd name="connsiteX5" fmla="*/ 495300 w 1981200"/>
              <a:gd name="connsiteY5" fmla="*/ 1121840 h 1331343"/>
              <a:gd name="connsiteX6" fmla="*/ 495300 w 1981200"/>
              <a:gd name="connsiteY6" fmla="*/ 626540 h 1331343"/>
              <a:gd name="connsiteX7" fmla="*/ 361950 w 1981200"/>
              <a:gd name="connsiteY7" fmla="*/ 321740 h 1331343"/>
              <a:gd name="connsiteX8" fmla="*/ 190500 w 1981200"/>
              <a:gd name="connsiteY8" fmla="*/ 531290 h 1331343"/>
              <a:gd name="connsiteX9" fmla="*/ 171450 w 1981200"/>
              <a:gd name="connsiteY9" fmla="*/ 836090 h 1331343"/>
              <a:gd name="connsiteX10" fmla="*/ 0 w 1981200"/>
              <a:gd name="connsiteY10" fmla="*/ 931340 h 133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81200" h="1331343">
                <a:moveTo>
                  <a:pt x="1981200" y="645590"/>
                </a:moveTo>
                <a:lnTo>
                  <a:pt x="1619250" y="588440"/>
                </a:lnTo>
                <a:cubicBezTo>
                  <a:pt x="1530350" y="486840"/>
                  <a:pt x="1533525" y="102665"/>
                  <a:pt x="1447800" y="35990"/>
                </a:cubicBezTo>
                <a:cubicBezTo>
                  <a:pt x="1362075" y="-30685"/>
                  <a:pt x="1174750" y="-17985"/>
                  <a:pt x="1104900" y="188390"/>
                </a:cubicBezTo>
                <a:cubicBezTo>
                  <a:pt x="1035050" y="394765"/>
                  <a:pt x="1130300" y="1118665"/>
                  <a:pt x="1028700" y="1274240"/>
                </a:cubicBezTo>
                <a:cubicBezTo>
                  <a:pt x="927100" y="1429815"/>
                  <a:pt x="584200" y="1229790"/>
                  <a:pt x="495300" y="1121840"/>
                </a:cubicBezTo>
                <a:cubicBezTo>
                  <a:pt x="406400" y="1013890"/>
                  <a:pt x="517525" y="759890"/>
                  <a:pt x="495300" y="626540"/>
                </a:cubicBezTo>
                <a:cubicBezTo>
                  <a:pt x="473075" y="493190"/>
                  <a:pt x="412750" y="337615"/>
                  <a:pt x="361950" y="321740"/>
                </a:cubicBezTo>
                <a:cubicBezTo>
                  <a:pt x="311150" y="305865"/>
                  <a:pt x="222250" y="445565"/>
                  <a:pt x="190500" y="531290"/>
                </a:cubicBezTo>
                <a:cubicBezTo>
                  <a:pt x="158750" y="617015"/>
                  <a:pt x="203200" y="769415"/>
                  <a:pt x="171450" y="836090"/>
                </a:cubicBezTo>
                <a:cubicBezTo>
                  <a:pt x="139700" y="902765"/>
                  <a:pt x="69850" y="917052"/>
                  <a:pt x="0" y="93134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ight Arrow 7"/>
          <p:cNvSpPr/>
          <p:nvPr/>
        </p:nvSpPr>
        <p:spPr>
          <a:xfrm>
            <a:off x="8058151" y="3750468"/>
            <a:ext cx="500062" cy="264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7686676" y="4615660"/>
            <a:ext cx="15474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Head-tail instability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8096" y="1843463"/>
            <a:ext cx="11192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Quadrupole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54246" y="1801657"/>
            <a:ext cx="9582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/>
              <a:t>Sextupole</a:t>
            </a:r>
            <a:endParaRPr lang="en-US" sz="15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143" y="3599645"/>
            <a:ext cx="4146095" cy="222549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071938" y="4431435"/>
            <a:ext cx="3264694" cy="5120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93256" y="4134565"/>
            <a:ext cx="3443288" cy="75809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668849" y="4542187"/>
            <a:ext cx="131445" cy="110490"/>
          </a:xfrm>
          <a:prstGeom prst="ellipse">
            <a:avLst/>
          </a:prstGeom>
          <a:solidFill>
            <a:srgbClr val="0043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1673612" y="5223224"/>
            <a:ext cx="131445" cy="1104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1668849" y="4544568"/>
            <a:ext cx="131445" cy="110490"/>
          </a:xfrm>
          <a:prstGeom prst="ellipse">
            <a:avLst/>
          </a:prstGeom>
          <a:solidFill>
            <a:srgbClr val="0043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62945" y="2805113"/>
            <a:ext cx="252809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528265" y="2802732"/>
            <a:ext cx="237035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101344" y="2812256"/>
            <a:ext cx="252809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471863" y="2809875"/>
            <a:ext cx="211468" cy="0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Flowchart: Stored Data 29"/>
          <p:cNvSpPr/>
          <p:nvPr/>
        </p:nvSpPr>
        <p:spPr>
          <a:xfrm rot="2000619">
            <a:off x="219620" y="5391131"/>
            <a:ext cx="693420" cy="906780"/>
          </a:xfrm>
          <a:prstGeom prst="flowChartOnlineStora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 rot="18425443">
            <a:off x="810723" y="5207982"/>
            <a:ext cx="290568" cy="25146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27961" y="862746"/>
            <a:ext cx="528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error (aberration) &lt;- energy 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06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23 L 0.06719 -0.00185 L 0.27084 0.06227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2" y="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07153 4.07407E-6 L 0.21684 -0.07037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-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625 -0.09445 L -0.00625 0.07777 L -0.01875 -0.05278 L -0.02031 0.05833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/>
      <p:bldP spid="3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9219" y="217469"/>
            <a:ext cx="7290054" cy="1124712"/>
          </a:xfrm>
        </p:spPr>
        <p:txBody>
          <a:bodyPr/>
          <a:lstStyle/>
          <a:p>
            <a:r>
              <a:rPr lang="en-US" dirty="0" smtClean="0"/>
              <a:t>Chromaticity &amp; correction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" y="1635848"/>
            <a:ext cx="4761166" cy="41991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8096" y="1843463"/>
            <a:ext cx="11192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Quadrupole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54246" y="1801657"/>
            <a:ext cx="9582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/>
              <a:t>Sextupole</a:t>
            </a:r>
            <a:endParaRPr lang="en-US" sz="1500" dirty="0"/>
          </a:p>
        </p:txBody>
      </p:sp>
      <p:sp>
        <p:nvSpPr>
          <p:cNvPr id="3" name="Oval 2"/>
          <p:cNvSpPr/>
          <p:nvPr/>
        </p:nvSpPr>
        <p:spPr>
          <a:xfrm>
            <a:off x="1668849" y="4542187"/>
            <a:ext cx="131445" cy="110490"/>
          </a:xfrm>
          <a:prstGeom prst="ellipse">
            <a:avLst/>
          </a:prstGeom>
          <a:solidFill>
            <a:srgbClr val="0043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1673612" y="5223224"/>
            <a:ext cx="131445" cy="1104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1668849" y="4544568"/>
            <a:ext cx="131445" cy="110490"/>
          </a:xfrm>
          <a:prstGeom prst="ellipse">
            <a:avLst/>
          </a:prstGeom>
          <a:solidFill>
            <a:srgbClr val="0043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028" y="3609498"/>
            <a:ext cx="4146095" cy="222549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962945" y="2805113"/>
            <a:ext cx="252809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528265" y="2802732"/>
            <a:ext cx="237035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101344" y="2812256"/>
            <a:ext cx="252809" cy="4762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471863" y="2809875"/>
            <a:ext cx="211468" cy="0"/>
          </a:xfrm>
          <a:prstGeom prst="straightConnector1">
            <a:avLst/>
          </a:prstGeom>
          <a:ln w="28575">
            <a:solidFill>
              <a:srgbClr val="0099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34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05886 0.0007 L 0.1323 0.02292 L 0.19532 0.0507 " pathEditMode="relative" rAng="0" ptsTypes="AA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25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06094 -0.00093 L 0.13421 -0.03426 L 0.19792 -0.05023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96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565" y="4224334"/>
            <a:ext cx="3908101" cy="2057888"/>
          </a:xfrm>
          <a:prstGeom prst="rect">
            <a:avLst/>
          </a:prstGeom>
        </p:spPr>
      </p:pic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4676" y="225301"/>
            <a:ext cx="7290054" cy="504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&amp; Momentum aperture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66" y="1688437"/>
            <a:ext cx="2794533" cy="2012948"/>
          </a:xfrm>
          <a:prstGeom prst="rect">
            <a:avLst/>
          </a:prstGeom>
        </p:spPr>
      </p:pic>
      <p:pic>
        <p:nvPicPr>
          <p:cNvPr id="6" name="Picture 5" descr="D:\TP\SiamLS-II\DDR\DA1_12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6" y="1497704"/>
            <a:ext cx="3362982" cy="23944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/>
          <p:cNvSpPr/>
          <p:nvPr/>
        </p:nvSpPr>
        <p:spPr>
          <a:xfrm>
            <a:off x="5342635" y="3251255"/>
            <a:ext cx="171632" cy="24672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Arrow Connector 8"/>
          <p:cNvCxnSpPr>
            <a:stCxn id="7" idx="4"/>
          </p:cNvCxnSpPr>
          <p:nvPr/>
        </p:nvCxnSpPr>
        <p:spPr>
          <a:xfrm>
            <a:off x="5428451" y="3497975"/>
            <a:ext cx="1270" cy="339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83425" y="3821175"/>
            <a:ext cx="20032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Beam injection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6448" y="1463887"/>
            <a:ext cx="10438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Phase space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311" y="1122515"/>
            <a:ext cx="300088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DA: Maximum stable area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0174" y="3808836"/>
            <a:ext cx="40843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MA: Maximum allowed momentum</a:t>
            </a:r>
          </a:p>
        </p:txBody>
      </p:sp>
    </p:spTree>
    <p:extLst>
      <p:ext uri="{BB962C8B-B14F-4D97-AF65-F5344CB8AC3E}">
        <p14:creationId xmlns:p14="http://schemas.microsoft.com/office/powerpoint/2010/main" val="421544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10233" y="257746"/>
            <a:ext cx="7290054" cy="4868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Lifetime</a:t>
            </a:r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36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990" y="1039324"/>
            <a:ext cx="5286375" cy="2300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40" y="3775471"/>
            <a:ext cx="2925576" cy="16723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47" y="5447786"/>
            <a:ext cx="1270874" cy="5531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095" y="3543445"/>
            <a:ext cx="1041311" cy="3000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350" b="1" dirty="0"/>
              <a:t>Gas lifetime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3476" y="4206062"/>
            <a:ext cx="3546872" cy="7072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89997" y="3820966"/>
            <a:ext cx="1436740" cy="3000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350" b="1" dirty="0" err="1"/>
              <a:t>Touschek</a:t>
            </a:r>
            <a:r>
              <a:rPr lang="en-US" sz="1350" b="1" dirty="0"/>
              <a:t> lifetime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52" y="925525"/>
            <a:ext cx="3545330" cy="924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49054" y="4014010"/>
            <a:ext cx="1017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Lost rate fn.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422357" y="4206062"/>
            <a:ext cx="450056" cy="230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719928" y="4295980"/>
            <a:ext cx="207170" cy="270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/>
          <p:cNvSpPr/>
          <p:nvPr/>
        </p:nvSpPr>
        <p:spPr>
          <a:xfrm>
            <a:off x="1727309" y="3775470"/>
            <a:ext cx="178594" cy="240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1620153" y="4396977"/>
            <a:ext cx="178594" cy="240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1320115" y="4939902"/>
            <a:ext cx="178594" cy="240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1434415" y="5482827"/>
            <a:ext cx="178594" cy="2403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6550819" y="4596018"/>
            <a:ext cx="1678781" cy="27000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2191652" y="4062682"/>
            <a:ext cx="285751" cy="17454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/>
          <p:cNvSpPr/>
          <p:nvPr/>
        </p:nvSpPr>
        <p:spPr>
          <a:xfrm>
            <a:off x="2413591" y="4642917"/>
            <a:ext cx="285751" cy="17454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2492655" y="5194577"/>
            <a:ext cx="285751" cy="17454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1250126" y="5746238"/>
            <a:ext cx="285751" cy="17454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4988" y="2065604"/>
            <a:ext cx="1594790" cy="121560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560332" y="5549171"/>
            <a:ext cx="19330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Relativistic gamma boost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5060262" y="4990563"/>
            <a:ext cx="571515" cy="644057"/>
            <a:chOff x="6940530" y="5667492"/>
            <a:chExt cx="441345" cy="497364"/>
          </a:xfrm>
        </p:grpSpPr>
        <p:sp>
          <p:nvSpPr>
            <p:cNvPr id="26" name="Oval 25"/>
            <p:cNvSpPr/>
            <p:nvPr/>
          </p:nvSpPr>
          <p:spPr>
            <a:xfrm>
              <a:off x="7088903" y="5667492"/>
              <a:ext cx="124697" cy="1163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/>
            <p:cNvSpPr/>
            <p:nvPr/>
          </p:nvSpPr>
          <p:spPr>
            <a:xfrm>
              <a:off x="7088903" y="6048492"/>
              <a:ext cx="124697" cy="1163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146104" y="5876608"/>
              <a:ext cx="235771" cy="228917"/>
            </a:xfrm>
            <a:custGeom>
              <a:avLst/>
              <a:gdLst>
                <a:gd name="connsiteX0" fmla="*/ 7171 w 235771"/>
                <a:gd name="connsiteY0" fmla="*/ 228917 h 228917"/>
                <a:gd name="connsiteX1" fmla="*/ 54796 w 235771"/>
                <a:gd name="connsiteY1" fmla="*/ 19367 h 228917"/>
                <a:gd name="connsiteX2" fmla="*/ 178621 w 235771"/>
                <a:gd name="connsiteY2" fmla="*/ 9842 h 228917"/>
                <a:gd name="connsiteX3" fmla="*/ 235771 w 235771"/>
                <a:gd name="connsiteY3" fmla="*/ 317 h 22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771" h="228917">
                  <a:moveTo>
                    <a:pt x="7171" y="228917"/>
                  </a:moveTo>
                  <a:cubicBezTo>
                    <a:pt x="14834" y="148456"/>
                    <a:pt x="-35469" y="30650"/>
                    <a:pt x="54796" y="19367"/>
                  </a:cubicBezTo>
                  <a:cubicBezTo>
                    <a:pt x="95873" y="14232"/>
                    <a:pt x="137346" y="13017"/>
                    <a:pt x="178621" y="9842"/>
                  </a:cubicBezTo>
                  <a:cubicBezTo>
                    <a:pt x="216232" y="-2695"/>
                    <a:pt x="197156" y="317"/>
                    <a:pt x="235771" y="317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6940530" y="5734050"/>
              <a:ext cx="211667" cy="186046"/>
            </a:xfrm>
            <a:custGeom>
              <a:avLst/>
              <a:gdLst>
                <a:gd name="connsiteX0" fmla="*/ 152400 w 160847"/>
                <a:gd name="connsiteY0" fmla="*/ 0 h 180691"/>
                <a:gd name="connsiteX1" fmla="*/ 142875 w 160847"/>
                <a:gd name="connsiteY1" fmla="*/ 161925 h 180691"/>
                <a:gd name="connsiteX2" fmla="*/ 0 w 160847"/>
                <a:gd name="connsiteY2" fmla="*/ 171450 h 180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847" h="180691">
                  <a:moveTo>
                    <a:pt x="152400" y="0"/>
                  </a:moveTo>
                  <a:cubicBezTo>
                    <a:pt x="149225" y="53975"/>
                    <a:pt x="178796" y="121514"/>
                    <a:pt x="142875" y="161925"/>
                  </a:cubicBezTo>
                  <a:cubicBezTo>
                    <a:pt x="111164" y="197599"/>
                    <a:pt x="0" y="171450"/>
                    <a:pt x="0" y="171450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34" name="Straight Arrow Connector 33"/>
          <p:cNvCxnSpPr>
            <a:stCxn id="29" idx="2"/>
          </p:cNvCxnSpPr>
          <p:nvPr/>
        </p:nvCxnSpPr>
        <p:spPr>
          <a:xfrm>
            <a:off x="5557771" y="5274101"/>
            <a:ext cx="74006" cy="283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Arrow 34"/>
          <p:cNvSpPr/>
          <p:nvPr/>
        </p:nvSpPr>
        <p:spPr>
          <a:xfrm>
            <a:off x="5060263" y="5746803"/>
            <a:ext cx="353609" cy="2139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5066828" y="5913711"/>
            <a:ext cx="2584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1334" y="2381895"/>
            <a:ext cx="1959901" cy="58495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31334" y="2066514"/>
            <a:ext cx="1458091" cy="3000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350" b="1" dirty="0"/>
              <a:t>Quantum lifetime</a:t>
            </a:r>
          </a:p>
        </p:txBody>
      </p:sp>
      <p:sp>
        <p:nvSpPr>
          <p:cNvPr id="40" name="Left Brace 39"/>
          <p:cNvSpPr/>
          <p:nvPr/>
        </p:nvSpPr>
        <p:spPr>
          <a:xfrm>
            <a:off x="138950" y="4014010"/>
            <a:ext cx="367290" cy="1752011"/>
          </a:xfrm>
          <a:prstGeom prst="leftBrace">
            <a:avLst>
              <a:gd name="adj1" fmla="val 8333"/>
              <a:gd name="adj2" fmla="val 513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ight Brace 40"/>
          <p:cNvSpPr/>
          <p:nvPr/>
        </p:nvSpPr>
        <p:spPr>
          <a:xfrm>
            <a:off x="3224049" y="4565983"/>
            <a:ext cx="197069" cy="8031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/>
          <p:cNvSpPr txBox="1"/>
          <p:nvPr/>
        </p:nvSpPr>
        <p:spPr>
          <a:xfrm>
            <a:off x="6068191" y="5039476"/>
            <a:ext cx="30758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Elastic collision within the bunch</a:t>
            </a:r>
          </a:p>
          <a:p>
            <a:r>
              <a:rPr lang="en-US" sz="1350" dirty="0"/>
              <a:t>P transfer from transverse to longitudinal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9103" y="3012198"/>
            <a:ext cx="18229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Negligible when a/</a:t>
            </a:r>
            <a:r>
              <a:rPr lang="el-GR" sz="135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35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&gt;6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-582246" y="4635747"/>
            <a:ext cx="13558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Direct deflection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3113232" y="4795269"/>
            <a:ext cx="9930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Lost energy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36589" y="5536819"/>
            <a:ext cx="1861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Momentum acceptance</a:t>
            </a:r>
          </a:p>
        </p:txBody>
      </p:sp>
      <p:cxnSp>
        <p:nvCxnSpPr>
          <p:cNvPr id="48" name="Straight Arrow Connector 47"/>
          <p:cNvCxnSpPr>
            <a:stCxn id="22" idx="2"/>
          </p:cNvCxnSpPr>
          <p:nvPr/>
        </p:nvCxnSpPr>
        <p:spPr>
          <a:xfrm>
            <a:off x="2635531" y="5369123"/>
            <a:ext cx="225911" cy="1676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125038" y="4014009"/>
            <a:ext cx="13976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Physical aperture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2477402" y="4147059"/>
            <a:ext cx="560465" cy="59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9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hadron collider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Largest accelerator on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Largh</a:t>
            </a:r>
            <a:r>
              <a:rPr lang="en-US" dirty="0" smtClean="0"/>
              <a:t> Hadron Collider (LHC)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27 km ring circumference</a:t>
            </a:r>
          </a:p>
          <a:p>
            <a:r>
              <a:rPr lang="en-US" sz="1800" dirty="0" smtClean="0"/>
              <a:t>~4.3 </a:t>
            </a:r>
            <a:r>
              <a:rPr lang="en-US" sz="1800" dirty="0" err="1" smtClean="0"/>
              <a:t>bn</a:t>
            </a:r>
            <a:r>
              <a:rPr lang="en-US" sz="1800" dirty="0" smtClean="0"/>
              <a:t> CHF</a:t>
            </a:r>
            <a:endParaRPr lang="en-US" sz="1800" dirty="0"/>
          </a:p>
        </p:txBody>
      </p:sp>
      <p:pic>
        <p:nvPicPr>
          <p:cNvPr id="7170" name="Picture 2" descr="http://whatifpodcast.com/wp-content/uploads/2018/07/CERN_Aerial_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7" y="1568228"/>
            <a:ext cx="7560163" cy="393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accelerators complex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3596"/>
            <a:ext cx="7862165" cy="51281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40102" y="863357"/>
            <a:ext cx="3877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50 </a:t>
            </a:r>
            <a:r>
              <a:rPr lang="en-US" b="1" dirty="0" smtClean="0"/>
              <a:t>k </a:t>
            </a:r>
            <a:r>
              <a:rPr lang="en-US" b="1" dirty="0"/>
              <a:t>tons of normal </a:t>
            </a:r>
            <a:r>
              <a:rPr lang="en-US" b="1" dirty="0" smtClean="0"/>
              <a:t>magnets </a:t>
            </a:r>
          </a:p>
          <a:p>
            <a:r>
              <a:rPr lang="en-US" b="1" dirty="0" smtClean="0"/>
              <a:t>50 k </a:t>
            </a:r>
            <a:r>
              <a:rPr lang="en-US" b="1" dirty="0"/>
              <a:t>tons of superconducting magnets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52830" y="169206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1232 Dipoles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Accelerators 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34" y="847846"/>
            <a:ext cx="4774233" cy="5371979"/>
          </a:xfrm>
        </p:spPr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There </a:t>
            </a:r>
            <a:r>
              <a:rPr lang="en-US" b="1" dirty="0"/>
              <a:t>are more than 30,000 accelerators in operation around the world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One </a:t>
            </a:r>
            <a:r>
              <a:rPr lang="en-US" b="1" dirty="0"/>
              <a:t>of the longest modern buildings in the world was built for a particle accelerator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Particle </a:t>
            </a:r>
            <a:r>
              <a:rPr lang="en-US" b="1" dirty="0"/>
              <a:t>accelerators are the closest things we have to time machines, according to Stephen Hawking</a:t>
            </a:r>
            <a:r>
              <a:rPr lang="en-US" b="1" dirty="0" smtClean="0"/>
              <a:t>.</a:t>
            </a:r>
          </a:p>
          <a:p>
            <a:endParaRPr lang="en-US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739941" y="6488837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hlinkClick r:id="rId2"/>
              </a:rPr>
              <a:t>https://www.symmetrymagazine.org/article/april-2014/ten-things-you-might-not-know-about-particle-accelerators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670844" y="792905"/>
            <a:ext cx="7408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5 things you might not know about particle accelerators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30659" y="1153700"/>
            <a:ext cx="4113342" cy="467533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ea typeface="+mn-ea"/>
                <a:cs typeface="Kanit Light" panose="00000400000000000000" pitchFamily="2" charset="-34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ea typeface="+mn-ea"/>
                <a:cs typeface="Kanit Light" panose="00000400000000000000" pitchFamily="2" charset="-34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ea typeface="+mn-ea"/>
                <a:cs typeface="Kanit Light" panose="00000400000000000000" pitchFamily="2" charset="-34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ea typeface="+mn-ea"/>
                <a:cs typeface="Kanit Light" panose="00000400000000000000" pitchFamily="2" charset="-34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bg1">
                    <a:lumMod val="50000"/>
                  </a:schemeClr>
                </a:solidFill>
                <a:latin typeface="Kanit Light" panose="00000400000000000000" pitchFamily="2" charset="-34"/>
                <a:ea typeface="+mn-ea"/>
                <a:cs typeface="Kanit Light" panose="00000400000000000000" pitchFamily="2" charset="-34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The highest temperature recorded by a manmade device was achieved in a particle accelerator.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The inside of the Large Hadron Collider is colder than outer space.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968" y="1562618"/>
            <a:ext cx="2446501" cy="1513784"/>
          </a:xfrm>
          <a:prstGeom prst="rect">
            <a:avLst/>
          </a:prstGeom>
        </p:spPr>
      </p:pic>
      <p:pic>
        <p:nvPicPr>
          <p:cNvPr id="8194" name="Picture 2" descr="https://3c1703fe8d.site.internapcdn.net/newman/gfx/news/hires/2012/sla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41" y="3847352"/>
            <a:ext cx="3134556" cy="173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91589" y="4195985"/>
            <a:ext cx="98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&gt;3 km long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061" y="4397954"/>
            <a:ext cx="3278336" cy="196232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19588" y="3111136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en-US" sz="1100" dirty="0">
                <a:solidFill>
                  <a:srgbClr val="0B0080"/>
                </a:solidFill>
                <a:latin typeface="Arial" panose="020B0604020202020204" pitchFamily="34" charset="0"/>
                <a:hlinkClick r:id="rId6" tooltip="ALICE: A Large Ion Collider Experiment"/>
              </a:rPr>
              <a:t>ALICE: A Large Ion Collider Experiment</a:t>
            </a:r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 at CERN </a:t>
            </a:r>
            <a:endParaRPr lang="en-US" sz="11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sz="1100" dirty="0" smtClean="0">
                <a:solidFill>
                  <a:srgbClr val="222222"/>
                </a:solidFill>
                <a:latin typeface="Arial" panose="020B0604020202020204" pitchFamily="34" charset="0"/>
              </a:rPr>
              <a:t>on </a:t>
            </a:r>
            <a:r>
              <a:rPr lang="en-US" sz="1100" dirty="0">
                <a:solidFill>
                  <a:srgbClr val="222222"/>
                </a:solidFill>
                <a:latin typeface="Arial" panose="020B0604020202020204" pitchFamily="34" charset="0"/>
              </a:rPr>
              <a:t>August, 2012 in the ranges of </a:t>
            </a:r>
            <a:r>
              <a:rPr lang="en-US" sz="1100" b="1" dirty="0">
                <a:solidFill>
                  <a:srgbClr val="FF0000"/>
                </a:solidFill>
                <a:latin typeface="Arial" panose="020B0604020202020204" pitchFamily="34" charset="0"/>
              </a:rPr>
              <a:t>5.5 trillion (5.5×10</a:t>
            </a:r>
            <a:r>
              <a:rPr lang="en-US" sz="1100" b="1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12</a:t>
            </a:r>
            <a:r>
              <a:rPr lang="en-US" sz="1100" b="1" dirty="0">
                <a:solidFill>
                  <a:srgbClr val="FF0000"/>
                </a:solidFill>
                <a:latin typeface="Arial" panose="020B0604020202020204" pitchFamily="34" charset="0"/>
              </a:rPr>
              <a:t>) kelvin</a:t>
            </a:r>
            <a:endParaRPr lang="en-US" sz="11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005" y="1866443"/>
            <a:ext cx="1685936" cy="12099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52273" y="2099115"/>
            <a:ext cx="13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Quark-Gluon</a:t>
            </a:r>
          </a:p>
          <a:p>
            <a:r>
              <a:rPr lang="en-US" dirty="0" smtClean="0"/>
              <a:t>plasma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source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80" y="1093906"/>
            <a:ext cx="4972050" cy="3781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0019" y="2119357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</a:t>
            </a:r>
            <a:r>
              <a:rPr lang="en-US" baseline="-25000" dirty="0" smtClean="0">
                <a:solidFill>
                  <a:srgbClr val="0070C0"/>
                </a:solidFill>
              </a:rPr>
              <a:t>2</a:t>
            </a:r>
            <a:endParaRPr lang="en-US" baseline="-250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7430" y="2217855"/>
            <a:ext cx="3086100" cy="1533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60621" y="1604829"/>
            <a:ext cx="1635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Duoplasmatron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dipole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43" y="711061"/>
            <a:ext cx="8750461" cy="541053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ectangle 4"/>
          <p:cNvSpPr/>
          <p:nvPr/>
        </p:nvSpPr>
        <p:spPr>
          <a:xfrm>
            <a:off x="6586281" y="816551"/>
            <a:ext cx="2407534" cy="7638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85% of arc</a:t>
            </a:r>
          </a:p>
          <a:p>
            <a:pPr algn="ctr"/>
            <a:r>
              <a:rPr lang="en-US" dirty="0" smtClean="0"/>
              <a:t>Total 1232 dipoles</a:t>
            </a:r>
          </a:p>
          <a:p>
            <a:pPr algn="ctr"/>
            <a:r>
              <a:rPr lang="en-US" dirty="0" smtClean="0"/>
              <a:t>Length: 14.3 m each</a:t>
            </a:r>
          </a:p>
          <a:p>
            <a:pPr algn="ctr"/>
            <a:r>
              <a:rPr lang="en-US" dirty="0" smtClean="0"/>
              <a:t>B: 8.3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7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867839"/>
            <a:ext cx="6896100" cy="3733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6002" y="6219825"/>
            <a:ext cx="90571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https://indico.cern.ch/event/716193/attachments/1677796/2694319/Schoerling_SummerStudents_PARTI.pdf</a:t>
            </a: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02" y="4803492"/>
            <a:ext cx="8845952" cy="13026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2775" y="1869375"/>
            <a:ext cx="2144526" cy="2575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6916" y="4538817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69016" y="4538838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Quadrupole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7760" y="4540766"/>
            <a:ext cx="111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Sextupole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688969" y="1043293"/>
            <a:ext cx="2455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filament -&gt; stability</a:t>
            </a:r>
          </a:p>
          <a:p>
            <a:r>
              <a:rPr lang="en-US" dirty="0" smtClean="0"/>
              <a:t>Need stabilizer : pure Cu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23201" y="696548"/>
            <a:ext cx="1956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X5 more expensive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1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Siam photon source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Largest accelerator in ASEAN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Siam Photon Source</a:t>
            </a:r>
          </a:p>
        </p:txBody>
      </p:sp>
      <p:pic>
        <p:nvPicPr>
          <p:cNvPr id="3" name="zoomMa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16596" y="1489105"/>
            <a:ext cx="6096000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7540" y="796676"/>
            <a:ext cx="8694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 (Organized by SLRI) is the sole light source in Thailand and the largest in South East Asia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1958" y="1066013"/>
            <a:ext cx="2951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Refurbished SORTEC machine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2323" y="5178142"/>
            <a:ext cx="6330273" cy="13890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02723" y="1092893"/>
            <a:ext cx="3323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Please visit:  http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smtClean="0">
                <a:solidFill>
                  <a:srgbClr val="FF0000"/>
                </a:solidFill>
              </a:rPr>
              <a:t>www.slri.or.th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599" y="185682"/>
            <a:ext cx="7290054" cy="886529"/>
          </a:xfrm>
        </p:spPr>
        <p:txBody>
          <a:bodyPr>
            <a:normAutofit/>
          </a:bodyPr>
          <a:lstStyle/>
          <a:p>
            <a:r>
              <a:rPr lang="en-US" dirty="0" smtClean="0"/>
              <a:t>Synchrotron Machine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45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96" y="1854157"/>
            <a:ext cx="487260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6989" y="1072211"/>
            <a:ext cx="29865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Siam Photon Source (SPS)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969" y="2427249"/>
            <a:ext cx="3373151" cy="12581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6036" y="614798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www.youtube.com/watch?v=l4NSF-gkKCU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425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H Sarabun New" panose="020B0500040200020003" pitchFamily="34" charset="-34"/>
              </a:rPr>
              <a:t>Electron gun</a:t>
            </a:r>
            <a:endParaRPr lang="en-US" dirty="0">
              <a:cs typeface="TH Sarabun New" panose="020B0500040200020003" pitchFamily="34" charset="-34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3" t="8566" r="37332" b="20577"/>
          <a:stretch/>
        </p:blipFill>
        <p:spPr bwMode="auto">
          <a:xfrm>
            <a:off x="5531067" y="1888310"/>
            <a:ext cx="2852441" cy="287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46</a:t>
            </a:fld>
            <a:endParaRPr lang="en-US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43" y="1656784"/>
            <a:ext cx="4372350" cy="307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97369" y="5215771"/>
            <a:ext cx="3062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Energy gain = q*V [eV]</a:t>
            </a:r>
          </a:p>
        </p:txBody>
      </p:sp>
    </p:spTree>
    <p:extLst>
      <p:ext uri="{BB962C8B-B14F-4D97-AF65-F5344CB8AC3E}">
        <p14:creationId xmlns:p14="http://schemas.microsoft.com/office/powerpoint/2010/main" val="230283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Bunching system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043" y="2886315"/>
            <a:ext cx="447484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47</a:t>
            </a:fld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061" y="883279"/>
            <a:ext cx="3243263" cy="20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449370" y="883279"/>
            <a:ext cx="17744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48</a:t>
            </a:fld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5460" r="2786" b="20361"/>
          <a:stretch/>
        </p:blipFill>
        <p:spPr bwMode="auto">
          <a:xfrm>
            <a:off x="479308" y="1782156"/>
            <a:ext cx="5010936" cy="3154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33864" y="4290084"/>
            <a:ext cx="224163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40 MeV after </a:t>
            </a:r>
            <a:r>
              <a:rPr lang="en-US" sz="2100" dirty="0" err="1"/>
              <a:t>Linac</a:t>
            </a:r>
            <a:endParaRPr lang="en-US" sz="2100" dirty="0"/>
          </a:p>
        </p:txBody>
      </p:sp>
      <p:sp>
        <p:nvSpPr>
          <p:cNvPr id="14" name="TextBox 13"/>
          <p:cNvSpPr txBox="1"/>
          <p:nvPr/>
        </p:nvSpPr>
        <p:spPr>
          <a:xfrm>
            <a:off x="5933864" y="2736518"/>
            <a:ext cx="12722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Underground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88000" y="3586891"/>
            <a:ext cx="2819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separated </a:t>
            </a:r>
            <a:r>
              <a:rPr lang="en-US" dirty="0" err="1" smtClean="0"/>
              <a:t>Linac</a:t>
            </a:r>
            <a:r>
              <a:rPr lang="en-US" dirty="0" smtClean="0"/>
              <a:t> structures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67057" y="2265397"/>
            <a:ext cx="1968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 of pre-injector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096285" y="3512745"/>
            <a:ext cx="2837579" cy="2787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293266" y="3359167"/>
            <a:ext cx="1640598" cy="4323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3743" y="1048238"/>
            <a:ext cx="2424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Linear accelerator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956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49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90" y="1792587"/>
            <a:ext cx="4534951" cy="2922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4845" y="3064669"/>
            <a:ext cx="3996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Boost energy up from 40MeV </a:t>
            </a:r>
            <a:r>
              <a:rPr lang="en-US" dirty="0" smtClean="0"/>
              <a:t>to </a:t>
            </a:r>
            <a:r>
              <a:rPr lang="en-US" b="1" dirty="0"/>
              <a:t>1.2 GeV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4846" y="2719130"/>
            <a:ext cx="2471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43 m Circumference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7907" y="3625021"/>
            <a:ext cx="14560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Within </a:t>
            </a:r>
            <a:r>
              <a:rPr lang="en-US" sz="1350" dirty="0" smtClean="0"/>
              <a:t>0.7 </a:t>
            </a:r>
            <a:r>
              <a:rPr lang="en-US" sz="1350" dirty="0"/>
              <a:t>second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4846" y="2354985"/>
            <a:ext cx="12722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Underground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3743" y="1017585"/>
            <a:ext cx="2292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space for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34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5133" y="109490"/>
            <a:ext cx="7290054" cy="923163"/>
          </a:xfrm>
        </p:spPr>
        <p:txBody>
          <a:bodyPr/>
          <a:lstStyle/>
          <a:p>
            <a:r>
              <a:rPr lang="en-US" dirty="0" smtClean="0"/>
              <a:t>The need of Particle accelerators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96" y="3219450"/>
            <a:ext cx="2348878" cy="24979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47" y="1612106"/>
            <a:ext cx="2085975" cy="1607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24300" y="1430920"/>
            <a:ext cx="4572000" cy="7155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50" dirty="0">
                <a:solidFill>
                  <a:srgbClr val="222222"/>
                </a:solidFill>
                <a:latin typeface="Arial" panose="020B0604020202020204" pitchFamily="34" charset="0"/>
              </a:rPr>
              <a:t>The experiments were performed between 1908 and 1913 by </a:t>
            </a:r>
            <a:r>
              <a:rPr lang="en-US" sz="1350" dirty="0">
                <a:solidFill>
                  <a:srgbClr val="0B0080"/>
                </a:solidFill>
                <a:latin typeface="Arial" panose="020B0604020202020204" pitchFamily="34" charset="0"/>
                <a:hlinkClick r:id="rId4" tooltip="Hans Geiger"/>
              </a:rPr>
              <a:t>Hans Geiger</a:t>
            </a:r>
            <a:r>
              <a:rPr lang="en-US" sz="1350" dirty="0">
                <a:solidFill>
                  <a:srgbClr val="222222"/>
                </a:solidFill>
                <a:latin typeface="Arial" panose="020B0604020202020204" pitchFamily="34" charset="0"/>
              </a:rPr>
              <a:t> and </a:t>
            </a:r>
            <a:r>
              <a:rPr lang="en-US" sz="1350" dirty="0">
                <a:solidFill>
                  <a:srgbClr val="0B0080"/>
                </a:solidFill>
                <a:latin typeface="Arial" panose="020B0604020202020204" pitchFamily="34" charset="0"/>
                <a:hlinkClick r:id="rId5" tooltip="Ernest Marsden"/>
              </a:rPr>
              <a:t>Ernest Marsden</a:t>
            </a:r>
            <a:r>
              <a:rPr lang="en-US" sz="1350" dirty="0">
                <a:solidFill>
                  <a:srgbClr val="222222"/>
                </a:solidFill>
                <a:latin typeface="Arial" panose="020B0604020202020204" pitchFamily="34" charset="0"/>
              </a:rPr>
              <a:t> under the direction of </a:t>
            </a:r>
            <a:r>
              <a:rPr lang="en-US" sz="1350" dirty="0">
                <a:solidFill>
                  <a:srgbClr val="0B0080"/>
                </a:solidFill>
                <a:latin typeface="Arial" panose="020B0604020202020204" pitchFamily="34" charset="0"/>
                <a:hlinkClick r:id="rId6" tooltip="Ernest Rutherford"/>
              </a:rPr>
              <a:t>Ernest Rutherford</a:t>
            </a:r>
            <a:r>
              <a:rPr lang="en-US" sz="1350" dirty="0">
                <a:solidFill>
                  <a:srgbClr val="0B0080"/>
                </a:solidFill>
                <a:latin typeface="Arial" panose="020B0604020202020204" pitchFamily="34" charset="0"/>
              </a:rPr>
              <a:t>   </a:t>
            </a:r>
            <a:endParaRPr lang="en-US" sz="135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6422" y="2203412"/>
            <a:ext cx="4907756" cy="24431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56422" y="5429250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Trigger was pulled on high energy accelerator racing!</a:t>
            </a:r>
          </a:p>
        </p:txBody>
      </p:sp>
    </p:spTree>
    <p:extLst>
      <p:ext uri="{BB962C8B-B14F-4D97-AF65-F5344CB8AC3E}">
        <p14:creationId xmlns:p14="http://schemas.microsoft.com/office/powerpoint/2010/main" val="195039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ring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56" y="1828800"/>
            <a:ext cx="3775749" cy="24182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072" y="1756374"/>
            <a:ext cx="4222255" cy="2490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680" y="4393360"/>
            <a:ext cx="35800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Decay mode operation</a:t>
            </a:r>
          </a:p>
          <a:p>
            <a:r>
              <a:rPr lang="en-US" sz="1350" dirty="0"/>
              <a:t>Inject electron twice per day : ~</a:t>
            </a:r>
            <a:r>
              <a:rPr lang="en-US" sz="1350" dirty="0" smtClean="0"/>
              <a:t>8:00 </a:t>
            </a:r>
            <a:r>
              <a:rPr lang="en-US" sz="1350" dirty="0"/>
              <a:t>A.M. &amp; P.M.</a:t>
            </a:r>
          </a:p>
        </p:txBody>
      </p:sp>
    </p:spTree>
    <p:extLst>
      <p:ext uri="{BB962C8B-B14F-4D97-AF65-F5344CB8AC3E}">
        <p14:creationId xmlns:p14="http://schemas.microsoft.com/office/powerpoint/2010/main" val="16371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85540" y="208448"/>
            <a:ext cx="7290054" cy="1124712"/>
          </a:xfrm>
        </p:spPr>
        <p:txBody>
          <a:bodyPr/>
          <a:lstStyle/>
          <a:p>
            <a:r>
              <a:rPr lang="en-US" dirty="0" smtClean="0"/>
              <a:t>SPS  Basic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697" y="936204"/>
            <a:ext cx="4274401" cy="535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8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synchrotron radiation?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GB" altLang="en-US" sz="1500" b="1" dirty="0"/>
              <a:t>Electromagnetic radiation is emitted by accelerated charged particles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52</a:t>
            </a:fld>
            <a:endParaRPr lang="en-US"/>
          </a:p>
        </p:txBody>
      </p:sp>
      <p:pic>
        <p:nvPicPr>
          <p:cNvPr id="19459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086" y="4514850"/>
            <a:ext cx="2488406" cy="142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 descr="transmitter-2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39" y="3066169"/>
            <a:ext cx="1229915" cy="121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2" descr="crab_v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471" y="1573994"/>
            <a:ext cx="2179592" cy="163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Rectangle 13"/>
          <p:cNvSpPr>
            <a:spLocks noChangeArrowheads="1"/>
          </p:cNvSpPr>
          <p:nvPr/>
        </p:nvSpPr>
        <p:spPr bwMode="auto">
          <a:xfrm>
            <a:off x="1223963" y="3714750"/>
            <a:ext cx="66960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1350" dirty="0"/>
              <a:t>synchrotron radiation sources are bending magnets </a:t>
            </a:r>
            <a:r>
              <a:rPr lang="en-GB" altLang="en-US" sz="1350" dirty="0" err="1"/>
              <a:t>undulators</a:t>
            </a:r>
            <a:r>
              <a:rPr lang="en-GB" altLang="en-US" sz="1350" dirty="0"/>
              <a:t> and wigglers</a:t>
            </a:r>
          </a:p>
        </p:txBody>
      </p:sp>
      <p:pic>
        <p:nvPicPr>
          <p:cNvPr id="19465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67" y="4623198"/>
            <a:ext cx="2588419" cy="111680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2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976" y="200100"/>
            <a:ext cx="7290054" cy="870525"/>
          </a:xfrm>
        </p:spPr>
        <p:txBody>
          <a:bodyPr/>
          <a:lstStyle/>
          <a:p>
            <a:r>
              <a:rPr lang="en-US" dirty="0" smtClean="0"/>
              <a:t>Wave &amp; object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53</a:t>
            </a:fld>
            <a:endParaRPr lang="en-US"/>
          </a:p>
        </p:txBody>
      </p:sp>
      <p:pic>
        <p:nvPicPr>
          <p:cNvPr id="4" name="Picture 4" descr="lightsource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5"/>
          <a:stretch/>
        </p:blipFill>
        <p:spPr bwMode="auto">
          <a:xfrm>
            <a:off x="956217" y="1826829"/>
            <a:ext cx="6913813" cy="392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6216" y="4144361"/>
            <a:ext cx="6858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Size</a:t>
            </a:r>
          </a:p>
          <a:p>
            <a:r>
              <a:rPr lang="en-US" sz="1350" dirty="0"/>
              <a:t>(m)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7206" y="3579922"/>
            <a:ext cx="53165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Radio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3531" y="3580340"/>
            <a:ext cx="78883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Microwave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3933140" y="3593561"/>
            <a:ext cx="70605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Infrared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4400348" y="3623198"/>
            <a:ext cx="7653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UV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507" y="3549411"/>
            <a:ext cx="5474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Soft </a:t>
            </a:r>
          </a:p>
          <a:p>
            <a:r>
              <a:rPr lang="en-US" sz="900" dirty="0"/>
              <a:t>X-rays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69264" y="3544649"/>
            <a:ext cx="5474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Hard </a:t>
            </a:r>
          </a:p>
          <a:p>
            <a:r>
              <a:rPr lang="en-US" sz="900" dirty="0"/>
              <a:t>X-rays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4309" y="3539886"/>
            <a:ext cx="5474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Gamma rays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9430" y="3609135"/>
            <a:ext cx="54744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particle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00275" y="2850357"/>
            <a:ext cx="464344" cy="121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/>
          <p:cNvSpPr/>
          <p:nvPr/>
        </p:nvSpPr>
        <p:spPr>
          <a:xfrm>
            <a:off x="2828925" y="2907507"/>
            <a:ext cx="464344" cy="121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3621882" y="2978944"/>
            <a:ext cx="776954" cy="21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7" name="Rectangle 16"/>
          <p:cNvSpPr/>
          <p:nvPr/>
        </p:nvSpPr>
        <p:spPr>
          <a:xfrm>
            <a:off x="4606046" y="2578895"/>
            <a:ext cx="1113212" cy="214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synchrotron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73147" y="2926891"/>
            <a:ext cx="520448" cy="1520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6237541" y="3099335"/>
            <a:ext cx="520448" cy="1520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0" name="Rectangle 19"/>
          <p:cNvSpPr/>
          <p:nvPr/>
        </p:nvSpPr>
        <p:spPr>
          <a:xfrm>
            <a:off x="6987471" y="2792175"/>
            <a:ext cx="592048" cy="1439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1" name="TextBox 20"/>
          <p:cNvSpPr txBox="1"/>
          <p:nvPr/>
        </p:nvSpPr>
        <p:spPr>
          <a:xfrm>
            <a:off x="1039212" y="2940456"/>
            <a:ext cx="87055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sources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39212" y="4882777"/>
            <a:ext cx="87055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objects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37293" y="5190339"/>
            <a:ext cx="87055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Building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95965" y="5247489"/>
            <a:ext cx="87055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Animal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80200" y="5247489"/>
            <a:ext cx="870552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Bacteria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45014" y="5465919"/>
            <a:ext cx="529908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virus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77373" y="5218204"/>
            <a:ext cx="718577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protein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34842" y="5438294"/>
            <a:ext cx="1002698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molecule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50186" y="5238325"/>
            <a:ext cx="1002698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atom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506272" y="5218204"/>
            <a:ext cx="671513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nucleus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165189" y="5207103"/>
            <a:ext cx="671513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quark</a:t>
            </a:r>
          </a:p>
        </p:txBody>
      </p:sp>
      <p:sp>
        <p:nvSpPr>
          <p:cNvPr id="3" name="Rectangle 2"/>
          <p:cNvSpPr/>
          <p:nvPr/>
        </p:nvSpPr>
        <p:spPr>
          <a:xfrm>
            <a:off x="4082294" y="1626372"/>
            <a:ext cx="1967127" cy="42896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2711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 smtClean="0"/>
              <a:t>Brightness</a:t>
            </a:r>
            <a:endParaRPr lang="en-US" dirty="0"/>
          </a:p>
        </p:txBody>
      </p:sp>
      <p:pic>
        <p:nvPicPr>
          <p:cNvPr id="6" name="Picture 6" descr="intensit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0" y="1032095"/>
            <a:ext cx="5385478" cy="511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828" y="1195249"/>
            <a:ext cx="3561584" cy="462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synchrotron radiation</a:t>
            </a:r>
            <a:r>
              <a:rPr lang="en-US" dirty="0"/>
              <a:t> </a:t>
            </a:r>
            <a:r>
              <a:rPr lang="en-US" dirty="0" smtClean="0"/>
              <a:t>(relativistic)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Synchrotron radiation is electromagnetic radiation emitted when charged particles are radially accelerated (move on a curved path).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55</a:t>
            </a:fld>
            <a:endParaRPr lang="en-US"/>
          </a:p>
        </p:txBody>
      </p:sp>
      <p:pic>
        <p:nvPicPr>
          <p:cNvPr id="6" name="Picture 2" descr="circula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83"/>
          <a:stretch>
            <a:fillRect/>
          </a:stretch>
        </p:blipFill>
        <p:spPr bwMode="auto">
          <a:xfrm>
            <a:off x="1844277" y="1964036"/>
            <a:ext cx="5033963" cy="23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87127" y="4302424"/>
            <a:ext cx="2800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At low electron velocity (non-relativistic case) the radiation is emitted in a non-directional pattern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758928" y="4210746"/>
            <a:ext cx="31789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/>
              <a:t>When the electron velocity approaches the velocity of light, the emission pattern is folded sharply forward. Also </a:t>
            </a:r>
            <a:r>
              <a:rPr lang="en-US" altLang="en-US" sz="1200" b="1" dirty="0">
                <a:solidFill>
                  <a:srgbClr val="FF3300"/>
                </a:solidFill>
              </a:rPr>
              <a:t>the radiated power goes up dramatically</a:t>
            </a:r>
            <a:r>
              <a:rPr lang="en-US" altLang="en-US" sz="1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116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335" y="91515"/>
            <a:ext cx="9108218" cy="1124712"/>
          </a:xfrm>
        </p:spPr>
        <p:txBody>
          <a:bodyPr/>
          <a:lstStyle/>
          <a:p>
            <a:r>
              <a:rPr lang="en-US" dirty="0" smtClean="0"/>
              <a:t>Energy loss due to synchrotron radiation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6" t="88270" r="37473" b="1"/>
          <a:stretch/>
        </p:blipFill>
        <p:spPr bwMode="auto">
          <a:xfrm>
            <a:off x="3666190" y="4795985"/>
            <a:ext cx="3390076" cy="76550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23593" y="1926648"/>
            <a:ext cx="433552" cy="717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776642" y="1081643"/>
            <a:ext cx="340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in the dipoles </a:t>
            </a:r>
            <a:r>
              <a:rPr lang="en-US" dirty="0">
                <a:sym typeface="Wingdings" panose="05000000000000000000" pitchFamily="2" charset="2"/>
              </a:rPr>
              <a:t> loss energy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94019" y="2953173"/>
            <a:ext cx="408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to be compensated </a:t>
            </a:r>
            <a:r>
              <a:rPr lang="en-US" dirty="0" smtClean="0"/>
              <a:t>by </a:t>
            </a:r>
            <a:r>
              <a:rPr lang="en-US" dirty="0"/>
              <a:t>the RF cavity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493802" y="4227301"/>
            <a:ext cx="2246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Vs Proton </a:t>
            </a:r>
            <a:r>
              <a:rPr lang="en-US" dirty="0"/>
              <a:t>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1379" y="1713975"/>
            <a:ext cx="5287667" cy="109613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585048"/>
              </p:ext>
            </p:extLst>
          </p:nvPr>
        </p:nvGraphicFramePr>
        <p:xfrm>
          <a:off x="3669496" y="4825357"/>
          <a:ext cx="515515" cy="727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Equation" r:id="rId5" imgW="330120" imgH="444240" progId="Equation.3">
                  <p:embed/>
                </p:oleObj>
              </mc:Choice>
              <mc:Fallback>
                <p:oleObj name="Equation" r:id="rId5" imgW="33012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69496" y="4825357"/>
                        <a:ext cx="515515" cy="7275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45136" y="1555335"/>
            <a:ext cx="205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loss per 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439" y="152118"/>
            <a:ext cx="7290054" cy="3775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83" y="796705"/>
            <a:ext cx="4043532" cy="51377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655" y="2333804"/>
            <a:ext cx="2477180" cy="6338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6278" y="3481527"/>
            <a:ext cx="28939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Strong bend , incoherent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6279" y="5252358"/>
            <a:ext cx="259026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Weak bend , coherent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96942" y="5252359"/>
            <a:ext cx="947058" cy="7155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350" b="1" dirty="0"/>
              <a:t>See radiation 2d</a:t>
            </a:r>
          </a:p>
        </p:txBody>
      </p:sp>
    </p:spTree>
    <p:extLst>
      <p:ext uri="{BB962C8B-B14F-4D97-AF65-F5344CB8AC3E}">
        <p14:creationId xmlns:p14="http://schemas.microsoft.com/office/powerpoint/2010/main" val="410043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&amp; Spectrum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305" y="1207293"/>
            <a:ext cx="7223278" cy="42791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9413" y="1783533"/>
            <a:ext cx="14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undulator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7151" y="2900096"/>
            <a:ext cx="1173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Wiggler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3585" y="4289835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Bending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06636" y="146129"/>
            <a:ext cx="6880168" cy="11715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000" dirty="0" smtClean="0">
                <a:solidFill>
                  <a:schemeClr val="tx1"/>
                </a:solidFill>
              </a:rPr>
              <a:t>Photon science, Applications</a:t>
            </a:r>
            <a:endParaRPr lang="en-GB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59</a:t>
            </a:fld>
            <a:endParaRPr lang="en-US"/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2032398" y="3645694"/>
            <a:ext cx="1835944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3856273" y="3561160"/>
            <a:ext cx="378619" cy="377429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350"/>
          </a:p>
        </p:txBody>
      </p:sp>
      <p:sp>
        <p:nvSpPr>
          <p:cNvPr id="31750" name="Freeform 5"/>
          <p:cNvSpPr>
            <a:spLocks/>
          </p:cNvSpPr>
          <p:nvPr/>
        </p:nvSpPr>
        <p:spPr bwMode="auto">
          <a:xfrm>
            <a:off x="2356247" y="3537347"/>
            <a:ext cx="900113" cy="213122"/>
          </a:xfrm>
          <a:custGeom>
            <a:avLst/>
            <a:gdLst>
              <a:gd name="T0" fmla="*/ 0 w 3976"/>
              <a:gd name="T1" fmla="*/ 134795 h 624"/>
              <a:gd name="T2" fmla="*/ 106251 w 3976"/>
              <a:gd name="T3" fmla="*/ 25502 h 624"/>
              <a:gd name="T4" fmla="*/ 264419 w 3976"/>
              <a:gd name="T5" fmla="*/ 283707 h 624"/>
              <a:gd name="T6" fmla="*/ 438888 w 3976"/>
              <a:gd name="T7" fmla="*/ 21859 h 624"/>
              <a:gd name="T8" fmla="*/ 601886 w 3976"/>
              <a:gd name="T9" fmla="*/ 280064 h 624"/>
              <a:gd name="T10" fmla="*/ 776657 w 3976"/>
              <a:gd name="T11" fmla="*/ 21859 h 624"/>
              <a:gd name="T12" fmla="*/ 949616 w 3976"/>
              <a:gd name="T13" fmla="*/ 281430 h 624"/>
              <a:gd name="T14" fmla="*/ 1110803 w 3976"/>
              <a:gd name="T15" fmla="*/ 25502 h 624"/>
              <a:gd name="T16" fmla="*/ 1200150 w 3976"/>
              <a:gd name="T17" fmla="*/ 127509 h 6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76"/>
              <a:gd name="T28" fmla="*/ 0 h 624"/>
              <a:gd name="T29" fmla="*/ 3976 w 3976"/>
              <a:gd name="T30" fmla="*/ 624 h 6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76" h="624">
                <a:moveTo>
                  <a:pt x="0" y="296"/>
                </a:moveTo>
                <a:cubicBezTo>
                  <a:pt x="59" y="256"/>
                  <a:pt x="206" y="2"/>
                  <a:pt x="352" y="56"/>
                </a:cubicBezTo>
                <a:cubicBezTo>
                  <a:pt x="498" y="110"/>
                  <a:pt x="692" y="624"/>
                  <a:pt x="876" y="623"/>
                </a:cubicBezTo>
                <a:cubicBezTo>
                  <a:pt x="1060" y="622"/>
                  <a:pt x="1268" y="49"/>
                  <a:pt x="1454" y="48"/>
                </a:cubicBezTo>
                <a:cubicBezTo>
                  <a:pt x="1640" y="47"/>
                  <a:pt x="1808" y="615"/>
                  <a:pt x="1994" y="615"/>
                </a:cubicBezTo>
                <a:cubicBezTo>
                  <a:pt x="2180" y="615"/>
                  <a:pt x="2381" y="47"/>
                  <a:pt x="2573" y="48"/>
                </a:cubicBezTo>
                <a:cubicBezTo>
                  <a:pt x="2765" y="49"/>
                  <a:pt x="2962" y="617"/>
                  <a:pt x="3146" y="618"/>
                </a:cubicBezTo>
                <a:cubicBezTo>
                  <a:pt x="3330" y="619"/>
                  <a:pt x="3542" y="112"/>
                  <a:pt x="3680" y="56"/>
                </a:cubicBezTo>
                <a:cubicBezTo>
                  <a:pt x="3818" y="0"/>
                  <a:pt x="3914" y="233"/>
                  <a:pt x="3976" y="280"/>
                </a:cubicBezTo>
              </a:path>
            </a:pathLst>
          </a:custGeom>
          <a:noFill/>
          <a:ln w="38100" cmpd="sng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31" name="Line 7"/>
          <p:cNvSpPr>
            <a:spLocks noChangeShapeType="1"/>
          </p:cNvSpPr>
          <p:nvPr/>
        </p:nvSpPr>
        <p:spPr bwMode="auto">
          <a:xfrm flipV="1">
            <a:off x="4300538" y="3105151"/>
            <a:ext cx="1620441" cy="540544"/>
          </a:xfrm>
          <a:prstGeom prst="line">
            <a:avLst/>
          </a:prstGeom>
          <a:noFill/>
          <a:ln w="127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32" name="Freeform 8"/>
          <p:cNvSpPr>
            <a:spLocks/>
          </p:cNvSpPr>
          <p:nvPr/>
        </p:nvSpPr>
        <p:spPr bwMode="auto">
          <a:xfrm rot="20481925">
            <a:off x="4732735" y="3250408"/>
            <a:ext cx="900113" cy="213122"/>
          </a:xfrm>
          <a:custGeom>
            <a:avLst/>
            <a:gdLst>
              <a:gd name="T0" fmla="*/ 0 w 3976"/>
              <a:gd name="T1" fmla="*/ 134795 h 624"/>
              <a:gd name="T2" fmla="*/ 106251 w 3976"/>
              <a:gd name="T3" fmla="*/ 25502 h 624"/>
              <a:gd name="T4" fmla="*/ 264419 w 3976"/>
              <a:gd name="T5" fmla="*/ 283708 h 624"/>
              <a:gd name="T6" fmla="*/ 438888 w 3976"/>
              <a:gd name="T7" fmla="*/ 21859 h 624"/>
              <a:gd name="T8" fmla="*/ 601886 w 3976"/>
              <a:gd name="T9" fmla="*/ 280064 h 624"/>
              <a:gd name="T10" fmla="*/ 776657 w 3976"/>
              <a:gd name="T11" fmla="*/ 21859 h 624"/>
              <a:gd name="T12" fmla="*/ 949616 w 3976"/>
              <a:gd name="T13" fmla="*/ 281431 h 624"/>
              <a:gd name="T14" fmla="*/ 1110803 w 3976"/>
              <a:gd name="T15" fmla="*/ 25502 h 624"/>
              <a:gd name="T16" fmla="*/ 1200150 w 3976"/>
              <a:gd name="T17" fmla="*/ 127509 h 6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76"/>
              <a:gd name="T28" fmla="*/ 0 h 624"/>
              <a:gd name="T29" fmla="*/ 3976 w 3976"/>
              <a:gd name="T30" fmla="*/ 624 h 6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76" h="624">
                <a:moveTo>
                  <a:pt x="0" y="296"/>
                </a:moveTo>
                <a:cubicBezTo>
                  <a:pt x="59" y="256"/>
                  <a:pt x="206" y="2"/>
                  <a:pt x="352" y="56"/>
                </a:cubicBezTo>
                <a:cubicBezTo>
                  <a:pt x="498" y="110"/>
                  <a:pt x="692" y="624"/>
                  <a:pt x="876" y="623"/>
                </a:cubicBezTo>
                <a:cubicBezTo>
                  <a:pt x="1060" y="622"/>
                  <a:pt x="1268" y="49"/>
                  <a:pt x="1454" y="48"/>
                </a:cubicBezTo>
                <a:cubicBezTo>
                  <a:pt x="1640" y="47"/>
                  <a:pt x="1808" y="615"/>
                  <a:pt x="1994" y="615"/>
                </a:cubicBezTo>
                <a:cubicBezTo>
                  <a:pt x="2180" y="615"/>
                  <a:pt x="2381" y="47"/>
                  <a:pt x="2573" y="48"/>
                </a:cubicBezTo>
                <a:cubicBezTo>
                  <a:pt x="2765" y="49"/>
                  <a:pt x="2962" y="617"/>
                  <a:pt x="3146" y="618"/>
                </a:cubicBezTo>
                <a:cubicBezTo>
                  <a:pt x="3330" y="619"/>
                  <a:pt x="3542" y="112"/>
                  <a:pt x="3680" y="56"/>
                </a:cubicBezTo>
                <a:cubicBezTo>
                  <a:pt x="3818" y="0"/>
                  <a:pt x="3914" y="233"/>
                  <a:pt x="3976" y="280"/>
                </a:cubicBezTo>
              </a:path>
            </a:pathLst>
          </a:custGeom>
          <a:noFill/>
          <a:ln w="127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5920979" y="2943226"/>
            <a:ext cx="93487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350">
                <a:solidFill>
                  <a:srgbClr val="FF0000"/>
                </a:solidFill>
                <a:cs typeface="Arial" panose="020B0604020202020204" pitchFamily="34" charset="0"/>
              </a:rPr>
              <a:t>scattering</a:t>
            </a:r>
          </a:p>
        </p:txBody>
      </p:sp>
      <p:sp>
        <p:nvSpPr>
          <p:cNvPr id="103436" name="Line 12"/>
          <p:cNvSpPr>
            <a:spLocks noChangeShapeType="1"/>
          </p:cNvSpPr>
          <p:nvPr/>
        </p:nvSpPr>
        <p:spPr bwMode="auto">
          <a:xfrm rot="20494742" flipV="1">
            <a:off x="4192192" y="2834880"/>
            <a:ext cx="1620440" cy="540544"/>
          </a:xfrm>
          <a:prstGeom prst="line">
            <a:avLst/>
          </a:prstGeom>
          <a:noFill/>
          <a:ln w="12700">
            <a:solidFill>
              <a:srgbClr val="99CC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37" name="Freeform 13"/>
          <p:cNvSpPr>
            <a:spLocks/>
          </p:cNvSpPr>
          <p:nvPr/>
        </p:nvSpPr>
        <p:spPr bwMode="auto">
          <a:xfrm rot="19376667">
            <a:off x="4602956" y="2962276"/>
            <a:ext cx="900113" cy="213122"/>
          </a:xfrm>
          <a:custGeom>
            <a:avLst/>
            <a:gdLst>
              <a:gd name="T0" fmla="*/ 0 w 3976"/>
              <a:gd name="T1" fmla="*/ 134795 h 624"/>
              <a:gd name="T2" fmla="*/ 106251 w 3976"/>
              <a:gd name="T3" fmla="*/ 25502 h 624"/>
              <a:gd name="T4" fmla="*/ 264419 w 3976"/>
              <a:gd name="T5" fmla="*/ 283708 h 624"/>
              <a:gd name="T6" fmla="*/ 438888 w 3976"/>
              <a:gd name="T7" fmla="*/ 21859 h 624"/>
              <a:gd name="T8" fmla="*/ 601886 w 3976"/>
              <a:gd name="T9" fmla="*/ 280064 h 624"/>
              <a:gd name="T10" fmla="*/ 776657 w 3976"/>
              <a:gd name="T11" fmla="*/ 21859 h 624"/>
              <a:gd name="T12" fmla="*/ 949616 w 3976"/>
              <a:gd name="T13" fmla="*/ 281431 h 624"/>
              <a:gd name="T14" fmla="*/ 1110803 w 3976"/>
              <a:gd name="T15" fmla="*/ 25502 h 624"/>
              <a:gd name="T16" fmla="*/ 1200150 w 3976"/>
              <a:gd name="T17" fmla="*/ 127509 h 6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76"/>
              <a:gd name="T28" fmla="*/ 0 h 624"/>
              <a:gd name="T29" fmla="*/ 3976 w 3976"/>
              <a:gd name="T30" fmla="*/ 624 h 6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76" h="624">
                <a:moveTo>
                  <a:pt x="0" y="296"/>
                </a:moveTo>
                <a:cubicBezTo>
                  <a:pt x="59" y="256"/>
                  <a:pt x="206" y="2"/>
                  <a:pt x="352" y="56"/>
                </a:cubicBezTo>
                <a:cubicBezTo>
                  <a:pt x="498" y="110"/>
                  <a:pt x="692" y="624"/>
                  <a:pt x="876" y="623"/>
                </a:cubicBezTo>
                <a:cubicBezTo>
                  <a:pt x="1060" y="622"/>
                  <a:pt x="1268" y="49"/>
                  <a:pt x="1454" y="48"/>
                </a:cubicBezTo>
                <a:cubicBezTo>
                  <a:pt x="1640" y="47"/>
                  <a:pt x="1808" y="615"/>
                  <a:pt x="1994" y="615"/>
                </a:cubicBezTo>
                <a:cubicBezTo>
                  <a:pt x="2180" y="615"/>
                  <a:pt x="2381" y="47"/>
                  <a:pt x="2573" y="48"/>
                </a:cubicBezTo>
                <a:cubicBezTo>
                  <a:pt x="2765" y="49"/>
                  <a:pt x="2962" y="617"/>
                  <a:pt x="3146" y="618"/>
                </a:cubicBezTo>
                <a:cubicBezTo>
                  <a:pt x="3330" y="619"/>
                  <a:pt x="3542" y="112"/>
                  <a:pt x="3680" y="56"/>
                </a:cubicBezTo>
                <a:cubicBezTo>
                  <a:pt x="3818" y="0"/>
                  <a:pt x="3914" y="233"/>
                  <a:pt x="3976" y="280"/>
                </a:cubicBezTo>
              </a:path>
            </a:pathLst>
          </a:custGeom>
          <a:noFill/>
          <a:ln w="12700" cmpd="sng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38" name="Text Box 14"/>
          <p:cNvSpPr txBox="1">
            <a:spLocks noChangeArrowheads="1"/>
          </p:cNvSpPr>
          <p:nvPr/>
        </p:nvSpPr>
        <p:spPr bwMode="auto">
          <a:xfrm>
            <a:off x="5704285" y="2451497"/>
            <a:ext cx="93173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350">
                <a:solidFill>
                  <a:srgbClr val="008000"/>
                </a:solidFill>
                <a:cs typeface="Arial" panose="020B0604020202020204" pitchFamily="34" charset="0"/>
              </a:rPr>
              <a:t>diffraction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568305" y="1214437"/>
            <a:ext cx="1358504" cy="2214563"/>
            <a:chOff x="1902" y="436"/>
            <a:chExt cx="1141" cy="1860"/>
          </a:xfrm>
        </p:grpSpPr>
        <p:sp>
          <p:nvSpPr>
            <p:cNvPr id="31772" name="Freeform 17"/>
            <p:cNvSpPr>
              <a:spLocks/>
            </p:cNvSpPr>
            <p:nvPr/>
          </p:nvSpPr>
          <p:spPr bwMode="auto">
            <a:xfrm rot="-5400000">
              <a:off x="1767" y="1594"/>
              <a:ext cx="1225" cy="179"/>
            </a:xfrm>
            <a:custGeom>
              <a:avLst/>
              <a:gdLst>
                <a:gd name="T0" fmla="*/ 0 w 3976"/>
                <a:gd name="T1" fmla="*/ 85 h 624"/>
                <a:gd name="T2" fmla="*/ 108 w 3976"/>
                <a:gd name="T3" fmla="*/ 16 h 624"/>
                <a:gd name="T4" fmla="*/ 270 w 3976"/>
                <a:gd name="T5" fmla="*/ 179 h 624"/>
                <a:gd name="T6" fmla="*/ 448 w 3976"/>
                <a:gd name="T7" fmla="*/ 14 h 624"/>
                <a:gd name="T8" fmla="*/ 614 w 3976"/>
                <a:gd name="T9" fmla="*/ 176 h 624"/>
                <a:gd name="T10" fmla="*/ 793 w 3976"/>
                <a:gd name="T11" fmla="*/ 14 h 624"/>
                <a:gd name="T12" fmla="*/ 969 w 3976"/>
                <a:gd name="T13" fmla="*/ 177 h 624"/>
                <a:gd name="T14" fmla="*/ 1134 w 3976"/>
                <a:gd name="T15" fmla="*/ 16 h 624"/>
                <a:gd name="T16" fmla="*/ 1225 w 3976"/>
                <a:gd name="T17" fmla="*/ 80 h 6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76"/>
                <a:gd name="T28" fmla="*/ 0 h 624"/>
                <a:gd name="T29" fmla="*/ 3976 w 3976"/>
                <a:gd name="T30" fmla="*/ 624 h 6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76" h="624">
                  <a:moveTo>
                    <a:pt x="0" y="296"/>
                  </a:moveTo>
                  <a:cubicBezTo>
                    <a:pt x="59" y="256"/>
                    <a:pt x="206" y="2"/>
                    <a:pt x="352" y="56"/>
                  </a:cubicBezTo>
                  <a:cubicBezTo>
                    <a:pt x="498" y="110"/>
                    <a:pt x="692" y="624"/>
                    <a:pt x="876" y="623"/>
                  </a:cubicBezTo>
                  <a:cubicBezTo>
                    <a:pt x="1060" y="622"/>
                    <a:pt x="1268" y="49"/>
                    <a:pt x="1454" y="48"/>
                  </a:cubicBezTo>
                  <a:cubicBezTo>
                    <a:pt x="1640" y="47"/>
                    <a:pt x="1808" y="615"/>
                    <a:pt x="1994" y="615"/>
                  </a:cubicBezTo>
                  <a:cubicBezTo>
                    <a:pt x="2180" y="615"/>
                    <a:pt x="2381" y="47"/>
                    <a:pt x="2573" y="48"/>
                  </a:cubicBezTo>
                  <a:cubicBezTo>
                    <a:pt x="2765" y="49"/>
                    <a:pt x="2962" y="617"/>
                    <a:pt x="3146" y="618"/>
                  </a:cubicBezTo>
                  <a:cubicBezTo>
                    <a:pt x="3330" y="619"/>
                    <a:pt x="3542" y="112"/>
                    <a:pt x="3680" y="56"/>
                  </a:cubicBezTo>
                  <a:cubicBezTo>
                    <a:pt x="3818" y="0"/>
                    <a:pt x="3914" y="233"/>
                    <a:pt x="3976" y="280"/>
                  </a:cubicBezTo>
                </a:path>
              </a:pathLst>
            </a:custGeom>
            <a:noFill/>
            <a:ln w="76200" cmpd="sng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1773" name="Line 18"/>
            <p:cNvSpPr>
              <a:spLocks noChangeShapeType="1"/>
            </p:cNvSpPr>
            <p:nvPr/>
          </p:nvSpPr>
          <p:spPr bwMode="auto">
            <a:xfrm flipV="1">
              <a:off x="2363" y="815"/>
              <a:ext cx="0" cy="272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1774" name="Text Box 19"/>
            <p:cNvSpPr txBox="1">
              <a:spLocks noChangeArrowheads="1"/>
            </p:cNvSpPr>
            <p:nvPr/>
          </p:nvSpPr>
          <p:spPr bwMode="auto">
            <a:xfrm>
              <a:off x="1902" y="436"/>
              <a:ext cx="1141" cy="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350">
                  <a:solidFill>
                    <a:srgbClr val="009900"/>
                  </a:solidFill>
                  <a:cs typeface="Arial" panose="020B0604020202020204" pitchFamily="34" charset="0"/>
                </a:rPr>
                <a:t>photo-emission</a:t>
              </a:r>
            </a:p>
            <a:p>
              <a:pPr algn="ctr" eaLnBrk="1" hangingPunct="1"/>
              <a:r>
                <a:rPr lang="en-GB" altLang="en-US" sz="1350">
                  <a:solidFill>
                    <a:srgbClr val="009900"/>
                  </a:solidFill>
                  <a:cs typeface="Arial" panose="020B0604020202020204" pitchFamily="34" charset="0"/>
                </a:rPr>
                <a:t>(electrons)</a:t>
              </a:r>
            </a:p>
          </p:txBody>
        </p:sp>
      </p:grpSp>
      <p:sp>
        <p:nvSpPr>
          <p:cNvPr id="31760" name="Text Box 21"/>
          <p:cNvSpPr txBox="1">
            <a:spLocks noChangeArrowheads="1"/>
          </p:cNvSpPr>
          <p:nvPr/>
        </p:nvSpPr>
        <p:spPr bwMode="auto">
          <a:xfrm>
            <a:off x="1870473" y="3969544"/>
            <a:ext cx="177163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350">
                <a:solidFill>
                  <a:srgbClr val="0000CC"/>
                </a:solidFill>
                <a:cs typeface="Arial" panose="020B0604020202020204" pitchFamily="34" charset="0"/>
              </a:rPr>
              <a:t>from the synchrotron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976689" y="3861199"/>
            <a:ext cx="1327547" cy="1458515"/>
            <a:chOff x="2340" y="3067"/>
            <a:chExt cx="1115" cy="1225"/>
          </a:xfrm>
        </p:grpSpPr>
        <p:sp>
          <p:nvSpPr>
            <p:cNvPr id="31768" name="Freeform 23"/>
            <p:cNvSpPr>
              <a:spLocks/>
            </p:cNvSpPr>
            <p:nvPr/>
          </p:nvSpPr>
          <p:spPr bwMode="auto">
            <a:xfrm rot="-5400000">
              <a:off x="1908" y="3499"/>
              <a:ext cx="1043" cy="179"/>
            </a:xfrm>
            <a:custGeom>
              <a:avLst/>
              <a:gdLst>
                <a:gd name="T0" fmla="*/ 0 w 3976"/>
                <a:gd name="T1" fmla="*/ 85 h 624"/>
                <a:gd name="T2" fmla="*/ 92 w 3976"/>
                <a:gd name="T3" fmla="*/ 16 h 624"/>
                <a:gd name="T4" fmla="*/ 230 w 3976"/>
                <a:gd name="T5" fmla="*/ 179 h 624"/>
                <a:gd name="T6" fmla="*/ 381 w 3976"/>
                <a:gd name="T7" fmla="*/ 14 h 624"/>
                <a:gd name="T8" fmla="*/ 523 w 3976"/>
                <a:gd name="T9" fmla="*/ 176 h 624"/>
                <a:gd name="T10" fmla="*/ 675 w 3976"/>
                <a:gd name="T11" fmla="*/ 14 h 624"/>
                <a:gd name="T12" fmla="*/ 825 w 3976"/>
                <a:gd name="T13" fmla="*/ 177 h 624"/>
                <a:gd name="T14" fmla="*/ 965 w 3976"/>
                <a:gd name="T15" fmla="*/ 16 h 624"/>
                <a:gd name="T16" fmla="*/ 1043 w 3976"/>
                <a:gd name="T17" fmla="*/ 80 h 6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76"/>
                <a:gd name="T28" fmla="*/ 0 h 624"/>
                <a:gd name="T29" fmla="*/ 3976 w 3976"/>
                <a:gd name="T30" fmla="*/ 624 h 6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76" h="624">
                  <a:moveTo>
                    <a:pt x="0" y="296"/>
                  </a:moveTo>
                  <a:cubicBezTo>
                    <a:pt x="59" y="256"/>
                    <a:pt x="206" y="2"/>
                    <a:pt x="352" y="56"/>
                  </a:cubicBezTo>
                  <a:cubicBezTo>
                    <a:pt x="498" y="110"/>
                    <a:pt x="692" y="624"/>
                    <a:pt x="876" y="623"/>
                  </a:cubicBezTo>
                  <a:cubicBezTo>
                    <a:pt x="1060" y="622"/>
                    <a:pt x="1268" y="49"/>
                    <a:pt x="1454" y="48"/>
                  </a:cubicBezTo>
                  <a:cubicBezTo>
                    <a:pt x="1640" y="47"/>
                    <a:pt x="1808" y="615"/>
                    <a:pt x="1994" y="615"/>
                  </a:cubicBezTo>
                  <a:cubicBezTo>
                    <a:pt x="2180" y="615"/>
                    <a:pt x="2381" y="47"/>
                    <a:pt x="2573" y="48"/>
                  </a:cubicBezTo>
                  <a:cubicBezTo>
                    <a:pt x="2765" y="49"/>
                    <a:pt x="2962" y="617"/>
                    <a:pt x="3146" y="618"/>
                  </a:cubicBezTo>
                  <a:cubicBezTo>
                    <a:pt x="3330" y="619"/>
                    <a:pt x="3542" y="112"/>
                    <a:pt x="3680" y="56"/>
                  </a:cubicBezTo>
                  <a:cubicBezTo>
                    <a:pt x="3818" y="0"/>
                    <a:pt x="3914" y="233"/>
                    <a:pt x="3976" y="280"/>
                  </a:cubicBezTo>
                </a:path>
              </a:pathLst>
            </a:cu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31769" name="Text Box 24"/>
            <p:cNvSpPr txBox="1">
              <a:spLocks noChangeArrowheads="1"/>
            </p:cNvSpPr>
            <p:nvPr/>
          </p:nvSpPr>
          <p:spPr bwMode="auto">
            <a:xfrm>
              <a:off x="2476" y="3883"/>
              <a:ext cx="97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US" sz="1350">
                  <a:solidFill>
                    <a:srgbClr val="FF0000"/>
                  </a:solidFill>
                  <a:cs typeface="Arial" panose="020B0604020202020204" pitchFamily="34" charset="0"/>
                </a:rPr>
                <a:t>fluorescence</a:t>
              </a:r>
            </a:p>
          </p:txBody>
        </p:sp>
        <p:sp>
          <p:nvSpPr>
            <p:cNvPr id="31771" name="Line 26"/>
            <p:cNvSpPr>
              <a:spLocks noChangeShapeType="1"/>
            </p:cNvSpPr>
            <p:nvPr/>
          </p:nvSpPr>
          <p:spPr bwMode="auto">
            <a:xfrm>
              <a:off x="2428" y="4110"/>
              <a:ext cx="0" cy="18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</p:grpSp>
      <p:sp>
        <p:nvSpPr>
          <p:cNvPr id="103451" name="Line 27"/>
          <p:cNvSpPr>
            <a:spLocks noChangeShapeType="1"/>
          </p:cNvSpPr>
          <p:nvPr/>
        </p:nvSpPr>
        <p:spPr bwMode="auto">
          <a:xfrm>
            <a:off x="4295776" y="3646885"/>
            <a:ext cx="1835944" cy="0"/>
          </a:xfrm>
          <a:prstGeom prst="line">
            <a:avLst/>
          </a:prstGeom>
          <a:noFill/>
          <a:ln w="76200">
            <a:solidFill>
              <a:srgbClr val="FFC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52" name="Freeform 28"/>
          <p:cNvSpPr>
            <a:spLocks/>
          </p:cNvSpPr>
          <p:nvPr/>
        </p:nvSpPr>
        <p:spPr bwMode="auto">
          <a:xfrm>
            <a:off x="4836319" y="3538539"/>
            <a:ext cx="900113" cy="213122"/>
          </a:xfrm>
          <a:custGeom>
            <a:avLst/>
            <a:gdLst>
              <a:gd name="T0" fmla="*/ 0 w 3976"/>
              <a:gd name="T1" fmla="*/ 134795 h 624"/>
              <a:gd name="T2" fmla="*/ 106251 w 3976"/>
              <a:gd name="T3" fmla="*/ 25502 h 624"/>
              <a:gd name="T4" fmla="*/ 264419 w 3976"/>
              <a:gd name="T5" fmla="*/ 283708 h 624"/>
              <a:gd name="T6" fmla="*/ 438888 w 3976"/>
              <a:gd name="T7" fmla="*/ 21859 h 624"/>
              <a:gd name="T8" fmla="*/ 601886 w 3976"/>
              <a:gd name="T9" fmla="*/ 280064 h 624"/>
              <a:gd name="T10" fmla="*/ 776657 w 3976"/>
              <a:gd name="T11" fmla="*/ 21859 h 624"/>
              <a:gd name="T12" fmla="*/ 949616 w 3976"/>
              <a:gd name="T13" fmla="*/ 281431 h 624"/>
              <a:gd name="T14" fmla="*/ 1110803 w 3976"/>
              <a:gd name="T15" fmla="*/ 25502 h 624"/>
              <a:gd name="T16" fmla="*/ 1200150 w 3976"/>
              <a:gd name="T17" fmla="*/ 127509 h 6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76"/>
              <a:gd name="T28" fmla="*/ 0 h 624"/>
              <a:gd name="T29" fmla="*/ 3976 w 3976"/>
              <a:gd name="T30" fmla="*/ 624 h 6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76" h="624">
                <a:moveTo>
                  <a:pt x="0" y="296"/>
                </a:moveTo>
                <a:cubicBezTo>
                  <a:pt x="59" y="256"/>
                  <a:pt x="206" y="2"/>
                  <a:pt x="352" y="56"/>
                </a:cubicBezTo>
                <a:cubicBezTo>
                  <a:pt x="498" y="110"/>
                  <a:pt x="692" y="624"/>
                  <a:pt x="876" y="623"/>
                </a:cubicBezTo>
                <a:cubicBezTo>
                  <a:pt x="1060" y="622"/>
                  <a:pt x="1268" y="49"/>
                  <a:pt x="1454" y="48"/>
                </a:cubicBezTo>
                <a:cubicBezTo>
                  <a:pt x="1640" y="47"/>
                  <a:pt x="1808" y="615"/>
                  <a:pt x="1994" y="615"/>
                </a:cubicBezTo>
                <a:cubicBezTo>
                  <a:pt x="2180" y="615"/>
                  <a:pt x="2381" y="47"/>
                  <a:pt x="2573" y="48"/>
                </a:cubicBezTo>
                <a:cubicBezTo>
                  <a:pt x="2765" y="49"/>
                  <a:pt x="2962" y="617"/>
                  <a:pt x="3146" y="618"/>
                </a:cubicBezTo>
                <a:cubicBezTo>
                  <a:pt x="3330" y="619"/>
                  <a:pt x="3542" y="112"/>
                  <a:pt x="3680" y="56"/>
                </a:cubicBezTo>
                <a:cubicBezTo>
                  <a:pt x="3818" y="0"/>
                  <a:pt x="3914" y="233"/>
                  <a:pt x="3976" y="280"/>
                </a:cubicBezTo>
              </a:path>
            </a:pathLst>
          </a:custGeom>
          <a:noFill/>
          <a:ln w="28575" cmpd="sng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50"/>
          </a:p>
        </p:txBody>
      </p:sp>
      <p:sp>
        <p:nvSpPr>
          <p:cNvPr id="103453" name="Text Box 29"/>
          <p:cNvSpPr txBox="1">
            <a:spLocks noChangeArrowheads="1"/>
          </p:cNvSpPr>
          <p:nvPr/>
        </p:nvSpPr>
        <p:spPr bwMode="auto">
          <a:xfrm>
            <a:off x="6293644" y="3533776"/>
            <a:ext cx="99257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350">
                <a:solidFill>
                  <a:srgbClr val="0000CC"/>
                </a:solidFill>
                <a:cs typeface="Arial" panose="020B0604020202020204" pitchFamily="34" charset="0"/>
              </a:rPr>
              <a:t>absorption</a:t>
            </a:r>
          </a:p>
        </p:txBody>
      </p:sp>
      <p:sp>
        <p:nvSpPr>
          <p:cNvPr id="31766" name="Text Box 31"/>
          <p:cNvSpPr txBox="1">
            <a:spLocks noChangeArrowheads="1"/>
          </p:cNvSpPr>
          <p:nvPr/>
        </p:nvSpPr>
        <p:spPr bwMode="auto">
          <a:xfrm>
            <a:off x="4349353" y="3970735"/>
            <a:ext cx="1290738" cy="3000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350">
                <a:cs typeface="Arial" panose="020B0604020202020204" pitchFamily="34" charset="0"/>
              </a:rPr>
              <a:t>to the detector</a:t>
            </a:r>
          </a:p>
        </p:txBody>
      </p:sp>
    </p:spTree>
    <p:extLst>
      <p:ext uri="{BB962C8B-B14F-4D97-AF65-F5344CB8AC3E}">
        <p14:creationId xmlns:p14="http://schemas.microsoft.com/office/powerpoint/2010/main" val="113857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3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3" grpId="0"/>
      <p:bldP spid="103438" grpId="0"/>
      <p:bldP spid="1034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15534" y="170333"/>
            <a:ext cx="8079581" cy="1243649"/>
          </a:xfrm>
        </p:spPr>
        <p:txBody>
          <a:bodyPr/>
          <a:lstStyle/>
          <a:p>
            <a:r>
              <a:rPr lang="en-US" dirty="0" smtClean="0"/>
              <a:t>History of particle accelerators</a:t>
            </a:r>
            <a:endParaRPr lang="en-US" dirty="0"/>
          </a:p>
        </p:txBody>
      </p:sp>
      <p:pic>
        <p:nvPicPr>
          <p:cNvPr id="6" name="ตัวแทนเนื้อหา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3107" y="1381607"/>
            <a:ext cx="3738984" cy="4596132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13123" y="2178500"/>
            <a:ext cx="43861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Particle as a probe</a:t>
            </a:r>
          </a:p>
          <a:p>
            <a:r>
              <a:rPr lang="en-US" sz="1350" dirty="0"/>
              <a:t> de </a:t>
            </a:r>
            <a:r>
              <a:rPr lang="en-US" sz="1350" dirty="0" err="1"/>
              <a:t>Brogile</a:t>
            </a:r>
            <a:r>
              <a:rPr lang="en-US" sz="1350" dirty="0"/>
              <a:t>, 1923 Wavelength of particle with momentum p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258" y="2761517"/>
            <a:ext cx="542925" cy="435769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33925" y="3295555"/>
            <a:ext cx="30262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Resolution is inversely proportional to p.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13123" y="3970297"/>
            <a:ext cx="16603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Particles </a:t>
            </a:r>
            <a:r>
              <a:rPr lang="en-US" sz="1350" b="1" dirty="0"/>
              <a:t>production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5325" y="4307668"/>
            <a:ext cx="11314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Einstein 1905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3123" y="5289748"/>
            <a:ext cx="31011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Massive particle need higher </a:t>
            </a:r>
            <a:r>
              <a:rPr lang="en-US" sz="1350" dirty="0" err="1"/>
              <a:t>c.m</a:t>
            </a:r>
            <a:r>
              <a:rPr lang="en-US" sz="1350" dirty="0"/>
              <a:t>. energy.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5696175" y="4651231"/>
          <a:ext cx="947872" cy="353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Equation" r:id="rId5" imgW="647640" imgH="241200" progId="Equation.3">
                  <p:embed/>
                </p:oleObj>
              </mc:Choice>
              <mc:Fallback>
                <p:oleObj name="Equation" r:id="rId5" imgW="647640" imgH="241200" progId="Equation.3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96175" y="4651231"/>
                        <a:ext cx="947872" cy="353129"/>
                      </a:xfrm>
                      <a:prstGeom prst="rect">
                        <a:avLst/>
                      </a:prstGeom>
                      <a:ln w="38100">
                        <a:solidFill>
                          <a:srgbClr val="FFC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313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subsystem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7" y="1584493"/>
            <a:ext cx="8349759" cy="3045110"/>
          </a:xfrm>
        </p:spPr>
        <p:txBody>
          <a:bodyPr/>
          <a:lstStyle/>
          <a:p>
            <a:r>
              <a:rPr lang="en-US" sz="1600" dirty="0" smtClean="0"/>
              <a:t>-Control system  </a:t>
            </a:r>
            <a:r>
              <a:rPr lang="en-US" sz="1600" dirty="0" smtClean="0">
                <a:sym typeface="Wingdings" panose="05000000000000000000" pitchFamily="2" charset="2"/>
              </a:rPr>
              <a:t> operate, safety interlock …</a:t>
            </a:r>
            <a:endParaRPr lang="en-US" sz="1600" dirty="0" smtClean="0"/>
          </a:p>
          <a:p>
            <a:r>
              <a:rPr lang="en-US" sz="1600" dirty="0" smtClean="0"/>
              <a:t>-Vacuum </a:t>
            </a:r>
            <a:r>
              <a:rPr lang="en-US" sz="1600" dirty="0" smtClean="0">
                <a:sym typeface="Wingdings" panose="05000000000000000000" pitchFamily="2" charset="2"/>
              </a:rPr>
              <a:t> able to store beam (ultra high vacuum (UHV) 10</a:t>
            </a:r>
            <a:r>
              <a:rPr lang="en-US" sz="1600" baseline="30000" dirty="0" smtClean="0">
                <a:sym typeface="Wingdings" panose="05000000000000000000" pitchFamily="2" charset="2"/>
              </a:rPr>
              <a:t>-9 </a:t>
            </a:r>
            <a:r>
              <a:rPr lang="en-US" sz="1600" dirty="0" err="1" smtClean="0">
                <a:sym typeface="Wingdings" panose="05000000000000000000" pitchFamily="2" charset="2"/>
              </a:rPr>
              <a:t>Torr</a:t>
            </a:r>
            <a:r>
              <a:rPr lang="en-US" sz="1600" dirty="0" smtClean="0">
                <a:sym typeface="Wingdings" panose="05000000000000000000" pitchFamily="2" charset="2"/>
              </a:rPr>
              <a:t>)</a:t>
            </a:r>
            <a:endParaRPr lang="en-US" sz="1600" dirty="0" smtClean="0"/>
          </a:p>
          <a:p>
            <a:r>
              <a:rPr lang="en-US" sz="1600" dirty="0" smtClean="0"/>
              <a:t>-Power supply </a:t>
            </a:r>
            <a:r>
              <a:rPr lang="en-US" sz="1600" dirty="0" smtClean="0">
                <a:sym typeface="Wingdings" panose="05000000000000000000" pitchFamily="2" charset="2"/>
              </a:rPr>
              <a:t> operate magnets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-Radiation Safety (shielding)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…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0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7" y="1348491"/>
            <a:ext cx="8229600" cy="4467225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There are many accelerators in everyday life. </a:t>
            </a:r>
          </a:p>
          <a:p>
            <a:r>
              <a:rPr lang="en-US" sz="1600" b="1" dirty="0" smtClean="0"/>
              <a:t>Accelerator appear to be a fundamental tool for discoveries (many Nobel prize).</a:t>
            </a:r>
          </a:p>
          <a:p>
            <a:r>
              <a:rPr lang="en-US" sz="1600" b="1" dirty="0" smtClean="0"/>
              <a:t>Accelerator physics is very broad and fun</a:t>
            </a:r>
            <a:r>
              <a:rPr lang="en-US" sz="1600" b="1" dirty="0" smtClean="0"/>
              <a:t>.</a:t>
            </a:r>
          </a:p>
          <a:p>
            <a:r>
              <a:rPr lang="en-US" sz="1600" b="1" dirty="0" smtClean="0"/>
              <a:t>High energy physics and </a:t>
            </a:r>
            <a:r>
              <a:rPr lang="en-US" sz="1600" b="1" dirty="0" smtClean="0"/>
              <a:t>Photon </a:t>
            </a:r>
            <a:r>
              <a:rPr lang="en-US" sz="1600" b="1" dirty="0" smtClean="0"/>
              <a:t>science is part of accelerator applications.</a:t>
            </a:r>
          </a:p>
          <a:p>
            <a:r>
              <a:rPr lang="en-US" sz="1600" b="1" dirty="0" smtClean="0"/>
              <a:t>Synchrotron radiation is unique and has many applications.</a:t>
            </a:r>
          </a:p>
          <a:p>
            <a:r>
              <a:rPr lang="en-US" sz="1600" b="1" dirty="0" smtClean="0"/>
              <a:t>New </a:t>
            </a:r>
            <a:r>
              <a:rPr lang="en-US" sz="1600" b="1" dirty="0" smtClean="0"/>
              <a:t>great machines are coming in the near future …</a:t>
            </a:r>
          </a:p>
          <a:p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61</a:t>
            </a:fld>
            <a:endParaRPr lang="en-US"/>
          </a:p>
        </p:txBody>
      </p:sp>
      <p:pic>
        <p:nvPicPr>
          <p:cNvPr id="7174" name="Picture 6" descr="https://3c1703fe8d.site.internapcdn.net/newman/gfx/news/hires/imageofstru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65" y="4076205"/>
            <a:ext cx="3025237" cy="173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mage result for higgs ev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02" y="3774913"/>
            <a:ext cx="3833269" cy="25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797" y="1403110"/>
            <a:ext cx="8229600" cy="4816715"/>
          </a:xfrm>
        </p:spPr>
        <p:txBody>
          <a:bodyPr/>
          <a:lstStyle/>
          <a:p>
            <a:r>
              <a:rPr lang="en-US" sz="2000" dirty="0" smtClean="0"/>
              <a:t>Engine of discovery (A. </a:t>
            </a:r>
            <a:r>
              <a:rPr lang="en-US" sz="2000" dirty="0" err="1" smtClean="0"/>
              <a:t>Sessler</a:t>
            </a:r>
            <a:r>
              <a:rPr lang="en-US" sz="2000" dirty="0" smtClean="0"/>
              <a:t>, E. Wilson)</a:t>
            </a:r>
          </a:p>
          <a:p>
            <a:r>
              <a:rPr lang="en-US" sz="2000" dirty="0" smtClean="0"/>
              <a:t>The physics of particle accelerators (K. </a:t>
            </a:r>
            <a:r>
              <a:rPr lang="en-US" sz="2000" dirty="0" err="1" smtClean="0"/>
              <a:t>Wille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CERN CAS, CERN summer school</a:t>
            </a:r>
          </a:p>
          <a:p>
            <a:r>
              <a:rPr lang="en-US" sz="2000" dirty="0" smtClean="0"/>
              <a:t>USPAS</a:t>
            </a:r>
          </a:p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949" y="2604172"/>
            <a:ext cx="2395028" cy="315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-6449840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022" y="0"/>
            <a:ext cx="10704006" cy="7136004"/>
          </a:xfrm>
          <a:prstGeom prst="rect">
            <a:avLst/>
          </a:prstGeom>
        </p:spPr>
      </p:pic>
      <p:pic>
        <p:nvPicPr>
          <p:cNvPr id="7" name="Picture 6" descr="POWERPOINT_TEMPLATE-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2036"/>
            <a:ext cx="9144000" cy="8559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7745" y="1366911"/>
            <a:ext cx="4104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Kanit Medium" panose="00000600000000000000" pitchFamily="2" charset="-34"/>
                <a:cs typeface="Kanit Medium" panose="00000600000000000000" pitchFamily="2" charset="-34"/>
              </a:rPr>
              <a:t>Thank you</a:t>
            </a:r>
            <a:endParaRPr lang="th-TH" sz="5400" dirty="0">
              <a:latin typeface="Kanit Medium" panose="00000600000000000000" pitchFamily="2" charset="-34"/>
              <a:cs typeface="Kanit Medium" panose="000006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2710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1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energy &amp; electron energy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65</a:t>
            </a:fld>
            <a:endParaRPr lang="en-US"/>
          </a:p>
        </p:txBody>
      </p:sp>
      <p:pic>
        <p:nvPicPr>
          <p:cNvPr id="4" name="Picture 2" descr="https://upload.wikimedia.org/wikipedia/commons/thumb/1/1e/Syncrotron_radiation_emission_as_a_function_of_the_beam_energy.png/420px-Syncrotron_radiation_emission_as_a_function_of_the_beam_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133" y="1816526"/>
            <a:ext cx="4675634" cy="292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458" y="4231664"/>
            <a:ext cx="1828800" cy="5786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03" y="1995362"/>
            <a:ext cx="2739193" cy="190740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373923" y="2508921"/>
            <a:ext cx="0" cy="16353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1865" y="4901822"/>
            <a:ext cx="4067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Separate two halves of the the integral of the spectrum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73212" y="2836111"/>
            <a:ext cx="16403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Increasing e- energy 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553232" y="2297906"/>
            <a:ext cx="1320280" cy="5126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32490" y="1391170"/>
            <a:ext cx="146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Dipole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coupling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vertical beam emittance is ~ 1e-12 mm </a:t>
            </a:r>
            <a:r>
              <a:rPr lang="en-US" dirty="0" err="1" smtClean="0"/>
              <a:t>mrad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232" y="1114216"/>
            <a:ext cx="3262641" cy="935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601" y="2032956"/>
            <a:ext cx="8037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Dispersion generated by misaligned sextupole, tilted dipole and quadrupole</a:t>
            </a:r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155" y="4558566"/>
            <a:ext cx="2452045" cy="1842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53" y="2822109"/>
            <a:ext cx="3177774" cy="38175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4891" y="2777231"/>
            <a:ext cx="3244602" cy="386241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684386" y="4267200"/>
            <a:ext cx="1676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78858" y="2394730"/>
            <a:ext cx="6364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Skew quadrupole (additional wiring in sextupole)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6796135" y="1187961"/>
          <a:ext cx="861035" cy="861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quation" r:id="rId7" imgW="457200" imgH="457200" progId="Equation.3">
                  <p:embed/>
                </p:oleObj>
              </mc:Choice>
              <mc:Fallback>
                <p:oleObj name="Equation" r:id="rId7" imgW="457200" imgH="457200" progId="Equation.3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96135" y="1187961"/>
                        <a:ext cx="861035" cy="8610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35307" y="1424732"/>
            <a:ext cx="982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2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519" y="120804"/>
            <a:ext cx="7290054" cy="661978"/>
          </a:xfrm>
        </p:spPr>
        <p:txBody>
          <a:bodyPr/>
          <a:lstStyle/>
          <a:p>
            <a:r>
              <a:rPr lang="en-US" dirty="0" smtClean="0"/>
              <a:t>Ramping Vs. Full Energy injection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117" y="1525004"/>
            <a:ext cx="4688858" cy="20350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117" y="3758553"/>
            <a:ext cx="4688858" cy="2054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76047" y="1999705"/>
            <a:ext cx="12519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Ramping mode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6047" y="4028819"/>
            <a:ext cx="17957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Full energy mode</a:t>
            </a:r>
          </a:p>
        </p:txBody>
      </p:sp>
      <p:sp>
        <p:nvSpPr>
          <p:cNvPr id="9" name="Rectangle 8"/>
          <p:cNvSpPr/>
          <p:nvPr/>
        </p:nvSpPr>
        <p:spPr>
          <a:xfrm>
            <a:off x="7065544" y="2424636"/>
            <a:ext cx="135356" cy="1290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7065544" y="2701635"/>
            <a:ext cx="135356" cy="129067"/>
          </a:xfrm>
          <a:prstGeom prst="rect">
            <a:avLst/>
          </a:prstGeom>
          <a:solidFill>
            <a:srgbClr val="24E903"/>
          </a:solidFill>
          <a:ln>
            <a:solidFill>
              <a:srgbClr val="24E9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7200901" y="2350670"/>
            <a:ext cx="7360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1.0 GeV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00901" y="2638290"/>
            <a:ext cx="7360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1.2 GeV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70067" y="4378390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Quicker, </a:t>
            </a:r>
          </a:p>
          <a:p>
            <a:r>
              <a:rPr lang="en-US" sz="1350" dirty="0"/>
              <a:t>More stable</a:t>
            </a:r>
          </a:p>
          <a:p>
            <a:r>
              <a:rPr lang="en-US" sz="1350" dirty="0"/>
              <a:t> - Magnet</a:t>
            </a:r>
          </a:p>
          <a:p>
            <a:r>
              <a:rPr lang="en-US" sz="1350" dirty="0"/>
              <a:t> - BL heat load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9091" y="4388102"/>
            <a:ext cx="13052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Since May 2018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9893" y="2138205"/>
            <a:ext cx="9257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Previously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6508" y="1624260"/>
            <a:ext cx="1050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SLRI case</a:t>
            </a:r>
          </a:p>
        </p:txBody>
      </p:sp>
    </p:spTree>
    <p:extLst>
      <p:ext uri="{BB962C8B-B14F-4D97-AF65-F5344CB8AC3E}">
        <p14:creationId xmlns:p14="http://schemas.microsoft.com/office/powerpoint/2010/main" val="7010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41347" y="210672"/>
            <a:ext cx="7290054" cy="1124712"/>
          </a:xfrm>
        </p:spPr>
        <p:txBody>
          <a:bodyPr/>
          <a:lstStyle/>
          <a:p>
            <a:r>
              <a:rPr lang="en-US" dirty="0" smtClean="0"/>
              <a:t>Accelerator as Light source</a:t>
            </a:r>
            <a:endParaRPr lang="en-US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630028" y="1343228"/>
            <a:ext cx="7290055" cy="3017520"/>
          </a:xfrm>
        </p:spPr>
        <p:txBody>
          <a:bodyPr/>
          <a:lstStyle/>
          <a:p>
            <a:r>
              <a:rPr lang="en-US" b="1" dirty="0" smtClean="0"/>
              <a:t>High Flux</a:t>
            </a:r>
          </a:p>
          <a:p>
            <a:endParaRPr lang="en-US" b="1" dirty="0"/>
          </a:p>
          <a:p>
            <a:r>
              <a:rPr lang="en-US" b="1" dirty="0" smtClean="0"/>
              <a:t>High Brightness</a:t>
            </a:r>
          </a:p>
          <a:p>
            <a:endParaRPr lang="en-US" b="1" dirty="0"/>
          </a:p>
          <a:p>
            <a:r>
              <a:rPr lang="en-US" b="1" dirty="0" smtClean="0"/>
              <a:t>High Coherence</a:t>
            </a:r>
          </a:p>
          <a:p>
            <a:r>
              <a:rPr lang="en-US" b="1" dirty="0" smtClean="0"/>
              <a:t>(Transverse)</a:t>
            </a:r>
            <a:endParaRPr lang="en-US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003" y="1275129"/>
            <a:ext cx="2236526" cy="6066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454" y="1833803"/>
            <a:ext cx="1623000" cy="5355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582" y="1930106"/>
            <a:ext cx="1669439" cy="744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1059" y="2888019"/>
            <a:ext cx="4900555" cy="18751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3449" y="5165137"/>
            <a:ext cx="2112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Kanit"/>
              </a:rPr>
              <a:t>Submicron stability</a:t>
            </a:r>
          </a:p>
        </p:txBody>
      </p:sp>
      <p:sp>
        <p:nvSpPr>
          <p:cNvPr id="9" name="Down Arrow 8">
            <a:hlinkClick r:id="rId6" action="ppaction://hlinksldjump"/>
          </p:cNvPr>
          <p:cNvSpPr/>
          <p:nvPr/>
        </p:nvSpPr>
        <p:spPr>
          <a:xfrm>
            <a:off x="8679656" y="5472914"/>
            <a:ext cx="214313" cy="371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5700670" y="1745684"/>
            <a:ext cx="1936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Effective size, divergence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625486" y="2157603"/>
            <a:ext cx="750094" cy="137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2469176" y="5614012"/>
            <a:ext cx="3611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 control &lt; 10% or the beam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source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69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54" y="1333678"/>
            <a:ext cx="4883607" cy="21544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899" y="4136537"/>
            <a:ext cx="4403084" cy="1082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772" y="2027976"/>
            <a:ext cx="3564229" cy="30283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39711" y="4369849"/>
            <a:ext cx="393611" cy="3134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554717" y="4744899"/>
            <a:ext cx="378606" cy="3134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33754" y="3868288"/>
            <a:ext cx="16407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Total radiated power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00800" y="1910281"/>
            <a:ext cx="1806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 spectrum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0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85605" y="199101"/>
            <a:ext cx="8704897" cy="1124712"/>
          </a:xfrm>
        </p:spPr>
        <p:txBody>
          <a:bodyPr/>
          <a:lstStyle/>
          <a:p>
            <a:r>
              <a:rPr lang="en-US" sz="2400" dirty="0" smtClean="0"/>
              <a:t>E for particle physics / photon application</a:t>
            </a:r>
            <a:endParaRPr lang="en-US" sz="2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7</a:t>
            </a:fld>
            <a:endParaRPr lang="en-US"/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41" y="1645436"/>
            <a:ext cx="3979069" cy="2943225"/>
          </a:xfrm>
          <a:prstGeom prst="rect">
            <a:avLst/>
          </a:prstGeom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472" y="5651093"/>
            <a:ext cx="3111203" cy="534908"/>
          </a:xfrm>
          <a:prstGeom prst="rect">
            <a:avLst/>
          </a:prstGeom>
        </p:spPr>
      </p:pic>
      <p:sp>
        <p:nvSpPr>
          <p:cNvPr id="3" name="กล่องข้อความ 2"/>
          <p:cNvSpPr txBox="1"/>
          <p:nvPr/>
        </p:nvSpPr>
        <p:spPr>
          <a:xfrm>
            <a:off x="5220990" y="1617278"/>
            <a:ext cx="1217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Photon energy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460" y="2021811"/>
            <a:ext cx="1600200" cy="4429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8304" y="2870315"/>
            <a:ext cx="3280356" cy="1483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1359" y="5405416"/>
            <a:ext cx="13683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Circular machine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2871358" y="5295920"/>
            <a:ext cx="3291317" cy="8900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17017" y="1755778"/>
            <a:ext cx="0" cy="25977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46264" y="4834550"/>
            <a:ext cx="31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higher energy the better!!!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607073" y="1328161"/>
            <a:ext cx="1317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Light source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3644" y="1276104"/>
            <a:ext cx="208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energy physics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608" y="93572"/>
            <a:ext cx="7290054" cy="552059"/>
          </a:xfrm>
        </p:spPr>
        <p:txBody>
          <a:bodyPr>
            <a:normAutofit/>
          </a:bodyPr>
          <a:lstStyle/>
          <a:p>
            <a:r>
              <a:rPr lang="en-US" dirty="0" err="1" smtClean="0"/>
              <a:t>Undulator</a:t>
            </a:r>
            <a:r>
              <a:rPr lang="en-US" dirty="0" smtClean="0"/>
              <a:t>, wiggler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70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80" y="1092627"/>
            <a:ext cx="3828083" cy="22807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93" y="3898427"/>
            <a:ext cx="2569132" cy="19622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213" y="3895157"/>
            <a:ext cx="1890845" cy="1965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9045" y="1594256"/>
            <a:ext cx="3562145" cy="15546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90697" y="1483035"/>
            <a:ext cx="559676" cy="4177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9375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70124" y="205404"/>
            <a:ext cx="8016675" cy="1124712"/>
          </a:xfrm>
        </p:spPr>
        <p:txBody>
          <a:bodyPr/>
          <a:lstStyle/>
          <a:p>
            <a:pPr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GB" sz="24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rd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generation storage ring light sources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71</a:t>
            </a:fld>
            <a:endParaRPr lang="en-US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864616" y="1072208"/>
            <a:ext cx="3915965" cy="51406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36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1350" dirty="0"/>
              <a:t>1992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ESRF</a:t>
            </a:r>
            <a:r>
              <a:rPr lang="en-US" altLang="en-US" sz="1350" b="0" dirty="0"/>
              <a:t>, France (EU) 	6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ALS</a:t>
            </a:r>
            <a:r>
              <a:rPr lang="en-US" altLang="en-US" sz="1350" b="0" dirty="0"/>
              <a:t>, US 		1.5-1.9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1993	</a:t>
            </a:r>
            <a:r>
              <a:rPr lang="en-US" altLang="en-US" sz="1350" dirty="0">
                <a:solidFill>
                  <a:schemeClr val="accent2"/>
                </a:solidFill>
              </a:rPr>
              <a:t>TLS, </a:t>
            </a:r>
            <a:r>
              <a:rPr lang="en-US" altLang="en-US" sz="1350" b="0" dirty="0"/>
              <a:t>Taiwan		1.5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1994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ELETTRA</a:t>
            </a:r>
            <a:r>
              <a:rPr lang="en-US" altLang="en-US" sz="1350" b="0" dirty="0"/>
              <a:t>, Italy	2.4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PLS</a:t>
            </a:r>
            <a:r>
              <a:rPr lang="en-US" altLang="en-US" sz="1350" b="0" dirty="0"/>
              <a:t>, Korea	 	2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MAX II</a:t>
            </a:r>
            <a:r>
              <a:rPr lang="en-US" altLang="en-US" sz="1350" b="0" dirty="0"/>
              <a:t>, Sweden	1.5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dirty="0"/>
              <a:t>1996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APS</a:t>
            </a:r>
            <a:r>
              <a:rPr lang="en-US" altLang="en-US" sz="1350" b="0" dirty="0"/>
              <a:t>, US		7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LNLS</a:t>
            </a:r>
            <a:r>
              <a:rPr lang="en-US" altLang="en-US" sz="1350" b="0" dirty="0"/>
              <a:t>, Brazil		1.35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dirty="0"/>
              <a:t>1997</a:t>
            </a:r>
            <a:r>
              <a:rPr lang="en-US" altLang="en-US" sz="1350" dirty="0">
                <a:solidFill>
                  <a:schemeClr val="accent2"/>
                </a:solidFill>
              </a:rPr>
              <a:t>	Spring-8</a:t>
            </a:r>
            <a:r>
              <a:rPr lang="en-US" altLang="en-US" sz="1350" b="0" dirty="0"/>
              <a:t>, Japan	8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1998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BESSY II</a:t>
            </a:r>
            <a:r>
              <a:rPr lang="en-US" altLang="en-US" sz="1350" b="0" dirty="0"/>
              <a:t>, Germany	1.9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2000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ANKA</a:t>
            </a:r>
            <a:r>
              <a:rPr lang="en-US" altLang="en-US" sz="1350" b="0" dirty="0"/>
              <a:t>, Germany	2.5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SLS</a:t>
            </a:r>
            <a:r>
              <a:rPr lang="en-US" altLang="en-US" sz="1350" b="0" dirty="0"/>
              <a:t>, Switzerland	2.4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2004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SPEAR3</a:t>
            </a:r>
            <a:r>
              <a:rPr lang="en-US" altLang="en-US" sz="1350" b="0" dirty="0"/>
              <a:t>, US	 	3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CLS</a:t>
            </a:r>
            <a:r>
              <a:rPr lang="en-US" altLang="en-US" sz="1350" b="0" dirty="0"/>
              <a:t>, Canada		2.9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2006</a:t>
            </a:r>
            <a:r>
              <a:rPr lang="en-US" altLang="en-US" sz="1350" b="0" dirty="0"/>
              <a:t>:	</a:t>
            </a:r>
            <a:r>
              <a:rPr lang="en-US" altLang="en-US" sz="1350" dirty="0">
                <a:solidFill>
                  <a:schemeClr val="accent2"/>
                </a:solidFill>
              </a:rPr>
              <a:t>SOLEIL</a:t>
            </a:r>
            <a:r>
              <a:rPr lang="en-US" altLang="en-US" sz="1350" b="0" dirty="0"/>
              <a:t>, France	2.8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DIAMOND</a:t>
            </a:r>
            <a:r>
              <a:rPr lang="en-US" altLang="en-US" sz="1350" b="0" dirty="0"/>
              <a:t>, UK 	3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ASP</a:t>
            </a:r>
            <a:r>
              <a:rPr lang="en-US" altLang="en-US" sz="1350" b="0" dirty="0"/>
              <a:t>, Australia	3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MAX III</a:t>
            </a:r>
            <a:r>
              <a:rPr lang="en-US" altLang="en-US" sz="1350" b="0" dirty="0"/>
              <a:t>, Sweden	700 MeV</a:t>
            </a:r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Indus-II</a:t>
            </a:r>
            <a:r>
              <a:rPr lang="en-US" altLang="en-US" sz="1350" b="0" dirty="0"/>
              <a:t>, India		2.5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dirty="0"/>
              <a:t>2008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SSRF</a:t>
            </a:r>
            <a:r>
              <a:rPr lang="en-US" altLang="en-US" sz="1350" b="0" dirty="0"/>
              <a:t>, China</a:t>
            </a:r>
            <a:r>
              <a:rPr lang="en-US" altLang="en-US" sz="1350" dirty="0">
                <a:solidFill>
                  <a:schemeClr val="accent2"/>
                </a:solidFill>
              </a:rPr>
              <a:t> 		</a:t>
            </a:r>
            <a:r>
              <a:rPr lang="en-US" altLang="en-US" sz="1350" b="0" dirty="0"/>
              <a:t>3.4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dirty="0"/>
              <a:t>2009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PETRA-III</a:t>
            </a:r>
            <a:r>
              <a:rPr lang="en-US" altLang="en-US" sz="1350" b="0" dirty="0"/>
              <a:t>, D		6 </a:t>
            </a:r>
            <a:r>
              <a:rPr lang="en-US" altLang="en-US" sz="1350" b="0" dirty="0" err="1"/>
              <a:t>GeV</a:t>
            </a:r>
            <a:r>
              <a:rPr lang="en-US" altLang="en-US" sz="1350" b="0" dirty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sz="1350" dirty="0"/>
              <a:t>2011</a:t>
            </a:r>
            <a:r>
              <a:rPr lang="en-US" altLang="en-US" sz="1350" b="0" dirty="0"/>
              <a:t>	</a:t>
            </a:r>
            <a:r>
              <a:rPr lang="en-US" altLang="en-US" sz="1350" dirty="0">
                <a:solidFill>
                  <a:schemeClr val="accent2"/>
                </a:solidFill>
              </a:rPr>
              <a:t>ALBA</a:t>
            </a:r>
            <a:r>
              <a:rPr lang="en-US" altLang="en-US" sz="1350" b="0" dirty="0"/>
              <a:t>, E		3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  <a:p>
            <a:pPr>
              <a:lnSpc>
                <a:spcPct val="90000"/>
              </a:lnSpc>
            </a:pPr>
            <a:r>
              <a:rPr lang="en-US" altLang="en-US" sz="1350" b="0" dirty="0"/>
              <a:t>2016             MAX-IV, Sweden          3 </a:t>
            </a:r>
            <a:r>
              <a:rPr lang="en-US" altLang="en-US" sz="1350" b="0" dirty="0" err="1"/>
              <a:t>GeV</a:t>
            </a:r>
            <a:endParaRPr lang="en-US" altLang="en-US" sz="1350" b="0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381000" y="983349"/>
            <a:ext cx="6172200" cy="367903"/>
          </a:xfr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GB" sz="21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5709909" y="1754982"/>
            <a:ext cx="2024062" cy="1245394"/>
            <a:chOff x="3220" y="909"/>
            <a:chExt cx="2426" cy="1705"/>
          </a:xfrm>
        </p:grpSpPr>
        <p:pic>
          <p:nvPicPr>
            <p:cNvPr id="15" name="Picture 16" descr="ESRF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" y="909"/>
              <a:ext cx="2426" cy="1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3277" y="969"/>
              <a:ext cx="893" cy="411"/>
            </a:xfrm>
            <a:prstGeom prst="rect">
              <a:avLst/>
            </a:prstGeom>
            <a:solidFill>
              <a:srgbClr val="FFFF0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sz="1350" dirty="0">
                  <a:solidFill>
                    <a:srgbClr val="00FFFF"/>
                  </a:solidFill>
                </a:rPr>
                <a:t>ESRF</a:t>
              </a:r>
            </a:p>
          </p:txBody>
        </p:sp>
      </p:grpSp>
      <p:grpSp>
        <p:nvGrpSpPr>
          <p:cNvPr id="17" name="Group 21"/>
          <p:cNvGrpSpPr>
            <a:grpSpLocks/>
          </p:cNvGrpSpPr>
          <p:nvPr/>
        </p:nvGrpSpPr>
        <p:grpSpPr bwMode="auto">
          <a:xfrm>
            <a:off x="5709909" y="3159353"/>
            <a:ext cx="2024062" cy="1279921"/>
            <a:chOff x="3220" y="2658"/>
            <a:chExt cx="2426" cy="1617"/>
          </a:xfrm>
        </p:grpSpPr>
        <p:pic>
          <p:nvPicPr>
            <p:cNvPr id="18" name="Picture 10" descr="6new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0" y="2658"/>
              <a:ext cx="2426" cy="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3277" y="2727"/>
              <a:ext cx="776" cy="379"/>
            </a:xfrm>
            <a:prstGeom prst="rect">
              <a:avLst/>
            </a:prstGeom>
            <a:solidFill>
              <a:srgbClr val="FFFF0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sz="1350" dirty="0">
                  <a:solidFill>
                    <a:srgbClr val="FF3300"/>
                  </a:solidFill>
                </a:rPr>
                <a:t>SSRF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65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up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 electron filling with a set current limit.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84" y="1333372"/>
            <a:ext cx="6810375" cy="3676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2384" y="1050818"/>
            <a:ext cx="2931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DLS machine status last week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2384" y="5062751"/>
            <a:ext cx="6206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What’s the difference between full energy injection and top-up?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4645" y="5432083"/>
            <a:ext cx="5966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Fast orbit feedback, tune feedback 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Transparent injection (closed bump) small perturbation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Sufficient radiation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12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of synchrotron machine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73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03846" y="1546808"/>
            <a:ext cx="736401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1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altLang="en-US" b="1" dirty="0">
                <a:solidFill>
                  <a:schemeClr val="accent4">
                    <a:lumMod val="75000"/>
                  </a:schemeClr>
                </a:solidFill>
              </a:rPr>
              <a:t>1</a:t>
            </a:r>
            <a:r>
              <a:rPr lang="en-GB" altLang="en-US" b="1" baseline="30000" dirty="0">
                <a:solidFill>
                  <a:schemeClr val="accent4">
                    <a:lumMod val="75000"/>
                  </a:schemeClr>
                </a:solidFill>
              </a:rPr>
              <a:t>st</a:t>
            </a:r>
            <a:r>
              <a:rPr lang="en-GB" altLang="en-US" b="1" dirty="0">
                <a:solidFill>
                  <a:schemeClr val="accent4">
                    <a:lumMod val="75000"/>
                  </a:schemeClr>
                </a:solidFill>
              </a:rPr>
              <a:t> generation light sources</a:t>
            </a:r>
            <a:r>
              <a:rPr lang="en-GB" altLang="en-US" dirty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en-GB" altLang="en-US" dirty="0"/>
              <a:t>machine built for High Energy Physics or other purposes used parasitically for synchrotron radiation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altLang="en-US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GB" altLang="en-US" b="1" baseline="30000" dirty="0">
                <a:solidFill>
                  <a:schemeClr val="accent2">
                    <a:lumMod val="75000"/>
                  </a:schemeClr>
                </a:solidFill>
              </a:rPr>
              <a:t>nd</a:t>
            </a:r>
            <a:r>
              <a:rPr lang="en-GB" altLang="en-US" b="1" dirty="0">
                <a:solidFill>
                  <a:schemeClr val="accent2">
                    <a:lumMod val="75000"/>
                  </a:schemeClr>
                </a:solidFill>
              </a:rPr>
              <a:t> generation light sources</a:t>
            </a:r>
            <a:r>
              <a:rPr lang="en-GB" altLang="en-US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GB" altLang="en-US" dirty="0"/>
              <a:t>purpose built synchrotron light sources, SRS at Daresbury was the first dedicated machine (1981 – 2008)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dirty="0">
                <a:solidFill>
                  <a:srgbClr val="0000CC"/>
                </a:solidFill>
              </a:rPr>
              <a:t> </a:t>
            </a:r>
            <a:r>
              <a:rPr lang="en-GB" altLang="en-US" b="1" dirty="0">
                <a:solidFill>
                  <a:srgbClr val="0000CC"/>
                </a:solidFill>
              </a:rPr>
              <a:t>3</a:t>
            </a:r>
            <a:r>
              <a:rPr lang="en-GB" altLang="en-US" b="1" baseline="30000" dirty="0">
                <a:solidFill>
                  <a:srgbClr val="0000CC"/>
                </a:solidFill>
              </a:rPr>
              <a:t>rd</a:t>
            </a:r>
            <a:r>
              <a:rPr lang="en-GB" altLang="en-US" b="1" dirty="0">
                <a:solidFill>
                  <a:srgbClr val="0000CC"/>
                </a:solidFill>
              </a:rPr>
              <a:t> generation light sources</a:t>
            </a:r>
            <a:r>
              <a:rPr lang="en-GB" altLang="en-US" dirty="0">
                <a:solidFill>
                  <a:srgbClr val="0000CC"/>
                </a:solidFill>
              </a:rPr>
              <a:t>:</a:t>
            </a:r>
            <a:r>
              <a:rPr lang="en-GB" altLang="en-US" dirty="0"/>
              <a:t> optimised for high brilliance with low emittance and Insertion Devices; ESRF, Diamond, …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b="1" dirty="0">
                <a:solidFill>
                  <a:srgbClr val="7030A0"/>
                </a:solidFill>
              </a:rPr>
              <a:t> 4</a:t>
            </a:r>
            <a:r>
              <a:rPr lang="en-GB" altLang="en-US" b="1" baseline="30000" dirty="0">
                <a:solidFill>
                  <a:srgbClr val="7030A0"/>
                </a:solidFill>
              </a:rPr>
              <a:t>th</a:t>
            </a:r>
            <a:r>
              <a:rPr lang="en-GB" altLang="en-US" b="1" dirty="0">
                <a:solidFill>
                  <a:srgbClr val="7030A0"/>
                </a:solidFill>
              </a:rPr>
              <a:t> generation light sources</a:t>
            </a:r>
            <a:r>
              <a:rPr lang="en-GB" altLang="en-US" dirty="0">
                <a:solidFill>
                  <a:srgbClr val="7030A0"/>
                </a:solidFill>
              </a:rPr>
              <a:t>: </a:t>
            </a:r>
            <a:r>
              <a:rPr lang="en-GB" altLang="en-US" dirty="0" err="1"/>
              <a:t>photoinjectors</a:t>
            </a:r>
            <a:r>
              <a:rPr lang="en-GB" altLang="en-US" dirty="0"/>
              <a:t> LINAC based Free Electron Laser sources; FLASH (DESY), LCLS (SLAC), …</a:t>
            </a:r>
          </a:p>
        </p:txBody>
      </p:sp>
    </p:spTree>
    <p:extLst>
      <p:ext uri="{BB962C8B-B14F-4D97-AF65-F5344CB8AC3E}">
        <p14:creationId xmlns:p14="http://schemas.microsoft.com/office/powerpoint/2010/main" val="415307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rs.els-cdn.com/content/image/1-s2.0-S0368204813002429-gr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78" y="1151744"/>
            <a:ext cx="8074322" cy="462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70125" y="205404"/>
            <a:ext cx="7290054" cy="1124712"/>
          </a:xfrm>
        </p:spPr>
        <p:txBody>
          <a:bodyPr/>
          <a:lstStyle/>
          <a:p>
            <a:r>
              <a:rPr lang="en-US" dirty="0" smtClean="0"/>
              <a:t>Worldwide users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74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086600" y="3862983"/>
            <a:ext cx="57150" cy="82153"/>
          </a:xfrm>
          <a:prstGeom prst="ellipse">
            <a:avLst/>
          </a:prstGeom>
          <a:solidFill>
            <a:srgbClr val="BBBF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7143750" y="3877205"/>
            <a:ext cx="80367" cy="67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486" y="3669566"/>
            <a:ext cx="516208" cy="48320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7033090" y="3887063"/>
            <a:ext cx="551396" cy="241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019398" y="3702534"/>
            <a:ext cx="3821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SLRI</a:t>
            </a:r>
          </a:p>
        </p:txBody>
      </p:sp>
    </p:spTree>
    <p:extLst>
      <p:ext uri="{BB962C8B-B14F-4D97-AF65-F5344CB8AC3E}">
        <p14:creationId xmlns:p14="http://schemas.microsoft.com/office/powerpoint/2010/main" val="42178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Accelerate particle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348" y="2101626"/>
            <a:ext cx="2360082" cy="30524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181" y="2116359"/>
            <a:ext cx="1888414" cy="30381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52703" b="12973"/>
          <a:stretch/>
        </p:blipFill>
        <p:spPr>
          <a:xfrm>
            <a:off x="2541832" y="2235057"/>
            <a:ext cx="2105597" cy="2856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3891" y="1107258"/>
            <a:ext cx="214802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 err="1"/>
              <a:t>Cockroft</a:t>
            </a:r>
            <a:r>
              <a:rPr lang="en-US" sz="2100" dirty="0"/>
              <a:t> &amp;Walton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201" y="1650836"/>
            <a:ext cx="2181337" cy="9990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0447" y="2953125"/>
            <a:ext cx="21041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Voltage multiplying column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83851" y="5537674"/>
            <a:ext cx="863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Walton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662388" y="4990744"/>
            <a:ext cx="0" cy="5469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78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dirty="0"/>
              <a:t>Van de </a:t>
            </a:r>
            <a:r>
              <a:rPr lang="en-US" sz="3000" dirty="0" err="1"/>
              <a:t>Graaff</a:t>
            </a:r>
            <a:r>
              <a:rPr lang="en-US" sz="3000" dirty="0"/>
              <a:t>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5DE4-BD79-4E6D-BA0B-E03551BA9984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74" y="1667107"/>
            <a:ext cx="3343128" cy="38980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300" y="1159276"/>
            <a:ext cx="228235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Accumulate charge </a:t>
            </a:r>
          </a:p>
          <a:p>
            <a:r>
              <a:rPr lang="en-US" sz="1350" dirty="0"/>
              <a:t>via mechanical transportation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212" y="1431060"/>
            <a:ext cx="3077981" cy="37327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6249" y="1142427"/>
            <a:ext cx="15069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Discharge problem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983848" y="1667107"/>
            <a:ext cx="486137" cy="905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29813" y="789944"/>
            <a:ext cx="214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Robert Van de </a:t>
            </a:r>
            <a:r>
              <a:rPr lang="en-US" dirty="0" err="1" smtClean="0"/>
              <a:t>Graaff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15484" y="5380501"/>
            <a:ext cx="3534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MIT’s Round Hill experiment station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9797" y="5749833"/>
            <a:ext cx="4067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 clean and smooth sphere 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14708</TotalTime>
  <Words>1663</Words>
  <Application>Microsoft Office PowerPoint</Application>
  <PresentationFormat>On-screen Show (4:3)</PresentationFormat>
  <Paragraphs>480</Paragraphs>
  <Slides>74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9" baseType="lpstr">
      <vt:lpstr>Arial</vt:lpstr>
      <vt:lpstr>Calibri</vt:lpstr>
      <vt:lpstr>Cambria</vt:lpstr>
      <vt:lpstr>Cambria Math</vt:lpstr>
      <vt:lpstr>Cordia New</vt:lpstr>
      <vt:lpstr>Kanit</vt:lpstr>
      <vt:lpstr>Kanit ExtraLight</vt:lpstr>
      <vt:lpstr>Kanit Light</vt:lpstr>
      <vt:lpstr>Kanit Medium</vt:lpstr>
      <vt:lpstr>MinionPro-Regular</vt:lpstr>
      <vt:lpstr>TH Sarabun New</vt:lpstr>
      <vt:lpstr>Times New Roman</vt:lpstr>
      <vt:lpstr>Wingdings</vt:lpstr>
      <vt:lpstr>Office Theme</vt:lpstr>
      <vt:lpstr>Equation</vt:lpstr>
      <vt:lpstr>PowerPoint Presentation</vt:lpstr>
      <vt:lpstr>Outline</vt:lpstr>
      <vt:lpstr>PowerPoint Presentation</vt:lpstr>
      <vt:lpstr>Particle Accelerators ???</vt:lpstr>
      <vt:lpstr>The need of Particle accelerators </vt:lpstr>
      <vt:lpstr>History of particle accelerators</vt:lpstr>
      <vt:lpstr>E for particle physics / photon application</vt:lpstr>
      <vt:lpstr>How to Accelerate particle</vt:lpstr>
      <vt:lpstr>Van de Graaff </vt:lpstr>
      <vt:lpstr>Tandem</vt:lpstr>
      <vt:lpstr>RF Acceleration (time-varying field)</vt:lpstr>
      <vt:lpstr>Alvaretz structure</vt:lpstr>
      <vt:lpstr>RF for acceleration  (RF CAVITY)</vt:lpstr>
      <vt:lpstr>Energy gain</vt:lpstr>
      <vt:lpstr>Gain Control: Lorentz Force</vt:lpstr>
      <vt:lpstr>Particle acceleration in Nature </vt:lpstr>
      <vt:lpstr>Cyclotron</vt:lpstr>
      <vt:lpstr>Cyclotron</vt:lpstr>
      <vt:lpstr>Betatron</vt:lpstr>
      <vt:lpstr>SyncHrotron</vt:lpstr>
      <vt:lpstr>Synchrotron</vt:lpstr>
      <vt:lpstr>Magnets for Synchrotron</vt:lpstr>
      <vt:lpstr>Dipole</vt:lpstr>
      <vt:lpstr>Quadrupole</vt:lpstr>
      <vt:lpstr>Sextupole</vt:lpstr>
      <vt:lpstr>The first observed synchrotron light</vt:lpstr>
      <vt:lpstr>Beam dynamics</vt:lpstr>
      <vt:lpstr>Equilibrium Beam (electron case)</vt:lpstr>
      <vt:lpstr>Beam Emittance </vt:lpstr>
      <vt:lpstr>Twiss functions </vt:lpstr>
      <vt:lpstr>Betatron tune</vt:lpstr>
      <vt:lpstr>Siam photon source twiss functions</vt:lpstr>
      <vt:lpstr>Chromaticity &amp; correction</vt:lpstr>
      <vt:lpstr>Chromaticity &amp; correction</vt:lpstr>
      <vt:lpstr>Dynamic &amp; Momentum aperture</vt:lpstr>
      <vt:lpstr>Beam Lifetime</vt:lpstr>
      <vt:lpstr>Large hadron collider</vt:lpstr>
      <vt:lpstr>Largh Hadron Collider (LHC)</vt:lpstr>
      <vt:lpstr>CERN accelerators complex</vt:lpstr>
      <vt:lpstr>Proton source</vt:lpstr>
      <vt:lpstr>LHC dipole</vt:lpstr>
      <vt:lpstr>Conductors</vt:lpstr>
      <vt:lpstr>Siam photon source</vt:lpstr>
      <vt:lpstr>Siam Photon Source</vt:lpstr>
      <vt:lpstr>Synchrotron Machine</vt:lpstr>
      <vt:lpstr>Electron gun</vt:lpstr>
      <vt:lpstr>Bunching system</vt:lpstr>
      <vt:lpstr>Linac</vt:lpstr>
      <vt:lpstr>Booster</vt:lpstr>
      <vt:lpstr>Storage ring</vt:lpstr>
      <vt:lpstr>SPS  Basic parameters</vt:lpstr>
      <vt:lpstr>What is synchrotron radiation?</vt:lpstr>
      <vt:lpstr>Wave &amp; object</vt:lpstr>
      <vt:lpstr>Brightness</vt:lpstr>
      <vt:lpstr>synchrotron radiation (relativistic)</vt:lpstr>
      <vt:lpstr>Energy loss due to synchrotron radiation</vt:lpstr>
      <vt:lpstr>Sources </vt:lpstr>
      <vt:lpstr>Sources &amp; Spectrum</vt:lpstr>
      <vt:lpstr>Photon science, Applications</vt:lpstr>
      <vt:lpstr>OTHER subsystem</vt:lpstr>
      <vt:lpstr>Conclusions</vt:lpstr>
      <vt:lpstr>Further reading</vt:lpstr>
      <vt:lpstr>PowerPoint Presentation</vt:lpstr>
      <vt:lpstr>PowerPoint Presentation</vt:lpstr>
      <vt:lpstr>Photon energy &amp; electron energy</vt:lpstr>
      <vt:lpstr>Beam coupling κ</vt:lpstr>
      <vt:lpstr>Ramping Vs. Full Energy injection</vt:lpstr>
      <vt:lpstr>Accelerator as Light source</vt:lpstr>
      <vt:lpstr>Dipole source</vt:lpstr>
      <vt:lpstr>Undulator, wiggler</vt:lpstr>
      <vt:lpstr>3rd generation storage ring light sources</vt:lpstr>
      <vt:lpstr>Top up operation</vt:lpstr>
      <vt:lpstr>Generation of synchrotron machine</vt:lpstr>
      <vt:lpstr>Worldwide users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aruch</dc:creator>
  <cp:lastModifiedBy>thapakron</cp:lastModifiedBy>
  <cp:revision>128</cp:revision>
  <dcterms:created xsi:type="dcterms:W3CDTF">2017-09-20T07:43:40Z</dcterms:created>
  <dcterms:modified xsi:type="dcterms:W3CDTF">2019-04-26T03:56:21Z</dcterms:modified>
</cp:coreProperties>
</file>