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5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6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7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30" r:id="rId2"/>
    <p:sldMasterId id="2147483718" r:id="rId3"/>
    <p:sldMasterId id="2147483706" r:id="rId4"/>
    <p:sldMasterId id="2147483694" r:id="rId5"/>
    <p:sldMasterId id="2147483682" r:id="rId6"/>
    <p:sldMasterId id="2147483670" r:id="rId7"/>
    <p:sldMasterId id="2147483656" r:id="rId8"/>
  </p:sldMasterIdLst>
  <p:notesMasterIdLst>
    <p:notesMasterId r:id="rId43"/>
  </p:notesMasterIdLst>
  <p:handoutMasterIdLst>
    <p:handoutMasterId r:id="rId44"/>
  </p:handoutMasterIdLst>
  <p:sldIdLst>
    <p:sldId id="256" r:id="rId9"/>
    <p:sldId id="432" r:id="rId10"/>
    <p:sldId id="425" r:id="rId11"/>
    <p:sldId id="426" r:id="rId12"/>
    <p:sldId id="433" r:id="rId13"/>
    <p:sldId id="331" r:id="rId14"/>
    <p:sldId id="431" r:id="rId15"/>
    <p:sldId id="415" r:id="rId16"/>
    <p:sldId id="417" r:id="rId17"/>
    <p:sldId id="430" r:id="rId18"/>
    <p:sldId id="420" r:id="rId19"/>
    <p:sldId id="428" r:id="rId20"/>
    <p:sldId id="429" r:id="rId21"/>
    <p:sldId id="427" r:id="rId22"/>
    <p:sldId id="434" r:id="rId23"/>
    <p:sldId id="437" r:id="rId24"/>
    <p:sldId id="422" r:id="rId25"/>
    <p:sldId id="438" r:id="rId26"/>
    <p:sldId id="439" r:id="rId27"/>
    <p:sldId id="403" r:id="rId28"/>
    <p:sldId id="410" r:id="rId29"/>
    <p:sldId id="404" r:id="rId30"/>
    <p:sldId id="442" r:id="rId31"/>
    <p:sldId id="441" r:id="rId32"/>
    <p:sldId id="423" r:id="rId33"/>
    <p:sldId id="440" r:id="rId34"/>
    <p:sldId id="443" r:id="rId35"/>
    <p:sldId id="436" r:id="rId36"/>
    <p:sldId id="445" r:id="rId37"/>
    <p:sldId id="424" r:id="rId38"/>
    <p:sldId id="444" r:id="rId39"/>
    <p:sldId id="421" r:id="rId40"/>
    <p:sldId id="435" r:id="rId41"/>
    <p:sldId id="376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MIRNAWAZKHAN" initials="A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E40"/>
    <a:srgbClr val="00FA71"/>
    <a:srgbClr val="D6A300"/>
    <a:srgbClr val="24E244"/>
    <a:srgbClr val="DC66CE"/>
    <a:srgbClr val="AC0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631" autoAdjust="0"/>
    <p:restoredTop sz="86401"/>
  </p:normalViewPr>
  <p:slideViewPr>
    <p:cSldViewPr>
      <p:cViewPr>
        <p:scale>
          <a:sx n="110" d="100"/>
          <a:sy n="110" d="100"/>
        </p:scale>
        <p:origin x="992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688" y="16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slide" Target="slides/slide14.xml"/><Relationship Id="rId23" Type="http://schemas.openxmlformats.org/officeDocument/2006/relationships/slide" Target="slides/slide15.xml"/><Relationship Id="rId24" Type="http://schemas.openxmlformats.org/officeDocument/2006/relationships/slide" Target="slides/slide16.xml"/><Relationship Id="rId25" Type="http://schemas.openxmlformats.org/officeDocument/2006/relationships/slide" Target="slides/slide17.xml"/><Relationship Id="rId26" Type="http://schemas.openxmlformats.org/officeDocument/2006/relationships/slide" Target="slides/slide18.xml"/><Relationship Id="rId27" Type="http://schemas.openxmlformats.org/officeDocument/2006/relationships/slide" Target="slides/slide19.xml"/><Relationship Id="rId28" Type="http://schemas.openxmlformats.org/officeDocument/2006/relationships/slide" Target="slides/slide20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2.xml"/><Relationship Id="rId31" Type="http://schemas.openxmlformats.org/officeDocument/2006/relationships/slide" Target="slides/slide23.xml"/><Relationship Id="rId32" Type="http://schemas.openxmlformats.org/officeDocument/2006/relationships/slide" Target="slides/slide24.xml"/><Relationship Id="rId9" Type="http://schemas.openxmlformats.org/officeDocument/2006/relationships/slide" Target="slides/slide1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25.xml"/><Relationship Id="rId34" Type="http://schemas.openxmlformats.org/officeDocument/2006/relationships/slide" Target="slides/slide26.xml"/><Relationship Id="rId35" Type="http://schemas.openxmlformats.org/officeDocument/2006/relationships/slide" Target="slides/slide27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Relationship Id="rId37" Type="http://schemas.openxmlformats.org/officeDocument/2006/relationships/slide" Target="slides/slide29.xml"/><Relationship Id="rId38" Type="http://schemas.openxmlformats.org/officeDocument/2006/relationships/slide" Target="slides/slide30.xml"/><Relationship Id="rId39" Type="http://schemas.openxmlformats.org/officeDocument/2006/relationships/slide" Target="slides/slide31.xml"/><Relationship Id="rId40" Type="http://schemas.openxmlformats.org/officeDocument/2006/relationships/slide" Target="slides/slide32.xml"/><Relationship Id="rId41" Type="http://schemas.openxmlformats.org/officeDocument/2006/relationships/slide" Target="slides/slide33.xml"/><Relationship Id="rId42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4" Type="http://schemas.openxmlformats.org/officeDocument/2006/relationships/handoutMaster" Target="handoutMasters/handoutMaster1.xml"/><Relationship Id="rId45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DE" smtClean="0"/>
              <a:t>17 Nov, 20202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HEP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FAFC8-2D9C-4D10-A623-D53EC6A318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693853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DE" smtClean="0"/>
              <a:t>17 Nov, 20202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HEP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9E1550-1E51-480F-9AB4-255904CA42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149331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9E1550-1E51-480F-9AB4-255904CA424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17 Nov, 20202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HEP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98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17 Nov, 20202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E1550-1E51-480F-9AB4-255904CA424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785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17 Nov, 20202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E1550-1E51-480F-9AB4-255904CA424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838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17 Nov, 20202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E1550-1E51-480F-9AB4-255904CA424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6425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17 Nov, 20202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E1550-1E51-480F-9AB4-255904CA424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81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17 Nov, 20202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E1550-1E51-480F-9AB4-255904CA4242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1581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17 Nov, 20202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E1550-1E51-480F-9AB4-255904CA4242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304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17 Nov, 20202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E1550-1E51-480F-9AB4-255904CA4242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791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685800" y="129540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94643-D9BE-474F-854D-8C82838038D7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39C2B-CC9A-0641-B8F3-FA3CC8BF9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62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94643-D9BE-474F-854D-8C82838038D7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39C2B-CC9A-0641-B8F3-FA3CC8BF9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150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94643-D9BE-474F-854D-8C82838038D7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39C2B-CC9A-0641-B8F3-FA3CC8BF9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10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94643-D9BE-474F-854D-8C82838038D7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39C2B-CC9A-0641-B8F3-FA3CC8BF9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2321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94643-D9BE-474F-854D-8C82838038D7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39C2B-CC9A-0641-B8F3-FA3CC8BF9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361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94643-D9BE-474F-854D-8C82838038D7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39C2B-CC9A-0641-B8F3-FA3CC8BF9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5141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94643-D9BE-474F-854D-8C82838038D7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39C2B-CC9A-0641-B8F3-FA3CC8BF9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526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94643-D9BE-474F-854D-8C82838038D7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39C2B-CC9A-0641-B8F3-FA3CC8BF9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0430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94643-D9BE-474F-854D-8C82838038D7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39C2B-CC9A-0641-B8F3-FA3CC8BF9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48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49A41-F37E-6141-B39D-B0B4D860D04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5085" y="-3814"/>
            <a:ext cx="9149085" cy="765814"/>
          </a:xfrm>
          <a:prstGeom prst="rect">
            <a:avLst/>
          </a:prstGeom>
          <a:solidFill>
            <a:srgbClr val="008E40">
              <a:alpha val="45000"/>
            </a:srgbClr>
          </a:solidFill>
          <a:ln>
            <a:solidFill>
              <a:srgbClr val="008E40"/>
            </a:solidFill>
          </a:ln>
          <a:effectLst>
            <a:outerShdw blurRad="139700" dist="165100" dir="5700000" sx="99000" sy="99000" rotWithShape="0">
              <a:srgbClr val="0000FF">
                <a:alpha val="23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3225" tIns="36613" rIns="73225" bIns="36613" rtlCol="0" anchor="ctr"/>
          <a:lstStyle/>
          <a:p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baseline="0" dirty="0" smtClean="0">
                <a:latin typeface="Andalus" pitchFamily="18" charset="-78"/>
                <a:cs typeface="Andalus" pitchFamily="18" charset="-78"/>
              </a:rPr>
              <a:t>   </a:t>
            </a:r>
            <a:endParaRPr lang="en-US" sz="32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51691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49A41-F37E-6141-B39D-B0B4D860D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0112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49A41-F37E-6141-B39D-B0B4D860D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9909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49A41-F37E-6141-B39D-B0B4D860D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0006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49A41-F37E-6141-B39D-B0B4D860D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68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49A41-F37E-6141-B39D-B0B4D860D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564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49A41-F37E-6141-B39D-B0B4D860D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4705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49A41-F37E-6141-B39D-B0B4D860D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7485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49A41-F37E-6141-B39D-B0B4D860D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83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49A41-F37E-6141-B39D-B0B4D860D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0270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49A41-F37E-6141-B39D-B0B4D860D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885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4103-A3D4-F245-B708-069E4036A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8402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4103-A3D4-F245-B708-069E4036A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324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4103-A3D4-F245-B708-069E4036A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794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4103-A3D4-F245-B708-069E4036A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3448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4103-A3D4-F245-B708-069E4036A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0137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4103-A3D4-F245-B708-069E4036A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89266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4103-A3D4-F245-B708-069E4036A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7001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4103-A3D4-F245-B708-069E4036A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3482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4103-A3D4-F245-B708-069E4036A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4536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4103-A3D4-F245-B708-069E4036A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303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4103-A3D4-F245-B708-069E4036A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13590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FE02-F436-5946-97CA-2CA1AF6F8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18816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FE02-F436-5946-97CA-2CA1AF6F8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707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FE02-F436-5946-97CA-2CA1AF6F8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98070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FE02-F436-5946-97CA-2CA1AF6F8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0185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FE02-F436-5946-97CA-2CA1AF6F8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9163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FE02-F436-5946-97CA-2CA1AF6F8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20880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FE02-F436-5946-97CA-2CA1AF6F8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2313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FE02-F436-5946-97CA-2CA1AF6F8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4704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FE02-F436-5946-97CA-2CA1AF6F8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497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FE02-F436-5946-97CA-2CA1AF6F8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3227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FE02-F436-5946-97CA-2CA1AF6F8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5303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C6A35-BAC3-DD4A-ABFF-D3C6643C7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91171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C6A35-BAC3-DD4A-ABFF-D3C6643C7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58788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C6A35-BAC3-DD4A-ABFF-D3C6643C7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46294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C6A35-BAC3-DD4A-ABFF-D3C6643C7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39660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C6A35-BAC3-DD4A-ABFF-D3C6643C7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6869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C6A35-BAC3-DD4A-ABFF-D3C6643C7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80472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C6A35-BAC3-DD4A-ABFF-D3C6643C7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15174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C6A35-BAC3-DD4A-ABFF-D3C6643C7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85725" tIns="42863" rIns="85725" bIns="42863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lIns="85725" tIns="42863" rIns="85725" bIns="42863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C6A35-BAC3-DD4A-ABFF-D3C6643C7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82315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C6A35-BAC3-DD4A-ABFF-D3C6643C7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08048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C6A35-BAC3-DD4A-ABFF-D3C6643C7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8259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90B1C-BF95-6840-BC75-87A50501C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80478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90B1C-BF95-6840-BC75-87A50501C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20465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90B1C-BF95-6840-BC75-87A50501C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11595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90B1C-BF95-6840-BC75-87A50501C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56345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90B1C-BF95-6840-BC75-87A50501C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7602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90B1C-BF95-6840-BC75-87A50501C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70438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90B1C-BF95-6840-BC75-87A50501C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917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0547" y="-17362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Intro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28600" y="6553200"/>
            <a:ext cx="1371600" cy="23812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7861D51-768E-409C-B53B-0FEA497AA45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81373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90B1C-BF95-6840-BC75-87A50501C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94260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90B1C-BF95-6840-BC75-87A50501C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85422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90B1C-BF95-6840-BC75-87A50501C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58368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90B1C-BF95-6840-BC75-87A50501C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43807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EF2D2-2A1D-4C24-86B9-36C937EAA6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EF2D2-2A1D-4C24-86B9-36C937EAA6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EF2D2-2A1D-4C24-86B9-36C937EAA6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EF2D2-2A1D-4C24-86B9-36C937EAA6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EF2D2-2A1D-4C24-86B9-36C937EAA6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EF2D2-2A1D-4C24-86B9-36C937EAA6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94643-D9BE-474F-854D-8C82838038D7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39C2B-CC9A-0641-B8F3-FA3CC8BF9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57819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EF2D2-2A1D-4C24-86B9-36C937EAA6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EF2D2-2A1D-4C24-86B9-36C937EAA6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EF2D2-2A1D-4C24-86B9-36C937EAA6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EF2D2-2A1D-4C24-86B9-36C937EAA6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EF2D2-2A1D-4C24-86B9-36C937EAA6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94643-D9BE-474F-854D-8C82838038D7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39C2B-CC9A-0641-B8F3-FA3CC8BF9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629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5.xml"/><Relationship Id="rId9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Relationship Id="rId9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0.xml"/><Relationship Id="rId2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6.xml"/><Relationship Id="rId8" Type="http://schemas.openxmlformats.org/officeDocument/2006/relationships/slideLayout" Target="../slideLayouts/slideLayout37.xml"/><Relationship Id="rId9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9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2.xml"/><Relationship Id="rId3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6.xml"/><Relationship Id="rId7" Type="http://schemas.openxmlformats.org/officeDocument/2006/relationships/slideLayout" Target="../slideLayouts/slideLayout47.xml"/><Relationship Id="rId8" Type="http://schemas.openxmlformats.org/officeDocument/2006/relationships/slideLayout" Target="../slideLayouts/slideLayout48.xml"/><Relationship Id="rId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0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3.xml"/><Relationship Id="rId3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6.xml"/><Relationship Id="rId6" Type="http://schemas.openxmlformats.org/officeDocument/2006/relationships/slideLayout" Target="../slideLayouts/slideLayout57.xml"/><Relationship Id="rId7" Type="http://schemas.openxmlformats.org/officeDocument/2006/relationships/slideLayout" Target="../slideLayouts/slideLayout58.xml"/><Relationship Id="rId8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1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3.xml"/><Relationship Id="rId2" Type="http://schemas.openxmlformats.org/officeDocument/2006/relationships/slideLayout" Target="../slideLayouts/slideLayout64.xml"/><Relationship Id="rId3" Type="http://schemas.openxmlformats.org/officeDocument/2006/relationships/slideLayout" Target="../slideLayouts/slideLayout65.xml"/><Relationship Id="rId4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7.xml"/><Relationship Id="rId6" Type="http://schemas.openxmlformats.org/officeDocument/2006/relationships/slideLayout" Target="../slideLayouts/slideLayout68.xml"/><Relationship Id="rId7" Type="http://schemas.openxmlformats.org/officeDocument/2006/relationships/slideLayout" Target="../slideLayouts/slideLayout69.xml"/><Relationship Id="rId8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2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4.xml"/><Relationship Id="rId2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8.xml"/><Relationship Id="rId6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0.xml"/><Relationship Id="rId8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5085" y="-3814"/>
            <a:ext cx="9149085" cy="765814"/>
          </a:xfrm>
          <a:prstGeom prst="rect">
            <a:avLst/>
          </a:prstGeom>
          <a:solidFill>
            <a:srgbClr val="008E40">
              <a:alpha val="45000"/>
            </a:srgbClr>
          </a:solidFill>
          <a:ln>
            <a:solidFill>
              <a:srgbClr val="008E40"/>
            </a:solidFill>
          </a:ln>
          <a:effectLst>
            <a:outerShdw blurRad="139700" dist="165100" dir="5700000" sx="99000" sy="99000" rotWithShape="0">
              <a:srgbClr val="0000FF">
                <a:alpha val="23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3225" tIns="36613" rIns="73225" bIns="36613" rtlCol="0" anchor="ctr"/>
          <a:lstStyle/>
          <a:p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baseline="0" dirty="0" smtClean="0">
                <a:latin typeface="Andalus" pitchFamily="18" charset="-78"/>
                <a:cs typeface="Andalus" pitchFamily="18" charset="-78"/>
              </a:rPr>
              <a:t>   </a:t>
            </a:r>
            <a:endParaRPr lang="en-US" sz="32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-5085" y="6659881"/>
            <a:ext cx="9144000" cy="45719"/>
          </a:xfrm>
          <a:prstGeom prst="rect">
            <a:avLst/>
          </a:prstGeom>
          <a:solidFill>
            <a:srgbClr val="008E40">
              <a:alpha val="33000"/>
            </a:srgbClr>
          </a:solidFill>
          <a:ln>
            <a:solidFill>
              <a:srgbClr val="008E4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3225" tIns="36613" rIns="73225" bIns="36613" rtlCol="0" anchor="ctr"/>
          <a:lstStyle/>
          <a:p>
            <a:r>
              <a:rPr lang="en-US" sz="3200" dirty="0" smtClean="0">
                <a:latin typeface="Arial Narrow" pitchFamily="34" charset="0"/>
              </a:rPr>
              <a:t>       </a:t>
            </a:r>
            <a:endParaRPr lang="en-US" sz="3800" dirty="0">
              <a:latin typeface="Andalus" pitchFamily="18" charset="-78"/>
              <a:ea typeface="Adobe Kaiti Std R" pitchFamily="18" charset="-128"/>
              <a:cs typeface="Andalus" pitchFamily="18" charset="-78"/>
            </a:endParaRPr>
          </a:p>
        </p:txBody>
      </p:sp>
      <p:sp>
        <p:nvSpPr>
          <p:cNvPr id="4" name="TextBox 12"/>
          <p:cNvSpPr txBox="1"/>
          <p:nvPr/>
        </p:nvSpPr>
        <p:spPr>
          <a:xfrm>
            <a:off x="685800" y="76200"/>
            <a:ext cx="716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0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8" r:id="rId7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94643-D9BE-474F-854D-8C82838038D7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39C2B-CC9A-0641-B8F3-FA3CC8BF9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238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49A41-F37E-6141-B39D-B0B4D860D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964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54103-A3D4-F245-B708-069E4036A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60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BFE02-F436-5946-97CA-2CA1AF6F8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962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C6A35-BAC3-DD4A-ABFF-D3C6643C7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560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90B1C-BF95-6840-BC75-87A50501C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34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EF2D2-2A1D-4C24-86B9-36C937EAA6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006.12887" TargetMode="External"/><Relationship Id="rId4" Type="http://schemas.openxmlformats.org/officeDocument/2006/relationships/hyperlink" Target="https://arxiv.org/abs/2008.10279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2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Relationship Id="rId3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emf"/><Relationship Id="rId5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0.emf"/><Relationship Id="rId6" Type="http://schemas.openxmlformats.org/officeDocument/2006/relationships/image" Target="../media/image34.png"/><Relationship Id="rId7" Type="http://schemas.openxmlformats.org/officeDocument/2006/relationships/image" Target="../media/image340.png"/><Relationship Id="rId8" Type="http://schemas.openxmlformats.org/officeDocument/2006/relationships/image" Target="../media/image31.emf"/><Relationship Id="rId9" Type="http://schemas.openxmlformats.org/officeDocument/2006/relationships/image" Target="../media/image36.png"/><Relationship Id="rId10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2.emf"/><Relationship Id="rId12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4.emf"/><Relationship Id="rId4" Type="http://schemas.openxmlformats.org/officeDocument/2006/relationships/image" Target="../media/image35.emf"/><Relationship Id="rId5" Type="http://schemas.openxmlformats.org/officeDocument/2006/relationships/image" Target="../media/image36.emf"/><Relationship Id="rId6" Type="http://schemas.openxmlformats.org/officeDocument/2006/relationships/image" Target="../media/image37.emf"/><Relationship Id="rId7" Type="http://schemas.openxmlformats.org/officeDocument/2006/relationships/image" Target="../media/image38.emf"/><Relationship Id="rId8" Type="http://schemas.openxmlformats.org/officeDocument/2006/relationships/image" Target="../media/image39.emf"/><Relationship Id="rId9" Type="http://schemas.openxmlformats.org/officeDocument/2006/relationships/image" Target="../media/image40.emf"/><Relationship Id="rId10" Type="http://schemas.openxmlformats.org/officeDocument/2006/relationships/image" Target="../media/image41.emf"/></Relationships>
</file>

<file path=ppt/slides/_rels/slide2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0.emf"/><Relationship Id="rId12" Type="http://schemas.openxmlformats.org/officeDocument/2006/relationships/image" Target="../media/image60.png"/><Relationship Id="rId13" Type="http://schemas.openxmlformats.org/officeDocument/2006/relationships/hyperlink" Target="https://arxiv.org/abs/2006.12887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emf"/><Relationship Id="rId3" Type="http://schemas.openxmlformats.org/officeDocument/2006/relationships/image" Target="../media/image51.png"/><Relationship Id="rId4" Type="http://schemas.openxmlformats.org/officeDocument/2006/relationships/image" Target="../media/image45.emf"/><Relationship Id="rId5" Type="http://schemas.openxmlformats.org/officeDocument/2006/relationships/image" Target="../media/image53.png"/><Relationship Id="rId6" Type="http://schemas.openxmlformats.org/officeDocument/2006/relationships/image" Target="../media/image46.emf"/><Relationship Id="rId7" Type="http://schemas.openxmlformats.org/officeDocument/2006/relationships/image" Target="../media/image47.emf"/><Relationship Id="rId8" Type="http://schemas.openxmlformats.org/officeDocument/2006/relationships/image" Target="../media/image48.jpeg"/><Relationship Id="rId9" Type="http://schemas.openxmlformats.org/officeDocument/2006/relationships/image" Target="../media/image57.png"/><Relationship Id="rId10" Type="http://schemas.openxmlformats.org/officeDocument/2006/relationships/image" Target="../media/image49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4" Type="http://schemas.openxmlformats.org/officeDocument/2006/relationships/image" Target="../media/image52.emf"/><Relationship Id="rId5" Type="http://schemas.openxmlformats.org/officeDocument/2006/relationships/image" Target="../media/image53.emf"/><Relationship Id="rId6" Type="http://schemas.openxmlformats.org/officeDocument/2006/relationships/image" Target="../media/image5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4" Type="http://schemas.openxmlformats.org/officeDocument/2006/relationships/image" Target="../media/image57.emf"/><Relationship Id="rId5" Type="http://schemas.openxmlformats.org/officeDocument/2006/relationships/image" Target="../media/image58.emf"/><Relationship Id="rId6" Type="http://schemas.openxmlformats.org/officeDocument/2006/relationships/image" Target="../media/image5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4" Type="http://schemas.openxmlformats.org/officeDocument/2006/relationships/image" Target="../media/image62.emf"/><Relationship Id="rId5" Type="http://schemas.openxmlformats.org/officeDocument/2006/relationships/image" Target="../media/image26.emf"/><Relationship Id="rId6" Type="http://schemas.openxmlformats.org/officeDocument/2006/relationships/image" Target="../media/image6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emf"/><Relationship Id="rId3" Type="http://schemas.openxmlformats.org/officeDocument/2006/relationships/image" Target="../media/image65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4" Type="http://schemas.openxmlformats.org/officeDocument/2006/relationships/image" Target="../media/image76.png"/><Relationship Id="rId5" Type="http://schemas.openxmlformats.org/officeDocument/2006/relationships/image" Target="../media/image78.png"/><Relationship Id="rId6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emf"/><Relationship Id="rId3" Type="http://schemas.openxmlformats.org/officeDocument/2006/relationships/image" Target="../media/image7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emf"/><Relationship Id="rId3" Type="http://schemas.openxmlformats.org/officeDocument/2006/relationships/image" Target="../media/image8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emf"/><Relationship Id="rId3" Type="http://schemas.openxmlformats.org/officeDocument/2006/relationships/image" Target="../media/image71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5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5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" y="990600"/>
            <a:ext cx="8839200" cy="389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en-US" sz="3600" b="1" dirty="0" smtClean="0"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Neutrinos and recent observations at the Dark Matter experiments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                     Based on: </a:t>
            </a:r>
            <a:r>
              <a:rPr lang="de-DE" sz="2000" dirty="0" smtClean="0"/>
              <a:t> </a:t>
            </a:r>
            <a:r>
              <a:rPr lang="de-DE" sz="2000" dirty="0" err="1" smtClean="0"/>
              <a:t>arXiv</a:t>
            </a:r>
            <a:r>
              <a:rPr lang="de-DE" sz="2000" dirty="0"/>
              <a:t>: </a:t>
            </a:r>
            <a:r>
              <a:rPr lang="de-DE" sz="20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2006.12887</a:t>
            </a:r>
            <a:r>
              <a:rPr lang="de-D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(PLB 809, 135782, (2020))</a:t>
            </a:r>
            <a:r>
              <a:rPr lang="de-DE" sz="2000" dirty="0" smtClean="0"/>
              <a:t> </a:t>
            </a:r>
            <a:r>
              <a:rPr lang="de-DE" sz="2000" dirty="0"/>
              <a:t> </a:t>
            </a:r>
            <a:endParaRPr lang="de-DE" sz="2000" dirty="0" smtClean="0"/>
          </a:p>
          <a:p>
            <a:r>
              <a:rPr lang="de-DE" sz="2000" dirty="0"/>
              <a:t> </a:t>
            </a:r>
            <a:r>
              <a:rPr lang="de-DE" sz="2000" dirty="0" smtClean="0"/>
              <a:t>                                        </a:t>
            </a:r>
            <a:r>
              <a:rPr lang="de-DE" sz="2000" dirty="0" err="1" smtClean="0"/>
              <a:t>arXiv</a:t>
            </a:r>
            <a:r>
              <a:rPr lang="de-DE" sz="2000" dirty="0"/>
              <a:t>: </a:t>
            </a:r>
            <a:r>
              <a:rPr lang="de-DE" sz="2000" dirty="0" smtClean="0">
                <a:hlinkClick r:id="rId4"/>
              </a:rPr>
              <a:t>2008.10279</a:t>
            </a:r>
            <a:endParaRPr lang="de-DE" sz="2000" dirty="0"/>
          </a:p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en-US" sz="2400" dirty="0" smtClean="0">
                <a:solidFill>
                  <a:srgbClr val="0000FF"/>
                </a:solidFill>
                <a:latin typeface="Comic Sans MS" panose="030F0702030302020204" pitchFamily="66" charset="0"/>
                <a:cs typeface="Andalus" pitchFamily="18" charset="-78"/>
              </a:rPr>
              <a:t>Amir Khan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en-US" sz="2400" dirty="0" smtClean="0">
                <a:solidFill>
                  <a:srgbClr val="0000FF"/>
                </a:solidFill>
                <a:latin typeface="Comic Sans MS" panose="030F0702030302020204" pitchFamily="66" charset="0"/>
                <a:cs typeface="Andalus" pitchFamily="18" charset="-78"/>
              </a:rPr>
              <a:t>MPIK, Heidelberg, 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en-US" dirty="0" smtClean="0">
                <a:solidFill>
                  <a:srgbClr val="0000FF"/>
                </a:solidFill>
                <a:latin typeface="Comic Sans MS" panose="030F0702030302020204" pitchFamily="66" charset="0"/>
                <a:cs typeface="Andalus" pitchFamily="18" charset="-78"/>
              </a:rPr>
              <a:t>November  17,  2020</a:t>
            </a:r>
            <a:endParaRPr lang="en-US" dirty="0">
              <a:solidFill>
                <a:srgbClr val="0000FF"/>
              </a:solidFill>
              <a:latin typeface="Comic Sans MS" panose="030F0702030302020204" pitchFamily="66" charset="0"/>
              <a:cs typeface="Andalus" pitchFamily="18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82050" y="6172200"/>
            <a:ext cx="361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aseline="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                                     </a:t>
            </a:r>
            <a:r>
              <a:rPr lang="en-US" sz="2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</a:t>
            </a:r>
            <a:r>
              <a:rPr lang="en-US" baseline="0" dirty="0" smtClean="0">
                <a:solidFill>
                  <a:schemeClr val="bg1"/>
                </a:solidFill>
                <a:cs typeface="Andalus" pitchFamily="18" charset="-78"/>
              </a:rPr>
              <a:t>1</a:t>
            </a:r>
            <a:r>
              <a:rPr lang="en-US" sz="2000" dirty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693716"/>
            <a:ext cx="1447800" cy="15546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4675244"/>
            <a:ext cx="1676400" cy="158585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62000" y="5325070"/>
            <a:ext cx="7626350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en-US" b="1" u="sng" dirty="0">
                <a:solidFill>
                  <a:srgbClr val="002060"/>
                </a:solidFill>
                <a:cs typeface="Andalus" pitchFamily="18" charset="-78"/>
              </a:rPr>
              <a:t>Particle </a:t>
            </a:r>
            <a:r>
              <a:rPr lang="en-US" b="1" u="sng" dirty="0" smtClean="0">
                <a:solidFill>
                  <a:srgbClr val="002060"/>
                </a:solidFill>
                <a:cs typeface="Andalus" pitchFamily="18" charset="-78"/>
              </a:rPr>
              <a:t>Physics on the Plains, Theoretical Seminar Series, 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en-US" b="1" u="sng" dirty="0" smtClean="0">
                <a:solidFill>
                  <a:srgbClr val="002060"/>
                </a:solidFill>
                <a:cs typeface="Andalus" pitchFamily="18" charset="-78"/>
              </a:rPr>
              <a:t>University </a:t>
            </a:r>
            <a:r>
              <a:rPr lang="en-US" b="1" u="sng" dirty="0">
                <a:solidFill>
                  <a:srgbClr val="002060"/>
                </a:solidFill>
                <a:cs typeface="Andalus" pitchFamily="18" charset="-78"/>
              </a:rPr>
              <a:t>of Kansas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811382"/>
            <a:ext cx="7772400" cy="458941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400" y="838200"/>
            <a:ext cx="5105400" cy="914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77000" y="968514"/>
            <a:ext cx="182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(Axion-Electron      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cross section)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0"/>
            <a:ext cx="6934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Expected Axions signal in the detector  </a:t>
            </a:r>
            <a:endParaRPr lang="en-US" sz="2800" dirty="0">
              <a:latin typeface="Chalkboard SE" charset="0"/>
              <a:ea typeface="Chalkboard SE" charset="0"/>
              <a:cs typeface="Chalkboard SE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58200" y="6657201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9</a:t>
            </a:r>
            <a:r>
              <a:rPr lang="en-US" sz="1200" dirty="0" smtClean="0"/>
              <a:t>/33</a:t>
            </a:r>
          </a:p>
        </p:txBody>
      </p:sp>
    </p:spTree>
    <p:extLst>
      <p:ext uri="{BB962C8B-B14F-4D97-AF65-F5344CB8AC3E}">
        <p14:creationId xmlns:p14="http://schemas.microsoft.com/office/powerpoint/2010/main" val="122838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1066800"/>
            <a:ext cx="4038599" cy="10082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2133600"/>
            <a:ext cx="6705599" cy="4267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200" y="1367135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/>
              <a:t>Nu-e cross section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40194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/>
              <a:t>Expected Rate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705600" y="6031468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D6A300"/>
                </a:solidFill>
              </a:rPr>
              <a:t>E. Shockley for XENON</a:t>
            </a:r>
            <a:endParaRPr lang="en-US" dirty="0">
              <a:solidFill>
                <a:srgbClr val="D6A3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0"/>
            <a:ext cx="7315200" cy="66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Neutrino Magnetic Moment</a:t>
            </a:r>
            <a:endParaRPr lang="en-US" sz="2800" dirty="0">
              <a:latin typeface="Chalkboard SE" charset="0"/>
              <a:ea typeface="Chalkboard SE" charset="0"/>
              <a:cs typeface="Chalkboard SE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58200" y="6657201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10/33</a:t>
            </a:r>
          </a:p>
        </p:txBody>
      </p:sp>
    </p:spTree>
    <p:extLst>
      <p:ext uri="{BB962C8B-B14F-4D97-AF65-F5344CB8AC3E}">
        <p14:creationId xmlns:p14="http://schemas.microsoft.com/office/powerpoint/2010/main" val="41003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1066800"/>
            <a:ext cx="4343400" cy="4648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48" y="1295400"/>
            <a:ext cx="5018652" cy="4491335"/>
          </a:xfrm>
          <a:prstGeom prst="rect">
            <a:avLst/>
          </a:prstGeom>
        </p:spPr>
      </p:pic>
      <p:sp>
        <p:nvSpPr>
          <p:cNvPr id="7" name="Left-Right Arrow 6"/>
          <p:cNvSpPr/>
          <p:nvPr/>
        </p:nvSpPr>
        <p:spPr>
          <a:xfrm>
            <a:off x="1143000" y="3962400"/>
            <a:ext cx="1828800" cy="152400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1981200" y="4114800"/>
            <a:ext cx="609600" cy="91440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72200" y="8382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PandaX-II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6200" y="909935"/>
            <a:ext cx="518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XENON1T </a:t>
            </a:r>
            <a:endParaRPr lang="en-US" sz="1200" b="1" dirty="0" smtClean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5786735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3-dim fit (ABC vs </a:t>
            </a:r>
            <a:r>
              <a:rPr lang="en-US" sz="2400" b="1" dirty="0" err="1" smtClean="0">
                <a:solidFill>
                  <a:srgbClr val="FF0000"/>
                </a:solidFill>
              </a:rPr>
              <a:t>Primakoff</a:t>
            </a:r>
            <a:r>
              <a:rPr lang="en-US" sz="2400" b="1" dirty="0" smtClean="0">
                <a:solidFill>
                  <a:srgbClr val="FF0000"/>
                </a:solidFill>
              </a:rPr>
              <a:t>)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24000" y="6107668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D6A300"/>
                </a:solidFill>
              </a:rPr>
              <a:t>E. Shockley for XENON</a:t>
            </a:r>
            <a:endParaRPr lang="en-US" dirty="0">
              <a:solidFill>
                <a:srgbClr val="D6A3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00800" y="5754469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s-IS" dirty="0" smtClean="0">
                <a:solidFill>
                  <a:srgbClr val="D6A300"/>
                </a:solidFill>
              </a:rPr>
              <a:t>arXiv:2008.06485v2 </a:t>
            </a:r>
            <a:endParaRPr lang="is-IS" dirty="0">
              <a:solidFill>
                <a:srgbClr val="D6A300"/>
              </a:solidFill>
            </a:endParaRPr>
          </a:p>
          <a:p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1435" y="0"/>
            <a:ext cx="79757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XENON &amp; PandaX-II Results: Solar Axions</a:t>
            </a:r>
            <a:endParaRPr lang="en-US" sz="2800" dirty="0">
              <a:latin typeface="Chalkboard SE" charset="0"/>
              <a:ea typeface="Chalkboard SE" charset="0"/>
              <a:cs typeface="Chalkboard SE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8113" y="909935"/>
            <a:ext cx="1469687" cy="30926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8458200" y="6657201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11/33</a:t>
            </a:r>
          </a:p>
        </p:txBody>
      </p:sp>
    </p:spTree>
    <p:extLst>
      <p:ext uri="{BB962C8B-B14F-4D97-AF65-F5344CB8AC3E}">
        <p14:creationId xmlns:p14="http://schemas.microsoft.com/office/powerpoint/2010/main" val="155452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143000"/>
            <a:ext cx="4495800" cy="457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143000"/>
            <a:ext cx="4343401" cy="45930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600" y="5786735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3-dim fit (ABC vs Nuclear)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24400" y="5791200"/>
            <a:ext cx="434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3-dim fit (</a:t>
            </a:r>
            <a:r>
              <a:rPr lang="en-US" sz="2400" b="1" dirty="0" err="1" smtClean="0">
                <a:solidFill>
                  <a:srgbClr val="FF0000"/>
                </a:solidFill>
              </a:rPr>
              <a:t>Primakoff</a:t>
            </a:r>
            <a:r>
              <a:rPr lang="en-US" sz="2400" b="1" dirty="0" smtClean="0">
                <a:solidFill>
                  <a:srgbClr val="FF0000"/>
                </a:solidFill>
              </a:rPr>
              <a:t> vs Nuclear)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05200" y="6183868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D6A300"/>
                </a:solidFill>
              </a:rPr>
              <a:t>E. Shockley for XENON </a:t>
            </a:r>
            <a:endParaRPr lang="en-US" dirty="0">
              <a:solidFill>
                <a:srgbClr val="D6A3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757535"/>
            <a:ext cx="15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XENON1T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1435" y="0"/>
            <a:ext cx="5765965" cy="66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XENON Results: Solar Axions</a:t>
            </a:r>
            <a:endParaRPr lang="en-US" sz="2800" dirty="0">
              <a:latin typeface="Chalkboard SE" charset="0"/>
              <a:ea typeface="Chalkboard SE" charset="0"/>
              <a:cs typeface="Chalkboard SE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143000" y="794198"/>
                <a:ext cx="8020539" cy="5774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𝒈</m:t>
                        </m:r>
                      </m:e>
                      <m:sub>
                        <m: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𝒂𝒆</m:t>
                        </m:r>
                      </m:sub>
                    </m:sSub>
                    <m:r>
                      <a:rPr lang="en-US" sz="1200" b="1" i="1">
                        <a:solidFill>
                          <a:srgbClr val="FF0000"/>
                        </a:solidFill>
                        <a:latin typeface="Cambria Math" charset="0"/>
                      </a:rPr>
                      <m:t>&lt;</m:t>
                    </m:r>
                    <m:r>
                      <a:rPr lang="en-US" sz="1200" b="1" i="1">
                        <a:solidFill>
                          <a:srgbClr val="FF0000"/>
                        </a:solidFill>
                        <a:latin typeface="Cambria Math" charset="0"/>
                      </a:rPr>
                      <m:t>𝟑</m:t>
                    </m:r>
                    <m:r>
                      <a:rPr lang="en-US" sz="1200" b="1" i="1">
                        <a:solidFill>
                          <a:srgbClr val="FF0000"/>
                        </a:solidFill>
                        <a:latin typeface="Cambria Math" charset="0"/>
                      </a:rPr>
                      <m:t>.</m:t>
                    </m:r>
                    <m:r>
                      <a:rPr lang="en-US" sz="1200" b="1" i="1">
                        <a:solidFill>
                          <a:srgbClr val="FF0000"/>
                        </a:solidFill>
                        <a:latin typeface="Cambria Math" charset="0"/>
                      </a:rPr>
                      <m:t>𝟖</m:t>
                    </m:r>
                    <m:r>
                      <a:rPr lang="en-US" sz="1200" b="1" i="1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  <m:sSup>
                      <m:sSupPr>
                        <m:ctrlP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𝟏𝟎</m:t>
                        </m:r>
                      </m:e>
                      <m:sup>
                        <m: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  <m: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𝟏𝟐</m:t>
                        </m:r>
                      </m:sup>
                    </m:sSup>
                  </m:oMath>
                </a14:m>
                <a:r>
                  <a:rPr lang="en-US" sz="1200" b="1" dirty="0">
                    <a:solidFill>
                      <a:srgbClr val="FF0000"/>
                    </a:solidFill>
                  </a:rPr>
                  <a:t> </a:t>
                </a:r>
                <a:r>
                  <a:rPr lang="en-US" sz="1200" b="1" dirty="0" smtClean="0">
                    <a:solidFill>
                      <a:srgbClr val="FF0000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𝒈</m:t>
                        </m:r>
                      </m:e>
                      <m:sub>
                        <m: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𝒂𝒆</m:t>
                        </m:r>
                      </m:sub>
                    </m:sSub>
                    <m:sSub>
                      <m:sSubPr>
                        <m:ctrlP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𝒈</m:t>
                        </m:r>
                      </m:e>
                      <m:sub>
                        <m: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𝒂𝒏</m:t>
                        </m:r>
                      </m:sub>
                    </m:sSub>
                    <m:r>
                      <a:rPr lang="en-US" sz="1200" b="1" i="1">
                        <a:solidFill>
                          <a:srgbClr val="FF0000"/>
                        </a:solidFill>
                        <a:latin typeface="Cambria Math" charset="0"/>
                      </a:rPr>
                      <m:t>&lt;</m:t>
                    </m:r>
                    <m:r>
                      <a:rPr lang="en-US" sz="1200" b="1" i="1">
                        <a:solidFill>
                          <a:srgbClr val="FF0000"/>
                        </a:solidFill>
                        <a:latin typeface="Cambria Math" charset="0"/>
                      </a:rPr>
                      <m:t>𝟒</m:t>
                    </m:r>
                    <m:r>
                      <a:rPr lang="en-US" sz="1200" b="1" i="1">
                        <a:solidFill>
                          <a:srgbClr val="FF0000"/>
                        </a:solidFill>
                        <a:latin typeface="Cambria Math" charset="0"/>
                      </a:rPr>
                      <m:t>.</m:t>
                    </m:r>
                    <m:r>
                      <a:rPr lang="en-US" sz="1200" b="1" i="1">
                        <a:solidFill>
                          <a:srgbClr val="FF0000"/>
                        </a:solidFill>
                        <a:latin typeface="Cambria Math" charset="0"/>
                      </a:rPr>
                      <m:t>𝟖</m:t>
                    </m:r>
                    <m:r>
                      <a:rPr lang="en-US" sz="1200" b="1" i="1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  <m:sSup>
                      <m:sSupPr>
                        <m:ctrlPr>
                          <a:rPr lang="en-US" sz="1200" b="1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𝟏𝟎</m:t>
                        </m:r>
                      </m:e>
                      <m:sup>
                        <m: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  <m: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𝟏𝟖</m:t>
                        </m:r>
                      </m:sup>
                    </m:sSup>
                    <m:r>
                      <a:rPr lang="en-US" sz="1200" b="1" i="0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,   </m:t>
                    </m:r>
                    <m:sSub>
                      <m:sSubPr>
                        <m:ctrlP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𝒈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𝒂𝒆</m:t>
                            </m:r>
                          </m:sub>
                        </m:sSub>
                        <m: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𝒈</m:t>
                        </m:r>
                      </m:e>
                      <m:sub>
                        <m: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𝒂</m:t>
                        </m:r>
                        <m: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𝜸</m:t>
                        </m:r>
                      </m:sub>
                    </m:sSub>
                    <m:r>
                      <a:rPr lang="en-US" sz="1200" b="1" i="1">
                        <a:solidFill>
                          <a:srgbClr val="FF0000"/>
                        </a:solidFill>
                        <a:latin typeface="Cambria Math" charset="0"/>
                      </a:rPr>
                      <m:t>&lt;</m:t>
                    </m:r>
                    <m:r>
                      <a:rPr lang="en-US" sz="1200" b="1" i="1">
                        <a:solidFill>
                          <a:srgbClr val="FF0000"/>
                        </a:solidFill>
                        <a:latin typeface="Cambria Math" charset="0"/>
                      </a:rPr>
                      <m:t>𝟒</m:t>
                    </m:r>
                    <m:r>
                      <a:rPr lang="en-US" sz="1200" b="1" i="1">
                        <a:solidFill>
                          <a:srgbClr val="FF0000"/>
                        </a:solidFill>
                        <a:latin typeface="Cambria Math" charset="0"/>
                      </a:rPr>
                      <m:t>.</m:t>
                    </m:r>
                    <m:r>
                      <a:rPr lang="en-US" sz="1200" b="1" i="1">
                        <a:solidFill>
                          <a:srgbClr val="FF0000"/>
                        </a:solidFill>
                        <a:latin typeface="Cambria Math" charset="0"/>
                      </a:rPr>
                      <m:t>𝟖</m:t>
                    </m:r>
                    <m:r>
                      <a:rPr lang="en-US" sz="1200" b="1" i="1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  <m:sSup>
                      <m:sSupPr>
                        <m:ctrlP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𝟏𝟎</m:t>
                        </m:r>
                      </m:e>
                      <m:sup>
                        <m: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  <m: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𝟐𝟐</m:t>
                        </m:r>
                      </m:sup>
                    </m:sSup>
                    <m:r>
                      <a:rPr lang="en-US" sz="1200" b="1" i="1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,</m:t>
                    </m:r>
                    <m:r>
                      <m:rPr>
                        <m:nor/>
                      </m:rPr>
                      <a:rPr lang="en-US" sz="1200" b="1" i="0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 </m:t>
                    </m:r>
                    <m:r>
                      <m:rPr>
                        <m:nor/>
                      </m:rPr>
                      <a:rPr lang="en-US" sz="1200" b="1" dirty="0">
                        <a:solidFill>
                          <a:srgbClr val="FF0000"/>
                        </a:solidFill>
                      </a:rPr>
                      <m:t>(</m:t>
                    </m:r>
                    <m:r>
                      <m:rPr>
                        <m:nor/>
                      </m:rPr>
                      <a:rPr lang="en-US" sz="1200" b="1" dirty="0">
                        <a:solidFill>
                          <a:srgbClr val="FF0000"/>
                        </a:solidFill>
                      </a:rPr>
                      <m:t>Excludes</m:t>
                    </m:r>
                    <m:r>
                      <m:rPr>
                        <m:nor/>
                      </m:rPr>
                      <a:rPr lang="en-US" sz="1200" b="1" dirty="0">
                        <a:solidFill>
                          <a:srgbClr val="FF0000"/>
                        </a:solidFill>
                      </a:rPr>
                      <m:t> </m:t>
                    </m:r>
                    <m:sSub>
                      <m:sSubPr>
                        <m:ctrlP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𝒈</m:t>
                        </m:r>
                      </m:e>
                      <m:sub>
                        <m: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𝒂𝒆</m:t>
                        </m:r>
                      </m:sub>
                    </m:sSub>
                    <m:r>
                      <a:rPr lang="en-US" sz="1200" b="1" i="1">
                        <a:solidFill>
                          <a:srgbClr val="FF0000"/>
                        </a:solidFill>
                        <a:latin typeface="Cambria Math" charset="0"/>
                      </a:rPr>
                      <m:t>=</m:t>
                    </m:r>
                    <m:r>
                      <a:rPr lang="en-US" sz="1200" b="1" i="1">
                        <a:solidFill>
                          <a:srgbClr val="FF0000"/>
                        </a:solidFill>
                        <a:latin typeface="Cambria Math" charset="0"/>
                      </a:rPr>
                      <m:t>𝟎</m:t>
                    </m:r>
                    <m:r>
                      <a:rPr lang="en-US" sz="1200" b="1" i="1">
                        <a:solidFill>
                          <a:srgbClr val="FF0000"/>
                        </a:solidFill>
                        <a:latin typeface="Cambria Math" charset="0"/>
                      </a:rPr>
                      <m:t>   </m:t>
                    </m:r>
                    <m:r>
                      <a:rPr lang="en-US" sz="1200" b="1" i="1">
                        <a:solidFill>
                          <a:srgbClr val="FF0000"/>
                        </a:solidFill>
                        <a:latin typeface="Cambria Math" charset="0"/>
                      </a:rPr>
                      <m:t>𝒐𝒓</m:t>
                    </m:r>
                    <m:r>
                      <a:rPr lang="en-US" sz="1200" b="1" i="1">
                        <a:solidFill>
                          <a:srgbClr val="FF0000"/>
                        </a:solidFill>
                        <a:latin typeface="Cambria Math" charset="0"/>
                      </a:rPr>
                      <m:t>  </m:t>
                    </m:r>
                    <m:sSub>
                      <m:sSubPr>
                        <m:ctrlP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𝒈</m:t>
                        </m:r>
                      </m:e>
                      <m:sub>
                        <m: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𝒂𝒆</m:t>
                        </m:r>
                      </m:sub>
                    </m:sSub>
                    <m:sSub>
                      <m:sSubPr>
                        <m:ctrlP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𝒈</m:t>
                        </m:r>
                      </m:e>
                      <m:sub>
                        <m: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𝒂𝒏</m:t>
                        </m:r>
                      </m:sub>
                    </m:sSub>
                    <m:r>
                      <a:rPr lang="en-US" sz="1200" b="1" i="1">
                        <a:solidFill>
                          <a:srgbClr val="FF0000"/>
                        </a:solidFill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𝒈</m:t>
                        </m:r>
                      </m:e>
                      <m:sub>
                        <m: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𝒂</m:t>
                        </m:r>
                        <m:r>
                          <a:rPr lang="en-US" sz="1200" b="1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𝜸</m:t>
                        </m:r>
                      </m:sub>
                    </m:sSub>
                    <m:r>
                      <a:rPr lang="en-US" sz="1200" b="1" i="1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r>
                      <a:rPr lang="en-US" sz="1200" b="1" i="1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𝟎</m:t>
                    </m:r>
                    <m:r>
                      <a:rPr lang="en-US" sz="120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20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at</m:t>
                    </m:r>
                    <m:r>
                      <a:rPr lang="en-US" sz="120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3.6 </m:t>
                    </m:r>
                    <m:r>
                      <m:rPr>
                        <m:sty m:val="p"/>
                      </m:rPr>
                      <a:rPr lang="el-GR" sz="1200" i="1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σ</m:t>
                    </m:r>
                    <m:r>
                      <a:rPr lang="en-US" sz="1200" b="0" i="1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)</m:t>
                    </m:r>
                  </m:oMath>
                </a14:m>
                <a:endParaRPr lang="en-US" sz="1200" b="1" dirty="0">
                  <a:solidFill>
                    <a:srgbClr val="FF0000"/>
                  </a:solidFill>
                  <a:ea typeface="Cambria Math" charset="0"/>
                  <a:cs typeface="Cambria Math" charset="0"/>
                </a:endParaRPr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794198"/>
                <a:ext cx="8020539" cy="577402"/>
              </a:xfrm>
              <a:prstGeom prst="rect">
                <a:avLst/>
              </a:prstGeom>
              <a:blipFill rotWithShape="0">
                <a:blip r:embed="rId4"/>
                <a:stretch>
                  <a:fillRect t="-35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8458200" y="6657201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12/33</a:t>
            </a:r>
          </a:p>
        </p:txBody>
      </p:sp>
    </p:spTree>
    <p:extLst>
      <p:ext uri="{BB962C8B-B14F-4D97-AF65-F5344CB8AC3E}">
        <p14:creationId xmlns:p14="http://schemas.microsoft.com/office/powerpoint/2010/main" val="126865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1447800"/>
            <a:ext cx="5257800" cy="4724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95400"/>
            <a:ext cx="4648200" cy="4876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5000" y="11430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XENON1T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48400" y="11430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PandaX-II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9100" y="1828800"/>
            <a:ext cx="2730500" cy="609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152399" y="0"/>
            <a:ext cx="8991600" cy="581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2400" dirty="0" smtClean="0">
                <a:latin typeface="Chalkboard SE" charset="0"/>
                <a:ea typeface="Chalkboard SE" charset="0"/>
                <a:cs typeface="Chalkboard SE" charset="0"/>
              </a:rPr>
              <a:t>XENON &amp; PandaX-II Results: Neutrino Magnetic Moment</a:t>
            </a:r>
            <a:endParaRPr lang="en-US" sz="2400" dirty="0">
              <a:latin typeface="Chalkboard SE" charset="0"/>
              <a:ea typeface="Chalkboard SE" charset="0"/>
              <a:cs typeface="Chalkboard SE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7000" y="2133600"/>
            <a:ext cx="2179464" cy="27243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458200" y="6657201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13/33</a:t>
            </a:r>
          </a:p>
        </p:txBody>
      </p:sp>
    </p:spTree>
    <p:extLst>
      <p:ext uri="{BB962C8B-B14F-4D97-AF65-F5344CB8AC3E}">
        <p14:creationId xmlns:p14="http://schemas.microsoft.com/office/powerpoint/2010/main" val="129751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524000"/>
            <a:ext cx="8908831" cy="4267200"/>
          </a:xfrm>
          <a:prstGeom prst="rect">
            <a:avLst/>
          </a:prstGeom>
        </p:spPr>
      </p:pic>
      <p:sp>
        <p:nvSpPr>
          <p:cNvPr id="3" name="Left-Right Arrow 2"/>
          <p:cNvSpPr/>
          <p:nvPr/>
        </p:nvSpPr>
        <p:spPr>
          <a:xfrm>
            <a:off x="762000" y="3657600"/>
            <a:ext cx="4724400" cy="152400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53000" y="457200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Neutrinos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81400" y="592449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Dark Matter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724400" y="5029200"/>
            <a:ext cx="2667000" cy="8952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2095502" y="4934010"/>
            <a:ext cx="1543049" cy="10095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3581400" y="4972110"/>
            <a:ext cx="437186" cy="9523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1219200" y="4648200"/>
            <a:ext cx="2292568" cy="14572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81000" y="0"/>
            <a:ext cx="7315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Dark Matter Vs. Neutrino at XENON1T</a:t>
            </a:r>
            <a:endParaRPr lang="en-US" sz="2800" dirty="0">
              <a:latin typeface="Chalkboard SE" charset="0"/>
              <a:ea typeface="Chalkboard SE" charset="0"/>
              <a:cs typeface="Chalkboard SE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57400" y="990600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sensitivity of the solar neutrinos (with non-zero NNM) are comparable to the all possible DM candidates!!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58200" y="6657201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14/33</a:t>
            </a:r>
          </a:p>
        </p:txBody>
      </p:sp>
    </p:spTree>
    <p:extLst>
      <p:ext uri="{BB962C8B-B14F-4D97-AF65-F5344CB8AC3E}">
        <p14:creationId xmlns:p14="http://schemas.microsoft.com/office/powerpoint/2010/main" val="134757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0"/>
            <a:ext cx="7772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What's </a:t>
            </a:r>
            <a:r>
              <a:rPr lang="en-US" sz="2800">
                <a:latin typeface="Chalkboard SE" charset="0"/>
                <a:ea typeface="Chalkboard SE" charset="0"/>
                <a:cs typeface="Chalkboard SE" charset="0"/>
              </a:rPr>
              <a:t>f</a:t>
            </a:r>
            <a:r>
              <a:rPr lang="en-US" sz="2800" smtClean="0">
                <a:latin typeface="Chalkboard SE" charset="0"/>
                <a:ea typeface="Chalkboard SE" charset="0"/>
                <a:cs typeface="Chalkboard SE" charset="0"/>
              </a:rPr>
              <a:t>urther for neutrino </a:t>
            </a: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with this data?</a:t>
            </a:r>
            <a:endParaRPr lang="en-US" sz="2800" dirty="0">
              <a:latin typeface="Chalkboard SE" charset="0"/>
              <a:ea typeface="Chalkboard SE" charset="0"/>
              <a:cs typeface="Chalkboard SE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569178"/>
            <a:ext cx="89154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Clr>
                <a:srgbClr val="FF0000"/>
              </a:buClr>
              <a:buFont typeface="Courier New" charset="0"/>
              <a:buChar char="o"/>
            </a:pPr>
            <a:endParaRPr lang="en-US" sz="3200" dirty="0" smtClean="0">
              <a:ea typeface="Chalkboard SE" charset="0"/>
              <a:cs typeface="Chalkboard SE" charset="0"/>
            </a:endParaRPr>
          </a:p>
          <a:p>
            <a:pPr marL="971550" lvl="1" indent="-514350">
              <a:lnSpc>
                <a:spcPct val="150000"/>
              </a:lnSpc>
              <a:buClr>
                <a:srgbClr val="FF0000"/>
              </a:buClr>
              <a:buFont typeface="Courier New" charset="0"/>
              <a:buChar char="o"/>
            </a:pPr>
            <a:r>
              <a:rPr lang="en-US" sz="3200" dirty="0" smtClean="0">
                <a:ea typeface="Chalkboard SE" charset="0"/>
                <a:cs typeface="Chalkboard SE" charset="0"/>
              </a:rPr>
              <a:t>If the excess is not due to background!</a:t>
            </a:r>
          </a:p>
          <a:p>
            <a:pPr marL="971550" lvl="1" indent="-514350">
              <a:lnSpc>
                <a:spcPct val="150000"/>
              </a:lnSpc>
              <a:buClr>
                <a:srgbClr val="FF0000"/>
              </a:buClr>
              <a:buFont typeface="Courier New" charset="0"/>
              <a:buChar char="o"/>
            </a:pPr>
            <a:r>
              <a:rPr lang="en-US" sz="3200" dirty="0" smtClean="0">
                <a:ea typeface="Chalkboard SE" charset="0"/>
                <a:cs typeface="Chalkboard SE" charset="0"/>
              </a:rPr>
              <a:t>What other nonstandard neutrino interactions can be constrained with this data?</a:t>
            </a:r>
          </a:p>
          <a:p>
            <a:pPr marL="971550" lvl="1" indent="-514350">
              <a:lnSpc>
                <a:spcPct val="150000"/>
              </a:lnSpc>
              <a:buClr>
                <a:srgbClr val="FF0000"/>
              </a:buClr>
              <a:buFont typeface="Courier New" charset="0"/>
              <a:buChar char="o"/>
            </a:pPr>
            <a:r>
              <a:rPr lang="en-US" sz="3200" dirty="0" smtClean="0">
                <a:ea typeface="Chalkboard SE" charset="0"/>
                <a:cs typeface="Chalkboard SE" charset="0"/>
              </a:rPr>
              <a:t>All the relevant Electromagnetic properties</a:t>
            </a:r>
          </a:p>
          <a:p>
            <a:pPr marL="971550" lvl="1" indent="-514350">
              <a:lnSpc>
                <a:spcPct val="150000"/>
              </a:lnSpc>
              <a:buClr>
                <a:srgbClr val="FF0000"/>
              </a:buClr>
              <a:buFont typeface="Courier New" charset="0"/>
              <a:buChar char="o"/>
            </a:pPr>
            <a:r>
              <a:rPr lang="en-US" sz="3200" dirty="0" smtClean="0">
                <a:ea typeface="Chalkboard SE" charset="0"/>
                <a:cs typeface="Chalkboard SE" charset="0"/>
              </a:rPr>
              <a:t>All type general light interactions based with the general Lorentz structure (</a:t>
            </a:r>
            <a:r>
              <a:rPr lang="en-US" sz="3200" dirty="0" smtClean="0">
                <a:solidFill>
                  <a:srgbClr val="FF0000"/>
                </a:solidFill>
                <a:ea typeface="Chalkboard SE" charset="0"/>
                <a:cs typeface="Chalkboard SE" charset="0"/>
              </a:rPr>
              <a:t>Vector</a:t>
            </a:r>
            <a:r>
              <a:rPr lang="en-US" sz="3200" dirty="0" smtClean="0">
                <a:ea typeface="Chalkboard SE" charset="0"/>
                <a:cs typeface="Chalkboard SE" charset="0"/>
              </a:rPr>
              <a:t>,</a:t>
            </a:r>
            <a:r>
              <a:rPr lang="en-US" sz="3200" dirty="0" smtClean="0">
                <a:solidFill>
                  <a:srgbClr val="FF0000"/>
                </a:solidFill>
                <a:ea typeface="Chalkboard SE" charset="0"/>
                <a:cs typeface="Chalkboard SE" charset="0"/>
              </a:rPr>
              <a:t> Axial-vector</a:t>
            </a:r>
            <a:r>
              <a:rPr lang="en-US" sz="3200" dirty="0" smtClean="0">
                <a:ea typeface="Chalkboard SE" charset="0"/>
                <a:cs typeface="Chalkboard SE" charset="0"/>
              </a:rPr>
              <a:t>,</a:t>
            </a:r>
            <a:r>
              <a:rPr lang="en-US" sz="3200" dirty="0" smtClean="0">
                <a:solidFill>
                  <a:srgbClr val="FF0000"/>
                </a:solidFill>
                <a:ea typeface="Chalkboard SE" charset="0"/>
                <a:cs typeface="Chalkboard SE" charset="0"/>
              </a:rPr>
              <a:t> Scalar and Pseudoscalar</a:t>
            </a:r>
            <a:r>
              <a:rPr lang="en-US" sz="3200" dirty="0" smtClean="0">
                <a:ea typeface="Chalkboard SE" charset="0"/>
                <a:cs typeface="Chalkboard SE" charset="0"/>
              </a:rPr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11982" y="6657201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15/33</a:t>
            </a:r>
          </a:p>
        </p:txBody>
      </p:sp>
    </p:spTree>
    <p:extLst>
      <p:ext uri="{BB962C8B-B14F-4D97-AF65-F5344CB8AC3E}">
        <p14:creationId xmlns:p14="http://schemas.microsoft.com/office/powerpoint/2010/main" val="108375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778" y="1418238"/>
            <a:ext cx="4082622" cy="10201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33400" y="1046112"/>
                <a:ext cx="4343400" cy="477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For 3-massive neutrinos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𝝂</m:t>
                        </m:r>
                      </m:e>
                      <m:sub>
                        <m:r>
                          <a:rPr lang="en-US" sz="2400" b="1" i="1" smtClean="0">
                            <a:latin typeface="Cambria Math" charset="0"/>
                          </a:rPr>
                          <m:t>𝟏</m:t>
                        </m:r>
                        <m:r>
                          <a:rPr lang="en-US" sz="2400" b="1" i="1" smtClean="0">
                            <a:latin typeface="Cambria Math" charset="0"/>
                          </a:rPr>
                          <m:t>,</m:t>
                        </m:r>
                        <m:r>
                          <a:rPr lang="en-US" sz="2400" b="1" i="1" smtClean="0">
                            <a:latin typeface="Cambria Math" charset="0"/>
                          </a:rPr>
                          <m:t>𝟐</m:t>
                        </m:r>
                        <m:r>
                          <a:rPr lang="en-US" sz="2400" b="1" i="1" smtClean="0">
                            <a:latin typeface="Cambria Math" charset="0"/>
                          </a:rPr>
                          <m:t>,</m:t>
                        </m:r>
                        <m:r>
                          <a:rPr lang="en-US" sz="2400" b="1" i="1" smtClean="0">
                            <a:latin typeface="Cambria Math" charset="0"/>
                          </a:rPr>
                          <m:t>𝟑</m:t>
                        </m:r>
                      </m:sub>
                    </m:sSub>
                    <m:r>
                      <a:rPr lang="en-US" sz="2400" b="1" i="1" smtClean="0">
                        <a:latin typeface="Cambria Math" charset="0"/>
                      </a:rPr>
                      <m:t>:</m:t>
                    </m:r>
                  </m:oMath>
                </a14:m>
                <a:r>
                  <a:rPr lang="en-US" sz="2400" b="1" dirty="0" smtClean="0"/>
                  <a:t> </a:t>
                </a:r>
                <a:endParaRPr lang="en-US" sz="2400" b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1046112"/>
                <a:ext cx="4343400" cy="477888"/>
              </a:xfrm>
              <a:prstGeom prst="rect">
                <a:avLst/>
              </a:prstGeom>
              <a:blipFill rotWithShape="0">
                <a:blip r:embed="rId3"/>
                <a:stretch>
                  <a:fillRect l="-2247" t="-8974" b="-26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/>
          <p:cNvCxnSpPr/>
          <p:nvPr/>
        </p:nvCxnSpPr>
        <p:spPr>
          <a:xfrm flipV="1">
            <a:off x="4038600" y="2133600"/>
            <a:ext cx="0" cy="38100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819400" y="2514600"/>
                <a:ext cx="2971800" cy="477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1">
                        <a:latin typeface="Cambria Math" charset="0"/>
                        <a:ea typeface="Cambria Math" charset="0"/>
                        <a:cs typeface="Cambria Math" charset="0"/>
                      </a:rPr>
                      <m:t>𝝂</m:t>
                    </m:r>
                  </m:oMath>
                </a14:m>
                <a:r>
                  <a:rPr lang="en-US" sz="2400" b="1" dirty="0"/>
                  <a:t>EM v</a:t>
                </a:r>
                <a:r>
                  <a:rPr lang="en-US" sz="2400" b="1" dirty="0" smtClean="0"/>
                  <a:t>ertex function:</a:t>
                </a:r>
                <a:endParaRPr lang="en-US" sz="2400" b="1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400" y="2514600"/>
                <a:ext cx="2971800" cy="477888"/>
              </a:xfrm>
              <a:prstGeom prst="rect">
                <a:avLst/>
              </a:prstGeom>
              <a:blipFill rotWithShape="0">
                <a:blip r:embed="rId4"/>
                <a:stretch>
                  <a:fillRect t="-10256" b="-243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" y="2840088"/>
            <a:ext cx="7924800" cy="969912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>
          <a:xfrm flipV="1">
            <a:off x="3429000" y="3505200"/>
            <a:ext cx="0" cy="38100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4343400" y="3505200"/>
            <a:ext cx="0" cy="38100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553200" y="3429000"/>
            <a:ext cx="0" cy="38100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7620000" y="3449688"/>
            <a:ext cx="0" cy="38100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048000" y="3906888"/>
            <a:ext cx="914400" cy="646331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Electric</a:t>
            </a:r>
          </a:p>
          <a:p>
            <a:r>
              <a:rPr lang="en-US" dirty="0" smtClean="0"/>
              <a:t>Charge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962400" y="3906888"/>
            <a:ext cx="1066800" cy="646331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Anapole</a:t>
            </a:r>
            <a:endParaRPr lang="en-US" dirty="0" smtClean="0"/>
          </a:p>
          <a:p>
            <a:r>
              <a:rPr lang="en-US" dirty="0" smtClean="0"/>
              <a:t>Moment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238999" y="3830688"/>
            <a:ext cx="1459187" cy="1138773"/>
          </a:xfrm>
          <a:prstGeom prst="rect">
            <a:avLst/>
          </a:prstGeom>
          <a:noFill/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2700000" scaled="1"/>
              <a:tileRect/>
            </a:gra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Electric</a:t>
            </a:r>
          </a:p>
          <a:p>
            <a:r>
              <a:rPr lang="en-US" dirty="0" smtClean="0"/>
              <a:t>Dipole</a:t>
            </a:r>
          </a:p>
          <a:p>
            <a:r>
              <a:rPr lang="en-US" dirty="0" smtClean="0"/>
              <a:t>Moment</a:t>
            </a:r>
          </a:p>
          <a:p>
            <a:r>
              <a:rPr lang="en-US" sz="1400" dirty="0" smtClean="0"/>
              <a:t>(</a:t>
            </a:r>
            <a:r>
              <a:rPr lang="en-US" sz="1400" dirty="0" smtClean="0">
                <a:solidFill>
                  <a:srgbClr val="FF0000"/>
                </a:solidFill>
              </a:rPr>
              <a:t>Only if P and CP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6095999" y="3877270"/>
            <a:ext cx="1066801" cy="923330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Magnetic</a:t>
            </a:r>
          </a:p>
          <a:p>
            <a:r>
              <a:rPr lang="en-US" dirty="0" smtClean="0"/>
              <a:t>Dipole Moment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152401" y="101025"/>
                <a:ext cx="8863144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>
                    <a:latin typeface="Chalkboard SE" charset="0"/>
                    <a:ea typeface="Chalkboard SE" charset="0"/>
                    <a:cs typeface="Chalkboard SE" charset="0"/>
                  </a:rPr>
                  <a:t>The</a:t>
                </a:r>
                <a14:m>
                  <m:oMath xmlns:m="http://schemas.openxmlformats.org/officeDocument/2006/math">
                    <m:r>
                      <a:rPr lang="en-US" sz="2800">
                        <a:latin typeface="Cambria Math" charset="0"/>
                        <a:ea typeface="Chalkboard SE" charset="0"/>
                        <a:cs typeface="Chalkboard SE" charset="0"/>
                      </a:rPr>
                      <m:t> </m:t>
                    </m:r>
                    <m:r>
                      <a:rPr lang="en-US" sz="2800">
                        <a:latin typeface="Cambria Math" charset="0"/>
                        <a:ea typeface="Chalkboard SE" charset="0"/>
                        <a:cs typeface="Chalkboard SE" charset="0"/>
                      </a:rPr>
                      <m:t>𝝂</m:t>
                    </m:r>
                  </m:oMath>
                </a14:m>
                <a:r>
                  <a:rPr lang="en-US" sz="2800" dirty="0">
                    <a:latin typeface="Chalkboard SE" charset="0"/>
                    <a:ea typeface="Chalkboard SE" charset="0"/>
                    <a:cs typeface="Chalkboard SE" charset="0"/>
                  </a:rPr>
                  <a:t>EM Interaction </a:t>
                </a:r>
                <a:r>
                  <a:rPr lang="en-US" sz="2800" dirty="0" smtClean="0">
                    <a:latin typeface="Chalkboard SE" charset="0"/>
                    <a:ea typeface="Chalkboard SE" charset="0"/>
                    <a:cs typeface="Chalkboard SE" charset="0"/>
                  </a:rPr>
                  <a:t>(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Chalkboard SE" charset="0"/>
                    <a:ea typeface="Chalkboard SE" charset="0"/>
                    <a:cs typeface="Chalkboard SE" charset="0"/>
                  </a:rPr>
                  <a:t>Minimal extended SM with 3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srgbClr val="FF0000"/>
                            </a:solidFill>
                            <a:latin typeface="Cambria Math" charset="0"/>
                            <a:ea typeface="Chalkboard SE" charset="0"/>
                            <a:cs typeface="Chalkboard SE" charset="0"/>
                          </a:rPr>
                        </m:ctrlPr>
                      </m:sSubPr>
                      <m:e>
                        <m:r>
                          <a:rPr lang="en-US" sz="2800">
                            <a:solidFill>
                              <a:srgbClr val="FF0000"/>
                            </a:solidFill>
                            <a:latin typeface="Cambria Math" charset="0"/>
                            <a:ea typeface="Chalkboard SE" charset="0"/>
                            <a:cs typeface="Chalkboard SE" charset="0"/>
                          </a:rPr>
                          <m:t>𝝂</m:t>
                        </m:r>
                      </m:e>
                      <m:sub>
                        <m:r>
                          <a:rPr lang="en-US" sz="2800">
                            <a:solidFill>
                              <a:srgbClr val="FF0000"/>
                            </a:solidFill>
                            <a:latin typeface="Cambria Math" charset="0"/>
                            <a:ea typeface="Chalkboard SE" charset="0"/>
                            <a:cs typeface="Chalkboard SE" charset="0"/>
                          </a:rPr>
                          <m:t>𝑹</m:t>
                        </m:r>
                      </m:sub>
                    </m:sSub>
                  </m:oMath>
                </a14:m>
                <a:r>
                  <a:rPr lang="en-US" sz="2800" dirty="0">
                    <a:latin typeface="Chalkboard SE" charset="0"/>
                    <a:ea typeface="Chalkboard SE" charset="0"/>
                    <a:cs typeface="Chalkboard SE" charset="0"/>
                  </a:rPr>
                  <a:t>)</a:t>
                </a:r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1" y="101025"/>
                <a:ext cx="8863144" cy="523220"/>
              </a:xfrm>
              <a:prstGeom prst="rect">
                <a:avLst/>
              </a:prstGeom>
              <a:blipFill rotWithShape="0">
                <a:blip r:embed="rId6"/>
                <a:stretch>
                  <a:fillRect l="-1376" t="-12941" r="-757" b="-3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1" name="Group 40"/>
          <p:cNvGrpSpPr/>
          <p:nvPr/>
        </p:nvGrpSpPr>
        <p:grpSpPr>
          <a:xfrm>
            <a:off x="152400" y="3886200"/>
            <a:ext cx="2895600" cy="838200"/>
            <a:chOff x="609600" y="5029200"/>
            <a:chExt cx="2895600" cy="838200"/>
          </a:xfrm>
        </p:grpSpPr>
        <p:sp>
          <p:nvSpPr>
            <p:cNvPr id="39" name="Cloud 38"/>
            <p:cNvSpPr/>
            <p:nvPr/>
          </p:nvSpPr>
          <p:spPr>
            <a:xfrm>
              <a:off x="609600" y="5029200"/>
              <a:ext cx="2895600" cy="838200"/>
            </a:xfrm>
            <a:prstGeom prst="cloud">
              <a:avLst/>
            </a:prstGeom>
            <a:solidFill>
              <a:schemeClr val="accent1">
                <a:alpha val="1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38200" y="5181600"/>
              <a:ext cx="2590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4 EM form factors:</a:t>
              </a:r>
              <a:r>
                <a:rPr lang="en-US" sz="2400" b="1" dirty="0" smtClean="0"/>
                <a:t> </a:t>
              </a:r>
              <a:endParaRPr lang="en-US" sz="2400" b="1" dirty="0"/>
            </a:p>
          </p:txBody>
        </p:sp>
      </p:grpSp>
      <p:sp>
        <p:nvSpPr>
          <p:cNvPr id="44" name="Rectangle 43"/>
          <p:cNvSpPr/>
          <p:nvPr/>
        </p:nvSpPr>
        <p:spPr>
          <a:xfrm rot="19972620">
            <a:off x="-49811" y="2378660"/>
            <a:ext cx="25680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solidFill>
                  <a:srgbClr val="0000FF"/>
                </a:solidFill>
              </a:rPr>
              <a:t>Lorentz and EM gauge invariant</a:t>
            </a:r>
            <a:endParaRPr lang="en-US" b="1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76200" y="4925298"/>
                <a:ext cx="9042988" cy="4087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Even for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Q</a:t>
                </a:r>
                <a:r>
                  <a:rPr lang="en-US" dirty="0" smtClean="0"/>
                  <a:t> = 0,  the 2</a:t>
                </a:r>
                <a:r>
                  <a:rPr lang="en-US" baseline="30000" dirty="0" smtClean="0"/>
                  <a:t>nd</a:t>
                </a:r>
                <a:r>
                  <a:rPr lang="en-US" dirty="0" smtClean="0"/>
                  <a:t> term in power series of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𝑄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|</m:t>
                        </m:r>
                      </m:e>
                      <m:sub>
                        <m:sSup>
                          <m:sSupPr>
                            <m:ctrlPr>
                              <a:rPr lang="en-US" b="0" i="1" smtClean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charset="0"/>
                          </a:rPr>
                          <m:t>≠0</m:t>
                        </m:r>
                      </m:sub>
                    </m:sSub>
                    <m:r>
                      <a:rPr lang="en-US" b="0" i="0" smtClean="0">
                        <a:latin typeface="Cambria Math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charset="0"/>
                      </a:rPr>
                      <m:t>gives</m:t>
                    </m:r>
                    <m:r>
                      <a:rPr lang="en-US" b="0" i="0" smtClean="0">
                        <a:latin typeface="Cambria Math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charset="0"/>
                      </a:rPr>
                      <m:t>a</m:t>
                    </m:r>
                    <m:r>
                      <a:rPr lang="en-US" b="0" i="0" smtClean="0">
                        <a:latin typeface="Cambria Math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charset="0"/>
                      </a:rPr>
                      <m:t>non</m:t>
                    </m:r>
                    <m:r>
                      <a:rPr lang="en-US" b="0" i="0" smtClean="0">
                        <a:latin typeface="Cambria Math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charset="0"/>
                      </a:rPr>
                      <m:t>trivial</m:t>
                    </m:r>
                    <m:r>
                      <a:rPr lang="en-US" b="0" i="0" smtClean="0">
                        <a:latin typeface="Cambria Math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charset="0"/>
                      </a:rPr>
                      <m:t>EM</m:t>
                    </m:r>
                    <m:r>
                      <a:rPr lang="en-US" b="0" i="0" smtClean="0">
                        <a:latin typeface="Cambria Math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charset="0"/>
                      </a:rPr>
                      <m:t>quantity</m:t>
                    </m:r>
                    <m:r>
                      <a:rPr lang="en-US" b="0" i="0" smtClean="0">
                        <a:latin typeface="Cambria Math" charset="0"/>
                      </a:rPr>
                      <m:t> </m:t>
                    </m:r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4925298"/>
                <a:ext cx="9042988" cy="408702"/>
              </a:xfrm>
              <a:prstGeom prst="rect">
                <a:avLst/>
              </a:prstGeom>
              <a:blipFill rotWithShape="0">
                <a:blip r:embed="rId7"/>
                <a:stretch>
                  <a:fillRect l="-607" t="-85075" r="-337" b="-102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6" name="Picture 4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90800" y="5458698"/>
            <a:ext cx="2286000" cy="7135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46"/>
              <p:cNvSpPr/>
              <p:nvPr/>
            </p:nvSpPr>
            <p:spPr>
              <a:xfrm>
                <a:off x="533400" y="5562600"/>
                <a:ext cx="317768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 smtClean="0">
                    <a:solidFill>
                      <a:srgbClr val="0000FF"/>
                    </a:solidFill>
                  </a:rPr>
                  <a:t>The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𝝂</m:t>
                    </m:r>
                  </m:oMath>
                </a14:m>
                <a:r>
                  <a:rPr lang="en-US" b="1" dirty="0" smtClean="0">
                    <a:solidFill>
                      <a:srgbClr val="0000FF"/>
                    </a:solidFill>
                  </a:rPr>
                  <a:t> charge radius:</a:t>
                </a:r>
                <a:endParaRPr lang="en-US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47" name="Rectangle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5562600"/>
                <a:ext cx="3177684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1727" t="-10000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47"/>
          <p:cNvSpPr txBox="1"/>
          <p:nvPr/>
        </p:nvSpPr>
        <p:spPr>
          <a:xfrm>
            <a:off x="5181600" y="5429071"/>
            <a:ext cx="3833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D6A300"/>
                </a:solidFill>
              </a:rPr>
              <a:t>Fujikawa</a:t>
            </a:r>
            <a:r>
              <a:rPr lang="en-US" dirty="0" smtClean="0">
                <a:solidFill>
                  <a:srgbClr val="D6A300"/>
                </a:solidFill>
              </a:rPr>
              <a:t> &amp; </a:t>
            </a:r>
            <a:r>
              <a:rPr lang="en-US" dirty="0" err="1" smtClean="0">
                <a:solidFill>
                  <a:srgbClr val="D6A300"/>
                </a:solidFill>
              </a:rPr>
              <a:t>Shrock</a:t>
            </a:r>
            <a:r>
              <a:rPr lang="en-US" dirty="0" smtClean="0">
                <a:solidFill>
                  <a:srgbClr val="D6A300"/>
                </a:solidFill>
              </a:rPr>
              <a:t>, PRL</a:t>
            </a:r>
            <a:r>
              <a:rPr lang="is-IS" dirty="0" smtClean="0">
                <a:solidFill>
                  <a:srgbClr val="D6A300"/>
                </a:solidFill>
              </a:rPr>
              <a:t>45 963, </a:t>
            </a:r>
            <a:r>
              <a:rPr lang="is-IS" dirty="0">
                <a:solidFill>
                  <a:srgbClr val="D6A300"/>
                </a:solidFill>
              </a:rPr>
              <a:t>(1980)</a:t>
            </a:r>
            <a:r>
              <a:rPr lang="is-IS" dirty="0"/>
              <a:t> </a:t>
            </a:r>
            <a:r>
              <a:rPr lang="is-IS" dirty="0" smtClean="0"/>
              <a:t> </a:t>
            </a:r>
            <a:endParaRPr lang="en-US" dirty="0" smtClean="0">
              <a:solidFill>
                <a:srgbClr val="D6A300"/>
              </a:solidFill>
            </a:endParaRPr>
          </a:p>
          <a:p>
            <a:r>
              <a:rPr lang="en-US" dirty="0" err="1">
                <a:solidFill>
                  <a:srgbClr val="D6A300"/>
                </a:solidFill>
              </a:rPr>
              <a:t>Giunti</a:t>
            </a:r>
            <a:r>
              <a:rPr lang="en-US" dirty="0">
                <a:solidFill>
                  <a:srgbClr val="D6A300"/>
                </a:solidFill>
              </a:rPr>
              <a:t> &amp; </a:t>
            </a:r>
            <a:r>
              <a:rPr lang="en-US" dirty="0" err="1">
                <a:solidFill>
                  <a:srgbClr val="D6A300"/>
                </a:solidFill>
              </a:rPr>
              <a:t>Studenikin</a:t>
            </a:r>
            <a:r>
              <a:rPr lang="en-US" dirty="0">
                <a:solidFill>
                  <a:srgbClr val="D6A300"/>
                </a:solidFill>
              </a:rPr>
              <a:t>,  </a:t>
            </a:r>
            <a:r>
              <a:rPr lang="en-US" dirty="0" smtClean="0">
                <a:solidFill>
                  <a:srgbClr val="D6A300"/>
                </a:solidFill>
              </a:rPr>
              <a:t>1403.6344</a:t>
            </a:r>
          </a:p>
          <a:p>
            <a:r>
              <a:rPr lang="nl-NL" dirty="0" err="1" smtClean="0">
                <a:solidFill>
                  <a:srgbClr val="D6A300"/>
                </a:solidFill>
              </a:rPr>
              <a:t>Vogel&amp;Engel</a:t>
            </a:r>
            <a:r>
              <a:rPr lang="nl-NL" dirty="0">
                <a:solidFill>
                  <a:srgbClr val="D6A300"/>
                </a:solidFill>
              </a:rPr>
              <a:t>, </a:t>
            </a:r>
            <a:r>
              <a:rPr lang="nl-NL" dirty="0" smtClean="0">
                <a:solidFill>
                  <a:srgbClr val="D6A300"/>
                </a:solidFill>
              </a:rPr>
              <a:t>PRD39 3378, </a:t>
            </a:r>
            <a:r>
              <a:rPr lang="nl-NL" dirty="0">
                <a:solidFill>
                  <a:srgbClr val="D6A300"/>
                </a:solidFill>
              </a:rPr>
              <a:t>(1989)</a:t>
            </a:r>
            <a:r>
              <a:rPr lang="nl-NL" dirty="0" smtClean="0">
                <a:solidFill>
                  <a:srgbClr val="D6A300"/>
                </a:solidFill>
              </a:rPr>
              <a:t> </a:t>
            </a:r>
            <a:endParaRPr lang="nl-NL" dirty="0">
              <a:solidFill>
                <a:srgbClr val="D6A300"/>
              </a:solidFill>
            </a:endParaRPr>
          </a:p>
          <a:p>
            <a:endParaRPr lang="en-US" dirty="0">
              <a:solidFill>
                <a:srgbClr val="D6A300"/>
              </a:solidFill>
            </a:endParaRPr>
          </a:p>
          <a:p>
            <a:r>
              <a:rPr lang="en-US" dirty="0" smtClean="0">
                <a:solidFill>
                  <a:srgbClr val="D6A300"/>
                </a:solidFill>
              </a:rPr>
              <a:t> </a:t>
            </a:r>
            <a:endParaRPr lang="en-US" dirty="0">
              <a:solidFill>
                <a:srgbClr val="D6A300"/>
              </a:solidFill>
            </a:endParaRPr>
          </a:p>
          <a:p>
            <a:endParaRPr lang="en-US" dirty="0" smtClean="0">
              <a:solidFill>
                <a:srgbClr val="D6A300"/>
              </a:solidFill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53200" y="1083733"/>
            <a:ext cx="2144987" cy="1631657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H="1">
            <a:off x="7848600" y="4724400"/>
            <a:ext cx="15240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8382000" y="4707810"/>
            <a:ext cx="152400" cy="216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458200" y="6657201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16/33</a:t>
            </a:r>
          </a:p>
        </p:txBody>
      </p:sp>
    </p:spTree>
    <p:extLst>
      <p:ext uri="{BB962C8B-B14F-4D97-AF65-F5344CB8AC3E}">
        <p14:creationId xmlns:p14="http://schemas.microsoft.com/office/powerpoint/2010/main" val="138128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76200" y="22542"/>
            <a:ext cx="9220200" cy="66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2800" dirty="0">
                <a:latin typeface="Chalkboard SE" charset="0"/>
                <a:ea typeface="Chalkboard SE" charset="0"/>
                <a:cs typeface="Chalkboard SE" charset="0"/>
              </a:rPr>
              <a:t>Light Mediators: A simple phenomenological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0" y="685800"/>
                <a:ext cx="9016366" cy="59400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Clr>
                    <a:srgbClr val="FF0000"/>
                  </a:buClr>
                </a:pPr>
                <a:endParaRPr lang="en-US" sz="3200" dirty="0" smtClean="0">
                  <a:ea typeface="Chalkboard SE" charset="0"/>
                  <a:cs typeface="Chalkboard SE" charset="0"/>
                </a:endParaRPr>
              </a:p>
              <a:p>
                <a:pPr marL="457200" indent="-457200">
                  <a:buClr>
                    <a:srgbClr val="FF0000"/>
                  </a:buClr>
                  <a:buFont typeface="Courier New" charset="0"/>
                  <a:buChar char="o"/>
                </a:pPr>
                <a:r>
                  <a:rPr lang="en-US" sz="3200" dirty="0" smtClean="0">
                    <a:ea typeface="Chalkboard SE" charset="0"/>
                    <a:cs typeface="Chalkboard SE" charset="0"/>
                  </a:rPr>
                  <a:t>Effective four fermion dim-6 operators </a:t>
                </a:r>
                <a:r>
                  <a:rPr lang="en-US" sz="3200" dirty="0" smtClean="0">
                    <a:solidFill>
                      <a:srgbClr val="FF0000"/>
                    </a:solidFill>
                    <a:ea typeface="Chalkboard SE" charset="0"/>
                    <a:cs typeface="Chalkboard SE" charset="0"/>
                  </a:rPr>
                  <a:t>w/</a:t>
                </a:r>
                <a:r>
                  <a:rPr lang="en-US" sz="3200" dirty="0" err="1" smtClean="0">
                    <a:solidFill>
                      <a:srgbClr val="FF0000"/>
                    </a:solidFill>
                    <a:ea typeface="Chalkboard SE" charset="0"/>
                    <a:cs typeface="Chalkboard SE" charset="0"/>
                  </a:rPr>
                  <a:t>w.o</a:t>
                </a:r>
                <a:endParaRPr lang="en-US" sz="3200" dirty="0" smtClean="0">
                  <a:ea typeface="Chalkboard SE" charset="0"/>
                  <a:cs typeface="Chalkboard SE" charset="0"/>
                </a:endParaRPr>
              </a:p>
              <a:p>
                <a:pPr marL="457200" indent="-457200">
                  <a:buClr>
                    <a:srgbClr val="FF0000"/>
                  </a:buClr>
                  <a:buFont typeface="Courier New" charset="0"/>
                  <a:buChar char="o"/>
                </a:pPr>
                <a:r>
                  <a:rPr lang="en-US" sz="3200" dirty="0" smtClean="0">
                    <a:ea typeface="Chalkboard SE" charset="0"/>
                    <a:cs typeface="Chalkboard SE" charset="0"/>
                  </a:rPr>
                  <a:t>The mediator masses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FF0000"/>
                        </a:solidFill>
                        <a:latin typeface="Cambria Math" charset="0"/>
                        <a:ea typeface="Chalkboard SE" charset="0"/>
                        <a:cs typeface="Chalkboard SE" charset="0"/>
                      </a:rPr>
                      <m:t>&lt;</m:t>
                    </m:r>
                  </m:oMath>
                </a14:m>
                <a:r>
                  <a:rPr lang="en-US" sz="3200" dirty="0" smtClean="0">
                    <a:ea typeface="Chalkboard SE" charset="0"/>
                    <a:cs typeface="Chalkboard SE" charset="0"/>
                  </a:rPr>
                  <a:t> electroweak scale </a:t>
                </a:r>
                <a:endParaRPr lang="en-US" sz="3200" dirty="0">
                  <a:ea typeface="Chalkboard SE" charset="0"/>
                  <a:cs typeface="Chalkboard SE" charset="0"/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en-US" sz="3200" dirty="0" smtClean="0">
                    <a:ea typeface="Chalkboard SE" charset="0"/>
                    <a:cs typeface="Chalkboard SE" charset="0"/>
                  </a:rPr>
                  <a:t>    (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∽</m:t>
                    </m:r>
                    <m:r>
                      <m:rPr>
                        <m:sty m:val="p"/>
                      </m:rPr>
                      <a:rPr lang="en-US" sz="3200" b="0" i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s</m:t>
                    </m:r>
                  </m:oMath>
                </a14:m>
                <a:r>
                  <a:rPr lang="en-US" sz="3200" dirty="0" smtClean="0">
                    <a:ea typeface="Chalkboard SE" charset="0"/>
                    <a:cs typeface="Chalkboard SE" charset="0"/>
                  </a:rPr>
                  <a:t>ub-GeV) or even massless, </a:t>
                </a:r>
                <a:r>
                  <a:rPr lang="en-US" sz="3200" dirty="0" smtClean="0">
                    <a:solidFill>
                      <a:srgbClr val="FF0000"/>
                    </a:solidFill>
                    <a:ea typeface="Chalkboard SE" charset="0"/>
                    <a:cs typeface="Chalkboard SE" charset="0"/>
                  </a:rPr>
                  <a:t>w/</a:t>
                </a:r>
                <a:r>
                  <a:rPr lang="en-US" sz="3200" dirty="0" err="1" smtClean="0">
                    <a:solidFill>
                      <a:srgbClr val="FF0000"/>
                    </a:solidFill>
                    <a:ea typeface="Chalkboard SE" charset="0"/>
                    <a:cs typeface="Chalkboard SE" charset="0"/>
                  </a:rPr>
                  <a:t>w.o</a:t>
                </a:r>
                <a:r>
                  <a:rPr lang="en-US" sz="3200" dirty="0" smtClean="0">
                    <a:ea typeface="Chalkboard SE" charset="0"/>
                    <a:cs typeface="Chalkboard SE" charset="0"/>
                  </a:rPr>
                  <a:t> kinetic</a:t>
                </a:r>
              </a:p>
              <a:p>
                <a:pPr>
                  <a:buClr>
                    <a:srgbClr val="FF0000"/>
                  </a:buClr>
                </a:pPr>
                <a:r>
                  <a:rPr lang="en-US" sz="3200" dirty="0">
                    <a:ea typeface="Chalkboard SE" charset="0"/>
                    <a:cs typeface="Chalkboard SE" charset="0"/>
                  </a:rPr>
                  <a:t> </a:t>
                </a:r>
                <a:r>
                  <a:rPr lang="en-US" sz="3200" dirty="0" smtClean="0">
                    <a:ea typeface="Chalkboard SE" charset="0"/>
                    <a:cs typeface="Chalkboard SE" charset="0"/>
                  </a:rPr>
                  <a:t>    mixings</a:t>
                </a:r>
              </a:p>
              <a:p>
                <a:pPr marL="457200" indent="-457200">
                  <a:buClr>
                    <a:srgbClr val="FF0000"/>
                  </a:buClr>
                  <a:buFont typeface="Courier New" charset="0"/>
                  <a:buChar char="o"/>
                </a:pPr>
                <a:r>
                  <a:rPr lang="en-US" sz="3200" dirty="0" smtClean="0">
                    <a:ea typeface="Chalkboard SE" charset="0"/>
                    <a:cs typeface="Chalkboard SE" charset="0"/>
                  </a:rPr>
                  <a:t>Very weakly coupled (coupling 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∝</m:t>
                    </m:r>
                  </m:oMath>
                </a14:m>
                <a:r>
                  <a:rPr lang="en-US" sz="3200" dirty="0" smtClean="0">
                    <a:ea typeface="Chalkboard SE" charset="0"/>
                    <a:cs typeface="Chalkboard SE" charset="0"/>
                  </a:rPr>
                  <a:t> mass)</a:t>
                </a:r>
              </a:p>
              <a:p>
                <a:pPr marL="457200" indent="-457200">
                  <a:buClr>
                    <a:srgbClr val="FF0000"/>
                  </a:buClr>
                  <a:buFont typeface="Courier New" charset="0"/>
                  <a:buChar char="o"/>
                </a:pPr>
                <a:r>
                  <a:rPr lang="en-US" sz="3200" dirty="0" smtClean="0">
                    <a:ea typeface="Chalkboard SE" charset="0"/>
                    <a:cs typeface="Chalkboard SE" charset="0"/>
                  </a:rPr>
                  <a:t>Such an EFT framework allows to study a variety of more complex UV-models via neutrino interactions at low energies.</a:t>
                </a:r>
              </a:p>
              <a:p>
                <a:pPr marL="457200" indent="-457200">
                  <a:buClr>
                    <a:srgbClr val="FF0000"/>
                  </a:buClr>
                  <a:buFont typeface="Courier New" charset="0"/>
                  <a:buChar char="o"/>
                </a:pPr>
                <a:r>
                  <a:rPr lang="en-US" sz="3200" dirty="0" smtClean="0">
                    <a:ea typeface="Chalkboard SE" charset="0"/>
                    <a:cs typeface="Chalkboard SE" charset="0"/>
                  </a:rPr>
                  <a:t>Favorites: simple gauged U(1)’ extensions, </a:t>
                </a:r>
              </a:p>
              <a:p>
                <a:pPr marL="457200" indent="-457200">
                  <a:buClr>
                    <a:srgbClr val="FF0000"/>
                  </a:buClr>
                  <a:buFont typeface="Courier New" charset="0"/>
                  <a:buChar char="o"/>
                </a:pPr>
                <a:r>
                  <a:rPr lang="en-US" sz="3200" dirty="0" smtClean="0">
                    <a:ea typeface="Chalkboard SE" charset="0"/>
                    <a:cs typeface="Chalkboard SE" charset="0"/>
                  </a:rPr>
                  <a:t>B - L(flavored/unflavored), Unbroken/broken</a:t>
                </a:r>
                <a:r>
                  <a:rPr lang="mr-IN" sz="3200" dirty="0" smtClean="0">
                    <a:ea typeface="Chalkboard SE" charset="0"/>
                    <a:cs typeface="Chalkboard SE" charset="0"/>
                  </a:rPr>
                  <a:t>…</a:t>
                </a:r>
                <a:r>
                  <a:rPr lang="en-US" sz="3200" dirty="0" smtClean="0">
                    <a:ea typeface="Chalkboard SE" charset="0"/>
                    <a:cs typeface="Chalkboard SE" charset="0"/>
                  </a:rPr>
                  <a:t>.</a:t>
                </a:r>
              </a:p>
              <a:p>
                <a:r>
                  <a:rPr lang="en-US" sz="2800" dirty="0" smtClean="0">
                    <a:latin typeface="Chalkboard SE" charset="0"/>
                    <a:ea typeface="Chalkboard SE" charset="0"/>
                    <a:cs typeface="Chalkboard SE" charset="0"/>
                  </a:rPr>
                  <a:t> 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85800"/>
                <a:ext cx="9016366" cy="5940088"/>
              </a:xfrm>
              <a:prstGeom prst="rect">
                <a:avLst/>
              </a:prstGeom>
              <a:blipFill rotWithShape="0">
                <a:blip r:embed="rId2"/>
                <a:stretch>
                  <a:fillRect l="-1555" r="-26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8023990" y="1163118"/>
                <a:ext cx="662810" cy="5132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halkboard SE" charset="0"/>
                            <a:cs typeface="Chalkboard SE" charset="0"/>
                          </a:rPr>
                        </m:ctrlPr>
                      </m:sSubPr>
                      <m:e>
                        <m:r>
                          <a:rPr lang="en-US" sz="2800">
                            <a:solidFill>
                              <a:schemeClr val="tx1"/>
                            </a:solidFill>
                            <a:latin typeface="Cambria Math" charset="0"/>
                            <a:ea typeface="Chalkboard SE" charset="0"/>
                            <a:cs typeface="Chalkboard SE" charset="0"/>
                          </a:rPr>
                          <m:t>𝝂</m:t>
                        </m:r>
                      </m:e>
                      <m:sub>
                        <m:r>
                          <a:rPr lang="en-US" sz="2800">
                            <a:solidFill>
                              <a:schemeClr val="tx1"/>
                            </a:solidFill>
                            <a:latin typeface="Cambria Math" charset="0"/>
                            <a:ea typeface="Chalkboard SE" charset="0"/>
                            <a:cs typeface="Chalkboard SE" charset="0"/>
                          </a:rPr>
                          <m:t>𝑹</m:t>
                        </m:r>
                      </m:sub>
                    </m:sSub>
                  </m:oMath>
                </a14:m>
                <a:r>
                  <a:rPr lang="en-US" sz="2400" dirty="0" smtClean="0"/>
                  <a:t>.</a:t>
                </a:r>
                <a:endParaRPr lang="en-US" sz="24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3990" y="1163118"/>
                <a:ext cx="662810" cy="513282"/>
              </a:xfrm>
              <a:prstGeom prst="rect">
                <a:avLst/>
              </a:prstGeom>
              <a:blipFill rotWithShape="0">
                <a:blip r:embed="rId3"/>
                <a:stretch>
                  <a:fillRect r="-13761" b="-261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58200" y="6657201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17/33</a:t>
            </a:r>
          </a:p>
        </p:txBody>
      </p:sp>
    </p:spTree>
    <p:extLst>
      <p:ext uri="{BB962C8B-B14F-4D97-AF65-F5344CB8AC3E}">
        <p14:creationId xmlns:p14="http://schemas.microsoft.com/office/powerpoint/2010/main" val="183105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423" y="1371600"/>
            <a:ext cx="6362977" cy="4191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23336"/>
            <a:ext cx="6705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Light mediators: interactions terms</a:t>
            </a:r>
            <a:endParaRPr lang="en-US" sz="2800" dirty="0">
              <a:latin typeface="Chalkboard SE" charset="0"/>
              <a:ea typeface="Chalkboard SE" charset="0"/>
              <a:cs typeface="Chalkboard SE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15200" y="1524000"/>
            <a:ext cx="94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(Scalar)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86600" y="2602468"/>
            <a:ext cx="155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(Pseudoscalar)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61144" y="3733800"/>
            <a:ext cx="94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(Vector)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32544" y="4800600"/>
            <a:ext cx="155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(Axial Vector)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58200" y="6657201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18/33</a:t>
            </a:r>
          </a:p>
        </p:txBody>
      </p:sp>
    </p:spTree>
    <p:extLst>
      <p:ext uri="{BB962C8B-B14F-4D97-AF65-F5344CB8AC3E}">
        <p14:creationId xmlns:p14="http://schemas.microsoft.com/office/powerpoint/2010/main" val="203880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73022" y="1032808"/>
            <a:ext cx="625478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Direct Dark Matter Direction</a:t>
            </a:r>
          </a:p>
          <a:p>
            <a:pPr algn="ctr"/>
            <a:r>
              <a:rPr 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Experiments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8187" y="76200"/>
            <a:ext cx="8833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                Motivations</a:t>
            </a:r>
            <a:endParaRPr lang="en-US" sz="3200" dirty="0" smtClean="0">
              <a:latin typeface="Comic Sans MS" panose="030F0702030302020204" pitchFamily="66" charset="0"/>
              <a:cs typeface="Andalus" pitchFamily="18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33600" y="28194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The challenge from the low energy astrophysical neutrinos, solar in particular!!</a:t>
            </a:r>
            <a:endParaRPr lang="en-US" sz="24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0000" y="2286000"/>
            <a:ext cx="99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&amp;</a:t>
            </a:r>
          </a:p>
        </p:txBody>
      </p:sp>
      <p:sp>
        <p:nvSpPr>
          <p:cNvPr id="8" name="Rectangle 7"/>
          <p:cNvSpPr/>
          <p:nvPr/>
        </p:nvSpPr>
        <p:spPr>
          <a:xfrm>
            <a:off x="158252" y="4362271"/>
            <a:ext cx="878913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Plus point! they provide good opportunity</a:t>
            </a:r>
          </a:p>
          <a:p>
            <a:pPr algn="ctr"/>
            <a:r>
              <a:rPr lang="en-US" sz="3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to understand </a:t>
            </a:r>
            <a:r>
              <a:rPr lang="en-US" sz="3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neutrinos </a:t>
            </a:r>
            <a:r>
              <a:rPr lang="en-US" sz="3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at very low energy!!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458200" y="6657201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1/33</a:t>
            </a:r>
          </a:p>
        </p:txBody>
      </p:sp>
    </p:spTree>
    <p:extLst>
      <p:ext uri="{BB962C8B-B14F-4D97-AF65-F5344CB8AC3E}">
        <p14:creationId xmlns:p14="http://schemas.microsoft.com/office/powerpoint/2010/main" val="119376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2856" y="1993900"/>
            <a:ext cx="5608544" cy="8255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9950" y="2781136"/>
            <a:ext cx="3575050" cy="876464"/>
          </a:xfrm>
          <a:prstGeom prst="rect">
            <a:avLst/>
          </a:prstGeom>
        </p:spPr>
      </p:pic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70450"/>
              </p:ext>
            </p:extLst>
          </p:nvPr>
        </p:nvGraphicFramePr>
        <p:xfrm>
          <a:off x="152400" y="3663950"/>
          <a:ext cx="8763000" cy="26606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4267200"/>
                <a:gridCol w="3352800"/>
              </a:tblGrid>
              <a:tr h="70603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Electromagnetic</a:t>
                      </a:r>
                      <a:r>
                        <a:rPr lang="en-US" baseline="0" dirty="0" smtClean="0"/>
                        <a:t> Interactions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New Light Mediators</a:t>
                      </a:r>
                      <a:endParaRPr lang="en-US" dirty="0"/>
                    </a:p>
                  </a:txBody>
                  <a:tcPr/>
                </a:tc>
              </a:tr>
              <a:tr h="916611">
                <a:tc>
                  <a:txBody>
                    <a:bodyPr/>
                    <a:lstStyle/>
                    <a:p>
                      <a:r>
                        <a:rPr lang="en-US" dirty="0" smtClean="0"/>
                        <a:t>LL,</a:t>
                      </a:r>
                      <a:r>
                        <a:rPr lang="en-US" baseline="0" dirty="0" smtClean="0"/>
                        <a:t> RR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038000">
                <a:tc>
                  <a:txBody>
                    <a:bodyPr/>
                    <a:lstStyle/>
                    <a:p>
                      <a:r>
                        <a:rPr lang="en-US" dirty="0" smtClean="0"/>
                        <a:t>LR,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RL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0" y="4522808"/>
            <a:ext cx="3955545" cy="81119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54150" y="5485362"/>
            <a:ext cx="3956050" cy="76303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84752" y="4343400"/>
            <a:ext cx="2886461" cy="8382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38799" y="5181600"/>
            <a:ext cx="3200401" cy="83185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38800" y="5791200"/>
            <a:ext cx="3276600" cy="533400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>
            <a:off x="1676400" y="1064008"/>
            <a:ext cx="6858000" cy="929892"/>
            <a:chOff x="1676400" y="1064008"/>
            <a:chExt cx="6858000" cy="929892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676400" y="1066800"/>
              <a:ext cx="3962400" cy="908051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784752" y="1064008"/>
              <a:ext cx="1301848" cy="929892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5486400" y="1214735"/>
              <a:ext cx="1905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Symbol" charset="2"/>
                  <a:ea typeface="Symbol" charset="2"/>
                  <a:cs typeface="Symbol" charset="2"/>
                </a:rPr>
                <a:t>+</a:t>
              </a:r>
              <a:r>
                <a:rPr lang="en-US" sz="2400" dirty="0" smtClean="0"/>
                <a:t>                  </a:t>
              </a:r>
              <a:r>
                <a:rPr lang="en-US" sz="2400" dirty="0" smtClean="0">
                  <a:latin typeface="Symbol" charset="2"/>
                  <a:ea typeface="Symbol" charset="2"/>
                  <a:cs typeface="Symbol" charset="2"/>
                </a:rPr>
                <a:t>+</a:t>
              </a:r>
              <a:endParaRPr lang="en-US" sz="2400" dirty="0" smtClean="0"/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238999" y="1120437"/>
              <a:ext cx="1295401" cy="854414"/>
            </a:xfrm>
            <a:prstGeom prst="rect">
              <a:avLst/>
            </a:prstGeom>
          </p:spPr>
        </p:pic>
      </p:grpSp>
      <p:sp>
        <p:nvSpPr>
          <p:cNvPr id="37" name="TextBox 36"/>
          <p:cNvSpPr txBox="1"/>
          <p:nvPr/>
        </p:nvSpPr>
        <p:spPr>
          <a:xfrm>
            <a:off x="381000" y="0"/>
            <a:ext cx="7848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Cross section and the eight new interactions </a:t>
            </a:r>
            <a:endParaRPr lang="en-US" sz="2800" dirty="0">
              <a:latin typeface="Chalkboard SE" charset="0"/>
              <a:ea typeface="Chalkboard SE" charset="0"/>
              <a:cs typeface="Chalkboard SE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78088" y="1228190"/>
            <a:ext cx="155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Cross section: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2590800" y="1845709"/>
            <a:ext cx="457200" cy="2963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Bent Arrow 49"/>
          <p:cNvSpPr/>
          <p:nvPr/>
        </p:nvSpPr>
        <p:spPr>
          <a:xfrm>
            <a:off x="4876800" y="2698915"/>
            <a:ext cx="1267691" cy="196685"/>
          </a:xfrm>
          <a:prstGeom prst="ben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133007" y="2526268"/>
            <a:ext cx="57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CC</a:t>
            </a:r>
            <a:r>
              <a:rPr lang="en-US" dirty="0" smtClean="0"/>
              <a:t>)</a:t>
            </a:r>
          </a:p>
        </p:txBody>
      </p:sp>
      <p:sp>
        <p:nvSpPr>
          <p:cNvPr id="52" name="Bent Arrow 51"/>
          <p:cNvSpPr/>
          <p:nvPr/>
        </p:nvSpPr>
        <p:spPr>
          <a:xfrm flipH="1">
            <a:off x="1782856" y="2743200"/>
            <a:ext cx="1798544" cy="167240"/>
          </a:xfrm>
          <a:prstGeom prst="ben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230559" y="2602468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(</a:t>
            </a:r>
            <a:r>
              <a:rPr lang="en-US" smtClean="0">
                <a:solidFill>
                  <a:srgbClr val="FF0000"/>
                </a:solidFill>
              </a:rPr>
              <a:t>NC</a:t>
            </a:r>
            <a:r>
              <a:rPr lang="en-US" smtClean="0"/>
              <a:t>)</a:t>
            </a:r>
            <a:endParaRPr lang="en-US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458200" y="6657201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19/33</a:t>
            </a:r>
          </a:p>
        </p:txBody>
      </p:sp>
    </p:spTree>
    <p:extLst>
      <p:ext uri="{BB962C8B-B14F-4D97-AF65-F5344CB8AC3E}">
        <p14:creationId xmlns:p14="http://schemas.microsoft.com/office/powerpoint/2010/main" val="208348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143000"/>
            <a:ext cx="8839200" cy="990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" y="22542"/>
            <a:ext cx="5562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Expected energy </a:t>
            </a:r>
            <a:r>
              <a:rPr lang="en-US" sz="2800" dirty="0">
                <a:latin typeface="Chalkboard SE" charset="0"/>
                <a:ea typeface="Chalkboard SE" charset="0"/>
                <a:cs typeface="Chalkboard SE" charset="0"/>
              </a:rPr>
              <a:t>s</a:t>
            </a: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pectrum</a:t>
            </a:r>
            <a:endParaRPr lang="en-US" sz="2800" dirty="0">
              <a:latin typeface="Chalkboard SE" charset="0"/>
              <a:ea typeface="Chalkboard SE" charset="0"/>
              <a:cs typeface="Chalkboard SE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52400" y="2743200"/>
                <a:ext cx="8305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G(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charset="0"/>
                          </a:rPr>
                          <m:t>𝐸</m:t>
                        </m:r>
                      </m:e>
                      <m:sub>
                        <m:r>
                          <a:rPr lang="en-US" sz="2400" b="0" i="1" smtClean="0">
                            <a:latin typeface="Cambria Math" charset="0"/>
                          </a:rPr>
                          <m:t>𝑟𝑒𝑐</m:t>
                        </m:r>
                      </m:sub>
                    </m:sSub>
                    <m:r>
                      <a:rPr lang="en-US" sz="2400" b="0" i="1" smtClean="0">
                        <a:latin typeface="Cambria Math" charset="0"/>
                      </a:rPr>
                      <m:t>,</m:t>
                    </m:r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2400" dirty="0" smtClean="0"/>
                  <a:t>) = Gaussian </a:t>
                </a:r>
                <a:r>
                  <a:rPr lang="en-US" sz="2400" dirty="0"/>
                  <a:t>s</a:t>
                </a:r>
                <a:r>
                  <a:rPr lang="en-US" sz="2400" dirty="0" smtClean="0"/>
                  <a:t>mearing function with resolution power: </a:t>
                </a: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2743200"/>
                <a:ext cx="8305800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1101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800" y="3276600"/>
            <a:ext cx="4165600" cy="381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228600" y="2205335"/>
                <a:ext cx="86106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charset="0"/>
                          </a:rPr>
                          <m:t>𝑁</m:t>
                        </m:r>
                      </m:e>
                      <m:sub>
                        <m:r>
                          <a:rPr lang="en-US" sz="2400" b="0" i="1" smtClean="0">
                            <a:latin typeface="Cambria Math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 smtClean="0"/>
                  <a:t> = Exposure: 0.65 ton-year (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XENON1T</a:t>
                </a:r>
                <a:r>
                  <a:rPr lang="en-US" sz="2400" dirty="0" smtClean="0"/>
                  <a:t>), 100.7 ton-day </a:t>
                </a:r>
                <a:r>
                  <a:rPr lang="en-US" sz="2400" dirty="0"/>
                  <a:t>(</a:t>
                </a:r>
                <a:r>
                  <a:rPr lang="en-US" sz="2400" dirty="0">
                    <a:solidFill>
                      <a:srgbClr val="FF0000"/>
                    </a:solidFill>
                  </a:rPr>
                  <a:t>PandaX-II</a:t>
                </a:r>
                <a:r>
                  <a:rPr lang="en-US" sz="2400" dirty="0" smtClean="0"/>
                  <a:t>)  </a:t>
                </a: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2205335"/>
                <a:ext cx="8610600" cy="461665"/>
              </a:xfrm>
              <a:prstGeom prst="rect">
                <a:avLst/>
              </a:prstGeom>
              <a:blipFill rotWithShape="0">
                <a:blip r:embed="rId5"/>
                <a:stretch>
                  <a:fillRect l="-142" t="-10526" r="-1133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3581400"/>
            <a:ext cx="4800600" cy="669851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343364" y="3669268"/>
            <a:ext cx="2124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Survival probability</a:t>
            </a:r>
            <a:r>
              <a:rPr lang="en-US" dirty="0" smtClean="0"/>
              <a:t>)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3400" y="4191000"/>
            <a:ext cx="2286000" cy="416379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133564" y="4191000"/>
            <a:ext cx="2436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Conversion probability</a:t>
            </a:r>
            <a:r>
              <a:rPr lang="en-US" dirty="0" smtClean="0"/>
              <a:t>)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19800" y="4446506"/>
            <a:ext cx="3048000" cy="20304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6973218" y="5029200"/>
                <a:ext cx="102778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𝜖</m:t>
                      </m:r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(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𝑟𝑒𝑐</m:t>
                          </m:r>
                        </m:sub>
                      </m:sSub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)</m:t>
                      </m:r>
                    </m:oMath>
                  </m:oMathPara>
                </a14:m>
                <a:endParaRPr lang="en-US" sz="2400" dirty="0" smtClean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3218" y="5029200"/>
                <a:ext cx="1027782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4142" r="-10059" b="-327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" name="Picture 3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48000" y="4572000"/>
            <a:ext cx="3019196" cy="1844038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72000" y="4724401"/>
            <a:ext cx="400050" cy="533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152400" y="4798367"/>
                <a:ext cx="3017236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      </m:t>
                        </m:r>
                        <m:r>
                          <a:rPr lang="en-US" b="0" i="1" smtClean="0">
                            <a:latin typeface="Cambria Math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dirty="0" smtClean="0"/>
                  <a:t> = Recoil Energy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   </m:t>
                        </m:r>
                        <m:r>
                          <a:rPr lang="en-US" i="1">
                            <a:latin typeface="Cambria Math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𝑟</m:t>
                        </m:r>
                        <m:r>
                          <a:rPr lang="en-US" b="0" i="1" smtClean="0">
                            <a:latin typeface="Cambria Math" charset="0"/>
                          </a:rPr>
                          <m:t>𝑒𝑐</m:t>
                        </m:r>
                      </m:sub>
                    </m:sSub>
                  </m:oMath>
                </a14:m>
                <a:r>
                  <a:rPr lang="en-US" dirty="0" smtClean="0"/>
                  <a:t> = Reconstructed Energy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𝜃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𝑠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Mixing</m:t>
                      </m:r>
                      <m:r>
                        <a:rPr lang="en-US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Angles</m:t>
                      </m:r>
                    </m:oMath>
                  </m:oMathPara>
                </a14:m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4798367"/>
                <a:ext cx="3017236" cy="1200329"/>
              </a:xfrm>
              <a:prstGeom prst="rect">
                <a:avLst/>
              </a:prstGeom>
              <a:blipFill rotWithShape="0">
                <a:blip r:embed="rId12"/>
                <a:stretch>
                  <a:fillRect l="-808" t="-29949" r="-1010" b="-13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/>
          <p:cNvSpPr txBox="1"/>
          <p:nvPr/>
        </p:nvSpPr>
        <p:spPr>
          <a:xfrm>
            <a:off x="5181600" y="8382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D6A300"/>
                </a:solidFill>
              </a:rPr>
              <a:t>c</a:t>
            </a:r>
            <a:r>
              <a:rPr lang="en-US" dirty="0" smtClean="0">
                <a:solidFill>
                  <a:srgbClr val="D6A300"/>
                </a:solidFill>
              </a:rPr>
              <a:t>f. for details: </a:t>
            </a: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  <a:hlinkClick r:id="rId13"/>
              </a:rPr>
              <a:t>2006.12887</a:t>
            </a:r>
            <a:r>
              <a:rPr lang="en-US" dirty="0" smtClean="0">
                <a:solidFill>
                  <a:srgbClr val="D6A300"/>
                </a:solidFill>
              </a:rPr>
              <a:t> </a:t>
            </a:r>
            <a:endParaRPr lang="en-US" dirty="0">
              <a:solidFill>
                <a:srgbClr val="D6A3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458200" y="6657201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20/33</a:t>
            </a:r>
          </a:p>
        </p:txBody>
      </p:sp>
    </p:spTree>
    <p:extLst>
      <p:ext uri="{BB962C8B-B14F-4D97-AF65-F5344CB8AC3E}">
        <p14:creationId xmlns:p14="http://schemas.microsoft.com/office/powerpoint/2010/main" val="48986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86200" y="6550223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4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6550223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4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4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4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1" y="914399"/>
            <a:ext cx="4343400" cy="557330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3418" y="3212068"/>
            <a:ext cx="3201982" cy="9789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400" y="4876800"/>
            <a:ext cx="3048000" cy="8382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9950" y="1524000"/>
            <a:ext cx="2855450" cy="914400"/>
          </a:xfrm>
          <a:prstGeom prst="rect">
            <a:avLst/>
          </a:prstGeom>
        </p:spPr>
      </p:pic>
      <p:sp>
        <p:nvSpPr>
          <p:cNvPr id="16" name="Left-Up Arrow 15"/>
          <p:cNvSpPr/>
          <p:nvPr/>
        </p:nvSpPr>
        <p:spPr>
          <a:xfrm>
            <a:off x="4800600" y="5562600"/>
            <a:ext cx="2819400" cy="304800"/>
          </a:xfrm>
          <a:prstGeom prst="lef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-Up Arrow 16"/>
          <p:cNvSpPr/>
          <p:nvPr/>
        </p:nvSpPr>
        <p:spPr>
          <a:xfrm>
            <a:off x="4800600" y="4038600"/>
            <a:ext cx="3352800" cy="304800"/>
          </a:xfrm>
          <a:prstGeom prst="lef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04800" y="0"/>
            <a:ext cx="807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Spectral Fit with EM parameters (</a:t>
            </a:r>
            <a:r>
              <a:rPr lang="en-US" sz="2800" dirty="0" smtClean="0">
                <a:solidFill>
                  <a:srgbClr val="FF0000"/>
                </a:solidFill>
                <a:latin typeface="Chalkboard SE" charset="0"/>
                <a:ea typeface="Chalkboard SE" charset="0"/>
                <a:cs typeface="Chalkboard SE" charset="0"/>
              </a:rPr>
              <a:t>XENON1T</a:t>
            </a: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) </a:t>
            </a:r>
            <a:endParaRPr lang="en-US" sz="2800" dirty="0">
              <a:latin typeface="Chalkboard SE" charset="0"/>
              <a:ea typeface="Chalkboard SE" charset="0"/>
              <a:cs typeface="Chalkboard SE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58200" y="6657201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21/33</a:t>
            </a:r>
          </a:p>
        </p:txBody>
      </p:sp>
      <p:sp>
        <p:nvSpPr>
          <p:cNvPr id="15" name="Left-Up Arrow 14"/>
          <p:cNvSpPr/>
          <p:nvPr/>
        </p:nvSpPr>
        <p:spPr>
          <a:xfrm>
            <a:off x="4800600" y="2286000"/>
            <a:ext cx="3352800" cy="304800"/>
          </a:xfrm>
          <a:prstGeom prst="lef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3000" y="838200"/>
            <a:ext cx="3969813" cy="675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2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855035"/>
            <a:ext cx="3657600" cy="5662393"/>
          </a:xfrm>
          <a:prstGeom prst="rect">
            <a:avLst/>
          </a:prstGeom>
        </p:spPr>
      </p:pic>
      <p:sp>
        <p:nvSpPr>
          <p:cNvPr id="14" name="Left-Right Arrow 13"/>
          <p:cNvSpPr/>
          <p:nvPr/>
        </p:nvSpPr>
        <p:spPr>
          <a:xfrm>
            <a:off x="4241800" y="5356542"/>
            <a:ext cx="863600" cy="129858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1100" y="1564428"/>
            <a:ext cx="3086100" cy="79777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3352800"/>
            <a:ext cx="3048000" cy="73314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00" y="5026223"/>
            <a:ext cx="3124200" cy="688777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304800" y="0"/>
            <a:ext cx="8077200" cy="663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Spectral Fit with light mediators (</a:t>
            </a:r>
            <a:r>
              <a:rPr lang="en-US" sz="2800" dirty="0" smtClean="0">
                <a:solidFill>
                  <a:srgbClr val="FF0000"/>
                </a:solidFill>
                <a:latin typeface="Chalkboard SE" charset="0"/>
                <a:ea typeface="Chalkboard SE" charset="0"/>
                <a:cs typeface="Chalkboard SE" charset="0"/>
              </a:rPr>
              <a:t>XENON1T</a:t>
            </a: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) </a:t>
            </a:r>
            <a:endParaRPr lang="en-US" sz="2800" dirty="0">
              <a:latin typeface="Chalkboard SE" charset="0"/>
              <a:ea typeface="Chalkboard SE" charset="0"/>
              <a:cs typeface="Chalkboard SE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4399" y="927630"/>
            <a:ext cx="3969813" cy="675903"/>
          </a:xfrm>
          <a:prstGeom prst="rect">
            <a:avLst/>
          </a:prstGeom>
        </p:spPr>
      </p:pic>
      <p:sp>
        <p:nvSpPr>
          <p:cNvPr id="20" name="Left-Right Arrow 19"/>
          <p:cNvSpPr/>
          <p:nvPr/>
        </p:nvSpPr>
        <p:spPr>
          <a:xfrm>
            <a:off x="4191000" y="1927542"/>
            <a:ext cx="863600" cy="129858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1" name="Left-Right Arrow 20"/>
          <p:cNvSpPr/>
          <p:nvPr/>
        </p:nvSpPr>
        <p:spPr>
          <a:xfrm>
            <a:off x="4241800" y="3733800"/>
            <a:ext cx="863600" cy="129858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458200" y="6657201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22/33</a:t>
            </a:r>
          </a:p>
        </p:txBody>
      </p:sp>
    </p:spTree>
    <p:extLst>
      <p:ext uri="{BB962C8B-B14F-4D97-AF65-F5344CB8AC3E}">
        <p14:creationId xmlns:p14="http://schemas.microsoft.com/office/powerpoint/2010/main" val="167349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14400"/>
            <a:ext cx="4724400" cy="544418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4800" y="0"/>
            <a:ext cx="807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Spectral Fit with light mediators (</a:t>
            </a:r>
            <a:r>
              <a:rPr lang="en-US" sz="2800" dirty="0" smtClean="0">
                <a:solidFill>
                  <a:srgbClr val="FF0000"/>
                </a:solidFill>
                <a:latin typeface="Chalkboard SE" charset="0"/>
                <a:ea typeface="Chalkboard SE" charset="0"/>
                <a:cs typeface="Chalkboard SE" charset="0"/>
              </a:rPr>
              <a:t>PandaX-II</a:t>
            </a: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) </a:t>
            </a:r>
            <a:endParaRPr lang="en-US" sz="2800" dirty="0">
              <a:latin typeface="Chalkboard SE" charset="0"/>
              <a:ea typeface="Chalkboard SE" charset="0"/>
              <a:cs typeface="Chalkboard SE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86400" y="1189196"/>
            <a:ext cx="34290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Courier New" charset="0"/>
              <a:buChar char="o"/>
            </a:pPr>
            <a:endParaRPr lang="en-US" dirty="0"/>
          </a:p>
          <a:p>
            <a:pPr marL="457200" indent="-457200">
              <a:buClr>
                <a:srgbClr val="FF0000"/>
              </a:buClr>
              <a:buFont typeface="Courier New" charset="0"/>
              <a:buChar char="o"/>
            </a:pPr>
            <a:r>
              <a:rPr lang="en-US" sz="2800" dirty="0" smtClean="0"/>
              <a:t>Non-linear model fitting with the </a:t>
            </a:r>
            <a:r>
              <a:rPr lang="en-US" sz="2800" i="1" dirty="0" smtClean="0">
                <a:solidFill>
                  <a:srgbClr val="FF0000"/>
                </a:solidFill>
              </a:rPr>
              <a:t>fixing</a:t>
            </a:r>
            <a:r>
              <a:rPr lang="en-US" sz="2800" dirty="0" smtClean="0"/>
              <a:t> masses and </a:t>
            </a:r>
            <a:r>
              <a:rPr lang="en-US" sz="2800" i="1" dirty="0" smtClean="0">
                <a:solidFill>
                  <a:srgbClr val="FF0000"/>
                </a:solidFill>
              </a:rPr>
              <a:t>fitted</a:t>
            </a:r>
            <a:r>
              <a:rPr lang="en-US" sz="2800" dirty="0" smtClean="0"/>
              <a:t> coupling constants</a:t>
            </a:r>
          </a:p>
          <a:p>
            <a:pPr marL="457200" indent="-457200">
              <a:buClr>
                <a:srgbClr val="FF0000"/>
              </a:buClr>
              <a:buFont typeface="Courier New" charset="0"/>
              <a:buChar char="o"/>
            </a:pPr>
            <a:r>
              <a:rPr lang="en-US" sz="2800" dirty="0" smtClean="0"/>
              <a:t>For V, A, and S, same best fit value, while for P 1 order of magnitude larger value.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58200" y="6657201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23/33</a:t>
            </a:r>
          </a:p>
        </p:txBody>
      </p:sp>
    </p:spTree>
    <p:extLst>
      <p:ext uri="{BB962C8B-B14F-4D97-AF65-F5344CB8AC3E}">
        <p14:creationId xmlns:p14="http://schemas.microsoft.com/office/powerpoint/2010/main" val="132836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838200"/>
            <a:ext cx="4724400" cy="1219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914400"/>
            <a:ext cx="3225166" cy="3048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6200" y="23336"/>
            <a:ext cx="859857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Chi-square and fitting (Constraining parameters)</a:t>
            </a:r>
            <a:endParaRPr lang="en-US" sz="2800" dirty="0">
              <a:latin typeface="Chalkboard SE" charset="0"/>
              <a:ea typeface="Chalkboard SE" charset="0"/>
              <a:cs typeface="Chalkboard SE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752599"/>
            <a:ext cx="8382000" cy="46758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5400" y="2133600"/>
            <a:ext cx="1371600" cy="391278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1752600" y="2438400"/>
            <a:ext cx="76200" cy="838200"/>
          </a:xfrm>
          <a:prstGeom prst="straightConnector1">
            <a:avLst/>
          </a:prstGeom>
          <a:ln w="31750">
            <a:solidFill>
              <a:srgbClr val="008E4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057400" y="2438400"/>
            <a:ext cx="457200" cy="762000"/>
          </a:xfrm>
          <a:prstGeom prst="straightConnector1">
            <a:avLst/>
          </a:prstGeom>
          <a:ln w="31750">
            <a:solidFill>
              <a:srgbClr val="008E4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58200" y="6657201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24/33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1199" y="1219200"/>
            <a:ext cx="3244377" cy="3810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53000" y="914400"/>
            <a:ext cx="1035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XENON: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PandaX:</a:t>
            </a:r>
          </a:p>
        </p:txBody>
      </p:sp>
    </p:spTree>
    <p:extLst>
      <p:ext uri="{BB962C8B-B14F-4D97-AF65-F5344CB8AC3E}">
        <p14:creationId xmlns:p14="http://schemas.microsoft.com/office/powerpoint/2010/main" val="70823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" y="23336"/>
            <a:ext cx="5126083" cy="6632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Light mediators (</a:t>
            </a:r>
            <a:r>
              <a:rPr lang="en-US" sz="2800" dirty="0" smtClean="0">
                <a:solidFill>
                  <a:srgbClr val="FF0000"/>
                </a:solidFill>
                <a:latin typeface="Chalkboard SE" charset="0"/>
                <a:ea typeface="Chalkboard SE" charset="0"/>
                <a:cs typeface="Chalkboard SE" charset="0"/>
              </a:rPr>
              <a:t>XENON1T</a:t>
            </a: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)</a:t>
            </a:r>
            <a:endParaRPr lang="en-US" sz="2800" dirty="0">
              <a:latin typeface="Chalkboard SE" charset="0"/>
              <a:ea typeface="Chalkboard SE" charset="0"/>
              <a:cs typeface="Chalkboard SE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607402"/>
            <a:ext cx="8404639" cy="50981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58200" y="6657201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25/33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762000"/>
            <a:ext cx="3124200" cy="915382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4953000" y="1143000"/>
            <a:ext cx="533400" cy="53438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343400" y="1143000"/>
            <a:ext cx="381000" cy="46440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1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914400"/>
            <a:ext cx="7924800" cy="548342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28600" y="-52864"/>
            <a:ext cx="5638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2800" dirty="0">
                <a:latin typeface="Chalkboard SE" charset="0"/>
                <a:ea typeface="Chalkboard SE" charset="0"/>
                <a:cs typeface="Chalkboard SE" charset="0"/>
              </a:rPr>
              <a:t>Light mediators </a:t>
            </a: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(</a:t>
            </a:r>
            <a:r>
              <a:rPr lang="en-US" sz="2800" dirty="0" smtClean="0">
                <a:solidFill>
                  <a:srgbClr val="FF0000"/>
                </a:solidFill>
                <a:latin typeface="Chalkboard SE" charset="0"/>
                <a:ea typeface="Chalkboard SE" charset="0"/>
                <a:cs typeface="Chalkboard SE" charset="0"/>
              </a:rPr>
              <a:t>PandaX-II</a:t>
            </a: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)</a:t>
            </a:r>
            <a:endParaRPr lang="en-US" sz="2800" dirty="0">
              <a:latin typeface="Chalkboard SE" charset="0"/>
              <a:ea typeface="Chalkboard SE" charset="0"/>
              <a:cs typeface="Chalkboard SE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58200" y="6657201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26/33</a:t>
            </a:r>
          </a:p>
        </p:txBody>
      </p:sp>
    </p:spTree>
    <p:extLst>
      <p:ext uri="{BB962C8B-B14F-4D97-AF65-F5344CB8AC3E}">
        <p14:creationId xmlns:p14="http://schemas.microsoft.com/office/powerpoint/2010/main" val="103668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" y="0"/>
            <a:ext cx="8763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Two parameter fit for Millicharge neutrinos</a:t>
            </a:r>
            <a:endParaRPr lang="en-US" sz="2800" dirty="0">
              <a:latin typeface="Chalkboard SE" charset="0"/>
              <a:ea typeface="Chalkboard SE" charset="0"/>
              <a:cs typeface="Chalkboard SE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76200" y="945345"/>
                <a:ext cx="4953000" cy="4479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marR="0" lvl="0" indent="-45720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Tx/>
                  <a:buFont typeface="Courier New" charset="0"/>
                  <a:buChar char="o"/>
                  <a:tabLst/>
                  <a:defRPr/>
                </a:pPr>
                <a:r>
                  <a:rPr lang="en-US" sz="2800" dirty="0" smtClean="0"/>
                  <a:t>In both cases,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sz="2800" b="0" i="1" smtClean="0">
                            <a:latin typeface="Cambria Math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800" dirty="0" smtClean="0"/>
                  <a:t> excludes the null NMC at ~ 99% C.L..</a:t>
                </a:r>
              </a:p>
              <a:p>
                <a:pPr marL="457200" lvl="0" indent="-457200">
                  <a:buClr>
                    <a:srgbClr val="FF0000"/>
                  </a:buClr>
                  <a:buFont typeface="Courier New" charset="0"/>
                  <a:buChar char="o"/>
                </a:pPr>
                <a:r>
                  <a:rPr lang="en-US" sz="2800" dirty="0" smtClean="0"/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sz="280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800" dirty="0" smtClean="0"/>
                  <a:t>,</a:t>
                </a: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sz="280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sz="2800" dirty="0" smtClean="0"/>
                  <a:t> flavors favor both positive and negative NMC values, asking for more data. </a:t>
                </a:r>
                <a:endParaRPr lang="en-US" sz="2800" dirty="0"/>
              </a:p>
              <a:p>
                <a:pPr marL="457200" lvl="0" indent="-457200">
                  <a:buClr>
                    <a:srgbClr val="FF0000"/>
                  </a:buClr>
                  <a:buFont typeface="Courier New" charset="0"/>
                  <a:buChar char="o"/>
                </a:pPr>
                <a:r>
                  <a:rPr lang="en-US" sz="2800" dirty="0" smtClean="0"/>
                  <a:t>One other reason:</a:t>
                </a: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sz="2800" i="1">
                            <a:latin typeface="Cambria Math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800" dirty="0" smtClean="0"/>
                  <a:t>e is mediated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charset="0"/>
                          </a:rPr>
                          <m:t>𝑊</m:t>
                        </m:r>
                      </m:e>
                      <m:sup>
                        <m:r>
                          <a:rPr lang="en-US" sz="280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2800" dirty="0" smtClean="0"/>
                  <a:t> and Z, while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sz="28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𝜇</m:t>
                        </m:r>
                        <m:r>
                          <a:rPr lang="en-US" sz="28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/</m:t>
                        </m:r>
                        <m:r>
                          <a:rPr lang="en-US" sz="28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sz="2800" dirty="0"/>
                  <a:t>e </a:t>
                </a:r>
                <a:r>
                  <a:rPr lang="en-US" sz="2800" dirty="0" smtClean="0"/>
                  <a:t>scattering is mediated by Z only. There could be additional interference effect.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945345"/>
                <a:ext cx="4953000" cy="4479944"/>
              </a:xfrm>
              <a:prstGeom prst="rect">
                <a:avLst/>
              </a:prstGeom>
              <a:blipFill rotWithShape="0">
                <a:blip r:embed="rId2"/>
                <a:stretch>
                  <a:fillRect l="-2217" t="-1224" r="-3818" b="-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838200"/>
            <a:ext cx="4191000" cy="56394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620000" y="946804"/>
                <a:ext cx="1143000" cy="424796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latin typeface="Cambria Math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000" dirty="0" smtClean="0"/>
                  <a:t> vs.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0" y="946804"/>
                <a:ext cx="1143000" cy="424796"/>
              </a:xfrm>
              <a:prstGeom prst="rect">
                <a:avLst/>
              </a:prstGeom>
              <a:blipFill rotWithShape="0">
                <a:blip r:embed="rId4"/>
                <a:stretch>
                  <a:fillRect t="-4167" b="-18056"/>
                </a:stretch>
              </a:blipFill>
              <a:ln w="127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620000" y="3537604"/>
                <a:ext cx="1143000" cy="400110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latin typeface="Cambria Math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000" dirty="0" smtClean="0"/>
                  <a:t> vs.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</a:rPr>
                          <m:t> </m:t>
                        </m:r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𝜏</m:t>
                        </m:r>
                      </m:sub>
                    </m:sSub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0" y="3537604"/>
                <a:ext cx="1143000" cy="400110"/>
              </a:xfrm>
              <a:prstGeom prst="rect">
                <a:avLst/>
              </a:prstGeom>
              <a:blipFill rotWithShape="0">
                <a:blip r:embed="rId5"/>
                <a:stretch>
                  <a:fillRect t="-94118" b="-119118"/>
                </a:stretch>
              </a:blipFill>
              <a:ln w="127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828800" y="5410200"/>
                <a:ext cx="2590800" cy="6566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  <a:ea typeface="Chalkboard SE" charset="0"/>
                    <a:cs typeface="Chalkboard SE" charset="0"/>
                  </a:rPr>
                  <a:t>Astro: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≤ </m:t>
                    </m:r>
                    <m:sSup>
                      <m:sSup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 charset="0"/>
                            <a:ea typeface="Chalkboard SE" charset="0"/>
                            <a:cs typeface="Chalkboard SE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charset="0"/>
                            <a:ea typeface="Chalkboard SE" charset="0"/>
                            <a:cs typeface="Chalkboard SE" charset="0"/>
                          </a:rPr>
                          <m:t>2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×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charset="0"/>
                            <a:ea typeface="Chalkboard SE" charset="0"/>
                            <a:cs typeface="Chalkboard SE" charset="0"/>
                          </a:rPr>
                          <m:t>10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charset="0"/>
                            <a:ea typeface="Chalkboard SE" charset="0"/>
                            <a:cs typeface="Chalkboard SE" charset="0"/>
                          </a:rPr>
                          <m:t>−15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tx1"/>
                    </a:solidFill>
                    <a:ea typeface="Chalkboard SE" charset="0"/>
                    <a:cs typeface="Chalkboard SE" charset="0"/>
                  </a:rPr>
                  <a:t>e</a:t>
                </a: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𝛽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-decay: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≤ </m:t>
                    </m:r>
                    <m:sSup>
                      <m:sSupPr>
                        <m:ctrlPr>
                          <a:rPr lang="en-US" i="1" dirty="0">
                            <a:solidFill>
                              <a:schemeClr val="tx1"/>
                            </a:solidFill>
                            <a:latin typeface="Cambria Math" charset="0"/>
                            <a:ea typeface="Chalkboard SE" charset="0"/>
                            <a:cs typeface="Chalkboard SE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charset="0"/>
                            <a:ea typeface="Chalkboard SE" charset="0"/>
                            <a:cs typeface="Chalkboard SE" charset="0"/>
                          </a:rPr>
                          <m:t>3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×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charset="0"/>
                            <a:ea typeface="Chalkboard SE" charset="0"/>
                            <a:cs typeface="Chalkboard SE" charset="0"/>
                          </a:rPr>
                          <m:t>10</m:t>
                        </m:r>
                      </m:e>
                      <m:sup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charset="0"/>
                            <a:ea typeface="Chalkboard SE" charset="0"/>
                            <a:cs typeface="Chalkboard SE" charset="0"/>
                          </a:rPr>
                          <m:t>−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charset="0"/>
                            <a:ea typeface="Chalkboard SE" charset="0"/>
                            <a:cs typeface="Chalkboard SE" charset="0"/>
                          </a:rPr>
                          <m:t>21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e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800" y="5410200"/>
                <a:ext cx="2590800" cy="656655"/>
              </a:xfrm>
              <a:prstGeom prst="rect">
                <a:avLst/>
              </a:prstGeom>
              <a:blipFill rotWithShape="0">
                <a:blip r:embed="rId6"/>
                <a:stretch>
                  <a:fillRect l="-1882" t="-53271" b="-691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58200" y="6657201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27/33</a:t>
            </a:r>
          </a:p>
        </p:txBody>
      </p:sp>
    </p:spTree>
    <p:extLst>
      <p:ext uri="{BB962C8B-B14F-4D97-AF65-F5344CB8AC3E}">
        <p14:creationId xmlns:p14="http://schemas.microsoft.com/office/powerpoint/2010/main" val="170444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914400"/>
            <a:ext cx="4556554" cy="5715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" y="0"/>
            <a:ext cx="8763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Two parameter fit for vector and </a:t>
            </a:r>
            <a:r>
              <a:rPr lang="en-US" sz="2800" smtClean="0">
                <a:latin typeface="Chalkboard SE" charset="0"/>
                <a:ea typeface="Chalkboard SE" charset="0"/>
                <a:cs typeface="Chalkboard SE" charset="0"/>
              </a:rPr>
              <a:t>scalar mediators</a:t>
            </a:r>
            <a:endParaRPr lang="en-US" sz="2800" dirty="0">
              <a:latin typeface="Chalkboard SE" charset="0"/>
              <a:ea typeface="Chalkboard SE" charset="0"/>
              <a:cs typeface="Chalkboard SE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0" y="1600200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XENON1T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86200" y="4419600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XENON1T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48445" y="5955268"/>
            <a:ext cx="3195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D6A300"/>
                </a:solidFill>
              </a:rPr>
              <a:t>C´eline</a:t>
            </a:r>
            <a:r>
              <a:rPr lang="en-US" dirty="0">
                <a:solidFill>
                  <a:srgbClr val="D6A300"/>
                </a:solidFill>
              </a:rPr>
              <a:t> </a:t>
            </a:r>
            <a:r>
              <a:rPr lang="en-US" dirty="0" err="1" smtClean="0">
                <a:solidFill>
                  <a:srgbClr val="D6A300"/>
                </a:solidFill>
              </a:rPr>
              <a:t>Bœhm</a:t>
            </a:r>
            <a:r>
              <a:rPr lang="en-US" dirty="0" smtClean="0">
                <a:solidFill>
                  <a:srgbClr val="D6A300"/>
                </a:solidFill>
              </a:rPr>
              <a:t> et al, </a:t>
            </a:r>
            <a:r>
              <a:rPr lang="is-IS" dirty="0">
                <a:solidFill>
                  <a:srgbClr val="D6A300"/>
                </a:solidFill>
              </a:rPr>
              <a:t>2006.11250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458200" y="6657201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28/33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218" y="2450068"/>
            <a:ext cx="2095382" cy="646331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          Rule out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Gemma &amp; Borexino!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200" y="5373469"/>
            <a:ext cx="2073581" cy="646331"/>
          </a:xfrm>
          <a:prstGeom prst="rect">
            <a:avLst/>
          </a:prstGeom>
          <a:noFill/>
          <a:ln w="2222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Gemma &amp; Borexino,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        Survive!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400800" y="3364468"/>
                <a:ext cx="2438400" cy="923330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b="1" u="sng" dirty="0" smtClean="0">
                    <a:solidFill>
                      <a:srgbClr val="FF0000"/>
                    </a:solidFill>
                  </a:rPr>
                  <a:t>Best fits </a:t>
                </a:r>
              </a:p>
              <a:p>
                <a:r>
                  <a:rPr lang="en-US" dirty="0"/>
                  <a:t>M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asses ~ (20-50) 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keV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r>
                  <a:rPr lang="en-US" dirty="0" smtClean="0">
                    <a:solidFill>
                      <a:schemeClr val="tx1"/>
                    </a:solidFill>
                  </a:rPr>
                  <a:t>Couplings  ~3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−7</m:t>
                        </m:r>
                      </m:sup>
                    </m:sSup>
                  </m:oMath>
                </a14:m>
                <a:endParaRPr lang="en-US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3364468"/>
                <a:ext cx="2438400" cy="923330"/>
              </a:xfrm>
              <a:prstGeom prst="rect">
                <a:avLst/>
              </a:prstGeom>
              <a:blipFill rotWithShape="0">
                <a:blip r:embed="rId3"/>
                <a:stretch>
                  <a:fillRect l="-1737" t="-3247" b="-46104"/>
                </a:stretch>
              </a:blipFill>
              <a:ln w="1905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27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3550490"/>
            <a:ext cx="4845934" cy="29435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72400" y="53340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DAMA</a:t>
            </a:r>
          </a:p>
        </p:txBody>
      </p:sp>
      <p:sp>
        <p:nvSpPr>
          <p:cNvPr id="4" name="Oval 3"/>
          <p:cNvSpPr/>
          <p:nvPr/>
        </p:nvSpPr>
        <p:spPr>
          <a:xfrm>
            <a:off x="5105400" y="4114800"/>
            <a:ext cx="1219200" cy="990600"/>
          </a:xfrm>
          <a:prstGeom prst="ellipse">
            <a:avLst/>
          </a:prstGeom>
          <a:noFill/>
          <a:ln>
            <a:solidFill>
              <a:srgbClr val="00FA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3664790"/>
            <a:ext cx="4419600" cy="28884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838200"/>
            <a:ext cx="4800600" cy="29304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62400" y="2438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XENON1T</a:t>
            </a:r>
          </a:p>
        </p:txBody>
      </p:sp>
      <p:sp>
        <p:nvSpPr>
          <p:cNvPr id="9" name="Oval 8"/>
          <p:cNvSpPr/>
          <p:nvPr/>
        </p:nvSpPr>
        <p:spPr>
          <a:xfrm>
            <a:off x="2895600" y="1143000"/>
            <a:ext cx="914400" cy="1066800"/>
          </a:xfrm>
          <a:prstGeom prst="ellipse">
            <a:avLst/>
          </a:prstGeom>
          <a:noFill/>
          <a:ln>
            <a:solidFill>
              <a:srgbClr val="24E2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62000" y="3962400"/>
            <a:ext cx="914400" cy="1143000"/>
          </a:xfrm>
          <a:prstGeom prst="ellipse">
            <a:avLst/>
          </a:prstGeom>
          <a:noFill/>
          <a:ln>
            <a:solidFill>
              <a:srgbClr val="24E2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886200" y="1062335"/>
                <a:ext cx="32766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1-7 </a:t>
                </a:r>
                <a:r>
                  <a:rPr lang="en-US" sz="2400" b="1" dirty="0" err="1" smtClean="0"/>
                  <a:t>keV</a:t>
                </a:r>
                <a:r>
                  <a:rPr lang="en-US" sz="2400" b="1" dirty="0" smtClean="0"/>
                  <a:t> </a:t>
                </a:r>
                <a:r>
                  <a:rPr lang="en-US" sz="1600" b="1" dirty="0" smtClean="0"/>
                  <a:t>(</a:t>
                </a:r>
                <a:r>
                  <a:rPr lang="en-US" sz="1600" b="1" dirty="0" smtClean="0">
                    <a:solidFill>
                      <a:srgbClr val="FF0000"/>
                    </a:solidFill>
                  </a:rPr>
                  <a:t>53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±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𝟏𝟓</m:t>
                    </m:r>
                  </m:oMath>
                </a14:m>
                <a:r>
                  <a:rPr lang="en-US" sz="1600" b="1" dirty="0" smtClean="0"/>
                  <a:t>) above Bkg.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6200" y="1062335"/>
                <a:ext cx="3276600" cy="461665"/>
              </a:xfrm>
              <a:prstGeom prst="rect">
                <a:avLst/>
              </a:prstGeom>
              <a:blipFill rotWithShape="0">
                <a:blip r:embed="rId5"/>
                <a:stretch>
                  <a:fillRect l="-2980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158187" y="76200"/>
            <a:ext cx="8833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E</a:t>
            </a:r>
            <a:r>
              <a:rPr lang="en-US" sz="3200" b="1" dirty="0" smtClean="0"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lectron recoil excess in DM Experiments</a:t>
            </a:r>
            <a:endParaRPr lang="en-US" sz="3200" dirty="0" smtClean="0">
              <a:latin typeface="Comic Sans MS" panose="030F0702030302020204" pitchFamily="66" charset="0"/>
              <a:cs typeface="Andalus" pitchFamily="18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62600" y="3500735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(1-7 </a:t>
            </a:r>
            <a:r>
              <a:rPr lang="en-US" sz="2000" b="1" dirty="0" err="1" smtClean="0"/>
              <a:t>keV</a:t>
            </a:r>
            <a:r>
              <a:rPr lang="en-US" sz="2000" b="1" dirty="0" smtClean="0"/>
              <a:t>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71800" y="3409890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(1-7 </a:t>
            </a:r>
            <a:r>
              <a:rPr lang="en-US" sz="2000" b="1" dirty="0" err="1" smtClean="0"/>
              <a:t>keV</a:t>
            </a:r>
            <a:r>
              <a:rPr lang="en-US" sz="2000" b="1" dirty="0" smtClean="0"/>
              <a:t>)</a:t>
            </a:r>
          </a:p>
        </p:txBody>
      </p:sp>
      <p:sp>
        <p:nvSpPr>
          <p:cNvPr id="15" name="Left Arrow 14"/>
          <p:cNvSpPr/>
          <p:nvPr/>
        </p:nvSpPr>
        <p:spPr>
          <a:xfrm>
            <a:off x="6934200" y="1905000"/>
            <a:ext cx="7620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Arrow 15"/>
          <p:cNvSpPr/>
          <p:nvPr/>
        </p:nvSpPr>
        <p:spPr>
          <a:xfrm rot="16200000">
            <a:off x="7207188" y="2959799"/>
            <a:ext cx="1383030" cy="25260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772400" y="1752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LNGS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239000" y="2057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(Gran </a:t>
            </a:r>
            <a:r>
              <a:rPr lang="en-US" b="1" dirty="0" err="1" smtClean="0">
                <a:solidFill>
                  <a:srgbClr val="0000FF"/>
                </a:solidFill>
              </a:rPr>
              <a:t>Sasso</a:t>
            </a:r>
            <a:r>
              <a:rPr lang="en-US" b="1" dirty="0" smtClean="0">
                <a:solidFill>
                  <a:srgbClr val="0000FF"/>
                </a:solidFill>
              </a:rPr>
              <a:t>, Italy)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3400" y="30480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         </a:t>
            </a:r>
            <a:r>
              <a:rPr lang="en-US" b="1" dirty="0" smtClean="0">
                <a:solidFill>
                  <a:srgbClr val="0000FF"/>
                </a:solidFill>
              </a:rPr>
              <a:t>CJPL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(Sichuan, China)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286000" y="5269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>
                <a:solidFill>
                  <a:srgbClr val="FF0000"/>
                </a:solidFill>
              </a:rPr>
              <a:t>PandaX-II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40" y="1295400"/>
            <a:ext cx="19606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Threshold∼1 </a:t>
            </a:r>
            <a:r>
              <a:rPr lang="en-US" sz="2000" b="1" dirty="0" err="1" smtClean="0">
                <a:solidFill>
                  <a:srgbClr val="FF0000"/>
                </a:solidFill>
              </a:rPr>
              <a:t>keV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458200" y="6657201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</a:t>
            </a:r>
            <a:r>
              <a:rPr lang="en-US" sz="1200" dirty="0" smtClean="0"/>
              <a:t>/33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447800" y="47244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 </a:t>
            </a:r>
            <a:r>
              <a:rPr lang="en-US" sz="1600" b="1" dirty="0" smtClean="0"/>
              <a:t>~ </a:t>
            </a:r>
            <a:r>
              <a:rPr lang="en-US" sz="1600" b="1" dirty="0" smtClean="0">
                <a:solidFill>
                  <a:srgbClr val="FF0000"/>
                </a:solidFill>
              </a:rPr>
              <a:t>20</a:t>
            </a:r>
            <a:r>
              <a:rPr lang="en-US" sz="1600" b="1" dirty="0" smtClean="0"/>
              <a:t> above Bkg.</a:t>
            </a:r>
          </a:p>
        </p:txBody>
      </p:sp>
    </p:spTree>
    <p:extLst>
      <p:ext uri="{BB962C8B-B14F-4D97-AF65-F5344CB8AC3E}">
        <p14:creationId xmlns:p14="http://schemas.microsoft.com/office/powerpoint/2010/main" val="71083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143000"/>
            <a:ext cx="8534400" cy="457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81000" y="101025"/>
                <a:ext cx="8077200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3200" b="1" dirty="0" smtClean="0">
                    <a:ea typeface="Cambria Math" charset="0"/>
                    <a:cs typeface="Cambria Math" charset="0"/>
                  </a:rPr>
                  <a:t>Bounds </a:t>
                </a:r>
                <a14:m>
                  <m:oMath xmlns:m="http://schemas.openxmlformats.org/officeDocument/2006/math">
                    <m:r>
                      <a:rPr lang="en-US" sz="3200" b="1" i="1">
                        <a:latin typeface="Cambria Math" charset="0"/>
                        <a:ea typeface="Cambria Math" charset="0"/>
                        <a:cs typeface="Cambria Math" charset="0"/>
                      </a:rPr>
                      <m:t>𝝂</m:t>
                    </m:r>
                  </m:oMath>
                </a14:m>
                <a:r>
                  <a:rPr lang="en-US" sz="3200" b="1" dirty="0" smtClean="0"/>
                  <a:t>-EM after XENON1T</a:t>
                </a:r>
                <a:endParaRPr lang="en-US" sz="3200" b="1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01025"/>
                <a:ext cx="8077200" cy="584775"/>
              </a:xfrm>
              <a:prstGeom prst="rect">
                <a:avLst/>
              </a:prstGeom>
              <a:blipFill rotWithShape="0">
                <a:blip r:embed="rId3"/>
                <a:stretch>
                  <a:fillRect l="-1962"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ounded Rectangle 4"/>
          <p:cNvSpPr/>
          <p:nvPr/>
        </p:nvSpPr>
        <p:spPr>
          <a:xfrm>
            <a:off x="381000" y="2133600"/>
            <a:ext cx="8229600" cy="1066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58200" y="6672590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29/33</a:t>
            </a:r>
          </a:p>
        </p:txBody>
      </p:sp>
    </p:spTree>
    <p:extLst>
      <p:ext uri="{BB962C8B-B14F-4D97-AF65-F5344CB8AC3E}">
        <p14:creationId xmlns:p14="http://schemas.microsoft.com/office/powerpoint/2010/main" val="82865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326853"/>
            <a:ext cx="8153400" cy="18735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606325"/>
            <a:ext cx="8305800" cy="279447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152400" y="0"/>
            <a:ext cx="934262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Final Constraints on light mediators (</a:t>
            </a:r>
            <a:r>
              <a:rPr lang="en-US" sz="2800" dirty="0" smtClean="0">
                <a:solidFill>
                  <a:srgbClr val="FF0000"/>
                </a:solidFill>
                <a:latin typeface="Chalkboard SE" charset="0"/>
                <a:ea typeface="Chalkboard SE" charset="0"/>
                <a:cs typeface="Chalkboard SE" charset="0"/>
              </a:rPr>
              <a:t>masses =10 </a:t>
            </a:r>
            <a:r>
              <a:rPr lang="en-US" sz="2800" dirty="0" err="1" smtClean="0">
                <a:solidFill>
                  <a:srgbClr val="FF0000"/>
                </a:solidFill>
                <a:latin typeface="Chalkboard SE" charset="0"/>
                <a:ea typeface="Chalkboard SE" charset="0"/>
                <a:cs typeface="Chalkboard SE" charset="0"/>
              </a:rPr>
              <a:t>keV</a:t>
            </a: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)</a:t>
            </a:r>
            <a:endParaRPr lang="en-US" sz="2800" dirty="0">
              <a:latin typeface="Chalkboard SE" charset="0"/>
              <a:ea typeface="Chalkboard SE" charset="0"/>
              <a:cs typeface="Chalkboard SE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0" y="990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ea typeface="Chalkboard SE" charset="0"/>
                <a:cs typeface="Chalkboard SE" charset="0"/>
              </a:rPr>
              <a:t>XENON1T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172200" y="3429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ea typeface="Chalkboard SE" charset="0"/>
                <a:cs typeface="Chalkboard SE" charset="0"/>
              </a:rPr>
              <a:t>PandaX-II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58200" y="6657201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30/33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43200" y="1828800"/>
            <a:ext cx="1143000" cy="1371600"/>
          </a:xfrm>
          <a:prstGeom prst="rect">
            <a:avLst/>
          </a:prstGeom>
          <a:solidFill>
            <a:srgbClr val="FF0000">
              <a:alpha val="18000"/>
            </a:srgbClr>
          </a:solidFill>
          <a:ln w="444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743200" y="4419600"/>
            <a:ext cx="1371600" cy="1600200"/>
          </a:xfrm>
          <a:prstGeom prst="rect">
            <a:avLst/>
          </a:prstGeom>
          <a:solidFill>
            <a:srgbClr val="FF0000">
              <a:alpha val="18000"/>
            </a:srgbClr>
          </a:solidFill>
          <a:ln w="444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</p:txBody>
      </p:sp>
      <p:sp>
        <p:nvSpPr>
          <p:cNvPr id="12" name="Left-Right Arrow 11"/>
          <p:cNvSpPr/>
          <p:nvPr/>
        </p:nvSpPr>
        <p:spPr>
          <a:xfrm rot="16200000">
            <a:off x="2819400" y="3581400"/>
            <a:ext cx="914399" cy="152400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24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762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  <a:cs typeface="Andalus" pitchFamily="18" charset="-78"/>
              </a:rPr>
              <a:t>Outlook and Summary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-304800" y="304800"/>
                <a:ext cx="9601200" cy="69865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14350" indent="-514350">
                  <a:buFont typeface="+mj-lt"/>
                  <a:buAutoNum type="arabicParenR"/>
                </a:pPr>
                <a:endParaRPr lang="en-US" sz="2800" dirty="0" smtClean="0">
                  <a:latin typeface="Chalkboard SE" charset="0"/>
                  <a:ea typeface="Chalkboard SE" charset="0"/>
                  <a:cs typeface="Chalkboard SE" charset="0"/>
                </a:endParaRPr>
              </a:p>
              <a:p>
                <a:pPr marL="971550" lvl="1" indent="-514350">
                  <a:lnSpc>
                    <a:spcPct val="150000"/>
                  </a:lnSpc>
                  <a:buClr>
                    <a:srgbClr val="FF0000"/>
                  </a:buClr>
                  <a:buFont typeface="Courier New" charset="0"/>
                  <a:buChar char="o"/>
                </a:pPr>
                <a:r>
                  <a:rPr lang="en-US" sz="2800" dirty="0" smtClean="0">
                    <a:ea typeface="Chalkboard SE" charset="0"/>
                    <a:cs typeface="Chalkboard SE" charset="0"/>
                  </a:rPr>
                  <a:t>About all new limits here are in </a:t>
                </a:r>
                <a:r>
                  <a:rPr lang="en-US" sz="2800" i="1" dirty="0" smtClean="0">
                    <a:solidFill>
                      <a:srgbClr val="FF0000"/>
                    </a:solidFill>
                    <a:ea typeface="Chalkboard SE" charset="0"/>
                    <a:cs typeface="Chalkboard SE" charset="0"/>
                  </a:rPr>
                  <a:t>strong tension </a:t>
                </a:r>
                <a:r>
                  <a:rPr lang="en-US" sz="2800" dirty="0" smtClean="0">
                    <a:ea typeface="Chalkboard SE" charset="0"/>
                    <a:cs typeface="Chalkboard SE" charset="0"/>
                  </a:rPr>
                  <a:t>with the astrophysical constraints.</a:t>
                </a:r>
              </a:p>
              <a:p>
                <a:pPr marL="971550" lvl="1" indent="-514350">
                  <a:lnSpc>
                    <a:spcPct val="150000"/>
                  </a:lnSpc>
                  <a:buClr>
                    <a:srgbClr val="FF0000"/>
                  </a:buClr>
                  <a:buFont typeface="Courier New" charset="0"/>
                  <a:buChar char="o"/>
                </a:pPr>
                <a:r>
                  <a:rPr lang="en-US" sz="2800" dirty="0" smtClean="0">
                    <a:ea typeface="Chalkboard SE" charset="0"/>
                    <a:cs typeface="Chalkboard SE" charset="0"/>
                  </a:rPr>
                  <a:t>Further careful </a:t>
                </a:r>
                <a:r>
                  <a:rPr lang="en-US" sz="2800" dirty="0">
                    <a:ea typeface="Chalkboard SE" charset="0"/>
                    <a:cs typeface="Chalkboard SE" charset="0"/>
                  </a:rPr>
                  <a:t>analysis and </a:t>
                </a:r>
                <a:r>
                  <a:rPr lang="en-US" sz="2800" dirty="0" smtClean="0">
                    <a:ea typeface="Chalkboard SE" charset="0"/>
                    <a:cs typeface="Chalkboard SE" charset="0"/>
                  </a:rPr>
                  <a:t>phenomenological </a:t>
                </a:r>
                <a:r>
                  <a:rPr lang="en-US" sz="2800" dirty="0">
                    <a:ea typeface="Chalkboard SE" charset="0"/>
                    <a:cs typeface="Chalkboard SE" charset="0"/>
                  </a:rPr>
                  <a:t>effort is needed </a:t>
                </a:r>
                <a:r>
                  <a:rPr lang="en-US" sz="2800" dirty="0" smtClean="0">
                    <a:ea typeface="Chalkboard SE" charset="0"/>
                    <a:cs typeface="Chalkboard SE" charset="0"/>
                  </a:rPr>
                  <a:t>to </a:t>
                </a:r>
                <a:r>
                  <a:rPr lang="en-US" sz="2800" i="1" dirty="0" smtClean="0">
                    <a:solidFill>
                      <a:srgbClr val="FF0000"/>
                    </a:solidFill>
                    <a:ea typeface="Chalkboard SE" charset="0"/>
                    <a:cs typeface="Chalkboard SE" charset="0"/>
                  </a:rPr>
                  <a:t>identify</a:t>
                </a:r>
                <a:r>
                  <a:rPr lang="en-US" sz="2800" dirty="0" smtClean="0">
                    <a:ea typeface="Chalkboard SE" charset="0"/>
                    <a:cs typeface="Chalkboard SE" charset="0"/>
                  </a:rPr>
                  <a:t> between DM and neutrino NSI signals in such experiments.</a:t>
                </a:r>
              </a:p>
              <a:p>
                <a:pPr marL="971550" lvl="1" indent="-514350">
                  <a:lnSpc>
                    <a:spcPct val="150000"/>
                  </a:lnSpc>
                  <a:buClr>
                    <a:srgbClr val="FF0000"/>
                  </a:buClr>
                  <a:buFont typeface="Courier New" charset="0"/>
                  <a:buChar char="o"/>
                </a:pPr>
                <a:r>
                  <a:rPr lang="en-US" sz="2800" dirty="0" smtClean="0">
                    <a:ea typeface="Chalkboard SE" charset="0"/>
                    <a:cs typeface="Chalkboard SE" charset="0"/>
                  </a:rPr>
                  <a:t> Understanding </a:t>
                </a:r>
                <a:r>
                  <a:rPr lang="en-US" sz="2800" i="1" dirty="0">
                    <a:solidFill>
                      <a:srgbClr val="FF0000"/>
                    </a:solidFill>
                    <a:ea typeface="Chalkboard SE" charset="0"/>
                    <a:cs typeface="Chalkboard SE" charset="0"/>
                  </a:rPr>
                  <a:t>independently</a:t>
                </a:r>
                <a:r>
                  <a:rPr lang="en-US" sz="2800" dirty="0">
                    <a:ea typeface="Chalkboard SE" charset="0"/>
                    <a:cs typeface="Chalkboard SE" charset="0"/>
                  </a:rPr>
                  <a:t> </a:t>
                </a:r>
                <a:r>
                  <a:rPr lang="en-US" sz="2800" dirty="0" smtClean="0">
                    <a:ea typeface="Chalkboard SE" charset="0"/>
                    <a:cs typeface="Chalkboard SE" charset="0"/>
                  </a:rPr>
                  <a:t> the nonstandard properties of neutrinos is essential from dedicated neutrino experiments in same low energy region (1-7)</a:t>
                </a:r>
                <a:r>
                  <a:rPr lang="en-US" sz="2800" dirty="0" err="1" smtClean="0">
                    <a:ea typeface="Chalkboard SE" charset="0"/>
                    <a:cs typeface="Chalkboard SE" charset="0"/>
                  </a:rPr>
                  <a:t>keV</a:t>
                </a:r>
                <a:r>
                  <a:rPr lang="en-US" sz="2800" dirty="0" smtClean="0">
                    <a:ea typeface="Chalkboard SE" charset="0"/>
                    <a:cs typeface="Chalkboard SE" charset="0"/>
                  </a:rPr>
                  <a:t>    , coherent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charset="0"/>
                        <a:ea typeface="Cambria Math" charset="0"/>
                        <a:cs typeface="Cambria Math" charset="0"/>
                      </a:rPr>
                      <m:t>𝜈</m:t>
                    </m:r>
                  </m:oMath>
                </a14:m>
                <a:r>
                  <a:rPr lang="en-US" sz="2800" dirty="0">
                    <a:ea typeface="Chalkboard SE" charset="0"/>
                    <a:cs typeface="Chalkboard SE" charset="0"/>
                  </a:rPr>
                  <a:t>-nucleus </a:t>
                </a:r>
                <a:r>
                  <a:rPr lang="en-US" sz="2800" dirty="0" smtClean="0">
                    <a:ea typeface="Chalkboard SE" charset="0"/>
                    <a:cs typeface="Chalkboard SE" charset="0"/>
                  </a:rPr>
                  <a:t>experiments might help.</a:t>
                </a:r>
                <a:endParaRPr lang="en-US" sz="2800" dirty="0">
                  <a:ea typeface="Chalkboard SE" charset="0"/>
                  <a:cs typeface="Chalkboard SE" charset="0"/>
                </a:endParaRPr>
              </a:p>
              <a:p>
                <a:pPr marL="971550" lvl="1" indent="-514350">
                  <a:lnSpc>
                    <a:spcPct val="150000"/>
                  </a:lnSpc>
                  <a:buFont typeface="Arial" charset="0"/>
                  <a:buChar char="•"/>
                </a:pPr>
                <a:endParaRPr lang="en-US" sz="2800" dirty="0">
                  <a:latin typeface="Chalkboard SE" charset="0"/>
                  <a:ea typeface="Chalkboard SE" charset="0"/>
                  <a:cs typeface="Chalkboard SE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04800" y="304800"/>
                <a:ext cx="9601200" cy="69865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58200" y="6657201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31/33</a:t>
            </a:r>
          </a:p>
        </p:txBody>
      </p:sp>
    </p:spTree>
    <p:extLst>
      <p:ext uri="{BB962C8B-B14F-4D97-AF65-F5344CB8AC3E}">
        <p14:creationId xmlns:p14="http://schemas.microsoft.com/office/powerpoint/2010/main" val="92455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81000" y="838200"/>
                <a:ext cx="8077200" cy="59093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971550" lvl="1" indent="-514350">
                  <a:lnSpc>
                    <a:spcPct val="150000"/>
                  </a:lnSpc>
                  <a:buClr>
                    <a:srgbClr val="FF0000"/>
                  </a:buClr>
                  <a:buFont typeface="Courier New" charset="0"/>
                  <a:buChar char="o"/>
                </a:pPr>
                <a:r>
                  <a:rPr lang="en-US" sz="2800" dirty="0" smtClean="0">
                    <a:ea typeface="Chalkboard SE" charset="0"/>
                    <a:cs typeface="Chalkboard SE" charset="0"/>
                  </a:rPr>
                  <a:t>The </a:t>
                </a:r>
                <a:r>
                  <a:rPr lang="en-US" sz="2800" i="1" dirty="0" smtClean="0">
                    <a:solidFill>
                      <a:srgbClr val="FF0000"/>
                    </a:solidFill>
                    <a:ea typeface="Chalkboard SE" charset="0"/>
                    <a:cs typeface="Chalkboard SE" charset="0"/>
                  </a:rPr>
                  <a:t>directional identification</a:t>
                </a:r>
                <a:r>
                  <a:rPr lang="en-US" sz="2800" dirty="0" smtClean="0">
                    <a:ea typeface="Chalkboard SE" charset="0"/>
                    <a:cs typeface="Chalkboard SE" charset="0"/>
                  </a:rPr>
                  <a:t> in TPC in future might help separate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charset="0"/>
                        <a:ea typeface="Cambria Math" charset="0"/>
                        <a:cs typeface="Cambria Math" charset="0"/>
                      </a:rPr>
                      <m:t>𝜈</m:t>
                    </m:r>
                  </m:oMath>
                </a14:m>
                <a:r>
                  <a:rPr lang="en-US" sz="2800" dirty="0" smtClean="0">
                    <a:ea typeface="Chalkboard SE" charset="0"/>
                    <a:cs typeface="Chalkboard SE" charset="0"/>
                  </a:rPr>
                  <a:t> and dark matter signals. </a:t>
                </a:r>
              </a:p>
              <a:p>
                <a:pPr marL="971550" lvl="1" indent="-514350">
                  <a:lnSpc>
                    <a:spcPct val="150000"/>
                  </a:lnSpc>
                  <a:buClr>
                    <a:srgbClr val="FF0000"/>
                  </a:buClr>
                  <a:buFont typeface="Courier New" charset="0"/>
                  <a:buChar char="o"/>
                </a:pPr>
                <a:r>
                  <a:rPr lang="en-US" sz="2800" dirty="0" smtClean="0">
                    <a:ea typeface="Chalkboard SE" charset="0"/>
                    <a:cs typeface="Chalkboard SE" charset="0"/>
                  </a:rPr>
                  <a:t>A </a:t>
                </a:r>
                <a:r>
                  <a:rPr lang="en-US" sz="2800" dirty="0">
                    <a:ea typeface="Chalkboard SE" charset="0"/>
                    <a:cs typeface="Chalkboard SE" charset="0"/>
                  </a:rPr>
                  <a:t>more careful analysis of the </a:t>
                </a:r>
                <a:r>
                  <a:rPr lang="en-US" sz="2800" i="1" dirty="0">
                    <a:solidFill>
                      <a:srgbClr val="FF0000"/>
                    </a:solidFill>
                    <a:ea typeface="Chalkboard SE" charset="0"/>
                    <a:cs typeface="Chalkboard SE" charset="0"/>
                  </a:rPr>
                  <a:t>inverse </a:t>
                </a:r>
                <a:r>
                  <a:rPr lang="en-US" sz="2800" i="1" dirty="0" smtClean="0">
                    <a:solidFill>
                      <a:srgbClr val="FF0000"/>
                    </a:solidFill>
                    <a:ea typeface="Chalkboard SE" charset="0"/>
                    <a:cs typeface="Chalkboard SE" charset="0"/>
                  </a:rPr>
                  <a:t>recoil- enhanced </a:t>
                </a:r>
                <a:r>
                  <a:rPr lang="en-US" sz="2800" i="1" dirty="0">
                    <a:solidFill>
                      <a:srgbClr val="FF0000"/>
                    </a:solidFill>
                    <a:ea typeface="Chalkboard SE" charset="0"/>
                    <a:cs typeface="Chalkboard SE" charset="0"/>
                  </a:rPr>
                  <a:t>neutrino </a:t>
                </a:r>
                <a:r>
                  <a:rPr lang="en-US" sz="2800" i="1" dirty="0" smtClean="0">
                    <a:solidFill>
                      <a:srgbClr val="FF0000"/>
                    </a:solidFill>
                    <a:ea typeface="Chalkboard SE" charset="0"/>
                    <a:cs typeface="Chalkboard SE" charset="0"/>
                  </a:rPr>
                  <a:t>NSI</a:t>
                </a:r>
                <a:r>
                  <a:rPr lang="en-US" sz="2800" dirty="0" smtClean="0">
                    <a:ea typeface="Chalkboard SE" charset="0"/>
                    <a:cs typeface="Chalkboard SE" charset="0"/>
                  </a:rPr>
                  <a:t> is essential, particularly for the </a:t>
                </a:r>
                <a:r>
                  <a:rPr lang="en-US" sz="2800" dirty="0">
                    <a:ea typeface="Chalkboard SE" charset="0"/>
                    <a:cs typeface="Chalkboard SE" charset="0"/>
                  </a:rPr>
                  <a:t>fractional </a:t>
                </a:r>
                <a:r>
                  <a:rPr lang="en-US" sz="2800" dirty="0" smtClean="0">
                    <a:ea typeface="Chalkboard SE" charset="0"/>
                    <a:cs typeface="Chalkboard SE" charset="0"/>
                  </a:rPr>
                  <a:t>neutrino electric charges and vector-type new interactions and several others.</a:t>
                </a:r>
              </a:p>
              <a:p>
                <a:pPr marL="971550" lvl="1" indent="-514350">
                  <a:lnSpc>
                    <a:spcPct val="150000"/>
                  </a:lnSpc>
                  <a:buClr>
                    <a:srgbClr val="FF0000"/>
                  </a:buClr>
                  <a:buFont typeface="Courier New" charset="0"/>
                  <a:buChar char="o"/>
                </a:pPr>
                <a:r>
                  <a:rPr lang="en-US" sz="2800" dirty="0" smtClean="0">
                    <a:ea typeface="Chalkboard SE" charset="0"/>
                    <a:cs typeface="Chalkboard SE" charset="0"/>
                  </a:rPr>
                  <a:t>All this is ok, if the </a:t>
                </a:r>
                <a:r>
                  <a:rPr lang="en-US" sz="2800" i="1" dirty="0" smtClean="0">
                    <a:solidFill>
                      <a:srgbClr val="FF0000"/>
                    </a:solidFill>
                    <a:ea typeface="Chalkboard SE" charset="0"/>
                    <a:cs typeface="Chalkboard SE" charset="0"/>
                  </a:rPr>
                  <a:t>background exclusion </a:t>
                </a:r>
                <a:r>
                  <a:rPr lang="en-US" sz="2800" dirty="0" smtClean="0">
                    <a:ea typeface="Chalkboard SE" charset="0"/>
                    <a:cs typeface="Chalkboard SE" charset="0"/>
                  </a:rPr>
                  <a:t>is confirmed in the near future!</a:t>
                </a:r>
                <a:endParaRPr lang="en-US" sz="2800" dirty="0">
                  <a:ea typeface="Chalkboard SE" charset="0"/>
                  <a:cs typeface="Chalkboard SE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838200"/>
                <a:ext cx="8077200" cy="5909310"/>
              </a:xfrm>
              <a:prstGeom prst="rect">
                <a:avLst/>
              </a:prstGeom>
              <a:blipFill rotWithShape="0">
                <a:blip r:embed="rId2"/>
                <a:stretch>
                  <a:fillRect b="-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58200" y="6657201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32/33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762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  <a:cs typeface="Andalus" pitchFamily="18" charset="-78"/>
              </a:rPr>
              <a:t>Outlook and Summary</a:t>
            </a:r>
          </a:p>
        </p:txBody>
      </p:sp>
    </p:spTree>
    <p:extLst>
      <p:ext uri="{BB962C8B-B14F-4D97-AF65-F5344CB8AC3E}">
        <p14:creationId xmlns:p14="http://schemas.microsoft.com/office/powerpoint/2010/main" val="35497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09800" y="2734270"/>
            <a:ext cx="495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Thank You All!</a:t>
            </a:r>
            <a:endParaRPr lang="en-US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8684772" y="6248400"/>
            <a:ext cx="4592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aseline="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                                     </a:t>
            </a:r>
            <a:r>
              <a:rPr lang="en-US" sz="2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</a:t>
            </a:r>
            <a:r>
              <a:rPr lang="en-US" dirty="0" smtClean="0">
                <a:solidFill>
                  <a:schemeClr val="bg1"/>
                </a:solidFill>
                <a:cs typeface="Andalus" pitchFamily="18" charset="-78"/>
              </a:rPr>
              <a:t>24</a:t>
            </a:r>
            <a:r>
              <a:rPr lang="en-US" sz="2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</a:t>
            </a:r>
            <a:endParaRPr lang="en-US" sz="20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58200" y="6657201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33/33</a:t>
            </a:r>
          </a:p>
        </p:txBody>
      </p:sp>
    </p:spTree>
    <p:extLst>
      <p:ext uri="{BB962C8B-B14F-4D97-AF65-F5344CB8AC3E}">
        <p14:creationId xmlns:p14="http://schemas.microsoft.com/office/powerpoint/2010/main" val="404530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8187" y="76200"/>
            <a:ext cx="8833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anose="030F0702030302020204" pitchFamily="66" charset="0"/>
                <a:cs typeface="Andalus" pitchFamily="18" charset="-78"/>
              </a:rPr>
              <a:t>Borexino: A solar neutrino experiment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838200" y="1002268"/>
            <a:ext cx="70952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The </a:t>
            </a:r>
            <a:r>
              <a:rPr lang="en-US" b="1" dirty="0" smtClean="0"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lowest </a:t>
            </a:r>
            <a:r>
              <a:rPr lang="en-US" b="1" dirty="0"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electron recoil energy </a:t>
            </a:r>
            <a:r>
              <a:rPr lang="en-US" b="1" dirty="0" smtClean="0"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in neutrino physics to-date</a:t>
            </a:r>
            <a:endParaRPr lang="en-US" dirty="0">
              <a:latin typeface="Comic Sans MS" panose="030F0702030302020204" pitchFamily="66" charset="0"/>
              <a:cs typeface="Andalus" pitchFamily="18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76400"/>
            <a:ext cx="7315200" cy="48150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95600" y="1295400"/>
            <a:ext cx="3024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Threshold of ∼170 </a:t>
            </a:r>
            <a:r>
              <a:rPr lang="en-US" sz="2400" b="1" dirty="0" err="1" smtClean="0">
                <a:solidFill>
                  <a:srgbClr val="FF0000"/>
                </a:solidFill>
              </a:rPr>
              <a:t>keV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58200" y="6657201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3/33</a:t>
            </a:r>
          </a:p>
        </p:txBody>
      </p:sp>
    </p:spTree>
    <p:extLst>
      <p:ext uri="{BB962C8B-B14F-4D97-AF65-F5344CB8AC3E}">
        <p14:creationId xmlns:p14="http://schemas.microsoft.com/office/powerpoint/2010/main" val="188275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990600"/>
            <a:ext cx="6934200" cy="5257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8187" y="76200"/>
            <a:ext cx="8833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anose="030F0702030302020204" pitchFamily="66" charset="0"/>
                <a:cs typeface="Andalus" pitchFamily="18" charset="-78"/>
              </a:rPr>
              <a:t> Neutrino vs Dark Matter Experiments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6781800" y="6031468"/>
            <a:ext cx="1983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>
                <a:solidFill>
                  <a:srgbClr val="FFC000"/>
                </a:solidFill>
              </a:rPr>
              <a:t>arXiv:1202.6073v3</a:t>
            </a:r>
            <a:r>
              <a:rPr lang="is-IS" dirty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58200" y="6657201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4/33</a:t>
            </a:r>
          </a:p>
        </p:txBody>
      </p:sp>
    </p:spTree>
    <p:extLst>
      <p:ext uri="{BB962C8B-B14F-4D97-AF65-F5344CB8AC3E}">
        <p14:creationId xmlns:p14="http://schemas.microsoft.com/office/powerpoint/2010/main" val="125477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76200"/>
            <a:ext cx="47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  <a:cs typeface="Andalus" pitchFamily="18" charset="-78"/>
              </a:rPr>
              <a:t>Outline</a:t>
            </a:r>
          </a:p>
        </p:txBody>
      </p:sp>
      <p:sp>
        <p:nvSpPr>
          <p:cNvPr id="3" name="Rectangle 2"/>
          <p:cNvSpPr/>
          <p:nvPr/>
        </p:nvSpPr>
        <p:spPr>
          <a:xfrm>
            <a:off x="152400" y="594003"/>
            <a:ext cx="8915400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arenR"/>
            </a:pPr>
            <a:endParaRPr lang="en-US" sz="2800" dirty="0" smtClean="0">
              <a:ea typeface="Chalkboard SE" charset="0"/>
              <a:cs typeface="Chalkboard SE" charset="0"/>
            </a:endParaRPr>
          </a:p>
          <a:p>
            <a:pPr marL="971550" lvl="1" indent="-514350">
              <a:lnSpc>
                <a:spcPct val="150000"/>
              </a:lnSpc>
              <a:buClr>
                <a:srgbClr val="FF0000"/>
              </a:buClr>
              <a:buFont typeface="Courier New" charset="0"/>
              <a:buChar char="o"/>
            </a:pPr>
            <a:r>
              <a:rPr lang="en-US" sz="3200" dirty="0" smtClean="0">
                <a:ea typeface="Chalkboard SE" charset="0"/>
                <a:cs typeface="Chalkboard SE" charset="0"/>
              </a:rPr>
              <a:t>What XENON1T and PandaX-II observed?</a:t>
            </a:r>
          </a:p>
          <a:p>
            <a:pPr marL="971550" lvl="1" indent="-514350">
              <a:lnSpc>
                <a:spcPct val="150000"/>
              </a:lnSpc>
              <a:buClr>
                <a:srgbClr val="FF0000"/>
              </a:buClr>
              <a:buFont typeface="Courier New" charset="0"/>
              <a:buChar char="o"/>
            </a:pPr>
            <a:r>
              <a:rPr lang="en-US" sz="3200" dirty="0" smtClean="0">
                <a:ea typeface="Chalkboard SE" charset="0"/>
                <a:cs typeface="Chalkboard SE" charset="0"/>
              </a:rPr>
              <a:t>How the observation was interpreted?</a:t>
            </a:r>
          </a:p>
          <a:p>
            <a:pPr marL="971550" lvl="1" indent="-514350">
              <a:lnSpc>
                <a:spcPct val="150000"/>
              </a:lnSpc>
              <a:buClr>
                <a:srgbClr val="FF0000"/>
              </a:buClr>
              <a:buFont typeface="Courier New" charset="0"/>
              <a:buChar char="o"/>
            </a:pPr>
            <a:r>
              <a:rPr lang="en-US" sz="3200" dirty="0" smtClean="0">
                <a:ea typeface="Chalkboard SE" charset="0"/>
                <a:cs typeface="Chalkboard SE" charset="0"/>
              </a:rPr>
              <a:t>What is neutrino NSI interpretations?</a:t>
            </a:r>
          </a:p>
          <a:p>
            <a:pPr marL="971550" lvl="1" indent="-514350">
              <a:lnSpc>
                <a:spcPct val="150000"/>
              </a:lnSpc>
              <a:buClr>
                <a:srgbClr val="FF0000"/>
              </a:buClr>
              <a:buFont typeface="Courier New" charset="0"/>
              <a:buChar char="o"/>
            </a:pPr>
            <a:r>
              <a:rPr lang="en-US" sz="3200" dirty="0" smtClean="0">
                <a:ea typeface="Chalkboard SE" charset="0"/>
                <a:cs typeface="Chalkboard SE" charset="0"/>
              </a:rPr>
              <a:t>Focus on </a:t>
            </a:r>
            <a:r>
              <a:rPr lang="en-US" sz="3200" dirty="0">
                <a:ea typeface="Chalkboard SE" charset="0"/>
                <a:cs typeface="Chalkboard SE" charset="0"/>
              </a:rPr>
              <a:t>neutrino </a:t>
            </a:r>
            <a:r>
              <a:rPr lang="en-US" sz="3200" dirty="0" smtClean="0">
                <a:ea typeface="Chalkboard SE" charset="0"/>
                <a:cs typeface="Chalkboard SE" charset="0"/>
              </a:rPr>
              <a:t>EM interactions and new light mediators</a:t>
            </a:r>
          </a:p>
          <a:p>
            <a:pPr marL="971550" lvl="1" indent="-514350">
              <a:lnSpc>
                <a:spcPct val="150000"/>
              </a:lnSpc>
              <a:buClr>
                <a:srgbClr val="FF0000"/>
              </a:buClr>
              <a:buFont typeface="Courier New" charset="0"/>
              <a:buChar char="o"/>
            </a:pPr>
            <a:r>
              <a:rPr lang="en-US" sz="3200" dirty="0" smtClean="0">
                <a:ea typeface="Chalkboard SE" charset="0"/>
                <a:cs typeface="Chalkboard SE" charset="0"/>
              </a:rPr>
              <a:t>Inverse recoil energy enhancement game!</a:t>
            </a:r>
          </a:p>
          <a:p>
            <a:pPr marL="971550" lvl="1" indent="-514350">
              <a:lnSpc>
                <a:spcPct val="150000"/>
              </a:lnSpc>
              <a:buClr>
                <a:srgbClr val="FF0000"/>
              </a:buClr>
              <a:buFont typeface="Courier New" charset="0"/>
              <a:buChar char="o"/>
            </a:pPr>
            <a:r>
              <a:rPr lang="en-US" sz="3200" dirty="0" smtClean="0">
                <a:ea typeface="Chalkboard SE" charset="0"/>
                <a:cs typeface="Chalkboard SE" charset="0"/>
              </a:rPr>
              <a:t>Outlook n Summary?</a:t>
            </a:r>
          </a:p>
          <a:p>
            <a:pPr marL="971550" lvl="1" indent="-514350">
              <a:lnSpc>
                <a:spcPct val="150000"/>
              </a:lnSpc>
              <a:buFont typeface="+mj-lt"/>
              <a:buAutoNum type="arabicParenR"/>
            </a:pPr>
            <a:endParaRPr lang="en-US" sz="2800" dirty="0">
              <a:latin typeface="Chalkboard SE" charset="0"/>
              <a:ea typeface="Chalkboard SE" charset="0"/>
              <a:cs typeface="Chalkboard SE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82050" y="6248400"/>
            <a:ext cx="361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aseline="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                                     </a:t>
            </a:r>
            <a:r>
              <a:rPr lang="en-US" sz="2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 </a:t>
            </a:r>
            <a:r>
              <a:rPr lang="en-US" dirty="0">
                <a:solidFill>
                  <a:schemeClr val="bg1"/>
                </a:solidFill>
                <a:cs typeface="Andalus" pitchFamily="18" charset="-78"/>
              </a:rPr>
              <a:t>2</a:t>
            </a:r>
            <a:r>
              <a:rPr lang="en-US" sz="2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</a:t>
            </a:r>
            <a:endParaRPr lang="en-US" sz="20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58200" y="6657201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</a:t>
            </a:r>
            <a:r>
              <a:rPr lang="en-US" sz="1200" dirty="0" smtClean="0"/>
              <a:t>/33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8187" y="76200"/>
            <a:ext cx="8833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anose="030F0702030302020204" pitchFamily="66" charset="0"/>
                <a:cs typeface="Andalus" pitchFamily="18" charset="-78"/>
              </a:rPr>
              <a:t>How does a TPC work?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6800" y="757535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A Time </a:t>
            </a:r>
            <a:r>
              <a:rPr lang="en-US" sz="2400" b="1" smtClean="0">
                <a:solidFill>
                  <a:srgbClr val="FF0000"/>
                </a:solidFill>
              </a:rPr>
              <a:t>Projection Chamber (TPC)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1893439"/>
            <a:ext cx="2362200" cy="11545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000" y="3134783"/>
            <a:ext cx="2362200" cy="24278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72200" y="1290935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Reconstructed Energy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" y="1315761"/>
            <a:ext cx="5562600" cy="493264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828800" y="3733800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FA71"/>
                </a:solidFill>
              </a:rPr>
              <a:t>Liquid </a:t>
            </a:r>
            <a:r>
              <a:rPr lang="en-US" sz="2000" b="1" dirty="0" err="1" smtClean="0">
                <a:solidFill>
                  <a:srgbClr val="00FA71"/>
                </a:solidFill>
              </a:rPr>
              <a:t>Xe</a:t>
            </a:r>
            <a:endParaRPr lang="en-US" sz="2000" b="1" dirty="0" smtClean="0">
              <a:solidFill>
                <a:srgbClr val="00FA7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52600" y="2743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FA71"/>
                </a:solidFill>
              </a:rPr>
              <a:t>Gaseous </a:t>
            </a:r>
            <a:r>
              <a:rPr lang="en-US" b="1" dirty="0" err="1" smtClean="0">
                <a:solidFill>
                  <a:srgbClr val="00FA71"/>
                </a:solidFill>
              </a:rPr>
              <a:t>Xe</a:t>
            </a:r>
            <a:endParaRPr lang="en-US" b="1" dirty="0" smtClean="0">
              <a:solidFill>
                <a:srgbClr val="00FA7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76400" y="4419600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smtClean="0"/>
              <a:t>(Scintillation)</a:t>
            </a:r>
            <a:endParaRPr lang="en-US" sz="2000" b="1" dirty="0" smtClean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-49412" y="3383102"/>
            <a:ext cx="22895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smtClean="0"/>
              <a:t>(Ionized charge)</a:t>
            </a:r>
            <a:endParaRPr lang="en-US" sz="2000" b="1" dirty="0" smtClean="0"/>
          </a:p>
        </p:txBody>
      </p:sp>
      <p:sp>
        <p:nvSpPr>
          <p:cNvPr id="17" name="Rectangle 16"/>
          <p:cNvSpPr/>
          <p:nvPr/>
        </p:nvSpPr>
        <p:spPr>
          <a:xfrm rot="16200000">
            <a:off x="-707267" y="2242935"/>
            <a:ext cx="2264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202124"/>
                </a:solidFill>
                <a:latin typeface="Roboto" charset="0"/>
              </a:rPr>
              <a:t>Electroluminescence</a:t>
            </a:r>
            <a:r>
              <a:rPr lang="en-US">
                <a:solidFill>
                  <a:srgbClr val="202124"/>
                </a:solidFill>
                <a:latin typeface="Roboto" charset="0"/>
              </a:rPr>
              <a:t> </a:t>
            </a:r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477000" y="6031468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D6A300"/>
                </a:solidFill>
              </a:rPr>
              <a:t>E. Shockley for XENON</a:t>
            </a:r>
            <a:endParaRPr lang="en-US" dirty="0">
              <a:solidFill>
                <a:srgbClr val="D6A3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33400" y="2390670"/>
            <a:ext cx="914400" cy="477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495800" y="5862935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(PMTs)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458200" y="6657201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6</a:t>
            </a:r>
            <a:r>
              <a:rPr lang="en-US" sz="1200" dirty="0" smtClean="0"/>
              <a:t>/33</a:t>
            </a:r>
          </a:p>
        </p:txBody>
      </p:sp>
    </p:spTree>
    <p:extLst>
      <p:ext uri="{BB962C8B-B14F-4D97-AF65-F5344CB8AC3E}">
        <p14:creationId xmlns:p14="http://schemas.microsoft.com/office/powerpoint/2010/main" val="16570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599" y="0"/>
            <a:ext cx="5765965" cy="66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XENON Results: Solar Axions</a:t>
            </a:r>
            <a:endParaRPr lang="en-US" sz="2800" dirty="0">
              <a:latin typeface="Chalkboard SE" charset="0"/>
              <a:ea typeface="Chalkboard SE" charset="0"/>
              <a:cs typeface="Chalkboard SE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766" y="4724400"/>
            <a:ext cx="2539834" cy="1371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1365" y="4705529"/>
            <a:ext cx="2539835" cy="14666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4565" y="4701991"/>
            <a:ext cx="2539835" cy="147020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14400" y="6107668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(Classical)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05600" y="609600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Only loop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152400" y="2968264"/>
            <a:ext cx="3581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1) ABC model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tomic </a:t>
            </a:r>
            <a:r>
              <a:rPr lang="en-US" dirty="0" err="1" smtClean="0"/>
              <a:t>axio</a:t>
            </a:r>
            <a:r>
              <a:rPr lang="en-US" dirty="0" smtClean="0"/>
              <a:t>-recombination, </a:t>
            </a:r>
            <a:r>
              <a:rPr lang="en-US" dirty="0" err="1" smtClean="0"/>
              <a:t>axio</a:t>
            </a:r>
            <a:r>
              <a:rPr lang="en-US" dirty="0" smtClean="0"/>
              <a:t>-    </a:t>
            </a:r>
            <a:r>
              <a:rPr lang="en-US" b="1" dirty="0" smtClean="0">
                <a:solidFill>
                  <a:srgbClr val="FF0000"/>
                </a:solidFill>
              </a:rPr>
              <a:t>B</a:t>
            </a:r>
            <a:r>
              <a:rPr lang="en-US" dirty="0" smtClean="0"/>
              <a:t>remsstrahlung </a:t>
            </a:r>
            <a:r>
              <a:rPr lang="en-US" dirty="0"/>
              <a:t>in electron-Ion, </a:t>
            </a:r>
            <a:r>
              <a:rPr lang="en-US" b="1" dirty="0">
                <a:solidFill>
                  <a:srgbClr val="FF0000"/>
                </a:solidFill>
              </a:rPr>
              <a:t>C</a:t>
            </a:r>
            <a:r>
              <a:rPr lang="en-US" dirty="0"/>
              <a:t>ompton scattering </a:t>
            </a:r>
            <a:endParaRPr lang="en-US" dirty="0" smtClean="0"/>
          </a:p>
          <a:p>
            <a:endParaRPr 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581400" y="3120664"/>
                <a:ext cx="2743200" cy="669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2</a:t>
                </a:r>
                <a:r>
                  <a:rPr lang="en-US" b="1" dirty="0"/>
                  <a:t>) </a:t>
                </a:r>
                <a:r>
                  <a:rPr lang="en-US" dirty="0"/>
                  <a:t>Nucleon-Axion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mr-IN" i="1">
                            <a:latin typeface="Cambria Math" charset="0"/>
                          </a:rPr>
                        </m:ctrlPr>
                      </m:sPrePr>
                      <m:sub>
                        <m:r>
                          <a:rPr lang="en-US">
                            <a:latin typeface="Cambria Math" charset="0"/>
                          </a:rPr>
                          <m:t> </m:t>
                        </m:r>
                      </m:sub>
                      <m:sup>
                        <m:r>
                          <a:rPr lang="en-US" b="0" i="0" smtClean="0">
                            <a:latin typeface="Cambria Math" charset="0"/>
                          </a:rPr>
                          <m:t>37</m:t>
                        </m:r>
                      </m:sup>
                      <m:e>
                        <m:r>
                          <a:rPr lang="en-US">
                            <a:latin typeface="Cambria Math" charset="0"/>
                          </a:rPr>
                          <m:t>𝐹𝑒</m:t>
                        </m:r>
                      </m:e>
                    </m:sPre>
                  </m:oMath>
                </a14:m>
                <a:r>
                  <a:rPr lang="en-US" dirty="0"/>
                  <a:t> </a:t>
                </a:r>
                <a:endParaRPr lang="en-US" dirty="0" smtClean="0"/>
              </a:p>
              <a:p>
                <a:r>
                  <a:rPr lang="en-US" dirty="0" smtClean="0"/>
                  <a:t>   (</a:t>
                </a:r>
                <a:r>
                  <a:rPr lang="en-US" dirty="0"/>
                  <a:t>Nuclear </a:t>
                </a:r>
                <a:r>
                  <a:rPr lang="en-US" dirty="0" smtClean="0"/>
                  <a:t>Transitions</a:t>
                </a:r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400" y="3120664"/>
                <a:ext cx="2743200" cy="669992"/>
              </a:xfrm>
              <a:prstGeom prst="rect">
                <a:avLst/>
              </a:prstGeom>
              <a:blipFill rotWithShape="0">
                <a:blip r:embed="rId5"/>
                <a:stretch>
                  <a:fillRect l="-2000" t="-21818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6096000" y="3208532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3</a:t>
            </a:r>
            <a:r>
              <a:rPr lang="en-US" b="1" dirty="0" smtClean="0"/>
              <a:t>)</a:t>
            </a:r>
            <a:r>
              <a:rPr lang="en-US" dirty="0" smtClean="0"/>
              <a:t> Photon-Axion Interactions</a:t>
            </a:r>
            <a:endParaRPr lang="en-US" dirty="0"/>
          </a:p>
        </p:txBody>
      </p:sp>
      <p:sp>
        <p:nvSpPr>
          <p:cNvPr id="20" name="Left-Right Arrow 19"/>
          <p:cNvSpPr/>
          <p:nvPr/>
        </p:nvSpPr>
        <p:spPr>
          <a:xfrm rot="5400000">
            <a:off x="1333500" y="4301764"/>
            <a:ext cx="533400" cy="152400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1" name="Left-Right Arrow 20"/>
          <p:cNvSpPr/>
          <p:nvPr/>
        </p:nvSpPr>
        <p:spPr>
          <a:xfrm rot="5400000">
            <a:off x="4183096" y="4255760"/>
            <a:ext cx="777808" cy="152400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152400" y="990600"/>
                <a:ext cx="8686800" cy="2281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Axion: </a:t>
                </a:r>
                <a:r>
                  <a:rPr lang="en-US" sz="2400" dirty="0"/>
                  <a:t>A</a:t>
                </a:r>
                <a:r>
                  <a:rPr lang="en-US" sz="2400" dirty="0" smtClean="0"/>
                  <a:t> hypothetical (pseudoscalar) particle of Peccei-Quinn Theory, postulated to solve the strong CP-problem, (mass ~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charset="0"/>
                          </a:rPr>
                          <m:t>&lt;10</m:t>
                        </m:r>
                      </m:e>
                      <m:sup>
                        <m:r>
                          <a:rPr lang="en-US" sz="2400" b="0" i="1" smtClean="0">
                            <a:latin typeface="Cambria Math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sz="2400" dirty="0" smtClean="0"/>
                  <a:t>KeV)</a:t>
                </a:r>
              </a:p>
              <a:p>
                <a:endParaRPr lang="en-US" sz="2000" dirty="0" smtClean="0">
                  <a:solidFill>
                    <a:srgbClr val="FF0000"/>
                  </a:solidFill>
                </a:endParaRPr>
              </a:p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ALPs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:  </a:t>
                </a:r>
                <a:r>
                  <a:rPr lang="en-US" sz="2400" dirty="0" smtClean="0"/>
                  <a:t>Axion-like particles, but connection to the strong CP-problem </a:t>
                </a:r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990600"/>
                <a:ext cx="8686800" cy="2281715"/>
              </a:xfrm>
              <a:prstGeom prst="rect">
                <a:avLst/>
              </a:prstGeom>
              <a:blipFill rotWithShape="0">
                <a:blip r:embed="rId6"/>
                <a:stretch>
                  <a:fillRect l="-1404" t="-2674" r="-9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3962400" y="6172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(Classical)</a:t>
            </a:r>
            <a:endParaRPr lang="en-US" dirty="0"/>
          </a:p>
        </p:txBody>
      </p:sp>
      <p:sp>
        <p:nvSpPr>
          <p:cNvPr id="27" name="Left-Right Arrow 26"/>
          <p:cNvSpPr/>
          <p:nvPr/>
        </p:nvSpPr>
        <p:spPr>
          <a:xfrm rot="5400000">
            <a:off x="6962628" y="4219428"/>
            <a:ext cx="705144" cy="152400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458200" y="6657201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</a:t>
            </a:r>
            <a:r>
              <a:rPr lang="en-US" sz="1200" dirty="0" smtClean="0"/>
              <a:t>/33</a:t>
            </a:r>
          </a:p>
        </p:txBody>
      </p:sp>
    </p:spTree>
    <p:extLst>
      <p:ext uri="{BB962C8B-B14F-4D97-AF65-F5344CB8AC3E}">
        <p14:creationId xmlns:p14="http://schemas.microsoft.com/office/powerpoint/2010/main" val="81866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1" y="838200"/>
            <a:ext cx="8991600" cy="55483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000" y="0"/>
            <a:ext cx="4876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2800" dirty="0" smtClean="0">
                <a:latin typeface="Chalkboard SE" charset="0"/>
                <a:ea typeface="Chalkboard SE" charset="0"/>
                <a:cs typeface="Chalkboard SE" charset="0"/>
              </a:rPr>
              <a:t>Axions production in SUN </a:t>
            </a:r>
            <a:endParaRPr lang="en-US" sz="2800" dirty="0">
              <a:latin typeface="Chalkboard SE" charset="0"/>
              <a:ea typeface="Chalkboard SE" charset="0"/>
              <a:cs typeface="Chalkboard SE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1219200"/>
            <a:ext cx="2286000" cy="13810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6550" y="2895600"/>
            <a:ext cx="1924050" cy="12913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3801" y="2819400"/>
            <a:ext cx="1981199" cy="12913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24600" y="5955268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D6A300"/>
                </a:solidFill>
              </a:rPr>
              <a:t>E. Shockley for XENON</a:t>
            </a:r>
            <a:endParaRPr lang="en-US" dirty="0">
              <a:solidFill>
                <a:srgbClr val="D6A3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6200" y="667259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omic Sans MS" charset="0"/>
                <a:ea typeface="Comic Sans MS" charset="0"/>
                <a:cs typeface="Comic Sans MS" charset="0"/>
              </a:rPr>
              <a:t>Nov 17, 2020</a:t>
            </a:r>
            <a:endParaRPr lang="en-US" sz="11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66725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Amir Khan,</a:t>
            </a:r>
            <a:r>
              <a:rPr lang="en-US" sz="11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Comic Sans MS" panose="030F0702030302020204" pitchFamily="66" charset="0"/>
                <a:ea typeface="STXinwei" panose="02010800040101010101" pitchFamily="2" charset="-122"/>
                <a:cs typeface="MV Boli" panose="02000500030200090000" pitchFamily="2" charset="0"/>
              </a:rPr>
              <a:t>MPIK   </a:t>
            </a:r>
            <a:endParaRPr lang="en-US" sz="1100" kern="1200" dirty="0">
              <a:solidFill>
                <a:schemeClr val="tx1"/>
              </a:solidFill>
              <a:latin typeface="Comic Sans MS" panose="030F0702030302020204" pitchFamily="66" charset="0"/>
              <a:ea typeface="STXinwei" panose="02010800040101010101" pitchFamily="2" charset="-122"/>
              <a:cs typeface="MV Boli" panose="0200050003020009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458200" y="6657201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8</a:t>
            </a:r>
            <a:r>
              <a:rPr lang="en-US" sz="1200" dirty="0" smtClean="0"/>
              <a:t>/33</a:t>
            </a:r>
          </a:p>
        </p:txBody>
      </p:sp>
    </p:spTree>
    <p:extLst>
      <p:ext uri="{BB962C8B-B14F-4D97-AF65-F5344CB8AC3E}">
        <p14:creationId xmlns:p14="http://schemas.microsoft.com/office/powerpoint/2010/main" val="39589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76237</TotalTime>
  <Words>1312</Words>
  <Application>Microsoft Macintosh PowerPoint</Application>
  <PresentationFormat>On-screen Show (4:3)</PresentationFormat>
  <Paragraphs>323</Paragraphs>
  <Slides>34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34</vt:i4>
      </vt:variant>
    </vt:vector>
  </HeadingPairs>
  <TitlesOfParts>
    <vt:vector size="57" baseType="lpstr">
      <vt:lpstr>Adobe Kaiti Std R</vt:lpstr>
      <vt:lpstr>Andalus</vt:lpstr>
      <vt:lpstr>Arial Narrow</vt:lpstr>
      <vt:lpstr>Calibri</vt:lpstr>
      <vt:lpstr>Calibri Light</vt:lpstr>
      <vt:lpstr>Cambria Math</vt:lpstr>
      <vt:lpstr>Chalkboard SE</vt:lpstr>
      <vt:lpstr>Comic Sans MS</vt:lpstr>
      <vt:lpstr>Courier New</vt:lpstr>
      <vt:lpstr>Mangal</vt:lpstr>
      <vt:lpstr>MV Boli</vt:lpstr>
      <vt:lpstr>Roboto</vt:lpstr>
      <vt:lpstr>STXinwei</vt:lpstr>
      <vt:lpstr>Symbol</vt:lpstr>
      <vt:lpstr>Arial</vt:lpstr>
      <vt:lpstr>Office Theme</vt:lpstr>
      <vt:lpstr>6_Custom Design</vt:lpstr>
      <vt:lpstr>5_Custom Design</vt:lpstr>
      <vt:lpstr>4_Custom Design</vt:lpstr>
      <vt:lpstr>3_Custom Design</vt:lpstr>
      <vt:lpstr>2_Custom Design</vt:lpstr>
      <vt:lpstr>1_Custom Design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AMIRNAWAZKHAN</dc:creator>
  <cp:lastModifiedBy>Microsoft Office User</cp:lastModifiedBy>
  <cp:revision>2680</cp:revision>
  <dcterms:created xsi:type="dcterms:W3CDTF">2014-09-19T07:18:59Z</dcterms:created>
  <dcterms:modified xsi:type="dcterms:W3CDTF">2020-11-17T22:06:42Z</dcterms:modified>
</cp:coreProperties>
</file>