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328" r:id="rId4"/>
    <p:sldId id="329" r:id="rId5"/>
    <p:sldId id="330" r:id="rId6"/>
    <p:sldId id="332" r:id="rId7"/>
    <p:sldId id="331" r:id="rId8"/>
    <p:sldId id="333" r:id="rId9"/>
    <p:sldId id="361" r:id="rId10"/>
    <p:sldId id="334" r:id="rId11"/>
    <p:sldId id="335" r:id="rId12"/>
    <p:sldId id="343" r:id="rId13"/>
    <p:sldId id="344" r:id="rId14"/>
    <p:sldId id="346" r:id="rId15"/>
    <p:sldId id="353" r:id="rId16"/>
    <p:sldId id="364" r:id="rId17"/>
    <p:sldId id="272" r:id="rId18"/>
    <p:sldId id="365" r:id="rId19"/>
    <p:sldId id="366" r:id="rId20"/>
    <p:sldId id="339" r:id="rId21"/>
    <p:sldId id="362" r:id="rId22"/>
    <p:sldId id="337" r:id="rId23"/>
    <p:sldId id="347" r:id="rId24"/>
    <p:sldId id="377" r:id="rId25"/>
    <p:sldId id="348" r:id="rId26"/>
    <p:sldId id="367" r:id="rId27"/>
    <p:sldId id="368" r:id="rId28"/>
    <p:sldId id="369" r:id="rId29"/>
    <p:sldId id="370" r:id="rId30"/>
    <p:sldId id="371" r:id="rId31"/>
    <p:sldId id="372" r:id="rId32"/>
    <p:sldId id="373" r:id="rId33"/>
    <p:sldId id="374" r:id="rId34"/>
    <p:sldId id="376" r:id="rId35"/>
    <p:sldId id="267" r:id="rId36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76" autoAdjust="0"/>
  </p:normalViewPr>
  <p:slideViewPr>
    <p:cSldViewPr>
      <p:cViewPr varScale="1">
        <p:scale>
          <a:sx n="65" d="100"/>
          <a:sy n="65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0"/>
    </p:cViewPr>
  </p:sorterViewPr>
  <p:notesViewPr>
    <p:cSldViewPr>
      <p:cViewPr varScale="1">
        <p:scale>
          <a:sx n="56" d="100"/>
          <a:sy n="56" d="100"/>
        </p:scale>
        <p:origin x="-2496" y="-84"/>
      </p:cViewPr>
      <p:guideLst>
        <p:guide orient="horz" pos="3224"/>
        <p:guide pos="22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Relationship Id="rId9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4" Type="http://schemas.openxmlformats.org/officeDocument/2006/relationships/image" Target="../media/image4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4" Type="http://schemas.openxmlformats.org/officeDocument/2006/relationships/image" Target="../media/image4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image" Target="../media/image58.wmf"/><Relationship Id="rId7" Type="http://schemas.openxmlformats.org/officeDocument/2006/relationships/image" Target="../media/image62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6" Type="http://schemas.openxmlformats.org/officeDocument/2006/relationships/image" Target="../media/image61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Relationship Id="rId9" Type="http://schemas.openxmlformats.org/officeDocument/2006/relationships/image" Target="../media/image6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DCFC0D0-7987-435E-883E-64B1FF2710E5}" type="datetimeFigureOut">
              <a:rPr lang="th-TH" smtClean="0"/>
              <a:pPr/>
              <a:t>25/04/61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5E6AA5C6-72E2-469A-BD9D-B85CB8C551C5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5C331-C7C9-47F2-97B6-93C526BADBBA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5C331-C7C9-47F2-97B6-93C526BADBBA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81290-EC7E-4B46-BB65-4E2CDA33BB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5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26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2.bin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1.bin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0.bin"/><Relationship Id="rId9" Type="http://schemas.openxmlformats.org/officeDocument/2006/relationships/oleObject" Target="../embeddings/oleObject35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11401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07468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914400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h-TH" sz="4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จักรวาลวิทยา สสารมืด พลังงานมืด และหลุมดำ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6096000"/>
            <a:ext cx="7696200" cy="990600"/>
          </a:xfrm>
        </p:spPr>
        <p:txBody>
          <a:bodyPr>
            <a:normAutofit/>
          </a:bodyPr>
          <a:lstStyle/>
          <a:p>
            <a:r>
              <a:rPr lang="th-TH" dirty="0" smtClean="0"/>
              <a:t>พิทยุทธ วงศัจนทร์ วิทยาลัยเพื่อการค้นคว้าระดับรากฐาน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09600" y="4572000"/>
            <a:ext cx="76962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th-TH" sz="5400" dirty="0" smtClean="0">
                <a:solidFill>
                  <a:schemeClr val="bg1"/>
                </a:solidFill>
                <a:cs typeface="+mj-cs"/>
              </a:rPr>
              <a:t>โครงการอบรมฟิสิกส์อนุภาคมูลฐาน</a:t>
            </a:r>
            <a:endParaRPr kumimoji="0" lang="en-US" sz="5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28600" y="2819400"/>
            <a:ext cx="87630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25</a:t>
            </a:r>
            <a:r>
              <a:rPr lang="en-US" sz="4000" baseline="300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th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Angsana New" pitchFamily="18" charset="-34"/>
              </a:rPr>
              <a:t> </a:t>
            </a:r>
            <a:r>
              <a:rPr kumimoji="0" lang="th-TH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Angsana New" pitchFamily="18" charset="-34"/>
              </a:rPr>
              <a:t>เม</a:t>
            </a:r>
            <a:r>
              <a:rPr lang="th-TH" sz="40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ษายน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Angsana New" pitchFamily="18" charset="-34"/>
              </a:rPr>
              <a:t> 2561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  <p:bldP spid="10" grpId="0" build="p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33600" y="0"/>
            <a:ext cx="47654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Frame-dragging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6400800"/>
            <a:ext cx="81534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https://einstein.stanford.edu/Library/images/GPB-Concept-Dgrm-lg.jpg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Content Placeholder 9" descr="GPB-Concept-Dgrm-l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86200" y="914400"/>
            <a:ext cx="5081710" cy="3303112"/>
          </a:xfrm>
        </p:spPr>
      </p:pic>
      <p:pic>
        <p:nvPicPr>
          <p:cNvPr id="155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657600"/>
            <a:ext cx="5715000" cy="2570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1654" y="0"/>
            <a:ext cx="57959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Gravitational Wave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6248400"/>
            <a:ext cx="81534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https://www.ligo.caltech.edu/system/avm_image_sqls/binaries/58/page/Gravity_Waves_StillImage.jpg?1465865066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Content Placeholder 7" descr="Gravity_Waves_StillIma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49538" y="1045305"/>
            <a:ext cx="4513462" cy="2840895"/>
          </a:xfrm>
        </p:spPr>
      </p:pic>
      <p:pic>
        <p:nvPicPr>
          <p:cNvPr id="9" name="Picture 8" descr="Virgo_aerial_view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6800"/>
            <a:ext cx="4114800" cy="2819400"/>
          </a:xfrm>
          <a:prstGeom prst="rect">
            <a:avLst/>
          </a:prstGeom>
        </p:spPr>
      </p:pic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114800"/>
            <a:ext cx="8307618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28600" y="-152400"/>
            <a:ext cx="9448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GR</a:t>
            </a:r>
            <a:endParaRPr lang="en-US" sz="3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066800" y="1600200"/>
            <a:ext cx="13716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61"/>
          <p:cNvGrpSpPr/>
          <p:nvPr/>
        </p:nvGrpSpPr>
        <p:grpSpPr>
          <a:xfrm>
            <a:off x="228600" y="685800"/>
            <a:ext cx="3810000" cy="3201197"/>
            <a:chOff x="1371600" y="457199"/>
            <a:chExt cx="3810000" cy="3201197"/>
          </a:xfrm>
        </p:grpSpPr>
        <p:grpSp>
          <p:nvGrpSpPr>
            <p:cNvPr id="5" name="Group 29"/>
            <p:cNvGrpSpPr/>
            <p:nvPr/>
          </p:nvGrpSpPr>
          <p:grpSpPr>
            <a:xfrm>
              <a:off x="1371600" y="457199"/>
              <a:ext cx="3810000" cy="3201197"/>
              <a:chOff x="1371600" y="457199"/>
              <a:chExt cx="3810000" cy="3201197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 rot="16200000" flipV="1">
                <a:off x="228204" y="2057796"/>
                <a:ext cx="3201197" cy="4"/>
              </a:xfrm>
              <a:prstGeom prst="straightConnector1">
                <a:avLst/>
              </a:prstGeom>
              <a:ln w="19050">
                <a:solidFill>
                  <a:schemeClr val="bg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flipV="1">
                <a:off x="1371600" y="3416733"/>
                <a:ext cx="3810000" cy="12267"/>
              </a:xfrm>
              <a:prstGeom prst="straightConnector1">
                <a:avLst/>
              </a:prstGeom>
              <a:ln w="19050">
                <a:solidFill>
                  <a:schemeClr val="bg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0"/>
            <p:cNvGrpSpPr/>
            <p:nvPr/>
          </p:nvGrpSpPr>
          <p:grpSpPr>
            <a:xfrm>
              <a:off x="1828800" y="685800"/>
              <a:ext cx="2743200" cy="2751723"/>
              <a:chOff x="1828800" y="685800"/>
              <a:chExt cx="2743200" cy="2751723"/>
            </a:xfrm>
          </p:grpSpPr>
          <p:grpSp>
            <p:nvGrpSpPr>
              <p:cNvPr id="9" name="Group 28"/>
              <p:cNvGrpSpPr/>
              <p:nvPr/>
            </p:nvGrpSpPr>
            <p:grpSpPr>
              <a:xfrm>
                <a:off x="1828801" y="2057400"/>
                <a:ext cx="1371600" cy="1380123"/>
                <a:chOff x="1828800" y="677277"/>
                <a:chExt cx="2750125" cy="2751723"/>
              </a:xfrm>
            </p:grpSpPr>
            <p:grpSp>
              <p:nvGrpSpPr>
                <p:cNvPr id="11" name="Group 27"/>
                <p:cNvGrpSpPr/>
                <p:nvPr/>
              </p:nvGrpSpPr>
              <p:grpSpPr>
                <a:xfrm>
                  <a:off x="1828800" y="677277"/>
                  <a:ext cx="2750125" cy="2751723"/>
                  <a:chOff x="1828800" y="677277"/>
                  <a:chExt cx="2750125" cy="2751723"/>
                </a:xfrm>
              </p:grpSpPr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1828800" y="677277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Connector 13"/>
                  <p:cNvCxnSpPr/>
                  <p:nvPr/>
                </p:nvCxnSpPr>
                <p:spPr>
                  <a:xfrm>
                    <a:off x="1828800" y="1357745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/>
                  <p:nvPr/>
                </p:nvCxnSpPr>
                <p:spPr>
                  <a:xfrm>
                    <a:off x="1835725" y="2043550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1835725" y="2729345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>
                  <a:xfrm rot="5400000">
                    <a:off x="1129944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 rot="5400000">
                    <a:off x="1815739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 rot="5400000">
                    <a:off x="2508469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5" name="Straight Connector 24"/>
                <p:cNvCxnSpPr/>
                <p:nvPr/>
              </p:nvCxnSpPr>
              <p:spPr>
                <a:xfrm rot="5400000">
                  <a:off x="3187339" y="2056606"/>
                  <a:ext cx="2743200" cy="1588"/>
                </a:xfrm>
                <a:prstGeom prst="line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 30"/>
              <p:cNvGrpSpPr/>
              <p:nvPr/>
            </p:nvGrpSpPr>
            <p:grpSpPr>
              <a:xfrm>
                <a:off x="3200400" y="685800"/>
                <a:ext cx="1371600" cy="1380123"/>
                <a:chOff x="1828800" y="677277"/>
                <a:chExt cx="2750125" cy="2751723"/>
              </a:xfrm>
            </p:grpSpPr>
            <p:grpSp>
              <p:nvGrpSpPr>
                <p:cNvPr id="17" name="Group 27"/>
                <p:cNvGrpSpPr/>
                <p:nvPr/>
              </p:nvGrpSpPr>
              <p:grpSpPr>
                <a:xfrm>
                  <a:off x="1828800" y="677277"/>
                  <a:ext cx="2750125" cy="2751723"/>
                  <a:chOff x="1828800" y="677277"/>
                  <a:chExt cx="2750125" cy="2751723"/>
                </a:xfrm>
              </p:grpSpPr>
              <p:cxnSp>
                <p:nvCxnSpPr>
                  <p:cNvPr id="34" name="Straight Connector 33"/>
                  <p:cNvCxnSpPr/>
                  <p:nvPr/>
                </p:nvCxnSpPr>
                <p:spPr>
                  <a:xfrm>
                    <a:off x="1828800" y="677277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/>
                </p:nvCxnSpPr>
                <p:spPr>
                  <a:xfrm>
                    <a:off x="1828800" y="1357745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>
                    <a:off x="1835725" y="2043550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>
                    <a:off x="1835725" y="2729345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 rot="5400000">
                    <a:off x="1129944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 rot="5400000">
                    <a:off x="1815739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 rot="5400000">
                    <a:off x="2508469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3" name="Straight Connector 32"/>
                <p:cNvCxnSpPr/>
                <p:nvPr/>
              </p:nvCxnSpPr>
              <p:spPr>
                <a:xfrm rot="5400000">
                  <a:off x="3187339" y="2056606"/>
                  <a:ext cx="2743200" cy="1588"/>
                </a:xfrm>
                <a:prstGeom prst="line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40"/>
              <p:cNvGrpSpPr/>
              <p:nvPr/>
            </p:nvGrpSpPr>
            <p:grpSpPr>
              <a:xfrm>
                <a:off x="1828800" y="685800"/>
                <a:ext cx="1371600" cy="1380123"/>
                <a:chOff x="1828800" y="677277"/>
                <a:chExt cx="2750125" cy="2751723"/>
              </a:xfrm>
            </p:grpSpPr>
            <p:grpSp>
              <p:nvGrpSpPr>
                <p:cNvPr id="19" name="Group 27"/>
                <p:cNvGrpSpPr/>
                <p:nvPr/>
              </p:nvGrpSpPr>
              <p:grpSpPr>
                <a:xfrm>
                  <a:off x="1828800" y="677277"/>
                  <a:ext cx="2750125" cy="2751723"/>
                  <a:chOff x="1828800" y="677277"/>
                  <a:chExt cx="2750125" cy="2751723"/>
                </a:xfrm>
              </p:grpSpPr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1828800" y="677277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1828800" y="1357745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1835725" y="2043550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>
                    <a:off x="1835725" y="2729345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 rot="5400000">
                    <a:off x="1129944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 rot="5400000">
                    <a:off x="1815739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/>
                </p:nvCxnSpPr>
                <p:spPr>
                  <a:xfrm rot="5400000">
                    <a:off x="2508469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3" name="Straight Connector 42"/>
                <p:cNvCxnSpPr/>
                <p:nvPr/>
              </p:nvCxnSpPr>
              <p:spPr>
                <a:xfrm rot="5400000">
                  <a:off x="3187339" y="2056606"/>
                  <a:ext cx="2743200" cy="1588"/>
                </a:xfrm>
                <a:prstGeom prst="line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50"/>
              <p:cNvGrpSpPr/>
              <p:nvPr/>
            </p:nvGrpSpPr>
            <p:grpSpPr>
              <a:xfrm>
                <a:off x="3200400" y="2057400"/>
                <a:ext cx="1371600" cy="1380123"/>
                <a:chOff x="1828800" y="677277"/>
                <a:chExt cx="2750125" cy="2751723"/>
              </a:xfrm>
            </p:grpSpPr>
            <p:grpSp>
              <p:nvGrpSpPr>
                <p:cNvPr id="21" name="Group 27"/>
                <p:cNvGrpSpPr/>
                <p:nvPr/>
              </p:nvGrpSpPr>
              <p:grpSpPr>
                <a:xfrm>
                  <a:off x="1828800" y="677277"/>
                  <a:ext cx="2750125" cy="2751723"/>
                  <a:chOff x="1828800" y="677277"/>
                  <a:chExt cx="2750125" cy="2751723"/>
                </a:xfrm>
              </p:grpSpPr>
              <p:cxnSp>
                <p:nvCxnSpPr>
                  <p:cNvPr id="54" name="Straight Connector 53"/>
                  <p:cNvCxnSpPr/>
                  <p:nvPr/>
                </p:nvCxnSpPr>
                <p:spPr>
                  <a:xfrm>
                    <a:off x="1828800" y="677277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>
                    <a:off x="1828800" y="1357745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/>
                  <p:cNvCxnSpPr/>
                  <p:nvPr/>
                </p:nvCxnSpPr>
                <p:spPr>
                  <a:xfrm>
                    <a:off x="1835725" y="2043550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/>
                  <p:cNvCxnSpPr/>
                  <p:nvPr/>
                </p:nvCxnSpPr>
                <p:spPr>
                  <a:xfrm>
                    <a:off x="1835725" y="2729345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/>
                  <p:cNvCxnSpPr/>
                  <p:nvPr/>
                </p:nvCxnSpPr>
                <p:spPr>
                  <a:xfrm rot="5400000">
                    <a:off x="1129944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/>
                </p:nvCxnSpPr>
                <p:spPr>
                  <a:xfrm rot="5400000">
                    <a:off x="1815739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/>
                  <p:cNvCxnSpPr/>
                  <p:nvPr/>
                </p:nvCxnSpPr>
                <p:spPr>
                  <a:xfrm rot="5400000">
                    <a:off x="2508469" y="2056606"/>
                    <a:ext cx="2743200" cy="1588"/>
                  </a:xfrm>
                  <a:prstGeom prst="line">
                    <a:avLst/>
                  </a:prstGeom>
                  <a:ln w="12700"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3" name="Straight Connector 52"/>
                <p:cNvCxnSpPr/>
                <p:nvPr/>
              </p:nvCxnSpPr>
              <p:spPr>
                <a:xfrm rot="5400000">
                  <a:off x="3187339" y="2056606"/>
                  <a:ext cx="2743200" cy="1588"/>
                </a:xfrm>
                <a:prstGeom prst="line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64" name="Down Arrow 63"/>
          <p:cNvSpPr/>
          <p:nvPr/>
        </p:nvSpPr>
        <p:spPr>
          <a:xfrm>
            <a:off x="5181600" y="1828800"/>
            <a:ext cx="304800" cy="53340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rgbClr val="C0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638800" y="182880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Special Relativity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57200" y="5486400"/>
            <a:ext cx="769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Curvature of the space-time is implied from metric</a:t>
            </a:r>
            <a:endParaRPr lang="en-US" sz="2800" dirty="0">
              <a:solidFill>
                <a:schemeClr val="bg2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976255" y="3394365"/>
            <a:ext cx="381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i="1" dirty="0" smtClean="0">
                <a:solidFill>
                  <a:schemeClr val="bg2"/>
                </a:solidFill>
              </a:rPr>
              <a:t>x</a:t>
            </a:r>
            <a:endParaRPr lang="en-US" sz="2500" i="1" dirty="0">
              <a:solidFill>
                <a:schemeClr val="bg2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40325" y="271091"/>
            <a:ext cx="381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i="1" dirty="0" smtClean="0">
                <a:solidFill>
                  <a:schemeClr val="bg2"/>
                </a:solidFill>
              </a:rPr>
              <a:t>y</a:t>
            </a:r>
            <a:endParaRPr lang="en-US" sz="2500" i="1" dirty="0">
              <a:solidFill>
                <a:schemeClr val="bg2"/>
              </a:solidFill>
            </a:endParaRPr>
          </a:p>
        </p:txBody>
      </p:sp>
      <p:graphicFrame>
        <p:nvGraphicFramePr>
          <p:cNvPr id="26" name="Object 11"/>
          <p:cNvGraphicFramePr>
            <a:graphicFrameLocks noChangeAspect="1"/>
          </p:cNvGraphicFramePr>
          <p:nvPr/>
        </p:nvGraphicFramePr>
        <p:xfrm>
          <a:off x="3733800" y="609600"/>
          <a:ext cx="2652713" cy="555625"/>
        </p:xfrm>
        <a:graphic>
          <a:graphicData uri="http://schemas.openxmlformats.org/presentationml/2006/ole">
            <p:oleObj spid="_x0000_s172043" name="Equation" r:id="rId3" imgW="1320480" imgH="228600" progId="Equation.DSMT4">
              <p:embed/>
            </p:oleObj>
          </a:graphicData>
        </a:graphic>
      </p:graphicFrame>
      <p:graphicFrame>
        <p:nvGraphicFramePr>
          <p:cNvPr id="27" name="Object 12"/>
          <p:cNvGraphicFramePr>
            <a:graphicFrameLocks noChangeAspect="1"/>
          </p:cNvGraphicFramePr>
          <p:nvPr/>
        </p:nvGraphicFramePr>
        <p:xfrm>
          <a:off x="6553200" y="609600"/>
          <a:ext cx="1912938" cy="555625"/>
        </p:xfrm>
        <a:graphic>
          <a:graphicData uri="http://schemas.openxmlformats.org/presentationml/2006/ole">
            <p:oleObj spid="_x0000_s172044" name="Equation" r:id="rId4" imgW="952200" imgH="228600" progId="Equation.DSMT4">
              <p:embed/>
            </p:oleObj>
          </a:graphicData>
        </a:graphic>
      </p:graphicFrame>
      <p:graphicFrame>
        <p:nvGraphicFramePr>
          <p:cNvPr id="28" name="Object 13"/>
          <p:cNvGraphicFramePr>
            <a:graphicFrameLocks noChangeAspect="1"/>
          </p:cNvGraphicFramePr>
          <p:nvPr/>
        </p:nvGraphicFramePr>
        <p:xfrm>
          <a:off x="4800600" y="1295400"/>
          <a:ext cx="2600325" cy="555625"/>
        </p:xfrm>
        <a:graphic>
          <a:graphicData uri="http://schemas.openxmlformats.org/presentationml/2006/ole">
            <p:oleObj spid="_x0000_s172045" name="Equation" r:id="rId5" imgW="1295280" imgH="228600" progId="Equation.DSMT4">
              <p:embed/>
            </p:oleObj>
          </a:graphicData>
        </a:graphic>
      </p:graphicFrame>
      <p:graphicFrame>
        <p:nvGraphicFramePr>
          <p:cNvPr id="29" name="Object 14"/>
          <p:cNvGraphicFramePr>
            <a:graphicFrameLocks noChangeAspect="1"/>
          </p:cNvGraphicFramePr>
          <p:nvPr/>
        </p:nvGraphicFramePr>
        <p:xfrm>
          <a:off x="4191000" y="2362200"/>
          <a:ext cx="3697288" cy="555625"/>
        </p:xfrm>
        <a:graphic>
          <a:graphicData uri="http://schemas.openxmlformats.org/presentationml/2006/ole">
            <p:oleObj spid="_x0000_s172046" name="Equation" r:id="rId6" imgW="1841400" imgH="228600" progId="Equation.DSMT4">
              <p:embed/>
            </p:oleObj>
          </a:graphicData>
        </a:graphic>
      </p:graphicFrame>
      <p:graphicFrame>
        <p:nvGraphicFramePr>
          <p:cNvPr id="30" name="Object 15"/>
          <p:cNvGraphicFramePr>
            <a:graphicFrameLocks noChangeAspect="1"/>
          </p:cNvGraphicFramePr>
          <p:nvPr/>
        </p:nvGraphicFramePr>
        <p:xfrm>
          <a:off x="4343400" y="3048000"/>
          <a:ext cx="3443288" cy="555625"/>
        </p:xfrm>
        <a:graphic>
          <a:graphicData uri="http://schemas.openxmlformats.org/presentationml/2006/ole">
            <p:oleObj spid="_x0000_s172047" name="Equation" r:id="rId7" imgW="1714320" imgH="228600" progId="Equation.DSMT4">
              <p:embed/>
            </p:oleObj>
          </a:graphicData>
        </a:graphic>
      </p:graphicFrame>
      <p:graphicFrame>
        <p:nvGraphicFramePr>
          <p:cNvPr id="31" name="Object 16"/>
          <p:cNvGraphicFramePr>
            <a:graphicFrameLocks noChangeAspect="1"/>
          </p:cNvGraphicFramePr>
          <p:nvPr/>
        </p:nvGraphicFramePr>
        <p:xfrm>
          <a:off x="1143000" y="3733800"/>
          <a:ext cx="4718050" cy="587375"/>
        </p:xfrm>
        <a:graphic>
          <a:graphicData uri="http://schemas.openxmlformats.org/presentationml/2006/ole">
            <p:oleObj spid="_x0000_s172048" name="Equation" r:id="rId8" imgW="2349360" imgH="241200" progId="Equation.DSMT4">
              <p:embed/>
            </p:oleObj>
          </a:graphicData>
        </a:graphic>
      </p:graphicFrame>
      <p:graphicFrame>
        <p:nvGraphicFramePr>
          <p:cNvPr id="32" name="Object 17"/>
          <p:cNvGraphicFramePr>
            <a:graphicFrameLocks noChangeAspect="1"/>
          </p:cNvGraphicFramePr>
          <p:nvPr/>
        </p:nvGraphicFramePr>
        <p:xfrm>
          <a:off x="990600" y="4419600"/>
          <a:ext cx="3952875" cy="865188"/>
        </p:xfrm>
        <a:graphic>
          <a:graphicData uri="http://schemas.openxmlformats.org/presentationml/2006/ole">
            <p:oleObj spid="_x0000_s172049" name="Equation" r:id="rId9" imgW="1968480" imgH="355320" progId="Equation.DSMT4">
              <p:embed/>
            </p:oleObj>
          </a:graphicData>
        </a:graphic>
      </p:graphicFrame>
      <p:graphicFrame>
        <p:nvGraphicFramePr>
          <p:cNvPr id="41" name="Object 18"/>
          <p:cNvGraphicFramePr>
            <a:graphicFrameLocks noChangeAspect="1"/>
          </p:cNvGraphicFramePr>
          <p:nvPr/>
        </p:nvGraphicFramePr>
        <p:xfrm>
          <a:off x="1752600" y="6019800"/>
          <a:ext cx="3644900" cy="617538"/>
        </p:xfrm>
        <a:graphic>
          <a:graphicData uri="http://schemas.openxmlformats.org/presentationml/2006/ole">
            <p:oleObj spid="_x0000_s172050" name="Equation" r:id="rId10" imgW="1815840" imgH="253800" progId="Equation.DSMT4">
              <p:embed/>
            </p:oleObj>
          </a:graphicData>
        </a:graphic>
      </p:graphicFrame>
      <p:graphicFrame>
        <p:nvGraphicFramePr>
          <p:cNvPr id="42" name="Object 19"/>
          <p:cNvGraphicFramePr>
            <a:graphicFrameLocks noChangeAspect="1"/>
          </p:cNvGraphicFramePr>
          <p:nvPr/>
        </p:nvGraphicFramePr>
        <p:xfrm>
          <a:off x="6324600" y="3581400"/>
          <a:ext cx="2525713" cy="2047875"/>
        </p:xfrm>
        <a:graphic>
          <a:graphicData uri="http://schemas.openxmlformats.org/presentationml/2006/ole">
            <p:oleObj spid="_x0000_s172051" name="Equation" r:id="rId11" imgW="1358640" imgH="914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4" grpId="0" animBg="1"/>
      <p:bldP spid="65" grpId="0"/>
      <p:bldP spid="66" grpId="0"/>
      <p:bldP spid="67" grpId="0"/>
      <p:bldP spid="6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28600" y="-152400"/>
            <a:ext cx="9448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GR</a:t>
            </a:r>
            <a:endParaRPr lang="en-US" sz="3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173067" name="Object 11"/>
          <p:cNvGraphicFramePr>
            <a:graphicFrameLocks noChangeAspect="1"/>
          </p:cNvGraphicFramePr>
          <p:nvPr/>
        </p:nvGraphicFramePr>
        <p:xfrm>
          <a:off x="762000" y="914400"/>
          <a:ext cx="4586287" cy="987425"/>
        </p:xfrm>
        <a:graphic>
          <a:graphicData uri="http://schemas.openxmlformats.org/presentationml/2006/ole">
            <p:oleObj spid="_x0000_s173067" name="Equation" r:id="rId3" imgW="1828800" imgH="393480" progId="Equation.DSMT4">
              <p:embed/>
            </p:oleObj>
          </a:graphicData>
        </a:graphic>
      </p:graphicFrame>
      <p:graphicFrame>
        <p:nvGraphicFramePr>
          <p:cNvPr id="173068" name="Object 12"/>
          <p:cNvGraphicFramePr>
            <a:graphicFrameLocks noChangeAspect="1"/>
          </p:cNvGraphicFramePr>
          <p:nvPr/>
        </p:nvGraphicFramePr>
        <p:xfrm>
          <a:off x="179387" y="1981200"/>
          <a:ext cx="5764213" cy="987425"/>
        </p:xfrm>
        <a:graphic>
          <a:graphicData uri="http://schemas.openxmlformats.org/presentationml/2006/ole">
            <p:oleObj spid="_x0000_s173068" name="Equation" r:id="rId4" imgW="2298600" imgH="393480" progId="Equation.DSMT4">
              <p:embed/>
            </p:oleObj>
          </a:graphicData>
        </a:graphic>
      </p:graphicFrame>
      <p:graphicFrame>
        <p:nvGraphicFramePr>
          <p:cNvPr id="173069" name="Object 13"/>
          <p:cNvGraphicFramePr>
            <a:graphicFrameLocks noChangeAspect="1"/>
          </p:cNvGraphicFramePr>
          <p:nvPr/>
        </p:nvGraphicFramePr>
        <p:xfrm>
          <a:off x="158750" y="3478213"/>
          <a:ext cx="7323138" cy="636587"/>
        </p:xfrm>
        <a:graphic>
          <a:graphicData uri="http://schemas.openxmlformats.org/presentationml/2006/ole">
            <p:oleObj spid="_x0000_s173069" name="Equation" r:id="rId5" imgW="2920680" imgH="253800" progId="Equation.DSMT4">
              <p:embed/>
            </p:oleObj>
          </a:graphicData>
        </a:graphic>
      </p:graphicFrame>
      <p:graphicFrame>
        <p:nvGraphicFramePr>
          <p:cNvPr id="173070" name="Object 14"/>
          <p:cNvGraphicFramePr>
            <a:graphicFrameLocks noChangeAspect="1"/>
          </p:cNvGraphicFramePr>
          <p:nvPr/>
        </p:nvGraphicFramePr>
        <p:xfrm>
          <a:off x="533400" y="4419600"/>
          <a:ext cx="1816100" cy="636588"/>
        </p:xfrm>
        <a:graphic>
          <a:graphicData uri="http://schemas.openxmlformats.org/presentationml/2006/ole">
            <p:oleObj spid="_x0000_s173070" name="Equation" r:id="rId6" imgW="723600" imgH="253800" progId="Equation.DSMT4">
              <p:embed/>
            </p:oleObj>
          </a:graphicData>
        </a:graphic>
      </p:graphicFrame>
      <p:graphicFrame>
        <p:nvGraphicFramePr>
          <p:cNvPr id="173071" name="Object 15"/>
          <p:cNvGraphicFramePr>
            <a:graphicFrameLocks noChangeAspect="1"/>
          </p:cNvGraphicFramePr>
          <p:nvPr/>
        </p:nvGraphicFramePr>
        <p:xfrm>
          <a:off x="3657600" y="4419600"/>
          <a:ext cx="3884613" cy="638175"/>
        </p:xfrm>
        <a:graphic>
          <a:graphicData uri="http://schemas.openxmlformats.org/presentationml/2006/ole">
            <p:oleObj spid="_x0000_s173071" name="Equation" r:id="rId7" imgW="1549080" imgH="253800" progId="Equation.DSMT4">
              <p:embed/>
            </p:oleObj>
          </a:graphicData>
        </a:graphic>
      </p:graphicFrame>
      <p:sp>
        <p:nvSpPr>
          <p:cNvPr id="19" name="Content Placeholder 2"/>
          <p:cNvSpPr txBox="1">
            <a:spLocks/>
          </p:cNvSpPr>
          <p:nvPr/>
        </p:nvSpPr>
        <p:spPr>
          <a:xfrm>
            <a:off x="0" y="6248400"/>
            <a:ext cx="59436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https://ned.ipac.caltech.edu/level5/March01/Carroll3/Carroll3.html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" name="Picture 19" descr="fig_three3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29267" y="152400"/>
            <a:ext cx="2786133" cy="3124200"/>
          </a:xfrm>
          <a:prstGeom prst="rect">
            <a:avLst/>
          </a:prstGeom>
        </p:spPr>
      </p:pic>
      <p:graphicFrame>
        <p:nvGraphicFramePr>
          <p:cNvPr id="173074" name="Object 18"/>
          <p:cNvGraphicFramePr>
            <a:graphicFrameLocks noChangeAspect="1"/>
          </p:cNvGraphicFramePr>
          <p:nvPr/>
        </p:nvGraphicFramePr>
        <p:xfrm>
          <a:off x="1600200" y="5181600"/>
          <a:ext cx="4360863" cy="1085850"/>
        </p:xfrm>
        <a:graphic>
          <a:graphicData uri="http://schemas.openxmlformats.org/presentationml/2006/ole">
            <p:oleObj spid="_x0000_s173074" name="Equation" r:id="rId9" imgW="1739880" imgH="431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3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3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3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3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26715" y="0"/>
            <a:ext cx="33906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Cosmology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22098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Are there any experiment provides the evidences such that GR </a:t>
            </a:r>
            <a:r>
              <a:rPr lang="en-US" sz="3600" u="sng" dirty="0" smtClean="0">
                <a:solidFill>
                  <a:srgbClr val="FFFF00"/>
                </a:solidFill>
              </a:rPr>
              <a:t>may</a:t>
            </a:r>
            <a:r>
              <a:rPr lang="en-US" sz="3600" dirty="0" smtClean="0">
                <a:solidFill>
                  <a:srgbClr val="FFFF00"/>
                </a:solidFill>
              </a:rPr>
              <a:t> be  wrong? 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9144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85000"/>
                  </a:schemeClr>
                </a:solidFill>
              </a:rPr>
              <a:t>General relativity (or Einstein’s gravity theory) is one of pillars in modern physics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4800" y="3657600"/>
            <a:ext cx="861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Yes, there are. GR may be not correct at large scale (cosmological scale).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00200" y="5181600"/>
            <a:ext cx="60724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Modern Cosmology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6" grpId="0"/>
      <p:bldP spid="21" grpId="0"/>
      <p:bldP spid="15" grpId="0"/>
      <p:bldP spid="1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70910" y="0"/>
            <a:ext cx="35541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Cosmology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1200" y="914400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Supernova </a:t>
            </a:r>
            <a:r>
              <a:rPr lang="en-US" sz="3600" dirty="0" err="1" smtClean="0">
                <a:solidFill>
                  <a:srgbClr val="FFFF00"/>
                </a:solidFill>
              </a:rPr>
              <a:t>Ia</a:t>
            </a:r>
            <a:r>
              <a:rPr lang="en-US" sz="3600" dirty="0" smtClean="0">
                <a:solidFill>
                  <a:srgbClr val="FFFF00"/>
                </a:solidFill>
              </a:rPr>
              <a:t> experiments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1676400"/>
            <a:ext cx="678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The universe expands with acceleration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157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457450"/>
            <a:ext cx="458152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876800" y="2627055"/>
            <a:ext cx="4038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85000"/>
                  </a:schemeClr>
                </a:solidFill>
              </a:rPr>
              <a:t>According to GR, the never expands with acceleration without introducing an exotic matter.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0" y="54102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Dark energy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229600" cy="792163"/>
          </a:xfrm>
        </p:spPr>
        <p:txBody>
          <a:bodyPr/>
          <a:lstStyle/>
          <a:p>
            <a:pPr eaLnBrk="1" hangingPunct="1"/>
            <a:r>
              <a:rPr lang="th-TH" b="1" dirty="0" smtClean="0">
                <a:solidFill>
                  <a:schemeClr val="bg1"/>
                </a:solidFill>
                <a:effectLst/>
                <a:cs typeface="Angsana New" pitchFamily="18" charset="-34"/>
              </a:rPr>
              <a:t>ความดันติดลบ</a:t>
            </a:r>
            <a:endParaRPr lang="en-US" b="1" dirty="0" smtClean="0">
              <a:solidFill>
                <a:schemeClr val="bg1"/>
              </a:solidFill>
              <a:effectLst/>
              <a:cs typeface="Angsana New" pitchFamily="18" charset="-34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539750" y="4797425"/>
            <a:ext cx="2808288" cy="935038"/>
            <a:chOff x="1519" y="2205"/>
            <a:chExt cx="2903" cy="612"/>
          </a:xfrm>
        </p:grpSpPr>
        <p:sp>
          <p:nvSpPr>
            <p:cNvPr id="9263" name="AutoShape 8"/>
            <p:cNvSpPr>
              <a:spLocks noChangeArrowheads="1"/>
            </p:cNvSpPr>
            <p:nvPr/>
          </p:nvSpPr>
          <p:spPr bwMode="auto">
            <a:xfrm rot="5400000">
              <a:off x="2665" y="1059"/>
              <a:ext cx="612" cy="2903"/>
            </a:xfrm>
            <a:prstGeom prst="can">
              <a:avLst>
                <a:gd name="adj" fmla="val 7205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9264" name="AutoShape 9"/>
            <p:cNvSpPr>
              <a:spLocks noChangeArrowheads="1"/>
            </p:cNvSpPr>
            <p:nvPr/>
          </p:nvSpPr>
          <p:spPr bwMode="auto">
            <a:xfrm rot="5400000">
              <a:off x="2347" y="1377"/>
              <a:ext cx="612" cy="2268"/>
            </a:xfrm>
            <a:prstGeom prst="can">
              <a:avLst>
                <a:gd name="adj" fmla="val 67958"/>
              </a:avLst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th-TH"/>
            </a:p>
          </p:txBody>
        </p:sp>
      </p:grp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539750" y="2276475"/>
            <a:ext cx="2808288" cy="936625"/>
            <a:chOff x="431" y="890"/>
            <a:chExt cx="1769" cy="590"/>
          </a:xfrm>
        </p:grpSpPr>
        <p:sp>
          <p:nvSpPr>
            <p:cNvPr id="9261" name="AutoShape 6"/>
            <p:cNvSpPr>
              <a:spLocks noChangeArrowheads="1"/>
            </p:cNvSpPr>
            <p:nvPr/>
          </p:nvSpPr>
          <p:spPr bwMode="auto">
            <a:xfrm rot="5400000">
              <a:off x="1021" y="300"/>
              <a:ext cx="590" cy="1769"/>
            </a:xfrm>
            <a:prstGeom prst="can">
              <a:avLst>
                <a:gd name="adj" fmla="val 441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9262" name="AutoShape 7"/>
            <p:cNvSpPr>
              <a:spLocks noChangeArrowheads="1"/>
            </p:cNvSpPr>
            <p:nvPr/>
          </p:nvSpPr>
          <p:spPr bwMode="auto">
            <a:xfrm rot="5400000">
              <a:off x="655" y="666"/>
              <a:ext cx="590" cy="1037"/>
            </a:xfrm>
            <a:prstGeom prst="can">
              <a:avLst>
                <a:gd name="adj" fmla="val 45926"/>
              </a:avLst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th-TH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5181600" y="4800600"/>
            <a:ext cx="2808288" cy="936625"/>
            <a:chOff x="1519" y="2205"/>
            <a:chExt cx="2903" cy="612"/>
          </a:xfrm>
        </p:grpSpPr>
        <p:sp>
          <p:nvSpPr>
            <p:cNvPr id="9258" name="AutoShape 18"/>
            <p:cNvSpPr>
              <a:spLocks noChangeArrowheads="1"/>
            </p:cNvSpPr>
            <p:nvPr/>
          </p:nvSpPr>
          <p:spPr bwMode="auto">
            <a:xfrm rot="5400000">
              <a:off x="2665" y="1059"/>
              <a:ext cx="612" cy="2903"/>
            </a:xfrm>
            <a:prstGeom prst="can">
              <a:avLst>
                <a:gd name="adj" fmla="val 7205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9259" name="AutoShape 19"/>
            <p:cNvSpPr>
              <a:spLocks noChangeArrowheads="1"/>
            </p:cNvSpPr>
            <p:nvPr/>
          </p:nvSpPr>
          <p:spPr bwMode="auto">
            <a:xfrm rot="5400000">
              <a:off x="2347" y="1377"/>
              <a:ext cx="612" cy="2268"/>
            </a:xfrm>
            <a:prstGeom prst="can">
              <a:avLst>
                <a:gd name="adj" fmla="val 67958"/>
              </a:avLst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th-TH"/>
            </a:p>
          </p:txBody>
        </p:sp>
      </p:grp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5148263" y="2276475"/>
            <a:ext cx="2808287" cy="936625"/>
            <a:chOff x="3107" y="890"/>
            <a:chExt cx="1769" cy="590"/>
          </a:xfrm>
        </p:grpSpPr>
        <p:sp>
          <p:nvSpPr>
            <p:cNvPr id="9256" name="AutoShape 22"/>
            <p:cNvSpPr>
              <a:spLocks noChangeArrowheads="1"/>
            </p:cNvSpPr>
            <p:nvPr/>
          </p:nvSpPr>
          <p:spPr bwMode="auto">
            <a:xfrm rot="5400000">
              <a:off x="3697" y="300"/>
              <a:ext cx="590" cy="1769"/>
            </a:xfrm>
            <a:prstGeom prst="can">
              <a:avLst>
                <a:gd name="adj" fmla="val 441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9257" name="AutoShape 23"/>
            <p:cNvSpPr>
              <a:spLocks noChangeArrowheads="1"/>
            </p:cNvSpPr>
            <p:nvPr/>
          </p:nvSpPr>
          <p:spPr bwMode="auto">
            <a:xfrm rot="5400000">
              <a:off x="3331" y="666"/>
              <a:ext cx="590" cy="1037"/>
            </a:xfrm>
            <a:prstGeom prst="can">
              <a:avLst>
                <a:gd name="adj" fmla="val 43941"/>
              </a:avLst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th-TH"/>
            </a:p>
          </p:txBody>
        </p:sp>
      </p:grpSp>
      <p:grpSp>
        <p:nvGrpSpPr>
          <p:cNvPr id="8" name="Group 62"/>
          <p:cNvGrpSpPr>
            <a:grpSpLocks/>
          </p:cNvGrpSpPr>
          <p:nvPr/>
        </p:nvGrpSpPr>
        <p:grpSpPr bwMode="auto">
          <a:xfrm>
            <a:off x="523875" y="3276600"/>
            <a:ext cx="2447925" cy="1439862"/>
            <a:chOff x="158" y="2115"/>
            <a:chExt cx="1542" cy="907"/>
          </a:xfrm>
        </p:grpSpPr>
        <p:sp>
          <p:nvSpPr>
            <p:cNvPr id="9252" name="Line 33"/>
            <p:cNvSpPr>
              <a:spLocks noChangeShapeType="1"/>
            </p:cNvSpPr>
            <p:nvPr/>
          </p:nvSpPr>
          <p:spPr bwMode="auto">
            <a:xfrm>
              <a:off x="1565" y="3022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th-TH"/>
            </a:p>
          </p:txBody>
        </p:sp>
        <p:sp>
          <p:nvSpPr>
            <p:cNvPr id="9253" name="Text Box 39"/>
            <p:cNvSpPr txBox="1">
              <a:spLocks noChangeArrowheads="1"/>
            </p:cNvSpPr>
            <p:nvPr/>
          </p:nvSpPr>
          <p:spPr bwMode="auto">
            <a:xfrm>
              <a:off x="158" y="2115"/>
              <a:ext cx="154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th-TH" sz="3200" b="1" dirty="0">
                  <a:solidFill>
                    <a:srgbClr val="FFFF00"/>
                  </a:solidFill>
                </a:rPr>
                <a:t>พลังงานรวมลดลง</a:t>
              </a:r>
              <a:endParaRPr lang="en-US" sz="32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9254" name="AutoShape 40"/>
            <p:cNvCxnSpPr>
              <a:cxnSpLocks noChangeShapeType="1"/>
              <a:stCxn id="9253" idx="1"/>
              <a:endCxn id="9264" idx="2"/>
            </p:cNvCxnSpPr>
            <p:nvPr/>
          </p:nvCxnSpPr>
          <p:spPr bwMode="auto">
            <a:xfrm rot="10800000" flipH="1" flipV="1">
              <a:off x="158" y="2298"/>
              <a:ext cx="874" cy="724"/>
            </a:xfrm>
            <a:prstGeom prst="curvedConnector4">
              <a:avLst>
                <a:gd name="adj1" fmla="val -16477"/>
                <a:gd name="adj2" fmla="val 6256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9" name="Group 42"/>
          <p:cNvGrpSpPr>
            <a:grpSpLocks/>
          </p:cNvGrpSpPr>
          <p:nvPr/>
        </p:nvGrpSpPr>
        <p:grpSpPr bwMode="auto">
          <a:xfrm>
            <a:off x="1116013" y="1196975"/>
            <a:ext cx="2447925" cy="1081088"/>
            <a:chOff x="703" y="754"/>
            <a:chExt cx="1542" cy="681"/>
          </a:xfrm>
        </p:grpSpPr>
        <p:sp>
          <p:nvSpPr>
            <p:cNvPr id="9250" name="Text Box 43"/>
            <p:cNvSpPr txBox="1">
              <a:spLocks noChangeArrowheads="1"/>
            </p:cNvSpPr>
            <p:nvPr/>
          </p:nvSpPr>
          <p:spPr bwMode="auto">
            <a:xfrm>
              <a:off x="703" y="754"/>
              <a:ext cx="1542" cy="36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th-TH" sz="3200" b="1" dirty="0">
                  <a:solidFill>
                    <a:schemeClr val="bg1"/>
                  </a:solidFill>
                </a:rPr>
                <a:t>ก๊าซขยายตัว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9251" name="AutoShape 44"/>
            <p:cNvCxnSpPr>
              <a:cxnSpLocks noChangeShapeType="1"/>
              <a:stCxn id="9250" idx="1"/>
            </p:cNvCxnSpPr>
            <p:nvPr/>
          </p:nvCxnSpPr>
          <p:spPr bwMode="auto">
            <a:xfrm rot="10800000" flipH="1" flipV="1">
              <a:off x="703" y="937"/>
              <a:ext cx="156" cy="498"/>
            </a:xfrm>
            <a:prstGeom prst="curvedConnector4">
              <a:avLst>
                <a:gd name="adj1" fmla="val -92306"/>
                <a:gd name="adj2" fmla="val 68273"/>
              </a:avLst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12" name="Group 54"/>
          <p:cNvGrpSpPr>
            <a:grpSpLocks/>
          </p:cNvGrpSpPr>
          <p:nvPr/>
        </p:nvGrpSpPr>
        <p:grpSpPr bwMode="auto">
          <a:xfrm>
            <a:off x="5508625" y="1196975"/>
            <a:ext cx="2447925" cy="1081088"/>
            <a:chOff x="703" y="754"/>
            <a:chExt cx="1542" cy="681"/>
          </a:xfrm>
        </p:grpSpPr>
        <p:sp>
          <p:nvSpPr>
            <p:cNvPr id="9246" name="Text Box 55"/>
            <p:cNvSpPr txBox="1">
              <a:spLocks noChangeArrowheads="1"/>
            </p:cNvSpPr>
            <p:nvPr/>
          </p:nvSpPr>
          <p:spPr bwMode="auto">
            <a:xfrm>
              <a:off x="703" y="754"/>
              <a:ext cx="1542" cy="36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th-TH" sz="3200" b="1" dirty="0">
                  <a:solidFill>
                    <a:schemeClr val="bg1"/>
                  </a:solidFill>
                </a:rPr>
                <a:t>ก๊าซขยายตัว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9247" name="AutoShape 56"/>
            <p:cNvCxnSpPr>
              <a:cxnSpLocks noChangeShapeType="1"/>
              <a:stCxn id="9246" idx="1"/>
            </p:cNvCxnSpPr>
            <p:nvPr/>
          </p:nvCxnSpPr>
          <p:spPr bwMode="auto">
            <a:xfrm rot="10800000" flipH="1" flipV="1">
              <a:off x="703" y="937"/>
              <a:ext cx="156" cy="498"/>
            </a:xfrm>
            <a:prstGeom prst="curvedConnector4">
              <a:avLst>
                <a:gd name="adj1" fmla="val -92306"/>
                <a:gd name="adj2" fmla="val 68273"/>
              </a:avLst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</p:spPr>
        </p:cxnSp>
      </p:grpSp>
      <p:sp>
        <p:nvSpPr>
          <p:cNvPr id="9244" name="Text Box 45"/>
          <p:cNvSpPr txBox="1">
            <a:spLocks noChangeArrowheads="1"/>
          </p:cNvSpPr>
          <p:nvPr/>
        </p:nvSpPr>
        <p:spPr bwMode="auto">
          <a:xfrm>
            <a:off x="457200" y="3987225"/>
            <a:ext cx="3452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h-TH" sz="3200" b="1" dirty="0">
                <a:solidFill>
                  <a:schemeClr val="bg1"/>
                </a:solidFill>
              </a:rPr>
              <a:t>ระบบทำงานให้สิ่งแวดล้อม</a:t>
            </a:r>
            <a:endParaRPr lang="en-US" sz="3200" b="1" dirty="0">
              <a:solidFill>
                <a:schemeClr val="bg1"/>
              </a:solidFill>
            </a:endParaRPr>
          </a:p>
        </p:txBody>
      </p:sp>
      <p:grpSp>
        <p:nvGrpSpPr>
          <p:cNvPr id="14" name="Group 63"/>
          <p:cNvGrpSpPr>
            <a:grpSpLocks/>
          </p:cNvGrpSpPr>
          <p:nvPr/>
        </p:nvGrpSpPr>
        <p:grpSpPr bwMode="auto">
          <a:xfrm>
            <a:off x="5160962" y="3276600"/>
            <a:ext cx="2687638" cy="1439863"/>
            <a:chOff x="158" y="2115"/>
            <a:chExt cx="1693" cy="907"/>
          </a:xfrm>
        </p:grpSpPr>
        <p:sp>
          <p:nvSpPr>
            <p:cNvPr id="9241" name="Line 64"/>
            <p:cNvSpPr>
              <a:spLocks noChangeShapeType="1"/>
            </p:cNvSpPr>
            <p:nvPr/>
          </p:nvSpPr>
          <p:spPr bwMode="auto">
            <a:xfrm>
              <a:off x="1565" y="3022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th-TH"/>
            </a:p>
          </p:txBody>
        </p:sp>
        <p:sp>
          <p:nvSpPr>
            <p:cNvPr id="9242" name="Text Box 65"/>
            <p:cNvSpPr txBox="1">
              <a:spLocks noChangeArrowheads="1"/>
            </p:cNvSpPr>
            <p:nvPr/>
          </p:nvSpPr>
          <p:spPr bwMode="auto">
            <a:xfrm>
              <a:off x="158" y="2115"/>
              <a:ext cx="169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th-TH" sz="3200" b="1" dirty="0">
                  <a:solidFill>
                    <a:srgbClr val="FFFF00"/>
                  </a:solidFill>
                </a:rPr>
                <a:t>พลังงานรวมเพิ่มขึ้น</a:t>
              </a:r>
              <a:endParaRPr lang="en-US" sz="32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9243" name="AutoShape 66"/>
            <p:cNvCxnSpPr>
              <a:cxnSpLocks noChangeShapeType="1"/>
              <a:stCxn id="9242" idx="1"/>
            </p:cNvCxnSpPr>
            <p:nvPr/>
          </p:nvCxnSpPr>
          <p:spPr bwMode="auto">
            <a:xfrm rot="10800000" flipH="1" flipV="1">
              <a:off x="158" y="2298"/>
              <a:ext cx="874" cy="724"/>
            </a:xfrm>
            <a:prstGeom prst="curvedConnector3">
              <a:avLst>
                <a:gd name="adj1" fmla="val -1647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sp>
        <p:nvSpPr>
          <p:cNvPr id="9239" name="Text Box 73"/>
          <p:cNvSpPr txBox="1">
            <a:spLocks noChangeArrowheads="1"/>
          </p:cNvSpPr>
          <p:nvPr/>
        </p:nvSpPr>
        <p:spPr bwMode="auto">
          <a:xfrm>
            <a:off x="5257800" y="4038600"/>
            <a:ext cx="36179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h-TH" sz="3200" b="1" dirty="0">
                <a:solidFill>
                  <a:schemeClr val="bg1"/>
                </a:solidFill>
              </a:rPr>
              <a:t>สิ่งแวดล้อมทำงานให้ระบบ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9237" name="Text Box 75"/>
          <p:cNvSpPr txBox="1">
            <a:spLocks noChangeArrowheads="1"/>
          </p:cNvSpPr>
          <p:nvPr/>
        </p:nvSpPr>
        <p:spPr bwMode="auto">
          <a:xfrm>
            <a:off x="685800" y="5867400"/>
            <a:ext cx="3448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h-TH" sz="3600" b="1" dirty="0">
                <a:solidFill>
                  <a:srgbClr val="FFFF00"/>
                </a:solidFill>
              </a:rPr>
              <a:t>ความดันมีค่าเป็นบวก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9238" name="Text Box 76"/>
          <p:cNvSpPr txBox="1">
            <a:spLocks noChangeArrowheads="1"/>
          </p:cNvSpPr>
          <p:nvPr/>
        </p:nvSpPr>
        <p:spPr bwMode="auto">
          <a:xfrm>
            <a:off x="5219700" y="5867400"/>
            <a:ext cx="3024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h-TH" sz="3600" b="1" dirty="0">
                <a:solidFill>
                  <a:srgbClr val="FFFF00"/>
                </a:solidFill>
              </a:rPr>
              <a:t>ความดันมีค่าเป็นลบ</a:t>
            </a:r>
            <a:endParaRPr lang="en-US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81842" y="0"/>
            <a:ext cx="1728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CMB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9144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Cosmic Microwave background (CMB) radiation </a:t>
            </a:r>
            <a:endParaRPr lang="en-US" sz="3600" dirty="0">
              <a:solidFill>
                <a:srgbClr val="FFFF00"/>
              </a:solidFill>
            </a:endParaRPr>
          </a:p>
        </p:txBody>
      </p:sp>
      <p:pic>
        <p:nvPicPr>
          <p:cNvPr id="788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7696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971800"/>
            <a:ext cx="3733800" cy="3532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1187450" y="1628775"/>
            <a:ext cx="71438" cy="71438"/>
          </a:xfrm>
          <a:prstGeom prst="flowChartConnector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h-TH"/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7667625" y="1628775"/>
            <a:ext cx="73025" cy="71438"/>
          </a:xfrm>
          <a:prstGeom prst="flowChartConnector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h-TH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flipV="1">
            <a:off x="1187450" y="1773238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5607" name="Oval 7"/>
          <p:cNvSpPr>
            <a:spLocks noChangeArrowheads="1"/>
          </p:cNvSpPr>
          <p:nvPr/>
        </p:nvSpPr>
        <p:spPr bwMode="auto">
          <a:xfrm>
            <a:off x="1116013" y="1981200"/>
            <a:ext cx="6624637" cy="5032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h-TH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1116013" y="3644900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533400" y="2743200"/>
            <a:ext cx="81375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h-TH" sz="3600" b="1" dirty="0">
                <a:solidFill>
                  <a:schemeClr val="bg1"/>
                </a:solidFill>
                <a:latin typeface="Angsana New" pitchFamily="18" charset="-34"/>
              </a:rPr>
              <a:t>- ระยะ 1 องศาเท่านั้น ที่จะเกิดการแลกเปลี่ยนความร้อนได้</a:t>
            </a:r>
          </a:p>
          <a:p>
            <a:pPr>
              <a:spcBef>
                <a:spcPct val="50000"/>
              </a:spcBef>
            </a:pPr>
            <a:r>
              <a:rPr lang="th-TH" sz="3600" b="1" dirty="0">
                <a:solidFill>
                  <a:schemeClr val="bg1"/>
                </a:solidFill>
                <a:latin typeface="Angsana New" pitchFamily="18" charset="-34"/>
              </a:rPr>
              <a:t>- อุณหภูมิที่วัดได้ มีความสม่ำเสมอถึง</a:t>
            </a:r>
            <a:r>
              <a:rPr lang="en-US" sz="3600" b="1" dirty="0">
                <a:latin typeface="Angsana New" pitchFamily="18" charset="-34"/>
              </a:rPr>
              <a:t>*</a:t>
            </a:r>
            <a:r>
              <a:rPr lang="th-TH" sz="3600" b="1" dirty="0">
                <a:latin typeface="Angsana New" pitchFamily="18" charset="-34"/>
              </a:rPr>
              <a:t> </a:t>
            </a:r>
            <a:endParaRPr lang="en-US" sz="3600" b="1" dirty="0">
              <a:latin typeface="Angsana New" pitchFamily="18" charset="-34"/>
            </a:endParaRPr>
          </a:p>
        </p:txBody>
      </p:sp>
      <p:graphicFrame>
        <p:nvGraphicFramePr>
          <p:cNvPr id="25612" name="Object 12"/>
          <p:cNvGraphicFramePr>
            <a:graphicFrameLocks noChangeAspect="1"/>
          </p:cNvGraphicFramePr>
          <p:nvPr>
            <p:ph idx="4294967295"/>
          </p:nvPr>
        </p:nvGraphicFramePr>
        <p:xfrm>
          <a:off x="6696075" y="3429000"/>
          <a:ext cx="2447925" cy="936625"/>
        </p:xfrm>
        <a:graphic>
          <a:graphicData uri="http://schemas.openxmlformats.org/presentationml/2006/ole">
            <p:oleObj spid="_x0000_s277506" name="Equation" r:id="rId3" imgW="660240" imgH="393480" progId="Equation.DSMT4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04800" y="44196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เอกภพขยายตัวด้วยความเร่งอย่างมโหฬาร ในช่วงเริ่มแรกของเอกภพ</a:t>
            </a:r>
            <a:endParaRPr lang="en-US" sz="3600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95600" y="502920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Cosmic Inflation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" y="57912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  <a:cs typeface="+mj-cs"/>
              </a:rPr>
              <a:t>ความไม่สม่ำเสมอสามารถอธิบายได้ด้วย </a:t>
            </a:r>
            <a:r>
              <a:rPr lang="en-US" sz="3600" dirty="0" smtClean="0">
                <a:solidFill>
                  <a:srgbClr val="FFFF00"/>
                </a:solidFill>
                <a:cs typeface="+mj-cs"/>
              </a:rPr>
              <a:t>quantum fluctuation</a:t>
            </a:r>
            <a:endParaRPr lang="en-US" sz="3600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00400" y="0"/>
            <a:ext cx="2673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Inflation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33472E-6 L 0.13003 -0.00508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3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57698E-7 L -0.12986 -0.00509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3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0" fill="hold"/>
                                        <p:tgtEl>
                                          <p:spTgt spid="25606"/>
                                        </p:tgtEl>
                                      </p:cBhvr>
                                      <p:by x="62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5000" fill="hold"/>
                                        <p:tgtEl>
                                          <p:spTgt spid="25607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0" fill="hold"/>
                                        <p:tgtEl>
                                          <p:spTgt spid="25608"/>
                                        </p:tgtEl>
                                      </p:cBhvr>
                                      <p:by x="5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25607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25605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2560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25608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  <p:bldP spid="25604" grpId="1" animBg="1"/>
      <p:bldP spid="25605" grpId="0" animBg="1"/>
      <p:bldP spid="25605" grpId="1" animBg="1"/>
      <p:bldP spid="25606" grpId="0" animBg="1"/>
      <p:bldP spid="25607" grpId="0" animBg="1"/>
      <p:bldP spid="25607" grpId="1" animBg="1"/>
      <p:bldP spid="25608" grpId="0" animBg="1"/>
      <p:bldP spid="25608" grpId="1" animBg="1"/>
      <p:bldP spid="25611" grpId="0"/>
      <p:bldP spid="13" grpId="0"/>
      <p:bldP spid="14" grpId="0"/>
      <p:bldP spid="15" grpId="0"/>
      <p:bldP spid="16" grpId="0"/>
      <p:bldP spid="16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530" name="Picture 2" descr="https://upload.wikimedia.org/wikipedia/commons/e/ec/M33_rotation_curve_HI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914400"/>
            <a:ext cx="5741831" cy="3810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743200" y="0"/>
            <a:ext cx="3725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Dark matter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1430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ไม่มีอันตรกิริยากับแสง</a:t>
            </a:r>
            <a:endParaRPr lang="en-US" sz="3600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19812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ตรวจพบจาก </a:t>
            </a:r>
            <a:r>
              <a:rPr lang="en-US" sz="3600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gravitational </a:t>
            </a:r>
            <a:r>
              <a:rPr lang="en-US" sz="3600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lensing</a:t>
            </a:r>
            <a:endParaRPr lang="en-US" sz="3600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371671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ตรวจพบจากการชนกันของกลุ่มกาแลกซี่</a:t>
            </a:r>
            <a:endParaRPr lang="en-US" sz="3600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00400" y="0"/>
            <a:ext cx="23695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Outline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70365" y="1143000"/>
            <a:ext cx="5444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92D050"/>
                </a:solidFill>
              </a:rPr>
              <a:t>Science: experiment/theory </a:t>
            </a:r>
            <a:endParaRPr lang="en-US" sz="3600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2800" y="35814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Inflation</a:t>
            </a:r>
            <a:endParaRPr lang="en-US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4600" y="1905000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General Relativity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24200" y="2743200"/>
            <a:ext cx="3013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Dark Energy 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0400" y="44196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Dark matter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0400" y="51816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Black Holes</a:t>
            </a:r>
            <a:endParaRPr lang="en-US" sz="3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0" grpId="0"/>
      <p:bldP spid="14" grpId="0"/>
      <p:bldP spid="9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70910" y="0"/>
            <a:ext cx="35541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Cosmology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209675"/>
            <a:ext cx="7162800" cy="27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209800" y="542038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Combine to other experiments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57200"/>
            <a:ext cx="6839000" cy="492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080998_Universe_Content_32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143000"/>
            <a:ext cx="3886200" cy="5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www.jwst.nasa.gov/images/timeli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85800"/>
            <a:ext cx="8573089" cy="6147157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050718" y="0"/>
            <a:ext cx="29690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Cosmology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28800" y="7620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Evolution of the universe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943600" y="1828800"/>
            <a:ext cx="1828800" cy="403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"/>
          <p:cNvGrpSpPr/>
          <p:nvPr/>
        </p:nvGrpSpPr>
        <p:grpSpPr>
          <a:xfrm>
            <a:off x="1752600" y="2590801"/>
            <a:ext cx="690563" cy="2057399"/>
            <a:chOff x="1752600" y="2590801"/>
            <a:chExt cx="690563" cy="2057399"/>
          </a:xfrm>
        </p:grpSpPr>
        <p:sp>
          <p:nvSpPr>
            <p:cNvPr id="23" name="Freeform 22"/>
            <p:cNvSpPr/>
            <p:nvPr/>
          </p:nvSpPr>
          <p:spPr>
            <a:xfrm>
              <a:off x="1752600" y="2590801"/>
              <a:ext cx="690563" cy="914400"/>
            </a:xfrm>
            <a:custGeom>
              <a:avLst/>
              <a:gdLst>
                <a:gd name="connsiteX0" fmla="*/ 0 w 842963"/>
                <a:gd name="connsiteY0" fmla="*/ 1069181 h 1081087"/>
                <a:gd name="connsiteX1" fmla="*/ 385763 w 842963"/>
                <a:gd name="connsiteY1" fmla="*/ 926306 h 1081087"/>
                <a:gd name="connsiteX2" fmla="*/ 628650 w 842963"/>
                <a:gd name="connsiteY2" fmla="*/ 140494 h 1081087"/>
                <a:gd name="connsiteX3" fmla="*/ 842963 w 842963"/>
                <a:gd name="connsiteY3" fmla="*/ 83344 h 108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2963" h="1081087">
                  <a:moveTo>
                    <a:pt x="0" y="1069181"/>
                  </a:moveTo>
                  <a:cubicBezTo>
                    <a:pt x="140494" y="1075134"/>
                    <a:pt x="280988" y="1081087"/>
                    <a:pt x="385763" y="926306"/>
                  </a:cubicBezTo>
                  <a:cubicBezTo>
                    <a:pt x="490538" y="771525"/>
                    <a:pt x="552450" y="280988"/>
                    <a:pt x="628650" y="140494"/>
                  </a:cubicBezTo>
                  <a:cubicBezTo>
                    <a:pt x="704850" y="0"/>
                    <a:pt x="773906" y="41672"/>
                    <a:pt x="842963" y="83344"/>
                  </a:cubicBezTo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1767724" y="3490452"/>
              <a:ext cx="614363" cy="1157748"/>
            </a:xfrm>
            <a:custGeom>
              <a:avLst/>
              <a:gdLst>
                <a:gd name="connsiteX0" fmla="*/ 0 w 842963"/>
                <a:gd name="connsiteY0" fmla="*/ 1069181 h 1081087"/>
                <a:gd name="connsiteX1" fmla="*/ 385763 w 842963"/>
                <a:gd name="connsiteY1" fmla="*/ 926306 h 1081087"/>
                <a:gd name="connsiteX2" fmla="*/ 628650 w 842963"/>
                <a:gd name="connsiteY2" fmla="*/ 140494 h 1081087"/>
                <a:gd name="connsiteX3" fmla="*/ 842963 w 842963"/>
                <a:gd name="connsiteY3" fmla="*/ 83344 h 108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2963" h="1081087">
                  <a:moveTo>
                    <a:pt x="0" y="1069181"/>
                  </a:moveTo>
                  <a:cubicBezTo>
                    <a:pt x="140494" y="1075134"/>
                    <a:pt x="280988" y="1081087"/>
                    <a:pt x="385763" y="926306"/>
                  </a:cubicBezTo>
                  <a:cubicBezTo>
                    <a:pt x="490538" y="771525"/>
                    <a:pt x="552450" y="280988"/>
                    <a:pt x="628650" y="140494"/>
                  </a:cubicBezTo>
                  <a:cubicBezTo>
                    <a:pt x="704850" y="0"/>
                    <a:pt x="773906" y="41672"/>
                    <a:pt x="842963" y="83344"/>
                  </a:cubicBezTo>
                </a:path>
              </a:pathLst>
            </a:custGeom>
            <a:ln w="38100">
              <a:solidFill>
                <a:srgbClr val="FF0000"/>
              </a:solidFill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3124200" y="6412468"/>
            <a:ext cx="26286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http://map.gsfc.nasa.gov/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5" grpId="0"/>
      <p:bldP spid="17" grpId="0" animBg="1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76979" y="0"/>
            <a:ext cx="56144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Cosmological Constant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05400" y="260098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Vacuum Energy</a:t>
            </a:r>
            <a:endParaRPr lang="en-US" sz="2800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" y="5754469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Dark Energy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76800" y="5754469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Modified Gravity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400" y="450598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-Cosmological constant problem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3400" y="511558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-Coincidence problem</a:t>
            </a:r>
            <a:endParaRPr lang="en-US" sz="2800" dirty="0">
              <a:solidFill>
                <a:schemeClr val="bg2"/>
              </a:solidFill>
            </a:endParaRPr>
          </a:p>
        </p:txBody>
      </p:sp>
      <p:graphicFrame>
        <p:nvGraphicFramePr>
          <p:cNvPr id="216070" name="Object 6"/>
          <p:cNvGraphicFramePr>
            <a:graphicFrameLocks noChangeAspect="1"/>
          </p:cNvGraphicFramePr>
          <p:nvPr/>
        </p:nvGraphicFramePr>
        <p:xfrm>
          <a:off x="228600" y="1146175"/>
          <a:ext cx="4776788" cy="987425"/>
        </p:xfrm>
        <a:graphic>
          <a:graphicData uri="http://schemas.openxmlformats.org/presentationml/2006/ole">
            <p:oleObj spid="_x0000_s216070" name="Equation" r:id="rId3" imgW="1904760" imgH="393480" progId="Equation.DSMT4">
              <p:embed/>
            </p:oleObj>
          </a:graphicData>
        </a:graphic>
      </p:graphicFrame>
      <p:graphicFrame>
        <p:nvGraphicFramePr>
          <p:cNvPr id="216071" name="Object 7"/>
          <p:cNvGraphicFramePr>
            <a:graphicFrameLocks noChangeAspect="1"/>
          </p:cNvGraphicFramePr>
          <p:nvPr/>
        </p:nvGraphicFramePr>
        <p:xfrm>
          <a:off x="1143000" y="2212975"/>
          <a:ext cx="3694113" cy="987425"/>
        </p:xfrm>
        <a:graphic>
          <a:graphicData uri="http://schemas.openxmlformats.org/presentationml/2006/ole">
            <p:oleObj spid="_x0000_s216071" name="Equation" r:id="rId4" imgW="1473120" imgH="393480" progId="Equation.DSMT4">
              <p:embed/>
            </p:oleObj>
          </a:graphicData>
        </a:graphic>
      </p:graphicFrame>
      <p:graphicFrame>
        <p:nvGraphicFramePr>
          <p:cNvPr id="216072" name="Object 8"/>
          <p:cNvGraphicFramePr>
            <a:graphicFrameLocks noChangeAspect="1"/>
          </p:cNvGraphicFramePr>
          <p:nvPr/>
        </p:nvGraphicFramePr>
        <p:xfrm>
          <a:off x="1219200" y="3457575"/>
          <a:ext cx="6273800" cy="1114425"/>
        </p:xfrm>
        <a:graphic>
          <a:graphicData uri="http://schemas.openxmlformats.org/presentationml/2006/ole">
            <p:oleObj spid="_x0000_s216072" name="Equation" r:id="rId5" imgW="2501640" imgH="444240" progId="Equation.DSMT4">
              <p:embed/>
            </p:oleObj>
          </a:graphicData>
        </a:graphic>
      </p:graphicFrame>
      <p:graphicFrame>
        <p:nvGraphicFramePr>
          <p:cNvPr id="2" name="Object 9"/>
          <p:cNvGraphicFramePr>
            <a:graphicFrameLocks noChangeAspect="1"/>
          </p:cNvGraphicFramePr>
          <p:nvPr/>
        </p:nvGraphicFramePr>
        <p:xfrm>
          <a:off x="5257800" y="1066800"/>
          <a:ext cx="3649663" cy="1027112"/>
        </p:xfrm>
        <a:graphic>
          <a:graphicData uri="http://schemas.openxmlformats.org/presentationml/2006/ole">
            <p:oleObj spid="_x0000_s216073" name="Equation" r:id="rId6" imgW="1815840" imgH="431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1" grpId="0"/>
      <p:bldP spid="12" grpId="0"/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65138" y="0"/>
            <a:ext cx="47690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Dark Energy Model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42672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-Three-form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1000" y="9144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-Quintessence</a:t>
            </a:r>
            <a:endParaRPr lang="en-US" sz="2800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" y="19812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-k-essence</a:t>
            </a:r>
            <a:endParaRPr lang="en-US" sz="2800" dirty="0">
              <a:solidFill>
                <a:schemeClr val="bg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32004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-Vector field  </a:t>
            </a:r>
            <a:endParaRPr lang="en-US" sz="2800" dirty="0">
              <a:solidFill>
                <a:schemeClr val="bg2"/>
              </a:solidFill>
            </a:endParaRPr>
          </a:p>
        </p:txBody>
      </p:sp>
      <p:graphicFrame>
        <p:nvGraphicFramePr>
          <p:cNvPr id="292868" name="Object 4"/>
          <p:cNvGraphicFramePr>
            <a:graphicFrameLocks noChangeAspect="1"/>
          </p:cNvGraphicFramePr>
          <p:nvPr/>
        </p:nvGraphicFramePr>
        <p:xfrm>
          <a:off x="2895600" y="762000"/>
          <a:ext cx="5454650" cy="921002"/>
        </p:xfrm>
        <a:graphic>
          <a:graphicData uri="http://schemas.openxmlformats.org/presentationml/2006/ole">
            <p:oleObj spid="_x0000_s292868" name="Equation" r:id="rId3" imgW="2565360" imgH="431640" progId="Equation.DSMT4">
              <p:embed/>
            </p:oleObj>
          </a:graphicData>
        </a:graphic>
      </p:graphicFrame>
      <p:graphicFrame>
        <p:nvGraphicFramePr>
          <p:cNvPr id="292869" name="Object 5"/>
          <p:cNvGraphicFramePr>
            <a:graphicFrameLocks noChangeAspect="1"/>
          </p:cNvGraphicFramePr>
          <p:nvPr/>
        </p:nvGraphicFramePr>
        <p:xfrm>
          <a:off x="2286000" y="1905000"/>
          <a:ext cx="6480175" cy="920750"/>
        </p:xfrm>
        <a:graphic>
          <a:graphicData uri="http://schemas.openxmlformats.org/presentationml/2006/ole">
            <p:oleObj spid="_x0000_s292869" name="Equation" r:id="rId4" imgW="3047760" imgH="431640" progId="Equation.DSMT4">
              <p:embed/>
            </p:oleObj>
          </a:graphicData>
        </a:graphic>
      </p:graphicFrame>
      <p:graphicFrame>
        <p:nvGraphicFramePr>
          <p:cNvPr id="292870" name="Object 6"/>
          <p:cNvGraphicFramePr>
            <a:graphicFrameLocks noChangeAspect="1"/>
          </p:cNvGraphicFramePr>
          <p:nvPr/>
        </p:nvGraphicFramePr>
        <p:xfrm>
          <a:off x="2439988" y="2971800"/>
          <a:ext cx="5942012" cy="920750"/>
        </p:xfrm>
        <a:graphic>
          <a:graphicData uri="http://schemas.openxmlformats.org/presentationml/2006/ole">
            <p:oleObj spid="_x0000_s292870" name="Equation" r:id="rId5" imgW="2793960" imgH="431640" progId="Equation.DSMT4">
              <p:embed/>
            </p:oleObj>
          </a:graphicData>
        </a:graphic>
      </p:graphicFrame>
      <p:graphicFrame>
        <p:nvGraphicFramePr>
          <p:cNvPr id="292871" name="Object 7"/>
          <p:cNvGraphicFramePr>
            <a:graphicFrameLocks noChangeAspect="1"/>
          </p:cNvGraphicFramePr>
          <p:nvPr/>
        </p:nvGraphicFramePr>
        <p:xfrm>
          <a:off x="2187575" y="4108450"/>
          <a:ext cx="6804025" cy="920750"/>
        </p:xfrm>
        <a:graphic>
          <a:graphicData uri="http://schemas.openxmlformats.org/presentationml/2006/ole">
            <p:oleObj spid="_x0000_s292871" name="Equation" r:id="rId6" imgW="3200400" imgH="431640" progId="Equation.DSMT4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81000" y="52578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-Others; </a:t>
            </a:r>
            <a:r>
              <a:rPr lang="en-US" sz="2800" dirty="0" err="1" smtClean="0">
                <a:solidFill>
                  <a:schemeClr val="bg2"/>
                </a:solidFill>
              </a:rPr>
              <a:t>Casimir</a:t>
            </a:r>
            <a:r>
              <a:rPr lang="en-US" sz="2800" dirty="0" smtClean="0">
                <a:solidFill>
                  <a:schemeClr val="bg2"/>
                </a:solidFill>
              </a:rPr>
              <a:t> dark energy, </a:t>
            </a:r>
            <a:r>
              <a:rPr lang="en-US" sz="2800" dirty="0" err="1" smtClean="0">
                <a:solidFill>
                  <a:schemeClr val="bg2"/>
                </a:solidFill>
              </a:rPr>
              <a:t>Galileon</a:t>
            </a:r>
            <a:r>
              <a:rPr lang="en-US" sz="2800" dirty="0" smtClean="0">
                <a:solidFill>
                  <a:schemeClr val="bg2"/>
                </a:solidFill>
              </a:rPr>
              <a:t>, Holographic DE…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2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2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2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2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2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2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2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2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/>
      <p:bldP spid="16" grpId="0"/>
      <p:bldP spid="17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89194" y="0"/>
            <a:ext cx="60546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Modified Gravity Theory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5029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-More than the metric tensor which mediate gravity force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2400" y="7620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-Higher dimensional spacetime</a:t>
            </a:r>
            <a:endParaRPr lang="en-US" sz="2800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2057400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-Higher order derivatives</a:t>
            </a:r>
            <a:endParaRPr lang="en-US" sz="2800" dirty="0">
              <a:solidFill>
                <a:schemeClr val="bg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35814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-Using particle description; from </a:t>
            </a:r>
            <a:r>
              <a:rPr lang="en-US" sz="2800" dirty="0" err="1" smtClean="0">
                <a:solidFill>
                  <a:schemeClr val="bg2"/>
                </a:solidFill>
              </a:rPr>
              <a:t>massless</a:t>
            </a:r>
            <a:r>
              <a:rPr lang="en-US" sz="2800" dirty="0" smtClean="0">
                <a:solidFill>
                  <a:schemeClr val="bg2"/>
                </a:solidFill>
              </a:rPr>
              <a:t> to massive graviton</a:t>
            </a:r>
            <a:endParaRPr lang="en-US" sz="2800" dirty="0">
              <a:solidFill>
                <a:schemeClr val="bg2"/>
              </a:solidFill>
            </a:endParaRPr>
          </a:p>
        </p:txBody>
      </p:sp>
      <p:graphicFrame>
        <p:nvGraphicFramePr>
          <p:cNvPr id="104451" name="Object 6"/>
          <p:cNvGraphicFramePr>
            <a:graphicFrameLocks noChangeAspect="1"/>
          </p:cNvGraphicFramePr>
          <p:nvPr/>
        </p:nvGraphicFramePr>
        <p:xfrm>
          <a:off x="585788" y="2743200"/>
          <a:ext cx="5078412" cy="665163"/>
        </p:xfrm>
        <a:graphic>
          <a:graphicData uri="http://schemas.openxmlformats.org/presentationml/2006/ole">
            <p:oleObj spid="_x0000_s217094" name="Equation" r:id="rId3" imgW="2527200" imgH="279360" progId="Equation.DSMT4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28600" y="137160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Effective theory of String theory/M-theory</a:t>
            </a:r>
            <a:endParaRPr lang="en-US" sz="2800" dirty="0">
              <a:solidFill>
                <a:srgbClr val="FFFF00"/>
              </a:solidFill>
            </a:endParaRPr>
          </a:p>
        </p:txBody>
      </p:sp>
      <p:graphicFrame>
        <p:nvGraphicFramePr>
          <p:cNvPr id="2" name="Object 8"/>
          <p:cNvGraphicFramePr>
            <a:graphicFrameLocks noChangeAspect="1"/>
          </p:cNvGraphicFramePr>
          <p:nvPr/>
        </p:nvGraphicFramePr>
        <p:xfrm>
          <a:off x="674688" y="4191000"/>
          <a:ext cx="4900612" cy="665163"/>
        </p:xfrm>
        <a:graphic>
          <a:graphicData uri="http://schemas.openxmlformats.org/presentationml/2006/ole">
            <p:oleObj spid="_x0000_s217096" name="Equation" r:id="rId4" imgW="2438280" imgH="27936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0" y="5715000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-Emergence gravity theory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/>
      <p:bldP spid="16" grpId="0"/>
      <p:bldP spid="17" grpId="0"/>
      <p:bldP spid="18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98095" y="0"/>
            <a:ext cx="496693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Dark matter models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1000" y="1295400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mtClean="0">
                <a:solidFill>
                  <a:schemeClr val="bg2"/>
                </a:solidFill>
              </a:rPr>
              <a:t>-Weakly </a:t>
            </a:r>
            <a:r>
              <a:rPr lang="en-US" sz="2800" dirty="0" smtClean="0">
                <a:solidFill>
                  <a:schemeClr val="bg2"/>
                </a:solidFill>
              </a:rPr>
              <a:t>interacting massive particles (WIMPs)</a:t>
            </a:r>
            <a:endParaRPr lang="en-US" sz="2800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" y="25908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-AXION dark matter</a:t>
            </a:r>
            <a:endParaRPr lang="en-US" sz="2800" dirty="0">
              <a:solidFill>
                <a:schemeClr val="bg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000" y="4114800"/>
            <a:ext cx="693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-Modified Newtonian Dynamics (MOND)</a:t>
            </a:r>
            <a:endParaRPr lang="en-US" sz="2800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518160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/>
                </a:solidFill>
              </a:rPr>
              <a:t>-Primordial black hole </a:t>
            </a:r>
            <a:endParaRPr lang="en-US" sz="28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  <p:bldP spid="17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50684" y="0"/>
            <a:ext cx="35365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Black Holes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25908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</a:rPr>
              <a:t>บริเวณที่แสงไม่สามารถหนีออกมาได้เนื่องจากความโน้มถ่วง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82274" name="AutoShape 2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82276" name="AutoShape 4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12" name="Picture 11" descr="12_201705021006271.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429000"/>
            <a:ext cx="4475976" cy="27527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53000" y="35052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</a:rPr>
              <a:t>เข้าไปในหลุมดำจะเป็นอย่างไร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6457890"/>
            <a:ext cx="861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https://technology.thaiza.com</a:t>
            </a:r>
            <a:endParaRPr lang="en-US" sz="2000" dirty="0">
              <a:solidFill>
                <a:srgbClr val="FFFF00"/>
              </a:solidFill>
            </a:endParaRPr>
          </a:p>
        </p:txBody>
      </p:sp>
      <p:graphicFrame>
        <p:nvGraphicFramePr>
          <p:cNvPr id="287746" name="Object 2"/>
          <p:cNvGraphicFramePr>
            <a:graphicFrameLocks noChangeAspect="1"/>
          </p:cNvGraphicFramePr>
          <p:nvPr/>
        </p:nvGraphicFramePr>
        <p:xfrm>
          <a:off x="3276600" y="762000"/>
          <a:ext cx="2643188" cy="987425"/>
        </p:xfrm>
        <a:graphic>
          <a:graphicData uri="http://schemas.openxmlformats.org/presentationml/2006/ole">
            <p:oleObj spid="_x0000_s287746" name="Equation" r:id="rId4" imgW="1054080" imgH="393480" progId="Equation.DSMT4">
              <p:embed/>
            </p:oleObj>
          </a:graphicData>
        </a:graphic>
      </p:graphicFrame>
      <p:graphicFrame>
        <p:nvGraphicFramePr>
          <p:cNvPr id="287747" name="Object 3"/>
          <p:cNvGraphicFramePr>
            <a:graphicFrameLocks noChangeAspect="1"/>
          </p:cNvGraphicFramePr>
          <p:nvPr/>
        </p:nvGraphicFramePr>
        <p:xfrm>
          <a:off x="533400" y="1676400"/>
          <a:ext cx="8050212" cy="958697"/>
        </p:xfrm>
        <a:graphic>
          <a:graphicData uri="http://schemas.openxmlformats.org/presentationml/2006/ole">
            <p:oleObj spid="_x0000_s287747" name="Equation" r:id="rId5" imgW="3949560" imgH="469800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029200" y="4267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</a:rPr>
              <a:t>หลุดดำเกิดขึ้นได้อย่างไร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29200" y="5029200"/>
            <a:ext cx="373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cs typeface="+mj-cs"/>
              </a:rPr>
              <a:t>Super massive BH? </a:t>
            </a:r>
            <a:endParaRPr lang="en-US" sz="3200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29200" y="5791200"/>
            <a:ext cx="373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cs typeface="+mj-cs"/>
              </a:rPr>
              <a:t>Primordial BH? </a:t>
            </a:r>
            <a:endParaRPr lang="en-US" sz="3200" dirty="0">
              <a:solidFill>
                <a:srgbClr val="FFFF00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7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7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3" grpId="0"/>
      <p:bldP spid="14" grpId="0"/>
      <p:bldP spid="11" grpId="0"/>
      <p:bldP spid="15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81200" y="0"/>
            <a:ext cx="55915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h-TH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ตรวจวัดหลุมดำได้อย่างไร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5449669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</a:rPr>
              <a:t>วัตถุที่หลุมดำดูดเข้าไปจะถูกเร่งและเปล่งรังสีเอกซ์ออกมา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82274" name="AutoShape 2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82276" name="AutoShape 4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4" name="TextBox 13"/>
          <p:cNvSpPr txBox="1"/>
          <p:nvPr/>
        </p:nvSpPr>
        <p:spPr>
          <a:xfrm>
            <a:off x="0" y="6153090"/>
            <a:ext cx="929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https://www.nasa.gov/centers/goddard/images/content/176201main_longshot_full.jpg</a:t>
            </a:r>
            <a:endParaRPr lang="en-US" sz="2000" dirty="0">
              <a:solidFill>
                <a:srgbClr val="FFFF00"/>
              </a:solidFill>
            </a:endParaRPr>
          </a:p>
        </p:txBody>
      </p:sp>
      <p:pic>
        <p:nvPicPr>
          <p:cNvPr id="17" name="Picture 16" descr="176201main_longshot_f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066051"/>
            <a:ext cx="6096000" cy="4115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3565" y="0"/>
            <a:ext cx="7512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Information loss paradox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82274" name="AutoShape 2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82276" name="AutoShape 4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" name="TextBox 9"/>
          <p:cNvSpPr txBox="1"/>
          <p:nvPr/>
        </p:nvSpPr>
        <p:spPr>
          <a:xfrm>
            <a:off x="152400" y="6381690"/>
            <a:ext cx="769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https://pantip.com/topic/34562886</a:t>
            </a:r>
            <a:endParaRPr lang="en-US" sz="2000" dirty="0">
              <a:solidFill>
                <a:srgbClr val="FFFF00"/>
              </a:solidFill>
            </a:endParaRPr>
          </a:p>
        </p:txBody>
      </p:sp>
      <p:pic>
        <p:nvPicPr>
          <p:cNvPr id="11" name="Picture 10" descr="สันฐานโล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76400"/>
            <a:ext cx="2133600" cy="2143125"/>
          </a:xfrm>
          <a:prstGeom prst="rect">
            <a:avLst/>
          </a:prstGeom>
        </p:spPr>
      </p:pic>
      <p:pic>
        <p:nvPicPr>
          <p:cNvPr id="12" name="Picture 11" descr="12_201705021006271.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752600"/>
            <a:ext cx="3469268" cy="2133600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>
            <a:off x="3505200" y="2438400"/>
            <a:ext cx="9906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TextBox 13"/>
          <p:cNvSpPr txBox="1"/>
          <p:nvPr/>
        </p:nvSpPr>
        <p:spPr>
          <a:xfrm>
            <a:off x="990600" y="42672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Classical: </a:t>
            </a:r>
            <a:r>
              <a:rPr lang="th-TH" sz="3600" dirty="0" smtClean="0">
                <a:solidFill>
                  <a:srgbClr val="FFFF00"/>
                </a:solidFill>
              </a:rPr>
              <a:t>ข้อมูลที่บ่งบอกความเป็นดวงดาวหายไป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0" y="53340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Quantum?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3" grpId="0" animBg="1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0"/>
            <a:ext cx="3850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Introduction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990600"/>
            <a:ext cx="72805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85000"/>
                  </a:schemeClr>
                </a:solidFill>
              </a:rPr>
              <a:t>Science is developed by progress of both experiments/observations and theories.</a:t>
            </a:r>
          </a:p>
        </p:txBody>
      </p:sp>
      <p:pic>
        <p:nvPicPr>
          <p:cNvPr id="6" name="Picture 5" descr="Bertini_fresco_of_Galileo_Galilei_and_Doge_of_Ven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286000"/>
            <a:ext cx="2246376" cy="2438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71800" y="2590800"/>
            <a:ext cx="617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85000"/>
                  </a:schemeClr>
                </a:solidFill>
              </a:rPr>
              <a:t>Strong evidence for the heliocentric model was confirmed by using the telescope invented by Galileo.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49530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Natural philosophy 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76800" y="4992469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Science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4114800" y="51816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TextBox 10"/>
          <p:cNvSpPr txBox="1"/>
          <p:nvPr/>
        </p:nvSpPr>
        <p:spPr>
          <a:xfrm>
            <a:off x="457200" y="5791200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We learn nature from scientific experiments.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 animBg="1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68232" y="0"/>
            <a:ext cx="55469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Hawking radiation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82274" name="AutoShape 2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82276" name="AutoShape 4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" name="TextBox 9"/>
          <p:cNvSpPr txBox="1"/>
          <p:nvPr/>
        </p:nvSpPr>
        <p:spPr>
          <a:xfrm>
            <a:off x="152400" y="6381690"/>
            <a:ext cx="769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https://www.quora.com/What-is-Hawking-radiation</a:t>
            </a:r>
            <a:endParaRPr lang="en-US" sz="2000" dirty="0">
              <a:solidFill>
                <a:srgbClr val="FFFF00"/>
              </a:solidFill>
            </a:endParaRPr>
          </a:p>
        </p:txBody>
      </p:sp>
      <p:pic>
        <p:nvPicPr>
          <p:cNvPr id="14" name="Picture 13" descr="Hawking radi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295400"/>
            <a:ext cx="4681126" cy="24384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7200" y="43434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</a:rPr>
              <a:t>กลางหลุมดำจะแผ่รังสีออกมา ทำให้มวลน้อยลงจนหายไปในที่สุด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84765" y="5410200"/>
            <a:ext cx="3560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</a:rPr>
              <a:t>ข้อมูลเชิงควอนตัมก็หายไป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5" grpId="0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34618" y="0"/>
            <a:ext cx="462338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Black Hole’s laws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82274" name="AutoShape 2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82276" name="AutoShape 4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5" name="TextBox 14"/>
          <p:cNvSpPr txBox="1"/>
          <p:nvPr/>
        </p:nvSpPr>
        <p:spPr>
          <a:xfrm>
            <a:off x="4267200" y="4495800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เอาระบบโยนเข้าไปในหลุมดำ </a:t>
            </a:r>
          </a:p>
          <a:p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จะได้ว่า เอนโทรปีลดลง?</a:t>
            </a:r>
            <a:endParaRPr lang="en-US" sz="3600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8382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Thermodynamics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9144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Black hole mechanics</a:t>
            </a:r>
            <a:endParaRPr lang="en-US" sz="3600" dirty="0">
              <a:solidFill>
                <a:srgbClr val="FF0000"/>
              </a:solidFill>
            </a:endParaRPr>
          </a:p>
        </p:txBody>
      </p:sp>
      <p:graphicFrame>
        <p:nvGraphicFramePr>
          <p:cNvPr id="282626" name="Object 2"/>
          <p:cNvGraphicFramePr>
            <a:graphicFrameLocks noChangeAspect="1"/>
          </p:cNvGraphicFramePr>
          <p:nvPr/>
        </p:nvGraphicFramePr>
        <p:xfrm>
          <a:off x="1219200" y="3048000"/>
          <a:ext cx="1147763" cy="444500"/>
        </p:xfrm>
        <a:graphic>
          <a:graphicData uri="http://schemas.openxmlformats.org/presentationml/2006/ole">
            <p:oleObj spid="_x0000_s286722" name="Equation" r:id="rId3" imgW="457200" imgH="177480" progId="Equation.DSMT4">
              <p:embed/>
            </p:oleObj>
          </a:graphicData>
        </a:graphic>
      </p:graphicFrame>
      <p:graphicFrame>
        <p:nvGraphicFramePr>
          <p:cNvPr id="282627" name="Object 3"/>
          <p:cNvGraphicFramePr>
            <a:graphicFrameLocks noChangeAspect="1"/>
          </p:cNvGraphicFramePr>
          <p:nvPr/>
        </p:nvGraphicFramePr>
        <p:xfrm>
          <a:off x="762000" y="4724400"/>
          <a:ext cx="1722437" cy="571500"/>
        </p:xfrm>
        <a:graphic>
          <a:graphicData uri="http://schemas.openxmlformats.org/presentationml/2006/ole">
            <p:oleObj spid="_x0000_s286723" name="Equation" r:id="rId4" imgW="685800" imgH="228600" progId="Equation.DSMT4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28600" y="57150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หลุมดำจะต้องมีเอนโทรปี</a:t>
            </a:r>
            <a:endParaRPr lang="en-US" sz="3600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" y="14478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อุณหภูมิจะเท่ากันตลอดทั้งระบบ</a:t>
            </a:r>
            <a:endParaRPr lang="en-US" sz="3600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0" y="1524000"/>
            <a:ext cx="441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Surface gravity </a:t>
            </a:r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มีค่าเท่ากันตลอดทั้งขอบฟ้าเหตุการณ์</a:t>
            </a:r>
            <a:endParaRPr lang="en-US" sz="3600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282628" name="Object 4"/>
          <p:cNvGraphicFramePr>
            <a:graphicFrameLocks noChangeAspect="1"/>
          </p:cNvGraphicFramePr>
          <p:nvPr/>
        </p:nvGraphicFramePr>
        <p:xfrm>
          <a:off x="381000" y="2209800"/>
          <a:ext cx="2616200" cy="444500"/>
        </p:xfrm>
        <a:graphic>
          <a:graphicData uri="http://schemas.openxmlformats.org/presentationml/2006/ole">
            <p:oleObj spid="_x0000_s286724" name="Equation" r:id="rId5" imgW="1041120" imgH="177480" progId="Equation.DSMT4">
              <p:embed/>
            </p:oleObj>
          </a:graphicData>
        </a:graphic>
      </p:graphicFrame>
      <p:graphicFrame>
        <p:nvGraphicFramePr>
          <p:cNvPr id="282629" name="Object 5"/>
          <p:cNvGraphicFramePr>
            <a:graphicFrameLocks noChangeAspect="1"/>
          </p:cNvGraphicFramePr>
          <p:nvPr/>
        </p:nvGraphicFramePr>
        <p:xfrm>
          <a:off x="4724400" y="2590800"/>
          <a:ext cx="4021138" cy="1047750"/>
        </p:xfrm>
        <a:graphic>
          <a:graphicData uri="http://schemas.openxmlformats.org/presentationml/2006/ole">
            <p:oleObj spid="_x0000_s286725" name="Equation" r:id="rId6" imgW="1600200" imgH="419040" progId="Equation.DSMT4">
              <p:embed/>
            </p:oleObj>
          </a:graphicData>
        </a:graphic>
      </p:graphicFrame>
      <p:graphicFrame>
        <p:nvGraphicFramePr>
          <p:cNvPr id="282630" name="Object 6"/>
          <p:cNvGraphicFramePr>
            <a:graphicFrameLocks noChangeAspect="1"/>
          </p:cNvGraphicFramePr>
          <p:nvPr/>
        </p:nvGraphicFramePr>
        <p:xfrm>
          <a:off x="6705600" y="3886200"/>
          <a:ext cx="1147763" cy="444500"/>
        </p:xfrm>
        <a:graphic>
          <a:graphicData uri="http://schemas.openxmlformats.org/presentationml/2006/ole">
            <p:oleObj spid="_x0000_s286726" name="Equation" r:id="rId7" imgW="457200" imgH="177480" progId="Equation.DSMT4">
              <p:embed/>
            </p:oleObj>
          </a:graphicData>
        </a:graphic>
      </p:graphicFrame>
      <p:graphicFrame>
        <p:nvGraphicFramePr>
          <p:cNvPr id="282631" name="Object 7"/>
          <p:cNvGraphicFramePr>
            <a:graphicFrameLocks noChangeAspect="1"/>
          </p:cNvGraphicFramePr>
          <p:nvPr/>
        </p:nvGraphicFramePr>
        <p:xfrm>
          <a:off x="1482725" y="3886200"/>
          <a:ext cx="923925" cy="444500"/>
        </p:xfrm>
        <a:graphic>
          <a:graphicData uri="http://schemas.openxmlformats.org/presentationml/2006/ole">
            <p:oleObj spid="_x0000_s286727" name="Equation" r:id="rId8" imgW="368280" imgH="177480" progId="Equation.DSMT4">
              <p:embed/>
            </p:oleObj>
          </a:graphicData>
        </a:graphic>
      </p:graphicFrame>
      <p:graphicFrame>
        <p:nvGraphicFramePr>
          <p:cNvPr id="282632" name="Object 8"/>
          <p:cNvGraphicFramePr>
            <a:graphicFrameLocks noChangeAspect="1"/>
          </p:cNvGraphicFramePr>
          <p:nvPr/>
        </p:nvGraphicFramePr>
        <p:xfrm>
          <a:off x="4857750" y="3886200"/>
          <a:ext cx="1114425" cy="444500"/>
        </p:xfrm>
        <a:graphic>
          <a:graphicData uri="http://schemas.openxmlformats.org/presentationml/2006/ole">
            <p:oleObj spid="_x0000_s286728" name="Equation" r:id="rId9" imgW="444240" imgH="177480" progId="Equation.DSMT4">
              <p:embed/>
            </p:oleObj>
          </a:graphicData>
        </a:graphic>
      </p:graphicFrame>
      <p:graphicFrame>
        <p:nvGraphicFramePr>
          <p:cNvPr id="282633" name="Object 9"/>
          <p:cNvGraphicFramePr>
            <a:graphicFrameLocks noChangeAspect="1"/>
          </p:cNvGraphicFramePr>
          <p:nvPr/>
        </p:nvGraphicFramePr>
        <p:xfrm>
          <a:off x="6324600" y="5778500"/>
          <a:ext cx="2359025" cy="1079500"/>
        </p:xfrm>
        <a:graphic>
          <a:graphicData uri="http://schemas.openxmlformats.org/presentationml/2006/ole">
            <p:oleObj spid="_x0000_s286729" name="Equation" r:id="rId10" imgW="939600" imgH="431640" progId="Equation.DSMT4">
              <p:embed/>
            </p:oleObj>
          </a:graphicData>
        </a:graphic>
      </p:graphicFrame>
      <p:graphicFrame>
        <p:nvGraphicFramePr>
          <p:cNvPr id="282634" name="Object 10"/>
          <p:cNvGraphicFramePr>
            <a:graphicFrameLocks noChangeAspect="1"/>
          </p:cNvGraphicFramePr>
          <p:nvPr/>
        </p:nvGraphicFramePr>
        <p:xfrm>
          <a:off x="4038600" y="5715000"/>
          <a:ext cx="2135187" cy="1047750"/>
        </p:xfrm>
        <a:graphic>
          <a:graphicData uri="http://schemas.openxmlformats.org/presentationml/2006/ole">
            <p:oleObj spid="_x0000_s286730" name="Equation" r:id="rId11" imgW="85068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2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2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2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2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2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2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2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2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2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2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2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2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82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82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9" grpId="0"/>
      <p:bldP spid="11" grpId="0"/>
      <p:bldP spid="13" grpId="0"/>
      <p:bldP spid="17" grpId="0"/>
      <p:bldP spid="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38703" y="0"/>
            <a:ext cx="530029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Holographic Principle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82274" name="AutoShape 2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82276" name="AutoShape 4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5" name="TextBox 14"/>
          <p:cNvSpPr txBox="1"/>
          <p:nvPr/>
        </p:nvSpPr>
        <p:spPr>
          <a:xfrm>
            <a:off x="609600" y="4916269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Hawking radiation </a:t>
            </a:r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พาข้อมูลเหล่านี้ออกไป</a:t>
            </a:r>
            <a:endParaRPr lang="en-US" sz="3600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600" y="4306669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ข้อมูลถูกเก็บไว้ที่ผิวของหลุมดำ</a:t>
            </a:r>
            <a:endParaRPr lang="en-US" sz="3600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" y="6320135"/>
            <a:ext cx="891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https://societyofmodernastronomy.wordpress.com/2015/02/23/the-universe-as-a-hologram/</a:t>
            </a:r>
            <a:endParaRPr lang="en-US" sz="2400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56020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แต่ข้อมูลเหล่านั้นนำไปใช้การไม่ได้</a:t>
            </a:r>
            <a:endParaRPr lang="en-US" sz="3600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20" name="Picture 19" descr="hol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990600"/>
            <a:ext cx="4593419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3" grpId="0"/>
      <p:bldP spid="17" grpId="0"/>
      <p:bldP spid="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AutoShape 2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82276" name="AutoShape 4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5" name="TextBox 14"/>
          <p:cNvSpPr txBox="1"/>
          <p:nvPr/>
        </p:nvSpPr>
        <p:spPr>
          <a:xfrm>
            <a:off x="609600" y="42672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ข้อมูลสามารถถูกตรวจสอบได้จากรังสีฮอว์คิง?</a:t>
            </a:r>
            <a:endParaRPr lang="en-US" sz="3600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600" y="3581400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จริงๆแล้วอนุภาคคู่เสมือนสามารถส่งข้อมูลหากันได้</a:t>
            </a:r>
            <a:endParaRPr lang="en-US" sz="3600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" y="6320135"/>
            <a:ext cx="891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http://backreaction.blogspot.com/2015/02/do-black-hole-firewalls-have-observable.html</a:t>
            </a:r>
            <a:endParaRPr lang="en-US" sz="2400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49530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เป็นไปได้ว่ามีกำแพงไฟที่ทำลายข้อมูลของอนุภาคที่ตกเข้าไปในหลุมดำ</a:t>
            </a:r>
            <a:endParaRPr lang="en-US" sz="3600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10" name="Picture 9" descr="fire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228600"/>
            <a:ext cx="3248025" cy="34099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427104" y="0"/>
            <a:ext cx="221169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Firewall 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55626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แต่วิธีการนี้ขัดกับสัมพัทธภาพทั่วไปของไอน์สไตน์</a:t>
            </a:r>
            <a:endParaRPr lang="en-US" sz="3600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3" grpId="0"/>
      <p:bldP spid="17" grpId="0"/>
      <p:bldP spid="18" grpId="0"/>
      <p:bldP spid="4" grpId="0"/>
      <p:bldP spid="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7104" y="0"/>
            <a:ext cx="212429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ER=EPR 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82274" name="AutoShape 2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82276" name="AutoShape 4" descr="à¸à¸¥à¸à¸²à¸£à¸à¹à¸à¸«à¸²à¸£à¸¹à¸à¸ à¸²à¸à¸ªà¸³à¸«à¸£à¸±à¸ à¸«à¸¥à¸¸à¸¡à¸à¸³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3" name="TextBox 12"/>
          <p:cNvSpPr txBox="1"/>
          <p:nvPr/>
        </p:nvSpPr>
        <p:spPr>
          <a:xfrm>
            <a:off x="609600" y="4667071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อนุภาคคู่เสมือนที่อยู่ข้างนอกและข้างในหลุมดำสามารถเชื่อมโยงข้อมูลกันผ่านทางรูหนอน</a:t>
            </a:r>
            <a:endParaRPr lang="en-US" sz="3600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" y="6320135"/>
            <a:ext cx="906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https://www.quantamagazine.org/wormhole-entanglement-and-the-firewall-paradox-20150424/</a:t>
            </a:r>
            <a:endParaRPr lang="en-US" sz="2400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11" name="Picture 10" descr="EREPR_996x5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838200"/>
            <a:ext cx="5656218" cy="3180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11401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5800" y="5867400"/>
            <a:ext cx="795384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Thank you for your attention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27104" y="0"/>
            <a:ext cx="29322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Conclusion 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9144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ยังคงมีปริศนาอีกมากมายที่ยังรอวันให้เราไปค้นหาคำตอบ</a:t>
            </a:r>
            <a:endParaRPr lang="en-US" sz="3600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0"/>
            <a:ext cx="3850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Introduction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3400" y="43434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Calculus is invented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" y="5410200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We explain nature by using mathematic.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13" name="Picture 1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066800"/>
            <a:ext cx="3812764" cy="28194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67200" y="9906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85000"/>
                  </a:schemeClr>
                </a:solidFill>
              </a:rPr>
              <a:t>How an apple goes down?</a:t>
            </a:r>
          </a:p>
        </p:txBody>
      </p:sp>
      <p:sp>
        <p:nvSpPr>
          <p:cNvPr id="15" name="Right Arrow 14"/>
          <p:cNvSpPr/>
          <p:nvPr/>
        </p:nvSpPr>
        <p:spPr>
          <a:xfrm rot="5400000">
            <a:off x="6172200" y="16002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TextBox 15"/>
          <p:cNvSpPr txBox="1"/>
          <p:nvPr/>
        </p:nvSpPr>
        <p:spPr>
          <a:xfrm>
            <a:off x="4495800" y="1981200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85000"/>
                  </a:schemeClr>
                </a:solidFill>
              </a:rPr>
              <a:t>Newton’s law of gravity</a:t>
            </a:r>
          </a:p>
        </p:txBody>
      </p:sp>
      <p:sp>
        <p:nvSpPr>
          <p:cNvPr id="17" name="Right Arrow 16"/>
          <p:cNvSpPr/>
          <p:nvPr/>
        </p:nvSpPr>
        <p:spPr>
          <a:xfrm rot="5400000">
            <a:off x="6172200" y="26670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TextBox 17"/>
          <p:cNvSpPr txBox="1"/>
          <p:nvPr/>
        </p:nvSpPr>
        <p:spPr>
          <a:xfrm>
            <a:off x="4191000" y="3124200"/>
            <a:ext cx="464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85000"/>
                  </a:schemeClr>
                </a:solidFill>
              </a:rPr>
              <a:t>Explain the motion of the stars in the Solar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/>
      <p:bldP spid="14" grpId="0"/>
      <p:bldP spid="15" grpId="0" animBg="1"/>
      <p:bldP spid="16" grpId="0"/>
      <p:bldP spid="17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0"/>
            <a:ext cx="3850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Introduction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5800" y="25146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General Relativity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33600" y="53340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Light bending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62400" y="838200"/>
            <a:ext cx="533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85000"/>
                  </a:schemeClr>
                </a:solidFill>
              </a:rPr>
              <a:t>There are no gravitational force, the object is moved due to the curve of spacetime</a:t>
            </a:r>
          </a:p>
        </p:txBody>
      </p:sp>
      <p:pic>
        <p:nvPicPr>
          <p:cNvPr id="12" name="Picture 11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838200"/>
            <a:ext cx="3810000" cy="28575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0" y="3733800"/>
            <a:ext cx="861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3200" dirty="0" smtClean="0">
                <a:solidFill>
                  <a:schemeClr val="bg1">
                    <a:lumMod val="85000"/>
                  </a:schemeClr>
                </a:solidFill>
              </a:rPr>
              <a:t>Reduce Newtonian gravity theory</a:t>
            </a:r>
          </a:p>
          <a:p>
            <a:pPr>
              <a:buFontTx/>
              <a:buChar char="-"/>
            </a:pPr>
            <a:r>
              <a:rPr lang="en-US" sz="3200" dirty="0" smtClean="0">
                <a:solidFill>
                  <a:schemeClr val="bg1">
                    <a:lumMod val="85000"/>
                  </a:schemeClr>
                </a:solidFill>
              </a:rPr>
              <a:t>Give some predictions which will be observed by experiments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86200" y="3200400"/>
            <a:ext cx="533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Based on differential geometry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09800" y="4800600"/>
            <a:ext cx="312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Perihelion shift 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9600" y="5867400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Gravitational red-shift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57800" y="5358825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Frame dragging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81600" y="5791200"/>
            <a:ext cx="350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Gravitational wave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https://www.businessinsider.com.au/biography-of-albert-einstein-2013-1#is-it-true-that-einstein-failed-math-class-as-a-primary-school-student-4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1600" y="4800600"/>
            <a:ext cx="381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Gravitational lens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/>
      <p:bldP spid="16" grpId="0"/>
      <p:bldP spid="20" grpId="0"/>
      <p:bldP spid="21" grpId="0"/>
      <p:bldP spid="22" grpId="0"/>
      <p:bldP spid="23" grpId="0"/>
      <p:bldP spid="24" grpId="0"/>
      <p:bldP spid="26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0"/>
            <a:ext cx="80550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Perihelion shift of Mercury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0" name="Content Placeholder 9" descr="merc_pre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800" y="990600"/>
            <a:ext cx="5715000" cy="4400200"/>
          </a:xfr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http://astronomy.nmsu.edu/aruiter/ASTRONOMY110/ASTR110.html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main-qimg-ee13832ffadcc264e861172428e48de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600" y="1219200"/>
            <a:ext cx="5664511" cy="4525963"/>
          </a:xfrm>
        </p:spPr>
      </p:pic>
      <p:sp>
        <p:nvSpPr>
          <p:cNvPr id="4" name="Rectangle 3"/>
          <p:cNvSpPr/>
          <p:nvPr/>
        </p:nvSpPr>
        <p:spPr>
          <a:xfrm>
            <a:off x="2472492" y="0"/>
            <a:ext cx="41569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Light bending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6172200"/>
            <a:ext cx="41910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https://www.quora.com/Can-you-bend-light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0"/>
            <a:ext cx="64545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Gravitational </a:t>
            </a:r>
            <a:r>
              <a:rPr lang="en-US" sz="5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redshift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6172200"/>
            <a:ext cx="41910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https://www.youtube.com/watch?v=6tbCk_4Tk10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Content Placeholder 8" descr="maxresdefaul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143000"/>
            <a:ext cx="8046156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0"/>
            <a:ext cx="6247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Gravitational </a:t>
            </a:r>
            <a:r>
              <a:rPr lang="en-US" sz="5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lensing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6172200"/>
            <a:ext cx="91440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https://www.space.com/20265-gravitational-lensing-of-distant-star-forming-galaxies-space-wallpaper-schematic.html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Content Placeholder 5" descr="lensing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8400" y="1219200"/>
            <a:ext cx="6009262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18992</TotalTime>
  <Words>795</Words>
  <Application>Microsoft Office PowerPoint</Application>
  <PresentationFormat>On-screen Show (4:3)</PresentationFormat>
  <Paragraphs>158</Paragraphs>
  <Slides>35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ความดันติดลบ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Company>Phys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Pitt</dc:creator>
  <cp:lastModifiedBy>thepitt</cp:lastModifiedBy>
  <cp:revision>411</cp:revision>
  <dcterms:created xsi:type="dcterms:W3CDTF">2008-02-17T14:32:57Z</dcterms:created>
  <dcterms:modified xsi:type="dcterms:W3CDTF">2018-04-25T06:30:15Z</dcterms:modified>
</cp:coreProperties>
</file>