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_rels/presentation.xml.rels" ContentType="application/vnd.openxmlformats-package.relationships+xml"/>
  <Override PartName="/ppt/slides/_rels/slide8.xml.rels" ContentType="application/vnd.openxmlformats-package.relationships+xml"/>
  <Override PartName="/ppt/slides/_rels/slide7.xml.rels" ContentType="application/vnd.openxmlformats-package.relationships+xml"/>
  <Override PartName="/ppt/slides/_rels/slide6.xml.rels" ContentType="application/vnd.openxmlformats-package.relationships+xml"/>
  <Override PartName="/ppt/slides/_rels/slide5.xml.rels" ContentType="application/vnd.openxmlformats-package.relationships+xml"/>
  <Override PartName="/ppt/slides/_rels/slide4.xml.rels" ContentType="application/vnd.openxmlformats-package.relationships+xml"/>
  <Override PartName="/ppt/slides/_rels/slide3.xml.rels" ContentType="application/vnd.openxmlformats-package.relationships+xml"/>
  <Override PartName="/ppt/slides/_rels/slide2.xml.rels" ContentType="application/vnd.openxmlformats-package.relationships+xml"/>
  <Override PartName="/ppt/slides/_rels/slide1.xml.rels" ContentType="application/vnd.openxmlformats-package.relationships+xml"/>
  <Override PartName="/ppt/slides/slide8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media/image13.png" ContentType="image/png"/>
  <Override PartName="/ppt/media/image12.jpeg" ContentType="image/jpeg"/>
  <Override PartName="/ppt/media/image10.png" ContentType="image/png"/>
  <Override PartName="/ppt/media/image9.gif" ContentType="image/gif"/>
  <Override PartName="/ppt/media/image8.png" ContentType="image/png"/>
  <Override PartName="/ppt/media/image7.png" ContentType="image/png"/>
  <Override PartName="/ppt/media/image6.png" ContentType="image/png"/>
  <Override PartName="/ppt/media/image5.png" ContentType="image/png"/>
  <Override PartName="/ppt/media/image4.png" ContentType="image/png"/>
  <Override PartName="/ppt/media/image11.png" ContentType="image/png"/>
  <Override PartName="/ppt/media/image3.jpeg" ContentType="image/jpeg"/>
  <Override PartName="/ppt/media/image2.png" ContentType="image/png"/>
  <Override PartName="/ppt/media/image1.png" ContentType="image/png"/>
  <Override PartName="/ppt/slideLayouts/slideLayout21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_rels/slideLayout24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slideLayout2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1.xml" ContentType="application/vnd.openxmlformats-officedocument.theme+xml"/>
  <Override PartName="/ppt/slideMasters/_rels/slideMaster2.xml.rels" ContentType="application/vnd.openxmlformats-package.relationships+xml"/>
  <Override PartName="/ppt/slideMasters/_rels/slideMaster1.xml.rels" ContentType="application/vnd.openxmlformats-package.relationships+xml"/>
  <Override PartName="/ppt/slideMasters/slideMaster2.xml" ContentType="application/vnd.openxmlformats-officedocument.presentationml.slideMaster+xml"/>
  <Override PartName="/ppt/slideMasters/slideMaster1.xml" ContentType="application/vnd.openxmlformats-officedocument.presentationml.slideMaster+xml"/>
  <Override PartName="/ppt/presentation.xml" ContentType="application/vnd.openxmlformats-officedocument.presentationml.presentation.main+xml"/>
</Types>
</file>

<file path=_rels/.rels><?xml version="1.0" encoding="UTF-8"?>
<Relationships xmlns="http://schemas.openxmlformats.org/package/2006/relationships"><Relationship Id="rId1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</p:sldIdLst>
  <p:sldSz cx="9144000" cy="6858000"/>
  <p:notesSz cx="7772400" cy="10058400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4.png"/><Relationship Id="rId3" Type="http://schemas.openxmlformats.org/officeDocument/2006/relationships/image" Target="../media/image5.png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69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69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pic>
        <p:nvPicPr>
          <p:cNvPr id="34" name="" descr=""/>
          <p:cNvPicPr/>
          <p:nvPr/>
        </p:nvPicPr>
        <p:blipFill>
          <a:blip r:embed="rId2"/>
          <a:stretch>
            <a:fillRect/>
          </a:stretch>
        </p:blipFill>
        <p:spPr>
          <a:xfrm>
            <a:off x="2079360" y="1604160"/>
            <a:ext cx="4984200" cy="3976920"/>
          </a:xfrm>
          <a:prstGeom prst="rect">
            <a:avLst/>
          </a:prstGeom>
          <a:ln>
            <a:noFill/>
          </a:ln>
        </p:spPr>
      </p:pic>
      <p:pic>
        <p:nvPicPr>
          <p:cNvPr id="35" name="" descr=""/>
          <p:cNvPicPr/>
          <p:nvPr/>
        </p:nvPicPr>
        <p:blipFill>
          <a:blip r:embed="rId3"/>
          <a:stretch>
            <a:fillRect/>
          </a:stretch>
        </p:blipFill>
        <p:spPr>
          <a:xfrm>
            <a:off x="2079360" y="1604160"/>
            <a:ext cx="4984200" cy="397692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40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4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69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4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69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45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69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82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4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50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51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69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5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69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5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55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5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5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59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6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62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6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65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66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67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6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69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70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69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pic>
        <p:nvPicPr>
          <p:cNvPr id="71" name="" descr=""/>
          <p:cNvPicPr/>
          <p:nvPr/>
        </p:nvPicPr>
        <p:blipFill>
          <a:blip r:embed="rId2"/>
          <a:stretch>
            <a:fillRect/>
          </a:stretch>
        </p:blipFill>
        <p:spPr>
          <a:xfrm>
            <a:off x="2079360" y="1604160"/>
            <a:ext cx="4984200" cy="3976920"/>
          </a:xfrm>
          <a:prstGeom prst="rect">
            <a:avLst/>
          </a:prstGeom>
          <a:ln>
            <a:noFill/>
          </a:ln>
        </p:spPr>
      </p:pic>
      <p:pic>
        <p:nvPicPr>
          <p:cNvPr id="72" name="" descr=""/>
          <p:cNvPicPr/>
          <p:nvPr/>
        </p:nvPicPr>
        <p:blipFill>
          <a:blip r:embed="rId3"/>
          <a:stretch>
            <a:fillRect/>
          </a:stretch>
        </p:blipFill>
        <p:spPr>
          <a:xfrm>
            <a:off x="2079360" y="1604160"/>
            <a:ext cx="4984200" cy="397692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69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69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69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82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69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69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3.jpeg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Relationship Id="rId9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8880" cy="1142640"/>
          </a:xfrm>
          <a:prstGeom prst="rect">
            <a:avLst/>
          </a:prstGeom>
        </p:spPr>
        <p:txBody>
          <a:bodyPr lIns="0" rIns="0" tIns="0" bIns="0" anchor="ctr"/>
          <a:p>
            <a:r>
              <a:rPr lang="en-US">
                <a:latin typeface="Arial"/>
              </a:rPr>
              <a:t>Click to edit the title text format</a:t>
            </a:r>
            <a:endParaRPr/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6920"/>
          </a:xfrm>
          <a:prstGeom prst="rect">
            <a:avLst/>
          </a:prstGeom>
        </p:spPr>
        <p:txBody>
          <a:bodyPr lIns="0" rIns="0" tIns="0" bIns="0"/>
          <a:p>
            <a:pPr>
              <a:buSzPct val="45000"/>
              <a:buFont typeface="StarSymbol"/>
              <a:buChar char=""/>
            </a:pPr>
            <a:r>
              <a:rPr lang="en-US" sz="3200">
                <a:latin typeface="Arial"/>
              </a:rPr>
              <a:t>Click to edit the outline text format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en-US" sz="2800">
                <a:latin typeface="Arial"/>
              </a:rPr>
              <a:t>Second Outline Level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en-US" sz="2400">
                <a:latin typeface="Arial"/>
              </a:rPr>
              <a:t>Third Outline Level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en-US" sz="2000">
                <a:latin typeface="Arial"/>
              </a:rPr>
              <a:t>Fourth Outline Level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en-US" sz="2000">
                <a:latin typeface="Arial"/>
              </a:rPr>
              <a:t>Fifth Outline Level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n-US" sz="2000">
                <a:latin typeface="Arial"/>
              </a:rPr>
              <a:t>Sixth Outline Level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en-US" sz="2000">
                <a:latin typeface="Arial"/>
              </a:rPr>
              <a:t>Seventh Outline Level</a:t>
            </a:r>
            <a:endParaRPr/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Picture 7" descr=""/>
          <p:cNvPicPr/>
          <p:nvPr/>
        </p:nvPicPr>
        <p:blipFill>
          <a:blip r:embed="rId2"/>
          <a:srcRect l="12495" t="38370" r="12495" b="13670"/>
          <a:stretch>
            <a:fillRect/>
          </a:stretch>
        </p:blipFill>
        <p:spPr>
          <a:xfrm rot="5400000">
            <a:off x="5209920" y="2917440"/>
            <a:ext cx="6857280" cy="1021320"/>
          </a:xfrm>
          <a:prstGeom prst="rect">
            <a:avLst/>
          </a:prstGeom>
          <a:ln>
            <a:noFill/>
          </a:ln>
        </p:spPr>
      </p:pic>
      <p:sp>
        <p:nvSpPr>
          <p:cNvPr id="3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lang="en-US" sz="4400">
                <a:latin typeface="Arial"/>
              </a:rPr>
              <a:t>Click to edit the title text format</a:t>
            </a:r>
            <a:endParaRPr/>
          </a:p>
        </p:txBody>
      </p:sp>
      <p:sp>
        <p:nvSpPr>
          <p:cNvPr id="3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6920"/>
          </a:xfrm>
          <a:prstGeom prst="rect">
            <a:avLst/>
          </a:prstGeom>
        </p:spPr>
        <p:txBody>
          <a:bodyPr lIns="0" rIns="0" tIns="0" bIns="0"/>
          <a:p>
            <a:pPr>
              <a:buSzPct val="45000"/>
              <a:buFont typeface="StarSymbol"/>
              <a:buChar char=""/>
            </a:pPr>
            <a:r>
              <a:rPr lang="en-US" sz="3200">
                <a:latin typeface="Arial"/>
              </a:rPr>
              <a:t>Click to edit the outline text format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en-US" sz="2800">
                <a:latin typeface="Arial"/>
              </a:rPr>
              <a:t>Second Outline Level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en-US" sz="2400">
                <a:latin typeface="Arial"/>
              </a:rPr>
              <a:t>Third Outline Level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en-US" sz="2000">
                <a:latin typeface="Arial"/>
              </a:rPr>
              <a:t>Fourth Outline Level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en-US" sz="2000">
                <a:latin typeface="Arial"/>
              </a:rPr>
              <a:t>Fifth Outline Level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n-US" sz="2000">
                <a:latin typeface="Arial"/>
              </a:rPr>
              <a:t>Sixth Outline Level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en-US" sz="2000">
                <a:latin typeface="Arial"/>
              </a:rPr>
              <a:t>Seventh Outline Level</a:t>
            </a:r>
            <a:endParaRPr/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6.png"/><Relationship Id="rId2" Type="http://schemas.openxmlformats.org/officeDocument/2006/relationships/image" Target="../media/image7.png"/><Relationship Id="rId3" Type="http://schemas.openxmlformats.org/officeDocument/2006/relationships/image" Target="../media/image8.png"/><Relationship Id="rId4" Type="http://schemas.openxmlformats.org/officeDocument/2006/relationships/slideLayout" Target="../slideLayouts/slideLayout3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9.gif"/><Relationship Id="rId2" Type="http://schemas.openxmlformats.org/officeDocument/2006/relationships/slideLayout" Target="../slideLayouts/slideLayout1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10.png"/><Relationship Id="rId2" Type="http://schemas.openxmlformats.org/officeDocument/2006/relationships/slideLayout" Target="../slideLayouts/slideLayout1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11.png"/><Relationship Id="rId2" Type="http://schemas.openxmlformats.org/officeDocument/2006/relationships/slideLayout" Target="../slideLayouts/slideLayout13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12.jpeg"/><Relationship Id="rId2" Type="http://schemas.openxmlformats.org/officeDocument/2006/relationships/image" Target="../media/image13.png"/><Relationship Id="rId3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" name="Picture 3" descr=""/>
          <p:cNvPicPr/>
          <p:nvPr/>
        </p:nvPicPr>
        <p:blipFill>
          <a:blip r:embed="rId1"/>
          <a:stretch>
            <a:fillRect/>
          </a:stretch>
        </p:blipFill>
        <p:spPr>
          <a:xfrm>
            <a:off x="720" y="0"/>
            <a:ext cx="9143280" cy="6857280"/>
          </a:xfrm>
          <a:prstGeom prst="rect">
            <a:avLst/>
          </a:prstGeom>
          <a:ln>
            <a:noFill/>
          </a:ln>
        </p:spPr>
      </p:pic>
      <p:sp>
        <p:nvSpPr>
          <p:cNvPr id="74" name="CustomShape 1"/>
          <p:cNvSpPr/>
          <p:nvPr/>
        </p:nvSpPr>
        <p:spPr>
          <a:xfrm>
            <a:off x="0" y="2277000"/>
            <a:ext cx="9143280" cy="1151280"/>
          </a:xfrm>
          <a:prstGeom prst="rect">
            <a:avLst/>
          </a:prstGeom>
          <a:solidFill>
            <a:srgbClr val="ff420e"/>
          </a:solidFill>
          <a:ln w="25560">
            <a:solidFill>
              <a:srgbClr val="ff420e"/>
            </a:solidFill>
            <a:round/>
          </a:ln>
        </p:spPr>
      </p:sp>
      <p:sp>
        <p:nvSpPr>
          <p:cNvPr id="75" name="CustomShape 2"/>
          <p:cNvSpPr/>
          <p:nvPr/>
        </p:nvSpPr>
        <p:spPr>
          <a:xfrm>
            <a:off x="685800" y="2130480"/>
            <a:ext cx="7771680" cy="14691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lang="en-US" sz="6600">
                <a:solidFill>
                  <a:srgbClr val="ffffff"/>
                </a:solidFill>
                <a:latin typeface="Franklin Gothic Heavy"/>
              </a:rPr>
              <a:t>DIY Cloud Chamber</a:t>
            </a:r>
            <a:endParaRPr/>
          </a:p>
        </p:txBody>
      </p:sp>
      <p:sp>
        <p:nvSpPr>
          <p:cNvPr id="76" name="CustomShape 3"/>
          <p:cNvSpPr/>
          <p:nvPr/>
        </p:nvSpPr>
        <p:spPr>
          <a:xfrm>
            <a:off x="1371600" y="3886200"/>
            <a:ext cx="6400080" cy="17517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1" lang="en-US" sz="3200">
                <a:solidFill>
                  <a:srgbClr val="ffffff"/>
                </a:solidFill>
                <a:latin typeface="Calibri"/>
              </a:rPr>
              <a:t>Department of Physics, </a:t>
            </a:r>
            <a:endParaRPr/>
          </a:p>
          <a:p>
            <a:pPr algn="ctr">
              <a:lnSpc>
                <a:spcPct val="100000"/>
              </a:lnSpc>
            </a:pPr>
            <a:r>
              <a:rPr b="1" lang="en-US" sz="3200">
                <a:solidFill>
                  <a:srgbClr val="ffffff"/>
                </a:solidFill>
                <a:latin typeface="Calibri"/>
              </a:rPr>
              <a:t>Faculty of Science,</a:t>
            </a:r>
            <a:endParaRPr/>
          </a:p>
          <a:p>
            <a:pPr algn="ctr">
              <a:lnSpc>
                <a:spcPct val="100000"/>
              </a:lnSpc>
            </a:pPr>
            <a:r>
              <a:rPr b="1" lang="en-US" sz="3200">
                <a:solidFill>
                  <a:srgbClr val="ffffff"/>
                </a:solidFill>
                <a:latin typeface="Calibri"/>
              </a:rPr>
              <a:t>King Mongkut's University of Technology Thonburi</a:t>
            </a:r>
            <a:endParaRPr/>
          </a:p>
        </p:txBody>
      </p:sp>
      <p:pic>
        <p:nvPicPr>
          <p:cNvPr id="77" name="Picture 6" descr=""/>
          <p:cNvPicPr/>
          <p:nvPr/>
        </p:nvPicPr>
        <p:blipFill>
          <a:blip r:embed="rId2"/>
          <a:stretch>
            <a:fillRect/>
          </a:stretch>
        </p:blipFill>
        <p:spPr>
          <a:xfrm>
            <a:off x="4932000" y="395280"/>
            <a:ext cx="2447640" cy="1376640"/>
          </a:xfrm>
          <a:prstGeom prst="rect">
            <a:avLst/>
          </a:prstGeom>
          <a:ln>
            <a:noFill/>
          </a:ln>
        </p:spPr>
      </p:pic>
      <p:pic>
        <p:nvPicPr>
          <p:cNvPr id="78" name="" descr=""/>
          <p:cNvPicPr/>
          <p:nvPr/>
        </p:nvPicPr>
        <p:blipFill>
          <a:blip r:embed="rId3"/>
          <a:stretch>
            <a:fillRect/>
          </a:stretch>
        </p:blipFill>
        <p:spPr>
          <a:xfrm>
            <a:off x="1645920" y="483120"/>
            <a:ext cx="2651760" cy="143712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1" dur="indefinite" restart="never" nodeType="tmRoot">
          <p:childTnLst>
            <p:seq>
              <p:cTn id="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CustomShape 1"/>
          <p:cNvSpPr/>
          <p:nvPr/>
        </p:nvSpPr>
        <p:spPr>
          <a:xfrm>
            <a:off x="457200" y="274680"/>
            <a:ext cx="8228880" cy="114228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ctr"/>
          <a:p>
            <a:pPr>
              <a:lnSpc>
                <a:spcPct val="100000"/>
              </a:lnSpc>
            </a:pPr>
            <a:r>
              <a:rPr lang="en-US" sz="4400">
                <a:solidFill>
                  <a:srgbClr val="000000"/>
                </a:solidFill>
                <a:latin typeface="Calibri"/>
              </a:rPr>
              <a:t>Cloud Chamber</a:t>
            </a:r>
            <a:endParaRPr/>
          </a:p>
        </p:txBody>
      </p:sp>
      <p:sp>
        <p:nvSpPr>
          <p:cNvPr id="80" name="CustomShape 2"/>
          <p:cNvSpPr/>
          <p:nvPr/>
        </p:nvSpPr>
        <p:spPr>
          <a:xfrm>
            <a:off x="457200" y="1600200"/>
            <a:ext cx="8228880" cy="45252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  <a:buFont typeface="Arial"/>
              <a:buChar char="•"/>
            </a:pPr>
            <a:r>
              <a:rPr lang="en-US" sz="3200">
                <a:solidFill>
                  <a:srgbClr val="000000"/>
                </a:solidFill>
                <a:latin typeface="TH Sarabun New"/>
              </a:rPr>
              <a:t>เป็นอุปกรณ์ตรวจวัดอนุภาคมูลฐานหรือกัมมันตภาพรังสีหรืออนุภาคพลังงานสูงที่สามารถทำให้เกิดไอออนได้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en-US" sz="3200">
                <a:solidFill>
                  <a:srgbClr val="000000"/>
                </a:solidFill>
                <a:latin typeface="TH Sarabun New"/>
              </a:rPr>
              <a:t>ถูกประดิษฐ์ขึ้นโดย นักฟิสิกส์ชาวสก็อต </a:t>
            </a:r>
            <a:r>
              <a:rPr lang="en-US" sz="3200">
                <a:solidFill>
                  <a:srgbClr val="000000"/>
                </a:solidFill>
                <a:latin typeface="TH Sarabun New"/>
              </a:rPr>
              <a:t>C.T.R Wilson 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en-US" sz="3200">
                <a:solidFill>
                  <a:srgbClr val="000000"/>
                </a:solidFill>
                <a:latin typeface="TH Sarabun New"/>
              </a:rPr>
              <a:t>ถูกออกแบบมาเพื่อวัดร่องรอย </a:t>
            </a:r>
            <a:r>
              <a:rPr lang="en-US" sz="3200">
                <a:solidFill>
                  <a:srgbClr val="000000"/>
                </a:solidFill>
                <a:latin typeface="TH Sarabun New"/>
              </a:rPr>
              <a:t>(Trail) </a:t>
            </a:r>
            <a:r>
              <a:rPr lang="en-US" sz="3200">
                <a:solidFill>
                  <a:srgbClr val="000000"/>
                </a:solidFill>
                <a:latin typeface="TH Sarabun New"/>
              </a:rPr>
              <a:t>ของกัมมันตภาพรังสีที่เกิด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en-US" sz="3200">
                <a:solidFill>
                  <a:srgbClr val="000000"/>
                </a:solidFill>
                <a:latin typeface="TH Sarabun New"/>
              </a:rPr>
              <a:t>จากการควบแน่นของไอน้ำอิ่มตัวหรือไอแอลกอฮอล์อิ่มตัวไม่ใช่การ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en-US" sz="3200">
                <a:solidFill>
                  <a:srgbClr val="000000"/>
                </a:solidFill>
                <a:latin typeface="TH Sarabun New"/>
              </a:rPr>
              <a:t>วัดกัมมันตภาพรังสีโดยตรง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</p:spTree>
  </p:cSld>
  <p:timing>
    <p:tnLst>
      <p:par>
        <p:cTn id="3" dur="indefinite" restart="never" nodeType="tmRoot">
          <p:childTnLst>
            <p:seq>
              <p:cTn id="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CustomShape 1"/>
          <p:cNvSpPr/>
          <p:nvPr/>
        </p:nvSpPr>
        <p:spPr>
          <a:xfrm>
            <a:off x="457200" y="274680"/>
            <a:ext cx="8228880" cy="114228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ctr"/>
          <a:p>
            <a:pPr>
              <a:lnSpc>
                <a:spcPct val="100000"/>
              </a:lnSpc>
            </a:pPr>
            <a:r>
              <a:rPr lang="en-US" sz="4400">
                <a:solidFill>
                  <a:srgbClr val="000000"/>
                </a:solidFill>
                <a:latin typeface="Calibri"/>
              </a:rPr>
              <a:t>Diffusion Cloud Chamber</a:t>
            </a:r>
            <a:endParaRPr/>
          </a:p>
        </p:txBody>
      </p:sp>
      <p:pic>
        <p:nvPicPr>
          <p:cNvPr id="82" name="Picture 3" descr=""/>
          <p:cNvPicPr/>
          <p:nvPr/>
        </p:nvPicPr>
        <p:blipFill>
          <a:blip r:embed="rId1"/>
          <a:stretch>
            <a:fillRect/>
          </a:stretch>
        </p:blipFill>
        <p:spPr>
          <a:xfrm>
            <a:off x="295920" y="2133000"/>
            <a:ext cx="7659720" cy="336204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5" dur="indefinite" restart="never" nodeType="tmRoot">
          <p:childTnLst>
            <p:seq>
              <p:cTn id="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CustomShape 1"/>
          <p:cNvSpPr/>
          <p:nvPr/>
        </p:nvSpPr>
        <p:spPr>
          <a:xfrm>
            <a:off x="457200" y="274680"/>
            <a:ext cx="8228880" cy="114228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ctr"/>
          <a:p>
            <a:pPr>
              <a:lnSpc>
                <a:spcPct val="100000"/>
              </a:lnSpc>
            </a:pPr>
            <a:r>
              <a:rPr lang="en-US" sz="4400">
                <a:solidFill>
                  <a:srgbClr val="000000"/>
                </a:solidFill>
                <a:latin typeface="Calibri"/>
              </a:rPr>
              <a:t>ประวัติ</a:t>
            </a:r>
            <a:endParaRPr/>
          </a:p>
        </p:txBody>
      </p:sp>
      <p:sp>
        <p:nvSpPr>
          <p:cNvPr id="84" name="CustomShape 2"/>
          <p:cNvSpPr/>
          <p:nvPr/>
        </p:nvSpPr>
        <p:spPr>
          <a:xfrm>
            <a:off x="-36360" y="1600200"/>
            <a:ext cx="8228880" cy="50684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r>
              <a:rPr lang="en-US" sz="3200">
                <a:solidFill>
                  <a:srgbClr val="000000"/>
                </a:solidFill>
                <a:latin typeface="TH Sarabun New"/>
              </a:rPr>
              <a:t>ปี </a:t>
            </a:r>
            <a:r>
              <a:rPr lang="en-US" sz="3200">
                <a:solidFill>
                  <a:srgbClr val="000000"/>
                </a:solidFill>
                <a:latin typeface="TH Sarabun New"/>
              </a:rPr>
              <a:t>1880 (</a:t>
            </a:r>
            <a:r>
              <a:rPr lang="en-US" sz="3200">
                <a:solidFill>
                  <a:srgbClr val="000000"/>
                </a:solidFill>
                <a:latin typeface="TH Sarabun New"/>
              </a:rPr>
              <a:t>พ</a:t>
            </a:r>
            <a:r>
              <a:rPr lang="en-US" sz="3200">
                <a:solidFill>
                  <a:srgbClr val="000000"/>
                </a:solidFill>
                <a:latin typeface="TH Sarabun New"/>
              </a:rPr>
              <a:t>.</a:t>
            </a:r>
            <a:r>
              <a:rPr lang="en-US" sz="3200">
                <a:solidFill>
                  <a:srgbClr val="000000"/>
                </a:solidFill>
                <a:latin typeface="TH Sarabun New"/>
              </a:rPr>
              <a:t>ศ</a:t>
            </a:r>
            <a:r>
              <a:rPr lang="en-US" sz="3200">
                <a:solidFill>
                  <a:srgbClr val="000000"/>
                </a:solidFill>
                <a:latin typeface="TH Sarabun New"/>
              </a:rPr>
              <a:t>. 2423) </a:t>
            </a:r>
            <a:r>
              <a:rPr lang="en-US" sz="3200">
                <a:solidFill>
                  <a:srgbClr val="000000"/>
                </a:solidFill>
                <a:latin typeface="TH Sarabun New"/>
              </a:rPr>
              <a:t>นาย </a:t>
            </a:r>
            <a:r>
              <a:rPr lang="en-US" sz="3200">
                <a:solidFill>
                  <a:srgbClr val="000000"/>
                </a:solidFill>
                <a:latin typeface="TH Sarabun New"/>
              </a:rPr>
              <a:t>John Aitken </a:t>
            </a:r>
            <a:r>
              <a:rPr lang="en-US" sz="3200">
                <a:solidFill>
                  <a:srgbClr val="000000"/>
                </a:solidFill>
                <a:latin typeface="TH Sarabun New"/>
              </a:rPr>
              <a:t>วิศวกรชาวสก๊อตได้ทำการทดลองสร้างเมฆจำลองเพื่อที่จะศึกษาการก่อตัวของเมฆ พบว่าเมฆก่อ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en-US" sz="3200">
                <a:solidFill>
                  <a:srgbClr val="000000"/>
                </a:solidFill>
                <a:latin typeface="TH Sarabun New"/>
              </a:rPr>
              <a:t>ตัวจากการที่ไอน้ำเกาะตัวกันโดยมีฝุ่นละอองเป็นแกนกลาง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en-US" sz="3200">
                <a:solidFill>
                  <a:srgbClr val="000000"/>
                </a:solidFill>
                <a:latin typeface="TH Sarabun New"/>
              </a:rPr>
              <a:t>ปี </a:t>
            </a:r>
            <a:r>
              <a:rPr lang="en-US" sz="3200">
                <a:solidFill>
                  <a:srgbClr val="000000"/>
                </a:solidFill>
                <a:latin typeface="TH Sarabun New"/>
              </a:rPr>
              <a:t>1894 (</a:t>
            </a:r>
            <a:r>
              <a:rPr lang="en-US" sz="3200">
                <a:solidFill>
                  <a:srgbClr val="000000"/>
                </a:solidFill>
                <a:latin typeface="TH Sarabun New"/>
              </a:rPr>
              <a:t>พ</a:t>
            </a:r>
            <a:r>
              <a:rPr lang="en-US" sz="3200">
                <a:solidFill>
                  <a:srgbClr val="000000"/>
                </a:solidFill>
                <a:latin typeface="TH Sarabun New"/>
              </a:rPr>
              <a:t>.</a:t>
            </a:r>
            <a:r>
              <a:rPr lang="en-US" sz="3200">
                <a:solidFill>
                  <a:srgbClr val="000000"/>
                </a:solidFill>
                <a:latin typeface="TH Sarabun New"/>
              </a:rPr>
              <a:t>ศ</a:t>
            </a:r>
            <a:r>
              <a:rPr lang="en-US" sz="3200">
                <a:solidFill>
                  <a:srgbClr val="000000"/>
                </a:solidFill>
                <a:latin typeface="TH Sarabun New"/>
              </a:rPr>
              <a:t>. 2437) </a:t>
            </a:r>
            <a:r>
              <a:rPr lang="en-US" sz="3200">
                <a:solidFill>
                  <a:srgbClr val="000000"/>
                </a:solidFill>
                <a:latin typeface="TH Sarabun New"/>
              </a:rPr>
              <a:t>นักฟิสิกส์ชาวสก็อต </a:t>
            </a:r>
            <a:r>
              <a:rPr lang="en-US" sz="3200">
                <a:solidFill>
                  <a:srgbClr val="000000"/>
                </a:solidFill>
                <a:latin typeface="TH Sarabun New"/>
              </a:rPr>
              <a:t>C.T.R Wilson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en-US" sz="3200">
                <a:solidFill>
                  <a:srgbClr val="000000"/>
                </a:solidFill>
                <a:latin typeface="TH Sarabun New"/>
              </a:rPr>
              <a:t>ได้ศึกษาปรากฏการณ์ของแสงอาทิตย์บนก้อนเมฆ จึงจะ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en-US" sz="3200">
                <a:solidFill>
                  <a:srgbClr val="000000"/>
                </a:solidFill>
                <a:latin typeface="TH Sarabun New"/>
              </a:rPr>
              <a:t>พยายามเลียนแบบเหตุการณ์นั้นขึ้นอีกในห้องทดลองโดย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en-US" sz="3200">
                <a:solidFill>
                  <a:srgbClr val="000000"/>
                </a:solidFill>
                <a:latin typeface="TH Sarabun New"/>
              </a:rPr>
              <a:t>ใช้วิธีของ </a:t>
            </a:r>
            <a:r>
              <a:rPr lang="en-US" sz="3200">
                <a:solidFill>
                  <a:srgbClr val="000000"/>
                </a:solidFill>
                <a:latin typeface="TH Sarabun New"/>
              </a:rPr>
              <a:t>Aitken </a:t>
            </a:r>
            <a:r>
              <a:rPr lang="en-US" sz="3200">
                <a:solidFill>
                  <a:srgbClr val="000000"/>
                </a:solidFill>
                <a:latin typeface="TH Sarabun New"/>
              </a:rPr>
              <a:t>สร้างเมฆพบว่าไม่เพียงฝุ่นละอองเท่านั้น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en-US" sz="3200">
                <a:solidFill>
                  <a:srgbClr val="000000"/>
                </a:solidFill>
                <a:latin typeface="TH Sarabun New"/>
              </a:rPr>
              <a:t>แต่ยังมีแกนกลางชนิดอื่นที่ยังตรวจสอบไม่ได้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en-US" sz="3200">
                <a:solidFill>
                  <a:srgbClr val="000000"/>
                </a:solidFill>
                <a:latin typeface="TH Sarabun New"/>
              </a:rPr>
              <a:t>ปี</a:t>
            </a:r>
            <a:r>
              <a:rPr lang="en-US" sz="3200">
                <a:solidFill>
                  <a:srgbClr val="000000"/>
                </a:solidFill>
                <a:latin typeface="TH Sarabun New"/>
              </a:rPr>
              <a:t>1895 (</a:t>
            </a:r>
            <a:r>
              <a:rPr lang="en-US" sz="3200">
                <a:solidFill>
                  <a:srgbClr val="000000"/>
                </a:solidFill>
                <a:latin typeface="TH Sarabun New"/>
              </a:rPr>
              <a:t>พ</a:t>
            </a:r>
            <a:r>
              <a:rPr lang="en-US" sz="3200">
                <a:solidFill>
                  <a:srgbClr val="000000"/>
                </a:solidFill>
                <a:latin typeface="TH Sarabun New"/>
              </a:rPr>
              <a:t>.</a:t>
            </a:r>
            <a:r>
              <a:rPr lang="en-US" sz="3200">
                <a:solidFill>
                  <a:srgbClr val="000000"/>
                </a:solidFill>
                <a:latin typeface="TH Sarabun New"/>
              </a:rPr>
              <a:t>ศ</a:t>
            </a:r>
            <a:r>
              <a:rPr lang="en-US" sz="3200">
                <a:solidFill>
                  <a:srgbClr val="000000"/>
                </a:solidFill>
                <a:latin typeface="TH Sarabun New"/>
              </a:rPr>
              <a:t>. 2438) </a:t>
            </a:r>
            <a:r>
              <a:rPr lang="en-US" sz="3200">
                <a:solidFill>
                  <a:srgbClr val="000000"/>
                </a:solidFill>
                <a:latin typeface="TH Sarabun New"/>
              </a:rPr>
              <a:t>ได้มีการค้นพบรังสี</a:t>
            </a:r>
            <a:r>
              <a:rPr lang="en-US" sz="3200">
                <a:solidFill>
                  <a:srgbClr val="000000"/>
                </a:solidFill>
                <a:latin typeface="TH Sarabun New"/>
              </a:rPr>
              <a:t>X-rays </a:t>
            </a:r>
            <a:r>
              <a:rPr lang="en-US" sz="3200">
                <a:solidFill>
                  <a:srgbClr val="000000"/>
                </a:solidFill>
                <a:latin typeface="TH Sarabun New"/>
              </a:rPr>
              <a:t>โดย </a:t>
            </a:r>
            <a:r>
              <a:rPr lang="en-US" sz="3200">
                <a:solidFill>
                  <a:srgbClr val="000000"/>
                </a:solidFill>
                <a:latin typeface="TH Sarabun New"/>
              </a:rPr>
              <a:t>Wilhelm 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en-US" sz="3200">
                <a:solidFill>
                  <a:srgbClr val="000000"/>
                </a:solidFill>
                <a:latin typeface="TH Sarabun New"/>
              </a:rPr>
              <a:t>Röntgen</a:t>
            </a:r>
            <a:endParaRPr/>
          </a:p>
        </p:txBody>
      </p:sp>
      <p:pic>
        <p:nvPicPr>
          <p:cNvPr id="85" name="Picture 5" descr=""/>
          <p:cNvPicPr/>
          <p:nvPr/>
        </p:nvPicPr>
        <p:blipFill>
          <a:blip r:embed="rId1"/>
          <a:stretch>
            <a:fillRect/>
          </a:stretch>
        </p:blipFill>
        <p:spPr>
          <a:xfrm>
            <a:off x="6588360" y="3090600"/>
            <a:ext cx="1511280" cy="2138040"/>
          </a:xfrm>
          <a:prstGeom prst="rect">
            <a:avLst/>
          </a:prstGeom>
          <a:ln w="38160">
            <a:solidFill>
              <a:srgbClr val="eeece1"/>
            </a:solidFill>
            <a:miter/>
          </a:ln>
        </p:spPr>
      </p:pic>
    </p:spTree>
  </p:cSld>
  <p:timing>
    <p:tnLst>
      <p:par>
        <p:cTn id="7" dur="indefinite" restart="never" nodeType="tmRoot">
          <p:childTnLst>
            <p:seq>
              <p:cTn id="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CustomShape 1"/>
          <p:cNvSpPr/>
          <p:nvPr/>
        </p:nvSpPr>
        <p:spPr>
          <a:xfrm>
            <a:off x="457200" y="274680"/>
            <a:ext cx="8228880" cy="114228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ctr"/>
          <a:p>
            <a:pPr>
              <a:lnSpc>
                <a:spcPct val="100000"/>
              </a:lnSpc>
            </a:pPr>
            <a:r>
              <a:rPr lang="en-US" sz="4400">
                <a:solidFill>
                  <a:srgbClr val="000000"/>
                </a:solidFill>
                <a:latin typeface="Calibri"/>
              </a:rPr>
              <a:t>ประวัติ</a:t>
            </a:r>
            <a:endParaRPr/>
          </a:p>
        </p:txBody>
      </p:sp>
      <p:sp>
        <p:nvSpPr>
          <p:cNvPr id="87" name="CustomShape 2"/>
          <p:cNvSpPr/>
          <p:nvPr/>
        </p:nvSpPr>
        <p:spPr>
          <a:xfrm>
            <a:off x="251640" y="1600200"/>
            <a:ext cx="8640360" cy="45252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r>
              <a:rPr lang="en-US" sz="3500">
                <a:solidFill>
                  <a:srgbClr val="000000"/>
                </a:solidFill>
                <a:latin typeface="TH Sarabun New"/>
              </a:rPr>
              <a:t>ปี</a:t>
            </a:r>
            <a:r>
              <a:rPr lang="en-US" sz="3500">
                <a:solidFill>
                  <a:srgbClr val="000000"/>
                </a:solidFill>
                <a:latin typeface="TH Sarabun New"/>
              </a:rPr>
              <a:t>1897 (</a:t>
            </a:r>
            <a:r>
              <a:rPr lang="en-US" sz="3500">
                <a:solidFill>
                  <a:srgbClr val="000000"/>
                </a:solidFill>
                <a:latin typeface="TH Sarabun New"/>
              </a:rPr>
              <a:t>พ</a:t>
            </a:r>
            <a:r>
              <a:rPr lang="en-US" sz="3500">
                <a:solidFill>
                  <a:srgbClr val="000000"/>
                </a:solidFill>
                <a:latin typeface="TH Sarabun New"/>
              </a:rPr>
              <a:t>.</a:t>
            </a:r>
            <a:r>
              <a:rPr lang="en-US" sz="3500">
                <a:solidFill>
                  <a:srgbClr val="000000"/>
                </a:solidFill>
                <a:latin typeface="TH Sarabun New"/>
              </a:rPr>
              <a:t>ศ</a:t>
            </a:r>
            <a:r>
              <a:rPr lang="en-US" sz="3500">
                <a:solidFill>
                  <a:srgbClr val="000000"/>
                </a:solidFill>
                <a:latin typeface="TH Sarabun New"/>
              </a:rPr>
              <a:t>. 2440) Wilson</a:t>
            </a:r>
            <a:r>
              <a:rPr lang="en-US" sz="3500">
                <a:solidFill>
                  <a:srgbClr val="000000"/>
                </a:solidFill>
                <a:latin typeface="TH Sarabun New"/>
              </a:rPr>
              <a:t>ได้ทำการทดลองอีกครั้งเพื่อค้นหาแกน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en-US" sz="3500">
                <a:solidFill>
                  <a:srgbClr val="000000"/>
                </a:solidFill>
                <a:latin typeface="TH Sarabun New"/>
              </a:rPr>
              <a:t>กลางชนิดอื่น</a:t>
            </a:r>
            <a:endParaRPr/>
          </a:p>
          <a:p>
            <a:pPr>
              <a:lnSpc>
                <a:spcPct val="100000"/>
              </a:lnSpc>
            </a:pPr>
            <a:r>
              <a:rPr lang="en-US" sz="3200">
                <a:solidFill>
                  <a:srgbClr val="000000"/>
                </a:solidFill>
                <a:latin typeface="TH Sarabun New"/>
              </a:rPr>
              <a:t>-Wilson</a:t>
            </a:r>
            <a:r>
              <a:rPr lang="en-US" sz="3200">
                <a:solidFill>
                  <a:srgbClr val="000000"/>
                </a:solidFill>
                <a:latin typeface="TH Sarabun New"/>
              </a:rPr>
              <a:t>ได้ใช้</a:t>
            </a:r>
            <a:r>
              <a:rPr lang="en-US" sz="3200">
                <a:solidFill>
                  <a:srgbClr val="000000"/>
                </a:solidFill>
                <a:latin typeface="TH Sarabun New"/>
              </a:rPr>
              <a:t>x-ray</a:t>
            </a:r>
            <a:r>
              <a:rPr lang="en-US" sz="3200">
                <a:solidFill>
                  <a:srgbClr val="000000"/>
                </a:solidFill>
                <a:latin typeface="TH Sarabun New"/>
              </a:rPr>
              <a:t>เพื่อทำให้เกิด</a:t>
            </a:r>
            <a:r>
              <a:rPr lang="en-US" sz="3200">
                <a:solidFill>
                  <a:srgbClr val="000000"/>
                </a:solidFill>
                <a:latin typeface="TH Sarabun New"/>
              </a:rPr>
              <a:t>ion</a:t>
            </a:r>
            <a:r>
              <a:rPr lang="en-US" sz="3200">
                <a:solidFill>
                  <a:srgbClr val="000000"/>
                </a:solidFill>
                <a:latin typeface="TH Sarabun New"/>
              </a:rPr>
              <a:t>ในอากาศผลก็คือไอน้ำจับตัวกันเป็นเมฆได้</a:t>
            </a:r>
            <a:endParaRPr/>
          </a:p>
          <a:p>
            <a:pPr>
              <a:lnSpc>
                <a:spcPct val="100000"/>
              </a:lnSpc>
            </a:pPr>
            <a:r>
              <a:rPr lang="en-US" sz="3200">
                <a:solidFill>
                  <a:srgbClr val="000000"/>
                </a:solidFill>
                <a:latin typeface="TH Sarabun New"/>
              </a:rPr>
              <a:t>-Wilson</a:t>
            </a:r>
            <a:r>
              <a:rPr lang="en-US" sz="3200">
                <a:solidFill>
                  <a:srgbClr val="000000"/>
                </a:solidFill>
                <a:latin typeface="TH Sarabun New"/>
              </a:rPr>
              <a:t>ได้ใช้สนามไฟฟ้าเพื่อดึง</a:t>
            </a:r>
            <a:r>
              <a:rPr lang="en-US" sz="3200">
                <a:solidFill>
                  <a:srgbClr val="000000"/>
                </a:solidFill>
                <a:latin typeface="TH Sarabun New"/>
              </a:rPr>
              <a:t>ion</a:t>
            </a:r>
            <a:r>
              <a:rPr lang="en-US" sz="3200">
                <a:solidFill>
                  <a:srgbClr val="000000"/>
                </a:solidFill>
                <a:latin typeface="TH Sarabun New"/>
              </a:rPr>
              <a:t>ออก ผลปรากฏว่าไม่สามารถเกิดเมฆได้</a:t>
            </a:r>
            <a:endParaRPr/>
          </a:p>
          <a:p>
            <a:pPr>
              <a:lnSpc>
                <a:spcPct val="100000"/>
              </a:lnSpc>
            </a:pPr>
            <a:r>
              <a:rPr lang="en-US" sz="3200">
                <a:solidFill>
                  <a:srgbClr val="000000"/>
                </a:solidFill>
                <a:latin typeface="TH Sarabun New"/>
              </a:rPr>
              <a:t>Wilson</a:t>
            </a:r>
            <a:r>
              <a:rPr lang="en-US" sz="3200">
                <a:solidFill>
                  <a:srgbClr val="000000"/>
                </a:solidFill>
                <a:latin typeface="TH Sarabun New"/>
              </a:rPr>
              <a:t>จึงสรุปว่าอนุภาคมีประจุไฟฟ้าก็สามารถเป็นแกนกลางในการจับตัวกัน</a:t>
            </a:r>
            <a:endParaRPr/>
          </a:p>
          <a:p>
            <a:pPr>
              <a:lnSpc>
                <a:spcPct val="100000"/>
              </a:lnSpc>
            </a:pPr>
            <a:r>
              <a:rPr lang="en-US" sz="3200">
                <a:solidFill>
                  <a:srgbClr val="000000"/>
                </a:solidFill>
                <a:latin typeface="TH Sarabun New"/>
              </a:rPr>
              <a:t>ของไอน้ำได้</a:t>
            </a:r>
            <a:endParaRPr/>
          </a:p>
          <a:p>
            <a:pPr>
              <a:lnSpc>
                <a:spcPct val="100000"/>
              </a:lnSpc>
            </a:pPr>
            <a:r>
              <a:rPr lang="en-US" sz="3500">
                <a:solidFill>
                  <a:srgbClr val="000000"/>
                </a:solidFill>
                <a:latin typeface="TH Sarabun New"/>
              </a:rPr>
              <a:t>ปี</a:t>
            </a:r>
            <a:r>
              <a:rPr lang="en-US" sz="3500">
                <a:solidFill>
                  <a:srgbClr val="000000"/>
                </a:solidFill>
                <a:latin typeface="TH Sarabun New"/>
              </a:rPr>
              <a:t>1910 (</a:t>
            </a:r>
            <a:r>
              <a:rPr lang="en-US" sz="3500">
                <a:solidFill>
                  <a:srgbClr val="000000"/>
                </a:solidFill>
                <a:latin typeface="TH Sarabun New"/>
              </a:rPr>
              <a:t>พ</a:t>
            </a:r>
            <a:r>
              <a:rPr lang="en-US" sz="3500">
                <a:solidFill>
                  <a:srgbClr val="000000"/>
                </a:solidFill>
                <a:latin typeface="TH Sarabun New"/>
              </a:rPr>
              <a:t>.</a:t>
            </a:r>
            <a:r>
              <a:rPr lang="en-US" sz="3500">
                <a:solidFill>
                  <a:srgbClr val="000000"/>
                </a:solidFill>
                <a:latin typeface="TH Sarabun New"/>
              </a:rPr>
              <a:t>ศ</a:t>
            </a:r>
            <a:r>
              <a:rPr lang="en-US" sz="3500">
                <a:solidFill>
                  <a:srgbClr val="000000"/>
                </a:solidFill>
                <a:latin typeface="TH Sarabun New"/>
              </a:rPr>
              <a:t>. 2453) Wilson</a:t>
            </a:r>
            <a:r>
              <a:rPr lang="en-US" sz="3500">
                <a:solidFill>
                  <a:srgbClr val="000000"/>
                </a:solidFill>
                <a:latin typeface="TH Sarabun New"/>
              </a:rPr>
              <a:t>ได้คิดวางแผนที่จะทดลองโดยใช้สาร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en-US" sz="3500">
                <a:solidFill>
                  <a:srgbClr val="000000"/>
                </a:solidFill>
                <a:latin typeface="TH Sarabun New"/>
              </a:rPr>
              <a:t>กัมมันตรังสีเพื่อที่จะสังเกต</a:t>
            </a:r>
            <a:r>
              <a:rPr lang="en-US" sz="3500">
                <a:solidFill>
                  <a:srgbClr val="000000"/>
                </a:solidFill>
                <a:latin typeface="TH Sarabun New"/>
              </a:rPr>
              <a:t>track</a:t>
            </a:r>
            <a:r>
              <a:rPr lang="en-US" sz="3500">
                <a:solidFill>
                  <a:srgbClr val="000000"/>
                </a:solidFill>
                <a:latin typeface="TH Sarabun New"/>
              </a:rPr>
              <a:t>ของอนุภาคกัมมันตรังสี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en-US" sz="3500">
                <a:solidFill>
                  <a:srgbClr val="000000"/>
                </a:solidFill>
                <a:latin typeface="TH Sarabun New"/>
              </a:rPr>
              <a:t>ปี</a:t>
            </a:r>
            <a:r>
              <a:rPr lang="en-US" sz="3500">
                <a:solidFill>
                  <a:srgbClr val="000000"/>
                </a:solidFill>
                <a:latin typeface="TH Sarabun New"/>
              </a:rPr>
              <a:t>1911 (</a:t>
            </a:r>
            <a:r>
              <a:rPr lang="en-US" sz="3500">
                <a:solidFill>
                  <a:srgbClr val="000000"/>
                </a:solidFill>
                <a:latin typeface="TH Sarabun New"/>
              </a:rPr>
              <a:t>พ</a:t>
            </a:r>
            <a:r>
              <a:rPr lang="en-US" sz="3500">
                <a:solidFill>
                  <a:srgbClr val="000000"/>
                </a:solidFill>
                <a:latin typeface="TH Sarabun New"/>
              </a:rPr>
              <a:t>.</a:t>
            </a:r>
            <a:r>
              <a:rPr lang="en-US" sz="3500">
                <a:solidFill>
                  <a:srgbClr val="000000"/>
                </a:solidFill>
                <a:latin typeface="TH Sarabun New"/>
              </a:rPr>
              <a:t>ศ</a:t>
            </a:r>
            <a:r>
              <a:rPr lang="en-US" sz="3500">
                <a:solidFill>
                  <a:srgbClr val="000000"/>
                </a:solidFill>
                <a:latin typeface="TH Sarabun New"/>
              </a:rPr>
              <a:t>. 2454) Wilson </a:t>
            </a:r>
            <a:r>
              <a:rPr lang="en-US" sz="3500">
                <a:solidFill>
                  <a:srgbClr val="000000"/>
                </a:solidFill>
                <a:latin typeface="TH Sarabun New"/>
              </a:rPr>
              <a:t>ได้ถ่ายภาพอนุภาค </a:t>
            </a:r>
            <a:r>
              <a:rPr lang="en-US" sz="3500">
                <a:solidFill>
                  <a:srgbClr val="000000"/>
                </a:solidFill>
                <a:latin typeface="TH Sarabun New"/>
              </a:rPr>
              <a:t>Alpha </a:t>
            </a:r>
            <a:r>
              <a:rPr lang="en-US" sz="3500">
                <a:solidFill>
                  <a:srgbClr val="000000"/>
                </a:solidFill>
                <a:latin typeface="TH Sarabun New"/>
              </a:rPr>
              <a:t>ที่สังเกตได้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en-US" sz="3500">
                <a:solidFill>
                  <a:srgbClr val="000000"/>
                </a:solidFill>
                <a:latin typeface="TH Sarabun New"/>
              </a:rPr>
              <a:t>จาก </a:t>
            </a:r>
            <a:r>
              <a:rPr lang="en-US" sz="3500">
                <a:solidFill>
                  <a:srgbClr val="000000"/>
                </a:solidFill>
                <a:latin typeface="TH Sarabun New"/>
              </a:rPr>
              <a:t>cloud chamber </a:t>
            </a:r>
            <a:r>
              <a:rPr lang="en-US" sz="3500">
                <a:solidFill>
                  <a:srgbClr val="000000"/>
                </a:solidFill>
                <a:latin typeface="TH Sarabun New"/>
              </a:rPr>
              <a:t>เป็นรูปแรกของโลก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</p:spTree>
  </p:cSld>
  <p:timing>
    <p:tnLst>
      <p:par>
        <p:cTn id="9" dur="indefinite" restart="never" nodeType="tmRoot">
          <p:childTnLst>
            <p:seq>
              <p:cTn id="1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CustomShape 1"/>
          <p:cNvSpPr/>
          <p:nvPr/>
        </p:nvSpPr>
        <p:spPr>
          <a:xfrm>
            <a:off x="457200" y="274680"/>
            <a:ext cx="8228880" cy="114228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ctr"/>
          <a:p>
            <a:pPr>
              <a:lnSpc>
                <a:spcPct val="100000"/>
              </a:lnSpc>
            </a:pPr>
            <a:r>
              <a:rPr lang="en-US" sz="4400">
                <a:solidFill>
                  <a:srgbClr val="000000"/>
                </a:solidFill>
                <a:latin typeface="Calibri"/>
              </a:rPr>
              <a:t>หลักการทำงาน</a:t>
            </a:r>
            <a:endParaRPr/>
          </a:p>
        </p:txBody>
      </p:sp>
      <p:sp>
        <p:nvSpPr>
          <p:cNvPr id="89" name="CustomShape 2"/>
          <p:cNvSpPr/>
          <p:nvPr/>
        </p:nvSpPr>
        <p:spPr>
          <a:xfrm>
            <a:off x="323640" y="1600200"/>
            <a:ext cx="8228880" cy="45252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  <a:buFont typeface="Arial"/>
              <a:buChar char="•"/>
            </a:pPr>
            <a:r>
              <a:rPr lang="en-US" sz="3200">
                <a:solidFill>
                  <a:srgbClr val="000000"/>
                </a:solidFill>
                <a:latin typeface="TH Sarabun New"/>
              </a:rPr>
              <a:t>ใน </a:t>
            </a:r>
            <a:r>
              <a:rPr lang="en-US" sz="3200">
                <a:solidFill>
                  <a:srgbClr val="000000"/>
                </a:solidFill>
                <a:latin typeface="TH Sarabun New"/>
              </a:rPr>
              <a:t>Diffusion cloud chamber </a:t>
            </a:r>
            <a:r>
              <a:rPr lang="en-US" sz="3200">
                <a:solidFill>
                  <a:srgbClr val="000000"/>
                </a:solidFill>
                <a:latin typeface="TH Sarabun New"/>
              </a:rPr>
              <a:t>นั้นบรรจุไอของแอลกอฮอล์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en-US" sz="3200">
                <a:solidFill>
                  <a:srgbClr val="000000"/>
                </a:solidFill>
                <a:latin typeface="TH Sarabun New"/>
              </a:rPr>
              <a:t> </a:t>
            </a:r>
            <a:r>
              <a:rPr lang="en-US" sz="3200">
                <a:solidFill>
                  <a:srgbClr val="000000"/>
                </a:solidFill>
                <a:latin typeface="TH Sarabun New"/>
              </a:rPr>
              <a:t>หลักการคืออาศัยความแตกต่างของอุณหภูมิของส่วนบนของ</a:t>
            </a:r>
            <a:r>
              <a:rPr lang="en-US" sz="3200">
                <a:solidFill>
                  <a:srgbClr val="000000"/>
                </a:solidFill>
                <a:latin typeface="TH Sarabun New"/>
              </a:rPr>
              <a:t>cloud chamber</a:t>
            </a:r>
            <a:r>
              <a:rPr lang="en-US" sz="3200">
                <a:solidFill>
                  <a:srgbClr val="000000"/>
                </a:solidFill>
                <a:latin typeface="TH Sarabun New"/>
              </a:rPr>
              <a:t>ที่มีอุณหภูมิใกล้เคียงอุณหภูมิห้องกับส่วนล่างที่ถูกทำความ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en-US" sz="3200">
                <a:solidFill>
                  <a:srgbClr val="000000"/>
                </a:solidFill>
                <a:latin typeface="TH Sarabun New"/>
              </a:rPr>
              <a:t>เย็นโดยน้ำแข็งแห้ง ไอแอลกอฮอล์ที่ระเหยจากส่วนบนจะค่อยๆตกลง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en-US" sz="3200">
                <a:solidFill>
                  <a:srgbClr val="000000"/>
                </a:solidFill>
                <a:latin typeface="TH Sarabun New"/>
              </a:rPr>
              <a:t>สู่ด้านล่าง ทำให้เกิดภาวะ </a:t>
            </a:r>
            <a:r>
              <a:rPr lang="en-US" sz="3200">
                <a:solidFill>
                  <a:srgbClr val="000000"/>
                </a:solidFill>
                <a:latin typeface="TH Sarabun New"/>
              </a:rPr>
              <a:t>Supersaturation </a:t>
            </a:r>
            <a:r>
              <a:rPr lang="en-US" sz="3200">
                <a:solidFill>
                  <a:srgbClr val="000000"/>
                </a:solidFill>
                <a:latin typeface="TH Sarabun New"/>
              </a:rPr>
              <a:t>ของไอแอลกอฮอล์ที่พื้น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en-US" sz="3200">
                <a:solidFill>
                  <a:srgbClr val="000000"/>
                </a:solidFill>
                <a:latin typeface="TH Sarabun New"/>
              </a:rPr>
              <a:t>ผิวด้านล่าง จึงเป็นที่มาของชื่อ </a:t>
            </a:r>
            <a:r>
              <a:rPr lang="en-US" sz="3200">
                <a:solidFill>
                  <a:srgbClr val="000000"/>
                </a:solidFill>
                <a:latin typeface="TH Sarabun New"/>
              </a:rPr>
              <a:t>Diffusion cloud chamber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</p:spTree>
  </p:cSld>
  <p:timing>
    <p:tnLst>
      <p:par>
        <p:cTn id="11" dur="indefinite" restart="never" nodeType="tmRoot">
          <p:childTnLst>
            <p:seq>
              <p:cTn id="1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CustomShape 1"/>
          <p:cNvSpPr/>
          <p:nvPr/>
        </p:nvSpPr>
        <p:spPr>
          <a:xfrm>
            <a:off x="457200" y="274680"/>
            <a:ext cx="8228880" cy="114228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ctr"/>
          <a:p>
            <a:pPr>
              <a:lnSpc>
                <a:spcPct val="100000"/>
              </a:lnSpc>
            </a:pPr>
            <a:r>
              <a:rPr lang="en-US" sz="4400">
                <a:solidFill>
                  <a:srgbClr val="000000"/>
                </a:solidFill>
                <a:latin typeface="Calibri"/>
              </a:rPr>
              <a:t>หลักการทำงาน</a:t>
            </a:r>
            <a:endParaRPr/>
          </a:p>
        </p:txBody>
      </p:sp>
      <p:pic>
        <p:nvPicPr>
          <p:cNvPr id="91" name="Picture 6" descr=""/>
          <p:cNvPicPr/>
          <p:nvPr/>
        </p:nvPicPr>
        <p:blipFill>
          <a:blip r:embed="rId1"/>
          <a:stretch>
            <a:fillRect/>
          </a:stretch>
        </p:blipFill>
        <p:spPr>
          <a:xfrm>
            <a:off x="539640" y="1772640"/>
            <a:ext cx="7161120" cy="4107240"/>
          </a:xfrm>
          <a:prstGeom prst="rect">
            <a:avLst/>
          </a:prstGeom>
          <a:ln w="38160">
            <a:solidFill>
              <a:srgbClr val="eeece1"/>
            </a:solidFill>
            <a:miter/>
          </a:ln>
        </p:spPr>
      </p:pic>
    </p:spTree>
  </p:cSld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CustomShape 1"/>
          <p:cNvSpPr/>
          <p:nvPr/>
        </p:nvSpPr>
        <p:spPr>
          <a:xfrm>
            <a:off x="457200" y="274680"/>
            <a:ext cx="8228880" cy="114228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ctr"/>
          <a:p>
            <a:pPr>
              <a:lnSpc>
                <a:spcPct val="100000"/>
              </a:lnSpc>
            </a:pPr>
            <a:r>
              <a:rPr lang="en-US" sz="4400">
                <a:solidFill>
                  <a:srgbClr val="000000"/>
                </a:solidFill>
                <a:latin typeface="TH Sarabun New"/>
              </a:rPr>
              <a:t>แหล่งกำเนิดกัมมันตภาพรังสี</a:t>
            </a:r>
            <a:endParaRPr/>
          </a:p>
        </p:txBody>
      </p:sp>
      <p:sp>
        <p:nvSpPr>
          <p:cNvPr id="93" name="CustomShape 2"/>
          <p:cNvSpPr/>
          <p:nvPr/>
        </p:nvSpPr>
        <p:spPr>
          <a:xfrm>
            <a:off x="457200" y="1600200"/>
            <a:ext cx="8228880" cy="45252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r>
              <a:rPr lang="en-US" sz="3200">
                <a:solidFill>
                  <a:srgbClr val="000000"/>
                </a:solidFill>
                <a:latin typeface="TH Sarabun New"/>
              </a:rPr>
              <a:t>ไส้ตะเกียงเจ้าพายุซึ่งประกอบไป</a:t>
            </a:r>
            <a:endParaRPr/>
          </a:p>
          <a:p>
            <a:r>
              <a:rPr lang="en-US" sz="3200">
                <a:solidFill>
                  <a:srgbClr val="000000"/>
                </a:solidFill>
                <a:latin typeface="TH Sarabun New"/>
              </a:rPr>
              <a:t>ด้วย </a:t>
            </a:r>
            <a:r>
              <a:rPr lang="en-US" sz="3200">
                <a:solidFill>
                  <a:srgbClr val="000000"/>
                </a:solidFill>
                <a:latin typeface="TH Sarabun New"/>
              </a:rPr>
              <a:t>Thorium dioxide 99% 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en-US" sz="3200">
                <a:solidFill>
                  <a:srgbClr val="000000"/>
                </a:solidFill>
                <a:latin typeface="TH Sarabun New"/>
              </a:rPr>
              <a:t>และ </a:t>
            </a:r>
            <a:r>
              <a:rPr lang="en-US" sz="3200">
                <a:solidFill>
                  <a:srgbClr val="000000"/>
                </a:solidFill>
                <a:latin typeface="TH Sarabun New"/>
              </a:rPr>
              <a:t>Cerium dioxide 1%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pic>
        <p:nvPicPr>
          <p:cNvPr id="94" name="Picture 3" descr=""/>
          <p:cNvPicPr/>
          <p:nvPr/>
        </p:nvPicPr>
        <p:blipFill>
          <a:blip r:embed="rId1"/>
          <a:stretch>
            <a:fillRect/>
          </a:stretch>
        </p:blipFill>
        <p:spPr>
          <a:xfrm>
            <a:off x="971640" y="3501000"/>
            <a:ext cx="2489040" cy="2591640"/>
          </a:xfrm>
          <a:prstGeom prst="rect">
            <a:avLst/>
          </a:prstGeom>
          <a:ln>
            <a:noFill/>
          </a:ln>
        </p:spPr>
      </p:pic>
      <p:pic>
        <p:nvPicPr>
          <p:cNvPr id="95" name="Picture 4" descr=""/>
          <p:cNvPicPr/>
          <p:nvPr/>
        </p:nvPicPr>
        <p:blipFill>
          <a:blip r:embed="rId2"/>
          <a:stretch>
            <a:fillRect/>
          </a:stretch>
        </p:blipFill>
        <p:spPr>
          <a:xfrm>
            <a:off x="4855680" y="289080"/>
            <a:ext cx="4179960" cy="6451560"/>
          </a:xfrm>
          <a:prstGeom prst="rect">
            <a:avLst/>
          </a:prstGeom>
          <a:ln>
            <a:noFill/>
          </a:ln>
        </p:spPr>
      </p:pic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