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8"/>
  </p:notesMasterIdLst>
  <p:sldIdLst>
    <p:sldId id="256" r:id="rId2"/>
    <p:sldId id="257" r:id="rId3"/>
    <p:sldId id="258" r:id="rId4"/>
    <p:sldId id="265" r:id="rId5"/>
    <p:sldId id="266" r:id="rId6"/>
    <p:sldId id="267" r:id="rId7"/>
    <p:sldId id="260" r:id="rId8"/>
    <p:sldId id="268" r:id="rId9"/>
    <p:sldId id="261" r:id="rId10"/>
    <p:sldId id="262" r:id="rId11"/>
    <p:sldId id="269" r:id="rId12"/>
    <p:sldId id="263" r:id="rId13"/>
    <p:sldId id="270" r:id="rId14"/>
    <p:sldId id="264" r:id="rId15"/>
    <p:sldId id="25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86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F7D6F-36CE-4640-93F2-ADBA35A1BBC6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4D64F-790F-4335-8506-83A804B19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82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Barrel + Endcap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B43A7-EE33-4391-9C68-B6B16EFC19D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167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</a:t>
            </a:r>
            <a:r>
              <a:rPr lang="en-US" baseline="0" dirty="0" smtClean="0"/>
              <a:t> “scintillation”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B43A7-EE33-4391-9C68-B6B16EFC19D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240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</a:t>
            </a:r>
            <a:r>
              <a:rPr lang="en-US" baseline="0" dirty="0" smtClean="0"/>
              <a:t> “</a:t>
            </a:r>
            <a:r>
              <a:rPr lang="en-US" baseline="0" dirty="0" err="1" smtClean="0"/>
              <a:t>hadronisation</a:t>
            </a:r>
            <a:r>
              <a:rPr lang="en-US" baseline="0" dirty="0" smtClean="0"/>
              <a:t>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B43A7-EE33-4391-9C68-B6B16EFC19D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9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BFDE-D174-4B56-A636-C8AB51C59FCA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CCE9-1675-4611-A855-056F7C8EF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285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BFDE-D174-4B56-A636-C8AB51C59FCA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CCE9-1675-4611-A855-056F7C8EF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641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BFDE-D174-4B56-A636-C8AB51C59FCA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CCE9-1675-4611-A855-056F7C8EF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177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BFDE-D174-4B56-A636-C8AB51C59FCA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CCE9-1675-4611-A855-056F7C8EF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71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BFDE-D174-4B56-A636-C8AB51C59FCA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CCE9-1675-4611-A855-056F7C8EF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747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BFDE-D174-4B56-A636-C8AB51C59FCA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CCE9-1675-4611-A855-056F7C8EF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449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BFDE-D174-4B56-A636-C8AB51C59FCA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CCE9-1675-4611-A855-056F7C8EF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18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BFDE-D174-4B56-A636-C8AB51C59FCA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CCE9-1675-4611-A855-056F7C8EF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534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BFDE-D174-4B56-A636-C8AB51C59FCA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CCE9-1675-4611-A855-056F7C8EF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5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BFDE-D174-4B56-A636-C8AB51C59FCA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CCE9-1675-4611-A855-056F7C8EF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411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BFDE-D174-4B56-A636-C8AB51C59FCA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CCE9-1675-4611-A855-056F7C8EF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49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0BFDE-D174-4B56-A636-C8AB51C59FCA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ACCE9-1675-4611-A855-056F7C8EF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231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lice upgrade 201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4016" r="51949" b="1951"/>
          <a:stretch/>
        </p:blipFill>
        <p:spPr bwMode="auto">
          <a:xfrm>
            <a:off x="0" y="-1"/>
            <a:ext cx="12192000" cy="686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Particle Observation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Suwat Tangwancharoen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Kachanon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Nirunpong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66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hotograph of an interaction between a negative kaon and a proton, taken with the 152 cm British bubble chamber at CERN, in which one of the products was an omega hyperon. As the diagram indicates, the omega decayed into a lambda (neutral and therefore leaving no track) and a negative kaon, after which the lambda in turn decayed into a proton and a negative pion whilst the kaon disintegrated into a negative pion and a neutral pion (again invisible). Two neutral kaons and a positive pion were also produced in the initial interaction and one of these kaons decayed into two charged pion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862" y="328863"/>
            <a:ext cx="9180096" cy="601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6611779"/>
            <a:ext cx="6629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000000"/>
                </a:solidFill>
                <a:latin typeface="Gill Sans"/>
              </a:rPr>
              <a:t>http://cerncourier.com/cws/article/cern/36308, Physics Letters (Vol. 19, pp. 152–154, 1 October 1965)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336227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990" y="1485464"/>
            <a:ext cx="7849695" cy="43630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3990" y="1485464"/>
            <a:ext cx="7849695" cy="436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806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701841" y="305376"/>
            <a:ext cx="10704095" cy="47862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Multiwire</a:t>
            </a:r>
            <a:r>
              <a:rPr lang="en-US" dirty="0" smtClean="0"/>
              <a:t> </a:t>
            </a:r>
            <a:r>
              <a:rPr lang="en-US" dirty="0" err="1" smtClean="0"/>
              <a:t>proportinal</a:t>
            </a:r>
            <a:r>
              <a:rPr lang="en-US" dirty="0" smtClean="0"/>
              <a:t> chamber (MWPC)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467" y="2116786"/>
            <a:ext cx="4690899" cy="33608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2740" y="1252699"/>
            <a:ext cx="6013196" cy="4768154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7372003" y="4817225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134003" y="4664825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8057803" y="4664825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8286403" y="4207625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8362603" y="4207625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438803" y="4207625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8438803" y="3826625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515003" y="3826625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8591203" y="3826625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8667403" y="3826625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34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0632" r="7250"/>
          <a:stretch/>
        </p:blipFill>
        <p:spPr>
          <a:xfrm>
            <a:off x="1349528" y="1573053"/>
            <a:ext cx="4495801" cy="29776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3528" y="5317828"/>
            <a:ext cx="2199135" cy="1145768"/>
          </a:xfrm>
          <a:prstGeom prst="rect">
            <a:avLst/>
          </a:prstGeom>
        </p:spPr>
      </p:pic>
      <p:sp>
        <p:nvSpPr>
          <p:cNvPr id="4" name="TextBox 8"/>
          <p:cNvSpPr txBox="1"/>
          <p:nvPr/>
        </p:nvSpPr>
        <p:spPr>
          <a:xfrm>
            <a:off x="1681017" y="4753427"/>
            <a:ext cx="4903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dirty="0"/>
              <a:t>The centroid of the signals can be obtained by</a:t>
            </a:r>
          </a:p>
        </p:txBody>
      </p:sp>
      <p:sp>
        <p:nvSpPr>
          <p:cNvPr id="5" name="TextBox 10"/>
          <p:cNvSpPr txBox="1"/>
          <p:nvPr/>
        </p:nvSpPr>
        <p:spPr>
          <a:xfrm>
            <a:off x="5769286" y="182663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dirty="0"/>
              <a:t>Cathode</a:t>
            </a:r>
          </a:p>
        </p:txBody>
      </p:sp>
      <p:sp>
        <p:nvSpPr>
          <p:cNvPr id="6" name="TextBox 11"/>
          <p:cNvSpPr txBox="1"/>
          <p:nvPr/>
        </p:nvSpPr>
        <p:spPr>
          <a:xfrm>
            <a:off x="5772896" y="2582066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dirty="0"/>
              <a:t>Cathode</a:t>
            </a:r>
          </a:p>
        </p:txBody>
      </p:sp>
      <p:sp>
        <p:nvSpPr>
          <p:cNvPr id="7" name="TextBox 12"/>
          <p:cNvSpPr txBox="1"/>
          <p:nvPr/>
        </p:nvSpPr>
        <p:spPr>
          <a:xfrm>
            <a:off x="5845329" y="2228681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dirty="0"/>
              <a:t>Anode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0632" r="7250" b="18519"/>
          <a:stretch/>
        </p:blipFill>
        <p:spPr>
          <a:xfrm>
            <a:off x="6688181" y="3206564"/>
            <a:ext cx="3460442" cy="1867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0632" r="7250" b="17085"/>
          <a:stretch/>
        </p:blipFill>
        <p:spPr>
          <a:xfrm>
            <a:off x="6735505" y="2696231"/>
            <a:ext cx="3460442" cy="19003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10632" r="7250" b="17085"/>
          <a:stretch/>
        </p:blipFill>
        <p:spPr>
          <a:xfrm>
            <a:off x="6757162" y="2161939"/>
            <a:ext cx="3460442" cy="19003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10632" r="7250" b="17085"/>
          <a:stretch/>
        </p:blipFill>
        <p:spPr>
          <a:xfrm>
            <a:off x="6804486" y="1627647"/>
            <a:ext cx="3460442" cy="190033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8534707" y="1644289"/>
            <a:ext cx="440090" cy="37673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8582484" y="2601733"/>
            <a:ext cx="158444" cy="14107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8664728" y="3485163"/>
            <a:ext cx="158444" cy="14107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740928" y="4094763"/>
            <a:ext cx="158444" cy="14107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817128" y="4704363"/>
            <a:ext cx="158444" cy="14107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TextBox 24"/>
          <p:cNvSpPr txBox="1"/>
          <p:nvPr/>
        </p:nvSpPr>
        <p:spPr>
          <a:xfrm>
            <a:off x="8582484" y="5509150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dirty="0"/>
              <a:t>Particle track</a:t>
            </a:r>
          </a:p>
        </p:txBody>
      </p:sp>
      <p:sp>
        <p:nvSpPr>
          <p:cNvPr id="18" name="Oval 17"/>
          <p:cNvSpPr/>
          <p:nvPr/>
        </p:nvSpPr>
        <p:spPr>
          <a:xfrm>
            <a:off x="3711728" y="2870957"/>
            <a:ext cx="158444" cy="14107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TextBox 26"/>
          <p:cNvSpPr txBox="1"/>
          <p:nvPr/>
        </p:nvSpPr>
        <p:spPr>
          <a:xfrm>
            <a:off x="3917496" y="2742810"/>
            <a:ext cx="12577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dirty="0"/>
              <a:t>Avalanche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428903" y="6596390"/>
            <a:ext cx="5225744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050" i="1" dirty="0"/>
              <a:t>Nuclear Instruments and Methods, Volume 143, Issue 1, 1977, Pages 29-39</a:t>
            </a: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701841" y="305376"/>
            <a:ext cx="10704095" cy="47862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Multiwire</a:t>
            </a:r>
            <a:r>
              <a:rPr lang="en-US" dirty="0" smtClean="0"/>
              <a:t> </a:t>
            </a:r>
            <a:r>
              <a:rPr lang="en-US" dirty="0" err="1" smtClean="0"/>
              <a:t>proportinal</a:t>
            </a:r>
            <a:r>
              <a:rPr lang="en-US" dirty="0" smtClean="0"/>
              <a:t> chamber (MWPC)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38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05" y="1308725"/>
            <a:ext cx="6553068" cy="5245043"/>
          </a:xfrm>
          <a:prstGeom prst="rect">
            <a:avLst/>
          </a:prstGeom>
        </p:spPr>
      </p:pic>
      <p:pic>
        <p:nvPicPr>
          <p:cNvPr id="2" name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386428" y="2067025"/>
            <a:ext cx="5371514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782053" y="430136"/>
            <a:ext cx="8991600" cy="47862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Time Projection Chamber (TPC)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04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86" y="570757"/>
            <a:ext cx="7125795" cy="5547941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9003" r="29608" b="44831"/>
          <a:stretch/>
        </p:blipFill>
        <p:spPr>
          <a:xfrm>
            <a:off x="7304781" y="1673156"/>
            <a:ext cx="4819125" cy="239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77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580" y="0"/>
            <a:ext cx="5309420" cy="68580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517585" y="1138687"/>
            <a:ext cx="5400136" cy="5175849"/>
          </a:xfrm>
          <a:prstGeom prst="wedgeRoundRectCallout">
            <a:avLst>
              <a:gd name="adj1" fmla="val 105685"/>
              <a:gd name="adj2" fmla="val -6167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626" y="1660584"/>
            <a:ext cx="4132053" cy="413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96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378301" y="1067886"/>
            <a:ext cx="5435398" cy="5296471"/>
            <a:chOff x="3026345" y="493643"/>
            <a:chExt cx="6139309" cy="587071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6345" y="493643"/>
              <a:ext cx="6139309" cy="5870714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026345" y="493643"/>
              <a:ext cx="6139309" cy="5223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662128" y="360000"/>
            <a:ext cx="48677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Here is what we have.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87494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0907" y="2363841"/>
            <a:ext cx="101501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5000" b="1" dirty="0" smtClean="0"/>
              <a:t>How do we detect them, identify them, and measure their properties?</a:t>
            </a:r>
            <a:endParaRPr lang="en-US" sz="5000" b="1" dirty="0"/>
          </a:p>
        </p:txBody>
      </p:sp>
      <p:sp>
        <p:nvSpPr>
          <p:cNvPr id="8" name="Oval Callout 7"/>
          <p:cNvSpPr/>
          <p:nvPr/>
        </p:nvSpPr>
        <p:spPr>
          <a:xfrm>
            <a:off x="6299200" y="4659086"/>
            <a:ext cx="4310743" cy="1828800"/>
          </a:xfrm>
          <a:prstGeom prst="wedgeEllipseCallout">
            <a:avLst>
              <a:gd name="adj1" fmla="val 19234"/>
              <a:gd name="adj2" fmla="val -930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dirty="0">
                <a:solidFill>
                  <a:schemeClr val="tx1"/>
                </a:solidFill>
              </a:rPr>
              <a:t>Charge, mass, momentum, energy, etc.</a:t>
            </a:r>
          </a:p>
        </p:txBody>
      </p:sp>
    </p:spTree>
    <p:extLst>
      <p:ext uri="{BB962C8B-B14F-4D97-AF65-F5344CB8AC3E}">
        <p14:creationId xmlns:p14="http://schemas.microsoft.com/office/powerpoint/2010/main" val="164114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06728" y="360000"/>
            <a:ext cx="49785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The Layer Architecture</a:t>
            </a:r>
            <a:endParaRPr lang="en-US" sz="4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268" y="1393371"/>
            <a:ext cx="6975463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78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eekingoftruth.files.wordpress.com/2013/03/atom_zoom_b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324" y="3430397"/>
            <a:ext cx="5878676" cy="2586618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own Arrow 4"/>
          <p:cNvSpPr/>
          <p:nvPr/>
        </p:nvSpPr>
        <p:spPr>
          <a:xfrm rot="2674313">
            <a:off x="5813940" y="2074459"/>
            <a:ext cx="358604" cy="14367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3199482">
            <a:off x="4098972" y="888006"/>
            <a:ext cx="365051" cy="294539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2674313">
            <a:off x="7477041" y="3818940"/>
            <a:ext cx="358604" cy="14367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9849" y="0"/>
            <a:ext cx="5662151" cy="3772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11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06728" y="360000"/>
            <a:ext cx="49785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The Layer Architecture</a:t>
            </a:r>
            <a:endParaRPr lang="en-US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421039"/>
            <a:ext cx="944880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5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28479" y="360000"/>
            <a:ext cx="5535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Superconducting Magnet</a:t>
            </a:r>
            <a:endParaRPr lang="en-US" sz="4000" b="1" dirty="0"/>
          </a:p>
        </p:txBody>
      </p:sp>
      <p:sp>
        <p:nvSpPr>
          <p:cNvPr id="3" name="Rectangle 2"/>
          <p:cNvSpPr/>
          <p:nvPr/>
        </p:nvSpPr>
        <p:spPr>
          <a:xfrm>
            <a:off x="148406" y="2450527"/>
            <a:ext cx="48347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i="0" dirty="0" smtClean="0">
                <a:effectLst/>
              </a:rPr>
              <a:t>Magnetic field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i="0" dirty="0" smtClean="0">
                <a:effectLst/>
              </a:rPr>
              <a:t>helps identifying the charge of particles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 smtClean="0"/>
              <a:t>a</a:t>
            </a:r>
            <a:r>
              <a:rPr lang="en-US" sz="3000" i="0" dirty="0" smtClean="0">
                <a:effectLst/>
              </a:rPr>
              <a:t>llows the measurement of the momentum of particles</a:t>
            </a:r>
            <a:endParaRPr lang="en-US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110" y="1851888"/>
            <a:ext cx="6120000" cy="405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48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05702" y="360000"/>
            <a:ext cx="35805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Tracking System</a:t>
            </a:r>
            <a:endParaRPr lang="en-US" sz="4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3341314"/>
            <a:ext cx="5921828" cy="33349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48959" y="1334369"/>
            <a:ext cx="11768869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 smtClean="0"/>
              <a:t>d</a:t>
            </a:r>
            <a:r>
              <a:rPr lang="en-US" sz="3000" i="0" dirty="0" smtClean="0">
                <a:effectLst/>
              </a:rPr>
              <a:t>etection of hits and reconstruction of track of charged particles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i="0" dirty="0" smtClean="0">
                <a:effectLst/>
              </a:rPr>
              <a:t>placed closest to the colliding point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/>
              <a:t>h</a:t>
            </a:r>
            <a:r>
              <a:rPr lang="en-US" sz="3000" dirty="0" smtClean="0"/>
              <a:t>igh radiation resistance</a:t>
            </a:r>
            <a:endParaRPr lang="en-US" sz="3000" i="0" dirty="0" smtClean="0">
              <a:effectLst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/>
              <a:t>h</a:t>
            </a:r>
            <a:r>
              <a:rPr lang="en-US" sz="3000" dirty="0" smtClean="0"/>
              <a:t>igh accuracy but low disturbance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/>
              <a:t>u</a:t>
            </a:r>
            <a:r>
              <a:rPr lang="en-US" sz="3000" dirty="0" smtClean="0"/>
              <a:t>se silicon technology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18086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64566" y="360000"/>
            <a:ext cx="62628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Electromagnetic Calorimeter</a:t>
            </a:r>
            <a:endParaRPr lang="en-US" sz="4000" b="1" dirty="0"/>
          </a:p>
        </p:txBody>
      </p:sp>
      <p:sp>
        <p:nvSpPr>
          <p:cNvPr id="3" name="Rectangle 2"/>
          <p:cNvSpPr/>
          <p:nvPr/>
        </p:nvSpPr>
        <p:spPr>
          <a:xfrm>
            <a:off x="-158151" y="1478239"/>
            <a:ext cx="1195908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 smtClean="0"/>
              <a:t>Measure the energy and position of electrons and photons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 smtClean="0"/>
              <a:t>Scintillation: when electrons or photons are stopped in material, they produce light.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 smtClean="0"/>
              <a:t>Photodetectors amplify and convert the light signal to electrical signal.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 smtClean="0"/>
              <a:t>The signal is then transported away</a:t>
            </a:r>
          </a:p>
          <a:p>
            <a:pPr lvl="1"/>
            <a:r>
              <a:rPr lang="en-US" sz="3000" dirty="0"/>
              <a:t>	</a:t>
            </a:r>
            <a:r>
              <a:rPr lang="en-US" sz="3000" dirty="0" smtClean="0"/>
              <a:t>for analysis by optical </a:t>
            </a:r>
            <a:r>
              <a:rPr lang="en-US" sz="3000" dirty="0" err="1" smtClean="0"/>
              <a:t>fibres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767" y="3605842"/>
            <a:ext cx="4679333" cy="312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67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25030" y="360000"/>
            <a:ext cx="47419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Hadronic Calorimeter</a:t>
            </a:r>
            <a:endParaRPr lang="en-US" sz="4000" b="1" dirty="0"/>
          </a:p>
        </p:txBody>
      </p:sp>
      <p:sp>
        <p:nvSpPr>
          <p:cNvPr id="3" name="Rectangle 2"/>
          <p:cNvSpPr/>
          <p:nvPr/>
        </p:nvSpPr>
        <p:spPr>
          <a:xfrm>
            <a:off x="-1" y="1598915"/>
            <a:ext cx="812608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 smtClean="0"/>
              <a:t>Measure the energy and position of hadrons.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 smtClean="0"/>
              <a:t>Quark are always seen as jets of particles.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 smtClean="0"/>
              <a:t>Sophisticated jet algorithms are required.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 smtClean="0"/>
              <a:t>Dense material is required to stop hadronic jets</a:t>
            </a:r>
            <a:r>
              <a:rPr lang="th-TH" sz="3000" dirty="0" smtClean="0"/>
              <a:t>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 smtClean="0"/>
              <a:t>Scintillation and photodetectors can be a mean to measure energy.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639" y="3475491"/>
            <a:ext cx="4361209" cy="331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13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80818" y="360000"/>
            <a:ext cx="34303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Muon Detector</a:t>
            </a:r>
            <a:endParaRPr lang="en-US" sz="4000" b="1" dirty="0"/>
          </a:p>
        </p:txBody>
      </p:sp>
      <p:sp>
        <p:nvSpPr>
          <p:cNvPr id="3" name="Rectangle 2"/>
          <p:cNvSpPr/>
          <p:nvPr/>
        </p:nvSpPr>
        <p:spPr>
          <a:xfrm>
            <a:off x="0" y="1340123"/>
            <a:ext cx="848839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 smtClean="0"/>
              <a:t>Muons are not very interacting. It can </a:t>
            </a:r>
            <a:r>
              <a:rPr lang="en-US" sz="3000" dirty="0"/>
              <a:t>penetrate several </a:t>
            </a:r>
            <a:r>
              <a:rPr lang="en-US" sz="3000" dirty="0" err="1"/>
              <a:t>metres</a:t>
            </a:r>
            <a:r>
              <a:rPr lang="en-US" sz="3000" dirty="0"/>
              <a:t> of </a:t>
            </a:r>
            <a:r>
              <a:rPr lang="en-US" sz="3000" dirty="0" smtClean="0"/>
              <a:t>iron, so they are not stopped in ECAL.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 err="1" smtClean="0"/>
              <a:t>Ionisation</a:t>
            </a:r>
            <a:r>
              <a:rPr lang="en-US" sz="3000" dirty="0" smtClean="0"/>
              <a:t> of gas can be used as a mean to detect </a:t>
            </a:r>
            <a:r>
              <a:rPr lang="en-US" sz="3000" dirty="0" err="1" smtClean="0"/>
              <a:t>mouns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86" y="3256315"/>
            <a:ext cx="6938512" cy="356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02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287949" y="649597"/>
            <a:ext cx="5730031" cy="5605288"/>
            <a:chOff x="3026345" y="493643"/>
            <a:chExt cx="6139309" cy="587071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6345" y="493643"/>
              <a:ext cx="6139309" cy="5870714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3026345" y="493643"/>
              <a:ext cx="6139309" cy="5223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45115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chamber</a:t>
            </a:r>
            <a:endParaRPr lang="en-US" dirty="0"/>
          </a:p>
        </p:txBody>
      </p:sp>
      <p:sp>
        <p:nvSpPr>
          <p:cNvPr id="20" name="Content Placeholder 1"/>
          <p:cNvSpPr>
            <a:spLocks noGrp="1"/>
          </p:cNvSpPr>
          <p:nvPr>
            <p:ph idx="1"/>
          </p:nvPr>
        </p:nvSpPr>
        <p:spPr>
          <a:xfrm>
            <a:off x="1074263" y="1842169"/>
            <a:ext cx="4495800" cy="453270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Invented by Charles Thomson Rees Wilson.</a:t>
            </a:r>
          </a:p>
          <a:p>
            <a:r>
              <a:rPr lang="en-US" dirty="0"/>
              <a:t>A vapor of water or alcohol is placed in the chamber and allows to reach a saturation state.</a:t>
            </a:r>
          </a:p>
          <a:p>
            <a:r>
              <a:rPr lang="en-US" dirty="0"/>
              <a:t>Chamber is adiabatically cooled or expand, resulting in supersaturation of the air inside.</a:t>
            </a:r>
          </a:p>
          <a:p>
            <a:r>
              <a:rPr lang="en-US" dirty="0"/>
              <a:t>Disruption will cause the vapor to condense.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6588691" y="1377863"/>
            <a:ext cx="3678258" cy="4782303"/>
            <a:chOff x="4978519" y="1296737"/>
            <a:chExt cx="3251081" cy="4312880"/>
          </a:xfrm>
        </p:grpSpPr>
        <p:sp>
          <p:nvSpPr>
            <p:cNvPr id="4" name="Can 3"/>
            <p:cNvSpPr/>
            <p:nvPr/>
          </p:nvSpPr>
          <p:spPr>
            <a:xfrm>
              <a:off x="6721642" y="3347385"/>
              <a:ext cx="882315" cy="1056296"/>
            </a:xfrm>
            <a:prstGeom prst="can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5" name="Can 4"/>
            <p:cNvSpPr/>
            <p:nvPr/>
          </p:nvSpPr>
          <p:spPr>
            <a:xfrm>
              <a:off x="6096000" y="2382311"/>
              <a:ext cx="2133600" cy="1145362"/>
            </a:xfrm>
            <a:prstGeom prst="can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6" name="Can 5"/>
            <p:cNvSpPr/>
            <p:nvPr/>
          </p:nvSpPr>
          <p:spPr>
            <a:xfrm>
              <a:off x="7056520" y="4246517"/>
              <a:ext cx="212558" cy="838200"/>
            </a:xfrm>
            <a:prstGeom prst="ca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7" name="Can 6"/>
            <p:cNvSpPr/>
            <p:nvPr/>
          </p:nvSpPr>
          <p:spPr>
            <a:xfrm>
              <a:off x="6721642" y="4075452"/>
              <a:ext cx="882315" cy="289824"/>
            </a:xfrm>
            <a:prstGeom prst="can">
              <a:avLst>
                <a:gd name="adj" fmla="val 112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88337" y="5193268"/>
              <a:ext cx="843245" cy="4163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Piston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7537260" y="4588282"/>
              <a:ext cx="0" cy="64954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Arc 9"/>
            <p:cNvSpPr/>
            <p:nvPr/>
          </p:nvSpPr>
          <p:spPr>
            <a:xfrm rot="20527927" flipV="1">
              <a:off x="4978519" y="2273130"/>
              <a:ext cx="2273058" cy="772048"/>
            </a:xfrm>
            <a:prstGeom prst="arc">
              <a:avLst>
                <a:gd name="adj1" fmla="val 16200000"/>
                <a:gd name="adj2" fmla="val 20824810"/>
              </a:avLst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1" name="Oval 10"/>
            <p:cNvSpPr/>
            <p:nvPr/>
          </p:nvSpPr>
          <p:spPr>
            <a:xfrm>
              <a:off x="6117237" y="2947515"/>
              <a:ext cx="2102427" cy="603409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2">
                  <a:lumMod val="10000"/>
                  <a:lumOff val="9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2" name="Arc 11"/>
            <p:cNvSpPr/>
            <p:nvPr/>
          </p:nvSpPr>
          <p:spPr>
            <a:xfrm rot="918488" flipV="1">
              <a:off x="5209151" y="2290032"/>
              <a:ext cx="2273058" cy="772048"/>
            </a:xfrm>
            <a:prstGeom prst="arc">
              <a:avLst>
                <a:gd name="adj1" fmla="val 16200000"/>
                <a:gd name="adj2" fmla="val 21195026"/>
              </a:avLst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3" name="Arc 12"/>
            <p:cNvSpPr/>
            <p:nvPr/>
          </p:nvSpPr>
          <p:spPr>
            <a:xfrm flipV="1">
              <a:off x="5170753" y="2240998"/>
              <a:ext cx="2273058" cy="772048"/>
            </a:xfrm>
            <a:prstGeom prst="arc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4" name="Donut 13"/>
            <p:cNvSpPr/>
            <p:nvPr/>
          </p:nvSpPr>
          <p:spPr>
            <a:xfrm>
              <a:off x="6096000" y="2929515"/>
              <a:ext cx="211282" cy="218209"/>
            </a:xfrm>
            <a:prstGeom prst="donu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15" name="Donut 14"/>
            <p:cNvSpPr/>
            <p:nvPr/>
          </p:nvSpPr>
          <p:spPr>
            <a:xfrm>
              <a:off x="6096000" y="2338465"/>
              <a:ext cx="2133600" cy="609600"/>
            </a:xfrm>
            <a:prstGeom prst="don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163963" y="2853953"/>
              <a:ext cx="915843" cy="4163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Source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595239" y="1296737"/>
              <a:ext cx="1081330" cy="4163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Observe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7117793" y="1712354"/>
              <a:ext cx="5796" cy="554125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9002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0059" y="701132"/>
            <a:ext cx="6170631" cy="499821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550223"/>
            <a:ext cx="38613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https://www.youtube.com/watch?v=pewTySxfTQk</a:t>
            </a:r>
          </a:p>
        </p:txBody>
      </p:sp>
    </p:spTree>
    <p:extLst>
      <p:ext uri="{BB962C8B-B14F-4D97-AF65-F5344CB8AC3E}">
        <p14:creationId xmlns:p14="http://schemas.microsoft.com/office/powerpoint/2010/main" val="213743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from cloud chamber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3576" y="1690688"/>
            <a:ext cx="7354326" cy="40867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550223"/>
            <a:ext cx="38209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https://www.youtube.com/watch?v=wAsceiIMY2I</a:t>
            </a:r>
          </a:p>
        </p:txBody>
      </p:sp>
    </p:spTree>
    <p:extLst>
      <p:ext uri="{BB962C8B-B14F-4D97-AF65-F5344CB8AC3E}">
        <p14:creationId xmlns:p14="http://schemas.microsoft.com/office/powerpoint/2010/main" val="152531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from cloud chamber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190" y="1690688"/>
            <a:ext cx="5599839" cy="455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83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1041" y="2598436"/>
            <a:ext cx="4303141" cy="3908856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4298283" y="5146275"/>
            <a:ext cx="764230" cy="116250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432895" y="6276460"/>
            <a:ext cx="1908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Positron track</a:t>
            </a: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1070237" y="1406265"/>
            <a:ext cx="6858737" cy="35610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Carl Anderson discovered a particle that has a positive charge but has the mass of a free electron by using a cloud chamber under a magnetic field.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830179" y="438826"/>
            <a:ext cx="8991600" cy="47862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Discovery of positron (1932)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986" y="678138"/>
            <a:ext cx="3744006" cy="508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17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827" y="649928"/>
            <a:ext cx="8321758" cy="51997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48407" y="6100175"/>
            <a:ext cx="1709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From </a:t>
            </a:r>
            <a:r>
              <a:rPr lang="en-US" sz="2800" dirty="0" err="1" smtClean="0"/>
              <a:t>Cern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7794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7058527" y="1360352"/>
            <a:ext cx="4041270" cy="4880027"/>
            <a:chOff x="5445330" y="1268830"/>
            <a:chExt cx="3408571" cy="4128983"/>
          </a:xfrm>
        </p:grpSpPr>
        <p:sp>
          <p:nvSpPr>
            <p:cNvPr id="2" name="Can 1"/>
            <p:cNvSpPr/>
            <p:nvPr/>
          </p:nvSpPr>
          <p:spPr>
            <a:xfrm>
              <a:off x="6807776" y="3340047"/>
              <a:ext cx="1295400" cy="442876"/>
            </a:xfrm>
            <a:prstGeom prst="can">
              <a:avLst>
                <a:gd name="adj" fmla="val 50000"/>
              </a:avLst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Can 2"/>
            <p:cNvSpPr/>
            <p:nvPr/>
          </p:nvSpPr>
          <p:spPr>
            <a:xfrm>
              <a:off x="6806910" y="2434071"/>
              <a:ext cx="1269421" cy="1127414"/>
            </a:xfrm>
            <a:prstGeom prst="can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6806910" y="2433352"/>
              <a:ext cx="1295400" cy="228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Connector 4"/>
            <p:cNvCxnSpPr>
              <a:stCxn id="4" idx="2"/>
            </p:cNvCxnSpPr>
            <p:nvPr/>
          </p:nvCxnSpPr>
          <p:spPr>
            <a:xfrm>
              <a:off x="6806910" y="2547652"/>
              <a:ext cx="0" cy="1485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>
              <a:stCxn id="4" idx="6"/>
            </p:cNvCxnSpPr>
            <p:nvPr/>
          </p:nvCxnSpPr>
          <p:spPr>
            <a:xfrm>
              <a:off x="8102310" y="2547652"/>
              <a:ext cx="0" cy="1485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>
              <a:stCxn id="2" idx="3"/>
            </p:cNvCxnSpPr>
            <p:nvPr/>
          </p:nvCxnSpPr>
          <p:spPr>
            <a:xfrm>
              <a:off x="7455476" y="3782923"/>
              <a:ext cx="0" cy="971065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187910" y="5028481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Piston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6273510" y="3123481"/>
              <a:ext cx="10668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445330" y="2722250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Particle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8483310" y="2722250"/>
              <a:ext cx="0" cy="962861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8515347" y="3085954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053634" y="3211475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Liquid</a:t>
              </a:r>
            </a:p>
          </p:txBody>
        </p:sp>
        <p:sp>
          <p:nvSpPr>
            <p:cNvPr id="14" name="Flowchart: Process 13"/>
            <p:cNvSpPr/>
            <p:nvPr/>
          </p:nvSpPr>
          <p:spPr>
            <a:xfrm>
              <a:off x="7230278" y="1654308"/>
              <a:ext cx="380999" cy="178405"/>
            </a:xfrm>
            <a:prstGeom prst="flowChartProces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lowchart: Process 14"/>
            <p:cNvSpPr/>
            <p:nvPr/>
          </p:nvSpPr>
          <p:spPr>
            <a:xfrm>
              <a:off x="7340310" y="1674934"/>
              <a:ext cx="175718" cy="286351"/>
            </a:xfrm>
            <a:prstGeom prst="flowChartProces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938918" y="1268830"/>
              <a:ext cx="1005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Camera</a:t>
              </a:r>
            </a:p>
          </p:txBody>
        </p:sp>
      </p:grpSp>
      <p:sp>
        <p:nvSpPr>
          <p:cNvPr id="18" name="Title 2"/>
          <p:cNvSpPr txBox="1">
            <a:spLocks/>
          </p:cNvSpPr>
          <p:nvPr/>
        </p:nvSpPr>
        <p:spPr>
          <a:xfrm>
            <a:off x="849530" y="483361"/>
            <a:ext cx="8991600" cy="47862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Bubble chamber</a:t>
            </a:r>
            <a:endParaRPr lang="en-US" dirty="0"/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670504" y="1389382"/>
            <a:ext cx="5553833" cy="472291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In 1952, Donald Glaser improved the performance of the cloud chamber by replacing the vapor with liquid.</a:t>
            </a:r>
          </a:p>
          <a:p>
            <a:r>
              <a:rPr lang="en-US" smtClean="0"/>
              <a:t>Liquid inside is slightly below the boiling point.</a:t>
            </a:r>
          </a:p>
          <a:p>
            <a:r>
              <a:rPr lang="en-US" smtClean="0"/>
              <a:t>The pressure is reduced below the vapor pressure of the liquid.</a:t>
            </a:r>
          </a:p>
          <a:p>
            <a:r>
              <a:rPr lang="en-US" smtClean="0"/>
              <a:t>Disruptions cause the liquid to boil.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83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1446</TotalTime>
  <Words>440</Words>
  <Application>Microsoft Office PowerPoint</Application>
  <PresentationFormat>Widescreen</PresentationFormat>
  <Paragraphs>76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Cordia New</vt:lpstr>
      <vt:lpstr>Gill Sans</vt:lpstr>
      <vt:lpstr>ヒラギノ角ゴ Pro W3</vt:lpstr>
      <vt:lpstr>Office Theme</vt:lpstr>
      <vt:lpstr>Particle Observation</vt:lpstr>
      <vt:lpstr>PowerPoint Presentation</vt:lpstr>
      <vt:lpstr>Cloud chamber</vt:lpstr>
      <vt:lpstr>PowerPoint Presentation</vt:lpstr>
      <vt:lpstr>Picture from cloud chamber</vt:lpstr>
      <vt:lpstr>Picture from cloud chamber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Observation</dc:title>
  <dc:creator>Suwat Tangwancharoen</dc:creator>
  <cp:lastModifiedBy>Suwat Tangwancharoen</cp:lastModifiedBy>
  <cp:revision>20</cp:revision>
  <dcterms:created xsi:type="dcterms:W3CDTF">2018-04-21T01:28:59Z</dcterms:created>
  <dcterms:modified xsi:type="dcterms:W3CDTF">2018-04-23T05:33:21Z</dcterms:modified>
</cp:coreProperties>
</file>