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autoCompressPictures="0">
  <p:sldMasterIdLst>
    <p:sldMasterId id="2147483648" r:id="rId1"/>
  </p:sldMasterIdLst>
  <p:notesMasterIdLst>
    <p:notesMasterId r:id="rId17"/>
  </p:notesMasterIdLst>
  <p:sldIdLst>
    <p:sldId id="256" r:id="rId2"/>
    <p:sldId id="276" r:id="rId3"/>
    <p:sldId id="258" r:id="rId4"/>
    <p:sldId id="259" r:id="rId5"/>
    <p:sldId id="275" r:id="rId6"/>
    <p:sldId id="260" r:id="rId7"/>
    <p:sldId id="261" r:id="rId8"/>
    <p:sldId id="262" r:id="rId9"/>
    <p:sldId id="264" r:id="rId10"/>
    <p:sldId id="265" r:id="rId11"/>
    <p:sldId id="267" r:id="rId12"/>
    <p:sldId id="268" r:id="rId13"/>
    <p:sldId id="269" r:id="rId14"/>
    <p:sldId id="273" r:id="rId15"/>
    <p:sldId id="277" r:id="rId16"/>
  </p:sldIdLst>
  <p:sldSz cx="12192000" cy="6858000"/>
  <p:notesSz cx="6858000" cy="9144000"/>
  <p:embeddedFontLst>
    <p:embeddedFont>
      <p:font typeface="Bahnschrift SemiBold" panose="020B0502040204020203" pitchFamily="34" charset="0"/>
      <p:bold r:id="rId18"/>
    </p:embeddedFont>
    <p:embeddedFont>
      <p:font typeface="Bahnschrift SemiCondensed" panose="020B0502040204020203" pitchFamily="34" charset="0"/>
      <p:regular r:id="rId19"/>
      <p:bold r:id="rId20"/>
    </p:embeddedFont>
    <p:embeddedFont>
      <p:font typeface="Bahnschrift SemiLight" panose="020B0502040204020203" pitchFamily="34" charset="0"/>
      <p:regular r:id="rId21"/>
    </p:embeddedFont>
    <p:embeddedFont>
      <p:font typeface="Calibri" panose="020F0502020204030204" pitchFamily="34" charset="0"/>
      <p:regular r:id="rId22"/>
      <p:bold r:id="rId23"/>
      <p:italic r:id="rId24"/>
      <p:boldItalic r:id="rId25"/>
    </p:embeddedFont>
    <p:embeddedFont>
      <p:font typeface="Cambria Math" panose="02040503050406030204" pitchFamily="18" charset="0"/>
      <p:regular r:id="rId26"/>
    </p:embeddedFont>
    <p:embeddedFont>
      <p:font typeface="Gill Sans" panose="020B0604020202020204" charset="0"/>
      <p:regular r:id="rId27"/>
      <p:bold r:id="rId28"/>
    </p:embeddedFont>
    <p:embeddedFont>
      <p:font typeface="Gill Sans MT" panose="020B0502020104020203" pitchFamily="34" charset="0"/>
      <p:regular r:id="rId29"/>
      <p:bold r:id="rId30"/>
      <p:italic r:id="rId31"/>
      <p:boldItalic r:id="rId3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3" roundtripDataSignature="AMtx7mgjF/fvEtvWJiVfJvVI25xrQ2v07g=="/>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B9B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78301" autoAdjust="0"/>
  </p:normalViewPr>
  <p:slideViewPr>
    <p:cSldViewPr snapToGrid="0" snapToObjects="1">
      <p:cViewPr varScale="1">
        <p:scale>
          <a:sx n="64" d="100"/>
          <a:sy n="64" d="100"/>
        </p:scale>
        <p:origin x="1397"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font" Target="fonts/font1.fntdata"/><Relationship Id="rId26" Type="http://schemas.openxmlformats.org/officeDocument/2006/relationships/font" Target="fonts/font9.fntdata"/><Relationship Id="rId21" Type="http://schemas.openxmlformats.org/officeDocument/2006/relationships/font" Target="fonts/font4.fntdata"/><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font" Target="fonts/font8.fntdata"/><Relationship Id="rId33" Type="http://customschemas.google.com/relationships/presentationmetadata" Target="meta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3.fntdata"/><Relationship Id="rId29" Type="http://schemas.openxmlformats.org/officeDocument/2006/relationships/font" Target="fonts/font1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7.fntdata"/><Relationship Id="rId32" Type="http://schemas.openxmlformats.org/officeDocument/2006/relationships/font" Target="fonts/font15.fntdata"/><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6.fntdata"/><Relationship Id="rId28" Type="http://schemas.openxmlformats.org/officeDocument/2006/relationships/font" Target="fonts/font11.fntdata"/><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2.fntdata"/><Relationship Id="rId31" Type="http://schemas.openxmlformats.org/officeDocument/2006/relationships/font" Target="fonts/font1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5.fntdata"/><Relationship Id="rId27" Type="http://schemas.openxmlformats.org/officeDocument/2006/relationships/font" Target="fonts/font10.fntdata"/><Relationship Id="rId30" Type="http://schemas.openxmlformats.org/officeDocument/2006/relationships/font" Target="fonts/font13.fntdata"/><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dirty="0"/>
              <a:t>Hello </a:t>
            </a:r>
            <a:r>
              <a:rPr lang="en-US" dirty="0" err="1"/>
              <a:t>everyoneMy</a:t>
            </a:r>
            <a:r>
              <a:rPr lang="en-US" dirty="0"/>
              <a:t> name is </a:t>
            </a:r>
            <a:r>
              <a:rPr lang="en-US" dirty="0" err="1"/>
              <a:t>Chanin</a:t>
            </a:r>
            <a:r>
              <a:rPr lang="en-US" dirty="0"/>
              <a:t> </a:t>
            </a:r>
            <a:r>
              <a:rPr lang="en-US" dirty="0" err="1"/>
              <a:t>Kumpeerakij</a:t>
            </a:r>
            <a:r>
              <a:rPr lang="en-US" dirty="0"/>
              <a:t>. I'm a graduate student from Chula Intelligent and Complex Systems, Chulalongkorn University. I'm so excited today to share with you some of the recent research that my supervisors and I have been studying about the computational capability of interacting phase oscillators system through the lens of an information-theoretic framework.</a:t>
            </a:r>
          </a:p>
        </p:txBody>
      </p:sp>
      <p:sp>
        <p:nvSpPr>
          <p:cNvPr id="87" name="Google Shape;87;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p1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dirty="0"/>
              <a:t>If we look at the proportion, we can see that proportion for the system with interaction decreases because the interaction helps oscillators share information and behave similarly to each other. </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The mutual information between oscillators also shows that oscillators know each other even in the noise-dominated regime. Also, the system can encode more information, and then both oscillators act like the input signal because of sharing information. You can see that mutual information close to one bit even more.</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So, the interaction helps to increase the signal-to-noise ratio. It affects the system to be more redundant.</a:t>
            </a:r>
            <a:endParaRPr dirty="0"/>
          </a:p>
        </p:txBody>
      </p:sp>
      <p:sp>
        <p:nvSpPr>
          <p:cNvPr id="216" name="Google Shape;216;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p1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dirty="0"/>
              <a:t>The last topic that I investigate is natural frequency configuration. </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Natural frequency is the characteristic speed of each oscillator. So, I ask what will happen when both oscillators have different speeds? The heterogeneity of the system helps increase the encoded information or not?</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This is the result. The blue line is the equal time mutual information from the system with different natural frequencies. As you can see, the encoded information in the noise-dominated regime increases significantly. This means the heterogeneity of the system help increases the signal-to-noise ratio.</a:t>
            </a:r>
            <a:endParaRPr dirty="0"/>
          </a:p>
        </p:txBody>
      </p:sp>
      <p:sp>
        <p:nvSpPr>
          <p:cNvPr id="233" name="Google Shape;233;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2" name="Google Shape;242;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dirty="0"/>
              <a:t>Next, the proportion shows that the system with different natural frequencies is similar to the system with the same natural frequencies. However, the proportion in the middle seems less than the system with the same natural frequencies.</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So, I look at the mutual information between oscillators in this system. The result shows that the oscillators behave differently in a noise-dominated regime because of the heterogeneity. However, increasing a little input strength causes the system to respond to the input signal effectively.</a:t>
            </a:r>
            <a:endParaRPr dirty="0"/>
          </a:p>
        </p:txBody>
      </p:sp>
      <p:sp>
        <p:nvSpPr>
          <p:cNvPr id="243" name="Google Shape;243;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1" name="Google Shape;251;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dirty="0"/>
              <a:t>Furthermore, I also investigate mutual information in an alternative form.</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The mutual information can be written in the system and noise entropy. The system entropy is the uncertainty of the system, while noise entropy is the uncertainty given the knowledge about the input. The difference between two quantities shows the uncertainty reduction given the input knowledge. </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I pick the result from the input strength equal to 1.5 and show the information ratio on the vertical axis. Comparison between three setups represents in different color, black is the system without interaction, red is the system with interaction but same natural frequency, and blue is the system with interaction , same natural frequency.</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As you can see, the system with interaction decreases the entropy of the system or reduces the uncertainty compared with a system without </a:t>
            </a:r>
            <a:r>
              <a:rPr lang="en-US" dirty="0" err="1"/>
              <a:t>interaction.Next</a:t>
            </a:r>
            <a:r>
              <a:rPr lang="en-US" dirty="0"/>
              <a:t>, the noise entropy decreases significantly while the heterogeneity of the system increases. As a result, the system with interaction and different natural frequencies can encode information the most.</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All results show that the interaction and heterogeneity of the system help increase information by reducing the noise effect.</a:t>
            </a:r>
            <a:endParaRPr dirty="0"/>
          </a:p>
        </p:txBody>
      </p:sp>
      <p:sp>
        <p:nvSpPr>
          <p:cNvPr id="252" name="Google Shape;252;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0" name="Google Shape;100;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dirty="0"/>
              <a:t>In conclusion, this project is the first step to understanding the encoding efficiency of an interacting dynamical system by learning the performance of interacting phase oscillators.</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As a result, there are three major parameters that affect the system's performance.</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The input strength plays a key role in encoding the input. if it is too strong, the system will act as input. If it is too weak, the noise will dominate the system. </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The interaction helps increase signal-to-noise ratio by sharing information and making the system to be redundant.</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The last investigation is the natural frequency configuration. </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This scheme helps the system respond to input effectively by increasing the system's heterogeneity.</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Even though this is the first step of the investigation, this project provides a systematic approach to understanding the large system more clearly.</a:t>
            </a:r>
            <a:endParaRPr dirty="0"/>
          </a:p>
        </p:txBody>
      </p:sp>
      <p:sp>
        <p:nvSpPr>
          <p:cNvPr id="101" name="Google Shape;101;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14</a:t>
            </a:fld>
            <a:endParaRPr/>
          </a:p>
        </p:txBody>
      </p:sp>
    </p:spTree>
    <p:extLst>
      <p:ext uri="{BB962C8B-B14F-4D97-AF65-F5344CB8AC3E}">
        <p14:creationId xmlns:p14="http://schemas.microsoft.com/office/powerpoint/2010/main" val="16069960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Well-constructed nonlinear dynamical system provides us with useful methods to model the temporal data, like a recurrent neural network. So, we can predict the dynamic of natural phenomena with this framework. However, tuning parameters to achieve the best performance model remains challenging because each parameter setup can affect the system's behaviors, and the behavior emerges from the interaction of microscopic </a:t>
            </a:r>
            <a:r>
              <a:rPr lang="en-US" dirty="0" err="1"/>
              <a:t>elements.The</a:t>
            </a:r>
            <a:r>
              <a:rPr lang="en-US" dirty="0"/>
              <a:t> point is that it isn't easy to understand the emergence behavior of a large system because of the number of units and parameter configuration.</a:t>
            </a:r>
          </a:p>
          <a:p>
            <a:endParaRPr lang="en-US" dirty="0"/>
          </a:p>
          <a:p>
            <a:r>
              <a:rPr lang="en-US" dirty="0"/>
              <a:t>So, in this project, I simplified the system into two interacting phase oscillators and then studied the effect of each parameter on the memory and predictive capability.</a:t>
            </a:r>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2</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8743302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6" name="Google Shape;146;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dirty="0"/>
              <a:t>First, I would like to introduce the main element of the system that we consider. If there is one oscillator in the system, there will be no interaction with others. The oscillator will run the phase, theta, with its own natural frequency, omega. Next,  I add noise into the system to replicate the situation in nature, eta, which is the gaussian white noise. The last part is the external input term with sinusoidal nonlinearity, where the system encodes the external signal by coupling the signal with strength, K(in).So, each oscillator will affect by three elements. Natural frequency, noise, and external input.</a:t>
            </a:r>
            <a:endParaRPr dirty="0"/>
          </a:p>
        </p:txBody>
      </p:sp>
      <p:sp>
        <p:nvSpPr>
          <p:cNvPr id="147" name="Google Shape;147;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9" name="Google Shape;159;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dirty="0"/>
              <a:t>When I have two oscillators in the system, I will consider the interaction between oscillators. As a result, there will be an extra term that couples with another oscillator by connection strength, K. This term also applies sinusoidal nonlinearity.</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 So now, I studied the effect of natural frequency, noise, input coupling strength, and coupled strength. </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Also, I specified that natural frequency is drawn from set 1 and -1, and mean coupled strength.</a:t>
            </a:r>
            <a:endParaRPr dirty="0"/>
          </a:p>
        </p:txBody>
      </p:sp>
      <p:sp>
        <p:nvSpPr>
          <p:cNvPr id="160" name="Google Shape;160;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0"/>
              </a:spcBef>
              <a:spcAft>
                <a:spcPts val="0"/>
              </a:spcAft>
            </a:pPr>
            <a:r>
              <a:rPr lang="en-US" dirty="0">
                <a:solidFill>
                  <a:srgbClr val="0E101A"/>
                </a:solidFill>
                <a:effectLst/>
              </a:rPr>
              <a:t>Now, I know the parameters that I need to study with. So, how do I quantify the memory and predictive capability to measure the system's performance? </a:t>
            </a:r>
          </a:p>
          <a:p>
            <a:pPr>
              <a:spcBef>
                <a:spcPts val="0"/>
              </a:spcBef>
              <a:spcAft>
                <a:spcPts val="0"/>
              </a:spcAft>
            </a:pPr>
            <a:br>
              <a:rPr lang="en-US" dirty="0">
                <a:solidFill>
                  <a:srgbClr val="0E101A"/>
                </a:solidFill>
                <a:effectLst/>
              </a:rPr>
            </a:br>
            <a:endParaRPr lang="en-US" dirty="0">
              <a:solidFill>
                <a:srgbClr val="0E101A"/>
              </a:solidFill>
              <a:effectLst/>
            </a:endParaRPr>
          </a:p>
          <a:p>
            <a:pPr>
              <a:spcBef>
                <a:spcPts val="0"/>
              </a:spcBef>
              <a:spcAft>
                <a:spcPts val="0"/>
              </a:spcAft>
            </a:pPr>
            <a:r>
              <a:rPr lang="en-US" i="1" dirty="0">
                <a:solidFill>
                  <a:srgbClr val="0E101A"/>
                </a:solidFill>
                <a:effectLst/>
              </a:rPr>
              <a:t>Mutual information</a:t>
            </a:r>
            <a:r>
              <a:rPr lang="en-US" dirty="0">
                <a:solidFill>
                  <a:srgbClr val="0E101A"/>
                </a:solidFill>
                <a:effectLst/>
              </a:rPr>
              <a:t> is metric that indicates the reduction in uncertainty about one variable given knowledge of another or how much information one variable could give about another.</a:t>
            </a:r>
          </a:p>
          <a:p>
            <a:pPr>
              <a:spcBef>
                <a:spcPts val="0"/>
              </a:spcBef>
              <a:spcAft>
                <a:spcPts val="0"/>
              </a:spcAft>
            </a:pPr>
            <a:br>
              <a:rPr lang="en-US" dirty="0">
                <a:solidFill>
                  <a:srgbClr val="0E101A"/>
                </a:solidFill>
                <a:effectLst/>
              </a:rPr>
            </a:br>
            <a:endParaRPr lang="en-US" dirty="0">
              <a:solidFill>
                <a:srgbClr val="0E101A"/>
              </a:solidFill>
              <a:effectLst/>
            </a:endParaRPr>
          </a:p>
          <a:p>
            <a:pPr>
              <a:spcBef>
                <a:spcPts val="0"/>
              </a:spcBef>
              <a:spcAft>
                <a:spcPts val="0"/>
              </a:spcAft>
            </a:pPr>
            <a:r>
              <a:rPr lang="en-US" dirty="0">
                <a:solidFill>
                  <a:srgbClr val="0E101A"/>
                </a:solidFill>
                <a:effectLst/>
              </a:rPr>
              <a:t>So, I use mutual information to measure how much information the oscillators could tell about the input.</a:t>
            </a:r>
          </a:p>
          <a:p>
            <a:pPr>
              <a:spcBef>
                <a:spcPts val="0"/>
              </a:spcBef>
              <a:spcAft>
                <a:spcPts val="0"/>
              </a:spcAft>
            </a:pPr>
            <a:br>
              <a:rPr lang="en-US" dirty="0">
                <a:solidFill>
                  <a:srgbClr val="0E101A"/>
                </a:solidFill>
                <a:effectLst/>
              </a:rPr>
            </a:br>
            <a:endParaRPr lang="en-US" dirty="0">
              <a:solidFill>
                <a:srgbClr val="0E101A"/>
              </a:solidFill>
              <a:effectLst/>
            </a:endParaRPr>
          </a:p>
          <a:p>
            <a:pPr>
              <a:spcBef>
                <a:spcPts val="0"/>
              </a:spcBef>
              <a:spcAft>
                <a:spcPts val="0"/>
              </a:spcAft>
            </a:pPr>
            <a:r>
              <a:rPr lang="en-US" dirty="0">
                <a:solidFill>
                  <a:srgbClr val="0E101A"/>
                </a:solidFill>
                <a:effectLst/>
              </a:rPr>
              <a:t>I measure mutual information between oscillators' response at time t and input at time t' to show the correlation over time. As a result, I can quantify the memory as mutual information that delta t is negative because it indicates the information that oscillators know about input in the past. In contrast, I quantified the predictive capability when delta t is positive because it shows the maximum information that oscillators could tell about the future.</a:t>
            </a:r>
          </a:p>
          <a:p>
            <a:pPr>
              <a:spcBef>
                <a:spcPts val="0"/>
              </a:spcBef>
              <a:spcAft>
                <a:spcPts val="0"/>
              </a:spcAft>
            </a:pPr>
            <a:br>
              <a:rPr lang="en-US" dirty="0">
                <a:solidFill>
                  <a:srgbClr val="0E101A"/>
                </a:solidFill>
                <a:effectLst/>
              </a:rPr>
            </a:br>
            <a:endParaRPr lang="en-US" dirty="0">
              <a:solidFill>
                <a:srgbClr val="0E101A"/>
              </a:solidFill>
              <a:effectLst/>
            </a:endParaRPr>
          </a:p>
          <a:p>
            <a:pPr>
              <a:spcBef>
                <a:spcPts val="0"/>
              </a:spcBef>
              <a:spcAft>
                <a:spcPts val="0"/>
              </a:spcAft>
            </a:pPr>
            <a:r>
              <a:rPr lang="en-US" dirty="0">
                <a:solidFill>
                  <a:srgbClr val="0E101A"/>
                </a:solidFill>
                <a:effectLst/>
              </a:rPr>
              <a:t>Consequently, the memory and predictive capability can represent the system's performance.</a:t>
            </a:r>
          </a:p>
          <a:p>
            <a:endParaRPr lang="en-US"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5</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4610895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dirty="0"/>
              <a:t>Now, I will show the result of the investigation of each parameter. First, I consider the system without interaction and compare different input strengths with input-input mutual information because the oscillators could not know more than the input knows </a:t>
            </a:r>
            <a:r>
              <a:rPr lang="en-US" dirty="0" err="1"/>
              <a:t>itself.The</a:t>
            </a:r>
            <a:r>
              <a:rPr lang="en-US" dirty="0"/>
              <a:t> results show in the figure. The vertical axis is the mutual information between two oscillators' responses and input. The horizontal axis is the time difference between responses and input. At delta t =0, the input-input mutual information maximizes at one bit because we use the binary state </a:t>
            </a:r>
            <a:r>
              <a:rPr lang="en-US" dirty="0" err="1"/>
              <a:t>signal.As</a:t>
            </a:r>
            <a:r>
              <a:rPr lang="en-US" dirty="0"/>
              <a:t> you can see, the mutual information decreases while delta t increases both negative and positive because it is too long to hold the memory or make a prediction. Another interesting point is there is a time delay of a peak because the system encodes previous input successfully. So, it makes sense that oscillators have information about the past more than the future or current </a:t>
            </a:r>
            <a:r>
              <a:rPr lang="en-US" dirty="0" err="1"/>
              <a:t>input.About</a:t>
            </a:r>
            <a:r>
              <a:rPr lang="en-US" dirty="0"/>
              <a:t> the memory and predictive capability, they both increase while the input strength increases. As a result, I use this advantage to demonstrate both performances in the following results.</a:t>
            </a:r>
            <a:endParaRPr dirty="0"/>
          </a:p>
        </p:txBody>
      </p:sp>
      <p:sp>
        <p:nvSpPr>
          <p:cNvPr id="174" name="Google Shape;174;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dirty="0"/>
              <a:t>Okay, we are still on the experiment without interaction between </a:t>
            </a:r>
            <a:r>
              <a:rPr lang="en-US" dirty="0" err="1"/>
              <a:t>oscillators.I</a:t>
            </a:r>
            <a:r>
              <a:rPr lang="en-US" dirty="0"/>
              <a:t> focus only on the effect of input strength. </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So, I kept increasing the input strength. The vertical axis is the mutual information between oscillators' responses and inputs at the same time. The horizontal axis is the input strength. </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As you can see, there is no information about the input in weak input strength because the system's dominated by noise and encode noise instead. </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 In contrast, equal time mutual information converges into one bit at strong input strength because the system is dominated by input and behaves like input.</a:t>
            </a:r>
            <a:endParaRPr dirty="0"/>
          </a:p>
        </p:txBody>
      </p:sp>
      <p:sp>
        <p:nvSpPr>
          <p:cNvPr id="181" name="Google Shape;181;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dirty="0"/>
              <a:t>Furthermore, I determine how oscillators use the state space to encode the system. So, I compare the mutual information estimated by two and one oscillators' responses to show how much information can increase while using a different number of oscillators to encode.</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In this figure, the vertical axis is the proportion of mutual information from two and one oscillators. The horizontal axis is input strength.</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As you can see, the proportion is highest in the noise-dominated regime because both oscillators act differently from each other. So, increasing the number of oscillators helps encode different parts. As a result, information increases because there is increasing in state-space.</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You can see it in the next plot. This plot demonstrates how similarly both oscillators act while input strength increases. The vertical axis is the mutual information between oscillators.</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Consequently, this plot reveals that both oscillators act incoherently because even if we know the state of one oscillator, we rarely know another. </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In contrast, the proportion tells that both oscillators act as same as one oscillator because it acts like input instead. The trend of mutual information between oscillators also shows the convergence into one bit. </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The input strength is a parameter that shows how strong the system encodes the input. If it's too strong, we will not know the performance except the replication of input. If it's too weak, noise will take place, and we will know nothing about the input.</a:t>
            </a:r>
            <a:endParaRPr dirty="0"/>
          </a:p>
        </p:txBody>
      </p:sp>
      <p:sp>
        <p:nvSpPr>
          <p:cNvPr id="190" name="Google Shape;190;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dirty="0"/>
              <a:t>Next, we will consider the system with interaction. </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In this result, I illustrate the same axis but compare the performance of two different systems. The Red line is the result of the system with interaction.</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There is no significant difference in both extreme limits but a system with interaction can encode information more than the system without interaction in the middle of the line. </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Intuitively, the interaction between oscillators reduces the noise effect because it helps the system increase the encoded information in low input strength.</a:t>
            </a:r>
            <a:endParaRPr dirty="0"/>
          </a:p>
        </p:txBody>
      </p:sp>
      <p:sp>
        <p:nvSpPr>
          <p:cNvPr id="207" name="Google Shape;207;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19"/>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19"/>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8" name="Google Shape;18;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2"/>
        <p:cNvGrpSpPr/>
        <p:nvPr/>
      </p:nvGrpSpPr>
      <p:grpSpPr>
        <a:xfrm>
          <a:off x="0" y="0"/>
          <a:ext cx="0" cy="0"/>
          <a:chOff x="0" y="0"/>
          <a:chExt cx="0" cy="0"/>
        </a:xfrm>
      </p:grpSpPr>
      <p:sp>
        <p:nvSpPr>
          <p:cNvPr id="73" name="Google Shape;73;p2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28"/>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5" name="Google Shape;75;p2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2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8"/>
        <p:cNvGrpSpPr/>
        <p:nvPr/>
      </p:nvGrpSpPr>
      <p:grpSpPr>
        <a:xfrm>
          <a:off x="0" y="0"/>
          <a:ext cx="0" cy="0"/>
          <a:chOff x="0" y="0"/>
          <a:chExt cx="0" cy="0"/>
        </a:xfrm>
      </p:grpSpPr>
      <p:sp>
        <p:nvSpPr>
          <p:cNvPr id="79" name="Google Shape;79;p29"/>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29"/>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1" name="Google Shape;81;p2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2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2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1"/>
        <p:cNvGrpSpPr/>
        <p:nvPr/>
      </p:nvGrpSpPr>
      <p:grpSpPr>
        <a:xfrm>
          <a:off x="0" y="0"/>
          <a:ext cx="0" cy="0"/>
          <a:chOff x="0" y="0"/>
          <a:chExt cx="0" cy="0"/>
        </a:xfrm>
      </p:grpSpPr>
      <p:sp>
        <p:nvSpPr>
          <p:cNvPr id="22" name="Google Shape;22;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 name="Google Shape;23;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4" name="Google Shape;24;p20"/>
          <p:cNvSpPr txBox="1">
            <a:spLocks noGrp="1"/>
          </p:cNvSpPr>
          <p:nvPr>
            <p:ph type="sldNum" idx="12"/>
          </p:nvPr>
        </p:nvSpPr>
        <p:spPr>
          <a:xfrm>
            <a:off x="9308691" y="6356349"/>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2400" b="1">
                <a:solidFill>
                  <a:srgbClr val="888888"/>
                </a:solidFill>
                <a:latin typeface="Arial"/>
                <a:ea typeface="Arial"/>
                <a:cs typeface="Arial"/>
                <a:sym typeface="Arial"/>
              </a:defRPr>
            </a:lvl1pPr>
            <a:lvl2pPr marL="0" lvl="1" indent="0" algn="r">
              <a:spcBef>
                <a:spcPts val="0"/>
              </a:spcBef>
              <a:buNone/>
              <a:defRPr sz="2400" b="1">
                <a:solidFill>
                  <a:srgbClr val="888888"/>
                </a:solidFill>
                <a:latin typeface="Arial"/>
                <a:ea typeface="Arial"/>
                <a:cs typeface="Arial"/>
                <a:sym typeface="Arial"/>
              </a:defRPr>
            </a:lvl2pPr>
            <a:lvl3pPr marL="0" lvl="2" indent="0" algn="r">
              <a:spcBef>
                <a:spcPts val="0"/>
              </a:spcBef>
              <a:buNone/>
              <a:defRPr sz="2400" b="1">
                <a:solidFill>
                  <a:srgbClr val="888888"/>
                </a:solidFill>
                <a:latin typeface="Arial"/>
                <a:ea typeface="Arial"/>
                <a:cs typeface="Arial"/>
                <a:sym typeface="Arial"/>
              </a:defRPr>
            </a:lvl3pPr>
            <a:lvl4pPr marL="0" lvl="3" indent="0" algn="r">
              <a:spcBef>
                <a:spcPts val="0"/>
              </a:spcBef>
              <a:buNone/>
              <a:defRPr sz="2400" b="1">
                <a:solidFill>
                  <a:srgbClr val="888888"/>
                </a:solidFill>
                <a:latin typeface="Arial"/>
                <a:ea typeface="Arial"/>
                <a:cs typeface="Arial"/>
                <a:sym typeface="Arial"/>
              </a:defRPr>
            </a:lvl4pPr>
            <a:lvl5pPr marL="0" lvl="4" indent="0" algn="r">
              <a:spcBef>
                <a:spcPts val="0"/>
              </a:spcBef>
              <a:buNone/>
              <a:defRPr sz="2400" b="1">
                <a:solidFill>
                  <a:srgbClr val="888888"/>
                </a:solidFill>
                <a:latin typeface="Arial"/>
                <a:ea typeface="Arial"/>
                <a:cs typeface="Arial"/>
                <a:sym typeface="Arial"/>
              </a:defRPr>
            </a:lvl5pPr>
            <a:lvl6pPr marL="0" lvl="5" indent="0" algn="r">
              <a:spcBef>
                <a:spcPts val="0"/>
              </a:spcBef>
              <a:buNone/>
              <a:defRPr sz="2400" b="1">
                <a:solidFill>
                  <a:srgbClr val="888888"/>
                </a:solidFill>
                <a:latin typeface="Arial"/>
                <a:ea typeface="Arial"/>
                <a:cs typeface="Arial"/>
                <a:sym typeface="Arial"/>
              </a:defRPr>
            </a:lvl6pPr>
            <a:lvl7pPr marL="0" lvl="6" indent="0" algn="r">
              <a:spcBef>
                <a:spcPts val="0"/>
              </a:spcBef>
              <a:buNone/>
              <a:defRPr sz="2400" b="1">
                <a:solidFill>
                  <a:srgbClr val="888888"/>
                </a:solidFill>
                <a:latin typeface="Arial"/>
                <a:ea typeface="Arial"/>
                <a:cs typeface="Arial"/>
                <a:sym typeface="Arial"/>
              </a:defRPr>
            </a:lvl7pPr>
            <a:lvl8pPr marL="0" lvl="7" indent="0" algn="r">
              <a:spcBef>
                <a:spcPts val="0"/>
              </a:spcBef>
              <a:buNone/>
              <a:defRPr sz="2400" b="1">
                <a:solidFill>
                  <a:srgbClr val="888888"/>
                </a:solidFill>
                <a:latin typeface="Arial"/>
                <a:ea typeface="Arial"/>
                <a:cs typeface="Arial"/>
                <a:sym typeface="Arial"/>
              </a:defRPr>
            </a:lvl8pPr>
            <a:lvl9pPr marL="0" lvl="8" indent="0" algn="r">
              <a:spcBef>
                <a:spcPts val="0"/>
              </a:spcBef>
              <a:buNone/>
              <a:defRPr sz="2400" b="1">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5"/>
        <p:cNvGrpSpPr/>
        <p:nvPr/>
      </p:nvGrpSpPr>
      <p:grpSpPr>
        <a:xfrm>
          <a:off x="0" y="0"/>
          <a:ext cx="0" cy="0"/>
          <a:chOff x="0" y="0"/>
          <a:chExt cx="0" cy="0"/>
        </a:xfrm>
      </p:grpSpPr>
      <p:sp>
        <p:nvSpPr>
          <p:cNvPr id="26" name="Google Shape;26;p2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7" name="Google Shape;27;p2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 name="Google Shape;28;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 name="Google Shape;29;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 name="Google Shape;30;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1"/>
        <p:cNvGrpSpPr/>
        <p:nvPr/>
      </p:nvGrpSpPr>
      <p:grpSpPr>
        <a:xfrm>
          <a:off x="0" y="0"/>
          <a:ext cx="0" cy="0"/>
          <a:chOff x="0" y="0"/>
          <a:chExt cx="0" cy="0"/>
        </a:xfrm>
      </p:grpSpPr>
      <p:sp>
        <p:nvSpPr>
          <p:cNvPr id="32" name="Google Shape;32;p22"/>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22"/>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4" name="Google Shape;34;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6" name="Google Shape;36;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7"/>
        <p:cNvGrpSpPr/>
        <p:nvPr/>
      </p:nvGrpSpPr>
      <p:grpSpPr>
        <a:xfrm>
          <a:off x="0" y="0"/>
          <a:ext cx="0" cy="0"/>
          <a:chOff x="0" y="0"/>
          <a:chExt cx="0" cy="0"/>
        </a:xfrm>
      </p:grpSpPr>
      <p:sp>
        <p:nvSpPr>
          <p:cNvPr id="38" name="Google Shape;38;p2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23"/>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23"/>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1" name="Google Shape;41;p2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2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2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4"/>
        <p:cNvGrpSpPr/>
        <p:nvPr/>
      </p:nvGrpSpPr>
      <p:grpSpPr>
        <a:xfrm>
          <a:off x="0" y="0"/>
          <a:ext cx="0" cy="0"/>
          <a:chOff x="0" y="0"/>
          <a:chExt cx="0" cy="0"/>
        </a:xfrm>
      </p:grpSpPr>
      <p:sp>
        <p:nvSpPr>
          <p:cNvPr id="45" name="Google Shape;45;p24"/>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6" name="Google Shape;46;p24"/>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7" name="Google Shape;47;p24"/>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8" name="Google Shape;48;p24"/>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9" name="Google Shape;49;p24"/>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0" name="Google Shape;50;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2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3"/>
        <p:cNvGrpSpPr/>
        <p:nvPr/>
      </p:nvGrpSpPr>
      <p:grpSpPr>
        <a:xfrm>
          <a:off x="0" y="0"/>
          <a:ext cx="0" cy="0"/>
          <a:chOff x="0" y="0"/>
          <a:chExt cx="0" cy="0"/>
        </a:xfrm>
      </p:grpSpPr>
      <p:sp>
        <p:nvSpPr>
          <p:cNvPr id="54" name="Google Shape;54;p2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5" name="Google Shape;55;p2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2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2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8"/>
        <p:cNvGrpSpPr/>
        <p:nvPr/>
      </p:nvGrpSpPr>
      <p:grpSpPr>
        <a:xfrm>
          <a:off x="0" y="0"/>
          <a:ext cx="0" cy="0"/>
          <a:chOff x="0" y="0"/>
          <a:chExt cx="0" cy="0"/>
        </a:xfrm>
      </p:grpSpPr>
      <p:sp>
        <p:nvSpPr>
          <p:cNvPr id="59" name="Google Shape;59;p26"/>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26"/>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1" name="Google Shape;61;p26"/>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2" name="Google Shape;62;p2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2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2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5"/>
        <p:cNvGrpSpPr/>
        <p:nvPr/>
      </p:nvGrpSpPr>
      <p:grpSpPr>
        <a:xfrm>
          <a:off x="0" y="0"/>
          <a:ext cx="0" cy="0"/>
          <a:chOff x="0" y="0"/>
          <a:chExt cx="0" cy="0"/>
        </a:xfrm>
      </p:grpSpPr>
      <p:sp>
        <p:nvSpPr>
          <p:cNvPr id="66" name="Google Shape;66;p27"/>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27"/>
          <p:cNvSpPr>
            <a:spLocks noGrp="1"/>
          </p:cNvSpPr>
          <p:nvPr>
            <p:ph type="pic" idx="2"/>
          </p:nvPr>
        </p:nvSpPr>
        <p:spPr>
          <a:xfrm>
            <a:off x="5183188" y="987425"/>
            <a:ext cx="6172200" cy="4873625"/>
          </a:xfrm>
          <a:prstGeom prst="rect">
            <a:avLst/>
          </a:prstGeom>
          <a:noFill/>
          <a:ln>
            <a:noFill/>
          </a:ln>
        </p:spPr>
      </p:sp>
      <p:sp>
        <p:nvSpPr>
          <p:cNvPr id="68" name="Google Shape;68;p27"/>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2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2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2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8"/>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3.png"/></Relationships>
</file>

<file path=ppt/slides/_rels/slide11.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1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image" Target="../media/image41.png"/></Relationships>
</file>

<file path=ppt/slides/_rels/slide13.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44.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45.png"/><Relationship Id="rId4" Type="http://schemas.openxmlformats.org/officeDocument/2006/relationships/image" Target="../media/image43.png"/></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5.jpg"/><Relationship Id="rId7"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0.png"/><Relationship Id="rId10" Type="http://schemas.openxmlformats.org/officeDocument/2006/relationships/image" Target="../media/image19.png"/><Relationship Id="rId4" Type="http://schemas.openxmlformats.org/officeDocument/2006/relationships/image" Target="../media/image130.png"/><Relationship Id="rId9" Type="http://schemas.openxmlformats.org/officeDocument/2006/relationships/image" Target="../media/image18.png"/></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2.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0.png"/><Relationship Id="rId4" Type="http://schemas.openxmlformats.org/officeDocument/2006/relationships/image" Target="../media/image190.png"/></Relationships>
</file>

<file path=ppt/slides/_rels/slide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png"/></Relationships>
</file>

<file path=ppt/slides/_rels/slide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png"/></Relationships>
</file>

<file path=ppt/slides/_rels/slide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1"/>
          <p:cNvSpPr txBox="1">
            <a:spLocks noGrp="1"/>
          </p:cNvSpPr>
          <p:nvPr>
            <p:ph type="ctrTitle"/>
          </p:nvPr>
        </p:nvSpPr>
        <p:spPr>
          <a:xfrm>
            <a:off x="175548" y="1125403"/>
            <a:ext cx="11840901" cy="1941941"/>
          </a:xfrm>
          <a:prstGeom prst="rect">
            <a:avLst/>
          </a:prstGeom>
          <a:noFill/>
          <a:ln>
            <a:noFill/>
          </a:ln>
        </p:spPr>
        <p:txBody>
          <a:bodyPr spcFirstLastPara="1" wrap="square" lIns="91425" tIns="45700" rIns="91425" bIns="45700" anchor="b" anchorCtr="0">
            <a:noAutofit/>
          </a:bodyPr>
          <a:lstStyle/>
          <a:p>
            <a:pPr marL="0" lvl="0" indent="0" algn="ctr" rtl="0">
              <a:lnSpc>
                <a:spcPct val="90000"/>
              </a:lnSpc>
              <a:spcBef>
                <a:spcPts val="0"/>
              </a:spcBef>
              <a:spcAft>
                <a:spcPts val="0"/>
              </a:spcAft>
              <a:buClr>
                <a:schemeClr val="dk1"/>
              </a:buClr>
              <a:buSzPts val="4800"/>
              <a:buFont typeface="Gill Sans"/>
              <a:buNone/>
            </a:pPr>
            <a:r>
              <a:rPr lang="en-US" sz="4400" b="1" dirty="0">
                <a:latin typeface="Gill Sans"/>
                <a:ea typeface="Gill Sans"/>
                <a:cs typeface="Gill Sans"/>
                <a:sym typeface="Gill Sans"/>
              </a:rPr>
              <a:t>Memorization and Prediction Capability of the Interacting Phase Oscillators</a:t>
            </a:r>
            <a:endParaRPr sz="5400" dirty="0"/>
          </a:p>
        </p:txBody>
      </p:sp>
      <p:sp>
        <p:nvSpPr>
          <p:cNvPr id="90" name="Google Shape;90;p1"/>
          <p:cNvSpPr txBox="1">
            <a:spLocks noGrp="1"/>
          </p:cNvSpPr>
          <p:nvPr>
            <p:ph type="subTitle" idx="1"/>
          </p:nvPr>
        </p:nvSpPr>
        <p:spPr>
          <a:xfrm>
            <a:off x="1523999" y="3737516"/>
            <a:ext cx="9144000" cy="476475"/>
          </a:xfrm>
          <a:prstGeom prst="rect">
            <a:avLst/>
          </a:prstGeom>
          <a:noFill/>
          <a:ln>
            <a:noFill/>
          </a:ln>
        </p:spPr>
        <p:txBody>
          <a:bodyPr spcFirstLastPara="1" wrap="square" lIns="91425" tIns="45700" rIns="91425" bIns="45700" anchor="t" anchorCtr="0">
            <a:normAutofit fontScale="92500" lnSpcReduction="10000"/>
          </a:bodyPr>
          <a:lstStyle/>
          <a:p>
            <a:pPr marL="0" lvl="0" indent="0" algn="ctr" rtl="0">
              <a:lnSpc>
                <a:spcPct val="90000"/>
              </a:lnSpc>
              <a:spcBef>
                <a:spcPts val="0"/>
              </a:spcBef>
              <a:spcAft>
                <a:spcPts val="0"/>
              </a:spcAft>
              <a:buClr>
                <a:schemeClr val="dk1"/>
              </a:buClr>
              <a:buSzPct val="100000"/>
              <a:buNone/>
            </a:pPr>
            <a:r>
              <a:rPr lang="en-US" sz="3200"/>
              <a:t>Chanin Kumpeerakij</a:t>
            </a:r>
            <a:endParaRPr sz="3200"/>
          </a:p>
        </p:txBody>
      </p:sp>
      <p:cxnSp>
        <p:nvCxnSpPr>
          <p:cNvPr id="91" name="Google Shape;91;p1"/>
          <p:cNvCxnSpPr/>
          <p:nvPr/>
        </p:nvCxnSpPr>
        <p:spPr>
          <a:xfrm>
            <a:off x="973599" y="3406538"/>
            <a:ext cx="10688279" cy="0"/>
          </a:xfrm>
          <a:prstGeom prst="straightConnector1">
            <a:avLst/>
          </a:prstGeom>
          <a:noFill/>
          <a:ln w="28575" cap="flat" cmpd="sng">
            <a:solidFill>
              <a:schemeClr val="accent5"/>
            </a:solidFill>
            <a:prstDash val="solid"/>
            <a:miter lim="800000"/>
            <a:headEnd type="none" w="sm" len="sm"/>
            <a:tailEnd type="none" w="sm" len="sm"/>
          </a:ln>
        </p:spPr>
      </p:cxnSp>
      <p:sp>
        <p:nvSpPr>
          <p:cNvPr id="92" name="Google Shape;92;p1"/>
          <p:cNvSpPr txBox="1"/>
          <p:nvPr/>
        </p:nvSpPr>
        <p:spPr>
          <a:xfrm>
            <a:off x="1745738" y="4391079"/>
            <a:ext cx="9144000" cy="64633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0" i="0" u="none" strike="noStrike" cap="none" dirty="0">
                <a:solidFill>
                  <a:srgbClr val="006699"/>
                </a:solidFill>
                <a:latin typeface="Gill Sans"/>
                <a:ea typeface="Gill Sans"/>
                <a:cs typeface="Gill Sans"/>
                <a:sym typeface="Gill Sans"/>
              </a:rPr>
              <a:t>Chula Intelligent and Complex Systems Lab, Department of Physics, Faculty of Science, Chulalongkorn University, Thailand</a:t>
            </a:r>
            <a:endParaRPr sz="1800" b="0" i="0" u="none" strike="noStrike" cap="none" dirty="0">
              <a:solidFill>
                <a:schemeClr val="dk1"/>
              </a:solidFill>
              <a:latin typeface="Gill Sans"/>
              <a:ea typeface="Gill Sans"/>
              <a:cs typeface="Gill Sans"/>
              <a:sym typeface="Gill Sans"/>
            </a:endParaRPr>
          </a:p>
        </p:txBody>
      </p:sp>
      <p:sp>
        <p:nvSpPr>
          <p:cNvPr id="93" name="Google Shape;93;p1"/>
          <p:cNvSpPr txBox="1"/>
          <p:nvPr/>
        </p:nvSpPr>
        <p:spPr>
          <a:xfrm>
            <a:off x="4871883" y="5175969"/>
            <a:ext cx="2448232"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0" i="0" u="none" strike="noStrike" cap="none">
                <a:solidFill>
                  <a:schemeClr val="dk1"/>
                </a:solidFill>
                <a:latin typeface="Arial"/>
                <a:ea typeface="Arial"/>
                <a:cs typeface="Arial"/>
                <a:sym typeface="Arial"/>
              </a:rPr>
              <a:t>23 June 2022</a:t>
            </a:r>
            <a:endParaRPr/>
          </a:p>
        </p:txBody>
      </p:sp>
      <p:pic>
        <p:nvPicPr>
          <p:cNvPr id="94" name="Google Shape;94;p1"/>
          <p:cNvPicPr preferRelativeResize="0"/>
          <p:nvPr/>
        </p:nvPicPr>
        <p:blipFill rotWithShape="1">
          <a:blip r:embed="rId3">
            <a:alphaModFix/>
          </a:blip>
          <a:srcRect/>
          <a:stretch/>
        </p:blipFill>
        <p:spPr>
          <a:xfrm>
            <a:off x="3098361" y="462023"/>
            <a:ext cx="2799656" cy="848660"/>
          </a:xfrm>
          <a:prstGeom prst="rect">
            <a:avLst/>
          </a:prstGeom>
          <a:noFill/>
          <a:ln>
            <a:noFill/>
          </a:ln>
        </p:spPr>
      </p:pic>
      <p:pic>
        <p:nvPicPr>
          <p:cNvPr id="96" name="Google Shape;96;p1" descr="Logo&#10;&#10;Description automatically generated"/>
          <p:cNvPicPr preferRelativeResize="0"/>
          <p:nvPr/>
        </p:nvPicPr>
        <p:blipFill rotWithShape="1">
          <a:blip r:embed="rId4">
            <a:alphaModFix/>
          </a:blip>
          <a:srcRect/>
          <a:stretch/>
        </p:blipFill>
        <p:spPr>
          <a:xfrm>
            <a:off x="415836" y="462023"/>
            <a:ext cx="2344501" cy="848660"/>
          </a:xfrm>
          <a:prstGeom prst="rect">
            <a:avLst/>
          </a:prstGeom>
          <a:noFill/>
          <a:ln>
            <a:noFill/>
          </a:ln>
        </p:spPr>
      </p:pic>
      <p:sp>
        <p:nvSpPr>
          <p:cNvPr id="97" name="Google Shape;97;p1"/>
          <p:cNvSpPr txBox="1"/>
          <p:nvPr/>
        </p:nvSpPr>
        <p:spPr>
          <a:xfrm>
            <a:off x="175548" y="5664292"/>
            <a:ext cx="8729747" cy="120028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b="0" i="0" u="none" strike="noStrike" cap="none" dirty="0">
                <a:solidFill>
                  <a:schemeClr val="dk1"/>
                </a:solidFill>
                <a:latin typeface="Gill Sans"/>
                <a:ea typeface="Gill Sans"/>
                <a:cs typeface="Gill Sans"/>
                <a:sym typeface="Gill Sans"/>
              </a:rPr>
              <a:t>In Collaboration with:</a:t>
            </a:r>
            <a:endParaRPr sz="1800" dirty="0"/>
          </a:p>
          <a:p>
            <a:pPr marL="0" marR="0" lvl="0" indent="0" algn="l" rtl="0">
              <a:spcBef>
                <a:spcPts val="0"/>
              </a:spcBef>
              <a:spcAft>
                <a:spcPts val="0"/>
              </a:spcAft>
              <a:buNone/>
            </a:pPr>
            <a:r>
              <a:rPr lang="en-US" sz="2400" b="0" i="0" dirty="0">
                <a:solidFill>
                  <a:schemeClr val="dk1"/>
                </a:solidFill>
                <a:latin typeface="Gill Sans"/>
                <a:ea typeface="Gill Sans"/>
                <a:cs typeface="Gill Sans"/>
                <a:sym typeface="Gill Sans"/>
              </a:rPr>
              <a:t>Dr. </a:t>
            </a:r>
            <a:r>
              <a:rPr lang="en-US" sz="2400" b="0" i="0" dirty="0" err="1">
                <a:solidFill>
                  <a:schemeClr val="dk1"/>
                </a:solidFill>
                <a:latin typeface="Gill Sans"/>
                <a:ea typeface="Gill Sans"/>
                <a:cs typeface="Gill Sans"/>
                <a:sym typeface="Gill Sans"/>
              </a:rPr>
              <a:t>Thiparat</a:t>
            </a:r>
            <a:r>
              <a:rPr lang="en-US" sz="2400" b="0" i="0" dirty="0">
                <a:solidFill>
                  <a:schemeClr val="dk1"/>
                </a:solidFill>
                <a:latin typeface="Gill Sans"/>
                <a:ea typeface="Gill Sans"/>
                <a:cs typeface="Gill Sans"/>
                <a:sym typeface="Gill Sans"/>
              </a:rPr>
              <a:t> </a:t>
            </a:r>
            <a:r>
              <a:rPr lang="en-US" sz="2400" b="0" i="0" dirty="0" err="1">
                <a:solidFill>
                  <a:schemeClr val="dk1"/>
                </a:solidFill>
                <a:latin typeface="Gill Sans"/>
                <a:ea typeface="Gill Sans"/>
                <a:cs typeface="Gill Sans"/>
                <a:sym typeface="Gill Sans"/>
              </a:rPr>
              <a:t>Chotibut</a:t>
            </a:r>
            <a:r>
              <a:rPr lang="en-US" sz="2400" b="0" i="0" dirty="0">
                <a:solidFill>
                  <a:schemeClr val="dk1"/>
                </a:solidFill>
                <a:latin typeface="Gill Sans"/>
                <a:ea typeface="Gill Sans"/>
                <a:cs typeface="Gill Sans"/>
                <a:sym typeface="Gill Sans"/>
              </a:rPr>
              <a:t>, CHICS, CU</a:t>
            </a:r>
            <a:endParaRPr sz="1800" dirty="0"/>
          </a:p>
          <a:p>
            <a:pPr marL="0" marR="0" lvl="0" indent="0" algn="l" rtl="0">
              <a:spcBef>
                <a:spcPts val="0"/>
              </a:spcBef>
              <a:spcAft>
                <a:spcPts val="0"/>
              </a:spcAft>
              <a:buNone/>
            </a:pPr>
            <a:r>
              <a:rPr lang="en-US" sz="2400" dirty="0">
                <a:solidFill>
                  <a:schemeClr val="dk1"/>
                </a:solidFill>
                <a:latin typeface="Gill Sans"/>
                <a:ea typeface="Gill Sans"/>
                <a:cs typeface="Gill Sans"/>
                <a:sym typeface="Gill Sans"/>
              </a:rPr>
              <a:t>Dr. </a:t>
            </a:r>
            <a:r>
              <a:rPr lang="en-US" sz="2400" dirty="0" err="1">
                <a:solidFill>
                  <a:schemeClr val="dk1"/>
                </a:solidFill>
                <a:latin typeface="Gill Sans"/>
                <a:ea typeface="Gill Sans"/>
                <a:cs typeface="Gill Sans"/>
                <a:sym typeface="Gill Sans"/>
              </a:rPr>
              <a:t>Vudtiwat</a:t>
            </a:r>
            <a:r>
              <a:rPr lang="en-US" sz="2400" dirty="0">
                <a:solidFill>
                  <a:schemeClr val="dk1"/>
                </a:solidFill>
                <a:latin typeface="Gill Sans"/>
                <a:ea typeface="Gill Sans"/>
                <a:cs typeface="Gill Sans"/>
                <a:sym typeface="Gill Sans"/>
              </a:rPr>
              <a:t> </a:t>
            </a:r>
            <a:r>
              <a:rPr lang="en-US" sz="2400" dirty="0" err="1">
                <a:solidFill>
                  <a:schemeClr val="dk1"/>
                </a:solidFill>
                <a:latin typeface="Gill Sans"/>
                <a:ea typeface="Gill Sans"/>
                <a:cs typeface="Gill Sans"/>
                <a:sym typeface="Gill Sans"/>
              </a:rPr>
              <a:t>Ngampruetikorn</a:t>
            </a:r>
            <a:r>
              <a:rPr lang="en-US" sz="2400" dirty="0">
                <a:solidFill>
                  <a:schemeClr val="dk1"/>
                </a:solidFill>
                <a:latin typeface="Gill Sans"/>
                <a:ea typeface="Gill Sans"/>
                <a:cs typeface="Gill Sans"/>
                <a:sym typeface="Gill Sans"/>
              </a:rPr>
              <a:t>, The Graduate Center, CUNY</a:t>
            </a:r>
            <a:endParaRPr sz="1800" dirty="0"/>
          </a:p>
        </p:txBody>
      </p:sp>
      <p:pic>
        <p:nvPicPr>
          <p:cNvPr id="3" name="Picture 2" descr="Shape, circle&#10;&#10;Description automatically generated">
            <a:extLst>
              <a:ext uri="{FF2B5EF4-FFF2-40B4-BE49-F238E27FC236}">
                <a16:creationId xmlns:a16="http://schemas.microsoft.com/office/drawing/2014/main" id="{F0EEBCB8-D4B4-30B8-BD4C-FFC54832550A}"/>
              </a:ext>
            </a:extLst>
          </p:cNvPr>
          <p:cNvPicPr>
            <a:picLocks noChangeAspect="1"/>
          </p:cNvPicPr>
          <p:nvPr/>
        </p:nvPicPr>
        <p:blipFill>
          <a:blip r:embed="rId5"/>
          <a:stretch>
            <a:fillRect/>
          </a:stretch>
        </p:blipFill>
        <p:spPr>
          <a:xfrm>
            <a:off x="6132230" y="214191"/>
            <a:ext cx="1187885" cy="1177986"/>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pic>
        <p:nvPicPr>
          <p:cNvPr id="218" name="Google Shape;218;p10"/>
          <p:cNvPicPr preferRelativeResize="0"/>
          <p:nvPr/>
        </p:nvPicPr>
        <p:blipFill rotWithShape="1">
          <a:blip r:embed="rId3">
            <a:alphaModFix/>
          </a:blip>
          <a:srcRect/>
          <a:stretch/>
        </p:blipFill>
        <p:spPr>
          <a:xfrm>
            <a:off x="455054" y="1167288"/>
            <a:ext cx="5758400" cy="4523423"/>
          </a:xfrm>
          <a:prstGeom prst="rect">
            <a:avLst/>
          </a:prstGeom>
          <a:noFill/>
          <a:ln>
            <a:noFill/>
          </a:ln>
        </p:spPr>
      </p:pic>
      <p:pic>
        <p:nvPicPr>
          <p:cNvPr id="219" name="Google Shape;219;p10" descr="Chart, line chart&#10;&#10;Description automatically generated"/>
          <p:cNvPicPr preferRelativeResize="0"/>
          <p:nvPr/>
        </p:nvPicPr>
        <p:blipFill rotWithShape="1">
          <a:blip r:embed="rId4">
            <a:alphaModFix/>
          </a:blip>
          <a:srcRect/>
          <a:stretch/>
        </p:blipFill>
        <p:spPr>
          <a:xfrm>
            <a:off x="6238067" y="1281303"/>
            <a:ext cx="5866161" cy="4423601"/>
          </a:xfrm>
          <a:prstGeom prst="rect">
            <a:avLst/>
          </a:prstGeom>
          <a:noFill/>
          <a:ln>
            <a:noFill/>
          </a:ln>
        </p:spPr>
      </p:pic>
      <p:sp>
        <p:nvSpPr>
          <p:cNvPr id="220" name="Google Shape;220;p10"/>
          <p:cNvSpPr txBox="1">
            <a:spLocks noGrp="1"/>
          </p:cNvSpPr>
          <p:nvPr>
            <p:ph type="sldNum" idx="12"/>
          </p:nvPr>
        </p:nvSpPr>
        <p:spPr>
          <a:xfrm>
            <a:off x="9308691" y="6356349"/>
            <a:ext cx="27432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10</a:t>
            </a:fld>
            <a:endParaRPr/>
          </a:p>
        </p:txBody>
      </p:sp>
      <p:sp>
        <p:nvSpPr>
          <p:cNvPr id="221" name="Google Shape;221;p10"/>
          <p:cNvSpPr txBox="1"/>
          <p:nvPr/>
        </p:nvSpPr>
        <p:spPr>
          <a:xfrm>
            <a:off x="2662923" y="476436"/>
            <a:ext cx="7499650" cy="676660"/>
          </a:xfrm>
          <a:prstGeom prst="rect">
            <a:avLst/>
          </a:pr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a:latin typeface="Calibri"/>
                <a:ea typeface="Calibri"/>
                <a:cs typeface="Calibri"/>
                <a:sym typeface="Calibri"/>
              </a:rPr>
              <a:t> </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pic>
        <p:nvPicPr>
          <p:cNvPr id="235" name="Google Shape;235;p12" descr="Chart&#10;&#10;Description automatically generated"/>
          <p:cNvPicPr preferRelativeResize="0"/>
          <p:nvPr/>
        </p:nvPicPr>
        <p:blipFill rotWithShape="1">
          <a:blip r:embed="rId3">
            <a:alphaModFix/>
          </a:blip>
          <a:srcRect/>
          <a:stretch/>
        </p:blipFill>
        <p:spPr>
          <a:xfrm>
            <a:off x="218176" y="1550530"/>
            <a:ext cx="6307094" cy="4779904"/>
          </a:xfrm>
          <a:prstGeom prst="rect">
            <a:avLst/>
          </a:prstGeom>
          <a:noFill/>
          <a:ln>
            <a:noFill/>
          </a:ln>
        </p:spPr>
      </p:pic>
      <p:pic>
        <p:nvPicPr>
          <p:cNvPr id="237" name="Google Shape;237;p12" descr="Icon&#10;&#10;Description automatically generated"/>
          <p:cNvPicPr preferRelativeResize="0"/>
          <p:nvPr/>
        </p:nvPicPr>
        <p:blipFill rotWithShape="1">
          <a:blip r:embed="rId4">
            <a:alphaModFix/>
          </a:blip>
          <a:srcRect/>
          <a:stretch/>
        </p:blipFill>
        <p:spPr>
          <a:xfrm>
            <a:off x="7872170" y="2960986"/>
            <a:ext cx="3779255" cy="2868076"/>
          </a:xfrm>
          <a:prstGeom prst="rect">
            <a:avLst/>
          </a:prstGeom>
          <a:noFill/>
          <a:ln>
            <a:noFill/>
          </a:ln>
        </p:spPr>
      </p:pic>
      <p:sp>
        <p:nvSpPr>
          <p:cNvPr id="238" name="Google Shape;238;p12"/>
          <p:cNvSpPr txBox="1">
            <a:spLocks noGrp="1"/>
          </p:cNvSpPr>
          <p:nvPr>
            <p:ph type="sldNum" idx="12"/>
          </p:nvPr>
        </p:nvSpPr>
        <p:spPr>
          <a:xfrm>
            <a:off x="8633748" y="6277273"/>
            <a:ext cx="27432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11</a:t>
            </a:fld>
            <a:endParaRPr/>
          </a:p>
        </p:txBody>
      </p:sp>
      <p:sp>
        <p:nvSpPr>
          <p:cNvPr id="239" name="Google Shape;239;p12"/>
          <p:cNvSpPr txBox="1"/>
          <p:nvPr/>
        </p:nvSpPr>
        <p:spPr>
          <a:xfrm>
            <a:off x="6603457" y="2020390"/>
            <a:ext cx="5588543" cy="590534"/>
          </a:xfrm>
          <a:prstGeom prst="rect">
            <a:avLst/>
          </a:pr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a:latin typeface="Calibri"/>
                <a:ea typeface="Calibri"/>
                <a:cs typeface="Calibri"/>
                <a:sym typeface="Calibri"/>
              </a:rPr>
              <a:t> </a:t>
            </a:r>
            <a:endParaRPr sz="1100"/>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02BE2874-9056-EB9C-8CCE-295259FBAAB8}"/>
                  </a:ext>
                </a:extLst>
              </p:cNvPr>
              <p:cNvSpPr txBox="1"/>
              <p:nvPr/>
            </p:nvSpPr>
            <p:spPr>
              <a:xfrm>
                <a:off x="557202" y="594006"/>
                <a:ext cx="10515600" cy="646331"/>
              </a:xfrm>
              <a:prstGeom prst="rect">
                <a:avLst/>
              </a:prstGeom>
              <a:noFill/>
            </p:spPr>
            <p:txBody>
              <a:bodyPr wrap="square" rtlCol="0">
                <a:spAutoFit/>
              </a:bodyPr>
              <a:lstStyle/>
              <a:p>
                <a:r>
                  <a:rPr lang="en-US" sz="3600" dirty="0">
                    <a:latin typeface="Gill Sans MT" panose="020B0502020104020203" pitchFamily="34" charset="0"/>
                  </a:rPr>
                  <a:t>Effect of </a:t>
                </a:r>
                <a14:m>
                  <m:oMath xmlns:m="http://schemas.openxmlformats.org/officeDocument/2006/math">
                    <m:r>
                      <a:rPr lang="en-US" sz="3600" b="0" i="1" smtClean="0">
                        <a:latin typeface="Cambria Math" panose="02040503050406030204" pitchFamily="18" charset="0"/>
                      </a:rPr>
                      <m:t>𝜔</m:t>
                    </m:r>
                  </m:oMath>
                </a14:m>
                <a:r>
                  <a:rPr lang="en-US" sz="3600" dirty="0">
                    <a:latin typeface="Gill Sans MT" panose="020B0502020104020203" pitchFamily="34" charset="0"/>
                  </a:rPr>
                  <a:t> configuration on encoded information</a:t>
                </a:r>
              </a:p>
            </p:txBody>
          </p:sp>
        </mc:Choice>
        <mc:Fallback xmlns="">
          <p:sp>
            <p:nvSpPr>
              <p:cNvPr id="2" name="TextBox 1">
                <a:extLst>
                  <a:ext uri="{FF2B5EF4-FFF2-40B4-BE49-F238E27FC236}">
                    <a16:creationId xmlns:a16="http://schemas.microsoft.com/office/drawing/2014/main" id="{02BE2874-9056-EB9C-8CCE-295259FBAAB8}"/>
                  </a:ext>
                </a:extLst>
              </p:cNvPr>
              <p:cNvSpPr txBox="1">
                <a:spLocks noRot="1" noChangeAspect="1" noMove="1" noResize="1" noEditPoints="1" noAdjustHandles="1" noChangeArrowheads="1" noChangeShapeType="1" noTextEdit="1"/>
              </p:cNvSpPr>
              <p:nvPr/>
            </p:nvSpPr>
            <p:spPr>
              <a:xfrm>
                <a:off x="557202" y="594006"/>
                <a:ext cx="10515600" cy="646331"/>
              </a:xfrm>
              <a:prstGeom prst="rect">
                <a:avLst/>
              </a:prstGeom>
              <a:blipFill>
                <a:blip r:embed="rId6"/>
                <a:stretch>
                  <a:fillRect l="-1739" t="-14151" b="-3490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4A0613D3-121C-347C-3482-100348288B25}"/>
                  </a:ext>
                </a:extLst>
              </p:cNvPr>
              <p:cNvSpPr txBox="1"/>
              <p:nvPr/>
            </p:nvSpPr>
            <p:spPr>
              <a:xfrm>
                <a:off x="7722654" y="2681441"/>
                <a:ext cx="3350148"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𝜔</m:t>
                          </m:r>
                        </m:e>
                        <m:sub>
                          <m:r>
                            <a:rPr lang="en-US" sz="2400" b="0" i="1" smtClean="0">
                              <a:latin typeface="Cambria Math" panose="02040503050406030204" pitchFamily="18" charset="0"/>
                            </a:rPr>
                            <m:t>𝑖</m:t>
                          </m:r>
                        </m:sub>
                      </m:sSub>
                      <m:r>
                        <a:rPr lang="en-US" sz="2400" b="0" i="1" smtClean="0">
                          <a:latin typeface="Cambria Math" panose="02040503050406030204" pitchFamily="18" charset="0"/>
                        </a:rPr>
                        <m:t>∈{1,−1}</m:t>
                      </m:r>
                    </m:oMath>
                  </m:oMathPara>
                </a14:m>
                <a:endParaRPr lang="en-US" sz="2400" dirty="0"/>
              </a:p>
            </p:txBody>
          </p:sp>
        </mc:Choice>
        <mc:Fallback xmlns="">
          <p:sp>
            <p:nvSpPr>
              <p:cNvPr id="8" name="TextBox 7">
                <a:extLst>
                  <a:ext uri="{FF2B5EF4-FFF2-40B4-BE49-F238E27FC236}">
                    <a16:creationId xmlns:a16="http://schemas.microsoft.com/office/drawing/2014/main" id="{4A0613D3-121C-347C-3482-100348288B25}"/>
                  </a:ext>
                </a:extLst>
              </p:cNvPr>
              <p:cNvSpPr txBox="1">
                <a:spLocks noRot="1" noChangeAspect="1" noMove="1" noResize="1" noEditPoints="1" noAdjustHandles="1" noChangeArrowheads="1" noChangeShapeType="1" noTextEdit="1"/>
              </p:cNvSpPr>
              <p:nvPr/>
            </p:nvSpPr>
            <p:spPr>
              <a:xfrm>
                <a:off x="7722654" y="2681441"/>
                <a:ext cx="3350148" cy="461665"/>
              </a:xfrm>
              <a:prstGeom prst="rect">
                <a:avLst/>
              </a:prstGeom>
              <a:blipFill>
                <a:blip r:embed="rId7"/>
                <a:stretch>
                  <a:fillRect b="-19737"/>
                </a:stretch>
              </a:blipFill>
            </p:spPr>
            <p:txBody>
              <a:bodyPr/>
              <a:lstStyle/>
              <a:p>
                <a:r>
                  <a:rPr 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pic>
        <p:nvPicPr>
          <p:cNvPr id="245" name="Google Shape;245;p13" descr="Chart, histogram&#10;&#10;Description automatically generated"/>
          <p:cNvPicPr preferRelativeResize="0"/>
          <p:nvPr/>
        </p:nvPicPr>
        <p:blipFill rotWithShape="1">
          <a:blip r:embed="rId3">
            <a:alphaModFix/>
          </a:blip>
          <a:srcRect/>
          <a:stretch/>
        </p:blipFill>
        <p:spPr>
          <a:xfrm>
            <a:off x="73778" y="1299183"/>
            <a:ext cx="6022222" cy="4730665"/>
          </a:xfrm>
          <a:prstGeom prst="rect">
            <a:avLst/>
          </a:prstGeom>
          <a:noFill/>
          <a:ln>
            <a:noFill/>
          </a:ln>
        </p:spPr>
      </p:pic>
      <p:pic>
        <p:nvPicPr>
          <p:cNvPr id="246" name="Google Shape;246;p13" descr="Chart, line chart&#10;&#10;Description automatically generated"/>
          <p:cNvPicPr preferRelativeResize="0"/>
          <p:nvPr/>
        </p:nvPicPr>
        <p:blipFill rotWithShape="1">
          <a:blip r:embed="rId4">
            <a:alphaModFix/>
          </a:blip>
          <a:srcRect/>
          <a:stretch/>
        </p:blipFill>
        <p:spPr>
          <a:xfrm>
            <a:off x="6226823" y="1457675"/>
            <a:ext cx="5822302" cy="4413680"/>
          </a:xfrm>
          <a:prstGeom prst="rect">
            <a:avLst/>
          </a:prstGeom>
          <a:noFill/>
          <a:ln>
            <a:noFill/>
          </a:ln>
        </p:spPr>
      </p:pic>
      <p:sp>
        <p:nvSpPr>
          <p:cNvPr id="247" name="Google Shape;247;p13"/>
          <p:cNvSpPr txBox="1">
            <a:spLocks noGrp="1"/>
          </p:cNvSpPr>
          <p:nvPr>
            <p:ph type="sldNum" idx="12"/>
          </p:nvPr>
        </p:nvSpPr>
        <p:spPr>
          <a:xfrm>
            <a:off x="9308691" y="6356349"/>
            <a:ext cx="27432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12</a:t>
            </a:fld>
            <a:endParaRPr/>
          </a:p>
        </p:txBody>
      </p:sp>
      <p:sp>
        <p:nvSpPr>
          <p:cNvPr id="248" name="Google Shape;248;p13"/>
          <p:cNvSpPr txBox="1"/>
          <p:nvPr/>
        </p:nvSpPr>
        <p:spPr>
          <a:xfrm>
            <a:off x="3084889" y="538518"/>
            <a:ext cx="6598581" cy="676660"/>
          </a:xfrm>
          <a:prstGeom prst="rect">
            <a:avLst/>
          </a:pr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a:latin typeface="Calibri"/>
                <a:ea typeface="Calibri"/>
                <a:cs typeface="Calibri"/>
                <a:sym typeface="Calibri"/>
              </a:rPr>
              <a:t> </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pic>
        <p:nvPicPr>
          <p:cNvPr id="7" name="Google Shape;235;p12" descr="Chart&#10;&#10;Description automatically generated">
            <a:extLst>
              <a:ext uri="{FF2B5EF4-FFF2-40B4-BE49-F238E27FC236}">
                <a16:creationId xmlns:a16="http://schemas.microsoft.com/office/drawing/2014/main" id="{120AC1CE-B1C8-7A4A-E4EB-5926A844FD36}"/>
              </a:ext>
            </a:extLst>
          </p:cNvPr>
          <p:cNvPicPr preferRelativeResize="0"/>
          <p:nvPr/>
        </p:nvPicPr>
        <p:blipFill rotWithShape="1">
          <a:blip r:embed="rId3">
            <a:alphaModFix/>
          </a:blip>
          <a:srcRect/>
          <a:stretch/>
        </p:blipFill>
        <p:spPr>
          <a:xfrm>
            <a:off x="7879932" y="869612"/>
            <a:ext cx="3804573" cy="2883340"/>
          </a:xfrm>
          <a:prstGeom prst="rect">
            <a:avLst/>
          </a:prstGeom>
          <a:noFill/>
          <a:ln>
            <a:noFill/>
          </a:ln>
        </p:spPr>
      </p:pic>
      <p:cxnSp>
        <p:nvCxnSpPr>
          <p:cNvPr id="17" name="Straight Connector 16">
            <a:extLst>
              <a:ext uri="{FF2B5EF4-FFF2-40B4-BE49-F238E27FC236}">
                <a16:creationId xmlns:a16="http://schemas.microsoft.com/office/drawing/2014/main" id="{41C04BCC-45FF-0ACA-994D-2DEB4ED15665}"/>
              </a:ext>
            </a:extLst>
          </p:cNvPr>
          <p:cNvCxnSpPr/>
          <p:nvPr/>
        </p:nvCxnSpPr>
        <p:spPr>
          <a:xfrm flipH="1">
            <a:off x="7212054" y="2911490"/>
            <a:ext cx="1590260" cy="3188521"/>
          </a:xfrm>
          <a:prstGeom prst="line">
            <a:avLst/>
          </a:prstGeom>
          <a:ln w="38100">
            <a:prstDash val="sysDot"/>
          </a:ln>
        </p:spPr>
        <p:style>
          <a:lnRef idx="1">
            <a:schemeClr val="dk1"/>
          </a:lnRef>
          <a:fillRef idx="0">
            <a:schemeClr val="dk1"/>
          </a:fillRef>
          <a:effectRef idx="0">
            <a:schemeClr val="dk1"/>
          </a:effectRef>
          <a:fontRef idx="minor">
            <a:schemeClr val="tx1"/>
          </a:fontRef>
        </p:style>
      </p:cxnSp>
      <p:sp>
        <p:nvSpPr>
          <p:cNvPr id="256" name="Google Shape;256;p14"/>
          <p:cNvSpPr txBox="1">
            <a:spLocks noGrp="1"/>
          </p:cNvSpPr>
          <p:nvPr>
            <p:ph type="sldNum" idx="12"/>
          </p:nvPr>
        </p:nvSpPr>
        <p:spPr>
          <a:xfrm>
            <a:off x="9308691" y="6356349"/>
            <a:ext cx="27432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13</a:t>
            </a:fld>
            <a:endParaRPr/>
          </a:p>
        </p:txBody>
      </p:sp>
      <p:sp>
        <p:nvSpPr>
          <p:cNvPr id="257" name="Google Shape;257;p14"/>
          <p:cNvSpPr txBox="1"/>
          <p:nvPr/>
        </p:nvSpPr>
        <p:spPr>
          <a:xfrm>
            <a:off x="624084" y="1056426"/>
            <a:ext cx="6587970" cy="676660"/>
          </a:xfrm>
          <a:prstGeom prst="rect">
            <a:avLst/>
          </a:pr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a:latin typeface="Calibri"/>
                <a:ea typeface="Calibri"/>
                <a:cs typeface="Calibri"/>
                <a:sym typeface="Calibri"/>
              </a:rPr>
              <a:t> </a:t>
            </a:r>
            <a:endParaRPr/>
          </a:p>
        </p:txBody>
      </p:sp>
      <p:sp>
        <p:nvSpPr>
          <p:cNvPr id="9" name="Rectangle 8">
            <a:extLst>
              <a:ext uri="{FF2B5EF4-FFF2-40B4-BE49-F238E27FC236}">
                <a16:creationId xmlns:a16="http://schemas.microsoft.com/office/drawing/2014/main" id="{5E806FDB-C94C-EB3C-7788-6C637B942E94}"/>
              </a:ext>
            </a:extLst>
          </p:cNvPr>
          <p:cNvSpPr/>
          <p:nvPr/>
        </p:nvSpPr>
        <p:spPr>
          <a:xfrm flipH="1">
            <a:off x="8802314" y="1711073"/>
            <a:ext cx="178043" cy="1200417"/>
          </a:xfrm>
          <a:prstGeom prst="rect">
            <a:avLst/>
          </a:prstGeom>
          <a:solidFill>
            <a:srgbClr val="FF0000">
              <a:alpha val="4784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a:extLst>
              <a:ext uri="{FF2B5EF4-FFF2-40B4-BE49-F238E27FC236}">
                <a16:creationId xmlns:a16="http://schemas.microsoft.com/office/drawing/2014/main" id="{D555F8BF-5C92-3EA2-074E-274B6AAFD8CF}"/>
              </a:ext>
            </a:extLst>
          </p:cNvPr>
          <p:cNvCxnSpPr/>
          <p:nvPr/>
        </p:nvCxnSpPr>
        <p:spPr>
          <a:xfrm flipH="1">
            <a:off x="4283242" y="1733086"/>
            <a:ext cx="4519072" cy="578195"/>
          </a:xfrm>
          <a:prstGeom prst="line">
            <a:avLst/>
          </a:prstGeom>
          <a:ln w="38100">
            <a:prstDash val="sysDot"/>
          </a:ln>
        </p:spPr>
        <p:style>
          <a:lnRef idx="1">
            <a:schemeClr val="dk1"/>
          </a:lnRef>
          <a:fillRef idx="0">
            <a:schemeClr val="dk1"/>
          </a:fillRef>
          <a:effectRef idx="0">
            <a:schemeClr val="dk1"/>
          </a:effectRef>
          <a:fontRef idx="minor">
            <a:schemeClr val="tx1"/>
          </a:fontRef>
        </p:style>
      </p:cxnSp>
      <p:sp>
        <p:nvSpPr>
          <p:cNvPr id="2" name="TextBox 1">
            <a:extLst>
              <a:ext uri="{FF2B5EF4-FFF2-40B4-BE49-F238E27FC236}">
                <a16:creationId xmlns:a16="http://schemas.microsoft.com/office/drawing/2014/main" id="{D3C70686-9214-6C94-C600-B77D9B1BCCA5}"/>
              </a:ext>
            </a:extLst>
          </p:cNvPr>
          <p:cNvSpPr txBox="1"/>
          <p:nvPr/>
        </p:nvSpPr>
        <p:spPr>
          <a:xfrm>
            <a:off x="741183" y="216840"/>
            <a:ext cx="6470871" cy="584775"/>
          </a:xfrm>
          <a:prstGeom prst="rect">
            <a:avLst/>
          </a:prstGeom>
          <a:noFill/>
        </p:spPr>
        <p:txBody>
          <a:bodyPr wrap="square" rtlCol="0">
            <a:spAutoFit/>
          </a:bodyPr>
          <a:lstStyle/>
          <a:p>
            <a:r>
              <a:rPr lang="en-US" sz="3200" dirty="0">
                <a:latin typeface="Gill Sans MT" panose="020B0502020104020203" pitchFamily="34" charset="0"/>
              </a:rPr>
              <a:t>Noise entropy </a:t>
            </a: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B08D62F2-F8F6-0154-6437-ABC54BD5D540}"/>
                  </a:ext>
                </a:extLst>
              </p:cNvPr>
              <p:cNvSpPr txBox="1"/>
              <p:nvPr/>
            </p:nvSpPr>
            <p:spPr>
              <a:xfrm>
                <a:off x="8166847" y="4019746"/>
                <a:ext cx="3937657"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𝐼</m:t>
                      </m:r>
                      <m:d>
                        <m:dPr>
                          <m:ctrlPr>
                            <a:rPr lang="en-US" sz="2000" b="0" i="1" smtClean="0">
                              <a:latin typeface="Cambria Math" panose="02040503050406030204" pitchFamily="18" charset="0"/>
                            </a:rPr>
                          </m:ctrlPr>
                        </m:dPr>
                        <m:e>
                          <m:r>
                            <a:rPr lang="en-US" sz="2000" b="0" i="1" smtClean="0">
                              <a:latin typeface="Cambria Math" panose="02040503050406030204" pitchFamily="18" charset="0"/>
                            </a:rPr>
                            <m:t>𝜃</m:t>
                          </m:r>
                          <m:r>
                            <a:rPr lang="en-US" sz="2000" b="0" i="1" smtClean="0">
                              <a:latin typeface="Cambria Math" panose="02040503050406030204" pitchFamily="18" charset="0"/>
                            </a:rPr>
                            <m:t>;</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𝑥</m:t>
                              </m:r>
                            </m:e>
                            <m:sub>
                              <m:r>
                                <a:rPr lang="en-US" sz="2000" b="0" i="1" smtClean="0">
                                  <a:latin typeface="Cambria Math" panose="02040503050406030204" pitchFamily="18" charset="0"/>
                                </a:rPr>
                                <m:t>𝑖𝑛</m:t>
                              </m:r>
                            </m:sub>
                          </m:sSub>
                        </m:e>
                      </m:d>
                      <m:r>
                        <a:rPr lang="en-US" sz="2000" b="0" i="1" smtClean="0">
                          <a:latin typeface="Cambria Math" panose="02040503050406030204" pitchFamily="18" charset="0"/>
                        </a:rPr>
                        <m:t>=</m:t>
                      </m:r>
                      <m:r>
                        <a:rPr lang="en-US" sz="2000" b="0" i="1" smtClean="0">
                          <a:latin typeface="Cambria Math" panose="02040503050406030204" pitchFamily="18" charset="0"/>
                        </a:rPr>
                        <m:t>𝐻</m:t>
                      </m:r>
                      <m:d>
                        <m:dPr>
                          <m:ctrlPr>
                            <a:rPr lang="en-US" sz="2000" b="0" i="1" smtClean="0">
                              <a:latin typeface="Cambria Math" panose="02040503050406030204" pitchFamily="18" charset="0"/>
                            </a:rPr>
                          </m:ctrlPr>
                        </m:dPr>
                        <m:e>
                          <m:r>
                            <a:rPr lang="en-US" sz="2000" b="0" i="1" smtClean="0">
                              <a:latin typeface="Cambria Math" panose="02040503050406030204" pitchFamily="18" charset="0"/>
                            </a:rPr>
                            <m:t>𝜃</m:t>
                          </m:r>
                        </m:e>
                      </m:d>
                      <m:r>
                        <a:rPr lang="en-US" sz="2000" b="0" i="1" smtClean="0">
                          <a:latin typeface="Cambria Math" panose="02040503050406030204" pitchFamily="18" charset="0"/>
                        </a:rPr>
                        <m:t>−</m:t>
                      </m:r>
                      <m:r>
                        <a:rPr lang="en-US" sz="2000" b="0" i="1" smtClean="0">
                          <a:latin typeface="Cambria Math" panose="02040503050406030204" pitchFamily="18" charset="0"/>
                        </a:rPr>
                        <m:t>𝐻</m:t>
                      </m:r>
                      <m:r>
                        <a:rPr lang="en-US" sz="2000" b="0" i="1" smtClean="0">
                          <a:latin typeface="Cambria Math" panose="02040503050406030204" pitchFamily="18" charset="0"/>
                        </a:rPr>
                        <m:t>(</m:t>
                      </m:r>
                      <m:r>
                        <a:rPr lang="en-US" sz="2000" b="0" i="1" smtClean="0">
                          <a:latin typeface="Cambria Math" panose="02040503050406030204" pitchFamily="18" charset="0"/>
                        </a:rPr>
                        <m:t>𝜃</m:t>
                      </m:r>
                      <m:r>
                        <a:rPr lang="en-US" sz="2000" b="0" i="1" smtClean="0">
                          <a:latin typeface="Cambria Math" panose="02040503050406030204" pitchFamily="18" charset="0"/>
                        </a:rPr>
                        <m:t>|</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𝑥</m:t>
                          </m:r>
                        </m:e>
                        <m:sub>
                          <m:r>
                            <a:rPr lang="en-US" sz="2000" b="0" i="1" smtClean="0">
                              <a:latin typeface="Cambria Math" panose="02040503050406030204" pitchFamily="18" charset="0"/>
                            </a:rPr>
                            <m:t>𝑖𝑛</m:t>
                          </m:r>
                        </m:sub>
                      </m:sSub>
                      <m:r>
                        <a:rPr lang="en-US" sz="2000" b="0" i="1" smtClean="0">
                          <a:latin typeface="Cambria Math" panose="02040503050406030204" pitchFamily="18" charset="0"/>
                        </a:rPr>
                        <m:t>)</m:t>
                      </m:r>
                    </m:oMath>
                  </m:oMathPara>
                </a14:m>
                <a:endParaRPr lang="en-US" sz="2400" dirty="0"/>
              </a:p>
            </p:txBody>
          </p:sp>
        </mc:Choice>
        <mc:Fallback xmlns="">
          <p:sp>
            <p:nvSpPr>
              <p:cNvPr id="3" name="TextBox 2">
                <a:extLst>
                  <a:ext uri="{FF2B5EF4-FFF2-40B4-BE49-F238E27FC236}">
                    <a16:creationId xmlns:a16="http://schemas.microsoft.com/office/drawing/2014/main" id="{B08D62F2-F8F6-0154-6437-ABC54BD5D540}"/>
                  </a:ext>
                </a:extLst>
              </p:cNvPr>
              <p:cNvSpPr txBox="1">
                <a:spLocks noRot="1" noChangeAspect="1" noMove="1" noResize="1" noEditPoints="1" noAdjustHandles="1" noChangeArrowheads="1" noChangeShapeType="1" noTextEdit="1"/>
              </p:cNvSpPr>
              <p:nvPr/>
            </p:nvSpPr>
            <p:spPr>
              <a:xfrm>
                <a:off x="8166847" y="4019746"/>
                <a:ext cx="3937657" cy="400110"/>
              </a:xfrm>
              <a:prstGeom prst="rect">
                <a:avLst/>
              </a:prstGeom>
              <a:blipFill>
                <a:blip r:embed="rId6"/>
                <a:stretch>
                  <a:fillRect b="-18182"/>
                </a:stretch>
              </a:blipFill>
            </p:spPr>
            <p:txBody>
              <a:bodyPr/>
              <a:lstStyle/>
              <a:p>
                <a:r>
                  <a:rPr lang="en-US">
                    <a:noFill/>
                  </a:rPr>
                  <a:t> </a:t>
                </a:r>
              </a:p>
            </p:txBody>
          </p:sp>
        </mc:Fallback>
      </mc:AlternateContent>
      <p:pic>
        <p:nvPicPr>
          <p:cNvPr id="5" name="Picture 4" descr="Chart, bar chart&#10;&#10;Description automatically generated">
            <a:extLst>
              <a:ext uri="{FF2B5EF4-FFF2-40B4-BE49-F238E27FC236}">
                <a16:creationId xmlns:a16="http://schemas.microsoft.com/office/drawing/2014/main" id="{741F6ED5-E632-4D67-FDC6-F628DA6245A0}"/>
              </a:ext>
            </a:extLst>
          </p:cNvPr>
          <p:cNvPicPr>
            <a:picLocks noChangeAspect="1"/>
          </p:cNvPicPr>
          <p:nvPr/>
        </p:nvPicPr>
        <p:blipFill>
          <a:blip r:embed="rId7"/>
          <a:stretch>
            <a:fillRect/>
          </a:stretch>
        </p:blipFill>
        <p:spPr>
          <a:xfrm>
            <a:off x="475982" y="1987898"/>
            <a:ext cx="9584067" cy="465643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41" name="Google Shape;141;p2"/>
          <p:cNvSpPr txBox="1">
            <a:spLocks noGrp="1"/>
          </p:cNvSpPr>
          <p:nvPr>
            <p:ph type="sldNum" idx="12"/>
          </p:nvPr>
        </p:nvSpPr>
        <p:spPr>
          <a:xfrm>
            <a:off x="9308691" y="6356349"/>
            <a:ext cx="27432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14</a:t>
            </a:fld>
            <a:endParaRPr/>
          </a:p>
        </p:txBody>
      </p:sp>
      <p:sp>
        <p:nvSpPr>
          <p:cNvPr id="2" name="TextBox 1">
            <a:extLst>
              <a:ext uri="{FF2B5EF4-FFF2-40B4-BE49-F238E27FC236}">
                <a16:creationId xmlns:a16="http://schemas.microsoft.com/office/drawing/2014/main" id="{54D0BE80-25B3-4784-8DFF-0F3226E3BDF1}"/>
              </a:ext>
            </a:extLst>
          </p:cNvPr>
          <p:cNvSpPr txBox="1"/>
          <p:nvPr/>
        </p:nvSpPr>
        <p:spPr>
          <a:xfrm>
            <a:off x="676539" y="693986"/>
            <a:ext cx="5320043" cy="707886"/>
          </a:xfrm>
          <a:prstGeom prst="rect">
            <a:avLst/>
          </a:prstGeom>
          <a:noFill/>
        </p:spPr>
        <p:txBody>
          <a:bodyPr wrap="square" rtlCol="0">
            <a:spAutoFit/>
          </a:bodyPr>
          <a:lstStyle/>
          <a:p>
            <a:r>
              <a:rPr lang="en-US" sz="4000" b="1" dirty="0">
                <a:latin typeface="Gill Sans MT" panose="020B0502020104020203" pitchFamily="34" charset="0"/>
              </a:rPr>
              <a:t>Summary</a:t>
            </a:r>
          </a:p>
        </p:txBody>
      </p:sp>
      <p:sp>
        <p:nvSpPr>
          <p:cNvPr id="4" name="TextBox 3">
            <a:extLst>
              <a:ext uri="{FF2B5EF4-FFF2-40B4-BE49-F238E27FC236}">
                <a16:creationId xmlns:a16="http://schemas.microsoft.com/office/drawing/2014/main" id="{E25C1FD8-91CC-E77F-F631-CF49509E22C1}"/>
              </a:ext>
            </a:extLst>
          </p:cNvPr>
          <p:cNvSpPr txBox="1"/>
          <p:nvPr/>
        </p:nvSpPr>
        <p:spPr>
          <a:xfrm>
            <a:off x="1553056" y="1766858"/>
            <a:ext cx="7446545"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a:latin typeface="Gill Sans MT" panose="020B0502020104020203" pitchFamily="34" charset="0"/>
              </a:rPr>
              <a:t>Input strength play main role to encode input </a:t>
            </a:r>
          </a:p>
        </p:txBody>
      </p:sp>
      <p:pic>
        <p:nvPicPr>
          <p:cNvPr id="9" name="Picture 8" descr="Icon&#10;&#10;Description automatically generated">
            <a:extLst>
              <a:ext uri="{FF2B5EF4-FFF2-40B4-BE49-F238E27FC236}">
                <a16:creationId xmlns:a16="http://schemas.microsoft.com/office/drawing/2014/main" id="{68904621-6DA9-AC3F-1024-07E605F60CBE}"/>
              </a:ext>
            </a:extLst>
          </p:cNvPr>
          <p:cNvPicPr>
            <a:picLocks noChangeAspect="1"/>
          </p:cNvPicPr>
          <p:nvPr/>
        </p:nvPicPr>
        <p:blipFill rotWithShape="1">
          <a:blip r:embed="rId3"/>
          <a:srcRect r="31072"/>
          <a:stretch/>
        </p:blipFill>
        <p:spPr>
          <a:xfrm>
            <a:off x="6325846" y="3429000"/>
            <a:ext cx="5465819" cy="3139471"/>
          </a:xfrm>
          <a:prstGeom prst="rect">
            <a:avLst/>
          </a:prstGeom>
        </p:spPr>
      </p:pic>
      <p:sp>
        <p:nvSpPr>
          <p:cNvPr id="10" name="TextBox 9">
            <a:extLst>
              <a:ext uri="{FF2B5EF4-FFF2-40B4-BE49-F238E27FC236}">
                <a16:creationId xmlns:a16="http://schemas.microsoft.com/office/drawing/2014/main" id="{09FC4DCF-322C-12DB-E2D7-01FE2B80E65E}"/>
              </a:ext>
            </a:extLst>
          </p:cNvPr>
          <p:cNvSpPr txBox="1"/>
          <p:nvPr/>
        </p:nvSpPr>
        <p:spPr>
          <a:xfrm>
            <a:off x="1553055" y="2429745"/>
            <a:ext cx="7446545"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a:latin typeface="Gill Sans MT" panose="020B0502020104020203" pitchFamily="34" charset="0"/>
              </a:rPr>
              <a:t>Interaction helps reduce the noise</a:t>
            </a:r>
          </a:p>
        </p:txBody>
      </p:sp>
      <p:sp>
        <p:nvSpPr>
          <p:cNvPr id="11" name="TextBox 10">
            <a:extLst>
              <a:ext uri="{FF2B5EF4-FFF2-40B4-BE49-F238E27FC236}">
                <a16:creationId xmlns:a16="http://schemas.microsoft.com/office/drawing/2014/main" id="{D20D8AA8-A71E-8394-A9FE-CDFC94194ED2}"/>
              </a:ext>
            </a:extLst>
          </p:cNvPr>
          <p:cNvSpPr txBox="1"/>
          <p:nvPr/>
        </p:nvSpPr>
        <p:spPr>
          <a:xfrm>
            <a:off x="1553056" y="3118892"/>
            <a:ext cx="8573583"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a:latin typeface="Gill Sans MT" panose="020B0502020104020203" pitchFamily="34" charset="0"/>
              </a:rPr>
              <a:t>Heterogeneity helps the system respond effectively</a:t>
            </a:r>
          </a:p>
        </p:txBody>
      </p:sp>
    </p:spTree>
    <p:extLst>
      <p:ext uri="{BB962C8B-B14F-4D97-AF65-F5344CB8AC3E}">
        <p14:creationId xmlns:p14="http://schemas.microsoft.com/office/powerpoint/2010/main" val="3361125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F09B7F-7178-7950-4C0F-C65B56BC910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15</a:t>
            </a:fld>
            <a:endParaRPr lang="en-US"/>
          </a:p>
        </p:txBody>
      </p:sp>
      <p:sp>
        <p:nvSpPr>
          <p:cNvPr id="3" name="TextBox 2">
            <a:extLst>
              <a:ext uri="{FF2B5EF4-FFF2-40B4-BE49-F238E27FC236}">
                <a16:creationId xmlns:a16="http://schemas.microsoft.com/office/drawing/2014/main" id="{5D93EA05-F0F3-B9B0-6309-8C75D007DF54}"/>
              </a:ext>
            </a:extLst>
          </p:cNvPr>
          <p:cNvSpPr txBox="1"/>
          <p:nvPr/>
        </p:nvSpPr>
        <p:spPr>
          <a:xfrm>
            <a:off x="403584" y="789818"/>
            <a:ext cx="4701309" cy="646331"/>
          </a:xfrm>
          <a:prstGeom prst="rect">
            <a:avLst/>
          </a:prstGeom>
          <a:noFill/>
        </p:spPr>
        <p:txBody>
          <a:bodyPr wrap="square" rtlCol="0">
            <a:spAutoFit/>
          </a:bodyPr>
          <a:lstStyle/>
          <a:p>
            <a:r>
              <a:rPr lang="en-US" sz="3600" b="1" dirty="0">
                <a:latin typeface="Gill Sans MT" panose="020B0502020104020203" pitchFamily="34" charset="0"/>
              </a:rPr>
              <a:t>Reference</a:t>
            </a:r>
          </a:p>
        </p:txBody>
      </p:sp>
      <p:sp>
        <p:nvSpPr>
          <p:cNvPr id="5" name="TextBox 4">
            <a:extLst>
              <a:ext uri="{FF2B5EF4-FFF2-40B4-BE49-F238E27FC236}">
                <a16:creationId xmlns:a16="http://schemas.microsoft.com/office/drawing/2014/main" id="{71760C79-36CB-3BDC-2D64-09E8BD71C0AC}"/>
              </a:ext>
            </a:extLst>
          </p:cNvPr>
          <p:cNvSpPr txBox="1"/>
          <p:nvPr/>
        </p:nvSpPr>
        <p:spPr>
          <a:xfrm>
            <a:off x="1104344" y="1775541"/>
            <a:ext cx="10717293" cy="3955442"/>
          </a:xfrm>
          <a:prstGeom prst="rect">
            <a:avLst/>
          </a:prstGeom>
          <a:noFill/>
        </p:spPr>
        <p:txBody>
          <a:bodyPr wrap="square" rtlCol="0">
            <a:spAutoFit/>
          </a:bodyPr>
          <a:lstStyle/>
          <a:p>
            <a:pPr marL="285750" indent="-285750">
              <a:lnSpc>
                <a:spcPct val="200000"/>
              </a:lnSpc>
              <a:buFont typeface="Arial" panose="020B0604020202020204" pitchFamily="34" charset="0"/>
              <a:buChar char="•"/>
            </a:pPr>
            <a:r>
              <a:rPr lang="en-US" sz="1600" b="0" i="0" dirty="0" err="1">
                <a:effectLst/>
                <a:latin typeface="Times New Roman" panose="02020603050405020304" pitchFamily="18" charset="0"/>
              </a:rPr>
              <a:t>Acebrón</a:t>
            </a:r>
            <a:r>
              <a:rPr lang="en-US" sz="1600" b="0" i="0" dirty="0">
                <a:effectLst/>
                <a:latin typeface="Times New Roman" panose="02020603050405020304" pitchFamily="18" charset="0"/>
              </a:rPr>
              <a:t>, J. A., Bonilla, L. L., Vicente, C. J. P., </a:t>
            </a:r>
            <a:r>
              <a:rPr lang="en-US" sz="1600" b="0" i="0" dirty="0" err="1">
                <a:effectLst/>
                <a:latin typeface="Times New Roman" panose="02020603050405020304" pitchFamily="18" charset="0"/>
              </a:rPr>
              <a:t>Ritort</a:t>
            </a:r>
            <a:r>
              <a:rPr lang="en-US" sz="1600" b="0" i="0" dirty="0">
                <a:effectLst/>
                <a:latin typeface="Times New Roman" panose="02020603050405020304" pitchFamily="18" charset="0"/>
              </a:rPr>
              <a:t>, F., and </a:t>
            </a:r>
            <a:r>
              <a:rPr lang="en-US" sz="1600" b="0" i="0" dirty="0" err="1">
                <a:effectLst/>
                <a:latin typeface="Times New Roman" panose="02020603050405020304" pitchFamily="18" charset="0"/>
              </a:rPr>
              <a:t>Spigler</a:t>
            </a:r>
            <a:r>
              <a:rPr lang="en-US" sz="1600" b="0" i="0" dirty="0">
                <a:effectLst/>
                <a:latin typeface="Times New Roman" panose="02020603050405020304" pitchFamily="18" charset="0"/>
              </a:rPr>
              <a:t>, R. 2005.The </a:t>
            </a:r>
            <a:r>
              <a:rPr lang="en-US" sz="1600" b="0" i="0" dirty="0" err="1">
                <a:effectLst/>
                <a:latin typeface="Times New Roman" panose="02020603050405020304" pitchFamily="18" charset="0"/>
              </a:rPr>
              <a:t>kuramoto</a:t>
            </a:r>
            <a:r>
              <a:rPr lang="en-US" sz="1600" b="0" i="0" dirty="0">
                <a:effectLst/>
                <a:latin typeface="Times New Roman" panose="02020603050405020304" pitchFamily="18" charset="0"/>
              </a:rPr>
              <a:t> model: A simple paradigm for synchronization phenomena.77.1 (2005): 137–185.</a:t>
            </a:r>
          </a:p>
          <a:p>
            <a:pPr marL="285750" indent="-285750">
              <a:lnSpc>
                <a:spcPct val="200000"/>
              </a:lnSpc>
              <a:buFont typeface="Arial" panose="020B0604020202020204" pitchFamily="34" charset="0"/>
              <a:buChar char="•"/>
            </a:pPr>
            <a:r>
              <a:rPr lang="en-US" sz="1600" b="0" i="0" dirty="0">
                <a:effectLst/>
                <a:latin typeface="Times New Roman" panose="02020603050405020304" pitchFamily="18" charset="0"/>
              </a:rPr>
              <a:t>MacKay, D. J. C. 2002. Information Theory, Inference Learning </a:t>
            </a:r>
            <a:r>
              <a:rPr lang="en-US" sz="1600" b="0" i="0" dirty="0" err="1">
                <a:effectLst/>
                <a:latin typeface="Times New Roman" panose="02020603050405020304" pitchFamily="18" charset="0"/>
              </a:rPr>
              <a:t>Algorithms.Cambridge</a:t>
            </a:r>
            <a:r>
              <a:rPr lang="en-US" sz="1600" b="0" i="0" dirty="0">
                <a:effectLst/>
                <a:latin typeface="Times New Roman" panose="02020603050405020304" pitchFamily="18" charset="0"/>
              </a:rPr>
              <a:t> University Press.</a:t>
            </a:r>
          </a:p>
          <a:p>
            <a:pPr marL="285750" indent="-285750">
              <a:lnSpc>
                <a:spcPct val="200000"/>
              </a:lnSpc>
              <a:buFont typeface="Arial" panose="020B0604020202020204" pitchFamily="34" charset="0"/>
              <a:buChar char="•"/>
            </a:pPr>
            <a:r>
              <a:rPr lang="en-US" sz="1600" b="0" i="0" dirty="0">
                <a:effectLst/>
                <a:latin typeface="Times New Roman" panose="02020603050405020304" pitchFamily="18" charset="0"/>
              </a:rPr>
              <a:t>Palmer, S. E., </a:t>
            </a:r>
            <a:r>
              <a:rPr lang="en-US" sz="1600" b="0" i="0" dirty="0" err="1">
                <a:effectLst/>
                <a:latin typeface="Times New Roman" panose="02020603050405020304" pitchFamily="18" charset="0"/>
              </a:rPr>
              <a:t>Marre</a:t>
            </a:r>
            <a:r>
              <a:rPr lang="en-US" sz="1600" b="0" i="0" dirty="0">
                <a:effectLst/>
                <a:latin typeface="Times New Roman" panose="02020603050405020304" pitchFamily="18" charset="0"/>
              </a:rPr>
              <a:t>, O., Berry, M. J., and </a:t>
            </a:r>
            <a:r>
              <a:rPr lang="en-US" sz="1600" b="0" i="0" dirty="0" err="1">
                <a:effectLst/>
                <a:latin typeface="Times New Roman" panose="02020603050405020304" pitchFamily="18" charset="0"/>
              </a:rPr>
              <a:t>Bialek</a:t>
            </a:r>
            <a:r>
              <a:rPr lang="en-US" sz="1600" b="0" i="0" dirty="0">
                <a:effectLst/>
                <a:latin typeface="Times New Roman" panose="02020603050405020304" pitchFamily="18" charset="0"/>
              </a:rPr>
              <a:t>, W. 2015. Predictive information in a sensory population. Proceedings of the National Academy of Sciences of the United States of America 112 (6 2015): 6908–6913.</a:t>
            </a:r>
          </a:p>
          <a:p>
            <a:pPr marL="285750" indent="-285750">
              <a:lnSpc>
                <a:spcPct val="200000"/>
              </a:lnSpc>
              <a:buFont typeface="Arial" panose="020B0604020202020204" pitchFamily="34" charset="0"/>
              <a:buChar char="•"/>
            </a:pPr>
            <a:r>
              <a:rPr lang="en-US" sz="1600" b="0" i="0" dirty="0" err="1">
                <a:effectLst/>
                <a:latin typeface="Times New Roman" panose="02020603050405020304" pitchFamily="18" charset="0"/>
              </a:rPr>
              <a:t>Strogatz</a:t>
            </a:r>
            <a:r>
              <a:rPr lang="en-US" sz="1600" b="0" i="0" dirty="0">
                <a:effectLst/>
                <a:latin typeface="Times New Roman" panose="02020603050405020304" pitchFamily="18" charset="0"/>
              </a:rPr>
              <a:t>, S. H. 2018. Nonlinear Dynamics and Chaos. CRC Press. ISBN 9780429961113. </a:t>
            </a:r>
            <a:r>
              <a:rPr lang="en-US" sz="1600" b="0" i="0" dirty="0" err="1">
                <a:effectLst/>
                <a:latin typeface="Times New Roman" panose="02020603050405020304" pitchFamily="18" charset="0"/>
              </a:rPr>
              <a:t>doi</a:t>
            </a:r>
            <a:r>
              <a:rPr lang="en-US" sz="1600" b="0" i="0" dirty="0">
                <a:effectLst/>
                <a:latin typeface="Times New Roman" panose="02020603050405020304" pitchFamily="18" charset="0"/>
              </a:rPr>
              <a:t>: 10.1201/9780429492563.</a:t>
            </a:r>
            <a:endParaRPr lang="en-US" sz="1600" dirty="0"/>
          </a:p>
          <a:p>
            <a:pPr marL="285750" indent="-285750">
              <a:lnSpc>
                <a:spcPct val="200000"/>
              </a:lnSpc>
              <a:buFont typeface="Arial" panose="020B0604020202020204" pitchFamily="34" charset="0"/>
              <a:buChar char="•"/>
            </a:pPr>
            <a:endParaRPr lang="en-US" sz="1600" dirty="0">
              <a:effectLst/>
            </a:endParaRPr>
          </a:p>
          <a:p>
            <a:pPr marL="285750" indent="-285750">
              <a:lnSpc>
                <a:spcPct val="200000"/>
              </a:lnSpc>
              <a:buFont typeface="Arial" panose="020B0604020202020204" pitchFamily="34" charset="0"/>
              <a:buChar char="•"/>
            </a:pPr>
            <a:endParaRPr lang="en-US" sz="1600" dirty="0"/>
          </a:p>
        </p:txBody>
      </p:sp>
    </p:spTree>
    <p:extLst>
      <p:ext uri="{BB962C8B-B14F-4D97-AF65-F5344CB8AC3E}">
        <p14:creationId xmlns:p14="http://schemas.microsoft.com/office/powerpoint/2010/main" val="1012400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57D55A5-2455-28AE-5737-1DDD1236E11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2</a:t>
            </a:fld>
            <a:endParaRPr lang="en-US"/>
          </a:p>
        </p:txBody>
      </p:sp>
      <p:sp>
        <p:nvSpPr>
          <p:cNvPr id="14" name="TextBox 13">
            <a:extLst>
              <a:ext uri="{FF2B5EF4-FFF2-40B4-BE49-F238E27FC236}">
                <a16:creationId xmlns:a16="http://schemas.microsoft.com/office/drawing/2014/main" id="{51E6721C-E3E6-961F-DF1B-F0C55A88A1AA}"/>
              </a:ext>
            </a:extLst>
          </p:cNvPr>
          <p:cNvSpPr txBox="1"/>
          <p:nvPr/>
        </p:nvSpPr>
        <p:spPr>
          <a:xfrm>
            <a:off x="406400" y="562428"/>
            <a:ext cx="8113486" cy="646331"/>
          </a:xfrm>
          <a:prstGeom prst="rect">
            <a:avLst/>
          </a:prstGeom>
          <a:noFill/>
        </p:spPr>
        <p:txBody>
          <a:bodyPr wrap="square" rtlCol="0">
            <a:spAutoFit/>
          </a:bodyPr>
          <a:lstStyle/>
          <a:p>
            <a:r>
              <a:rPr lang="en-US" sz="3600" b="1" dirty="0">
                <a:latin typeface="Gill Sans MT" panose="020B0502020104020203" pitchFamily="34" charset="0"/>
              </a:rPr>
              <a:t>Nonlinear Dynamical Systems</a:t>
            </a:r>
          </a:p>
        </p:txBody>
      </p:sp>
      <p:pic>
        <p:nvPicPr>
          <p:cNvPr id="16" name="Picture 15" descr="Background pattern&#10;&#10;Description automatically generated">
            <a:extLst>
              <a:ext uri="{FF2B5EF4-FFF2-40B4-BE49-F238E27FC236}">
                <a16:creationId xmlns:a16="http://schemas.microsoft.com/office/drawing/2014/main" id="{960C90D0-415E-41D0-3AD0-EAEEC1F66CCA}"/>
              </a:ext>
            </a:extLst>
          </p:cNvPr>
          <p:cNvPicPr>
            <a:picLocks noChangeAspect="1"/>
          </p:cNvPicPr>
          <p:nvPr/>
        </p:nvPicPr>
        <p:blipFill>
          <a:blip r:embed="rId3"/>
          <a:stretch>
            <a:fillRect/>
          </a:stretch>
        </p:blipFill>
        <p:spPr>
          <a:xfrm>
            <a:off x="8130006" y="3957804"/>
            <a:ext cx="4588635" cy="2581107"/>
          </a:xfrm>
          <a:prstGeom prst="rect">
            <a:avLst/>
          </a:prstGeom>
        </p:spPr>
      </p:pic>
      <p:sp>
        <p:nvSpPr>
          <p:cNvPr id="17" name="TextBox 16">
            <a:extLst>
              <a:ext uri="{FF2B5EF4-FFF2-40B4-BE49-F238E27FC236}">
                <a16:creationId xmlns:a16="http://schemas.microsoft.com/office/drawing/2014/main" id="{2A11185D-4A41-6B0F-5040-A65A732B5525}"/>
              </a:ext>
            </a:extLst>
          </p:cNvPr>
          <p:cNvSpPr txBox="1"/>
          <p:nvPr/>
        </p:nvSpPr>
        <p:spPr>
          <a:xfrm>
            <a:off x="678632" y="1588328"/>
            <a:ext cx="10642511" cy="830997"/>
          </a:xfrm>
          <a:prstGeom prst="rect">
            <a:avLst/>
          </a:prstGeom>
          <a:noFill/>
        </p:spPr>
        <p:txBody>
          <a:bodyPr wrap="square" rtlCol="0">
            <a:spAutoFit/>
          </a:bodyPr>
          <a:lstStyle/>
          <a:p>
            <a:pPr marL="285750" indent="-285750">
              <a:buFont typeface="Arial" panose="020B0604020202020204" pitchFamily="34" charset="0"/>
              <a:buChar char="•"/>
            </a:pPr>
            <a:r>
              <a:rPr lang="en-US" sz="2400" dirty="0">
                <a:latin typeface="Bahnschrift SemiBold" panose="020B0502040204020203" pitchFamily="34" charset="0"/>
              </a:rPr>
              <a:t>Well-constructed nonlinear dynamical systems benefit model the complex temporal data, like recurrent neural network</a:t>
            </a:r>
            <a:r>
              <a:rPr lang="en-US" sz="2400" dirty="0"/>
              <a:t>.</a:t>
            </a:r>
          </a:p>
        </p:txBody>
      </p:sp>
      <p:sp>
        <p:nvSpPr>
          <p:cNvPr id="19" name="TextBox 18">
            <a:extLst>
              <a:ext uri="{FF2B5EF4-FFF2-40B4-BE49-F238E27FC236}">
                <a16:creationId xmlns:a16="http://schemas.microsoft.com/office/drawing/2014/main" id="{2BE7FE43-40E6-B3F6-7B2E-3D0126406628}"/>
              </a:ext>
            </a:extLst>
          </p:cNvPr>
          <p:cNvSpPr txBox="1"/>
          <p:nvPr/>
        </p:nvSpPr>
        <p:spPr>
          <a:xfrm>
            <a:off x="678633" y="2905780"/>
            <a:ext cx="11232563"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a:latin typeface="Bahnschrift SemiBold" panose="020B0502040204020203" pitchFamily="34" charset="0"/>
              </a:rPr>
              <a:t>Tuning parameters to achieve the best model remains a challenge.</a:t>
            </a:r>
          </a:p>
        </p:txBody>
      </p:sp>
      <p:sp>
        <p:nvSpPr>
          <p:cNvPr id="20" name="TextBox 19">
            <a:extLst>
              <a:ext uri="{FF2B5EF4-FFF2-40B4-BE49-F238E27FC236}">
                <a16:creationId xmlns:a16="http://schemas.microsoft.com/office/drawing/2014/main" id="{E0D11817-D454-1E8C-2362-BBADAF1C1BB7}"/>
              </a:ext>
            </a:extLst>
          </p:cNvPr>
          <p:cNvSpPr txBox="1"/>
          <p:nvPr/>
        </p:nvSpPr>
        <p:spPr>
          <a:xfrm>
            <a:off x="693147" y="4198741"/>
            <a:ext cx="8446318" cy="461665"/>
          </a:xfrm>
          <a:prstGeom prst="rect">
            <a:avLst/>
          </a:prstGeom>
          <a:noFill/>
        </p:spPr>
        <p:txBody>
          <a:bodyPr wrap="square" rtlCol="0">
            <a:spAutoFit/>
          </a:bodyPr>
          <a:lstStyle/>
          <a:p>
            <a:pPr marL="285750" indent="-285750">
              <a:buFont typeface="Arial" panose="020B0604020202020204" pitchFamily="34" charset="0"/>
              <a:buChar char="•"/>
            </a:pPr>
            <a:r>
              <a:rPr lang="en-US" sz="2400" dirty="0">
                <a:latin typeface="Bahnschrift SemiBold" panose="020B0502040204020203" pitchFamily="34" charset="0"/>
              </a:rPr>
              <a:t>Emergence of a large system’s behavior is complicated.</a:t>
            </a:r>
            <a:endParaRPr lang="en-US" dirty="0"/>
          </a:p>
        </p:txBody>
      </p:sp>
    </p:spTree>
    <p:extLst>
      <p:ext uri="{BB962C8B-B14F-4D97-AF65-F5344CB8AC3E}">
        <p14:creationId xmlns:p14="http://schemas.microsoft.com/office/powerpoint/2010/main" val="3311293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par>
                                <p:cTn id="13" presetID="1" presetClass="entr" presetSubtype="0"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9" grpId="0"/>
      <p:bldP spid="2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53" name="Google Shape;153;p3"/>
          <p:cNvSpPr txBox="1">
            <a:spLocks noGrp="1"/>
          </p:cNvSpPr>
          <p:nvPr>
            <p:ph type="sldNum" idx="12"/>
          </p:nvPr>
        </p:nvSpPr>
        <p:spPr>
          <a:xfrm>
            <a:off x="9308691" y="6356349"/>
            <a:ext cx="27432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mc:AlternateContent xmlns:mc="http://schemas.openxmlformats.org/markup-compatibility/2006" xmlns:a14="http://schemas.microsoft.com/office/drawing/2010/main">
        <mc:Choice Requires="a14">
          <p:sp>
            <p:nvSpPr>
              <p:cNvPr id="154" name="Google Shape;154;p3"/>
              <p:cNvSpPr txBox="1"/>
              <p:nvPr/>
            </p:nvSpPr>
            <p:spPr>
              <a:xfrm>
                <a:off x="330532" y="260729"/>
                <a:ext cx="13096709" cy="64629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200" b="1" dirty="0">
                    <a:solidFill>
                      <a:schemeClr val="dk1"/>
                    </a:solidFill>
                    <a:latin typeface="Gill Sans MT" panose="020B0502020104020203" pitchFamily="34" charset="0"/>
                    <a:ea typeface="Gill Sans"/>
                    <a:cs typeface="Gill Sans"/>
                    <a:sym typeface="Gill Sans"/>
                  </a:rPr>
                  <a:t>Interacting Phase oscillators system: </a:t>
                </a:r>
                <a14:m>
                  <m:oMath xmlns:m="http://schemas.openxmlformats.org/officeDocument/2006/math">
                    <m:r>
                      <a:rPr lang="en-US" sz="3200" b="1" i="1" smtClean="0">
                        <a:solidFill>
                          <a:schemeClr val="dk1"/>
                        </a:solidFill>
                        <a:latin typeface="Cambria Math" panose="02040503050406030204" pitchFamily="18" charset="0"/>
                        <a:ea typeface="Gill Sans"/>
                        <a:cs typeface="Gill Sans"/>
                        <a:sym typeface="Gill Sans"/>
                      </a:rPr>
                      <m:t>𝟏</m:t>
                    </m:r>
                  </m:oMath>
                </a14:m>
                <a:r>
                  <a:rPr lang="en-US" b="1" dirty="0">
                    <a:latin typeface="Gill Sans MT" panose="020B0502020104020203" pitchFamily="34" charset="0"/>
                  </a:rPr>
                  <a:t> </a:t>
                </a:r>
                <a:r>
                  <a:rPr lang="en-US" sz="3600" b="1" dirty="0">
                    <a:latin typeface="Gill Sans MT" panose="020B0502020104020203" pitchFamily="34" charset="0"/>
                  </a:rPr>
                  <a:t>oscillator</a:t>
                </a:r>
                <a:endParaRPr b="1" dirty="0">
                  <a:latin typeface="Gill Sans MT" panose="020B0502020104020203" pitchFamily="34" charset="0"/>
                </a:endParaRPr>
              </a:p>
            </p:txBody>
          </p:sp>
        </mc:Choice>
        <mc:Fallback xmlns="">
          <p:sp>
            <p:nvSpPr>
              <p:cNvPr id="154" name="Google Shape;154;p3"/>
              <p:cNvSpPr txBox="1">
                <a:spLocks noRot="1" noChangeAspect="1" noMove="1" noResize="1" noEditPoints="1" noAdjustHandles="1" noChangeArrowheads="1" noChangeShapeType="1" noTextEdit="1"/>
              </p:cNvSpPr>
              <p:nvPr/>
            </p:nvSpPr>
            <p:spPr>
              <a:xfrm>
                <a:off x="330532" y="260729"/>
                <a:ext cx="13096709" cy="646290"/>
              </a:xfrm>
              <a:prstGeom prst="rect">
                <a:avLst/>
              </a:prstGeom>
              <a:blipFill>
                <a:blip r:embed="rId3"/>
                <a:stretch>
                  <a:fillRect l="-1163" t="-15094" b="-34906"/>
                </a:stretch>
              </a:blipFill>
              <a:ln>
                <a:noFill/>
              </a:ln>
            </p:spPr>
            <p:txBody>
              <a:bodyPr/>
              <a:lstStyle/>
              <a:p>
                <a:r>
                  <a:rPr lang="en-US">
                    <a:noFill/>
                  </a:rPr>
                  <a:t> </a:t>
                </a:r>
              </a:p>
            </p:txBody>
          </p:sp>
        </mc:Fallback>
      </mc:AlternateContent>
      <p:pic>
        <p:nvPicPr>
          <p:cNvPr id="4" name="Picture 3" descr="Icon&#10;&#10;Description automatically generated">
            <a:extLst>
              <a:ext uri="{FF2B5EF4-FFF2-40B4-BE49-F238E27FC236}">
                <a16:creationId xmlns:a16="http://schemas.microsoft.com/office/drawing/2014/main" id="{5BBD5CEE-5A8B-C392-91AA-86C756742D1C}"/>
              </a:ext>
            </a:extLst>
          </p:cNvPr>
          <p:cNvPicPr>
            <a:picLocks noChangeAspect="1"/>
          </p:cNvPicPr>
          <p:nvPr/>
        </p:nvPicPr>
        <p:blipFill>
          <a:blip r:embed="rId4"/>
          <a:stretch>
            <a:fillRect/>
          </a:stretch>
        </p:blipFill>
        <p:spPr>
          <a:xfrm>
            <a:off x="2446821" y="995678"/>
            <a:ext cx="7298357" cy="3448184"/>
          </a:xfrm>
          <a:prstGeom prst="rect">
            <a:avLst/>
          </a:prstGeom>
        </p:spPr>
      </p:pic>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7B5D974E-A758-F184-9F34-918AD50DC69B}"/>
                  </a:ext>
                </a:extLst>
              </p:cNvPr>
              <p:cNvSpPr txBox="1"/>
              <p:nvPr/>
            </p:nvSpPr>
            <p:spPr>
              <a:xfrm>
                <a:off x="2589635" y="4687315"/>
                <a:ext cx="7207045" cy="1027333"/>
              </a:xfrm>
              <a:prstGeom prst="rect">
                <a:avLst/>
              </a:prstGeom>
              <a:noFill/>
              <a:ln w="38100">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14:m>
                  <m:oMathPara xmlns:m="http://schemas.openxmlformats.org/officeDocument/2006/math">
                    <m:oMathParaPr>
                      <m:jc m:val="centerGroup"/>
                    </m:oMathParaPr>
                    <m:oMath xmlns:m="http://schemas.openxmlformats.org/officeDocument/2006/math">
                      <m:f>
                        <m:fPr>
                          <m:ctrlPr>
                            <a:rPr lang="en-US" sz="3200" b="0" i="1" smtClean="0">
                              <a:latin typeface="Cambria Math" panose="02040503050406030204" pitchFamily="18" charset="0"/>
                            </a:rPr>
                          </m:ctrlPr>
                        </m:fPr>
                        <m:num>
                          <m:r>
                            <a:rPr lang="en-US" sz="3200" b="0" i="1" smtClean="0">
                              <a:latin typeface="Cambria Math" panose="02040503050406030204" pitchFamily="18" charset="0"/>
                            </a:rPr>
                            <m:t>𝑑</m:t>
                          </m:r>
                          <m:r>
                            <a:rPr lang="en-US" sz="3200" b="0" i="1" smtClean="0">
                              <a:latin typeface="Cambria Math" panose="02040503050406030204" pitchFamily="18" charset="0"/>
                            </a:rPr>
                            <m:t>𝜃</m:t>
                          </m:r>
                        </m:num>
                        <m:den>
                          <m:r>
                            <a:rPr lang="en-US" sz="3200" b="0" i="1" smtClean="0">
                              <a:latin typeface="Cambria Math" panose="02040503050406030204" pitchFamily="18" charset="0"/>
                            </a:rPr>
                            <m:t>𝑑𝑡</m:t>
                          </m:r>
                        </m:den>
                      </m:f>
                      <m:r>
                        <a:rPr lang="en-US" sz="3200" b="0" i="1" smtClean="0">
                          <a:latin typeface="Cambria Math" panose="02040503050406030204" pitchFamily="18" charset="0"/>
                        </a:rPr>
                        <m:t>=</m:t>
                      </m:r>
                      <m:r>
                        <a:rPr lang="en-US" sz="3200" b="0" i="1" smtClean="0">
                          <a:latin typeface="Cambria Math" panose="02040503050406030204" pitchFamily="18" charset="0"/>
                        </a:rPr>
                        <m:t>𝜔</m:t>
                      </m:r>
                      <m:r>
                        <a:rPr lang="en-US" sz="3200" b="0" i="1" smtClean="0">
                          <a:latin typeface="Cambria Math" panose="02040503050406030204" pitchFamily="18" charset="0"/>
                        </a:rPr>
                        <m:t>+</m:t>
                      </m:r>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𝐾</m:t>
                          </m:r>
                        </m:e>
                        <m:sub>
                          <m:r>
                            <a:rPr lang="en-US" sz="3200" b="0" i="1" smtClean="0">
                              <a:latin typeface="Cambria Math" panose="02040503050406030204" pitchFamily="18" charset="0"/>
                            </a:rPr>
                            <m:t>𝑖𝑛</m:t>
                          </m:r>
                        </m:sub>
                      </m:sSub>
                      <m:func>
                        <m:funcPr>
                          <m:ctrlPr>
                            <a:rPr lang="en-US" sz="3200" b="0" i="1" smtClean="0">
                              <a:latin typeface="Cambria Math" panose="02040503050406030204" pitchFamily="18" charset="0"/>
                            </a:rPr>
                          </m:ctrlPr>
                        </m:funcPr>
                        <m:fName>
                          <m:r>
                            <m:rPr>
                              <m:sty m:val="p"/>
                            </m:rPr>
                            <a:rPr lang="en-US" sz="3200" b="0" i="0" smtClean="0">
                              <a:latin typeface="Cambria Math" panose="02040503050406030204" pitchFamily="18" charset="0"/>
                            </a:rPr>
                            <m:t>sin</m:t>
                          </m:r>
                        </m:fName>
                        <m:e>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𝜃</m:t>
                              </m:r>
                              <m:r>
                                <a:rPr lang="en-US" sz="3200" b="0" i="1" smtClean="0">
                                  <a:latin typeface="Cambria Math" panose="02040503050406030204" pitchFamily="18" charset="0"/>
                                </a:rPr>
                                <m:t>−</m:t>
                              </m:r>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𝑥</m:t>
                                  </m:r>
                                </m:e>
                                <m:sub>
                                  <m:r>
                                    <a:rPr lang="en-US" sz="3200" b="0" i="1" smtClean="0">
                                      <a:latin typeface="Cambria Math" panose="02040503050406030204" pitchFamily="18" charset="0"/>
                                    </a:rPr>
                                    <m:t>𝑖𝑛</m:t>
                                  </m:r>
                                </m:sub>
                              </m:sSub>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𝑡</m:t>
                                  </m:r>
                                </m:e>
                              </m:d>
                            </m:e>
                          </m:d>
                        </m:e>
                      </m:func>
                      <m:r>
                        <a:rPr lang="en-US" sz="3200" b="0" i="1" smtClean="0">
                          <a:latin typeface="Cambria Math" panose="02040503050406030204" pitchFamily="18" charset="0"/>
                        </a:rPr>
                        <m:t>+</m:t>
                      </m:r>
                      <m:r>
                        <a:rPr lang="en-US" sz="3200" b="0" i="1" smtClean="0">
                          <a:latin typeface="Cambria Math" panose="02040503050406030204" pitchFamily="18" charset="0"/>
                        </a:rPr>
                        <m:t>𝜂</m:t>
                      </m:r>
                      <m:r>
                        <a:rPr lang="en-US" sz="3200" b="0" i="1" smtClean="0">
                          <a:latin typeface="Cambria Math" panose="02040503050406030204" pitchFamily="18" charset="0"/>
                        </a:rPr>
                        <m:t>(</m:t>
                      </m:r>
                      <m:r>
                        <a:rPr lang="en-US" sz="3200" b="0" i="1" smtClean="0">
                          <a:latin typeface="Cambria Math" panose="02040503050406030204" pitchFamily="18" charset="0"/>
                        </a:rPr>
                        <m:t>𝑡</m:t>
                      </m:r>
                      <m:r>
                        <a:rPr lang="en-US" sz="3200" b="0" i="1" smtClean="0">
                          <a:latin typeface="Cambria Math" panose="02040503050406030204" pitchFamily="18" charset="0"/>
                        </a:rPr>
                        <m:t>)</m:t>
                      </m:r>
                    </m:oMath>
                  </m:oMathPara>
                </a14:m>
                <a:endParaRPr lang="en-US" sz="3200" dirty="0"/>
              </a:p>
            </p:txBody>
          </p:sp>
        </mc:Choice>
        <mc:Fallback xmlns="">
          <p:sp>
            <p:nvSpPr>
              <p:cNvPr id="5" name="TextBox 4">
                <a:extLst>
                  <a:ext uri="{FF2B5EF4-FFF2-40B4-BE49-F238E27FC236}">
                    <a16:creationId xmlns:a16="http://schemas.microsoft.com/office/drawing/2014/main" id="{7B5D974E-A758-F184-9F34-918AD50DC69B}"/>
                  </a:ext>
                </a:extLst>
              </p:cNvPr>
              <p:cNvSpPr txBox="1">
                <a:spLocks noRot="1" noChangeAspect="1" noMove="1" noResize="1" noEditPoints="1" noAdjustHandles="1" noChangeArrowheads="1" noChangeShapeType="1" noTextEdit="1"/>
              </p:cNvSpPr>
              <p:nvPr/>
            </p:nvSpPr>
            <p:spPr>
              <a:xfrm>
                <a:off x="2589635" y="4687315"/>
                <a:ext cx="7207045" cy="1027333"/>
              </a:xfrm>
              <a:prstGeom prst="rect">
                <a:avLst/>
              </a:prstGeom>
              <a:blipFill>
                <a:blip r:embed="rId5"/>
                <a:stretch>
                  <a:fillRect/>
                </a:stretch>
              </a:blipFill>
              <a:ln w="38100">
                <a:noFill/>
              </a:ln>
            </p:spPr>
            <p:txBody>
              <a:bodyPr/>
              <a:lstStyle/>
              <a:p>
                <a:r>
                  <a:rPr lang="en-US">
                    <a:noFill/>
                  </a:rPr>
                  <a:t> </a:t>
                </a:r>
              </a:p>
            </p:txBody>
          </p:sp>
        </mc:Fallback>
      </mc:AlternateContent>
      <p:sp>
        <p:nvSpPr>
          <p:cNvPr id="2" name="Rectangle 1">
            <a:extLst>
              <a:ext uri="{FF2B5EF4-FFF2-40B4-BE49-F238E27FC236}">
                <a16:creationId xmlns:a16="http://schemas.microsoft.com/office/drawing/2014/main" id="{010C0D19-9801-3F73-F37A-F58C89FE3E27}"/>
              </a:ext>
            </a:extLst>
          </p:cNvPr>
          <p:cNvSpPr/>
          <p:nvPr/>
        </p:nvSpPr>
        <p:spPr>
          <a:xfrm>
            <a:off x="2101516" y="2374231"/>
            <a:ext cx="1796716" cy="15721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5FDDABFD-94F9-D1D7-58D7-5EF91B3A0EEB}"/>
              </a:ext>
            </a:extLst>
          </p:cNvPr>
          <p:cNvSpPr/>
          <p:nvPr/>
        </p:nvSpPr>
        <p:spPr>
          <a:xfrm>
            <a:off x="8169974" y="4686184"/>
            <a:ext cx="1796716" cy="9859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8D486E28-DF33-0D91-21E4-D30C75B207A1}"/>
              </a:ext>
            </a:extLst>
          </p:cNvPr>
          <p:cNvSpPr/>
          <p:nvPr/>
        </p:nvSpPr>
        <p:spPr>
          <a:xfrm>
            <a:off x="4411579" y="4488036"/>
            <a:ext cx="3758395" cy="12707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0348F38-7230-2BB2-0C66-592BBD19F9D9}"/>
              </a:ext>
            </a:extLst>
          </p:cNvPr>
          <p:cNvSpPr/>
          <p:nvPr/>
        </p:nvSpPr>
        <p:spPr>
          <a:xfrm>
            <a:off x="6038285" y="1418153"/>
            <a:ext cx="3758395" cy="260323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373E27BD-8AFB-6826-3F59-AED04D1C67AA}"/>
                  </a:ext>
                </a:extLst>
              </p:cNvPr>
              <p:cNvSpPr txBox="1"/>
              <p:nvPr/>
            </p:nvSpPr>
            <p:spPr>
              <a:xfrm>
                <a:off x="7489371" y="6154057"/>
                <a:ext cx="4180115"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sz="1800" i="1" smtClean="0">
                              <a:latin typeface="Cambria Math" panose="02040503050406030204" pitchFamily="18" charset="0"/>
                            </a:rPr>
                          </m:ctrlPr>
                        </m:dPr>
                        <m:e>
                          <m:r>
                            <a:rPr lang="en-US" sz="1800" b="0" i="1" smtClean="0">
                              <a:latin typeface="Cambria Math" panose="02040503050406030204" pitchFamily="18" charset="0"/>
                            </a:rPr>
                            <m:t>𝜂</m:t>
                          </m:r>
                          <m:d>
                            <m:dPr>
                              <m:ctrlPr>
                                <a:rPr lang="en-US" sz="1800" b="0" i="1" smtClean="0">
                                  <a:latin typeface="Cambria Math" panose="02040503050406030204" pitchFamily="18" charset="0"/>
                                </a:rPr>
                              </m:ctrlPr>
                            </m:dPr>
                            <m:e>
                              <m:r>
                                <a:rPr lang="en-US" sz="1800" b="0" i="1" smtClean="0">
                                  <a:latin typeface="Cambria Math" panose="02040503050406030204" pitchFamily="18" charset="0"/>
                                </a:rPr>
                                <m:t>𝑡</m:t>
                              </m:r>
                            </m:e>
                          </m:d>
                          <m:r>
                            <a:rPr lang="en-US" sz="1800" b="0" i="1" smtClean="0">
                              <a:latin typeface="Cambria Math" panose="02040503050406030204" pitchFamily="18" charset="0"/>
                            </a:rPr>
                            <m:t>𝜂</m:t>
                          </m:r>
                          <m:r>
                            <a:rPr lang="en-US" sz="1800" b="0" i="1" smtClean="0">
                              <a:latin typeface="Cambria Math" panose="02040503050406030204" pitchFamily="18" charset="0"/>
                            </a:rPr>
                            <m:t>(</m:t>
                          </m:r>
                          <m:sSup>
                            <m:sSupPr>
                              <m:ctrlPr>
                                <a:rPr lang="en-US" sz="1800" b="0" i="1" smtClean="0">
                                  <a:latin typeface="Cambria Math" panose="02040503050406030204" pitchFamily="18" charset="0"/>
                                </a:rPr>
                              </m:ctrlPr>
                            </m:sSupPr>
                            <m:e>
                              <m:r>
                                <a:rPr lang="en-US" sz="1800" b="0" i="1" smtClean="0">
                                  <a:latin typeface="Cambria Math" panose="02040503050406030204" pitchFamily="18" charset="0"/>
                                </a:rPr>
                                <m:t>𝑡</m:t>
                              </m:r>
                            </m:e>
                            <m:sup>
                              <m:r>
                                <a:rPr lang="en-US" sz="1800" b="0" i="1" smtClean="0">
                                  <a:latin typeface="Cambria Math" panose="02040503050406030204" pitchFamily="18" charset="0"/>
                                </a:rPr>
                                <m:t>′</m:t>
                              </m:r>
                            </m:sup>
                          </m:sSup>
                          <m:r>
                            <a:rPr lang="en-US" sz="1800" b="0" i="1" smtClean="0">
                              <a:latin typeface="Cambria Math" panose="02040503050406030204" pitchFamily="18" charset="0"/>
                            </a:rPr>
                            <m:t>)</m:t>
                          </m:r>
                        </m:e>
                      </m:d>
                      <m:r>
                        <a:rPr lang="en-US" sz="1800" b="0" i="1" smtClean="0">
                          <a:latin typeface="Cambria Math" panose="02040503050406030204" pitchFamily="18" charset="0"/>
                        </a:rPr>
                        <m:t>=2</m:t>
                      </m:r>
                      <m:r>
                        <a:rPr lang="en-US" sz="1800" b="0" i="1" smtClean="0">
                          <a:latin typeface="Cambria Math" panose="02040503050406030204" pitchFamily="18" charset="0"/>
                        </a:rPr>
                        <m:t>𝐷</m:t>
                      </m:r>
                      <m:r>
                        <a:rPr lang="en-US" sz="1800" b="0" i="1" smtClean="0">
                          <a:latin typeface="Cambria Math" panose="02040503050406030204" pitchFamily="18" charset="0"/>
                        </a:rPr>
                        <m:t>𝛿</m:t>
                      </m:r>
                      <m:r>
                        <a:rPr lang="en-US" sz="1800" b="0" i="1" smtClean="0">
                          <a:latin typeface="Cambria Math" panose="02040503050406030204" pitchFamily="18" charset="0"/>
                        </a:rPr>
                        <m:t>(</m:t>
                      </m:r>
                      <m:r>
                        <a:rPr lang="en-US" sz="1800" b="0" i="1" smtClean="0">
                          <a:latin typeface="Cambria Math" panose="02040503050406030204" pitchFamily="18" charset="0"/>
                        </a:rPr>
                        <m:t>𝑡</m:t>
                      </m:r>
                      <m:r>
                        <a:rPr lang="en-US" sz="1800" b="0" i="1" smtClean="0">
                          <a:latin typeface="Cambria Math" panose="02040503050406030204" pitchFamily="18" charset="0"/>
                        </a:rPr>
                        <m:t>−</m:t>
                      </m:r>
                      <m:sSup>
                        <m:sSupPr>
                          <m:ctrlPr>
                            <a:rPr lang="en-US" sz="1800" b="0" i="1" smtClean="0">
                              <a:latin typeface="Cambria Math" panose="02040503050406030204" pitchFamily="18" charset="0"/>
                            </a:rPr>
                          </m:ctrlPr>
                        </m:sSupPr>
                        <m:e>
                          <m:r>
                            <a:rPr lang="en-US" sz="1800" b="0" i="1" smtClean="0">
                              <a:latin typeface="Cambria Math" panose="02040503050406030204" pitchFamily="18" charset="0"/>
                            </a:rPr>
                            <m:t>𝑡</m:t>
                          </m:r>
                        </m:e>
                        <m:sup>
                          <m:r>
                            <a:rPr lang="en-US" sz="1800" b="0" i="1" smtClean="0">
                              <a:latin typeface="Cambria Math" panose="02040503050406030204" pitchFamily="18" charset="0"/>
                            </a:rPr>
                            <m:t>′</m:t>
                          </m:r>
                        </m:sup>
                      </m:sSup>
                      <m:r>
                        <a:rPr lang="en-US" sz="1800" b="0" i="1" smtClean="0">
                          <a:latin typeface="Cambria Math" panose="02040503050406030204" pitchFamily="18" charset="0"/>
                        </a:rPr>
                        <m:t>)</m:t>
                      </m:r>
                    </m:oMath>
                  </m:oMathPara>
                </a14:m>
                <a:endParaRPr lang="en-US" sz="1800" dirty="0"/>
              </a:p>
            </p:txBody>
          </p:sp>
        </mc:Choice>
        <mc:Fallback xmlns="">
          <p:sp>
            <p:nvSpPr>
              <p:cNvPr id="7" name="TextBox 6">
                <a:extLst>
                  <a:ext uri="{FF2B5EF4-FFF2-40B4-BE49-F238E27FC236}">
                    <a16:creationId xmlns:a16="http://schemas.microsoft.com/office/drawing/2014/main" id="{373E27BD-8AFB-6826-3F59-AED04D1C67AA}"/>
                  </a:ext>
                </a:extLst>
              </p:cNvPr>
              <p:cNvSpPr txBox="1">
                <a:spLocks noRot="1" noChangeAspect="1" noMove="1" noResize="1" noEditPoints="1" noAdjustHandles="1" noChangeArrowheads="1" noChangeShapeType="1" noTextEdit="1"/>
              </p:cNvSpPr>
              <p:nvPr/>
            </p:nvSpPr>
            <p:spPr>
              <a:xfrm>
                <a:off x="7489371" y="6154057"/>
                <a:ext cx="4180115" cy="369332"/>
              </a:xfrm>
              <a:prstGeom prst="rect">
                <a:avLst/>
              </a:prstGeom>
              <a:blipFill>
                <a:blip r:embed="rId6"/>
                <a:stretch>
                  <a:fillRect b="-15000"/>
                </a:stretch>
              </a:blipFill>
            </p:spPr>
            <p:txBody>
              <a:bodyPr/>
              <a:lstStyle/>
              <a:p>
                <a:r>
                  <a:rPr 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500"/>
                                        <p:tgtEl>
                                          <p:spTgt spid="8"/>
                                        </p:tgtEl>
                                      </p:cBhvr>
                                    </p:animEffect>
                                    <p:set>
                                      <p:cBhvr>
                                        <p:cTn id="10" dur="1" fill="hold">
                                          <p:stCondLst>
                                            <p:cond delay="499"/>
                                          </p:stCondLst>
                                        </p:cTn>
                                        <p:tgtEl>
                                          <p:spTgt spid="8"/>
                                        </p:tgtEl>
                                        <p:attrNameLst>
                                          <p:attrName>style.visibility</p:attrName>
                                        </p:attrNameLst>
                                      </p:cBhvr>
                                      <p:to>
                                        <p:strVal val="hidden"/>
                                      </p:to>
                                    </p:se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xit" presetSubtype="0" fill="hold" grpId="0" nodeType="clickEffect">
                                  <p:stCondLst>
                                    <p:cond delay="0"/>
                                  </p:stCondLst>
                                  <p:childTnLst>
                                    <p:animEffect transition="out" filter="fade">
                                      <p:cBhvr>
                                        <p:cTn id="17" dur="500"/>
                                        <p:tgtEl>
                                          <p:spTgt spid="10"/>
                                        </p:tgtEl>
                                      </p:cBhvr>
                                    </p:animEffect>
                                    <p:set>
                                      <p:cBhvr>
                                        <p:cTn id="18" dur="1" fill="hold">
                                          <p:stCondLst>
                                            <p:cond delay="499"/>
                                          </p:stCondLst>
                                        </p:cTn>
                                        <p:tgtEl>
                                          <p:spTgt spid="10"/>
                                        </p:tgtEl>
                                        <p:attrNameLst>
                                          <p:attrName>style.visibility</p:attrName>
                                        </p:attrNameLst>
                                      </p:cBhvr>
                                      <p:to>
                                        <p:strVal val="hidden"/>
                                      </p:to>
                                    </p:set>
                                  </p:childTnLst>
                                </p:cTn>
                              </p:par>
                              <p:par>
                                <p:cTn id="19" presetID="10" presetClass="exit" presetSubtype="0" fill="hold" grpId="0" nodeType="withEffect">
                                  <p:stCondLst>
                                    <p:cond delay="0"/>
                                  </p:stCondLst>
                                  <p:childTnLst>
                                    <p:animEffect transition="out" filter="fade">
                                      <p:cBhvr>
                                        <p:cTn id="20" dur="500"/>
                                        <p:tgtEl>
                                          <p:spTgt spid="3"/>
                                        </p:tgtEl>
                                      </p:cBhvr>
                                    </p:animEffect>
                                    <p:set>
                                      <p:cBhvr>
                                        <p:cTn id="21" dur="1" fill="hold">
                                          <p:stCondLst>
                                            <p:cond delay="4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animBg="1"/>
      <p:bldP spid="3" grpId="0" animBg="1"/>
      <p:bldP spid="10" grpId="0" animBg="1"/>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70" name="Google Shape;170;p4"/>
          <p:cNvSpPr txBox="1">
            <a:spLocks noGrp="1"/>
          </p:cNvSpPr>
          <p:nvPr>
            <p:ph type="sldNum" idx="12"/>
          </p:nvPr>
        </p:nvSpPr>
        <p:spPr>
          <a:xfrm>
            <a:off x="9308691" y="6356349"/>
            <a:ext cx="27432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0047EAC9-A3C5-4EAD-3F7C-219F4FDD3590}"/>
                  </a:ext>
                </a:extLst>
              </p:cNvPr>
              <p:cNvSpPr txBox="1"/>
              <p:nvPr/>
            </p:nvSpPr>
            <p:spPr>
              <a:xfrm>
                <a:off x="516970" y="3483374"/>
                <a:ext cx="11690676" cy="102733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f>
                        <m:fPr>
                          <m:ctrlPr>
                            <a:rPr lang="en-US" sz="3200" b="0" i="1" smtClean="0">
                              <a:latin typeface="Cambria Math" panose="02040503050406030204" pitchFamily="18" charset="0"/>
                            </a:rPr>
                          </m:ctrlPr>
                        </m:fPr>
                        <m:num>
                          <m:r>
                            <a:rPr lang="en-US" sz="3200" b="0" i="1" smtClean="0">
                              <a:latin typeface="Cambria Math" panose="02040503050406030204" pitchFamily="18" charset="0"/>
                            </a:rPr>
                            <m:t>𝑑</m:t>
                          </m:r>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𝜃</m:t>
                              </m:r>
                            </m:e>
                            <m:sub>
                              <m:r>
                                <a:rPr lang="en-US" sz="3200" b="0" i="1" smtClean="0">
                                  <a:latin typeface="Cambria Math" panose="02040503050406030204" pitchFamily="18" charset="0"/>
                                </a:rPr>
                                <m:t>1</m:t>
                              </m:r>
                            </m:sub>
                          </m:sSub>
                        </m:num>
                        <m:den>
                          <m:r>
                            <a:rPr lang="en-US" sz="3200" b="0" i="1" smtClean="0">
                              <a:latin typeface="Cambria Math" panose="02040503050406030204" pitchFamily="18" charset="0"/>
                            </a:rPr>
                            <m:t>𝑑𝑡</m:t>
                          </m:r>
                        </m:den>
                      </m:f>
                      <m:r>
                        <a:rPr lang="en-US" sz="3200" b="0" i="1" smtClean="0">
                          <a:latin typeface="Cambria Math" panose="02040503050406030204" pitchFamily="18" charset="0"/>
                        </a:rPr>
                        <m:t>=</m:t>
                      </m:r>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𝜔</m:t>
                          </m:r>
                        </m:e>
                        <m:sub>
                          <m:r>
                            <a:rPr lang="en-US" sz="3200" b="0" i="1" smtClean="0">
                              <a:latin typeface="Cambria Math" panose="02040503050406030204" pitchFamily="18" charset="0"/>
                            </a:rPr>
                            <m:t>1</m:t>
                          </m:r>
                        </m:sub>
                      </m:sSub>
                      <m:r>
                        <a:rPr lang="en-US" sz="3200" b="0" i="1" smtClean="0">
                          <a:latin typeface="Cambria Math" panose="02040503050406030204" pitchFamily="18" charset="0"/>
                        </a:rPr>
                        <m:t>+</m:t>
                      </m:r>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𝐾</m:t>
                          </m:r>
                        </m:e>
                        <m:sub>
                          <m:r>
                            <a:rPr lang="en-US" sz="3200" b="0" i="1" smtClean="0">
                              <a:latin typeface="Cambria Math" panose="02040503050406030204" pitchFamily="18" charset="0"/>
                            </a:rPr>
                            <m:t>𝑖𝑛</m:t>
                          </m:r>
                        </m:sub>
                      </m:sSub>
                      <m:func>
                        <m:funcPr>
                          <m:ctrlPr>
                            <a:rPr lang="en-US" sz="3200" b="0" i="1" smtClean="0">
                              <a:latin typeface="Cambria Math" panose="02040503050406030204" pitchFamily="18" charset="0"/>
                            </a:rPr>
                          </m:ctrlPr>
                        </m:funcPr>
                        <m:fName>
                          <m:r>
                            <m:rPr>
                              <m:sty m:val="p"/>
                            </m:rPr>
                            <a:rPr lang="en-US" sz="3200" b="0" i="0" smtClean="0">
                              <a:latin typeface="Cambria Math" panose="02040503050406030204" pitchFamily="18" charset="0"/>
                            </a:rPr>
                            <m:t>sin</m:t>
                          </m:r>
                        </m:fName>
                        <m:e>
                          <m:d>
                            <m:dPr>
                              <m:ctrlPr>
                                <a:rPr lang="en-US" sz="3200" b="0" i="1" smtClean="0">
                                  <a:latin typeface="Cambria Math" panose="02040503050406030204" pitchFamily="18" charset="0"/>
                                </a:rPr>
                              </m:ctrlPr>
                            </m:dPr>
                            <m:e>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𝜃</m:t>
                                  </m:r>
                                </m:e>
                                <m:sub>
                                  <m:r>
                                    <a:rPr lang="en-US" sz="3200" b="0" i="1" smtClean="0">
                                      <a:latin typeface="Cambria Math" panose="02040503050406030204" pitchFamily="18" charset="0"/>
                                    </a:rPr>
                                    <m:t>1</m:t>
                                  </m:r>
                                </m:sub>
                              </m:sSub>
                              <m:r>
                                <a:rPr lang="en-US" sz="3200" b="0" i="1" smtClean="0">
                                  <a:latin typeface="Cambria Math" panose="02040503050406030204" pitchFamily="18" charset="0"/>
                                </a:rPr>
                                <m:t>−</m:t>
                              </m:r>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𝑥</m:t>
                                  </m:r>
                                </m:e>
                                <m:sub>
                                  <m:r>
                                    <a:rPr lang="en-US" sz="3200" b="0" i="1" smtClean="0">
                                      <a:latin typeface="Cambria Math" panose="02040503050406030204" pitchFamily="18" charset="0"/>
                                    </a:rPr>
                                    <m:t>𝑖𝑛</m:t>
                                  </m:r>
                                </m:sub>
                              </m:sSub>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𝑡</m:t>
                                  </m:r>
                                </m:e>
                              </m:d>
                            </m:e>
                          </m:d>
                        </m:e>
                      </m:func>
                      <m:r>
                        <a:rPr lang="en-US" sz="3200" b="0" i="1" smtClean="0">
                          <a:latin typeface="Cambria Math" panose="02040503050406030204" pitchFamily="18" charset="0"/>
                        </a:rPr>
                        <m:t>+</m:t>
                      </m:r>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𝜂</m:t>
                          </m:r>
                        </m:e>
                        <m:sub>
                          <m:r>
                            <a:rPr lang="en-US" sz="3200" b="0" i="1" smtClean="0">
                              <a:latin typeface="Cambria Math" panose="02040503050406030204" pitchFamily="18" charset="0"/>
                            </a:rPr>
                            <m:t>1</m:t>
                          </m:r>
                        </m:sub>
                      </m:sSub>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𝑡</m:t>
                          </m:r>
                        </m:e>
                      </m:d>
                      <m:r>
                        <a:rPr lang="en-US" sz="3200" b="0" i="1" smtClean="0">
                          <a:latin typeface="Cambria Math" panose="02040503050406030204" pitchFamily="18" charset="0"/>
                        </a:rPr>
                        <m:t>+</m:t>
                      </m:r>
                      <m:f>
                        <m:fPr>
                          <m:ctrlPr>
                            <a:rPr lang="en-US" sz="3200" b="0" i="1" smtClean="0">
                              <a:latin typeface="Cambria Math" panose="02040503050406030204" pitchFamily="18" charset="0"/>
                            </a:rPr>
                          </m:ctrlPr>
                        </m:fPr>
                        <m:num>
                          <m:r>
                            <m:rPr>
                              <m:sty m:val="p"/>
                            </m:rPr>
                            <a:rPr lang="en-US" sz="3200" b="0" i="0" smtClean="0">
                              <a:latin typeface="Cambria Math" panose="02040503050406030204" pitchFamily="18" charset="0"/>
                            </a:rPr>
                            <m:t>K</m:t>
                          </m:r>
                        </m:num>
                        <m:den>
                          <m:r>
                            <a:rPr lang="en-US" sz="3200" b="0" i="0" smtClean="0">
                              <a:latin typeface="Cambria Math" panose="02040503050406030204" pitchFamily="18" charset="0"/>
                            </a:rPr>
                            <m:t>2</m:t>
                          </m:r>
                        </m:den>
                      </m:f>
                      <m:r>
                        <m:rPr>
                          <m:sty m:val="p"/>
                        </m:rPr>
                        <a:rPr lang="en-US" sz="3200" b="0" i="0" smtClean="0">
                          <a:latin typeface="Cambria Math" panose="02040503050406030204" pitchFamily="18" charset="0"/>
                        </a:rPr>
                        <m:t>sin</m:t>
                      </m:r>
                      <m:r>
                        <a:rPr lang="en-US" sz="3200" b="0" i="1" smtClean="0">
                          <a:latin typeface="Cambria Math" panose="02040503050406030204" pitchFamily="18" charset="0"/>
                        </a:rPr>
                        <m:t>⁡(</m:t>
                      </m:r>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𝜃</m:t>
                          </m:r>
                        </m:e>
                        <m:sub>
                          <m:r>
                            <a:rPr lang="en-US" sz="3200" b="0" i="1" smtClean="0">
                              <a:latin typeface="Cambria Math" panose="02040503050406030204" pitchFamily="18" charset="0"/>
                            </a:rPr>
                            <m:t>2</m:t>
                          </m:r>
                        </m:sub>
                      </m:sSub>
                      <m:r>
                        <a:rPr lang="en-US" sz="3200" b="0" i="1" smtClean="0">
                          <a:latin typeface="Cambria Math" panose="02040503050406030204" pitchFamily="18" charset="0"/>
                        </a:rPr>
                        <m:t>−</m:t>
                      </m:r>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𝜃</m:t>
                          </m:r>
                        </m:e>
                        <m:sub>
                          <m:r>
                            <a:rPr lang="en-US" sz="3200" b="0" i="1" smtClean="0">
                              <a:latin typeface="Cambria Math" panose="02040503050406030204" pitchFamily="18" charset="0"/>
                            </a:rPr>
                            <m:t>1</m:t>
                          </m:r>
                        </m:sub>
                      </m:sSub>
                      <m:r>
                        <a:rPr lang="en-US" sz="3200" b="0" i="1" smtClean="0">
                          <a:latin typeface="Cambria Math" panose="02040503050406030204" pitchFamily="18" charset="0"/>
                        </a:rPr>
                        <m:t>)</m:t>
                      </m:r>
                    </m:oMath>
                  </m:oMathPara>
                </a14:m>
                <a:endParaRPr lang="en-US" sz="3200" dirty="0"/>
              </a:p>
            </p:txBody>
          </p:sp>
        </mc:Choice>
        <mc:Fallback xmlns="">
          <p:sp>
            <p:nvSpPr>
              <p:cNvPr id="8" name="TextBox 7">
                <a:extLst>
                  <a:ext uri="{FF2B5EF4-FFF2-40B4-BE49-F238E27FC236}">
                    <a16:creationId xmlns:a16="http://schemas.microsoft.com/office/drawing/2014/main" id="{0047EAC9-A3C5-4EAD-3F7C-219F4FDD3590}"/>
                  </a:ext>
                </a:extLst>
              </p:cNvPr>
              <p:cNvSpPr txBox="1">
                <a:spLocks noRot="1" noChangeAspect="1" noMove="1" noResize="1" noEditPoints="1" noAdjustHandles="1" noChangeArrowheads="1" noChangeShapeType="1" noTextEdit="1"/>
              </p:cNvSpPr>
              <p:nvPr/>
            </p:nvSpPr>
            <p:spPr>
              <a:xfrm>
                <a:off x="516970" y="3483374"/>
                <a:ext cx="11690676" cy="1027333"/>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1C96CC33-1585-FACB-5C69-3867F3F66DC7}"/>
                  </a:ext>
                </a:extLst>
              </p:cNvPr>
              <p:cNvSpPr txBox="1"/>
              <p:nvPr/>
            </p:nvSpPr>
            <p:spPr>
              <a:xfrm>
                <a:off x="516970" y="4760855"/>
                <a:ext cx="11690676" cy="102733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f>
                        <m:fPr>
                          <m:ctrlPr>
                            <a:rPr lang="en-US" sz="3200" b="0" i="1" smtClean="0">
                              <a:latin typeface="Cambria Math" panose="02040503050406030204" pitchFamily="18" charset="0"/>
                            </a:rPr>
                          </m:ctrlPr>
                        </m:fPr>
                        <m:num>
                          <m:r>
                            <a:rPr lang="en-US" sz="3200" b="0" i="1" smtClean="0">
                              <a:latin typeface="Cambria Math" panose="02040503050406030204" pitchFamily="18" charset="0"/>
                            </a:rPr>
                            <m:t>𝑑</m:t>
                          </m:r>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𝜃</m:t>
                              </m:r>
                            </m:e>
                            <m:sub>
                              <m:r>
                                <a:rPr lang="en-US" sz="3200" b="0" i="1" smtClean="0">
                                  <a:latin typeface="Cambria Math" panose="02040503050406030204" pitchFamily="18" charset="0"/>
                                </a:rPr>
                                <m:t>2</m:t>
                              </m:r>
                            </m:sub>
                          </m:sSub>
                        </m:num>
                        <m:den>
                          <m:r>
                            <a:rPr lang="en-US" sz="3200" b="0" i="1" smtClean="0">
                              <a:latin typeface="Cambria Math" panose="02040503050406030204" pitchFamily="18" charset="0"/>
                            </a:rPr>
                            <m:t>𝑑𝑡</m:t>
                          </m:r>
                        </m:den>
                      </m:f>
                      <m:r>
                        <a:rPr lang="en-US" sz="3200" b="0" i="1" smtClean="0">
                          <a:latin typeface="Cambria Math" panose="02040503050406030204" pitchFamily="18" charset="0"/>
                        </a:rPr>
                        <m:t>=</m:t>
                      </m:r>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𝜔</m:t>
                          </m:r>
                        </m:e>
                        <m:sub>
                          <m:r>
                            <a:rPr lang="en-US" sz="3200" b="0" i="1" smtClean="0">
                              <a:latin typeface="Cambria Math" panose="02040503050406030204" pitchFamily="18" charset="0"/>
                            </a:rPr>
                            <m:t>2</m:t>
                          </m:r>
                        </m:sub>
                      </m:sSub>
                      <m:r>
                        <a:rPr lang="en-US" sz="3200" b="0" i="1" smtClean="0">
                          <a:latin typeface="Cambria Math" panose="02040503050406030204" pitchFamily="18" charset="0"/>
                        </a:rPr>
                        <m:t>+</m:t>
                      </m:r>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𝐾</m:t>
                          </m:r>
                        </m:e>
                        <m:sub>
                          <m:r>
                            <a:rPr lang="en-US" sz="3200" b="0" i="1" smtClean="0">
                              <a:latin typeface="Cambria Math" panose="02040503050406030204" pitchFamily="18" charset="0"/>
                            </a:rPr>
                            <m:t>𝑖𝑛</m:t>
                          </m:r>
                        </m:sub>
                      </m:sSub>
                      <m:func>
                        <m:funcPr>
                          <m:ctrlPr>
                            <a:rPr lang="en-US" sz="3200" b="0" i="1" smtClean="0">
                              <a:latin typeface="Cambria Math" panose="02040503050406030204" pitchFamily="18" charset="0"/>
                            </a:rPr>
                          </m:ctrlPr>
                        </m:funcPr>
                        <m:fName>
                          <m:r>
                            <m:rPr>
                              <m:sty m:val="p"/>
                            </m:rPr>
                            <a:rPr lang="en-US" sz="3200" b="0" i="0" smtClean="0">
                              <a:latin typeface="Cambria Math" panose="02040503050406030204" pitchFamily="18" charset="0"/>
                            </a:rPr>
                            <m:t>sin</m:t>
                          </m:r>
                        </m:fName>
                        <m:e>
                          <m:d>
                            <m:dPr>
                              <m:ctrlPr>
                                <a:rPr lang="en-US" sz="3200" b="0" i="1" smtClean="0">
                                  <a:latin typeface="Cambria Math" panose="02040503050406030204" pitchFamily="18" charset="0"/>
                                </a:rPr>
                              </m:ctrlPr>
                            </m:dPr>
                            <m:e>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𝜃</m:t>
                                  </m:r>
                                </m:e>
                                <m:sub>
                                  <m:r>
                                    <a:rPr lang="en-US" sz="3200" b="0" i="1" smtClean="0">
                                      <a:latin typeface="Cambria Math" panose="02040503050406030204" pitchFamily="18" charset="0"/>
                                    </a:rPr>
                                    <m:t>2</m:t>
                                  </m:r>
                                </m:sub>
                              </m:sSub>
                              <m:r>
                                <a:rPr lang="en-US" sz="3200" b="0" i="1" smtClean="0">
                                  <a:latin typeface="Cambria Math" panose="02040503050406030204" pitchFamily="18" charset="0"/>
                                </a:rPr>
                                <m:t>−</m:t>
                              </m:r>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𝑥</m:t>
                                  </m:r>
                                </m:e>
                                <m:sub>
                                  <m:r>
                                    <a:rPr lang="en-US" sz="3200" b="0" i="1" smtClean="0">
                                      <a:latin typeface="Cambria Math" panose="02040503050406030204" pitchFamily="18" charset="0"/>
                                    </a:rPr>
                                    <m:t>𝑖𝑛</m:t>
                                  </m:r>
                                </m:sub>
                              </m:sSub>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𝑡</m:t>
                                  </m:r>
                                </m:e>
                              </m:d>
                            </m:e>
                          </m:d>
                        </m:e>
                      </m:func>
                      <m:r>
                        <a:rPr lang="en-US" sz="3200" b="0" i="1" smtClean="0">
                          <a:latin typeface="Cambria Math" panose="02040503050406030204" pitchFamily="18" charset="0"/>
                        </a:rPr>
                        <m:t>+</m:t>
                      </m:r>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𝜂</m:t>
                          </m:r>
                        </m:e>
                        <m:sub>
                          <m:r>
                            <a:rPr lang="en-US" sz="3200" b="0" i="1" smtClean="0">
                              <a:latin typeface="Cambria Math" panose="02040503050406030204" pitchFamily="18" charset="0"/>
                            </a:rPr>
                            <m:t>2</m:t>
                          </m:r>
                        </m:sub>
                      </m:sSub>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𝑡</m:t>
                          </m:r>
                        </m:e>
                      </m:d>
                      <m:r>
                        <a:rPr lang="en-US" sz="3200" b="0" i="1" smtClean="0">
                          <a:latin typeface="Cambria Math" panose="02040503050406030204" pitchFamily="18" charset="0"/>
                        </a:rPr>
                        <m:t>+</m:t>
                      </m:r>
                      <m:f>
                        <m:fPr>
                          <m:ctrlPr>
                            <a:rPr lang="en-US" sz="3200" b="0" i="1" smtClean="0">
                              <a:latin typeface="Cambria Math" panose="02040503050406030204" pitchFamily="18" charset="0"/>
                            </a:rPr>
                          </m:ctrlPr>
                        </m:fPr>
                        <m:num>
                          <m:r>
                            <m:rPr>
                              <m:sty m:val="p"/>
                            </m:rPr>
                            <a:rPr lang="en-US" sz="3200" b="0" i="0" smtClean="0">
                              <a:latin typeface="Cambria Math" panose="02040503050406030204" pitchFamily="18" charset="0"/>
                            </a:rPr>
                            <m:t>K</m:t>
                          </m:r>
                        </m:num>
                        <m:den>
                          <m:r>
                            <a:rPr lang="en-US" sz="3200" b="0" i="0" smtClean="0">
                              <a:latin typeface="Cambria Math" panose="02040503050406030204" pitchFamily="18" charset="0"/>
                            </a:rPr>
                            <m:t>2</m:t>
                          </m:r>
                        </m:den>
                      </m:f>
                      <m:r>
                        <m:rPr>
                          <m:sty m:val="p"/>
                        </m:rPr>
                        <a:rPr lang="en-US" sz="3200" b="0" i="0" smtClean="0">
                          <a:latin typeface="Cambria Math" panose="02040503050406030204" pitchFamily="18" charset="0"/>
                        </a:rPr>
                        <m:t>sin</m:t>
                      </m:r>
                      <m:r>
                        <a:rPr lang="en-US" sz="3200" b="0" i="1" smtClean="0">
                          <a:latin typeface="Cambria Math" panose="02040503050406030204" pitchFamily="18" charset="0"/>
                        </a:rPr>
                        <m:t>⁡(</m:t>
                      </m:r>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𝜃</m:t>
                          </m:r>
                        </m:e>
                        <m:sub>
                          <m:r>
                            <a:rPr lang="en-US" sz="3200" b="0" i="1" smtClean="0">
                              <a:latin typeface="Cambria Math" panose="02040503050406030204" pitchFamily="18" charset="0"/>
                            </a:rPr>
                            <m:t>1</m:t>
                          </m:r>
                        </m:sub>
                      </m:sSub>
                      <m:r>
                        <a:rPr lang="en-US" sz="3200" b="0" i="1" smtClean="0">
                          <a:latin typeface="Cambria Math" panose="02040503050406030204" pitchFamily="18" charset="0"/>
                        </a:rPr>
                        <m:t>−</m:t>
                      </m:r>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𝜃</m:t>
                          </m:r>
                        </m:e>
                        <m:sub>
                          <m:r>
                            <a:rPr lang="en-US" sz="3200" b="0" i="1" smtClean="0">
                              <a:latin typeface="Cambria Math" panose="02040503050406030204" pitchFamily="18" charset="0"/>
                            </a:rPr>
                            <m:t>2</m:t>
                          </m:r>
                        </m:sub>
                      </m:sSub>
                      <m:r>
                        <a:rPr lang="en-US" sz="3200" b="0" i="1" smtClean="0">
                          <a:latin typeface="Cambria Math" panose="02040503050406030204" pitchFamily="18" charset="0"/>
                        </a:rPr>
                        <m:t>)</m:t>
                      </m:r>
                    </m:oMath>
                  </m:oMathPara>
                </a14:m>
                <a:endParaRPr lang="en-US" sz="3200" dirty="0"/>
              </a:p>
            </p:txBody>
          </p:sp>
        </mc:Choice>
        <mc:Fallback xmlns="">
          <p:sp>
            <p:nvSpPr>
              <p:cNvPr id="9" name="TextBox 8">
                <a:extLst>
                  <a:ext uri="{FF2B5EF4-FFF2-40B4-BE49-F238E27FC236}">
                    <a16:creationId xmlns:a16="http://schemas.microsoft.com/office/drawing/2014/main" id="{1C96CC33-1585-FACB-5C69-3867F3F66DC7}"/>
                  </a:ext>
                </a:extLst>
              </p:cNvPr>
              <p:cNvSpPr txBox="1">
                <a:spLocks noRot="1" noChangeAspect="1" noMove="1" noResize="1" noEditPoints="1" noAdjustHandles="1" noChangeArrowheads="1" noChangeShapeType="1" noTextEdit="1"/>
              </p:cNvSpPr>
              <p:nvPr/>
            </p:nvSpPr>
            <p:spPr>
              <a:xfrm>
                <a:off x="516970" y="4760855"/>
                <a:ext cx="11690676" cy="1027333"/>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Google Shape;154;p3">
                <a:extLst>
                  <a:ext uri="{FF2B5EF4-FFF2-40B4-BE49-F238E27FC236}">
                    <a16:creationId xmlns:a16="http://schemas.microsoft.com/office/drawing/2014/main" id="{E6DEF576-9BA2-30E2-4DDA-518F379A3097}"/>
                  </a:ext>
                </a:extLst>
              </p:cNvPr>
              <p:cNvSpPr txBox="1"/>
              <p:nvPr/>
            </p:nvSpPr>
            <p:spPr>
              <a:xfrm>
                <a:off x="330532" y="260729"/>
                <a:ext cx="13096709" cy="64629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200" b="1" dirty="0">
                    <a:solidFill>
                      <a:schemeClr val="dk1"/>
                    </a:solidFill>
                    <a:latin typeface="Gill Sans MT" panose="020B0502020104020203" pitchFamily="34" charset="0"/>
                    <a:ea typeface="Gill Sans"/>
                    <a:cs typeface="Gill Sans"/>
                    <a:sym typeface="Gill Sans"/>
                  </a:rPr>
                  <a:t>Interacting Phase oscillators system: </a:t>
                </a:r>
                <a14:m>
                  <m:oMath xmlns:m="http://schemas.openxmlformats.org/officeDocument/2006/math">
                    <m:r>
                      <a:rPr lang="en-US" sz="3200" b="1" i="1" smtClean="0">
                        <a:solidFill>
                          <a:schemeClr val="dk1"/>
                        </a:solidFill>
                        <a:latin typeface="Cambria Math" panose="02040503050406030204" pitchFamily="18" charset="0"/>
                        <a:ea typeface="Gill Sans"/>
                        <a:cs typeface="Gill Sans"/>
                        <a:sym typeface="Gill Sans"/>
                      </a:rPr>
                      <m:t>𝟐</m:t>
                    </m:r>
                  </m:oMath>
                </a14:m>
                <a:r>
                  <a:rPr lang="en-US" b="1" dirty="0">
                    <a:latin typeface="Gill Sans MT" panose="020B0502020104020203" pitchFamily="34" charset="0"/>
                  </a:rPr>
                  <a:t> </a:t>
                </a:r>
                <a:r>
                  <a:rPr lang="en-US" sz="3600" b="1" dirty="0">
                    <a:latin typeface="Gill Sans MT" panose="020B0502020104020203" pitchFamily="34" charset="0"/>
                  </a:rPr>
                  <a:t>oscillators</a:t>
                </a:r>
                <a:endParaRPr b="1" dirty="0">
                  <a:latin typeface="Gill Sans MT" panose="020B0502020104020203" pitchFamily="34" charset="0"/>
                </a:endParaRPr>
              </a:p>
            </p:txBody>
          </p:sp>
        </mc:Choice>
        <mc:Fallback xmlns="">
          <p:sp>
            <p:nvSpPr>
              <p:cNvPr id="12" name="Google Shape;154;p3">
                <a:extLst>
                  <a:ext uri="{FF2B5EF4-FFF2-40B4-BE49-F238E27FC236}">
                    <a16:creationId xmlns:a16="http://schemas.microsoft.com/office/drawing/2014/main" id="{E6DEF576-9BA2-30E2-4DDA-518F379A3097}"/>
                  </a:ext>
                </a:extLst>
              </p:cNvPr>
              <p:cNvSpPr txBox="1">
                <a:spLocks noRot="1" noChangeAspect="1" noMove="1" noResize="1" noEditPoints="1" noAdjustHandles="1" noChangeArrowheads="1" noChangeShapeType="1" noTextEdit="1"/>
              </p:cNvSpPr>
              <p:nvPr/>
            </p:nvSpPr>
            <p:spPr>
              <a:xfrm>
                <a:off x="330532" y="260729"/>
                <a:ext cx="13096709" cy="646290"/>
              </a:xfrm>
              <a:prstGeom prst="rect">
                <a:avLst/>
              </a:prstGeom>
              <a:blipFill>
                <a:blip r:embed="rId5"/>
                <a:stretch>
                  <a:fillRect l="-1163" t="-15094" b="-34906"/>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F2DC1037-BDB4-52BE-00ED-569DC74F9EFF}"/>
                  </a:ext>
                </a:extLst>
              </p:cNvPr>
              <p:cNvSpPr txBox="1"/>
              <p:nvPr/>
            </p:nvSpPr>
            <p:spPr>
              <a:xfrm>
                <a:off x="6759481" y="6045728"/>
                <a:ext cx="5597912"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𝐾</m:t>
                          </m:r>
                        </m:e>
                        <m:sub>
                          <m:r>
                            <a:rPr lang="en-US" sz="2800" b="0" i="1" smtClean="0">
                              <a:latin typeface="Cambria Math" panose="02040503050406030204" pitchFamily="18" charset="0"/>
                            </a:rPr>
                            <m:t>12</m:t>
                          </m:r>
                        </m:sub>
                      </m:sSub>
                      <m:r>
                        <a:rPr lang="en-US" sz="2800" b="0" i="1" smtClean="0">
                          <a:latin typeface="Cambria Math" panose="02040503050406030204" pitchFamily="18" charset="0"/>
                        </a:rPr>
                        <m:t>=</m:t>
                      </m:r>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𝐾</m:t>
                          </m:r>
                        </m:e>
                        <m:sub>
                          <m:r>
                            <a:rPr lang="en-US" sz="2800" b="0" i="1" smtClean="0">
                              <a:latin typeface="Cambria Math" panose="02040503050406030204" pitchFamily="18" charset="0"/>
                            </a:rPr>
                            <m:t>21</m:t>
                          </m:r>
                        </m:sub>
                      </m:sSub>
                      <m:r>
                        <a:rPr lang="en-US" sz="2800" b="0" i="1" smtClean="0">
                          <a:latin typeface="Cambria Math" panose="02040503050406030204" pitchFamily="18" charset="0"/>
                        </a:rPr>
                        <m:t>=</m:t>
                      </m:r>
                      <m:r>
                        <a:rPr lang="en-US" sz="2800" b="0" i="1" smtClean="0">
                          <a:latin typeface="Cambria Math" panose="02040503050406030204" pitchFamily="18" charset="0"/>
                        </a:rPr>
                        <m:t>𝐾</m:t>
                      </m:r>
                      <m:r>
                        <a:rPr lang="en-US" sz="2800" b="0" i="1" smtClean="0">
                          <a:latin typeface="Cambria Math" panose="02040503050406030204" pitchFamily="18" charset="0"/>
                        </a:rPr>
                        <m:t>/2</m:t>
                      </m:r>
                    </m:oMath>
                  </m:oMathPara>
                </a14:m>
                <a:endParaRPr lang="en-US" sz="2800" dirty="0"/>
              </a:p>
            </p:txBody>
          </p:sp>
        </mc:Choice>
        <mc:Fallback xmlns="">
          <p:sp>
            <p:nvSpPr>
              <p:cNvPr id="2" name="TextBox 1">
                <a:extLst>
                  <a:ext uri="{FF2B5EF4-FFF2-40B4-BE49-F238E27FC236}">
                    <a16:creationId xmlns:a16="http://schemas.microsoft.com/office/drawing/2014/main" id="{F2DC1037-BDB4-52BE-00ED-569DC74F9EFF}"/>
                  </a:ext>
                </a:extLst>
              </p:cNvPr>
              <p:cNvSpPr txBox="1">
                <a:spLocks noRot="1" noChangeAspect="1" noMove="1" noResize="1" noEditPoints="1" noAdjustHandles="1" noChangeArrowheads="1" noChangeShapeType="1" noTextEdit="1"/>
              </p:cNvSpPr>
              <p:nvPr/>
            </p:nvSpPr>
            <p:spPr>
              <a:xfrm>
                <a:off x="6759481" y="6045728"/>
                <a:ext cx="5597912" cy="523220"/>
              </a:xfrm>
              <a:prstGeom prst="rect">
                <a:avLst/>
              </a:prstGeom>
              <a:blipFill>
                <a:blip r:embed="rId6"/>
                <a:stretch>
                  <a:fillRect/>
                </a:stretch>
              </a:blipFill>
            </p:spPr>
            <p:txBody>
              <a:bodyPr/>
              <a:lstStyle/>
              <a:p>
                <a:r>
                  <a:rPr lang="en-US">
                    <a:noFill/>
                  </a:rPr>
                  <a:t> </a:t>
                </a:r>
              </a:p>
            </p:txBody>
          </p:sp>
        </mc:Fallback>
      </mc:AlternateContent>
      <p:sp>
        <p:nvSpPr>
          <p:cNvPr id="3" name="Rectangle 2">
            <a:extLst>
              <a:ext uri="{FF2B5EF4-FFF2-40B4-BE49-F238E27FC236}">
                <a16:creationId xmlns:a16="http://schemas.microsoft.com/office/drawing/2014/main" id="{A6EAC584-40FF-10D1-E126-6C27546B807A}"/>
              </a:ext>
            </a:extLst>
          </p:cNvPr>
          <p:cNvSpPr/>
          <p:nvPr/>
        </p:nvSpPr>
        <p:spPr>
          <a:xfrm>
            <a:off x="8396868" y="3429000"/>
            <a:ext cx="3088888" cy="23745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C86F12B3-A51B-3088-6AF6-0BB8D0FED3DC}"/>
                  </a:ext>
                </a:extLst>
              </p:cNvPr>
              <p:cNvSpPr txBox="1"/>
              <p:nvPr/>
            </p:nvSpPr>
            <p:spPr>
              <a:xfrm>
                <a:off x="1420380" y="6125516"/>
                <a:ext cx="3350148"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𝜔</m:t>
                          </m:r>
                        </m:e>
                        <m:sub>
                          <m:r>
                            <a:rPr lang="en-US" sz="2400" b="0" i="1" smtClean="0">
                              <a:latin typeface="Cambria Math" panose="02040503050406030204" pitchFamily="18" charset="0"/>
                            </a:rPr>
                            <m:t>𝑖</m:t>
                          </m:r>
                        </m:sub>
                      </m:sSub>
                      <m:r>
                        <a:rPr lang="en-US" sz="2400" b="0" i="1" smtClean="0">
                          <a:latin typeface="Cambria Math" panose="02040503050406030204" pitchFamily="18" charset="0"/>
                        </a:rPr>
                        <m:t>∈{1,−1}</m:t>
                      </m:r>
                    </m:oMath>
                  </m:oMathPara>
                </a14:m>
                <a:endParaRPr lang="en-US" sz="2400" dirty="0"/>
              </a:p>
            </p:txBody>
          </p:sp>
        </mc:Choice>
        <mc:Fallback xmlns="">
          <p:sp>
            <p:nvSpPr>
              <p:cNvPr id="4" name="TextBox 3">
                <a:extLst>
                  <a:ext uri="{FF2B5EF4-FFF2-40B4-BE49-F238E27FC236}">
                    <a16:creationId xmlns:a16="http://schemas.microsoft.com/office/drawing/2014/main" id="{C86F12B3-A51B-3088-6AF6-0BB8D0FED3DC}"/>
                  </a:ext>
                </a:extLst>
              </p:cNvPr>
              <p:cNvSpPr txBox="1">
                <a:spLocks noRot="1" noChangeAspect="1" noMove="1" noResize="1" noEditPoints="1" noAdjustHandles="1" noChangeArrowheads="1" noChangeShapeType="1" noTextEdit="1"/>
              </p:cNvSpPr>
              <p:nvPr/>
            </p:nvSpPr>
            <p:spPr>
              <a:xfrm>
                <a:off x="1420380" y="6125516"/>
                <a:ext cx="3350148" cy="461665"/>
              </a:xfrm>
              <a:prstGeom prst="rect">
                <a:avLst/>
              </a:prstGeom>
              <a:blipFill>
                <a:blip r:embed="rId7"/>
                <a:stretch>
                  <a:fillRect b="-19737"/>
                </a:stretch>
              </a:blipFill>
            </p:spPr>
            <p:txBody>
              <a:bodyPr/>
              <a:lstStyle/>
              <a:p>
                <a:r>
                  <a:rPr lang="en-US">
                    <a:noFill/>
                  </a:rPr>
                  <a:t> </a:t>
                </a:r>
              </a:p>
            </p:txBody>
          </p:sp>
        </mc:Fallback>
      </mc:AlternateContent>
      <p:pic>
        <p:nvPicPr>
          <p:cNvPr id="6" name="Picture 5" descr="Icon&#10;&#10;Description automatically generated">
            <a:extLst>
              <a:ext uri="{FF2B5EF4-FFF2-40B4-BE49-F238E27FC236}">
                <a16:creationId xmlns:a16="http://schemas.microsoft.com/office/drawing/2014/main" id="{DFCDE798-33B7-1202-B791-AE132A8FEC7C}"/>
              </a:ext>
            </a:extLst>
          </p:cNvPr>
          <p:cNvPicPr>
            <a:picLocks noChangeAspect="1"/>
          </p:cNvPicPr>
          <p:nvPr/>
        </p:nvPicPr>
        <p:blipFill>
          <a:blip r:embed="rId8"/>
          <a:stretch>
            <a:fillRect/>
          </a:stretch>
        </p:blipFill>
        <p:spPr>
          <a:xfrm>
            <a:off x="1887533" y="838149"/>
            <a:ext cx="7933769" cy="31410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par>
                                <p:cTn id="8" presetID="10"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descr="Diagram&#10;&#10;Description automatically generated with low confidence">
            <a:extLst>
              <a:ext uri="{FF2B5EF4-FFF2-40B4-BE49-F238E27FC236}">
                <a16:creationId xmlns:a16="http://schemas.microsoft.com/office/drawing/2014/main" id="{AE254157-0C19-F069-F06B-C98BE7A900C8}"/>
              </a:ext>
            </a:extLst>
          </p:cNvPr>
          <p:cNvPicPr>
            <a:picLocks noChangeAspect="1"/>
          </p:cNvPicPr>
          <p:nvPr/>
        </p:nvPicPr>
        <p:blipFill rotWithShape="1">
          <a:blip r:embed="rId3"/>
          <a:srcRect l="66263" t="62656" r="1456" b="9255"/>
          <a:stretch/>
        </p:blipFill>
        <p:spPr>
          <a:xfrm>
            <a:off x="7491663" y="805291"/>
            <a:ext cx="2755233" cy="2397531"/>
          </a:xfrm>
          <a:prstGeom prst="rect">
            <a:avLst/>
          </a:prstGeom>
        </p:spPr>
      </p:pic>
      <p:pic>
        <p:nvPicPr>
          <p:cNvPr id="18" name="Picture 17" descr="Diagram&#10;&#10;Description automatically generated with low confidence">
            <a:extLst>
              <a:ext uri="{FF2B5EF4-FFF2-40B4-BE49-F238E27FC236}">
                <a16:creationId xmlns:a16="http://schemas.microsoft.com/office/drawing/2014/main" id="{1CE8A5EB-6409-D267-F1DD-2CBF2611D328}"/>
              </a:ext>
            </a:extLst>
          </p:cNvPr>
          <p:cNvPicPr>
            <a:picLocks noChangeAspect="1"/>
          </p:cNvPicPr>
          <p:nvPr/>
        </p:nvPicPr>
        <p:blipFill rotWithShape="1">
          <a:blip r:embed="rId3"/>
          <a:srcRect l="64034" t="32705" r="3685" b="39206"/>
          <a:stretch/>
        </p:blipFill>
        <p:spPr>
          <a:xfrm>
            <a:off x="2366210" y="763403"/>
            <a:ext cx="3037527" cy="2643176"/>
          </a:xfrm>
          <a:prstGeom prst="rect">
            <a:avLst/>
          </a:prstGeom>
        </p:spPr>
      </p:pic>
      <p:sp>
        <p:nvSpPr>
          <p:cNvPr id="2" name="Slide Number Placeholder 1">
            <a:extLst>
              <a:ext uri="{FF2B5EF4-FFF2-40B4-BE49-F238E27FC236}">
                <a16:creationId xmlns:a16="http://schemas.microsoft.com/office/drawing/2014/main" id="{455735C0-387E-FCF9-105F-5B5EF68BFF3D}"/>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5</a:t>
            </a:fld>
            <a:endParaRPr lang="en-US"/>
          </a:p>
        </p:txBody>
      </p:sp>
      <p:cxnSp>
        <p:nvCxnSpPr>
          <p:cNvPr id="5" name="Straight Arrow Connector 4">
            <a:extLst>
              <a:ext uri="{FF2B5EF4-FFF2-40B4-BE49-F238E27FC236}">
                <a16:creationId xmlns:a16="http://schemas.microsoft.com/office/drawing/2014/main" id="{5267A377-EECF-C7FE-3F87-65ECCF048A83}"/>
              </a:ext>
            </a:extLst>
          </p:cNvPr>
          <p:cNvCxnSpPr>
            <a:cxnSpLocks/>
          </p:cNvCxnSpPr>
          <p:nvPr/>
        </p:nvCxnSpPr>
        <p:spPr>
          <a:xfrm>
            <a:off x="874294" y="3889531"/>
            <a:ext cx="10443411" cy="0"/>
          </a:xfrm>
          <a:prstGeom prst="straightConnector1">
            <a:avLst/>
          </a:prstGeom>
          <a:ln w="57150">
            <a:solidFill>
              <a:schemeClr val="tx1"/>
            </a:solidFill>
            <a:headEnd type="triangle"/>
            <a:tailEnd type="triangle"/>
          </a:ln>
        </p:spPr>
        <p:style>
          <a:lnRef idx="1">
            <a:schemeClr val="dk1"/>
          </a:lnRef>
          <a:fillRef idx="0">
            <a:schemeClr val="dk1"/>
          </a:fillRef>
          <a:effectRef idx="0">
            <a:schemeClr val="dk1"/>
          </a:effectRef>
          <a:fontRef idx="minor">
            <a:schemeClr val="tx1"/>
          </a:fontRef>
        </p:style>
      </p:cxnSp>
      <p:sp>
        <p:nvSpPr>
          <p:cNvPr id="7" name="TextBox 6">
            <a:extLst>
              <a:ext uri="{FF2B5EF4-FFF2-40B4-BE49-F238E27FC236}">
                <a16:creationId xmlns:a16="http://schemas.microsoft.com/office/drawing/2014/main" id="{C10EA993-155F-DA54-0574-466D27196C19}"/>
              </a:ext>
            </a:extLst>
          </p:cNvPr>
          <p:cNvSpPr txBox="1"/>
          <p:nvPr/>
        </p:nvSpPr>
        <p:spPr>
          <a:xfrm>
            <a:off x="312821" y="288758"/>
            <a:ext cx="10563726" cy="584775"/>
          </a:xfrm>
          <a:prstGeom prst="rect">
            <a:avLst/>
          </a:prstGeom>
          <a:noFill/>
        </p:spPr>
        <p:txBody>
          <a:bodyPr wrap="square" rtlCol="0">
            <a:spAutoFit/>
          </a:bodyPr>
          <a:lstStyle/>
          <a:p>
            <a:r>
              <a:rPr lang="en-US" sz="3200" b="1" dirty="0">
                <a:latin typeface="Gill Sans MT" panose="020B0502020104020203" pitchFamily="34" charset="0"/>
              </a:rPr>
              <a:t>Memory &amp; Predictive Capability Quantification</a:t>
            </a:r>
          </a:p>
        </p:txBody>
      </p:sp>
      <p:cxnSp>
        <p:nvCxnSpPr>
          <p:cNvPr id="9" name="Straight Connector 8">
            <a:extLst>
              <a:ext uri="{FF2B5EF4-FFF2-40B4-BE49-F238E27FC236}">
                <a16:creationId xmlns:a16="http://schemas.microsoft.com/office/drawing/2014/main" id="{08FF7A2A-6DD2-C20C-A58C-638BAD8E5B29}"/>
              </a:ext>
            </a:extLst>
          </p:cNvPr>
          <p:cNvCxnSpPr/>
          <p:nvPr/>
        </p:nvCxnSpPr>
        <p:spPr>
          <a:xfrm>
            <a:off x="6087977" y="3757183"/>
            <a:ext cx="0" cy="264695"/>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2C31C8A3-5D3A-D1F2-1728-912EDE71365E}"/>
                  </a:ext>
                </a:extLst>
              </p:cNvPr>
              <p:cNvSpPr txBox="1"/>
              <p:nvPr/>
            </p:nvSpPr>
            <p:spPr>
              <a:xfrm>
                <a:off x="5811253" y="4044201"/>
                <a:ext cx="661736" cy="584775"/>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3200" b="0" i="1" smtClean="0">
                          <a:latin typeface="Cambria Math" panose="02040503050406030204" pitchFamily="18" charset="0"/>
                        </a:rPr>
                        <m:t>𝑡</m:t>
                      </m:r>
                    </m:oMath>
                  </m:oMathPara>
                </a14:m>
                <a:endParaRPr lang="en-US" sz="3200" dirty="0">
                  <a:latin typeface="Gill Sans MT" panose="020B0502020104020203" pitchFamily="34" charset="0"/>
                </a:endParaRPr>
              </a:p>
            </p:txBody>
          </p:sp>
        </mc:Choice>
        <mc:Fallback xmlns="">
          <p:sp>
            <p:nvSpPr>
              <p:cNvPr id="10" name="TextBox 9">
                <a:extLst>
                  <a:ext uri="{FF2B5EF4-FFF2-40B4-BE49-F238E27FC236}">
                    <a16:creationId xmlns:a16="http://schemas.microsoft.com/office/drawing/2014/main" id="{2C31C8A3-5D3A-D1F2-1728-912EDE71365E}"/>
                  </a:ext>
                </a:extLst>
              </p:cNvPr>
              <p:cNvSpPr txBox="1">
                <a:spLocks noRot="1" noChangeAspect="1" noMove="1" noResize="1" noEditPoints="1" noAdjustHandles="1" noChangeArrowheads="1" noChangeShapeType="1" noTextEdit="1"/>
              </p:cNvSpPr>
              <p:nvPr/>
            </p:nvSpPr>
            <p:spPr>
              <a:xfrm>
                <a:off x="5811253" y="4044201"/>
                <a:ext cx="661736" cy="584775"/>
              </a:xfrm>
              <a:prstGeom prst="rect">
                <a:avLst/>
              </a:prstGeom>
              <a:blipFill>
                <a:blip r:embed="rId4"/>
                <a:stretch>
                  <a:fillRect/>
                </a:stretch>
              </a:blipFill>
            </p:spPr>
            <p:txBody>
              <a:bodyPr/>
              <a:lstStyle/>
              <a:p>
                <a:r>
                  <a:rPr lang="en-US">
                    <a:noFill/>
                  </a:rPr>
                  <a:t> </a:t>
                </a:r>
              </a:p>
            </p:txBody>
          </p:sp>
        </mc:Fallback>
      </mc:AlternateContent>
      <p:cxnSp>
        <p:nvCxnSpPr>
          <p:cNvPr id="11" name="Straight Connector 10">
            <a:extLst>
              <a:ext uri="{FF2B5EF4-FFF2-40B4-BE49-F238E27FC236}">
                <a16:creationId xmlns:a16="http://schemas.microsoft.com/office/drawing/2014/main" id="{5E746D06-FAA4-FA8E-2C07-C5625364362C}"/>
              </a:ext>
            </a:extLst>
          </p:cNvPr>
          <p:cNvCxnSpPr/>
          <p:nvPr/>
        </p:nvCxnSpPr>
        <p:spPr>
          <a:xfrm>
            <a:off x="10319082" y="3757183"/>
            <a:ext cx="0" cy="264695"/>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CFBB4224-D637-BD47-8E19-CC49B34BE082}"/>
                  </a:ext>
                </a:extLst>
              </p:cNvPr>
              <p:cNvSpPr txBox="1"/>
              <p:nvPr/>
            </p:nvSpPr>
            <p:spPr>
              <a:xfrm>
                <a:off x="10042358" y="4044201"/>
                <a:ext cx="661736" cy="584775"/>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3200" b="0" i="1" smtClean="0">
                          <a:latin typeface="Cambria Math" panose="02040503050406030204" pitchFamily="18" charset="0"/>
                        </a:rPr>
                        <m:t>𝑡</m:t>
                      </m:r>
                      <m:r>
                        <a:rPr lang="en-US" sz="3200" b="0" i="1" smtClean="0">
                          <a:latin typeface="Cambria Math" panose="02040503050406030204" pitchFamily="18" charset="0"/>
                        </a:rPr>
                        <m:t>′</m:t>
                      </m:r>
                    </m:oMath>
                  </m:oMathPara>
                </a14:m>
                <a:endParaRPr lang="en-US" sz="3200" dirty="0">
                  <a:latin typeface="Gill Sans MT" panose="020B0502020104020203" pitchFamily="34" charset="0"/>
                </a:endParaRPr>
              </a:p>
            </p:txBody>
          </p:sp>
        </mc:Choice>
        <mc:Fallback xmlns="">
          <p:sp>
            <p:nvSpPr>
              <p:cNvPr id="12" name="TextBox 11">
                <a:extLst>
                  <a:ext uri="{FF2B5EF4-FFF2-40B4-BE49-F238E27FC236}">
                    <a16:creationId xmlns:a16="http://schemas.microsoft.com/office/drawing/2014/main" id="{CFBB4224-D637-BD47-8E19-CC49B34BE082}"/>
                  </a:ext>
                </a:extLst>
              </p:cNvPr>
              <p:cNvSpPr txBox="1">
                <a:spLocks noRot="1" noChangeAspect="1" noMove="1" noResize="1" noEditPoints="1" noAdjustHandles="1" noChangeArrowheads="1" noChangeShapeType="1" noTextEdit="1"/>
              </p:cNvSpPr>
              <p:nvPr/>
            </p:nvSpPr>
            <p:spPr>
              <a:xfrm>
                <a:off x="10042358" y="4044201"/>
                <a:ext cx="661736" cy="584775"/>
              </a:xfrm>
              <a:prstGeom prst="rect">
                <a:avLst/>
              </a:prstGeom>
              <a:blipFill>
                <a:blip r:embed="rId5"/>
                <a:stretch>
                  <a:fillRect/>
                </a:stretch>
              </a:blipFill>
            </p:spPr>
            <p:txBody>
              <a:bodyPr/>
              <a:lstStyle/>
              <a:p>
                <a:r>
                  <a:rPr lang="en-US">
                    <a:noFill/>
                  </a:rPr>
                  <a:t> </a:t>
                </a:r>
              </a:p>
            </p:txBody>
          </p:sp>
        </mc:Fallback>
      </mc:AlternateContent>
      <p:cxnSp>
        <p:nvCxnSpPr>
          <p:cNvPr id="13" name="Straight Connector 12">
            <a:extLst>
              <a:ext uri="{FF2B5EF4-FFF2-40B4-BE49-F238E27FC236}">
                <a16:creationId xmlns:a16="http://schemas.microsoft.com/office/drawing/2014/main" id="{7C952B72-9ABA-AD9F-D8DE-E42B518477FD}"/>
              </a:ext>
            </a:extLst>
          </p:cNvPr>
          <p:cNvCxnSpPr/>
          <p:nvPr/>
        </p:nvCxnSpPr>
        <p:spPr>
          <a:xfrm>
            <a:off x="1856872" y="3765280"/>
            <a:ext cx="0" cy="264695"/>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5BA6F836-9AA3-7EE2-D37B-F5B8B6E3A0B9}"/>
                  </a:ext>
                </a:extLst>
              </p:cNvPr>
              <p:cNvSpPr txBox="1"/>
              <p:nvPr/>
            </p:nvSpPr>
            <p:spPr>
              <a:xfrm>
                <a:off x="1580148" y="4052298"/>
                <a:ext cx="661736" cy="584775"/>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3200" b="0" i="1" smtClean="0">
                          <a:latin typeface="Cambria Math" panose="02040503050406030204" pitchFamily="18" charset="0"/>
                        </a:rPr>
                        <m:t>𝑡</m:t>
                      </m:r>
                      <m:r>
                        <a:rPr lang="en-US" sz="3200" b="0" i="1" smtClean="0">
                          <a:latin typeface="Cambria Math" panose="02040503050406030204" pitchFamily="18" charset="0"/>
                        </a:rPr>
                        <m:t>′</m:t>
                      </m:r>
                    </m:oMath>
                  </m:oMathPara>
                </a14:m>
                <a:endParaRPr lang="en-US" sz="3200" dirty="0">
                  <a:latin typeface="Gill Sans MT" panose="020B0502020104020203" pitchFamily="34" charset="0"/>
                </a:endParaRPr>
              </a:p>
            </p:txBody>
          </p:sp>
        </mc:Choice>
        <mc:Fallback xmlns="">
          <p:sp>
            <p:nvSpPr>
              <p:cNvPr id="14" name="TextBox 13">
                <a:extLst>
                  <a:ext uri="{FF2B5EF4-FFF2-40B4-BE49-F238E27FC236}">
                    <a16:creationId xmlns:a16="http://schemas.microsoft.com/office/drawing/2014/main" id="{5BA6F836-9AA3-7EE2-D37B-F5B8B6E3A0B9}"/>
                  </a:ext>
                </a:extLst>
              </p:cNvPr>
              <p:cNvSpPr txBox="1">
                <a:spLocks noRot="1" noChangeAspect="1" noMove="1" noResize="1" noEditPoints="1" noAdjustHandles="1" noChangeArrowheads="1" noChangeShapeType="1" noTextEdit="1"/>
              </p:cNvSpPr>
              <p:nvPr/>
            </p:nvSpPr>
            <p:spPr>
              <a:xfrm>
                <a:off x="1580148" y="4052298"/>
                <a:ext cx="661736" cy="584775"/>
              </a:xfrm>
              <a:prstGeom prst="rect">
                <a:avLst/>
              </a:prstGeom>
              <a:blipFill>
                <a:blip r:embed="rId6"/>
                <a:stretch>
                  <a:fillRect/>
                </a:stretch>
              </a:blipFill>
            </p:spPr>
            <p:txBody>
              <a:bodyPr/>
              <a:lstStyle/>
              <a:p>
                <a:r>
                  <a:rPr lang="en-US">
                    <a:noFill/>
                  </a:rPr>
                  <a:t> </a:t>
                </a:r>
              </a:p>
            </p:txBody>
          </p:sp>
        </mc:Fallback>
      </mc:AlternateContent>
      <p:sp>
        <p:nvSpPr>
          <p:cNvPr id="15" name="TextBox 14">
            <a:extLst>
              <a:ext uri="{FF2B5EF4-FFF2-40B4-BE49-F238E27FC236}">
                <a16:creationId xmlns:a16="http://schemas.microsoft.com/office/drawing/2014/main" id="{9B42A3C8-DB3C-0969-4493-DE771D2E5158}"/>
              </a:ext>
            </a:extLst>
          </p:cNvPr>
          <p:cNvSpPr txBox="1"/>
          <p:nvPr/>
        </p:nvSpPr>
        <p:spPr>
          <a:xfrm>
            <a:off x="6481010" y="3321214"/>
            <a:ext cx="3765886" cy="523220"/>
          </a:xfrm>
          <a:prstGeom prst="rect">
            <a:avLst/>
          </a:prstGeom>
          <a:noFill/>
        </p:spPr>
        <p:txBody>
          <a:bodyPr wrap="square" rtlCol="0">
            <a:spAutoFit/>
          </a:bodyPr>
          <a:lstStyle/>
          <a:p>
            <a:pPr algn="ctr"/>
            <a:r>
              <a:rPr lang="en-US" sz="2800" dirty="0">
                <a:latin typeface="Bahnschrift SemiLight" panose="020B0502040204020203" pitchFamily="34" charset="0"/>
              </a:rPr>
              <a:t>Predictive Capability</a:t>
            </a:r>
          </a:p>
        </p:txBody>
      </p:sp>
      <p:sp>
        <p:nvSpPr>
          <p:cNvPr id="16" name="TextBox 15">
            <a:extLst>
              <a:ext uri="{FF2B5EF4-FFF2-40B4-BE49-F238E27FC236}">
                <a16:creationId xmlns:a16="http://schemas.microsoft.com/office/drawing/2014/main" id="{FAAFE3F1-715A-79EE-3379-BF5C4D773609}"/>
              </a:ext>
            </a:extLst>
          </p:cNvPr>
          <p:cNvSpPr txBox="1"/>
          <p:nvPr/>
        </p:nvSpPr>
        <p:spPr>
          <a:xfrm>
            <a:off x="2366210" y="3321214"/>
            <a:ext cx="3380874" cy="523220"/>
          </a:xfrm>
          <a:prstGeom prst="rect">
            <a:avLst/>
          </a:prstGeom>
          <a:noFill/>
        </p:spPr>
        <p:txBody>
          <a:bodyPr wrap="square" rtlCol="0">
            <a:spAutoFit/>
          </a:bodyPr>
          <a:lstStyle/>
          <a:p>
            <a:pPr algn="ctr"/>
            <a:r>
              <a:rPr lang="en-US" sz="2800" dirty="0">
                <a:latin typeface="Bahnschrift SemiLight" panose="020B0502040204020203" pitchFamily="34" charset="0"/>
              </a:rPr>
              <a:t>Memory</a:t>
            </a:r>
          </a:p>
        </p:txBody>
      </p:sp>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516FDB19-0C55-5B2F-5E1E-B9C052F02EA2}"/>
                  </a:ext>
                </a:extLst>
              </p:cNvPr>
              <p:cNvSpPr txBox="1"/>
              <p:nvPr/>
            </p:nvSpPr>
            <p:spPr>
              <a:xfrm>
                <a:off x="7106653" y="4133492"/>
                <a:ext cx="2514600"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2800" b="0" i="0" smtClean="0">
                          <a:latin typeface="Cambria Math" panose="02040503050406030204" pitchFamily="18" charset="0"/>
                        </a:rPr>
                        <m:t>Δ</m:t>
                      </m:r>
                      <m:r>
                        <a:rPr lang="en-US" sz="2800" b="0" i="1" smtClean="0">
                          <a:latin typeface="Cambria Math" panose="02040503050406030204" pitchFamily="18" charset="0"/>
                        </a:rPr>
                        <m:t>𝑡</m:t>
                      </m:r>
                      <m:r>
                        <a:rPr lang="en-US" sz="2800" b="0" i="1" smtClean="0">
                          <a:latin typeface="Cambria Math" panose="02040503050406030204" pitchFamily="18" charset="0"/>
                        </a:rPr>
                        <m:t>&gt;0</m:t>
                      </m:r>
                    </m:oMath>
                  </m:oMathPara>
                </a14:m>
                <a:endParaRPr lang="en-US" sz="2800" dirty="0"/>
              </a:p>
            </p:txBody>
          </p:sp>
        </mc:Choice>
        <mc:Fallback xmlns="">
          <p:sp>
            <p:nvSpPr>
              <p:cNvPr id="19" name="TextBox 18">
                <a:extLst>
                  <a:ext uri="{FF2B5EF4-FFF2-40B4-BE49-F238E27FC236}">
                    <a16:creationId xmlns:a16="http://schemas.microsoft.com/office/drawing/2014/main" id="{516FDB19-0C55-5B2F-5E1E-B9C052F02EA2}"/>
                  </a:ext>
                </a:extLst>
              </p:cNvPr>
              <p:cNvSpPr txBox="1">
                <a:spLocks noRot="1" noChangeAspect="1" noMove="1" noResize="1" noEditPoints="1" noAdjustHandles="1" noChangeArrowheads="1" noChangeShapeType="1" noTextEdit="1"/>
              </p:cNvSpPr>
              <p:nvPr/>
            </p:nvSpPr>
            <p:spPr>
              <a:xfrm>
                <a:off x="7106653" y="4133492"/>
                <a:ext cx="2514600" cy="523220"/>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6465E172-A259-F18C-871C-0CC24B2035F9}"/>
                  </a:ext>
                </a:extLst>
              </p:cNvPr>
              <p:cNvSpPr txBox="1"/>
              <p:nvPr/>
            </p:nvSpPr>
            <p:spPr>
              <a:xfrm>
                <a:off x="2707104" y="4152209"/>
                <a:ext cx="2514600"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2800" b="0" i="0" smtClean="0">
                          <a:latin typeface="Cambria Math" panose="02040503050406030204" pitchFamily="18" charset="0"/>
                        </a:rPr>
                        <m:t>Δ</m:t>
                      </m:r>
                      <m:r>
                        <a:rPr lang="en-US" sz="2800" b="0" i="1" smtClean="0">
                          <a:latin typeface="Cambria Math" panose="02040503050406030204" pitchFamily="18" charset="0"/>
                        </a:rPr>
                        <m:t>𝑡</m:t>
                      </m:r>
                      <m:r>
                        <a:rPr lang="en-US" sz="2800" b="0" i="1" smtClean="0">
                          <a:latin typeface="Cambria Math" panose="02040503050406030204" pitchFamily="18" charset="0"/>
                        </a:rPr>
                        <m:t>&lt;0</m:t>
                      </m:r>
                    </m:oMath>
                  </m:oMathPara>
                </a14:m>
                <a:endParaRPr lang="en-US" sz="2800" dirty="0"/>
              </a:p>
            </p:txBody>
          </p:sp>
        </mc:Choice>
        <mc:Fallback xmlns="">
          <p:sp>
            <p:nvSpPr>
              <p:cNvPr id="20" name="TextBox 19">
                <a:extLst>
                  <a:ext uri="{FF2B5EF4-FFF2-40B4-BE49-F238E27FC236}">
                    <a16:creationId xmlns:a16="http://schemas.microsoft.com/office/drawing/2014/main" id="{6465E172-A259-F18C-871C-0CC24B2035F9}"/>
                  </a:ext>
                </a:extLst>
              </p:cNvPr>
              <p:cNvSpPr txBox="1">
                <a:spLocks noRot="1" noChangeAspect="1" noMove="1" noResize="1" noEditPoints="1" noAdjustHandles="1" noChangeArrowheads="1" noChangeShapeType="1" noTextEdit="1"/>
              </p:cNvSpPr>
              <p:nvPr/>
            </p:nvSpPr>
            <p:spPr>
              <a:xfrm>
                <a:off x="2707104" y="4152209"/>
                <a:ext cx="2514600" cy="523220"/>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895196A1-A75F-E8C2-02FF-3651482EAF20}"/>
                  </a:ext>
                </a:extLst>
              </p:cNvPr>
              <p:cNvSpPr txBox="1"/>
              <p:nvPr/>
            </p:nvSpPr>
            <p:spPr>
              <a:xfrm>
                <a:off x="10042358" y="2720892"/>
                <a:ext cx="1870744"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2800" b="0" i="0" smtClean="0">
                          <a:latin typeface="Cambria Math" panose="02040503050406030204" pitchFamily="18" charset="0"/>
                        </a:rPr>
                        <m:t>Δ</m:t>
                      </m:r>
                      <m:r>
                        <a:rPr lang="en-US" sz="2800" b="0" i="1" smtClean="0">
                          <a:latin typeface="Cambria Math" panose="02040503050406030204" pitchFamily="18" charset="0"/>
                        </a:rPr>
                        <m:t>𝑡</m:t>
                      </m:r>
                      <m:r>
                        <a:rPr lang="en-US" sz="2800" b="0" i="1" smtClean="0">
                          <a:latin typeface="Cambria Math" panose="02040503050406030204" pitchFamily="18" charset="0"/>
                        </a:rPr>
                        <m:t>=</m:t>
                      </m:r>
                      <m:sSup>
                        <m:sSupPr>
                          <m:ctrlPr>
                            <a:rPr lang="en-US" sz="2800" b="0" i="1" smtClean="0">
                              <a:latin typeface="Cambria Math" panose="02040503050406030204" pitchFamily="18" charset="0"/>
                            </a:rPr>
                          </m:ctrlPr>
                        </m:sSupPr>
                        <m:e>
                          <m:r>
                            <a:rPr lang="en-US" sz="2800" b="0" i="1" smtClean="0">
                              <a:latin typeface="Cambria Math" panose="02040503050406030204" pitchFamily="18" charset="0"/>
                            </a:rPr>
                            <m:t>𝑡</m:t>
                          </m:r>
                        </m:e>
                        <m:sup>
                          <m:r>
                            <a:rPr lang="en-US" sz="2800" b="0" i="1" smtClean="0">
                              <a:latin typeface="Cambria Math" panose="02040503050406030204" pitchFamily="18" charset="0"/>
                            </a:rPr>
                            <m:t>′</m:t>
                          </m:r>
                        </m:sup>
                      </m:sSup>
                      <m:r>
                        <a:rPr lang="en-US" sz="2800" b="0" i="1" smtClean="0">
                          <a:latin typeface="Cambria Math" panose="02040503050406030204" pitchFamily="18" charset="0"/>
                        </a:rPr>
                        <m:t>−</m:t>
                      </m:r>
                      <m:r>
                        <a:rPr lang="en-US" sz="2800" b="0" i="1" smtClean="0">
                          <a:latin typeface="Cambria Math" panose="02040503050406030204" pitchFamily="18" charset="0"/>
                        </a:rPr>
                        <m:t>𝑡</m:t>
                      </m:r>
                    </m:oMath>
                  </m:oMathPara>
                </a14:m>
                <a:endParaRPr lang="en-US" sz="2800" dirty="0"/>
              </a:p>
            </p:txBody>
          </p:sp>
        </mc:Choice>
        <mc:Fallback xmlns="">
          <p:sp>
            <p:nvSpPr>
              <p:cNvPr id="4" name="TextBox 3">
                <a:extLst>
                  <a:ext uri="{FF2B5EF4-FFF2-40B4-BE49-F238E27FC236}">
                    <a16:creationId xmlns:a16="http://schemas.microsoft.com/office/drawing/2014/main" id="{895196A1-A75F-E8C2-02FF-3651482EAF20}"/>
                  </a:ext>
                </a:extLst>
              </p:cNvPr>
              <p:cNvSpPr txBox="1">
                <a:spLocks noRot="1" noChangeAspect="1" noMove="1" noResize="1" noEditPoints="1" noAdjustHandles="1" noChangeArrowheads="1" noChangeShapeType="1" noTextEdit="1"/>
              </p:cNvSpPr>
              <p:nvPr/>
            </p:nvSpPr>
            <p:spPr>
              <a:xfrm>
                <a:off x="10042358" y="2720892"/>
                <a:ext cx="1870744" cy="523220"/>
              </a:xfrm>
              <a:prstGeom prst="rect">
                <a:avLst/>
              </a:prstGeom>
              <a:blipFill>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741AEACE-F2BE-A1BD-0095-490977E511AE}"/>
                  </a:ext>
                </a:extLst>
              </p:cNvPr>
              <p:cNvSpPr txBox="1"/>
              <p:nvPr/>
            </p:nvSpPr>
            <p:spPr>
              <a:xfrm>
                <a:off x="1094872" y="5035697"/>
                <a:ext cx="10002253" cy="121674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𝐼</m:t>
                      </m:r>
                      <m:d>
                        <m:dPr>
                          <m:ctrlPr>
                            <a:rPr lang="en-US" sz="2800" b="0" i="1" smtClean="0">
                              <a:latin typeface="Cambria Math" panose="02040503050406030204" pitchFamily="18" charset="0"/>
                            </a:rPr>
                          </m:ctrlPr>
                        </m:dPr>
                        <m:e>
                          <m:r>
                            <a:rPr lang="en-US" sz="2800" b="0" i="1" smtClean="0">
                              <a:latin typeface="Cambria Math" panose="02040503050406030204" pitchFamily="18" charset="0"/>
                            </a:rPr>
                            <m:t>𝜃</m:t>
                          </m:r>
                          <m:d>
                            <m:dPr>
                              <m:ctrlPr>
                                <a:rPr lang="en-US" sz="2800" b="0" i="1" smtClean="0">
                                  <a:latin typeface="Cambria Math" panose="02040503050406030204" pitchFamily="18" charset="0"/>
                                </a:rPr>
                              </m:ctrlPr>
                            </m:dPr>
                            <m:e>
                              <m:r>
                                <a:rPr lang="en-US" sz="2800" b="0" i="1" smtClean="0">
                                  <a:latin typeface="Cambria Math" panose="02040503050406030204" pitchFamily="18" charset="0"/>
                                </a:rPr>
                                <m:t>𝑡</m:t>
                              </m:r>
                            </m:e>
                          </m:d>
                          <m:r>
                            <a:rPr lang="en-US" sz="2800" b="0" i="1" smtClean="0">
                              <a:latin typeface="Cambria Math" panose="02040503050406030204" pitchFamily="18" charset="0"/>
                            </a:rPr>
                            <m:t>;</m:t>
                          </m:r>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𝑥</m:t>
                              </m:r>
                            </m:e>
                            <m:sub>
                              <m:r>
                                <a:rPr lang="en-US" sz="2800" b="0" i="1" smtClean="0">
                                  <a:latin typeface="Cambria Math" panose="02040503050406030204" pitchFamily="18" charset="0"/>
                                </a:rPr>
                                <m:t>𝑖𝑛</m:t>
                              </m:r>
                            </m:sub>
                          </m:sSub>
                          <m:d>
                            <m:dPr>
                              <m:ctrlPr>
                                <a:rPr lang="en-US" sz="2800" b="0" i="1" smtClean="0">
                                  <a:latin typeface="Cambria Math" panose="02040503050406030204" pitchFamily="18" charset="0"/>
                                </a:rPr>
                              </m:ctrlPr>
                            </m:dPr>
                            <m:e>
                              <m:sSup>
                                <m:sSupPr>
                                  <m:ctrlPr>
                                    <a:rPr lang="en-US" sz="2800" b="0" i="1" smtClean="0">
                                      <a:latin typeface="Cambria Math" panose="02040503050406030204" pitchFamily="18" charset="0"/>
                                    </a:rPr>
                                  </m:ctrlPr>
                                </m:sSupPr>
                                <m:e>
                                  <m:r>
                                    <a:rPr lang="en-US" sz="2800" b="0" i="1" smtClean="0">
                                      <a:latin typeface="Cambria Math" panose="02040503050406030204" pitchFamily="18" charset="0"/>
                                    </a:rPr>
                                    <m:t>𝑡</m:t>
                                  </m:r>
                                </m:e>
                                <m:sup>
                                  <m:r>
                                    <a:rPr lang="en-US" sz="2800" b="0" i="1" smtClean="0">
                                      <a:latin typeface="Cambria Math" panose="02040503050406030204" pitchFamily="18" charset="0"/>
                                    </a:rPr>
                                    <m:t>′</m:t>
                                  </m:r>
                                </m:sup>
                              </m:sSup>
                            </m:e>
                          </m:d>
                        </m:e>
                      </m:d>
                      <m:r>
                        <a:rPr lang="en-US" sz="2800" b="0" i="1" smtClean="0">
                          <a:latin typeface="Cambria Math" panose="02040503050406030204" pitchFamily="18" charset="0"/>
                        </a:rPr>
                        <m:t>=</m:t>
                      </m:r>
                      <m:nary>
                        <m:naryPr>
                          <m:chr m:val="∑"/>
                          <m:supHide m:val="on"/>
                          <m:ctrlPr>
                            <a:rPr lang="en-US" sz="2800" b="0" i="1" smtClean="0">
                              <a:latin typeface="Cambria Math" panose="02040503050406030204" pitchFamily="18" charset="0"/>
                            </a:rPr>
                          </m:ctrlPr>
                        </m:naryPr>
                        <m:sub>
                          <m:r>
                            <a:rPr lang="en-US" sz="2800" b="0" i="1" smtClean="0">
                              <a:latin typeface="Cambria Math" panose="02040503050406030204" pitchFamily="18" charset="0"/>
                            </a:rPr>
                            <m:t>𝜃</m:t>
                          </m:r>
                        </m:sub>
                        <m:sup/>
                        <m:e>
                          <m:nary>
                            <m:naryPr>
                              <m:chr m:val="∑"/>
                              <m:supHide m:val="on"/>
                              <m:ctrlPr>
                                <a:rPr lang="en-US" sz="2800" b="0" i="1" smtClean="0">
                                  <a:latin typeface="Cambria Math" panose="02040503050406030204" pitchFamily="18" charset="0"/>
                                </a:rPr>
                              </m:ctrlPr>
                            </m:naryPr>
                            <m:sub>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𝑥</m:t>
                                  </m:r>
                                </m:e>
                                <m:sub>
                                  <m:r>
                                    <a:rPr lang="en-US" sz="2800" b="0" i="1" smtClean="0">
                                      <a:latin typeface="Cambria Math" panose="02040503050406030204" pitchFamily="18" charset="0"/>
                                    </a:rPr>
                                    <m:t>𝑖𝑛</m:t>
                                  </m:r>
                                </m:sub>
                              </m:sSub>
                            </m:sub>
                            <m:sup/>
                            <m:e>
                              <m:r>
                                <a:rPr lang="en-US" sz="2800" b="0" i="1" smtClean="0">
                                  <a:latin typeface="Cambria Math" panose="02040503050406030204" pitchFamily="18" charset="0"/>
                                </a:rPr>
                                <m:t>𝑝</m:t>
                              </m:r>
                              <m:d>
                                <m:dPr>
                                  <m:ctrlPr>
                                    <a:rPr lang="en-US" sz="2800" b="0" i="1" smtClean="0">
                                      <a:latin typeface="Cambria Math" panose="02040503050406030204" pitchFamily="18" charset="0"/>
                                    </a:rPr>
                                  </m:ctrlPr>
                                </m:dPr>
                                <m:e>
                                  <m:r>
                                    <a:rPr lang="en-US" sz="2800" b="0" i="1" smtClean="0">
                                      <a:latin typeface="Cambria Math" panose="02040503050406030204" pitchFamily="18" charset="0"/>
                                    </a:rPr>
                                    <m:t>𝜃</m:t>
                                  </m:r>
                                  <m:d>
                                    <m:dPr>
                                      <m:ctrlPr>
                                        <a:rPr lang="en-US" sz="2800" b="0" i="1" smtClean="0">
                                          <a:latin typeface="Cambria Math" panose="02040503050406030204" pitchFamily="18" charset="0"/>
                                        </a:rPr>
                                      </m:ctrlPr>
                                    </m:dPr>
                                    <m:e>
                                      <m:r>
                                        <a:rPr lang="en-US" sz="2800" b="0" i="1" smtClean="0">
                                          <a:latin typeface="Cambria Math" panose="02040503050406030204" pitchFamily="18" charset="0"/>
                                        </a:rPr>
                                        <m:t>𝑡</m:t>
                                      </m:r>
                                    </m:e>
                                  </m:d>
                                  <m:r>
                                    <a:rPr lang="en-US" sz="2800" b="0" i="1" smtClean="0">
                                      <a:latin typeface="Cambria Math" panose="02040503050406030204" pitchFamily="18" charset="0"/>
                                    </a:rPr>
                                    <m:t>,</m:t>
                                  </m:r>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𝑥</m:t>
                                      </m:r>
                                    </m:e>
                                    <m:sub>
                                      <m:r>
                                        <a:rPr lang="en-US" sz="2800" b="0" i="1" smtClean="0">
                                          <a:latin typeface="Cambria Math" panose="02040503050406030204" pitchFamily="18" charset="0"/>
                                        </a:rPr>
                                        <m:t>𝑖𝑛</m:t>
                                      </m:r>
                                    </m:sub>
                                  </m:sSub>
                                  <m:d>
                                    <m:dPr>
                                      <m:ctrlPr>
                                        <a:rPr lang="en-US" sz="2800" b="0" i="1" smtClean="0">
                                          <a:latin typeface="Cambria Math" panose="02040503050406030204" pitchFamily="18" charset="0"/>
                                        </a:rPr>
                                      </m:ctrlPr>
                                    </m:dPr>
                                    <m:e>
                                      <m:sSup>
                                        <m:sSupPr>
                                          <m:ctrlPr>
                                            <a:rPr lang="en-US" sz="2800" b="0" i="1" smtClean="0">
                                              <a:latin typeface="Cambria Math" panose="02040503050406030204" pitchFamily="18" charset="0"/>
                                            </a:rPr>
                                          </m:ctrlPr>
                                        </m:sSupPr>
                                        <m:e>
                                          <m:r>
                                            <a:rPr lang="en-US" sz="2800" b="0" i="1" smtClean="0">
                                              <a:latin typeface="Cambria Math" panose="02040503050406030204" pitchFamily="18" charset="0"/>
                                            </a:rPr>
                                            <m:t>𝑡</m:t>
                                          </m:r>
                                        </m:e>
                                        <m:sup>
                                          <m:r>
                                            <a:rPr lang="en-US" sz="2800" b="0" i="1" smtClean="0">
                                              <a:latin typeface="Cambria Math" panose="02040503050406030204" pitchFamily="18" charset="0"/>
                                            </a:rPr>
                                            <m:t>′</m:t>
                                          </m:r>
                                        </m:sup>
                                      </m:sSup>
                                    </m:e>
                                  </m:d>
                                </m:e>
                              </m:d>
                              <m:func>
                                <m:funcPr>
                                  <m:ctrlPr>
                                    <a:rPr lang="en-US" sz="2800" b="0" i="1" smtClean="0">
                                      <a:latin typeface="Cambria Math" panose="02040503050406030204" pitchFamily="18" charset="0"/>
                                    </a:rPr>
                                  </m:ctrlPr>
                                </m:funcPr>
                                <m:fName>
                                  <m:r>
                                    <m:rPr>
                                      <m:sty m:val="p"/>
                                    </m:rPr>
                                    <a:rPr lang="en-US" sz="2800" b="0" i="0" smtClean="0">
                                      <a:latin typeface="Cambria Math" panose="02040503050406030204" pitchFamily="18" charset="0"/>
                                    </a:rPr>
                                    <m:t>log</m:t>
                                  </m:r>
                                </m:fName>
                                <m:e>
                                  <m:d>
                                    <m:dPr>
                                      <m:begChr m:val="["/>
                                      <m:endChr m:val="]"/>
                                      <m:ctrlPr>
                                        <a:rPr lang="en-US" sz="2800" b="0" i="1" smtClean="0">
                                          <a:latin typeface="Cambria Math" panose="02040503050406030204" pitchFamily="18" charset="0"/>
                                        </a:rPr>
                                      </m:ctrlPr>
                                    </m:dPr>
                                    <m:e>
                                      <m:f>
                                        <m:fPr>
                                          <m:ctrlPr>
                                            <a:rPr lang="en-US" sz="2800" b="0" i="1" smtClean="0">
                                              <a:latin typeface="Cambria Math" panose="02040503050406030204" pitchFamily="18" charset="0"/>
                                            </a:rPr>
                                          </m:ctrlPr>
                                        </m:fPr>
                                        <m:num>
                                          <m:r>
                                            <a:rPr lang="en-US" sz="2800" b="0" i="1" smtClean="0">
                                              <a:latin typeface="Cambria Math" panose="02040503050406030204" pitchFamily="18" charset="0"/>
                                            </a:rPr>
                                            <m:t>𝑝</m:t>
                                          </m:r>
                                          <m:d>
                                            <m:dPr>
                                              <m:ctrlPr>
                                                <a:rPr lang="en-US" sz="2800" b="0" i="1" smtClean="0">
                                                  <a:latin typeface="Cambria Math" panose="02040503050406030204" pitchFamily="18" charset="0"/>
                                                </a:rPr>
                                              </m:ctrlPr>
                                            </m:dPr>
                                            <m:e>
                                              <m:r>
                                                <a:rPr lang="en-US" sz="2800" b="0" i="1" smtClean="0">
                                                  <a:latin typeface="Cambria Math" panose="02040503050406030204" pitchFamily="18" charset="0"/>
                                                </a:rPr>
                                                <m:t>𝜃</m:t>
                                              </m:r>
                                              <m:d>
                                                <m:dPr>
                                                  <m:ctrlPr>
                                                    <a:rPr lang="en-US" sz="2800" b="0" i="1" smtClean="0">
                                                      <a:latin typeface="Cambria Math" panose="02040503050406030204" pitchFamily="18" charset="0"/>
                                                    </a:rPr>
                                                  </m:ctrlPr>
                                                </m:dPr>
                                                <m:e>
                                                  <m:r>
                                                    <a:rPr lang="en-US" sz="2800" b="0" i="1" smtClean="0">
                                                      <a:latin typeface="Cambria Math" panose="02040503050406030204" pitchFamily="18" charset="0"/>
                                                    </a:rPr>
                                                    <m:t>𝑡</m:t>
                                                  </m:r>
                                                </m:e>
                                              </m:d>
                                            </m:e>
                                            <m:e>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𝑥</m:t>
                                                  </m:r>
                                                </m:e>
                                                <m:sub>
                                                  <m:r>
                                                    <a:rPr lang="en-US" sz="2800" b="0" i="1" smtClean="0">
                                                      <a:latin typeface="Cambria Math" panose="02040503050406030204" pitchFamily="18" charset="0"/>
                                                    </a:rPr>
                                                    <m:t>𝑖𝑛</m:t>
                                                  </m:r>
                                                </m:sub>
                                              </m:sSub>
                                              <m:d>
                                                <m:dPr>
                                                  <m:ctrlPr>
                                                    <a:rPr lang="en-US" sz="2800" b="0" i="1" smtClean="0">
                                                      <a:latin typeface="Cambria Math" panose="02040503050406030204" pitchFamily="18" charset="0"/>
                                                    </a:rPr>
                                                  </m:ctrlPr>
                                                </m:dPr>
                                                <m:e>
                                                  <m:sSup>
                                                    <m:sSupPr>
                                                      <m:ctrlPr>
                                                        <a:rPr lang="en-US" sz="2800" b="0" i="1" smtClean="0">
                                                          <a:latin typeface="Cambria Math" panose="02040503050406030204" pitchFamily="18" charset="0"/>
                                                        </a:rPr>
                                                      </m:ctrlPr>
                                                    </m:sSupPr>
                                                    <m:e>
                                                      <m:r>
                                                        <a:rPr lang="en-US" sz="2800" b="0" i="1" smtClean="0">
                                                          <a:latin typeface="Cambria Math" panose="02040503050406030204" pitchFamily="18" charset="0"/>
                                                        </a:rPr>
                                                        <m:t>𝑡</m:t>
                                                      </m:r>
                                                    </m:e>
                                                    <m:sup>
                                                      <m:r>
                                                        <a:rPr lang="en-US" sz="2800" b="0" i="1" smtClean="0">
                                                          <a:latin typeface="Cambria Math" panose="02040503050406030204" pitchFamily="18" charset="0"/>
                                                        </a:rPr>
                                                        <m:t>′</m:t>
                                                      </m:r>
                                                    </m:sup>
                                                  </m:sSup>
                                                </m:e>
                                              </m:d>
                                            </m:e>
                                          </m:d>
                                        </m:num>
                                        <m:den>
                                          <m:r>
                                            <a:rPr lang="en-US" sz="2800" b="0" i="1" smtClean="0">
                                              <a:latin typeface="Cambria Math" panose="02040503050406030204" pitchFamily="18" charset="0"/>
                                            </a:rPr>
                                            <m:t>𝑝</m:t>
                                          </m:r>
                                          <m:d>
                                            <m:dPr>
                                              <m:ctrlPr>
                                                <a:rPr lang="en-US" sz="2800" b="0" i="1" smtClean="0">
                                                  <a:latin typeface="Cambria Math" panose="02040503050406030204" pitchFamily="18" charset="0"/>
                                                </a:rPr>
                                              </m:ctrlPr>
                                            </m:dPr>
                                            <m:e>
                                              <m:r>
                                                <a:rPr lang="en-US" sz="2800" b="0" i="1" smtClean="0">
                                                  <a:latin typeface="Cambria Math" panose="02040503050406030204" pitchFamily="18" charset="0"/>
                                                </a:rPr>
                                                <m:t>𝜃</m:t>
                                              </m:r>
                                              <m:d>
                                                <m:dPr>
                                                  <m:ctrlPr>
                                                    <a:rPr lang="en-US" sz="2800" b="0" i="1" smtClean="0">
                                                      <a:latin typeface="Cambria Math" panose="02040503050406030204" pitchFamily="18" charset="0"/>
                                                    </a:rPr>
                                                  </m:ctrlPr>
                                                </m:dPr>
                                                <m:e>
                                                  <m:r>
                                                    <a:rPr lang="en-US" sz="2800" b="0" i="1" smtClean="0">
                                                      <a:latin typeface="Cambria Math" panose="02040503050406030204" pitchFamily="18" charset="0"/>
                                                    </a:rPr>
                                                    <m:t>𝑡</m:t>
                                                  </m:r>
                                                </m:e>
                                              </m:d>
                                            </m:e>
                                          </m:d>
                                        </m:den>
                                      </m:f>
                                    </m:e>
                                  </m:d>
                                </m:e>
                              </m:func>
                            </m:e>
                          </m:nary>
                        </m:e>
                      </m:nary>
                    </m:oMath>
                  </m:oMathPara>
                </a14:m>
                <a:endParaRPr lang="en-US" sz="2800" dirty="0"/>
              </a:p>
            </p:txBody>
          </p:sp>
        </mc:Choice>
        <mc:Fallback xmlns="">
          <p:sp>
            <p:nvSpPr>
              <p:cNvPr id="6" name="TextBox 5">
                <a:extLst>
                  <a:ext uri="{FF2B5EF4-FFF2-40B4-BE49-F238E27FC236}">
                    <a16:creationId xmlns:a16="http://schemas.microsoft.com/office/drawing/2014/main" id="{741AEACE-F2BE-A1BD-0095-490977E511AE}"/>
                  </a:ext>
                </a:extLst>
              </p:cNvPr>
              <p:cNvSpPr txBox="1">
                <a:spLocks noRot="1" noChangeAspect="1" noMove="1" noResize="1" noEditPoints="1" noAdjustHandles="1" noChangeArrowheads="1" noChangeShapeType="1" noTextEdit="1"/>
              </p:cNvSpPr>
              <p:nvPr/>
            </p:nvSpPr>
            <p:spPr>
              <a:xfrm>
                <a:off x="1094872" y="5035697"/>
                <a:ext cx="10002253" cy="1216743"/>
              </a:xfrm>
              <a:prstGeom prst="rect">
                <a:avLst/>
              </a:prstGeom>
              <a:blipFill>
                <a:blip r:embed="rId10"/>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547262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500"/>
                                        <p:tgtEl>
                                          <p:spTgt spid="18"/>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fade">
                                      <p:cBhvr>
                                        <p:cTn id="14" dur="500"/>
                                        <p:tgtEl>
                                          <p:spTgt spid="16"/>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500"/>
                                        <p:tgtEl>
                                          <p:spTgt spid="20"/>
                                        </p:tgtEl>
                                      </p:cBhvr>
                                    </p:animEffect>
                                  </p:childTnLst>
                                </p:cTn>
                              </p:par>
                              <p:par>
                                <p:cTn id="18" presetID="1" presetClass="entr" presetSubtype="0" fill="hold" grpId="0" nodeType="withEffect">
                                  <p:stCondLst>
                                    <p:cond delay="0"/>
                                  </p:stCondLst>
                                  <p:childTnLst>
                                    <p:set>
                                      <p:cBhvr>
                                        <p:cTn id="19" dur="1" fill="hold">
                                          <p:stCondLst>
                                            <p:cond delay="0"/>
                                          </p:stCondLst>
                                        </p:cTn>
                                        <p:tgtEl>
                                          <p:spTgt spid="4"/>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5"/>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21"/>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9" grpId="0"/>
      <p:bldP spid="20" grpId="0"/>
      <p:bldP spid="4"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pic>
        <p:nvPicPr>
          <p:cNvPr id="4" name="Picture 3" descr="Chart, histogram&#10;&#10;Description automatically generated">
            <a:extLst>
              <a:ext uri="{FF2B5EF4-FFF2-40B4-BE49-F238E27FC236}">
                <a16:creationId xmlns:a16="http://schemas.microsoft.com/office/drawing/2014/main" id="{59B04DBF-589A-EAA0-6BF9-773DB4C29A9E}"/>
              </a:ext>
            </a:extLst>
          </p:cNvPr>
          <p:cNvPicPr>
            <a:picLocks noChangeAspect="1"/>
          </p:cNvPicPr>
          <p:nvPr/>
        </p:nvPicPr>
        <p:blipFill>
          <a:blip r:embed="rId3"/>
          <a:stretch>
            <a:fillRect/>
          </a:stretch>
        </p:blipFill>
        <p:spPr>
          <a:xfrm>
            <a:off x="1315020" y="1392019"/>
            <a:ext cx="10355612" cy="5096063"/>
          </a:xfrm>
          <a:prstGeom prst="rect">
            <a:avLst/>
          </a:prstGeom>
        </p:spPr>
      </p:pic>
      <p:sp>
        <p:nvSpPr>
          <p:cNvPr id="178" name="Google Shape;178;p5"/>
          <p:cNvSpPr txBox="1">
            <a:spLocks noGrp="1"/>
          </p:cNvSpPr>
          <p:nvPr>
            <p:ph type="sldNum" idx="12"/>
          </p:nvPr>
        </p:nvSpPr>
        <p:spPr>
          <a:xfrm>
            <a:off x="9308691" y="6356349"/>
            <a:ext cx="27432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a:t>
            </a:fld>
            <a:endParaRP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C0EC06CD-635A-4367-65A2-08E774303F8A}"/>
                  </a:ext>
                </a:extLst>
              </p:cNvPr>
              <p:cNvSpPr txBox="1"/>
              <p:nvPr/>
            </p:nvSpPr>
            <p:spPr>
              <a:xfrm>
                <a:off x="8841267" y="4794224"/>
                <a:ext cx="2602573" cy="58477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3200" b="0" i="0" smtClean="0">
                          <a:latin typeface="Cambria Math" panose="02040503050406030204" pitchFamily="18" charset="0"/>
                        </a:rPr>
                        <m:t>Δ</m:t>
                      </m:r>
                      <m:r>
                        <a:rPr lang="en-US" sz="3200" b="0" i="1" smtClean="0">
                          <a:latin typeface="Cambria Math" panose="02040503050406030204" pitchFamily="18" charset="0"/>
                        </a:rPr>
                        <m:t>𝑡</m:t>
                      </m:r>
                      <m:r>
                        <a:rPr lang="en-US" sz="3200" b="0" i="1" smtClean="0">
                          <a:latin typeface="Cambria Math" panose="02040503050406030204" pitchFamily="18" charset="0"/>
                        </a:rPr>
                        <m:t>=</m:t>
                      </m:r>
                      <m:r>
                        <a:rPr lang="en-US" sz="3200" b="0" i="1" smtClean="0">
                          <a:latin typeface="Cambria Math" panose="02040503050406030204" pitchFamily="18" charset="0"/>
                        </a:rPr>
                        <m:t>𝑡</m:t>
                      </m:r>
                      <m:r>
                        <a:rPr lang="en-US" sz="3200" b="0" i="1" smtClean="0">
                          <a:latin typeface="Cambria Math" panose="02040503050406030204" pitchFamily="18" charset="0"/>
                        </a:rPr>
                        <m:t>′−</m:t>
                      </m:r>
                      <m:r>
                        <a:rPr lang="en-US" sz="3200" b="0" i="1" smtClean="0">
                          <a:latin typeface="Cambria Math" panose="02040503050406030204" pitchFamily="18" charset="0"/>
                        </a:rPr>
                        <m:t>𝑡</m:t>
                      </m:r>
                    </m:oMath>
                  </m:oMathPara>
                </a14:m>
                <a:endParaRPr lang="en-US" sz="3200" dirty="0"/>
              </a:p>
            </p:txBody>
          </p:sp>
        </mc:Choice>
        <mc:Fallback xmlns="">
          <p:sp>
            <p:nvSpPr>
              <p:cNvPr id="2" name="TextBox 1">
                <a:extLst>
                  <a:ext uri="{FF2B5EF4-FFF2-40B4-BE49-F238E27FC236}">
                    <a16:creationId xmlns:a16="http://schemas.microsoft.com/office/drawing/2014/main" id="{C0EC06CD-635A-4367-65A2-08E774303F8A}"/>
                  </a:ext>
                </a:extLst>
              </p:cNvPr>
              <p:cNvSpPr txBox="1">
                <a:spLocks noRot="1" noChangeAspect="1" noMove="1" noResize="1" noEditPoints="1" noAdjustHandles="1" noChangeArrowheads="1" noChangeShapeType="1" noTextEdit="1"/>
              </p:cNvSpPr>
              <p:nvPr/>
            </p:nvSpPr>
            <p:spPr>
              <a:xfrm>
                <a:off x="8841267" y="4794224"/>
                <a:ext cx="2602573" cy="584775"/>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Google Shape;169;p4">
                <a:extLst>
                  <a:ext uri="{FF2B5EF4-FFF2-40B4-BE49-F238E27FC236}">
                    <a16:creationId xmlns:a16="http://schemas.microsoft.com/office/drawing/2014/main" id="{D7ABD30C-B520-CF3E-F3F1-BA9F7D44973D}"/>
                  </a:ext>
                </a:extLst>
              </p:cNvPr>
              <p:cNvSpPr txBox="1"/>
              <p:nvPr/>
            </p:nvSpPr>
            <p:spPr>
              <a:xfrm>
                <a:off x="2114312" y="6134159"/>
                <a:ext cx="11004119" cy="707846"/>
              </a:xfrm>
              <a:prstGeom prst="rect">
                <a:avLst/>
              </a:prstGeom>
              <a:noFill/>
              <a:ln>
                <a:noFill/>
              </a:ln>
            </p:spPr>
            <p:txBody>
              <a:bodyPr spcFirstLastPara="1" wrap="square" lIns="91425" tIns="45700" rIns="91425" bIns="45700" anchor="t" anchorCtr="0">
                <a:spAutoFit/>
              </a:bodyPr>
              <a:lstStyle/>
              <a:p>
                <a:pPr marR="0" lvl="0" algn="l" rtl="0">
                  <a:lnSpc>
                    <a:spcPct val="200000"/>
                  </a:lnSpc>
                  <a:spcBef>
                    <a:spcPts val="0"/>
                  </a:spcBef>
                  <a:spcAft>
                    <a:spcPts val="0"/>
                  </a:spcAft>
                  <a:buClr>
                    <a:schemeClr val="dk1"/>
                  </a:buClr>
                  <a:buSzPts val="2800"/>
                </a:pPr>
                <a14:m>
                  <m:oMath xmlns:m="http://schemas.openxmlformats.org/officeDocument/2006/math">
                    <m:sSub>
                      <m:sSubPr>
                        <m:ctrlPr>
                          <a:rPr lang="en-US" sz="2000" b="0" i="1" smtClean="0">
                            <a:solidFill>
                              <a:schemeClr val="dk1"/>
                            </a:solidFill>
                            <a:latin typeface="Cambria Math" panose="02040503050406030204" pitchFamily="18" charset="0"/>
                            <a:sym typeface="Arial"/>
                          </a:rPr>
                        </m:ctrlPr>
                      </m:sSubPr>
                      <m:e>
                        <m:r>
                          <a:rPr lang="en-US" sz="2000" b="0" i="1" smtClean="0">
                            <a:solidFill>
                              <a:schemeClr val="dk1"/>
                            </a:solidFill>
                            <a:latin typeface="Cambria Math" panose="02040503050406030204" pitchFamily="18" charset="0"/>
                            <a:sym typeface="Arial"/>
                          </a:rPr>
                          <m:t>𝑥</m:t>
                        </m:r>
                      </m:e>
                      <m:sub>
                        <m:r>
                          <a:rPr lang="en-US" sz="2000" b="0" i="1" smtClean="0">
                            <a:solidFill>
                              <a:schemeClr val="dk1"/>
                            </a:solidFill>
                            <a:latin typeface="Cambria Math" panose="02040503050406030204" pitchFamily="18" charset="0"/>
                            <a:sym typeface="Arial"/>
                          </a:rPr>
                          <m:t>𝑖𝑛</m:t>
                        </m:r>
                      </m:sub>
                    </m:sSub>
                  </m:oMath>
                </a14:m>
                <a:r>
                  <a:rPr lang="en-US" sz="2000" dirty="0">
                    <a:solidFill>
                      <a:schemeClr val="dk1"/>
                    </a:solidFill>
                    <a:latin typeface="Bahnschrift SemiCondensed" panose="020B0502040204020203" pitchFamily="34" charset="0"/>
                    <a:sym typeface="Arial"/>
                  </a:rPr>
                  <a:t>  Binary state is drawn from Poisson process with relaxation time 50</a:t>
                </a:r>
                <a:endParaRPr sz="1100" dirty="0">
                  <a:latin typeface="Bahnschrift SemiCondensed" panose="020B0502040204020203" pitchFamily="34" charset="0"/>
                </a:endParaRPr>
              </a:p>
            </p:txBody>
          </p:sp>
        </mc:Choice>
        <mc:Fallback xmlns="">
          <p:sp>
            <p:nvSpPr>
              <p:cNvPr id="6" name="Google Shape;169;p4">
                <a:extLst>
                  <a:ext uri="{FF2B5EF4-FFF2-40B4-BE49-F238E27FC236}">
                    <a16:creationId xmlns:a16="http://schemas.microsoft.com/office/drawing/2014/main" id="{D7ABD30C-B520-CF3E-F3F1-BA9F7D44973D}"/>
                  </a:ext>
                </a:extLst>
              </p:cNvPr>
              <p:cNvSpPr txBox="1">
                <a:spLocks noRot="1" noChangeAspect="1" noMove="1" noResize="1" noEditPoints="1" noAdjustHandles="1" noChangeArrowheads="1" noChangeShapeType="1" noTextEdit="1"/>
              </p:cNvSpPr>
              <p:nvPr/>
            </p:nvSpPr>
            <p:spPr>
              <a:xfrm>
                <a:off x="2114312" y="6134159"/>
                <a:ext cx="11004119" cy="707846"/>
              </a:xfrm>
              <a:prstGeom prst="rect">
                <a:avLst/>
              </a:prstGeom>
              <a:blipFill>
                <a:blip r:embed="rId5"/>
                <a:stretch>
                  <a:fillRect b="-862"/>
                </a:stretch>
              </a:blipFill>
              <a:ln>
                <a:noFill/>
              </a:ln>
            </p:spPr>
            <p:txBody>
              <a:bodyPr/>
              <a:lstStyle/>
              <a:p>
                <a:r>
                  <a:rPr lang="en-US">
                    <a:noFill/>
                  </a:rPr>
                  <a:t> </a:t>
                </a:r>
              </a:p>
            </p:txBody>
          </p:sp>
        </mc:Fallback>
      </mc:AlternateContent>
      <p:sp>
        <p:nvSpPr>
          <p:cNvPr id="9" name="Google Shape;177;p5">
            <a:extLst>
              <a:ext uri="{FF2B5EF4-FFF2-40B4-BE49-F238E27FC236}">
                <a16:creationId xmlns:a16="http://schemas.microsoft.com/office/drawing/2014/main" id="{964EAA9D-2E10-2D52-4680-C2960A20050B}"/>
              </a:ext>
            </a:extLst>
          </p:cNvPr>
          <p:cNvSpPr txBox="1"/>
          <p:nvPr/>
        </p:nvSpPr>
        <p:spPr>
          <a:xfrm>
            <a:off x="452504" y="257350"/>
            <a:ext cx="11541966" cy="1055995"/>
          </a:xfrm>
          <a:prstGeom prst="rect">
            <a:avLst/>
          </a:pr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dirty="0">
                <a:latin typeface="Calibri"/>
                <a:ea typeface="Calibri"/>
                <a:cs typeface="Calibri"/>
                <a:sym typeface="Calibri"/>
              </a:rPr>
              <a:t> </a:t>
            </a:r>
            <a:endParaRPr dirty="0"/>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F205E6C5-81CE-1444-01A0-25B42DCE650C}"/>
                  </a:ext>
                </a:extLst>
              </p:cNvPr>
              <p:cNvSpPr txBox="1"/>
              <p:nvPr/>
            </p:nvSpPr>
            <p:spPr>
              <a:xfrm>
                <a:off x="8893960" y="1892917"/>
                <a:ext cx="2584689" cy="6463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3600" b="0" i="1" smtClean="0">
                          <a:latin typeface="Cambria Math" panose="02040503050406030204" pitchFamily="18" charset="0"/>
                        </a:rPr>
                        <m:t>𝐾</m:t>
                      </m:r>
                      <m:r>
                        <a:rPr lang="en-US" sz="3600" b="0" i="1" smtClean="0">
                          <a:latin typeface="Cambria Math" panose="02040503050406030204" pitchFamily="18" charset="0"/>
                        </a:rPr>
                        <m:t>=0</m:t>
                      </m:r>
                    </m:oMath>
                  </m:oMathPara>
                </a14:m>
                <a:endParaRPr lang="en-US" sz="3600" dirty="0"/>
              </a:p>
            </p:txBody>
          </p:sp>
        </mc:Choice>
        <mc:Fallback xmlns="">
          <p:sp>
            <p:nvSpPr>
              <p:cNvPr id="3" name="TextBox 2">
                <a:extLst>
                  <a:ext uri="{FF2B5EF4-FFF2-40B4-BE49-F238E27FC236}">
                    <a16:creationId xmlns:a16="http://schemas.microsoft.com/office/drawing/2014/main" id="{F205E6C5-81CE-1444-01A0-25B42DCE650C}"/>
                  </a:ext>
                </a:extLst>
              </p:cNvPr>
              <p:cNvSpPr txBox="1">
                <a:spLocks noRot="1" noChangeAspect="1" noMove="1" noResize="1" noEditPoints="1" noAdjustHandles="1" noChangeArrowheads="1" noChangeShapeType="1" noTextEdit="1"/>
              </p:cNvSpPr>
              <p:nvPr/>
            </p:nvSpPr>
            <p:spPr>
              <a:xfrm>
                <a:off x="8893960" y="1892917"/>
                <a:ext cx="2584689" cy="646331"/>
              </a:xfrm>
              <a:prstGeom prst="rect">
                <a:avLst/>
              </a:prstGeom>
              <a:blipFill>
                <a:blip r:embed="rId7"/>
                <a:stretch>
                  <a:fillRect/>
                </a:stretch>
              </a:blipFill>
            </p:spPr>
            <p:txBody>
              <a:bodyPr/>
              <a:lstStyle/>
              <a:p>
                <a:r>
                  <a:rPr lang="en-US">
                    <a:noFill/>
                  </a:rPr>
                  <a:t> </a:t>
                </a:r>
              </a:p>
            </p:txBody>
          </p:sp>
        </mc:Fallback>
      </mc:AlternateContent>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pic>
        <p:nvPicPr>
          <p:cNvPr id="183" name="Google Shape;183;p6" descr="Graphical user interface&#10;&#10;Description automatically generated"/>
          <p:cNvPicPr preferRelativeResize="0"/>
          <p:nvPr/>
        </p:nvPicPr>
        <p:blipFill rotWithShape="1">
          <a:blip r:embed="rId3">
            <a:alphaModFix/>
          </a:blip>
          <a:srcRect/>
          <a:stretch/>
        </p:blipFill>
        <p:spPr>
          <a:xfrm>
            <a:off x="146602" y="2004572"/>
            <a:ext cx="6357644" cy="4351777"/>
          </a:xfrm>
          <a:prstGeom prst="rect">
            <a:avLst/>
          </a:prstGeom>
          <a:noFill/>
          <a:ln>
            <a:noFill/>
          </a:ln>
        </p:spPr>
      </p:pic>
      <p:sp>
        <p:nvSpPr>
          <p:cNvPr id="184" name="Google Shape;184;p6"/>
          <p:cNvSpPr txBox="1"/>
          <p:nvPr/>
        </p:nvSpPr>
        <p:spPr>
          <a:xfrm>
            <a:off x="668638" y="626547"/>
            <a:ext cx="10989062" cy="70784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000" dirty="0">
                <a:solidFill>
                  <a:schemeClr val="dk1"/>
                </a:solidFill>
                <a:latin typeface="Gill Sans"/>
                <a:ea typeface="Gill Sans"/>
                <a:cs typeface="Gill Sans"/>
                <a:sym typeface="Gill Sans"/>
              </a:rPr>
              <a:t>Effect of Input strength on encoded information</a:t>
            </a:r>
            <a:endParaRPr dirty="0"/>
          </a:p>
        </p:txBody>
      </p:sp>
      <p:pic>
        <p:nvPicPr>
          <p:cNvPr id="185" name="Google Shape;185;p6" descr="Icon&#10;&#10;Description automatically generated"/>
          <p:cNvPicPr preferRelativeResize="0"/>
          <p:nvPr/>
        </p:nvPicPr>
        <p:blipFill rotWithShape="1">
          <a:blip r:embed="rId4">
            <a:alphaModFix/>
          </a:blip>
          <a:srcRect/>
          <a:stretch/>
        </p:blipFill>
        <p:spPr>
          <a:xfrm>
            <a:off x="7739851" y="3043335"/>
            <a:ext cx="3917849" cy="2556411"/>
          </a:xfrm>
          <a:prstGeom prst="rect">
            <a:avLst/>
          </a:prstGeom>
          <a:noFill/>
          <a:ln>
            <a:noFill/>
          </a:ln>
        </p:spPr>
      </p:pic>
      <p:sp>
        <p:nvSpPr>
          <p:cNvPr id="186" name="Google Shape;186;p6"/>
          <p:cNvSpPr txBox="1">
            <a:spLocks noGrp="1"/>
          </p:cNvSpPr>
          <p:nvPr>
            <p:ph type="sldNum" idx="12"/>
          </p:nvPr>
        </p:nvSpPr>
        <p:spPr>
          <a:xfrm>
            <a:off x="9308691" y="6356349"/>
            <a:ext cx="27432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a:t>
            </a:fld>
            <a:endParaRPr/>
          </a:p>
        </p:txBody>
      </p:sp>
      <p:sp>
        <p:nvSpPr>
          <p:cNvPr id="187" name="Google Shape;187;p6"/>
          <p:cNvSpPr txBox="1"/>
          <p:nvPr/>
        </p:nvSpPr>
        <p:spPr>
          <a:xfrm>
            <a:off x="6422194" y="2286732"/>
            <a:ext cx="5976194" cy="618246"/>
          </a:xfrm>
          <a:prstGeom prst="rect">
            <a:avLst/>
          </a:pr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a:latin typeface="Calibri"/>
                <a:ea typeface="Calibri"/>
                <a:cs typeface="Calibri"/>
                <a:sym typeface="Calibri"/>
              </a:rPr>
              <a:t> </a:t>
            </a:r>
            <a:endParaRPr/>
          </a:p>
        </p:txBody>
      </p:sp>
      <p:cxnSp>
        <p:nvCxnSpPr>
          <p:cNvPr id="3" name="Straight Connector 2">
            <a:extLst>
              <a:ext uri="{FF2B5EF4-FFF2-40B4-BE49-F238E27FC236}">
                <a16:creationId xmlns:a16="http://schemas.microsoft.com/office/drawing/2014/main" id="{35416DE0-A9BA-2E98-95BB-1515109BC3AA}"/>
              </a:ext>
            </a:extLst>
          </p:cNvPr>
          <p:cNvCxnSpPr/>
          <p:nvPr/>
        </p:nvCxnSpPr>
        <p:spPr>
          <a:xfrm flipV="1">
            <a:off x="7914105" y="2286732"/>
            <a:ext cx="1496186" cy="618246"/>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8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8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pic>
        <p:nvPicPr>
          <p:cNvPr id="192" name="Google Shape;192;p7" descr="Chart, histogram&#10;&#10;Description automatically generated"/>
          <p:cNvPicPr preferRelativeResize="0"/>
          <p:nvPr/>
        </p:nvPicPr>
        <p:blipFill rotWithShape="1">
          <a:blip r:embed="rId3">
            <a:alphaModFix/>
          </a:blip>
          <a:srcRect/>
          <a:stretch/>
        </p:blipFill>
        <p:spPr>
          <a:xfrm>
            <a:off x="310510" y="1482804"/>
            <a:ext cx="5571309" cy="4376456"/>
          </a:xfrm>
          <a:prstGeom prst="rect">
            <a:avLst/>
          </a:prstGeom>
          <a:noFill/>
          <a:ln>
            <a:noFill/>
          </a:ln>
        </p:spPr>
      </p:pic>
      <p:pic>
        <p:nvPicPr>
          <p:cNvPr id="193" name="Google Shape;193;p7" descr="Chart, line chart&#10;&#10;Description automatically generated"/>
          <p:cNvPicPr preferRelativeResize="0"/>
          <p:nvPr/>
        </p:nvPicPr>
        <p:blipFill rotWithShape="1">
          <a:blip r:embed="rId4">
            <a:alphaModFix/>
          </a:blip>
          <a:srcRect/>
          <a:stretch/>
        </p:blipFill>
        <p:spPr>
          <a:xfrm>
            <a:off x="6096000" y="1697398"/>
            <a:ext cx="5519067" cy="4161862"/>
          </a:xfrm>
          <a:prstGeom prst="rect">
            <a:avLst/>
          </a:prstGeom>
          <a:noFill/>
          <a:ln>
            <a:noFill/>
          </a:ln>
        </p:spPr>
      </p:pic>
      <p:sp>
        <p:nvSpPr>
          <p:cNvPr id="194" name="Google Shape;194;p7"/>
          <p:cNvSpPr txBox="1">
            <a:spLocks noGrp="1"/>
          </p:cNvSpPr>
          <p:nvPr>
            <p:ph type="sldNum" idx="12"/>
          </p:nvPr>
        </p:nvSpPr>
        <p:spPr>
          <a:xfrm>
            <a:off x="9308691" y="6356349"/>
            <a:ext cx="27432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a:t>
            </a:fld>
            <a:endParaRPr/>
          </a:p>
        </p:txBody>
      </p:sp>
      <p:sp>
        <p:nvSpPr>
          <p:cNvPr id="195" name="Google Shape;195;p7"/>
          <p:cNvSpPr txBox="1"/>
          <p:nvPr/>
        </p:nvSpPr>
        <p:spPr>
          <a:xfrm>
            <a:off x="3332497" y="676592"/>
            <a:ext cx="5976194" cy="618246"/>
          </a:xfrm>
          <a:prstGeom prst="rect">
            <a:avLst/>
          </a:pr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a:latin typeface="Calibri"/>
                <a:ea typeface="Calibri"/>
                <a:cs typeface="Calibri"/>
                <a:sym typeface="Calibri"/>
              </a:rPr>
              <a:t> </a:t>
            </a:r>
            <a:endParaRPr/>
          </a:p>
        </p:txBody>
      </p:sp>
      <p:cxnSp>
        <p:nvCxnSpPr>
          <p:cNvPr id="6" name="Straight Connector 5">
            <a:extLst>
              <a:ext uri="{FF2B5EF4-FFF2-40B4-BE49-F238E27FC236}">
                <a16:creationId xmlns:a16="http://schemas.microsoft.com/office/drawing/2014/main" id="{7D50726E-075D-106B-9EB8-EE8C36C636AF}"/>
              </a:ext>
            </a:extLst>
          </p:cNvPr>
          <p:cNvCxnSpPr/>
          <p:nvPr/>
        </p:nvCxnSpPr>
        <p:spPr>
          <a:xfrm flipV="1">
            <a:off x="4599814" y="747216"/>
            <a:ext cx="1496186" cy="618246"/>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9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pic>
        <p:nvPicPr>
          <p:cNvPr id="209" name="Google Shape;209;p9"/>
          <p:cNvPicPr preferRelativeResize="0"/>
          <p:nvPr/>
        </p:nvPicPr>
        <p:blipFill rotWithShape="1">
          <a:blip r:embed="rId3">
            <a:alphaModFix/>
          </a:blip>
          <a:srcRect/>
          <a:stretch/>
        </p:blipFill>
        <p:spPr>
          <a:xfrm>
            <a:off x="558477" y="1457977"/>
            <a:ext cx="5786567" cy="4385417"/>
          </a:xfrm>
          <a:prstGeom prst="rect">
            <a:avLst/>
          </a:prstGeom>
          <a:noFill/>
          <a:ln>
            <a:noFill/>
          </a:ln>
        </p:spPr>
      </p:pic>
      <p:sp>
        <p:nvSpPr>
          <p:cNvPr id="210" name="Google Shape;210;p9"/>
          <p:cNvSpPr txBox="1"/>
          <p:nvPr/>
        </p:nvSpPr>
        <p:spPr>
          <a:xfrm>
            <a:off x="597631" y="520316"/>
            <a:ext cx="10653949" cy="70784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000" dirty="0">
                <a:solidFill>
                  <a:schemeClr val="dk1"/>
                </a:solidFill>
                <a:latin typeface="Gill Sans"/>
                <a:ea typeface="Gill Sans"/>
                <a:cs typeface="Gill Sans"/>
                <a:sym typeface="Gill Sans"/>
              </a:rPr>
              <a:t>Effect of Interaction on encoded information</a:t>
            </a:r>
            <a:endParaRPr sz="1600" dirty="0"/>
          </a:p>
        </p:txBody>
      </p:sp>
      <p:pic>
        <p:nvPicPr>
          <p:cNvPr id="211" name="Google Shape;211;p9" descr="Icon&#10;&#10;Description automatically generated"/>
          <p:cNvPicPr preferRelativeResize="0"/>
          <p:nvPr/>
        </p:nvPicPr>
        <p:blipFill rotWithShape="1">
          <a:blip r:embed="rId4">
            <a:alphaModFix/>
          </a:blip>
          <a:srcRect/>
          <a:stretch/>
        </p:blipFill>
        <p:spPr>
          <a:xfrm>
            <a:off x="7476047" y="2673127"/>
            <a:ext cx="4437861" cy="2895721"/>
          </a:xfrm>
          <a:prstGeom prst="rect">
            <a:avLst/>
          </a:prstGeom>
          <a:noFill/>
          <a:ln>
            <a:noFill/>
          </a:ln>
        </p:spPr>
      </p:pic>
      <p:sp>
        <p:nvSpPr>
          <p:cNvPr id="212" name="Google Shape;212;p9"/>
          <p:cNvSpPr txBox="1">
            <a:spLocks noGrp="1"/>
          </p:cNvSpPr>
          <p:nvPr>
            <p:ph type="sldNum" idx="12"/>
          </p:nvPr>
        </p:nvSpPr>
        <p:spPr>
          <a:xfrm>
            <a:off x="9308691" y="6356349"/>
            <a:ext cx="27432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sp>
        <p:nvSpPr>
          <p:cNvPr id="213" name="Google Shape;213;p9"/>
          <p:cNvSpPr txBox="1"/>
          <p:nvPr/>
        </p:nvSpPr>
        <p:spPr>
          <a:xfrm>
            <a:off x="6320594" y="1917608"/>
            <a:ext cx="5976194" cy="618246"/>
          </a:xfrm>
          <a:prstGeom prst="rect">
            <a:avLst/>
          </a:pr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dirty="0">
                <a:latin typeface="Calibri"/>
                <a:ea typeface="Calibri"/>
                <a:cs typeface="Calibri"/>
                <a:sym typeface="Calibri"/>
              </a:rPr>
              <a:t> </a:t>
            </a:r>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3"/>
                                        </p:tgtEl>
                                        <p:attrNameLst>
                                          <p:attrName>style.visibility</p:attrName>
                                        </p:attrNameLst>
                                      </p:cBhvr>
                                      <p:to>
                                        <p:strVal val="visible"/>
                                      </p:to>
                                    </p:set>
                                  </p:childTnLst>
                                </p:cTn>
                              </p:par>
                              <p:par>
                                <p:cTn id="7" presetID="10" presetClass="entr" presetSubtype="0" fill="hold" nodeType="withEffect">
                                  <p:stCondLst>
                                    <p:cond delay="0"/>
                                  </p:stCondLst>
                                  <p:childTnLst>
                                    <p:set>
                                      <p:cBhvr>
                                        <p:cTn id="8" dur="1" fill="hold">
                                          <p:stCondLst>
                                            <p:cond delay="0"/>
                                          </p:stCondLst>
                                        </p:cTn>
                                        <p:tgtEl>
                                          <p:spTgt spid="211"/>
                                        </p:tgtEl>
                                        <p:attrNameLst>
                                          <p:attrName>style.visibility</p:attrName>
                                        </p:attrNameLst>
                                      </p:cBhvr>
                                      <p:to>
                                        <p:strVal val="visible"/>
                                      </p:to>
                                    </p:set>
                                    <p:animEffect transition="in" filter="fade">
                                      <p:cBhvr>
                                        <p:cTn id="9" dur="500"/>
                                        <p:tgtEl>
                                          <p:spTgt spid="211"/>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20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3081</TotalTime>
  <Words>2358</Words>
  <Application>Microsoft Office PowerPoint</Application>
  <PresentationFormat>Widescreen</PresentationFormat>
  <Paragraphs>159</Paragraphs>
  <Slides>15</Slides>
  <Notes>14</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15</vt:i4>
      </vt:variant>
    </vt:vector>
  </HeadingPairs>
  <TitlesOfParts>
    <vt:vector size="25" baseType="lpstr">
      <vt:lpstr>Gill Sans</vt:lpstr>
      <vt:lpstr>Bahnschrift SemiBold</vt:lpstr>
      <vt:lpstr>Times New Roman</vt:lpstr>
      <vt:lpstr>Cambria Math</vt:lpstr>
      <vt:lpstr>Bahnschrift SemiLight</vt:lpstr>
      <vt:lpstr>Arial</vt:lpstr>
      <vt:lpstr>Gill Sans MT</vt:lpstr>
      <vt:lpstr>Bahnschrift SemiCondensed</vt:lpstr>
      <vt:lpstr>Calibri</vt:lpstr>
      <vt:lpstr>Office Theme</vt:lpstr>
      <vt:lpstr>Memorization and Prediction Capability of the Interacting Phase Oscillators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Memorization and Prediction Capability of the Interacting Phase Oscillators</dc:title>
  <dc:creator>Vidya Vichakarn</dc:creator>
  <cp:lastModifiedBy>Vidya Vichakarn</cp:lastModifiedBy>
  <cp:revision>17</cp:revision>
  <dcterms:created xsi:type="dcterms:W3CDTF">2022-06-05T03:45:44Z</dcterms:created>
  <dcterms:modified xsi:type="dcterms:W3CDTF">2022-06-21T09:01:24Z</dcterms:modified>
</cp:coreProperties>
</file>